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4"/>
  </p:notesMasterIdLst>
  <p:sldIdLst>
    <p:sldId id="256" r:id="rId2"/>
    <p:sldId id="274" r:id="rId3"/>
    <p:sldId id="275" r:id="rId4"/>
    <p:sldId id="265" r:id="rId5"/>
    <p:sldId id="257" r:id="rId6"/>
    <p:sldId id="259" r:id="rId7"/>
    <p:sldId id="260" r:id="rId8"/>
    <p:sldId id="264" r:id="rId9"/>
    <p:sldId id="261" r:id="rId10"/>
    <p:sldId id="263" r:id="rId11"/>
    <p:sldId id="262" r:id="rId12"/>
    <p:sldId id="266" r:id="rId13"/>
    <p:sldId id="276" r:id="rId14"/>
    <p:sldId id="267" r:id="rId15"/>
    <p:sldId id="277" r:id="rId16"/>
    <p:sldId id="269" r:id="rId17"/>
    <p:sldId id="270" r:id="rId18"/>
    <p:sldId id="268" r:id="rId19"/>
    <p:sldId id="271" r:id="rId20"/>
    <p:sldId id="272" r:id="rId21"/>
    <p:sldId id="273" r:id="rId22"/>
    <p:sldId id="27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181970-050A-4593-9A91-C8A46DAA8D4F}" v="1715" dt="2019-07-11T22:55:44.0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1207" autoAdjust="0"/>
  </p:normalViewPr>
  <p:slideViewPr>
    <p:cSldViewPr snapToGrid="0">
      <p:cViewPr varScale="1">
        <p:scale>
          <a:sx n="61" d="100"/>
          <a:sy n="61" d="100"/>
        </p:scale>
        <p:origin x="4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ngyun Zheng" userId="7232fd6c2d830e26" providerId="LiveId" clId="{A8181970-050A-4593-9A91-C8A46DAA8D4F}"/>
    <pc:docChg chg="undo custSel addSld delSld modSld sldOrd">
      <pc:chgData name="Mengyun Zheng" userId="7232fd6c2d830e26" providerId="LiveId" clId="{A8181970-050A-4593-9A91-C8A46DAA8D4F}" dt="2019-07-11T22:55:44.026" v="1698" actId="20577"/>
      <pc:docMkLst>
        <pc:docMk/>
      </pc:docMkLst>
      <pc:sldChg chg="addSp modSp">
        <pc:chgData name="Mengyun Zheng" userId="7232fd6c2d830e26" providerId="LiveId" clId="{A8181970-050A-4593-9A91-C8A46DAA8D4F}" dt="2019-07-11T16:51:04.150" v="1646" actId="20577"/>
        <pc:sldMkLst>
          <pc:docMk/>
          <pc:sldMk cId="2169812222" sldId="257"/>
        </pc:sldMkLst>
        <pc:spChg chg="mod">
          <ac:chgData name="Mengyun Zheng" userId="7232fd6c2d830e26" providerId="LiveId" clId="{A8181970-050A-4593-9A91-C8A46DAA8D4F}" dt="2019-07-11T16:51:04.150" v="1646" actId="20577"/>
          <ac:spMkLst>
            <pc:docMk/>
            <pc:sldMk cId="2169812222" sldId="257"/>
            <ac:spMk id="2" creationId="{2559029C-9976-412D-9FEC-97CAE5AF465A}"/>
          </ac:spMkLst>
        </pc:spChg>
        <pc:spChg chg="mod">
          <ac:chgData name="Mengyun Zheng" userId="7232fd6c2d830e26" providerId="LiveId" clId="{A8181970-050A-4593-9A91-C8A46DAA8D4F}" dt="2019-07-11T14:13:51.559" v="763" actId="27636"/>
          <ac:spMkLst>
            <pc:docMk/>
            <pc:sldMk cId="2169812222" sldId="257"/>
            <ac:spMk id="3" creationId="{CFF71789-8464-4B6A-9DF0-2657048B8F7F}"/>
          </ac:spMkLst>
        </pc:spChg>
        <pc:spChg chg="add mod">
          <ac:chgData name="Mengyun Zheng" userId="7232fd6c2d830e26" providerId="LiveId" clId="{A8181970-050A-4593-9A91-C8A46DAA8D4F}" dt="2019-07-11T14:12:59.665" v="759" actId="20577"/>
          <ac:spMkLst>
            <pc:docMk/>
            <pc:sldMk cId="2169812222" sldId="257"/>
            <ac:spMk id="4" creationId="{10052528-95A9-48F1-8307-EF7A2264CCA8}"/>
          </ac:spMkLst>
        </pc:spChg>
      </pc:sldChg>
      <pc:sldChg chg="modSp del">
        <pc:chgData name="Mengyun Zheng" userId="7232fd6c2d830e26" providerId="LiveId" clId="{A8181970-050A-4593-9A91-C8A46DAA8D4F}" dt="2019-07-11T14:56:03.741" v="1299" actId="2696"/>
        <pc:sldMkLst>
          <pc:docMk/>
          <pc:sldMk cId="1372814046" sldId="258"/>
        </pc:sldMkLst>
        <pc:spChg chg="mod">
          <ac:chgData name="Mengyun Zheng" userId="7232fd6c2d830e26" providerId="LiveId" clId="{A8181970-050A-4593-9A91-C8A46DAA8D4F}" dt="2019-07-11T14:47:13.105" v="1200"/>
          <ac:spMkLst>
            <pc:docMk/>
            <pc:sldMk cId="1372814046" sldId="258"/>
            <ac:spMk id="2" creationId="{48DE734E-D081-4362-82BF-F36D13D9D95D}"/>
          </ac:spMkLst>
        </pc:spChg>
      </pc:sldChg>
      <pc:sldChg chg="modSp">
        <pc:chgData name="Mengyun Zheng" userId="7232fd6c2d830e26" providerId="LiveId" clId="{A8181970-050A-4593-9A91-C8A46DAA8D4F}" dt="2019-07-11T16:57:05.099" v="1649" actId="404"/>
        <pc:sldMkLst>
          <pc:docMk/>
          <pc:sldMk cId="2854539960" sldId="259"/>
        </pc:sldMkLst>
        <pc:spChg chg="mod">
          <ac:chgData name="Mengyun Zheng" userId="7232fd6c2d830e26" providerId="LiveId" clId="{A8181970-050A-4593-9A91-C8A46DAA8D4F}" dt="2019-07-11T16:57:05.099" v="1649" actId="404"/>
          <ac:spMkLst>
            <pc:docMk/>
            <pc:sldMk cId="2854539960" sldId="259"/>
            <ac:spMk id="3" creationId="{84EFE1BD-B5E7-4921-9340-D95989309B31}"/>
          </ac:spMkLst>
        </pc:spChg>
      </pc:sldChg>
      <pc:sldChg chg="addSp modSp">
        <pc:chgData name="Mengyun Zheng" userId="7232fd6c2d830e26" providerId="LiveId" clId="{A8181970-050A-4593-9A91-C8A46DAA8D4F}" dt="2019-07-11T17:03:10.580" v="1661" actId="20577"/>
        <pc:sldMkLst>
          <pc:docMk/>
          <pc:sldMk cId="3982618779" sldId="260"/>
        </pc:sldMkLst>
        <pc:spChg chg="mod">
          <ac:chgData name="Mengyun Zheng" userId="7232fd6c2d830e26" providerId="LiveId" clId="{A8181970-050A-4593-9A91-C8A46DAA8D4F}" dt="2019-07-11T17:03:10.580" v="1661" actId="20577"/>
          <ac:spMkLst>
            <pc:docMk/>
            <pc:sldMk cId="3982618779" sldId="260"/>
            <ac:spMk id="3" creationId="{D3BE1428-9EED-4028-8838-164ECD570CAB}"/>
          </ac:spMkLst>
        </pc:spChg>
        <pc:spChg chg="mod">
          <ac:chgData name="Mengyun Zheng" userId="7232fd6c2d830e26" providerId="LiveId" clId="{A8181970-050A-4593-9A91-C8A46DAA8D4F}" dt="2019-07-11T14:22:07.678" v="785"/>
          <ac:spMkLst>
            <pc:docMk/>
            <pc:sldMk cId="3982618779" sldId="260"/>
            <ac:spMk id="5" creationId="{ED223886-16C7-450A-8D27-91C98D70BC94}"/>
          </ac:spMkLst>
        </pc:spChg>
        <pc:spChg chg="add mod">
          <ac:chgData name="Mengyun Zheng" userId="7232fd6c2d830e26" providerId="LiveId" clId="{A8181970-050A-4593-9A91-C8A46DAA8D4F}" dt="2019-07-11T14:22:22.342" v="801" actId="20577"/>
          <ac:spMkLst>
            <pc:docMk/>
            <pc:sldMk cId="3982618779" sldId="260"/>
            <ac:spMk id="6" creationId="{83EE931F-3410-4708-907D-2025A5D85D1A}"/>
          </ac:spMkLst>
        </pc:spChg>
      </pc:sldChg>
      <pc:sldChg chg="modSp">
        <pc:chgData name="Mengyun Zheng" userId="7232fd6c2d830e26" providerId="LiveId" clId="{A8181970-050A-4593-9A91-C8A46DAA8D4F}" dt="2019-07-11T14:30:50.180" v="912" actId="20577"/>
        <pc:sldMkLst>
          <pc:docMk/>
          <pc:sldMk cId="2232775800" sldId="261"/>
        </pc:sldMkLst>
        <pc:spChg chg="mod">
          <ac:chgData name="Mengyun Zheng" userId="7232fd6c2d830e26" providerId="LiveId" clId="{A8181970-050A-4593-9A91-C8A46DAA8D4F}" dt="2019-07-11T14:30:50.180" v="912" actId="20577"/>
          <ac:spMkLst>
            <pc:docMk/>
            <pc:sldMk cId="2232775800" sldId="261"/>
            <ac:spMk id="3" creationId="{0B7AC99B-AF38-4913-9BC2-003948BF02B0}"/>
          </ac:spMkLst>
        </pc:spChg>
      </pc:sldChg>
      <pc:sldChg chg="modSp">
        <pc:chgData name="Mengyun Zheng" userId="7232fd6c2d830e26" providerId="LiveId" clId="{A8181970-050A-4593-9A91-C8A46DAA8D4F}" dt="2019-07-11T14:56:13.370" v="1319" actId="20577"/>
        <pc:sldMkLst>
          <pc:docMk/>
          <pc:sldMk cId="1319354740" sldId="262"/>
        </pc:sldMkLst>
        <pc:spChg chg="mod">
          <ac:chgData name="Mengyun Zheng" userId="7232fd6c2d830e26" providerId="LiveId" clId="{A8181970-050A-4593-9A91-C8A46DAA8D4F}" dt="2019-07-11T14:56:13.370" v="1319" actId="20577"/>
          <ac:spMkLst>
            <pc:docMk/>
            <pc:sldMk cId="1319354740" sldId="262"/>
            <ac:spMk id="3" creationId="{CE228E54-2014-48B2-975E-84BEA7F4F9DC}"/>
          </ac:spMkLst>
        </pc:spChg>
      </pc:sldChg>
      <pc:sldChg chg="addSp modSp del">
        <pc:chgData name="Mengyun Zheng" userId="7232fd6c2d830e26" providerId="LiveId" clId="{A8181970-050A-4593-9A91-C8A46DAA8D4F}" dt="2019-07-11T07:35:33.015" v="394" actId="2696"/>
        <pc:sldMkLst>
          <pc:docMk/>
          <pc:sldMk cId="2518113167" sldId="263"/>
        </pc:sldMkLst>
        <pc:picChg chg="add mod">
          <ac:chgData name="Mengyun Zheng" userId="7232fd6c2d830e26" providerId="LiveId" clId="{A8181970-050A-4593-9A91-C8A46DAA8D4F}" dt="2019-07-11T05:50:48.912" v="18" actId="1076"/>
          <ac:picMkLst>
            <pc:docMk/>
            <pc:sldMk cId="2518113167" sldId="263"/>
            <ac:picMk id="4" creationId="{95E0F126-B405-4F86-91D0-976DC5588CD1}"/>
          </ac:picMkLst>
        </pc:picChg>
        <pc:picChg chg="add mod">
          <ac:chgData name="Mengyun Zheng" userId="7232fd6c2d830e26" providerId="LiveId" clId="{A8181970-050A-4593-9A91-C8A46DAA8D4F}" dt="2019-07-11T05:52:04.587" v="19" actId="108"/>
          <ac:picMkLst>
            <pc:docMk/>
            <pc:sldMk cId="2518113167" sldId="263"/>
            <ac:picMk id="5" creationId="{7F726A65-7753-4A69-AC28-B294924CBB2A}"/>
          </ac:picMkLst>
        </pc:picChg>
      </pc:sldChg>
      <pc:sldChg chg="modSp add">
        <pc:chgData name="Mengyun Zheng" userId="7232fd6c2d830e26" providerId="LiveId" clId="{A8181970-050A-4593-9A91-C8A46DAA8D4F}" dt="2019-07-11T14:38:52.157" v="968" actId="20577"/>
        <pc:sldMkLst>
          <pc:docMk/>
          <pc:sldMk cId="3132432445" sldId="263"/>
        </pc:sldMkLst>
        <pc:spChg chg="mod">
          <ac:chgData name="Mengyun Zheng" userId="7232fd6c2d830e26" providerId="LiveId" clId="{A8181970-050A-4593-9A91-C8A46DAA8D4F}" dt="2019-07-11T14:38:52.157" v="968" actId="20577"/>
          <ac:spMkLst>
            <pc:docMk/>
            <pc:sldMk cId="3132432445" sldId="263"/>
            <ac:spMk id="3" creationId="{BAA5B83B-1B3F-4011-B654-15DD7EE48575}"/>
          </ac:spMkLst>
        </pc:spChg>
        <pc:picChg chg="mod">
          <ac:chgData name="Mengyun Zheng" userId="7232fd6c2d830e26" providerId="LiveId" clId="{A8181970-050A-4593-9A91-C8A46DAA8D4F}" dt="2019-07-11T14:37:50.694" v="930" actId="1076"/>
          <ac:picMkLst>
            <pc:docMk/>
            <pc:sldMk cId="3132432445" sldId="263"/>
            <ac:picMk id="4" creationId="{95E0F126-B405-4F86-91D0-976DC5588CD1}"/>
          </ac:picMkLst>
        </pc:picChg>
        <pc:picChg chg="mod">
          <ac:chgData name="Mengyun Zheng" userId="7232fd6c2d830e26" providerId="LiveId" clId="{A8181970-050A-4593-9A91-C8A46DAA8D4F}" dt="2019-07-11T14:36:13.292" v="916" actId="1076"/>
          <ac:picMkLst>
            <pc:docMk/>
            <pc:sldMk cId="3132432445" sldId="263"/>
            <ac:picMk id="5" creationId="{7F726A65-7753-4A69-AC28-B294924CBB2A}"/>
          </ac:picMkLst>
        </pc:picChg>
      </pc:sldChg>
      <pc:sldChg chg="del">
        <pc:chgData name="Mengyun Zheng" userId="7232fd6c2d830e26" providerId="LiveId" clId="{A8181970-050A-4593-9A91-C8A46DAA8D4F}" dt="2019-07-11T14:23:22.191" v="802" actId="2696"/>
        <pc:sldMkLst>
          <pc:docMk/>
          <pc:sldMk cId="2369512608" sldId="264"/>
        </pc:sldMkLst>
      </pc:sldChg>
      <pc:sldChg chg="modSp add">
        <pc:chgData name="Mengyun Zheng" userId="7232fd6c2d830e26" providerId="LiveId" clId="{A8181970-050A-4593-9A91-C8A46DAA8D4F}" dt="2019-07-11T14:26:27.035" v="905" actId="14100"/>
        <pc:sldMkLst>
          <pc:docMk/>
          <pc:sldMk cId="3478773425" sldId="264"/>
        </pc:sldMkLst>
        <pc:picChg chg="mod">
          <ac:chgData name="Mengyun Zheng" userId="7232fd6c2d830e26" providerId="LiveId" clId="{A8181970-050A-4593-9A91-C8A46DAA8D4F}" dt="2019-07-11T14:26:27.035" v="905" actId="14100"/>
          <ac:picMkLst>
            <pc:docMk/>
            <pc:sldMk cId="3478773425" sldId="264"/>
            <ac:picMk id="4" creationId="{A6DCDF24-C2DA-4E74-BC1B-D10DA3CB4402}"/>
          </ac:picMkLst>
        </pc:picChg>
      </pc:sldChg>
      <pc:sldChg chg="addSp delSp modSp add">
        <pc:chgData name="Mengyun Zheng" userId="7232fd6c2d830e26" providerId="LiveId" clId="{A8181970-050A-4593-9A91-C8A46DAA8D4F}" dt="2019-07-11T05:48:28.483" v="12" actId="1076"/>
        <pc:sldMkLst>
          <pc:docMk/>
          <pc:sldMk cId="3549807517" sldId="265"/>
        </pc:sldMkLst>
        <pc:spChg chg="mod">
          <ac:chgData name="Mengyun Zheng" userId="7232fd6c2d830e26" providerId="LiveId" clId="{A8181970-050A-4593-9A91-C8A46DAA8D4F}" dt="2019-07-11T05:47:46.179" v="6" actId="20577"/>
          <ac:spMkLst>
            <pc:docMk/>
            <pc:sldMk cId="3549807517" sldId="265"/>
            <ac:spMk id="2" creationId="{5577AA8D-FD9F-4F43-9A82-9331A3A48931}"/>
          </ac:spMkLst>
        </pc:spChg>
        <pc:spChg chg="add del">
          <ac:chgData name="Mengyun Zheng" userId="7232fd6c2d830e26" providerId="LiveId" clId="{A8181970-050A-4593-9A91-C8A46DAA8D4F}" dt="2019-07-11T05:48:19.864" v="8"/>
          <ac:spMkLst>
            <pc:docMk/>
            <pc:sldMk cId="3549807517" sldId="265"/>
            <ac:spMk id="3" creationId="{F6E129EE-B32A-4723-B96A-55FF83987240}"/>
          </ac:spMkLst>
        </pc:spChg>
        <pc:picChg chg="add del mod">
          <ac:chgData name="Mengyun Zheng" userId="7232fd6c2d830e26" providerId="LiveId" clId="{A8181970-050A-4593-9A91-C8A46DAA8D4F}" dt="2019-07-11T05:48:19.864" v="8"/>
          <ac:picMkLst>
            <pc:docMk/>
            <pc:sldMk cId="3549807517" sldId="265"/>
            <ac:picMk id="4" creationId="{A939D6C1-0D86-41E8-99C0-00DAAF3699D4}"/>
          </ac:picMkLst>
        </pc:picChg>
        <pc:picChg chg="add mod">
          <ac:chgData name="Mengyun Zheng" userId="7232fd6c2d830e26" providerId="LiveId" clId="{A8181970-050A-4593-9A91-C8A46DAA8D4F}" dt="2019-07-11T05:48:28.483" v="12" actId="1076"/>
          <ac:picMkLst>
            <pc:docMk/>
            <pc:sldMk cId="3549807517" sldId="265"/>
            <ac:picMk id="5" creationId="{8AFE69DA-8CC6-4D92-921B-4858A652518C}"/>
          </ac:picMkLst>
        </pc:picChg>
      </pc:sldChg>
      <pc:sldChg chg="addSp modSp add">
        <pc:chgData name="Mengyun Zheng" userId="7232fd6c2d830e26" providerId="LiveId" clId="{A8181970-050A-4593-9A91-C8A46DAA8D4F}" dt="2019-07-11T14:49:26.996" v="1254" actId="14100"/>
        <pc:sldMkLst>
          <pc:docMk/>
          <pc:sldMk cId="1448551863" sldId="266"/>
        </pc:sldMkLst>
        <pc:spChg chg="mod">
          <ac:chgData name="Mengyun Zheng" userId="7232fd6c2d830e26" providerId="LiveId" clId="{A8181970-050A-4593-9A91-C8A46DAA8D4F}" dt="2019-07-11T14:47:25.955" v="1207" actId="27636"/>
          <ac:spMkLst>
            <pc:docMk/>
            <pc:sldMk cId="1448551863" sldId="266"/>
            <ac:spMk id="2" creationId="{12AA8029-1685-4F69-B9BF-E25D46F924FA}"/>
          </ac:spMkLst>
        </pc:spChg>
        <pc:spChg chg="mod">
          <ac:chgData name="Mengyun Zheng" userId="7232fd6c2d830e26" providerId="LiveId" clId="{A8181970-050A-4593-9A91-C8A46DAA8D4F}" dt="2019-07-11T14:49:26.996" v="1254" actId="14100"/>
          <ac:spMkLst>
            <pc:docMk/>
            <pc:sldMk cId="1448551863" sldId="266"/>
            <ac:spMk id="3" creationId="{79D91A29-2EBA-41C1-A467-0F45551C86B3}"/>
          </ac:spMkLst>
        </pc:spChg>
        <pc:picChg chg="add mod">
          <ac:chgData name="Mengyun Zheng" userId="7232fd6c2d830e26" providerId="LiveId" clId="{A8181970-050A-4593-9A91-C8A46DAA8D4F}" dt="2019-07-11T14:48:10.361" v="1212" actId="14100"/>
          <ac:picMkLst>
            <pc:docMk/>
            <pc:sldMk cId="1448551863" sldId="266"/>
            <ac:picMk id="4" creationId="{5A6D948B-4FFB-4C2D-9E52-685AE41734F0}"/>
          </ac:picMkLst>
        </pc:picChg>
      </pc:sldChg>
      <pc:sldChg chg="addSp modSp add">
        <pc:chgData name="Mengyun Zheng" userId="7232fd6c2d830e26" providerId="LiveId" clId="{A8181970-050A-4593-9A91-C8A46DAA8D4F}" dt="2019-07-11T14:52:28.939" v="1266" actId="1076"/>
        <pc:sldMkLst>
          <pc:docMk/>
          <pc:sldMk cId="1667032923" sldId="267"/>
        </pc:sldMkLst>
        <pc:spChg chg="mod">
          <ac:chgData name="Mengyun Zheng" userId="7232fd6c2d830e26" providerId="LiveId" clId="{A8181970-050A-4593-9A91-C8A46DAA8D4F}" dt="2019-07-11T14:52:27.025" v="1265" actId="14100"/>
          <ac:spMkLst>
            <pc:docMk/>
            <pc:sldMk cId="1667032923" sldId="267"/>
            <ac:spMk id="3" creationId="{ECDFC385-4563-42F7-93D1-74F7B9E1EF17}"/>
          </ac:spMkLst>
        </pc:spChg>
        <pc:picChg chg="add mod">
          <ac:chgData name="Mengyun Zheng" userId="7232fd6c2d830e26" providerId="LiveId" clId="{A8181970-050A-4593-9A91-C8A46DAA8D4F}" dt="2019-07-11T14:52:28.939" v="1266" actId="1076"/>
          <ac:picMkLst>
            <pc:docMk/>
            <pc:sldMk cId="1667032923" sldId="267"/>
            <ac:picMk id="4" creationId="{10066964-378C-4975-B4FF-41683558808A}"/>
          </ac:picMkLst>
        </pc:picChg>
      </pc:sldChg>
      <pc:sldChg chg="addSp modSp add">
        <pc:chgData name="Mengyun Zheng" userId="7232fd6c2d830e26" providerId="LiveId" clId="{A8181970-050A-4593-9A91-C8A46DAA8D4F}" dt="2019-07-11T15:18:12.826" v="1366" actId="404"/>
        <pc:sldMkLst>
          <pc:docMk/>
          <pc:sldMk cId="4200798904" sldId="268"/>
        </pc:sldMkLst>
        <pc:spChg chg="mod">
          <ac:chgData name="Mengyun Zheng" userId="7232fd6c2d830e26" providerId="LiveId" clId="{A8181970-050A-4593-9A91-C8A46DAA8D4F}" dt="2019-07-11T15:18:12.826" v="1366" actId="404"/>
          <ac:spMkLst>
            <pc:docMk/>
            <pc:sldMk cId="4200798904" sldId="268"/>
            <ac:spMk id="2" creationId="{BC60D3FA-9B65-40F7-B792-D75F012D05AD}"/>
          </ac:spMkLst>
        </pc:spChg>
        <pc:spChg chg="mod">
          <ac:chgData name="Mengyun Zheng" userId="7232fd6c2d830e26" providerId="LiveId" clId="{A8181970-050A-4593-9A91-C8A46DAA8D4F}" dt="2019-07-11T15:17:56.693" v="1365" actId="1076"/>
          <ac:spMkLst>
            <pc:docMk/>
            <pc:sldMk cId="4200798904" sldId="268"/>
            <ac:spMk id="3" creationId="{80B0B608-A58A-4AB0-9A03-116E1F75DBBF}"/>
          </ac:spMkLst>
        </pc:spChg>
        <pc:picChg chg="add mod">
          <ac:chgData name="Mengyun Zheng" userId="7232fd6c2d830e26" providerId="LiveId" clId="{A8181970-050A-4593-9A91-C8A46DAA8D4F}" dt="2019-07-11T05:53:54.183" v="28" actId="14100"/>
          <ac:picMkLst>
            <pc:docMk/>
            <pc:sldMk cId="4200798904" sldId="268"/>
            <ac:picMk id="4" creationId="{4C6E2086-654D-413D-9620-EEC7B16E06D2}"/>
          </ac:picMkLst>
        </pc:picChg>
      </pc:sldChg>
      <pc:sldChg chg="addSp modSp add ord modNotesTx">
        <pc:chgData name="Mengyun Zheng" userId="7232fd6c2d830e26" providerId="LiveId" clId="{A8181970-050A-4593-9A91-C8A46DAA8D4F}" dt="2019-07-11T22:55:33.119" v="1697" actId="20577"/>
        <pc:sldMkLst>
          <pc:docMk/>
          <pc:sldMk cId="993376572" sldId="269"/>
        </pc:sldMkLst>
        <pc:spChg chg="mod">
          <ac:chgData name="Mengyun Zheng" userId="7232fd6c2d830e26" providerId="LiveId" clId="{A8181970-050A-4593-9A91-C8A46DAA8D4F}" dt="2019-07-11T14:57:51.524" v="1332" actId="1076"/>
          <ac:spMkLst>
            <pc:docMk/>
            <pc:sldMk cId="993376572" sldId="269"/>
            <ac:spMk id="2" creationId="{F7BB5D93-6328-4775-BC42-20C7EA2364F8}"/>
          </ac:spMkLst>
        </pc:spChg>
        <pc:spChg chg="mod">
          <ac:chgData name="Mengyun Zheng" userId="7232fd6c2d830e26" providerId="LiveId" clId="{A8181970-050A-4593-9A91-C8A46DAA8D4F}" dt="2019-07-11T14:58:15.982" v="1338" actId="14100"/>
          <ac:spMkLst>
            <pc:docMk/>
            <pc:sldMk cId="993376572" sldId="269"/>
            <ac:spMk id="3" creationId="{9649CFF5-EF98-4D77-B552-BDAF859A28B8}"/>
          </ac:spMkLst>
        </pc:spChg>
        <pc:picChg chg="add mod">
          <ac:chgData name="Mengyun Zheng" userId="7232fd6c2d830e26" providerId="LiveId" clId="{A8181970-050A-4593-9A91-C8A46DAA8D4F}" dt="2019-07-11T14:58:05.963" v="1335" actId="1076"/>
          <ac:picMkLst>
            <pc:docMk/>
            <pc:sldMk cId="993376572" sldId="269"/>
            <ac:picMk id="4" creationId="{BD1B6160-4CF6-410B-AD1F-9B5193409C0F}"/>
          </ac:picMkLst>
        </pc:picChg>
      </pc:sldChg>
      <pc:sldChg chg="addSp modSp add ord">
        <pc:chgData name="Mengyun Zheng" userId="7232fd6c2d830e26" providerId="LiveId" clId="{A8181970-050A-4593-9A91-C8A46DAA8D4F}" dt="2019-07-11T17:14:09.922" v="1696" actId="20577"/>
        <pc:sldMkLst>
          <pc:docMk/>
          <pc:sldMk cId="2136340027" sldId="270"/>
        </pc:sldMkLst>
        <pc:spChg chg="mod">
          <ac:chgData name="Mengyun Zheng" userId="7232fd6c2d830e26" providerId="LiveId" clId="{A8181970-050A-4593-9A91-C8A46DAA8D4F}" dt="2019-07-11T14:59:10.494" v="1341" actId="1076"/>
          <ac:spMkLst>
            <pc:docMk/>
            <pc:sldMk cId="2136340027" sldId="270"/>
            <ac:spMk id="2" creationId="{4D35DCC4-E569-4C5F-9231-E76809997BFD}"/>
          </ac:spMkLst>
        </pc:spChg>
        <pc:spChg chg="mod">
          <ac:chgData name="Mengyun Zheng" userId="7232fd6c2d830e26" providerId="LiveId" clId="{A8181970-050A-4593-9A91-C8A46DAA8D4F}" dt="2019-07-11T17:14:09.922" v="1696" actId="20577"/>
          <ac:spMkLst>
            <pc:docMk/>
            <pc:sldMk cId="2136340027" sldId="270"/>
            <ac:spMk id="3" creationId="{194EF2E4-0203-46C6-8D2D-6537F96C039A}"/>
          </ac:spMkLst>
        </pc:spChg>
        <pc:picChg chg="add mod">
          <ac:chgData name="Mengyun Zheng" userId="7232fd6c2d830e26" providerId="LiveId" clId="{A8181970-050A-4593-9A91-C8A46DAA8D4F}" dt="2019-07-11T14:59:23.279" v="1344" actId="1076"/>
          <ac:picMkLst>
            <pc:docMk/>
            <pc:sldMk cId="2136340027" sldId="270"/>
            <ac:picMk id="4" creationId="{43C443EE-5567-456A-B5F1-AEF97910419F}"/>
          </ac:picMkLst>
        </pc:picChg>
      </pc:sldChg>
      <pc:sldChg chg="addSp modSp add">
        <pc:chgData name="Mengyun Zheng" userId="7232fd6c2d830e26" providerId="LiveId" clId="{A8181970-050A-4593-9A91-C8A46DAA8D4F}" dt="2019-07-11T15:20:20.412" v="1381" actId="20577"/>
        <pc:sldMkLst>
          <pc:docMk/>
          <pc:sldMk cId="96779749" sldId="271"/>
        </pc:sldMkLst>
        <pc:spChg chg="mod">
          <ac:chgData name="Mengyun Zheng" userId="7232fd6c2d830e26" providerId="LiveId" clId="{A8181970-050A-4593-9A91-C8A46DAA8D4F}" dt="2019-07-11T15:19:29.679" v="1368" actId="1076"/>
          <ac:spMkLst>
            <pc:docMk/>
            <pc:sldMk cId="96779749" sldId="271"/>
            <ac:spMk id="2" creationId="{51E514B8-E951-49ED-A64A-E62D0DEC1A93}"/>
          </ac:spMkLst>
        </pc:spChg>
        <pc:spChg chg="mod">
          <ac:chgData name="Mengyun Zheng" userId="7232fd6c2d830e26" providerId="LiveId" clId="{A8181970-050A-4593-9A91-C8A46DAA8D4F}" dt="2019-07-11T15:20:20.412" v="1381" actId="20577"/>
          <ac:spMkLst>
            <pc:docMk/>
            <pc:sldMk cId="96779749" sldId="271"/>
            <ac:spMk id="3" creationId="{B3ACB8D2-34DE-43F1-8E74-7C5D5FD36924}"/>
          </ac:spMkLst>
        </pc:spChg>
        <pc:picChg chg="add mod">
          <ac:chgData name="Mengyun Zheng" userId="7232fd6c2d830e26" providerId="LiveId" clId="{A8181970-050A-4593-9A91-C8A46DAA8D4F}" dt="2019-07-11T15:19:39.263" v="1370" actId="1076"/>
          <ac:picMkLst>
            <pc:docMk/>
            <pc:sldMk cId="96779749" sldId="271"/>
            <ac:picMk id="4" creationId="{F9230C7A-221F-4043-8D2D-3BFA819A138E}"/>
          </ac:picMkLst>
        </pc:picChg>
      </pc:sldChg>
      <pc:sldChg chg="addSp modSp add modNotesTx">
        <pc:chgData name="Mengyun Zheng" userId="7232fd6c2d830e26" providerId="LiveId" clId="{A8181970-050A-4593-9A91-C8A46DAA8D4F}" dt="2019-07-11T22:55:44.026" v="1698" actId="20577"/>
        <pc:sldMkLst>
          <pc:docMk/>
          <pc:sldMk cId="3508931515" sldId="272"/>
        </pc:sldMkLst>
        <pc:spChg chg="mod">
          <ac:chgData name="Mengyun Zheng" userId="7232fd6c2d830e26" providerId="LiveId" clId="{A8181970-050A-4593-9A91-C8A46DAA8D4F}" dt="2019-07-11T15:31:17.653" v="1516" actId="404"/>
          <ac:spMkLst>
            <pc:docMk/>
            <pc:sldMk cId="3508931515" sldId="272"/>
            <ac:spMk id="2" creationId="{45E36B59-A38A-46BA-AE45-4C8C09973A76}"/>
          </ac:spMkLst>
        </pc:spChg>
        <pc:spChg chg="mod">
          <ac:chgData name="Mengyun Zheng" userId="7232fd6c2d830e26" providerId="LiveId" clId="{A8181970-050A-4593-9A91-C8A46DAA8D4F}" dt="2019-07-11T15:38:11.363" v="1621" actId="20577"/>
          <ac:spMkLst>
            <pc:docMk/>
            <pc:sldMk cId="3508931515" sldId="272"/>
            <ac:spMk id="3" creationId="{5462B1C0-6243-4F22-8531-429FD73CD4F6}"/>
          </ac:spMkLst>
        </pc:spChg>
        <pc:picChg chg="add mod">
          <ac:chgData name="Mengyun Zheng" userId="7232fd6c2d830e26" providerId="LiveId" clId="{A8181970-050A-4593-9A91-C8A46DAA8D4F}" dt="2019-07-11T15:30:54.837" v="1493" actId="1076"/>
          <ac:picMkLst>
            <pc:docMk/>
            <pc:sldMk cId="3508931515" sldId="272"/>
            <ac:picMk id="4" creationId="{E1BAA1EF-1B8E-44A1-A587-8981BCE31191}"/>
          </ac:picMkLst>
        </pc:picChg>
      </pc:sldChg>
      <pc:sldChg chg="addSp modSp add">
        <pc:chgData name="Mengyun Zheng" userId="7232fd6c2d830e26" providerId="LiveId" clId="{A8181970-050A-4593-9A91-C8A46DAA8D4F}" dt="2019-07-11T15:29:01.355" v="1459" actId="20577"/>
        <pc:sldMkLst>
          <pc:docMk/>
          <pc:sldMk cId="3957828215" sldId="273"/>
        </pc:sldMkLst>
        <pc:spChg chg="mod">
          <ac:chgData name="Mengyun Zheng" userId="7232fd6c2d830e26" providerId="LiveId" clId="{A8181970-050A-4593-9A91-C8A46DAA8D4F}" dt="2019-07-11T15:25:53.243" v="1423" actId="1076"/>
          <ac:spMkLst>
            <pc:docMk/>
            <pc:sldMk cId="3957828215" sldId="273"/>
            <ac:spMk id="2" creationId="{A0DA8B22-9027-468F-921C-48CA11E42489}"/>
          </ac:spMkLst>
        </pc:spChg>
        <pc:spChg chg="mod">
          <ac:chgData name="Mengyun Zheng" userId="7232fd6c2d830e26" providerId="LiveId" clId="{A8181970-050A-4593-9A91-C8A46DAA8D4F}" dt="2019-07-11T15:29:01.355" v="1459" actId="20577"/>
          <ac:spMkLst>
            <pc:docMk/>
            <pc:sldMk cId="3957828215" sldId="273"/>
            <ac:spMk id="3" creationId="{2B5CC943-D016-4BBE-98BB-982807C3FF97}"/>
          </ac:spMkLst>
        </pc:spChg>
        <pc:picChg chg="add mod modCrop">
          <ac:chgData name="Mengyun Zheng" userId="7232fd6c2d830e26" providerId="LiveId" clId="{A8181970-050A-4593-9A91-C8A46DAA8D4F}" dt="2019-07-11T15:27:27.056" v="1443" actId="1076"/>
          <ac:picMkLst>
            <pc:docMk/>
            <pc:sldMk cId="3957828215" sldId="273"/>
            <ac:picMk id="4" creationId="{7FDD9F68-8546-4598-8E49-5ABC5AA70378}"/>
          </ac:picMkLst>
        </pc:picChg>
      </pc:sldChg>
      <pc:sldChg chg="modSp add">
        <pc:chgData name="Mengyun Zheng" userId="7232fd6c2d830e26" providerId="LiveId" clId="{A8181970-050A-4593-9A91-C8A46DAA8D4F}" dt="2019-07-11T13:27:07.973" v="648" actId="20577"/>
        <pc:sldMkLst>
          <pc:docMk/>
          <pc:sldMk cId="2383618291" sldId="274"/>
        </pc:sldMkLst>
        <pc:spChg chg="mod">
          <ac:chgData name="Mengyun Zheng" userId="7232fd6c2d830e26" providerId="LiveId" clId="{A8181970-050A-4593-9A91-C8A46DAA8D4F}" dt="2019-07-11T05:56:32.675" v="72" actId="14100"/>
          <ac:spMkLst>
            <pc:docMk/>
            <pc:sldMk cId="2383618291" sldId="274"/>
            <ac:spMk id="2" creationId="{6B587828-1449-4A62-8C84-45E8756DD28C}"/>
          </ac:spMkLst>
        </pc:spChg>
        <pc:spChg chg="mod">
          <ac:chgData name="Mengyun Zheng" userId="7232fd6c2d830e26" providerId="LiveId" clId="{A8181970-050A-4593-9A91-C8A46DAA8D4F}" dt="2019-07-11T13:27:07.973" v="648" actId="20577"/>
          <ac:spMkLst>
            <pc:docMk/>
            <pc:sldMk cId="2383618291" sldId="274"/>
            <ac:spMk id="3" creationId="{385EFBF1-7BEC-49C8-BC6B-EF03FC171AEC}"/>
          </ac:spMkLst>
        </pc:spChg>
      </pc:sldChg>
      <pc:sldChg chg="modSp add">
        <pc:chgData name="Mengyun Zheng" userId="7232fd6c2d830e26" providerId="LiveId" clId="{A8181970-050A-4593-9A91-C8A46DAA8D4F}" dt="2019-07-11T13:31:25.296" v="718" actId="20577"/>
        <pc:sldMkLst>
          <pc:docMk/>
          <pc:sldMk cId="91248259" sldId="275"/>
        </pc:sldMkLst>
        <pc:spChg chg="mod">
          <ac:chgData name="Mengyun Zheng" userId="7232fd6c2d830e26" providerId="LiveId" clId="{A8181970-050A-4593-9A91-C8A46DAA8D4F}" dt="2019-07-11T13:29:19.311" v="666" actId="14100"/>
          <ac:spMkLst>
            <pc:docMk/>
            <pc:sldMk cId="91248259" sldId="275"/>
            <ac:spMk id="2" creationId="{F1CC4E01-8047-494F-BBE6-6F74B58D6B6A}"/>
          </ac:spMkLst>
        </pc:spChg>
        <pc:spChg chg="mod">
          <ac:chgData name="Mengyun Zheng" userId="7232fd6c2d830e26" providerId="LiveId" clId="{A8181970-050A-4593-9A91-C8A46DAA8D4F}" dt="2019-07-11T13:31:25.296" v="718" actId="20577"/>
          <ac:spMkLst>
            <pc:docMk/>
            <pc:sldMk cId="91248259" sldId="275"/>
            <ac:spMk id="3" creationId="{B5A49F77-7EDA-4A85-9C1A-45BC30C6CB49}"/>
          </ac:spMkLst>
        </pc:spChg>
      </pc:sldChg>
      <pc:sldChg chg="addSp modSp add">
        <pc:chgData name="Mengyun Zheng" userId="7232fd6c2d830e26" providerId="LiveId" clId="{A8181970-050A-4593-9A91-C8A46DAA8D4F}" dt="2019-07-11T14:50:50.897" v="1257" actId="14100"/>
        <pc:sldMkLst>
          <pc:docMk/>
          <pc:sldMk cId="4190860867" sldId="276"/>
        </pc:sldMkLst>
        <pc:picChg chg="add mod">
          <ac:chgData name="Mengyun Zheng" userId="7232fd6c2d830e26" providerId="LiveId" clId="{A8181970-050A-4593-9A91-C8A46DAA8D4F}" dt="2019-07-11T14:50:50.897" v="1257" actId="14100"/>
          <ac:picMkLst>
            <pc:docMk/>
            <pc:sldMk cId="4190860867" sldId="276"/>
            <ac:picMk id="1026" creationId="{B18ECFBE-3A9C-47A7-90F1-C4EDDD74C45B}"/>
          </ac:picMkLst>
        </pc:picChg>
      </pc:sldChg>
      <pc:sldChg chg="addSp modSp add">
        <pc:chgData name="Mengyun Zheng" userId="7232fd6c2d830e26" providerId="LiveId" clId="{A8181970-050A-4593-9A91-C8A46DAA8D4F}" dt="2019-07-11T14:54:41.847" v="1298" actId="14100"/>
        <pc:sldMkLst>
          <pc:docMk/>
          <pc:sldMk cId="3754290644" sldId="277"/>
        </pc:sldMkLst>
        <pc:spChg chg="mod">
          <ac:chgData name="Mengyun Zheng" userId="7232fd6c2d830e26" providerId="LiveId" clId="{A8181970-050A-4593-9A91-C8A46DAA8D4F}" dt="2019-07-11T14:53:47.246" v="1270" actId="1076"/>
          <ac:spMkLst>
            <pc:docMk/>
            <pc:sldMk cId="3754290644" sldId="277"/>
            <ac:spMk id="2" creationId="{3543316B-80D7-4411-A29A-DC25E0426A02}"/>
          </ac:spMkLst>
        </pc:spChg>
        <pc:spChg chg="mod">
          <ac:chgData name="Mengyun Zheng" userId="7232fd6c2d830e26" providerId="LiveId" clId="{A8181970-050A-4593-9A91-C8A46DAA8D4F}" dt="2019-07-11T14:54:41.847" v="1298" actId="14100"/>
          <ac:spMkLst>
            <pc:docMk/>
            <pc:sldMk cId="3754290644" sldId="277"/>
            <ac:spMk id="3" creationId="{52D67B0E-2609-44CB-B1FF-9ED5A79E3C46}"/>
          </ac:spMkLst>
        </pc:spChg>
        <pc:picChg chg="add mod">
          <ac:chgData name="Mengyun Zheng" userId="7232fd6c2d830e26" providerId="LiveId" clId="{A8181970-050A-4593-9A91-C8A46DAA8D4F}" dt="2019-07-11T14:54:37.619" v="1297" actId="1076"/>
          <ac:picMkLst>
            <pc:docMk/>
            <pc:sldMk cId="3754290644" sldId="277"/>
            <ac:picMk id="4" creationId="{5348D8BB-186B-4E67-A2B0-E075BBDFD092}"/>
          </ac:picMkLst>
        </pc:picChg>
      </pc:sldChg>
      <pc:sldChg chg="delSp modSp add">
        <pc:chgData name="Mengyun Zheng" userId="7232fd6c2d830e26" providerId="LiveId" clId="{A8181970-050A-4593-9A91-C8A46DAA8D4F}" dt="2019-07-11T15:30:00.321" v="1488" actId="403"/>
        <pc:sldMkLst>
          <pc:docMk/>
          <pc:sldMk cId="126922001" sldId="278"/>
        </pc:sldMkLst>
        <pc:spChg chg="mod">
          <ac:chgData name="Mengyun Zheng" userId="7232fd6c2d830e26" providerId="LiveId" clId="{A8181970-050A-4593-9A91-C8A46DAA8D4F}" dt="2019-07-11T15:30:00.321" v="1488" actId="403"/>
          <ac:spMkLst>
            <pc:docMk/>
            <pc:sldMk cId="126922001" sldId="278"/>
            <ac:spMk id="2" creationId="{3D33AAE6-C22B-4CB5-8C04-4B21DE7E92D9}"/>
          </ac:spMkLst>
        </pc:spChg>
        <pc:spChg chg="del">
          <ac:chgData name="Mengyun Zheng" userId="7232fd6c2d830e26" providerId="LiveId" clId="{A8181970-050A-4593-9A91-C8A46DAA8D4F}" dt="2019-07-11T15:29:23.880" v="1478" actId="478"/>
          <ac:spMkLst>
            <pc:docMk/>
            <pc:sldMk cId="126922001" sldId="278"/>
            <ac:spMk id="3" creationId="{6FB640CB-2261-4FFF-B0B3-BE7942AC2E6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29350D-06C3-4308-8E01-464E7C587955}" type="datetimeFigureOut">
              <a:rPr lang="en-CA" smtClean="0"/>
              <a:t>2019-07-11</a:t>
            </a:fld>
            <a:endParaRPr lang="en-CA"/>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CA"/>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72E8B4-1EB6-44C6-8D8B-637EA79DC569}" type="slidenum">
              <a:rPr lang="en-CA" smtClean="0"/>
              <a:t>‹#›</a:t>
            </a:fld>
            <a:endParaRPr lang="en-CA"/>
          </a:p>
        </p:txBody>
      </p:sp>
    </p:spTree>
    <p:extLst>
      <p:ext uri="{BB962C8B-B14F-4D97-AF65-F5344CB8AC3E}">
        <p14:creationId xmlns:p14="http://schemas.microsoft.com/office/powerpoint/2010/main" val="3217110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CA" dirty="0"/>
          </a:p>
        </p:txBody>
      </p:sp>
      <p:sp>
        <p:nvSpPr>
          <p:cNvPr id="4" name="灯片编号占位符 3"/>
          <p:cNvSpPr>
            <a:spLocks noGrp="1"/>
          </p:cNvSpPr>
          <p:nvPr>
            <p:ph type="sldNum" sz="quarter" idx="5"/>
          </p:nvPr>
        </p:nvSpPr>
        <p:spPr/>
        <p:txBody>
          <a:bodyPr/>
          <a:lstStyle/>
          <a:p>
            <a:fld id="{D772E8B4-1EB6-44C6-8D8B-637EA79DC569}" type="slidenum">
              <a:rPr lang="en-CA" smtClean="0"/>
              <a:t>16</a:t>
            </a:fld>
            <a:endParaRPr lang="en-CA"/>
          </a:p>
        </p:txBody>
      </p:sp>
    </p:spTree>
    <p:extLst>
      <p:ext uri="{BB962C8B-B14F-4D97-AF65-F5344CB8AC3E}">
        <p14:creationId xmlns:p14="http://schemas.microsoft.com/office/powerpoint/2010/main" val="1291123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CA" dirty="0"/>
          </a:p>
        </p:txBody>
      </p:sp>
      <p:sp>
        <p:nvSpPr>
          <p:cNvPr id="4" name="灯片编号占位符 3"/>
          <p:cNvSpPr>
            <a:spLocks noGrp="1"/>
          </p:cNvSpPr>
          <p:nvPr>
            <p:ph type="sldNum" sz="quarter" idx="5"/>
          </p:nvPr>
        </p:nvSpPr>
        <p:spPr/>
        <p:txBody>
          <a:bodyPr/>
          <a:lstStyle/>
          <a:p>
            <a:fld id="{D772E8B4-1EB6-44C6-8D8B-637EA79DC569}" type="slidenum">
              <a:rPr lang="en-CA" smtClean="0"/>
              <a:t>20</a:t>
            </a:fld>
            <a:endParaRPr lang="en-CA"/>
          </a:p>
        </p:txBody>
      </p:sp>
    </p:spTree>
    <p:extLst>
      <p:ext uri="{BB962C8B-B14F-4D97-AF65-F5344CB8AC3E}">
        <p14:creationId xmlns:p14="http://schemas.microsoft.com/office/powerpoint/2010/main" val="1585204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pPr/>
              <a:t>7/11/2019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CN" altLang="en-US"/>
              <a:t>单击此处编辑母版标题样式</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编辑母版文本样式</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pPr/>
              <a:t>7/11/2019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pPr/>
              <a:t>7/11/2019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CN" altLang="en-US"/>
              <a:t>单击此处编辑母版标题样式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编辑母版文本样式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pPr/>
              <a:t>7/11/2019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zh-CN" altLang="en-US"/>
              <a:t>单击此处编辑母版标题样式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编辑母版文本样式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pPr/>
              <a:t>7/11/2019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7/11/2019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pPr/>
              <a:t>7/11/2019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7/11/2019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zh-CN" altLang="en-US"/>
              <a:t>单击此处编辑母版标题样式</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42A54C80-263E-416B-A8E0-580EDEADCBDC}" type="datetimeFigureOut">
              <a:rPr lang="en-US" dirty="0"/>
              <a:t>7/11/2019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p:txBody>
          <a:bodyPr/>
          <a:lstStyle/>
          <a:p>
            <a:fld id="{B61BEF0D-F0BB-DE4B-95CE-6DB70DBA9567}" type="datetimeFigureOut">
              <a:rPr lang="en-US" dirty="0"/>
              <a:pPr/>
              <a:t>7/11/2019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7/11/2019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DBB2DE7-550D-4850-8B58-59B753F045A8}"/>
              </a:ext>
            </a:extLst>
          </p:cNvPr>
          <p:cNvSpPr>
            <a:spLocks noGrp="1"/>
          </p:cNvSpPr>
          <p:nvPr>
            <p:ph type="ctrTitle"/>
          </p:nvPr>
        </p:nvSpPr>
        <p:spPr>
          <a:xfrm>
            <a:off x="676557" y="1397856"/>
            <a:ext cx="7766936" cy="1646302"/>
          </a:xfrm>
        </p:spPr>
        <p:txBody>
          <a:bodyPr/>
          <a:lstStyle/>
          <a:p>
            <a:r>
              <a:rPr lang="en-US" dirty="0"/>
              <a:t>Deep Image Prior</a:t>
            </a:r>
            <a:endParaRPr lang="en-CA" dirty="0"/>
          </a:p>
        </p:txBody>
      </p:sp>
      <p:sp>
        <p:nvSpPr>
          <p:cNvPr id="3" name="副标题 2">
            <a:extLst>
              <a:ext uri="{FF2B5EF4-FFF2-40B4-BE49-F238E27FC236}">
                <a16:creationId xmlns:a16="http://schemas.microsoft.com/office/drawing/2014/main" id="{ADF035CC-3009-4C39-961E-8DFA2069FBE0}"/>
              </a:ext>
            </a:extLst>
          </p:cNvPr>
          <p:cNvSpPr>
            <a:spLocks noGrp="1"/>
          </p:cNvSpPr>
          <p:nvPr>
            <p:ph type="subTitle" idx="1"/>
          </p:nvPr>
        </p:nvSpPr>
        <p:spPr/>
        <p:txBody>
          <a:bodyPr>
            <a:normAutofit/>
          </a:bodyPr>
          <a:lstStyle/>
          <a:p>
            <a:r>
              <a:rPr lang="en-CA" dirty="0"/>
              <a:t>Dmitry Ulyanov, Andrea </a:t>
            </a:r>
            <a:r>
              <a:rPr lang="en-CA" dirty="0" err="1"/>
              <a:t>Vedaldi</a:t>
            </a:r>
            <a:r>
              <a:rPr lang="en-CA" dirty="0"/>
              <a:t>, Victor </a:t>
            </a:r>
            <a:r>
              <a:rPr lang="en-CA" dirty="0" err="1"/>
              <a:t>Lempitsky</a:t>
            </a:r>
            <a:endParaRPr lang="en-CA" dirty="0"/>
          </a:p>
        </p:txBody>
      </p:sp>
      <p:sp>
        <p:nvSpPr>
          <p:cNvPr id="4" name="文本框 3">
            <a:extLst>
              <a:ext uri="{FF2B5EF4-FFF2-40B4-BE49-F238E27FC236}">
                <a16:creationId xmlns:a16="http://schemas.microsoft.com/office/drawing/2014/main" id="{945A1068-10DC-4D83-9344-111D1C4C9CCE}"/>
              </a:ext>
            </a:extLst>
          </p:cNvPr>
          <p:cNvSpPr txBox="1"/>
          <p:nvPr/>
        </p:nvSpPr>
        <p:spPr>
          <a:xfrm>
            <a:off x="7073900" y="6146800"/>
            <a:ext cx="4851400" cy="523220"/>
          </a:xfrm>
          <a:prstGeom prst="rect">
            <a:avLst/>
          </a:prstGeom>
          <a:noFill/>
        </p:spPr>
        <p:txBody>
          <a:bodyPr wrap="square" rtlCol="0">
            <a:spAutoFit/>
          </a:bodyPr>
          <a:lstStyle/>
          <a:p>
            <a:r>
              <a:rPr lang="en-US" sz="1400" dirty="0"/>
              <a:t>Partial content of this slide refers the presentation given by Dmitry Ulyanov regarding to the paper</a:t>
            </a:r>
            <a:endParaRPr lang="en-CA" sz="1400" dirty="0"/>
          </a:p>
        </p:txBody>
      </p:sp>
    </p:spTree>
    <p:extLst>
      <p:ext uri="{BB962C8B-B14F-4D97-AF65-F5344CB8AC3E}">
        <p14:creationId xmlns:p14="http://schemas.microsoft.com/office/powerpoint/2010/main" val="4240731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D441606-7882-439C-B267-6DED8E65DCDE}"/>
              </a:ext>
            </a:extLst>
          </p:cNvPr>
          <p:cNvSpPr>
            <a:spLocks noGrp="1"/>
          </p:cNvSpPr>
          <p:nvPr>
            <p:ph type="title"/>
          </p:nvPr>
        </p:nvSpPr>
        <p:spPr/>
        <p:txBody>
          <a:bodyPr/>
          <a:lstStyle/>
          <a:p>
            <a:endParaRPr lang="en-CA"/>
          </a:p>
        </p:txBody>
      </p:sp>
      <p:sp>
        <p:nvSpPr>
          <p:cNvPr id="3" name="内容占位符 2">
            <a:extLst>
              <a:ext uri="{FF2B5EF4-FFF2-40B4-BE49-F238E27FC236}">
                <a16:creationId xmlns:a16="http://schemas.microsoft.com/office/drawing/2014/main" id="{BAA5B83B-1B3F-4011-B654-15DD7EE48575}"/>
              </a:ext>
            </a:extLst>
          </p:cNvPr>
          <p:cNvSpPr>
            <a:spLocks noGrp="1"/>
          </p:cNvSpPr>
          <p:nvPr>
            <p:ph idx="1"/>
          </p:nvPr>
        </p:nvSpPr>
        <p:spPr>
          <a:xfrm>
            <a:off x="6575600" y="2788597"/>
            <a:ext cx="5253544" cy="3459803"/>
          </a:xfrm>
        </p:spPr>
        <p:txBody>
          <a:bodyPr/>
          <a:lstStyle/>
          <a:p>
            <a:r>
              <a:rPr lang="en-US" dirty="0"/>
              <a:t>The n</a:t>
            </a:r>
            <a:r>
              <a:rPr lang="x-none" dirty="0"/>
              <a:t>etwork has </a:t>
            </a:r>
            <a:r>
              <a:rPr lang="en-US" dirty="0"/>
              <a:t>high impedance to noise and low impedance to signal. </a:t>
            </a:r>
          </a:p>
          <a:p>
            <a:pPr marL="0" indent="0">
              <a:buNone/>
            </a:pPr>
            <a:r>
              <a:rPr lang="en-US" dirty="0"/>
              <a:t>      Therefore for most applications, </a:t>
            </a:r>
          </a:p>
          <a:p>
            <a:r>
              <a:rPr lang="en-US" dirty="0"/>
              <a:t>They restrict the number of iterations in the optimization process to a certain number of iterations.</a:t>
            </a:r>
            <a:endParaRPr lang="en-CA" dirty="0"/>
          </a:p>
        </p:txBody>
      </p:sp>
      <p:pic>
        <p:nvPicPr>
          <p:cNvPr id="4" name="图片 3">
            <a:extLst>
              <a:ext uri="{FF2B5EF4-FFF2-40B4-BE49-F238E27FC236}">
                <a16:creationId xmlns:a16="http://schemas.microsoft.com/office/drawing/2014/main" id="{95E0F126-B405-4F86-91D0-976DC5588CD1}"/>
              </a:ext>
            </a:extLst>
          </p:cNvPr>
          <p:cNvPicPr>
            <a:picLocks noChangeAspect="1"/>
          </p:cNvPicPr>
          <p:nvPr/>
        </p:nvPicPr>
        <p:blipFill>
          <a:blip r:embed="rId2"/>
          <a:stretch>
            <a:fillRect/>
          </a:stretch>
        </p:blipFill>
        <p:spPr>
          <a:xfrm>
            <a:off x="677334" y="2268784"/>
            <a:ext cx="6067425" cy="3810000"/>
          </a:xfrm>
          <a:prstGeom prst="rect">
            <a:avLst/>
          </a:prstGeom>
        </p:spPr>
      </p:pic>
      <p:pic>
        <p:nvPicPr>
          <p:cNvPr id="5" name="图片 4">
            <a:extLst>
              <a:ext uri="{FF2B5EF4-FFF2-40B4-BE49-F238E27FC236}">
                <a16:creationId xmlns:a16="http://schemas.microsoft.com/office/drawing/2014/main" id="{7F726A65-7753-4A69-AC28-B294924CBB2A}"/>
              </a:ext>
            </a:extLst>
          </p:cNvPr>
          <p:cNvPicPr>
            <a:picLocks noChangeAspect="1"/>
          </p:cNvPicPr>
          <p:nvPr/>
        </p:nvPicPr>
        <p:blipFill>
          <a:blip r:embed="rId3"/>
          <a:stretch>
            <a:fillRect/>
          </a:stretch>
        </p:blipFill>
        <p:spPr>
          <a:xfrm>
            <a:off x="182744" y="98011"/>
            <a:ext cx="7972425" cy="2400300"/>
          </a:xfrm>
          <a:prstGeom prst="rect">
            <a:avLst/>
          </a:prstGeom>
        </p:spPr>
      </p:pic>
    </p:spTree>
    <p:extLst>
      <p:ext uri="{BB962C8B-B14F-4D97-AF65-F5344CB8AC3E}">
        <p14:creationId xmlns:p14="http://schemas.microsoft.com/office/powerpoint/2010/main" val="3132432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F520C1-AF6C-451F-B68B-2C260A995B26}"/>
              </a:ext>
            </a:extLst>
          </p:cNvPr>
          <p:cNvSpPr>
            <a:spLocks noGrp="1"/>
          </p:cNvSpPr>
          <p:nvPr>
            <p:ph type="title"/>
          </p:nvPr>
        </p:nvSpPr>
        <p:spPr>
          <a:xfrm>
            <a:off x="677334" y="609600"/>
            <a:ext cx="8596668" cy="812800"/>
          </a:xfrm>
        </p:spPr>
        <p:txBody>
          <a:bodyPr/>
          <a:lstStyle/>
          <a:p>
            <a:r>
              <a:rPr lang="en-CA" dirty="0"/>
              <a:t>Data term</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CE228E54-2014-48B2-975E-84BEA7F4F9DC}"/>
                  </a:ext>
                </a:extLst>
              </p:cNvPr>
              <p:cNvSpPr>
                <a:spLocks noGrp="1"/>
              </p:cNvSpPr>
              <p:nvPr>
                <p:ph idx="1"/>
              </p:nvPr>
            </p:nvSpPr>
            <p:spPr>
              <a:xfrm>
                <a:off x="241904" y="1422400"/>
                <a:ext cx="11950096" cy="4720562"/>
              </a:xfrm>
            </p:spPr>
            <p:txBody>
              <a:bodyPr/>
              <a:lstStyle/>
              <a:p>
                <a:pPr marL="0" indent="0">
                  <a:buNone/>
                </a:pPr>
                <a14:m>
                  <m:oMath xmlns:m="http://schemas.openxmlformats.org/officeDocument/2006/math">
                    <m:r>
                      <a:rPr lang="en-CA" i="1" smtClean="0">
                        <a:latin typeface="Cambria Math" panose="02040503050406030204" pitchFamily="18" charset="0"/>
                      </a:rPr>
                      <m:t>𝑥</m:t>
                    </m:r>
                    <m:r>
                      <a:rPr lang="en-CA" i="1" smtClean="0">
                        <a:latin typeface="Cambria Math" panose="02040503050406030204" pitchFamily="18" charset="0"/>
                      </a:rPr>
                      <m:t> </m:t>
                    </m:r>
                  </m:oMath>
                </a14:m>
                <a:r>
                  <a:rPr lang="en-CA" dirty="0"/>
                  <a:t>– </a:t>
                </a:r>
                <a:r>
                  <a:rPr lang="en-US" dirty="0"/>
                  <a:t>Clean image</a:t>
                </a:r>
              </a:p>
              <a:p>
                <a:pPr marL="0" indent="0">
                  <a:buNone/>
                </a:pPr>
                <a14:m>
                  <m:oMath xmlns:m="http://schemas.openxmlformats.org/officeDocument/2006/math">
                    <m:acc>
                      <m:accPr>
                        <m:chr m:val="̂"/>
                        <m:ctrlPr>
                          <a:rPr lang="en-CA" i="1">
                            <a:latin typeface="Cambria Math" panose="02040503050406030204" pitchFamily="18" charset="0"/>
                          </a:rPr>
                        </m:ctrlPr>
                      </m:accPr>
                      <m:e>
                        <m:r>
                          <a:rPr lang="en-CA" i="1">
                            <a:latin typeface="Cambria Math" panose="02040503050406030204" pitchFamily="18" charset="0"/>
                          </a:rPr>
                          <m:t>𝑥</m:t>
                        </m:r>
                      </m:e>
                    </m:acc>
                  </m:oMath>
                </a14:m>
                <a:r>
                  <a:rPr lang="en-CA" i="1" dirty="0">
                    <a:latin typeface="Cambria Math" panose="02040503050406030204" pitchFamily="18" charset="0"/>
                  </a:rPr>
                  <a:t>  </a:t>
                </a:r>
                <a:r>
                  <a:rPr lang="en-CA" dirty="0"/>
                  <a:t>– </a:t>
                </a:r>
                <a:r>
                  <a:rPr lang="en-US" dirty="0"/>
                  <a:t>Corrupted image (observed)</a:t>
                </a:r>
              </a:p>
              <a:p>
                <a:pPr marL="0" indent="0">
                  <a:buNone/>
                </a:pPr>
                <a14:m>
                  <m:oMath xmlns:m="http://schemas.openxmlformats.org/officeDocument/2006/math">
                    <m:r>
                      <a:rPr lang="en-CA" b="0" i="1" smtClean="0">
                        <a:latin typeface="Cambria Math" panose="02040503050406030204" pitchFamily="18" charset="0"/>
                      </a:rPr>
                      <m:t>𝑚</m:t>
                    </m:r>
                  </m:oMath>
                </a14:m>
                <a:r>
                  <a:rPr lang="en-US" dirty="0"/>
                  <a:t>- Binary mask</a:t>
                </a:r>
              </a:p>
              <a:p>
                <a:pPr marL="0" indent="0">
                  <a:buNone/>
                </a:pPr>
                <a:endParaRPr lang="en-CA" dirty="0"/>
              </a:p>
              <a:p>
                <a:pPr marL="0" indent="0">
                  <a:buNone/>
                </a:pPr>
                <a:r>
                  <a:rPr lang="en-CA" dirty="0"/>
                  <a:t>Objective:  </a:t>
                </a:r>
                <a14:m>
                  <m:oMath xmlns:m="http://schemas.openxmlformats.org/officeDocument/2006/math">
                    <m:func>
                      <m:funcPr>
                        <m:ctrlPr>
                          <a:rPr lang="en-CA" i="1">
                            <a:latin typeface="Cambria Math" panose="02040503050406030204" pitchFamily="18" charset="0"/>
                          </a:rPr>
                        </m:ctrlPr>
                      </m:funcPr>
                      <m:fName>
                        <m:sSup>
                          <m:sSupPr>
                            <m:ctrlPr>
                              <a:rPr lang="en-CA" i="1">
                                <a:latin typeface="Cambria Math" panose="02040503050406030204" pitchFamily="18" charset="0"/>
                              </a:rPr>
                            </m:ctrlPr>
                          </m:sSupPr>
                          <m:e>
                            <m:r>
                              <a:rPr lang="en-CA" i="1">
                                <a:latin typeface="Cambria Math" panose="02040503050406030204" pitchFamily="18" charset="0"/>
                                <a:ea typeface="Cambria Math" panose="02040503050406030204" pitchFamily="18" charset="0"/>
                              </a:rPr>
                              <m:t>𝜃</m:t>
                            </m:r>
                          </m:e>
                          <m:sup>
                            <m:r>
                              <a:rPr lang="en-US" i="1">
                                <a:latin typeface="Cambria Math" panose="02040503050406030204" pitchFamily="18" charset="0"/>
                              </a:rPr>
                              <m:t>∗</m:t>
                            </m:r>
                          </m:sup>
                        </m:sSup>
                        <m:r>
                          <a:rPr lang="en-US" i="1">
                            <a:latin typeface="Cambria Math" panose="02040503050406030204" pitchFamily="18" charset="0"/>
                          </a:rPr>
                          <m:t>=</m:t>
                        </m:r>
                        <m:r>
                          <m:rPr>
                            <m:sty m:val="p"/>
                          </m:rPr>
                          <a:rPr lang="en-CA">
                            <a:latin typeface="Cambria Math" panose="02040503050406030204" pitchFamily="18" charset="0"/>
                          </a:rPr>
                          <m:t>arg</m:t>
                        </m:r>
                      </m:fName>
                      <m:e>
                        <m:func>
                          <m:funcPr>
                            <m:ctrlPr>
                              <a:rPr lang="en-CA" i="1">
                                <a:latin typeface="Cambria Math" panose="02040503050406030204" pitchFamily="18" charset="0"/>
                              </a:rPr>
                            </m:ctrlPr>
                          </m:funcPr>
                          <m:fName>
                            <m:limLow>
                              <m:limLowPr>
                                <m:ctrlPr>
                                  <a:rPr lang="en-CA" i="1">
                                    <a:latin typeface="Cambria Math" panose="02040503050406030204" pitchFamily="18" charset="0"/>
                                  </a:rPr>
                                </m:ctrlPr>
                              </m:limLowPr>
                              <m:e>
                                <m:r>
                                  <m:rPr>
                                    <m:sty m:val="p"/>
                                  </m:rPr>
                                  <a:rPr lang="en-CA">
                                    <a:latin typeface="Cambria Math" panose="02040503050406030204" pitchFamily="18" charset="0"/>
                                  </a:rPr>
                                  <m:t>min</m:t>
                                </m:r>
                              </m:e>
                              <m:lim>
                                <m:r>
                                  <a:rPr lang="en-CA" i="1">
                                    <a:latin typeface="Cambria Math" panose="02040503050406030204" pitchFamily="18" charset="0"/>
                                    <a:ea typeface="Cambria Math" panose="02040503050406030204" pitchFamily="18" charset="0"/>
                                  </a:rPr>
                                  <m:t>𝜃</m:t>
                                </m:r>
                              </m:lim>
                            </m:limLow>
                          </m:fName>
                          <m:e>
                            <m:r>
                              <a:rPr lang="en-CA" i="1">
                                <a:latin typeface="Cambria Math" panose="02040503050406030204" pitchFamily="18" charset="0"/>
                              </a:rPr>
                              <m:t>𝐸</m:t>
                            </m:r>
                            <m:r>
                              <a:rPr lang="en-CA" i="1">
                                <a:latin typeface="Cambria Math" panose="02040503050406030204" pitchFamily="18" charset="0"/>
                              </a:rPr>
                              <m:t>(</m:t>
                            </m:r>
                            <m:sSub>
                              <m:sSubPr>
                                <m:ctrlPr>
                                  <a:rPr lang="en-CA" i="1">
                                    <a:latin typeface="Cambria Math" panose="02040503050406030204" pitchFamily="18" charset="0"/>
                                  </a:rPr>
                                </m:ctrlPr>
                              </m:sSubPr>
                              <m:e>
                                <m:r>
                                  <a:rPr lang="en-CA" i="1">
                                    <a:latin typeface="Cambria Math" panose="02040503050406030204" pitchFamily="18" charset="0"/>
                                  </a:rPr>
                                  <m:t>𝑓</m:t>
                                </m:r>
                              </m:e>
                              <m:sub>
                                <m:r>
                                  <a:rPr lang="en-CA" i="1">
                                    <a:latin typeface="Cambria Math" panose="02040503050406030204" pitchFamily="18" charset="0"/>
                                    <a:ea typeface="Cambria Math" panose="02040503050406030204" pitchFamily="18" charset="0"/>
                                  </a:rPr>
                                  <m:t>𝜃</m:t>
                                </m:r>
                              </m:sub>
                            </m:sSub>
                            <m:r>
                              <a:rPr lang="en-CA" i="1">
                                <a:latin typeface="Cambria Math" panose="02040503050406030204" pitchFamily="18" charset="0"/>
                              </a:rPr>
                              <m:t>(</m:t>
                            </m:r>
                            <m:r>
                              <a:rPr lang="en-CA" i="1">
                                <a:latin typeface="Cambria Math" panose="02040503050406030204" pitchFamily="18" charset="0"/>
                              </a:rPr>
                              <m:t>𝑧</m:t>
                            </m:r>
                            <m:r>
                              <a:rPr lang="en-CA" i="1">
                                <a:latin typeface="Cambria Math" panose="02040503050406030204" pitchFamily="18" charset="0"/>
                              </a:rPr>
                              <m:t>);</m:t>
                            </m:r>
                            <m:acc>
                              <m:accPr>
                                <m:chr m:val="̂"/>
                                <m:ctrlPr>
                                  <a:rPr lang="en-CA" i="1">
                                    <a:latin typeface="Cambria Math" panose="02040503050406030204" pitchFamily="18" charset="0"/>
                                  </a:rPr>
                                </m:ctrlPr>
                              </m:accPr>
                              <m:e>
                                <m:r>
                                  <a:rPr lang="en-CA" i="1">
                                    <a:latin typeface="Cambria Math" panose="02040503050406030204" pitchFamily="18" charset="0"/>
                                  </a:rPr>
                                  <m:t>𝑥</m:t>
                                </m:r>
                              </m:e>
                            </m:acc>
                            <m:r>
                              <a:rPr lang="en-CA" i="1">
                                <a:latin typeface="Cambria Math" panose="02040503050406030204" pitchFamily="18" charset="0"/>
                              </a:rPr>
                              <m:t>)</m:t>
                            </m:r>
                            <m:r>
                              <a:rPr lang="en-CA" altLang="zh-CN" i="1">
                                <a:latin typeface="Cambria Math" panose="02040503050406030204" pitchFamily="18" charset="0"/>
                              </a:rPr>
                              <m:t>)</m:t>
                            </m:r>
                          </m:e>
                        </m:func>
                      </m:e>
                    </m:func>
                  </m:oMath>
                </a14:m>
                <a:endParaRPr lang="en-CA" dirty="0"/>
              </a:p>
              <a:p>
                <a:r>
                  <a:rPr lang="en-CA" dirty="0"/>
                  <a:t>Denoising: </a:t>
                </a:r>
                <a14:m>
                  <m:oMath xmlns:m="http://schemas.openxmlformats.org/officeDocument/2006/math">
                    <m:r>
                      <a:rPr lang="en-CA" i="1">
                        <a:latin typeface="Cambria Math" panose="02040503050406030204" pitchFamily="18" charset="0"/>
                      </a:rPr>
                      <m:t>𝐸</m:t>
                    </m:r>
                    <m:d>
                      <m:dPr>
                        <m:ctrlPr>
                          <a:rPr lang="en-CA" i="1">
                            <a:latin typeface="Cambria Math" panose="02040503050406030204" pitchFamily="18" charset="0"/>
                          </a:rPr>
                        </m:ctrlPr>
                      </m:dPr>
                      <m:e>
                        <m:r>
                          <a:rPr lang="en-CA" i="1">
                            <a:latin typeface="Cambria Math" panose="02040503050406030204" pitchFamily="18" charset="0"/>
                          </a:rPr>
                          <m:t>𝑥</m:t>
                        </m:r>
                        <m:r>
                          <a:rPr lang="en-CA" i="1">
                            <a:latin typeface="Cambria Math" panose="02040503050406030204" pitchFamily="18" charset="0"/>
                          </a:rPr>
                          <m:t>,</m:t>
                        </m:r>
                        <m:acc>
                          <m:accPr>
                            <m:chr m:val="̂"/>
                            <m:ctrlPr>
                              <a:rPr lang="en-CA" i="1">
                                <a:latin typeface="Cambria Math" panose="02040503050406030204" pitchFamily="18" charset="0"/>
                              </a:rPr>
                            </m:ctrlPr>
                          </m:accPr>
                          <m:e>
                            <m:r>
                              <a:rPr lang="en-CA" i="1">
                                <a:latin typeface="Cambria Math" panose="02040503050406030204" pitchFamily="18" charset="0"/>
                              </a:rPr>
                              <m:t>𝑥</m:t>
                            </m:r>
                          </m:e>
                        </m:acc>
                      </m:e>
                    </m:d>
                    <m:r>
                      <a:rPr lang="en-CA" b="0" i="1" smtClean="0">
                        <a:latin typeface="Cambria Math" panose="02040503050406030204" pitchFamily="18" charset="0"/>
                      </a:rPr>
                      <m:t>=</m:t>
                    </m:r>
                    <m:sSup>
                      <m:sSupPr>
                        <m:ctrlPr>
                          <a:rPr lang="en-CA" b="0" i="1" smtClean="0">
                            <a:latin typeface="Cambria Math" panose="02040503050406030204" pitchFamily="18" charset="0"/>
                          </a:rPr>
                        </m:ctrlPr>
                      </m:sSupPr>
                      <m:e>
                        <m:d>
                          <m:dPr>
                            <m:begChr m:val="‖"/>
                            <m:endChr m:val="‖"/>
                            <m:ctrlPr>
                              <a:rPr lang="en-CA" b="0" i="1" smtClean="0">
                                <a:latin typeface="Cambria Math" panose="02040503050406030204" pitchFamily="18" charset="0"/>
                              </a:rPr>
                            </m:ctrlPr>
                          </m:dPr>
                          <m:e>
                            <m:r>
                              <a:rPr lang="en-CA" b="0" i="1" smtClean="0">
                                <a:latin typeface="Cambria Math" panose="02040503050406030204" pitchFamily="18" charset="0"/>
                              </a:rPr>
                              <m:t>𝑥</m:t>
                            </m:r>
                            <m:r>
                              <a:rPr lang="en-CA" b="0" i="1" smtClean="0">
                                <a:latin typeface="Cambria Math" panose="02040503050406030204" pitchFamily="18" charset="0"/>
                              </a:rPr>
                              <m:t> −</m:t>
                            </m:r>
                            <m:acc>
                              <m:accPr>
                                <m:chr m:val="̂"/>
                                <m:ctrlPr>
                                  <a:rPr lang="en-CA" i="1">
                                    <a:latin typeface="Cambria Math" panose="02040503050406030204" pitchFamily="18" charset="0"/>
                                  </a:rPr>
                                </m:ctrlPr>
                              </m:accPr>
                              <m:e>
                                <m:r>
                                  <a:rPr lang="en-CA" i="1">
                                    <a:latin typeface="Cambria Math" panose="02040503050406030204" pitchFamily="18" charset="0"/>
                                  </a:rPr>
                                  <m:t>𝑥</m:t>
                                </m:r>
                              </m:e>
                            </m:acc>
                          </m:e>
                        </m:d>
                      </m:e>
                      <m:sup>
                        <m:r>
                          <a:rPr lang="en-CA" b="0" i="1" smtClean="0">
                            <a:latin typeface="Cambria Math" panose="02040503050406030204" pitchFamily="18" charset="0"/>
                          </a:rPr>
                          <m:t>2</m:t>
                        </m:r>
                      </m:sup>
                    </m:sSup>
                  </m:oMath>
                </a14:m>
                <a:r>
                  <a:rPr lang="en-CA" dirty="0"/>
                  <a:t>			Needs early stopping!</a:t>
                </a:r>
              </a:p>
              <a:p>
                <a:r>
                  <a:rPr lang="en-CA" dirty="0"/>
                  <a:t>Inpainting:  </a:t>
                </a:r>
                <a14:m>
                  <m:oMath xmlns:m="http://schemas.openxmlformats.org/officeDocument/2006/math">
                    <m:r>
                      <a:rPr lang="en-CA" i="1">
                        <a:latin typeface="Cambria Math" panose="02040503050406030204" pitchFamily="18" charset="0"/>
                      </a:rPr>
                      <m:t>𝐸</m:t>
                    </m:r>
                    <m:d>
                      <m:dPr>
                        <m:ctrlPr>
                          <a:rPr lang="en-CA" i="1">
                            <a:latin typeface="Cambria Math" panose="02040503050406030204" pitchFamily="18" charset="0"/>
                          </a:rPr>
                        </m:ctrlPr>
                      </m:dPr>
                      <m:e>
                        <m:r>
                          <a:rPr lang="en-CA" i="1">
                            <a:latin typeface="Cambria Math" panose="02040503050406030204" pitchFamily="18" charset="0"/>
                          </a:rPr>
                          <m:t>𝑥</m:t>
                        </m:r>
                        <m:r>
                          <a:rPr lang="en-CA" i="1">
                            <a:latin typeface="Cambria Math" panose="02040503050406030204" pitchFamily="18" charset="0"/>
                          </a:rPr>
                          <m:t>,</m:t>
                        </m:r>
                        <m:acc>
                          <m:accPr>
                            <m:chr m:val="̂"/>
                            <m:ctrlPr>
                              <a:rPr lang="en-CA" i="1">
                                <a:latin typeface="Cambria Math" panose="02040503050406030204" pitchFamily="18" charset="0"/>
                              </a:rPr>
                            </m:ctrlPr>
                          </m:accPr>
                          <m:e>
                            <m:r>
                              <a:rPr lang="en-CA" i="1">
                                <a:latin typeface="Cambria Math" panose="02040503050406030204" pitchFamily="18" charset="0"/>
                              </a:rPr>
                              <m:t>𝑥</m:t>
                            </m:r>
                          </m:e>
                        </m:acc>
                      </m:e>
                    </m:d>
                    <m:r>
                      <a:rPr lang="en-CA" i="1">
                        <a:latin typeface="Cambria Math" panose="02040503050406030204" pitchFamily="18" charset="0"/>
                      </a:rPr>
                      <m:t>=</m:t>
                    </m:r>
                    <m:sSup>
                      <m:sSupPr>
                        <m:ctrlPr>
                          <a:rPr lang="en-CA" i="1">
                            <a:latin typeface="Cambria Math" panose="02040503050406030204" pitchFamily="18" charset="0"/>
                          </a:rPr>
                        </m:ctrlPr>
                      </m:sSupPr>
                      <m:e>
                        <m:d>
                          <m:dPr>
                            <m:begChr m:val="‖"/>
                            <m:endChr m:val="‖"/>
                            <m:ctrlPr>
                              <a:rPr lang="en-CA" i="1">
                                <a:latin typeface="Cambria Math" panose="02040503050406030204" pitchFamily="18" charset="0"/>
                              </a:rPr>
                            </m:ctrlPr>
                          </m:dPr>
                          <m:e>
                            <m:d>
                              <m:dPr>
                                <m:ctrlPr>
                                  <a:rPr lang="en-CA" b="0" i="1" smtClean="0">
                                    <a:latin typeface="Cambria Math" panose="02040503050406030204" pitchFamily="18" charset="0"/>
                                  </a:rPr>
                                </m:ctrlPr>
                              </m:dPr>
                              <m:e>
                                <m:r>
                                  <a:rPr lang="en-CA" i="1">
                                    <a:latin typeface="Cambria Math" panose="02040503050406030204" pitchFamily="18" charset="0"/>
                                  </a:rPr>
                                  <m:t>𝑥</m:t>
                                </m:r>
                                <m:r>
                                  <a:rPr lang="en-CA" i="1">
                                    <a:latin typeface="Cambria Math" panose="02040503050406030204" pitchFamily="18" charset="0"/>
                                  </a:rPr>
                                  <m:t> −</m:t>
                                </m:r>
                                <m:acc>
                                  <m:accPr>
                                    <m:chr m:val="̂"/>
                                    <m:ctrlPr>
                                      <a:rPr lang="en-CA" i="1">
                                        <a:latin typeface="Cambria Math" panose="02040503050406030204" pitchFamily="18" charset="0"/>
                                      </a:rPr>
                                    </m:ctrlPr>
                                  </m:accPr>
                                  <m:e>
                                    <m:r>
                                      <a:rPr lang="en-CA" i="1">
                                        <a:latin typeface="Cambria Math" panose="02040503050406030204" pitchFamily="18" charset="0"/>
                                      </a:rPr>
                                      <m:t>𝑥</m:t>
                                    </m:r>
                                  </m:e>
                                </m:acc>
                              </m:e>
                            </m:d>
                            <m:r>
                              <a:rPr lang="en-CA" b="0" i="1" smtClean="0">
                                <a:latin typeface="Cambria Math" panose="02040503050406030204" pitchFamily="18" charset="0"/>
                              </a:rPr>
                              <m:t> </m:t>
                            </m:r>
                            <m:nary>
                              <m:naryPr>
                                <m:chr m:val="⨀"/>
                                <m:subHide m:val="on"/>
                                <m:supHide m:val="on"/>
                                <m:ctrlPr>
                                  <a:rPr lang="en-US" altLang="zh-CN" b="0" i="1" smtClean="0">
                                    <a:latin typeface="Cambria Math" panose="02040503050406030204" pitchFamily="18" charset="0"/>
                                    <a:ea typeface="Cambria Math" panose="02040503050406030204" pitchFamily="18" charset="0"/>
                                  </a:rPr>
                                </m:ctrlPr>
                              </m:naryPr>
                              <m:sub/>
                              <m:sup/>
                              <m:e>
                                <m:r>
                                  <a:rPr lang="en-CA" altLang="zh-CN" b="0" i="1" smtClean="0">
                                    <a:latin typeface="Cambria Math" panose="02040503050406030204" pitchFamily="18" charset="0"/>
                                    <a:ea typeface="Cambria Math" panose="02040503050406030204" pitchFamily="18" charset="0"/>
                                  </a:rPr>
                                  <m:t>𝑚</m:t>
                                </m:r>
                              </m:e>
                            </m:nary>
                          </m:e>
                        </m:d>
                      </m:e>
                      <m:sup>
                        <m:r>
                          <a:rPr lang="en-CA" i="1">
                            <a:latin typeface="Cambria Math" panose="02040503050406030204" pitchFamily="18" charset="0"/>
                          </a:rPr>
                          <m:t>2</m:t>
                        </m:r>
                      </m:sup>
                    </m:sSup>
                  </m:oMath>
                </a14:m>
                <a:r>
                  <a:rPr lang="en-CA" dirty="0"/>
                  <a:t> ,  </a:t>
                </a:r>
                <a:r>
                  <a:rPr lang="en-CA" sz="1600" dirty="0"/>
                  <a:t>where</a:t>
                </a:r>
                <a14:m>
                  <m:oMath xmlns:m="http://schemas.openxmlformats.org/officeDocument/2006/math">
                    <m:r>
                      <a:rPr lang="en-CA" sz="1600" b="0" i="0" smtClean="0">
                        <a:latin typeface="Cambria Math" panose="02040503050406030204" pitchFamily="18" charset="0"/>
                        <a:ea typeface="Cambria Math" panose="02040503050406030204" pitchFamily="18" charset="0"/>
                      </a:rPr>
                      <m:t> </m:t>
                    </m:r>
                    <m:r>
                      <a:rPr lang="en-CA" sz="1600" i="1" smtClean="0">
                        <a:latin typeface="Cambria Math" panose="02040503050406030204" pitchFamily="18" charset="0"/>
                        <a:ea typeface="Cambria Math" panose="02040503050406030204" pitchFamily="18" charset="0"/>
                      </a:rPr>
                      <m:t>⨀</m:t>
                    </m:r>
                  </m:oMath>
                </a14:m>
                <a:r>
                  <a:rPr lang="en-CA" sz="1600" dirty="0"/>
                  <a:t> is Hadamard’s product, m is binary mask</a:t>
                </a:r>
              </a:p>
              <a:p>
                <a:r>
                  <a:rPr lang="en-US" altLang="zh-CN" dirty="0"/>
                  <a:t>Super-resolution: </a:t>
                </a:r>
                <a14:m>
                  <m:oMath xmlns:m="http://schemas.openxmlformats.org/officeDocument/2006/math">
                    <m:r>
                      <a:rPr lang="en-CA" i="1">
                        <a:latin typeface="Cambria Math" panose="02040503050406030204" pitchFamily="18" charset="0"/>
                      </a:rPr>
                      <m:t>𝐸</m:t>
                    </m:r>
                    <m:d>
                      <m:dPr>
                        <m:ctrlPr>
                          <a:rPr lang="en-CA" i="1">
                            <a:latin typeface="Cambria Math" panose="02040503050406030204" pitchFamily="18" charset="0"/>
                          </a:rPr>
                        </m:ctrlPr>
                      </m:dPr>
                      <m:e>
                        <m:r>
                          <a:rPr lang="en-CA" i="1">
                            <a:latin typeface="Cambria Math" panose="02040503050406030204" pitchFamily="18" charset="0"/>
                          </a:rPr>
                          <m:t>𝑥</m:t>
                        </m:r>
                        <m:r>
                          <a:rPr lang="en-CA" i="1">
                            <a:latin typeface="Cambria Math" panose="02040503050406030204" pitchFamily="18" charset="0"/>
                          </a:rPr>
                          <m:t>,</m:t>
                        </m:r>
                        <m:acc>
                          <m:accPr>
                            <m:chr m:val="̂"/>
                            <m:ctrlPr>
                              <a:rPr lang="en-CA" i="1">
                                <a:latin typeface="Cambria Math" panose="02040503050406030204" pitchFamily="18" charset="0"/>
                              </a:rPr>
                            </m:ctrlPr>
                          </m:accPr>
                          <m:e>
                            <m:r>
                              <a:rPr lang="en-CA" i="1">
                                <a:latin typeface="Cambria Math" panose="02040503050406030204" pitchFamily="18" charset="0"/>
                              </a:rPr>
                              <m:t>𝑥</m:t>
                            </m:r>
                          </m:e>
                        </m:acc>
                      </m:e>
                    </m:d>
                    <m:r>
                      <a:rPr lang="en-CA" i="1">
                        <a:latin typeface="Cambria Math" panose="02040503050406030204" pitchFamily="18" charset="0"/>
                      </a:rPr>
                      <m:t>=</m:t>
                    </m:r>
                    <m:sSup>
                      <m:sSupPr>
                        <m:ctrlPr>
                          <a:rPr lang="en-CA" i="1">
                            <a:latin typeface="Cambria Math" panose="02040503050406030204" pitchFamily="18" charset="0"/>
                          </a:rPr>
                        </m:ctrlPr>
                      </m:sSupPr>
                      <m:e>
                        <m:d>
                          <m:dPr>
                            <m:begChr m:val="‖"/>
                            <m:endChr m:val="‖"/>
                            <m:ctrlPr>
                              <a:rPr lang="en-CA" i="1">
                                <a:latin typeface="Cambria Math" panose="02040503050406030204" pitchFamily="18" charset="0"/>
                              </a:rPr>
                            </m:ctrlPr>
                          </m:dPr>
                          <m:e>
                            <m:r>
                              <a:rPr lang="en-CA" b="0" i="1" smtClean="0">
                                <a:latin typeface="Cambria Math" panose="02040503050406030204" pitchFamily="18" charset="0"/>
                              </a:rPr>
                              <m:t>𝑑</m:t>
                            </m:r>
                            <m:r>
                              <a:rPr lang="en-CA" b="0" i="1" smtClean="0">
                                <a:latin typeface="Cambria Math" panose="02040503050406030204" pitchFamily="18" charset="0"/>
                              </a:rPr>
                              <m:t>(</m:t>
                            </m:r>
                            <m:r>
                              <a:rPr lang="en-CA" b="0" i="1" smtClean="0">
                                <a:latin typeface="Cambria Math" panose="02040503050406030204" pitchFamily="18" charset="0"/>
                              </a:rPr>
                              <m:t>𝑥</m:t>
                            </m:r>
                            <m:r>
                              <a:rPr lang="en-CA" b="0" i="1" smtClean="0">
                                <a:latin typeface="Cambria Math" panose="02040503050406030204" pitchFamily="18" charset="0"/>
                              </a:rPr>
                              <m:t>) −</m:t>
                            </m:r>
                            <m:acc>
                              <m:accPr>
                                <m:chr m:val="̂"/>
                                <m:ctrlPr>
                                  <a:rPr lang="en-CA" i="1">
                                    <a:latin typeface="Cambria Math" panose="02040503050406030204" pitchFamily="18" charset="0"/>
                                  </a:rPr>
                                </m:ctrlPr>
                              </m:accPr>
                              <m:e>
                                <m:r>
                                  <a:rPr lang="en-CA" i="1">
                                    <a:latin typeface="Cambria Math" panose="02040503050406030204" pitchFamily="18" charset="0"/>
                                  </a:rPr>
                                  <m:t>𝑥</m:t>
                                </m:r>
                              </m:e>
                            </m:acc>
                          </m:e>
                        </m:d>
                      </m:e>
                      <m:sup>
                        <m:r>
                          <a:rPr lang="en-CA" i="1">
                            <a:latin typeface="Cambria Math" panose="02040503050406030204" pitchFamily="18" charset="0"/>
                          </a:rPr>
                          <m:t>2</m:t>
                        </m:r>
                      </m:sup>
                    </m:sSup>
                  </m:oMath>
                </a14:m>
                <a:r>
                  <a:rPr lang="en-CA" dirty="0"/>
                  <a:t> , </a:t>
                </a:r>
                <a:r>
                  <a:rPr lang="en-CA" sz="1600" dirty="0"/>
                  <a:t>where </a:t>
                </a:r>
                <a14:m>
                  <m:oMath xmlns:m="http://schemas.openxmlformats.org/officeDocument/2006/math">
                    <m:r>
                      <a:rPr lang="en-CA" sz="1600" i="1">
                        <a:latin typeface="Cambria Math" panose="02040503050406030204" pitchFamily="18" charset="0"/>
                      </a:rPr>
                      <m:t>𝑑</m:t>
                    </m:r>
                    <m:d>
                      <m:dPr>
                        <m:ctrlPr>
                          <a:rPr lang="en-CA" sz="1600" i="1">
                            <a:latin typeface="Cambria Math" panose="02040503050406030204" pitchFamily="18" charset="0"/>
                          </a:rPr>
                        </m:ctrlPr>
                      </m:dPr>
                      <m:e>
                        <m:r>
                          <a:rPr lang="en-US" altLang="zh-CN" sz="1600" i="1" smtClean="0">
                            <a:latin typeface="Cambria Math" panose="02040503050406030204" pitchFamily="18" charset="0"/>
                          </a:rPr>
                          <m:t>·</m:t>
                        </m:r>
                      </m:e>
                    </m:d>
                  </m:oMath>
                </a14:m>
                <a:r>
                  <a:rPr lang="en-CA" sz="1600" dirty="0"/>
                  <a:t> is a </a:t>
                </a:r>
                <a:r>
                  <a:rPr lang="en-CA" sz="1600" dirty="0" err="1"/>
                  <a:t>downsampling</a:t>
                </a:r>
                <a:r>
                  <a:rPr lang="en-CA" sz="1600" dirty="0"/>
                  <a:t> operator to resize the image</a:t>
                </a:r>
              </a:p>
              <a:p>
                <a:r>
                  <a:rPr lang="en-CA" dirty="0"/>
                  <a:t>Feature-inv: </a:t>
                </a:r>
                <a14:m>
                  <m:oMath xmlns:m="http://schemas.openxmlformats.org/officeDocument/2006/math">
                    <m:r>
                      <a:rPr lang="en-CA" i="1">
                        <a:latin typeface="Cambria Math" panose="02040503050406030204" pitchFamily="18" charset="0"/>
                      </a:rPr>
                      <m:t>𝐸</m:t>
                    </m:r>
                    <m:d>
                      <m:dPr>
                        <m:ctrlPr>
                          <a:rPr lang="en-CA" i="1">
                            <a:latin typeface="Cambria Math" panose="02040503050406030204" pitchFamily="18" charset="0"/>
                          </a:rPr>
                        </m:ctrlPr>
                      </m:dPr>
                      <m:e>
                        <m:r>
                          <a:rPr lang="en-CA" i="1">
                            <a:latin typeface="Cambria Math" panose="02040503050406030204" pitchFamily="18" charset="0"/>
                          </a:rPr>
                          <m:t>𝑥</m:t>
                        </m:r>
                        <m:r>
                          <a:rPr lang="en-CA" i="1">
                            <a:latin typeface="Cambria Math" panose="02040503050406030204" pitchFamily="18" charset="0"/>
                          </a:rPr>
                          <m:t>,</m:t>
                        </m:r>
                        <m:acc>
                          <m:accPr>
                            <m:chr m:val="̂"/>
                            <m:ctrlPr>
                              <a:rPr lang="en-CA" i="1">
                                <a:latin typeface="Cambria Math" panose="02040503050406030204" pitchFamily="18" charset="0"/>
                              </a:rPr>
                            </m:ctrlPr>
                          </m:accPr>
                          <m:e>
                            <m:r>
                              <a:rPr lang="en-CA" i="1">
                                <a:latin typeface="Cambria Math" panose="02040503050406030204" pitchFamily="18" charset="0"/>
                              </a:rPr>
                              <m:t>𝑥</m:t>
                            </m:r>
                          </m:e>
                        </m:acc>
                      </m:e>
                    </m:d>
                    <m:r>
                      <a:rPr lang="en-CA" i="1">
                        <a:latin typeface="Cambria Math" panose="02040503050406030204" pitchFamily="18" charset="0"/>
                      </a:rPr>
                      <m:t>=</m:t>
                    </m:r>
                    <m:sSup>
                      <m:sSupPr>
                        <m:ctrlPr>
                          <a:rPr lang="en-CA" i="1">
                            <a:latin typeface="Cambria Math" panose="02040503050406030204" pitchFamily="18" charset="0"/>
                          </a:rPr>
                        </m:ctrlPr>
                      </m:sSupPr>
                      <m:e>
                        <m:d>
                          <m:dPr>
                            <m:begChr m:val="‖"/>
                            <m:endChr m:val="‖"/>
                            <m:ctrlPr>
                              <a:rPr lang="en-CA" i="1">
                                <a:latin typeface="Cambria Math" panose="02040503050406030204" pitchFamily="18" charset="0"/>
                              </a:rPr>
                            </m:ctrlPr>
                          </m:dPr>
                          <m:e>
                            <m:r>
                              <a:rPr lang="en-CA" i="1" smtClean="0">
                                <a:latin typeface="Cambria Math" panose="02040503050406030204" pitchFamily="18" charset="0"/>
                                <a:ea typeface="Cambria Math" panose="02040503050406030204" pitchFamily="18" charset="0"/>
                              </a:rPr>
                              <m:t>𝜙</m:t>
                            </m:r>
                            <m:r>
                              <a:rPr lang="en-CA" b="0" i="1" smtClean="0">
                                <a:latin typeface="Cambria Math" panose="02040503050406030204" pitchFamily="18" charset="0"/>
                                <a:ea typeface="Cambria Math" panose="02040503050406030204" pitchFamily="18" charset="0"/>
                              </a:rPr>
                              <m:t>(</m:t>
                            </m:r>
                            <m:r>
                              <a:rPr lang="en-CA" b="0" i="1" smtClean="0">
                                <a:latin typeface="Cambria Math" panose="02040503050406030204" pitchFamily="18" charset="0"/>
                                <a:ea typeface="Cambria Math" panose="02040503050406030204" pitchFamily="18" charset="0"/>
                              </a:rPr>
                              <m:t>𝑥</m:t>
                            </m:r>
                            <m:r>
                              <a:rPr lang="en-CA" b="0" i="1" smtClean="0">
                                <a:latin typeface="Cambria Math" panose="02040503050406030204" pitchFamily="18" charset="0"/>
                                <a:ea typeface="Cambria Math" panose="02040503050406030204" pitchFamily="18" charset="0"/>
                              </a:rPr>
                              <m:t>) −</m:t>
                            </m:r>
                            <m:r>
                              <a:rPr lang="en-CA" i="1" smtClean="0">
                                <a:latin typeface="Cambria Math" panose="02040503050406030204" pitchFamily="18" charset="0"/>
                                <a:ea typeface="Cambria Math" panose="02040503050406030204" pitchFamily="18" charset="0"/>
                              </a:rPr>
                              <m:t>𝜙</m:t>
                            </m:r>
                            <m:r>
                              <a:rPr lang="en-CA" b="0" i="1" smtClean="0">
                                <a:latin typeface="Cambria Math" panose="02040503050406030204" pitchFamily="18" charset="0"/>
                              </a:rPr>
                              <m:t>(</m:t>
                            </m:r>
                            <m:acc>
                              <m:accPr>
                                <m:chr m:val="̂"/>
                                <m:ctrlPr>
                                  <a:rPr lang="en-CA" i="1">
                                    <a:latin typeface="Cambria Math" panose="02040503050406030204" pitchFamily="18" charset="0"/>
                                  </a:rPr>
                                </m:ctrlPr>
                              </m:accPr>
                              <m:e>
                                <m:r>
                                  <a:rPr lang="en-CA" i="1">
                                    <a:latin typeface="Cambria Math" panose="02040503050406030204" pitchFamily="18" charset="0"/>
                                  </a:rPr>
                                  <m:t>𝑥</m:t>
                                </m:r>
                              </m:e>
                            </m:acc>
                            <m:r>
                              <a:rPr lang="en-CA" b="0" i="1" smtClean="0">
                                <a:latin typeface="Cambria Math" panose="02040503050406030204" pitchFamily="18" charset="0"/>
                              </a:rPr>
                              <m:t>)</m:t>
                            </m:r>
                          </m:e>
                        </m:d>
                      </m:e>
                      <m:sup>
                        <m:r>
                          <a:rPr lang="en-CA" i="1">
                            <a:latin typeface="Cambria Math" panose="02040503050406030204" pitchFamily="18" charset="0"/>
                          </a:rPr>
                          <m:t>2</m:t>
                        </m:r>
                      </m:sup>
                    </m:sSup>
                  </m:oMath>
                </a14:m>
                <a:r>
                  <a:rPr lang="en-CA" dirty="0"/>
                  <a:t> , </a:t>
                </a:r>
                <a:r>
                  <a:rPr lang="en-CA" sz="1600" dirty="0"/>
                  <a:t>where </a:t>
                </a:r>
                <a14:m>
                  <m:oMath xmlns:m="http://schemas.openxmlformats.org/officeDocument/2006/math">
                    <m:r>
                      <a:rPr lang="en-CA" sz="1600" i="1">
                        <a:latin typeface="Cambria Math" panose="02040503050406030204" pitchFamily="18" charset="0"/>
                        <a:ea typeface="Cambria Math" panose="02040503050406030204" pitchFamily="18" charset="0"/>
                      </a:rPr>
                      <m:t>𝜙</m:t>
                    </m:r>
                  </m:oMath>
                </a14:m>
                <a:r>
                  <a:rPr lang="en-CA" sz="1600" dirty="0"/>
                  <a:t> is the first several layers of a neural network trained to perform</a:t>
                </a:r>
              </a:p>
              <a:p>
                <a:endParaRPr lang="en-CA" dirty="0"/>
              </a:p>
            </p:txBody>
          </p:sp>
        </mc:Choice>
        <mc:Fallback xmlns="">
          <p:sp>
            <p:nvSpPr>
              <p:cNvPr id="3" name="内容占位符 2">
                <a:extLst>
                  <a:ext uri="{FF2B5EF4-FFF2-40B4-BE49-F238E27FC236}">
                    <a16:creationId xmlns:a16="http://schemas.microsoft.com/office/drawing/2014/main" id="{CE228E54-2014-48B2-975E-84BEA7F4F9DC}"/>
                  </a:ext>
                </a:extLst>
              </p:cNvPr>
              <p:cNvSpPr>
                <a:spLocks noGrp="1" noRot="1" noChangeAspect="1" noMove="1" noResize="1" noEditPoints="1" noAdjustHandles="1" noChangeArrowheads="1" noChangeShapeType="1" noTextEdit="1"/>
              </p:cNvSpPr>
              <p:nvPr>
                <p:ph idx="1"/>
              </p:nvPr>
            </p:nvSpPr>
            <p:spPr>
              <a:xfrm>
                <a:off x="241904" y="1422400"/>
                <a:ext cx="11950096" cy="4720562"/>
              </a:xfrm>
              <a:blipFill>
                <a:blip r:embed="rId2"/>
                <a:stretch>
                  <a:fillRect l="-459" t="-774"/>
                </a:stretch>
              </a:blipFill>
            </p:spPr>
            <p:txBody>
              <a:bodyPr/>
              <a:lstStyle/>
              <a:p>
                <a:r>
                  <a:rPr lang="en-CA">
                    <a:noFill/>
                  </a:rPr>
                  <a:t> </a:t>
                </a:r>
              </a:p>
            </p:txBody>
          </p:sp>
        </mc:Fallback>
      </mc:AlternateContent>
    </p:spTree>
    <p:extLst>
      <p:ext uri="{BB962C8B-B14F-4D97-AF65-F5344CB8AC3E}">
        <p14:creationId xmlns:p14="http://schemas.microsoft.com/office/powerpoint/2010/main" val="1319354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2AA8029-1685-4F69-B9BF-E25D46F924FA}"/>
              </a:ext>
            </a:extLst>
          </p:cNvPr>
          <p:cNvSpPr>
            <a:spLocks noGrp="1"/>
          </p:cNvSpPr>
          <p:nvPr>
            <p:ph type="title"/>
          </p:nvPr>
        </p:nvSpPr>
        <p:spPr>
          <a:xfrm>
            <a:off x="677334" y="609599"/>
            <a:ext cx="8596668" cy="1799771"/>
          </a:xfrm>
        </p:spPr>
        <p:txBody>
          <a:bodyPr>
            <a:normAutofit/>
          </a:bodyPr>
          <a:lstStyle/>
          <a:p>
            <a:r>
              <a:rPr lang="en-US" sz="2800" dirty="0"/>
              <a:t>Experiments</a:t>
            </a:r>
            <a:br>
              <a:rPr lang="en-US" sz="2800" dirty="0"/>
            </a:br>
            <a:br>
              <a:rPr lang="en-CA" sz="2800" dirty="0"/>
            </a:br>
            <a:r>
              <a:rPr lang="en-CA" sz="2800" dirty="0"/>
              <a:t>Denoising and generic reconstruction</a:t>
            </a:r>
          </a:p>
        </p:txBody>
      </p:sp>
      <p:sp>
        <p:nvSpPr>
          <p:cNvPr id="3" name="内容占位符 2">
            <a:extLst>
              <a:ext uri="{FF2B5EF4-FFF2-40B4-BE49-F238E27FC236}">
                <a16:creationId xmlns:a16="http://schemas.microsoft.com/office/drawing/2014/main" id="{79D91A29-2EBA-41C1-A467-0F45551C86B3}"/>
              </a:ext>
            </a:extLst>
          </p:cNvPr>
          <p:cNvSpPr>
            <a:spLocks noGrp="1"/>
          </p:cNvSpPr>
          <p:nvPr>
            <p:ph idx="1"/>
          </p:nvPr>
        </p:nvSpPr>
        <p:spPr>
          <a:xfrm>
            <a:off x="677334" y="4659085"/>
            <a:ext cx="10861523" cy="1943101"/>
          </a:xfrm>
        </p:spPr>
        <p:txBody>
          <a:bodyPr>
            <a:normAutofit/>
          </a:bodyPr>
          <a:lstStyle/>
          <a:p>
            <a:r>
              <a:rPr lang="en-US" dirty="0"/>
              <a:t>Deep Image Prior approach can restore an image with a complex degradation (JPEG compression in this case). As the optimization process progresses, the deep image prior allows to recover most of the signal while getting rid of halos and </a:t>
            </a:r>
            <a:r>
              <a:rPr lang="en-US" dirty="0" err="1"/>
              <a:t>blockiness</a:t>
            </a:r>
            <a:r>
              <a:rPr lang="en-US" dirty="0"/>
              <a:t> (after 2400 iterations) before eventually overfitting to the input (at 50K iterations).</a:t>
            </a:r>
            <a:endParaRPr lang="en-CA" dirty="0"/>
          </a:p>
        </p:txBody>
      </p:sp>
      <p:pic>
        <p:nvPicPr>
          <p:cNvPr id="4" name="图片 3">
            <a:extLst>
              <a:ext uri="{FF2B5EF4-FFF2-40B4-BE49-F238E27FC236}">
                <a16:creationId xmlns:a16="http://schemas.microsoft.com/office/drawing/2014/main" id="{5A6D948B-4FFB-4C2D-9E52-685AE41734F0}"/>
              </a:ext>
            </a:extLst>
          </p:cNvPr>
          <p:cNvPicPr>
            <a:picLocks noChangeAspect="1"/>
          </p:cNvPicPr>
          <p:nvPr/>
        </p:nvPicPr>
        <p:blipFill>
          <a:blip r:embed="rId2"/>
          <a:stretch>
            <a:fillRect/>
          </a:stretch>
        </p:blipFill>
        <p:spPr>
          <a:xfrm>
            <a:off x="494155" y="2198915"/>
            <a:ext cx="10155581" cy="2201635"/>
          </a:xfrm>
          <a:prstGeom prst="rect">
            <a:avLst/>
          </a:prstGeom>
        </p:spPr>
      </p:pic>
    </p:spTree>
    <p:extLst>
      <p:ext uri="{BB962C8B-B14F-4D97-AF65-F5344CB8AC3E}">
        <p14:creationId xmlns:p14="http://schemas.microsoft.com/office/powerpoint/2010/main" val="1448551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31C14E-250A-4340-A93A-7E6AF15DE2FB}"/>
              </a:ext>
            </a:extLst>
          </p:cNvPr>
          <p:cNvSpPr>
            <a:spLocks noGrp="1"/>
          </p:cNvSpPr>
          <p:nvPr>
            <p:ph type="title"/>
          </p:nvPr>
        </p:nvSpPr>
        <p:spPr/>
        <p:txBody>
          <a:bodyPr/>
          <a:lstStyle/>
          <a:p>
            <a:endParaRPr lang="en-CA"/>
          </a:p>
        </p:txBody>
      </p:sp>
      <p:sp>
        <p:nvSpPr>
          <p:cNvPr id="3" name="内容占位符 2">
            <a:extLst>
              <a:ext uri="{FF2B5EF4-FFF2-40B4-BE49-F238E27FC236}">
                <a16:creationId xmlns:a16="http://schemas.microsoft.com/office/drawing/2014/main" id="{CBF9DFC6-0CBB-45D0-8FFC-4197E7AF4A47}"/>
              </a:ext>
            </a:extLst>
          </p:cNvPr>
          <p:cNvSpPr>
            <a:spLocks noGrp="1"/>
          </p:cNvSpPr>
          <p:nvPr>
            <p:ph idx="1"/>
          </p:nvPr>
        </p:nvSpPr>
        <p:spPr/>
        <p:txBody>
          <a:bodyPr/>
          <a:lstStyle/>
          <a:p>
            <a:endParaRPr lang="en-CA" dirty="0"/>
          </a:p>
        </p:txBody>
      </p:sp>
      <p:pic>
        <p:nvPicPr>
          <p:cNvPr id="1026" name="Picture 2" descr="https://pic2.zhimg.com/80/v2-fe8f99d7c189e75592bd0be54fb26545_hd.jpg">
            <a:extLst>
              <a:ext uri="{FF2B5EF4-FFF2-40B4-BE49-F238E27FC236}">
                <a16:creationId xmlns:a16="http://schemas.microsoft.com/office/drawing/2014/main" id="{B18ECFBE-3A9C-47A7-90F1-C4EDDD74C4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7998" y="-2"/>
            <a:ext cx="4963259" cy="6858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860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06F569-78E6-4EC6-A7B7-3C43542C73D5}"/>
              </a:ext>
            </a:extLst>
          </p:cNvPr>
          <p:cNvSpPr>
            <a:spLocks noGrp="1"/>
          </p:cNvSpPr>
          <p:nvPr>
            <p:ph type="title"/>
          </p:nvPr>
        </p:nvSpPr>
        <p:spPr/>
        <p:txBody>
          <a:bodyPr/>
          <a:lstStyle/>
          <a:p>
            <a:endParaRPr lang="en-CA"/>
          </a:p>
        </p:txBody>
      </p:sp>
      <p:sp>
        <p:nvSpPr>
          <p:cNvPr id="3" name="内容占位符 2">
            <a:extLst>
              <a:ext uri="{FF2B5EF4-FFF2-40B4-BE49-F238E27FC236}">
                <a16:creationId xmlns:a16="http://schemas.microsoft.com/office/drawing/2014/main" id="{ECDFC385-4563-42F7-93D1-74F7B9E1EF17}"/>
              </a:ext>
            </a:extLst>
          </p:cNvPr>
          <p:cNvSpPr>
            <a:spLocks noGrp="1"/>
          </p:cNvSpPr>
          <p:nvPr>
            <p:ph idx="1"/>
          </p:nvPr>
        </p:nvSpPr>
        <p:spPr>
          <a:xfrm>
            <a:off x="362856" y="4279675"/>
            <a:ext cx="9797144" cy="1839911"/>
          </a:xfrm>
        </p:spPr>
        <p:txBody>
          <a:bodyPr/>
          <a:lstStyle/>
          <a:p>
            <a:r>
              <a:rPr lang="en-CA" dirty="0"/>
              <a:t>The deep image prior </a:t>
            </a:r>
            <a:r>
              <a:rPr lang="en-US" dirty="0"/>
              <a:t>is successful at recovering both man-made and natural patterns.</a:t>
            </a:r>
            <a:endParaRPr lang="en-CA" dirty="0"/>
          </a:p>
        </p:txBody>
      </p:sp>
      <p:pic>
        <p:nvPicPr>
          <p:cNvPr id="4" name="图片 3">
            <a:extLst>
              <a:ext uri="{FF2B5EF4-FFF2-40B4-BE49-F238E27FC236}">
                <a16:creationId xmlns:a16="http://schemas.microsoft.com/office/drawing/2014/main" id="{10066964-378C-4975-B4FF-41683558808A}"/>
              </a:ext>
            </a:extLst>
          </p:cNvPr>
          <p:cNvPicPr>
            <a:picLocks noChangeAspect="1"/>
          </p:cNvPicPr>
          <p:nvPr/>
        </p:nvPicPr>
        <p:blipFill>
          <a:blip r:embed="rId2"/>
          <a:stretch>
            <a:fillRect/>
          </a:stretch>
        </p:blipFill>
        <p:spPr>
          <a:xfrm>
            <a:off x="195459" y="279175"/>
            <a:ext cx="10772775" cy="4000500"/>
          </a:xfrm>
          <a:prstGeom prst="rect">
            <a:avLst/>
          </a:prstGeom>
        </p:spPr>
      </p:pic>
    </p:spTree>
    <p:extLst>
      <p:ext uri="{BB962C8B-B14F-4D97-AF65-F5344CB8AC3E}">
        <p14:creationId xmlns:p14="http://schemas.microsoft.com/office/powerpoint/2010/main" val="1667032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43316B-80D7-4411-A29A-DC25E0426A02}"/>
              </a:ext>
            </a:extLst>
          </p:cNvPr>
          <p:cNvSpPr>
            <a:spLocks noGrp="1"/>
          </p:cNvSpPr>
          <p:nvPr>
            <p:ph type="title"/>
          </p:nvPr>
        </p:nvSpPr>
        <p:spPr>
          <a:xfrm>
            <a:off x="768339" y="362613"/>
            <a:ext cx="8288866" cy="584200"/>
          </a:xfrm>
        </p:spPr>
        <p:txBody>
          <a:bodyPr>
            <a:normAutofit/>
          </a:bodyPr>
          <a:lstStyle/>
          <a:p>
            <a:r>
              <a:rPr lang="en-CA" sz="2400" dirty="0"/>
              <a:t>Super-resolution</a:t>
            </a:r>
          </a:p>
        </p:txBody>
      </p:sp>
      <p:sp>
        <p:nvSpPr>
          <p:cNvPr id="3" name="内容占位符 2">
            <a:extLst>
              <a:ext uri="{FF2B5EF4-FFF2-40B4-BE49-F238E27FC236}">
                <a16:creationId xmlns:a16="http://schemas.microsoft.com/office/drawing/2014/main" id="{52D67B0E-2609-44CB-B1FF-9ED5A79E3C46}"/>
              </a:ext>
            </a:extLst>
          </p:cNvPr>
          <p:cNvSpPr>
            <a:spLocks noGrp="1"/>
          </p:cNvSpPr>
          <p:nvPr>
            <p:ph idx="1"/>
          </p:nvPr>
        </p:nvSpPr>
        <p:spPr>
          <a:xfrm>
            <a:off x="857563" y="5371751"/>
            <a:ext cx="9157294" cy="1348363"/>
          </a:xfrm>
        </p:spPr>
        <p:txBody>
          <a:bodyPr>
            <a:normAutofit/>
          </a:bodyPr>
          <a:lstStyle/>
          <a:p>
            <a:r>
              <a:rPr lang="en-CA" dirty="0"/>
              <a:t>use a scaling factor </a:t>
            </a:r>
            <a:r>
              <a:rPr lang="en-US" dirty="0"/>
              <a:t>of 4 to compare to other works</a:t>
            </a:r>
          </a:p>
          <a:p>
            <a:r>
              <a:rPr lang="en-CA" dirty="0"/>
              <a:t>fix the </a:t>
            </a:r>
            <a:r>
              <a:rPr lang="en-US" dirty="0"/>
              <a:t>number of optimization steps to be 2000 for every image</a:t>
            </a:r>
            <a:endParaRPr lang="en-CA" dirty="0"/>
          </a:p>
        </p:txBody>
      </p:sp>
      <p:pic>
        <p:nvPicPr>
          <p:cNvPr id="4" name="图片 3">
            <a:extLst>
              <a:ext uri="{FF2B5EF4-FFF2-40B4-BE49-F238E27FC236}">
                <a16:creationId xmlns:a16="http://schemas.microsoft.com/office/drawing/2014/main" id="{5348D8BB-186B-4E67-A2B0-E075BBDFD092}"/>
              </a:ext>
            </a:extLst>
          </p:cNvPr>
          <p:cNvPicPr>
            <a:picLocks noChangeAspect="1"/>
          </p:cNvPicPr>
          <p:nvPr/>
        </p:nvPicPr>
        <p:blipFill>
          <a:blip r:embed="rId2"/>
          <a:stretch>
            <a:fillRect/>
          </a:stretch>
        </p:blipFill>
        <p:spPr>
          <a:xfrm>
            <a:off x="551543" y="771176"/>
            <a:ext cx="9334500" cy="4600575"/>
          </a:xfrm>
          <a:prstGeom prst="rect">
            <a:avLst/>
          </a:prstGeom>
        </p:spPr>
      </p:pic>
    </p:spTree>
    <p:extLst>
      <p:ext uri="{BB962C8B-B14F-4D97-AF65-F5344CB8AC3E}">
        <p14:creationId xmlns:p14="http://schemas.microsoft.com/office/powerpoint/2010/main" val="3754290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BB5D93-6328-4775-BC42-20C7EA2364F8}"/>
              </a:ext>
            </a:extLst>
          </p:cNvPr>
          <p:cNvSpPr>
            <a:spLocks noGrp="1"/>
          </p:cNvSpPr>
          <p:nvPr>
            <p:ph type="title"/>
          </p:nvPr>
        </p:nvSpPr>
        <p:spPr>
          <a:xfrm>
            <a:off x="343504" y="159657"/>
            <a:ext cx="10643809" cy="1785257"/>
          </a:xfrm>
        </p:spPr>
        <p:txBody>
          <a:bodyPr>
            <a:normAutofit/>
          </a:bodyPr>
          <a:lstStyle/>
          <a:p>
            <a:r>
              <a:rPr lang="en-CA" sz="3200" dirty="0"/>
              <a:t>Inpainting</a:t>
            </a:r>
            <a:br>
              <a:rPr lang="en-CA" sz="3200" dirty="0"/>
            </a:br>
            <a:br>
              <a:rPr lang="en-CA" sz="2800" dirty="0"/>
            </a:br>
            <a:r>
              <a:rPr lang="en-CA" sz="2400" dirty="0"/>
              <a:t>Text inpainting</a:t>
            </a:r>
            <a:endParaRPr lang="en-CA" sz="2800" dirty="0"/>
          </a:p>
        </p:txBody>
      </p:sp>
      <p:sp>
        <p:nvSpPr>
          <p:cNvPr id="3" name="内容占位符 2">
            <a:extLst>
              <a:ext uri="{FF2B5EF4-FFF2-40B4-BE49-F238E27FC236}">
                <a16:creationId xmlns:a16="http://schemas.microsoft.com/office/drawing/2014/main" id="{9649CFF5-EF98-4D77-B552-BDAF859A28B8}"/>
              </a:ext>
            </a:extLst>
          </p:cNvPr>
          <p:cNvSpPr>
            <a:spLocks noGrp="1"/>
          </p:cNvSpPr>
          <p:nvPr>
            <p:ph idx="1"/>
          </p:nvPr>
        </p:nvSpPr>
        <p:spPr>
          <a:xfrm>
            <a:off x="662819" y="5342953"/>
            <a:ext cx="10324494" cy="1515047"/>
          </a:xfrm>
        </p:spPr>
        <p:txBody>
          <a:bodyPr/>
          <a:lstStyle/>
          <a:p>
            <a:endParaRPr lang="en-CA" dirty="0"/>
          </a:p>
        </p:txBody>
      </p:sp>
      <p:pic>
        <p:nvPicPr>
          <p:cNvPr id="4" name="图片 3">
            <a:extLst>
              <a:ext uri="{FF2B5EF4-FFF2-40B4-BE49-F238E27FC236}">
                <a16:creationId xmlns:a16="http://schemas.microsoft.com/office/drawing/2014/main" id="{BD1B6160-4CF6-410B-AD1F-9B5193409C0F}"/>
              </a:ext>
            </a:extLst>
          </p:cNvPr>
          <p:cNvPicPr>
            <a:picLocks noChangeAspect="1"/>
          </p:cNvPicPr>
          <p:nvPr/>
        </p:nvPicPr>
        <p:blipFill>
          <a:blip r:embed="rId3"/>
          <a:stretch>
            <a:fillRect/>
          </a:stretch>
        </p:blipFill>
        <p:spPr>
          <a:xfrm>
            <a:off x="343504" y="1515047"/>
            <a:ext cx="12192000" cy="3827906"/>
          </a:xfrm>
          <a:prstGeom prst="rect">
            <a:avLst/>
          </a:prstGeom>
        </p:spPr>
      </p:pic>
    </p:spTree>
    <p:extLst>
      <p:ext uri="{BB962C8B-B14F-4D97-AF65-F5344CB8AC3E}">
        <p14:creationId xmlns:p14="http://schemas.microsoft.com/office/powerpoint/2010/main" val="993376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D35DCC4-E569-4C5F-9231-E76809997BFD}"/>
              </a:ext>
            </a:extLst>
          </p:cNvPr>
          <p:cNvSpPr>
            <a:spLocks noGrp="1"/>
          </p:cNvSpPr>
          <p:nvPr>
            <p:ph type="title"/>
          </p:nvPr>
        </p:nvSpPr>
        <p:spPr>
          <a:xfrm>
            <a:off x="604762" y="386428"/>
            <a:ext cx="8596668" cy="1320800"/>
          </a:xfrm>
        </p:spPr>
        <p:txBody>
          <a:bodyPr>
            <a:normAutofit/>
          </a:bodyPr>
          <a:lstStyle/>
          <a:p>
            <a:r>
              <a:rPr lang="en-CA" sz="2800" dirty="0"/>
              <a:t>Image restoration</a:t>
            </a:r>
          </a:p>
        </p:txBody>
      </p:sp>
      <p:sp>
        <p:nvSpPr>
          <p:cNvPr id="3" name="内容占位符 2">
            <a:extLst>
              <a:ext uri="{FF2B5EF4-FFF2-40B4-BE49-F238E27FC236}">
                <a16:creationId xmlns:a16="http://schemas.microsoft.com/office/drawing/2014/main" id="{194EF2E4-0203-46C6-8D2D-6537F96C039A}"/>
              </a:ext>
            </a:extLst>
          </p:cNvPr>
          <p:cNvSpPr>
            <a:spLocks noGrp="1"/>
          </p:cNvSpPr>
          <p:nvPr>
            <p:ph idx="1"/>
          </p:nvPr>
        </p:nvSpPr>
        <p:spPr>
          <a:xfrm>
            <a:off x="604762" y="4787202"/>
            <a:ext cx="8452152" cy="1541933"/>
          </a:xfrm>
        </p:spPr>
        <p:txBody>
          <a:bodyPr/>
          <a:lstStyle/>
          <a:p>
            <a:r>
              <a:rPr lang="en-US" dirty="0"/>
              <a:t>sampled to drop 50% of pixels at </a:t>
            </a:r>
            <a:r>
              <a:rPr lang="en-CA" dirty="0"/>
              <a:t>random</a:t>
            </a:r>
          </a:p>
          <a:p>
            <a:r>
              <a:rPr lang="en-US" dirty="0"/>
              <a:t>g</a:t>
            </a:r>
            <a:r>
              <a:rPr lang="en-CA" dirty="0"/>
              <a:t> is the result from comparison with Shepard networks </a:t>
            </a:r>
          </a:p>
        </p:txBody>
      </p:sp>
      <p:pic>
        <p:nvPicPr>
          <p:cNvPr id="4" name="图片 3">
            <a:extLst>
              <a:ext uri="{FF2B5EF4-FFF2-40B4-BE49-F238E27FC236}">
                <a16:creationId xmlns:a16="http://schemas.microsoft.com/office/drawing/2014/main" id="{43C443EE-5567-456A-B5F1-AEF97910419F}"/>
              </a:ext>
            </a:extLst>
          </p:cNvPr>
          <p:cNvPicPr>
            <a:picLocks noChangeAspect="1"/>
          </p:cNvPicPr>
          <p:nvPr/>
        </p:nvPicPr>
        <p:blipFill>
          <a:blip r:embed="rId2"/>
          <a:stretch>
            <a:fillRect/>
          </a:stretch>
        </p:blipFill>
        <p:spPr>
          <a:xfrm>
            <a:off x="0" y="988770"/>
            <a:ext cx="12192000" cy="3798432"/>
          </a:xfrm>
          <a:prstGeom prst="rect">
            <a:avLst/>
          </a:prstGeom>
        </p:spPr>
      </p:pic>
    </p:spTree>
    <p:extLst>
      <p:ext uri="{BB962C8B-B14F-4D97-AF65-F5344CB8AC3E}">
        <p14:creationId xmlns:p14="http://schemas.microsoft.com/office/powerpoint/2010/main" val="2136340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60D3FA-9B65-40F7-B792-D75F012D05AD}"/>
              </a:ext>
            </a:extLst>
          </p:cNvPr>
          <p:cNvSpPr>
            <a:spLocks noGrp="1"/>
          </p:cNvSpPr>
          <p:nvPr>
            <p:ph type="title"/>
          </p:nvPr>
        </p:nvSpPr>
        <p:spPr/>
        <p:txBody>
          <a:bodyPr>
            <a:normAutofit/>
          </a:bodyPr>
          <a:lstStyle/>
          <a:p>
            <a:r>
              <a:rPr lang="en-CA" sz="3200" dirty="0"/>
              <a:t>Inpainting of large holes</a:t>
            </a:r>
          </a:p>
        </p:txBody>
      </p:sp>
      <p:sp>
        <p:nvSpPr>
          <p:cNvPr id="3" name="内容占位符 2">
            <a:extLst>
              <a:ext uri="{FF2B5EF4-FFF2-40B4-BE49-F238E27FC236}">
                <a16:creationId xmlns:a16="http://schemas.microsoft.com/office/drawing/2014/main" id="{80B0B608-A58A-4AB0-9A03-116E1F75DBBF}"/>
              </a:ext>
            </a:extLst>
          </p:cNvPr>
          <p:cNvSpPr>
            <a:spLocks noGrp="1"/>
          </p:cNvSpPr>
          <p:nvPr>
            <p:ph idx="1"/>
          </p:nvPr>
        </p:nvSpPr>
        <p:spPr>
          <a:xfrm>
            <a:off x="537029" y="5298987"/>
            <a:ext cx="8736973" cy="977839"/>
          </a:xfrm>
        </p:spPr>
        <p:txBody>
          <a:bodyPr>
            <a:normAutofit/>
          </a:bodyPr>
          <a:lstStyle/>
          <a:p>
            <a:r>
              <a:rPr lang="en-US" dirty="0"/>
              <a:t>The deep image prior utilizes context of the image and interpolates the unknown region with textures from the known part. Such </a:t>
            </a:r>
            <a:r>
              <a:rPr lang="en-US" dirty="0" err="1"/>
              <a:t>behaviour</a:t>
            </a:r>
            <a:r>
              <a:rPr lang="en-US" dirty="0"/>
              <a:t> highlights the relation between the deep image prior and traditional self-similarity priors</a:t>
            </a:r>
            <a:endParaRPr lang="en-CA" dirty="0"/>
          </a:p>
        </p:txBody>
      </p:sp>
      <p:pic>
        <p:nvPicPr>
          <p:cNvPr id="4" name="图片 3">
            <a:extLst>
              <a:ext uri="{FF2B5EF4-FFF2-40B4-BE49-F238E27FC236}">
                <a16:creationId xmlns:a16="http://schemas.microsoft.com/office/drawing/2014/main" id="{4C6E2086-654D-413D-9620-EEC7B16E06D2}"/>
              </a:ext>
            </a:extLst>
          </p:cNvPr>
          <p:cNvPicPr>
            <a:picLocks noChangeAspect="1"/>
          </p:cNvPicPr>
          <p:nvPr/>
        </p:nvPicPr>
        <p:blipFill>
          <a:blip r:embed="rId2"/>
          <a:stretch>
            <a:fillRect/>
          </a:stretch>
        </p:blipFill>
        <p:spPr>
          <a:xfrm>
            <a:off x="106016" y="1822903"/>
            <a:ext cx="12085983" cy="3240620"/>
          </a:xfrm>
          <a:prstGeom prst="rect">
            <a:avLst/>
          </a:prstGeom>
        </p:spPr>
      </p:pic>
    </p:spTree>
    <p:extLst>
      <p:ext uri="{BB962C8B-B14F-4D97-AF65-F5344CB8AC3E}">
        <p14:creationId xmlns:p14="http://schemas.microsoft.com/office/powerpoint/2010/main" val="4200798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1E514B8-E951-49ED-A64A-E62D0DEC1A93}"/>
              </a:ext>
            </a:extLst>
          </p:cNvPr>
          <p:cNvSpPr>
            <a:spLocks noGrp="1"/>
          </p:cNvSpPr>
          <p:nvPr>
            <p:ph type="title"/>
          </p:nvPr>
        </p:nvSpPr>
        <p:spPr>
          <a:xfrm>
            <a:off x="677334" y="261257"/>
            <a:ext cx="8596668" cy="1320800"/>
          </a:xfrm>
        </p:spPr>
        <p:txBody>
          <a:bodyPr>
            <a:normAutofit/>
          </a:bodyPr>
          <a:lstStyle/>
          <a:p>
            <a:r>
              <a:rPr lang="en-CA" sz="2800" dirty="0"/>
              <a:t>Inpainting of large holes</a:t>
            </a:r>
          </a:p>
        </p:txBody>
      </p:sp>
      <p:sp>
        <p:nvSpPr>
          <p:cNvPr id="3" name="内容占位符 2">
            <a:extLst>
              <a:ext uri="{FF2B5EF4-FFF2-40B4-BE49-F238E27FC236}">
                <a16:creationId xmlns:a16="http://schemas.microsoft.com/office/drawing/2014/main" id="{B3ACB8D2-34DE-43F1-8E74-7C5D5FD36924}"/>
              </a:ext>
            </a:extLst>
          </p:cNvPr>
          <p:cNvSpPr>
            <a:spLocks noGrp="1"/>
          </p:cNvSpPr>
          <p:nvPr>
            <p:ph idx="1"/>
          </p:nvPr>
        </p:nvSpPr>
        <p:spPr>
          <a:xfrm>
            <a:off x="577840" y="5379788"/>
            <a:ext cx="10061131" cy="1320800"/>
          </a:xfrm>
        </p:spPr>
        <p:txBody>
          <a:bodyPr>
            <a:normAutofit/>
          </a:bodyPr>
          <a:lstStyle/>
          <a:p>
            <a:r>
              <a:rPr lang="en-US" dirty="0"/>
              <a:t>Inpainting using different depths and architectures. </a:t>
            </a:r>
          </a:p>
          <a:p>
            <a:r>
              <a:rPr lang="en-US" dirty="0"/>
              <a:t>The figure shows that much better inpainting results can be obtained by using deeper random networks. However, adding skip connections to </a:t>
            </a:r>
            <a:r>
              <a:rPr lang="en-US" dirty="0" err="1"/>
              <a:t>ResNet</a:t>
            </a:r>
            <a:r>
              <a:rPr lang="en-US" dirty="0"/>
              <a:t> in U-Net is highly detrimental.</a:t>
            </a:r>
            <a:endParaRPr lang="en-CA" dirty="0"/>
          </a:p>
        </p:txBody>
      </p:sp>
      <p:pic>
        <p:nvPicPr>
          <p:cNvPr id="4" name="图片 3">
            <a:extLst>
              <a:ext uri="{FF2B5EF4-FFF2-40B4-BE49-F238E27FC236}">
                <a16:creationId xmlns:a16="http://schemas.microsoft.com/office/drawing/2014/main" id="{F9230C7A-221F-4043-8D2D-3BFA819A138E}"/>
              </a:ext>
            </a:extLst>
          </p:cNvPr>
          <p:cNvPicPr>
            <a:picLocks noChangeAspect="1"/>
          </p:cNvPicPr>
          <p:nvPr/>
        </p:nvPicPr>
        <p:blipFill>
          <a:blip r:embed="rId2"/>
          <a:stretch>
            <a:fillRect/>
          </a:stretch>
        </p:blipFill>
        <p:spPr>
          <a:xfrm>
            <a:off x="0" y="0"/>
            <a:ext cx="11622157" cy="5379788"/>
          </a:xfrm>
          <a:prstGeom prst="rect">
            <a:avLst/>
          </a:prstGeom>
        </p:spPr>
      </p:pic>
    </p:spTree>
    <p:extLst>
      <p:ext uri="{BB962C8B-B14F-4D97-AF65-F5344CB8AC3E}">
        <p14:creationId xmlns:p14="http://schemas.microsoft.com/office/powerpoint/2010/main" val="96779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587828-1449-4A62-8C84-45E8756DD28C}"/>
              </a:ext>
            </a:extLst>
          </p:cNvPr>
          <p:cNvSpPr>
            <a:spLocks noGrp="1"/>
          </p:cNvSpPr>
          <p:nvPr>
            <p:ph type="title"/>
          </p:nvPr>
        </p:nvSpPr>
        <p:spPr>
          <a:xfrm>
            <a:off x="677334" y="609600"/>
            <a:ext cx="8596668" cy="660400"/>
          </a:xfrm>
        </p:spPr>
        <p:txBody>
          <a:bodyPr/>
          <a:lstStyle/>
          <a:p>
            <a:r>
              <a:rPr lang="en-CA" dirty="0"/>
              <a:t>Back</a:t>
            </a:r>
            <a:r>
              <a:rPr lang="en-US" altLang="zh-CN" dirty="0"/>
              <a:t>ground and Motivation</a:t>
            </a:r>
            <a:endParaRPr lang="en-CA" dirty="0"/>
          </a:p>
        </p:txBody>
      </p:sp>
      <p:sp>
        <p:nvSpPr>
          <p:cNvPr id="3" name="内容占位符 2">
            <a:extLst>
              <a:ext uri="{FF2B5EF4-FFF2-40B4-BE49-F238E27FC236}">
                <a16:creationId xmlns:a16="http://schemas.microsoft.com/office/drawing/2014/main" id="{385EFBF1-7BEC-49C8-BC6B-EF03FC171AEC}"/>
              </a:ext>
            </a:extLst>
          </p:cNvPr>
          <p:cNvSpPr>
            <a:spLocks noGrp="1"/>
          </p:cNvSpPr>
          <p:nvPr>
            <p:ph idx="1"/>
          </p:nvPr>
        </p:nvSpPr>
        <p:spPr/>
        <p:txBody>
          <a:bodyPr/>
          <a:lstStyle/>
          <a:p>
            <a:r>
              <a:rPr lang="en-US" dirty="0"/>
              <a:t>State-of-the-art </a:t>
            </a:r>
            <a:r>
              <a:rPr lang="en-US" dirty="0" err="1"/>
              <a:t>ConvNets</a:t>
            </a:r>
            <a:r>
              <a:rPr lang="en-US" dirty="0"/>
              <a:t> for image restoration and generation are almost invariably trained on large datasets of images. One may thus assume that their excellent performance is due to their ability to learn realistic image priors from a large number of example images.</a:t>
            </a:r>
          </a:p>
          <a:p>
            <a:pPr marL="0" indent="0">
              <a:buNone/>
            </a:pPr>
            <a:endParaRPr lang="en-US" dirty="0"/>
          </a:p>
          <a:p>
            <a:r>
              <a:rPr lang="en-US" dirty="0"/>
              <a:t>However, learning alone is insufficient to explain the good performance of deep networks.</a:t>
            </a:r>
          </a:p>
          <a:p>
            <a:pPr marL="0" indent="0">
              <a:buNone/>
            </a:pPr>
            <a:r>
              <a:rPr lang="en-US" dirty="0"/>
              <a:t>	Recent research has shown that generalization requires the</a:t>
            </a:r>
            <a:r>
              <a:rPr lang="en-US" b="1" dirty="0"/>
              <a:t> structure of the 	network</a:t>
            </a:r>
            <a:r>
              <a:rPr lang="en-US" dirty="0"/>
              <a:t> to “resonate” with the </a:t>
            </a:r>
            <a:r>
              <a:rPr lang="en-US" b="1" dirty="0"/>
              <a:t>structure of the data</a:t>
            </a:r>
            <a:r>
              <a:rPr lang="en-US" dirty="0"/>
              <a:t>.</a:t>
            </a:r>
          </a:p>
          <a:p>
            <a:endParaRPr lang="en-CA" dirty="0"/>
          </a:p>
        </p:txBody>
      </p:sp>
    </p:spTree>
    <p:extLst>
      <p:ext uri="{BB962C8B-B14F-4D97-AF65-F5344CB8AC3E}">
        <p14:creationId xmlns:p14="http://schemas.microsoft.com/office/powerpoint/2010/main" val="2383618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E36B59-A38A-46BA-AE45-4C8C09973A76}"/>
              </a:ext>
            </a:extLst>
          </p:cNvPr>
          <p:cNvSpPr>
            <a:spLocks noGrp="1"/>
          </p:cNvSpPr>
          <p:nvPr>
            <p:ph type="title"/>
          </p:nvPr>
        </p:nvSpPr>
        <p:spPr>
          <a:xfrm>
            <a:off x="0" y="261258"/>
            <a:ext cx="8596668" cy="1320800"/>
          </a:xfrm>
        </p:spPr>
        <p:txBody>
          <a:bodyPr>
            <a:normAutofit/>
          </a:bodyPr>
          <a:lstStyle/>
          <a:p>
            <a:r>
              <a:rPr lang="en-CA" sz="2800" dirty="0"/>
              <a:t>Feature-inversion </a:t>
            </a:r>
            <a:r>
              <a:rPr lang="en-CA" sz="1800" dirty="0"/>
              <a:t>(</a:t>
            </a:r>
            <a:r>
              <a:rPr lang="en-CA" sz="1800" dirty="0" err="1"/>
              <a:t>AlexNet</a:t>
            </a:r>
            <a:r>
              <a:rPr lang="en-CA" sz="1800" dirty="0"/>
              <a:t> Inversion)</a:t>
            </a:r>
            <a:endParaRPr lang="en-CA" sz="2800" dirty="0"/>
          </a:p>
        </p:txBody>
      </p:sp>
      <p:sp>
        <p:nvSpPr>
          <p:cNvPr id="3" name="内容占位符 2">
            <a:extLst>
              <a:ext uri="{FF2B5EF4-FFF2-40B4-BE49-F238E27FC236}">
                <a16:creationId xmlns:a16="http://schemas.microsoft.com/office/drawing/2014/main" id="{5462B1C0-6243-4F22-8531-429FD73CD4F6}"/>
              </a:ext>
            </a:extLst>
          </p:cNvPr>
          <p:cNvSpPr>
            <a:spLocks noGrp="1"/>
          </p:cNvSpPr>
          <p:nvPr>
            <p:ph idx="1"/>
          </p:nvPr>
        </p:nvSpPr>
        <p:spPr>
          <a:xfrm>
            <a:off x="677333" y="5453903"/>
            <a:ext cx="10527695" cy="1320800"/>
          </a:xfrm>
        </p:spPr>
        <p:txBody>
          <a:bodyPr>
            <a:normAutofit/>
          </a:bodyPr>
          <a:lstStyle/>
          <a:p>
            <a:r>
              <a:rPr lang="en-US" dirty="0"/>
              <a:t>Given the image on the left, it shows the natural pre-image obtained by inverting different layers of </a:t>
            </a:r>
            <a:r>
              <a:rPr lang="en-US" dirty="0" err="1"/>
              <a:t>AlexNet</a:t>
            </a:r>
            <a:r>
              <a:rPr lang="en-US" dirty="0"/>
              <a:t> using three different </a:t>
            </a:r>
            <a:r>
              <a:rPr lang="en-US" dirty="0" err="1"/>
              <a:t>regularizers</a:t>
            </a:r>
            <a:r>
              <a:rPr lang="en-US" dirty="0"/>
              <a:t>.</a:t>
            </a:r>
          </a:p>
          <a:p>
            <a:r>
              <a:rPr lang="en-CA" dirty="0"/>
              <a:t>The </a:t>
            </a:r>
            <a:r>
              <a:rPr lang="en-US" dirty="0"/>
              <a:t>deep image prior</a:t>
            </a:r>
            <a:r>
              <a:rPr lang="en-CA" dirty="0"/>
              <a:t> results in </a:t>
            </a:r>
            <a:r>
              <a:rPr lang="en-US" dirty="0"/>
              <a:t>inversions at least as interpretable as the ones of [8].</a:t>
            </a:r>
            <a:endParaRPr lang="en-CA" dirty="0"/>
          </a:p>
        </p:txBody>
      </p:sp>
      <p:pic>
        <p:nvPicPr>
          <p:cNvPr id="4" name="图片 3">
            <a:extLst>
              <a:ext uri="{FF2B5EF4-FFF2-40B4-BE49-F238E27FC236}">
                <a16:creationId xmlns:a16="http://schemas.microsoft.com/office/drawing/2014/main" id="{E1BAA1EF-1B8E-44A1-A587-8981BCE31191}"/>
              </a:ext>
            </a:extLst>
          </p:cNvPr>
          <p:cNvPicPr>
            <a:picLocks noChangeAspect="1"/>
          </p:cNvPicPr>
          <p:nvPr/>
        </p:nvPicPr>
        <p:blipFill>
          <a:blip r:embed="rId3"/>
          <a:stretch>
            <a:fillRect/>
          </a:stretch>
        </p:blipFill>
        <p:spPr>
          <a:xfrm>
            <a:off x="677334" y="816638"/>
            <a:ext cx="11132457" cy="4637265"/>
          </a:xfrm>
          <a:prstGeom prst="rect">
            <a:avLst/>
          </a:prstGeom>
        </p:spPr>
      </p:pic>
    </p:spTree>
    <p:extLst>
      <p:ext uri="{BB962C8B-B14F-4D97-AF65-F5344CB8AC3E}">
        <p14:creationId xmlns:p14="http://schemas.microsoft.com/office/powerpoint/2010/main" val="3508931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DA8B22-9027-468F-921C-48CA11E42489}"/>
              </a:ext>
            </a:extLst>
          </p:cNvPr>
          <p:cNvSpPr>
            <a:spLocks noGrp="1"/>
          </p:cNvSpPr>
          <p:nvPr>
            <p:ph type="title"/>
          </p:nvPr>
        </p:nvSpPr>
        <p:spPr>
          <a:xfrm>
            <a:off x="677333" y="333828"/>
            <a:ext cx="8742437" cy="609600"/>
          </a:xfrm>
        </p:spPr>
        <p:txBody>
          <a:bodyPr>
            <a:normAutofit/>
          </a:bodyPr>
          <a:lstStyle/>
          <a:p>
            <a:r>
              <a:rPr lang="en-CA" sz="2800" dirty="0"/>
              <a:t>Flash/No Flash</a:t>
            </a:r>
          </a:p>
        </p:txBody>
      </p:sp>
      <p:sp>
        <p:nvSpPr>
          <p:cNvPr id="3" name="内容占位符 2">
            <a:extLst>
              <a:ext uri="{FF2B5EF4-FFF2-40B4-BE49-F238E27FC236}">
                <a16:creationId xmlns:a16="http://schemas.microsoft.com/office/drawing/2014/main" id="{2B5CC943-D016-4BBE-98BB-982807C3FF97}"/>
              </a:ext>
            </a:extLst>
          </p:cNvPr>
          <p:cNvSpPr>
            <a:spLocks noGrp="1"/>
          </p:cNvSpPr>
          <p:nvPr>
            <p:ph idx="1"/>
          </p:nvPr>
        </p:nvSpPr>
        <p:spPr>
          <a:xfrm>
            <a:off x="677333" y="4563240"/>
            <a:ext cx="9404630" cy="2294760"/>
          </a:xfrm>
        </p:spPr>
        <p:txBody>
          <a:bodyPr>
            <a:normAutofit/>
          </a:bodyPr>
          <a:lstStyle/>
          <a:p>
            <a:r>
              <a:rPr lang="en-CA" dirty="0"/>
              <a:t>The proposed approach can </a:t>
            </a:r>
            <a:r>
              <a:rPr lang="en-US" dirty="0"/>
              <a:t>be extended to the tasks of the restoration of multiple images</a:t>
            </a:r>
          </a:p>
          <a:p>
            <a:r>
              <a:rPr lang="en-US" dirty="0"/>
              <a:t>The flash-no flash image pair-based restoration is to obtain an image of a scene with the lighting similar to a no-flash image, while using  the flash image as a guide to reduce the noise level.</a:t>
            </a:r>
          </a:p>
          <a:p>
            <a:r>
              <a:rPr lang="en-US" dirty="0"/>
              <a:t>The deep image prior allows to obtain low-noise reconstruction with the lighting very close to the no-flash image.</a:t>
            </a:r>
            <a:endParaRPr lang="en-CA" dirty="0"/>
          </a:p>
        </p:txBody>
      </p:sp>
      <p:pic>
        <p:nvPicPr>
          <p:cNvPr id="4" name="图片 3">
            <a:extLst>
              <a:ext uri="{FF2B5EF4-FFF2-40B4-BE49-F238E27FC236}">
                <a16:creationId xmlns:a16="http://schemas.microsoft.com/office/drawing/2014/main" id="{7FDD9F68-8546-4598-8E49-5ABC5AA70378}"/>
              </a:ext>
            </a:extLst>
          </p:cNvPr>
          <p:cNvPicPr>
            <a:picLocks noChangeAspect="1"/>
          </p:cNvPicPr>
          <p:nvPr/>
        </p:nvPicPr>
        <p:blipFill rotWithShape="1">
          <a:blip r:embed="rId2"/>
          <a:srcRect l="1430" t="7732" r="1190" b="4900"/>
          <a:stretch/>
        </p:blipFill>
        <p:spPr>
          <a:xfrm>
            <a:off x="159657" y="943428"/>
            <a:ext cx="11872686" cy="3280229"/>
          </a:xfrm>
          <a:prstGeom prst="rect">
            <a:avLst/>
          </a:prstGeom>
        </p:spPr>
      </p:pic>
    </p:spTree>
    <p:extLst>
      <p:ext uri="{BB962C8B-B14F-4D97-AF65-F5344CB8AC3E}">
        <p14:creationId xmlns:p14="http://schemas.microsoft.com/office/powerpoint/2010/main" val="3957828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33AAE6-C22B-4CB5-8C04-4B21DE7E92D9}"/>
              </a:ext>
            </a:extLst>
          </p:cNvPr>
          <p:cNvSpPr>
            <a:spLocks noGrp="1"/>
          </p:cNvSpPr>
          <p:nvPr>
            <p:ph type="title"/>
          </p:nvPr>
        </p:nvSpPr>
        <p:spPr>
          <a:xfrm>
            <a:off x="1625600" y="3280228"/>
            <a:ext cx="11886573" cy="1582058"/>
          </a:xfrm>
        </p:spPr>
        <p:txBody>
          <a:bodyPr>
            <a:normAutofit/>
          </a:bodyPr>
          <a:lstStyle/>
          <a:p>
            <a:r>
              <a:rPr lang="en-CA" sz="6600" dirty="0"/>
              <a:t>Thank you !</a:t>
            </a:r>
          </a:p>
        </p:txBody>
      </p:sp>
    </p:spTree>
    <p:extLst>
      <p:ext uri="{BB962C8B-B14F-4D97-AF65-F5344CB8AC3E}">
        <p14:creationId xmlns:p14="http://schemas.microsoft.com/office/powerpoint/2010/main" val="126922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CC4E01-8047-494F-BBE6-6F74B58D6B6A}"/>
              </a:ext>
            </a:extLst>
          </p:cNvPr>
          <p:cNvSpPr>
            <a:spLocks noGrp="1"/>
          </p:cNvSpPr>
          <p:nvPr>
            <p:ph type="title"/>
          </p:nvPr>
        </p:nvSpPr>
        <p:spPr>
          <a:xfrm>
            <a:off x="677334" y="609600"/>
            <a:ext cx="8596668" cy="642151"/>
          </a:xfrm>
        </p:spPr>
        <p:txBody>
          <a:bodyPr/>
          <a:lstStyle/>
          <a:p>
            <a:r>
              <a:rPr lang="en-US" dirty="0"/>
              <a:t>What did they do?</a:t>
            </a:r>
            <a:endParaRPr lang="en-CA" dirty="0"/>
          </a:p>
        </p:txBody>
      </p:sp>
      <p:sp>
        <p:nvSpPr>
          <p:cNvPr id="3" name="内容占位符 2">
            <a:extLst>
              <a:ext uri="{FF2B5EF4-FFF2-40B4-BE49-F238E27FC236}">
                <a16:creationId xmlns:a16="http://schemas.microsoft.com/office/drawing/2014/main" id="{B5A49F77-7EDA-4A85-9C1A-45BC30C6CB49}"/>
              </a:ext>
            </a:extLst>
          </p:cNvPr>
          <p:cNvSpPr>
            <a:spLocks noGrp="1"/>
          </p:cNvSpPr>
          <p:nvPr>
            <p:ph idx="1"/>
          </p:nvPr>
        </p:nvSpPr>
        <p:spPr/>
        <p:txBody>
          <a:bodyPr/>
          <a:lstStyle/>
          <a:p>
            <a:r>
              <a:rPr lang="en-US" dirty="0"/>
              <a:t>In this paper, they show that, contrary to the belief that learning is necessary for building good image priors, a great deal of image statistics are captured by the structure of a convolutional image generator independent of learning.</a:t>
            </a:r>
          </a:p>
          <a:p>
            <a:endParaRPr lang="en-US" dirty="0"/>
          </a:p>
          <a:p>
            <a:r>
              <a:rPr lang="en-US" dirty="0"/>
              <a:t>They cast reconstruction as a conditional image generation problem and show that the only information required to solve it</a:t>
            </a:r>
            <a:r>
              <a:rPr lang="en-US" b="1" dirty="0"/>
              <a:t> is contained in the single degraded input image</a:t>
            </a:r>
            <a:r>
              <a:rPr lang="en-US" dirty="0"/>
              <a:t> and the </a:t>
            </a:r>
            <a:r>
              <a:rPr lang="en-US" b="1" dirty="0"/>
              <a:t>handcrafted structure of the network</a:t>
            </a:r>
            <a:r>
              <a:rPr lang="en-US" dirty="0"/>
              <a:t> used for reconstruction.</a:t>
            </a:r>
          </a:p>
          <a:p>
            <a:endParaRPr lang="en-US" dirty="0"/>
          </a:p>
          <a:p>
            <a:r>
              <a:rPr lang="en-US" dirty="0"/>
              <a:t>Instead of trying to beat the state-of-art neural networks, they try to show the structure of the network imposes strong prior.</a:t>
            </a:r>
          </a:p>
          <a:p>
            <a:endParaRPr lang="en-CA" dirty="0"/>
          </a:p>
        </p:txBody>
      </p:sp>
    </p:spTree>
    <p:extLst>
      <p:ext uri="{BB962C8B-B14F-4D97-AF65-F5344CB8AC3E}">
        <p14:creationId xmlns:p14="http://schemas.microsoft.com/office/powerpoint/2010/main" val="91248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77AA8D-FD9F-4F43-9A82-9331A3A48931}"/>
              </a:ext>
            </a:extLst>
          </p:cNvPr>
          <p:cNvSpPr>
            <a:spLocks noGrp="1"/>
          </p:cNvSpPr>
          <p:nvPr>
            <p:ph type="title"/>
          </p:nvPr>
        </p:nvSpPr>
        <p:spPr/>
        <p:txBody>
          <a:bodyPr/>
          <a:lstStyle/>
          <a:p>
            <a:r>
              <a:rPr lang="en-CA" dirty="0"/>
              <a:t>Result</a:t>
            </a:r>
          </a:p>
        </p:txBody>
      </p:sp>
      <p:sp>
        <p:nvSpPr>
          <p:cNvPr id="3" name="内容占位符 2">
            <a:extLst>
              <a:ext uri="{FF2B5EF4-FFF2-40B4-BE49-F238E27FC236}">
                <a16:creationId xmlns:a16="http://schemas.microsoft.com/office/drawing/2014/main" id="{F6E129EE-B32A-4723-B96A-55FF83987240}"/>
              </a:ext>
            </a:extLst>
          </p:cNvPr>
          <p:cNvSpPr>
            <a:spLocks noGrp="1"/>
          </p:cNvSpPr>
          <p:nvPr>
            <p:ph idx="1"/>
          </p:nvPr>
        </p:nvSpPr>
        <p:spPr/>
        <p:txBody>
          <a:bodyPr/>
          <a:lstStyle/>
          <a:p>
            <a:endParaRPr lang="en-CA" dirty="0"/>
          </a:p>
        </p:txBody>
      </p:sp>
      <p:pic>
        <p:nvPicPr>
          <p:cNvPr id="5" name="图片 4">
            <a:extLst>
              <a:ext uri="{FF2B5EF4-FFF2-40B4-BE49-F238E27FC236}">
                <a16:creationId xmlns:a16="http://schemas.microsoft.com/office/drawing/2014/main" id="{8AFE69DA-8CC6-4D92-921B-4858A652518C}"/>
              </a:ext>
            </a:extLst>
          </p:cNvPr>
          <p:cNvPicPr>
            <a:picLocks noChangeAspect="1"/>
          </p:cNvPicPr>
          <p:nvPr/>
        </p:nvPicPr>
        <p:blipFill>
          <a:blip r:embed="rId2"/>
          <a:stretch>
            <a:fillRect/>
          </a:stretch>
        </p:blipFill>
        <p:spPr>
          <a:xfrm>
            <a:off x="2256280" y="718514"/>
            <a:ext cx="6214620" cy="6139486"/>
          </a:xfrm>
          <a:prstGeom prst="rect">
            <a:avLst/>
          </a:prstGeom>
        </p:spPr>
      </p:pic>
    </p:spTree>
    <p:extLst>
      <p:ext uri="{BB962C8B-B14F-4D97-AF65-F5344CB8AC3E}">
        <p14:creationId xmlns:p14="http://schemas.microsoft.com/office/powerpoint/2010/main" val="3549807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59029C-9976-412D-9FEC-97CAE5AF465A}"/>
              </a:ext>
            </a:extLst>
          </p:cNvPr>
          <p:cNvSpPr>
            <a:spLocks noGrp="1"/>
          </p:cNvSpPr>
          <p:nvPr>
            <p:ph type="title"/>
          </p:nvPr>
        </p:nvSpPr>
        <p:spPr>
          <a:xfrm>
            <a:off x="677334" y="609600"/>
            <a:ext cx="8403166" cy="825500"/>
          </a:xfrm>
        </p:spPr>
        <p:txBody>
          <a:bodyPr/>
          <a:lstStyle/>
          <a:p>
            <a:r>
              <a:rPr lang="en-US" altLang="zh-CN" dirty="0"/>
              <a:t>Image restoration - Method</a:t>
            </a:r>
            <a:endParaRPr lang="en-CA"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CFF71789-8464-4B6A-9DF0-2657048B8F7F}"/>
                  </a:ext>
                </a:extLst>
              </p:cNvPr>
              <p:cNvSpPr>
                <a:spLocks noGrp="1"/>
              </p:cNvSpPr>
              <p:nvPr>
                <p:ph idx="1"/>
              </p:nvPr>
            </p:nvSpPr>
            <p:spPr>
              <a:xfrm>
                <a:off x="677334" y="1574800"/>
                <a:ext cx="9279466" cy="5145313"/>
              </a:xfrm>
            </p:spPr>
            <p:txBody>
              <a:bodyPr>
                <a:normAutofit/>
              </a:bodyPr>
              <a:lstStyle/>
              <a:p>
                <a:pPr marL="0" indent="0">
                  <a:buNone/>
                </a:pPr>
                <a14:m>
                  <m:oMath xmlns:m="http://schemas.openxmlformats.org/officeDocument/2006/math">
                    <m:r>
                      <a:rPr lang="en-CA" b="0" i="1" smtClean="0">
                        <a:latin typeface="Cambria Math" panose="02040503050406030204" pitchFamily="18" charset="0"/>
                      </a:rPr>
                      <m:t>𝑥</m:t>
                    </m:r>
                    <m:r>
                      <a:rPr lang="en-CA" b="0" i="1" smtClean="0">
                        <a:latin typeface="Cambria Math" panose="02040503050406030204" pitchFamily="18" charset="0"/>
                      </a:rPr>
                      <m:t> </m:t>
                    </m:r>
                  </m:oMath>
                </a14:m>
                <a:r>
                  <a:rPr lang="en-CA" dirty="0"/>
                  <a:t>– </a:t>
                </a:r>
                <a:r>
                  <a:rPr lang="en-US" dirty="0"/>
                  <a:t>Clean image</a:t>
                </a:r>
              </a:p>
              <a:p>
                <a:pPr marL="0" indent="0">
                  <a:buNone/>
                </a:pPr>
                <a14:m>
                  <m:oMath xmlns:m="http://schemas.openxmlformats.org/officeDocument/2006/math">
                    <m:acc>
                      <m:accPr>
                        <m:chr m:val="̂"/>
                        <m:ctrlPr>
                          <a:rPr lang="en-CA" i="1" smtClean="0">
                            <a:latin typeface="Cambria Math" panose="02040503050406030204" pitchFamily="18" charset="0"/>
                          </a:rPr>
                        </m:ctrlPr>
                      </m:accPr>
                      <m:e>
                        <m:r>
                          <a:rPr lang="en-CA" b="0" i="1" smtClean="0">
                            <a:latin typeface="Cambria Math" panose="02040503050406030204" pitchFamily="18" charset="0"/>
                          </a:rPr>
                          <m:t>𝑥</m:t>
                        </m:r>
                      </m:e>
                    </m:acc>
                  </m:oMath>
                </a14:m>
                <a:r>
                  <a:rPr lang="en-CA" i="1" dirty="0">
                    <a:latin typeface="Cambria Math" panose="02040503050406030204" pitchFamily="18" charset="0"/>
                  </a:rPr>
                  <a:t>  </a:t>
                </a:r>
                <a:r>
                  <a:rPr lang="en-CA" dirty="0"/>
                  <a:t>– </a:t>
                </a:r>
                <a:r>
                  <a:rPr lang="en-US" dirty="0"/>
                  <a:t>Corrupted/degraded image (observed)</a:t>
                </a:r>
              </a:p>
              <a:p>
                <a:pPr marL="0" indent="0">
                  <a:buNone/>
                </a:pPr>
                <a14:m>
                  <m:oMath xmlns:m="http://schemas.openxmlformats.org/officeDocument/2006/math">
                    <m:sSup>
                      <m:sSupPr>
                        <m:ctrlPr>
                          <a:rPr lang="en-CA" i="1">
                            <a:latin typeface="Cambria Math" panose="02040503050406030204" pitchFamily="18" charset="0"/>
                          </a:rPr>
                        </m:ctrlPr>
                      </m:sSupPr>
                      <m:e>
                        <m:r>
                          <a:rPr lang="en-CA" i="1">
                            <a:latin typeface="Cambria Math" panose="02040503050406030204" pitchFamily="18" charset="0"/>
                          </a:rPr>
                          <m:t>𝑥</m:t>
                        </m:r>
                      </m:e>
                      <m:sup>
                        <m:r>
                          <a:rPr lang="en-CA" i="1">
                            <a:latin typeface="Cambria Math" panose="02040503050406030204" pitchFamily="18" charset="0"/>
                          </a:rPr>
                          <m:t>∗</m:t>
                        </m:r>
                      </m:sup>
                    </m:sSup>
                  </m:oMath>
                </a14:m>
                <a:r>
                  <a:rPr lang="en-US" dirty="0"/>
                  <a:t>- Restored image</a:t>
                </a:r>
              </a:p>
              <a:p>
                <a:endParaRPr lang="en-CA" i="1" dirty="0">
                  <a:latin typeface="Cambria Math" panose="02040503050406030204" pitchFamily="18" charset="0"/>
                </a:endParaRPr>
              </a:p>
              <a:p>
                <a:r>
                  <a:rPr lang="en-CA" dirty="0"/>
                  <a:t>Degradation for denoising:</a:t>
                </a:r>
              </a:p>
              <a:p>
                <a:pPr marL="0" indent="0">
                  <a:buNone/>
                </a:pPr>
                <a14:m>
                  <m:oMathPara xmlns:m="http://schemas.openxmlformats.org/officeDocument/2006/math">
                    <m:oMathParaPr>
                      <m:jc m:val="centerGroup"/>
                    </m:oMathParaPr>
                    <m:oMath xmlns:m="http://schemas.openxmlformats.org/officeDocument/2006/math">
                      <m:acc>
                        <m:accPr>
                          <m:chr m:val="̂"/>
                          <m:ctrlPr>
                            <a:rPr lang="en-CA" sz="2000" i="1">
                              <a:latin typeface="Cambria Math" panose="02040503050406030204" pitchFamily="18" charset="0"/>
                            </a:rPr>
                          </m:ctrlPr>
                        </m:accPr>
                        <m:e>
                          <m:r>
                            <a:rPr lang="en-CA" sz="2000" i="1">
                              <a:latin typeface="Cambria Math" panose="02040503050406030204" pitchFamily="18" charset="0"/>
                            </a:rPr>
                            <m:t>𝑥</m:t>
                          </m:r>
                        </m:e>
                      </m:acc>
                      <m:r>
                        <a:rPr lang="en-CA" sz="2000" b="0" i="1" smtClean="0">
                          <a:latin typeface="Cambria Math" panose="02040503050406030204" pitchFamily="18" charset="0"/>
                        </a:rPr>
                        <m:t>=</m:t>
                      </m:r>
                      <m:r>
                        <a:rPr lang="en-CA" sz="2000" b="0" i="1" smtClean="0">
                          <a:latin typeface="Cambria Math" panose="02040503050406030204" pitchFamily="18" charset="0"/>
                        </a:rPr>
                        <m:t>𝑥</m:t>
                      </m:r>
                      <m:r>
                        <a:rPr lang="en-CA" sz="2000" b="0" i="1" smtClean="0">
                          <a:latin typeface="Cambria Math" panose="02040503050406030204" pitchFamily="18" charset="0"/>
                        </a:rPr>
                        <m:t>+ </m:t>
                      </m:r>
                      <m:r>
                        <a:rPr lang="en-CA" sz="2000" b="0" i="1" smtClean="0">
                          <a:latin typeface="Cambria Math" panose="02040503050406030204" pitchFamily="18" charset="0"/>
                          <a:ea typeface="Cambria Math" panose="02040503050406030204" pitchFamily="18" charset="0"/>
                        </a:rPr>
                        <m:t>𝜖</m:t>
                      </m:r>
                      <m:r>
                        <a:rPr lang="en-CA" sz="2000" b="0" i="1" smtClean="0">
                          <a:latin typeface="Cambria Math" panose="02040503050406030204" pitchFamily="18" charset="0"/>
                          <a:ea typeface="Cambria Math" panose="02040503050406030204" pitchFamily="18" charset="0"/>
                        </a:rPr>
                        <m:t>,  </m:t>
                      </m:r>
                      <m:r>
                        <a:rPr lang="en-CA" sz="2000" b="0" i="1" smtClean="0">
                          <a:latin typeface="Cambria Math" panose="02040503050406030204" pitchFamily="18" charset="0"/>
                          <a:ea typeface="Cambria Math" panose="02040503050406030204" pitchFamily="18" charset="0"/>
                        </a:rPr>
                        <m:t>𝜖</m:t>
                      </m:r>
                      <m:r>
                        <a:rPr lang="en-CA" sz="2000" b="0" i="1" smtClean="0">
                          <a:latin typeface="Cambria Math" panose="02040503050406030204" pitchFamily="18" charset="0"/>
                          <a:ea typeface="Cambria Math" panose="02040503050406030204" pitchFamily="18" charset="0"/>
                        </a:rPr>
                        <m:t>∈</m:t>
                      </m:r>
                      <m:r>
                        <a:rPr lang="en-CA" sz="2000" b="0" i="1" smtClean="0">
                          <a:latin typeface="Cambria Math" panose="02040503050406030204" pitchFamily="18" charset="0"/>
                          <a:ea typeface="Cambria Math" panose="02040503050406030204" pitchFamily="18" charset="0"/>
                        </a:rPr>
                        <m:t>𝑁</m:t>
                      </m:r>
                      <m:r>
                        <a:rPr lang="en-CA" sz="2000" b="0" i="1" smtClean="0">
                          <a:latin typeface="Cambria Math" panose="02040503050406030204" pitchFamily="18" charset="0"/>
                          <a:ea typeface="Cambria Math" panose="02040503050406030204" pitchFamily="18" charset="0"/>
                        </a:rPr>
                        <m:t>(0, </m:t>
                      </m:r>
                      <m:sSup>
                        <m:sSupPr>
                          <m:ctrlPr>
                            <a:rPr lang="en-CA" sz="2000" b="0" i="1" smtClean="0">
                              <a:latin typeface="Cambria Math" panose="02040503050406030204" pitchFamily="18" charset="0"/>
                              <a:ea typeface="Cambria Math" panose="02040503050406030204" pitchFamily="18" charset="0"/>
                            </a:rPr>
                          </m:ctrlPr>
                        </m:sSupPr>
                        <m:e>
                          <m:r>
                            <a:rPr lang="en-CA" sz="2000" b="0" i="1" smtClean="0">
                              <a:latin typeface="Cambria Math" panose="02040503050406030204" pitchFamily="18" charset="0"/>
                              <a:ea typeface="Cambria Math" panose="02040503050406030204" pitchFamily="18" charset="0"/>
                            </a:rPr>
                            <m:t>𝜎</m:t>
                          </m:r>
                        </m:e>
                        <m:sup>
                          <m:r>
                            <a:rPr lang="en-CA" sz="2000" b="0" i="1" smtClean="0">
                              <a:latin typeface="Cambria Math" panose="02040503050406030204" pitchFamily="18" charset="0"/>
                              <a:ea typeface="Cambria Math" panose="02040503050406030204" pitchFamily="18" charset="0"/>
                            </a:rPr>
                            <m:t>2</m:t>
                          </m:r>
                        </m:sup>
                      </m:sSup>
                      <m:r>
                        <a:rPr lang="en-CA" sz="2000" b="0" i="1" smtClean="0">
                          <a:latin typeface="Cambria Math" panose="02040503050406030204" pitchFamily="18" charset="0"/>
                          <a:ea typeface="Cambria Math" panose="02040503050406030204" pitchFamily="18" charset="0"/>
                        </a:rPr>
                        <m:t>)</m:t>
                      </m:r>
                    </m:oMath>
                  </m:oMathPara>
                </a14:m>
                <a:endParaRPr lang="en-CA" sz="2000" dirty="0"/>
              </a:p>
              <a:p>
                <a:r>
                  <a:rPr lang="en-CA" dirty="0"/>
                  <a:t>Restoration Model:</a:t>
                </a:r>
              </a:p>
              <a:p>
                <a:pPr marL="0" indent="0">
                  <a:buNone/>
                </a:pPr>
                <a14:m>
                  <m:oMathPara xmlns:m="http://schemas.openxmlformats.org/officeDocument/2006/math">
                    <m:oMathParaPr>
                      <m:jc m:val="centerGroup"/>
                    </m:oMathParaPr>
                    <m:oMath xmlns:m="http://schemas.openxmlformats.org/officeDocument/2006/math">
                      <m:sSup>
                        <m:sSupPr>
                          <m:ctrlPr>
                            <a:rPr lang="en-CA" i="1">
                              <a:latin typeface="Cambria Math" panose="02040503050406030204" pitchFamily="18" charset="0"/>
                            </a:rPr>
                          </m:ctrlPr>
                        </m:sSupPr>
                        <m:e>
                          <m:r>
                            <a:rPr lang="en-CA" i="1">
                              <a:latin typeface="Cambria Math" panose="02040503050406030204" pitchFamily="18" charset="0"/>
                            </a:rPr>
                            <m:t>𝑥</m:t>
                          </m:r>
                        </m:e>
                        <m:sup>
                          <m:r>
                            <a:rPr lang="en-CA" i="1">
                              <a:latin typeface="Cambria Math" panose="02040503050406030204" pitchFamily="18" charset="0"/>
                            </a:rPr>
                            <m:t>∗</m:t>
                          </m:r>
                        </m:sup>
                      </m:sSup>
                      <m:r>
                        <a:rPr lang="en-CA" i="1">
                          <a:latin typeface="Cambria Math" panose="02040503050406030204" pitchFamily="18" charset="0"/>
                        </a:rPr>
                        <m:t>=</m:t>
                      </m:r>
                      <m:func>
                        <m:funcPr>
                          <m:ctrlPr>
                            <a:rPr lang="en-CA" i="1">
                              <a:latin typeface="Cambria Math" panose="02040503050406030204" pitchFamily="18" charset="0"/>
                            </a:rPr>
                          </m:ctrlPr>
                        </m:funcPr>
                        <m:fName>
                          <m:r>
                            <m:rPr>
                              <m:sty m:val="p"/>
                            </m:rPr>
                            <a:rPr lang="en-CA">
                              <a:latin typeface="Cambria Math" panose="02040503050406030204" pitchFamily="18" charset="0"/>
                            </a:rPr>
                            <m:t>arg</m:t>
                          </m:r>
                        </m:fName>
                        <m:e>
                          <m:func>
                            <m:funcPr>
                              <m:ctrlPr>
                                <a:rPr lang="en-CA" i="1">
                                  <a:latin typeface="Cambria Math" panose="02040503050406030204" pitchFamily="18" charset="0"/>
                                </a:rPr>
                              </m:ctrlPr>
                            </m:funcPr>
                            <m:fName>
                              <m:limLow>
                                <m:limLowPr>
                                  <m:ctrlPr>
                                    <a:rPr lang="en-CA" i="1">
                                      <a:latin typeface="Cambria Math" panose="02040503050406030204" pitchFamily="18" charset="0"/>
                                    </a:rPr>
                                  </m:ctrlPr>
                                </m:limLowPr>
                                <m:e>
                                  <m:r>
                                    <m:rPr>
                                      <m:sty m:val="p"/>
                                    </m:rPr>
                                    <a:rPr lang="en-CA">
                                      <a:latin typeface="Cambria Math" panose="02040503050406030204" pitchFamily="18" charset="0"/>
                                    </a:rPr>
                                    <m:t>max</m:t>
                                  </m:r>
                                </m:e>
                                <m:lim>
                                  <m:r>
                                    <a:rPr lang="en-CA" i="1">
                                      <a:latin typeface="Cambria Math" panose="02040503050406030204" pitchFamily="18" charset="0"/>
                                    </a:rPr>
                                    <m:t>𝑥</m:t>
                                  </m:r>
                                </m:lim>
                              </m:limLow>
                            </m:fName>
                            <m:e>
                              <m:r>
                                <a:rPr lang="en-CA" i="1">
                                  <a:latin typeface="Cambria Math" panose="02040503050406030204" pitchFamily="18" charset="0"/>
                                </a:rPr>
                                <m:t>𝑝</m:t>
                              </m:r>
                              <m:d>
                                <m:dPr>
                                  <m:ctrlPr>
                                    <a:rPr lang="en-CA" i="1">
                                      <a:latin typeface="Cambria Math" panose="02040503050406030204" pitchFamily="18" charset="0"/>
                                    </a:rPr>
                                  </m:ctrlPr>
                                </m:dPr>
                                <m:e>
                                  <m:r>
                                    <a:rPr lang="en-CA" i="1">
                                      <a:latin typeface="Cambria Math" panose="02040503050406030204" pitchFamily="18" charset="0"/>
                                    </a:rPr>
                                    <m:t>𝑥</m:t>
                                  </m:r>
                                </m:e>
                                <m:e>
                                  <m:acc>
                                    <m:accPr>
                                      <m:chr m:val="̂"/>
                                      <m:ctrlPr>
                                        <a:rPr lang="en-CA" i="1">
                                          <a:latin typeface="Cambria Math" panose="02040503050406030204" pitchFamily="18" charset="0"/>
                                        </a:rPr>
                                      </m:ctrlPr>
                                    </m:accPr>
                                    <m:e>
                                      <m:r>
                                        <a:rPr lang="en-CA" i="1">
                                          <a:latin typeface="Cambria Math" panose="02040503050406030204" pitchFamily="18" charset="0"/>
                                        </a:rPr>
                                        <m:t>𝑥</m:t>
                                      </m:r>
                                    </m:e>
                                  </m:acc>
                                </m:e>
                              </m:d>
                              <m:r>
                                <a:rPr lang="en-CA" i="1">
                                  <a:latin typeface="Cambria Math" panose="02040503050406030204" pitchFamily="18" charset="0"/>
                                </a:rPr>
                                <m:t>=</m:t>
                              </m:r>
                              <m:func>
                                <m:funcPr>
                                  <m:ctrlPr>
                                    <a:rPr lang="en-CA" i="1">
                                      <a:latin typeface="Cambria Math" panose="02040503050406030204" pitchFamily="18" charset="0"/>
                                    </a:rPr>
                                  </m:ctrlPr>
                                </m:funcPr>
                                <m:fName>
                                  <m:r>
                                    <m:rPr>
                                      <m:sty m:val="p"/>
                                    </m:rPr>
                                    <a:rPr lang="en-CA">
                                      <a:latin typeface="Cambria Math" panose="02040503050406030204" pitchFamily="18" charset="0"/>
                                    </a:rPr>
                                    <m:t>arg</m:t>
                                  </m:r>
                                </m:fName>
                                <m:e>
                                  <m:func>
                                    <m:funcPr>
                                      <m:ctrlPr>
                                        <a:rPr lang="en-CA" i="1">
                                          <a:latin typeface="Cambria Math" panose="02040503050406030204" pitchFamily="18" charset="0"/>
                                        </a:rPr>
                                      </m:ctrlPr>
                                    </m:funcPr>
                                    <m:fName>
                                      <m:limLow>
                                        <m:limLowPr>
                                          <m:ctrlPr>
                                            <a:rPr lang="en-CA" i="1">
                                              <a:latin typeface="Cambria Math" panose="02040503050406030204" pitchFamily="18" charset="0"/>
                                            </a:rPr>
                                          </m:ctrlPr>
                                        </m:limLowPr>
                                        <m:e>
                                          <m:r>
                                            <m:rPr>
                                              <m:sty m:val="p"/>
                                            </m:rPr>
                                            <a:rPr lang="en-CA">
                                              <a:latin typeface="Cambria Math" panose="02040503050406030204" pitchFamily="18" charset="0"/>
                                            </a:rPr>
                                            <m:t>max</m:t>
                                          </m:r>
                                        </m:e>
                                        <m:lim>
                                          <m:r>
                                            <a:rPr lang="en-CA" i="1">
                                              <a:latin typeface="Cambria Math" panose="02040503050406030204" pitchFamily="18" charset="0"/>
                                            </a:rPr>
                                            <m:t>𝑥</m:t>
                                          </m:r>
                                        </m:lim>
                                      </m:limLow>
                                    </m:fName>
                                    <m:e>
                                      <m:r>
                                        <a:rPr lang="en-CA" i="1">
                                          <a:latin typeface="Cambria Math" panose="02040503050406030204" pitchFamily="18" charset="0"/>
                                        </a:rPr>
                                        <m:t>𝑝</m:t>
                                      </m:r>
                                      <m:d>
                                        <m:dPr>
                                          <m:ctrlPr>
                                            <a:rPr lang="en-CA" i="1">
                                              <a:latin typeface="Cambria Math" panose="02040503050406030204" pitchFamily="18" charset="0"/>
                                            </a:rPr>
                                          </m:ctrlPr>
                                        </m:dPr>
                                        <m:e>
                                          <m:acc>
                                            <m:accPr>
                                              <m:chr m:val="̂"/>
                                              <m:ctrlPr>
                                                <a:rPr lang="en-CA" i="1">
                                                  <a:latin typeface="Cambria Math" panose="02040503050406030204" pitchFamily="18" charset="0"/>
                                                </a:rPr>
                                              </m:ctrlPr>
                                            </m:accPr>
                                            <m:e>
                                              <m:r>
                                                <a:rPr lang="en-CA" i="1">
                                                  <a:latin typeface="Cambria Math" panose="02040503050406030204" pitchFamily="18" charset="0"/>
                                                </a:rPr>
                                                <m:t>𝑥</m:t>
                                              </m:r>
                                            </m:e>
                                          </m:acc>
                                        </m:e>
                                        <m:e>
                                          <m:r>
                                            <a:rPr lang="en-CA" i="1">
                                              <a:latin typeface="Cambria Math" panose="02040503050406030204" pitchFamily="18" charset="0"/>
                                            </a:rPr>
                                            <m:t>𝑥</m:t>
                                          </m:r>
                                        </m:e>
                                      </m:d>
                                      <m:r>
                                        <a:rPr lang="en-CA" i="1">
                                          <a:latin typeface="Cambria Math" panose="02040503050406030204" pitchFamily="18" charset="0"/>
                                        </a:rPr>
                                        <m:t>𝑝</m:t>
                                      </m:r>
                                      <m:d>
                                        <m:dPr>
                                          <m:ctrlPr>
                                            <a:rPr lang="en-CA" i="1">
                                              <a:latin typeface="Cambria Math" panose="02040503050406030204" pitchFamily="18" charset="0"/>
                                            </a:rPr>
                                          </m:ctrlPr>
                                        </m:dPr>
                                        <m:e>
                                          <m:r>
                                            <a:rPr lang="en-CA" i="1">
                                              <a:latin typeface="Cambria Math" panose="02040503050406030204" pitchFamily="18" charset="0"/>
                                            </a:rPr>
                                            <m:t>𝑥</m:t>
                                          </m:r>
                                        </m:e>
                                      </m:d>
                                      <m:r>
                                        <a:rPr lang="en-CA" i="1">
                                          <a:latin typeface="Cambria Math" panose="02040503050406030204" pitchFamily="18" charset="0"/>
                                        </a:rPr>
                                        <m:t> </m:t>
                                      </m:r>
                                    </m:e>
                                  </m:func>
                                </m:e>
                              </m:func>
                            </m:e>
                          </m:func>
                        </m:e>
                      </m:func>
                      <m:r>
                        <a:rPr lang="en-CA" i="1">
                          <a:latin typeface="Cambria Math" panose="02040503050406030204" pitchFamily="18" charset="0"/>
                        </a:rPr>
                        <m:t> </m:t>
                      </m:r>
                    </m:oMath>
                  </m:oMathPara>
                </a14:m>
                <a:endParaRPr lang="en-CA" dirty="0"/>
              </a:p>
              <a:p>
                <a:endParaRPr lang="en-CA" dirty="0"/>
              </a:p>
              <a:p>
                <a:r>
                  <a:rPr lang="en-CA" dirty="0"/>
                  <a:t>If there is no preference for prior, the prior will be a constant. Then, </a:t>
                </a:r>
                <a:endParaRPr lang="en-CA" sz="1800" b="0" dirty="0"/>
              </a:p>
              <a:p>
                <a:pPr marL="457200" lvl="1" indent="0">
                  <a:buNone/>
                </a:pPr>
                <a14:m>
                  <m:oMathPara xmlns:m="http://schemas.openxmlformats.org/officeDocument/2006/math">
                    <m:oMathParaPr>
                      <m:jc m:val="centerGroup"/>
                    </m:oMathParaPr>
                    <m:oMath xmlns:m="http://schemas.openxmlformats.org/officeDocument/2006/math">
                      <m:sSup>
                        <m:sSupPr>
                          <m:ctrlPr>
                            <a:rPr lang="en-CA" sz="1800" i="1">
                              <a:latin typeface="Cambria Math" panose="02040503050406030204" pitchFamily="18" charset="0"/>
                            </a:rPr>
                          </m:ctrlPr>
                        </m:sSupPr>
                        <m:e>
                          <m:r>
                            <a:rPr lang="en-CA" sz="1800" i="1">
                              <a:latin typeface="Cambria Math" panose="02040503050406030204" pitchFamily="18" charset="0"/>
                            </a:rPr>
                            <m:t>𝑥</m:t>
                          </m:r>
                        </m:e>
                        <m:sup>
                          <m:r>
                            <a:rPr lang="en-CA" sz="1800" i="1">
                              <a:latin typeface="Cambria Math" panose="02040503050406030204" pitchFamily="18" charset="0"/>
                            </a:rPr>
                            <m:t>∗</m:t>
                          </m:r>
                        </m:sup>
                      </m:sSup>
                      <m:r>
                        <a:rPr lang="en-CA" sz="1800" b="0" i="1" smtClean="0">
                          <a:latin typeface="Cambria Math" panose="02040503050406030204" pitchFamily="18" charset="0"/>
                        </a:rPr>
                        <m:t>=</m:t>
                      </m:r>
                      <m:func>
                        <m:funcPr>
                          <m:ctrlPr>
                            <a:rPr lang="en-CA" sz="1800" i="1">
                              <a:latin typeface="Cambria Math" panose="02040503050406030204" pitchFamily="18" charset="0"/>
                            </a:rPr>
                          </m:ctrlPr>
                        </m:funcPr>
                        <m:fName>
                          <m:r>
                            <m:rPr>
                              <m:sty m:val="p"/>
                            </m:rPr>
                            <a:rPr lang="en-CA" sz="1800">
                              <a:latin typeface="Cambria Math" panose="02040503050406030204" pitchFamily="18" charset="0"/>
                            </a:rPr>
                            <m:t>arg</m:t>
                          </m:r>
                        </m:fName>
                        <m:e>
                          <m:func>
                            <m:funcPr>
                              <m:ctrlPr>
                                <a:rPr lang="en-CA" sz="1800" i="1">
                                  <a:latin typeface="Cambria Math" panose="02040503050406030204" pitchFamily="18" charset="0"/>
                                </a:rPr>
                              </m:ctrlPr>
                            </m:funcPr>
                            <m:fName>
                              <m:limLow>
                                <m:limLowPr>
                                  <m:ctrlPr>
                                    <a:rPr lang="en-CA" sz="1800" i="1">
                                      <a:latin typeface="Cambria Math" panose="02040503050406030204" pitchFamily="18" charset="0"/>
                                    </a:rPr>
                                  </m:ctrlPr>
                                </m:limLowPr>
                                <m:e>
                                  <m:r>
                                    <m:rPr>
                                      <m:sty m:val="p"/>
                                    </m:rPr>
                                    <a:rPr lang="en-CA" sz="1800">
                                      <a:latin typeface="Cambria Math" panose="02040503050406030204" pitchFamily="18" charset="0"/>
                                    </a:rPr>
                                    <m:t>max</m:t>
                                  </m:r>
                                </m:e>
                                <m:lim>
                                  <m:r>
                                    <a:rPr lang="en-CA" sz="1800" i="1">
                                      <a:latin typeface="Cambria Math" panose="02040503050406030204" pitchFamily="18" charset="0"/>
                                    </a:rPr>
                                    <m:t>𝑥</m:t>
                                  </m:r>
                                </m:lim>
                              </m:limLow>
                            </m:fName>
                            <m:e>
                              <m:r>
                                <a:rPr lang="en-CA" sz="1800" i="1">
                                  <a:latin typeface="Cambria Math" panose="02040503050406030204" pitchFamily="18" charset="0"/>
                                </a:rPr>
                                <m:t>𝑝</m:t>
                              </m:r>
                              <m:d>
                                <m:dPr>
                                  <m:ctrlPr>
                                    <a:rPr lang="en-CA" sz="1800" i="1">
                                      <a:latin typeface="Cambria Math" panose="02040503050406030204" pitchFamily="18" charset="0"/>
                                    </a:rPr>
                                  </m:ctrlPr>
                                </m:dPr>
                                <m:e>
                                  <m:acc>
                                    <m:accPr>
                                      <m:chr m:val="̂"/>
                                      <m:ctrlPr>
                                        <a:rPr lang="en-CA" sz="1800" i="1">
                                          <a:latin typeface="Cambria Math" panose="02040503050406030204" pitchFamily="18" charset="0"/>
                                        </a:rPr>
                                      </m:ctrlPr>
                                    </m:accPr>
                                    <m:e>
                                      <m:r>
                                        <a:rPr lang="en-CA" sz="1800" i="1">
                                          <a:latin typeface="Cambria Math" panose="02040503050406030204" pitchFamily="18" charset="0"/>
                                        </a:rPr>
                                        <m:t>𝑥</m:t>
                                      </m:r>
                                    </m:e>
                                  </m:acc>
                                </m:e>
                                <m:e>
                                  <m:r>
                                    <a:rPr lang="en-CA" sz="1800" i="1">
                                      <a:latin typeface="Cambria Math" panose="02040503050406030204" pitchFamily="18" charset="0"/>
                                    </a:rPr>
                                    <m:t>𝑥</m:t>
                                  </m:r>
                                </m:e>
                              </m:d>
                              <m:r>
                                <a:rPr lang="en-CA" sz="1800" b="0" i="1" smtClean="0">
                                  <a:latin typeface="Cambria Math" panose="02040503050406030204" pitchFamily="18" charset="0"/>
                                </a:rPr>
                                <m:t>=</m:t>
                              </m:r>
                              <m:func>
                                <m:funcPr>
                                  <m:ctrlPr>
                                    <a:rPr lang="en-CA" sz="1800" i="1">
                                      <a:latin typeface="Cambria Math" panose="02040503050406030204" pitchFamily="18" charset="0"/>
                                    </a:rPr>
                                  </m:ctrlPr>
                                </m:funcPr>
                                <m:fName>
                                  <m:r>
                                    <m:rPr>
                                      <m:sty m:val="p"/>
                                    </m:rPr>
                                    <a:rPr lang="en-CA" sz="1800">
                                      <a:latin typeface="Cambria Math" panose="02040503050406030204" pitchFamily="18" charset="0"/>
                                    </a:rPr>
                                    <m:t>arg</m:t>
                                  </m:r>
                                </m:fName>
                                <m:e>
                                  <m:func>
                                    <m:funcPr>
                                      <m:ctrlPr>
                                        <a:rPr lang="en-CA" sz="1800" i="1">
                                          <a:latin typeface="Cambria Math" panose="02040503050406030204" pitchFamily="18" charset="0"/>
                                        </a:rPr>
                                      </m:ctrlPr>
                                    </m:funcPr>
                                    <m:fName>
                                      <m:limLow>
                                        <m:limLowPr>
                                          <m:ctrlPr>
                                            <a:rPr lang="en-CA" sz="1800" i="1">
                                              <a:latin typeface="Cambria Math" panose="02040503050406030204" pitchFamily="18" charset="0"/>
                                            </a:rPr>
                                          </m:ctrlPr>
                                        </m:limLowPr>
                                        <m:e>
                                          <m:r>
                                            <m:rPr>
                                              <m:sty m:val="p"/>
                                            </m:rPr>
                                            <a:rPr lang="en-CA" sz="1800">
                                              <a:latin typeface="Cambria Math" panose="02040503050406030204" pitchFamily="18" charset="0"/>
                                            </a:rPr>
                                            <m:t>max</m:t>
                                          </m:r>
                                        </m:e>
                                        <m:lim>
                                          <m:r>
                                            <a:rPr lang="en-CA" sz="1800" i="1">
                                              <a:latin typeface="Cambria Math" panose="02040503050406030204" pitchFamily="18" charset="0"/>
                                            </a:rPr>
                                            <m:t>𝑥</m:t>
                                          </m:r>
                                        </m:lim>
                                      </m:limLow>
                                    </m:fName>
                                    <m:e>
                                      <m:r>
                                        <a:rPr lang="en-CA" sz="1800" b="0" i="1" smtClean="0">
                                          <a:latin typeface="Cambria Math" panose="02040503050406030204" pitchFamily="18" charset="0"/>
                                        </a:rPr>
                                        <m:t>𝑁</m:t>
                                      </m:r>
                                      <m:r>
                                        <a:rPr lang="en-CA" sz="1800" b="0" i="1" smtClean="0">
                                          <a:latin typeface="Cambria Math" panose="02040503050406030204" pitchFamily="18" charset="0"/>
                                        </a:rPr>
                                        <m:t>(</m:t>
                                      </m:r>
                                      <m:acc>
                                        <m:accPr>
                                          <m:chr m:val="̂"/>
                                          <m:ctrlPr>
                                            <a:rPr lang="en-CA" sz="1800" i="1">
                                              <a:latin typeface="Cambria Math" panose="02040503050406030204" pitchFamily="18" charset="0"/>
                                            </a:rPr>
                                          </m:ctrlPr>
                                        </m:accPr>
                                        <m:e>
                                          <m:r>
                                            <a:rPr lang="en-CA" sz="1800" i="1">
                                              <a:latin typeface="Cambria Math" panose="02040503050406030204" pitchFamily="18" charset="0"/>
                                            </a:rPr>
                                            <m:t>𝑥</m:t>
                                          </m:r>
                                        </m:e>
                                      </m:acc>
                                      <m:r>
                                        <a:rPr lang="en-CA" sz="1800" b="0" i="1" smtClean="0">
                                          <a:latin typeface="Cambria Math" panose="02040503050406030204" pitchFamily="18" charset="0"/>
                                        </a:rPr>
                                        <m:t>;</m:t>
                                      </m:r>
                                      <m:r>
                                        <a:rPr lang="en-CA" sz="1800" b="0" i="1" smtClean="0">
                                          <a:latin typeface="Cambria Math" panose="02040503050406030204" pitchFamily="18" charset="0"/>
                                        </a:rPr>
                                        <m:t>𝑥</m:t>
                                      </m:r>
                                      <m:r>
                                        <a:rPr lang="en-CA" sz="1800" b="0" i="1" smtClean="0">
                                          <a:latin typeface="Cambria Math" panose="02040503050406030204" pitchFamily="18" charset="0"/>
                                        </a:rPr>
                                        <m:t>,</m:t>
                                      </m:r>
                                      <m:sSup>
                                        <m:sSupPr>
                                          <m:ctrlPr>
                                            <a:rPr lang="en-CA" sz="1800" i="1">
                                              <a:latin typeface="Cambria Math" panose="02040503050406030204" pitchFamily="18" charset="0"/>
                                              <a:ea typeface="Cambria Math" panose="02040503050406030204" pitchFamily="18" charset="0"/>
                                            </a:rPr>
                                          </m:ctrlPr>
                                        </m:sSupPr>
                                        <m:e>
                                          <m:r>
                                            <a:rPr lang="en-CA" sz="1800" i="1">
                                              <a:latin typeface="Cambria Math" panose="02040503050406030204" pitchFamily="18" charset="0"/>
                                              <a:ea typeface="Cambria Math" panose="02040503050406030204" pitchFamily="18" charset="0"/>
                                            </a:rPr>
                                            <m:t>𝜎</m:t>
                                          </m:r>
                                        </m:e>
                                        <m:sup>
                                          <m:r>
                                            <a:rPr lang="en-CA" sz="1800" i="1">
                                              <a:latin typeface="Cambria Math" panose="02040503050406030204" pitchFamily="18" charset="0"/>
                                              <a:ea typeface="Cambria Math" panose="02040503050406030204" pitchFamily="18" charset="0"/>
                                            </a:rPr>
                                            <m:t>2</m:t>
                                          </m:r>
                                        </m:sup>
                                      </m:sSup>
                                      <m:r>
                                        <a:rPr lang="en-CA" sz="1800" b="0" i="1" smtClean="0">
                                          <a:latin typeface="Cambria Math" panose="02040503050406030204" pitchFamily="18" charset="0"/>
                                        </a:rPr>
                                        <m:t>)</m:t>
                                      </m:r>
                                    </m:e>
                                  </m:func>
                                </m:e>
                              </m:func>
                            </m:e>
                          </m:func>
                        </m:e>
                      </m:func>
                      <m:r>
                        <a:rPr lang="en-CA" sz="1800" b="0" i="1" smtClean="0">
                          <a:latin typeface="Cambria Math" panose="02040503050406030204" pitchFamily="18" charset="0"/>
                        </a:rPr>
                        <m:t>=</m:t>
                      </m:r>
                      <m:acc>
                        <m:accPr>
                          <m:chr m:val="̂"/>
                          <m:ctrlPr>
                            <a:rPr lang="en-CA" sz="1800" i="1">
                              <a:latin typeface="Cambria Math" panose="02040503050406030204" pitchFamily="18" charset="0"/>
                            </a:rPr>
                          </m:ctrlPr>
                        </m:accPr>
                        <m:e>
                          <m:r>
                            <a:rPr lang="en-CA" sz="1800" i="1">
                              <a:latin typeface="Cambria Math" panose="02040503050406030204" pitchFamily="18" charset="0"/>
                            </a:rPr>
                            <m:t>𝑥</m:t>
                          </m:r>
                        </m:e>
                      </m:acc>
                    </m:oMath>
                  </m:oMathPara>
                </a14:m>
                <a:endParaRPr lang="en-CA" sz="1800" dirty="0"/>
              </a:p>
              <a:p>
                <a:pPr marL="457200" lvl="1" indent="0">
                  <a:buNone/>
                </a:pPr>
                <a:r>
                  <a:rPr lang="en-CA" sz="1800" dirty="0"/>
                  <a:t>=&gt; </a:t>
                </a:r>
                <a:r>
                  <a:rPr lang="x-none" sz="1800" dirty="0"/>
                  <a:t>the best estimation of the clean image is the corrupted image</a:t>
                </a:r>
                <a:endParaRPr lang="en-CA" sz="1800" dirty="0"/>
              </a:p>
            </p:txBody>
          </p:sp>
        </mc:Choice>
        <mc:Fallback xmlns="">
          <p:sp>
            <p:nvSpPr>
              <p:cNvPr id="3" name="内容占位符 2">
                <a:extLst>
                  <a:ext uri="{FF2B5EF4-FFF2-40B4-BE49-F238E27FC236}">
                    <a16:creationId xmlns:a16="http://schemas.microsoft.com/office/drawing/2014/main" id="{CFF71789-8464-4B6A-9DF0-2657048B8F7F}"/>
                  </a:ext>
                </a:extLst>
              </p:cNvPr>
              <p:cNvSpPr>
                <a:spLocks noGrp="1" noRot="1" noChangeAspect="1" noMove="1" noResize="1" noEditPoints="1" noAdjustHandles="1" noChangeArrowheads="1" noChangeShapeType="1" noTextEdit="1"/>
              </p:cNvSpPr>
              <p:nvPr>
                <p:ph idx="1"/>
              </p:nvPr>
            </p:nvSpPr>
            <p:spPr>
              <a:xfrm>
                <a:off x="677334" y="1574800"/>
                <a:ext cx="9279466" cy="5145313"/>
              </a:xfrm>
              <a:blipFill>
                <a:blip r:embed="rId2"/>
                <a:stretch>
                  <a:fillRect l="-131" t="-711"/>
                </a:stretch>
              </a:blipFill>
            </p:spPr>
            <p:txBody>
              <a:bodyPr/>
              <a:lstStyle/>
              <a:p>
                <a:r>
                  <a:rPr lang="en-CA">
                    <a:noFill/>
                  </a:rPr>
                  <a:t> </a:t>
                </a:r>
              </a:p>
            </p:txBody>
          </p:sp>
        </mc:Fallback>
      </mc:AlternateContent>
      <p:sp>
        <p:nvSpPr>
          <p:cNvPr id="4" name="文本框 3">
            <a:extLst>
              <a:ext uri="{FF2B5EF4-FFF2-40B4-BE49-F238E27FC236}">
                <a16:creationId xmlns:a16="http://schemas.microsoft.com/office/drawing/2014/main" id="{10052528-95A9-48F1-8307-EF7A2264CCA8}"/>
              </a:ext>
            </a:extLst>
          </p:cNvPr>
          <p:cNvSpPr txBox="1"/>
          <p:nvPr/>
        </p:nvSpPr>
        <p:spPr>
          <a:xfrm>
            <a:off x="5500914" y="3960669"/>
            <a:ext cx="2467429" cy="307777"/>
          </a:xfrm>
          <a:prstGeom prst="rect">
            <a:avLst/>
          </a:prstGeom>
          <a:noFill/>
        </p:spPr>
        <p:txBody>
          <a:bodyPr wrap="square" rtlCol="0">
            <a:spAutoFit/>
          </a:bodyPr>
          <a:lstStyle/>
          <a:p>
            <a:r>
              <a:rPr lang="en-US" sz="1400" dirty="0">
                <a:solidFill>
                  <a:srgbClr val="FF0000"/>
                </a:solidFill>
              </a:rPr>
              <a:t>likelihood    prior</a:t>
            </a:r>
            <a:endParaRPr lang="en-CA" sz="1400" dirty="0">
              <a:solidFill>
                <a:srgbClr val="FF0000"/>
              </a:solidFill>
            </a:endParaRPr>
          </a:p>
        </p:txBody>
      </p:sp>
    </p:spTree>
    <p:extLst>
      <p:ext uri="{BB962C8B-B14F-4D97-AF65-F5344CB8AC3E}">
        <p14:creationId xmlns:p14="http://schemas.microsoft.com/office/powerpoint/2010/main" val="2169812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84EFE1BD-B5E7-4921-9340-D95989309B31}"/>
                  </a:ext>
                </a:extLst>
              </p:cNvPr>
              <p:cNvSpPr>
                <a:spLocks noGrp="1"/>
              </p:cNvSpPr>
              <p:nvPr>
                <p:ph idx="1"/>
              </p:nvPr>
            </p:nvSpPr>
            <p:spPr>
              <a:xfrm>
                <a:off x="677334" y="698501"/>
                <a:ext cx="8596668" cy="5342862"/>
              </a:xfrm>
            </p:spPr>
            <p:txBody>
              <a:bodyPr>
                <a:normAutofit/>
              </a:bodyPr>
              <a:lstStyle/>
              <a:p>
                <a:pPr marL="0" indent="0">
                  <a:buNone/>
                </a:pPr>
                <a14:m>
                  <m:oMath xmlns:m="http://schemas.openxmlformats.org/officeDocument/2006/math">
                    <m:r>
                      <a:rPr lang="en-CA" i="1" smtClean="0">
                        <a:latin typeface="Cambria Math" panose="02040503050406030204" pitchFamily="18" charset="0"/>
                      </a:rPr>
                      <m:t>𝑥</m:t>
                    </m:r>
                    <m:r>
                      <a:rPr lang="en-CA" i="1" smtClean="0">
                        <a:latin typeface="Cambria Math" panose="02040503050406030204" pitchFamily="18" charset="0"/>
                      </a:rPr>
                      <m:t> </m:t>
                    </m:r>
                  </m:oMath>
                </a14:m>
                <a:r>
                  <a:rPr lang="en-CA" dirty="0"/>
                  <a:t>– </a:t>
                </a:r>
                <a:r>
                  <a:rPr lang="en-US" dirty="0"/>
                  <a:t>Clean image</a:t>
                </a:r>
              </a:p>
              <a:p>
                <a:pPr marL="0" indent="0">
                  <a:buNone/>
                </a:pPr>
                <a14:m>
                  <m:oMath xmlns:m="http://schemas.openxmlformats.org/officeDocument/2006/math">
                    <m:acc>
                      <m:accPr>
                        <m:chr m:val="̂"/>
                        <m:ctrlPr>
                          <a:rPr lang="en-CA" i="1">
                            <a:latin typeface="Cambria Math" panose="02040503050406030204" pitchFamily="18" charset="0"/>
                          </a:rPr>
                        </m:ctrlPr>
                      </m:accPr>
                      <m:e>
                        <m:r>
                          <a:rPr lang="en-CA" i="1">
                            <a:latin typeface="Cambria Math" panose="02040503050406030204" pitchFamily="18" charset="0"/>
                          </a:rPr>
                          <m:t>𝑥</m:t>
                        </m:r>
                      </m:e>
                    </m:acc>
                  </m:oMath>
                </a14:m>
                <a:r>
                  <a:rPr lang="en-CA" i="1" dirty="0">
                    <a:latin typeface="Cambria Math" panose="02040503050406030204" pitchFamily="18" charset="0"/>
                  </a:rPr>
                  <a:t>  </a:t>
                </a:r>
                <a:r>
                  <a:rPr lang="en-CA" dirty="0"/>
                  <a:t>– </a:t>
                </a:r>
                <a:r>
                  <a:rPr lang="en-US" dirty="0"/>
                  <a:t>Corrupted image (observed)</a:t>
                </a:r>
              </a:p>
              <a:p>
                <a:pPr marL="0" indent="0">
                  <a:buNone/>
                </a:pPr>
                <a14:m>
                  <m:oMath xmlns:m="http://schemas.openxmlformats.org/officeDocument/2006/math">
                    <m:sSup>
                      <m:sSupPr>
                        <m:ctrlPr>
                          <a:rPr lang="en-CA" i="1">
                            <a:latin typeface="Cambria Math" panose="02040503050406030204" pitchFamily="18" charset="0"/>
                          </a:rPr>
                        </m:ctrlPr>
                      </m:sSupPr>
                      <m:e>
                        <m:r>
                          <a:rPr lang="en-CA" i="1">
                            <a:latin typeface="Cambria Math" panose="02040503050406030204" pitchFamily="18" charset="0"/>
                          </a:rPr>
                          <m:t>𝑥</m:t>
                        </m:r>
                      </m:e>
                      <m:sup>
                        <m:r>
                          <a:rPr lang="en-CA" i="1">
                            <a:latin typeface="Cambria Math" panose="02040503050406030204" pitchFamily="18" charset="0"/>
                          </a:rPr>
                          <m:t>∗</m:t>
                        </m:r>
                      </m:sup>
                    </m:sSup>
                  </m:oMath>
                </a14:m>
                <a:r>
                  <a:rPr lang="en-US" dirty="0"/>
                  <a:t>- Restored image</a:t>
                </a:r>
              </a:p>
              <a:p>
                <a:pPr marL="0" indent="0">
                  <a:buNone/>
                </a:pPr>
                <a:endParaRPr lang="en-US" dirty="0"/>
              </a:p>
              <a:p>
                <a:pPr marL="457200" lvl="1" indent="0">
                  <a:buNone/>
                </a:pPr>
                <a14:m>
                  <m:oMathPara xmlns:m="http://schemas.openxmlformats.org/officeDocument/2006/math">
                    <m:oMathParaPr>
                      <m:jc m:val="centerGroup"/>
                    </m:oMathParaPr>
                    <m:oMath xmlns:m="http://schemas.openxmlformats.org/officeDocument/2006/math">
                      <m:sSup>
                        <m:sSupPr>
                          <m:ctrlPr>
                            <a:rPr lang="en-CA" sz="1800" i="1">
                              <a:latin typeface="Cambria Math" panose="02040503050406030204" pitchFamily="18" charset="0"/>
                            </a:rPr>
                          </m:ctrlPr>
                        </m:sSupPr>
                        <m:e>
                          <m:r>
                            <a:rPr lang="en-CA" sz="1800" i="1">
                              <a:latin typeface="Cambria Math" panose="02040503050406030204" pitchFamily="18" charset="0"/>
                            </a:rPr>
                            <m:t>𝑥</m:t>
                          </m:r>
                        </m:e>
                        <m:sup>
                          <m:r>
                            <a:rPr lang="en-CA" sz="1800" i="1">
                              <a:latin typeface="Cambria Math" panose="02040503050406030204" pitchFamily="18" charset="0"/>
                            </a:rPr>
                            <m:t>∗</m:t>
                          </m:r>
                        </m:sup>
                      </m:sSup>
                      <m:r>
                        <a:rPr lang="en-CA" sz="1800" i="1">
                          <a:latin typeface="Cambria Math" panose="02040503050406030204" pitchFamily="18" charset="0"/>
                        </a:rPr>
                        <m:t>=</m:t>
                      </m:r>
                      <m:func>
                        <m:funcPr>
                          <m:ctrlPr>
                            <a:rPr lang="en-CA" sz="1800" i="1">
                              <a:latin typeface="Cambria Math" panose="02040503050406030204" pitchFamily="18" charset="0"/>
                            </a:rPr>
                          </m:ctrlPr>
                        </m:funcPr>
                        <m:fName>
                          <m:r>
                            <m:rPr>
                              <m:sty m:val="p"/>
                            </m:rPr>
                            <a:rPr lang="en-CA" sz="1800" i="1">
                              <a:latin typeface="Cambria Math" panose="02040503050406030204" pitchFamily="18" charset="0"/>
                            </a:rPr>
                            <m:t>arg</m:t>
                          </m:r>
                        </m:fName>
                        <m:e>
                          <m:func>
                            <m:funcPr>
                              <m:ctrlPr>
                                <a:rPr lang="en-CA" sz="1800" i="1">
                                  <a:latin typeface="Cambria Math" panose="02040503050406030204" pitchFamily="18" charset="0"/>
                                </a:rPr>
                              </m:ctrlPr>
                            </m:funcPr>
                            <m:fName>
                              <m:limLow>
                                <m:limLowPr>
                                  <m:ctrlPr>
                                    <a:rPr lang="en-CA" sz="1800" i="1">
                                      <a:latin typeface="Cambria Math" panose="02040503050406030204" pitchFamily="18" charset="0"/>
                                    </a:rPr>
                                  </m:ctrlPr>
                                </m:limLowPr>
                                <m:e>
                                  <m:r>
                                    <m:rPr>
                                      <m:sty m:val="p"/>
                                    </m:rPr>
                                    <a:rPr lang="en-CA" sz="1800" i="1">
                                      <a:latin typeface="Cambria Math" panose="02040503050406030204" pitchFamily="18" charset="0"/>
                                    </a:rPr>
                                    <m:t>max</m:t>
                                  </m:r>
                                </m:e>
                                <m:lim>
                                  <m:r>
                                    <a:rPr lang="en-CA" sz="1800" i="1">
                                      <a:latin typeface="Cambria Math" panose="02040503050406030204" pitchFamily="18" charset="0"/>
                                    </a:rPr>
                                    <m:t>𝑥</m:t>
                                  </m:r>
                                </m:lim>
                              </m:limLow>
                            </m:fName>
                            <m:e>
                              <m:r>
                                <a:rPr lang="en-CA" sz="1800" i="1">
                                  <a:latin typeface="Cambria Math" panose="02040503050406030204" pitchFamily="18" charset="0"/>
                                </a:rPr>
                                <m:t>𝑝</m:t>
                              </m:r>
                              <m:d>
                                <m:dPr>
                                  <m:ctrlPr>
                                    <a:rPr lang="en-CA" sz="1800" i="1">
                                      <a:latin typeface="Cambria Math" panose="02040503050406030204" pitchFamily="18" charset="0"/>
                                    </a:rPr>
                                  </m:ctrlPr>
                                </m:dPr>
                                <m:e>
                                  <m:r>
                                    <a:rPr lang="en-CA" sz="1800" i="1">
                                      <a:latin typeface="Cambria Math" panose="02040503050406030204" pitchFamily="18" charset="0"/>
                                    </a:rPr>
                                    <m:t>𝑥</m:t>
                                  </m:r>
                                </m:e>
                                <m:e>
                                  <m:acc>
                                    <m:accPr>
                                      <m:chr m:val="̂"/>
                                      <m:ctrlPr>
                                        <a:rPr lang="en-CA" sz="1800" i="1">
                                          <a:latin typeface="Cambria Math" panose="02040503050406030204" pitchFamily="18" charset="0"/>
                                        </a:rPr>
                                      </m:ctrlPr>
                                    </m:accPr>
                                    <m:e>
                                      <m:r>
                                        <a:rPr lang="en-CA" sz="1800" i="1">
                                          <a:latin typeface="Cambria Math" panose="02040503050406030204" pitchFamily="18" charset="0"/>
                                        </a:rPr>
                                        <m:t>𝑥</m:t>
                                      </m:r>
                                    </m:e>
                                  </m:acc>
                                </m:e>
                              </m:d>
                              <m:r>
                                <a:rPr lang="en-CA" sz="1800" i="1">
                                  <a:latin typeface="Cambria Math" panose="02040503050406030204" pitchFamily="18" charset="0"/>
                                </a:rPr>
                                <m:t>=</m:t>
                              </m:r>
                              <m:func>
                                <m:funcPr>
                                  <m:ctrlPr>
                                    <a:rPr lang="en-CA" sz="1800" i="1">
                                      <a:latin typeface="Cambria Math" panose="02040503050406030204" pitchFamily="18" charset="0"/>
                                    </a:rPr>
                                  </m:ctrlPr>
                                </m:funcPr>
                                <m:fName>
                                  <m:r>
                                    <m:rPr>
                                      <m:sty m:val="p"/>
                                    </m:rPr>
                                    <a:rPr lang="en-CA" sz="1800" i="1">
                                      <a:latin typeface="Cambria Math" panose="02040503050406030204" pitchFamily="18" charset="0"/>
                                    </a:rPr>
                                    <m:t>arg</m:t>
                                  </m:r>
                                </m:fName>
                                <m:e>
                                  <m:func>
                                    <m:funcPr>
                                      <m:ctrlPr>
                                        <a:rPr lang="en-CA" sz="1800" i="1">
                                          <a:latin typeface="Cambria Math" panose="02040503050406030204" pitchFamily="18" charset="0"/>
                                        </a:rPr>
                                      </m:ctrlPr>
                                    </m:funcPr>
                                    <m:fName>
                                      <m:limLow>
                                        <m:limLowPr>
                                          <m:ctrlPr>
                                            <a:rPr lang="en-CA" sz="1800" i="1">
                                              <a:latin typeface="Cambria Math" panose="02040503050406030204" pitchFamily="18" charset="0"/>
                                            </a:rPr>
                                          </m:ctrlPr>
                                        </m:limLowPr>
                                        <m:e>
                                          <m:r>
                                            <m:rPr>
                                              <m:sty m:val="p"/>
                                            </m:rPr>
                                            <a:rPr lang="en-CA" sz="1800" i="1">
                                              <a:latin typeface="Cambria Math" panose="02040503050406030204" pitchFamily="18" charset="0"/>
                                            </a:rPr>
                                            <m:t>max</m:t>
                                          </m:r>
                                        </m:e>
                                        <m:lim>
                                          <m:r>
                                            <a:rPr lang="en-CA" sz="1800" i="1">
                                              <a:latin typeface="Cambria Math" panose="02040503050406030204" pitchFamily="18" charset="0"/>
                                            </a:rPr>
                                            <m:t>𝑥</m:t>
                                          </m:r>
                                        </m:lim>
                                      </m:limLow>
                                    </m:fName>
                                    <m:e>
                                      <m:r>
                                        <a:rPr lang="en-CA" sz="1800" i="1">
                                          <a:latin typeface="Cambria Math" panose="02040503050406030204" pitchFamily="18" charset="0"/>
                                        </a:rPr>
                                        <m:t>𝑝</m:t>
                                      </m:r>
                                      <m:d>
                                        <m:dPr>
                                          <m:ctrlPr>
                                            <a:rPr lang="en-CA" sz="1800" i="1">
                                              <a:latin typeface="Cambria Math" panose="02040503050406030204" pitchFamily="18" charset="0"/>
                                            </a:rPr>
                                          </m:ctrlPr>
                                        </m:dPr>
                                        <m:e>
                                          <m:acc>
                                            <m:accPr>
                                              <m:chr m:val="̂"/>
                                              <m:ctrlPr>
                                                <a:rPr lang="en-CA" sz="1800" i="1">
                                                  <a:latin typeface="Cambria Math" panose="02040503050406030204" pitchFamily="18" charset="0"/>
                                                </a:rPr>
                                              </m:ctrlPr>
                                            </m:accPr>
                                            <m:e>
                                              <m:r>
                                                <a:rPr lang="en-CA" sz="1800" i="1">
                                                  <a:latin typeface="Cambria Math" panose="02040503050406030204" pitchFamily="18" charset="0"/>
                                                </a:rPr>
                                                <m:t>𝑥</m:t>
                                              </m:r>
                                            </m:e>
                                          </m:acc>
                                        </m:e>
                                        <m:e>
                                          <m:r>
                                            <a:rPr lang="en-CA" sz="1800" i="1">
                                              <a:latin typeface="Cambria Math" panose="02040503050406030204" pitchFamily="18" charset="0"/>
                                            </a:rPr>
                                            <m:t>𝑥</m:t>
                                          </m:r>
                                        </m:e>
                                      </m:d>
                                      <m:r>
                                        <a:rPr lang="en-CA" sz="1800" i="1">
                                          <a:latin typeface="Cambria Math" panose="02040503050406030204" pitchFamily="18" charset="0"/>
                                        </a:rPr>
                                        <m:t>𝑝</m:t>
                                      </m:r>
                                      <m:d>
                                        <m:dPr>
                                          <m:ctrlPr>
                                            <a:rPr lang="en-CA" sz="1800" i="1">
                                              <a:latin typeface="Cambria Math" panose="02040503050406030204" pitchFamily="18" charset="0"/>
                                            </a:rPr>
                                          </m:ctrlPr>
                                        </m:dPr>
                                        <m:e>
                                          <m:r>
                                            <a:rPr lang="en-CA" sz="1800" i="1">
                                              <a:latin typeface="Cambria Math" panose="02040503050406030204" pitchFamily="18" charset="0"/>
                                            </a:rPr>
                                            <m:t>𝑥</m:t>
                                          </m:r>
                                        </m:e>
                                      </m:d>
                                      <m:r>
                                        <a:rPr lang="en-CA" sz="1800" i="1">
                                          <a:latin typeface="Cambria Math" panose="02040503050406030204" pitchFamily="18" charset="0"/>
                                        </a:rPr>
                                        <m:t> </m:t>
                                      </m:r>
                                    </m:e>
                                  </m:func>
                                </m:e>
                              </m:func>
                            </m:e>
                          </m:func>
                        </m:e>
                      </m:func>
                    </m:oMath>
                  </m:oMathPara>
                </a14:m>
                <a:endParaRPr lang="en-CA" sz="1800" i="1" dirty="0">
                  <a:latin typeface="Cambria Math" panose="02040503050406030204" pitchFamily="18" charset="0"/>
                </a:endParaRPr>
              </a:p>
              <a:p>
                <a:pPr marL="457200" lvl="1" indent="0">
                  <a:buNone/>
                </a:pPr>
                <a14:m>
                  <m:oMathPara xmlns:m="http://schemas.openxmlformats.org/officeDocument/2006/math">
                    <m:oMathParaPr>
                      <m:jc m:val="centerGroup"/>
                    </m:oMathParaPr>
                    <m:oMath xmlns:m="http://schemas.openxmlformats.org/officeDocument/2006/math">
                      <m:r>
                        <a:rPr lang="en-CA" sz="1800" i="1">
                          <a:latin typeface="Cambria Math" panose="02040503050406030204" pitchFamily="18" charset="0"/>
                        </a:rPr>
                        <m:t> =</m:t>
                      </m:r>
                      <m:func>
                        <m:funcPr>
                          <m:ctrlPr>
                            <a:rPr lang="en-CA" sz="1800" i="1">
                              <a:latin typeface="Cambria Math" panose="02040503050406030204" pitchFamily="18" charset="0"/>
                            </a:rPr>
                          </m:ctrlPr>
                        </m:funcPr>
                        <m:fName>
                          <m:r>
                            <m:rPr>
                              <m:sty m:val="p"/>
                            </m:rPr>
                            <a:rPr lang="en-CA" sz="1800" i="1">
                              <a:latin typeface="Cambria Math" panose="02040503050406030204" pitchFamily="18" charset="0"/>
                            </a:rPr>
                            <m:t>arg</m:t>
                          </m:r>
                        </m:fName>
                        <m:e>
                          <m:func>
                            <m:funcPr>
                              <m:ctrlPr>
                                <a:rPr lang="en-CA" sz="1800" i="1">
                                  <a:latin typeface="Cambria Math" panose="02040503050406030204" pitchFamily="18" charset="0"/>
                                </a:rPr>
                              </m:ctrlPr>
                            </m:funcPr>
                            <m:fName>
                              <m:limLow>
                                <m:limLowPr>
                                  <m:ctrlPr>
                                    <a:rPr lang="en-CA" sz="1800" i="1">
                                      <a:latin typeface="Cambria Math" panose="02040503050406030204" pitchFamily="18" charset="0"/>
                                    </a:rPr>
                                  </m:ctrlPr>
                                </m:limLowPr>
                                <m:e>
                                  <m:r>
                                    <m:rPr>
                                      <m:sty m:val="p"/>
                                    </m:rPr>
                                    <a:rPr lang="en-CA" sz="1800" i="1">
                                      <a:latin typeface="Cambria Math" panose="02040503050406030204" pitchFamily="18" charset="0"/>
                                    </a:rPr>
                                    <m:t>min</m:t>
                                  </m:r>
                                </m:e>
                                <m:lim>
                                  <m:r>
                                    <a:rPr lang="en-CA" sz="1800" i="1">
                                      <a:latin typeface="Cambria Math" panose="02040503050406030204" pitchFamily="18" charset="0"/>
                                    </a:rPr>
                                    <m:t>𝑥</m:t>
                                  </m:r>
                                </m:lim>
                              </m:limLow>
                            </m:fName>
                            <m:e>
                              <m:r>
                                <a:rPr lang="en-CA" sz="1800" i="1">
                                  <a:latin typeface="Cambria Math" panose="02040503050406030204" pitchFamily="18" charset="0"/>
                                </a:rPr>
                                <m:t>−</m:t>
                              </m:r>
                              <m:r>
                                <a:rPr lang="en-CA" sz="1800" i="1">
                                  <a:latin typeface="Cambria Math" panose="02040503050406030204" pitchFamily="18" charset="0"/>
                                </a:rPr>
                                <m:t>𝑙𝑜𝑔𝑝</m:t>
                              </m:r>
                              <m:d>
                                <m:dPr>
                                  <m:ctrlPr>
                                    <a:rPr lang="en-CA" sz="1800" i="1">
                                      <a:latin typeface="Cambria Math" panose="02040503050406030204" pitchFamily="18" charset="0"/>
                                    </a:rPr>
                                  </m:ctrlPr>
                                </m:dPr>
                                <m:e>
                                  <m:acc>
                                    <m:accPr>
                                      <m:chr m:val="̂"/>
                                      <m:ctrlPr>
                                        <a:rPr lang="en-CA" sz="1800" i="1">
                                          <a:latin typeface="Cambria Math" panose="02040503050406030204" pitchFamily="18" charset="0"/>
                                        </a:rPr>
                                      </m:ctrlPr>
                                    </m:accPr>
                                    <m:e>
                                      <m:r>
                                        <a:rPr lang="en-CA" sz="1800" i="1">
                                          <a:latin typeface="Cambria Math" panose="02040503050406030204" pitchFamily="18" charset="0"/>
                                        </a:rPr>
                                        <m:t>𝑥</m:t>
                                      </m:r>
                                    </m:e>
                                  </m:acc>
                                </m:e>
                                <m:e>
                                  <m:r>
                                    <a:rPr lang="en-CA" sz="1800" i="1">
                                      <a:latin typeface="Cambria Math" panose="02040503050406030204" pitchFamily="18" charset="0"/>
                                    </a:rPr>
                                    <m:t>𝑥</m:t>
                                  </m:r>
                                </m:e>
                              </m:d>
                              <m:r>
                                <a:rPr lang="en-US" altLang="zh-CN" sz="1800" i="1">
                                  <a:latin typeface="Cambria Math" panose="02040503050406030204" pitchFamily="18" charset="0"/>
                                </a:rPr>
                                <m:t>−</m:t>
                              </m:r>
                              <m:r>
                                <a:rPr lang="en-CA" altLang="zh-CN" sz="1800" i="1">
                                  <a:latin typeface="Cambria Math" panose="02040503050406030204" pitchFamily="18" charset="0"/>
                                </a:rPr>
                                <m:t>𝑙𝑜𝑔𝑝</m:t>
                              </m:r>
                              <m:r>
                                <a:rPr lang="en-CA" altLang="zh-CN" sz="1800" i="1">
                                  <a:latin typeface="Cambria Math" panose="02040503050406030204" pitchFamily="18" charset="0"/>
                                </a:rPr>
                                <m:t>(</m:t>
                              </m:r>
                              <m:r>
                                <a:rPr lang="en-CA" altLang="zh-CN" sz="1800" i="1">
                                  <a:latin typeface="Cambria Math" panose="02040503050406030204" pitchFamily="18" charset="0"/>
                                </a:rPr>
                                <m:t>𝑥</m:t>
                              </m:r>
                              <m:r>
                                <a:rPr lang="en-CA" altLang="zh-CN" sz="1800" i="1">
                                  <a:latin typeface="Cambria Math" panose="02040503050406030204" pitchFamily="18" charset="0"/>
                                </a:rPr>
                                <m:t>)</m:t>
                              </m:r>
                            </m:e>
                          </m:func>
                        </m:e>
                      </m:func>
                    </m:oMath>
                  </m:oMathPara>
                </a14:m>
                <a:endParaRPr lang="en-CA" sz="1800" i="1" dirty="0">
                  <a:latin typeface="Cambria Math" panose="02040503050406030204" pitchFamily="18" charset="0"/>
                </a:endParaRPr>
              </a:p>
              <a:p>
                <a:pPr marL="0" lvl="1" indent="0">
                  <a:buNone/>
                </a:pPr>
                <a:r>
                  <a:rPr lang="en-CA" sz="1800" dirty="0"/>
                  <a:t>Expressed as energy minimization problem:</a:t>
                </a:r>
              </a:p>
              <a:p>
                <a:pPr marL="457200" lvl="1" indent="0">
                  <a:buNone/>
                </a:pPr>
                <a:endParaRPr lang="en-CA" sz="1800" dirty="0"/>
              </a:p>
              <a:p>
                <a:pPr marL="0" indent="0">
                  <a:buNone/>
                </a:pPr>
                <a14:m>
                  <m:oMathPara xmlns:m="http://schemas.openxmlformats.org/officeDocument/2006/math">
                    <m:oMathParaPr>
                      <m:jc m:val="centerGroup"/>
                    </m:oMathParaPr>
                    <m:oMath xmlns:m="http://schemas.openxmlformats.org/officeDocument/2006/math">
                      <m:sSup>
                        <m:sSupPr>
                          <m:ctrlPr>
                            <a:rPr lang="en-CA" sz="2000" i="1">
                              <a:latin typeface="Cambria Math" panose="02040503050406030204" pitchFamily="18" charset="0"/>
                            </a:rPr>
                          </m:ctrlPr>
                        </m:sSupPr>
                        <m:e>
                          <m:r>
                            <a:rPr lang="en-CA" sz="2000" i="1">
                              <a:latin typeface="Cambria Math" panose="02040503050406030204" pitchFamily="18" charset="0"/>
                            </a:rPr>
                            <m:t>𝑥</m:t>
                          </m:r>
                        </m:e>
                        <m:sup>
                          <m:r>
                            <a:rPr lang="en-CA" sz="2000" i="1">
                              <a:latin typeface="Cambria Math" panose="02040503050406030204" pitchFamily="18" charset="0"/>
                            </a:rPr>
                            <m:t>∗</m:t>
                          </m:r>
                        </m:sup>
                      </m:sSup>
                      <m:r>
                        <a:rPr lang="en-CA" sz="2000" i="1">
                          <a:latin typeface="Cambria Math" panose="02040503050406030204" pitchFamily="18" charset="0"/>
                        </a:rPr>
                        <m:t> </m:t>
                      </m:r>
                      <m:func>
                        <m:funcPr>
                          <m:ctrlPr>
                            <a:rPr lang="en-CA" sz="2000" i="1">
                              <a:latin typeface="Cambria Math" panose="02040503050406030204" pitchFamily="18" charset="0"/>
                            </a:rPr>
                          </m:ctrlPr>
                        </m:funcPr>
                        <m:fName>
                          <m:r>
                            <a:rPr lang="en-CA" sz="2000" b="0" i="0" smtClean="0">
                              <a:latin typeface="Cambria Math" panose="02040503050406030204" pitchFamily="18" charset="0"/>
                            </a:rPr>
                            <m:t>=</m:t>
                          </m:r>
                          <m:r>
                            <m:rPr>
                              <m:sty m:val="p"/>
                            </m:rPr>
                            <a:rPr lang="en-CA" sz="2000">
                              <a:latin typeface="Cambria Math" panose="02040503050406030204" pitchFamily="18" charset="0"/>
                            </a:rPr>
                            <m:t>arg</m:t>
                          </m:r>
                        </m:fName>
                        <m:e>
                          <m:func>
                            <m:funcPr>
                              <m:ctrlPr>
                                <a:rPr lang="en-CA" sz="2000" i="1">
                                  <a:latin typeface="Cambria Math" panose="02040503050406030204" pitchFamily="18" charset="0"/>
                                </a:rPr>
                              </m:ctrlPr>
                            </m:funcPr>
                            <m:fName>
                              <m:limLow>
                                <m:limLowPr>
                                  <m:ctrlPr>
                                    <a:rPr lang="en-CA" sz="2000" i="1">
                                      <a:latin typeface="Cambria Math" panose="02040503050406030204" pitchFamily="18" charset="0"/>
                                    </a:rPr>
                                  </m:ctrlPr>
                                </m:limLowPr>
                                <m:e>
                                  <m:r>
                                    <m:rPr>
                                      <m:sty m:val="p"/>
                                    </m:rPr>
                                    <a:rPr lang="en-CA" sz="2000">
                                      <a:latin typeface="Cambria Math" panose="02040503050406030204" pitchFamily="18" charset="0"/>
                                    </a:rPr>
                                    <m:t>min</m:t>
                                  </m:r>
                                </m:e>
                                <m:lim>
                                  <m:r>
                                    <a:rPr lang="en-CA" sz="2000" i="1">
                                      <a:latin typeface="Cambria Math" panose="02040503050406030204" pitchFamily="18" charset="0"/>
                                    </a:rPr>
                                    <m:t>𝑥</m:t>
                                  </m:r>
                                </m:lim>
                              </m:limLow>
                            </m:fName>
                            <m:e>
                              <m:r>
                                <a:rPr lang="en-CA" sz="2000" b="0" i="1" smtClean="0">
                                  <a:latin typeface="Cambria Math" panose="02040503050406030204" pitchFamily="18" charset="0"/>
                                </a:rPr>
                                <m:t>𝐸</m:t>
                              </m:r>
                              <m:r>
                                <a:rPr lang="en-CA" sz="2000" b="0" i="1" smtClean="0">
                                  <a:latin typeface="Cambria Math" panose="02040503050406030204" pitchFamily="18" charset="0"/>
                                </a:rPr>
                                <m:t>(</m:t>
                              </m:r>
                              <m:r>
                                <a:rPr lang="en-CA" sz="2000" b="0" i="1" smtClean="0">
                                  <a:latin typeface="Cambria Math" panose="02040503050406030204" pitchFamily="18" charset="0"/>
                                </a:rPr>
                                <m:t>𝑥</m:t>
                              </m:r>
                              <m:r>
                                <a:rPr lang="en-CA" sz="2000" b="0" i="1" smtClean="0">
                                  <a:latin typeface="Cambria Math" panose="02040503050406030204" pitchFamily="18" charset="0"/>
                                </a:rPr>
                                <m:t>,</m:t>
                              </m:r>
                              <m:acc>
                                <m:accPr>
                                  <m:chr m:val="̂"/>
                                  <m:ctrlPr>
                                    <a:rPr lang="en-CA" sz="2000" i="1">
                                      <a:latin typeface="Cambria Math" panose="02040503050406030204" pitchFamily="18" charset="0"/>
                                    </a:rPr>
                                  </m:ctrlPr>
                                </m:accPr>
                                <m:e>
                                  <m:r>
                                    <a:rPr lang="en-CA" sz="2000" i="1">
                                      <a:latin typeface="Cambria Math" panose="02040503050406030204" pitchFamily="18" charset="0"/>
                                    </a:rPr>
                                    <m:t>𝑥</m:t>
                                  </m:r>
                                </m:e>
                              </m:acc>
                              <m:r>
                                <a:rPr lang="en-CA" sz="2000" b="0" i="1" smtClean="0">
                                  <a:latin typeface="Cambria Math" panose="02040503050406030204" pitchFamily="18" charset="0"/>
                                </a:rPr>
                                <m:t>)+</m:t>
                              </m:r>
                              <m:r>
                                <a:rPr lang="en-CA" sz="2000" b="0" i="1" smtClean="0">
                                  <a:latin typeface="Cambria Math" panose="02040503050406030204" pitchFamily="18" charset="0"/>
                                </a:rPr>
                                <m:t>𝑅</m:t>
                              </m:r>
                              <m:r>
                                <a:rPr lang="en-CA" altLang="zh-CN" sz="2000" i="1">
                                  <a:latin typeface="Cambria Math" panose="02040503050406030204" pitchFamily="18" charset="0"/>
                                </a:rPr>
                                <m:t>(</m:t>
                              </m:r>
                              <m:r>
                                <a:rPr lang="en-CA" altLang="zh-CN" sz="2000" i="1">
                                  <a:latin typeface="Cambria Math" panose="02040503050406030204" pitchFamily="18" charset="0"/>
                                </a:rPr>
                                <m:t>𝑥</m:t>
                              </m:r>
                              <m:r>
                                <a:rPr lang="en-CA" altLang="zh-CN" sz="2000" i="1">
                                  <a:latin typeface="Cambria Math" panose="02040503050406030204" pitchFamily="18" charset="0"/>
                                </a:rPr>
                                <m:t>)</m:t>
                              </m:r>
                            </m:e>
                          </m:func>
                        </m:e>
                      </m:func>
                    </m:oMath>
                  </m:oMathPara>
                </a14:m>
                <a:endParaRPr lang="en-CA" altLang="zh-CN" sz="2000" dirty="0"/>
              </a:p>
              <a:p>
                <a:pPr marL="0" indent="0">
                  <a:buNone/>
                </a:pPr>
                <a:r>
                  <a:rPr lang="en-CA" altLang="zh-CN" dirty="0"/>
                  <a:t>	where</a:t>
                </a:r>
                <a:r>
                  <a:rPr lang="en-CA" dirty="0"/>
                  <a:t> </a:t>
                </a:r>
                <a14:m>
                  <m:oMath xmlns:m="http://schemas.openxmlformats.org/officeDocument/2006/math">
                    <m:r>
                      <a:rPr lang="en-CA" i="1">
                        <a:latin typeface="Cambria Math" panose="02040503050406030204" pitchFamily="18" charset="0"/>
                      </a:rPr>
                      <m:t>𝐸</m:t>
                    </m:r>
                    <m:r>
                      <a:rPr lang="en-CA" i="1">
                        <a:latin typeface="Cambria Math" panose="02040503050406030204" pitchFamily="18" charset="0"/>
                      </a:rPr>
                      <m:t>(</m:t>
                    </m:r>
                    <m:r>
                      <a:rPr lang="en-CA" i="1">
                        <a:latin typeface="Cambria Math" panose="02040503050406030204" pitchFamily="18" charset="0"/>
                      </a:rPr>
                      <m:t>𝑥</m:t>
                    </m:r>
                    <m:r>
                      <a:rPr lang="en-CA" i="1">
                        <a:latin typeface="Cambria Math" panose="02040503050406030204" pitchFamily="18" charset="0"/>
                      </a:rPr>
                      <m:t>,</m:t>
                    </m:r>
                    <m:acc>
                      <m:accPr>
                        <m:chr m:val="̂"/>
                        <m:ctrlPr>
                          <a:rPr lang="en-CA" i="1">
                            <a:latin typeface="Cambria Math" panose="02040503050406030204" pitchFamily="18" charset="0"/>
                          </a:rPr>
                        </m:ctrlPr>
                      </m:accPr>
                      <m:e>
                        <m:r>
                          <a:rPr lang="en-CA" i="1">
                            <a:latin typeface="Cambria Math" panose="02040503050406030204" pitchFamily="18" charset="0"/>
                          </a:rPr>
                          <m:t>𝑥</m:t>
                        </m:r>
                      </m:e>
                    </m:acc>
                    <m:r>
                      <a:rPr lang="en-CA" b="0" i="1" smtClean="0">
                        <a:latin typeface="Cambria Math" panose="02040503050406030204" pitchFamily="18" charset="0"/>
                      </a:rPr>
                      <m:t>)</m:t>
                    </m:r>
                  </m:oMath>
                </a14:m>
                <a:r>
                  <a:rPr lang="en-CA" altLang="zh-CN" dirty="0"/>
                  <a:t> is a task-dependent data term, </a:t>
                </a:r>
                <a14:m>
                  <m:oMath xmlns:m="http://schemas.openxmlformats.org/officeDocument/2006/math">
                    <m:r>
                      <a:rPr lang="en-CA" i="1">
                        <a:latin typeface="Cambria Math" panose="02040503050406030204" pitchFamily="18" charset="0"/>
                      </a:rPr>
                      <m:t>𝑅</m:t>
                    </m:r>
                    <m:r>
                      <a:rPr lang="en-CA" altLang="zh-CN" i="1">
                        <a:latin typeface="Cambria Math" panose="02040503050406030204" pitchFamily="18" charset="0"/>
                      </a:rPr>
                      <m:t>(</m:t>
                    </m:r>
                    <m:r>
                      <a:rPr lang="en-CA" altLang="zh-CN" i="1">
                        <a:latin typeface="Cambria Math" panose="02040503050406030204" pitchFamily="18" charset="0"/>
                      </a:rPr>
                      <m:t>𝑥</m:t>
                    </m:r>
                    <m:r>
                      <a:rPr lang="en-CA" altLang="zh-CN" b="0" i="1" smtClean="0">
                        <a:latin typeface="Cambria Math" panose="02040503050406030204" pitchFamily="18" charset="0"/>
                      </a:rPr>
                      <m:t>)</m:t>
                    </m:r>
                  </m:oMath>
                </a14:m>
                <a:r>
                  <a:rPr lang="en-CA" altLang="zh-CN" dirty="0"/>
                  <a:t> is a </a:t>
                </a:r>
                <a:r>
                  <a:rPr lang="en-CA" altLang="zh-CN" dirty="0" err="1"/>
                  <a:t>regularizer</a:t>
                </a:r>
                <a:endParaRPr lang="en-CA" altLang="zh-CN" dirty="0"/>
              </a:p>
              <a:p>
                <a:pPr marL="0" indent="0">
                  <a:buNone/>
                </a:pPr>
                <a:endParaRPr lang="en-CA" altLang="zh-CN" dirty="0"/>
              </a:p>
              <a:p>
                <a:r>
                  <a:rPr lang="en-CA" dirty="0"/>
                  <a:t>For example:</a:t>
                </a:r>
              </a:p>
              <a:p>
                <a:pPr marL="0" indent="0">
                  <a:buNone/>
                </a:pPr>
                <a14:m>
                  <m:oMathPara xmlns:m="http://schemas.openxmlformats.org/officeDocument/2006/math">
                    <m:oMathParaPr>
                      <m:jc m:val="centerGroup"/>
                    </m:oMathParaPr>
                    <m:oMath xmlns:m="http://schemas.openxmlformats.org/officeDocument/2006/math">
                      <m:sSup>
                        <m:sSupPr>
                          <m:ctrlPr>
                            <a:rPr lang="en-CA" i="1">
                              <a:latin typeface="Cambria Math" panose="02040503050406030204" pitchFamily="18" charset="0"/>
                            </a:rPr>
                          </m:ctrlPr>
                        </m:sSupPr>
                        <m:e>
                          <m:r>
                            <a:rPr lang="en-CA" i="1">
                              <a:latin typeface="Cambria Math" panose="02040503050406030204" pitchFamily="18" charset="0"/>
                            </a:rPr>
                            <m:t>𝑥</m:t>
                          </m:r>
                        </m:e>
                        <m:sup>
                          <m:r>
                            <a:rPr lang="en-CA" i="1">
                              <a:latin typeface="Cambria Math" panose="02040503050406030204" pitchFamily="18" charset="0"/>
                            </a:rPr>
                            <m:t>∗</m:t>
                          </m:r>
                        </m:sup>
                      </m:sSup>
                      <m:r>
                        <a:rPr lang="en-CA" i="1">
                          <a:latin typeface="Cambria Math" panose="02040503050406030204" pitchFamily="18" charset="0"/>
                        </a:rPr>
                        <m:t>=</m:t>
                      </m:r>
                      <m:func>
                        <m:funcPr>
                          <m:ctrlPr>
                            <a:rPr lang="en-CA" i="1">
                              <a:latin typeface="Cambria Math" panose="02040503050406030204" pitchFamily="18" charset="0"/>
                            </a:rPr>
                          </m:ctrlPr>
                        </m:funcPr>
                        <m:fName>
                          <m:r>
                            <m:rPr>
                              <m:sty m:val="p"/>
                            </m:rPr>
                            <a:rPr lang="en-CA">
                              <a:latin typeface="Cambria Math" panose="02040503050406030204" pitchFamily="18" charset="0"/>
                            </a:rPr>
                            <m:t>arg</m:t>
                          </m:r>
                        </m:fName>
                        <m:e>
                          <m:func>
                            <m:funcPr>
                              <m:ctrlPr>
                                <a:rPr lang="en-CA" i="1">
                                  <a:latin typeface="Cambria Math" panose="02040503050406030204" pitchFamily="18" charset="0"/>
                                </a:rPr>
                              </m:ctrlPr>
                            </m:funcPr>
                            <m:fName>
                              <m:limLow>
                                <m:limLowPr>
                                  <m:ctrlPr>
                                    <a:rPr lang="en-CA" i="1">
                                      <a:latin typeface="Cambria Math" panose="02040503050406030204" pitchFamily="18" charset="0"/>
                                    </a:rPr>
                                  </m:ctrlPr>
                                </m:limLowPr>
                                <m:e>
                                  <m:r>
                                    <m:rPr>
                                      <m:sty m:val="p"/>
                                    </m:rPr>
                                    <a:rPr lang="en-CA">
                                      <a:latin typeface="Cambria Math" panose="02040503050406030204" pitchFamily="18" charset="0"/>
                                    </a:rPr>
                                    <m:t>max</m:t>
                                  </m:r>
                                </m:e>
                                <m:lim>
                                  <m:r>
                                    <a:rPr lang="en-CA" i="1">
                                      <a:latin typeface="Cambria Math" panose="02040503050406030204" pitchFamily="18" charset="0"/>
                                    </a:rPr>
                                    <m:t>𝑥</m:t>
                                  </m:r>
                                </m:lim>
                              </m:limLow>
                            </m:fName>
                            <m:e>
                              <m:r>
                                <a:rPr lang="en-CA" i="1">
                                  <a:latin typeface="Cambria Math" panose="02040503050406030204" pitchFamily="18" charset="0"/>
                                </a:rPr>
                                <m:t>𝑝</m:t>
                              </m:r>
                              <m:d>
                                <m:dPr>
                                  <m:ctrlPr>
                                    <a:rPr lang="en-CA" i="1">
                                      <a:latin typeface="Cambria Math" panose="02040503050406030204" pitchFamily="18" charset="0"/>
                                    </a:rPr>
                                  </m:ctrlPr>
                                </m:dPr>
                                <m:e>
                                  <m:acc>
                                    <m:accPr>
                                      <m:chr m:val="̂"/>
                                      <m:ctrlPr>
                                        <a:rPr lang="en-CA" i="1">
                                          <a:latin typeface="Cambria Math" panose="02040503050406030204" pitchFamily="18" charset="0"/>
                                        </a:rPr>
                                      </m:ctrlPr>
                                    </m:accPr>
                                    <m:e>
                                      <m:r>
                                        <a:rPr lang="en-CA" i="1">
                                          <a:latin typeface="Cambria Math" panose="02040503050406030204" pitchFamily="18" charset="0"/>
                                        </a:rPr>
                                        <m:t>𝑥</m:t>
                                      </m:r>
                                    </m:e>
                                  </m:acc>
                                </m:e>
                                <m:e>
                                  <m:r>
                                    <a:rPr lang="en-CA" i="1">
                                      <a:latin typeface="Cambria Math" panose="02040503050406030204" pitchFamily="18" charset="0"/>
                                    </a:rPr>
                                    <m:t>𝑥</m:t>
                                  </m:r>
                                </m:e>
                              </m:d>
                              <m:r>
                                <a:rPr lang="en-CA" i="1">
                                  <a:latin typeface="Cambria Math" panose="02040503050406030204" pitchFamily="18" charset="0"/>
                                </a:rPr>
                                <m:t>=</m:t>
                              </m:r>
                              <m:func>
                                <m:funcPr>
                                  <m:ctrlPr>
                                    <a:rPr lang="en-CA" i="1">
                                      <a:latin typeface="Cambria Math" panose="02040503050406030204" pitchFamily="18" charset="0"/>
                                    </a:rPr>
                                  </m:ctrlPr>
                                </m:funcPr>
                                <m:fName>
                                  <m:r>
                                    <m:rPr>
                                      <m:sty m:val="p"/>
                                    </m:rPr>
                                    <a:rPr lang="en-CA">
                                      <a:latin typeface="Cambria Math" panose="02040503050406030204" pitchFamily="18" charset="0"/>
                                    </a:rPr>
                                    <m:t>arg</m:t>
                                  </m:r>
                                </m:fName>
                                <m:e>
                                  <m:func>
                                    <m:funcPr>
                                      <m:ctrlPr>
                                        <a:rPr lang="en-CA" i="1">
                                          <a:latin typeface="Cambria Math" panose="02040503050406030204" pitchFamily="18" charset="0"/>
                                        </a:rPr>
                                      </m:ctrlPr>
                                    </m:funcPr>
                                    <m:fName>
                                      <m:limLow>
                                        <m:limLowPr>
                                          <m:ctrlPr>
                                            <a:rPr lang="en-CA" i="1">
                                              <a:latin typeface="Cambria Math" panose="02040503050406030204" pitchFamily="18" charset="0"/>
                                            </a:rPr>
                                          </m:ctrlPr>
                                        </m:limLowPr>
                                        <m:e>
                                          <m:r>
                                            <m:rPr>
                                              <m:sty m:val="p"/>
                                            </m:rPr>
                                            <a:rPr lang="en-CA">
                                              <a:latin typeface="Cambria Math" panose="02040503050406030204" pitchFamily="18" charset="0"/>
                                            </a:rPr>
                                            <m:t>max</m:t>
                                          </m:r>
                                        </m:e>
                                        <m:lim>
                                          <m:r>
                                            <a:rPr lang="en-CA" i="1">
                                              <a:latin typeface="Cambria Math" panose="02040503050406030204" pitchFamily="18" charset="0"/>
                                            </a:rPr>
                                            <m:t>𝑥</m:t>
                                          </m:r>
                                        </m:lim>
                                      </m:limLow>
                                    </m:fName>
                                    <m:e>
                                      <m:r>
                                        <a:rPr lang="en-CA" i="1">
                                          <a:latin typeface="Cambria Math" panose="02040503050406030204" pitchFamily="18" charset="0"/>
                                        </a:rPr>
                                        <m:t>𝑁</m:t>
                                      </m:r>
                                      <m:r>
                                        <a:rPr lang="en-CA" i="1">
                                          <a:latin typeface="Cambria Math" panose="02040503050406030204" pitchFamily="18" charset="0"/>
                                        </a:rPr>
                                        <m:t>(</m:t>
                                      </m:r>
                                      <m:acc>
                                        <m:accPr>
                                          <m:chr m:val="̂"/>
                                          <m:ctrlPr>
                                            <a:rPr lang="en-CA" i="1">
                                              <a:latin typeface="Cambria Math" panose="02040503050406030204" pitchFamily="18" charset="0"/>
                                            </a:rPr>
                                          </m:ctrlPr>
                                        </m:accPr>
                                        <m:e>
                                          <m:r>
                                            <a:rPr lang="en-CA" i="1">
                                              <a:latin typeface="Cambria Math" panose="02040503050406030204" pitchFamily="18" charset="0"/>
                                            </a:rPr>
                                            <m:t>𝑥</m:t>
                                          </m:r>
                                        </m:e>
                                      </m:acc>
                                      <m:r>
                                        <a:rPr lang="en-CA" i="1">
                                          <a:latin typeface="Cambria Math" panose="02040503050406030204" pitchFamily="18" charset="0"/>
                                        </a:rPr>
                                        <m:t>;</m:t>
                                      </m:r>
                                      <m:r>
                                        <a:rPr lang="en-CA" i="1">
                                          <a:latin typeface="Cambria Math" panose="02040503050406030204" pitchFamily="18" charset="0"/>
                                        </a:rPr>
                                        <m:t>𝑥</m:t>
                                      </m:r>
                                      <m:r>
                                        <a:rPr lang="en-CA" i="1">
                                          <a:latin typeface="Cambria Math" panose="02040503050406030204" pitchFamily="18" charset="0"/>
                                        </a:rPr>
                                        <m:t>,</m:t>
                                      </m:r>
                                      <m:sSup>
                                        <m:sSupPr>
                                          <m:ctrlPr>
                                            <a:rPr lang="en-CA" i="1">
                                              <a:latin typeface="Cambria Math" panose="02040503050406030204" pitchFamily="18" charset="0"/>
                                              <a:ea typeface="Cambria Math" panose="02040503050406030204" pitchFamily="18" charset="0"/>
                                            </a:rPr>
                                          </m:ctrlPr>
                                        </m:sSupPr>
                                        <m:e>
                                          <m:r>
                                            <a:rPr lang="en-CA" i="1">
                                              <a:latin typeface="Cambria Math" panose="02040503050406030204" pitchFamily="18" charset="0"/>
                                              <a:ea typeface="Cambria Math" panose="02040503050406030204" pitchFamily="18" charset="0"/>
                                            </a:rPr>
                                            <m:t>𝜎</m:t>
                                          </m:r>
                                        </m:e>
                                        <m:sup>
                                          <m:r>
                                            <a:rPr lang="en-CA" i="1">
                                              <a:latin typeface="Cambria Math" panose="02040503050406030204" pitchFamily="18" charset="0"/>
                                              <a:ea typeface="Cambria Math" panose="02040503050406030204" pitchFamily="18" charset="0"/>
                                            </a:rPr>
                                            <m:t>2</m:t>
                                          </m:r>
                                        </m:sup>
                                      </m:sSup>
                                      <m:r>
                                        <a:rPr lang="en-CA" i="1">
                                          <a:latin typeface="Cambria Math" panose="02040503050406030204" pitchFamily="18" charset="0"/>
                                        </a:rPr>
                                        <m:t>)</m:t>
                                      </m:r>
                                    </m:e>
                                  </m:func>
                                </m:e>
                              </m:func>
                            </m:e>
                          </m:func>
                          <m:r>
                            <a:rPr lang="en-CA" b="0" i="1" smtClean="0">
                              <a:latin typeface="Cambria Math" panose="02040503050406030204" pitchFamily="18" charset="0"/>
                            </a:rPr>
                            <m:t>=</m:t>
                          </m:r>
                          <m:func>
                            <m:funcPr>
                              <m:ctrlPr>
                                <a:rPr lang="en-CA" b="0" i="1" smtClean="0">
                                  <a:latin typeface="Cambria Math" panose="02040503050406030204" pitchFamily="18" charset="0"/>
                                </a:rPr>
                              </m:ctrlPr>
                            </m:funcPr>
                            <m:fName>
                              <m:r>
                                <m:rPr>
                                  <m:sty m:val="p"/>
                                </m:rPr>
                                <a:rPr lang="en-CA" b="0" i="0" smtClean="0">
                                  <a:latin typeface="Cambria Math" panose="02040503050406030204" pitchFamily="18" charset="0"/>
                                </a:rPr>
                                <m:t>arg</m:t>
                              </m:r>
                            </m:fName>
                            <m:e>
                              <m:limLow>
                                <m:limLowPr>
                                  <m:ctrlPr>
                                    <a:rPr lang="en-CA" i="1">
                                      <a:latin typeface="Cambria Math" panose="02040503050406030204" pitchFamily="18" charset="0"/>
                                    </a:rPr>
                                  </m:ctrlPr>
                                </m:limLowPr>
                                <m:e>
                                  <m:r>
                                    <m:rPr>
                                      <m:sty m:val="p"/>
                                    </m:rPr>
                                    <a:rPr lang="en-CA" i="1">
                                      <a:latin typeface="Cambria Math" panose="02040503050406030204" pitchFamily="18" charset="0"/>
                                    </a:rPr>
                                    <m:t>min</m:t>
                                  </m:r>
                                </m:e>
                                <m:lim>
                                  <m:r>
                                    <a:rPr lang="en-CA" i="1">
                                      <a:latin typeface="Cambria Math" panose="02040503050406030204" pitchFamily="18" charset="0"/>
                                    </a:rPr>
                                    <m:t>𝑥</m:t>
                                  </m:r>
                                </m:lim>
                              </m:limLow>
                            </m:e>
                          </m:func>
                          <m:sSup>
                            <m:sSupPr>
                              <m:ctrlPr>
                                <a:rPr lang="en-CA" i="1">
                                  <a:latin typeface="Cambria Math" panose="02040503050406030204" pitchFamily="18" charset="0"/>
                                </a:rPr>
                              </m:ctrlPr>
                            </m:sSupPr>
                            <m:e>
                              <m:d>
                                <m:dPr>
                                  <m:begChr m:val="‖"/>
                                  <m:endChr m:val="‖"/>
                                  <m:ctrlPr>
                                    <a:rPr lang="en-CA" i="1">
                                      <a:latin typeface="Cambria Math" panose="02040503050406030204" pitchFamily="18" charset="0"/>
                                    </a:rPr>
                                  </m:ctrlPr>
                                </m:dPr>
                                <m:e>
                                  <m:r>
                                    <a:rPr lang="en-CA" i="1">
                                      <a:latin typeface="Cambria Math" panose="02040503050406030204" pitchFamily="18" charset="0"/>
                                    </a:rPr>
                                    <m:t>𝑥</m:t>
                                  </m:r>
                                  <m:r>
                                    <a:rPr lang="en-CA" i="1">
                                      <a:latin typeface="Cambria Math" panose="02040503050406030204" pitchFamily="18" charset="0"/>
                                    </a:rPr>
                                    <m:t> −</m:t>
                                  </m:r>
                                  <m:acc>
                                    <m:accPr>
                                      <m:chr m:val="̂"/>
                                      <m:ctrlPr>
                                        <a:rPr lang="en-CA" i="1">
                                          <a:latin typeface="Cambria Math" panose="02040503050406030204" pitchFamily="18" charset="0"/>
                                        </a:rPr>
                                      </m:ctrlPr>
                                    </m:accPr>
                                    <m:e>
                                      <m:r>
                                        <a:rPr lang="en-CA" i="1">
                                          <a:latin typeface="Cambria Math" panose="02040503050406030204" pitchFamily="18" charset="0"/>
                                        </a:rPr>
                                        <m:t>𝑥</m:t>
                                      </m:r>
                                    </m:e>
                                  </m:acc>
                                </m:e>
                              </m:d>
                            </m:e>
                            <m:sup>
                              <m:r>
                                <a:rPr lang="en-CA" i="1">
                                  <a:latin typeface="Cambria Math" panose="02040503050406030204" pitchFamily="18" charset="0"/>
                                </a:rPr>
                                <m:t>2</m:t>
                              </m:r>
                            </m:sup>
                          </m:sSup>
                        </m:e>
                      </m:func>
                    </m:oMath>
                  </m:oMathPara>
                </a14:m>
                <a:endParaRPr lang="en-CA" dirty="0"/>
              </a:p>
            </p:txBody>
          </p:sp>
        </mc:Choice>
        <mc:Fallback xmlns="">
          <p:sp>
            <p:nvSpPr>
              <p:cNvPr id="3" name="内容占位符 2">
                <a:extLst>
                  <a:ext uri="{FF2B5EF4-FFF2-40B4-BE49-F238E27FC236}">
                    <a16:creationId xmlns:a16="http://schemas.microsoft.com/office/drawing/2014/main" id="{84EFE1BD-B5E7-4921-9340-D95989309B31}"/>
                  </a:ext>
                </a:extLst>
              </p:cNvPr>
              <p:cNvSpPr>
                <a:spLocks noGrp="1" noRot="1" noChangeAspect="1" noMove="1" noResize="1" noEditPoints="1" noAdjustHandles="1" noChangeArrowheads="1" noChangeShapeType="1" noTextEdit="1"/>
              </p:cNvSpPr>
              <p:nvPr>
                <p:ph idx="1"/>
              </p:nvPr>
            </p:nvSpPr>
            <p:spPr>
              <a:xfrm>
                <a:off x="677334" y="698501"/>
                <a:ext cx="8596668" cy="5342862"/>
              </a:xfrm>
              <a:blipFill>
                <a:blip r:embed="rId2"/>
                <a:stretch>
                  <a:fillRect l="-567" t="-799"/>
                </a:stretch>
              </a:blipFill>
            </p:spPr>
            <p:txBody>
              <a:bodyPr/>
              <a:lstStyle/>
              <a:p>
                <a:r>
                  <a:rPr lang="en-CA">
                    <a:noFill/>
                  </a:rPr>
                  <a:t> </a:t>
                </a:r>
              </a:p>
            </p:txBody>
          </p:sp>
        </mc:Fallback>
      </mc:AlternateContent>
    </p:spTree>
    <p:extLst>
      <p:ext uri="{BB962C8B-B14F-4D97-AF65-F5344CB8AC3E}">
        <p14:creationId xmlns:p14="http://schemas.microsoft.com/office/powerpoint/2010/main" val="2854539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5D75F5-B94B-4475-833F-39CAC50BD97E}"/>
              </a:ext>
            </a:extLst>
          </p:cNvPr>
          <p:cNvSpPr>
            <a:spLocks noGrp="1"/>
          </p:cNvSpPr>
          <p:nvPr>
            <p:ph type="title"/>
          </p:nvPr>
        </p:nvSpPr>
        <p:spPr/>
        <p:txBody>
          <a:bodyPr/>
          <a:lstStyle/>
          <a:p>
            <a:r>
              <a:rPr lang="en-CA" dirty="0"/>
              <a:t>Deep Image Prior</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D3BE1428-9EED-4028-8838-164ECD570CAB}"/>
                  </a:ext>
                </a:extLst>
              </p:cNvPr>
              <p:cNvSpPr>
                <a:spLocks noGrp="1"/>
              </p:cNvSpPr>
              <p:nvPr>
                <p:ph idx="1"/>
              </p:nvPr>
            </p:nvSpPr>
            <p:spPr>
              <a:xfrm>
                <a:off x="677334" y="1600200"/>
                <a:ext cx="8377766" cy="5257799"/>
              </a:xfrm>
            </p:spPr>
            <p:txBody>
              <a:bodyPr/>
              <a:lstStyle/>
              <a:p>
                <a:pPr marL="0" indent="0">
                  <a:buNone/>
                </a:pPr>
                <a14:m>
                  <m:oMath xmlns:m="http://schemas.openxmlformats.org/officeDocument/2006/math">
                    <m:acc>
                      <m:accPr>
                        <m:chr m:val="̂"/>
                        <m:ctrlPr>
                          <a:rPr lang="en-CA" i="1" smtClean="0">
                            <a:latin typeface="Cambria Math" panose="02040503050406030204" pitchFamily="18" charset="0"/>
                          </a:rPr>
                        </m:ctrlPr>
                      </m:accPr>
                      <m:e>
                        <m:r>
                          <a:rPr lang="en-CA" i="1">
                            <a:latin typeface="Cambria Math" panose="02040503050406030204" pitchFamily="18" charset="0"/>
                          </a:rPr>
                          <m:t>𝑥</m:t>
                        </m:r>
                      </m:e>
                    </m:acc>
                  </m:oMath>
                </a14:m>
                <a:r>
                  <a:rPr lang="en-CA" i="1" dirty="0">
                    <a:latin typeface="Cambria Math" panose="02040503050406030204" pitchFamily="18" charset="0"/>
                  </a:rPr>
                  <a:t>  </a:t>
                </a:r>
                <a:r>
                  <a:rPr lang="en-CA" dirty="0"/>
                  <a:t>– </a:t>
                </a:r>
                <a:r>
                  <a:rPr lang="en-US" dirty="0"/>
                  <a:t>Corrupted image (observed)</a:t>
                </a:r>
              </a:p>
              <a:p>
                <a:endParaRPr lang="en-CA" dirty="0"/>
              </a:p>
              <a:p>
                <a:r>
                  <a:rPr lang="en-CA" dirty="0"/>
                  <a:t>Parametrization:</a:t>
                </a:r>
              </a:p>
              <a:p>
                <a:pPr marL="0" indent="0">
                  <a:buNone/>
                </a:pPr>
                <a:r>
                  <a:rPr lang="en-CA" dirty="0"/>
                  <a:t>	Interpreting the neural network as a parametrization</a:t>
                </a:r>
              </a:p>
              <a:p>
                <a:pPr marL="0" indent="0">
                  <a:buNone/>
                </a:pPr>
                <a:r>
                  <a:rPr lang="en-CA" sz="2400" b="0" dirty="0"/>
                  <a:t>				</a:t>
                </a:r>
              </a:p>
              <a:p>
                <a:pPr marL="0" indent="0">
                  <a:buNone/>
                </a:pPr>
                <a:r>
                  <a:rPr lang="en-CA" sz="2400" dirty="0"/>
                  <a:t>							</a:t>
                </a:r>
                <a14:m>
                  <m:oMath xmlns:m="http://schemas.openxmlformats.org/officeDocument/2006/math">
                    <m:r>
                      <a:rPr lang="en-US" sz="2400" b="0" i="1" smtClean="0">
                        <a:latin typeface="Cambria Math" panose="02040503050406030204" pitchFamily="18" charset="0"/>
                      </a:rPr>
                      <m:t>𝑥</m:t>
                    </m:r>
                    <m:r>
                      <a:rPr lang="en-CA" sz="2400" i="1">
                        <a:latin typeface="Cambria Math" panose="02040503050406030204" pitchFamily="18" charset="0"/>
                      </a:rPr>
                      <m:t>≡</m:t>
                    </m:r>
                    <m:r>
                      <a:rPr lang="en-CA" sz="2400" b="0" i="1" smtClean="0">
                        <a:latin typeface="Cambria Math" panose="02040503050406030204" pitchFamily="18" charset="0"/>
                      </a:rPr>
                      <m:t> </m:t>
                    </m:r>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𝑓</m:t>
                        </m:r>
                      </m:e>
                      <m:sub>
                        <m:r>
                          <a:rPr lang="en-CA" sz="2400" b="0" i="1" smtClean="0">
                            <a:latin typeface="Cambria Math" panose="02040503050406030204" pitchFamily="18" charset="0"/>
                            <a:ea typeface="Cambria Math" panose="02040503050406030204" pitchFamily="18" charset="0"/>
                          </a:rPr>
                          <m:t>𝜃</m:t>
                        </m:r>
                      </m:sub>
                    </m:sSub>
                    <m:r>
                      <a:rPr lang="en-CA" sz="2400" b="0" i="1" smtClean="0">
                        <a:latin typeface="Cambria Math" panose="02040503050406030204" pitchFamily="18" charset="0"/>
                      </a:rPr>
                      <m:t>(</m:t>
                    </m:r>
                    <m:r>
                      <a:rPr lang="en-CA" sz="2400" b="0" i="1" smtClean="0">
                        <a:latin typeface="Cambria Math" panose="02040503050406030204" pitchFamily="18" charset="0"/>
                      </a:rPr>
                      <m:t>𝑧</m:t>
                    </m:r>
                    <m:r>
                      <a:rPr lang="en-CA" sz="2400" b="0" i="1" smtClean="0">
                        <a:latin typeface="Cambria Math" panose="02040503050406030204" pitchFamily="18" charset="0"/>
                      </a:rPr>
                      <m:t>)</m:t>
                    </m:r>
                  </m:oMath>
                </a14:m>
                <a:r>
                  <a:rPr lang="en-CA" sz="2400" dirty="0"/>
                  <a:t> </a:t>
                </a:r>
              </a:p>
              <a:p>
                <a:pPr marL="0" indent="0">
                  <a:buNone/>
                </a:pPr>
                <a:endParaRPr lang="en-US" sz="2400" dirty="0"/>
              </a:p>
              <a:p>
                <a:pPr marL="0" indent="0">
                  <a:buNone/>
                </a:pPr>
                <a:endParaRPr lang="en-US" sz="2400" dirty="0"/>
              </a:p>
              <a:p>
                <a:pPr marL="0" indent="0">
                  <a:buNone/>
                </a:pPr>
                <a:r>
                  <a:rPr lang="en-CA" dirty="0"/>
                  <a:t>In particular, </a:t>
                </a:r>
                <a:r>
                  <a:rPr lang="en-US" dirty="0"/>
                  <a:t>most of their experiments are performed using a U-Net type “hourglass” architecture(also known as “decoder-encoder”) with skip-connections, where </a:t>
                </a:r>
                <a:r>
                  <a:rPr lang="en-US" i="1" dirty="0"/>
                  <a:t>z </a:t>
                </a:r>
                <a:r>
                  <a:rPr lang="en-US" dirty="0"/>
                  <a:t>and </a:t>
                </a:r>
                <a:r>
                  <a:rPr lang="en-US" i="1" dirty="0"/>
                  <a:t>x </a:t>
                </a:r>
                <a:r>
                  <a:rPr lang="en-US" dirty="0"/>
                  <a:t>have the same spatial size.</a:t>
                </a:r>
                <a:endParaRPr lang="en-CA" dirty="0"/>
              </a:p>
              <a:p>
                <a:pPr marL="0" indent="0">
                  <a:buNone/>
                </a:pPr>
                <a:endParaRPr lang="en-CA" sz="2400" dirty="0"/>
              </a:p>
            </p:txBody>
          </p:sp>
        </mc:Choice>
        <mc:Fallback xmlns="">
          <p:sp>
            <p:nvSpPr>
              <p:cNvPr id="3" name="内容占位符 2">
                <a:extLst>
                  <a:ext uri="{FF2B5EF4-FFF2-40B4-BE49-F238E27FC236}">
                    <a16:creationId xmlns:a16="http://schemas.microsoft.com/office/drawing/2014/main" id="{D3BE1428-9EED-4028-8838-164ECD570CAB}"/>
                  </a:ext>
                </a:extLst>
              </p:cNvPr>
              <p:cNvSpPr>
                <a:spLocks noGrp="1" noRot="1" noChangeAspect="1" noMove="1" noResize="1" noEditPoints="1" noAdjustHandles="1" noChangeArrowheads="1" noChangeShapeType="1" noTextEdit="1"/>
              </p:cNvSpPr>
              <p:nvPr>
                <p:ph idx="1"/>
              </p:nvPr>
            </p:nvSpPr>
            <p:spPr>
              <a:xfrm>
                <a:off x="677334" y="1600200"/>
                <a:ext cx="8377766" cy="5257799"/>
              </a:xfrm>
              <a:blipFill>
                <a:blip r:embed="rId2"/>
                <a:stretch>
                  <a:fillRect l="-582" t="-812"/>
                </a:stretch>
              </a:blipFill>
            </p:spPr>
            <p:txBody>
              <a:bodyPr/>
              <a:lstStyle/>
              <a:p>
                <a:r>
                  <a:rPr lang="en-CA">
                    <a:noFill/>
                  </a:rPr>
                  <a:t> </a:t>
                </a:r>
              </a:p>
            </p:txBody>
          </p:sp>
        </mc:Fallback>
      </mc:AlternateContent>
      <p:sp>
        <p:nvSpPr>
          <p:cNvPr id="5" name="文本框 4">
            <a:extLst>
              <a:ext uri="{FF2B5EF4-FFF2-40B4-BE49-F238E27FC236}">
                <a16:creationId xmlns:a16="http://schemas.microsoft.com/office/drawing/2014/main" id="{ED223886-16C7-450A-8D27-91C98D70BC94}"/>
              </a:ext>
            </a:extLst>
          </p:cNvPr>
          <p:cNvSpPr txBox="1"/>
          <p:nvPr/>
        </p:nvSpPr>
        <p:spPr>
          <a:xfrm>
            <a:off x="4975668" y="4252019"/>
            <a:ext cx="3378200" cy="646331"/>
          </a:xfrm>
          <a:prstGeom prst="rect">
            <a:avLst/>
          </a:prstGeom>
          <a:noFill/>
        </p:spPr>
        <p:txBody>
          <a:bodyPr wrap="square" rtlCol="0">
            <a:spAutoFit/>
          </a:bodyPr>
          <a:lstStyle/>
          <a:p>
            <a:r>
              <a:rPr lang="en-CA">
                <a:solidFill>
                  <a:srgbClr val="FF0000"/>
                </a:solidFill>
              </a:rPr>
              <a:t>Convolutional network with parameter </a:t>
            </a:r>
            <a:r>
              <a:rPr lang="en-CA">
                <a:solidFill>
                  <a:srgbClr val="FF0000"/>
                </a:solidFill>
                <a:sym typeface="Symbol" panose="05050102010706020507" pitchFamily="18" charset="2"/>
              </a:rPr>
              <a:t></a:t>
            </a:r>
            <a:endParaRPr lang="en-CA" dirty="0">
              <a:solidFill>
                <a:srgbClr val="FF0000"/>
              </a:solidFill>
            </a:endParaRPr>
          </a:p>
        </p:txBody>
      </p:sp>
      <p:sp>
        <p:nvSpPr>
          <p:cNvPr id="6" name="文本框 5">
            <a:extLst>
              <a:ext uri="{FF2B5EF4-FFF2-40B4-BE49-F238E27FC236}">
                <a16:creationId xmlns:a16="http://schemas.microsoft.com/office/drawing/2014/main" id="{83EE931F-3410-4708-907D-2025A5D85D1A}"/>
              </a:ext>
            </a:extLst>
          </p:cNvPr>
          <p:cNvSpPr txBox="1"/>
          <p:nvPr/>
        </p:nvSpPr>
        <p:spPr>
          <a:xfrm>
            <a:off x="5676900" y="3263901"/>
            <a:ext cx="3378200" cy="369332"/>
          </a:xfrm>
          <a:prstGeom prst="rect">
            <a:avLst/>
          </a:prstGeom>
          <a:noFill/>
        </p:spPr>
        <p:txBody>
          <a:bodyPr wrap="square" rtlCol="0">
            <a:spAutoFit/>
          </a:bodyPr>
          <a:lstStyle/>
          <a:p>
            <a:r>
              <a:rPr lang="en-CA" dirty="0">
                <a:solidFill>
                  <a:srgbClr val="FF0000"/>
                </a:solidFill>
              </a:rPr>
              <a:t>Fixed input z</a:t>
            </a:r>
          </a:p>
        </p:txBody>
      </p:sp>
    </p:spTree>
    <p:extLst>
      <p:ext uri="{BB962C8B-B14F-4D97-AF65-F5344CB8AC3E}">
        <p14:creationId xmlns:p14="http://schemas.microsoft.com/office/powerpoint/2010/main" val="3982618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CDF33F-C14F-4C9E-97AE-475624E8F9C6}"/>
              </a:ext>
            </a:extLst>
          </p:cNvPr>
          <p:cNvSpPr>
            <a:spLocks noGrp="1"/>
          </p:cNvSpPr>
          <p:nvPr>
            <p:ph type="title"/>
          </p:nvPr>
        </p:nvSpPr>
        <p:spPr>
          <a:xfrm>
            <a:off x="677333" y="609600"/>
            <a:ext cx="8665449" cy="599281"/>
          </a:xfrm>
        </p:spPr>
        <p:txBody>
          <a:bodyPr>
            <a:normAutofit fontScale="90000"/>
          </a:bodyPr>
          <a:lstStyle/>
          <a:p>
            <a:r>
              <a:rPr lang="en-CA" dirty="0"/>
              <a:t>Architecture used in the experiments</a:t>
            </a:r>
          </a:p>
        </p:txBody>
      </p:sp>
      <p:pic>
        <p:nvPicPr>
          <p:cNvPr id="4" name="内容占位符 3">
            <a:extLst>
              <a:ext uri="{FF2B5EF4-FFF2-40B4-BE49-F238E27FC236}">
                <a16:creationId xmlns:a16="http://schemas.microsoft.com/office/drawing/2014/main" id="{A6DCDF24-C2DA-4E74-BC1B-D10DA3CB4402}"/>
              </a:ext>
            </a:extLst>
          </p:cNvPr>
          <p:cNvPicPr>
            <a:picLocks noGrp="1" noChangeAspect="1"/>
          </p:cNvPicPr>
          <p:nvPr>
            <p:ph idx="1"/>
          </p:nvPr>
        </p:nvPicPr>
        <p:blipFill>
          <a:blip r:embed="rId2"/>
          <a:stretch>
            <a:fillRect/>
          </a:stretch>
        </p:blipFill>
        <p:spPr>
          <a:xfrm>
            <a:off x="372917" y="1298332"/>
            <a:ext cx="10875622" cy="3984867"/>
          </a:xfrm>
          <a:prstGeom prst="rect">
            <a:avLst/>
          </a:prstGeom>
        </p:spPr>
      </p:pic>
    </p:spTree>
    <p:extLst>
      <p:ext uri="{BB962C8B-B14F-4D97-AF65-F5344CB8AC3E}">
        <p14:creationId xmlns:p14="http://schemas.microsoft.com/office/powerpoint/2010/main" val="3478773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184BAA-4017-4836-A568-B1F78D448B21}"/>
              </a:ext>
            </a:extLst>
          </p:cNvPr>
          <p:cNvSpPr>
            <a:spLocks noGrp="1"/>
          </p:cNvSpPr>
          <p:nvPr>
            <p:ph type="title"/>
          </p:nvPr>
        </p:nvSpPr>
        <p:spPr>
          <a:xfrm>
            <a:off x="677334" y="609600"/>
            <a:ext cx="8596668" cy="736600"/>
          </a:xfrm>
        </p:spPr>
        <p:txBody>
          <a:bodyPr/>
          <a:lstStyle/>
          <a:p>
            <a:r>
              <a:rPr lang="en-CA" dirty="0"/>
              <a:t>Deep Image Prior step by step</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0B7AC99B-AF38-4913-9BC2-003948BF02B0}"/>
                  </a:ext>
                </a:extLst>
              </p:cNvPr>
              <p:cNvSpPr>
                <a:spLocks noGrp="1"/>
              </p:cNvSpPr>
              <p:nvPr>
                <p:ph idx="1"/>
              </p:nvPr>
            </p:nvSpPr>
            <p:spPr>
              <a:xfrm>
                <a:off x="677334" y="1627189"/>
                <a:ext cx="8596668" cy="4837111"/>
              </a:xfrm>
            </p:spPr>
            <p:txBody>
              <a:bodyPr>
                <a:normAutofit/>
              </a:bodyPr>
              <a:lstStyle/>
              <a:p>
                <a:pPr marL="0" indent="0">
                  <a:buNone/>
                </a:pPr>
                <a14:m>
                  <m:oMath xmlns:m="http://schemas.openxmlformats.org/officeDocument/2006/math">
                    <m:acc>
                      <m:accPr>
                        <m:chr m:val="̂"/>
                        <m:ctrlPr>
                          <a:rPr lang="en-CA" i="1" smtClean="0">
                            <a:latin typeface="Cambria Math" panose="02040503050406030204" pitchFamily="18" charset="0"/>
                          </a:rPr>
                        </m:ctrlPr>
                      </m:accPr>
                      <m:e>
                        <m:r>
                          <a:rPr lang="en-CA" i="1">
                            <a:latin typeface="Cambria Math" panose="02040503050406030204" pitchFamily="18" charset="0"/>
                          </a:rPr>
                          <m:t>𝑥</m:t>
                        </m:r>
                      </m:e>
                    </m:acc>
                  </m:oMath>
                </a14:m>
                <a:r>
                  <a:rPr lang="en-CA" i="1" dirty="0">
                    <a:latin typeface="Cambria Math" panose="02040503050406030204" pitchFamily="18" charset="0"/>
                  </a:rPr>
                  <a:t>  </a:t>
                </a:r>
                <a:r>
                  <a:rPr lang="en-CA" dirty="0"/>
                  <a:t>– </a:t>
                </a:r>
                <a:r>
                  <a:rPr lang="en-US" dirty="0"/>
                  <a:t>Corrupted image (observed)</a:t>
                </a:r>
              </a:p>
              <a:p>
                <a:pPr marL="0" indent="0">
                  <a:buNone/>
                </a:pPr>
                <a14:m>
                  <m:oMath xmlns:m="http://schemas.openxmlformats.org/officeDocument/2006/math">
                    <m:sSup>
                      <m:sSupPr>
                        <m:ctrlPr>
                          <a:rPr lang="en-CA" i="1">
                            <a:latin typeface="Cambria Math" panose="02040503050406030204" pitchFamily="18" charset="0"/>
                          </a:rPr>
                        </m:ctrlPr>
                      </m:sSupPr>
                      <m:e>
                        <m:r>
                          <a:rPr lang="en-CA" i="1">
                            <a:latin typeface="Cambria Math" panose="02040503050406030204" pitchFamily="18" charset="0"/>
                          </a:rPr>
                          <m:t>𝑥</m:t>
                        </m:r>
                      </m:e>
                      <m:sup>
                        <m:r>
                          <a:rPr lang="en-CA" i="1">
                            <a:latin typeface="Cambria Math" panose="02040503050406030204" pitchFamily="18" charset="0"/>
                          </a:rPr>
                          <m:t>∗</m:t>
                        </m:r>
                      </m:sup>
                    </m:sSup>
                  </m:oMath>
                </a14:m>
                <a:r>
                  <a:rPr lang="en-US" dirty="0"/>
                  <a:t>- Restored image</a:t>
                </a:r>
              </a:p>
              <a:p>
                <a:endParaRPr lang="en-CA" dirty="0"/>
              </a:p>
              <a:p>
                <a:r>
                  <a:rPr lang="en-CA" dirty="0"/>
                  <a:t>1. initialize z</a:t>
                </a:r>
              </a:p>
              <a:p>
                <a:pPr lvl="1"/>
                <a:r>
                  <a:rPr lang="en-CA" dirty="0"/>
                  <a:t>For example fill it with uniform noise U(-1, 1)</a:t>
                </a:r>
              </a:p>
              <a:p>
                <a:r>
                  <a:rPr lang="en-CA" dirty="0"/>
                  <a:t>2. Solve </a:t>
                </a:r>
                <a14:m>
                  <m:oMath xmlns:m="http://schemas.openxmlformats.org/officeDocument/2006/math">
                    <m:func>
                      <m:funcPr>
                        <m:ctrlPr>
                          <a:rPr lang="en-CA" i="1">
                            <a:latin typeface="Cambria Math" panose="02040503050406030204" pitchFamily="18" charset="0"/>
                          </a:rPr>
                        </m:ctrlPr>
                      </m:funcPr>
                      <m:fName>
                        <m:sSup>
                          <m:sSupPr>
                            <m:ctrlPr>
                              <a:rPr lang="en-CA" i="1" smtClean="0">
                                <a:latin typeface="Cambria Math" panose="02040503050406030204" pitchFamily="18" charset="0"/>
                              </a:rPr>
                            </m:ctrlPr>
                          </m:sSupPr>
                          <m:e>
                            <m:r>
                              <a:rPr lang="en-CA" i="1" smtClean="0">
                                <a:latin typeface="Cambria Math" panose="02040503050406030204" pitchFamily="18" charset="0"/>
                                <a:ea typeface="Cambria Math" panose="02040503050406030204" pitchFamily="18" charset="0"/>
                              </a:rPr>
                              <m:t>𝜃</m:t>
                            </m:r>
                          </m:e>
                          <m:sup>
                            <m:r>
                              <a:rPr lang="en-US" b="0" i="1" smtClean="0">
                                <a:latin typeface="Cambria Math" panose="02040503050406030204" pitchFamily="18" charset="0"/>
                              </a:rPr>
                              <m:t>∗</m:t>
                            </m:r>
                          </m:sup>
                        </m:sSup>
                        <m:r>
                          <a:rPr lang="en-US" b="0" i="1" smtClean="0">
                            <a:latin typeface="Cambria Math" panose="02040503050406030204" pitchFamily="18" charset="0"/>
                          </a:rPr>
                          <m:t>= </m:t>
                        </m:r>
                        <m:r>
                          <m:rPr>
                            <m:sty m:val="p"/>
                          </m:rPr>
                          <a:rPr lang="en-CA">
                            <a:latin typeface="Cambria Math" panose="02040503050406030204" pitchFamily="18" charset="0"/>
                          </a:rPr>
                          <m:t>arg</m:t>
                        </m:r>
                      </m:fName>
                      <m:e>
                        <m:func>
                          <m:funcPr>
                            <m:ctrlPr>
                              <a:rPr lang="en-CA" i="1">
                                <a:latin typeface="Cambria Math" panose="02040503050406030204" pitchFamily="18" charset="0"/>
                              </a:rPr>
                            </m:ctrlPr>
                          </m:funcPr>
                          <m:fName>
                            <m:limLow>
                              <m:limLowPr>
                                <m:ctrlPr>
                                  <a:rPr lang="en-CA" i="1">
                                    <a:latin typeface="Cambria Math" panose="02040503050406030204" pitchFamily="18" charset="0"/>
                                  </a:rPr>
                                </m:ctrlPr>
                              </m:limLowPr>
                              <m:e>
                                <m:r>
                                  <m:rPr>
                                    <m:sty m:val="p"/>
                                  </m:rPr>
                                  <a:rPr lang="en-CA">
                                    <a:latin typeface="Cambria Math" panose="02040503050406030204" pitchFamily="18" charset="0"/>
                                  </a:rPr>
                                  <m:t>min</m:t>
                                </m:r>
                              </m:e>
                              <m:lim>
                                <m:r>
                                  <a:rPr lang="en-CA" i="1">
                                    <a:latin typeface="Cambria Math" panose="02040503050406030204" pitchFamily="18" charset="0"/>
                                    <a:ea typeface="Cambria Math" panose="02040503050406030204" pitchFamily="18" charset="0"/>
                                  </a:rPr>
                                  <m:t>𝜃</m:t>
                                </m:r>
                              </m:lim>
                            </m:limLow>
                          </m:fName>
                          <m:e>
                            <m:r>
                              <a:rPr lang="en-CA" i="1">
                                <a:latin typeface="Cambria Math" panose="02040503050406030204" pitchFamily="18" charset="0"/>
                              </a:rPr>
                              <m:t>𝐸</m:t>
                            </m:r>
                            <m:r>
                              <a:rPr lang="en-CA" i="1">
                                <a:latin typeface="Cambria Math" panose="02040503050406030204" pitchFamily="18" charset="0"/>
                              </a:rPr>
                              <m:t>(</m:t>
                            </m:r>
                            <m:sSub>
                              <m:sSubPr>
                                <m:ctrlPr>
                                  <a:rPr lang="en-CA" i="1">
                                    <a:latin typeface="Cambria Math" panose="02040503050406030204" pitchFamily="18" charset="0"/>
                                  </a:rPr>
                                </m:ctrlPr>
                              </m:sSubPr>
                              <m:e>
                                <m:r>
                                  <a:rPr lang="en-CA" i="1">
                                    <a:latin typeface="Cambria Math" panose="02040503050406030204" pitchFamily="18" charset="0"/>
                                  </a:rPr>
                                  <m:t>𝑓</m:t>
                                </m:r>
                              </m:e>
                              <m:sub>
                                <m:r>
                                  <a:rPr lang="en-CA" i="1">
                                    <a:latin typeface="Cambria Math" panose="02040503050406030204" pitchFamily="18" charset="0"/>
                                    <a:ea typeface="Cambria Math" panose="02040503050406030204" pitchFamily="18" charset="0"/>
                                  </a:rPr>
                                  <m:t>𝜃</m:t>
                                </m:r>
                              </m:sub>
                            </m:sSub>
                            <m:r>
                              <a:rPr lang="en-CA" i="1">
                                <a:latin typeface="Cambria Math" panose="02040503050406030204" pitchFamily="18" charset="0"/>
                              </a:rPr>
                              <m:t>(</m:t>
                            </m:r>
                            <m:r>
                              <a:rPr lang="en-CA" i="1">
                                <a:latin typeface="Cambria Math" panose="02040503050406030204" pitchFamily="18" charset="0"/>
                              </a:rPr>
                              <m:t>𝑧</m:t>
                            </m:r>
                            <m:r>
                              <a:rPr lang="en-CA" i="1">
                                <a:latin typeface="Cambria Math" panose="02040503050406030204" pitchFamily="18" charset="0"/>
                              </a:rPr>
                              <m:t>);</m:t>
                            </m:r>
                            <m:acc>
                              <m:accPr>
                                <m:chr m:val="̂"/>
                                <m:ctrlPr>
                                  <a:rPr lang="en-CA" i="1">
                                    <a:latin typeface="Cambria Math" panose="02040503050406030204" pitchFamily="18" charset="0"/>
                                  </a:rPr>
                                </m:ctrlPr>
                              </m:accPr>
                              <m:e>
                                <m:r>
                                  <a:rPr lang="en-CA" i="1">
                                    <a:latin typeface="Cambria Math" panose="02040503050406030204" pitchFamily="18" charset="0"/>
                                  </a:rPr>
                                  <m:t>𝑥</m:t>
                                </m:r>
                              </m:e>
                            </m:acc>
                            <m:r>
                              <a:rPr lang="en-CA" i="1" smtClean="0">
                                <a:latin typeface="Cambria Math" panose="02040503050406030204" pitchFamily="18" charset="0"/>
                              </a:rPr>
                              <m:t>)</m:t>
                            </m:r>
                            <m:r>
                              <a:rPr lang="en-CA" altLang="zh-CN" i="1">
                                <a:latin typeface="Cambria Math" panose="02040503050406030204" pitchFamily="18" charset="0"/>
                              </a:rPr>
                              <m:t>)</m:t>
                            </m:r>
                          </m:e>
                        </m:func>
                      </m:e>
                    </m:func>
                  </m:oMath>
                </a14:m>
                <a:endParaRPr lang="en-CA" dirty="0"/>
              </a:p>
              <a:p>
                <a:pPr lvl="1"/>
                <a:r>
                  <a:rPr lang="en-CA" dirty="0"/>
                  <a:t>With any favorite gradient-based method</a:t>
                </a:r>
              </a:p>
              <a:p>
                <a:pPr marL="457200" lvl="1" indent="0">
                  <a:buNone/>
                </a:pPr>
                <a14:m>
                  <m:oMathPara xmlns:m="http://schemas.openxmlformats.org/officeDocument/2006/math">
                    <m:oMathParaPr>
                      <m:jc m:val="centerGroup"/>
                    </m:oMathParaPr>
                    <m:oMath xmlns:m="http://schemas.openxmlformats.org/officeDocument/2006/math">
                      <m:sSup>
                        <m:sSupPr>
                          <m:ctrlPr>
                            <a:rPr lang="en-CA" sz="2000" i="1" smtClean="0">
                              <a:latin typeface="Cambria Math" panose="02040503050406030204" pitchFamily="18" charset="0"/>
                            </a:rPr>
                          </m:ctrlPr>
                        </m:sSupPr>
                        <m:e>
                          <m:r>
                            <a:rPr lang="en-CA" sz="2000" i="1" smtClean="0">
                              <a:latin typeface="Cambria Math" panose="02040503050406030204" pitchFamily="18" charset="0"/>
                              <a:ea typeface="Cambria Math" panose="02040503050406030204" pitchFamily="18" charset="0"/>
                            </a:rPr>
                            <m:t>𝜃</m:t>
                          </m:r>
                        </m:e>
                        <m:sup>
                          <m:r>
                            <a:rPr lang="en-CA" sz="2000" b="0" i="1" smtClean="0">
                              <a:latin typeface="Cambria Math" panose="02040503050406030204" pitchFamily="18" charset="0"/>
                            </a:rPr>
                            <m:t>𝑘</m:t>
                          </m:r>
                          <m:r>
                            <a:rPr lang="en-CA" sz="2000" b="0" i="1" smtClean="0">
                              <a:latin typeface="Cambria Math" panose="02040503050406030204" pitchFamily="18" charset="0"/>
                            </a:rPr>
                            <m:t>+1</m:t>
                          </m:r>
                        </m:sup>
                      </m:sSup>
                      <m:r>
                        <a:rPr lang="en-CA" sz="2000" b="0" i="1" smtClean="0">
                          <a:latin typeface="Cambria Math" panose="02040503050406030204" pitchFamily="18" charset="0"/>
                        </a:rPr>
                        <m:t>=</m:t>
                      </m:r>
                      <m:sSup>
                        <m:sSupPr>
                          <m:ctrlPr>
                            <a:rPr lang="en-CA" sz="2000" i="1">
                              <a:latin typeface="Cambria Math" panose="02040503050406030204" pitchFamily="18" charset="0"/>
                            </a:rPr>
                          </m:ctrlPr>
                        </m:sSupPr>
                        <m:e>
                          <m:r>
                            <a:rPr lang="en-CA" sz="2000" i="1">
                              <a:latin typeface="Cambria Math" panose="02040503050406030204" pitchFamily="18" charset="0"/>
                              <a:ea typeface="Cambria Math" panose="02040503050406030204" pitchFamily="18" charset="0"/>
                            </a:rPr>
                            <m:t>𝜃</m:t>
                          </m:r>
                        </m:e>
                        <m:sup>
                          <m:r>
                            <a:rPr lang="en-CA" sz="2000" i="1">
                              <a:latin typeface="Cambria Math" panose="02040503050406030204" pitchFamily="18" charset="0"/>
                            </a:rPr>
                            <m:t>𝑘</m:t>
                          </m:r>
                        </m:sup>
                      </m:sSup>
                      <m:r>
                        <a:rPr lang="en-CA" sz="2000" b="0" i="1" smtClean="0">
                          <a:latin typeface="Cambria Math" panose="02040503050406030204" pitchFamily="18" charset="0"/>
                        </a:rPr>
                        <m:t>−</m:t>
                      </m:r>
                      <m:r>
                        <a:rPr lang="en-CA" sz="2000" b="0" i="1" smtClean="0">
                          <a:latin typeface="Cambria Math" panose="02040503050406030204" pitchFamily="18" charset="0"/>
                          <a:ea typeface="Cambria Math" panose="02040503050406030204" pitchFamily="18" charset="0"/>
                        </a:rPr>
                        <m:t>𝛼</m:t>
                      </m:r>
                      <m:f>
                        <m:fPr>
                          <m:ctrlPr>
                            <a:rPr lang="en-CA" sz="2000" b="0" i="1" smtClean="0">
                              <a:latin typeface="Cambria Math" panose="02040503050406030204" pitchFamily="18" charset="0"/>
                              <a:ea typeface="Cambria Math" panose="02040503050406030204" pitchFamily="18" charset="0"/>
                            </a:rPr>
                          </m:ctrlPr>
                        </m:fPr>
                        <m:num>
                          <m:r>
                            <a:rPr lang="en-CA" sz="2000" b="0" i="1" smtClean="0">
                              <a:latin typeface="Cambria Math" panose="02040503050406030204" pitchFamily="18" charset="0"/>
                              <a:ea typeface="Cambria Math" panose="02040503050406030204" pitchFamily="18" charset="0"/>
                            </a:rPr>
                            <m:t>𝜕</m:t>
                          </m:r>
                          <m:r>
                            <a:rPr lang="en-CA" sz="2000" b="0" i="1" smtClean="0">
                              <a:latin typeface="Cambria Math" panose="02040503050406030204" pitchFamily="18" charset="0"/>
                              <a:ea typeface="Cambria Math" panose="02040503050406030204" pitchFamily="18" charset="0"/>
                            </a:rPr>
                            <m:t>𝐸</m:t>
                          </m:r>
                          <m:r>
                            <a:rPr lang="en-CA" sz="2000" i="1">
                              <a:latin typeface="Cambria Math" panose="02040503050406030204" pitchFamily="18" charset="0"/>
                            </a:rPr>
                            <m:t>(</m:t>
                          </m:r>
                          <m:sSub>
                            <m:sSubPr>
                              <m:ctrlPr>
                                <a:rPr lang="en-CA" sz="2000" i="1">
                                  <a:latin typeface="Cambria Math" panose="02040503050406030204" pitchFamily="18" charset="0"/>
                                </a:rPr>
                              </m:ctrlPr>
                            </m:sSubPr>
                            <m:e>
                              <m:r>
                                <a:rPr lang="en-CA" sz="2000" i="1">
                                  <a:latin typeface="Cambria Math" panose="02040503050406030204" pitchFamily="18" charset="0"/>
                                </a:rPr>
                                <m:t>𝑓</m:t>
                              </m:r>
                            </m:e>
                            <m:sub>
                              <m:r>
                                <a:rPr lang="en-CA" sz="2000" i="1">
                                  <a:latin typeface="Cambria Math" panose="02040503050406030204" pitchFamily="18" charset="0"/>
                                  <a:ea typeface="Cambria Math" panose="02040503050406030204" pitchFamily="18" charset="0"/>
                                </a:rPr>
                                <m:t>𝜃</m:t>
                              </m:r>
                            </m:sub>
                          </m:sSub>
                          <m:r>
                            <a:rPr lang="en-CA" sz="2000" i="1">
                              <a:latin typeface="Cambria Math" panose="02040503050406030204" pitchFamily="18" charset="0"/>
                            </a:rPr>
                            <m:t>(</m:t>
                          </m:r>
                          <m:r>
                            <a:rPr lang="en-CA" sz="2000" i="1">
                              <a:latin typeface="Cambria Math" panose="02040503050406030204" pitchFamily="18" charset="0"/>
                            </a:rPr>
                            <m:t>𝑧</m:t>
                          </m:r>
                          <m:r>
                            <a:rPr lang="en-CA" sz="2000" i="1">
                              <a:latin typeface="Cambria Math" panose="02040503050406030204" pitchFamily="18" charset="0"/>
                            </a:rPr>
                            <m:t>);</m:t>
                          </m:r>
                          <m:acc>
                            <m:accPr>
                              <m:chr m:val="̂"/>
                              <m:ctrlPr>
                                <a:rPr lang="en-CA" sz="2000" i="1">
                                  <a:latin typeface="Cambria Math" panose="02040503050406030204" pitchFamily="18" charset="0"/>
                                </a:rPr>
                              </m:ctrlPr>
                            </m:accPr>
                            <m:e>
                              <m:r>
                                <a:rPr lang="en-CA" sz="2000" i="1">
                                  <a:latin typeface="Cambria Math" panose="02040503050406030204" pitchFamily="18" charset="0"/>
                                </a:rPr>
                                <m:t>𝑥</m:t>
                              </m:r>
                            </m:e>
                          </m:acc>
                          <m:r>
                            <a:rPr lang="en-CA" sz="2000" i="1">
                              <a:latin typeface="Cambria Math" panose="02040503050406030204" pitchFamily="18" charset="0"/>
                            </a:rPr>
                            <m:t>)</m:t>
                          </m:r>
                          <m:r>
                            <a:rPr lang="en-CA" altLang="zh-CN" sz="2000" i="1">
                              <a:latin typeface="Cambria Math" panose="02040503050406030204" pitchFamily="18" charset="0"/>
                            </a:rPr>
                            <m:t>)</m:t>
                          </m:r>
                        </m:num>
                        <m:den>
                          <m:r>
                            <a:rPr lang="en-CA" sz="2000" b="0" i="1" smtClean="0">
                              <a:latin typeface="Cambria Math" panose="02040503050406030204" pitchFamily="18" charset="0"/>
                              <a:ea typeface="Cambria Math" panose="02040503050406030204" pitchFamily="18" charset="0"/>
                            </a:rPr>
                            <m:t>𝜕𝜃</m:t>
                          </m:r>
                        </m:den>
                      </m:f>
                      <m:r>
                        <a:rPr lang="en-CA" sz="2000" i="1">
                          <a:latin typeface="Cambria Math" panose="02040503050406030204" pitchFamily="18" charset="0"/>
                        </a:rPr>
                        <m:t>;</m:t>
                      </m:r>
                    </m:oMath>
                  </m:oMathPara>
                </a14:m>
                <a:endParaRPr lang="en-CA" sz="2000" dirty="0"/>
              </a:p>
              <a:p>
                <a:r>
                  <a:rPr lang="en-CA" dirty="0"/>
                  <a:t>3.Get the solution</a:t>
                </a:r>
              </a:p>
              <a:p>
                <a:pPr marL="0" indent="0">
                  <a:buNone/>
                </a:pPr>
                <a14:m>
                  <m:oMathPara xmlns:m="http://schemas.openxmlformats.org/officeDocument/2006/math">
                    <m:oMathParaPr>
                      <m:jc m:val="centerGroup"/>
                    </m:oMathParaPr>
                    <m:oMath xmlns:m="http://schemas.openxmlformats.org/officeDocument/2006/math">
                      <m:sSup>
                        <m:sSupPr>
                          <m:ctrlPr>
                            <a:rPr lang="en-CA" sz="2000" i="1">
                              <a:latin typeface="Cambria Math" panose="02040503050406030204" pitchFamily="18" charset="0"/>
                            </a:rPr>
                          </m:ctrlPr>
                        </m:sSupPr>
                        <m:e>
                          <m:r>
                            <a:rPr lang="en-CA" sz="2000" i="1">
                              <a:latin typeface="Cambria Math" panose="02040503050406030204" pitchFamily="18" charset="0"/>
                            </a:rPr>
                            <m:t>𝑥</m:t>
                          </m:r>
                        </m:e>
                        <m:sup>
                          <m:r>
                            <a:rPr lang="en-CA" sz="2000" i="1">
                              <a:latin typeface="Cambria Math" panose="02040503050406030204" pitchFamily="18" charset="0"/>
                            </a:rPr>
                            <m:t>∗</m:t>
                          </m:r>
                        </m:sup>
                      </m:sSup>
                      <m:r>
                        <a:rPr lang="en-CA" sz="2000" b="0" i="1" smtClean="0">
                          <a:latin typeface="Cambria Math" panose="02040503050406030204" pitchFamily="18" charset="0"/>
                        </a:rPr>
                        <m:t>=</m:t>
                      </m:r>
                      <m:sSub>
                        <m:sSubPr>
                          <m:ctrlPr>
                            <a:rPr lang="en-CA" sz="2000" i="1">
                              <a:latin typeface="Cambria Math" panose="02040503050406030204" pitchFamily="18" charset="0"/>
                            </a:rPr>
                          </m:ctrlPr>
                        </m:sSubPr>
                        <m:e>
                          <m:r>
                            <a:rPr lang="en-CA" sz="2000" i="1">
                              <a:latin typeface="Cambria Math" panose="02040503050406030204" pitchFamily="18" charset="0"/>
                            </a:rPr>
                            <m:t>𝑓</m:t>
                          </m:r>
                        </m:e>
                        <m:sub>
                          <m:sSup>
                            <m:sSupPr>
                              <m:ctrlPr>
                                <a:rPr lang="en-CA" sz="2000" i="1" smtClean="0">
                                  <a:latin typeface="Cambria Math" panose="02040503050406030204" pitchFamily="18" charset="0"/>
                                </a:rPr>
                              </m:ctrlPr>
                            </m:sSupPr>
                            <m:e>
                              <m:r>
                                <a:rPr lang="en-CA" sz="2000" i="1" smtClean="0">
                                  <a:latin typeface="Cambria Math" panose="02040503050406030204" pitchFamily="18" charset="0"/>
                                  <a:ea typeface="Cambria Math" panose="02040503050406030204" pitchFamily="18" charset="0"/>
                                </a:rPr>
                                <m:t>𝜃</m:t>
                              </m:r>
                            </m:e>
                            <m:sup>
                              <m:r>
                                <a:rPr lang="en-CA" sz="2000" b="0" i="1" smtClean="0">
                                  <a:latin typeface="Cambria Math" panose="02040503050406030204" pitchFamily="18" charset="0"/>
                                </a:rPr>
                                <m:t>∗</m:t>
                              </m:r>
                            </m:sup>
                          </m:sSup>
                        </m:sub>
                      </m:sSub>
                      <m:r>
                        <a:rPr lang="en-CA" sz="2000" i="1">
                          <a:latin typeface="Cambria Math" panose="02040503050406030204" pitchFamily="18" charset="0"/>
                        </a:rPr>
                        <m:t>(</m:t>
                      </m:r>
                      <m:r>
                        <a:rPr lang="en-CA" sz="2000" i="1">
                          <a:latin typeface="Cambria Math" panose="02040503050406030204" pitchFamily="18" charset="0"/>
                        </a:rPr>
                        <m:t>𝑧</m:t>
                      </m:r>
                      <m:r>
                        <a:rPr lang="en-CA" sz="2000" i="1">
                          <a:latin typeface="Cambria Math" panose="02040503050406030204" pitchFamily="18" charset="0"/>
                        </a:rPr>
                        <m:t>)</m:t>
                      </m:r>
                    </m:oMath>
                  </m:oMathPara>
                </a14:m>
                <a:endParaRPr lang="en-CA" sz="2000" dirty="0"/>
              </a:p>
              <a:p>
                <a:pPr lvl="1"/>
                <a:endParaRPr lang="en-CA" dirty="0"/>
              </a:p>
            </p:txBody>
          </p:sp>
        </mc:Choice>
        <mc:Fallback xmlns="">
          <p:sp>
            <p:nvSpPr>
              <p:cNvPr id="3" name="内容占位符 2">
                <a:extLst>
                  <a:ext uri="{FF2B5EF4-FFF2-40B4-BE49-F238E27FC236}">
                    <a16:creationId xmlns:a16="http://schemas.microsoft.com/office/drawing/2014/main" id="{0B7AC99B-AF38-4913-9BC2-003948BF02B0}"/>
                  </a:ext>
                </a:extLst>
              </p:cNvPr>
              <p:cNvSpPr>
                <a:spLocks noGrp="1" noRot="1" noChangeAspect="1" noMove="1" noResize="1" noEditPoints="1" noAdjustHandles="1" noChangeArrowheads="1" noChangeShapeType="1" noTextEdit="1"/>
              </p:cNvSpPr>
              <p:nvPr>
                <p:ph idx="1"/>
              </p:nvPr>
            </p:nvSpPr>
            <p:spPr>
              <a:xfrm>
                <a:off x="677334" y="1627189"/>
                <a:ext cx="8596668" cy="4837111"/>
              </a:xfrm>
              <a:blipFill>
                <a:blip r:embed="rId2"/>
                <a:stretch>
                  <a:fillRect l="-142" t="-883"/>
                </a:stretch>
              </a:blipFill>
            </p:spPr>
            <p:txBody>
              <a:bodyPr/>
              <a:lstStyle/>
              <a:p>
                <a:r>
                  <a:rPr lang="en-CA">
                    <a:noFill/>
                  </a:rPr>
                  <a:t> </a:t>
                </a:r>
              </a:p>
            </p:txBody>
          </p:sp>
        </mc:Fallback>
      </mc:AlternateContent>
    </p:spTree>
    <p:extLst>
      <p:ext uri="{BB962C8B-B14F-4D97-AF65-F5344CB8AC3E}">
        <p14:creationId xmlns:p14="http://schemas.microsoft.com/office/powerpoint/2010/main" val="2232775800"/>
      </p:ext>
    </p:extLst>
  </p:cSld>
  <p:clrMapOvr>
    <a:masterClrMapping/>
  </p:clrMapOvr>
</p:sld>
</file>

<file path=ppt/theme/theme1.xml><?xml version="1.0" encoding="utf-8"?>
<a:theme xmlns:a="http://schemas.openxmlformats.org/drawingml/2006/main" name="平面">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662</TotalTime>
  <Words>783</Words>
  <Application>Microsoft Office PowerPoint</Application>
  <PresentationFormat>宽屏</PresentationFormat>
  <Paragraphs>104</Paragraphs>
  <Slides>22</Slides>
  <Notes>2</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22</vt:i4>
      </vt:variant>
    </vt:vector>
  </HeadingPairs>
  <TitlesOfParts>
    <vt:vector size="32" baseType="lpstr">
      <vt:lpstr>等线</vt:lpstr>
      <vt:lpstr>方正姚体</vt:lpstr>
      <vt:lpstr>华文新魏</vt:lpstr>
      <vt:lpstr>Arial</vt:lpstr>
      <vt:lpstr>Calibri</vt:lpstr>
      <vt:lpstr>Cambria Math</vt:lpstr>
      <vt:lpstr>Symbol</vt:lpstr>
      <vt:lpstr>Trebuchet MS</vt:lpstr>
      <vt:lpstr>Wingdings 3</vt:lpstr>
      <vt:lpstr>平面</vt:lpstr>
      <vt:lpstr>Deep Image Prior</vt:lpstr>
      <vt:lpstr>Background and Motivation</vt:lpstr>
      <vt:lpstr>What did they do?</vt:lpstr>
      <vt:lpstr>Result</vt:lpstr>
      <vt:lpstr>Image restoration - Method</vt:lpstr>
      <vt:lpstr>PowerPoint 演示文稿</vt:lpstr>
      <vt:lpstr>Deep Image Prior</vt:lpstr>
      <vt:lpstr>Architecture used in the experiments</vt:lpstr>
      <vt:lpstr>Deep Image Prior step by step</vt:lpstr>
      <vt:lpstr>PowerPoint 演示文稿</vt:lpstr>
      <vt:lpstr>Data term</vt:lpstr>
      <vt:lpstr>Experiments  Denoising and generic reconstruction</vt:lpstr>
      <vt:lpstr>PowerPoint 演示文稿</vt:lpstr>
      <vt:lpstr>PowerPoint 演示文稿</vt:lpstr>
      <vt:lpstr>Super-resolution</vt:lpstr>
      <vt:lpstr>Inpainting  Text inpainting</vt:lpstr>
      <vt:lpstr>Image restoration</vt:lpstr>
      <vt:lpstr>Inpainting of large holes</vt:lpstr>
      <vt:lpstr>Inpainting of large holes</vt:lpstr>
      <vt:lpstr>Feature-inversion (AlexNet Inversion)</vt:lpstr>
      <vt:lpstr>Flash/No Flash</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Deep Image Prior</dc:title>
  <dc:creator>Mengyun Zheng</dc:creator>
  <cp:lastModifiedBy>Mengyun Zheng</cp:lastModifiedBy>
  <cp:revision>11</cp:revision>
  <dcterms:created xsi:type="dcterms:W3CDTF">2019-07-11T00:44:43Z</dcterms:created>
  <dcterms:modified xsi:type="dcterms:W3CDTF">2019-07-11T22:55:48Z</dcterms:modified>
</cp:coreProperties>
</file>