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3"/>
  </p:sldMasterIdLst>
  <p:notesMasterIdLst>
    <p:notesMasterId r:id="rId6"/>
  </p:notesMasterIdLst>
  <p:sldIdLst>
    <p:sldId id="313" r:id="rId4"/>
    <p:sldId id="316" r:id="rId5"/>
    <p:sldId id="317" r:id="rId7"/>
    <p:sldId id="319" r:id="rId8"/>
    <p:sldId id="320" r:id="rId9"/>
    <p:sldId id="318" r:id="rId10"/>
    <p:sldId id="321" r:id="rId11"/>
    <p:sldId id="322" r:id="rId12"/>
    <p:sldId id="325" r:id="rId13"/>
    <p:sldId id="326" r:id="rId14"/>
    <p:sldId id="327" r:id="rId15"/>
    <p:sldId id="328" r:id="rId16"/>
    <p:sldId id="329" r:id="rId17"/>
    <p:sldId id="336" r:id="rId18"/>
    <p:sldId id="324" r:id="rId19"/>
    <p:sldId id="330" r:id="rId20"/>
    <p:sldId id="331" r:id="rId21"/>
    <p:sldId id="332" r:id="rId22"/>
    <p:sldId id="333" r:id="rId23"/>
    <p:sldId id="334" r:id="rId24"/>
    <p:sldId id="256" r:id="rId25"/>
    <p:sldId id="258" r:id="rId26"/>
    <p:sldId id="259" r:id="rId27"/>
    <p:sldId id="260" r:id="rId28"/>
    <p:sldId id="257" r:id="rId29"/>
    <p:sldId id="262" r:id="rId30"/>
    <p:sldId id="261" r:id="rId31"/>
    <p:sldId id="263" r:id="rId32"/>
    <p:sldId id="266" r:id="rId33"/>
    <p:sldId id="267" r:id="rId34"/>
    <p:sldId id="268" r:id="rId35"/>
    <p:sldId id="271" r:id="rId36"/>
    <p:sldId id="269" r:id="rId37"/>
    <p:sldId id="270" r:id="rId38"/>
    <p:sldId id="272" r:id="rId39"/>
    <p:sldId id="273" r:id="rId40"/>
    <p:sldId id="274" r:id="rId41"/>
    <p:sldId id="275" r:id="rId42"/>
    <p:sldId id="276" r:id="rId43"/>
    <p:sldId id="277" r:id="rId44"/>
    <p:sldId id="278" r:id="rId45"/>
    <p:sldId id="279" r:id="rId46"/>
    <p:sldId id="280" r:id="rId47"/>
    <p:sldId id="264" r:id="rId48"/>
    <p:sldId id="265" r:id="rId49"/>
    <p:sldId id="281" r:id="rId50"/>
    <p:sldId id="283" r:id="rId51"/>
    <p:sldId id="285" r:id="rId52"/>
    <p:sldId id="286" r:id="rId53"/>
    <p:sldId id="287" r:id="rId54"/>
    <p:sldId id="288" r:id="rId55"/>
    <p:sldId id="289" r:id="rId56"/>
    <p:sldId id="290" r:id="rId57"/>
    <p:sldId id="291" r:id="rId58"/>
    <p:sldId id="292" r:id="rId59"/>
    <p:sldId id="293" r:id="rId60"/>
    <p:sldId id="294" r:id="rId61"/>
    <p:sldId id="295" r:id="rId62"/>
    <p:sldId id="296" r:id="rId63"/>
    <p:sldId id="297" r:id="rId64"/>
    <p:sldId id="298" r:id="rId65"/>
    <p:sldId id="299" r:id="rId66"/>
    <p:sldId id="300" r:id="rId67"/>
    <p:sldId id="303" r:id="rId68"/>
    <p:sldId id="304" r:id="rId69"/>
    <p:sldId id="305" r:id="rId70"/>
    <p:sldId id="306" r:id="rId71"/>
    <p:sldId id="308" r:id="rId72"/>
    <p:sldId id="309" r:id="rId73"/>
    <p:sldId id="310" r:id="rId74"/>
    <p:sldId id="311" r:id="rId75"/>
    <p:sldId id="312" r:id="rId76"/>
    <p:sldId id="307"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1-3" id="{6580EA49-17D0-0A44-BE89-4A9584918C01}">
          <p14:sldIdLst>
            <p14:sldId id="313"/>
            <p14:sldId id="316"/>
            <p14:sldId id="317"/>
            <p14:sldId id="319"/>
            <p14:sldId id="320"/>
            <p14:sldId id="318"/>
            <p14:sldId id="321"/>
            <p14:sldId id="322"/>
            <p14:sldId id="325"/>
            <p14:sldId id="326"/>
            <p14:sldId id="327"/>
            <p14:sldId id="328"/>
            <p14:sldId id="329"/>
            <p14:sldId id="336"/>
            <p14:sldId id="324"/>
            <p14:sldId id="330"/>
            <p14:sldId id="331"/>
            <p14:sldId id="332"/>
            <p14:sldId id="333"/>
            <p14:sldId id="334"/>
          </p14:sldIdLst>
        </p14:section>
        <p14:section name="4-7" id="{1564252C-0A0B-434C-BFEC-5E41BDAA16C9}">
          <p14:sldIdLst>
            <p14:sldId id="256"/>
            <p14:sldId id="258"/>
            <p14:sldId id="259"/>
            <p14:sldId id="260"/>
            <p14:sldId id="257"/>
            <p14:sldId id="262"/>
            <p14:sldId id="261"/>
            <p14:sldId id="263"/>
            <p14:sldId id="266"/>
            <p14:sldId id="267"/>
            <p14:sldId id="268"/>
            <p14:sldId id="271"/>
            <p14:sldId id="269"/>
            <p14:sldId id="270"/>
            <p14:sldId id="272"/>
            <p14:sldId id="273"/>
            <p14:sldId id="274"/>
            <p14:sldId id="275"/>
            <p14:sldId id="276"/>
            <p14:sldId id="277"/>
            <p14:sldId id="278"/>
            <p14:sldId id="279"/>
            <p14:sldId id="280"/>
            <p14:sldId id="264"/>
            <p14:sldId id="265"/>
            <p14:sldId id="281"/>
            <p14:sldId id="283"/>
            <p14:sldId id="285"/>
            <p14:sldId id="286"/>
            <p14:sldId id="287"/>
            <p14:sldId id="288"/>
            <p14:sldId id="289"/>
            <p14:sldId id="290"/>
            <p14:sldId id="291"/>
            <p14:sldId id="292"/>
            <p14:sldId id="293"/>
            <p14:sldId id="294"/>
            <p14:sldId id="295"/>
            <p14:sldId id="296"/>
            <p14:sldId id="297"/>
            <p14:sldId id="298"/>
            <p14:sldId id="299"/>
            <p14:sldId id="300"/>
            <p14:sldId id="303"/>
            <p14:sldId id="304"/>
            <p14:sldId id="305"/>
            <p14:sldId id="306"/>
            <p14:sldId id="308"/>
            <p14:sldId id="309"/>
            <p14:sldId id="310"/>
            <p14:sldId id="311"/>
            <p14:sldId id="312"/>
          </p14:sldIdLst>
        </p14:section>
        <p14:section name="Backup" id="{969D7827-70B7-DB44-9AB5-393512DA2A39}">
          <p14:sldIdLst>
            <p14:sldId id="30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3"/>
    <p:restoredTop sz="78353"/>
  </p:normalViewPr>
  <p:slideViewPr>
    <p:cSldViewPr snapToGrid="0">
      <p:cViewPr varScale="1">
        <p:scale>
          <a:sx n="101" d="100"/>
          <a:sy n="101" d="100"/>
        </p:scale>
        <p:origin x="125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0" Type="http://schemas.openxmlformats.org/officeDocument/2006/relationships/tableStyles" Target="tableStyles.xml"/><Relationship Id="rId8" Type="http://schemas.openxmlformats.org/officeDocument/2006/relationships/slide" Target="slides/slide4.xml"/><Relationship Id="rId79" Type="http://schemas.openxmlformats.org/officeDocument/2006/relationships/viewProps" Target="viewProps.xml"/><Relationship Id="rId78" Type="http://schemas.openxmlformats.org/officeDocument/2006/relationships/presProps" Target="presProps.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notesMaster" Target="notesMasters/notesMaster1.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1CA074-ECBF-0640-93D8-22FD5A099A8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219B6-9036-1143-9000-C80DDEC2629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Modern decision support workloads lean heavily on multi-table joins—think TPC-H, where most queries are join-heavy and one involves eight tables. </a:t>
            </a:r>
            <a:endParaRPr lang="en-US" altLang="zh-CN"/>
          </a:p>
          <a:p>
            <a:r>
              <a:rPr lang="en-US" altLang="zh-CN"/>
              <a:t>At real data sizes, exact execution can take minutes or longer, which is unacceptable for exploratory analysis where analysts iterate rapidly and need feedback in seconds. </a:t>
            </a:r>
            <a:endParaRPr lang="en-US" altLang="zh-CN"/>
          </a:p>
          <a:p>
            <a:r>
              <a:rPr lang="en-US" altLang="zh-CN"/>
              <a:t>This latency gap motivates approximate, online techniques that can surface early, quality-bounded estimates while computation continues.</a:t>
            </a:r>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Start uniformly in R_{lambda(1)}; each next step picks uniformly among neighbors in the next table that connect to the already-walked part</a:t>
            </a:r>
            <a:endParaRPr lang="en-US" altLang="zh-CN"/>
          </a:p>
          <a:p>
            <a:r>
              <a:rPr lang="en-US" altLang="zh-CN"/>
              <a:t>—sometimes we jump back to the earlier table that provides the edge. </a:t>
            </a:r>
            <a:endParaRPr lang="en-US" altLang="zh-CN"/>
          </a:p>
          <a:p>
            <a:endParaRPr lang="en-US" altLang="zh-CN"/>
          </a:p>
          <a:p>
            <a:r>
              <a:rPr lang="en-US" altLang="zh-CN"/>
              <a:t>Multiplying inverse neighbor counts yields p(gamma). Weighting by 1/p(gamma) removes sampling bias, keeping estimates unbiased and enabling confidence intervals.</a:t>
            </a:r>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For cyclic queries, we don’t walk on the full graph. We first pick a spanning tree and run the random walk exactly as in the acyclic case. </a:t>
            </a:r>
            <a:endParaRPr lang="en-US" altLang="zh-CN"/>
          </a:p>
          <a:p>
            <a:r>
              <a:rPr lang="en-US" altLang="zh-CN"/>
              <a:t>Each sampled path is then validated against the missing edges that close the cycles—for example, check whether t3t_3t3​ also joins with t5t_5t5​ on edge (R3,R5)(R_3, R_5)(R3​,R5​). </a:t>
            </a:r>
            <a:endParaRPr lang="en-US" altLang="zh-CN"/>
          </a:p>
          <a:p>
            <a:r>
              <a:rPr lang="en-US" altLang="zh-CN"/>
              <a:t>If the check fails, we record a zero contribution. </a:t>
            </a:r>
            <a:endParaRPr lang="en-US" altLang="zh-CN"/>
          </a:p>
          <a:p>
            <a:r>
              <a:rPr lang="en-US" altLang="zh-CN"/>
              <a:t>This preserves unbiasedness because failed paths are legitimate outcomes in the sampling space; the tradeoff is potential slowdowns if many paths fail.</a:t>
            </a:r>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sym typeface="+mn-ea"/>
              </a:rPr>
              <a:t>After we have sampled a path γ = (t1, t2, t3, t4, t5) on Figure 3(b) (assuming the walk order R1, R2, R3, R4, R5),</a:t>
            </a:r>
            <a:endParaRPr lang="en-US" altLang="zh-CN">
              <a:sym typeface="+mn-ea"/>
            </a:endParaRPr>
          </a:p>
          <a:p>
            <a:r>
              <a:rPr lang="en-US" altLang="zh-CN">
                <a:sym typeface="+mn-ea"/>
              </a:rPr>
              <a:t> then we need to verify that γ should satisfy the non-spanning tree edge (R3, R5), i.e., t3 should join with t5. If they do not join, we consider γ as a failed random walk and return an estimator with value 0</a:t>
            </a:r>
            <a:endParaRPr lang="en-US" altLang="zh-CN"/>
          </a:p>
          <a:p>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Scales with N: </a:t>
            </a:r>
            <a:endParaRPr lang="en-US" altLang="zh-CN"/>
          </a:p>
          <a:p>
            <a:r>
              <a:rPr lang="en-US" altLang="zh-CN"/>
              <a:t>Wander Join’s efficiency does not depend on N; Ripple Join degrades with N and k.</a:t>
            </a:r>
            <a:endParaRPr lang="en-US" altLang="zh-CN"/>
          </a:p>
          <a:p>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3219B6-9036-1143-9000-C80DDEC26294}"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Figure 8 we plot how the confidence interval (CI) shrinks over time, with the confidence level set at 95%, as well as the estimates returned by the algorithms. They are shown as a percentage error compared with the true answer</a:t>
            </a:r>
            <a:endParaRPr lang="en-US" dirty="0"/>
          </a:p>
          <a:p>
            <a:r>
              <a:rPr lang="en-US" dirty="0"/>
              <a:t>wander join (WJ) converges much faster than ripple join (RJ)</a:t>
            </a:r>
            <a:endParaRPr lang="en-US" dirty="0"/>
          </a:p>
          <a:p>
            <a:endParaRPr lang="en-US" dirty="0"/>
          </a:p>
          <a:p>
            <a:r>
              <a:rPr lang="en-US" dirty="0"/>
              <a:t>In Figure 9 we report the time spent by each algorithm to reach ±1% confidence interval with 95% confidence level</a:t>
            </a:r>
            <a:endParaRPr lang="en-US" dirty="0"/>
          </a:p>
          <a:p>
            <a:endParaRPr lang="en-US" dirty="0"/>
          </a:p>
          <a:p>
            <a:r>
              <a:rPr lang="en-US" dirty="0"/>
              <a:t>Wander join is in general faster than ripple join by two orders of magnitude to reach the same confidence interval.</a:t>
            </a:r>
            <a:endParaRPr lang="en-US" dirty="0"/>
          </a:p>
          <a:p>
            <a:r>
              <a:rPr lang="en-US" dirty="0"/>
              <a:t>The running time of ripple join increases with N , the data size, though mildly. The running time of wander join is not affected by N.</a:t>
            </a:r>
            <a:endParaRPr lang="en-US" dirty="0"/>
          </a:p>
        </p:txBody>
      </p:sp>
      <p:sp>
        <p:nvSpPr>
          <p:cNvPr id="4" name="Slide Number Placeholder 3"/>
          <p:cNvSpPr>
            <a:spLocks noGrp="1"/>
          </p:cNvSpPr>
          <p:nvPr>
            <p:ph type="sldNum" sz="quarter" idx="5"/>
          </p:nvPr>
        </p:nvSpPr>
        <p:spPr/>
        <p:txBody>
          <a:bodyPr/>
          <a:lstStyle/>
          <a:p>
            <a:fld id="{B93219B6-9036-1143-9000-C80DDEC26294}"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size of datasets is up to 20GB.</a:t>
            </a:r>
            <a:endParaRPr lang="en-US" dirty="0"/>
          </a:p>
          <a:p>
            <a:endParaRPr lang="en-US" dirty="0"/>
          </a:p>
          <a:p>
            <a:r>
              <a:rPr lang="en-US" dirty="0"/>
              <a:t>the data size has a mild impact on the performance of wander join. By our analysis and the internal memory experimental results, the total number of random walk steps should be independent of the data size. </a:t>
            </a:r>
            <a:endParaRPr lang="en-US" dirty="0"/>
          </a:p>
          <a:p>
            <a:endParaRPr lang="en-US" dirty="0"/>
          </a:p>
          <a:p>
            <a:r>
              <a:rPr lang="en-US" dirty="0"/>
              <a:t>However, because we use B-tree indexes, whose access cost grows logarithmically as data gets larger, so the cost per random walk step might grow slightly. </a:t>
            </a:r>
            <a:endParaRPr lang="en-US" dirty="0"/>
          </a:p>
          <a:p>
            <a:r>
              <a:rPr lang="en-US" dirty="0"/>
              <a:t>In addition, on larger data sets, the CPU cache may not be as effective as on smaller data sets. </a:t>
            </a:r>
            <a:endParaRPr lang="en-US" dirty="0"/>
          </a:p>
          <a:p>
            <a:endParaRPr lang="en-US" dirty="0"/>
          </a:p>
          <a:p>
            <a:r>
              <a:rPr lang="en-US" dirty="0"/>
              <a:t>These system reasons might have explained the small performance drop of wander join on larger data sets.</a:t>
            </a:r>
            <a:endParaRPr lang="en-US" dirty="0"/>
          </a:p>
          <a:p>
            <a:endParaRPr lang="en-US" dirty="0"/>
          </a:p>
          <a:p>
            <a:r>
              <a:rPr lang="en-CA" dirty="0"/>
              <a:t>From the increasing trend shown in the figure, it can be observed that the relationship between the algorithm’s running time and the data size is </a:t>
            </a:r>
            <a:r>
              <a:rPr lang="en-CA" b="1" dirty="0"/>
              <a:t>sublinear</a:t>
            </a:r>
            <a:r>
              <a:rPr lang="en-CA" dirty="0"/>
              <a:t>.</a:t>
            </a:r>
            <a:endParaRPr lang="en-US" dirty="0"/>
          </a:p>
          <a:p>
            <a:endParaRPr lang="en-US" dirty="0"/>
          </a:p>
          <a:p>
            <a:r>
              <a:rPr lang="en-US" dirty="0"/>
              <a:t>Nevertheless, PostgreSQL with wander join reaching 1% CI has outperformed the PostgreSQL with full join by more than one order of magnitude when data size grows.</a:t>
            </a:r>
            <a:endParaRPr lang="en-US" dirty="0"/>
          </a:p>
        </p:txBody>
      </p:sp>
      <p:sp>
        <p:nvSpPr>
          <p:cNvPr id="4" name="Slide Number Placeholder 3"/>
          <p:cNvSpPr>
            <a:spLocks noGrp="1"/>
          </p:cNvSpPr>
          <p:nvPr>
            <p:ph type="sldNum" sz="quarter" idx="5"/>
          </p:nvPr>
        </p:nvSpPr>
        <p:spPr/>
        <p:txBody>
          <a:bodyPr/>
          <a:lstStyle/>
          <a:p>
            <a:fld id="{B93219B6-9036-1143-9000-C80DDEC26294}"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Turbo DBO is fundamentally based on the Ripple Join algorithm.</a:t>
            </a:r>
            <a:endParaRPr lang="en-US" b="0" dirty="0"/>
          </a:p>
          <a:p>
            <a:endParaRPr lang="en-US" dirty="0"/>
          </a:p>
          <a:p>
            <a:r>
              <a:rPr lang="en-US" dirty="0"/>
              <a:t>data sets of sizes starting from 10GB and increasing to 40GB.</a:t>
            </a:r>
            <a:endParaRPr lang="en-US" dirty="0"/>
          </a:p>
          <a:p>
            <a:endParaRPr lang="en-US" dirty="0"/>
          </a:p>
          <a:p>
            <a:r>
              <a:rPr lang="en-US" dirty="0"/>
              <a:t>a small memory has a significant impact on the performance of wander join.</a:t>
            </a:r>
            <a:endParaRPr lang="en-US" dirty="0"/>
          </a:p>
          <a:p>
            <a:endParaRPr lang="en-US" dirty="0"/>
          </a:p>
          <a:p>
            <a:r>
              <a:rPr lang="en-US" dirty="0"/>
              <a:t>The reason is obviously due to the random-access nature of the random walks, which now has a high cost due to excessive page swapping.</a:t>
            </a:r>
            <a:endParaRPr lang="en-US" dirty="0"/>
          </a:p>
          <a:p>
            <a:r>
              <a:rPr lang="en-US" dirty="0"/>
              <a:t>Nevertheless, this is a “one-time” cost, the total cost remains almost flat afterward</a:t>
            </a:r>
            <a:endParaRPr lang="en-US" dirty="0"/>
          </a:p>
        </p:txBody>
      </p:sp>
      <p:sp>
        <p:nvSpPr>
          <p:cNvPr id="4" name="Slide Number Placeholder 3"/>
          <p:cNvSpPr>
            <a:spLocks noGrp="1"/>
          </p:cNvSpPr>
          <p:nvPr>
            <p:ph type="sldNum" sz="quarter" idx="5"/>
          </p:nvPr>
        </p:nvSpPr>
        <p:spPr/>
        <p:txBody>
          <a:bodyPr/>
          <a:lstStyle/>
          <a:p>
            <a:fld id="{B93219B6-9036-1143-9000-C80DDEC26294}"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Online aggregation treats querying as live estimation: return an approximate answer with a confidence interval and tighten it as more samples arrive. </a:t>
            </a:r>
            <a:endParaRPr lang="en-US" altLang="zh-CN"/>
          </a:p>
          <a:p>
            <a:endParaRPr lang="en-US" altLang="zh-CN"/>
          </a:p>
          <a:p>
            <a:r>
              <a:rPr lang="en-US" altLang="zh-CN"/>
              <a:t>Joins are harder</a:t>
            </a:r>
            <a:endParaRPr lang="en-US" altLang="zh-CN"/>
          </a:p>
          <a:p>
            <a:r>
              <a:rPr lang="en-US" altLang="zh-CN"/>
              <a:t>samples across tables aren’t independent and identically distributed.</a:t>
            </a:r>
            <a:endParaRPr lang="en-US" altLang="zh-CN"/>
          </a:p>
          <a:p>
            <a:r>
              <a:rPr lang="en-US" altLang="zh-CN"/>
              <a:t>whether a sampled tuple “qualifies” depends on matching tuples in other tables, so samples become dependent and have unequal inclusion probabilities </a:t>
            </a:r>
            <a:endParaRPr lang="en-US" altLang="zh-CN"/>
          </a:p>
          <a:p>
            <a:r>
              <a:rPr lang="en-US" altLang="zh-CN"/>
              <a:t>(e.g., keys with many matches are overrepresented).</a:t>
            </a:r>
            <a:endParaRPr lang="en-US" altLang="zh-CN"/>
          </a:p>
          <a:p>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Ripple Join alternates samples across tables and joins to produce running estimates. </a:t>
            </a:r>
            <a:endParaRPr lang="en-US" altLang="zh-CN"/>
          </a:p>
          <a:p>
            <a:endParaRPr lang="en-US" altLang="zh-CN"/>
          </a:p>
          <a:p>
            <a:r>
              <a:rPr lang="en-US" altLang="zh-CN"/>
              <a:t>Problem is efficiency: </a:t>
            </a:r>
            <a:endParaRPr lang="en-US" altLang="zh-CN"/>
          </a:p>
          <a:p>
            <a:r>
              <a:rPr lang="en-US" altLang="zh-CN"/>
              <a:t>in many real schemas, most randomly picked tuples don’t match, so we waste samples and get high variance，</a:t>
            </a:r>
            <a:r>
              <a:rPr lang="en-US" altLang="zh-CN">
                <a:sym typeface="+mn-ea"/>
              </a:rPr>
              <a:t>especially for natural multi-table joins.</a:t>
            </a:r>
            <a:endParaRPr lang="en-US" altLang="zh-CN"/>
          </a:p>
          <a:p>
            <a:r>
              <a:rPr lang="en-US" altLang="zh-CN"/>
              <a:t>It also implicitly relies on tables being randomly ordered which typical storage layouts don’t guarantee—making the approach costly or impractical at scale.</a:t>
            </a:r>
            <a:endParaRPr lang="en-US" altLang="zh-CN"/>
          </a:p>
          <a:p>
            <a:endParaRPr lang="en-US" altLang="zh-CN"/>
          </a:p>
          <a:p>
            <a:r>
              <a:rPr lang="en-US" altLang="zh-CN"/>
              <a:t>state of the art approach in both internal and external memory</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We formalize online aggregation for general analytical queries that include selections, multi-table joins (equality or θ), and optional grouping. </a:t>
            </a:r>
            <a:endParaRPr lang="en-US" altLang="zh-CN"/>
          </a:p>
          <a:p>
            <a:r>
              <a:rPr lang="en-US" altLang="zh-CN"/>
              <a:t>During execution, the system continuously outputs an estimate and a confidence interval—per group when grouping is present. </a:t>
            </a:r>
            <a:endParaRPr lang="en-US" altLang="zh-CN"/>
          </a:p>
          <a:p>
            <a:r>
              <a:rPr lang="en-US" altLang="zh-CN"/>
              <a:t>Users control when to stop: either when the CI is tight enough or a time limit is reached. </a:t>
            </a:r>
            <a:endParaRPr lang="en-US" altLang="zh-CN"/>
          </a:p>
          <a:p>
            <a:r>
              <a:rPr lang="en-US" altLang="zh-CN"/>
              <a:t>The objective is to keep estimates unbiased and CIs statistically sound while operating over complex join structures.</a:t>
            </a:r>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Wander Join treats a multi-table join as a graph. </a:t>
            </a:r>
            <a:endParaRPr lang="en-US" altLang="zh-CN"/>
          </a:p>
          <a:p>
            <a:endParaRPr lang="en-US" altLang="zh-CN"/>
          </a:p>
          <a:p>
            <a:r>
              <a:rPr lang="en-US" altLang="zh-CN"/>
              <a:t>We pick one tuple to start and then perform a random walk, moving only to tuples in other tables that truly match—its “neighbors.” </a:t>
            </a:r>
            <a:endParaRPr lang="en-US" altLang="zh-CN"/>
          </a:p>
          <a:p>
            <a:endParaRPr lang="en-US" altLang="zh-CN"/>
          </a:p>
          <a:p>
            <a:r>
              <a:rPr lang="en-US" altLang="zh-CN"/>
              <a:t>This concentrates effort where results exist, boosting the chance each sample contributes and reducing variance compared to blind sampling.</a:t>
            </a:r>
            <a:endParaRPr lang="en-US" altLang="zh-CN"/>
          </a:p>
          <a:p>
            <a:endParaRPr lang="en-US" altLang="zh-CN"/>
          </a:p>
          <a:p>
            <a:r>
              <a:rPr lang="en-US" altLang="zh-CN"/>
              <a:t>The approach yields unbiased estimators with confidence intervals and naturally extends to selections and group-by.</a:t>
            </a:r>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We model the join as a graph. Starting from a random tuple in R1, we “walk” only to tuples that actually match in R2 and then R3. </a:t>
            </a:r>
            <a:endParaRPr lang="en-US" altLang="zh-CN"/>
          </a:p>
          <a:p>
            <a:endParaRPr lang="en-US" altLang="zh-CN"/>
          </a:p>
          <a:p>
            <a:r>
              <a:rPr lang="en-US" altLang="zh-CN"/>
              <a:t>Each complete path corresponds to one join output row. </a:t>
            </a:r>
            <a:endParaRPr lang="en-US" altLang="zh-CN"/>
          </a:p>
          <a:p>
            <a:endParaRPr lang="en-US" altLang="zh-CN"/>
          </a:p>
          <a:p>
            <a:r>
              <a:rPr lang="en-US" altLang="zh-CN"/>
              <a:t>Indexes let us enumerate neighbors quickly, so we focus effort on joinable regions instead of blind sampling.</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sym typeface="+mn-ea"/>
              </a:rPr>
              <a:t>d2(t1) = #neighbors of t1 in R2; d3(t2) = #neighbors of t2 in R3.</a:t>
            </a:r>
            <a:endParaRPr lang="en-US" altLang="zh-CN">
              <a:sym typeface="+mn-ea"/>
            </a:endParaRPr>
          </a:p>
          <a:p>
            <a:endParaRPr lang="en-US" altLang="zh-CN">
              <a:sym typeface="+mn-ea"/>
            </a:endParaRPr>
          </a:p>
          <a:p>
            <a:r>
              <a:rPr lang="en-US" altLang="zh-CN"/>
              <a:t>If the value of the D attribute on </a:t>
            </a:r>
            <a:r>
              <a:rPr lang="en-US" altLang="zh-CN"/>
              <a:t>one path is very large, then obviously this would tilt the balance, leading to an overestimate. Ideally, each path should be sampled with equal probability so as to ensure unbiasedness. </a:t>
            </a:r>
            <a:endParaRPr lang="en-US" altLang="zh-CN"/>
          </a:p>
          <a:p>
            <a:r>
              <a:rPr lang="en-US" altLang="zh-CN"/>
              <a:t>However, it is well known that random walks in general do not yield a uniform distribution</a:t>
            </a:r>
            <a:endParaRPr lang="en-US" altLang="zh-CN"/>
          </a:p>
          <a:p>
            <a:endParaRPr lang="en-US" altLang="zh-CN"/>
          </a:p>
          <a:p>
            <a:r>
              <a:rPr lang="en-US" altLang="zh-CN"/>
              <a:t>Horvitz-Thompson estimator can be used to re_x0002_move the bias easily. For Count, </a:t>
            </a:r>
            <a:r>
              <a:rPr lang="en-US" altLang="zh-CN">
                <a:sym typeface="+mn-ea"/>
              </a:rPr>
              <a:t>Different paths aren’t equally likely, so we weight each path by 1/p(γ). </a:t>
            </a:r>
            <a:endParaRPr lang="en-US" altLang="zh-CN">
              <a:sym typeface="+mn-ea"/>
            </a:endParaRPr>
          </a:p>
          <a:p>
            <a:endParaRPr lang="en-US" altLang="zh-CN">
              <a:sym typeface="+mn-ea"/>
            </a:endParaRPr>
          </a:p>
          <a:p>
            <a:r>
              <a:rPr lang="en-US" altLang="zh-CN">
                <a:sym typeface="+mn-ea"/>
              </a:rPr>
              <a:t>This yields an unbiased estimator for SUM/COUNT and lets us compute confidence intervals. </a:t>
            </a:r>
            <a:endParaRPr lang="en-US" altLang="zh-CN">
              <a:sym typeface="+mn-ea"/>
            </a:endParaRPr>
          </a:p>
          <a:p>
            <a:endParaRPr lang="en-US" altLang="zh-CN">
              <a:sym typeface="+mn-ea"/>
            </a:endParaRPr>
          </a:p>
          <a:p>
            <a:r>
              <a:rPr lang="en-US" altLang="zh-CN">
                <a:sym typeface="+mn-ea"/>
              </a:rPr>
              <a:t>Stuck walks are treated as zero contribution; they slow convergence but don’t introduce bias.</a:t>
            </a:r>
            <a:endParaRPr lang="en-US" altLang="zh-CN">
              <a:sym typeface="+mn-ea"/>
            </a:endParaRPr>
          </a:p>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sym typeface="+mn-ea"/>
              </a:rPr>
              <a:t>d2(t1) = #neighbors of t1 in R2; d3(t2) = #neighbors of t2 in R3.</a:t>
            </a:r>
            <a:endParaRPr lang="en-US" altLang="zh-CN">
              <a:sym typeface="+mn-ea"/>
            </a:endParaRPr>
          </a:p>
          <a:p>
            <a:endParaRPr lang="en-US" altLang="zh-CN">
              <a:sym typeface="+mn-ea"/>
            </a:endParaRPr>
          </a:p>
          <a:p>
            <a:r>
              <a:rPr lang="en-US" altLang="zh-CN"/>
              <a:t>If the value of the D attribute on </a:t>
            </a:r>
            <a:r>
              <a:rPr lang="en-US" altLang="zh-CN"/>
              <a:t>one path is very large, then obviously this would tilt the balance, leading to an overestimate. Ideally, each path should be sampled with equal probability so as to ensure unbiasedness. </a:t>
            </a:r>
            <a:endParaRPr lang="en-US" altLang="zh-CN"/>
          </a:p>
          <a:p>
            <a:r>
              <a:rPr lang="en-US" altLang="zh-CN"/>
              <a:t>However, it is well known that random walks in general do not yield a uniform distribution</a:t>
            </a:r>
            <a:endParaRPr lang="en-US" altLang="zh-CN"/>
          </a:p>
          <a:p>
            <a:endParaRPr lang="en-US" altLang="zh-CN"/>
          </a:p>
          <a:p>
            <a:r>
              <a:rPr lang="en-US" altLang="zh-CN"/>
              <a:t>Horvitz-Thompson estimator [20] can be used to re_x0002_move the bias easily. For Count, </a:t>
            </a:r>
            <a:r>
              <a:rPr lang="en-US" altLang="zh-CN">
                <a:sym typeface="+mn-ea"/>
              </a:rPr>
              <a:t>Different paths aren’t equally likely, so we weight each path by 1/p(γ). </a:t>
            </a:r>
            <a:endParaRPr lang="en-US" altLang="zh-CN">
              <a:sym typeface="+mn-ea"/>
            </a:endParaRPr>
          </a:p>
          <a:p>
            <a:endParaRPr lang="en-US" altLang="zh-CN">
              <a:sym typeface="+mn-ea"/>
            </a:endParaRPr>
          </a:p>
          <a:p>
            <a:r>
              <a:rPr lang="en-US" altLang="zh-CN">
                <a:sym typeface="+mn-ea"/>
              </a:rPr>
              <a:t>This yields an unbiased estimator for SUM/COUNT and lets us compute confidence intervals. </a:t>
            </a:r>
            <a:endParaRPr lang="en-US" altLang="zh-CN">
              <a:sym typeface="+mn-ea"/>
            </a:endParaRPr>
          </a:p>
          <a:p>
            <a:endParaRPr lang="en-US" altLang="zh-CN">
              <a:sym typeface="+mn-ea"/>
            </a:endParaRPr>
          </a:p>
          <a:p>
            <a:r>
              <a:rPr lang="en-US" altLang="zh-CN">
                <a:sym typeface="+mn-ea"/>
              </a:rPr>
              <a:t>Stuck walks are treated as zero contribution; they slow convergence but don’t introduce bias.</a:t>
            </a:r>
            <a:endParaRPr lang="en-US" altLang="zh-CN">
              <a:sym typeface="+mn-ea"/>
            </a:endParaRPr>
          </a:p>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View the query as a graph to extend Wander Join from a 3-table chain to any acyclic join. </a:t>
            </a:r>
            <a:endParaRPr lang="en-US" altLang="zh-CN"/>
          </a:p>
          <a:p>
            <a:r>
              <a:rPr lang="en-US" altLang="zh-CN"/>
              <a:t>A walk order ensures every new table connects to what we’ve already walked. Different orders affect yield and variance;</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4B473A8-E45C-0B44-ABEE-98D371AB03AC}" type="datetime1">
              <a:rPr lang="en-CA"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40CBD97-9241-1E4A-97E0-CA406B67F98C}" type="datetime1">
              <a:rPr lang="en-CA"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02CD7E2-73CB-DD4A-9090-51674306AB2A}" type="datetime1">
              <a:rPr lang="en-CA"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4B473A8-E45C-0B44-ABEE-98D371AB03AC}" type="datetime1">
              <a:rPr lang="en-CA"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7EB027C-A6F6-5144-8BE5-B9801DE8B1A4}" type="datetime1">
              <a:rPr lang="en-CA"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18DEB6E-895B-EE4C-85C6-DB242AC1B739}" type="datetime1">
              <a:rPr lang="en-CA"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A734E92E-DC12-8E4B-BBB5-149316AFC0E7}" type="datetime1">
              <a:rPr lang="en-CA"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6C47C70C-0554-6A43-AE2A-3D203232A121}" type="datetime1">
              <a:rPr lang="en-CA"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2214348-465B-D544-9A49-D6F9F95C1517}" type="datetime1">
              <a:rPr lang="en-CA"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61B13-AC26-364C-BD5A-2F18332ACCD3}" type="datetime1">
              <a:rPr lang="en-CA"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0CAE66D-B366-B746-B508-9DDFFD0DF7F8}" type="datetime1">
              <a:rPr lang="en-CA"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7EB027C-A6F6-5144-8BE5-B9801DE8B1A4}" type="datetime1">
              <a:rPr lang="en-CA"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9B0A0AF-03F0-8D40-B88F-7AAF94AF6444}" type="datetime1">
              <a:rPr lang="en-CA"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40CBD97-9241-1E4A-97E0-CA406B67F98C}" type="datetime1">
              <a:rPr lang="en-CA"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02CD7E2-73CB-DD4A-9090-51674306AB2A}" type="datetime1">
              <a:rPr lang="en-CA"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18DEB6E-895B-EE4C-85C6-DB242AC1B739}" type="datetime1">
              <a:rPr lang="en-CA"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A734E92E-DC12-8E4B-BBB5-149316AFC0E7}" type="datetime1">
              <a:rPr lang="en-CA"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6C47C70C-0554-6A43-AE2A-3D203232A121}" type="datetime1">
              <a:rPr lang="en-CA"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2214348-465B-D544-9A49-D6F9F95C1517}" type="datetime1">
              <a:rPr lang="en-CA"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61B13-AC26-364C-BD5A-2F18332ACCD3}" type="datetime1">
              <a:rPr lang="en-CA"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0CAE66D-B366-B746-B508-9DDFFD0DF7F8}" type="datetime1">
              <a:rPr lang="en-CA"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9B0A0AF-03F0-8D40-B88F-7AAF94AF6444}" type="datetime1">
              <a:rPr lang="en-CA"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F91CC6-D399-D14D-8BBF-48680DFDCAA6}" type="datetime1">
              <a:rPr lang="en-CA"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400">
                <a:solidFill>
                  <a:schemeClr val="tx1">
                    <a:tint val="82000"/>
                  </a:schemeClr>
                </a:solidFill>
              </a:defRPr>
            </a:lvl1pPr>
          </a:lstStyle>
          <a:p>
            <a:fld id="{C3298BC9-37DF-C746-B968-2D106A4ACB2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F91CC6-D399-D14D-8BBF-48680DFDCAA6}" type="datetime1">
              <a:rPr lang="en-CA"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400">
                <a:solidFill>
                  <a:schemeClr val="tx1">
                    <a:tint val="82000"/>
                  </a:schemeClr>
                </a:solidFill>
              </a:defRPr>
            </a:lvl1pPr>
          </a:lstStyle>
          <a:p>
            <a:fld id="{C3298BC9-37DF-C746-B968-2D106A4ACB2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9" Type="http://schemas.openxmlformats.org/officeDocument/2006/relationships/image" Target="../media/image10.png"/><Relationship Id="rId8" Type="http://schemas.microsoft.com/office/2007/relationships/media" Target="../media/media1.mp3"/><Relationship Id="rId7"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0" Type="http://schemas.openxmlformats.org/officeDocument/2006/relationships/slideLayout" Target="../slideLayouts/slideLayout3.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image" Target="../media/image19.png"/><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1" Type="http://schemas.openxmlformats.org/officeDocument/2006/relationships/slideLayout" Target="../slideLayouts/slideLayout6.xml"/><Relationship Id="rId10" Type="http://schemas.openxmlformats.org/officeDocument/2006/relationships/image" Target="../media/image21.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7.png"/><Relationship Id="rId7" Type="http://schemas.openxmlformats.org/officeDocument/2006/relationships/image" Target="../media/image26.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6.png"/><Relationship Id="rId12" Type="http://schemas.openxmlformats.org/officeDocument/2006/relationships/slideLayout" Target="../slideLayouts/slideLayout6.xml"/><Relationship Id="rId11" Type="http://schemas.openxmlformats.org/officeDocument/2006/relationships/image" Target="../media/image30.png"/><Relationship Id="rId10" Type="http://schemas.openxmlformats.org/officeDocument/2006/relationships/image" Target="../media/image29.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9" Type="http://schemas.openxmlformats.org/officeDocument/2006/relationships/image" Target="../media/image34.png"/><Relationship Id="rId8" Type="http://schemas.openxmlformats.org/officeDocument/2006/relationships/image" Target="../media/image33.png"/><Relationship Id="rId7" Type="http://schemas.openxmlformats.org/officeDocument/2006/relationships/image" Target="../media/image32.png"/><Relationship Id="rId6" Type="http://schemas.openxmlformats.org/officeDocument/2006/relationships/image" Target="../media/image31.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1" Type="http://schemas.openxmlformats.org/officeDocument/2006/relationships/slideLayout" Target="../slideLayouts/slideLayout6.xml"/><Relationship Id="rId10" Type="http://schemas.openxmlformats.org/officeDocument/2006/relationships/image" Target="../media/image35.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39.png"/><Relationship Id="rId1" Type="http://schemas.openxmlformats.org/officeDocument/2006/relationships/image" Target="../media/image38.png"/></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45.png"/><Relationship Id="rId2" Type="http://schemas.openxmlformats.org/officeDocument/2006/relationships/image" Target="../media/image39.png"/><Relationship Id="rId1" Type="http://schemas.openxmlformats.org/officeDocument/2006/relationships/image" Target="../media/image41.png"/></Relationships>
</file>

<file path=ppt/slides/_rels/slide33.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9.png"/><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image" Target="../media/image41.png"/></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3" Type="http://schemas.openxmlformats.org/officeDocument/2006/relationships/image" Target="../media/image46.png"/><Relationship Id="rId2" Type="http://schemas.openxmlformats.org/officeDocument/2006/relationships/image" Target="../media/image49.png"/><Relationship Id="rId1" Type="http://schemas.openxmlformats.org/officeDocument/2006/relationships/image" Target="../media/image41.png"/></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39.png"/><Relationship Id="rId1" Type="http://schemas.openxmlformats.org/officeDocument/2006/relationships/image" Target="../media/image14.png"/></Relationships>
</file>

<file path=ppt/slides/_rels/slide37.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42.png"/><Relationship Id="rId1" Type="http://schemas.openxmlformats.org/officeDocument/2006/relationships/image" Target="../media/image36.png"/></Relationships>
</file>

<file path=ppt/slides/_rels/slide38.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39.png"/><Relationship Id="rId1" Type="http://schemas.openxmlformats.org/officeDocument/2006/relationships/image" Target="../media/image38.png"/></Relationships>
</file>

<file path=ppt/slides/_rels/slide39.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45.png"/><Relationship Id="rId2" Type="http://schemas.openxmlformats.org/officeDocument/2006/relationships/image" Target="../media/image39.png"/><Relationship Id="rId1" Type="http://schemas.openxmlformats.org/officeDocument/2006/relationships/image" Target="../media/image41.png"/></Relationships>
</file>

<file path=ppt/slides/_rels/slide41.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9.png"/><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image" Target="../media/image41.png"/></Relationships>
</file>

<file path=ppt/slides/_rels/slide42.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1.png"/><Relationship Id="rId4" Type="http://schemas.openxmlformats.org/officeDocument/2006/relationships/image" Target="../media/image50.png"/><Relationship Id="rId3" Type="http://schemas.openxmlformats.org/officeDocument/2006/relationships/image" Target="../media/image46.png"/><Relationship Id="rId2" Type="http://schemas.openxmlformats.org/officeDocument/2006/relationships/image" Target="../media/image49.png"/><Relationship Id="rId1" Type="http://schemas.openxmlformats.org/officeDocument/2006/relationships/image" Target="../media/image41.png"/></Relationships>
</file>

<file path=ppt/slides/_rels/slide43.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58.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52.png"/><Relationship Id="rId1" Type="http://schemas.openxmlformats.org/officeDocument/2006/relationships/image" Target="../media/image57.png"/></Relationships>
</file>

<file path=ppt/slides/_rels/slide44.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45.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46.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47.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48.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36.png"/></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63.png"/><Relationship Id="rId4" Type="http://schemas.openxmlformats.org/officeDocument/2006/relationships/image" Target="../media/image47.png"/><Relationship Id="rId3" Type="http://schemas.openxmlformats.org/officeDocument/2006/relationships/image" Target="../media/image7.png"/><Relationship Id="rId2" Type="http://schemas.openxmlformats.org/officeDocument/2006/relationships/image" Target="../media/image39.png"/><Relationship Id="rId1"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65.png"/><Relationship Id="rId4" Type="http://schemas.openxmlformats.org/officeDocument/2006/relationships/image" Target="../media/image64.png"/><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51.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65.png"/><Relationship Id="rId4" Type="http://schemas.openxmlformats.org/officeDocument/2006/relationships/image" Target="../media/image64.png"/><Relationship Id="rId3" Type="http://schemas.openxmlformats.org/officeDocument/2006/relationships/image" Target="../media/image46.png"/><Relationship Id="rId2" Type="http://schemas.openxmlformats.org/officeDocument/2006/relationships/image" Target="../media/image49.png"/><Relationship Id="rId1" Type="http://schemas.openxmlformats.org/officeDocument/2006/relationships/image" Target="../media/image41.png"/></Relationships>
</file>

<file path=ppt/slides/_rels/slide52.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3" Type="http://schemas.openxmlformats.org/officeDocument/2006/relationships/image" Target="../media/image46.png"/><Relationship Id="rId2" Type="http://schemas.openxmlformats.org/officeDocument/2006/relationships/image" Target="../media/image49.png"/><Relationship Id="rId1" Type="http://schemas.openxmlformats.org/officeDocument/2006/relationships/image" Target="../media/image41.png"/></Relationships>
</file>

<file path=ppt/slides/_rels/slide53.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image" Target="../media/image68.png"/><Relationship Id="rId6" Type="http://schemas.openxmlformats.org/officeDocument/2006/relationships/image" Target="../media/image67.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4.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69.png"/><Relationship Id="rId7" Type="http://schemas.openxmlformats.org/officeDocument/2006/relationships/image" Target="../media/image68.png"/><Relationship Id="rId6" Type="http://schemas.openxmlformats.org/officeDocument/2006/relationships/image" Target="../media/image67.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5.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70.png"/><Relationship Id="rId7" Type="http://schemas.openxmlformats.org/officeDocument/2006/relationships/image" Target="../media/image68.png"/><Relationship Id="rId6" Type="http://schemas.openxmlformats.org/officeDocument/2006/relationships/image" Target="../media/image67.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6.xml.rels><?xml version="1.0" encoding="UTF-8" standalone="yes"?>
<Relationships xmlns="http://schemas.openxmlformats.org/package/2006/relationships"><Relationship Id="rId9" Type="http://schemas.openxmlformats.org/officeDocument/2006/relationships/image" Target="../media/image79.png"/><Relationship Id="rId8" Type="http://schemas.openxmlformats.org/officeDocument/2006/relationships/image" Target="../media/image78.png"/><Relationship Id="rId7" Type="http://schemas.openxmlformats.org/officeDocument/2006/relationships/image" Target="../media/image77.png"/><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3" Type="http://schemas.openxmlformats.org/officeDocument/2006/relationships/image" Target="../media/image73.png"/><Relationship Id="rId2" Type="http://schemas.openxmlformats.org/officeDocument/2006/relationships/image" Target="../media/image72.png"/><Relationship Id="rId10" Type="http://schemas.openxmlformats.org/officeDocument/2006/relationships/slideLayout" Target="../slideLayouts/slideLayout6.xml"/><Relationship Id="rId1" Type="http://schemas.openxmlformats.org/officeDocument/2006/relationships/image" Target="../media/image71.png"/></Relationships>
</file>

<file path=ppt/slides/_rels/slide57.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image" Target="../media/image83.png"/><Relationship Id="rId6" Type="http://schemas.openxmlformats.org/officeDocument/2006/relationships/image" Target="../media/image82.png"/><Relationship Id="rId5" Type="http://schemas.openxmlformats.org/officeDocument/2006/relationships/image" Target="../media/image75.png"/><Relationship Id="rId4" Type="http://schemas.openxmlformats.org/officeDocument/2006/relationships/image" Target="../media/image74.png"/><Relationship Id="rId3" Type="http://schemas.openxmlformats.org/officeDocument/2006/relationships/image" Target="../media/image73.png"/><Relationship Id="rId2" Type="http://schemas.openxmlformats.org/officeDocument/2006/relationships/image" Target="../media/image81.png"/><Relationship Id="rId1" Type="http://schemas.openxmlformats.org/officeDocument/2006/relationships/image" Target="../media/image80.png"/></Relationships>
</file>

<file path=ppt/slides/_rels/slide58.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image" Target="../media/image83.png"/><Relationship Id="rId6" Type="http://schemas.openxmlformats.org/officeDocument/2006/relationships/image" Target="../media/image82.png"/><Relationship Id="rId5" Type="http://schemas.openxmlformats.org/officeDocument/2006/relationships/image" Target="../media/image86.png"/><Relationship Id="rId4" Type="http://schemas.openxmlformats.org/officeDocument/2006/relationships/image" Target="../media/image85.png"/><Relationship Id="rId3" Type="http://schemas.openxmlformats.org/officeDocument/2006/relationships/image" Target="../media/image84.png"/><Relationship Id="rId2" Type="http://schemas.openxmlformats.org/officeDocument/2006/relationships/image" Target="../media/image81.png"/><Relationship Id="rId1" Type="http://schemas.openxmlformats.org/officeDocument/2006/relationships/image" Target="../media/image80.png"/></Relationships>
</file>

<file path=ppt/slides/_rels/slide59.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image" Target="../media/image77.png"/><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image" Target="../media/image7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image" Target="../media/image77.png"/><Relationship Id="rId6" Type="http://schemas.openxmlformats.org/officeDocument/2006/relationships/image" Target="../media/image76.png"/><Relationship Id="rId5" Type="http://schemas.openxmlformats.org/officeDocument/2006/relationships/image" Target="../media/image87.png"/><Relationship Id="rId4" Type="http://schemas.openxmlformats.org/officeDocument/2006/relationships/image" Target="../media/image74.png"/><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image" Target="../media/image71.png"/></Relationships>
</file>

<file path=ppt/slides/_rels/slide61.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image" Target="../media/image77.png"/><Relationship Id="rId6" Type="http://schemas.openxmlformats.org/officeDocument/2006/relationships/image" Target="../media/image76.png"/><Relationship Id="rId5" Type="http://schemas.openxmlformats.org/officeDocument/2006/relationships/image" Target="../media/image87.png"/><Relationship Id="rId4" Type="http://schemas.openxmlformats.org/officeDocument/2006/relationships/image" Target="../media/image89.png"/><Relationship Id="rId3" Type="http://schemas.openxmlformats.org/officeDocument/2006/relationships/image" Target="../media/image88.png"/><Relationship Id="rId2" Type="http://schemas.openxmlformats.org/officeDocument/2006/relationships/image" Target="../media/image72.png"/><Relationship Id="rId1" Type="http://schemas.openxmlformats.org/officeDocument/2006/relationships/image" Target="../media/image71.png"/></Relationships>
</file>

<file path=ppt/slides/_rels/slide62.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image" Target="../media/image77.png"/><Relationship Id="rId6" Type="http://schemas.openxmlformats.org/officeDocument/2006/relationships/image" Target="../media/image76.png"/><Relationship Id="rId5" Type="http://schemas.openxmlformats.org/officeDocument/2006/relationships/image" Target="../media/image92.png"/><Relationship Id="rId4" Type="http://schemas.openxmlformats.org/officeDocument/2006/relationships/image" Target="../media/image91.png"/><Relationship Id="rId3" Type="http://schemas.openxmlformats.org/officeDocument/2006/relationships/image" Target="../media/image90.png"/><Relationship Id="rId2" Type="http://schemas.openxmlformats.org/officeDocument/2006/relationships/image" Target="../media/image72.png"/><Relationship Id="rId1" Type="http://schemas.openxmlformats.org/officeDocument/2006/relationships/image" Target="../media/image71.png"/></Relationships>
</file>

<file path=ppt/slides/_rels/slide63.xml.rels><?xml version="1.0" encoding="UTF-8" standalone="yes"?>
<Relationships xmlns="http://schemas.openxmlformats.org/package/2006/relationships"><Relationship Id="rId9" Type="http://schemas.openxmlformats.org/officeDocument/2006/relationships/image" Target="../media/image100.png"/><Relationship Id="rId8" Type="http://schemas.openxmlformats.org/officeDocument/2006/relationships/image" Target="../media/image99.png"/><Relationship Id="rId7" Type="http://schemas.openxmlformats.org/officeDocument/2006/relationships/image" Target="../media/image98.png"/><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 Id="rId3" Type="http://schemas.openxmlformats.org/officeDocument/2006/relationships/image" Target="../media/image94.png"/><Relationship Id="rId2" Type="http://schemas.openxmlformats.org/officeDocument/2006/relationships/image" Target="../media/image93.png"/><Relationship Id="rId11" Type="http://schemas.openxmlformats.org/officeDocument/2006/relationships/notesSlide" Target="../notesSlides/notesSlide14.xml"/><Relationship Id="rId10" Type="http://schemas.openxmlformats.org/officeDocument/2006/relationships/slideLayout" Target="../slideLayouts/slideLayout6.xml"/><Relationship Id="rId1" Type="http://schemas.openxmlformats.org/officeDocument/2006/relationships/image" Target="../media/image11.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02.png"/><Relationship Id="rId1" Type="http://schemas.openxmlformats.org/officeDocument/2006/relationships/image" Target="../media/image101.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04.png"/><Relationship Id="rId1" Type="http://schemas.openxmlformats.org/officeDocument/2006/relationships/image" Target="../media/image103.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5.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07.png"/><Relationship Id="rId1" Type="http://schemas.openxmlformats.org/officeDocument/2006/relationships/image" Target="../media/image106.png"/></Relationships>
</file>

<file path=ppt/slides/_rels/slide68.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6.xml"/><Relationship Id="rId2" Type="http://schemas.openxmlformats.org/officeDocument/2006/relationships/image" Target="../media/image109.png"/><Relationship Id="rId1" Type="http://schemas.openxmlformats.org/officeDocument/2006/relationships/image" Target="../media/image108.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image" Target="../media/image1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image" Target="../media/image11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image" Target="../media/image112.png"/></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hyperlink" Target="https://github.com/InitialDLab/wj-inmem/tree/master" TargetMode="External"/><Relationship Id="rId1" Type="http://schemas.openxmlformats.org/officeDocument/2006/relationships/image" Target="../media/image10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Wander</a:t>
            </a:r>
            <a:r>
              <a:rPr lang="zh-CN" altLang="en-US" dirty="0"/>
              <a:t> </a:t>
            </a:r>
            <a:r>
              <a:rPr lang="en-CA" altLang="zh-CN"/>
              <a:t>Join</a:t>
            </a:r>
            <a:endParaRPr lang="en-US"/>
          </a:p>
        </p:txBody>
      </p:sp>
      <p:sp>
        <p:nvSpPr>
          <p:cNvPr id="5" name="Subtitle 4"/>
          <p:cNvSpPr>
            <a:spLocks noGrp="1"/>
          </p:cNvSpPr>
          <p:nvPr>
            <p:ph type="subTitle" idx="1"/>
          </p:nvPr>
        </p:nvSpPr>
        <p:spPr/>
        <p:txBody>
          <a:bodyPr/>
          <a:lstStyle/>
          <a:p>
            <a:r>
              <a:rPr lang="en-US"/>
              <a:t>Hongxu Xu</a:t>
            </a:r>
            <a:endParaRPr lang="en-US"/>
          </a:p>
          <a:p>
            <a:r>
              <a:rPr lang="en-US"/>
              <a:t>Chunhao Liao</a:t>
            </a:r>
            <a:endParaRPr lang="en-US"/>
          </a:p>
        </p:txBody>
      </p:sp>
      <p:sp>
        <p:nvSpPr>
          <p:cNvPr id="2" name="Date Placeholder 1"/>
          <p:cNvSpPr>
            <a:spLocks noGrp="1"/>
          </p:cNvSpPr>
          <p:nvPr>
            <p:ph type="dt" sz="half" idx="10"/>
          </p:nvPr>
        </p:nvSpPr>
        <p:spPr/>
        <p:txBody>
          <a:bodyPr/>
          <a:lstStyle/>
          <a:p>
            <a:fld id="{D1561B13-AC26-364C-BD5A-2F18332ACCD3}" type="datetime1">
              <a:rPr lang="en-CA" smtClean="0"/>
            </a:fld>
            <a:endParaRPr lang="en-US"/>
          </a:p>
        </p:txBody>
      </p:sp>
      <p:sp>
        <p:nvSpPr>
          <p:cNvPr id="3" name="Slide Number Placeholder 2"/>
          <p:cNvSpPr>
            <a:spLocks noGrp="1"/>
          </p:cNvSpPr>
          <p:nvPr>
            <p:ph type="sldNum" sz="quarter" idx="12"/>
          </p:nvPr>
        </p:nvSpPr>
        <p:spPr/>
        <p:txBody>
          <a:bodyPr/>
          <a:lstStyle/>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Example</a:t>
            </a:r>
            <a:endParaRPr lang="en-US" altLang="zh-CN"/>
          </a:p>
        </p:txBody>
      </p:sp>
      <p:sp>
        <p:nvSpPr>
          <p:cNvPr id="3" name="内容占位符 2"/>
          <p:cNvSpPr>
            <a:spLocks noGrp="1"/>
          </p:cNvSpPr>
          <p:nvPr>
            <p:ph idx="1"/>
          </p:nvPr>
        </p:nvSpPr>
        <p:spPr/>
        <p:txBody>
          <a:bodyPr/>
          <a:p>
            <a:r>
              <a:rPr lang="en-US" altLang="zh-CN"/>
              <a:t>The true 3-table natural join has two complete paths:</a:t>
            </a:r>
            <a:endParaRPr lang="en-US" altLang="zh-CN"/>
          </a:p>
          <a:p>
            <a:endParaRPr lang="en-US" altLang="zh-CN"/>
          </a:p>
          <a:p>
            <a:r>
              <a:rPr lang="en-US" altLang="zh-CN"/>
              <a:t>(a1, b1, c1) (10</a:t>
            </a:r>
            <a:r>
              <a:rPr lang="en-US" altLang="en-US"/>
              <a:t>→</a:t>
            </a:r>
            <a:r>
              <a:rPr lang="en-US" altLang="zh-CN"/>
              <a:t>x)</a:t>
            </a:r>
            <a:endParaRPr lang="en-US" altLang="zh-CN"/>
          </a:p>
          <a:p>
            <a:r>
              <a:rPr lang="en-US" altLang="zh-CN"/>
              <a:t>(a1, b2, c2) (10</a:t>
            </a:r>
            <a:r>
              <a:rPr lang="en-US" altLang="en-US"/>
              <a:t>→</a:t>
            </a:r>
            <a:r>
              <a:rPr lang="en-US" altLang="zh-CN"/>
              <a:t>y)</a:t>
            </a:r>
            <a:endParaRPr lang="en-US" altLang="zh-CN"/>
          </a:p>
          <a:p>
            <a:r>
              <a:rPr lang="en-US" altLang="zh-CN"/>
              <a:t>Path (a2, b3, ?) has no neighbor in R3 </a:t>
            </a:r>
            <a:r>
              <a:rPr lang="en-US" altLang="en-US"/>
              <a:t>→</a:t>
            </a:r>
            <a:r>
              <a:rPr lang="en-US" altLang="zh-CN"/>
              <a:t> “stuck”.</a:t>
            </a:r>
            <a:endParaRPr lang="en-US" altLang="zh-CN"/>
          </a:p>
        </p:txBody>
      </p:sp>
      <p:sp>
        <p:nvSpPr>
          <p:cNvPr id="4" name="日期占位符 3"/>
          <p:cNvSpPr>
            <a:spLocks noGrp="1"/>
          </p:cNvSpPr>
          <p:nvPr>
            <p:ph type="dt" sz="half" idx="10"/>
          </p:nvPr>
        </p:nvSpPr>
        <p:spPr/>
        <p:txBody>
          <a:bodyPr/>
          <a:p>
            <a:fld id="{77EB027C-A6F6-5144-8BE5-B9801DE8B1A4}" type="datetime1">
              <a:rPr lang="en-CA" smtClean="0"/>
            </a:fld>
            <a:endParaRPr lang="en-US"/>
          </a:p>
        </p:txBody>
      </p:sp>
      <p:sp>
        <p:nvSpPr>
          <p:cNvPr id="5" name="灯片编号占位符 4"/>
          <p:cNvSpPr>
            <a:spLocks noGrp="1"/>
          </p:cNvSpPr>
          <p:nvPr>
            <p:ph type="sldNum" sz="quarter" idx="12"/>
          </p:nvPr>
        </p:nvSpPr>
        <p:spPr/>
        <p:txBody>
          <a:bodyPr/>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Example</a:t>
            </a:r>
            <a:endParaRPr lang="en-US" altLang="zh-CN"/>
          </a:p>
        </p:txBody>
      </p:sp>
      <p:sp>
        <p:nvSpPr>
          <p:cNvPr id="3" name="内容占位符 2"/>
          <p:cNvSpPr>
            <a:spLocks noGrp="1"/>
          </p:cNvSpPr>
          <p:nvPr>
            <p:ph idx="1"/>
          </p:nvPr>
        </p:nvSpPr>
        <p:spPr/>
        <p:txBody>
          <a:bodyPr>
            <a:normAutofit fontScale="90000"/>
          </a:bodyPr>
          <a:p>
            <a:pPr marL="0" indent="0">
              <a:buNone/>
            </a:pPr>
            <a:r>
              <a:rPr lang="en-US" altLang="zh-CN"/>
              <a:t>1. Pick start in R1 uniformly: P(a1)=P(a2)=1/2.</a:t>
            </a:r>
            <a:endParaRPr lang="en-US" altLang="zh-CN"/>
          </a:p>
          <a:p>
            <a:endParaRPr lang="en-US" altLang="zh-CN"/>
          </a:p>
          <a:p>
            <a:pPr marL="0" indent="0">
              <a:buNone/>
            </a:pPr>
            <a:r>
              <a:rPr lang="en-US" altLang="zh-CN"/>
              <a:t>2. From R2 neighbors of the start, pick uniformly:</a:t>
            </a:r>
            <a:endParaRPr lang="en-US" altLang="zh-CN"/>
          </a:p>
          <a:p>
            <a:r>
              <a:rPr lang="en-US" altLang="zh-CN"/>
              <a:t>a1 has neighbors {b1, b2} </a:t>
            </a:r>
            <a:r>
              <a:rPr lang="en-US" altLang="en-US"/>
              <a:t>→</a:t>
            </a:r>
            <a:r>
              <a:rPr lang="en-US" altLang="zh-CN"/>
              <a:t> each 1/2</a:t>
            </a:r>
            <a:endParaRPr lang="en-US" altLang="zh-CN"/>
          </a:p>
          <a:p>
            <a:r>
              <a:rPr lang="en-US" altLang="zh-CN"/>
              <a:t>a2 has neighbor {b3} </a:t>
            </a:r>
            <a:r>
              <a:rPr lang="en-US" altLang="en-US"/>
              <a:t>→</a:t>
            </a:r>
            <a:r>
              <a:rPr lang="en-US" altLang="zh-CN"/>
              <a:t> 1</a:t>
            </a:r>
            <a:endParaRPr lang="en-US" altLang="zh-CN"/>
          </a:p>
          <a:p>
            <a:endParaRPr lang="en-US" altLang="zh-CN"/>
          </a:p>
          <a:p>
            <a:pPr marL="0" indent="0">
              <a:buNone/>
            </a:pPr>
            <a:r>
              <a:rPr lang="en-US" altLang="zh-CN"/>
              <a:t>3. From R3 neighbors of the chosen R2 tuple, pick uniformly:</a:t>
            </a:r>
            <a:endParaRPr lang="en-US" altLang="zh-CN"/>
          </a:p>
          <a:p>
            <a:r>
              <a:rPr lang="en-US" altLang="zh-CN"/>
              <a:t>b1 has {c1} </a:t>
            </a:r>
            <a:r>
              <a:rPr lang="en-US" altLang="en-US"/>
              <a:t>→</a:t>
            </a:r>
            <a:r>
              <a:rPr lang="en-US" altLang="zh-CN"/>
              <a:t> 1; b2 has {c2} </a:t>
            </a:r>
            <a:r>
              <a:rPr lang="en-US" altLang="en-US"/>
              <a:t>→</a:t>
            </a:r>
            <a:r>
              <a:rPr lang="en-US" altLang="zh-CN"/>
              <a:t> 1</a:t>
            </a:r>
            <a:endParaRPr lang="en-US" altLang="zh-CN"/>
          </a:p>
          <a:p>
            <a:r>
              <a:rPr lang="en-US" altLang="zh-CN"/>
              <a:t>b3 has no neighbor </a:t>
            </a:r>
            <a:r>
              <a:rPr lang="en-US" altLang="en-US"/>
              <a:t>→</a:t>
            </a:r>
            <a:r>
              <a:rPr lang="en-US" altLang="zh-CN"/>
              <a:t> stuck</a:t>
            </a:r>
            <a:endParaRPr lang="en-US" altLang="zh-CN"/>
          </a:p>
        </p:txBody>
      </p:sp>
      <p:sp>
        <p:nvSpPr>
          <p:cNvPr id="4" name="日期占位符 3"/>
          <p:cNvSpPr>
            <a:spLocks noGrp="1"/>
          </p:cNvSpPr>
          <p:nvPr>
            <p:ph type="dt" sz="half" idx="10"/>
          </p:nvPr>
        </p:nvSpPr>
        <p:spPr/>
        <p:txBody>
          <a:bodyPr/>
          <a:p>
            <a:fld id="{77EB027C-A6F6-5144-8BE5-B9801DE8B1A4}" type="datetime1">
              <a:rPr lang="en-CA" smtClean="0"/>
            </a:fld>
            <a:endParaRPr lang="en-US"/>
          </a:p>
        </p:txBody>
      </p:sp>
      <p:sp>
        <p:nvSpPr>
          <p:cNvPr id="5" name="灯片编号占位符 4"/>
          <p:cNvSpPr>
            <a:spLocks noGrp="1"/>
          </p:cNvSpPr>
          <p:nvPr>
            <p:ph type="sldNum" sz="quarter" idx="12"/>
          </p:nvPr>
        </p:nvSpPr>
        <p:spPr/>
        <p:txBody>
          <a:bodyPr/>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t>Example</a:t>
            </a:r>
            <a:endParaRPr lang="en-US" altLang="zh-CN"/>
          </a:p>
        </p:txBody>
      </p:sp>
      <p:sp>
        <p:nvSpPr>
          <p:cNvPr id="3" name="内容占位符 2"/>
          <p:cNvSpPr>
            <a:spLocks noGrp="1"/>
          </p:cNvSpPr>
          <p:nvPr>
            <p:ph idx="1"/>
          </p:nvPr>
        </p:nvSpPr>
        <p:spPr/>
        <p:txBody>
          <a:bodyPr>
            <a:normAutofit/>
          </a:bodyPr>
          <a:p>
            <a:pPr marL="0" indent="0">
              <a:buNone/>
            </a:pPr>
            <a:r>
              <a:rPr lang="en-US" altLang="zh-CN"/>
              <a:t>p(a1,b1,c1) = (1/2) </a:t>
            </a:r>
            <a:r>
              <a:rPr lang="en-US" altLang="en-US"/>
              <a:t>×</a:t>
            </a:r>
            <a:r>
              <a:rPr lang="en-US" altLang="zh-CN"/>
              <a:t> (1/2) </a:t>
            </a:r>
            <a:r>
              <a:rPr lang="en-US" altLang="en-US"/>
              <a:t>×</a:t>
            </a:r>
            <a:r>
              <a:rPr lang="en-US" altLang="zh-CN"/>
              <a:t> 1 = 1/4</a:t>
            </a:r>
            <a:endParaRPr lang="en-US" altLang="zh-CN"/>
          </a:p>
          <a:p>
            <a:pPr marL="0" indent="0">
              <a:buNone/>
            </a:pPr>
            <a:r>
              <a:rPr lang="en-US" altLang="zh-CN"/>
              <a:t>p(a1,b2,c2) = (1/2) </a:t>
            </a:r>
            <a:r>
              <a:rPr lang="en-US" altLang="en-US"/>
              <a:t>×</a:t>
            </a:r>
            <a:r>
              <a:rPr lang="en-US" altLang="zh-CN"/>
              <a:t> (1/2) </a:t>
            </a:r>
            <a:r>
              <a:rPr lang="en-US" altLang="en-US"/>
              <a:t>×</a:t>
            </a:r>
            <a:r>
              <a:rPr lang="en-US" altLang="zh-CN"/>
              <a:t> 1 = 1/4</a:t>
            </a:r>
            <a:endParaRPr lang="en-US" altLang="zh-CN"/>
          </a:p>
          <a:p>
            <a:pPr marL="0" indent="0">
              <a:buNone/>
            </a:pPr>
            <a:r>
              <a:rPr lang="en-US" altLang="zh-CN"/>
              <a:t>p(stuck: a2,b3,∅) = (1/2) </a:t>
            </a:r>
            <a:r>
              <a:rPr lang="en-US" altLang="en-US"/>
              <a:t>×</a:t>
            </a:r>
            <a:r>
              <a:rPr lang="en-US" altLang="zh-CN"/>
              <a:t> 1 </a:t>
            </a:r>
            <a:r>
              <a:rPr lang="en-US" altLang="en-US"/>
              <a:t>×</a:t>
            </a:r>
            <a:r>
              <a:rPr lang="en-US" altLang="zh-CN"/>
              <a:t> 1 = 1/2</a:t>
            </a:r>
            <a:endParaRPr lang="en-US" altLang="zh-CN"/>
          </a:p>
        </p:txBody>
      </p:sp>
      <p:sp>
        <p:nvSpPr>
          <p:cNvPr id="4" name="日期占位符 3"/>
          <p:cNvSpPr>
            <a:spLocks noGrp="1"/>
          </p:cNvSpPr>
          <p:nvPr>
            <p:ph type="dt" sz="half" idx="10"/>
          </p:nvPr>
        </p:nvSpPr>
        <p:spPr/>
        <p:txBody>
          <a:bodyPr/>
          <a:p>
            <a:fld id="{77EB027C-A6F6-5144-8BE5-B9801DE8B1A4}" type="datetime1">
              <a:rPr lang="en-CA" smtClean="0"/>
            </a:fld>
            <a:endParaRPr lang="en-US"/>
          </a:p>
        </p:txBody>
      </p:sp>
      <p:sp>
        <p:nvSpPr>
          <p:cNvPr id="5" name="灯片编号占位符 4"/>
          <p:cNvSpPr>
            <a:spLocks noGrp="1"/>
          </p:cNvSpPr>
          <p:nvPr>
            <p:ph type="sldNum" sz="quarter" idx="12"/>
          </p:nvPr>
        </p:nvSpPr>
        <p:spPr/>
        <p:txBody>
          <a:bodyPr/>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05435" y="51435"/>
            <a:ext cx="10515600" cy="1325563"/>
          </a:xfrm>
        </p:spPr>
        <p:txBody>
          <a:bodyPr>
            <a:normAutofit/>
          </a:bodyPr>
          <a:p>
            <a:r>
              <a:rPr lang="en-US" altLang="zh-CN"/>
              <a:t>Example (Goal: COUNT)</a:t>
            </a:r>
            <a:endParaRPr lang="en-US" altLang="zh-CN"/>
          </a:p>
        </p:txBody>
      </p:sp>
      <p:sp>
        <p:nvSpPr>
          <p:cNvPr id="3" name="内容占位符 2"/>
          <p:cNvSpPr>
            <a:spLocks noGrp="1"/>
          </p:cNvSpPr>
          <p:nvPr>
            <p:ph idx="1"/>
          </p:nvPr>
        </p:nvSpPr>
        <p:spPr>
          <a:xfrm>
            <a:off x="583565" y="1253490"/>
            <a:ext cx="11170920" cy="5040630"/>
          </a:xfrm>
        </p:spPr>
        <p:txBody>
          <a:bodyPr>
            <a:normAutofit/>
          </a:bodyPr>
          <a:p>
            <a:pPr marL="0" indent="0">
              <a:buNone/>
            </a:pPr>
            <a:r>
              <a:rPr lang="en-US" altLang="zh-CN"/>
              <a:t>True answer: 2 (the two complete paths above).</a:t>
            </a:r>
            <a:endParaRPr lang="en-US" altLang="zh-CN"/>
          </a:p>
          <a:p>
            <a:pPr marL="0" indent="0">
              <a:buNone/>
            </a:pPr>
            <a:endParaRPr lang="en-US" altLang="zh-CN"/>
          </a:p>
          <a:p>
            <a:pPr marL="0" indent="0">
              <a:buNone/>
            </a:pPr>
            <a:r>
              <a:rPr lang="en-US" altLang="zh-CN"/>
              <a:t>Contribution of a valid path: 1/(1/4) = 4</a:t>
            </a:r>
            <a:endParaRPr lang="en-US" altLang="zh-CN"/>
          </a:p>
          <a:p>
            <a:pPr marL="0" indent="0">
              <a:buNone/>
            </a:pPr>
            <a:r>
              <a:rPr lang="en-US" altLang="zh-CN"/>
              <a:t>Contribution of a stuck path: 0</a:t>
            </a:r>
            <a:endParaRPr lang="en-US" altLang="zh-CN"/>
          </a:p>
          <a:p>
            <a:pPr marL="0" indent="0">
              <a:buNone/>
            </a:pPr>
            <a:endParaRPr lang="en-US" altLang="zh-CN"/>
          </a:p>
          <a:p>
            <a:pPr marL="0" indent="0">
              <a:buNone/>
            </a:pPr>
            <a:r>
              <a:rPr lang="en-US" altLang="zh-CN"/>
              <a:t>Expectation of one walk (unbiasedness):</a:t>
            </a:r>
            <a:endParaRPr lang="en-US" altLang="zh-CN"/>
          </a:p>
          <a:p>
            <a:pPr marL="0" indent="0">
              <a:buNone/>
            </a:pPr>
            <a:r>
              <a:rPr lang="en-US" altLang="zh-CN"/>
              <a:t>E[estimate] = 4·(1/4) + 4·(1/4) + 0·(1/2) = 1 + 1 + 0 = 2 = true count.</a:t>
            </a:r>
            <a:endParaRPr lang="en-US" altLang="zh-CN"/>
          </a:p>
          <a:p>
            <a:pPr marL="0" indent="0">
              <a:buNone/>
            </a:pPr>
            <a:r>
              <a:rPr lang="en-US" altLang="zh-CN"/>
              <a:t>Repeating independent walks and averaging converges to 2; more samples </a:t>
            </a:r>
            <a:r>
              <a:rPr lang="en-US" altLang="en-US"/>
              <a:t>→</a:t>
            </a:r>
            <a:r>
              <a:rPr lang="en-US" altLang="zh-CN"/>
              <a:t> lower variance </a:t>
            </a:r>
            <a:r>
              <a:rPr lang="en-US" altLang="en-US"/>
              <a:t>→</a:t>
            </a:r>
            <a:r>
              <a:rPr lang="en-US" altLang="zh-CN"/>
              <a:t> narrower confidence intervals.</a:t>
            </a:r>
            <a:endParaRPr lang="en-US" altLang="zh-CN"/>
          </a:p>
        </p:txBody>
      </p:sp>
      <p:sp>
        <p:nvSpPr>
          <p:cNvPr id="4" name="日期占位符 3"/>
          <p:cNvSpPr>
            <a:spLocks noGrp="1"/>
          </p:cNvSpPr>
          <p:nvPr>
            <p:ph type="dt" sz="half" idx="10"/>
          </p:nvPr>
        </p:nvSpPr>
        <p:spPr/>
        <p:txBody>
          <a:bodyPr/>
          <a:p>
            <a:fld id="{77EB027C-A6F6-5144-8BE5-B9801DE8B1A4}" type="datetime1">
              <a:rPr lang="en-CA" smtClean="0"/>
            </a:fld>
            <a:endParaRPr lang="en-US"/>
          </a:p>
        </p:txBody>
      </p:sp>
      <p:sp>
        <p:nvSpPr>
          <p:cNvPr id="5" name="灯片编号占位符 4"/>
          <p:cNvSpPr>
            <a:spLocks noGrp="1"/>
          </p:cNvSpPr>
          <p:nvPr>
            <p:ph type="sldNum" sz="quarter" idx="12"/>
          </p:nvPr>
        </p:nvSpPr>
        <p:spPr/>
        <p:txBody>
          <a:bodyPr/>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05435" y="51435"/>
            <a:ext cx="10515600" cy="1325563"/>
          </a:xfrm>
        </p:spPr>
        <p:txBody>
          <a:bodyPr>
            <a:normAutofit/>
          </a:bodyPr>
          <a:p>
            <a:r>
              <a:rPr lang="en-US" altLang="zh-CN"/>
              <a:t>Example (Goal: </a:t>
            </a:r>
            <a:r>
              <a:rPr lang="en-US" altLang="zh-CN"/>
              <a:t>SUM)</a:t>
            </a:r>
            <a:endParaRPr lang="en-US" altLang="zh-CN"/>
          </a:p>
        </p:txBody>
      </p:sp>
      <p:sp>
        <p:nvSpPr>
          <p:cNvPr id="3" name="内容占位符 2"/>
          <p:cNvSpPr>
            <a:spLocks noGrp="1"/>
          </p:cNvSpPr>
          <p:nvPr>
            <p:ph idx="1"/>
          </p:nvPr>
        </p:nvSpPr>
        <p:spPr>
          <a:xfrm>
            <a:off x="583565" y="1253490"/>
            <a:ext cx="11170920" cy="5040630"/>
          </a:xfrm>
        </p:spPr>
        <p:txBody>
          <a:bodyPr>
            <a:normAutofit fontScale="80000"/>
          </a:bodyPr>
          <a:p>
            <a:pPr marL="0" indent="0">
              <a:buNone/>
            </a:pPr>
            <a:r>
              <a:rPr lang="en-US" altLang="zh-CN"/>
              <a:t>D on paths: c1.D=5, c2.D=7 </a:t>
            </a:r>
            <a:r>
              <a:rPr lang="en-US" altLang="en-US"/>
              <a:t>→</a:t>
            </a:r>
            <a:r>
              <a:rPr lang="en-US" altLang="zh-CN"/>
              <a:t> true value 5+7=12</a:t>
            </a:r>
            <a:endParaRPr lang="en-US" altLang="zh-CN"/>
          </a:p>
          <a:p>
            <a:pPr marL="0" indent="0">
              <a:buNone/>
            </a:pPr>
            <a:endParaRPr lang="en-US" altLang="zh-CN"/>
          </a:p>
          <a:p>
            <a:pPr marL="0" indent="0">
              <a:buNone/>
            </a:pPr>
            <a:r>
              <a:rPr lang="en-US" altLang="zh-CN"/>
              <a:t>Path contribution v(</a:t>
            </a:r>
            <a:r>
              <a:rPr lang="en-US" altLang="zh-CN">
                <a:sym typeface="+mn-ea"/>
              </a:rPr>
              <a:t>γ</a:t>
            </a:r>
            <a:r>
              <a:rPr lang="en-US" altLang="zh-CN"/>
              <a:t>)/p(</a:t>
            </a:r>
            <a:r>
              <a:rPr lang="en-US" altLang="zh-CN">
                <a:sym typeface="+mn-ea"/>
              </a:rPr>
              <a:t>γ</a:t>
            </a:r>
            <a:r>
              <a:rPr lang="en-US" altLang="zh-CN"/>
              <a:t>), here v(</a:t>
            </a:r>
            <a:r>
              <a:rPr lang="en-US" altLang="zh-CN">
                <a:sym typeface="+mn-ea"/>
              </a:rPr>
              <a:t>γ</a:t>
            </a:r>
            <a:r>
              <a:rPr lang="en-US" altLang="zh-CN"/>
              <a:t>) = D on the path:</a:t>
            </a:r>
            <a:endParaRPr lang="en-US" altLang="zh-CN"/>
          </a:p>
          <a:p>
            <a:pPr marL="0" indent="0">
              <a:buNone/>
            </a:pPr>
            <a:endParaRPr lang="en-US" altLang="zh-CN"/>
          </a:p>
          <a:p>
            <a:pPr marL="0" indent="0">
              <a:buNone/>
            </a:pPr>
            <a:r>
              <a:rPr lang="en-US" altLang="zh-CN"/>
              <a:t>(a1,b1,c1): 5 / (1/4) = 20</a:t>
            </a:r>
            <a:endParaRPr lang="en-US" altLang="zh-CN"/>
          </a:p>
          <a:p>
            <a:pPr marL="0" indent="0">
              <a:buNone/>
            </a:pPr>
            <a:endParaRPr lang="en-US" altLang="zh-CN"/>
          </a:p>
          <a:p>
            <a:pPr marL="0" indent="0">
              <a:buNone/>
            </a:pPr>
            <a:r>
              <a:rPr lang="en-US" altLang="zh-CN"/>
              <a:t>(a1,b2,c2): 7 / (1/4) = 28</a:t>
            </a:r>
            <a:endParaRPr lang="en-US" altLang="zh-CN"/>
          </a:p>
          <a:p>
            <a:pPr marL="0" indent="0">
              <a:buNone/>
            </a:pPr>
            <a:endParaRPr lang="en-US" altLang="zh-CN"/>
          </a:p>
          <a:p>
            <a:pPr marL="0" indent="0">
              <a:buNone/>
            </a:pPr>
            <a:r>
              <a:rPr lang="en-US" altLang="zh-CN"/>
              <a:t>stuck: 0</a:t>
            </a:r>
            <a:endParaRPr lang="en-US" altLang="zh-CN"/>
          </a:p>
          <a:p>
            <a:pPr marL="0" indent="0">
              <a:buNone/>
            </a:pPr>
            <a:endParaRPr lang="en-US" altLang="zh-CN"/>
          </a:p>
          <a:p>
            <a:pPr marL="0" indent="0">
              <a:buNone/>
            </a:pPr>
            <a:r>
              <a:rPr lang="en-US" altLang="zh-CN"/>
              <a:t>Expectation: 20·(1/4) + 28·(1/4) + 0·(1/2) = 5 + 7 + 0 = 12 </a:t>
            </a:r>
            <a:r>
              <a:rPr lang="en-US" altLang="en-US"/>
              <a:t>→</a:t>
            </a:r>
            <a:r>
              <a:rPr lang="en-US" altLang="zh-CN"/>
              <a:t> unbiased.</a:t>
            </a:r>
            <a:endParaRPr lang="en-US" altLang="zh-CN"/>
          </a:p>
        </p:txBody>
      </p:sp>
      <p:sp>
        <p:nvSpPr>
          <p:cNvPr id="4" name="日期占位符 3"/>
          <p:cNvSpPr>
            <a:spLocks noGrp="1"/>
          </p:cNvSpPr>
          <p:nvPr>
            <p:ph type="dt" sz="half" idx="10"/>
          </p:nvPr>
        </p:nvSpPr>
        <p:spPr/>
        <p:txBody>
          <a:bodyPr/>
          <a:p>
            <a:fld id="{77EB027C-A6F6-5144-8BE5-B9801DE8B1A4}" type="datetime1">
              <a:rPr lang="en-CA" smtClean="0"/>
            </a:fld>
            <a:endParaRPr lang="en-US"/>
          </a:p>
        </p:txBody>
      </p:sp>
      <p:sp>
        <p:nvSpPr>
          <p:cNvPr id="5" name="灯片编号占位符 4"/>
          <p:cNvSpPr>
            <a:spLocks noGrp="1"/>
          </p:cNvSpPr>
          <p:nvPr>
            <p:ph type="sldNum" sz="quarter" idx="12"/>
          </p:nvPr>
        </p:nvSpPr>
        <p:spPr/>
        <p:txBody>
          <a:bodyPr/>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Path Probability &amp; Unbiased Estimation</a:t>
            </a:r>
            <a:endParaRPr lang="en-US" altLang="zh-CN"/>
          </a:p>
        </p:txBody>
      </p:sp>
      <p:sp>
        <p:nvSpPr>
          <p:cNvPr id="3" name="内容占位符 2"/>
          <p:cNvSpPr>
            <a:spLocks noGrp="1"/>
          </p:cNvSpPr>
          <p:nvPr>
            <p:ph idx="1"/>
          </p:nvPr>
        </p:nvSpPr>
        <p:spPr/>
        <p:txBody>
          <a:bodyPr>
            <a:normAutofit fontScale="90000"/>
          </a:bodyPr>
          <a:p>
            <a:r>
              <a:rPr lang="en-US" altLang="zh-CN"/>
              <a:t>Path probability: p(γ) = 1/|R1| </a:t>
            </a:r>
            <a:r>
              <a:rPr lang="en-US" altLang="en-US"/>
              <a:t>×</a:t>
            </a:r>
            <a:r>
              <a:rPr lang="en-US" altLang="zh-CN"/>
              <a:t> 1/d2(t1) </a:t>
            </a:r>
            <a:r>
              <a:rPr lang="en-US" altLang="en-US"/>
              <a:t>×</a:t>
            </a:r>
            <a:r>
              <a:rPr lang="en-US" altLang="zh-CN"/>
              <a:t> 1/d3(t2)</a:t>
            </a:r>
            <a:endParaRPr lang="en-US" altLang="zh-CN"/>
          </a:p>
          <a:p>
            <a:endParaRPr lang="en-US" altLang="zh-CN"/>
          </a:p>
          <a:p>
            <a:r>
              <a:rPr lang="en-US" altLang="zh-CN"/>
              <a:t>Horvitz–Thompson contribution: v(γ)/p(γ) (e.g., COUNT uses v(γ)=1; SUM uses the D-value on the path).</a:t>
            </a:r>
            <a:endParaRPr lang="en-US" altLang="zh-CN"/>
          </a:p>
          <a:p>
            <a:endParaRPr lang="en-US" altLang="zh-CN"/>
          </a:p>
          <a:p>
            <a:r>
              <a:rPr lang="en-US" altLang="zh-CN"/>
              <a:t>Average over many independent walks </a:t>
            </a:r>
            <a:r>
              <a:rPr lang="en-US" altLang="en-US"/>
              <a:t>→</a:t>
            </a:r>
            <a:r>
              <a:rPr lang="en-US" altLang="zh-CN"/>
              <a:t> unbiased estimate; CIs from sample variance shrink with more paths.</a:t>
            </a:r>
            <a:endParaRPr lang="en-US" altLang="zh-CN"/>
          </a:p>
          <a:p>
            <a:endParaRPr lang="en-US" altLang="zh-CN"/>
          </a:p>
          <a:p>
            <a:r>
              <a:rPr lang="en-US" altLang="zh-CN"/>
              <a:t>If the walk gets stuck (no neighbor), return 0 for that path—keeps the estimator unbiased.</a:t>
            </a:r>
            <a:endParaRPr lang="en-US" altLang="zh-CN"/>
          </a:p>
        </p:txBody>
      </p:sp>
      <p:sp>
        <p:nvSpPr>
          <p:cNvPr id="4" name="日期占位符 3"/>
          <p:cNvSpPr>
            <a:spLocks noGrp="1"/>
          </p:cNvSpPr>
          <p:nvPr>
            <p:ph type="dt" sz="half" idx="10"/>
          </p:nvPr>
        </p:nvSpPr>
        <p:spPr/>
        <p:txBody>
          <a:bodyPr/>
          <a:p>
            <a:fld id="{77EB027C-A6F6-5144-8BE5-B9801DE8B1A4}" type="datetime1">
              <a:rPr lang="en-CA" smtClean="0"/>
            </a:fld>
            <a:endParaRPr lang="en-US"/>
          </a:p>
        </p:txBody>
      </p:sp>
      <p:sp>
        <p:nvSpPr>
          <p:cNvPr id="5" name="灯片编号占位符 4"/>
          <p:cNvSpPr>
            <a:spLocks noGrp="1"/>
          </p:cNvSpPr>
          <p:nvPr>
            <p:ph type="sldNum" sz="quarter" idx="12"/>
          </p:nvPr>
        </p:nvSpPr>
        <p:spPr/>
        <p:txBody>
          <a:bodyPr/>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Acyclic Joins: Query Graph &amp; Walk Order</a:t>
            </a:r>
            <a:endParaRPr lang="en-US" altLang="zh-CN"/>
          </a:p>
        </p:txBody>
      </p:sp>
      <p:sp>
        <p:nvSpPr>
          <p:cNvPr id="3" name="内容占位符 2"/>
          <p:cNvSpPr>
            <a:spLocks noGrp="1"/>
          </p:cNvSpPr>
          <p:nvPr>
            <p:ph idx="1"/>
          </p:nvPr>
        </p:nvSpPr>
        <p:spPr/>
        <p:txBody>
          <a:bodyPr>
            <a:normAutofit lnSpcReduction="10000"/>
          </a:bodyPr>
          <a:p>
            <a:pPr marL="0" indent="0">
              <a:buNone/>
            </a:pPr>
            <a:r>
              <a:rPr lang="en-US" altLang="zh-CN"/>
              <a:t>Walk order: an order R1, …, Ri</a:t>
            </a:r>
            <a:r>
              <a:rPr lang="en-US" altLang="zh-CN"/>
              <a:t> where each table (for i &gt;= 2) is adjacent in the graph to some earlier table in the order.</a:t>
            </a:r>
            <a:endParaRPr lang="en-US" altLang="zh-CN"/>
          </a:p>
          <a:p>
            <a:pPr marL="0" indent="0">
              <a:buNone/>
            </a:pPr>
            <a:endParaRPr lang="en-US" altLang="zh-CN"/>
          </a:p>
          <a:p>
            <a:pPr marL="0" indent="0">
              <a:buNone/>
            </a:pPr>
            <a:r>
              <a:rPr lang="en-US" altLang="zh-CN" sz="2400"/>
              <a:t>R1, R2, R3, R4, R5 is valid; </a:t>
            </a:r>
            <a:endParaRPr lang="en-US" altLang="zh-CN" sz="2400"/>
          </a:p>
          <a:p>
            <a:pPr marL="0" indent="0">
              <a:buNone/>
            </a:pPr>
            <a:r>
              <a:rPr lang="en-US" altLang="zh-CN" sz="2400"/>
              <a:t>R1, R3, R4, R5, R2 is invalid </a:t>
            </a:r>
            <a:endParaRPr lang="en-US" altLang="zh-CN" sz="2400"/>
          </a:p>
          <a:p>
            <a:pPr marL="0" indent="0">
              <a:buNone/>
            </a:pPr>
            <a:r>
              <a:rPr lang="en-US" altLang="zh-CN" sz="2400"/>
              <a:t>(R3/R4 not adjacent to R1).</a:t>
            </a:r>
            <a:endParaRPr lang="en-US" altLang="zh-CN" sz="2400"/>
          </a:p>
          <a:p>
            <a:pPr marL="0" indent="0">
              <a:buNone/>
            </a:pPr>
            <a:endParaRPr lang="en-US" altLang="zh-CN" sz="2400"/>
          </a:p>
        </p:txBody>
      </p:sp>
      <p:sp>
        <p:nvSpPr>
          <p:cNvPr id="4" name="日期占位符 3"/>
          <p:cNvSpPr>
            <a:spLocks noGrp="1"/>
          </p:cNvSpPr>
          <p:nvPr>
            <p:ph type="dt" sz="half" idx="10"/>
          </p:nvPr>
        </p:nvSpPr>
        <p:spPr/>
        <p:txBody>
          <a:bodyPr/>
          <a:p>
            <a:fld id="{77EB027C-A6F6-5144-8BE5-B9801DE8B1A4}" type="datetime1">
              <a:rPr lang="en-CA" smtClean="0"/>
            </a:fld>
            <a:endParaRPr lang="en-US"/>
          </a:p>
        </p:txBody>
      </p:sp>
      <p:sp>
        <p:nvSpPr>
          <p:cNvPr id="5" name="灯片编号占位符 4"/>
          <p:cNvSpPr>
            <a:spLocks noGrp="1"/>
          </p:cNvSpPr>
          <p:nvPr>
            <p:ph type="sldNum" sz="quarter" idx="12"/>
          </p:nvPr>
        </p:nvSpPr>
        <p:spPr/>
        <p:txBody>
          <a:bodyPr/>
          <a:p>
            <a:fld id="{C3298BC9-37DF-C746-B968-2D106A4ACB23}" type="slidenum">
              <a:rPr lang="en-US" smtClean="0"/>
            </a:fld>
            <a:endParaRPr lang="en-US"/>
          </a:p>
        </p:txBody>
      </p:sp>
      <p:pic>
        <p:nvPicPr>
          <p:cNvPr id="6" name="图片 5"/>
          <p:cNvPicPr>
            <a:picLocks noChangeAspect="1"/>
          </p:cNvPicPr>
          <p:nvPr/>
        </p:nvPicPr>
        <p:blipFill>
          <a:blip r:embed="rId1"/>
          <a:stretch>
            <a:fillRect/>
          </a:stretch>
        </p:blipFill>
        <p:spPr>
          <a:xfrm>
            <a:off x="7388225" y="2933065"/>
            <a:ext cx="3086100" cy="17716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t>Random Walks &amp; Path Probability (Acyclic)</a:t>
            </a:r>
            <a:endParaRPr lang="en-US" altLang="zh-CN"/>
          </a:p>
        </p:txBody>
      </p:sp>
      <p:sp>
        <p:nvSpPr>
          <p:cNvPr id="3" name="内容占位符 2"/>
          <p:cNvSpPr>
            <a:spLocks noGrp="1"/>
          </p:cNvSpPr>
          <p:nvPr>
            <p:ph idx="1"/>
          </p:nvPr>
        </p:nvSpPr>
        <p:spPr/>
        <p:txBody>
          <a:bodyPr/>
          <a:p>
            <a:pPr marL="0" indent="0">
              <a:buNone/>
            </a:pPr>
            <a:r>
              <a:rPr lang="en-US" altLang="zh-CN" sz="2400"/>
              <a:t>Perform random walks following the walk order; a walk may include jumps back to the table that connects the next one.</a:t>
            </a:r>
            <a:endParaRPr lang="en-US" altLang="zh-CN" sz="2400"/>
          </a:p>
          <a:p>
            <a:pPr marL="0" indent="0">
              <a:buNone/>
            </a:pPr>
            <a:endParaRPr lang="en-US" altLang="zh-CN"/>
          </a:p>
          <a:p>
            <a:pPr marL="0" indent="0">
              <a:buNone/>
            </a:pPr>
            <a:endParaRPr lang="en-US" altLang="zh-CN"/>
          </a:p>
        </p:txBody>
      </p:sp>
      <p:sp>
        <p:nvSpPr>
          <p:cNvPr id="4" name="日期占位符 3"/>
          <p:cNvSpPr>
            <a:spLocks noGrp="1"/>
          </p:cNvSpPr>
          <p:nvPr>
            <p:ph type="dt" sz="half" idx="10"/>
          </p:nvPr>
        </p:nvSpPr>
        <p:spPr/>
        <p:txBody>
          <a:bodyPr/>
          <a:p>
            <a:fld id="{77EB027C-A6F6-5144-8BE5-B9801DE8B1A4}" type="datetime1">
              <a:rPr lang="en-CA" smtClean="0"/>
            </a:fld>
            <a:endParaRPr lang="en-US"/>
          </a:p>
        </p:txBody>
      </p:sp>
      <p:sp>
        <p:nvSpPr>
          <p:cNvPr id="5" name="灯片编号占位符 4"/>
          <p:cNvSpPr>
            <a:spLocks noGrp="1"/>
          </p:cNvSpPr>
          <p:nvPr>
            <p:ph type="sldNum" sz="quarter" idx="12"/>
          </p:nvPr>
        </p:nvSpPr>
        <p:spPr/>
        <p:txBody>
          <a:bodyPr/>
          <a:p>
            <a:fld id="{C3298BC9-37DF-C746-B968-2D106A4ACB23}" type="slidenum">
              <a:rPr lang="en-US" smtClean="0"/>
            </a:fld>
            <a:endParaRPr lang="en-US"/>
          </a:p>
        </p:txBody>
      </p:sp>
      <p:pic>
        <p:nvPicPr>
          <p:cNvPr id="6" name="图片 5"/>
          <p:cNvPicPr>
            <a:picLocks noChangeAspect="1"/>
          </p:cNvPicPr>
          <p:nvPr/>
        </p:nvPicPr>
        <p:blipFill>
          <a:blip r:embed="rId1"/>
          <a:stretch>
            <a:fillRect/>
          </a:stretch>
        </p:blipFill>
        <p:spPr>
          <a:xfrm>
            <a:off x="857250" y="2994025"/>
            <a:ext cx="10477500" cy="23241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Wander Join for Cyclic Queries</a:t>
            </a:r>
            <a:endParaRPr lang="en-US" altLang="zh-CN"/>
          </a:p>
        </p:txBody>
      </p:sp>
      <p:sp>
        <p:nvSpPr>
          <p:cNvPr id="3" name="内容占位符 2"/>
          <p:cNvSpPr>
            <a:spLocks noGrp="1"/>
          </p:cNvSpPr>
          <p:nvPr>
            <p:ph idx="1"/>
          </p:nvPr>
        </p:nvSpPr>
        <p:spPr>
          <a:xfrm>
            <a:off x="838200" y="1825625"/>
            <a:ext cx="10515600" cy="2518410"/>
          </a:xfrm>
        </p:spPr>
        <p:txBody>
          <a:bodyPr>
            <a:normAutofit fontScale="80000"/>
          </a:bodyPr>
          <a:p>
            <a:r>
              <a:rPr lang="en-US" altLang="zh-CN"/>
              <a:t>After sampling a path on the tree, re-check non-tree edges (cycle-closing joins).</a:t>
            </a:r>
            <a:endParaRPr lang="en-US" altLang="zh-CN"/>
          </a:p>
          <a:p>
            <a:endParaRPr lang="en-US" altLang="zh-CN"/>
          </a:p>
          <a:p>
            <a:r>
              <a:rPr lang="en-US" altLang="zh-CN"/>
              <a:t>If any non-tree join fails, treat the path as a failed walk </a:t>
            </a:r>
            <a:r>
              <a:rPr lang="en-US" altLang="en-US"/>
              <a:t>→</a:t>
            </a:r>
            <a:r>
              <a:rPr lang="en-US" altLang="zh-CN"/>
              <a:t> contribution = 0.</a:t>
            </a:r>
            <a:endParaRPr lang="en-US" altLang="zh-CN"/>
          </a:p>
          <a:p>
            <a:endParaRPr lang="en-US" altLang="zh-CN"/>
          </a:p>
          <a:p>
            <a:r>
              <a:rPr lang="en-US" altLang="zh-CN"/>
              <a:t>Too many failed walks slow convergence.</a:t>
            </a:r>
            <a:endParaRPr lang="en-US" altLang="zh-CN"/>
          </a:p>
        </p:txBody>
      </p:sp>
      <p:sp>
        <p:nvSpPr>
          <p:cNvPr id="4" name="日期占位符 3"/>
          <p:cNvSpPr>
            <a:spLocks noGrp="1"/>
          </p:cNvSpPr>
          <p:nvPr>
            <p:ph type="dt" sz="half" idx="10"/>
          </p:nvPr>
        </p:nvSpPr>
        <p:spPr/>
        <p:txBody>
          <a:bodyPr/>
          <a:p>
            <a:fld id="{77EB027C-A6F6-5144-8BE5-B9801DE8B1A4}" type="datetime1">
              <a:rPr lang="en-CA" smtClean="0"/>
            </a:fld>
            <a:endParaRPr lang="en-US"/>
          </a:p>
        </p:txBody>
      </p:sp>
      <p:sp>
        <p:nvSpPr>
          <p:cNvPr id="5" name="灯片编号占位符 4"/>
          <p:cNvSpPr>
            <a:spLocks noGrp="1"/>
          </p:cNvSpPr>
          <p:nvPr>
            <p:ph type="sldNum" sz="quarter" idx="12"/>
          </p:nvPr>
        </p:nvSpPr>
        <p:spPr/>
        <p:txBody>
          <a:bodyPr/>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Ex</a:t>
            </a:r>
            <a:r>
              <a:rPr lang="en-US" altLang="zh-CN"/>
              <a:t>ample: Cyclic Queries</a:t>
            </a:r>
            <a:endParaRPr lang="en-US" altLang="zh-CN"/>
          </a:p>
        </p:txBody>
      </p:sp>
      <p:sp>
        <p:nvSpPr>
          <p:cNvPr id="4" name="日期占位符 3"/>
          <p:cNvSpPr>
            <a:spLocks noGrp="1"/>
          </p:cNvSpPr>
          <p:nvPr>
            <p:ph type="dt" sz="half" idx="10"/>
          </p:nvPr>
        </p:nvSpPr>
        <p:spPr/>
        <p:txBody>
          <a:bodyPr/>
          <a:p>
            <a:fld id="{77EB027C-A6F6-5144-8BE5-B9801DE8B1A4}" type="datetime1">
              <a:rPr lang="en-CA" smtClean="0"/>
            </a:fld>
            <a:endParaRPr lang="en-US"/>
          </a:p>
        </p:txBody>
      </p:sp>
      <p:sp>
        <p:nvSpPr>
          <p:cNvPr id="5" name="灯片编号占位符 4"/>
          <p:cNvSpPr>
            <a:spLocks noGrp="1"/>
          </p:cNvSpPr>
          <p:nvPr>
            <p:ph type="sldNum" sz="quarter" idx="12"/>
          </p:nvPr>
        </p:nvSpPr>
        <p:spPr/>
        <p:txBody>
          <a:bodyPr/>
          <a:p>
            <a:fld id="{C3298BC9-37DF-C746-B968-2D106A4ACB23}" type="slidenum">
              <a:rPr lang="en-US" smtClean="0"/>
            </a:fld>
            <a:endParaRPr lang="en-US"/>
          </a:p>
        </p:txBody>
      </p:sp>
      <p:pic>
        <p:nvPicPr>
          <p:cNvPr id="7" name="内容占位符 6"/>
          <p:cNvPicPr>
            <a:picLocks noChangeAspect="1"/>
          </p:cNvPicPr>
          <p:nvPr>
            <p:ph idx="1"/>
          </p:nvPr>
        </p:nvPicPr>
        <p:blipFill>
          <a:blip r:embed="rId1"/>
          <a:stretch>
            <a:fillRect/>
          </a:stretch>
        </p:blipFill>
        <p:spPr>
          <a:xfrm>
            <a:off x="8439150" y="2127250"/>
            <a:ext cx="2914650" cy="1828800"/>
          </a:xfrm>
          <a:prstGeom prst="rect">
            <a:avLst/>
          </a:prstGeom>
        </p:spPr>
      </p:pic>
      <p:sp>
        <p:nvSpPr>
          <p:cNvPr id="8" name="文本框 7"/>
          <p:cNvSpPr txBox="1"/>
          <p:nvPr/>
        </p:nvSpPr>
        <p:spPr>
          <a:xfrm>
            <a:off x="506730" y="2127250"/>
            <a:ext cx="7477125" cy="2676525"/>
          </a:xfrm>
          <a:prstGeom prst="rect">
            <a:avLst/>
          </a:prstGeom>
          <a:noFill/>
        </p:spPr>
        <p:txBody>
          <a:bodyPr wrap="square" rtlCol="0" anchor="t">
            <a:spAutoFit/>
          </a:bodyPr>
          <a:p>
            <a:r>
              <a:rPr lang="en-US" altLang="zh-CN" sz="2400">
                <a:sym typeface="+mn-ea"/>
              </a:rPr>
              <a:t>Assumed we have a path γ = (t1, t2, t3, t4, t5) on an acylic graph</a:t>
            </a:r>
            <a:endParaRPr lang="en-US" altLang="zh-CN" sz="2400">
              <a:sym typeface="+mn-ea"/>
            </a:endParaRPr>
          </a:p>
          <a:p>
            <a:endParaRPr lang="en-US" altLang="zh-CN" sz="2400">
              <a:sym typeface="+mn-ea"/>
            </a:endParaRPr>
          </a:p>
          <a:p>
            <a:r>
              <a:rPr lang="en-US" altLang="zh-CN" sz="2400">
                <a:sym typeface="+mn-ea"/>
              </a:rPr>
              <a:t>γ should satisfy the non-spanning tree edge (R3, R5), </a:t>
            </a:r>
            <a:endParaRPr lang="en-US" altLang="zh-CN" sz="2400">
              <a:sym typeface="+mn-ea"/>
            </a:endParaRPr>
          </a:p>
          <a:p>
            <a:r>
              <a:rPr lang="en-US" altLang="zh-CN" sz="2400">
                <a:sym typeface="+mn-ea"/>
              </a:rPr>
              <a:t>i.e., t3 should join with t5</a:t>
            </a:r>
            <a:endParaRPr lang="en-US" altLang="zh-CN" sz="2400">
              <a:sym typeface="+mn-ea"/>
            </a:endParaRPr>
          </a:p>
          <a:p>
            <a:endParaRPr lang="en-US" altLang="zh-CN" sz="2400">
              <a:sym typeface="+mn-ea"/>
            </a:endParaRPr>
          </a:p>
          <a:p>
            <a:r>
              <a:rPr lang="en-US" altLang="zh-CN" sz="2400">
                <a:sym typeface="+mn-ea"/>
              </a:rPr>
              <a:t>Otherwise, the join fail</a:t>
            </a:r>
            <a:endParaRPr lang="en-US" altLang="zh-CN" sz="240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26390" y="135255"/>
            <a:ext cx="10515600" cy="1325563"/>
          </a:xfrm>
        </p:spPr>
        <p:txBody>
          <a:bodyPr/>
          <a:p>
            <a:r>
              <a:rPr lang="en-US" altLang="zh-CN">
                <a:sym typeface="+mn-ea"/>
              </a:rPr>
              <a:t>Problem and Motivation</a:t>
            </a:r>
            <a:endParaRPr lang="zh-CN" altLang="en-US"/>
          </a:p>
        </p:txBody>
      </p:sp>
      <p:sp>
        <p:nvSpPr>
          <p:cNvPr id="3" name="内容占位符 2"/>
          <p:cNvSpPr>
            <a:spLocks noGrp="1"/>
          </p:cNvSpPr>
          <p:nvPr>
            <p:ph idx="1"/>
          </p:nvPr>
        </p:nvSpPr>
        <p:spPr>
          <a:xfrm>
            <a:off x="326390" y="1553845"/>
            <a:ext cx="11027410" cy="4351655"/>
          </a:xfrm>
        </p:spPr>
        <p:txBody>
          <a:bodyPr/>
          <a:p>
            <a:pPr marL="0" indent="0">
              <a:buNone/>
            </a:pPr>
            <a:r>
              <a:rPr lang="en-US" altLang="zh-CN"/>
              <a:t>Join is a central but expensive operation</a:t>
            </a:r>
            <a:endParaRPr lang="en-US" altLang="zh-CN"/>
          </a:p>
          <a:p>
            <a:pPr marL="0" indent="0">
              <a:buNone/>
            </a:pPr>
            <a:endParaRPr lang="en-US" altLang="zh-CN"/>
          </a:p>
          <a:p>
            <a:pPr marL="0" indent="0">
              <a:buNone/>
            </a:pPr>
            <a:r>
              <a:rPr lang="en-US" altLang="zh-CN"/>
              <a:t>Complex joins dominate analytics (TPC-H: 17/22 queries are joins; the hardest touches 8 tables)</a:t>
            </a:r>
            <a:endParaRPr lang="en-US" altLang="zh-CN"/>
          </a:p>
          <a:p>
            <a:pPr marL="0" indent="0">
              <a:buNone/>
            </a:pPr>
            <a:endParaRPr lang="en-US" altLang="zh-CN"/>
          </a:p>
          <a:p>
            <a:pPr marL="0" indent="0">
              <a:buNone/>
            </a:pPr>
            <a:r>
              <a:rPr lang="en-US" altLang="zh-CN"/>
              <a:t>On GB–TB scale, even top DBMSs can take minutes to hours for exact results.</a:t>
            </a:r>
            <a:endParaRPr lang="en-US" altLang="zh-CN"/>
          </a:p>
          <a:p>
            <a:pPr marL="0" indent="0">
              <a:buNone/>
            </a:pPr>
            <a:endParaRPr lang="en-US" altLang="zh-CN"/>
          </a:p>
          <a:p>
            <a:pPr marL="0" indent="0">
              <a:buNone/>
            </a:pPr>
            <a:endParaRPr lang="en-US" altLang="zh-CN"/>
          </a:p>
        </p:txBody>
      </p:sp>
      <p:sp>
        <p:nvSpPr>
          <p:cNvPr id="4" name="日期占位符 3"/>
          <p:cNvSpPr>
            <a:spLocks noGrp="1"/>
          </p:cNvSpPr>
          <p:nvPr>
            <p:ph type="dt" sz="half" idx="10"/>
          </p:nvPr>
        </p:nvSpPr>
        <p:spPr/>
        <p:txBody>
          <a:bodyPr/>
          <a:p>
            <a:fld id="{77EB027C-A6F6-5144-8BE5-B9801DE8B1A4}" type="datetime1">
              <a:rPr lang="en-CA" smtClean="0"/>
            </a:fld>
            <a:endParaRPr lang="en-US"/>
          </a:p>
        </p:txBody>
      </p:sp>
      <p:sp>
        <p:nvSpPr>
          <p:cNvPr id="5" name="灯片编号占位符 4"/>
          <p:cNvSpPr>
            <a:spLocks noGrp="1"/>
          </p:cNvSpPr>
          <p:nvPr>
            <p:ph type="sldNum" sz="quarter" idx="12"/>
          </p:nvPr>
        </p:nvSpPr>
        <p:spPr/>
        <p:txBody>
          <a:bodyPr/>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sz="3555"/>
              <a:t>Comparison with Ripple Join</a:t>
            </a:r>
            <a:endParaRPr lang="en-US" altLang="zh-CN" sz="3555"/>
          </a:p>
        </p:txBody>
      </p:sp>
      <p:sp>
        <p:nvSpPr>
          <p:cNvPr id="3" name="内容占位符 2"/>
          <p:cNvSpPr>
            <a:spLocks noGrp="1"/>
          </p:cNvSpPr>
          <p:nvPr>
            <p:ph idx="1"/>
          </p:nvPr>
        </p:nvSpPr>
        <p:spPr>
          <a:xfrm>
            <a:off x="753745" y="1541145"/>
            <a:ext cx="10515600" cy="4646930"/>
          </a:xfrm>
        </p:spPr>
        <p:txBody>
          <a:bodyPr/>
          <a:p>
            <a:pPr marL="0" indent="0">
              <a:buNone/>
            </a:pPr>
            <a:r>
              <a:rPr lang="en-US" altLang="zh-CN" sz="2400"/>
              <a:t>Ripple Join </a:t>
            </a:r>
            <a:r>
              <a:rPr lang="en-US" altLang="en-US" sz="2400"/>
              <a:t>→</a:t>
            </a:r>
            <a:r>
              <a:rPr lang="en-US" altLang="zh-CN" sz="2400"/>
              <a:t> uniform but dependent samples; </a:t>
            </a:r>
            <a:endParaRPr lang="en-US" altLang="zh-CN" sz="2400"/>
          </a:p>
          <a:p>
            <a:pPr marL="0" indent="0">
              <a:buNone/>
            </a:pPr>
            <a:r>
              <a:rPr lang="en-US" altLang="zh-CN" sz="2400"/>
              <a:t>Wander Join </a:t>
            </a:r>
            <a:r>
              <a:rPr lang="en-US" altLang="en-US" sz="2400"/>
              <a:t>→</a:t>
            </a:r>
            <a:r>
              <a:rPr lang="en-US" altLang="zh-CN" sz="2400"/>
              <a:t> independent but non-uniform samples.</a:t>
            </a:r>
            <a:endParaRPr lang="en-US" altLang="zh-CN" sz="2400"/>
          </a:p>
          <a:p>
            <a:pPr marL="0" indent="0">
              <a:buNone/>
            </a:pPr>
            <a:endParaRPr lang="en-US" altLang="zh-CN" sz="2400"/>
          </a:p>
          <a:p>
            <a:pPr marL="0" indent="0">
              <a:buNone/>
            </a:pPr>
            <a:r>
              <a:rPr lang="en-US" altLang="zh-CN" sz="2400"/>
              <a:t>Sampling efficiency (chain join, k tables): </a:t>
            </a:r>
            <a:endParaRPr lang="en-US" altLang="zh-CN" sz="2400"/>
          </a:p>
          <a:p>
            <a:pPr marL="0" indent="0">
              <a:buNone/>
            </a:pPr>
            <a:r>
              <a:rPr lang="en-US" altLang="zh-CN" sz="2400"/>
              <a:t>Ripple: expected join samples after n per table ≈ n^k · (d/N)^{k−1}. </a:t>
            </a:r>
            <a:endParaRPr lang="en-US" altLang="zh-CN" sz="2400"/>
          </a:p>
          <a:p>
            <a:pPr marL="0" indent="0">
              <a:buNone/>
            </a:pPr>
            <a:r>
              <a:rPr lang="en-US" altLang="zh-CN" sz="2400"/>
              <a:t>Example: N=10</a:t>
            </a:r>
            <a:r>
              <a:rPr lang="en-US" altLang="en-US" sz="2400"/>
              <a:t>⁶</a:t>
            </a:r>
            <a:r>
              <a:rPr lang="en-US" altLang="zh-CN" sz="2400"/>
              <a:t>, k=3, d=1: need n=10,000 per table just to see the first join. </a:t>
            </a:r>
            <a:endParaRPr lang="en-US" altLang="zh-CN" sz="2400"/>
          </a:p>
          <a:p>
            <a:pPr marL="0" indent="0">
              <a:buNone/>
            </a:pPr>
            <a:endParaRPr lang="en-US" altLang="zh-CN" sz="2400"/>
          </a:p>
          <a:p>
            <a:pPr marL="0" indent="0">
              <a:buNone/>
            </a:pPr>
            <a:r>
              <a:rPr lang="en-US" altLang="zh-CN" sz="2400"/>
              <a:t>Wander Join: </a:t>
            </a:r>
            <a:endParaRPr lang="en-US" altLang="zh-CN" sz="2400"/>
          </a:p>
          <a:p>
            <a:pPr marL="0" indent="0">
              <a:buNone/>
            </a:pPr>
            <a:r>
              <a:rPr lang="en-US" altLang="zh-CN" sz="2400"/>
              <a:t>success rate depends on “has-a-match” fraction; </a:t>
            </a:r>
            <a:endParaRPr lang="en-US" altLang="zh-CN" sz="2400"/>
          </a:p>
          <a:p>
            <a:pPr marL="0" indent="0">
              <a:buNone/>
            </a:pPr>
            <a:r>
              <a:rPr lang="en-US" altLang="zh-CN" sz="2400"/>
              <a:t>if ≥ 1/2 per table, get ≥ n/2^{k−1} samples</a:t>
            </a:r>
            <a:endParaRPr lang="en-US" altLang="zh-CN" sz="2400"/>
          </a:p>
        </p:txBody>
      </p:sp>
      <p:sp>
        <p:nvSpPr>
          <p:cNvPr id="4" name="日期占位符 3"/>
          <p:cNvSpPr>
            <a:spLocks noGrp="1"/>
          </p:cNvSpPr>
          <p:nvPr>
            <p:ph type="dt" sz="half" idx="10"/>
          </p:nvPr>
        </p:nvSpPr>
        <p:spPr/>
        <p:txBody>
          <a:bodyPr/>
          <a:p>
            <a:fld id="{77EB027C-A6F6-5144-8BE5-B9801DE8B1A4}" type="datetime1">
              <a:rPr lang="en-CA" smtClean="0"/>
            </a:fld>
            <a:endParaRPr lang="en-US"/>
          </a:p>
        </p:txBody>
      </p:sp>
      <p:sp>
        <p:nvSpPr>
          <p:cNvPr id="5" name="灯片编号占位符 4"/>
          <p:cNvSpPr>
            <a:spLocks noGrp="1"/>
          </p:cNvSpPr>
          <p:nvPr>
            <p:ph type="sldNum" sz="quarter" idx="12"/>
          </p:nvPr>
        </p:nvSpPr>
        <p:spPr/>
        <p:txBody>
          <a:bodyPr/>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Walk Plan Optimizer</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p:txBody>
              <a:bodyPr/>
              <a:lstStyle/>
              <a:p>
                <a:r>
                  <a:rPr lang="en-US" dirty="0"/>
                  <a:t>different walk orders </a:t>
                </a:r>
                <a14:m>
                  <m:oMath xmlns:m="http://schemas.openxmlformats.org/officeDocument/2006/math">
                    <m:r>
                      <a:rPr lang="en-CA" b="0" i="1" smtClean="0">
                        <a:latin typeface="Cambria Math" panose="02040503050406030204" pitchFamily="18" charset="0"/>
                      </a:rPr>
                      <m:t>→</m:t>
                    </m:r>
                  </m:oMath>
                </a14:m>
                <a:r>
                  <a:rPr lang="en-US" dirty="0"/>
                  <a:t> different performances</a:t>
                </a:r>
                <a:endParaRPr lang="en-US" dirty="0"/>
              </a:p>
            </p:txBody>
          </p:sp>
        </mc:Choice>
        <mc:Fallback>
          <p:sp>
            <p:nvSpPr>
              <p:cNvPr id="3" name="Text Placeholder 2"/>
              <p:cNvSpPr>
                <a:spLocks noRot="1" noChangeAspect="1" noMove="1" noResize="1" noEditPoints="1" noAdjustHandles="1" noChangeArrowheads="1" noChangeShapeType="1" noTextEdit="1"/>
              </p:cNvSpPr>
              <p:nvPr>
                <p:ph type="body" idx="1"/>
              </p:nvPr>
            </p:nvSpPr>
            <p:spPr>
              <a:blipFill rotWithShape="1">
                <a:blip r:embed="rId1"/>
                <a:stretch>
                  <a:fillRect t="-21"/>
                </a:stretch>
              </a:blipFill>
            </p:spPr>
            <p:txBody>
              <a:bodyPr/>
              <a:lstStyle/>
              <a:p>
                <a:r>
                  <a:rPr lang="zh-CN" altLang="en-US">
                    <a:noFill/>
                  </a:rPr>
                  <a:t> </a:t>
                </a:r>
              </a:p>
            </p:txBody>
          </p:sp>
        </mc:Fallback>
      </mc:AlternateContent>
      <p:sp>
        <p:nvSpPr>
          <p:cNvPr id="4" name="Date Placeholder 3"/>
          <p:cNvSpPr>
            <a:spLocks noGrp="1"/>
          </p:cNvSpPr>
          <p:nvPr>
            <p:ph type="dt" sz="half" idx="10"/>
          </p:nvPr>
        </p:nvSpPr>
        <p:spPr/>
        <p:txBody>
          <a:bodyPr/>
          <a:lstStyle/>
          <a:p>
            <a:fld id="{3E2A2A39-6D25-4342-A7CA-6A9DA503A711}" type="datetime1">
              <a:rPr lang="en-CA" smtClean="0"/>
            </a:fld>
            <a:endParaRPr lang="en-US"/>
          </a:p>
        </p:txBody>
      </p:sp>
      <p:sp>
        <p:nvSpPr>
          <p:cNvPr id="5" name="Slide Number Placeholder 4"/>
          <p:cNvSpPr>
            <a:spLocks noGrp="1"/>
          </p:cNvSpPr>
          <p:nvPr>
            <p:ph type="sldNum" sz="quarter" idx="12"/>
          </p:nvPr>
        </p:nvSpPr>
        <p:spPr/>
        <p:txBody>
          <a:bodyPr/>
          <a:lstStyle/>
          <a:p>
            <a:fld id="{C3298BC9-37DF-C746-B968-2D106A4ACB23}" type="slidenum">
              <a:rPr lang="en-US" smtClean="0"/>
            </a:fld>
            <a:endParaRPr lang="en-US"/>
          </a:p>
        </p:txBody>
      </p:sp>
      <mc:AlternateContent xmlns:mc="http://schemas.openxmlformats.org/markup-compatibility/2006">
        <mc:Choice xmlns:a14="http://schemas.microsoft.com/office/drawing/2010/main" Requires="a14">
          <p:sp>
            <p:nvSpPr>
              <p:cNvPr id="6" name="Oval 5"/>
              <p:cNvSpPr/>
              <p:nvPr/>
            </p:nvSpPr>
            <p:spPr>
              <a:xfrm>
                <a:off x="6337737" y="1093075"/>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6" name="Oval 5"/>
              <p:cNvSpPr>
                <a:spLocks noRot="1" noChangeAspect="1" noMove="1" noResize="1" noEditPoints="1" noAdjustHandles="1" noChangeArrowheads="1" noChangeShapeType="1" noTextEdit="1"/>
              </p:cNvSpPr>
              <p:nvPr/>
            </p:nvSpPr>
            <p:spPr>
              <a:xfrm>
                <a:off x="6337737" y="1093075"/>
                <a:ext cx="798786" cy="798786"/>
              </a:xfrm>
              <a:prstGeom prst="ellipse">
                <a:avLst/>
              </a:prstGeom>
              <a:blipFill rotWithShape="1">
                <a:blip r:embed="rId2"/>
                <a:stretch>
                  <a:fillRect l="-1247" t="-1222" r="-1143" b="-1168"/>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Oval 6"/>
              <p:cNvSpPr/>
              <p:nvPr/>
            </p:nvSpPr>
            <p:spPr>
              <a:xfrm>
                <a:off x="7719847" y="1093075"/>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7" name="Oval 6"/>
              <p:cNvSpPr>
                <a:spLocks noRot="1" noChangeAspect="1" noMove="1" noResize="1" noEditPoints="1" noAdjustHandles="1" noChangeArrowheads="1" noChangeShapeType="1" noTextEdit="1"/>
              </p:cNvSpPr>
              <p:nvPr/>
            </p:nvSpPr>
            <p:spPr>
              <a:xfrm>
                <a:off x="7719847" y="1093075"/>
                <a:ext cx="798786" cy="798786"/>
              </a:xfrm>
              <a:prstGeom prst="ellipse">
                <a:avLst/>
              </a:prstGeom>
              <a:blipFill rotWithShape="1">
                <a:blip r:embed="rId3"/>
                <a:stretch>
                  <a:fillRect l="-1211" t="-1222" r="-1179" b="-1168"/>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Oval 7"/>
              <p:cNvSpPr/>
              <p:nvPr/>
            </p:nvSpPr>
            <p:spPr>
              <a:xfrm>
                <a:off x="9101957" y="1093075"/>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8" name="Oval 7"/>
              <p:cNvSpPr>
                <a:spLocks noRot="1" noChangeAspect="1" noMove="1" noResize="1" noEditPoints="1" noAdjustHandles="1" noChangeArrowheads="1" noChangeShapeType="1" noTextEdit="1"/>
              </p:cNvSpPr>
              <p:nvPr/>
            </p:nvSpPr>
            <p:spPr>
              <a:xfrm>
                <a:off x="9101957" y="1093075"/>
                <a:ext cx="798786" cy="798786"/>
              </a:xfrm>
              <a:prstGeom prst="ellipse">
                <a:avLst/>
              </a:prstGeom>
              <a:blipFill rotWithShape="1">
                <a:blip r:embed="rId4"/>
                <a:stretch>
                  <a:fillRect l="-1255" t="-1222" r="-1135" b="-1168"/>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Oval 8"/>
              <p:cNvSpPr/>
              <p:nvPr/>
            </p:nvSpPr>
            <p:spPr>
              <a:xfrm>
                <a:off x="7719847" y="2401613"/>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p:txBody>
          </p:sp>
        </mc:Choice>
        <mc:Fallback>
          <p:sp>
            <p:nvSpPr>
              <p:cNvPr id="9" name="Oval 8"/>
              <p:cNvSpPr>
                <a:spLocks noRot="1" noChangeAspect="1" noMove="1" noResize="1" noEditPoints="1" noAdjustHandles="1" noChangeArrowheads="1" noChangeShapeType="1" noTextEdit="1"/>
              </p:cNvSpPr>
              <p:nvPr/>
            </p:nvSpPr>
            <p:spPr>
              <a:xfrm>
                <a:off x="7719847" y="2401613"/>
                <a:ext cx="798786" cy="798786"/>
              </a:xfrm>
              <a:prstGeom prst="ellipse">
                <a:avLst/>
              </a:prstGeom>
              <a:blipFill rotWithShape="1">
                <a:blip r:embed="rId5"/>
                <a:stretch>
                  <a:fillRect l="-1211" t="-1198" r="-1179" b="-111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val 9"/>
              <p:cNvSpPr/>
              <p:nvPr/>
            </p:nvSpPr>
            <p:spPr>
              <a:xfrm>
                <a:off x="9101957" y="2401613"/>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oMath>
                  </m:oMathPara>
                </a14:m>
                <a:endParaRPr lang="en-US" sz="2400" dirty="0"/>
              </a:p>
            </p:txBody>
          </p:sp>
        </mc:Choice>
        <mc:Fallback>
          <p:sp>
            <p:nvSpPr>
              <p:cNvPr id="10" name="Oval 9"/>
              <p:cNvSpPr>
                <a:spLocks noRot="1" noChangeAspect="1" noMove="1" noResize="1" noEditPoints="1" noAdjustHandles="1" noChangeArrowheads="1" noChangeShapeType="1" noTextEdit="1"/>
              </p:cNvSpPr>
              <p:nvPr/>
            </p:nvSpPr>
            <p:spPr>
              <a:xfrm>
                <a:off x="9101957" y="2401613"/>
                <a:ext cx="798786" cy="798786"/>
              </a:xfrm>
              <a:prstGeom prst="ellipse">
                <a:avLst/>
              </a:prstGeom>
              <a:blipFill rotWithShape="1">
                <a:blip r:embed="rId6"/>
                <a:stretch>
                  <a:fillRect l="-1255" t="-1198" r="-1135" b="-111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12" name="Straight Connector 11"/>
          <p:cNvCxnSpPr>
            <a:stCxn id="6" idx="6"/>
            <a:endCxn id="7" idx="2"/>
          </p:cNvCxnSpPr>
          <p:nvPr/>
        </p:nvCxnSpPr>
        <p:spPr>
          <a:xfrm>
            <a:off x="7136523" y="1492468"/>
            <a:ext cx="583324" cy="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a:stCxn id="7" idx="6"/>
            <a:endCxn id="8" idx="2"/>
          </p:cNvCxnSpPr>
          <p:nvPr/>
        </p:nvCxnSpPr>
        <p:spPr>
          <a:xfrm>
            <a:off x="8518633" y="1492468"/>
            <a:ext cx="583324" cy="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a:stCxn id="7" idx="4"/>
            <a:endCxn id="9" idx="0"/>
          </p:cNvCxnSpPr>
          <p:nvPr/>
        </p:nvCxnSpPr>
        <p:spPr>
          <a:xfrm>
            <a:off x="8119240" y="1891861"/>
            <a:ext cx="0" cy="509752"/>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p:cNvCxnSpPr>
            <a:stCxn id="9" idx="6"/>
            <a:endCxn id="10" idx="2"/>
          </p:cNvCxnSpPr>
          <p:nvPr/>
        </p:nvCxnSpPr>
        <p:spPr>
          <a:xfrm>
            <a:off x="8518633" y="2801006"/>
            <a:ext cx="583324" cy="0"/>
          </a:xfrm>
          <a:prstGeom prst="line">
            <a:avLst/>
          </a:prstGeom>
        </p:spPr>
        <p:style>
          <a:lnRef idx="3">
            <a:schemeClr val="dk1"/>
          </a:lnRef>
          <a:fillRef idx="0">
            <a:schemeClr val="dk1"/>
          </a:fillRef>
          <a:effectRef idx="2">
            <a:schemeClr val="dk1"/>
          </a:effectRef>
          <a:fontRef idx="minor">
            <a:schemeClr val="tx1"/>
          </a:fontRef>
        </p:style>
      </p:cxnSp>
      <p:sp>
        <p:nvSpPr>
          <p:cNvPr id="22" name="Oval 21"/>
          <p:cNvSpPr/>
          <p:nvPr/>
        </p:nvSpPr>
        <p:spPr>
          <a:xfrm>
            <a:off x="6337737" y="1106569"/>
            <a:ext cx="798786" cy="798786"/>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dirty="0"/>
          </a:p>
        </p:txBody>
      </p:sp>
      <p:pic>
        <p:nvPicPr>
          <p:cNvPr id="25" name="15-seconds-of-silence">
            <a:hlinkClick r:id="" action="ppaction://media"/>
          </p:cNvPr>
          <p:cNvPicPr>
            <a:picLocks noChangeAspect="1"/>
          </p:cNvPicPr>
          <p:nvPr>
            <a:audioFile r:link="rId7"/>
            <p:extLst>
              <p:ext uri="{DAA4B4D4-6D71-4841-9C94-3DE7FCFB9230}">
                <p14:media xmlns:p14="http://schemas.microsoft.com/office/powerpoint/2010/main" r:embed="rId8">
                  <p14:trim end="3311.925049"/>
                  <p14:bmkLst>
                    <p14:bmk name="Bookmark 1" time="0.000000"/>
                  </p14:bmkLst>
                </p14:media>
              </p:ext>
            </p:extLst>
          </p:nvPr>
        </p:nvPicPr>
        <p:blipFill>
          <a:blip r:embed="rId9"/>
          <a:stretch>
            <a:fillRect/>
          </a:stretch>
        </p:blipFill>
        <p:spPr>
          <a:xfrm>
            <a:off x="9169400" y="4646613"/>
            <a:ext cx="812800" cy="8128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24"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25"/>
                    </p:tgtEl>
                  </p:cMediaNode>
                </p:audio>
                <p:seq concurrent="1" nextAc="seek">
                  <p:cTn id="8" restart="whenNotActive" fill="hold" evtFilter="cancelBubble" nodeType="interactiveSeq">
                    <p:stCondLst>
                      <p:cond evt="onMediaBookmark" delay="0">
                        <p:tgtEl>
                          <p14:bmkTgt spid="25" bmkName="Bookmark 1"/>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par>
                              <p:cTn id="14" fill="hold">
                                <p:stCondLst>
                                  <p:cond delay="500"/>
                                </p:stCondLst>
                                <p:childTnLst>
                                  <p:par>
                                    <p:cTn id="15" presetID="0" presetClass="path" presetSubtype="0" accel="50000" decel="50000" fill="hold" grpId="1" nodeType="afterEffect">
                                      <p:stCondLst>
                                        <p:cond delay="200"/>
                                      </p:stCondLst>
                                      <p:childTnLst>
                                        <p:animMotion origin="layout" path="M 0 0 L 0.11329 0 " pathEditMode="relative" ptsTypes="AA">
                                          <p:cBhvr>
                                            <p:cTn id="16" dur="2000" fill="hold"/>
                                            <p:tgtEl>
                                              <p:spTgt spid="22"/>
                                            </p:tgtEl>
                                            <p:attrNameLst>
                                              <p:attrName>ppt_x</p:attrName>
                                              <p:attrName>ppt_y</p:attrName>
                                            </p:attrNameLst>
                                          </p:cBhvr>
                                        </p:animMotion>
                                      </p:childTnLst>
                                    </p:cTn>
                                  </p:par>
                                </p:childTnLst>
                              </p:cTn>
                            </p:par>
                            <p:par>
                              <p:cTn id="17" fill="hold">
                                <p:stCondLst>
                                  <p:cond delay="2700"/>
                                </p:stCondLst>
                                <p:childTnLst>
                                  <p:par>
                                    <p:cTn id="18" presetID="0" presetClass="path" presetSubtype="0" accel="50000" decel="50000" fill="hold" grpId="2" nodeType="afterEffect">
                                      <p:stCondLst>
                                        <p:cond delay="200"/>
                                      </p:stCondLst>
                                      <p:childTnLst>
                                        <p:animMotion origin="layout" path="M 0.11329 -4.44444E-6 L 0.22644 -0.00185 " pathEditMode="relative" rAng="0" ptsTypes="AA">
                                          <p:cBhvr>
                                            <p:cTn id="19" dur="2000" fill="hold"/>
                                            <p:tgtEl>
                                              <p:spTgt spid="22"/>
                                            </p:tgtEl>
                                            <p:attrNameLst>
                                              <p:attrName>ppt_x</p:attrName>
                                              <p:attrName>ppt_y</p:attrName>
                                            </p:attrNameLst>
                                          </p:cBhvr>
                                          <p:rCtr x="5651" y="-93"/>
                                        </p:animMotion>
                                      </p:childTnLst>
                                    </p:cTn>
                                  </p:par>
                                </p:childTnLst>
                              </p:cTn>
                            </p:par>
                            <p:par>
                              <p:cTn id="20" fill="hold">
                                <p:stCondLst>
                                  <p:cond delay="4900"/>
                                </p:stCondLst>
                                <p:childTnLst>
                                  <p:par>
                                    <p:cTn id="21" presetID="0" presetClass="path" presetSubtype="0" accel="50000" decel="50000" fill="hold" grpId="3" nodeType="afterEffect">
                                      <p:stCondLst>
                                        <p:cond delay="200"/>
                                      </p:stCondLst>
                                      <p:childTnLst>
                                        <p:animMotion origin="layout" path="M 0.22644 -0.00185 L 0.11342 0.18889 " pathEditMode="relative" rAng="0" ptsTypes="AA">
                                          <p:cBhvr>
                                            <p:cTn id="22" dur="2000" fill="hold"/>
                                            <p:tgtEl>
                                              <p:spTgt spid="22"/>
                                            </p:tgtEl>
                                            <p:attrNameLst>
                                              <p:attrName>ppt_x</p:attrName>
                                              <p:attrName>ppt_y</p:attrName>
                                            </p:attrNameLst>
                                          </p:cBhvr>
                                          <p:rCtr x="-5651" y="9537"/>
                                        </p:animMotion>
                                      </p:childTnLst>
                                    </p:cTn>
                                  </p:par>
                                </p:childTnLst>
                              </p:cTn>
                            </p:par>
                            <p:par>
                              <p:cTn id="23" fill="hold">
                                <p:stCondLst>
                                  <p:cond delay="7100"/>
                                </p:stCondLst>
                                <p:childTnLst>
                                  <p:par>
                                    <p:cTn id="24" presetID="0" presetClass="path" presetSubtype="0" accel="50000" decel="50000" fill="hold" grpId="4" nodeType="afterEffect">
                                      <p:stCondLst>
                                        <p:cond delay="200"/>
                                      </p:stCondLst>
                                      <p:childTnLst>
                                        <p:animMotion origin="layout" path="M 0.11342 0.18889 L 0.22644 0.18889 " pathEditMode="relative" rAng="0" ptsTypes="AA">
                                          <p:cBhvr>
                                            <p:cTn id="25" dur="2000" fill="hold"/>
                                            <p:tgtEl>
                                              <p:spTgt spid="22"/>
                                            </p:tgtEl>
                                            <p:attrNameLst>
                                              <p:attrName>ppt_x</p:attrName>
                                              <p:attrName>ppt_y</p:attrName>
                                            </p:attrNameLst>
                                          </p:cBhvr>
                                          <p:rCtr x="5651" y="0"/>
                                        </p:animMotion>
                                      </p:childTnLst>
                                    </p:cTn>
                                  </p:par>
                                </p:childTnLst>
                              </p:cTn>
                            </p:par>
                            <p:par>
                              <p:cTn id="26" fill="hold">
                                <p:stCondLst>
                                  <p:cond delay="9300"/>
                                </p:stCondLst>
                                <p:childTnLst>
                                  <p:par>
                                    <p:cTn id="27" presetID="0" presetClass="path" presetSubtype="0" accel="50000" decel="50000" fill="hold" grpId="5" nodeType="afterEffect">
                                      <p:stCondLst>
                                        <p:cond delay="200"/>
                                      </p:stCondLst>
                                      <p:childTnLst>
                                        <p:animMotion origin="layout" path="M 0.22644 0.18889 L -4.375E-6 -2.59259E-6 " pathEditMode="relative" rAng="0" ptsTypes="AA">
                                          <p:cBhvr>
                                            <p:cTn id="28" dur="2000" fill="hold"/>
                                            <p:tgtEl>
                                              <p:spTgt spid="22"/>
                                            </p:tgtEl>
                                            <p:attrNameLst>
                                              <p:attrName>ppt_x</p:attrName>
                                              <p:attrName>ppt_y</p:attrName>
                                            </p:attrNameLst>
                                          </p:cBhvr>
                                          <p:rCtr x="-11315" y="-9537"/>
                                        </p:animMotion>
                                      </p:childTnLst>
                                    </p:cTn>
                                  </p:par>
                                </p:childTnLst>
                              </p:cTn>
                            </p:par>
                            <p:par>
                              <p:cTn id="29" fill="hold">
                                <p:stCondLst>
                                  <p:cond delay="11500"/>
                                </p:stCondLst>
                                <p:childTnLst>
                                  <p:par>
                                    <p:cTn id="30" presetID="10" presetClass="exit" presetSubtype="0" fill="hold" grpId="6" nodeType="after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MediaBookmark" delay="0">
                      <p:tgtEl>
                        <p14:bmkTgt spid="25" bmkName="Bookmark 1"/>
                      </p:tgtEl>
                    </p:cond>
                  </p:nextCondLst>
                </p:seq>
              </p:childTnLst>
            </p:cTn>
          </p:par>
        </p:tnLst>
        <p:bldLst>
          <p:bldP spid="22" grpId="0" animBg="1"/>
          <p:bldP spid="22" grpId="1" animBg="1"/>
          <p:bldP spid="22" grpId="2" animBg="1"/>
          <p:bldP spid="22" grpId="3" animBg="1"/>
          <p:bldP spid="22" grpId="4" animBg="1"/>
          <p:bldP spid="22" grpId="5" animBg="1"/>
          <p:bldP spid="22" grpId="6"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24"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25"/>
                    </p:tgtEl>
                  </p:cMediaNode>
                </p:audio>
              </p:childTnLst>
            </p:cTn>
          </p:par>
        </p:tnLst>
        <p:bldLst>
          <p:bldP spid="22" grpId="0" animBg="1"/>
          <p:bldP spid="22" grpId="1" animBg="1"/>
          <p:bldP spid="22" grpId="2" animBg="1"/>
          <p:bldP spid="22" grpId="3" animBg="1"/>
          <p:bldP spid="22" grpId="4" animBg="1"/>
          <p:bldP spid="22" grpId="5" animBg="1"/>
          <p:bldP spid="22" grpId="6"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61B13-AC26-364C-BD5A-2F18332ACCD3}" type="datetime1">
              <a:rPr lang="en-CA" smtClean="0"/>
            </a:fld>
            <a:endParaRPr lang="en-US"/>
          </a:p>
        </p:txBody>
      </p:sp>
      <p:sp>
        <p:nvSpPr>
          <p:cNvPr id="3" name="Slide Number Placeholder 2"/>
          <p:cNvSpPr>
            <a:spLocks noGrp="1"/>
          </p:cNvSpPr>
          <p:nvPr>
            <p:ph type="sldNum" sz="quarter" idx="12"/>
          </p:nvPr>
        </p:nvSpPr>
        <p:spPr/>
        <p:txBody>
          <a:bodyPr/>
          <a:lstStyle/>
          <a:p>
            <a:fld id="{C3298BC9-37DF-C746-B968-2D106A4ACB23}" type="slidenum">
              <a:rPr lang="en-US" smtClean="0"/>
            </a:fld>
            <a:endParaRPr lang="en-US"/>
          </a:p>
        </p:txBody>
      </p:sp>
      <p:pic>
        <p:nvPicPr>
          <p:cNvPr id="65" name="Picture 64"/>
          <p:cNvPicPr>
            <a:picLocks noChangeAspect="1"/>
          </p:cNvPicPr>
          <p:nvPr/>
        </p:nvPicPr>
        <p:blipFill>
          <a:blip r:embed="rId1"/>
          <a:stretch>
            <a:fillRect/>
          </a:stretch>
        </p:blipFill>
        <p:spPr>
          <a:xfrm>
            <a:off x="3798853" y="1288242"/>
            <a:ext cx="4594294" cy="5264163"/>
          </a:xfrm>
          <a:prstGeom prst="rect">
            <a:avLst/>
          </a:prstGeom>
        </p:spPr>
      </p:pic>
      <mc:AlternateContent xmlns:mc="http://schemas.openxmlformats.org/markup-compatibility/2006">
        <mc:Choice xmlns:a14="http://schemas.microsoft.com/office/drawing/2010/main" Requires="a14">
          <p:sp>
            <p:nvSpPr>
              <p:cNvPr id="66" name="Oval 65"/>
              <p:cNvSpPr/>
              <p:nvPr/>
            </p:nvSpPr>
            <p:spPr>
              <a:xfrm>
                <a:off x="4051737" y="305594"/>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66" name="Oval 65"/>
              <p:cNvSpPr>
                <a:spLocks noRot="1" noChangeAspect="1" noMove="1" noResize="1" noEditPoints="1" noAdjustHandles="1" noChangeArrowheads="1" noChangeShapeType="1" noTextEdit="1"/>
              </p:cNvSpPr>
              <p:nvPr/>
            </p:nvSpPr>
            <p:spPr>
              <a:xfrm>
                <a:off x="4051737" y="305594"/>
                <a:ext cx="798786" cy="798786"/>
              </a:xfrm>
              <a:prstGeom prst="ellipse">
                <a:avLst/>
              </a:prstGeom>
              <a:blipFill rotWithShape="1">
                <a:blip r:embed="rId2"/>
                <a:stretch>
                  <a:fillRect l="-1247" t="-1212" r="-1143" b="-1178"/>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7" name="Oval 66"/>
              <p:cNvSpPr/>
              <p:nvPr/>
            </p:nvSpPr>
            <p:spPr>
              <a:xfrm>
                <a:off x="5649309" y="305594"/>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67" name="Oval 66"/>
              <p:cNvSpPr>
                <a:spLocks noRot="1" noChangeAspect="1" noMove="1" noResize="1" noEditPoints="1" noAdjustHandles="1" noChangeArrowheads="1" noChangeShapeType="1" noTextEdit="1"/>
              </p:cNvSpPr>
              <p:nvPr/>
            </p:nvSpPr>
            <p:spPr>
              <a:xfrm>
                <a:off x="5649309" y="305594"/>
                <a:ext cx="798786" cy="798786"/>
              </a:xfrm>
              <a:prstGeom prst="ellipse">
                <a:avLst/>
              </a:prstGeom>
              <a:blipFill rotWithShape="1">
                <a:blip r:embed="rId3"/>
                <a:stretch>
                  <a:fillRect l="-1236" t="-1212" r="-1154" b="-1178"/>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8" name="Oval 67"/>
              <p:cNvSpPr/>
              <p:nvPr/>
            </p:nvSpPr>
            <p:spPr>
              <a:xfrm>
                <a:off x="7336219" y="319088"/>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68" name="Oval 67"/>
              <p:cNvSpPr>
                <a:spLocks noRot="1" noChangeAspect="1" noMove="1" noResize="1" noEditPoints="1" noAdjustHandles="1" noChangeArrowheads="1" noChangeShapeType="1" noTextEdit="1"/>
              </p:cNvSpPr>
              <p:nvPr/>
            </p:nvSpPr>
            <p:spPr>
              <a:xfrm>
                <a:off x="7336219" y="319088"/>
                <a:ext cx="798786" cy="798786"/>
              </a:xfrm>
              <a:prstGeom prst="ellipse">
                <a:avLst/>
              </a:prstGeom>
              <a:blipFill rotWithShape="1">
                <a:blip r:embed="rId4"/>
                <a:stretch>
                  <a:fillRect l="-1200" t="-1232" r="-1190" b="-1158"/>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69" name="Straight Connector 68"/>
          <p:cNvCxnSpPr>
            <a:stCxn id="66" idx="6"/>
            <a:endCxn id="67" idx="2"/>
          </p:cNvCxnSpPr>
          <p:nvPr/>
        </p:nvCxnSpPr>
        <p:spPr>
          <a:xfrm>
            <a:off x="4850523" y="704987"/>
            <a:ext cx="798786" cy="0"/>
          </a:xfrm>
          <a:prstGeom prst="line">
            <a:avLst/>
          </a:prstGeom>
        </p:spPr>
        <p:style>
          <a:lnRef idx="3">
            <a:schemeClr val="dk1"/>
          </a:lnRef>
          <a:fillRef idx="0">
            <a:schemeClr val="dk1"/>
          </a:fillRef>
          <a:effectRef idx="2">
            <a:schemeClr val="dk1"/>
          </a:effectRef>
          <a:fontRef idx="minor">
            <a:schemeClr val="tx1"/>
          </a:fontRef>
        </p:style>
      </p:cxnSp>
      <p:cxnSp>
        <p:nvCxnSpPr>
          <p:cNvPr id="70" name="Straight Connector 69"/>
          <p:cNvCxnSpPr>
            <a:stCxn id="67" idx="6"/>
            <a:endCxn id="68" idx="2"/>
          </p:cNvCxnSpPr>
          <p:nvPr/>
        </p:nvCxnSpPr>
        <p:spPr>
          <a:xfrm>
            <a:off x="6448095" y="704987"/>
            <a:ext cx="888124" cy="13494"/>
          </a:xfrm>
          <a:prstGeom prst="line">
            <a:avLst/>
          </a:prstGeom>
        </p:spPr>
        <p:style>
          <a:lnRef idx="3">
            <a:schemeClr val="dk1"/>
          </a:lnRef>
          <a:fillRef idx="0">
            <a:schemeClr val="dk1"/>
          </a:fillRef>
          <a:effectRef idx="2">
            <a:schemeClr val="dk1"/>
          </a:effectRef>
          <a:fontRef idx="minor">
            <a:schemeClr val="tx1"/>
          </a:fontRef>
        </p:style>
      </p:cxnSp>
      <p:sp>
        <p:nvSpPr>
          <p:cNvPr id="76" name="TextBox 75"/>
          <p:cNvSpPr txBox="1"/>
          <p:nvPr/>
        </p:nvSpPr>
        <p:spPr>
          <a:xfrm>
            <a:off x="407276" y="457245"/>
            <a:ext cx="3644461" cy="830997"/>
          </a:xfrm>
          <a:prstGeom prst="rect">
            <a:avLst/>
          </a:prstGeom>
          <a:noFill/>
        </p:spPr>
        <p:txBody>
          <a:bodyPr wrap="square">
            <a:spAutoFit/>
          </a:bodyPr>
          <a:lstStyle/>
          <a:p>
            <a:r>
              <a:rPr lang="en-US" sz="2400" dirty="0">
                <a:solidFill>
                  <a:schemeClr val="tx1">
                    <a:lumMod val="50000"/>
                    <a:lumOff val="50000"/>
                  </a:schemeClr>
                </a:solidFill>
              </a:rPr>
              <a:t>different walk orders </a:t>
            </a:r>
            <a:br>
              <a:rPr lang="en-US" sz="2400" dirty="0">
                <a:solidFill>
                  <a:schemeClr val="tx1">
                    <a:lumMod val="50000"/>
                    <a:lumOff val="50000"/>
                  </a:schemeClr>
                </a:solidFill>
              </a:rPr>
            </a:br>
            <a:r>
              <a:rPr lang="en-US" sz="2400" dirty="0">
                <a:solidFill>
                  <a:schemeClr val="tx1">
                    <a:lumMod val="50000"/>
                    <a:lumOff val="50000"/>
                  </a:schemeClr>
                </a:solidFill>
              </a:rPr>
              <a:t>different performances</a:t>
            </a:r>
            <a:endParaRPr lang="en-US" sz="2400" dirty="0">
              <a:solidFill>
                <a:schemeClr val="tx1">
                  <a:lumMod val="50000"/>
                  <a:lumOff val="50000"/>
                </a:schemeClr>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61B13-AC26-364C-BD5A-2F18332ACCD3}" type="datetime1">
              <a:rPr lang="en-CA" smtClean="0"/>
            </a:fld>
            <a:endParaRPr lang="en-US"/>
          </a:p>
        </p:txBody>
      </p:sp>
      <p:sp>
        <p:nvSpPr>
          <p:cNvPr id="3" name="Slide Number Placeholder 2"/>
          <p:cNvSpPr>
            <a:spLocks noGrp="1"/>
          </p:cNvSpPr>
          <p:nvPr>
            <p:ph type="sldNum" sz="quarter" idx="12"/>
          </p:nvPr>
        </p:nvSpPr>
        <p:spPr/>
        <p:txBody>
          <a:bodyPr/>
          <a:lstStyle/>
          <a:p>
            <a:fld id="{C3298BC9-37DF-C746-B968-2D106A4ACB23}" type="slidenum">
              <a:rPr lang="en-US" smtClean="0"/>
            </a:fld>
            <a:endParaRPr lang="en-US"/>
          </a:p>
        </p:txBody>
      </p:sp>
      <p:pic>
        <p:nvPicPr>
          <p:cNvPr id="65" name="Picture 64"/>
          <p:cNvPicPr>
            <a:picLocks noChangeAspect="1"/>
          </p:cNvPicPr>
          <p:nvPr/>
        </p:nvPicPr>
        <p:blipFill>
          <a:blip r:embed="rId1"/>
          <a:stretch>
            <a:fillRect/>
          </a:stretch>
        </p:blipFill>
        <p:spPr>
          <a:xfrm>
            <a:off x="3798853" y="1288242"/>
            <a:ext cx="4594294" cy="5264163"/>
          </a:xfrm>
          <a:prstGeom prst="rect">
            <a:avLst/>
          </a:prstGeom>
        </p:spPr>
      </p:pic>
      <mc:AlternateContent xmlns:mc="http://schemas.openxmlformats.org/markup-compatibility/2006">
        <mc:Choice xmlns:a14="http://schemas.microsoft.com/office/drawing/2010/main" Requires="a14">
          <p:sp>
            <p:nvSpPr>
              <p:cNvPr id="66" name="Oval 65"/>
              <p:cNvSpPr/>
              <p:nvPr/>
            </p:nvSpPr>
            <p:spPr>
              <a:xfrm>
                <a:off x="4051737" y="305594"/>
                <a:ext cx="798786" cy="798786"/>
              </a:xfrm>
              <a:prstGeom prst="ellipse">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66" name="Oval 65"/>
              <p:cNvSpPr>
                <a:spLocks noRot="1" noChangeAspect="1" noMove="1" noResize="1" noEditPoints="1" noAdjustHandles="1" noChangeArrowheads="1" noChangeShapeType="1" noTextEdit="1"/>
              </p:cNvSpPr>
              <p:nvPr/>
            </p:nvSpPr>
            <p:spPr>
              <a:xfrm>
                <a:off x="4051737" y="305594"/>
                <a:ext cx="798786" cy="798786"/>
              </a:xfrm>
              <a:prstGeom prst="ellipse">
                <a:avLst/>
              </a:prstGeom>
              <a:blipFill rotWithShape="1">
                <a:blip r:embed="rId2"/>
                <a:stretch>
                  <a:fillRect l="-1247" t="-1212" r="-1143" b="-1178"/>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7" name="Oval 66"/>
              <p:cNvSpPr/>
              <p:nvPr/>
            </p:nvSpPr>
            <p:spPr>
              <a:xfrm>
                <a:off x="5649309" y="305594"/>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67" name="Oval 66"/>
              <p:cNvSpPr>
                <a:spLocks noRot="1" noChangeAspect="1" noMove="1" noResize="1" noEditPoints="1" noAdjustHandles="1" noChangeArrowheads="1" noChangeShapeType="1" noTextEdit="1"/>
              </p:cNvSpPr>
              <p:nvPr/>
            </p:nvSpPr>
            <p:spPr>
              <a:xfrm>
                <a:off x="5649309" y="305594"/>
                <a:ext cx="798786" cy="798786"/>
              </a:xfrm>
              <a:prstGeom prst="ellipse">
                <a:avLst/>
              </a:prstGeom>
              <a:blipFill rotWithShape="1">
                <a:blip r:embed="rId3"/>
                <a:stretch>
                  <a:fillRect l="-1236" t="-1212" r="-1154" b="-1178"/>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8" name="Oval 67"/>
              <p:cNvSpPr/>
              <p:nvPr/>
            </p:nvSpPr>
            <p:spPr>
              <a:xfrm>
                <a:off x="7336219" y="319088"/>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68" name="Oval 67"/>
              <p:cNvSpPr>
                <a:spLocks noRot="1" noChangeAspect="1" noMove="1" noResize="1" noEditPoints="1" noAdjustHandles="1" noChangeArrowheads="1" noChangeShapeType="1" noTextEdit="1"/>
              </p:cNvSpPr>
              <p:nvPr/>
            </p:nvSpPr>
            <p:spPr>
              <a:xfrm>
                <a:off x="7336219" y="319088"/>
                <a:ext cx="798786" cy="798786"/>
              </a:xfrm>
              <a:prstGeom prst="ellipse">
                <a:avLst/>
              </a:prstGeom>
              <a:blipFill rotWithShape="1">
                <a:blip r:embed="rId4"/>
                <a:stretch>
                  <a:fillRect l="-1200" t="-1232" r="-1190" b="-1158"/>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69" name="Straight Connector 68"/>
          <p:cNvCxnSpPr>
            <a:stCxn id="66" idx="6"/>
            <a:endCxn id="67" idx="2"/>
          </p:cNvCxnSpPr>
          <p:nvPr/>
        </p:nvCxnSpPr>
        <p:spPr>
          <a:xfrm>
            <a:off x="4850523" y="704987"/>
            <a:ext cx="798786" cy="0"/>
          </a:xfrm>
          <a:prstGeom prst="line">
            <a:avLst/>
          </a:prstGeom>
        </p:spPr>
        <p:style>
          <a:lnRef idx="3">
            <a:schemeClr val="dk1"/>
          </a:lnRef>
          <a:fillRef idx="0">
            <a:schemeClr val="dk1"/>
          </a:fillRef>
          <a:effectRef idx="2">
            <a:schemeClr val="dk1"/>
          </a:effectRef>
          <a:fontRef idx="minor">
            <a:schemeClr val="tx1"/>
          </a:fontRef>
        </p:style>
      </p:cxnSp>
      <p:cxnSp>
        <p:nvCxnSpPr>
          <p:cNvPr id="70" name="Straight Connector 69"/>
          <p:cNvCxnSpPr>
            <a:stCxn id="67" idx="6"/>
            <a:endCxn id="68" idx="2"/>
          </p:cNvCxnSpPr>
          <p:nvPr/>
        </p:nvCxnSpPr>
        <p:spPr>
          <a:xfrm>
            <a:off x="6448095" y="704987"/>
            <a:ext cx="888124" cy="13494"/>
          </a:xfrm>
          <a:prstGeom prst="line">
            <a:avLst/>
          </a:prstGeom>
        </p:spPr>
        <p:style>
          <a:lnRef idx="3">
            <a:schemeClr val="dk1"/>
          </a:lnRef>
          <a:fillRef idx="0">
            <a:schemeClr val="dk1"/>
          </a:fillRef>
          <a:effectRef idx="2">
            <a:schemeClr val="dk1"/>
          </a:effectRef>
          <a:fontRef idx="minor">
            <a:schemeClr val="tx1"/>
          </a:fontRef>
        </p:style>
      </p:cxnSp>
      <p:sp>
        <p:nvSpPr>
          <p:cNvPr id="4" name="Oval 3"/>
          <p:cNvSpPr/>
          <p:nvPr/>
        </p:nvSpPr>
        <p:spPr>
          <a:xfrm>
            <a:off x="4519449" y="3255581"/>
            <a:ext cx="220717" cy="220717"/>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5" name="Oval 4"/>
          <p:cNvSpPr/>
          <p:nvPr/>
        </p:nvSpPr>
        <p:spPr>
          <a:xfrm>
            <a:off x="4519448" y="4714806"/>
            <a:ext cx="220717" cy="220717"/>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6" name="TextBox 5"/>
              <p:cNvSpPr txBox="1"/>
              <p:nvPr/>
            </p:nvSpPr>
            <p:spPr>
              <a:xfrm>
                <a:off x="2209800" y="3285534"/>
                <a:ext cx="428002" cy="126957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CA" sz="4400" b="0" i="1" smtClean="0">
                              <a:latin typeface="Cambria Math" panose="02040503050406030204" pitchFamily="18" charset="0"/>
                            </a:rPr>
                          </m:ctrlPr>
                        </m:fPr>
                        <m:num>
                          <m:r>
                            <a:rPr lang="en-CA" sz="4400" b="0" i="1" smtClean="0">
                              <a:solidFill>
                                <a:schemeClr val="accent4"/>
                              </a:solidFill>
                              <a:latin typeface="Cambria Math" panose="02040503050406030204" pitchFamily="18" charset="0"/>
                            </a:rPr>
                            <m:t>2</m:t>
                          </m:r>
                        </m:num>
                        <m:den>
                          <m:r>
                            <a:rPr lang="en-CA" sz="4400" b="0" i="1" smtClean="0">
                              <a:latin typeface="Cambria Math" panose="02040503050406030204" pitchFamily="18" charset="0"/>
                            </a:rPr>
                            <m:t>7</m:t>
                          </m:r>
                        </m:den>
                      </m:f>
                    </m:oMath>
                  </m:oMathPara>
                </a14:m>
                <a:endParaRPr lang="en-US" sz="4400" dirty="0"/>
              </a:p>
            </p:txBody>
          </p:sp>
        </mc:Choice>
        <mc:Fallback>
          <p:sp>
            <p:nvSpPr>
              <p:cNvPr id="6" name="TextBox 5"/>
              <p:cNvSpPr txBox="1">
                <a:spLocks noRot="1" noChangeAspect="1" noMove="1" noResize="1" noEditPoints="1" noAdjustHandles="1" noChangeArrowheads="1" noChangeShapeType="1" noTextEdit="1"/>
              </p:cNvSpPr>
              <p:nvPr/>
            </p:nvSpPr>
            <p:spPr>
              <a:xfrm>
                <a:off x="2209800" y="3285534"/>
                <a:ext cx="428002" cy="1269578"/>
              </a:xfrm>
              <a:prstGeom prst="rect">
                <a:avLst/>
              </a:prstGeom>
              <a:blipFill rotWithShape="1">
                <a:blip r:embed="rId5"/>
                <a:stretch>
                  <a:fillRect t="-3" r="-14982" b="20"/>
                </a:stretch>
              </a:blipFill>
            </p:spPr>
            <p:txBody>
              <a:bodyPr/>
              <a:lstStyle/>
              <a:p>
                <a:r>
                  <a:rPr lang="zh-CN" altLang="en-US">
                    <a:noFill/>
                  </a:rPr>
                  <a:t> </a:t>
                </a:r>
              </a:p>
            </p:txBody>
          </p:sp>
        </mc:Fallback>
      </mc:AlternateContent>
      <p:sp>
        <p:nvSpPr>
          <p:cNvPr id="7" name="TextBox 6"/>
          <p:cNvSpPr txBox="1"/>
          <p:nvPr/>
        </p:nvSpPr>
        <p:spPr>
          <a:xfrm>
            <a:off x="1430965" y="2701159"/>
            <a:ext cx="1985672" cy="46166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en-US" sz="2400" dirty="0"/>
              <a:t>Success Rate</a:t>
            </a:r>
            <a:endParaRPr lang="en-US" sz="2400" dirty="0"/>
          </a:p>
        </p:txBody>
      </p:sp>
      <p:cxnSp>
        <p:nvCxnSpPr>
          <p:cNvPr id="9" name="Straight Arrow Connector 8"/>
          <p:cNvCxnSpPr/>
          <p:nvPr/>
        </p:nvCxnSpPr>
        <p:spPr>
          <a:xfrm>
            <a:off x="4850523" y="1201956"/>
            <a:ext cx="2485696" cy="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407276" y="457245"/>
            <a:ext cx="3644461" cy="830997"/>
          </a:xfrm>
          <a:prstGeom prst="rect">
            <a:avLst/>
          </a:prstGeom>
          <a:noFill/>
        </p:spPr>
        <p:txBody>
          <a:bodyPr wrap="square">
            <a:spAutoFit/>
          </a:bodyPr>
          <a:lstStyle/>
          <a:p>
            <a:r>
              <a:rPr lang="en-US" sz="2400" dirty="0">
                <a:solidFill>
                  <a:schemeClr val="tx1">
                    <a:lumMod val="50000"/>
                    <a:lumOff val="50000"/>
                  </a:schemeClr>
                </a:solidFill>
              </a:rPr>
              <a:t>different walk orders </a:t>
            </a:r>
            <a:br>
              <a:rPr lang="en-US" sz="2400" dirty="0">
                <a:solidFill>
                  <a:schemeClr val="tx1">
                    <a:lumMod val="50000"/>
                    <a:lumOff val="50000"/>
                  </a:schemeClr>
                </a:solidFill>
              </a:rPr>
            </a:br>
            <a:r>
              <a:rPr lang="en-US" sz="2400" dirty="0">
                <a:solidFill>
                  <a:schemeClr val="tx1">
                    <a:lumMod val="50000"/>
                    <a:lumOff val="50000"/>
                  </a:schemeClr>
                </a:solidFill>
              </a:rPr>
              <a:t>different performances</a:t>
            </a:r>
            <a:endParaRPr lang="en-US" sz="2400" dirty="0">
              <a:solidFill>
                <a:schemeClr val="tx1">
                  <a:lumMod val="50000"/>
                  <a:lumOff val="50000"/>
                </a:schemeClr>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61B13-AC26-364C-BD5A-2F18332ACCD3}" type="datetime1">
              <a:rPr lang="en-CA" smtClean="0"/>
            </a:fld>
            <a:endParaRPr lang="en-US"/>
          </a:p>
        </p:txBody>
      </p:sp>
      <p:sp>
        <p:nvSpPr>
          <p:cNvPr id="3" name="Slide Number Placeholder 2"/>
          <p:cNvSpPr>
            <a:spLocks noGrp="1"/>
          </p:cNvSpPr>
          <p:nvPr>
            <p:ph type="sldNum" sz="quarter" idx="12"/>
          </p:nvPr>
        </p:nvSpPr>
        <p:spPr/>
        <p:txBody>
          <a:bodyPr/>
          <a:lstStyle/>
          <a:p>
            <a:fld id="{C3298BC9-37DF-C746-B968-2D106A4ACB23}" type="slidenum">
              <a:rPr lang="en-US" smtClean="0"/>
            </a:fld>
            <a:endParaRPr lang="en-US"/>
          </a:p>
        </p:txBody>
      </p:sp>
      <p:pic>
        <p:nvPicPr>
          <p:cNvPr id="65" name="Picture 64"/>
          <p:cNvPicPr>
            <a:picLocks noChangeAspect="1"/>
          </p:cNvPicPr>
          <p:nvPr/>
        </p:nvPicPr>
        <p:blipFill>
          <a:blip r:embed="rId1"/>
          <a:stretch>
            <a:fillRect/>
          </a:stretch>
        </p:blipFill>
        <p:spPr>
          <a:xfrm>
            <a:off x="3798853" y="1288242"/>
            <a:ext cx="4594294" cy="5264163"/>
          </a:xfrm>
          <a:prstGeom prst="rect">
            <a:avLst/>
          </a:prstGeom>
        </p:spPr>
      </p:pic>
      <mc:AlternateContent xmlns:mc="http://schemas.openxmlformats.org/markup-compatibility/2006">
        <mc:Choice xmlns:a14="http://schemas.microsoft.com/office/drawing/2010/main" Requires="a14">
          <p:sp>
            <p:nvSpPr>
              <p:cNvPr id="66" name="Oval 65"/>
              <p:cNvSpPr/>
              <p:nvPr/>
            </p:nvSpPr>
            <p:spPr>
              <a:xfrm>
                <a:off x="4051737" y="305594"/>
                <a:ext cx="798786" cy="79878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66" name="Oval 65"/>
              <p:cNvSpPr>
                <a:spLocks noRot="1" noChangeAspect="1" noMove="1" noResize="1" noEditPoints="1" noAdjustHandles="1" noChangeArrowheads="1" noChangeShapeType="1" noTextEdit="1"/>
              </p:cNvSpPr>
              <p:nvPr/>
            </p:nvSpPr>
            <p:spPr>
              <a:xfrm>
                <a:off x="4051737" y="305594"/>
                <a:ext cx="798786" cy="798786"/>
              </a:xfrm>
              <a:prstGeom prst="ellipse">
                <a:avLst/>
              </a:prstGeom>
              <a:blipFill rotWithShape="1">
                <a:blip r:embed="rId2"/>
                <a:stretch>
                  <a:fillRect l="-1247" t="-1212" r="-1143" b="-1178"/>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7" name="Oval 66"/>
              <p:cNvSpPr/>
              <p:nvPr/>
            </p:nvSpPr>
            <p:spPr>
              <a:xfrm>
                <a:off x="5649309" y="305594"/>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67" name="Oval 66"/>
              <p:cNvSpPr>
                <a:spLocks noRot="1" noChangeAspect="1" noMove="1" noResize="1" noEditPoints="1" noAdjustHandles="1" noChangeArrowheads="1" noChangeShapeType="1" noTextEdit="1"/>
              </p:cNvSpPr>
              <p:nvPr/>
            </p:nvSpPr>
            <p:spPr>
              <a:xfrm>
                <a:off x="5649309" y="305594"/>
                <a:ext cx="798786" cy="798786"/>
              </a:xfrm>
              <a:prstGeom prst="ellipse">
                <a:avLst/>
              </a:prstGeom>
              <a:blipFill rotWithShape="1">
                <a:blip r:embed="rId3"/>
                <a:stretch>
                  <a:fillRect l="-1236" t="-1212" r="-1154" b="-1178"/>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8" name="Oval 67"/>
              <p:cNvSpPr/>
              <p:nvPr/>
            </p:nvSpPr>
            <p:spPr>
              <a:xfrm>
                <a:off x="7336219" y="319088"/>
                <a:ext cx="798786" cy="798786"/>
              </a:xfrm>
              <a:prstGeom prst="ellipse">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68" name="Oval 67"/>
              <p:cNvSpPr>
                <a:spLocks noRot="1" noChangeAspect="1" noMove="1" noResize="1" noEditPoints="1" noAdjustHandles="1" noChangeArrowheads="1" noChangeShapeType="1" noTextEdit="1"/>
              </p:cNvSpPr>
              <p:nvPr/>
            </p:nvSpPr>
            <p:spPr>
              <a:xfrm>
                <a:off x="7336219" y="319088"/>
                <a:ext cx="798786" cy="798786"/>
              </a:xfrm>
              <a:prstGeom prst="ellipse">
                <a:avLst/>
              </a:prstGeom>
              <a:blipFill rotWithShape="1">
                <a:blip r:embed="rId4"/>
                <a:stretch>
                  <a:fillRect l="-1200" t="-1232" r="-1190" b="-1158"/>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69" name="Straight Connector 68"/>
          <p:cNvCxnSpPr>
            <a:stCxn id="66" idx="6"/>
            <a:endCxn id="67" idx="2"/>
          </p:cNvCxnSpPr>
          <p:nvPr/>
        </p:nvCxnSpPr>
        <p:spPr>
          <a:xfrm>
            <a:off x="4850523" y="704987"/>
            <a:ext cx="798786" cy="0"/>
          </a:xfrm>
          <a:prstGeom prst="line">
            <a:avLst/>
          </a:prstGeom>
        </p:spPr>
        <p:style>
          <a:lnRef idx="3">
            <a:schemeClr val="dk1"/>
          </a:lnRef>
          <a:fillRef idx="0">
            <a:schemeClr val="dk1"/>
          </a:fillRef>
          <a:effectRef idx="2">
            <a:schemeClr val="dk1"/>
          </a:effectRef>
          <a:fontRef idx="minor">
            <a:schemeClr val="tx1"/>
          </a:fontRef>
        </p:style>
      </p:cxnSp>
      <p:cxnSp>
        <p:nvCxnSpPr>
          <p:cNvPr id="70" name="Straight Connector 69"/>
          <p:cNvCxnSpPr>
            <a:stCxn id="67" idx="6"/>
            <a:endCxn id="68" idx="2"/>
          </p:cNvCxnSpPr>
          <p:nvPr/>
        </p:nvCxnSpPr>
        <p:spPr>
          <a:xfrm>
            <a:off x="6448095" y="704987"/>
            <a:ext cx="888124" cy="13494"/>
          </a:xfrm>
          <a:prstGeom prst="line">
            <a:avLst/>
          </a:prstGeom>
        </p:spPr>
        <p:style>
          <a:lnRef idx="3">
            <a:schemeClr val="dk1"/>
          </a:lnRef>
          <a:fillRef idx="0">
            <a:schemeClr val="dk1"/>
          </a:fillRef>
          <a:effectRef idx="2">
            <a:schemeClr val="dk1"/>
          </a:effectRef>
          <a:fontRef idx="minor">
            <a:schemeClr val="tx1"/>
          </a:fontRef>
        </p:style>
      </p:cxnSp>
      <p:sp>
        <p:nvSpPr>
          <p:cNvPr id="4" name="Oval 3"/>
          <p:cNvSpPr/>
          <p:nvPr/>
        </p:nvSpPr>
        <p:spPr>
          <a:xfrm>
            <a:off x="7409794" y="1794643"/>
            <a:ext cx="220717" cy="220717"/>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5" name="Oval 4"/>
          <p:cNvSpPr/>
          <p:nvPr/>
        </p:nvSpPr>
        <p:spPr>
          <a:xfrm>
            <a:off x="7409794" y="2511972"/>
            <a:ext cx="220717" cy="220717"/>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6" name="TextBox 5"/>
              <p:cNvSpPr txBox="1"/>
              <p:nvPr/>
            </p:nvSpPr>
            <p:spPr>
              <a:xfrm>
                <a:off x="9461911" y="3285534"/>
                <a:ext cx="428001" cy="126515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CA" sz="4400" b="0" i="1" smtClean="0">
                              <a:latin typeface="Cambria Math" panose="02040503050406030204" pitchFamily="18" charset="0"/>
                            </a:rPr>
                          </m:ctrlPr>
                        </m:fPr>
                        <m:num>
                          <m:r>
                            <a:rPr lang="en-CA" sz="4400" b="0" i="1" smtClean="0">
                              <a:solidFill>
                                <a:schemeClr val="accent4"/>
                              </a:solidFill>
                              <a:latin typeface="Cambria Math" panose="02040503050406030204" pitchFamily="18" charset="0"/>
                            </a:rPr>
                            <m:t>7</m:t>
                          </m:r>
                        </m:num>
                        <m:den>
                          <m:r>
                            <a:rPr lang="en-CA" sz="4400" b="0" i="1" smtClean="0">
                              <a:latin typeface="Cambria Math" panose="02040503050406030204" pitchFamily="18" charset="0"/>
                            </a:rPr>
                            <m:t>7</m:t>
                          </m:r>
                        </m:den>
                      </m:f>
                    </m:oMath>
                  </m:oMathPara>
                </a14:m>
                <a:endParaRPr lang="en-US" sz="4400" dirty="0"/>
              </a:p>
            </p:txBody>
          </p:sp>
        </mc:Choice>
        <mc:Fallback>
          <p:sp>
            <p:nvSpPr>
              <p:cNvPr id="6" name="TextBox 5"/>
              <p:cNvSpPr txBox="1">
                <a:spLocks noRot="1" noChangeAspect="1" noMove="1" noResize="1" noEditPoints="1" noAdjustHandles="1" noChangeArrowheads="1" noChangeShapeType="1" noTextEdit="1"/>
              </p:cNvSpPr>
              <p:nvPr/>
            </p:nvSpPr>
            <p:spPr>
              <a:xfrm>
                <a:off x="9461911" y="3285534"/>
                <a:ext cx="428001" cy="1265155"/>
              </a:xfrm>
              <a:prstGeom prst="rect">
                <a:avLst/>
              </a:prstGeom>
              <a:blipFill rotWithShape="1">
                <a:blip r:embed="rId5"/>
                <a:stretch>
                  <a:fillRect l="-96" t="-3" r="-14886" b="22"/>
                </a:stretch>
              </a:blipFill>
            </p:spPr>
            <p:txBody>
              <a:bodyPr/>
              <a:lstStyle/>
              <a:p>
                <a:r>
                  <a:rPr lang="zh-CN" altLang="en-US">
                    <a:noFill/>
                  </a:rPr>
                  <a:t> </a:t>
                </a:r>
              </a:p>
            </p:txBody>
          </p:sp>
        </mc:Fallback>
      </mc:AlternateContent>
      <p:sp>
        <p:nvSpPr>
          <p:cNvPr id="7" name="TextBox 6"/>
          <p:cNvSpPr txBox="1"/>
          <p:nvPr/>
        </p:nvSpPr>
        <p:spPr>
          <a:xfrm>
            <a:off x="8683076" y="2701159"/>
            <a:ext cx="1985672" cy="46166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en-US" sz="2400" dirty="0"/>
              <a:t>Success Rate</a:t>
            </a:r>
            <a:endParaRPr lang="en-US" sz="2400" dirty="0"/>
          </a:p>
        </p:txBody>
      </p:sp>
      <p:cxnSp>
        <p:nvCxnSpPr>
          <p:cNvPr id="9" name="Straight Arrow Connector 8"/>
          <p:cNvCxnSpPr/>
          <p:nvPr/>
        </p:nvCxnSpPr>
        <p:spPr>
          <a:xfrm>
            <a:off x="4850523" y="1201956"/>
            <a:ext cx="2485696" cy="0"/>
          </a:xfrm>
          <a:prstGeom prst="straightConnector1">
            <a:avLst/>
          </a:prstGeom>
          <a:ln w="76200">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8" name="Oval 7"/>
          <p:cNvSpPr/>
          <p:nvPr/>
        </p:nvSpPr>
        <p:spPr>
          <a:xfrm>
            <a:off x="7409794" y="3251376"/>
            <a:ext cx="220717" cy="220717"/>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0" name="Oval 9"/>
          <p:cNvSpPr/>
          <p:nvPr/>
        </p:nvSpPr>
        <p:spPr>
          <a:xfrm>
            <a:off x="7409794" y="3968705"/>
            <a:ext cx="220717" cy="220717"/>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1" name="Oval 10"/>
          <p:cNvSpPr/>
          <p:nvPr/>
        </p:nvSpPr>
        <p:spPr>
          <a:xfrm>
            <a:off x="7409794" y="4721050"/>
            <a:ext cx="220717" cy="220717"/>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2" name="Oval 11"/>
          <p:cNvSpPr/>
          <p:nvPr/>
        </p:nvSpPr>
        <p:spPr>
          <a:xfrm>
            <a:off x="7409794" y="5438379"/>
            <a:ext cx="220717" cy="220717"/>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3" name="Oval 12"/>
          <p:cNvSpPr/>
          <p:nvPr/>
        </p:nvSpPr>
        <p:spPr>
          <a:xfrm>
            <a:off x="7409794" y="6155708"/>
            <a:ext cx="220717" cy="220717"/>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5" name="TextBox 14"/>
          <p:cNvSpPr txBox="1"/>
          <p:nvPr/>
        </p:nvSpPr>
        <p:spPr>
          <a:xfrm>
            <a:off x="407276" y="457245"/>
            <a:ext cx="3644461" cy="830997"/>
          </a:xfrm>
          <a:prstGeom prst="rect">
            <a:avLst/>
          </a:prstGeom>
          <a:noFill/>
        </p:spPr>
        <p:txBody>
          <a:bodyPr wrap="square">
            <a:spAutoFit/>
          </a:bodyPr>
          <a:lstStyle/>
          <a:p>
            <a:r>
              <a:rPr lang="en-US" sz="2400" dirty="0">
                <a:solidFill>
                  <a:schemeClr val="tx1">
                    <a:lumMod val="50000"/>
                    <a:lumOff val="50000"/>
                  </a:schemeClr>
                </a:solidFill>
              </a:rPr>
              <a:t>different walk orders </a:t>
            </a:r>
            <a:br>
              <a:rPr lang="en-US" sz="2400" dirty="0">
                <a:solidFill>
                  <a:schemeClr val="tx1">
                    <a:lumMod val="50000"/>
                    <a:lumOff val="50000"/>
                  </a:schemeClr>
                </a:solidFill>
              </a:rPr>
            </a:br>
            <a:r>
              <a:rPr lang="en-US" sz="2400" dirty="0">
                <a:solidFill>
                  <a:schemeClr val="tx1">
                    <a:lumMod val="50000"/>
                    <a:lumOff val="50000"/>
                  </a:schemeClr>
                </a:solidFill>
              </a:rPr>
              <a:t>different performances</a:t>
            </a:r>
            <a:endParaRPr lang="en-US" sz="2400" dirty="0">
              <a:solidFill>
                <a:schemeClr val="tx1">
                  <a:lumMod val="50000"/>
                  <a:lumOff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p:sp>
        <p:nvSpPr>
          <p:cNvPr id="16" name="TextBox 15"/>
          <p:cNvSpPr txBox="1"/>
          <p:nvPr/>
        </p:nvSpPr>
        <p:spPr>
          <a:xfrm>
            <a:off x="838200" y="932031"/>
            <a:ext cx="10521727" cy="461665"/>
          </a:xfrm>
          <a:prstGeom prst="rect">
            <a:avLst/>
          </a:prstGeom>
          <a:noFill/>
        </p:spPr>
        <p:txBody>
          <a:bodyPr wrap="none" rtlCol="0">
            <a:spAutoFit/>
          </a:bodyPr>
          <a:lstStyle/>
          <a:p>
            <a:r>
              <a:rPr lang="en-US" sz="2400" dirty="0">
                <a:solidFill>
                  <a:schemeClr val="tx1">
                    <a:lumMod val="50000"/>
                    <a:lumOff val="50000"/>
                  </a:schemeClr>
                </a:solidFill>
              </a:rPr>
              <a:t>Generate </a:t>
            </a:r>
            <a:r>
              <a:rPr lang="en-US" sz="2400" b="1" dirty="0">
                <a:solidFill>
                  <a:schemeClr val="tx1">
                    <a:lumMod val="50000"/>
                    <a:lumOff val="50000"/>
                  </a:schemeClr>
                </a:solidFill>
              </a:rPr>
              <a:t>Directed Graph </a:t>
            </a:r>
            <a:r>
              <a:rPr lang="en-US" sz="2400" dirty="0">
                <a:solidFill>
                  <a:schemeClr val="tx1">
                    <a:lumMod val="50000"/>
                    <a:lumOff val="50000"/>
                  </a:schemeClr>
                </a:solidFill>
              </a:rPr>
              <a:t>from </a:t>
            </a:r>
            <a:r>
              <a:rPr lang="en-US" sz="2400" b="1" dirty="0">
                <a:solidFill>
                  <a:schemeClr val="tx1">
                    <a:lumMod val="50000"/>
                    <a:lumOff val="50000"/>
                  </a:schemeClr>
                </a:solidFill>
              </a:rPr>
              <a:t>Join Query Graph </a:t>
            </a:r>
            <a:r>
              <a:rPr lang="en-US" sz="2400" dirty="0">
                <a:solidFill>
                  <a:schemeClr val="tx1">
                    <a:lumMod val="50000"/>
                    <a:lumOff val="50000"/>
                  </a:schemeClr>
                </a:solidFill>
              </a:rPr>
              <a:t>Based on </a:t>
            </a:r>
            <a:r>
              <a:rPr lang="en-US" sz="2400" b="1" dirty="0">
                <a:solidFill>
                  <a:schemeClr val="tx1">
                    <a:lumMod val="50000"/>
                    <a:lumOff val="50000"/>
                  </a:schemeClr>
                </a:solidFill>
              </a:rPr>
              <a:t>Index Availability</a:t>
            </a:r>
            <a:endParaRPr lang="en-US" sz="2400" b="1" dirty="0">
              <a:solidFill>
                <a:schemeClr val="tx1">
                  <a:lumMod val="50000"/>
                  <a:lumOff val="50000"/>
                </a:schemeClr>
              </a:solidFill>
            </a:endParaRPr>
          </a:p>
        </p:txBody>
      </p:sp>
      <p:grpSp>
        <p:nvGrpSpPr>
          <p:cNvPr id="37" name="Group 36"/>
          <p:cNvGrpSpPr/>
          <p:nvPr/>
        </p:nvGrpSpPr>
        <p:grpSpPr>
          <a:xfrm>
            <a:off x="4093777" y="2590529"/>
            <a:ext cx="3563006" cy="2107324"/>
            <a:chOff x="4093777" y="2590529"/>
            <a:chExt cx="3563006" cy="2107324"/>
          </a:xfrm>
        </p:grpSpPr>
        <mc:AlternateContent xmlns:mc="http://schemas.openxmlformats.org/markup-compatibility/2006">
          <mc:Choice xmlns:a14="http://schemas.microsoft.com/office/drawing/2010/main" Requires="a14">
            <p:sp>
              <p:nvSpPr>
                <p:cNvPr id="27" name="Oval 26"/>
                <p:cNvSpPr/>
                <p:nvPr/>
              </p:nvSpPr>
              <p:spPr>
                <a:xfrm>
                  <a:off x="4093777" y="259052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27" name="Oval 26"/>
                <p:cNvSpPr>
                  <a:spLocks noRot="1" noChangeAspect="1" noMove="1" noResize="1" noEditPoints="1" noAdjustHandles="1" noChangeArrowheads="1" noChangeShapeType="1" noTextEdit="1"/>
                </p:cNvSpPr>
                <p:nvPr/>
              </p:nvSpPr>
              <p:spPr>
                <a:xfrm>
                  <a:off x="4093777" y="2590529"/>
                  <a:ext cx="798786" cy="798786"/>
                </a:xfrm>
                <a:prstGeom prst="ellipse">
                  <a:avLst/>
                </a:prstGeom>
                <a:blipFill rotWithShape="1">
                  <a:blip r:embed="rId1"/>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8" name="Oval 27"/>
                <p:cNvSpPr/>
                <p:nvPr/>
              </p:nvSpPr>
              <p:spPr>
                <a:xfrm>
                  <a:off x="5475887" y="259052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28" name="Oval 27"/>
                <p:cNvSpPr>
                  <a:spLocks noRot="1" noChangeAspect="1" noMove="1" noResize="1" noEditPoints="1" noAdjustHandles="1" noChangeArrowheads="1" noChangeShapeType="1" noTextEdit="1"/>
                </p:cNvSpPr>
                <p:nvPr/>
              </p:nvSpPr>
              <p:spPr>
                <a:xfrm>
                  <a:off x="5475887" y="2590529"/>
                  <a:ext cx="798786" cy="798786"/>
                </a:xfrm>
                <a:prstGeom prst="ellipse">
                  <a:avLst/>
                </a:prstGeom>
                <a:blipFill rotWithShape="1">
                  <a:blip r:embed="rId2"/>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9" name="Oval 28"/>
                <p:cNvSpPr/>
                <p:nvPr/>
              </p:nvSpPr>
              <p:spPr>
                <a:xfrm>
                  <a:off x="6857997" y="259052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29" name="Oval 28"/>
                <p:cNvSpPr>
                  <a:spLocks noRot="1" noChangeAspect="1" noMove="1" noResize="1" noEditPoints="1" noAdjustHandles="1" noChangeArrowheads="1" noChangeShapeType="1" noTextEdit="1"/>
                </p:cNvSpPr>
                <p:nvPr/>
              </p:nvSpPr>
              <p:spPr>
                <a:xfrm>
                  <a:off x="6857997" y="2590529"/>
                  <a:ext cx="798786" cy="798786"/>
                </a:xfrm>
                <a:prstGeom prst="ellipse">
                  <a:avLst/>
                </a:prstGeom>
                <a:blipFill rotWithShape="1">
                  <a:blip r:embed="rId3"/>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0" name="Oval 29"/>
                <p:cNvSpPr/>
                <p:nvPr/>
              </p:nvSpPr>
              <p:spPr>
                <a:xfrm>
                  <a:off x="5475887" y="38990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p:txBody>
            </p:sp>
          </mc:Choice>
          <mc:Fallback>
            <p:sp>
              <p:nvSpPr>
                <p:cNvPr id="30" name="Oval 29"/>
                <p:cNvSpPr>
                  <a:spLocks noRot="1" noChangeAspect="1" noMove="1" noResize="1" noEditPoints="1" noAdjustHandles="1" noChangeArrowheads="1" noChangeShapeType="1" noTextEdit="1"/>
                </p:cNvSpPr>
                <p:nvPr/>
              </p:nvSpPr>
              <p:spPr>
                <a:xfrm>
                  <a:off x="5475887" y="3899067"/>
                  <a:ext cx="798786" cy="798786"/>
                </a:xfrm>
                <a:prstGeom prst="ellipse">
                  <a:avLst/>
                </a:prstGeom>
                <a:blipFill rotWithShape="1">
                  <a:blip r:embed="rId4"/>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1" name="Oval 30"/>
                <p:cNvSpPr/>
                <p:nvPr/>
              </p:nvSpPr>
              <p:spPr>
                <a:xfrm>
                  <a:off x="6857997" y="38990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oMath>
                    </m:oMathPara>
                  </a14:m>
                  <a:endParaRPr lang="en-US" sz="2400" dirty="0"/>
                </a:p>
              </p:txBody>
            </p:sp>
          </mc:Choice>
          <mc:Fallback>
            <p:sp>
              <p:nvSpPr>
                <p:cNvPr id="31" name="Oval 30"/>
                <p:cNvSpPr>
                  <a:spLocks noRot="1" noChangeAspect="1" noMove="1" noResize="1" noEditPoints="1" noAdjustHandles="1" noChangeArrowheads="1" noChangeShapeType="1" noTextEdit="1"/>
                </p:cNvSpPr>
                <p:nvPr/>
              </p:nvSpPr>
              <p:spPr>
                <a:xfrm>
                  <a:off x="6857997" y="3899067"/>
                  <a:ext cx="798786" cy="798786"/>
                </a:xfrm>
                <a:prstGeom prst="ellipse">
                  <a:avLst/>
                </a:prstGeom>
                <a:blipFill rotWithShape="1">
                  <a:blip r:embed="rId5"/>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32" name="Straight Connector 31"/>
            <p:cNvCxnSpPr>
              <a:stCxn id="27" idx="6"/>
              <a:endCxn id="28" idx="2"/>
            </p:cNvCxnSpPr>
            <p:nvPr/>
          </p:nvCxnSpPr>
          <p:spPr>
            <a:xfrm>
              <a:off x="4892563" y="2989922"/>
              <a:ext cx="583324"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33" name="Straight Connector 32"/>
            <p:cNvCxnSpPr>
              <a:stCxn id="28" idx="6"/>
              <a:endCxn id="29" idx="2"/>
            </p:cNvCxnSpPr>
            <p:nvPr/>
          </p:nvCxnSpPr>
          <p:spPr>
            <a:xfrm>
              <a:off x="6274673" y="2989922"/>
              <a:ext cx="583324" cy="0"/>
            </a:xfrm>
            <a:prstGeom prst="line">
              <a:avLst/>
            </a:prstGeom>
            <a:ln>
              <a:solidFill>
                <a:schemeClr val="accent2"/>
              </a:solidFill>
            </a:ln>
          </p:spPr>
          <p:style>
            <a:lnRef idx="3">
              <a:schemeClr val="dk1"/>
            </a:lnRef>
            <a:fillRef idx="0">
              <a:schemeClr val="dk1"/>
            </a:fillRef>
            <a:effectRef idx="2">
              <a:schemeClr val="dk1"/>
            </a:effectRef>
            <a:fontRef idx="minor">
              <a:schemeClr val="tx1"/>
            </a:fontRef>
          </p:style>
        </p:cxnSp>
        <p:cxnSp>
          <p:nvCxnSpPr>
            <p:cNvPr id="34" name="Straight Connector 33"/>
            <p:cNvCxnSpPr>
              <a:stCxn id="28" idx="4"/>
              <a:endCxn id="30" idx="0"/>
            </p:cNvCxnSpPr>
            <p:nvPr/>
          </p:nvCxnSpPr>
          <p:spPr>
            <a:xfrm>
              <a:off x="5875280" y="3389315"/>
              <a:ext cx="0" cy="509752"/>
            </a:xfrm>
            <a:prstGeom prst="line">
              <a:avLst/>
            </a:prstGeom>
            <a:ln>
              <a:solidFill>
                <a:schemeClr val="accent6"/>
              </a:solidFill>
            </a:ln>
          </p:spPr>
          <p:style>
            <a:lnRef idx="3">
              <a:schemeClr val="dk1"/>
            </a:lnRef>
            <a:fillRef idx="0">
              <a:schemeClr val="dk1"/>
            </a:fillRef>
            <a:effectRef idx="2">
              <a:schemeClr val="dk1"/>
            </a:effectRef>
            <a:fontRef idx="minor">
              <a:schemeClr val="tx1"/>
            </a:fontRef>
          </p:style>
        </p:cxnSp>
        <p:cxnSp>
          <p:nvCxnSpPr>
            <p:cNvPr id="35" name="Straight Connector 34"/>
            <p:cNvCxnSpPr>
              <a:stCxn id="30" idx="6"/>
              <a:endCxn id="31" idx="2"/>
            </p:cNvCxnSpPr>
            <p:nvPr/>
          </p:nvCxnSpPr>
          <p:spPr>
            <a:xfrm>
              <a:off x="6274673" y="4298460"/>
              <a:ext cx="583324" cy="0"/>
            </a:xfrm>
            <a:prstGeom prst="line">
              <a:avLst/>
            </a:prstGeom>
            <a:ln>
              <a:solidFill>
                <a:schemeClr val="accent4"/>
              </a:solidFill>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mc:Choice xmlns:a14="http://schemas.microsoft.com/office/drawing/2010/main" Requires="a14">
          <p:sp>
            <p:nvSpPr>
              <p:cNvPr id="38" name="TextBox 37"/>
              <p:cNvSpPr txBox="1"/>
              <p:nvPr/>
            </p:nvSpPr>
            <p:spPr>
              <a:xfrm>
                <a:off x="3845301" y="2021501"/>
                <a:ext cx="1295739" cy="461665"/>
              </a:xfrm>
              <a:prstGeom prst="rect">
                <a:avLst/>
              </a:prstGeom>
              <a:noFill/>
            </p:spPr>
            <p:txBody>
              <a:bodyPr wrap="none" rtlCol="0">
                <a:spAutoFit/>
              </a:bodyP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r>
                        <a:rPr lang="en-CA" sz="2400" b="0" i="1" smtClean="0">
                          <a:latin typeface="Cambria Math" panose="02040503050406030204" pitchFamily="18" charset="0"/>
                        </a:rPr>
                        <m:t>(</m:t>
                      </m:r>
                      <m:r>
                        <a:rPr lang="en-CA" sz="2400" b="0" i="1" smtClean="0">
                          <a:latin typeface="Cambria Math" panose="02040503050406030204" pitchFamily="18" charset="0"/>
                        </a:rPr>
                        <m:t>𝑎</m:t>
                      </m:r>
                      <m:r>
                        <a:rPr lang="en-CA" sz="2400" b="0" i="1" smtClean="0">
                          <a:latin typeface="Cambria Math" panose="02040503050406030204" pitchFamily="18" charset="0"/>
                        </a:rPr>
                        <m:t>, </m:t>
                      </m:r>
                      <m:r>
                        <a:rPr lang="en-CA" sz="2400" b="0" i="1" smtClean="0">
                          <a:solidFill>
                            <a:schemeClr val="accent1"/>
                          </a:solidFill>
                          <a:latin typeface="Cambria Math" panose="02040503050406030204" pitchFamily="18" charset="0"/>
                        </a:rPr>
                        <m:t>𝑏</m:t>
                      </m:r>
                      <m:r>
                        <a:rPr lang="en-CA" sz="2400" b="0" i="1" smtClean="0">
                          <a:latin typeface="Cambria Math" panose="02040503050406030204" pitchFamily="18" charset="0"/>
                        </a:rPr>
                        <m:t>)</m:t>
                      </m:r>
                    </m:oMath>
                  </m:oMathPara>
                </a14:m>
                <a:endParaRPr lang="en-US" sz="2400" dirty="0"/>
              </a:p>
            </p:txBody>
          </p:sp>
        </mc:Choice>
        <mc:Fallback>
          <p:sp>
            <p:nvSpPr>
              <p:cNvPr id="38" name="TextBox 37"/>
              <p:cNvSpPr txBox="1">
                <a:spLocks noRot="1" noChangeAspect="1" noMove="1" noResize="1" noEditPoints="1" noAdjustHandles="1" noChangeArrowheads="1" noChangeShapeType="1" noTextEdit="1"/>
              </p:cNvSpPr>
              <p:nvPr/>
            </p:nvSpPr>
            <p:spPr>
              <a:xfrm>
                <a:off x="3845301" y="2021501"/>
                <a:ext cx="1295739" cy="461665"/>
              </a:xfrm>
              <a:prstGeom prst="rect">
                <a:avLst/>
              </a:prstGeom>
              <a:blipFill rotWithShape="1">
                <a:blip r:embed="rId6"/>
                <a:stretch>
                  <a:fillRect l="-29" t="-64" r="6" b="-268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9" name="TextBox 38"/>
              <p:cNvSpPr txBox="1"/>
              <p:nvPr/>
            </p:nvSpPr>
            <p:spPr>
              <a:xfrm>
                <a:off x="5101543" y="2021501"/>
                <a:ext cx="1547475" cy="461665"/>
              </a:xfrm>
              <a:prstGeom prst="rect">
                <a:avLst/>
              </a:prstGeom>
              <a:noFill/>
            </p:spPr>
            <p:txBody>
              <a:bodyPr wrap="none" rtlCol="0">
                <a:spAutoFit/>
              </a:bodyP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r>
                        <a:rPr lang="en-CA" sz="2400" b="0" i="1" smtClean="0">
                          <a:latin typeface="Cambria Math" panose="02040503050406030204" pitchFamily="18" charset="0"/>
                        </a:rPr>
                        <m:t>(</m:t>
                      </m:r>
                      <m:r>
                        <a:rPr lang="en-CA" sz="2400" b="0" i="1" smtClean="0">
                          <a:solidFill>
                            <a:schemeClr val="accent1"/>
                          </a:solidFill>
                          <a:latin typeface="Cambria Math" panose="02040503050406030204" pitchFamily="18" charset="0"/>
                        </a:rPr>
                        <m:t>𝑏</m:t>
                      </m:r>
                      <m:r>
                        <a:rPr lang="en-CA" sz="2400" b="0" i="1" smtClean="0">
                          <a:latin typeface="Cambria Math" panose="02040503050406030204" pitchFamily="18" charset="0"/>
                        </a:rPr>
                        <m:t>,</m:t>
                      </m:r>
                      <m:r>
                        <a:rPr lang="en-CA" sz="2400" b="0" i="1" smtClean="0">
                          <a:solidFill>
                            <a:schemeClr val="accent2"/>
                          </a:solidFill>
                          <a:latin typeface="Cambria Math" panose="02040503050406030204" pitchFamily="18" charset="0"/>
                        </a:rPr>
                        <m:t>𝑐</m:t>
                      </m:r>
                      <m:r>
                        <a:rPr lang="en-CA" sz="2400" b="0" i="1" smtClean="0">
                          <a:solidFill>
                            <a:schemeClr val="tx1"/>
                          </a:solidFill>
                          <a:latin typeface="Cambria Math" panose="02040503050406030204" pitchFamily="18" charset="0"/>
                        </a:rPr>
                        <m:t>,</m:t>
                      </m:r>
                      <m:r>
                        <a:rPr lang="en-CA" sz="2400" b="0" i="1" smtClean="0">
                          <a:solidFill>
                            <a:schemeClr val="accent6"/>
                          </a:solidFill>
                          <a:latin typeface="Cambria Math" panose="02040503050406030204" pitchFamily="18" charset="0"/>
                        </a:rPr>
                        <m:t>𝑒</m:t>
                      </m:r>
                      <m:r>
                        <a:rPr lang="en-CA" sz="2400" b="0" i="1" smtClean="0">
                          <a:latin typeface="Cambria Math" panose="02040503050406030204" pitchFamily="18" charset="0"/>
                        </a:rPr>
                        <m:t>)</m:t>
                      </m:r>
                    </m:oMath>
                  </m:oMathPara>
                </a14:m>
                <a:endParaRPr lang="en-US" sz="2400" dirty="0"/>
              </a:p>
            </p:txBody>
          </p:sp>
        </mc:Choice>
        <mc:Fallback>
          <p:sp>
            <p:nvSpPr>
              <p:cNvPr id="39" name="TextBox 38"/>
              <p:cNvSpPr txBox="1">
                <a:spLocks noRot="1" noChangeAspect="1" noMove="1" noResize="1" noEditPoints="1" noAdjustHandles="1" noChangeArrowheads="1" noChangeShapeType="1" noTextEdit="1"/>
              </p:cNvSpPr>
              <p:nvPr/>
            </p:nvSpPr>
            <p:spPr>
              <a:xfrm>
                <a:off x="5101543" y="2021501"/>
                <a:ext cx="1547475" cy="461665"/>
              </a:xfrm>
              <a:prstGeom prst="rect">
                <a:avLst/>
              </a:prstGeom>
              <a:blipFill rotWithShape="1">
                <a:blip r:embed="rId7"/>
                <a:stretch>
                  <a:fillRect l="-38" t="-64" r="37" b="-268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0" name="TextBox 39"/>
              <p:cNvSpPr txBox="1"/>
              <p:nvPr/>
            </p:nvSpPr>
            <p:spPr>
              <a:xfrm>
                <a:off x="6702208" y="2021500"/>
                <a:ext cx="1288879" cy="461665"/>
              </a:xfrm>
              <a:prstGeom prst="rect">
                <a:avLst/>
              </a:prstGeom>
              <a:noFill/>
            </p:spPr>
            <p:txBody>
              <a:bodyPr wrap="none" rtlCol="0">
                <a:spAutoFit/>
              </a:bodyP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r>
                        <a:rPr lang="en-CA" sz="2400" b="0" i="1" smtClean="0">
                          <a:latin typeface="Cambria Math" panose="02040503050406030204" pitchFamily="18" charset="0"/>
                        </a:rPr>
                        <m:t>(</m:t>
                      </m:r>
                      <m:r>
                        <a:rPr lang="en-CA" sz="2400" b="0" i="1" smtClean="0">
                          <a:solidFill>
                            <a:schemeClr val="accent2"/>
                          </a:solidFill>
                          <a:latin typeface="Cambria Math" panose="02040503050406030204" pitchFamily="18" charset="0"/>
                        </a:rPr>
                        <m:t>𝑐</m:t>
                      </m:r>
                      <m:r>
                        <a:rPr lang="en-CA" sz="2400" b="0" i="1" smtClean="0">
                          <a:latin typeface="Cambria Math" panose="02040503050406030204" pitchFamily="18" charset="0"/>
                        </a:rPr>
                        <m:t>,</m:t>
                      </m:r>
                      <m:r>
                        <a:rPr lang="en-CA" sz="2400" b="0" i="1" smtClean="0">
                          <a:latin typeface="Cambria Math" panose="02040503050406030204" pitchFamily="18" charset="0"/>
                        </a:rPr>
                        <m:t>𝑑</m:t>
                      </m:r>
                      <m:r>
                        <a:rPr lang="en-CA" sz="2400" b="0" i="1" smtClean="0">
                          <a:latin typeface="Cambria Math" panose="02040503050406030204" pitchFamily="18" charset="0"/>
                        </a:rPr>
                        <m:t>)</m:t>
                      </m:r>
                    </m:oMath>
                  </m:oMathPara>
                </a14:m>
                <a:endParaRPr lang="en-US" sz="2400" dirty="0"/>
              </a:p>
            </p:txBody>
          </p:sp>
        </mc:Choice>
        <mc:Fallback>
          <p:sp>
            <p:nvSpPr>
              <p:cNvPr id="40" name="TextBox 39"/>
              <p:cNvSpPr txBox="1">
                <a:spLocks noRot="1" noChangeAspect="1" noMove="1" noResize="1" noEditPoints="1" noAdjustHandles="1" noChangeArrowheads="1" noChangeShapeType="1" noTextEdit="1"/>
              </p:cNvSpPr>
              <p:nvPr/>
            </p:nvSpPr>
            <p:spPr>
              <a:xfrm>
                <a:off x="6702208" y="2021500"/>
                <a:ext cx="1288879" cy="461665"/>
              </a:xfrm>
              <a:prstGeom prst="rect">
                <a:avLst/>
              </a:prstGeom>
              <a:blipFill rotWithShape="1">
                <a:blip r:embed="rId8"/>
                <a:stretch>
                  <a:fillRect l="-32" t="-64" r="19" b="-268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1" name="TextBox 40"/>
              <p:cNvSpPr txBox="1"/>
              <p:nvPr/>
            </p:nvSpPr>
            <p:spPr>
              <a:xfrm>
                <a:off x="5231096" y="4745939"/>
                <a:ext cx="1288366" cy="461665"/>
              </a:xfrm>
              <a:prstGeom prst="rect">
                <a:avLst/>
              </a:prstGeom>
              <a:noFill/>
            </p:spPr>
            <p:txBody>
              <a:bodyPr wrap="none" rtlCol="0">
                <a:spAutoFit/>
              </a:bodyP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r>
                        <a:rPr lang="en-CA" sz="2400" b="0" i="1" smtClean="0">
                          <a:latin typeface="Cambria Math" panose="02040503050406030204" pitchFamily="18" charset="0"/>
                        </a:rPr>
                        <m:t>(</m:t>
                      </m:r>
                      <m:r>
                        <a:rPr lang="en-CA" sz="2400" b="0" i="1" smtClean="0">
                          <a:solidFill>
                            <a:schemeClr val="accent6"/>
                          </a:solidFill>
                          <a:latin typeface="Cambria Math" panose="02040503050406030204" pitchFamily="18" charset="0"/>
                        </a:rPr>
                        <m:t>𝑒</m:t>
                      </m:r>
                      <m:r>
                        <a:rPr lang="en-CA" sz="2400" b="0" i="1" smtClean="0">
                          <a:latin typeface="Cambria Math" panose="02040503050406030204" pitchFamily="18" charset="0"/>
                        </a:rPr>
                        <m:t>,</m:t>
                      </m:r>
                      <m:r>
                        <a:rPr lang="en-CA" sz="2400" b="0" i="1" smtClean="0">
                          <a:solidFill>
                            <a:schemeClr val="accent4"/>
                          </a:solidFill>
                          <a:latin typeface="Cambria Math" panose="02040503050406030204" pitchFamily="18" charset="0"/>
                        </a:rPr>
                        <m:t>𝑓</m:t>
                      </m:r>
                      <m:r>
                        <a:rPr lang="en-CA" sz="2400" b="0" i="1" smtClean="0">
                          <a:latin typeface="Cambria Math" panose="02040503050406030204" pitchFamily="18" charset="0"/>
                        </a:rPr>
                        <m:t>)</m:t>
                      </m:r>
                    </m:oMath>
                  </m:oMathPara>
                </a14:m>
                <a:endParaRPr lang="en-US" sz="2400" dirty="0"/>
              </a:p>
            </p:txBody>
          </p:sp>
        </mc:Choice>
        <mc:Fallback>
          <p:sp>
            <p:nvSpPr>
              <p:cNvPr id="41" name="TextBox 40"/>
              <p:cNvSpPr txBox="1">
                <a:spLocks noRot="1" noChangeAspect="1" noMove="1" noResize="1" noEditPoints="1" noAdjustHandles="1" noChangeArrowheads="1" noChangeShapeType="1" noTextEdit="1"/>
              </p:cNvSpPr>
              <p:nvPr/>
            </p:nvSpPr>
            <p:spPr>
              <a:xfrm>
                <a:off x="5231096" y="4745939"/>
                <a:ext cx="1288366" cy="461665"/>
              </a:xfrm>
              <a:prstGeom prst="rect">
                <a:avLst/>
              </a:prstGeom>
              <a:blipFill rotWithShape="1">
                <a:blip r:embed="rId9"/>
                <a:stretch>
                  <a:fillRect l="-47" t="-126" r="43" b="-262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2" name="TextBox 41"/>
              <p:cNvSpPr txBox="1"/>
              <p:nvPr/>
            </p:nvSpPr>
            <p:spPr>
              <a:xfrm>
                <a:off x="6596311" y="4745938"/>
                <a:ext cx="1322157" cy="461665"/>
              </a:xfrm>
              <a:prstGeom prst="rect">
                <a:avLst/>
              </a:prstGeom>
              <a:noFill/>
            </p:spPr>
            <p:txBody>
              <a:bodyPr wrap="none" rtlCol="0">
                <a:spAutoFit/>
              </a:bodyP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r>
                        <a:rPr lang="en-CA" sz="2400" b="0" i="1" smtClean="0">
                          <a:latin typeface="Cambria Math" panose="02040503050406030204" pitchFamily="18" charset="0"/>
                        </a:rPr>
                        <m:t>(</m:t>
                      </m:r>
                      <m:r>
                        <a:rPr lang="en-CA" sz="2400" b="0" i="1" smtClean="0">
                          <a:solidFill>
                            <a:schemeClr val="accent4"/>
                          </a:solidFill>
                          <a:latin typeface="Cambria Math" panose="02040503050406030204" pitchFamily="18" charset="0"/>
                        </a:rPr>
                        <m:t>𝑓</m:t>
                      </m:r>
                      <m:r>
                        <a:rPr lang="en-CA" sz="2400" b="0" i="1" smtClean="0">
                          <a:latin typeface="Cambria Math" panose="02040503050406030204" pitchFamily="18" charset="0"/>
                        </a:rPr>
                        <m:t>,</m:t>
                      </m:r>
                      <m:r>
                        <a:rPr lang="en-CA" sz="2400" b="0" i="1" smtClean="0">
                          <a:latin typeface="Cambria Math" panose="02040503050406030204" pitchFamily="18" charset="0"/>
                        </a:rPr>
                        <m:t>𝑔</m:t>
                      </m:r>
                      <m:r>
                        <a:rPr lang="en-CA" sz="2400" b="0" i="1" smtClean="0">
                          <a:latin typeface="Cambria Math" panose="02040503050406030204" pitchFamily="18" charset="0"/>
                        </a:rPr>
                        <m:t>)</m:t>
                      </m:r>
                    </m:oMath>
                  </m:oMathPara>
                </a14:m>
                <a:endParaRPr lang="en-US" sz="2400" dirty="0"/>
              </a:p>
            </p:txBody>
          </p:sp>
        </mc:Choice>
        <mc:Fallback>
          <p:sp>
            <p:nvSpPr>
              <p:cNvPr id="42" name="TextBox 41"/>
              <p:cNvSpPr txBox="1">
                <a:spLocks noRot="1" noChangeAspect="1" noMove="1" noResize="1" noEditPoints="1" noAdjustHandles="1" noChangeArrowheads="1" noChangeShapeType="1" noTextEdit="1"/>
              </p:cNvSpPr>
              <p:nvPr/>
            </p:nvSpPr>
            <p:spPr>
              <a:xfrm>
                <a:off x="6596311" y="4745938"/>
                <a:ext cx="1322157" cy="461665"/>
              </a:xfrm>
              <a:prstGeom prst="rect">
                <a:avLst/>
              </a:prstGeom>
              <a:blipFill rotWithShape="1">
                <a:blip r:embed="rId10"/>
                <a:stretch>
                  <a:fillRect l="-43" t="-126" r="1" b="-2620"/>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dirty="0"/>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p:sp>
        <p:nvSpPr>
          <p:cNvPr id="16" name="TextBox 15"/>
          <p:cNvSpPr txBox="1"/>
          <p:nvPr/>
        </p:nvSpPr>
        <p:spPr>
          <a:xfrm>
            <a:off x="838200" y="932031"/>
            <a:ext cx="10465622" cy="461665"/>
          </a:xfrm>
          <a:prstGeom prst="rect">
            <a:avLst/>
          </a:prstGeom>
          <a:noFill/>
        </p:spPr>
        <p:txBody>
          <a:bodyPr wrap="none" rtlCol="0">
            <a:spAutoFit/>
          </a:bodyPr>
          <a:lstStyle/>
          <a:p>
            <a:r>
              <a:rPr lang="en-US" sz="2400" dirty="0">
                <a:solidFill>
                  <a:schemeClr val="tx1">
                    <a:lumMod val="50000"/>
                    <a:lumOff val="50000"/>
                  </a:schemeClr>
                </a:solidFill>
              </a:rPr>
              <a:t>Generate </a:t>
            </a:r>
            <a:r>
              <a:rPr lang="en-US" sz="2400" b="1" dirty="0">
                <a:solidFill>
                  <a:schemeClr val="tx1">
                    <a:lumMod val="50000"/>
                    <a:lumOff val="50000"/>
                  </a:schemeClr>
                </a:solidFill>
              </a:rPr>
              <a:t>Directed Graph </a:t>
            </a:r>
            <a:r>
              <a:rPr lang="en-US" sz="2400" dirty="0">
                <a:solidFill>
                  <a:schemeClr val="tx1">
                    <a:lumMod val="50000"/>
                    <a:lumOff val="50000"/>
                  </a:schemeClr>
                </a:solidFill>
              </a:rPr>
              <a:t>from </a:t>
            </a:r>
            <a:r>
              <a:rPr lang="en-US" sz="2400" b="1" dirty="0">
                <a:solidFill>
                  <a:schemeClr val="tx1">
                    <a:lumMod val="50000"/>
                    <a:lumOff val="50000"/>
                  </a:schemeClr>
                </a:solidFill>
              </a:rPr>
              <a:t>Join Query Graph </a:t>
            </a:r>
            <a:r>
              <a:rPr lang="en-US" sz="2400" dirty="0">
                <a:solidFill>
                  <a:schemeClr val="tx1">
                    <a:lumMod val="50000"/>
                    <a:lumOff val="50000"/>
                  </a:schemeClr>
                </a:solidFill>
              </a:rPr>
              <a:t>Based on </a:t>
            </a:r>
            <a:r>
              <a:rPr lang="en-US" sz="2400" b="1" dirty="0">
                <a:solidFill>
                  <a:schemeClr val="tx1">
                    <a:lumMod val="50000"/>
                    <a:lumOff val="50000"/>
                  </a:schemeClr>
                </a:solidFill>
              </a:rPr>
              <a:t>Index Availability</a:t>
            </a:r>
            <a:endParaRPr lang="en-US" sz="2400" b="1" dirty="0">
              <a:solidFill>
                <a:schemeClr val="tx1">
                  <a:lumMod val="50000"/>
                  <a:lumOff val="50000"/>
                </a:schemeClr>
              </a:solidFill>
            </a:endParaRPr>
          </a:p>
        </p:txBody>
      </p:sp>
      <p:grpSp>
        <p:nvGrpSpPr>
          <p:cNvPr id="37" name="Group 36"/>
          <p:cNvGrpSpPr/>
          <p:nvPr/>
        </p:nvGrpSpPr>
        <p:grpSpPr>
          <a:xfrm>
            <a:off x="1234963" y="2529630"/>
            <a:ext cx="3563006" cy="2107324"/>
            <a:chOff x="4093777" y="2590529"/>
            <a:chExt cx="3563006" cy="2107324"/>
          </a:xfrm>
        </p:grpSpPr>
        <mc:AlternateContent xmlns:mc="http://schemas.openxmlformats.org/markup-compatibility/2006">
          <mc:Choice xmlns:a14="http://schemas.microsoft.com/office/drawing/2010/main" Requires="a14">
            <p:sp>
              <p:nvSpPr>
                <p:cNvPr id="27" name="Oval 26"/>
                <p:cNvSpPr/>
                <p:nvPr/>
              </p:nvSpPr>
              <p:spPr>
                <a:xfrm>
                  <a:off x="4093777" y="259052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27" name="Oval 26"/>
                <p:cNvSpPr>
                  <a:spLocks noRot="1" noChangeAspect="1" noMove="1" noResize="1" noEditPoints="1" noAdjustHandles="1" noChangeArrowheads="1" noChangeShapeType="1" noTextEdit="1"/>
                </p:cNvSpPr>
                <p:nvPr/>
              </p:nvSpPr>
              <p:spPr>
                <a:xfrm>
                  <a:off x="4093777" y="2590529"/>
                  <a:ext cx="798786" cy="798786"/>
                </a:xfrm>
                <a:prstGeom prst="ellipse">
                  <a:avLst/>
                </a:prstGeom>
                <a:blipFill rotWithShape="1">
                  <a:blip r:embed="rId1"/>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8" name="Oval 27"/>
                <p:cNvSpPr/>
                <p:nvPr/>
              </p:nvSpPr>
              <p:spPr>
                <a:xfrm>
                  <a:off x="5475887" y="259052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28" name="Oval 27"/>
                <p:cNvSpPr>
                  <a:spLocks noRot="1" noChangeAspect="1" noMove="1" noResize="1" noEditPoints="1" noAdjustHandles="1" noChangeArrowheads="1" noChangeShapeType="1" noTextEdit="1"/>
                </p:cNvSpPr>
                <p:nvPr/>
              </p:nvSpPr>
              <p:spPr>
                <a:xfrm>
                  <a:off x="5475887" y="2590529"/>
                  <a:ext cx="798786" cy="798786"/>
                </a:xfrm>
                <a:prstGeom prst="ellipse">
                  <a:avLst/>
                </a:prstGeom>
                <a:blipFill rotWithShape="1">
                  <a:blip r:embed="rId2"/>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9" name="Oval 28"/>
                <p:cNvSpPr/>
                <p:nvPr/>
              </p:nvSpPr>
              <p:spPr>
                <a:xfrm>
                  <a:off x="6857997" y="2590529"/>
                  <a:ext cx="798786" cy="798786"/>
                </a:xfrm>
                <a:prstGeom prst="ellipse">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bg1">
                                    <a:lumMod val="75000"/>
                                  </a:schemeClr>
                                </a:solidFill>
                                <a:latin typeface="Cambria Math" panose="02040503050406030204" pitchFamily="18" charset="0"/>
                              </a:rPr>
                            </m:ctrlPr>
                          </m:sSubPr>
                          <m:e>
                            <m:r>
                              <a:rPr lang="en-CA" sz="2400" b="0" i="1" smtClean="0">
                                <a:solidFill>
                                  <a:schemeClr val="bg1">
                                    <a:lumMod val="75000"/>
                                  </a:schemeClr>
                                </a:solidFill>
                                <a:latin typeface="Cambria Math" panose="02040503050406030204" pitchFamily="18" charset="0"/>
                              </a:rPr>
                              <m:t>𝑅</m:t>
                            </m:r>
                          </m:e>
                          <m:sub>
                            <m:r>
                              <a:rPr lang="en-CA" sz="2400" b="0" i="1" smtClean="0">
                                <a:solidFill>
                                  <a:schemeClr val="bg1">
                                    <a:lumMod val="75000"/>
                                  </a:schemeClr>
                                </a:solidFill>
                                <a:latin typeface="Cambria Math" panose="02040503050406030204" pitchFamily="18" charset="0"/>
                              </a:rPr>
                              <m:t>3</m:t>
                            </m:r>
                          </m:sub>
                        </m:sSub>
                      </m:oMath>
                    </m:oMathPara>
                  </a14:m>
                  <a:endParaRPr lang="en-US" sz="2400" dirty="0">
                    <a:solidFill>
                      <a:schemeClr val="bg1">
                        <a:lumMod val="75000"/>
                      </a:schemeClr>
                    </a:solidFill>
                  </a:endParaRPr>
                </a:p>
              </p:txBody>
            </p:sp>
          </mc:Choice>
          <mc:Fallback>
            <p:sp>
              <p:nvSpPr>
                <p:cNvPr id="29" name="Oval 28"/>
                <p:cNvSpPr>
                  <a:spLocks noRot="1" noChangeAspect="1" noMove="1" noResize="1" noEditPoints="1" noAdjustHandles="1" noChangeArrowheads="1" noChangeShapeType="1" noTextEdit="1"/>
                </p:cNvSpPr>
                <p:nvPr/>
              </p:nvSpPr>
              <p:spPr>
                <a:xfrm>
                  <a:off x="6857997" y="2590529"/>
                  <a:ext cx="798786" cy="798786"/>
                </a:xfrm>
                <a:prstGeom prst="ellipse">
                  <a:avLst/>
                </a:prstGeom>
                <a:blipFill rotWithShape="1">
                  <a:blip r:embed="rId3"/>
                </a:blip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0" name="Oval 29"/>
                <p:cNvSpPr/>
                <p:nvPr/>
              </p:nvSpPr>
              <p:spPr>
                <a:xfrm>
                  <a:off x="5475887" y="3899067"/>
                  <a:ext cx="798786" cy="798786"/>
                </a:xfrm>
                <a:prstGeom prst="ellipse">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bg1">
                                    <a:lumMod val="75000"/>
                                  </a:schemeClr>
                                </a:solidFill>
                                <a:latin typeface="Cambria Math" panose="02040503050406030204" pitchFamily="18" charset="0"/>
                              </a:rPr>
                            </m:ctrlPr>
                          </m:sSubPr>
                          <m:e>
                            <m:r>
                              <a:rPr lang="en-CA" sz="2400" b="0" i="1" smtClean="0">
                                <a:solidFill>
                                  <a:schemeClr val="bg1">
                                    <a:lumMod val="75000"/>
                                  </a:schemeClr>
                                </a:solidFill>
                                <a:latin typeface="Cambria Math" panose="02040503050406030204" pitchFamily="18" charset="0"/>
                              </a:rPr>
                              <m:t>𝑅</m:t>
                            </m:r>
                          </m:e>
                          <m:sub>
                            <m:r>
                              <a:rPr lang="en-CA" sz="2400" b="0" i="1" smtClean="0">
                                <a:solidFill>
                                  <a:schemeClr val="bg1">
                                    <a:lumMod val="75000"/>
                                  </a:schemeClr>
                                </a:solidFill>
                                <a:latin typeface="Cambria Math" panose="02040503050406030204" pitchFamily="18" charset="0"/>
                              </a:rPr>
                              <m:t>4</m:t>
                            </m:r>
                          </m:sub>
                        </m:sSub>
                      </m:oMath>
                    </m:oMathPara>
                  </a14:m>
                  <a:endParaRPr lang="en-US" sz="2400" dirty="0">
                    <a:solidFill>
                      <a:schemeClr val="bg1">
                        <a:lumMod val="75000"/>
                      </a:schemeClr>
                    </a:solidFill>
                  </a:endParaRPr>
                </a:p>
              </p:txBody>
            </p:sp>
          </mc:Choice>
          <mc:Fallback>
            <p:sp>
              <p:nvSpPr>
                <p:cNvPr id="30" name="Oval 29"/>
                <p:cNvSpPr>
                  <a:spLocks noRot="1" noChangeAspect="1" noMove="1" noResize="1" noEditPoints="1" noAdjustHandles="1" noChangeArrowheads="1" noChangeShapeType="1" noTextEdit="1"/>
                </p:cNvSpPr>
                <p:nvPr/>
              </p:nvSpPr>
              <p:spPr>
                <a:xfrm>
                  <a:off x="5475887" y="3899067"/>
                  <a:ext cx="798786" cy="798786"/>
                </a:xfrm>
                <a:prstGeom prst="ellipse">
                  <a:avLst/>
                </a:prstGeom>
                <a:blipFill rotWithShape="1">
                  <a:blip r:embed="rId4"/>
                </a:blip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1" name="Oval 30"/>
                <p:cNvSpPr/>
                <p:nvPr/>
              </p:nvSpPr>
              <p:spPr>
                <a:xfrm>
                  <a:off x="6857997" y="3899067"/>
                  <a:ext cx="798786" cy="798786"/>
                </a:xfrm>
                <a:prstGeom prst="ellipse">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bg1">
                                    <a:lumMod val="75000"/>
                                  </a:schemeClr>
                                </a:solidFill>
                                <a:latin typeface="Cambria Math" panose="02040503050406030204" pitchFamily="18" charset="0"/>
                              </a:rPr>
                            </m:ctrlPr>
                          </m:sSubPr>
                          <m:e>
                            <m:r>
                              <a:rPr lang="en-CA" sz="2400" b="0" i="1" smtClean="0">
                                <a:solidFill>
                                  <a:schemeClr val="bg1">
                                    <a:lumMod val="75000"/>
                                  </a:schemeClr>
                                </a:solidFill>
                                <a:latin typeface="Cambria Math" panose="02040503050406030204" pitchFamily="18" charset="0"/>
                              </a:rPr>
                              <m:t>𝑅</m:t>
                            </m:r>
                          </m:e>
                          <m:sub>
                            <m:r>
                              <a:rPr lang="en-CA" sz="2400" b="0" i="1" smtClean="0">
                                <a:solidFill>
                                  <a:schemeClr val="bg1">
                                    <a:lumMod val="75000"/>
                                  </a:schemeClr>
                                </a:solidFill>
                                <a:latin typeface="Cambria Math" panose="02040503050406030204" pitchFamily="18" charset="0"/>
                              </a:rPr>
                              <m:t>5</m:t>
                            </m:r>
                          </m:sub>
                        </m:sSub>
                      </m:oMath>
                    </m:oMathPara>
                  </a14:m>
                  <a:endParaRPr lang="en-US" sz="2400" dirty="0">
                    <a:solidFill>
                      <a:schemeClr val="bg1">
                        <a:lumMod val="75000"/>
                      </a:schemeClr>
                    </a:solidFill>
                  </a:endParaRPr>
                </a:p>
              </p:txBody>
            </p:sp>
          </mc:Choice>
          <mc:Fallback>
            <p:sp>
              <p:nvSpPr>
                <p:cNvPr id="31" name="Oval 30"/>
                <p:cNvSpPr>
                  <a:spLocks noRot="1" noChangeAspect="1" noMove="1" noResize="1" noEditPoints="1" noAdjustHandles="1" noChangeArrowheads="1" noChangeShapeType="1" noTextEdit="1"/>
                </p:cNvSpPr>
                <p:nvPr/>
              </p:nvSpPr>
              <p:spPr>
                <a:xfrm>
                  <a:off x="6857997" y="3899067"/>
                  <a:ext cx="798786" cy="798786"/>
                </a:xfrm>
                <a:prstGeom prst="ellipse">
                  <a:avLst/>
                </a:prstGeom>
                <a:blipFill rotWithShape="1">
                  <a:blip r:embed="rId5"/>
                </a:blip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32" name="Straight Connector 31"/>
            <p:cNvCxnSpPr>
              <a:stCxn id="27" idx="6"/>
              <a:endCxn id="28" idx="2"/>
            </p:cNvCxnSpPr>
            <p:nvPr/>
          </p:nvCxnSpPr>
          <p:spPr>
            <a:xfrm>
              <a:off x="4892563" y="2989922"/>
              <a:ext cx="583324" cy="0"/>
            </a:xfrm>
            <a:prstGeom prst="line">
              <a:avLst/>
            </a:prstGeom>
            <a:ln w="76200">
              <a:solidFill>
                <a:schemeClr val="accent1"/>
              </a:solidFill>
            </a:ln>
          </p:spPr>
          <p:style>
            <a:lnRef idx="3">
              <a:schemeClr val="dk1"/>
            </a:lnRef>
            <a:fillRef idx="0">
              <a:schemeClr val="dk1"/>
            </a:fillRef>
            <a:effectRef idx="2">
              <a:schemeClr val="dk1"/>
            </a:effectRef>
            <a:fontRef idx="minor">
              <a:schemeClr val="tx1"/>
            </a:fontRef>
          </p:style>
        </p:cxnSp>
        <p:cxnSp>
          <p:nvCxnSpPr>
            <p:cNvPr id="33" name="Straight Connector 32"/>
            <p:cNvCxnSpPr>
              <a:stCxn id="28" idx="6"/>
              <a:endCxn id="29" idx="2"/>
            </p:cNvCxnSpPr>
            <p:nvPr/>
          </p:nvCxnSpPr>
          <p:spPr>
            <a:xfrm>
              <a:off x="6274673" y="2989922"/>
              <a:ext cx="583324" cy="0"/>
            </a:xfrm>
            <a:prstGeom prst="line">
              <a:avLst/>
            </a:prstGeom>
            <a:ln>
              <a:solidFill>
                <a:schemeClr val="bg1">
                  <a:lumMod val="75000"/>
                </a:schemeClr>
              </a:solidFill>
            </a:ln>
          </p:spPr>
          <p:style>
            <a:lnRef idx="3">
              <a:schemeClr val="dk1"/>
            </a:lnRef>
            <a:fillRef idx="0">
              <a:schemeClr val="dk1"/>
            </a:fillRef>
            <a:effectRef idx="2">
              <a:schemeClr val="dk1"/>
            </a:effectRef>
            <a:fontRef idx="minor">
              <a:schemeClr val="tx1"/>
            </a:fontRef>
          </p:style>
        </p:cxnSp>
        <p:cxnSp>
          <p:nvCxnSpPr>
            <p:cNvPr id="34" name="Straight Connector 33"/>
            <p:cNvCxnSpPr>
              <a:stCxn id="28" idx="4"/>
              <a:endCxn id="30" idx="0"/>
            </p:cNvCxnSpPr>
            <p:nvPr/>
          </p:nvCxnSpPr>
          <p:spPr>
            <a:xfrm>
              <a:off x="5875280" y="3389315"/>
              <a:ext cx="0" cy="509752"/>
            </a:xfrm>
            <a:prstGeom prst="line">
              <a:avLst/>
            </a:prstGeom>
            <a:ln>
              <a:solidFill>
                <a:schemeClr val="bg1">
                  <a:lumMod val="75000"/>
                </a:schemeClr>
              </a:solidFill>
            </a:ln>
          </p:spPr>
          <p:style>
            <a:lnRef idx="3">
              <a:schemeClr val="dk1"/>
            </a:lnRef>
            <a:fillRef idx="0">
              <a:schemeClr val="dk1"/>
            </a:fillRef>
            <a:effectRef idx="2">
              <a:schemeClr val="dk1"/>
            </a:effectRef>
            <a:fontRef idx="minor">
              <a:schemeClr val="tx1"/>
            </a:fontRef>
          </p:style>
        </p:cxnSp>
        <p:cxnSp>
          <p:nvCxnSpPr>
            <p:cNvPr id="35" name="Straight Connector 34"/>
            <p:cNvCxnSpPr>
              <a:stCxn id="30" idx="6"/>
              <a:endCxn id="31" idx="2"/>
            </p:cNvCxnSpPr>
            <p:nvPr/>
          </p:nvCxnSpPr>
          <p:spPr>
            <a:xfrm>
              <a:off x="6274673" y="4298460"/>
              <a:ext cx="583324" cy="0"/>
            </a:xfrm>
            <a:prstGeom prst="line">
              <a:avLst/>
            </a:prstGeom>
            <a:ln>
              <a:solidFill>
                <a:schemeClr val="bg1">
                  <a:lumMod val="75000"/>
                </a:schemeClr>
              </a:solidFill>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mc:Choice xmlns:a14="http://schemas.microsoft.com/office/drawing/2010/main" Requires="a14">
          <p:sp>
            <p:nvSpPr>
              <p:cNvPr id="38" name="TextBox 37"/>
              <p:cNvSpPr txBox="1"/>
              <p:nvPr/>
            </p:nvSpPr>
            <p:spPr>
              <a:xfrm>
                <a:off x="986487" y="1960602"/>
                <a:ext cx="1295739" cy="461665"/>
              </a:xfrm>
              <a:prstGeom prst="rect">
                <a:avLst/>
              </a:prstGeom>
              <a:noFill/>
            </p:spPr>
            <p:txBody>
              <a:bodyPr wrap="none" rtlCol="0">
                <a:spAutoFit/>
              </a:bodyP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r>
                        <a:rPr lang="en-CA" sz="2400" b="0" i="1" smtClean="0">
                          <a:latin typeface="Cambria Math" panose="02040503050406030204" pitchFamily="18" charset="0"/>
                        </a:rPr>
                        <m:t>(</m:t>
                      </m:r>
                      <m:r>
                        <a:rPr lang="en-CA" sz="2400" b="0" i="1" smtClean="0">
                          <a:solidFill>
                            <a:schemeClr val="bg1">
                              <a:lumMod val="75000"/>
                            </a:schemeClr>
                          </a:solidFill>
                          <a:latin typeface="Cambria Math" panose="02040503050406030204" pitchFamily="18" charset="0"/>
                        </a:rPr>
                        <m:t>𝑎</m:t>
                      </m:r>
                      <m:r>
                        <a:rPr lang="en-CA" sz="2400" b="0" i="1" smtClean="0">
                          <a:solidFill>
                            <a:schemeClr val="bg1">
                              <a:lumMod val="75000"/>
                            </a:schemeClr>
                          </a:solidFill>
                          <a:latin typeface="Cambria Math" panose="02040503050406030204" pitchFamily="18" charset="0"/>
                        </a:rPr>
                        <m:t>, </m:t>
                      </m:r>
                      <m:r>
                        <a:rPr lang="en-CA" sz="2400" b="0" i="1" smtClean="0">
                          <a:solidFill>
                            <a:schemeClr val="accent1"/>
                          </a:solidFill>
                          <a:latin typeface="Cambria Math" panose="02040503050406030204" pitchFamily="18" charset="0"/>
                        </a:rPr>
                        <m:t>𝑏</m:t>
                      </m:r>
                      <m:r>
                        <a:rPr lang="en-CA" sz="2400" b="0" i="1" smtClean="0">
                          <a:latin typeface="Cambria Math" panose="02040503050406030204" pitchFamily="18" charset="0"/>
                        </a:rPr>
                        <m:t>)</m:t>
                      </m:r>
                    </m:oMath>
                  </m:oMathPara>
                </a14:m>
                <a:endParaRPr lang="en-US" sz="2400" dirty="0"/>
              </a:p>
            </p:txBody>
          </p:sp>
        </mc:Choice>
        <mc:Fallback>
          <p:sp>
            <p:nvSpPr>
              <p:cNvPr id="38" name="TextBox 37"/>
              <p:cNvSpPr txBox="1">
                <a:spLocks noRot="1" noChangeAspect="1" noMove="1" noResize="1" noEditPoints="1" noAdjustHandles="1" noChangeArrowheads="1" noChangeShapeType="1" noTextEdit="1"/>
              </p:cNvSpPr>
              <p:nvPr/>
            </p:nvSpPr>
            <p:spPr>
              <a:xfrm>
                <a:off x="986487" y="1960602"/>
                <a:ext cx="1295739" cy="461665"/>
              </a:xfrm>
              <a:prstGeom prst="rect">
                <a:avLst/>
              </a:prstGeom>
              <a:blipFill rotWithShape="1">
                <a:blip r:embed="rId6"/>
                <a:stretch>
                  <a:fillRect l="-26" t="-77" r="3" b="-266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9" name="TextBox 38"/>
              <p:cNvSpPr txBox="1"/>
              <p:nvPr/>
            </p:nvSpPr>
            <p:spPr>
              <a:xfrm>
                <a:off x="2242729" y="1960602"/>
                <a:ext cx="1547475" cy="461665"/>
              </a:xfrm>
              <a:prstGeom prst="rect">
                <a:avLst/>
              </a:prstGeom>
              <a:noFill/>
            </p:spPr>
            <p:txBody>
              <a:bodyPr wrap="none" rtlCol="0">
                <a:spAutoFit/>
              </a:bodyP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r>
                        <a:rPr lang="en-CA" sz="2400" b="0" i="1" smtClean="0">
                          <a:latin typeface="Cambria Math" panose="02040503050406030204" pitchFamily="18" charset="0"/>
                        </a:rPr>
                        <m:t>(</m:t>
                      </m:r>
                      <m:r>
                        <a:rPr lang="en-CA" sz="2400" b="0" i="1" smtClean="0">
                          <a:solidFill>
                            <a:schemeClr val="accent1"/>
                          </a:solidFill>
                          <a:latin typeface="Cambria Math" panose="02040503050406030204" pitchFamily="18" charset="0"/>
                        </a:rPr>
                        <m:t>𝑏</m:t>
                      </m:r>
                      <m:r>
                        <a:rPr lang="en-CA" sz="2400" b="0" i="1" smtClean="0">
                          <a:solidFill>
                            <a:schemeClr val="bg1">
                              <a:lumMod val="75000"/>
                            </a:schemeClr>
                          </a:solidFill>
                          <a:latin typeface="Cambria Math" panose="02040503050406030204" pitchFamily="18" charset="0"/>
                        </a:rPr>
                        <m:t>,</m:t>
                      </m:r>
                      <m:r>
                        <a:rPr lang="en-CA" sz="2400" b="0" i="1" smtClean="0">
                          <a:solidFill>
                            <a:schemeClr val="bg1">
                              <a:lumMod val="75000"/>
                            </a:schemeClr>
                          </a:solidFill>
                          <a:latin typeface="Cambria Math" panose="02040503050406030204" pitchFamily="18" charset="0"/>
                        </a:rPr>
                        <m:t>𝑐</m:t>
                      </m:r>
                      <m:r>
                        <a:rPr lang="en-CA" sz="2400" b="0" i="1" smtClean="0">
                          <a:solidFill>
                            <a:schemeClr val="bg1">
                              <a:lumMod val="75000"/>
                            </a:schemeClr>
                          </a:solidFill>
                          <a:latin typeface="Cambria Math" panose="02040503050406030204" pitchFamily="18" charset="0"/>
                        </a:rPr>
                        <m:t>,</m:t>
                      </m:r>
                      <m:r>
                        <a:rPr lang="en-CA" sz="2400" b="0" i="1" smtClean="0">
                          <a:solidFill>
                            <a:schemeClr val="bg1">
                              <a:lumMod val="75000"/>
                            </a:schemeClr>
                          </a:solidFill>
                          <a:latin typeface="Cambria Math" panose="02040503050406030204" pitchFamily="18" charset="0"/>
                        </a:rPr>
                        <m:t>𝑒</m:t>
                      </m:r>
                      <m:r>
                        <a:rPr lang="en-CA" sz="2400" b="0" i="1" smtClean="0">
                          <a:latin typeface="Cambria Math" panose="02040503050406030204" pitchFamily="18" charset="0"/>
                        </a:rPr>
                        <m:t>)</m:t>
                      </m:r>
                    </m:oMath>
                  </m:oMathPara>
                </a14:m>
                <a:endParaRPr lang="en-US" sz="2400" dirty="0"/>
              </a:p>
            </p:txBody>
          </p:sp>
        </mc:Choice>
        <mc:Fallback>
          <p:sp>
            <p:nvSpPr>
              <p:cNvPr id="39" name="TextBox 38"/>
              <p:cNvSpPr txBox="1">
                <a:spLocks noRot="1" noChangeAspect="1" noMove="1" noResize="1" noEditPoints="1" noAdjustHandles="1" noChangeArrowheads="1" noChangeShapeType="1" noTextEdit="1"/>
              </p:cNvSpPr>
              <p:nvPr/>
            </p:nvSpPr>
            <p:spPr>
              <a:xfrm>
                <a:off x="2242729" y="1960602"/>
                <a:ext cx="1547475" cy="461665"/>
              </a:xfrm>
              <a:prstGeom prst="rect">
                <a:avLst/>
              </a:prstGeom>
              <a:blipFill rotWithShape="1">
                <a:blip r:embed="rId7"/>
                <a:stretch>
                  <a:fillRect l="-35" t="-77" r="34" b="-266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0" name="TextBox 39"/>
              <p:cNvSpPr txBox="1"/>
              <p:nvPr/>
            </p:nvSpPr>
            <p:spPr>
              <a:xfrm>
                <a:off x="3843394" y="1960601"/>
                <a:ext cx="1288879" cy="461665"/>
              </a:xfrm>
              <a:prstGeom prst="rect">
                <a:avLst/>
              </a:prstGeom>
              <a:noFill/>
            </p:spPr>
            <p:txBody>
              <a:bodyPr wrap="none" rtlCol="0">
                <a:spAutoFit/>
              </a:bodyP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bg1">
                                  <a:lumMod val="75000"/>
                                </a:schemeClr>
                              </a:solidFill>
                              <a:latin typeface="Cambria Math" panose="02040503050406030204" pitchFamily="18" charset="0"/>
                            </a:rPr>
                          </m:ctrlPr>
                        </m:sSubPr>
                        <m:e>
                          <m:r>
                            <a:rPr lang="en-CA" sz="2400" b="0" i="1" smtClean="0">
                              <a:solidFill>
                                <a:schemeClr val="bg1">
                                  <a:lumMod val="75000"/>
                                </a:schemeClr>
                              </a:solidFill>
                              <a:latin typeface="Cambria Math" panose="02040503050406030204" pitchFamily="18" charset="0"/>
                            </a:rPr>
                            <m:t>𝑅</m:t>
                          </m:r>
                        </m:e>
                        <m:sub>
                          <m:r>
                            <a:rPr lang="en-CA" sz="2400" b="0" i="1" smtClean="0">
                              <a:solidFill>
                                <a:schemeClr val="bg1">
                                  <a:lumMod val="75000"/>
                                </a:schemeClr>
                              </a:solidFill>
                              <a:latin typeface="Cambria Math" panose="02040503050406030204" pitchFamily="18" charset="0"/>
                            </a:rPr>
                            <m:t>3</m:t>
                          </m:r>
                        </m:sub>
                      </m:sSub>
                      <m:r>
                        <a:rPr lang="en-CA" sz="2400" b="0" i="1" smtClean="0">
                          <a:solidFill>
                            <a:schemeClr val="bg1">
                              <a:lumMod val="75000"/>
                            </a:schemeClr>
                          </a:solidFill>
                          <a:latin typeface="Cambria Math" panose="02040503050406030204" pitchFamily="18" charset="0"/>
                        </a:rPr>
                        <m:t>(</m:t>
                      </m:r>
                      <m:r>
                        <a:rPr lang="en-CA" sz="2400" b="0" i="1" smtClean="0">
                          <a:solidFill>
                            <a:schemeClr val="bg1">
                              <a:lumMod val="75000"/>
                            </a:schemeClr>
                          </a:solidFill>
                          <a:latin typeface="Cambria Math" panose="02040503050406030204" pitchFamily="18" charset="0"/>
                        </a:rPr>
                        <m:t>𝑐</m:t>
                      </m:r>
                      <m:r>
                        <a:rPr lang="en-CA" sz="2400" b="0" i="1" smtClean="0">
                          <a:solidFill>
                            <a:schemeClr val="bg1">
                              <a:lumMod val="75000"/>
                            </a:schemeClr>
                          </a:solidFill>
                          <a:latin typeface="Cambria Math" panose="02040503050406030204" pitchFamily="18" charset="0"/>
                        </a:rPr>
                        <m:t>,</m:t>
                      </m:r>
                      <m:r>
                        <a:rPr lang="en-CA" sz="2400" b="0" i="1" smtClean="0">
                          <a:solidFill>
                            <a:schemeClr val="bg1">
                              <a:lumMod val="75000"/>
                            </a:schemeClr>
                          </a:solidFill>
                          <a:latin typeface="Cambria Math" panose="02040503050406030204" pitchFamily="18" charset="0"/>
                        </a:rPr>
                        <m:t>𝑑</m:t>
                      </m:r>
                      <m:r>
                        <a:rPr lang="en-CA" sz="2400" b="0" i="1" smtClean="0">
                          <a:solidFill>
                            <a:schemeClr val="bg1">
                              <a:lumMod val="75000"/>
                            </a:schemeClr>
                          </a:solidFill>
                          <a:latin typeface="Cambria Math" panose="02040503050406030204" pitchFamily="18" charset="0"/>
                        </a:rPr>
                        <m:t>)</m:t>
                      </m:r>
                    </m:oMath>
                  </m:oMathPara>
                </a14:m>
                <a:endParaRPr lang="en-US" sz="2400" dirty="0">
                  <a:solidFill>
                    <a:schemeClr val="bg1">
                      <a:lumMod val="75000"/>
                    </a:schemeClr>
                  </a:solidFill>
                </a:endParaRPr>
              </a:p>
            </p:txBody>
          </p:sp>
        </mc:Choice>
        <mc:Fallback>
          <p:sp>
            <p:nvSpPr>
              <p:cNvPr id="40" name="TextBox 39"/>
              <p:cNvSpPr txBox="1">
                <a:spLocks noRot="1" noChangeAspect="1" noMove="1" noResize="1" noEditPoints="1" noAdjustHandles="1" noChangeArrowheads="1" noChangeShapeType="1" noTextEdit="1"/>
              </p:cNvSpPr>
              <p:nvPr/>
            </p:nvSpPr>
            <p:spPr>
              <a:xfrm>
                <a:off x="3843394" y="1960601"/>
                <a:ext cx="1288879" cy="461665"/>
              </a:xfrm>
              <a:prstGeom prst="rect">
                <a:avLst/>
              </a:prstGeom>
              <a:blipFill rotWithShape="1">
                <a:blip r:embed="rId8"/>
                <a:stretch>
                  <a:fillRect l="-29" t="-77" r="16" b="-266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1" name="TextBox 40"/>
              <p:cNvSpPr txBox="1"/>
              <p:nvPr/>
            </p:nvSpPr>
            <p:spPr>
              <a:xfrm>
                <a:off x="2372282" y="4685040"/>
                <a:ext cx="1288366" cy="461665"/>
              </a:xfrm>
              <a:prstGeom prst="rect">
                <a:avLst/>
              </a:prstGeom>
              <a:noFill/>
            </p:spPr>
            <p:txBody>
              <a:bodyPr wrap="none" rtlCol="0">
                <a:spAutoFit/>
              </a:bodyP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bg1">
                                  <a:lumMod val="75000"/>
                                </a:schemeClr>
                              </a:solidFill>
                              <a:latin typeface="Cambria Math" panose="02040503050406030204" pitchFamily="18" charset="0"/>
                            </a:rPr>
                          </m:ctrlPr>
                        </m:sSubPr>
                        <m:e>
                          <m:r>
                            <a:rPr lang="en-CA" sz="2400" b="0" i="1" smtClean="0">
                              <a:solidFill>
                                <a:schemeClr val="bg1">
                                  <a:lumMod val="75000"/>
                                </a:schemeClr>
                              </a:solidFill>
                              <a:latin typeface="Cambria Math" panose="02040503050406030204" pitchFamily="18" charset="0"/>
                            </a:rPr>
                            <m:t>𝑅</m:t>
                          </m:r>
                        </m:e>
                        <m:sub>
                          <m:r>
                            <a:rPr lang="en-CA" sz="2400" b="0" i="1" smtClean="0">
                              <a:solidFill>
                                <a:schemeClr val="bg1">
                                  <a:lumMod val="75000"/>
                                </a:schemeClr>
                              </a:solidFill>
                              <a:latin typeface="Cambria Math" panose="02040503050406030204" pitchFamily="18" charset="0"/>
                            </a:rPr>
                            <m:t>4</m:t>
                          </m:r>
                        </m:sub>
                      </m:sSub>
                      <m:r>
                        <a:rPr lang="en-CA" sz="2400" b="0" i="1" smtClean="0">
                          <a:solidFill>
                            <a:schemeClr val="bg1">
                              <a:lumMod val="75000"/>
                            </a:schemeClr>
                          </a:solidFill>
                          <a:latin typeface="Cambria Math" panose="02040503050406030204" pitchFamily="18" charset="0"/>
                        </a:rPr>
                        <m:t>(</m:t>
                      </m:r>
                      <m:r>
                        <a:rPr lang="en-CA" sz="2400" b="0" i="1" smtClean="0">
                          <a:solidFill>
                            <a:schemeClr val="bg1">
                              <a:lumMod val="75000"/>
                            </a:schemeClr>
                          </a:solidFill>
                          <a:latin typeface="Cambria Math" panose="02040503050406030204" pitchFamily="18" charset="0"/>
                        </a:rPr>
                        <m:t>𝑒</m:t>
                      </m:r>
                      <m:r>
                        <a:rPr lang="en-CA" sz="2400" b="0" i="1" smtClean="0">
                          <a:solidFill>
                            <a:schemeClr val="bg1">
                              <a:lumMod val="75000"/>
                            </a:schemeClr>
                          </a:solidFill>
                          <a:latin typeface="Cambria Math" panose="02040503050406030204" pitchFamily="18" charset="0"/>
                        </a:rPr>
                        <m:t>,</m:t>
                      </m:r>
                      <m:r>
                        <a:rPr lang="en-CA" sz="2400" b="0" i="1" smtClean="0">
                          <a:solidFill>
                            <a:schemeClr val="bg1">
                              <a:lumMod val="75000"/>
                            </a:schemeClr>
                          </a:solidFill>
                          <a:latin typeface="Cambria Math" panose="02040503050406030204" pitchFamily="18" charset="0"/>
                        </a:rPr>
                        <m:t>𝑓</m:t>
                      </m:r>
                      <m:r>
                        <a:rPr lang="en-CA" sz="2400" b="0" i="1" smtClean="0">
                          <a:solidFill>
                            <a:schemeClr val="bg1">
                              <a:lumMod val="75000"/>
                            </a:schemeClr>
                          </a:solidFill>
                          <a:latin typeface="Cambria Math" panose="02040503050406030204" pitchFamily="18" charset="0"/>
                        </a:rPr>
                        <m:t>)</m:t>
                      </m:r>
                    </m:oMath>
                  </m:oMathPara>
                </a14:m>
                <a:endParaRPr lang="en-US" sz="2400" dirty="0">
                  <a:solidFill>
                    <a:schemeClr val="bg1">
                      <a:lumMod val="75000"/>
                    </a:schemeClr>
                  </a:solidFill>
                </a:endParaRPr>
              </a:p>
            </p:txBody>
          </p:sp>
        </mc:Choice>
        <mc:Fallback>
          <p:sp>
            <p:nvSpPr>
              <p:cNvPr id="41" name="TextBox 40"/>
              <p:cNvSpPr txBox="1">
                <a:spLocks noRot="1" noChangeAspect="1" noMove="1" noResize="1" noEditPoints="1" noAdjustHandles="1" noChangeArrowheads="1" noChangeShapeType="1" noTextEdit="1"/>
              </p:cNvSpPr>
              <p:nvPr/>
            </p:nvSpPr>
            <p:spPr>
              <a:xfrm>
                <a:off x="2372282" y="4685040"/>
                <a:ext cx="1288366" cy="461665"/>
              </a:xfrm>
              <a:prstGeom prst="rect">
                <a:avLst/>
              </a:prstGeom>
              <a:blipFill rotWithShape="1">
                <a:blip r:embed="rId9"/>
                <a:stretch>
                  <a:fillRect l="-43" t="-2" r="39" b="-274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2" name="TextBox 41"/>
              <p:cNvSpPr txBox="1"/>
              <p:nvPr/>
            </p:nvSpPr>
            <p:spPr>
              <a:xfrm>
                <a:off x="3737497" y="4685039"/>
                <a:ext cx="1322157" cy="461665"/>
              </a:xfrm>
              <a:prstGeom prst="rect">
                <a:avLst/>
              </a:prstGeom>
              <a:noFill/>
            </p:spPr>
            <p:txBody>
              <a:bodyPr wrap="none" rtlCol="0">
                <a:spAutoFit/>
              </a:bodyP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bg1">
                                  <a:lumMod val="75000"/>
                                </a:schemeClr>
                              </a:solidFill>
                              <a:latin typeface="Cambria Math" panose="02040503050406030204" pitchFamily="18" charset="0"/>
                            </a:rPr>
                          </m:ctrlPr>
                        </m:sSubPr>
                        <m:e>
                          <m:r>
                            <a:rPr lang="en-CA" sz="2400" b="0" i="1" smtClean="0">
                              <a:solidFill>
                                <a:schemeClr val="bg1">
                                  <a:lumMod val="75000"/>
                                </a:schemeClr>
                              </a:solidFill>
                              <a:latin typeface="Cambria Math" panose="02040503050406030204" pitchFamily="18" charset="0"/>
                            </a:rPr>
                            <m:t>𝑅</m:t>
                          </m:r>
                        </m:e>
                        <m:sub>
                          <m:r>
                            <a:rPr lang="en-CA" sz="2400" b="0" i="1" smtClean="0">
                              <a:solidFill>
                                <a:schemeClr val="bg1">
                                  <a:lumMod val="75000"/>
                                </a:schemeClr>
                              </a:solidFill>
                              <a:latin typeface="Cambria Math" panose="02040503050406030204" pitchFamily="18" charset="0"/>
                            </a:rPr>
                            <m:t>5</m:t>
                          </m:r>
                        </m:sub>
                      </m:sSub>
                      <m:r>
                        <a:rPr lang="en-CA" sz="2400" b="0" i="1" smtClean="0">
                          <a:solidFill>
                            <a:schemeClr val="bg1">
                              <a:lumMod val="75000"/>
                            </a:schemeClr>
                          </a:solidFill>
                          <a:latin typeface="Cambria Math" panose="02040503050406030204" pitchFamily="18" charset="0"/>
                        </a:rPr>
                        <m:t>(</m:t>
                      </m:r>
                      <m:r>
                        <a:rPr lang="en-CA" sz="2400" b="0" i="1" smtClean="0">
                          <a:solidFill>
                            <a:schemeClr val="bg1">
                              <a:lumMod val="75000"/>
                            </a:schemeClr>
                          </a:solidFill>
                          <a:latin typeface="Cambria Math" panose="02040503050406030204" pitchFamily="18" charset="0"/>
                        </a:rPr>
                        <m:t>𝑓</m:t>
                      </m:r>
                      <m:r>
                        <a:rPr lang="en-CA" sz="2400" b="0" i="1" smtClean="0">
                          <a:solidFill>
                            <a:schemeClr val="bg1">
                              <a:lumMod val="75000"/>
                            </a:schemeClr>
                          </a:solidFill>
                          <a:latin typeface="Cambria Math" panose="02040503050406030204" pitchFamily="18" charset="0"/>
                        </a:rPr>
                        <m:t>,</m:t>
                      </m:r>
                      <m:r>
                        <a:rPr lang="en-CA" sz="2400" b="0" i="1" smtClean="0">
                          <a:solidFill>
                            <a:schemeClr val="bg1">
                              <a:lumMod val="75000"/>
                            </a:schemeClr>
                          </a:solidFill>
                          <a:latin typeface="Cambria Math" panose="02040503050406030204" pitchFamily="18" charset="0"/>
                        </a:rPr>
                        <m:t>𝑔</m:t>
                      </m:r>
                      <m:r>
                        <a:rPr lang="en-CA" sz="2400" b="0" i="1" smtClean="0">
                          <a:solidFill>
                            <a:schemeClr val="bg1">
                              <a:lumMod val="75000"/>
                            </a:schemeClr>
                          </a:solidFill>
                          <a:latin typeface="Cambria Math" panose="02040503050406030204" pitchFamily="18" charset="0"/>
                        </a:rPr>
                        <m:t>)</m:t>
                      </m:r>
                    </m:oMath>
                  </m:oMathPara>
                </a14:m>
                <a:endParaRPr lang="en-US" sz="2400" dirty="0">
                  <a:solidFill>
                    <a:schemeClr val="bg1">
                      <a:lumMod val="75000"/>
                    </a:schemeClr>
                  </a:solidFill>
                </a:endParaRPr>
              </a:p>
            </p:txBody>
          </p:sp>
        </mc:Choice>
        <mc:Fallback>
          <p:sp>
            <p:nvSpPr>
              <p:cNvPr id="42" name="TextBox 41"/>
              <p:cNvSpPr txBox="1">
                <a:spLocks noRot="1" noChangeAspect="1" noMove="1" noResize="1" noEditPoints="1" noAdjustHandles="1" noChangeArrowheads="1" noChangeShapeType="1" noTextEdit="1"/>
              </p:cNvSpPr>
              <p:nvPr/>
            </p:nvSpPr>
            <p:spPr>
              <a:xfrm>
                <a:off x="3737497" y="4685039"/>
                <a:ext cx="1322157" cy="461665"/>
              </a:xfrm>
              <a:prstGeom prst="rect">
                <a:avLst/>
              </a:prstGeom>
              <a:blipFill rotWithShape="1">
                <a:blip r:embed="rId10"/>
                <a:stretch>
                  <a:fillRect l="-39" t="-2" r="46" b="-274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6197255" y="2890794"/>
                <a:ext cx="5157775" cy="1384995"/>
              </a:xfrm>
              <a:prstGeom prst="rect">
                <a:avLst/>
              </a:prstGeom>
              <a:noFill/>
            </p:spPr>
            <p:txBody>
              <a:bodyPr wrap="square">
                <a:spAutoFit/>
              </a:bodyPr>
              <a:lstStyle/>
              <a:p>
                <a14:m>
                  <m:oMath xmlns:m="http://schemas.openxmlformats.org/officeDocument/2006/math">
                    <m:sSub>
                      <m:sSubPr>
                        <m:ctrlPr>
                          <a:rPr lang="en-CA" sz="2800" b="0" i="1" smtClean="0">
                            <a:latin typeface="Cambria Math" panose="02040503050406030204" pitchFamily="18" charset="0"/>
                          </a:rPr>
                        </m:ctrlPr>
                      </m:sSubPr>
                      <m:e>
                        <m:r>
                          <a:rPr lang="en-CA" sz="2800" b="0" i="1" smtClean="0">
                            <a:latin typeface="Cambria Math" panose="02040503050406030204" pitchFamily="18" charset="0"/>
                          </a:rPr>
                          <m:t>𝑅</m:t>
                        </m:r>
                      </m:e>
                      <m:sub>
                        <m:r>
                          <a:rPr lang="en-CA" sz="2800" b="0" i="1" smtClean="0">
                            <a:latin typeface="Cambria Math" panose="02040503050406030204" pitchFamily="18" charset="0"/>
                          </a:rPr>
                          <m:t>1</m:t>
                        </m:r>
                      </m:sub>
                    </m:sSub>
                    <m:r>
                      <a:rPr lang="en-CA" sz="2800" b="0" i="1" smtClean="0">
                        <a:latin typeface="Cambria Math" panose="02040503050406030204" pitchFamily="18" charset="0"/>
                      </a:rPr>
                      <m:t>→</m:t>
                    </m:r>
                    <m:sSub>
                      <m:sSubPr>
                        <m:ctrlPr>
                          <a:rPr lang="en-CA" sz="2800" b="0" i="1" smtClean="0">
                            <a:latin typeface="Cambria Math" panose="02040503050406030204" pitchFamily="18" charset="0"/>
                          </a:rPr>
                        </m:ctrlPr>
                      </m:sSubPr>
                      <m:e>
                        <m:r>
                          <a:rPr lang="en-CA" sz="2800" b="0" i="1" smtClean="0">
                            <a:latin typeface="Cambria Math" panose="02040503050406030204" pitchFamily="18" charset="0"/>
                          </a:rPr>
                          <m:t>𝑅</m:t>
                        </m:r>
                      </m:e>
                      <m:sub>
                        <m:r>
                          <a:rPr lang="en-CA" sz="2800" b="0" i="1" smtClean="0">
                            <a:latin typeface="Cambria Math" panose="02040503050406030204" pitchFamily="18" charset="0"/>
                          </a:rPr>
                          <m:t>2</m:t>
                        </m:r>
                      </m:sub>
                    </m:sSub>
                  </m:oMath>
                </a14:m>
                <a:r>
                  <a:rPr lang="en-US" sz="2800" dirty="0"/>
                  <a:t> iff </a:t>
                </a:r>
                <a14:m>
                  <m:oMath xmlns:m="http://schemas.openxmlformats.org/officeDocument/2006/math">
                    <m:sSub>
                      <m:sSubPr>
                        <m:ctrlPr>
                          <a:rPr lang="en-CA" sz="2800" i="1">
                            <a:latin typeface="Cambria Math" panose="02040503050406030204" pitchFamily="18" charset="0"/>
                          </a:rPr>
                        </m:ctrlPr>
                      </m:sSubPr>
                      <m:e>
                        <m:r>
                          <a:rPr lang="en-CA" sz="2800" i="1">
                            <a:latin typeface="Cambria Math" panose="02040503050406030204" pitchFamily="18" charset="0"/>
                          </a:rPr>
                          <m:t>𝑅</m:t>
                        </m:r>
                      </m:e>
                      <m:sub>
                        <m:r>
                          <a:rPr lang="en-CA" sz="2800" i="1">
                            <a:latin typeface="Cambria Math" panose="02040503050406030204" pitchFamily="18" charset="0"/>
                          </a:rPr>
                          <m:t>1</m:t>
                        </m:r>
                      </m:sub>
                    </m:sSub>
                  </m:oMath>
                </a14:m>
                <a:r>
                  <a:rPr lang="en-US" sz="2800" dirty="0"/>
                  <a:t> has an index on </a:t>
                </a:r>
                <a14:m>
                  <m:oMath xmlns:m="http://schemas.openxmlformats.org/officeDocument/2006/math">
                    <m:r>
                      <a:rPr lang="en-US" sz="2800" i="1" dirty="0" smtClean="0">
                        <a:solidFill>
                          <a:schemeClr val="accent1"/>
                        </a:solidFill>
                        <a:latin typeface="Cambria Math" panose="02040503050406030204" pitchFamily="18" charset="0"/>
                      </a:rPr>
                      <m:t>𝑏</m:t>
                    </m:r>
                  </m:oMath>
                </a14:m>
                <a:r>
                  <a:rPr lang="en-US" sz="2800" dirty="0"/>
                  <a:t> </a:t>
                </a:r>
                <a:endParaRPr lang="en-US" sz="2800" dirty="0"/>
              </a:p>
              <a:p>
                <a:endParaRPr lang="en-US" sz="2800" dirty="0"/>
              </a:p>
              <a:p>
                <a14:m>
                  <m:oMath xmlns:m="http://schemas.openxmlformats.org/officeDocument/2006/math">
                    <m:sSub>
                      <m:sSubPr>
                        <m:ctrlPr>
                          <a:rPr lang="en-CA" sz="2800" b="0" i="1" smtClean="0">
                            <a:latin typeface="Cambria Math" panose="02040503050406030204" pitchFamily="18" charset="0"/>
                          </a:rPr>
                        </m:ctrlPr>
                      </m:sSubPr>
                      <m:e>
                        <m:r>
                          <a:rPr lang="en-CA" sz="2800" b="0" i="1" smtClean="0">
                            <a:latin typeface="Cambria Math" panose="02040503050406030204" pitchFamily="18" charset="0"/>
                          </a:rPr>
                          <m:t>𝑅</m:t>
                        </m:r>
                      </m:e>
                      <m:sub>
                        <m:r>
                          <a:rPr lang="en-CA" sz="2800" b="0" i="1" smtClean="0">
                            <a:latin typeface="Cambria Math" panose="02040503050406030204" pitchFamily="18" charset="0"/>
                          </a:rPr>
                          <m:t>2</m:t>
                        </m:r>
                      </m:sub>
                    </m:sSub>
                    <m:r>
                      <a:rPr lang="en-CA" sz="2800" b="0" i="1" smtClean="0">
                        <a:latin typeface="Cambria Math" panose="02040503050406030204" pitchFamily="18" charset="0"/>
                      </a:rPr>
                      <m:t>→</m:t>
                    </m:r>
                    <m:sSub>
                      <m:sSubPr>
                        <m:ctrlPr>
                          <a:rPr lang="en-CA" sz="2800" b="0" i="1" smtClean="0">
                            <a:latin typeface="Cambria Math" panose="02040503050406030204" pitchFamily="18" charset="0"/>
                          </a:rPr>
                        </m:ctrlPr>
                      </m:sSubPr>
                      <m:e>
                        <m:r>
                          <a:rPr lang="en-CA" sz="2800" b="0" i="1" smtClean="0">
                            <a:latin typeface="Cambria Math" panose="02040503050406030204" pitchFamily="18" charset="0"/>
                          </a:rPr>
                          <m:t>𝑅</m:t>
                        </m:r>
                      </m:e>
                      <m:sub>
                        <m:r>
                          <a:rPr lang="en-CA" sz="2800" b="0" i="1" smtClean="0">
                            <a:latin typeface="Cambria Math" panose="02040503050406030204" pitchFamily="18" charset="0"/>
                          </a:rPr>
                          <m:t>1</m:t>
                        </m:r>
                      </m:sub>
                    </m:sSub>
                  </m:oMath>
                </a14:m>
                <a:r>
                  <a:rPr lang="en-US" sz="2800" dirty="0"/>
                  <a:t> iff </a:t>
                </a:r>
                <a14:m>
                  <m:oMath xmlns:m="http://schemas.openxmlformats.org/officeDocument/2006/math">
                    <m:sSub>
                      <m:sSubPr>
                        <m:ctrlPr>
                          <a:rPr lang="en-CA" sz="2800" i="1">
                            <a:latin typeface="Cambria Math" panose="02040503050406030204" pitchFamily="18" charset="0"/>
                          </a:rPr>
                        </m:ctrlPr>
                      </m:sSubPr>
                      <m:e>
                        <m:r>
                          <a:rPr lang="en-CA" sz="2800" i="1">
                            <a:latin typeface="Cambria Math" panose="02040503050406030204" pitchFamily="18" charset="0"/>
                          </a:rPr>
                          <m:t>𝑅</m:t>
                        </m:r>
                      </m:e>
                      <m:sub>
                        <m:r>
                          <a:rPr lang="en-CA" sz="2800" b="0" i="1" smtClean="0">
                            <a:latin typeface="Cambria Math" panose="02040503050406030204" pitchFamily="18" charset="0"/>
                          </a:rPr>
                          <m:t>2</m:t>
                        </m:r>
                      </m:sub>
                    </m:sSub>
                  </m:oMath>
                </a14:m>
                <a:r>
                  <a:rPr lang="en-US" sz="2800" dirty="0"/>
                  <a:t> has an index on </a:t>
                </a:r>
                <a14:m>
                  <m:oMath xmlns:m="http://schemas.openxmlformats.org/officeDocument/2006/math">
                    <m:r>
                      <a:rPr lang="en-US" sz="2800" i="1" dirty="0" smtClean="0">
                        <a:solidFill>
                          <a:schemeClr val="accent1"/>
                        </a:solidFill>
                        <a:latin typeface="Cambria Math" panose="02040503050406030204" pitchFamily="18" charset="0"/>
                      </a:rPr>
                      <m:t>𝑏</m:t>
                    </m:r>
                  </m:oMath>
                </a14:m>
                <a:r>
                  <a:rPr lang="en-US" sz="2800" dirty="0"/>
                  <a:t> </a:t>
                </a:r>
                <a:endParaRPr lang="en-US" sz="2800" dirty="0"/>
              </a:p>
            </p:txBody>
          </p:sp>
        </mc:Choice>
        <mc:Fallback>
          <p:sp>
            <p:nvSpPr>
              <p:cNvPr id="7" name="TextBox 6"/>
              <p:cNvSpPr txBox="1">
                <a:spLocks noRot="1" noChangeAspect="1" noMove="1" noResize="1" noEditPoints="1" noAdjustHandles="1" noChangeArrowheads="1" noChangeShapeType="1" noTextEdit="1"/>
              </p:cNvSpPr>
              <p:nvPr/>
            </p:nvSpPr>
            <p:spPr>
              <a:xfrm>
                <a:off x="6197255" y="2890794"/>
                <a:ext cx="5157775" cy="1384995"/>
              </a:xfrm>
              <a:prstGeom prst="rect">
                <a:avLst/>
              </a:prstGeom>
              <a:blipFill rotWithShape="1">
                <a:blip r:embed="rId11"/>
                <a:stretch>
                  <a:fillRect l="-6" t="-20" r="12" b="-78423"/>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mc:AlternateContent xmlns:mc="http://schemas.openxmlformats.org/markup-compatibility/2006">
        <mc:Choice xmlns:a14="http://schemas.microsoft.com/office/drawing/2010/main" Requires="a14">
          <p:sp>
            <p:nvSpPr>
              <p:cNvPr id="6" name="Oval 5"/>
              <p:cNvSpPr/>
              <p:nvPr/>
            </p:nvSpPr>
            <p:spPr>
              <a:xfrm>
                <a:off x="6836980" y="259052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6" name="Oval 5"/>
              <p:cNvSpPr>
                <a:spLocks noRot="1" noChangeAspect="1" noMove="1" noResize="1" noEditPoints="1" noAdjustHandles="1" noChangeArrowheads="1" noChangeShapeType="1" noTextEdit="1"/>
              </p:cNvSpPr>
              <p:nvPr/>
            </p:nvSpPr>
            <p:spPr>
              <a:xfrm>
                <a:off x="6836980" y="2590529"/>
                <a:ext cx="798786" cy="798786"/>
              </a:xfrm>
              <a:prstGeom prst="ellipse">
                <a:avLst/>
              </a:prstGeom>
              <a:blipFill rotWithShape="1">
                <a:blip r:embed="rId1"/>
                <a:stretch>
                  <a:fillRect l="-1264" t="-1238" r="-1127"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Oval 6"/>
              <p:cNvSpPr/>
              <p:nvPr/>
            </p:nvSpPr>
            <p:spPr>
              <a:xfrm>
                <a:off x="8219090" y="259052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7" name="Oval 6"/>
              <p:cNvSpPr>
                <a:spLocks noRot="1" noChangeAspect="1" noMove="1" noResize="1" noEditPoints="1" noAdjustHandles="1" noChangeArrowheads="1" noChangeShapeType="1" noTextEdit="1"/>
              </p:cNvSpPr>
              <p:nvPr/>
            </p:nvSpPr>
            <p:spPr>
              <a:xfrm>
                <a:off x="8219090" y="2590529"/>
                <a:ext cx="798786" cy="798786"/>
              </a:xfrm>
              <a:prstGeom prst="ellipse">
                <a:avLst/>
              </a:prstGeom>
              <a:blipFill rotWithShape="1">
                <a:blip r:embed="rId2"/>
                <a:stretch>
                  <a:fillRect l="-1228" t="-1238" r="-1162"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Oval 7"/>
              <p:cNvSpPr/>
              <p:nvPr/>
            </p:nvSpPr>
            <p:spPr>
              <a:xfrm>
                <a:off x="9601200" y="259052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8" name="Oval 7"/>
              <p:cNvSpPr>
                <a:spLocks noRot="1" noChangeAspect="1" noMove="1" noResize="1" noEditPoints="1" noAdjustHandles="1" noChangeArrowheads="1" noChangeShapeType="1" noTextEdit="1"/>
              </p:cNvSpPr>
              <p:nvPr/>
            </p:nvSpPr>
            <p:spPr>
              <a:xfrm>
                <a:off x="9601200" y="2590529"/>
                <a:ext cx="798786" cy="798786"/>
              </a:xfrm>
              <a:prstGeom prst="ellipse">
                <a:avLst/>
              </a:prstGeom>
              <a:blipFill rotWithShape="1">
                <a:blip r:embed="rId3"/>
                <a:stretch>
                  <a:fillRect l="-1272" t="-1238" r="-1118"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Oval 8"/>
              <p:cNvSpPr/>
              <p:nvPr/>
            </p:nvSpPr>
            <p:spPr>
              <a:xfrm>
                <a:off x="8219090" y="38990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p:txBody>
          </p:sp>
        </mc:Choice>
        <mc:Fallback>
          <p:sp>
            <p:nvSpPr>
              <p:cNvPr id="9" name="Oval 8"/>
              <p:cNvSpPr>
                <a:spLocks noRot="1" noChangeAspect="1" noMove="1" noResize="1" noEditPoints="1" noAdjustHandles="1" noChangeArrowheads="1" noChangeShapeType="1" noTextEdit="1"/>
              </p:cNvSpPr>
              <p:nvPr/>
            </p:nvSpPr>
            <p:spPr>
              <a:xfrm>
                <a:off x="8219090" y="3899067"/>
                <a:ext cx="798786" cy="798786"/>
              </a:xfrm>
              <a:prstGeom prst="ellipse">
                <a:avLst/>
              </a:prstGeom>
              <a:blipFill rotWithShape="1">
                <a:blip r:embed="rId4"/>
                <a:stretch>
                  <a:fillRect l="-1228" t="-1213" r="-1162"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val 9"/>
              <p:cNvSpPr/>
              <p:nvPr/>
            </p:nvSpPr>
            <p:spPr>
              <a:xfrm>
                <a:off x="9601200" y="38990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oMath>
                  </m:oMathPara>
                </a14:m>
                <a:endParaRPr lang="en-US" sz="2400" dirty="0"/>
              </a:p>
            </p:txBody>
          </p:sp>
        </mc:Choice>
        <mc:Fallback>
          <p:sp>
            <p:nvSpPr>
              <p:cNvPr id="10" name="Oval 9"/>
              <p:cNvSpPr>
                <a:spLocks noRot="1" noChangeAspect="1" noMove="1" noResize="1" noEditPoints="1" noAdjustHandles="1" noChangeArrowheads="1" noChangeShapeType="1" noTextEdit="1"/>
              </p:cNvSpPr>
              <p:nvPr/>
            </p:nvSpPr>
            <p:spPr>
              <a:xfrm>
                <a:off x="9601200" y="3899067"/>
                <a:ext cx="798786" cy="798786"/>
              </a:xfrm>
              <a:prstGeom prst="ellipse">
                <a:avLst/>
              </a:prstGeom>
              <a:blipFill rotWithShape="1">
                <a:blip r:embed="rId5"/>
                <a:stretch>
                  <a:fillRect l="-1272" t="-1213" r="-1118"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11" name="Straight Connector 10"/>
          <p:cNvCxnSpPr>
            <a:stCxn id="6" idx="6"/>
            <a:endCxn id="7" idx="2"/>
          </p:cNvCxnSpPr>
          <p:nvPr/>
        </p:nvCxnSpPr>
        <p:spPr>
          <a:xfrm>
            <a:off x="7635766" y="2989922"/>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a:stCxn id="7" idx="6"/>
            <a:endCxn id="8" idx="2"/>
          </p:cNvCxnSpPr>
          <p:nvPr/>
        </p:nvCxnSpPr>
        <p:spPr>
          <a:xfrm>
            <a:off x="9017876" y="2989922"/>
            <a:ext cx="583324" cy="0"/>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a:stCxn id="7" idx="4"/>
            <a:endCxn id="9" idx="0"/>
          </p:cNvCxnSpPr>
          <p:nvPr/>
        </p:nvCxnSpPr>
        <p:spPr>
          <a:xfrm>
            <a:off x="8618483" y="3389315"/>
            <a:ext cx="0" cy="509752"/>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a:stCxn id="9" idx="6"/>
            <a:endCxn id="10" idx="2"/>
          </p:cNvCxnSpPr>
          <p:nvPr/>
        </p:nvCxnSpPr>
        <p:spPr>
          <a:xfrm>
            <a:off x="9017876" y="4298460"/>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838200" y="932031"/>
            <a:ext cx="10465622" cy="461665"/>
          </a:xfrm>
          <a:prstGeom prst="rect">
            <a:avLst/>
          </a:prstGeom>
          <a:noFill/>
        </p:spPr>
        <p:txBody>
          <a:bodyPr wrap="none" rtlCol="0">
            <a:spAutoFit/>
          </a:bodyPr>
          <a:lstStyle/>
          <a:p>
            <a:r>
              <a:rPr lang="en-US" sz="2400" dirty="0">
                <a:solidFill>
                  <a:schemeClr val="tx1">
                    <a:lumMod val="50000"/>
                    <a:lumOff val="50000"/>
                  </a:schemeClr>
                </a:solidFill>
              </a:rPr>
              <a:t>Generate </a:t>
            </a:r>
            <a:r>
              <a:rPr lang="en-US" sz="2400" b="1" dirty="0">
                <a:solidFill>
                  <a:schemeClr val="tx1">
                    <a:lumMod val="50000"/>
                    <a:lumOff val="50000"/>
                  </a:schemeClr>
                </a:solidFill>
              </a:rPr>
              <a:t>Directed Graph </a:t>
            </a:r>
            <a:r>
              <a:rPr lang="en-US" sz="2400" dirty="0">
                <a:solidFill>
                  <a:schemeClr val="tx1">
                    <a:lumMod val="50000"/>
                    <a:lumOff val="50000"/>
                  </a:schemeClr>
                </a:solidFill>
              </a:rPr>
              <a:t>from </a:t>
            </a:r>
            <a:r>
              <a:rPr lang="en-US" sz="2400" b="1" dirty="0">
                <a:solidFill>
                  <a:schemeClr val="tx1">
                    <a:lumMod val="50000"/>
                    <a:lumOff val="50000"/>
                  </a:schemeClr>
                </a:solidFill>
              </a:rPr>
              <a:t>Join Query Graph </a:t>
            </a:r>
            <a:r>
              <a:rPr lang="en-US" sz="2400" dirty="0">
                <a:solidFill>
                  <a:schemeClr val="tx1">
                    <a:lumMod val="50000"/>
                    <a:lumOff val="50000"/>
                  </a:schemeClr>
                </a:solidFill>
              </a:rPr>
              <a:t>Based on </a:t>
            </a:r>
            <a:r>
              <a:rPr lang="en-US" sz="2400" b="1" dirty="0">
                <a:solidFill>
                  <a:schemeClr val="tx1">
                    <a:lumMod val="50000"/>
                    <a:lumOff val="50000"/>
                  </a:schemeClr>
                </a:solidFill>
              </a:rPr>
              <a:t>Index Availability</a:t>
            </a:r>
            <a:endParaRPr lang="en-US" sz="2400" b="1" dirty="0">
              <a:solidFill>
                <a:schemeClr val="tx1">
                  <a:lumMod val="50000"/>
                  <a:lumOff val="50000"/>
                </a:schemeClr>
              </a:solidFill>
            </a:endParaRPr>
          </a:p>
        </p:txBody>
      </p:sp>
      <p:grpSp>
        <p:nvGrpSpPr>
          <p:cNvPr id="24" name="Group 23"/>
          <p:cNvGrpSpPr/>
          <p:nvPr/>
        </p:nvGrpSpPr>
        <p:grpSpPr>
          <a:xfrm>
            <a:off x="1792014" y="2590529"/>
            <a:ext cx="3563006" cy="2107324"/>
            <a:chOff x="4093777" y="2590529"/>
            <a:chExt cx="3563006" cy="2107324"/>
          </a:xfrm>
        </p:grpSpPr>
        <mc:AlternateContent xmlns:mc="http://schemas.openxmlformats.org/markup-compatibility/2006">
          <mc:Choice xmlns:a14="http://schemas.microsoft.com/office/drawing/2010/main" Requires="a14">
            <p:sp>
              <p:nvSpPr>
                <p:cNvPr id="25" name="Oval 24"/>
                <p:cNvSpPr/>
                <p:nvPr/>
              </p:nvSpPr>
              <p:spPr>
                <a:xfrm>
                  <a:off x="4093777" y="2590529"/>
                  <a:ext cx="798786" cy="798786"/>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tx1">
                                    <a:lumMod val="50000"/>
                                    <a:lumOff val="50000"/>
                                  </a:schemeClr>
                                </a:solidFill>
                                <a:latin typeface="Cambria Math" panose="02040503050406030204" pitchFamily="18" charset="0"/>
                              </a:rPr>
                            </m:ctrlPr>
                          </m:sSubPr>
                          <m:e>
                            <m:r>
                              <a:rPr lang="en-CA" sz="2400" b="0" i="1" smtClean="0">
                                <a:solidFill>
                                  <a:schemeClr val="tx1">
                                    <a:lumMod val="50000"/>
                                    <a:lumOff val="50000"/>
                                  </a:schemeClr>
                                </a:solidFill>
                                <a:latin typeface="Cambria Math" panose="02040503050406030204" pitchFamily="18" charset="0"/>
                              </a:rPr>
                              <m:t>𝑅</m:t>
                            </m:r>
                          </m:e>
                          <m:sub>
                            <m:r>
                              <a:rPr lang="en-CA" sz="2400" b="0" i="1" smtClean="0">
                                <a:solidFill>
                                  <a:schemeClr val="tx1">
                                    <a:lumMod val="50000"/>
                                    <a:lumOff val="50000"/>
                                  </a:schemeClr>
                                </a:solidFill>
                                <a:latin typeface="Cambria Math" panose="02040503050406030204" pitchFamily="18" charset="0"/>
                              </a:rPr>
                              <m:t>1</m:t>
                            </m:r>
                          </m:sub>
                        </m:sSub>
                      </m:oMath>
                    </m:oMathPara>
                  </a14:m>
                  <a:endParaRPr lang="en-US" sz="2400" dirty="0">
                    <a:solidFill>
                      <a:schemeClr val="tx1">
                        <a:lumMod val="50000"/>
                        <a:lumOff val="50000"/>
                      </a:schemeClr>
                    </a:solidFill>
                  </a:endParaRPr>
                </a:p>
              </p:txBody>
            </p:sp>
          </mc:Choice>
          <mc:Fallback>
            <p:sp>
              <p:nvSpPr>
                <p:cNvPr id="25" name="Oval 24"/>
                <p:cNvSpPr>
                  <a:spLocks noRot="1" noChangeAspect="1" noMove="1" noResize="1" noEditPoints="1" noAdjustHandles="1" noChangeArrowheads="1" noChangeShapeType="1" noTextEdit="1"/>
                </p:cNvSpPr>
                <p:nvPr/>
              </p:nvSpPr>
              <p:spPr>
                <a:xfrm>
                  <a:off x="4093777" y="2590529"/>
                  <a:ext cx="798786" cy="798786"/>
                </a:xfrm>
                <a:prstGeom prst="ellipse">
                  <a:avLst/>
                </a:prstGeom>
                <a:blipFill rotWithShape="1">
                  <a:blip r:embed="rId6"/>
                </a:blip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6" name="Oval 25"/>
                <p:cNvSpPr/>
                <p:nvPr/>
              </p:nvSpPr>
              <p:spPr>
                <a:xfrm>
                  <a:off x="5475887" y="2590529"/>
                  <a:ext cx="798786" cy="798786"/>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tx1">
                                    <a:lumMod val="50000"/>
                                    <a:lumOff val="50000"/>
                                  </a:schemeClr>
                                </a:solidFill>
                                <a:latin typeface="Cambria Math" panose="02040503050406030204" pitchFamily="18" charset="0"/>
                              </a:rPr>
                            </m:ctrlPr>
                          </m:sSubPr>
                          <m:e>
                            <m:r>
                              <a:rPr lang="en-CA" sz="2400" b="0" i="1" smtClean="0">
                                <a:solidFill>
                                  <a:schemeClr val="tx1">
                                    <a:lumMod val="50000"/>
                                    <a:lumOff val="50000"/>
                                  </a:schemeClr>
                                </a:solidFill>
                                <a:latin typeface="Cambria Math" panose="02040503050406030204" pitchFamily="18" charset="0"/>
                              </a:rPr>
                              <m:t>𝑅</m:t>
                            </m:r>
                          </m:e>
                          <m:sub>
                            <m:r>
                              <a:rPr lang="en-CA" sz="2400" b="0" i="1" smtClean="0">
                                <a:solidFill>
                                  <a:schemeClr val="tx1">
                                    <a:lumMod val="50000"/>
                                    <a:lumOff val="50000"/>
                                  </a:schemeClr>
                                </a:solidFill>
                                <a:latin typeface="Cambria Math" panose="02040503050406030204" pitchFamily="18" charset="0"/>
                              </a:rPr>
                              <m:t>2</m:t>
                            </m:r>
                          </m:sub>
                        </m:sSub>
                      </m:oMath>
                    </m:oMathPara>
                  </a14:m>
                  <a:endParaRPr lang="en-US" sz="2400" dirty="0">
                    <a:solidFill>
                      <a:schemeClr val="tx1">
                        <a:lumMod val="50000"/>
                        <a:lumOff val="50000"/>
                      </a:schemeClr>
                    </a:solidFill>
                  </a:endParaRPr>
                </a:p>
              </p:txBody>
            </p:sp>
          </mc:Choice>
          <mc:Fallback>
            <p:sp>
              <p:nvSpPr>
                <p:cNvPr id="26" name="Oval 25"/>
                <p:cNvSpPr>
                  <a:spLocks noRot="1" noChangeAspect="1" noMove="1" noResize="1" noEditPoints="1" noAdjustHandles="1" noChangeArrowheads="1" noChangeShapeType="1" noTextEdit="1"/>
                </p:cNvSpPr>
                <p:nvPr/>
              </p:nvSpPr>
              <p:spPr>
                <a:xfrm>
                  <a:off x="5475887" y="2590529"/>
                  <a:ext cx="798786" cy="798786"/>
                </a:xfrm>
                <a:prstGeom prst="ellipse">
                  <a:avLst/>
                </a:prstGeom>
                <a:blipFill rotWithShape="1">
                  <a:blip r:embed="rId7"/>
                </a:blip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6" name="Oval 35"/>
                <p:cNvSpPr/>
                <p:nvPr/>
              </p:nvSpPr>
              <p:spPr>
                <a:xfrm>
                  <a:off x="6857997" y="2590529"/>
                  <a:ext cx="798786" cy="798786"/>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tx1">
                                    <a:lumMod val="50000"/>
                                    <a:lumOff val="50000"/>
                                  </a:schemeClr>
                                </a:solidFill>
                                <a:latin typeface="Cambria Math" panose="02040503050406030204" pitchFamily="18" charset="0"/>
                              </a:rPr>
                            </m:ctrlPr>
                          </m:sSubPr>
                          <m:e>
                            <m:r>
                              <a:rPr lang="en-CA" sz="2400" b="0" i="1" smtClean="0">
                                <a:solidFill>
                                  <a:schemeClr val="tx1">
                                    <a:lumMod val="50000"/>
                                    <a:lumOff val="50000"/>
                                  </a:schemeClr>
                                </a:solidFill>
                                <a:latin typeface="Cambria Math" panose="02040503050406030204" pitchFamily="18" charset="0"/>
                              </a:rPr>
                              <m:t>𝑅</m:t>
                            </m:r>
                          </m:e>
                          <m:sub>
                            <m:r>
                              <a:rPr lang="en-CA" sz="2400" b="0" i="1" smtClean="0">
                                <a:solidFill>
                                  <a:schemeClr val="tx1">
                                    <a:lumMod val="50000"/>
                                    <a:lumOff val="50000"/>
                                  </a:schemeClr>
                                </a:solidFill>
                                <a:latin typeface="Cambria Math" panose="02040503050406030204" pitchFamily="18" charset="0"/>
                              </a:rPr>
                              <m:t>3</m:t>
                            </m:r>
                          </m:sub>
                        </m:sSub>
                      </m:oMath>
                    </m:oMathPara>
                  </a14:m>
                  <a:endParaRPr lang="en-US" sz="2400" dirty="0">
                    <a:solidFill>
                      <a:schemeClr val="tx1">
                        <a:lumMod val="50000"/>
                        <a:lumOff val="50000"/>
                      </a:schemeClr>
                    </a:solidFill>
                  </a:endParaRPr>
                </a:p>
              </p:txBody>
            </p:sp>
          </mc:Choice>
          <mc:Fallback>
            <p:sp>
              <p:nvSpPr>
                <p:cNvPr id="36" name="Oval 35"/>
                <p:cNvSpPr>
                  <a:spLocks noRot="1" noChangeAspect="1" noMove="1" noResize="1" noEditPoints="1" noAdjustHandles="1" noChangeArrowheads="1" noChangeShapeType="1" noTextEdit="1"/>
                </p:cNvSpPr>
                <p:nvPr/>
              </p:nvSpPr>
              <p:spPr>
                <a:xfrm>
                  <a:off x="6857997" y="2590529"/>
                  <a:ext cx="798786" cy="798786"/>
                </a:xfrm>
                <a:prstGeom prst="ellipse">
                  <a:avLst/>
                </a:prstGeom>
                <a:blipFill rotWithShape="1">
                  <a:blip r:embed="rId8"/>
                </a:blip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7" name="Oval 36"/>
                <p:cNvSpPr/>
                <p:nvPr/>
              </p:nvSpPr>
              <p:spPr>
                <a:xfrm>
                  <a:off x="5475887" y="3899067"/>
                  <a:ext cx="798786" cy="798786"/>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tx1">
                                    <a:lumMod val="50000"/>
                                    <a:lumOff val="50000"/>
                                  </a:schemeClr>
                                </a:solidFill>
                                <a:latin typeface="Cambria Math" panose="02040503050406030204" pitchFamily="18" charset="0"/>
                              </a:rPr>
                            </m:ctrlPr>
                          </m:sSubPr>
                          <m:e>
                            <m:r>
                              <a:rPr lang="en-CA" sz="2400" b="0" i="1" smtClean="0">
                                <a:solidFill>
                                  <a:schemeClr val="tx1">
                                    <a:lumMod val="50000"/>
                                    <a:lumOff val="50000"/>
                                  </a:schemeClr>
                                </a:solidFill>
                                <a:latin typeface="Cambria Math" panose="02040503050406030204" pitchFamily="18" charset="0"/>
                              </a:rPr>
                              <m:t>𝑅</m:t>
                            </m:r>
                          </m:e>
                          <m:sub>
                            <m:r>
                              <a:rPr lang="en-CA" sz="2400" b="0" i="1" smtClean="0">
                                <a:solidFill>
                                  <a:schemeClr val="tx1">
                                    <a:lumMod val="50000"/>
                                    <a:lumOff val="50000"/>
                                  </a:schemeClr>
                                </a:solidFill>
                                <a:latin typeface="Cambria Math" panose="02040503050406030204" pitchFamily="18" charset="0"/>
                              </a:rPr>
                              <m:t>4</m:t>
                            </m:r>
                          </m:sub>
                        </m:sSub>
                      </m:oMath>
                    </m:oMathPara>
                  </a14:m>
                  <a:endParaRPr lang="en-US" sz="2400" dirty="0">
                    <a:solidFill>
                      <a:schemeClr val="tx1">
                        <a:lumMod val="50000"/>
                        <a:lumOff val="50000"/>
                      </a:schemeClr>
                    </a:solidFill>
                  </a:endParaRPr>
                </a:p>
              </p:txBody>
            </p:sp>
          </mc:Choice>
          <mc:Fallback>
            <p:sp>
              <p:nvSpPr>
                <p:cNvPr id="37" name="Oval 36"/>
                <p:cNvSpPr>
                  <a:spLocks noRot="1" noChangeAspect="1" noMove="1" noResize="1" noEditPoints="1" noAdjustHandles="1" noChangeArrowheads="1" noChangeShapeType="1" noTextEdit="1"/>
                </p:cNvSpPr>
                <p:nvPr/>
              </p:nvSpPr>
              <p:spPr>
                <a:xfrm>
                  <a:off x="5475887" y="3899067"/>
                  <a:ext cx="798786" cy="798786"/>
                </a:xfrm>
                <a:prstGeom prst="ellipse">
                  <a:avLst/>
                </a:prstGeom>
                <a:blipFill rotWithShape="1">
                  <a:blip r:embed="rId9"/>
                </a:blip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8" name="Oval 37"/>
                <p:cNvSpPr/>
                <p:nvPr/>
              </p:nvSpPr>
              <p:spPr>
                <a:xfrm>
                  <a:off x="6857997" y="3899067"/>
                  <a:ext cx="798786" cy="798786"/>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tx1">
                                    <a:lumMod val="50000"/>
                                    <a:lumOff val="50000"/>
                                  </a:schemeClr>
                                </a:solidFill>
                                <a:latin typeface="Cambria Math" panose="02040503050406030204" pitchFamily="18" charset="0"/>
                              </a:rPr>
                            </m:ctrlPr>
                          </m:sSubPr>
                          <m:e>
                            <m:r>
                              <a:rPr lang="en-CA" sz="2400" b="0" i="1" smtClean="0">
                                <a:solidFill>
                                  <a:schemeClr val="tx1">
                                    <a:lumMod val="50000"/>
                                    <a:lumOff val="50000"/>
                                  </a:schemeClr>
                                </a:solidFill>
                                <a:latin typeface="Cambria Math" panose="02040503050406030204" pitchFamily="18" charset="0"/>
                              </a:rPr>
                              <m:t>𝑅</m:t>
                            </m:r>
                          </m:e>
                          <m:sub>
                            <m:r>
                              <a:rPr lang="en-CA" sz="2400" b="0" i="1" smtClean="0">
                                <a:solidFill>
                                  <a:schemeClr val="tx1">
                                    <a:lumMod val="50000"/>
                                    <a:lumOff val="50000"/>
                                  </a:schemeClr>
                                </a:solidFill>
                                <a:latin typeface="Cambria Math" panose="02040503050406030204" pitchFamily="18" charset="0"/>
                              </a:rPr>
                              <m:t>5</m:t>
                            </m:r>
                          </m:sub>
                        </m:sSub>
                      </m:oMath>
                    </m:oMathPara>
                  </a14:m>
                  <a:endParaRPr lang="en-US" sz="2400" dirty="0">
                    <a:solidFill>
                      <a:schemeClr val="tx1">
                        <a:lumMod val="50000"/>
                        <a:lumOff val="50000"/>
                      </a:schemeClr>
                    </a:solidFill>
                  </a:endParaRPr>
                </a:p>
              </p:txBody>
            </p:sp>
          </mc:Choice>
          <mc:Fallback>
            <p:sp>
              <p:nvSpPr>
                <p:cNvPr id="38" name="Oval 37"/>
                <p:cNvSpPr>
                  <a:spLocks noRot="1" noChangeAspect="1" noMove="1" noResize="1" noEditPoints="1" noAdjustHandles="1" noChangeArrowheads="1" noChangeShapeType="1" noTextEdit="1"/>
                </p:cNvSpPr>
                <p:nvPr/>
              </p:nvSpPr>
              <p:spPr>
                <a:xfrm>
                  <a:off x="6857997" y="3899067"/>
                  <a:ext cx="798786" cy="798786"/>
                </a:xfrm>
                <a:prstGeom prst="ellipse">
                  <a:avLst/>
                </a:prstGeom>
                <a:blipFill rotWithShape="1">
                  <a:blip r:embed="rId10"/>
                </a:blip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39" name="Straight Connector 38"/>
            <p:cNvCxnSpPr>
              <a:stCxn id="25" idx="6"/>
              <a:endCxn id="26" idx="2"/>
            </p:cNvCxnSpPr>
            <p:nvPr/>
          </p:nvCxnSpPr>
          <p:spPr>
            <a:xfrm>
              <a:off x="4892563" y="2989922"/>
              <a:ext cx="583324" cy="0"/>
            </a:xfrm>
            <a:prstGeom prst="line">
              <a:avLst/>
            </a:prstGeom>
            <a:ln>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cxnSp>
          <p:nvCxnSpPr>
            <p:cNvPr id="40" name="Straight Connector 39"/>
            <p:cNvCxnSpPr>
              <a:stCxn id="26" idx="6"/>
              <a:endCxn id="36" idx="2"/>
            </p:cNvCxnSpPr>
            <p:nvPr/>
          </p:nvCxnSpPr>
          <p:spPr>
            <a:xfrm>
              <a:off x="6274673" y="2989922"/>
              <a:ext cx="583324" cy="0"/>
            </a:xfrm>
            <a:prstGeom prst="line">
              <a:avLst/>
            </a:prstGeom>
            <a:ln>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cxnSp>
          <p:nvCxnSpPr>
            <p:cNvPr id="41" name="Straight Connector 40"/>
            <p:cNvCxnSpPr>
              <a:stCxn id="26" idx="4"/>
              <a:endCxn id="37" idx="0"/>
            </p:cNvCxnSpPr>
            <p:nvPr/>
          </p:nvCxnSpPr>
          <p:spPr>
            <a:xfrm>
              <a:off x="5875280" y="3389315"/>
              <a:ext cx="0" cy="509752"/>
            </a:xfrm>
            <a:prstGeom prst="line">
              <a:avLst/>
            </a:prstGeom>
            <a:ln>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cxnSp>
          <p:nvCxnSpPr>
            <p:cNvPr id="42" name="Straight Connector 41"/>
            <p:cNvCxnSpPr>
              <a:stCxn id="37" idx="6"/>
              <a:endCxn id="38" idx="2"/>
            </p:cNvCxnSpPr>
            <p:nvPr/>
          </p:nvCxnSpPr>
          <p:spPr>
            <a:xfrm>
              <a:off x="6274673" y="4298460"/>
              <a:ext cx="583324" cy="0"/>
            </a:xfrm>
            <a:prstGeom prst="line">
              <a:avLst/>
            </a:prstGeom>
            <a:ln>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mc:AlternateContent xmlns:mc="http://schemas.openxmlformats.org/markup-compatibility/2006">
        <mc:Choice xmlns:a14="http://schemas.microsoft.com/office/drawing/2010/main" Requires="a14">
          <p:sp>
            <p:nvSpPr>
              <p:cNvPr id="6" name="Oval 5"/>
              <p:cNvSpPr/>
              <p:nvPr/>
            </p:nvSpPr>
            <p:spPr>
              <a:xfrm>
                <a:off x="6836980" y="259052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6" name="Oval 5"/>
              <p:cNvSpPr>
                <a:spLocks noRot="1" noChangeAspect="1" noMove="1" noResize="1" noEditPoints="1" noAdjustHandles="1" noChangeArrowheads="1" noChangeShapeType="1" noTextEdit="1"/>
              </p:cNvSpPr>
              <p:nvPr/>
            </p:nvSpPr>
            <p:spPr>
              <a:xfrm>
                <a:off x="6836980" y="2590529"/>
                <a:ext cx="798786" cy="798786"/>
              </a:xfrm>
              <a:prstGeom prst="ellipse">
                <a:avLst/>
              </a:prstGeom>
              <a:blipFill rotWithShape="1">
                <a:blip r:embed="rId1"/>
                <a:stretch>
                  <a:fillRect l="-1264" t="-1238" r="-1127"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Oval 6"/>
              <p:cNvSpPr/>
              <p:nvPr/>
            </p:nvSpPr>
            <p:spPr>
              <a:xfrm>
                <a:off x="8219090" y="259052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7" name="Oval 6"/>
              <p:cNvSpPr>
                <a:spLocks noRot="1" noChangeAspect="1" noMove="1" noResize="1" noEditPoints="1" noAdjustHandles="1" noChangeArrowheads="1" noChangeShapeType="1" noTextEdit="1"/>
              </p:cNvSpPr>
              <p:nvPr/>
            </p:nvSpPr>
            <p:spPr>
              <a:xfrm>
                <a:off x="8219090" y="2590529"/>
                <a:ext cx="798786" cy="798786"/>
              </a:xfrm>
              <a:prstGeom prst="ellipse">
                <a:avLst/>
              </a:prstGeom>
              <a:blipFill rotWithShape="1">
                <a:blip r:embed="rId2"/>
                <a:stretch>
                  <a:fillRect l="-1228" t="-1238" r="-1162"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Oval 7"/>
              <p:cNvSpPr/>
              <p:nvPr/>
            </p:nvSpPr>
            <p:spPr>
              <a:xfrm>
                <a:off x="9601200" y="259052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8" name="Oval 7"/>
              <p:cNvSpPr>
                <a:spLocks noRot="1" noChangeAspect="1" noMove="1" noResize="1" noEditPoints="1" noAdjustHandles="1" noChangeArrowheads="1" noChangeShapeType="1" noTextEdit="1"/>
              </p:cNvSpPr>
              <p:nvPr/>
            </p:nvSpPr>
            <p:spPr>
              <a:xfrm>
                <a:off x="9601200" y="2590529"/>
                <a:ext cx="798786" cy="798786"/>
              </a:xfrm>
              <a:prstGeom prst="ellipse">
                <a:avLst/>
              </a:prstGeom>
              <a:blipFill rotWithShape="1">
                <a:blip r:embed="rId3"/>
                <a:stretch>
                  <a:fillRect l="-1272" t="-1238" r="-1118"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Oval 8"/>
              <p:cNvSpPr/>
              <p:nvPr/>
            </p:nvSpPr>
            <p:spPr>
              <a:xfrm>
                <a:off x="8219090" y="38990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p:txBody>
          </p:sp>
        </mc:Choice>
        <mc:Fallback>
          <p:sp>
            <p:nvSpPr>
              <p:cNvPr id="9" name="Oval 8"/>
              <p:cNvSpPr>
                <a:spLocks noRot="1" noChangeAspect="1" noMove="1" noResize="1" noEditPoints="1" noAdjustHandles="1" noChangeArrowheads="1" noChangeShapeType="1" noTextEdit="1"/>
              </p:cNvSpPr>
              <p:nvPr/>
            </p:nvSpPr>
            <p:spPr>
              <a:xfrm>
                <a:off x="8219090" y="3899067"/>
                <a:ext cx="798786" cy="798786"/>
              </a:xfrm>
              <a:prstGeom prst="ellipse">
                <a:avLst/>
              </a:prstGeom>
              <a:blipFill rotWithShape="1">
                <a:blip r:embed="rId4"/>
                <a:stretch>
                  <a:fillRect l="-1228" t="-1213" r="-1162"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val 9"/>
              <p:cNvSpPr/>
              <p:nvPr/>
            </p:nvSpPr>
            <p:spPr>
              <a:xfrm>
                <a:off x="9601200" y="38990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oMath>
                  </m:oMathPara>
                </a14:m>
                <a:endParaRPr lang="en-US" sz="2400" dirty="0"/>
              </a:p>
            </p:txBody>
          </p:sp>
        </mc:Choice>
        <mc:Fallback>
          <p:sp>
            <p:nvSpPr>
              <p:cNvPr id="10" name="Oval 9"/>
              <p:cNvSpPr>
                <a:spLocks noRot="1" noChangeAspect="1" noMove="1" noResize="1" noEditPoints="1" noAdjustHandles="1" noChangeArrowheads="1" noChangeShapeType="1" noTextEdit="1"/>
              </p:cNvSpPr>
              <p:nvPr/>
            </p:nvSpPr>
            <p:spPr>
              <a:xfrm>
                <a:off x="9601200" y="3899067"/>
                <a:ext cx="798786" cy="798786"/>
              </a:xfrm>
              <a:prstGeom prst="ellipse">
                <a:avLst/>
              </a:prstGeom>
              <a:blipFill rotWithShape="1">
                <a:blip r:embed="rId5"/>
                <a:stretch>
                  <a:fillRect l="-1272" t="-1213" r="-1118"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11" name="Straight Connector 10"/>
          <p:cNvCxnSpPr>
            <a:stCxn id="6" idx="6"/>
            <a:endCxn id="7" idx="2"/>
          </p:cNvCxnSpPr>
          <p:nvPr/>
        </p:nvCxnSpPr>
        <p:spPr>
          <a:xfrm>
            <a:off x="7635766" y="2989922"/>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a:stCxn id="7" idx="6"/>
            <a:endCxn id="8" idx="2"/>
          </p:cNvCxnSpPr>
          <p:nvPr/>
        </p:nvCxnSpPr>
        <p:spPr>
          <a:xfrm>
            <a:off x="9017876" y="2989922"/>
            <a:ext cx="583324" cy="0"/>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a:stCxn id="7" idx="4"/>
            <a:endCxn id="9" idx="0"/>
          </p:cNvCxnSpPr>
          <p:nvPr/>
        </p:nvCxnSpPr>
        <p:spPr>
          <a:xfrm>
            <a:off x="8618483" y="3389315"/>
            <a:ext cx="0" cy="509752"/>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a:stCxn id="9" idx="6"/>
            <a:endCxn id="10" idx="2"/>
          </p:cNvCxnSpPr>
          <p:nvPr/>
        </p:nvCxnSpPr>
        <p:spPr>
          <a:xfrm>
            <a:off x="9017876" y="4298460"/>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838200" y="932031"/>
            <a:ext cx="2843535" cy="461665"/>
          </a:xfrm>
          <a:prstGeom prst="rect">
            <a:avLst/>
          </a:prstGeom>
          <a:noFill/>
        </p:spPr>
        <p:txBody>
          <a:bodyPr wrap="none" rtlCol="0">
            <a:spAutoFit/>
          </a:bodyPr>
          <a:lstStyle/>
          <a:p>
            <a:r>
              <a:rPr lang="en-US" sz="2400" dirty="0">
                <a:solidFill>
                  <a:schemeClr val="tx1">
                    <a:lumMod val="50000"/>
                    <a:lumOff val="50000"/>
                  </a:schemeClr>
                </a:solidFill>
              </a:rPr>
              <a:t>Enumerate All Plans</a:t>
            </a:r>
            <a:endParaRPr lang="en-US" sz="2400" dirty="0">
              <a:solidFill>
                <a:schemeClr val="tx1">
                  <a:lumMod val="50000"/>
                  <a:lumOff val="50000"/>
                </a:schemeClr>
              </a:solidFill>
            </a:endParaRPr>
          </a:p>
        </p:txBody>
      </p:sp>
      <p:sp>
        <p:nvSpPr>
          <p:cNvPr id="5" name="TextBox 4"/>
          <p:cNvSpPr txBox="1"/>
          <p:nvPr/>
        </p:nvSpPr>
        <p:spPr>
          <a:xfrm>
            <a:off x="1954924" y="3351803"/>
            <a:ext cx="3696461" cy="584775"/>
          </a:xfrm>
          <a:prstGeom prst="rect">
            <a:avLst/>
          </a:prstGeom>
          <a:noFill/>
        </p:spPr>
        <p:txBody>
          <a:bodyPr wrap="none" rtlCol="0">
            <a:spAutoFit/>
          </a:bodyPr>
          <a:lstStyle/>
          <a:p>
            <a:r>
              <a:rPr lang="en-US" sz="3200" dirty="0"/>
              <a:t>DFS to find all plans</a:t>
            </a:r>
            <a:endParaRPr lang="en-US" sz="32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mc:AlternateContent xmlns:mc="http://schemas.openxmlformats.org/markup-compatibility/2006">
        <mc:Choice xmlns:a14="http://schemas.microsoft.com/office/drawing/2010/main" Requires="a14">
          <p:sp>
            <p:nvSpPr>
              <p:cNvPr id="6" name="Oval 5"/>
              <p:cNvSpPr/>
              <p:nvPr/>
            </p:nvSpPr>
            <p:spPr>
              <a:xfrm>
                <a:off x="6836980" y="2590529"/>
                <a:ext cx="798786" cy="798786"/>
              </a:xfrm>
              <a:prstGeom prst="ellipse">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6" name="Oval 5"/>
              <p:cNvSpPr>
                <a:spLocks noRot="1" noChangeAspect="1" noMove="1" noResize="1" noEditPoints="1" noAdjustHandles="1" noChangeArrowheads="1" noChangeShapeType="1" noTextEdit="1"/>
              </p:cNvSpPr>
              <p:nvPr/>
            </p:nvSpPr>
            <p:spPr>
              <a:xfrm>
                <a:off x="6836980" y="2590529"/>
                <a:ext cx="798786" cy="798786"/>
              </a:xfrm>
              <a:prstGeom prst="ellipse">
                <a:avLst/>
              </a:prstGeom>
              <a:blipFill rotWithShape="1">
                <a:blip r:embed="rId1"/>
                <a:stretch>
                  <a:fillRect l="-1264" t="-1238" r="-1127"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Oval 6"/>
              <p:cNvSpPr/>
              <p:nvPr/>
            </p:nvSpPr>
            <p:spPr>
              <a:xfrm>
                <a:off x="8219090" y="259052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7" name="Oval 6"/>
              <p:cNvSpPr>
                <a:spLocks noRot="1" noChangeAspect="1" noMove="1" noResize="1" noEditPoints="1" noAdjustHandles="1" noChangeArrowheads="1" noChangeShapeType="1" noTextEdit="1"/>
              </p:cNvSpPr>
              <p:nvPr/>
            </p:nvSpPr>
            <p:spPr>
              <a:xfrm>
                <a:off x="8219090" y="2590529"/>
                <a:ext cx="798786" cy="798786"/>
              </a:xfrm>
              <a:prstGeom prst="ellipse">
                <a:avLst/>
              </a:prstGeom>
              <a:blipFill rotWithShape="1">
                <a:blip r:embed="rId2"/>
                <a:stretch>
                  <a:fillRect l="-1228" t="-1238" r="-1162"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Oval 7"/>
              <p:cNvSpPr/>
              <p:nvPr/>
            </p:nvSpPr>
            <p:spPr>
              <a:xfrm>
                <a:off x="9601200" y="259052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8" name="Oval 7"/>
              <p:cNvSpPr>
                <a:spLocks noRot="1" noChangeAspect="1" noMove="1" noResize="1" noEditPoints="1" noAdjustHandles="1" noChangeArrowheads="1" noChangeShapeType="1" noTextEdit="1"/>
              </p:cNvSpPr>
              <p:nvPr/>
            </p:nvSpPr>
            <p:spPr>
              <a:xfrm>
                <a:off x="9601200" y="2590529"/>
                <a:ext cx="798786" cy="798786"/>
              </a:xfrm>
              <a:prstGeom prst="ellipse">
                <a:avLst/>
              </a:prstGeom>
              <a:blipFill rotWithShape="1">
                <a:blip r:embed="rId3"/>
                <a:stretch>
                  <a:fillRect l="-1272" t="-1238" r="-1118"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Oval 8"/>
              <p:cNvSpPr/>
              <p:nvPr/>
            </p:nvSpPr>
            <p:spPr>
              <a:xfrm>
                <a:off x="8219090" y="38990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p:txBody>
          </p:sp>
        </mc:Choice>
        <mc:Fallback>
          <p:sp>
            <p:nvSpPr>
              <p:cNvPr id="9" name="Oval 8"/>
              <p:cNvSpPr>
                <a:spLocks noRot="1" noChangeAspect="1" noMove="1" noResize="1" noEditPoints="1" noAdjustHandles="1" noChangeArrowheads="1" noChangeShapeType="1" noTextEdit="1"/>
              </p:cNvSpPr>
              <p:nvPr/>
            </p:nvSpPr>
            <p:spPr>
              <a:xfrm>
                <a:off x="8219090" y="3899067"/>
                <a:ext cx="798786" cy="798786"/>
              </a:xfrm>
              <a:prstGeom prst="ellipse">
                <a:avLst/>
              </a:prstGeom>
              <a:blipFill rotWithShape="1">
                <a:blip r:embed="rId4"/>
                <a:stretch>
                  <a:fillRect l="-1228" t="-1213" r="-1162"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val 9"/>
              <p:cNvSpPr/>
              <p:nvPr/>
            </p:nvSpPr>
            <p:spPr>
              <a:xfrm>
                <a:off x="9601200" y="38990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oMath>
                  </m:oMathPara>
                </a14:m>
                <a:endParaRPr lang="en-US" sz="2400" dirty="0"/>
              </a:p>
            </p:txBody>
          </p:sp>
        </mc:Choice>
        <mc:Fallback>
          <p:sp>
            <p:nvSpPr>
              <p:cNvPr id="10" name="Oval 9"/>
              <p:cNvSpPr>
                <a:spLocks noRot="1" noChangeAspect="1" noMove="1" noResize="1" noEditPoints="1" noAdjustHandles="1" noChangeArrowheads="1" noChangeShapeType="1" noTextEdit="1"/>
              </p:cNvSpPr>
              <p:nvPr/>
            </p:nvSpPr>
            <p:spPr>
              <a:xfrm>
                <a:off x="9601200" y="3899067"/>
                <a:ext cx="798786" cy="798786"/>
              </a:xfrm>
              <a:prstGeom prst="ellipse">
                <a:avLst/>
              </a:prstGeom>
              <a:blipFill rotWithShape="1">
                <a:blip r:embed="rId5"/>
                <a:stretch>
                  <a:fillRect l="-1272" t="-1213" r="-1118"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11" name="Straight Connector 10"/>
          <p:cNvCxnSpPr>
            <a:stCxn id="6" idx="6"/>
            <a:endCxn id="7" idx="2"/>
          </p:cNvCxnSpPr>
          <p:nvPr/>
        </p:nvCxnSpPr>
        <p:spPr>
          <a:xfrm>
            <a:off x="7635766" y="2989922"/>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a:stCxn id="7" idx="6"/>
            <a:endCxn id="8" idx="2"/>
          </p:cNvCxnSpPr>
          <p:nvPr/>
        </p:nvCxnSpPr>
        <p:spPr>
          <a:xfrm>
            <a:off x="9017876" y="2989922"/>
            <a:ext cx="583324" cy="0"/>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a:stCxn id="7" idx="4"/>
            <a:endCxn id="9" idx="0"/>
          </p:cNvCxnSpPr>
          <p:nvPr/>
        </p:nvCxnSpPr>
        <p:spPr>
          <a:xfrm>
            <a:off x="8618483" y="3389315"/>
            <a:ext cx="0" cy="509752"/>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a:stCxn id="9" idx="6"/>
            <a:endCxn id="10" idx="2"/>
          </p:cNvCxnSpPr>
          <p:nvPr/>
        </p:nvCxnSpPr>
        <p:spPr>
          <a:xfrm>
            <a:off x="9017876" y="4298460"/>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838200" y="932031"/>
            <a:ext cx="2843535" cy="461665"/>
          </a:xfrm>
          <a:prstGeom prst="rect">
            <a:avLst/>
          </a:prstGeom>
          <a:noFill/>
        </p:spPr>
        <p:txBody>
          <a:bodyPr wrap="none" rtlCol="0">
            <a:spAutoFit/>
          </a:bodyPr>
          <a:lstStyle/>
          <a:p>
            <a:r>
              <a:rPr lang="en-US" sz="2400" dirty="0">
                <a:solidFill>
                  <a:schemeClr val="tx1">
                    <a:lumMod val="50000"/>
                    <a:lumOff val="50000"/>
                  </a:schemeClr>
                </a:solidFill>
              </a:rPr>
              <a:t>Enumerate All Plans</a:t>
            </a:r>
            <a:endParaRPr lang="en-US" sz="2400" dirty="0">
              <a:solidFill>
                <a:schemeClr val="tx1">
                  <a:lumMod val="50000"/>
                  <a:lumOff val="50000"/>
                </a:schemeClr>
              </a:solidFill>
            </a:endParaRPr>
          </a:p>
        </p:txBody>
      </p:sp>
      <mc:AlternateContent xmlns:mc="http://schemas.openxmlformats.org/markup-compatibility/2006">
        <mc:Choice xmlns:a14="http://schemas.microsoft.com/office/drawing/2010/main" Requires="a14">
          <p:sp>
            <p:nvSpPr>
              <p:cNvPr id="5" name="TextBox 4"/>
              <p:cNvSpPr txBox="1"/>
              <p:nvPr/>
            </p:nvSpPr>
            <p:spPr>
              <a:xfrm>
                <a:off x="1954924" y="3351803"/>
                <a:ext cx="703013" cy="58477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1</m:t>
                          </m:r>
                        </m:sub>
                      </m:sSub>
                    </m:oMath>
                  </m:oMathPara>
                </a14:m>
                <a:endParaRPr lang="en-US" sz="3200" dirty="0"/>
              </a:p>
            </p:txBody>
          </p:sp>
        </mc:Choice>
        <mc:Fallback>
          <p:sp>
            <p:nvSpPr>
              <p:cNvPr id="5" name="TextBox 4"/>
              <p:cNvSpPr txBox="1">
                <a:spLocks noRot="1" noChangeAspect="1" noMove="1" noResize="1" noEditPoints="1" noAdjustHandles="1" noChangeArrowheads="1" noChangeShapeType="1" noTextEdit="1"/>
              </p:cNvSpPr>
              <p:nvPr/>
            </p:nvSpPr>
            <p:spPr>
              <a:xfrm>
                <a:off x="1954924" y="3351803"/>
                <a:ext cx="703013" cy="584775"/>
              </a:xfrm>
              <a:prstGeom prst="rect">
                <a:avLst/>
              </a:prstGeom>
              <a:blipFill rotWithShape="1">
                <a:blip r:embed="rId6"/>
                <a:stretch>
                  <a:fillRect l="-56" t="-47" r="66" b="-5502"/>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26390" y="135255"/>
            <a:ext cx="10515600" cy="1325563"/>
          </a:xfrm>
        </p:spPr>
        <p:txBody>
          <a:bodyPr>
            <a:normAutofit fontScale="90000"/>
          </a:bodyPr>
          <a:p>
            <a:r>
              <a:rPr lang="en-US" altLang="zh-CN"/>
              <a:t>Online Aggregation: Idea &amp; Join Challenge</a:t>
            </a:r>
            <a:endParaRPr lang="en-US" altLang="zh-CN"/>
          </a:p>
        </p:txBody>
      </p:sp>
      <p:sp>
        <p:nvSpPr>
          <p:cNvPr id="3" name="内容占位符 2"/>
          <p:cNvSpPr>
            <a:spLocks noGrp="1"/>
          </p:cNvSpPr>
          <p:nvPr>
            <p:ph idx="1"/>
          </p:nvPr>
        </p:nvSpPr>
        <p:spPr>
          <a:xfrm>
            <a:off x="326390" y="1553845"/>
            <a:ext cx="11027410" cy="4351655"/>
          </a:xfrm>
        </p:spPr>
        <p:txBody>
          <a:bodyPr>
            <a:normAutofit lnSpcReduction="20000"/>
          </a:bodyPr>
          <a:p>
            <a:pPr marL="0" indent="0">
              <a:buNone/>
            </a:pPr>
            <a:r>
              <a:rPr lang="en-US" altLang="zh-CN"/>
              <a:t>Idea: </a:t>
            </a:r>
            <a:endParaRPr lang="en-US" altLang="zh-CN"/>
          </a:p>
          <a:p>
            <a:pPr marL="0" indent="0">
              <a:buNone/>
            </a:pPr>
            <a:r>
              <a:rPr lang="en-US" altLang="zh-CN"/>
              <a:t>Approximate answers with confidence intervals; </a:t>
            </a:r>
            <a:endParaRPr lang="en-US" altLang="zh-CN"/>
          </a:p>
          <a:p>
            <a:pPr marL="0" indent="0">
              <a:buNone/>
            </a:pPr>
            <a:r>
              <a:rPr lang="en-US" altLang="zh-CN"/>
              <a:t>Refine continuously; </a:t>
            </a:r>
            <a:endParaRPr lang="en-US" altLang="zh-CN"/>
          </a:p>
          <a:p>
            <a:pPr marL="0" indent="0">
              <a:buNone/>
            </a:pPr>
            <a:r>
              <a:rPr lang="en-US" altLang="zh-CN"/>
              <a:t>Stop when acceptable.</a:t>
            </a:r>
            <a:endParaRPr lang="en-US" altLang="zh-CN"/>
          </a:p>
          <a:p>
            <a:pPr marL="0" indent="0">
              <a:buNone/>
            </a:pPr>
            <a:endParaRPr lang="en-US" altLang="zh-CN"/>
          </a:p>
          <a:p>
            <a:pPr marL="0" indent="0">
              <a:buNone/>
            </a:pPr>
            <a:endParaRPr lang="en-US" altLang="zh-CN"/>
          </a:p>
          <a:p>
            <a:pPr marL="0" indent="0">
              <a:buNone/>
            </a:pPr>
            <a:r>
              <a:rPr lang="en-US" altLang="zh-CN"/>
              <a:t>Join challenge: </a:t>
            </a:r>
            <a:endParaRPr lang="en-US" altLang="zh-CN"/>
          </a:p>
          <a:p>
            <a:pPr marL="0" indent="0">
              <a:buNone/>
            </a:pPr>
            <a:r>
              <a:rPr lang="en-US" altLang="zh-CN"/>
              <a:t>samples across tables are not i.i.d. </a:t>
            </a:r>
            <a:endParaRPr lang="en-US" altLang="zh-CN"/>
          </a:p>
          <a:p>
            <a:pPr marL="0" indent="0">
              <a:buNone/>
            </a:pPr>
            <a:r>
              <a:rPr lang="en-US" altLang="zh-CN"/>
              <a:t>sample(R) </a:t>
            </a:r>
            <a:r>
              <a:rPr lang="en-US" altLang="en-US"/>
              <a:t>⨝</a:t>
            </a:r>
            <a:r>
              <a:rPr lang="en-US" altLang="zh-CN"/>
              <a:t> sample(S) ≠ sample(R </a:t>
            </a:r>
            <a:r>
              <a:rPr lang="en-US" altLang="en-US"/>
              <a:t>⨝</a:t>
            </a:r>
            <a:r>
              <a:rPr lang="en-US" altLang="zh-CN"/>
              <a:t> S)</a:t>
            </a:r>
            <a:endParaRPr lang="en-US" altLang="zh-CN"/>
          </a:p>
          <a:p>
            <a:pPr marL="0" indent="0">
              <a:buNone/>
            </a:pPr>
            <a:endParaRPr lang="en-US" altLang="zh-CN"/>
          </a:p>
        </p:txBody>
      </p:sp>
      <p:sp>
        <p:nvSpPr>
          <p:cNvPr id="4" name="日期占位符 3"/>
          <p:cNvSpPr>
            <a:spLocks noGrp="1"/>
          </p:cNvSpPr>
          <p:nvPr>
            <p:ph type="dt" sz="half" idx="10"/>
          </p:nvPr>
        </p:nvSpPr>
        <p:spPr/>
        <p:txBody>
          <a:bodyPr/>
          <a:p>
            <a:fld id="{77EB027C-A6F6-5144-8BE5-B9801DE8B1A4}" type="datetime1">
              <a:rPr lang="en-CA" smtClean="0"/>
            </a:fld>
            <a:endParaRPr lang="en-US"/>
          </a:p>
        </p:txBody>
      </p:sp>
      <p:sp>
        <p:nvSpPr>
          <p:cNvPr id="5" name="灯片编号占位符 4"/>
          <p:cNvSpPr>
            <a:spLocks noGrp="1"/>
          </p:cNvSpPr>
          <p:nvPr>
            <p:ph type="sldNum" sz="quarter" idx="12"/>
          </p:nvPr>
        </p:nvSpPr>
        <p:spPr/>
        <p:txBody>
          <a:bodyPr/>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mc:AlternateContent xmlns:mc="http://schemas.openxmlformats.org/markup-compatibility/2006">
        <mc:Choice xmlns:a14="http://schemas.microsoft.com/office/drawing/2010/main" Requires="a14">
          <p:sp>
            <p:nvSpPr>
              <p:cNvPr id="6" name="Oval 5"/>
              <p:cNvSpPr/>
              <p:nvPr/>
            </p:nvSpPr>
            <p:spPr>
              <a:xfrm>
                <a:off x="6836980" y="2590529"/>
                <a:ext cx="798786" cy="798786"/>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6" name="Oval 5"/>
              <p:cNvSpPr>
                <a:spLocks noRot="1" noChangeAspect="1" noMove="1" noResize="1" noEditPoints="1" noAdjustHandles="1" noChangeArrowheads="1" noChangeShapeType="1" noTextEdit="1"/>
              </p:cNvSpPr>
              <p:nvPr/>
            </p:nvSpPr>
            <p:spPr>
              <a:xfrm>
                <a:off x="6836980" y="2590529"/>
                <a:ext cx="798786" cy="798786"/>
              </a:xfrm>
              <a:prstGeom prst="ellipse">
                <a:avLst/>
              </a:prstGeom>
              <a:blipFill rotWithShape="1">
                <a:blip r:embed="rId1"/>
                <a:stretch>
                  <a:fillRect l="-1264" t="-1238" r="-1127"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Oval 6"/>
              <p:cNvSpPr/>
              <p:nvPr/>
            </p:nvSpPr>
            <p:spPr>
              <a:xfrm>
                <a:off x="8219090" y="2590529"/>
                <a:ext cx="798786" cy="798786"/>
              </a:xfrm>
              <a:prstGeom prst="ellipse">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7" name="Oval 6"/>
              <p:cNvSpPr>
                <a:spLocks noRot="1" noChangeAspect="1" noMove="1" noResize="1" noEditPoints="1" noAdjustHandles="1" noChangeArrowheads="1" noChangeShapeType="1" noTextEdit="1"/>
              </p:cNvSpPr>
              <p:nvPr/>
            </p:nvSpPr>
            <p:spPr>
              <a:xfrm>
                <a:off x="8219090" y="2590529"/>
                <a:ext cx="798786" cy="798786"/>
              </a:xfrm>
              <a:prstGeom prst="ellipse">
                <a:avLst/>
              </a:prstGeom>
              <a:blipFill rotWithShape="1">
                <a:blip r:embed="rId2"/>
                <a:stretch>
                  <a:fillRect l="-1228" t="-1238" r="-1162"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Oval 7"/>
              <p:cNvSpPr/>
              <p:nvPr/>
            </p:nvSpPr>
            <p:spPr>
              <a:xfrm>
                <a:off x="9601200" y="259052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8" name="Oval 7"/>
              <p:cNvSpPr>
                <a:spLocks noRot="1" noChangeAspect="1" noMove="1" noResize="1" noEditPoints="1" noAdjustHandles="1" noChangeArrowheads="1" noChangeShapeType="1" noTextEdit="1"/>
              </p:cNvSpPr>
              <p:nvPr/>
            </p:nvSpPr>
            <p:spPr>
              <a:xfrm>
                <a:off x="9601200" y="2590529"/>
                <a:ext cx="798786" cy="798786"/>
              </a:xfrm>
              <a:prstGeom prst="ellipse">
                <a:avLst/>
              </a:prstGeom>
              <a:blipFill rotWithShape="1">
                <a:blip r:embed="rId3"/>
                <a:stretch>
                  <a:fillRect l="-1272" t="-1238" r="-1118"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Oval 8"/>
              <p:cNvSpPr/>
              <p:nvPr/>
            </p:nvSpPr>
            <p:spPr>
              <a:xfrm>
                <a:off x="8219090" y="38990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p:txBody>
          </p:sp>
        </mc:Choice>
        <mc:Fallback>
          <p:sp>
            <p:nvSpPr>
              <p:cNvPr id="9" name="Oval 8"/>
              <p:cNvSpPr>
                <a:spLocks noRot="1" noChangeAspect="1" noMove="1" noResize="1" noEditPoints="1" noAdjustHandles="1" noChangeArrowheads="1" noChangeShapeType="1" noTextEdit="1"/>
              </p:cNvSpPr>
              <p:nvPr/>
            </p:nvSpPr>
            <p:spPr>
              <a:xfrm>
                <a:off x="8219090" y="3899067"/>
                <a:ext cx="798786" cy="798786"/>
              </a:xfrm>
              <a:prstGeom prst="ellipse">
                <a:avLst/>
              </a:prstGeom>
              <a:blipFill rotWithShape="1">
                <a:blip r:embed="rId4"/>
                <a:stretch>
                  <a:fillRect l="-1228" t="-1213" r="-1162"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val 9"/>
              <p:cNvSpPr/>
              <p:nvPr/>
            </p:nvSpPr>
            <p:spPr>
              <a:xfrm>
                <a:off x="9601200" y="38990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oMath>
                  </m:oMathPara>
                </a14:m>
                <a:endParaRPr lang="en-US" sz="2400" dirty="0"/>
              </a:p>
            </p:txBody>
          </p:sp>
        </mc:Choice>
        <mc:Fallback>
          <p:sp>
            <p:nvSpPr>
              <p:cNvPr id="10" name="Oval 9"/>
              <p:cNvSpPr>
                <a:spLocks noRot="1" noChangeAspect="1" noMove="1" noResize="1" noEditPoints="1" noAdjustHandles="1" noChangeArrowheads="1" noChangeShapeType="1" noTextEdit="1"/>
              </p:cNvSpPr>
              <p:nvPr/>
            </p:nvSpPr>
            <p:spPr>
              <a:xfrm>
                <a:off x="9601200" y="3899067"/>
                <a:ext cx="798786" cy="798786"/>
              </a:xfrm>
              <a:prstGeom prst="ellipse">
                <a:avLst/>
              </a:prstGeom>
              <a:blipFill rotWithShape="1">
                <a:blip r:embed="rId5"/>
                <a:stretch>
                  <a:fillRect l="-1272" t="-1213" r="-1118"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11" name="Straight Connector 10"/>
          <p:cNvCxnSpPr>
            <a:stCxn id="6" idx="6"/>
            <a:endCxn id="7" idx="2"/>
          </p:cNvCxnSpPr>
          <p:nvPr/>
        </p:nvCxnSpPr>
        <p:spPr>
          <a:xfrm>
            <a:off x="7635766" y="2989922"/>
            <a:ext cx="583324" cy="0"/>
          </a:xfrm>
          <a:prstGeom prst="line">
            <a:avLst/>
          </a:prstGeom>
          <a:ln w="38100">
            <a:solidFill>
              <a:schemeClr val="accent5"/>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a:stCxn id="7" idx="6"/>
            <a:endCxn id="8" idx="2"/>
          </p:cNvCxnSpPr>
          <p:nvPr/>
        </p:nvCxnSpPr>
        <p:spPr>
          <a:xfrm>
            <a:off x="9017876" y="2989922"/>
            <a:ext cx="583324" cy="0"/>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a:stCxn id="7" idx="4"/>
            <a:endCxn id="9" idx="0"/>
          </p:cNvCxnSpPr>
          <p:nvPr/>
        </p:nvCxnSpPr>
        <p:spPr>
          <a:xfrm>
            <a:off x="8618483" y="3389315"/>
            <a:ext cx="0" cy="509752"/>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a:stCxn id="9" idx="6"/>
            <a:endCxn id="10" idx="2"/>
          </p:cNvCxnSpPr>
          <p:nvPr/>
        </p:nvCxnSpPr>
        <p:spPr>
          <a:xfrm>
            <a:off x="9017876" y="4298460"/>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838200" y="932031"/>
            <a:ext cx="2843535" cy="461665"/>
          </a:xfrm>
          <a:prstGeom prst="rect">
            <a:avLst/>
          </a:prstGeom>
          <a:noFill/>
        </p:spPr>
        <p:txBody>
          <a:bodyPr wrap="none" rtlCol="0">
            <a:spAutoFit/>
          </a:bodyPr>
          <a:lstStyle/>
          <a:p>
            <a:r>
              <a:rPr lang="en-US" sz="2400" dirty="0">
                <a:solidFill>
                  <a:schemeClr val="tx1">
                    <a:lumMod val="50000"/>
                    <a:lumOff val="50000"/>
                  </a:schemeClr>
                </a:solidFill>
              </a:rPr>
              <a:t>Enumerate All Plans</a:t>
            </a:r>
            <a:endParaRPr lang="en-US" sz="2400" dirty="0">
              <a:solidFill>
                <a:schemeClr val="tx1">
                  <a:lumMod val="50000"/>
                  <a:lumOff val="50000"/>
                </a:schemeClr>
              </a:solidFill>
            </a:endParaRPr>
          </a:p>
        </p:txBody>
      </p:sp>
      <mc:AlternateContent xmlns:mc="http://schemas.openxmlformats.org/markup-compatibility/2006">
        <mc:Choice xmlns:a14="http://schemas.microsoft.com/office/drawing/2010/main" Requires="a14">
          <p:sp>
            <p:nvSpPr>
              <p:cNvPr id="17" name="TextBox 16"/>
              <p:cNvSpPr txBox="1"/>
              <p:nvPr/>
            </p:nvSpPr>
            <p:spPr>
              <a:xfrm>
                <a:off x="1954924" y="3351803"/>
                <a:ext cx="1720151" cy="58477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1</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2</m:t>
                          </m:r>
                        </m:sub>
                      </m:sSub>
                    </m:oMath>
                  </m:oMathPara>
                </a14:m>
                <a:endParaRPr lang="en-US" sz="3200" dirty="0"/>
              </a:p>
            </p:txBody>
          </p:sp>
        </mc:Choice>
        <mc:Fallback>
          <p:sp>
            <p:nvSpPr>
              <p:cNvPr id="17" name="TextBox 16"/>
              <p:cNvSpPr txBox="1">
                <a:spLocks noRot="1" noChangeAspect="1" noMove="1" noResize="1" noEditPoints="1" noAdjustHandles="1" noChangeArrowheads="1" noChangeShapeType="1" noTextEdit="1"/>
              </p:cNvSpPr>
              <p:nvPr/>
            </p:nvSpPr>
            <p:spPr>
              <a:xfrm>
                <a:off x="1954924" y="3351803"/>
                <a:ext cx="1720151" cy="584775"/>
              </a:xfrm>
              <a:prstGeom prst="rect">
                <a:avLst/>
              </a:prstGeom>
              <a:blipFill rotWithShape="1">
                <a:blip r:embed="rId6"/>
                <a:stretch>
                  <a:fillRect l="-23" t="-47" r="19" b="-5502"/>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mc:AlternateContent xmlns:mc="http://schemas.openxmlformats.org/markup-compatibility/2006">
        <mc:Choice xmlns:a14="http://schemas.microsoft.com/office/drawing/2010/main" Requires="a14">
          <p:sp>
            <p:nvSpPr>
              <p:cNvPr id="6" name="Oval 5"/>
              <p:cNvSpPr/>
              <p:nvPr/>
            </p:nvSpPr>
            <p:spPr>
              <a:xfrm>
                <a:off x="6836980" y="2590529"/>
                <a:ext cx="798786" cy="798786"/>
              </a:xfrm>
              <a:prstGeom prst="ellips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6" name="Oval 5"/>
              <p:cNvSpPr>
                <a:spLocks noRot="1" noChangeAspect="1" noMove="1" noResize="1" noEditPoints="1" noAdjustHandles="1" noChangeArrowheads="1" noChangeShapeType="1" noTextEdit="1"/>
              </p:cNvSpPr>
              <p:nvPr/>
            </p:nvSpPr>
            <p:spPr>
              <a:xfrm>
                <a:off x="6836980" y="2590529"/>
                <a:ext cx="798786" cy="798786"/>
              </a:xfrm>
              <a:prstGeom prst="ellipse">
                <a:avLst/>
              </a:prstGeom>
              <a:blipFill rotWithShape="1">
                <a:blip r:embed="rId1"/>
                <a:stretch>
                  <a:fillRect l="-1264" t="-1238" r="-1127"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Oval 6"/>
              <p:cNvSpPr/>
              <p:nvPr/>
            </p:nvSpPr>
            <p:spPr>
              <a:xfrm>
                <a:off x="8219090" y="2590529"/>
                <a:ext cx="798786" cy="798786"/>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7" name="Oval 6"/>
              <p:cNvSpPr>
                <a:spLocks noRot="1" noChangeAspect="1" noMove="1" noResize="1" noEditPoints="1" noAdjustHandles="1" noChangeArrowheads="1" noChangeShapeType="1" noTextEdit="1"/>
              </p:cNvSpPr>
              <p:nvPr/>
            </p:nvSpPr>
            <p:spPr>
              <a:xfrm>
                <a:off x="8219090" y="2590529"/>
                <a:ext cx="798786" cy="798786"/>
              </a:xfrm>
              <a:prstGeom prst="ellipse">
                <a:avLst/>
              </a:prstGeom>
              <a:blipFill rotWithShape="1">
                <a:blip r:embed="rId2"/>
                <a:stretch>
                  <a:fillRect l="-1228" t="-1238" r="-1162"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Oval 7"/>
              <p:cNvSpPr/>
              <p:nvPr/>
            </p:nvSpPr>
            <p:spPr>
              <a:xfrm>
                <a:off x="9601200" y="2590529"/>
                <a:ext cx="798786" cy="798786"/>
              </a:xfrm>
              <a:prstGeom prst="ellipse">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8" name="Oval 7"/>
              <p:cNvSpPr>
                <a:spLocks noRot="1" noChangeAspect="1" noMove="1" noResize="1" noEditPoints="1" noAdjustHandles="1" noChangeArrowheads="1" noChangeShapeType="1" noTextEdit="1"/>
              </p:cNvSpPr>
              <p:nvPr/>
            </p:nvSpPr>
            <p:spPr>
              <a:xfrm>
                <a:off x="9601200" y="2590529"/>
                <a:ext cx="798786" cy="798786"/>
              </a:xfrm>
              <a:prstGeom prst="ellipse">
                <a:avLst/>
              </a:prstGeom>
              <a:blipFill rotWithShape="1">
                <a:blip r:embed="rId3"/>
                <a:stretch>
                  <a:fillRect l="-1272" t="-1238" r="-1118"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Oval 8"/>
              <p:cNvSpPr/>
              <p:nvPr/>
            </p:nvSpPr>
            <p:spPr>
              <a:xfrm>
                <a:off x="8219090" y="38990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p:txBody>
          </p:sp>
        </mc:Choice>
        <mc:Fallback>
          <p:sp>
            <p:nvSpPr>
              <p:cNvPr id="9" name="Oval 8"/>
              <p:cNvSpPr>
                <a:spLocks noRot="1" noChangeAspect="1" noMove="1" noResize="1" noEditPoints="1" noAdjustHandles="1" noChangeArrowheads="1" noChangeShapeType="1" noTextEdit="1"/>
              </p:cNvSpPr>
              <p:nvPr/>
            </p:nvSpPr>
            <p:spPr>
              <a:xfrm>
                <a:off x="8219090" y="3899067"/>
                <a:ext cx="798786" cy="798786"/>
              </a:xfrm>
              <a:prstGeom prst="ellipse">
                <a:avLst/>
              </a:prstGeom>
              <a:blipFill rotWithShape="1">
                <a:blip r:embed="rId4"/>
                <a:stretch>
                  <a:fillRect l="-1228" t="-1213" r="-1162"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val 9"/>
              <p:cNvSpPr/>
              <p:nvPr/>
            </p:nvSpPr>
            <p:spPr>
              <a:xfrm>
                <a:off x="9601200" y="38990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oMath>
                  </m:oMathPara>
                </a14:m>
                <a:endParaRPr lang="en-US" sz="2400" dirty="0"/>
              </a:p>
            </p:txBody>
          </p:sp>
        </mc:Choice>
        <mc:Fallback>
          <p:sp>
            <p:nvSpPr>
              <p:cNvPr id="10" name="Oval 9"/>
              <p:cNvSpPr>
                <a:spLocks noRot="1" noChangeAspect="1" noMove="1" noResize="1" noEditPoints="1" noAdjustHandles="1" noChangeArrowheads="1" noChangeShapeType="1" noTextEdit="1"/>
              </p:cNvSpPr>
              <p:nvPr/>
            </p:nvSpPr>
            <p:spPr>
              <a:xfrm>
                <a:off x="9601200" y="3899067"/>
                <a:ext cx="798786" cy="798786"/>
              </a:xfrm>
              <a:prstGeom prst="ellipse">
                <a:avLst/>
              </a:prstGeom>
              <a:blipFill rotWithShape="1">
                <a:blip r:embed="rId5"/>
                <a:stretch>
                  <a:fillRect l="-1272" t="-1213" r="-1118"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11" name="Straight Connector 10"/>
          <p:cNvCxnSpPr>
            <a:stCxn id="6" idx="6"/>
            <a:endCxn id="7" idx="2"/>
          </p:cNvCxnSpPr>
          <p:nvPr/>
        </p:nvCxnSpPr>
        <p:spPr>
          <a:xfrm>
            <a:off x="7635766" y="2989922"/>
            <a:ext cx="583324" cy="0"/>
          </a:xfrm>
          <a:prstGeom prst="line">
            <a:avLst/>
          </a:prstGeom>
          <a:ln w="38100">
            <a:solidFill>
              <a:schemeClr val="accent5"/>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a:stCxn id="7" idx="6"/>
            <a:endCxn id="8" idx="2"/>
          </p:cNvCxnSpPr>
          <p:nvPr/>
        </p:nvCxnSpPr>
        <p:spPr>
          <a:xfrm>
            <a:off x="9017876" y="2989922"/>
            <a:ext cx="583324" cy="0"/>
          </a:xfrm>
          <a:prstGeom prst="line">
            <a:avLst/>
          </a:prstGeom>
          <a:ln w="38100">
            <a:solidFill>
              <a:schemeClr val="accent5"/>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a:stCxn id="7" idx="4"/>
            <a:endCxn id="9" idx="0"/>
          </p:cNvCxnSpPr>
          <p:nvPr/>
        </p:nvCxnSpPr>
        <p:spPr>
          <a:xfrm>
            <a:off x="8618483" y="3389315"/>
            <a:ext cx="0" cy="509752"/>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a:stCxn id="9" idx="6"/>
            <a:endCxn id="10" idx="2"/>
          </p:cNvCxnSpPr>
          <p:nvPr/>
        </p:nvCxnSpPr>
        <p:spPr>
          <a:xfrm>
            <a:off x="9017876" y="4298460"/>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838200" y="932031"/>
            <a:ext cx="2843535" cy="461665"/>
          </a:xfrm>
          <a:prstGeom prst="rect">
            <a:avLst/>
          </a:prstGeom>
          <a:noFill/>
        </p:spPr>
        <p:txBody>
          <a:bodyPr wrap="none" rtlCol="0">
            <a:spAutoFit/>
          </a:bodyPr>
          <a:lstStyle/>
          <a:p>
            <a:r>
              <a:rPr lang="en-US" sz="2400" dirty="0">
                <a:solidFill>
                  <a:schemeClr val="tx1">
                    <a:lumMod val="50000"/>
                    <a:lumOff val="50000"/>
                  </a:schemeClr>
                </a:solidFill>
              </a:rPr>
              <a:t>Enumerate All Plans</a:t>
            </a:r>
            <a:endParaRPr lang="en-US" sz="2400" dirty="0">
              <a:solidFill>
                <a:schemeClr val="tx1">
                  <a:lumMod val="50000"/>
                  <a:lumOff val="50000"/>
                </a:schemeClr>
              </a:solidFill>
            </a:endParaRPr>
          </a:p>
        </p:txBody>
      </p:sp>
      <mc:AlternateContent xmlns:mc="http://schemas.openxmlformats.org/markup-compatibility/2006">
        <mc:Choice xmlns:a14="http://schemas.microsoft.com/office/drawing/2010/main" Requires="a14">
          <p:sp>
            <p:nvSpPr>
              <p:cNvPr id="15" name="TextBox 14"/>
              <p:cNvSpPr txBox="1"/>
              <p:nvPr/>
            </p:nvSpPr>
            <p:spPr>
              <a:xfrm>
                <a:off x="1954924" y="3351803"/>
                <a:ext cx="2737288" cy="58477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1</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2</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3</m:t>
                          </m:r>
                        </m:sub>
                      </m:sSub>
                    </m:oMath>
                  </m:oMathPara>
                </a14:m>
                <a:endParaRPr lang="en-US" sz="3200" dirty="0"/>
              </a:p>
            </p:txBody>
          </p:sp>
        </mc:Choice>
        <mc:Fallback>
          <p:sp>
            <p:nvSpPr>
              <p:cNvPr id="15" name="TextBox 14"/>
              <p:cNvSpPr txBox="1">
                <a:spLocks noRot="1" noChangeAspect="1" noMove="1" noResize="1" noEditPoints="1" noAdjustHandles="1" noChangeArrowheads="1" noChangeShapeType="1" noTextEdit="1"/>
              </p:cNvSpPr>
              <p:nvPr/>
            </p:nvSpPr>
            <p:spPr>
              <a:xfrm>
                <a:off x="1954924" y="3351803"/>
                <a:ext cx="2737288" cy="584775"/>
              </a:xfrm>
              <a:prstGeom prst="rect">
                <a:avLst/>
              </a:prstGeom>
              <a:blipFill rotWithShape="1">
                <a:blip r:embed="rId6"/>
                <a:stretch>
                  <a:fillRect l="-14" t="-47" r="7" b="-5502"/>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mc:AlternateContent xmlns:mc="http://schemas.openxmlformats.org/markup-compatibility/2006">
        <mc:Choice xmlns:a14="http://schemas.microsoft.com/office/drawing/2010/main" Requires="a14">
          <p:sp>
            <p:nvSpPr>
              <p:cNvPr id="6" name="Oval 5"/>
              <p:cNvSpPr/>
              <p:nvPr/>
            </p:nvSpPr>
            <p:spPr>
              <a:xfrm>
                <a:off x="6836980" y="2590529"/>
                <a:ext cx="798786" cy="798786"/>
              </a:xfrm>
              <a:prstGeom prst="ellips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6" name="Oval 5"/>
              <p:cNvSpPr>
                <a:spLocks noRot="1" noChangeAspect="1" noMove="1" noResize="1" noEditPoints="1" noAdjustHandles="1" noChangeArrowheads="1" noChangeShapeType="1" noTextEdit="1"/>
              </p:cNvSpPr>
              <p:nvPr/>
            </p:nvSpPr>
            <p:spPr>
              <a:xfrm>
                <a:off x="6836980" y="2590529"/>
                <a:ext cx="798786" cy="798786"/>
              </a:xfrm>
              <a:prstGeom prst="ellipse">
                <a:avLst/>
              </a:prstGeom>
              <a:blipFill rotWithShape="1">
                <a:blip r:embed="rId1"/>
                <a:stretch>
                  <a:fillRect l="-1264" t="-1238" r="-1127"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Oval 6"/>
              <p:cNvSpPr/>
              <p:nvPr/>
            </p:nvSpPr>
            <p:spPr>
              <a:xfrm>
                <a:off x="8219090" y="2590529"/>
                <a:ext cx="798786" cy="798786"/>
              </a:xfrm>
              <a:prstGeom prst="ellipse">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7" name="Oval 6"/>
              <p:cNvSpPr>
                <a:spLocks noRot="1" noChangeAspect="1" noMove="1" noResize="1" noEditPoints="1" noAdjustHandles="1" noChangeArrowheads="1" noChangeShapeType="1" noTextEdit="1"/>
              </p:cNvSpPr>
              <p:nvPr/>
            </p:nvSpPr>
            <p:spPr>
              <a:xfrm>
                <a:off x="8219090" y="2590529"/>
                <a:ext cx="798786" cy="798786"/>
              </a:xfrm>
              <a:prstGeom prst="ellipse">
                <a:avLst/>
              </a:prstGeom>
              <a:blipFill rotWithShape="1">
                <a:blip r:embed="rId2"/>
                <a:stretch>
                  <a:fillRect l="-1228" t="-1238" r="-1162"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Oval 7"/>
              <p:cNvSpPr/>
              <p:nvPr/>
            </p:nvSpPr>
            <p:spPr>
              <a:xfrm>
                <a:off x="9601200" y="2590529"/>
                <a:ext cx="798786" cy="798786"/>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8" name="Oval 7"/>
              <p:cNvSpPr>
                <a:spLocks noRot="1" noChangeAspect="1" noMove="1" noResize="1" noEditPoints="1" noAdjustHandles="1" noChangeArrowheads="1" noChangeShapeType="1" noTextEdit="1"/>
              </p:cNvSpPr>
              <p:nvPr/>
            </p:nvSpPr>
            <p:spPr>
              <a:xfrm>
                <a:off x="9601200" y="2590529"/>
                <a:ext cx="798786" cy="798786"/>
              </a:xfrm>
              <a:prstGeom prst="ellipse">
                <a:avLst/>
              </a:prstGeom>
              <a:blipFill rotWithShape="1">
                <a:blip r:embed="rId3"/>
                <a:stretch>
                  <a:fillRect l="-1272" t="-1238" r="-1118"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Oval 8"/>
              <p:cNvSpPr/>
              <p:nvPr/>
            </p:nvSpPr>
            <p:spPr>
              <a:xfrm>
                <a:off x="8219090" y="38990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p:txBody>
          </p:sp>
        </mc:Choice>
        <mc:Fallback>
          <p:sp>
            <p:nvSpPr>
              <p:cNvPr id="9" name="Oval 8"/>
              <p:cNvSpPr>
                <a:spLocks noRot="1" noChangeAspect="1" noMove="1" noResize="1" noEditPoints="1" noAdjustHandles="1" noChangeArrowheads="1" noChangeShapeType="1" noTextEdit="1"/>
              </p:cNvSpPr>
              <p:nvPr/>
            </p:nvSpPr>
            <p:spPr>
              <a:xfrm>
                <a:off x="8219090" y="3899067"/>
                <a:ext cx="798786" cy="798786"/>
              </a:xfrm>
              <a:prstGeom prst="ellipse">
                <a:avLst/>
              </a:prstGeom>
              <a:blipFill rotWithShape="1">
                <a:blip r:embed="rId4"/>
                <a:stretch>
                  <a:fillRect l="-1228" t="-1213" r="-1162"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val 9"/>
              <p:cNvSpPr/>
              <p:nvPr/>
            </p:nvSpPr>
            <p:spPr>
              <a:xfrm>
                <a:off x="9601200" y="38990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oMath>
                  </m:oMathPara>
                </a14:m>
                <a:endParaRPr lang="en-US" sz="2400" dirty="0"/>
              </a:p>
            </p:txBody>
          </p:sp>
        </mc:Choice>
        <mc:Fallback>
          <p:sp>
            <p:nvSpPr>
              <p:cNvPr id="10" name="Oval 9"/>
              <p:cNvSpPr>
                <a:spLocks noRot="1" noChangeAspect="1" noMove="1" noResize="1" noEditPoints="1" noAdjustHandles="1" noChangeArrowheads="1" noChangeShapeType="1" noTextEdit="1"/>
              </p:cNvSpPr>
              <p:nvPr/>
            </p:nvSpPr>
            <p:spPr>
              <a:xfrm>
                <a:off x="9601200" y="3899067"/>
                <a:ext cx="798786" cy="798786"/>
              </a:xfrm>
              <a:prstGeom prst="ellipse">
                <a:avLst/>
              </a:prstGeom>
              <a:blipFill rotWithShape="1">
                <a:blip r:embed="rId5"/>
                <a:stretch>
                  <a:fillRect l="-1272" t="-1213" r="-1118"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11" name="Straight Connector 10"/>
          <p:cNvCxnSpPr>
            <a:stCxn id="6" idx="6"/>
            <a:endCxn id="7" idx="2"/>
          </p:cNvCxnSpPr>
          <p:nvPr/>
        </p:nvCxnSpPr>
        <p:spPr>
          <a:xfrm>
            <a:off x="7635766" y="2989922"/>
            <a:ext cx="583324" cy="0"/>
          </a:xfrm>
          <a:prstGeom prst="line">
            <a:avLst/>
          </a:prstGeom>
          <a:ln w="38100">
            <a:solidFill>
              <a:schemeClr val="accent5"/>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a:stCxn id="7" idx="6"/>
            <a:endCxn id="8" idx="2"/>
          </p:cNvCxnSpPr>
          <p:nvPr/>
        </p:nvCxnSpPr>
        <p:spPr>
          <a:xfrm>
            <a:off x="9017876" y="2989922"/>
            <a:ext cx="583324" cy="0"/>
          </a:xfrm>
          <a:prstGeom prst="line">
            <a:avLst/>
          </a:prstGeom>
          <a:ln w="38100">
            <a:solidFill>
              <a:schemeClr val="accent5"/>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a:stCxn id="7" idx="4"/>
            <a:endCxn id="9" idx="0"/>
          </p:cNvCxnSpPr>
          <p:nvPr/>
        </p:nvCxnSpPr>
        <p:spPr>
          <a:xfrm>
            <a:off x="8618483" y="3389315"/>
            <a:ext cx="0" cy="509752"/>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a:stCxn id="9" idx="6"/>
            <a:endCxn id="10" idx="2"/>
          </p:cNvCxnSpPr>
          <p:nvPr/>
        </p:nvCxnSpPr>
        <p:spPr>
          <a:xfrm>
            <a:off x="9017876" y="4298460"/>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838200" y="932031"/>
            <a:ext cx="2843535" cy="461665"/>
          </a:xfrm>
          <a:prstGeom prst="rect">
            <a:avLst/>
          </a:prstGeom>
          <a:noFill/>
        </p:spPr>
        <p:txBody>
          <a:bodyPr wrap="none" rtlCol="0">
            <a:spAutoFit/>
          </a:bodyPr>
          <a:lstStyle/>
          <a:p>
            <a:r>
              <a:rPr lang="en-US" sz="2400" dirty="0">
                <a:solidFill>
                  <a:schemeClr val="tx1">
                    <a:lumMod val="50000"/>
                    <a:lumOff val="50000"/>
                  </a:schemeClr>
                </a:solidFill>
              </a:rPr>
              <a:t>Enumerate All Plans</a:t>
            </a:r>
            <a:endParaRPr lang="en-US" sz="2400" dirty="0">
              <a:solidFill>
                <a:schemeClr val="tx1">
                  <a:lumMod val="50000"/>
                  <a:lumOff val="50000"/>
                </a:schemeClr>
              </a:solidFill>
            </a:endParaRPr>
          </a:p>
        </p:txBody>
      </p:sp>
      <mc:AlternateContent xmlns:mc="http://schemas.openxmlformats.org/markup-compatibility/2006">
        <mc:Choice xmlns:a14="http://schemas.microsoft.com/office/drawing/2010/main" Requires="a14">
          <p:sp>
            <p:nvSpPr>
              <p:cNvPr id="15" name="TextBox 14"/>
              <p:cNvSpPr txBox="1"/>
              <p:nvPr/>
            </p:nvSpPr>
            <p:spPr>
              <a:xfrm>
                <a:off x="1954924" y="3351803"/>
                <a:ext cx="2737288" cy="58477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1</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2</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3</m:t>
                          </m:r>
                        </m:sub>
                      </m:sSub>
                    </m:oMath>
                  </m:oMathPara>
                </a14:m>
                <a:endParaRPr lang="en-US" sz="3200" dirty="0"/>
              </a:p>
            </p:txBody>
          </p:sp>
        </mc:Choice>
        <mc:Fallback>
          <p:sp>
            <p:nvSpPr>
              <p:cNvPr id="15" name="TextBox 14"/>
              <p:cNvSpPr txBox="1">
                <a:spLocks noRot="1" noChangeAspect="1" noMove="1" noResize="1" noEditPoints="1" noAdjustHandles="1" noChangeArrowheads="1" noChangeShapeType="1" noTextEdit="1"/>
              </p:cNvSpPr>
              <p:nvPr/>
            </p:nvSpPr>
            <p:spPr>
              <a:xfrm>
                <a:off x="1954924" y="3351803"/>
                <a:ext cx="2737288" cy="584775"/>
              </a:xfrm>
              <a:prstGeom prst="rect">
                <a:avLst/>
              </a:prstGeom>
              <a:blipFill rotWithShape="1">
                <a:blip r:embed="rId6"/>
                <a:stretch>
                  <a:fillRect l="-14" t="-47" r="7" b="-5502"/>
                </a:stretch>
              </a:blipFill>
            </p:spPr>
            <p:txBody>
              <a:bodyPr/>
              <a:lstStyle/>
              <a:p>
                <a:r>
                  <a:rPr lang="zh-CN" altLang="en-US">
                    <a:noFill/>
                  </a:rPr>
                  <a:t> </a:t>
                </a:r>
              </a:p>
            </p:txBody>
          </p:sp>
        </mc:Fallback>
      </mc:AlternateContent>
      <p:cxnSp>
        <p:nvCxnSpPr>
          <p:cNvPr id="5" name="Curved Connector 4"/>
          <p:cNvCxnSpPr/>
          <p:nvPr/>
        </p:nvCxnSpPr>
        <p:spPr>
          <a:xfrm rot="16200000" flipV="1">
            <a:off x="9309538" y="2298867"/>
            <a:ext cx="12700" cy="817284"/>
          </a:xfrm>
          <a:prstGeom prst="curvedConnector3">
            <a:avLst>
              <a:gd name="adj1" fmla="val 2721102"/>
            </a:avLst>
          </a:prstGeom>
          <a:ln w="38100">
            <a:solidFill>
              <a:schemeClr val="bg1">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207827" y="1698335"/>
            <a:ext cx="4805546" cy="46166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z="2400" dirty="0"/>
              <a:t>We can walk from any walked node</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mc:AlternateContent xmlns:mc="http://schemas.openxmlformats.org/markup-compatibility/2006">
        <mc:Choice xmlns:a14="http://schemas.microsoft.com/office/drawing/2010/main" Requires="a14">
          <p:sp>
            <p:nvSpPr>
              <p:cNvPr id="6" name="Oval 5"/>
              <p:cNvSpPr/>
              <p:nvPr/>
            </p:nvSpPr>
            <p:spPr>
              <a:xfrm>
                <a:off x="6836980" y="2590529"/>
                <a:ext cx="798786" cy="798786"/>
              </a:xfrm>
              <a:prstGeom prst="ellips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6" name="Oval 5"/>
              <p:cNvSpPr>
                <a:spLocks noRot="1" noChangeAspect="1" noMove="1" noResize="1" noEditPoints="1" noAdjustHandles="1" noChangeArrowheads="1" noChangeShapeType="1" noTextEdit="1"/>
              </p:cNvSpPr>
              <p:nvPr/>
            </p:nvSpPr>
            <p:spPr>
              <a:xfrm>
                <a:off x="6836980" y="2590529"/>
                <a:ext cx="798786" cy="798786"/>
              </a:xfrm>
              <a:prstGeom prst="ellipse">
                <a:avLst/>
              </a:prstGeom>
              <a:blipFill rotWithShape="1">
                <a:blip r:embed="rId1"/>
                <a:stretch>
                  <a:fillRect l="-1264" t="-1238" r="-1127"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Oval 6"/>
              <p:cNvSpPr/>
              <p:nvPr/>
            </p:nvSpPr>
            <p:spPr>
              <a:xfrm>
                <a:off x="8219090" y="2590529"/>
                <a:ext cx="798786" cy="798786"/>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7" name="Oval 6"/>
              <p:cNvSpPr>
                <a:spLocks noRot="1" noChangeAspect="1" noMove="1" noResize="1" noEditPoints="1" noAdjustHandles="1" noChangeArrowheads="1" noChangeShapeType="1" noTextEdit="1"/>
              </p:cNvSpPr>
              <p:nvPr/>
            </p:nvSpPr>
            <p:spPr>
              <a:xfrm>
                <a:off x="8219090" y="2590529"/>
                <a:ext cx="798786" cy="798786"/>
              </a:xfrm>
              <a:prstGeom prst="ellipse">
                <a:avLst/>
              </a:prstGeom>
              <a:blipFill rotWithShape="1">
                <a:blip r:embed="rId2"/>
                <a:stretch>
                  <a:fillRect l="-1228" t="-1238" r="-1162"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Oval 7"/>
              <p:cNvSpPr/>
              <p:nvPr/>
            </p:nvSpPr>
            <p:spPr>
              <a:xfrm>
                <a:off x="9601200" y="2590529"/>
                <a:ext cx="798786" cy="798786"/>
              </a:xfrm>
              <a:prstGeom prst="ellips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8" name="Oval 7"/>
              <p:cNvSpPr>
                <a:spLocks noRot="1" noChangeAspect="1" noMove="1" noResize="1" noEditPoints="1" noAdjustHandles="1" noChangeArrowheads="1" noChangeShapeType="1" noTextEdit="1"/>
              </p:cNvSpPr>
              <p:nvPr/>
            </p:nvSpPr>
            <p:spPr>
              <a:xfrm>
                <a:off x="9601200" y="2590529"/>
                <a:ext cx="798786" cy="798786"/>
              </a:xfrm>
              <a:prstGeom prst="ellipse">
                <a:avLst/>
              </a:prstGeom>
              <a:blipFill rotWithShape="1">
                <a:blip r:embed="rId3"/>
                <a:stretch>
                  <a:fillRect l="-1272" t="-1238" r="-1118"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Oval 8"/>
              <p:cNvSpPr/>
              <p:nvPr/>
            </p:nvSpPr>
            <p:spPr>
              <a:xfrm>
                <a:off x="8219090" y="3899067"/>
                <a:ext cx="798786" cy="798786"/>
              </a:xfrm>
              <a:prstGeom prst="ellipse">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p:txBody>
          </p:sp>
        </mc:Choice>
        <mc:Fallback>
          <p:sp>
            <p:nvSpPr>
              <p:cNvPr id="9" name="Oval 8"/>
              <p:cNvSpPr>
                <a:spLocks noRot="1" noChangeAspect="1" noMove="1" noResize="1" noEditPoints="1" noAdjustHandles="1" noChangeArrowheads="1" noChangeShapeType="1" noTextEdit="1"/>
              </p:cNvSpPr>
              <p:nvPr/>
            </p:nvSpPr>
            <p:spPr>
              <a:xfrm>
                <a:off x="8219090" y="3899067"/>
                <a:ext cx="798786" cy="798786"/>
              </a:xfrm>
              <a:prstGeom prst="ellipse">
                <a:avLst/>
              </a:prstGeom>
              <a:blipFill rotWithShape="1">
                <a:blip r:embed="rId4"/>
                <a:stretch>
                  <a:fillRect l="-1228" t="-1213" r="-1162"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val 9"/>
              <p:cNvSpPr/>
              <p:nvPr/>
            </p:nvSpPr>
            <p:spPr>
              <a:xfrm>
                <a:off x="9601200" y="38990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oMath>
                  </m:oMathPara>
                </a14:m>
                <a:endParaRPr lang="en-US" sz="2400" dirty="0"/>
              </a:p>
            </p:txBody>
          </p:sp>
        </mc:Choice>
        <mc:Fallback>
          <p:sp>
            <p:nvSpPr>
              <p:cNvPr id="10" name="Oval 9"/>
              <p:cNvSpPr>
                <a:spLocks noRot="1" noChangeAspect="1" noMove="1" noResize="1" noEditPoints="1" noAdjustHandles="1" noChangeArrowheads="1" noChangeShapeType="1" noTextEdit="1"/>
              </p:cNvSpPr>
              <p:nvPr/>
            </p:nvSpPr>
            <p:spPr>
              <a:xfrm>
                <a:off x="9601200" y="3899067"/>
                <a:ext cx="798786" cy="798786"/>
              </a:xfrm>
              <a:prstGeom prst="ellipse">
                <a:avLst/>
              </a:prstGeom>
              <a:blipFill rotWithShape="1">
                <a:blip r:embed="rId5"/>
                <a:stretch>
                  <a:fillRect l="-1272" t="-1213" r="-1118"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11" name="Straight Connector 10"/>
          <p:cNvCxnSpPr>
            <a:stCxn id="6" idx="6"/>
            <a:endCxn id="7" idx="2"/>
          </p:cNvCxnSpPr>
          <p:nvPr/>
        </p:nvCxnSpPr>
        <p:spPr>
          <a:xfrm>
            <a:off x="7635766" y="2989922"/>
            <a:ext cx="583324" cy="0"/>
          </a:xfrm>
          <a:prstGeom prst="line">
            <a:avLst/>
          </a:prstGeom>
          <a:ln w="38100">
            <a:solidFill>
              <a:schemeClr val="accent5"/>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a:stCxn id="7" idx="6"/>
            <a:endCxn id="8" idx="2"/>
          </p:cNvCxnSpPr>
          <p:nvPr/>
        </p:nvCxnSpPr>
        <p:spPr>
          <a:xfrm>
            <a:off x="9017876" y="2989922"/>
            <a:ext cx="583324" cy="0"/>
          </a:xfrm>
          <a:prstGeom prst="line">
            <a:avLst/>
          </a:prstGeom>
          <a:ln w="38100">
            <a:solidFill>
              <a:schemeClr val="accent5"/>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a:stCxn id="7" idx="4"/>
            <a:endCxn id="9" idx="0"/>
          </p:cNvCxnSpPr>
          <p:nvPr/>
        </p:nvCxnSpPr>
        <p:spPr>
          <a:xfrm>
            <a:off x="8618483" y="3389315"/>
            <a:ext cx="0" cy="509752"/>
          </a:xfrm>
          <a:prstGeom prst="line">
            <a:avLst/>
          </a:prstGeom>
          <a:ln w="38100">
            <a:solidFill>
              <a:schemeClr val="accent5"/>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a:stCxn id="9" idx="6"/>
            <a:endCxn id="10" idx="2"/>
          </p:cNvCxnSpPr>
          <p:nvPr/>
        </p:nvCxnSpPr>
        <p:spPr>
          <a:xfrm>
            <a:off x="9017876" y="4298460"/>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838200" y="932031"/>
            <a:ext cx="2843535" cy="461665"/>
          </a:xfrm>
          <a:prstGeom prst="rect">
            <a:avLst/>
          </a:prstGeom>
          <a:noFill/>
        </p:spPr>
        <p:txBody>
          <a:bodyPr wrap="none" rtlCol="0">
            <a:spAutoFit/>
          </a:bodyPr>
          <a:lstStyle/>
          <a:p>
            <a:r>
              <a:rPr lang="en-US" sz="2400" dirty="0">
                <a:solidFill>
                  <a:schemeClr val="tx1">
                    <a:lumMod val="50000"/>
                    <a:lumOff val="50000"/>
                  </a:schemeClr>
                </a:solidFill>
              </a:rPr>
              <a:t>Enumerate All Plans</a:t>
            </a:r>
            <a:endParaRPr lang="en-US" sz="2400" dirty="0">
              <a:solidFill>
                <a:schemeClr val="tx1">
                  <a:lumMod val="50000"/>
                  <a:lumOff val="50000"/>
                </a:schemeClr>
              </a:solidFill>
            </a:endParaRPr>
          </a:p>
        </p:txBody>
      </p:sp>
      <mc:AlternateContent xmlns:mc="http://schemas.openxmlformats.org/markup-compatibility/2006">
        <mc:Choice xmlns:a14="http://schemas.microsoft.com/office/drawing/2010/main" Requires="a14">
          <p:sp>
            <p:nvSpPr>
              <p:cNvPr id="15" name="TextBox 14"/>
              <p:cNvSpPr txBox="1"/>
              <p:nvPr/>
            </p:nvSpPr>
            <p:spPr>
              <a:xfrm>
                <a:off x="1594752" y="3351803"/>
                <a:ext cx="3754426" cy="58477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1</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2</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3</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4</m:t>
                          </m:r>
                        </m:sub>
                      </m:sSub>
                    </m:oMath>
                  </m:oMathPara>
                </a14:m>
                <a:endParaRPr lang="en-US" sz="3200" dirty="0"/>
              </a:p>
            </p:txBody>
          </p:sp>
        </mc:Choice>
        <mc:Fallback>
          <p:sp>
            <p:nvSpPr>
              <p:cNvPr id="15" name="TextBox 14"/>
              <p:cNvSpPr txBox="1">
                <a:spLocks noRot="1" noChangeAspect="1" noMove="1" noResize="1" noEditPoints="1" noAdjustHandles="1" noChangeArrowheads="1" noChangeShapeType="1" noTextEdit="1"/>
              </p:cNvSpPr>
              <p:nvPr/>
            </p:nvSpPr>
            <p:spPr>
              <a:xfrm>
                <a:off x="1594752" y="3351803"/>
                <a:ext cx="3754426" cy="584775"/>
              </a:xfrm>
              <a:prstGeom prst="rect">
                <a:avLst/>
              </a:prstGeom>
              <a:blipFill rotWithShape="1">
                <a:blip r:embed="rId6"/>
                <a:stretch>
                  <a:fillRect l="-7" t="-47" r="15" b="-5502"/>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mc:AlternateContent xmlns:mc="http://schemas.openxmlformats.org/markup-compatibility/2006">
        <mc:Choice xmlns:a14="http://schemas.microsoft.com/office/drawing/2010/main" Requires="a14">
          <p:sp>
            <p:nvSpPr>
              <p:cNvPr id="6" name="Oval 5"/>
              <p:cNvSpPr/>
              <p:nvPr/>
            </p:nvSpPr>
            <p:spPr>
              <a:xfrm>
                <a:off x="6836980" y="2590529"/>
                <a:ext cx="798786" cy="798786"/>
              </a:xfrm>
              <a:prstGeom prst="ellips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6" name="Oval 5"/>
              <p:cNvSpPr>
                <a:spLocks noRot="1" noChangeAspect="1" noMove="1" noResize="1" noEditPoints="1" noAdjustHandles="1" noChangeArrowheads="1" noChangeShapeType="1" noTextEdit="1"/>
              </p:cNvSpPr>
              <p:nvPr/>
            </p:nvSpPr>
            <p:spPr>
              <a:xfrm>
                <a:off x="6836980" y="2590529"/>
                <a:ext cx="798786" cy="798786"/>
              </a:xfrm>
              <a:prstGeom prst="ellipse">
                <a:avLst/>
              </a:prstGeom>
              <a:blipFill rotWithShape="1">
                <a:blip r:embed="rId1"/>
                <a:stretch>
                  <a:fillRect l="-1264" t="-1238" r="-1127"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Oval 6"/>
              <p:cNvSpPr/>
              <p:nvPr/>
            </p:nvSpPr>
            <p:spPr>
              <a:xfrm>
                <a:off x="8219090" y="2590529"/>
                <a:ext cx="798786" cy="798786"/>
              </a:xfrm>
              <a:prstGeom prst="ellips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7" name="Oval 6"/>
              <p:cNvSpPr>
                <a:spLocks noRot="1" noChangeAspect="1" noMove="1" noResize="1" noEditPoints="1" noAdjustHandles="1" noChangeArrowheads="1" noChangeShapeType="1" noTextEdit="1"/>
              </p:cNvSpPr>
              <p:nvPr/>
            </p:nvSpPr>
            <p:spPr>
              <a:xfrm>
                <a:off x="8219090" y="2590529"/>
                <a:ext cx="798786" cy="798786"/>
              </a:xfrm>
              <a:prstGeom prst="ellipse">
                <a:avLst/>
              </a:prstGeom>
              <a:blipFill rotWithShape="1">
                <a:blip r:embed="rId2"/>
                <a:stretch>
                  <a:fillRect l="-1228" t="-1238" r="-1162"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Oval 7"/>
              <p:cNvSpPr/>
              <p:nvPr/>
            </p:nvSpPr>
            <p:spPr>
              <a:xfrm>
                <a:off x="9601200" y="2590529"/>
                <a:ext cx="798786" cy="798786"/>
              </a:xfrm>
              <a:prstGeom prst="ellips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8" name="Oval 7"/>
              <p:cNvSpPr>
                <a:spLocks noRot="1" noChangeAspect="1" noMove="1" noResize="1" noEditPoints="1" noAdjustHandles="1" noChangeArrowheads="1" noChangeShapeType="1" noTextEdit="1"/>
              </p:cNvSpPr>
              <p:nvPr/>
            </p:nvSpPr>
            <p:spPr>
              <a:xfrm>
                <a:off x="9601200" y="2590529"/>
                <a:ext cx="798786" cy="798786"/>
              </a:xfrm>
              <a:prstGeom prst="ellipse">
                <a:avLst/>
              </a:prstGeom>
              <a:blipFill rotWithShape="1">
                <a:blip r:embed="rId3"/>
                <a:stretch>
                  <a:fillRect l="-1272" t="-1238" r="-1118"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Oval 8"/>
              <p:cNvSpPr/>
              <p:nvPr/>
            </p:nvSpPr>
            <p:spPr>
              <a:xfrm>
                <a:off x="8219090" y="3899067"/>
                <a:ext cx="798786" cy="798786"/>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p:txBody>
          </p:sp>
        </mc:Choice>
        <mc:Fallback>
          <p:sp>
            <p:nvSpPr>
              <p:cNvPr id="9" name="Oval 8"/>
              <p:cNvSpPr>
                <a:spLocks noRot="1" noChangeAspect="1" noMove="1" noResize="1" noEditPoints="1" noAdjustHandles="1" noChangeArrowheads="1" noChangeShapeType="1" noTextEdit="1"/>
              </p:cNvSpPr>
              <p:nvPr/>
            </p:nvSpPr>
            <p:spPr>
              <a:xfrm>
                <a:off x="8219090" y="3899067"/>
                <a:ext cx="798786" cy="798786"/>
              </a:xfrm>
              <a:prstGeom prst="ellipse">
                <a:avLst/>
              </a:prstGeom>
              <a:blipFill rotWithShape="1">
                <a:blip r:embed="rId4"/>
                <a:stretch>
                  <a:fillRect l="-1228" t="-1213" r="-1162"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val 9"/>
              <p:cNvSpPr/>
              <p:nvPr/>
            </p:nvSpPr>
            <p:spPr>
              <a:xfrm>
                <a:off x="9601200" y="3899067"/>
                <a:ext cx="798786" cy="798786"/>
              </a:xfrm>
              <a:prstGeom prst="ellipse">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oMath>
                  </m:oMathPara>
                </a14:m>
                <a:endParaRPr lang="en-US" sz="2400" dirty="0"/>
              </a:p>
            </p:txBody>
          </p:sp>
        </mc:Choice>
        <mc:Fallback>
          <p:sp>
            <p:nvSpPr>
              <p:cNvPr id="10" name="Oval 9"/>
              <p:cNvSpPr>
                <a:spLocks noRot="1" noChangeAspect="1" noMove="1" noResize="1" noEditPoints="1" noAdjustHandles="1" noChangeArrowheads="1" noChangeShapeType="1" noTextEdit="1"/>
              </p:cNvSpPr>
              <p:nvPr/>
            </p:nvSpPr>
            <p:spPr>
              <a:xfrm>
                <a:off x="9601200" y="3899067"/>
                <a:ext cx="798786" cy="798786"/>
              </a:xfrm>
              <a:prstGeom prst="ellipse">
                <a:avLst/>
              </a:prstGeom>
              <a:blipFill rotWithShape="1">
                <a:blip r:embed="rId5"/>
                <a:stretch>
                  <a:fillRect l="-1272" t="-1213" r="-1118"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11" name="Straight Connector 10"/>
          <p:cNvCxnSpPr>
            <a:stCxn id="6" idx="6"/>
            <a:endCxn id="7" idx="2"/>
          </p:cNvCxnSpPr>
          <p:nvPr/>
        </p:nvCxnSpPr>
        <p:spPr>
          <a:xfrm>
            <a:off x="7635766" y="2989922"/>
            <a:ext cx="583324" cy="0"/>
          </a:xfrm>
          <a:prstGeom prst="line">
            <a:avLst/>
          </a:prstGeom>
          <a:ln w="38100">
            <a:solidFill>
              <a:schemeClr val="accent5"/>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a:stCxn id="7" idx="6"/>
            <a:endCxn id="8" idx="2"/>
          </p:cNvCxnSpPr>
          <p:nvPr/>
        </p:nvCxnSpPr>
        <p:spPr>
          <a:xfrm>
            <a:off x="9017876" y="2989922"/>
            <a:ext cx="583324" cy="0"/>
          </a:xfrm>
          <a:prstGeom prst="line">
            <a:avLst/>
          </a:prstGeom>
          <a:ln w="38100">
            <a:solidFill>
              <a:schemeClr val="accent5"/>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a:stCxn id="7" idx="4"/>
            <a:endCxn id="9" idx="0"/>
          </p:cNvCxnSpPr>
          <p:nvPr/>
        </p:nvCxnSpPr>
        <p:spPr>
          <a:xfrm>
            <a:off x="8618483" y="3389315"/>
            <a:ext cx="0" cy="509752"/>
          </a:xfrm>
          <a:prstGeom prst="line">
            <a:avLst/>
          </a:prstGeom>
          <a:ln w="38100">
            <a:solidFill>
              <a:schemeClr val="accent5"/>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a:stCxn id="9" idx="6"/>
            <a:endCxn id="10" idx="2"/>
          </p:cNvCxnSpPr>
          <p:nvPr/>
        </p:nvCxnSpPr>
        <p:spPr>
          <a:xfrm>
            <a:off x="9017876" y="4298460"/>
            <a:ext cx="583324" cy="0"/>
          </a:xfrm>
          <a:prstGeom prst="line">
            <a:avLst/>
          </a:prstGeom>
          <a:ln w="38100">
            <a:solidFill>
              <a:schemeClr val="accent5"/>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838200" y="932031"/>
            <a:ext cx="2843535" cy="461665"/>
          </a:xfrm>
          <a:prstGeom prst="rect">
            <a:avLst/>
          </a:prstGeom>
          <a:noFill/>
        </p:spPr>
        <p:txBody>
          <a:bodyPr wrap="none" rtlCol="0">
            <a:spAutoFit/>
          </a:bodyPr>
          <a:lstStyle/>
          <a:p>
            <a:r>
              <a:rPr lang="en-US" sz="2400" dirty="0">
                <a:solidFill>
                  <a:schemeClr val="tx1">
                    <a:lumMod val="50000"/>
                    <a:lumOff val="50000"/>
                  </a:schemeClr>
                </a:solidFill>
              </a:rPr>
              <a:t>Enumerate All Plans</a:t>
            </a:r>
            <a:endParaRPr lang="en-US" sz="2400" dirty="0">
              <a:solidFill>
                <a:schemeClr val="tx1">
                  <a:lumMod val="50000"/>
                  <a:lumOff val="50000"/>
                </a:schemeClr>
              </a:solidFill>
            </a:endParaRPr>
          </a:p>
        </p:txBody>
      </p:sp>
      <mc:AlternateContent xmlns:mc="http://schemas.openxmlformats.org/markup-compatibility/2006">
        <mc:Choice xmlns:a14="http://schemas.microsoft.com/office/drawing/2010/main" Requires="a14">
          <p:sp>
            <p:nvSpPr>
              <p:cNvPr id="15" name="TextBox 14"/>
              <p:cNvSpPr txBox="1"/>
              <p:nvPr/>
            </p:nvSpPr>
            <p:spPr>
              <a:xfrm>
                <a:off x="1195618" y="3351803"/>
                <a:ext cx="4771563" cy="58477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1</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2</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3</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4</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5</m:t>
                          </m:r>
                        </m:sub>
                      </m:sSub>
                    </m:oMath>
                  </m:oMathPara>
                </a14:m>
                <a:endParaRPr lang="en-US" sz="3200" dirty="0"/>
              </a:p>
            </p:txBody>
          </p:sp>
        </mc:Choice>
        <mc:Fallback>
          <p:sp>
            <p:nvSpPr>
              <p:cNvPr id="15" name="TextBox 14"/>
              <p:cNvSpPr txBox="1">
                <a:spLocks noRot="1" noChangeAspect="1" noMove="1" noResize="1" noEditPoints="1" noAdjustHandles="1" noChangeArrowheads="1" noChangeShapeType="1" noTextEdit="1"/>
              </p:cNvSpPr>
              <p:nvPr/>
            </p:nvSpPr>
            <p:spPr>
              <a:xfrm>
                <a:off x="1195618" y="3351803"/>
                <a:ext cx="4771563" cy="584775"/>
              </a:xfrm>
              <a:prstGeom prst="rect">
                <a:avLst/>
              </a:prstGeom>
              <a:blipFill rotWithShape="1">
                <a:blip r:embed="rId6"/>
                <a:stretch>
                  <a:fillRect l="-11" t="-47" r="2" b="-5502"/>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mc:AlternateContent xmlns:mc="http://schemas.openxmlformats.org/markup-compatibility/2006">
        <mc:Choice xmlns:a14="http://schemas.microsoft.com/office/drawing/2010/main" Requires="a14">
          <p:sp>
            <p:nvSpPr>
              <p:cNvPr id="6" name="Oval 5"/>
              <p:cNvSpPr/>
              <p:nvPr/>
            </p:nvSpPr>
            <p:spPr>
              <a:xfrm>
                <a:off x="6836980" y="259052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6" name="Oval 5"/>
              <p:cNvSpPr>
                <a:spLocks noRot="1" noChangeAspect="1" noMove="1" noResize="1" noEditPoints="1" noAdjustHandles="1" noChangeArrowheads="1" noChangeShapeType="1" noTextEdit="1"/>
              </p:cNvSpPr>
              <p:nvPr/>
            </p:nvSpPr>
            <p:spPr>
              <a:xfrm>
                <a:off x="6836980" y="2590529"/>
                <a:ext cx="798786" cy="798786"/>
              </a:xfrm>
              <a:prstGeom prst="ellipse">
                <a:avLst/>
              </a:prstGeom>
              <a:blipFill rotWithShape="1">
                <a:blip r:embed="rId1"/>
                <a:stretch>
                  <a:fillRect l="-1264" t="-1238" r="-1127"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Oval 6"/>
              <p:cNvSpPr/>
              <p:nvPr/>
            </p:nvSpPr>
            <p:spPr>
              <a:xfrm>
                <a:off x="8219090" y="259052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7" name="Oval 6"/>
              <p:cNvSpPr>
                <a:spLocks noRot="1" noChangeAspect="1" noMove="1" noResize="1" noEditPoints="1" noAdjustHandles="1" noChangeArrowheads="1" noChangeShapeType="1" noTextEdit="1"/>
              </p:cNvSpPr>
              <p:nvPr/>
            </p:nvSpPr>
            <p:spPr>
              <a:xfrm>
                <a:off x="8219090" y="2590529"/>
                <a:ext cx="798786" cy="798786"/>
              </a:xfrm>
              <a:prstGeom prst="ellipse">
                <a:avLst/>
              </a:prstGeom>
              <a:blipFill rotWithShape="1">
                <a:blip r:embed="rId2"/>
                <a:stretch>
                  <a:fillRect l="-1228" t="-1238" r="-1162"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Oval 7"/>
              <p:cNvSpPr/>
              <p:nvPr/>
            </p:nvSpPr>
            <p:spPr>
              <a:xfrm>
                <a:off x="9601200" y="259052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8" name="Oval 7"/>
              <p:cNvSpPr>
                <a:spLocks noRot="1" noChangeAspect="1" noMove="1" noResize="1" noEditPoints="1" noAdjustHandles="1" noChangeArrowheads="1" noChangeShapeType="1" noTextEdit="1"/>
              </p:cNvSpPr>
              <p:nvPr/>
            </p:nvSpPr>
            <p:spPr>
              <a:xfrm>
                <a:off x="9601200" y="2590529"/>
                <a:ext cx="798786" cy="798786"/>
              </a:xfrm>
              <a:prstGeom prst="ellipse">
                <a:avLst/>
              </a:prstGeom>
              <a:blipFill rotWithShape="1">
                <a:blip r:embed="rId3"/>
                <a:stretch>
                  <a:fillRect l="-1272" t="-1238" r="-1118"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Oval 8"/>
              <p:cNvSpPr/>
              <p:nvPr/>
            </p:nvSpPr>
            <p:spPr>
              <a:xfrm>
                <a:off x="8219090" y="38990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p:txBody>
          </p:sp>
        </mc:Choice>
        <mc:Fallback>
          <p:sp>
            <p:nvSpPr>
              <p:cNvPr id="9" name="Oval 8"/>
              <p:cNvSpPr>
                <a:spLocks noRot="1" noChangeAspect="1" noMove="1" noResize="1" noEditPoints="1" noAdjustHandles="1" noChangeArrowheads="1" noChangeShapeType="1" noTextEdit="1"/>
              </p:cNvSpPr>
              <p:nvPr/>
            </p:nvSpPr>
            <p:spPr>
              <a:xfrm>
                <a:off x="8219090" y="3899067"/>
                <a:ext cx="798786" cy="798786"/>
              </a:xfrm>
              <a:prstGeom prst="ellipse">
                <a:avLst/>
              </a:prstGeom>
              <a:blipFill rotWithShape="1">
                <a:blip r:embed="rId4"/>
                <a:stretch>
                  <a:fillRect l="-1228" t="-1213" r="-1162"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val 9"/>
              <p:cNvSpPr/>
              <p:nvPr/>
            </p:nvSpPr>
            <p:spPr>
              <a:xfrm>
                <a:off x="9601200" y="38990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oMath>
                  </m:oMathPara>
                </a14:m>
                <a:endParaRPr lang="en-US" sz="2400" dirty="0"/>
              </a:p>
            </p:txBody>
          </p:sp>
        </mc:Choice>
        <mc:Fallback>
          <p:sp>
            <p:nvSpPr>
              <p:cNvPr id="10" name="Oval 9"/>
              <p:cNvSpPr>
                <a:spLocks noRot="1" noChangeAspect="1" noMove="1" noResize="1" noEditPoints="1" noAdjustHandles="1" noChangeArrowheads="1" noChangeShapeType="1" noTextEdit="1"/>
              </p:cNvSpPr>
              <p:nvPr/>
            </p:nvSpPr>
            <p:spPr>
              <a:xfrm>
                <a:off x="9601200" y="3899067"/>
                <a:ext cx="798786" cy="798786"/>
              </a:xfrm>
              <a:prstGeom prst="ellipse">
                <a:avLst/>
              </a:prstGeom>
              <a:blipFill rotWithShape="1">
                <a:blip r:embed="rId5"/>
                <a:stretch>
                  <a:fillRect l="-1272" t="-1213" r="-1118"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11" name="Straight Connector 10"/>
          <p:cNvCxnSpPr>
            <a:stCxn id="6" idx="6"/>
            <a:endCxn id="7" idx="2"/>
          </p:cNvCxnSpPr>
          <p:nvPr/>
        </p:nvCxnSpPr>
        <p:spPr>
          <a:xfrm>
            <a:off x="7635766" y="2989922"/>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a:stCxn id="7" idx="6"/>
            <a:endCxn id="8" idx="2"/>
          </p:cNvCxnSpPr>
          <p:nvPr/>
        </p:nvCxnSpPr>
        <p:spPr>
          <a:xfrm>
            <a:off x="9017876" y="2989922"/>
            <a:ext cx="583324" cy="0"/>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a:stCxn id="7" idx="4"/>
            <a:endCxn id="9" idx="0"/>
          </p:cNvCxnSpPr>
          <p:nvPr/>
        </p:nvCxnSpPr>
        <p:spPr>
          <a:xfrm>
            <a:off x="8618483" y="3389315"/>
            <a:ext cx="0" cy="509752"/>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a:stCxn id="9" idx="6"/>
            <a:endCxn id="10" idx="2"/>
          </p:cNvCxnSpPr>
          <p:nvPr/>
        </p:nvCxnSpPr>
        <p:spPr>
          <a:xfrm>
            <a:off x="9017876" y="4298460"/>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838200" y="932031"/>
            <a:ext cx="2843535" cy="461665"/>
          </a:xfrm>
          <a:prstGeom prst="rect">
            <a:avLst/>
          </a:prstGeom>
          <a:noFill/>
        </p:spPr>
        <p:txBody>
          <a:bodyPr wrap="none" rtlCol="0">
            <a:spAutoFit/>
          </a:bodyPr>
          <a:lstStyle/>
          <a:p>
            <a:r>
              <a:rPr lang="en-US" sz="2400" dirty="0">
                <a:solidFill>
                  <a:schemeClr val="tx1">
                    <a:lumMod val="50000"/>
                    <a:lumOff val="50000"/>
                  </a:schemeClr>
                </a:solidFill>
              </a:rPr>
              <a:t>Enumerate All Plans</a:t>
            </a:r>
            <a:endParaRPr lang="en-US" sz="2400" dirty="0">
              <a:solidFill>
                <a:schemeClr val="tx1">
                  <a:lumMod val="50000"/>
                  <a:lumOff val="50000"/>
                </a:schemeClr>
              </a:solidFill>
            </a:endParaRPr>
          </a:p>
        </p:txBody>
      </p:sp>
      <p:sp>
        <p:nvSpPr>
          <p:cNvPr id="5" name="TextBox 4"/>
          <p:cNvSpPr txBox="1"/>
          <p:nvPr/>
        </p:nvSpPr>
        <p:spPr>
          <a:xfrm>
            <a:off x="1403868" y="3351803"/>
            <a:ext cx="4555734" cy="584775"/>
          </a:xfrm>
          <a:prstGeom prst="rect">
            <a:avLst/>
          </a:prstGeom>
          <a:noFill/>
        </p:spPr>
        <p:txBody>
          <a:bodyPr wrap="none" rtlCol="0">
            <a:spAutoFit/>
          </a:bodyPr>
          <a:lstStyle/>
          <a:p>
            <a:r>
              <a:rPr lang="en-US" sz="3200" dirty="0"/>
              <a:t>2</a:t>
            </a:r>
            <a:r>
              <a:rPr lang="en-US" sz="3200" baseline="30000" dirty="0"/>
              <a:t>nd</a:t>
            </a:r>
            <a:r>
              <a:rPr lang="en-US" sz="3200" dirty="0"/>
              <a:t> example starts now…</a:t>
            </a:r>
            <a:endParaRPr lang="en-US" sz="32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mc:AlternateContent xmlns:mc="http://schemas.openxmlformats.org/markup-compatibility/2006">
        <mc:Choice xmlns:a14="http://schemas.microsoft.com/office/drawing/2010/main" Requires="a14">
          <p:sp>
            <p:nvSpPr>
              <p:cNvPr id="6" name="Oval 5"/>
              <p:cNvSpPr/>
              <p:nvPr/>
            </p:nvSpPr>
            <p:spPr>
              <a:xfrm>
                <a:off x="6836980" y="2590529"/>
                <a:ext cx="798786" cy="79878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6" name="Oval 5"/>
              <p:cNvSpPr>
                <a:spLocks noRot="1" noChangeAspect="1" noMove="1" noResize="1" noEditPoints="1" noAdjustHandles="1" noChangeArrowheads="1" noChangeShapeType="1" noTextEdit="1"/>
              </p:cNvSpPr>
              <p:nvPr/>
            </p:nvSpPr>
            <p:spPr>
              <a:xfrm>
                <a:off x="6836980" y="2590529"/>
                <a:ext cx="798786" cy="798786"/>
              </a:xfrm>
              <a:prstGeom prst="ellipse">
                <a:avLst/>
              </a:prstGeom>
              <a:blipFill rotWithShape="1">
                <a:blip r:embed="rId1"/>
                <a:stretch>
                  <a:fillRect l="-1264" t="-1238" r="-1127"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Oval 6"/>
              <p:cNvSpPr/>
              <p:nvPr/>
            </p:nvSpPr>
            <p:spPr>
              <a:xfrm>
                <a:off x="8219090" y="2590529"/>
                <a:ext cx="798786" cy="798786"/>
              </a:xfrm>
              <a:prstGeom prst="ellipse">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7" name="Oval 6"/>
              <p:cNvSpPr>
                <a:spLocks noRot="1" noChangeAspect="1" noMove="1" noResize="1" noEditPoints="1" noAdjustHandles="1" noChangeArrowheads="1" noChangeShapeType="1" noTextEdit="1"/>
              </p:cNvSpPr>
              <p:nvPr/>
            </p:nvSpPr>
            <p:spPr>
              <a:xfrm>
                <a:off x="8219090" y="2590529"/>
                <a:ext cx="798786" cy="798786"/>
              </a:xfrm>
              <a:prstGeom prst="ellipse">
                <a:avLst/>
              </a:prstGeom>
              <a:blipFill rotWithShape="1">
                <a:blip r:embed="rId2"/>
                <a:stretch>
                  <a:fillRect l="-1228" t="-1238" r="-1162"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Oval 7"/>
              <p:cNvSpPr/>
              <p:nvPr/>
            </p:nvSpPr>
            <p:spPr>
              <a:xfrm>
                <a:off x="9601200" y="259052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8" name="Oval 7"/>
              <p:cNvSpPr>
                <a:spLocks noRot="1" noChangeAspect="1" noMove="1" noResize="1" noEditPoints="1" noAdjustHandles="1" noChangeArrowheads="1" noChangeShapeType="1" noTextEdit="1"/>
              </p:cNvSpPr>
              <p:nvPr/>
            </p:nvSpPr>
            <p:spPr>
              <a:xfrm>
                <a:off x="9601200" y="2590529"/>
                <a:ext cx="798786" cy="798786"/>
              </a:xfrm>
              <a:prstGeom prst="ellipse">
                <a:avLst/>
              </a:prstGeom>
              <a:blipFill rotWithShape="1">
                <a:blip r:embed="rId3"/>
                <a:stretch>
                  <a:fillRect l="-1272" t="-1238" r="-1118"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Oval 8"/>
              <p:cNvSpPr/>
              <p:nvPr/>
            </p:nvSpPr>
            <p:spPr>
              <a:xfrm>
                <a:off x="8219090" y="38990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p:txBody>
          </p:sp>
        </mc:Choice>
        <mc:Fallback>
          <p:sp>
            <p:nvSpPr>
              <p:cNvPr id="9" name="Oval 8"/>
              <p:cNvSpPr>
                <a:spLocks noRot="1" noChangeAspect="1" noMove="1" noResize="1" noEditPoints="1" noAdjustHandles="1" noChangeArrowheads="1" noChangeShapeType="1" noTextEdit="1"/>
              </p:cNvSpPr>
              <p:nvPr/>
            </p:nvSpPr>
            <p:spPr>
              <a:xfrm>
                <a:off x="8219090" y="3899067"/>
                <a:ext cx="798786" cy="798786"/>
              </a:xfrm>
              <a:prstGeom prst="ellipse">
                <a:avLst/>
              </a:prstGeom>
              <a:blipFill rotWithShape="1">
                <a:blip r:embed="rId4"/>
                <a:stretch>
                  <a:fillRect l="-1228" t="-1213" r="-1162"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val 9"/>
              <p:cNvSpPr/>
              <p:nvPr/>
            </p:nvSpPr>
            <p:spPr>
              <a:xfrm>
                <a:off x="9601200" y="38990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oMath>
                  </m:oMathPara>
                </a14:m>
                <a:endParaRPr lang="en-US" sz="2400" dirty="0"/>
              </a:p>
            </p:txBody>
          </p:sp>
        </mc:Choice>
        <mc:Fallback>
          <p:sp>
            <p:nvSpPr>
              <p:cNvPr id="10" name="Oval 9"/>
              <p:cNvSpPr>
                <a:spLocks noRot="1" noChangeAspect="1" noMove="1" noResize="1" noEditPoints="1" noAdjustHandles="1" noChangeArrowheads="1" noChangeShapeType="1" noTextEdit="1"/>
              </p:cNvSpPr>
              <p:nvPr/>
            </p:nvSpPr>
            <p:spPr>
              <a:xfrm>
                <a:off x="9601200" y="3899067"/>
                <a:ext cx="798786" cy="798786"/>
              </a:xfrm>
              <a:prstGeom prst="ellipse">
                <a:avLst/>
              </a:prstGeom>
              <a:blipFill rotWithShape="1">
                <a:blip r:embed="rId5"/>
                <a:stretch>
                  <a:fillRect l="-1272" t="-1213" r="-1118"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11" name="Straight Connector 10"/>
          <p:cNvCxnSpPr>
            <a:stCxn id="6" idx="6"/>
            <a:endCxn id="7" idx="2"/>
          </p:cNvCxnSpPr>
          <p:nvPr/>
        </p:nvCxnSpPr>
        <p:spPr>
          <a:xfrm>
            <a:off x="7635766" y="2989922"/>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a:stCxn id="7" idx="6"/>
            <a:endCxn id="8" idx="2"/>
          </p:cNvCxnSpPr>
          <p:nvPr/>
        </p:nvCxnSpPr>
        <p:spPr>
          <a:xfrm>
            <a:off x="9017876" y="2989922"/>
            <a:ext cx="583324" cy="0"/>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a:stCxn id="7" idx="4"/>
            <a:endCxn id="9" idx="0"/>
          </p:cNvCxnSpPr>
          <p:nvPr/>
        </p:nvCxnSpPr>
        <p:spPr>
          <a:xfrm>
            <a:off x="8618483" y="3389315"/>
            <a:ext cx="0" cy="509752"/>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a:stCxn id="9" idx="6"/>
            <a:endCxn id="10" idx="2"/>
          </p:cNvCxnSpPr>
          <p:nvPr/>
        </p:nvCxnSpPr>
        <p:spPr>
          <a:xfrm>
            <a:off x="9017876" y="4298460"/>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838200" y="932031"/>
            <a:ext cx="2843535" cy="461665"/>
          </a:xfrm>
          <a:prstGeom prst="rect">
            <a:avLst/>
          </a:prstGeom>
          <a:noFill/>
        </p:spPr>
        <p:txBody>
          <a:bodyPr wrap="none" rtlCol="0">
            <a:spAutoFit/>
          </a:bodyPr>
          <a:lstStyle/>
          <a:p>
            <a:r>
              <a:rPr lang="en-US" sz="2400" dirty="0">
                <a:solidFill>
                  <a:schemeClr val="tx1">
                    <a:lumMod val="50000"/>
                    <a:lumOff val="50000"/>
                  </a:schemeClr>
                </a:solidFill>
              </a:rPr>
              <a:t>Enumerate All Plans</a:t>
            </a:r>
            <a:endParaRPr lang="en-US" sz="2400" dirty="0">
              <a:solidFill>
                <a:schemeClr val="tx1">
                  <a:lumMod val="50000"/>
                  <a:lumOff val="50000"/>
                </a:schemeClr>
              </a:solidFill>
            </a:endParaRPr>
          </a:p>
        </p:txBody>
      </p:sp>
      <mc:AlternateContent xmlns:mc="http://schemas.openxmlformats.org/markup-compatibility/2006">
        <mc:Choice xmlns:a14="http://schemas.microsoft.com/office/drawing/2010/main" Requires="a14">
          <p:sp>
            <p:nvSpPr>
              <p:cNvPr id="5" name="TextBox 4"/>
              <p:cNvSpPr txBox="1"/>
              <p:nvPr/>
            </p:nvSpPr>
            <p:spPr>
              <a:xfrm>
                <a:off x="1954924" y="3351803"/>
                <a:ext cx="712503" cy="58477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2</m:t>
                          </m:r>
                        </m:sub>
                      </m:sSub>
                    </m:oMath>
                  </m:oMathPara>
                </a14:m>
                <a:endParaRPr lang="en-US" sz="3200" dirty="0"/>
              </a:p>
            </p:txBody>
          </p:sp>
        </mc:Choice>
        <mc:Fallback>
          <p:sp>
            <p:nvSpPr>
              <p:cNvPr id="5" name="TextBox 4"/>
              <p:cNvSpPr txBox="1">
                <a:spLocks noRot="1" noChangeAspect="1" noMove="1" noResize="1" noEditPoints="1" noAdjustHandles="1" noChangeArrowheads="1" noChangeShapeType="1" noTextEdit="1"/>
              </p:cNvSpPr>
              <p:nvPr/>
            </p:nvSpPr>
            <p:spPr>
              <a:xfrm>
                <a:off x="1954924" y="3351803"/>
                <a:ext cx="712503" cy="584775"/>
              </a:xfrm>
              <a:prstGeom prst="rect">
                <a:avLst/>
              </a:prstGeom>
              <a:blipFill rotWithShape="1">
                <a:blip r:embed="rId6"/>
                <a:stretch>
                  <a:fillRect l="-55" t="-47" r="60" b="-5502"/>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mc:AlternateContent xmlns:mc="http://schemas.openxmlformats.org/markup-compatibility/2006">
        <mc:Choice xmlns:a14="http://schemas.microsoft.com/office/drawing/2010/main" Requires="a14">
          <p:sp>
            <p:nvSpPr>
              <p:cNvPr id="6" name="Oval 5"/>
              <p:cNvSpPr/>
              <p:nvPr/>
            </p:nvSpPr>
            <p:spPr>
              <a:xfrm>
                <a:off x="6836980" y="2590529"/>
                <a:ext cx="798786" cy="798786"/>
              </a:xfrm>
              <a:prstGeom prst="ellipse">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6" name="Oval 5"/>
              <p:cNvSpPr>
                <a:spLocks noRot="1" noChangeAspect="1" noMove="1" noResize="1" noEditPoints="1" noAdjustHandles="1" noChangeArrowheads="1" noChangeShapeType="1" noTextEdit="1"/>
              </p:cNvSpPr>
              <p:nvPr/>
            </p:nvSpPr>
            <p:spPr>
              <a:xfrm>
                <a:off x="6836980" y="2590529"/>
                <a:ext cx="798786" cy="798786"/>
              </a:xfrm>
              <a:prstGeom prst="ellipse">
                <a:avLst/>
              </a:prstGeom>
              <a:blipFill rotWithShape="1">
                <a:blip r:embed="rId1"/>
                <a:stretch>
                  <a:fillRect l="-1264" t="-1238" r="-1127"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Oval 6"/>
              <p:cNvSpPr/>
              <p:nvPr/>
            </p:nvSpPr>
            <p:spPr>
              <a:xfrm>
                <a:off x="8219090" y="2590529"/>
                <a:ext cx="798786" cy="798786"/>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7" name="Oval 6"/>
              <p:cNvSpPr>
                <a:spLocks noRot="1" noChangeAspect="1" noMove="1" noResize="1" noEditPoints="1" noAdjustHandles="1" noChangeArrowheads="1" noChangeShapeType="1" noTextEdit="1"/>
              </p:cNvSpPr>
              <p:nvPr/>
            </p:nvSpPr>
            <p:spPr>
              <a:xfrm>
                <a:off x="8219090" y="2590529"/>
                <a:ext cx="798786" cy="798786"/>
              </a:xfrm>
              <a:prstGeom prst="ellipse">
                <a:avLst/>
              </a:prstGeom>
              <a:blipFill rotWithShape="1">
                <a:blip r:embed="rId2"/>
                <a:stretch>
                  <a:fillRect l="-1228" t="-1238" r="-1162"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Oval 7"/>
              <p:cNvSpPr/>
              <p:nvPr/>
            </p:nvSpPr>
            <p:spPr>
              <a:xfrm>
                <a:off x="9601200" y="259052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8" name="Oval 7"/>
              <p:cNvSpPr>
                <a:spLocks noRot="1" noChangeAspect="1" noMove="1" noResize="1" noEditPoints="1" noAdjustHandles="1" noChangeArrowheads="1" noChangeShapeType="1" noTextEdit="1"/>
              </p:cNvSpPr>
              <p:nvPr/>
            </p:nvSpPr>
            <p:spPr>
              <a:xfrm>
                <a:off x="9601200" y="2590529"/>
                <a:ext cx="798786" cy="798786"/>
              </a:xfrm>
              <a:prstGeom prst="ellipse">
                <a:avLst/>
              </a:prstGeom>
              <a:blipFill rotWithShape="1">
                <a:blip r:embed="rId3"/>
                <a:stretch>
                  <a:fillRect l="-1272" t="-1238" r="-1118"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Oval 8"/>
              <p:cNvSpPr/>
              <p:nvPr/>
            </p:nvSpPr>
            <p:spPr>
              <a:xfrm>
                <a:off x="8219090" y="38990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p:txBody>
          </p:sp>
        </mc:Choice>
        <mc:Fallback>
          <p:sp>
            <p:nvSpPr>
              <p:cNvPr id="9" name="Oval 8"/>
              <p:cNvSpPr>
                <a:spLocks noRot="1" noChangeAspect="1" noMove="1" noResize="1" noEditPoints="1" noAdjustHandles="1" noChangeArrowheads="1" noChangeShapeType="1" noTextEdit="1"/>
              </p:cNvSpPr>
              <p:nvPr/>
            </p:nvSpPr>
            <p:spPr>
              <a:xfrm>
                <a:off x="8219090" y="3899067"/>
                <a:ext cx="798786" cy="798786"/>
              </a:xfrm>
              <a:prstGeom prst="ellipse">
                <a:avLst/>
              </a:prstGeom>
              <a:blipFill rotWithShape="1">
                <a:blip r:embed="rId4"/>
                <a:stretch>
                  <a:fillRect l="-1228" t="-1213" r="-1162"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val 9"/>
              <p:cNvSpPr/>
              <p:nvPr/>
            </p:nvSpPr>
            <p:spPr>
              <a:xfrm>
                <a:off x="9601200" y="38990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oMath>
                  </m:oMathPara>
                </a14:m>
                <a:endParaRPr lang="en-US" sz="2400" dirty="0"/>
              </a:p>
            </p:txBody>
          </p:sp>
        </mc:Choice>
        <mc:Fallback>
          <p:sp>
            <p:nvSpPr>
              <p:cNvPr id="10" name="Oval 9"/>
              <p:cNvSpPr>
                <a:spLocks noRot="1" noChangeAspect="1" noMove="1" noResize="1" noEditPoints="1" noAdjustHandles="1" noChangeArrowheads="1" noChangeShapeType="1" noTextEdit="1"/>
              </p:cNvSpPr>
              <p:nvPr/>
            </p:nvSpPr>
            <p:spPr>
              <a:xfrm>
                <a:off x="9601200" y="3899067"/>
                <a:ext cx="798786" cy="798786"/>
              </a:xfrm>
              <a:prstGeom prst="ellipse">
                <a:avLst/>
              </a:prstGeom>
              <a:blipFill rotWithShape="1">
                <a:blip r:embed="rId5"/>
                <a:stretch>
                  <a:fillRect l="-1272" t="-1213" r="-1118"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11" name="Straight Connector 10"/>
          <p:cNvCxnSpPr>
            <a:stCxn id="6" idx="6"/>
            <a:endCxn id="7" idx="2"/>
          </p:cNvCxnSpPr>
          <p:nvPr/>
        </p:nvCxnSpPr>
        <p:spPr>
          <a:xfrm>
            <a:off x="7635766" y="2989922"/>
            <a:ext cx="583324" cy="0"/>
          </a:xfrm>
          <a:prstGeom prst="line">
            <a:avLst/>
          </a:prstGeom>
          <a:ln w="38100">
            <a:solidFill>
              <a:schemeClr val="accent5"/>
            </a:solidFill>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a:stCxn id="7" idx="6"/>
            <a:endCxn id="8" idx="2"/>
          </p:cNvCxnSpPr>
          <p:nvPr/>
        </p:nvCxnSpPr>
        <p:spPr>
          <a:xfrm>
            <a:off x="9017876" y="2989922"/>
            <a:ext cx="583324" cy="0"/>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a:stCxn id="7" idx="4"/>
            <a:endCxn id="9" idx="0"/>
          </p:cNvCxnSpPr>
          <p:nvPr/>
        </p:nvCxnSpPr>
        <p:spPr>
          <a:xfrm>
            <a:off x="8618483" y="3389315"/>
            <a:ext cx="0" cy="509752"/>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a:stCxn id="9" idx="6"/>
            <a:endCxn id="10" idx="2"/>
          </p:cNvCxnSpPr>
          <p:nvPr/>
        </p:nvCxnSpPr>
        <p:spPr>
          <a:xfrm>
            <a:off x="9017876" y="4298460"/>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838200" y="932031"/>
            <a:ext cx="2843535" cy="461665"/>
          </a:xfrm>
          <a:prstGeom prst="rect">
            <a:avLst/>
          </a:prstGeom>
          <a:noFill/>
        </p:spPr>
        <p:txBody>
          <a:bodyPr wrap="none" rtlCol="0">
            <a:spAutoFit/>
          </a:bodyPr>
          <a:lstStyle/>
          <a:p>
            <a:r>
              <a:rPr lang="en-US" sz="2400" dirty="0">
                <a:solidFill>
                  <a:schemeClr val="tx1">
                    <a:lumMod val="50000"/>
                    <a:lumOff val="50000"/>
                  </a:schemeClr>
                </a:solidFill>
              </a:rPr>
              <a:t>Enumerate All Plans</a:t>
            </a:r>
            <a:endParaRPr lang="en-US" sz="2400" dirty="0">
              <a:solidFill>
                <a:schemeClr val="tx1">
                  <a:lumMod val="50000"/>
                  <a:lumOff val="50000"/>
                </a:schemeClr>
              </a:solidFill>
            </a:endParaRPr>
          </a:p>
        </p:txBody>
      </p:sp>
      <mc:AlternateContent xmlns:mc="http://schemas.openxmlformats.org/markup-compatibility/2006">
        <mc:Choice xmlns:a14="http://schemas.microsoft.com/office/drawing/2010/main" Requires="a14">
          <p:sp>
            <p:nvSpPr>
              <p:cNvPr id="5" name="TextBox 4"/>
              <p:cNvSpPr txBox="1"/>
              <p:nvPr/>
            </p:nvSpPr>
            <p:spPr>
              <a:xfrm>
                <a:off x="1954924" y="3351803"/>
                <a:ext cx="1720151" cy="58477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2</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1</m:t>
                          </m:r>
                        </m:sub>
                      </m:sSub>
                    </m:oMath>
                  </m:oMathPara>
                </a14:m>
                <a:endParaRPr lang="en-US" sz="3200" dirty="0"/>
              </a:p>
            </p:txBody>
          </p:sp>
        </mc:Choice>
        <mc:Fallback>
          <p:sp>
            <p:nvSpPr>
              <p:cNvPr id="5" name="TextBox 4"/>
              <p:cNvSpPr txBox="1">
                <a:spLocks noRot="1" noChangeAspect="1" noMove="1" noResize="1" noEditPoints="1" noAdjustHandles="1" noChangeArrowheads="1" noChangeShapeType="1" noTextEdit="1"/>
              </p:cNvSpPr>
              <p:nvPr/>
            </p:nvSpPr>
            <p:spPr>
              <a:xfrm>
                <a:off x="1954924" y="3351803"/>
                <a:ext cx="1720151" cy="584775"/>
              </a:xfrm>
              <a:prstGeom prst="rect">
                <a:avLst/>
              </a:prstGeom>
              <a:blipFill rotWithShape="1">
                <a:blip r:embed="rId6"/>
                <a:stretch>
                  <a:fillRect l="-23" t="-47" r="19" b="-5502"/>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mc:AlternateContent xmlns:mc="http://schemas.openxmlformats.org/markup-compatibility/2006">
        <mc:Choice xmlns:a14="http://schemas.microsoft.com/office/drawing/2010/main" Requires="a14">
          <p:sp>
            <p:nvSpPr>
              <p:cNvPr id="6" name="Oval 5"/>
              <p:cNvSpPr/>
              <p:nvPr/>
            </p:nvSpPr>
            <p:spPr>
              <a:xfrm>
                <a:off x="6836980" y="2590529"/>
                <a:ext cx="798786" cy="798786"/>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6" name="Oval 5"/>
              <p:cNvSpPr>
                <a:spLocks noRot="1" noChangeAspect="1" noMove="1" noResize="1" noEditPoints="1" noAdjustHandles="1" noChangeArrowheads="1" noChangeShapeType="1" noTextEdit="1"/>
              </p:cNvSpPr>
              <p:nvPr/>
            </p:nvSpPr>
            <p:spPr>
              <a:xfrm>
                <a:off x="6836980" y="2590529"/>
                <a:ext cx="798786" cy="798786"/>
              </a:xfrm>
              <a:prstGeom prst="ellipse">
                <a:avLst/>
              </a:prstGeom>
              <a:blipFill rotWithShape="1">
                <a:blip r:embed="rId1"/>
                <a:stretch>
                  <a:fillRect l="-1264" t="-1238" r="-1127"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Oval 6"/>
              <p:cNvSpPr/>
              <p:nvPr/>
            </p:nvSpPr>
            <p:spPr>
              <a:xfrm>
                <a:off x="8219090" y="2590529"/>
                <a:ext cx="798786" cy="798786"/>
              </a:xfrm>
              <a:prstGeom prst="ellipse">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7" name="Oval 6"/>
              <p:cNvSpPr>
                <a:spLocks noRot="1" noChangeAspect="1" noMove="1" noResize="1" noEditPoints="1" noAdjustHandles="1" noChangeArrowheads="1" noChangeShapeType="1" noTextEdit="1"/>
              </p:cNvSpPr>
              <p:nvPr/>
            </p:nvSpPr>
            <p:spPr>
              <a:xfrm>
                <a:off x="8219090" y="2590529"/>
                <a:ext cx="798786" cy="798786"/>
              </a:xfrm>
              <a:prstGeom prst="ellipse">
                <a:avLst/>
              </a:prstGeom>
              <a:blipFill rotWithShape="1">
                <a:blip r:embed="rId2"/>
                <a:stretch>
                  <a:fillRect l="-1228" t="-1238" r="-1162"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Oval 7"/>
              <p:cNvSpPr/>
              <p:nvPr/>
            </p:nvSpPr>
            <p:spPr>
              <a:xfrm>
                <a:off x="9601200" y="259052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8" name="Oval 7"/>
              <p:cNvSpPr>
                <a:spLocks noRot="1" noChangeAspect="1" noMove="1" noResize="1" noEditPoints="1" noAdjustHandles="1" noChangeArrowheads="1" noChangeShapeType="1" noTextEdit="1"/>
              </p:cNvSpPr>
              <p:nvPr/>
            </p:nvSpPr>
            <p:spPr>
              <a:xfrm>
                <a:off x="9601200" y="2590529"/>
                <a:ext cx="798786" cy="798786"/>
              </a:xfrm>
              <a:prstGeom prst="ellipse">
                <a:avLst/>
              </a:prstGeom>
              <a:blipFill rotWithShape="1">
                <a:blip r:embed="rId3"/>
                <a:stretch>
                  <a:fillRect l="-1272" t="-1238" r="-1118"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Oval 8"/>
              <p:cNvSpPr/>
              <p:nvPr/>
            </p:nvSpPr>
            <p:spPr>
              <a:xfrm>
                <a:off x="8219090" y="38990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p:txBody>
          </p:sp>
        </mc:Choice>
        <mc:Fallback>
          <p:sp>
            <p:nvSpPr>
              <p:cNvPr id="9" name="Oval 8"/>
              <p:cNvSpPr>
                <a:spLocks noRot="1" noChangeAspect="1" noMove="1" noResize="1" noEditPoints="1" noAdjustHandles="1" noChangeArrowheads="1" noChangeShapeType="1" noTextEdit="1"/>
              </p:cNvSpPr>
              <p:nvPr/>
            </p:nvSpPr>
            <p:spPr>
              <a:xfrm>
                <a:off x="8219090" y="3899067"/>
                <a:ext cx="798786" cy="798786"/>
              </a:xfrm>
              <a:prstGeom prst="ellipse">
                <a:avLst/>
              </a:prstGeom>
              <a:blipFill rotWithShape="1">
                <a:blip r:embed="rId4"/>
                <a:stretch>
                  <a:fillRect l="-1228" t="-1213" r="-1162"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val 9"/>
              <p:cNvSpPr/>
              <p:nvPr/>
            </p:nvSpPr>
            <p:spPr>
              <a:xfrm>
                <a:off x="9601200" y="38990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oMath>
                  </m:oMathPara>
                </a14:m>
                <a:endParaRPr lang="en-US" sz="2400" dirty="0"/>
              </a:p>
            </p:txBody>
          </p:sp>
        </mc:Choice>
        <mc:Fallback>
          <p:sp>
            <p:nvSpPr>
              <p:cNvPr id="10" name="Oval 9"/>
              <p:cNvSpPr>
                <a:spLocks noRot="1" noChangeAspect="1" noMove="1" noResize="1" noEditPoints="1" noAdjustHandles="1" noChangeArrowheads="1" noChangeShapeType="1" noTextEdit="1"/>
              </p:cNvSpPr>
              <p:nvPr/>
            </p:nvSpPr>
            <p:spPr>
              <a:xfrm>
                <a:off x="9601200" y="3899067"/>
                <a:ext cx="798786" cy="798786"/>
              </a:xfrm>
              <a:prstGeom prst="ellipse">
                <a:avLst/>
              </a:prstGeom>
              <a:blipFill rotWithShape="1">
                <a:blip r:embed="rId5"/>
                <a:stretch>
                  <a:fillRect l="-1272" t="-1213" r="-1118"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11" name="Straight Connector 10"/>
          <p:cNvCxnSpPr>
            <a:stCxn id="6" idx="6"/>
            <a:endCxn id="7" idx="2"/>
          </p:cNvCxnSpPr>
          <p:nvPr/>
        </p:nvCxnSpPr>
        <p:spPr>
          <a:xfrm>
            <a:off x="7635766" y="2989922"/>
            <a:ext cx="583324" cy="0"/>
          </a:xfrm>
          <a:prstGeom prst="line">
            <a:avLst/>
          </a:prstGeom>
          <a:ln w="38100">
            <a:solidFill>
              <a:schemeClr val="accent5"/>
            </a:solidFill>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a:stCxn id="7" idx="6"/>
            <a:endCxn id="8" idx="2"/>
          </p:cNvCxnSpPr>
          <p:nvPr/>
        </p:nvCxnSpPr>
        <p:spPr>
          <a:xfrm>
            <a:off x="9017876" y="2989922"/>
            <a:ext cx="583324" cy="0"/>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a:stCxn id="7" idx="4"/>
            <a:endCxn id="9" idx="0"/>
          </p:cNvCxnSpPr>
          <p:nvPr/>
        </p:nvCxnSpPr>
        <p:spPr>
          <a:xfrm>
            <a:off x="8618483" y="3389315"/>
            <a:ext cx="0" cy="509752"/>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a:stCxn id="9" idx="6"/>
            <a:endCxn id="10" idx="2"/>
          </p:cNvCxnSpPr>
          <p:nvPr/>
        </p:nvCxnSpPr>
        <p:spPr>
          <a:xfrm>
            <a:off x="9017876" y="4298460"/>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838200" y="932031"/>
            <a:ext cx="2843535" cy="461665"/>
          </a:xfrm>
          <a:prstGeom prst="rect">
            <a:avLst/>
          </a:prstGeom>
          <a:noFill/>
        </p:spPr>
        <p:txBody>
          <a:bodyPr wrap="none" rtlCol="0">
            <a:spAutoFit/>
          </a:bodyPr>
          <a:lstStyle/>
          <a:p>
            <a:r>
              <a:rPr lang="en-US" sz="2400" dirty="0">
                <a:solidFill>
                  <a:schemeClr val="tx1">
                    <a:lumMod val="50000"/>
                    <a:lumOff val="50000"/>
                  </a:schemeClr>
                </a:solidFill>
              </a:rPr>
              <a:t>Enumerate All Plans</a:t>
            </a:r>
            <a:endParaRPr lang="en-US" sz="2400" dirty="0">
              <a:solidFill>
                <a:schemeClr val="tx1">
                  <a:lumMod val="50000"/>
                  <a:lumOff val="50000"/>
                </a:schemeClr>
              </a:solidFill>
            </a:endParaRPr>
          </a:p>
        </p:txBody>
      </p:sp>
      <mc:AlternateContent xmlns:mc="http://schemas.openxmlformats.org/markup-compatibility/2006">
        <mc:Choice xmlns:a14="http://schemas.microsoft.com/office/drawing/2010/main" Requires="a14">
          <p:sp>
            <p:nvSpPr>
              <p:cNvPr id="5" name="TextBox 4"/>
              <p:cNvSpPr txBox="1"/>
              <p:nvPr/>
            </p:nvSpPr>
            <p:spPr>
              <a:xfrm>
                <a:off x="1954924" y="3351803"/>
                <a:ext cx="1720151" cy="58477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2</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1</m:t>
                          </m:r>
                        </m:sub>
                      </m:sSub>
                    </m:oMath>
                  </m:oMathPara>
                </a14:m>
                <a:endParaRPr lang="en-US" sz="3200" dirty="0"/>
              </a:p>
            </p:txBody>
          </p:sp>
        </mc:Choice>
        <mc:Fallback>
          <p:sp>
            <p:nvSpPr>
              <p:cNvPr id="5" name="TextBox 4"/>
              <p:cNvSpPr txBox="1">
                <a:spLocks noRot="1" noChangeAspect="1" noMove="1" noResize="1" noEditPoints="1" noAdjustHandles="1" noChangeArrowheads="1" noChangeShapeType="1" noTextEdit="1"/>
              </p:cNvSpPr>
              <p:nvPr/>
            </p:nvSpPr>
            <p:spPr>
              <a:xfrm>
                <a:off x="1954924" y="3351803"/>
                <a:ext cx="1720151" cy="584775"/>
              </a:xfrm>
              <a:prstGeom prst="rect">
                <a:avLst/>
              </a:prstGeom>
              <a:blipFill rotWithShape="1">
                <a:blip r:embed="rId6"/>
                <a:stretch>
                  <a:fillRect l="-23" t="-47" r="19" b="-5502"/>
                </a:stretch>
              </a:blipFill>
            </p:spPr>
            <p:txBody>
              <a:bodyPr/>
              <a:lstStyle/>
              <a:p>
                <a:r>
                  <a:rPr lang="zh-CN" altLang="en-US">
                    <a:noFill/>
                  </a:rPr>
                  <a:t> </a:t>
                </a:r>
              </a:p>
            </p:txBody>
          </p:sp>
        </mc:Fallback>
      </mc:AlternateContent>
      <p:cxnSp>
        <p:nvCxnSpPr>
          <p:cNvPr id="15" name="Curved Connector 14"/>
          <p:cNvCxnSpPr>
            <a:stCxn id="6" idx="7"/>
            <a:endCxn id="7" idx="1"/>
          </p:cNvCxnSpPr>
          <p:nvPr/>
        </p:nvCxnSpPr>
        <p:spPr>
          <a:xfrm rot="5400000" flipH="1" flipV="1">
            <a:off x="7927428" y="2298867"/>
            <a:ext cx="12700" cy="817284"/>
          </a:xfrm>
          <a:prstGeom prst="curvedConnector3">
            <a:avLst>
              <a:gd name="adj1" fmla="val 2721102"/>
            </a:avLst>
          </a:prstGeom>
          <a:ln w="38100">
            <a:solidFill>
              <a:schemeClr val="bg1">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207827" y="1698335"/>
            <a:ext cx="4805546" cy="46166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z="2400" dirty="0"/>
              <a:t>We can walk from any walked node</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mc:AlternateContent xmlns:mc="http://schemas.openxmlformats.org/markup-compatibility/2006">
        <mc:Choice xmlns:a14="http://schemas.microsoft.com/office/drawing/2010/main" Requires="a14">
          <p:sp>
            <p:nvSpPr>
              <p:cNvPr id="6" name="Oval 5"/>
              <p:cNvSpPr/>
              <p:nvPr/>
            </p:nvSpPr>
            <p:spPr>
              <a:xfrm>
                <a:off x="6836980" y="2590529"/>
                <a:ext cx="798786" cy="798786"/>
              </a:xfrm>
              <a:prstGeom prst="ellips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6" name="Oval 5"/>
              <p:cNvSpPr>
                <a:spLocks noRot="1" noChangeAspect="1" noMove="1" noResize="1" noEditPoints="1" noAdjustHandles="1" noChangeArrowheads="1" noChangeShapeType="1" noTextEdit="1"/>
              </p:cNvSpPr>
              <p:nvPr/>
            </p:nvSpPr>
            <p:spPr>
              <a:xfrm>
                <a:off x="6836980" y="2590529"/>
                <a:ext cx="798786" cy="798786"/>
              </a:xfrm>
              <a:prstGeom prst="ellipse">
                <a:avLst/>
              </a:prstGeom>
              <a:blipFill rotWithShape="1">
                <a:blip r:embed="rId1"/>
                <a:stretch>
                  <a:fillRect l="-1264" t="-1238" r="-1127"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Oval 6"/>
              <p:cNvSpPr/>
              <p:nvPr/>
            </p:nvSpPr>
            <p:spPr>
              <a:xfrm>
                <a:off x="8219090" y="2590529"/>
                <a:ext cx="798786" cy="798786"/>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7" name="Oval 6"/>
              <p:cNvSpPr>
                <a:spLocks noRot="1" noChangeAspect="1" noMove="1" noResize="1" noEditPoints="1" noAdjustHandles="1" noChangeArrowheads="1" noChangeShapeType="1" noTextEdit="1"/>
              </p:cNvSpPr>
              <p:nvPr/>
            </p:nvSpPr>
            <p:spPr>
              <a:xfrm>
                <a:off x="8219090" y="2590529"/>
                <a:ext cx="798786" cy="798786"/>
              </a:xfrm>
              <a:prstGeom prst="ellipse">
                <a:avLst/>
              </a:prstGeom>
              <a:blipFill rotWithShape="1">
                <a:blip r:embed="rId2"/>
                <a:stretch>
                  <a:fillRect l="-1228" t="-1238" r="-1162"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Oval 7"/>
              <p:cNvSpPr/>
              <p:nvPr/>
            </p:nvSpPr>
            <p:spPr>
              <a:xfrm>
                <a:off x="9601200" y="2590529"/>
                <a:ext cx="798786" cy="798786"/>
              </a:xfrm>
              <a:prstGeom prst="ellipse">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8" name="Oval 7"/>
              <p:cNvSpPr>
                <a:spLocks noRot="1" noChangeAspect="1" noMove="1" noResize="1" noEditPoints="1" noAdjustHandles="1" noChangeArrowheads="1" noChangeShapeType="1" noTextEdit="1"/>
              </p:cNvSpPr>
              <p:nvPr/>
            </p:nvSpPr>
            <p:spPr>
              <a:xfrm>
                <a:off x="9601200" y="2590529"/>
                <a:ext cx="798786" cy="798786"/>
              </a:xfrm>
              <a:prstGeom prst="ellipse">
                <a:avLst/>
              </a:prstGeom>
              <a:blipFill rotWithShape="1">
                <a:blip r:embed="rId3"/>
                <a:stretch>
                  <a:fillRect l="-1272" t="-1238" r="-1118"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Oval 8"/>
              <p:cNvSpPr/>
              <p:nvPr/>
            </p:nvSpPr>
            <p:spPr>
              <a:xfrm>
                <a:off x="8219090" y="38990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p:txBody>
          </p:sp>
        </mc:Choice>
        <mc:Fallback>
          <p:sp>
            <p:nvSpPr>
              <p:cNvPr id="9" name="Oval 8"/>
              <p:cNvSpPr>
                <a:spLocks noRot="1" noChangeAspect="1" noMove="1" noResize="1" noEditPoints="1" noAdjustHandles="1" noChangeArrowheads="1" noChangeShapeType="1" noTextEdit="1"/>
              </p:cNvSpPr>
              <p:nvPr/>
            </p:nvSpPr>
            <p:spPr>
              <a:xfrm>
                <a:off x="8219090" y="3899067"/>
                <a:ext cx="798786" cy="798786"/>
              </a:xfrm>
              <a:prstGeom prst="ellipse">
                <a:avLst/>
              </a:prstGeom>
              <a:blipFill rotWithShape="1">
                <a:blip r:embed="rId4"/>
                <a:stretch>
                  <a:fillRect l="-1228" t="-1213" r="-1162"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val 9"/>
              <p:cNvSpPr/>
              <p:nvPr/>
            </p:nvSpPr>
            <p:spPr>
              <a:xfrm>
                <a:off x="9601200" y="38990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oMath>
                  </m:oMathPara>
                </a14:m>
                <a:endParaRPr lang="en-US" sz="2400" dirty="0"/>
              </a:p>
            </p:txBody>
          </p:sp>
        </mc:Choice>
        <mc:Fallback>
          <p:sp>
            <p:nvSpPr>
              <p:cNvPr id="10" name="Oval 9"/>
              <p:cNvSpPr>
                <a:spLocks noRot="1" noChangeAspect="1" noMove="1" noResize="1" noEditPoints="1" noAdjustHandles="1" noChangeArrowheads="1" noChangeShapeType="1" noTextEdit="1"/>
              </p:cNvSpPr>
              <p:nvPr/>
            </p:nvSpPr>
            <p:spPr>
              <a:xfrm>
                <a:off x="9601200" y="3899067"/>
                <a:ext cx="798786" cy="798786"/>
              </a:xfrm>
              <a:prstGeom prst="ellipse">
                <a:avLst/>
              </a:prstGeom>
              <a:blipFill rotWithShape="1">
                <a:blip r:embed="rId5"/>
                <a:stretch>
                  <a:fillRect l="-1272" t="-1213" r="-1118"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11" name="Straight Connector 10"/>
          <p:cNvCxnSpPr>
            <a:stCxn id="6" idx="6"/>
            <a:endCxn id="7" idx="2"/>
          </p:cNvCxnSpPr>
          <p:nvPr/>
        </p:nvCxnSpPr>
        <p:spPr>
          <a:xfrm>
            <a:off x="7635766" y="2989922"/>
            <a:ext cx="583324" cy="0"/>
          </a:xfrm>
          <a:prstGeom prst="line">
            <a:avLst/>
          </a:prstGeom>
          <a:ln w="38100">
            <a:solidFill>
              <a:schemeClr val="accent5"/>
            </a:solidFill>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a:stCxn id="7" idx="6"/>
            <a:endCxn id="8" idx="2"/>
          </p:cNvCxnSpPr>
          <p:nvPr/>
        </p:nvCxnSpPr>
        <p:spPr>
          <a:xfrm>
            <a:off x="9017876" y="2989922"/>
            <a:ext cx="583324" cy="0"/>
          </a:xfrm>
          <a:prstGeom prst="line">
            <a:avLst/>
          </a:prstGeom>
          <a:ln w="38100">
            <a:solidFill>
              <a:schemeClr val="accent5"/>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a:stCxn id="7" idx="4"/>
            <a:endCxn id="9" idx="0"/>
          </p:cNvCxnSpPr>
          <p:nvPr/>
        </p:nvCxnSpPr>
        <p:spPr>
          <a:xfrm>
            <a:off x="8618483" y="3389315"/>
            <a:ext cx="0" cy="509752"/>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a:stCxn id="9" idx="6"/>
            <a:endCxn id="10" idx="2"/>
          </p:cNvCxnSpPr>
          <p:nvPr/>
        </p:nvCxnSpPr>
        <p:spPr>
          <a:xfrm>
            <a:off x="9017876" y="4298460"/>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838200" y="932031"/>
            <a:ext cx="2843535" cy="461665"/>
          </a:xfrm>
          <a:prstGeom prst="rect">
            <a:avLst/>
          </a:prstGeom>
          <a:noFill/>
        </p:spPr>
        <p:txBody>
          <a:bodyPr wrap="none" rtlCol="0">
            <a:spAutoFit/>
          </a:bodyPr>
          <a:lstStyle/>
          <a:p>
            <a:r>
              <a:rPr lang="en-US" sz="2400" dirty="0">
                <a:solidFill>
                  <a:schemeClr val="tx1">
                    <a:lumMod val="50000"/>
                    <a:lumOff val="50000"/>
                  </a:schemeClr>
                </a:solidFill>
              </a:rPr>
              <a:t>Enumerate All Plans</a:t>
            </a:r>
            <a:endParaRPr lang="en-US" sz="2400" dirty="0">
              <a:solidFill>
                <a:schemeClr val="tx1">
                  <a:lumMod val="50000"/>
                  <a:lumOff val="50000"/>
                </a:schemeClr>
              </a:solidFill>
            </a:endParaRPr>
          </a:p>
        </p:txBody>
      </p:sp>
      <mc:AlternateContent xmlns:mc="http://schemas.openxmlformats.org/markup-compatibility/2006">
        <mc:Choice xmlns:a14="http://schemas.microsoft.com/office/drawing/2010/main" Requires="a14">
          <p:sp>
            <p:nvSpPr>
              <p:cNvPr id="5" name="TextBox 4"/>
              <p:cNvSpPr txBox="1"/>
              <p:nvPr/>
            </p:nvSpPr>
            <p:spPr>
              <a:xfrm>
                <a:off x="1954924" y="3351803"/>
                <a:ext cx="2737288" cy="58477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2</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1</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3</m:t>
                          </m:r>
                        </m:sub>
                      </m:sSub>
                    </m:oMath>
                  </m:oMathPara>
                </a14:m>
                <a:endParaRPr lang="en-US" sz="3200" dirty="0"/>
              </a:p>
            </p:txBody>
          </p:sp>
        </mc:Choice>
        <mc:Fallback>
          <p:sp>
            <p:nvSpPr>
              <p:cNvPr id="5" name="TextBox 4"/>
              <p:cNvSpPr txBox="1">
                <a:spLocks noRot="1" noChangeAspect="1" noMove="1" noResize="1" noEditPoints="1" noAdjustHandles="1" noChangeArrowheads="1" noChangeShapeType="1" noTextEdit="1"/>
              </p:cNvSpPr>
              <p:nvPr/>
            </p:nvSpPr>
            <p:spPr>
              <a:xfrm>
                <a:off x="1954924" y="3351803"/>
                <a:ext cx="2737288" cy="584775"/>
              </a:xfrm>
              <a:prstGeom prst="rect">
                <a:avLst/>
              </a:prstGeom>
              <a:blipFill rotWithShape="1">
                <a:blip r:embed="rId6"/>
                <a:stretch>
                  <a:fillRect l="-14" t="-47" r="7" b="-5502"/>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26390" y="135255"/>
            <a:ext cx="10515600" cy="1325563"/>
          </a:xfrm>
        </p:spPr>
        <p:txBody>
          <a:bodyPr>
            <a:normAutofit/>
          </a:bodyPr>
          <a:p>
            <a:r>
              <a:rPr lang="en-US" altLang="zh-CN"/>
              <a:t> </a:t>
            </a:r>
            <a:r>
              <a:rPr lang="en-US" altLang="zh-CN">
                <a:sym typeface="+mn-ea"/>
              </a:rPr>
              <a:t>Ripple Join: Recap &amp; Limitations</a:t>
            </a:r>
            <a:endParaRPr lang="en-US" altLang="zh-CN"/>
          </a:p>
        </p:txBody>
      </p:sp>
      <p:sp>
        <p:nvSpPr>
          <p:cNvPr id="3" name="内容占位符 2"/>
          <p:cNvSpPr>
            <a:spLocks noGrp="1"/>
          </p:cNvSpPr>
          <p:nvPr>
            <p:ph idx="1"/>
          </p:nvPr>
        </p:nvSpPr>
        <p:spPr>
          <a:xfrm>
            <a:off x="326390" y="1553845"/>
            <a:ext cx="11027410" cy="4351655"/>
          </a:xfrm>
        </p:spPr>
        <p:txBody>
          <a:bodyPr>
            <a:normAutofit fontScale="90000"/>
          </a:bodyPr>
          <a:p>
            <a:pPr marL="0" indent="0">
              <a:buNone/>
            </a:pPr>
            <a:r>
              <a:rPr lang="en-US" altLang="zh-CN"/>
              <a:t>Round-robin sampling from each table; join all sampled tuples incrementally.</a:t>
            </a:r>
            <a:endParaRPr lang="en-US" altLang="zh-CN"/>
          </a:p>
          <a:p>
            <a:pPr marL="0" indent="0">
              <a:buNone/>
            </a:pPr>
            <a:endParaRPr lang="en-US" altLang="zh-CN"/>
          </a:p>
          <a:p>
            <a:pPr marL="0" indent="0">
              <a:buNone/>
            </a:pPr>
            <a:r>
              <a:rPr lang="en-US" altLang="zh-CN"/>
              <a:t>Weakness 1: </a:t>
            </a:r>
            <a:endParaRPr lang="en-US" altLang="zh-CN"/>
          </a:p>
          <a:p>
            <a:pPr marL="0" indent="0">
              <a:buNone/>
            </a:pPr>
            <a:r>
              <a:rPr lang="en-US" altLang="zh-CN"/>
              <a:t>Low joinability. A tiny fraction of random tuples actually join.</a:t>
            </a:r>
            <a:endParaRPr lang="en-US" altLang="zh-CN"/>
          </a:p>
          <a:p>
            <a:pPr marL="0" indent="0">
              <a:buNone/>
            </a:pPr>
            <a:endParaRPr lang="en-US" altLang="zh-CN"/>
          </a:p>
          <a:p>
            <a:pPr marL="0" indent="0">
              <a:buNone/>
            </a:pPr>
            <a:r>
              <a:rPr lang="en-US" altLang="zh-CN"/>
              <a:t>Weakness 2: </a:t>
            </a:r>
            <a:endParaRPr lang="en-US" altLang="zh-CN"/>
          </a:p>
          <a:p>
            <a:pPr marL="0" indent="0">
              <a:buNone/>
            </a:pPr>
            <a:r>
              <a:rPr lang="en-US" altLang="zh-CN"/>
              <a:t>Assumes tables are in random storage order for easy uniform sampling.</a:t>
            </a:r>
            <a:endParaRPr lang="en-US" altLang="zh-CN"/>
          </a:p>
          <a:p>
            <a:pPr marL="0" indent="0">
              <a:buNone/>
            </a:pPr>
            <a:endParaRPr lang="en-US" altLang="zh-CN"/>
          </a:p>
          <a:p>
            <a:pPr marL="0" indent="0">
              <a:buNone/>
            </a:pPr>
            <a:r>
              <a:rPr lang="en-US" altLang="zh-CN"/>
              <a:t>SOTA </a:t>
            </a:r>
            <a:r>
              <a:rPr lang="en-US" altLang="zh-CN"/>
              <a:t>Approach</a:t>
            </a:r>
            <a:endParaRPr lang="en-US" altLang="zh-CN"/>
          </a:p>
        </p:txBody>
      </p:sp>
      <p:sp>
        <p:nvSpPr>
          <p:cNvPr id="4" name="日期占位符 3"/>
          <p:cNvSpPr>
            <a:spLocks noGrp="1"/>
          </p:cNvSpPr>
          <p:nvPr>
            <p:ph type="dt" sz="half" idx="10"/>
          </p:nvPr>
        </p:nvSpPr>
        <p:spPr/>
        <p:txBody>
          <a:bodyPr/>
          <a:p>
            <a:fld id="{77EB027C-A6F6-5144-8BE5-B9801DE8B1A4}" type="datetime1">
              <a:rPr lang="en-CA" smtClean="0"/>
            </a:fld>
            <a:endParaRPr lang="en-US"/>
          </a:p>
        </p:txBody>
      </p:sp>
      <p:sp>
        <p:nvSpPr>
          <p:cNvPr id="5" name="灯片编号占位符 4"/>
          <p:cNvSpPr>
            <a:spLocks noGrp="1"/>
          </p:cNvSpPr>
          <p:nvPr>
            <p:ph type="sldNum" sz="quarter" idx="12"/>
          </p:nvPr>
        </p:nvSpPr>
        <p:spPr/>
        <p:txBody>
          <a:bodyPr/>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mc:AlternateContent xmlns:mc="http://schemas.openxmlformats.org/markup-compatibility/2006">
        <mc:Choice xmlns:a14="http://schemas.microsoft.com/office/drawing/2010/main" Requires="a14">
          <p:sp>
            <p:nvSpPr>
              <p:cNvPr id="6" name="Oval 5"/>
              <p:cNvSpPr/>
              <p:nvPr/>
            </p:nvSpPr>
            <p:spPr>
              <a:xfrm>
                <a:off x="6836980" y="2590529"/>
                <a:ext cx="798786" cy="798786"/>
              </a:xfrm>
              <a:prstGeom prst="ellips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6" name="Oval 5"/>
              <p:cNvSpPr>
                <a:spLocks noRot="1" noChangeAspect="1" noMove="1" noResize="1" noEditPoints="1" noAdjustHandles="1" noChangeArrowheads="1" noChangeShapeType="1" noTextEdit="1"/>
              </p:cNvSpPr>
              <p:nvPr/>
            </p:nvSpPr>
            <p:spPr>
              <a:xfrm>
                <a:off x="6836980" y="2590529"/>
                <a:ext cx="798786" cy="798786"/>
              </a:xfrm>
              <a:prstGeom prst="ellipse">
                <a:avLst/>
              </a:prstGeom>
              <a:blipFill rotWithShape="1">
                <a:blip r:embed="rId1"/>
                <a:stretch>
                  <a:fillRect l="-1264" t="-1238" r="-1127"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Oval 6"/>
              <p:cNvSpPr/>
              <p:nvPr/>
            </p:nvSpPr>
            <p:spPr>
              <a:xfrm>
                <a:off x="8219090" y="2590529"/>
                <a:ext cx="798786" cy="798786"/>
              </a:xfrm>
              <a:prstGeom prst="ellipse">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7" name="Oval 6"/>
              <p:cNvSpPr>
                <a:spLocks noRot="1" noChangeAspect="1" noMove="1" noResize="1" noEditPoints="1" noAdjustHandles="1" noChangeArrowheads="1" noChangeShapeType="1" noTextEdit="1"/>
              </p:cNvSpPr>
              <p:nvPr/>
            </p:nvSpPr>
            <p:spPr>
              <a:xfrm>
                <a:off x="8219090" y="2590529"/>
                <a:ext cx="798786" cy="798786"/>
              </a:xfrm>
              <a:prstGeom prst="ellipse">
                <a:avLst/>
              </a:prstGeom>
              <a:blipFill rotWithShape="1">
                <a:blip r:embed="rId2"/>
                <a:stretch>
                  <a:fillRect l="-1228" t="-1238" r="-1162"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Oval 7"/>
              <p:cNvSpPr/>
              <p:nvPr/>
            </p:nvSpPr>
            <p:spPr>
              <a:xfrm>
                <a:off x="9601200" y="2590529"/>
                <a:ext cx="798786" cy="798786"/>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8" name="Oval 7"/>
              <p:cNvSpPr>
                <a:spLocks noRot="1" noChangeAspect="1" noMove="1" noResize="1" noEditPoints="1" noAdjustHandles="1" noChangeArrowheads="1" noChangeShapeType="1" noTextEdit="1"/>
              </p:cNvSpPr>
              <p:nvPr/>
            </p:nvSpPr>
            <p:spPr>
              <a:xfrm>
                <a:off x="9601200" y="2590529"/>
                <a:ext cx="798786" cy="798786"/>
              </a:xfrm>
              <a:prstGeom prst="ellipse">
                <a:avLst/>
              </a:prstGeom>
              <a:blipFill rotWithShape="1">
                <a:blip r:embed="rId3"/>
                <a:stretch>
                  <a:fillRect l="-1272" t="-1238" r="-1118"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Oval 8"/>
              <p:cNvSpPr/>
              <p:nvPr/>
            </p:nvSpPr>
            <p:spPr>
              <a:xfrm>
                <a:off x="8219090" y="38990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p:txBody>
          </p:sp>
        </mc:Choice>
        <mc:Fallback>
          <p:sp>
            <p:nvSpPr>
              <p:cNvPr id="9" name="Oval 8"/>
              <p:cNvSpPr>
                <a:spLocks noRot="1" noChangeAspect="1" noMove="1" noResize="1" noEditPoints="1" noAdjustHandles="1" noChangeArrowheads="1" noChangeShapeType="1" noTextEdit="1"/>
              </p:cNvSpPr>
              <p:nvPr/>
            </p:nvSpPr>
            <p:spPr>
              <a:xfrm>
                <a:off x="8219090" y="3899067"/>
                <a:ext cx="798786" cy="798786"/>
              </a:xfrm>
              <a:prstGeom prst="ellipse">
                <a:avLst/>
              </a:prstGeom>
              <a:blipFill rotWithShape="1">
                <a:blip r:embed="rId4"/>
                <a:stretch>
                  <a:fillRect l="-1228" t="-1213" r="-1162"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val 9"/>
              <p:cNvSpPr/>
              <p:nvPr/>
            </p:nvSpPr>
            <p:spPr>
              <a:xfrm>
                <a:off x="9601200" y="38990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oMath>
                  </m:oMathPara>
                </a14:m>
                <a:endParaRPr lang="en-US" sz="2400" dirty="0"/>
              </a:p>
            </p:txBody>
          </p:sp>
        </mc:Choice>
        <mc:Fallback>
          <p:sp>
            <p:nvSpPr>
              <p:cNvPr id="10" name="Oval 9"/>
              <p:cNvSpPr>
                <a:spLocks noRot="1" noChangeAspect="1" noMove="1" noResize="1" noEditPoints="1" noAdjustHandles="1" noChangeArrowheads="1" noChangeShapeType="1" noTextEdit="1"/>
              </p:cNvSpPr>
              <p:nvPr/>
            </p:nvSpPr>
            <p:spPr>
              <a:xfrm>
                <a:off x="9601200" y="3899067"/>
                <a:ext cx="798786" cy="798786"/>
              </a:xfrm>
              <a:prstGeom prst="ellipse">
                <a:avLst/>
              </a:prstGeom>
              <a:blipFill rotWithShape="1">
                <a:blip r:embed="rId5"/>
                <a:stretch>
                  <a:fillRect l="-1272" t="-1213" r="-1118"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11" name="Straight Connector 10"/>
          <p:cNvCxnSpPr>
            <a:stCxn id="6" idx="6"/>
            <a:endCxn id="7" idx="2"/>
          </p:cNvCxnSpPr>
          <p:nvPr/>
        </p:nvCxnSpPr>
        <p:spPr>
          <a:xfrm>
            <a:off x="7635766" y="2989922"/>
            <a:ext cx="583324" cy="0"/>
          </a:xfrm>
          <a:prstGeom prst="line">
            <a:avLst/>
          </a:prstGeom>
          <a:ln w="38100">
            <a:solidFill>
              <a:schemeClr val="accent5"/>
            </a:solidFill>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a:stCxn id="7" idx="6"/>
            <a:endCxn id="8" idx="2"/>
          </p:cNvCxnSpPr>
          <p:nvPr/>
        </p:nvCxnSpPr>
        <p:spPr>
          <a:xfrm>
            <a:off x="9017876" y="2989922"/>
            <a:ext cx="583324" cy="0"/>
          </a:xfrm>
          <a:prstGeom prst="line">
            <a:avLst/>
          </a:prstGeom>
          <a:ln w="38100">
            <a:solidFill>
              <a:schemeClr val="accent5"/>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a:stCxn id="7" idx="4"/>
            <a:endCxn id="9" idx="0"/>
          </p:cNvCxnSpPr>
          <p:nvPr/>
        </p:nvCxnSpPr>
        <p:spPr>
          <a:xfrm>
            <a:off x="8618483" y="3389315"/>
            <a:ext cx="0" cy="509752"/>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a:stCxn id="9" idx="6"/>
            <a:endCxn id="10" idx="2"/>
          </p:cNvCxnSpPr>
          <p:nvPr/>
        </p:nvCxnSpPr>
        <p:spPr>
          <a:xfrm>
            <a:off x="9017876" y="4298460"/>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838200" y="932031"/>
            <a:ext cx="2843535" cy="461665"/>
          </a:xfrm>
          <a:prstGeom prst="rect">
            <a:avLst/>
          </a:prstGeom>
          <a:noFill/>
        </p:spPr>
        <p:txBody>
          <a:bodyPr wrap="none" rtlCol="0">
            <a:spAutoFit/>
          </a:bodyPr>
          <a:lstStyle/>
          <a:p>
            <a:r>
              <a:rPr lang="en-US" sz="2400" dirty="0">
                <a:solidFill>
                  <a:schemeClr val="tx1">
                    <a:lumMod val="50000"/>
                    <a:lumOff val="50000"/>
                  </a:schemeClr>
                </a:solidFill>
              </a:rPr>
              <a:t>Enumerate All Plans</a:t>
            </a:r>
            <a:endParaRPr lang="en-US" sz="2400" dirty="0">
              <a:solidFill>
                <a:schemeClr val="tx1">
                  <a:lumMod val="50000"/>
                  <a:lumOff val="50000"/>
                </a:schemeClr>
              </a:solidFill>
            </a:endParaRPr>
          </a:p>
        </p:txBody>
      </p:sp>
      <mc:AlternateContent xmlns:mc="http://schemas.openxmlformats.org/markup-compatibility/2006">
        <mc:Choice xmlns:a14="http://schemas.microsoft.com/office/drawing/2010/main" Requires="a14">
          <p:sp>
            <p:nvSpPr>
              <p:cNvPr id="5" name="TextBox 4"/>
              <p:cNvSpPr txBox="1"/>
              <p:nvPr/>
            </p:nvSpPr>
            <p:spPr>
              <a:xfrm>
                <a:off x="1954924" y="3351803"/>
                <a:ext cx="2737288" cy="58477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2</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1</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3</m:t>
                          </m:r>
                        </m:sub>
                      </m:sSub>
                    </m:oMath>
                  </m:oMathPara>
                </a14:m>
                <a:endParaRPr lang="en-US" sz="3200" dirty="0"/>
              </a:p>
            </p:txBody>
          </p:sp>
        </mc:Choice>
        <mc:Fallback>
          <p:sp>
            <p:nvSpPr>
              <p:cNvPr id="5" name="TextBox 4"/>
              <p:cNvSpPr txBox="1">
                <a:spLocks noRot="1" noChangeAspect="1" noMove="1" noResize="1" noEditPoints="1" noAdjustHandles="1" noChangeArrowheads="1" noChangeShapeType="1" noTextEdit="1"/>
              </p:cNvSpPr>
              <p:nvPr/>
            </p:nvSpPr>
            <p:spPr>
              <a:xfrm>
                <a:off x="1954924" y="3351803"/>
                <a:ext cx="2737288" cy="584775"/>
              </a:xfrm>
              <a:prstGeom prst="rect">
                <a:avLst/>
              </a:prstGeom>
              <a:blipFill rotWithShape="1">
                <a:blip r:embed="rId6"/>
                <a:stretch>
                  <a:fillRect l="-14" t="-47" r="7" b="-5502"/>
                </a:stretch>
              </a:blipFill>
            </p:spPr>
            <p:txBody>
              <a:bodyPr/>
              <a:lstStyle/>
              <a:p>
                <a:r>
                  <a:rPr lang="zh-CN" altLang="en-US">
                    <a:noFill/>
                  </a:rPr>
                  <a:t> </a:t>
                </a:r>
              </a:p>
            </p:txBody>
          </p:sp>
        </mc:Fallback>
      </mc:AlternateContent>
      <p:cxnSp>
        <p:nvCxnSpPr>
          <p:cNvPr id="15" name="Curved Connector 14"/>
          <p:cNvCxnSpPr>
            <a:stCxn id="8" idx="1"/>
            <a:endCxn id="7" idx="7"/>
          </p:cNvCxnSpPr>
          <p:nvPr/>
        </p:nvCxnSpPr>
        <p:spPr>
          <a:xfrm rot="16200000" flipV="1">
            <a:off x="9309538" y="2298867"/>
            <a:ext cx="12700" cy="817284"/>
          </a:xfrm>
          <a:prstGeom prst="curvedConnector3">
            <a:avLst>
              <a:gd name="adj1" fmla="val 2721102"/>
            </a:avLst>
          </a:prstGeom>
          <a:ln w="38100">
            <a:solidFill>
              <a:schemeClr val="bg1">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207827" y="1698335"/>
            <a:ext cx="4805546"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400" dirty="0"/>
              <a:t>We can walk from any walked node</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mc:AlternateContent xmlns:mc="http://schemas.openxmlformats.org/markup-compatibility/2006">
        <mc:Choice xmlns:a14="http://schemas.microsoft.com/office/drawing/2010/main" Requires="a14">
          <p:sp>
            <p:nvSpPr>
              <p:cNvPr id="6" name="Oval 5"/>
              <p:cNvSpPr/>
              <p:nvPr/>
            </p:nvSpPr>
            <p:spPr>
              <a:xfrm>
                <a:off x="6836980" y="2590529"/>
                <a:ext cx="798786" cy="798786"/>
              </a:xfrm>
              <a:prstGeom prst="ellips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6" name="Oval 5"/>
              <p:cNvSpPr>
                <a:spLocks noRot="1" noChangeAspect="1" noMove="1" noResize="1" noEditPoints="1" noAdjustHandles="1" noChangeArrowheads="1" noChangeShapeType="1" noTextEdit="1"/>
              </p:cNvSpPr>
              <p:nvPr/>
            </p:nvSpPr>
            <p:spPr>
              <a:xfrm>
                <a:off x="6836980" y="2590529"/>
                <a:ext cx="798786" cy="798786"/>
              </a:xfrm>
              <a:prstGeom prst="ellipse">
                <a:avLst/>
              </a:prstGeom>
              <a:blipFill rotWithShape="1">
                <a:blip r:embed="rId1"/>
                <a:stretch>
                  <a:fillRect l="-1264" t="-1238" r="-1127"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Oval 6"/>
              <p:cNvSpPr/>
              <p:nvPr/>
            </p:nvSpPr>
            <p:spPr>
              <a:xfrm>
                <a:off x="8219090" y="2590529"/>
                <a:ext cx="798786" cy="798786"/>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7" name="Oval 6"/>
              <p:cNvSpPr>
                <a:spLocks noRot="1" noChangeAspect="1" noMove="1" noResize="1" noEditPoints="1" noAdjustHandles="1" noChangeArrowheads="1" noChangeShapeType="1" noTextEdit="1"/>
              </p:cNvSpPr>
              <p:nvPr/>
            </p:nvSpPr>
            <p:spPr>
              <a:xfrm>
                <a:off x="8219090" y="2590529"/>
                <a:ext cx="798786" cy="798786"/>
              </a:xfrm>
              <a:prstGeom prst="ellipse">
                <a:avLst/>
              </a:prstGeom>
              <a:blipFill rotWithShape="1">
                <a:blip r:embed="rId2"/>
                <a:stretch>
                  <a:fillRect l="-1228" t="-1238" r="-1162"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Oval 7"/>
              <p:cNvSpPr/>
              <p:nvPr/>
            </p:nvSpPr>
            <p:spPr>
              <a:xfrm>
                <a:off x="9601200" y="2590529"/>
                <a:ext cx="798786" cy="798786"/>
              </a:xfrm>
              <a:prstGeom prst="ellips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8" name="Oval 7"/>
              <p:cNvSpPr>
                <a:spLocks noRot="1" noChangeAspect="1" noMove="1" noResize="1" noEditPoints="1" noAdjustHandles="1" noChangeArrowheads="1" noChangeShapeType="1" noTextEdit="1"/>
              </p:cNvSpPr>
              <p:nvPr/>
            </p:nvSpPr>
            <p:spPr>
              <a:xfrm>
                <a:off x="9601200" y="2590529"/>
                <a:ext cx="798786" cy="798786"/>
              </a:xfrm>
              <a:prstGeom prst="ellipse">
                <a:avLst/>
              </a:prstGeom>
              <a:blipFill rotWithShape="1">
                <a:blip r:embed="rId3"/>
                <a:stretch>
                  <a:fillRect l="-1272" t="-1238" r="-1118"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Oval 8"/>
              <p:cNvSpPr/>
              <p:nvPr/>
            </p:nvSpPr>
            <p:spPr>
              <a:xfrm>
                <a:off x="8219090" y="3899067"/>
                <a:ext cx="798786" cy="798786"/>
              </a:xfrm>
              <a:prstGeom prst="ellipse">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p:txBody>
          </p:sp>
        </mc:Choice>
        <mc:Fallback>
          <p:sp>
            <p:nvSpPr>
              <p:cNvPr id="9" name="Oval 8"/>
              <p:cNvSpPr>
                <a:spLocks noRot="1" noChangeAspect="1" noMove="1" noResize="1" noEditPoints="1" noAdjustHandles="1" noChangeArrowheads="1" noChangeShapeType="1" noTextEdit="1"/>
              </p:cNvSpPr>
              <p:nvPr/>
            </p:nvSpPr>
            <p:spPr>
              <a:xfrm>
                <a:off x="8219090" y="3899067"/>
                <a:ext cx="798786" cy="798786"/>
              </a:xfrm>
              <a:prstGeom prst="ellipse">
                <a:avLst/>
              </a:prstGeom>
              <a:blipFill rotWithShape="1">
                <a:blip r:embed="rId4"/>
                <a:stretch>
                  <a:fillRect l="-1228" t="-1213" r="-1162"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val 9"/>
              <p:cNvSpPr/>
              <p:nvPr/>
            </p:nvSpPr>
            <p:spPr>
              <a:xfrm>
                <a:off x="9601200" y="38990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oMath>
                  </m:oMathPara>
                </a14:m>
                <a:endParaRPr lang="en-US" sz="2400" dirty="0"/>
              </a:p>
            </p:txBody>
          </p:sp>
        </mc:Choice>
        <mc:Fallback>
          <p:sp>
            <p:nvSpPr>
              <p:cNvPr id="10" name="Oval 9"/>
              <p:cNvSpPr>
                <a:spLocks noRot="1" noChangeAspect="1" noMove="1" noResize="1" noEditPoints="1" noAdjustHandles="1" noChangeArrowheads="1" noChangeShapeType="1" noTextEdit="1"/>
              </p:cNvSpPr>
              <p:nvPr/>
            </p:nvSpPr>
            <p:spPr>
              <a:xfrm>
                <a:off x="9601200" y="3899067"/>
                <a:ext cx="798786" cy="798786"/>
              </a:xfrm>
              <a:prstGeom prst="ellipse">
                <a:avLst/>
              </a:prstGeom>
              <a:blipFill rotWithShape="1">
                <a:blip r:embed="rId5"/>
                <a:stretch>
                  <a:fillRect l="-1272" t="-1213" r="-1118"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11" name="Straight Connector 10"/>
          <p:cNvCxnSpPr>
            <a:stCxn id="6" idx="6"/>
            <a:endCxn id="7" idx="2"/>
          </p:cNvCxnSpPr>
          <p:nvPr/>
        </p:nvCxnSpPr>
        <p:spPr>
          <a:xfrm>
            <a:off x="7635766" y="2989922"/>
            <a:ext cx="583324" cy="0"/>
          </a:xfrm>
          <a:prstGeom prst="line">
            <a:avLst/>
          </a:prstGeom>
          <a:ln w="38100">
            <a:solidFill>
              <a:schemeClr val="accent5"/>
            </a:solidFill>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a:stCxn id="7" idx="6"/>
            <a:endCxn id="8" idx="2"/>
          </p:cNvCxnSpPr>
          <p:nvPr/>
        </p:nvCxnSpPr>
        <p:spPr>
          <a:xfrm>
            <a:off x="9017876" y="2989922"/>
            <a:ext cx="583324" cy="0"/>
          </a:xfrm>
          <a:prstGeom prst="line">
            <a:avLst/>
          </a:prstGeom>
          <a:ln w="38100">
            <a:solidFill>
              <a:schemeClr val="accent5"/>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a:stCxn id="7" idx="4"/>
            <a:endCxn id="9" idx="0"/>
          </p:cNvCxnSpPr>
          <p:nvPr/>
        </p:nvCxnSpPr>
        <p:spPr>
          <a:xfrm>
            <a:off x="8618483" y="3389315"/>
            <a:ext cx="0" cy="509752"/>
          </a:xfrm>
          <a:prstGeom prst="line">
            <a:avLst/>
          </a:prstGeom>
          <a:ln w="38100">
            <a:solidFill>
              <a:schemeClr val="accent5"/>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a:stCxn id="9" idx="6"/>
            <a:endCxn id="10" idx="2"/>
          </p:cNvCxnSpPr>
          <p:nvPr/>
        </p:nvCxnSpPr>
        <p:spPr>
          <a:xfrm>
            <a:off x="9017876" y="4298460"/>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838200" y="932031"/>
            <a:ext cx="2843535" cy="461665"/>
          </a:xfrm>
          <a:prstGeom prst="rect">
            <a:avLst/>
          </a:prstGeom>
          <a:noFill/>
        </p:spPr>
        <p:txBody>
          <a:bodyPr wrap="none" rtlCol="0">
            <a:spAutoFit/>
          </a:bodyPr>
          <a:lstStyle/>
          <a:p>
            <a:r>
              <a:rPr lang="en-US" sz="2400" dirty="0">
                <a:solidFill>
                  <a:schemeClr val="tx1">
                    <a:lumMod val="50000"/>
                    <a:lumOff val="50000"/>
                  </a:schemeClr>
                </a:solidFill>
              </a:rPr>
              <a:t>Enumerate All Plans</a:t>
            </a:r>
            <a:endParaRPr lang="en-US" sz="2400" dirty="0">
              <a:solidFill>
                <a:schemeClr val="tx1">
                  <a:lumMod val="50000"/>
                  <a:lumOff val="50000"/>
                </a:schemeClr>
              </a:solidFill>
            </a:endParaRPr>
          </a:p>
        </p:txBody>
      </p:sp>
      <mc:AlternateContent xmlns:mc="http://schemas.openxmlformats.org/markup-compatibility/2006">
        <mc:Choice xmlns:a14="http://schemas.microsoft.com/office/drawing/2010/main" Requires="a14">
          <p:sp>
            <p:nvSpPr>
              <p:cNvPr id="5" name="TextBox 4"/>
              <p:cNvSpPr txBox="1"/>
              <p:nvPr/>
            </p:nvSpPr>
            <p:spPr>
              <a:xfrm>
                <a:off x="1223404" y="3360978"/>
                <a:ext cx="3754426" cy="58477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2</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1</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3</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4</m:t>
                          </m:r>
                        </m:sub>
                      </m:sSub>
                    </m:oMath>
                  </m:oMathPara>
                </a14:m>
                <a:endParaRPr lang="en-US" sz="3200" dirty="0"/>
              </a:p>
            </p:txBody>
          </p:sp>
        </mc:Choice>
        <mc:Fallback>
          <p:sp>
            <p:nvSpPr>
              <p:cNvPr id="5" name="TextBox 4"/>
              <p:cNvSpPr txBox="1">
                <a:spLocks noRot="1" noChangeAspect="1" noMove="1" noResize="1" noEditPoints="1" noAdjustHandles="1" noChangeArrowheads="1" noChangeShapeType="1" noTextEdit="1"/>
              </p:cNvSpPr>
              <p:nvPr/>
            </p:nvSpPr>
            <p:spPr>
              <a:xfrm>
                <a:off x="1223404" y="3360978"/>
                <a:ext cx="3754426" cy="584775"/>
              </a:xfrm>
              <a:prstGeom prst="rect">
                <a:avLst/>
              </a:prstGeom>
              <a:blipFill rotWithShape="1">
                <a:blip r:embed="rId6"/>
                <a:stretch>
                  <a:fillRect l="-10" t="-95" r="2" b="-5453"/>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mc:AlternateContent xmlns:mc="http://schemas.openxmlformats.org/markup-compatibility/2006">
        <mc:Choice xmlns:a14="http://schemas.microsoft.com/office/drawing/2010/main" Requires="a14">
          <p:sp>
            <p:nvSpPr>
              <p:cNvPr id="6" name="Oval 5"/>
              <p:cNvSpPr/>
              <p:nvPr/>
            </p:nvSpPr>
            <p:spPr>
              <a:xfrm>
                <a:off x="6836980" y="2590529"/>
                <a:ext cx="798786" cy="798786"/>
              </a:xfrm>
              <a:prstGeom prst="ellips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6" name="Oval 5"/>
              <p:cNvSpPr>
                <a:spLocks noRot="1" noChangeAspect="1" noMove="1" noResize="1" noEditPoints="1" noAdjustHandles="1" noChangeArrowheads="1" noChangeShapeType="1" noTextEdit="1"/>
              </p:cNvSpPr>
              <p:nvPr/>
            </p:nvSpPr>
            <p:spPr>
              <a:xfrm>
                <a:off x="6836980" y="2590529"/>
                <a:ext cx="798786" cy="798786"/>
              </a:xfrm>
              <a:prstGeom prst="ellipse">
                <a:avLst/>
              </a:prstGeom>
              <a:blipFill rotWithShape="1">
                <a:blip r:embed="rId1"/>
                <a:stretch>
                  <a:fillRect l="-1264" t="-1238" r="-1127"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Oval 6"/>
              <p:cNvSpPr/>
              <p:nvPr/>
            </p:nvSpPr>
            <p:spPr>
              <a:xfrm>
                <a:off x="8219090" y="2590529"/>
                <a:ext cx="798786" cy="798786"/>
              </a:xfrm>
              <a:prstGeom prst="ellips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7" name="Oval 6"/>
              <p:cNvSpPr>
                <a:spLocks noRot="1" noChangeAspect="1" noMove="1" noResize="1" noEditPoints="1" noAdjustHandles="1" noChangeArrowheads="1" noChangeShapeType="1" noTextEdit="1"/>
              </p:cNvSpPr>
              <p:nvPr/>
            </p:nvSpPr>
            <p:spPr>
              <a:xfrm>
                <a:off x="8219090" y="2590529"/>
                <a:ext cx="798786" cy="798786"/>
              </a:xfrm>
              <a:prstGeom prst="ellipse">
                <a:avLst/>
              </a:prstGeom>
              <a:blipFill rotWithShape="1">
                <a:blip r:embed="rId2"/>
                <a:stretch>
                  <a:fillRect l="-1228" t="-1238" r="-1162"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Oval 7"/>
              <p:cNvSpPr/>
              <p:nvPr/>
            </p:nvSpPr>
            <p:spPr>
              <a:xfrm>
                <a:off x="9601200" y="2590529"/>
                <a:ext cx="798786" cy="798786"/>
              </a:xfrm>
              <a:prstGeom prst="ellips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8" name="Oval 7"/>
              <p:cNvSpPr>
                <a:spLocks noRot="1" noChangeAspect="1" noMove="1" noResize="1" noEditPoints="1" noAdjustHandles="1" noChangeArrowheads="1" noChangeShapeType="1" noTextEdit="1"/>
              </p:cNvSpPr>
              <p:nvPr/>
            </p:nvSpPr>
            <p:spPr>
              <a:xfrm>
                <a:off x="9601200" y="2590529"/>
                <a:ext cx="798786" cy="798786"/>
              </a:xfrm>
              <a:prstGeom prst="ellipse">
                <a:avLst/>
              </a:prstGeom>
              <a:blipFill rotWithShape="1">
                <a:blip r:embed="rId3"/>
                <a:stretch>
                  <a:fillRect l="-1272" t="-1238" r="-1118"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Oval 8"/>
              <p:cNvSpPr/>
              <p:nvPr/>
            </p:nvSpPr>
            <p:spPr>
              <a:xfrm>
                <a:off x="8219090" y="3899067"/>
                <a:ext cx="798786" cy="798786"/>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p:txBody>
          </p:sp>
        </mc:Choice>
        <mc:Fallback>
          <p:sp>
            <p:nvSpPr>
              <p:cNvPr id="9" name="Oval 8"/>
              <p:cNvSpPr>
                <a:spLocks noRot="1" noChangeAspect="1" noMove="1" noResize="1" noEditPoints="1" noAdjustHandles="1" noChangeArrowheads="1" noChangeShapeType="1" noTextEdit="1"/>
              </p:cNvSpPr>
              <p:nvPr/>
            </p:nvSpPr>
            <p:spPr>
              <a:xfrm>
                <a:off x="8219090" y="3899067"/>
                <a:ext cx="798786" cy="798786"/>
              </a:xfrm>
              <a:prstGeom prst="ellipse">
                <a:avLst/>
              </a:prstGeom>
              <a:blipFill rotWithShape="1">
                <a:blip r:embed="rId4"/>
                <a:stretch>
                  <a:fillRect l="-1228" t="-1213" r="-1162"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val 9"/>
              <p:cNvSpPr/>
              <p:nvPr/>
            </p:nvSpPr>
            <p:spPr>
              <a:xfrm>
                <a:off x="9601200" y="3899067"/>
                <a:ext cx="798786" cy="798786"/>
              </a:xfrm>
              <a:prstGeom prst="ellipse">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oMath>
                  </m:oMathPara>
                </a14:m>
                <a:endParaRPr lang="en-US" sz="2400" dirty="0"/>
              </a:p>
            </p:txBody>
          </p:sp>
        </mc:Choice>
        <mc:Fallback>
          <p:sp>
            <p:nvSpPr>
              <p:cNvPr id="10" name="Oval 9"/>
              <p:cNvSpPr>
                <a:spLocks noRot="1" noChangeAspect="1" noMove="1" noResize="1" noEditPoints="1" noAdjustHandles="1" noChangeArrowheads="1" noChangeShapeType="1" noTextEdit="1"/>
              </p:cNvSpPr>
              <p:nvPr/>
            </p:nvSpPr>
            <p:spPr>
              <a:xfrm>
                <a:off x="9601200" y="3899067"/>
                <a:ext cx="798786" cy="798786"/>
              </a:xfrm>
              <a:prstGeom prst="ellipse">
                <a:avLst/>
              </a:prstGeom>
              <a:blipFill rotWithShape="1">
                <a:blip r:embed="rId5"/>
                <a:stretch>
                  <a:fillRect l="-1272" t="-1213" r="-1118"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11" name="Straight Connector 10"/>
          <p:cNvCxnSpPr>
            <a:stCxn id="6" idx="6"/>
            <a:endCxn id="7" idx="2"/>
          </p:cNvCxnSpPr>
          <p:nvPr/>
        </p:nvCxnSpPr>
        <p:spPr>
          <a:xfrm>
            <a:off x="7635766" y="2989922"/>
            <a:ext cx="583324" cy="0"/>
          </a:xfrm>
          <a:prstGeom prst="line">
            <a:avLst/>
          </a:prstGeom>
          <a:ln w="38100">
            <a:solidFill>
              <a:schemeClr val="accent5"/>
            </a:solidFill>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a:stCxn id="7" idx="6"/>
            <a:endCxn id="8" idx="2"/>
          </p:cNvCxnSpPr>
          <p:nvPr/>
        </p:nvCxnSpPr>
        <p:spPr>
          <a:xfrm>
            <a:off x="9017876" y="2989922"/>
            <a:ext cx="583324" cy="0"/>
          </a:xfrm>
          <a:prstGeom prst="line">
            <a:avLst/>
          </a:prstGeom>
          <a:ln w="38100">
            <a:solidFill>
              <a:schemeClr val="accent5"/>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a:stCxn id="7" idx="4"/>
            <a:endCxn id="9" idx="0"/>
          </p:cNvCxnSpPr>
          <p:nvPr/>
        </p:nvCxnSpPr>
        <p:spPr>
          <a:xfrm>
            <a:off x="8618483" y="3389315"/>
            <a:ext cx="0" cy="509752"/>
          </a:xfrm>
          <a:prstGeom prst="line">
            <a:avLst/>
          </a:prstGeom>
          <a:ln w="38100">
            <a:solidFill>
              <a:schemeClr val="accent5"/>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a:stCxn id="9" idx="6"/>
            <a:endCxn id="10" idx="2"/>
          </p:cNvCxnSpPr>
          <p:nvPr/>
        </p:nvCxnSpPr>
        <p:spPr>
          <a:xfrm>
            <a:off x="9017876" y="4298460"/>
            <a:ext cx="583324" cy="0"/>
          </a:xfrm>
          <a:prstGeom prst="line">
            <a:avLst/>
          </a:prstGeom>
          <a:ln w="38100">
            <a:solidFill>
              <a:schemeClr val="accent5"/>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838200" y="932031"/>
            <a:ext cx="2843535" cy="461665"/>
          </a:xfrm>
          <a:prstGeom prst="rect">
            <a:avLst/>
          </a:prstGeom>
          <a:noFill/>
        </p:spPr>
        <p:txBody>
          <a:bodyPr wrap="none" rtlCol="0">
            <a:spAutoFit/>
          </a:bodyPr>
          <a:lstStyle/>
          <a:p>
            <a:r>
              <a:rPr lang="en-US" sz="2400" dirty="0">
                <a:solidFill>
                  <a:schemeClr val="tx1">
                    <a:lumMod val="50000"/>
                    <a:lumOff val="50000"/>
                  </a:schemeClr>
                </a:solidFill>
              </a:rPr>
              <a:t>Enumerate All Plans</a:t>
            </a:r>
            <a:endParaRPr lang="en-US" sz="2400" dirty="0">
              <a:solidFill>
                <a:schemeClr val="tx1">
                  <a:lumMod val="50000"/>
                  <a:lumOff val="50000"/>
                </a:schemeClr>
              </a:solidFill>
            </a:endParaRPr>
          </a:p>
        </p:txBody>
      </p:sp>
      <mc:AlternateContent xmlns:mc="http://schemas.openxmlformats.org/markup-compatibility/2006">
        <mc:Choice xmlns:a14="http://schemas.microsoft.com/office/drawing/2010/main" Requires="a14">
          <p:sp>
            <p:nvSpPr>
              <p:cNvPr id="5" name="TextBox 4"/>
              <p:cNvSpPr txBox="1"/>
              <p:nvPr/>
            </p:nvSpPr>
            <p:spPr>
              <a:xfrm>
                <a:off x="1223404" y="3360978"/>
                <a:ext cx="4771563" cy="58477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2</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1</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3</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4</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5</m:t>
                          </m:r>
                        </m:sub>
                      </m:sSub>
                    </m:oMath>
                  </m:oMathPara>
                </a14:m>
                <a:endParaRPr lang="en-US" sz="3200" dirty="0"/>
              </a:p>
            </p:txBody>
          </p:sp>
        </mc:Choice>
        <mc:Fallback>
          <p:sp>
            <p:nvSpPr>
              <p:cNvPr id="5" name="TextBox 4"/>
              <p:cNvSpPr txBox="1">
                <a:spLocks noRot="1" noChangeAspect="1" noMove="1" noResize="1" noEditPoints="1" noAdjustHandles="1" noChangeArrowheads="1" noChangeShapeType="1" noTextEdit="1"/>
              </p:cNvSpPr>
              <p:nvPr/>
            </p:nvSpPr>
            <p:spPr>
              <a:xfrm>
                <a:off x="1223404" y="3360978"/>
                <a:ext cx="4771563" cy="584775"/>
              </a:xfrm>
              <a:prstGeom prst="rect">
                <a:avLst/>
              </a:prstGeom>
              <a:blipFill rotWithShape="1">
                <a:blip r:embed="rId6"/>
                <a:stretch>
                  <a:fillRect l="-8" t="-95" r="12" b="-5453"/>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p:sp>
        <p:nvSpPr>
          <p:cNvPr id="16" name="TextBox 15"/>
          <p:cNvSpPr txBox="1"/>
          <p:nvPr/>
        </p:nvSpPr>
        <p:spPr>
          <a:xfrm>
            <a:off x="838200" y="932031"/>
            <a:ext cx="2843535" cy="461665"/>
          </a:xfrm>
          <a:prstGeom prst="rect">
            <a:avLst/>
          </a:prstGeom>
          <a:noFill/>
        </p:spPr>
        <p:txBody>
          <a:bodyPr wrap="none" rtlCol="0">
            <a:spAutoFit/>
          </a:bodyPr>
          <a:lstStyle/>
          <a:p>
            <a:r>
              <a:rPr lang="en-US" sz="2400" dirty="0">
                <a:solidFill>
                  <a:schemeClr val="tx1">
                    <a:lumMod val="50000"/>
                    <a:lumOff val="50000"/>
                  </a:schemeClr>
                </a:solidFill>
              </a:rPr>
              <a:t>Enumerate All Plans</a:t>
            </a:r>
            <a:endParaRPr lang="en-US" sz="2400" dirty="0">
              <a:solidFill>
                <a:schemeClr val="tx1">
                  <a:lumMod val="50000"/>
                  <a:lumOff val="50000"/>
                </a:schemeClr>
              </a:solidFill>
            </a:endParaRPr>
          </a:p>
        </p:txBody>
      </p:sp>
      <mc:AlternateContent xmlns:mc="http://schemas.openxmlformats.org/markup-compatibility/2006">
        <mc:Choice xmlns:a14="http://schemas.microsoft.com/office/drawing/2010/main" Requires="a14">
          <p:sp>
            <p:nvSpPr>
              <p:cNvPr id="5" name="TextBox 4"/>
              <p:cNvSpPr txBox="1"/>
              <p:nvPr/>
            </p:nvSpPr>
            <p:spPr>
              <a:xfrm>
                <a:off x="1223403" y="3561299"/>
                <a:ext cx="4771563" cy="58477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2</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1</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3</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4</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5</m:t>
                          </m:r>
                        </m:sub>
                      </m:sSub>
                    </m:oMath>
                  </m:oMathPara>
                </a14:m>
                <a:endParaRPr lang="en-US" sz="3200" dirty="0"/>
              </a:p>
            </p:txBody>
          </p:sp>
        </mc:Choice>
        <mc:Fallback>
          <p:sp>
            <p:nvSpPr>
              <p:cNvPr id="5" name="TextBox 4"/>
              <p:cNvSpPr txBox="1">
                <a:spLocks noRot="1" noChangeAspect="1" noMove="1" noResize="1" noEditPoints="1" noAdjustHandles="1" noChangeArrowheads="1" noChangeShapeType="1" noTextEdit="1"/>
              </p:cNvSpPr>
              <p:nvPr/>
            </p:nvSpPr>
            <p:spPr>
              <a:xfrm>
                <a:off x="1223403" y="3561299"/>
                <a:ext cx="4771563" cy="584775"/>
              </a:xfrm>
              <a:prstGeom prst="rect">
                <a:avLst/>
              </a:prstGeom>
              <a:blipFill rotWithShape="1">
                <a:blip r:embed="rId1"/>
                <a:stretch>
                  <a:fillRect l="-8" t="-37" r="12" b="-551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1223403" y="2590529"/>
                <a:ext cx="4771563" cy="58477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1</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2</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3</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4</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𝑅</m:t>
                          </m:r>
                        </m:e>
                        <m:sub>
                          <m:r>
                            <a:rPr lang="en-CA" sz="3200" b="0" i="1" smtClean="0">
                              <a:latin typeface="Cambria Math" panose="02040503050406030204" pitchFamily="18" charset="0"/>
                            </a:rPr>
                            <m:t>5</m:t>
                          </m:r>
                        </m:sub>
                      </m:sSub>
                    </m:oMath>
                  </m:oMathPara>
                </a14:m>
                <a:endParaRPr lang="en-US" sz="3200" dirty="0"/>
              </a:p>
            </p:txBody>
          </p:sp>
        </mc:Choice>
        <mc:Fallback>
          <p:sp>
            <p:nvSpPr>
              <p:cNvPr id="15" name="TextBox 14"/>
              <p:cNvSpPr txBox="1">
                <a:spLocks noRot="1" noChangeAspect="1" noMove="1" noResize="1" noEditPoints="1" noAdjustHandles="1" noChangeArrowheads="1" noChangeShapeType="1" noTextEdit="1"/>
              </p:cNvSpPr>
              <p:nvPr/>
            </p:nvSpPr>
            <p:spPr>
              <a:xfrm>
                <a:off x="1223403" y="2590529"/>
                <a:ext cx="4771563" cy="584775"/>
              </a:xfrm>
              <a:prstGeom prst="rect">
                <a:avLst/>
              </a:prstGeom>
              <a:blipFill rotWithShape="1">
                <a:blip r:embed="rId2"/>
                <a:stretch>
                  <a:fillRect l="-8" t="-62" r="12" b="-548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 name="Oval 17"/>
              <p:cNvSpPr/>
              <p:nvPr/>
            </p:nvSpPr>
            <p:spPr>
              <a:xfrm>
                <a:off x="6836980" y="259052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18" name="Oval 17"/>
              <p:cNvSpPr>
                <a:spLocks noRot="1" noChangeAspect="1" noMove="1" noResize="1" noEditPoints="1" noAdjustHandles="1" noChangeArrowheads="1" noChangeShapeType="1" noTextEdit="1"/>
              </p:cNvSpPr>
              <p:nvPr/>
            </p:nvSpPr>
            <p:spPr>
              <a:xfrm>
                <a:off x="6836980" y="2590529"/>
                <a:ext cx="798786" cy="798786"/>
              </a:xfrm>
              <a:prstGeom prst="ellipse">
                <a:avLst/>
              </a:prstGeom>
              <a:blipFill rotWithShape="1">
                <a:blip r:embed="rId3"/>
                <a:stretch>
                  <a:fillRect l="-1264" t="-1238" r="-1127"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9" name="Oval 18"/>
              <p:cNvSpPr/>
              <p:nvPr/>
            </p:nvSpPr>
            <p:spPr>
              <a:xfrm>
                <a:off x="8219090" y="259052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19" name="Oval 18"/>
              <p:cNvSpPr>
                <a:spLocks noRot="1" noChangeAspect="1" noMove="1" noResize="1" noEditPoints="1" noAdjustHandles="1" noChangeArrowheads="1" noChangeShapeType="1" noTextEdit="1"/>
              </p:cNvSpPr>
              <p:nvPr/>
            </p:nvSpPr>
            <p:spPr>
              <a:xfrm>
                <a:off x="8219090" y="2590529"/>
                <a:ext cx="798786" cy="798786"/>
              </a:xfrm>
              <a:prstGeom prst="ellipse">
                <a:avLst/>
              </a:prstGeom>
              <a:blipFill rotWithShape="1">
                <a:blip r:embed="rId4"/>
                <a:stretch>
                  <a:fillRect l="-1228" t="-1238" r="-1162"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0" name="Oval 19"/>
              <p:cNvSpPr/>
              <p:nvPr/>
            </p:nvSpPr>
            <p:spPr>
              <a:xfrm>
                <a:off x="9601200" y="259052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20" name="Oval 19"/>
              <p:cNvSpPr>
                <a:spLocks noRot="1" noChangeAspect="1" noMove="1" noResize="1" noEditPoints="1" noAdjustHandles="1" noChangeArrowheads="1" noChangeShapeType="1" noTextEdit="1"/>
              </p:cNvSpPr>
              <p:nvPr/>
            </p:nvSpPr>
            <p:spPr>
              <a:xfrm>
                <a:off x="9601200" y="2590529"/>
                <a:ext cx="798786" cy="798786"/>
              </a:xfrm>
              <a:prstGeom prst="ellipse">
                <a:avLst/>
              </a:prstGeom>
              <a:blipFill rotWithShape="1">
                <a:blip r:embed="rId5"/>
                <a:stretch>
                  <a:fillRect l="-1272" t="-1238" r="-1118"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1" name="Oval 20"/>
              <p:cNvSpPr/>
              <p:nvPr/>
            </p:nvSpPr>
            <p:spPr>
              <a:xfrm>
                <a:off x="8219090" y="38990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p:txBody>
          </p:sp>
        </mc:Choice>
        <mc:Fallback>
          <p:sp>
            <p:nvSpPr>
              <p:cNvPr id="21" name="Oval 20"/>
              <p:cNvSpPr>
                <a:spLocks noRot="1" noChangeAspect="1" noMove="1" noResize="1" noEditPoints="1" noAdjustHandles="1" noChangeArrowheads="1" noChangeShapeType="1" noTextEdit="1"/>
              </p:cNvSpPr>
              <p:nvPr/>
            </p:nvSpPr>
            <p:spPr>
              <a:xfrm>
                <a:off x="8219090" y="3899067"/>
                <a:ext cx="798786" cy="798786"/>
              </a:xfrm>
              <a:prstGeom prst="ellipse">
                <a:avLst/>
              </a:prstGeom>
              <a:blipFill rotWithShape="1">
                <a:blip r:embed="rId6"/>
                <a:stretch>
                  <a:fillRect l="-1228" t="-1213" r="-1162"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2" name="Oval 21"/>
              <p:cNvSpPr/>
              <p:nvPr/>
            </p:nvSpPr>
            <p:spPr>
              <a:xfrm>
                <a:off x="9601200" y="38990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oMath>
                  </m:oMathPara>
                </a14:m>
                <a:endParaRPr lang="en-US" sz="2400" dirty="0"/>
              </a:p>
            </p:txBody>
          </p:sp>
        </mc:Choice>
        <mc:Fallback>
          <p:sp>
            <p:nvSpPr>
              <p:cNvPr id="22" name="Oval 21"/>
              <p:cNvSpPr>
                <a:spLocks noRot="1" noChangeAspect="1" noMove="1" noResize="1" noEditPoints="1" noAdjustHandles="1" noChangeArrowheads="1" noChangeShapeType="1" noTextEdit="1"/>
              </p:cNvSpPr>
              <p:nvPr/>
            </p:nvSpPr>
            <p:spPr>
              <a:xfrm>
                <a:off x="9601200" y="3899067"/>
                <a:ext cx="798786" cy="798786"/>
              </a:xfrm>
              <a:prstGeom prst="ellipse">
                <a:avLst/>
              </a:prstGeom>
              <a:blipFill rotWithShape="1">
                <a:blip r:embed="rId7"/>
                <a:stretch>
                  <a:fillRect l="-1272" t="-1213" r="-1118"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23" name="Straight Connector 22"/>
          <p:cNvCxnSpPr>
            <a:stCxn id="18" idx="6"/>
            <a:endCxn id="19" idx="2"/>
          </p:cNvCxnSpPr>
          <p:nvPr/>
        </p:nvCxnSpPr>
        <p:spPr>
          <a:xfrm>
            <a:off x="7635766" y="2989922"/>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4" name="Straight Connector 23"/>
          <p:cNvCxnSpPr>
            <a:stCxn id="19" idx="6"/>
            <a:endCxn id="20" idx="2"/>
          </p:cNvCxnSpPr>
          <p:nvPr/>
        </p:nvCxnSpPr>
        <p:spPr>
          <a:xfrm>
            <a:off x="9017876" y="2989922"/>
            <a:ext cx="583324" cy="0"/>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5" name="Straight Connector 24"/>
          <p:cNvCxnSpPr>
            <a:stCxn id="19" idx="4"/>
            <a:endCxn id="21" idx="0"/>
          </p:cNvCxnSpPr>
          <p:nvPr/>
        </p:nvCxnSpPr>
        <p:spPr>
          <a:xfrm>
            <a:off x="8618483" y="3389315"/>
            <a:ext cx="0" cy="509752"/>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6" name="Straight Connector 25"/>
          <p:cNvCxnSpPr>
            <a:stCxn id="21" idx="6"/>
            <a:endCxn id="22" idx="2"/>
          </p:cNvCxnSpPr>
          <p:nvPr/>
        </p:nvCxnSpPr>
        <p:spPr>
          <a:xfrm>
            <a:off x="9017876" y="4298460"/>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mc:Choice xmlns:a14="http://schemas.microsoft.com/office/drawing/2010/main" Requires="a14">
          <p:sp>
            <p:nvSpPr>
              <p:cNvPr id="27" name="TextBox 26"/>
              <p:cNvSpPr txBox="1"/>
              <p:nvPr/>
            </p:nvSpPr>
            <p:spPr>
              <a:xfrm>
                <a:off x="3344142" y="4372137"/>
                <a:ext cx="675185" cy="707886"/>
              </a:xfrm>
              <a:prstGeom prst="rect">
                <a:avLst/>
              </a:prstGeom>
              <a:noFill/>
            </p:spPr>
            <p:txBody>
              <a:bodyPr wrap="none" rtlCol="0">
                <a:spAutoFit/>
              </a:bodyPr>
              <a:lstStyle/>
              <a:p>
                <a14:m>
                  <m:oMathPara xmlns:m="http://schemas.openxmlformats.org/officeDocument/2006/math">
                    <m:oMathParaPr>
                      <m:jc m:val="center"/>
                    </m:oMathParaPr>
                    <m:oMath xmlns:m="http://schemas.openxmlformats.org/officeDocument/2006/math">
                      <m:r>
                        <a:rPr lang="en-CA" sz="4000" b="0" i="1" smtClean="0">
                          <a:latin typeface="Cambria Math" panose="02040503050406030204" pitchFamily="18" charset="0"/>
                        </a:rPr>
                        <m:t>…</m:t>
                      </m:r>
                    </m:oMath>
                  </m:oMathPara>
                </a14:m>
                <a:endParaRPr lang="en-US" sz="4000" dirty="0"/>
              </a:p>
            </p:txBody>
          </p:sp>
        </mc:Choice>
        <mc:Fallback>
          <p:sp>
            <p:nvSpPr>
              <p:cNvPr id="27" name="TextBox 26"/>
              <p:cNvSpPr txBox="1">
                <a:spLocks noRot="1" noChangeAspect="1" noMove="1" noResize="1" noEditPoints="1" noAdjustHandles="1" noChangeArrowheads="1" noChangeShapeType="1" noTextEdit="1"/>
              </p:cNvSpPr>
              <p:nvPr/>
            </p:nvSpPr>
            <p:spPr>
              <a:xfrm>
                <a:off x="3344142" y="4372137"/>
                <a:ext cx="675185" cy="707886"/>
              </a:xfrm>
              <a:prstGeom prst="rect">
                <a:avLst/>
              </a:prstGeom>
              <a:blipFill rotWithShape="1">
                <a:blip r:embed="rId8"/>
                <a:stretch>
                  <a:fillRect l="-34" t="-23" r="-879" b="3"/>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mc:AlternateContent xmlns:mc="http://schemas.openxmlformats.org/markup-compatibility/2006">
        <mc:Choice xmlns:a14="http://schemas.microsoft.com/office/drawing/2010/main" Requires="a14">
          <p:sp>
            <p:nvSpPr>
              <p:cNvPr id="6" name="Oval 5"/>
              <p:cNvSpPr/>
              <p:nvPr/>
            </p:nvSpPr>
            <p:spPr>
              <a:xfrm>
                <a:off x="6836980" y="259052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6" name="Oval 5"/>
              <p:cNvSpPr>
                <a:spLocks noRot="1" noChangeAspect="1" noMove="1" noResize="1" noEditPoints="1" noAdjustHandles="1" noChangeArrowheads="1" noChangeShapeType="1" noTextEdit="1"/>
              </p:cNvSpPr>
              <p:nvPr/>
            </p:nvSpPr>
            <p:spPr>
              <a:xfrm>
                <a:off x="6836980" y="2590529"/>
                <a:ext cx="798786" cy="798786"/>
              </a:xfrm>
              <a:prstGeom prst="ellipse">
                <a:avLst/>
              </a:prstGeom>
              <a:blipFill rotWithShape="1">
                <a:blip r:embed="rId1"/>
                <a:stretch>
                  <a:fillRect l="-1264" t="-1238" r="-1127"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Oval 6"/>
              <p:cNvSpPr/>
              <p:nvPr/>
            </p:nvSpPr>
            <p:spPr>
              <a:xfrm>
                <a:off x="8219090" y="259052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7" name="Oval 6"/>
              <p:cNvSpPr>
                <a:spLocks noRot="1" noChangeAspect="1" noMove="1" noResize="1" noEditPoints="1" noAdjustHandles="1" noChangeArrowheads="1" noChangeShapeType="1" noTextEdit="1"/>
              </p:cNvSpPr>
              <p:nvPr/>
            </p:nvSpPr>
            <p:spPr>
              <a:xfrm>
                <a:off x="8219090" y="2590529"/>
                <a:ext cx="798786" cy="798786"/>
              </a:xfrm>
              <a:prstGeom prst="ellipse">
                <a:avLst/>
              </a:prstGeom>
              <a:blipFill rotWithShape="1">
                <a:blip r:embed="rId2"/>
                <a:stretch>
                  <a:fillRect l="-1228" t="-1238" r="-1162"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Oval 7"/>
              <p:cNvSpPr/>
              <p:nvPr/>
            </p:nvSpPr>
            <p:spPr>
              <a:xfrm>
                <a:off x="9982200" y="2591790"/>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8" name="Oval 7"/>
              <p:cNvSpPr>
                <a:spLocks noRot="1" noChangeAspect="1" noMove="1" noResize="1" noEditPoints="1" noAdjustHandles="1" noChangeArrowheads="1" noChangeShapeType="1" noTextEdit="1"/>
              </p:cNvSpPr>
              <p:nvPr/>
            </p:nvSpPr>
            <p:spPr>
              <a:xfrm>
                <a:off x="9982200" y="2591790"/>
                <a:ext cx="798786" cy="798786"/>
              </a:xfrm>
              <a:prstGeom prst="ellipse">
                <a:avLst/>
              </a:prstGeom>
              <a:blipFill rotWithShape="1">
                <a:blip r:embed="rId3"/>
                <a:stretch>
                  <a:fillRect l="-1272" t="-1237" r="-1118" b="-1154"/>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Oval 8"/>
              <p:cNvSpPr/>
              <p:nvPr/>
            </p:nvSpPr>
            <p:spPr>
              <a:xfrm>
                <a:off x="9100645" y="3729245"/>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p:txBody>
          </p:sp>
        </mc:Choice>
        <mc:Fallback>
          <p:sp>
            <p:nvSpPr>
              <p:cNvPr id="9" name="Oval 8"/>
              <p:cNvSpPr>
                <a:spLocks noRot="1" noChangeAspect="1" noMove="1" noResize="1" noEditPoints="1" noAdjustHandles="1" noChangeArrowheads="1" noChangeShapeType="1" noTextEdit="1"/>
              </p:cNvSpPr>
              <p:nvPr/>
            </p:nvSpPr>
            <p:spPr>
              <a:xfrm>
                <a:off x="9100645" y="3729245"/>
                <a:ext cx="798786" cy="798786"/>
              </a:xfrm>
              <a:prstGeom prst="ellipse">
                <a:avLst/>
              </a:prstGeom>
              <a:blipFill rotWithShape="1">
                <a:blip r:embed="rId4"/>
                <a:stretch>
                  <a:fillRect l="-1250" t="-1258" r="-1140" b="-113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11" name="Straight Connector 10"/>
          <p:cNvCxnSpPr>
            <a:stCxn id="6" idx="6"/>
            <a:endCxn id="7" idx="2"/>
          </p:cNvCxnSpPr>
          <p:nvPr/>
        </p:nvCxnSpPr>
        <p:spPr>
          <a:xfrm>
            <a:off x="7635766" y="2989922"/>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a:stCxn id="7" idx="6"/>
            <a:endCxn id="8" idx="2"/>
          </p:cNvCxnSpPr>
          <p:nvPr/>
        </p:nvCxnSpPr>
        <p:spPr>
          <a:xfrm>
            <a:off x="9017876" y="2989922"/>
            <a:ext cx="964324" cy="1261"/>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a:stCxn id="7" idx="5"/>
            <a:endCxn id="9" idx="1"/>
          </p:cNvCxnSpPr>
          <p:nvPr/>
        </p:nvCxnSpPr>
        <p:spPr>
          <a:xfrm>
            <a:off x="8900896" y="3272335"/>
            <a:ext cx="316729" cy="573890"/>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a:stCxn id="9" idx="7"/>
            <a:endCxn id="8" idx="3"/>
          </p:cNvCxnSpPr>
          <p:nvPr/>
        </p:nvCxnSpPr>
        <p:spPr>
          <a:xfrm flipV="1">
            <a:off x="9782451" y="3273596"/>
            <a:ext cx="316729" cy="572629"/>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838200" y="932031"/>
            <a:ext cx="6180666" cy="461665"/>
          </a:xfrm>
          <a:prstGeom prst="rect">
            <a:avLst/>
          </a:prstGeom>
          <a:noFill/>
        </p:spPr>
        <p:txBody>
          <a:bodyPr wrap="none" rtlCol="0">
            <a:spAutoFit/>
          </a:bodyPr>
          <a:lstStyle/>
          <a:p>
            <a:r>
              <a:rPr lang="en-US" sz="2400" dirty="0">
                <a:solidFill>
                  <a:schemeClr val="tx1">
                    <a:lumMod val="50000"/>
                    <a:lumOff val="50000"/>
                  </a:schemeClr>
                </a:solidFill>
              </a:rPr>
              <a:t>Generate </a:t>
            </a:r>
            <a:r>
              <a:rPr lang="en-US" sz="2400" b="1" dirty="0">
                <a:solidFill>
                  <a:schemeClr val="tx1">
                    <a:lumMod val="50000"/>
                    <a:lumOff val="50000"/>
                  </a:schemeClr>
                </a:solidFill>
              </a:rPr>
              <a:t>Non-Tree Edges </a:t>
            </a:r>
            <a:r>
              <a:rPr lang="en-US" sz="2400" dirty="0">
                <a:solidFill>
                  <a:schemeClr val="tx1">
                    <a:lumMod val="50000"/>
                    <a:lumOff val="50000"/>
                  </a:schemeClr>
                </a:solidFill>
              </a:rPr>
              <a:t>For </a:t>
            </a:r>
            <a:r>
              <a:rPr lang="en-US" sz="2400" b="1" dirty="0">
                <a:solidFill>
                  <a:schemeClr val="tx1">
                    <a:lumMod val="50000"/>
                    <a:lumOff val="50000"/>
                  </a:schemeClr>
                </a:solidFill>
              </a:rPr>
              <a:t>Cyclic</a:t>
            </a:r>
            <a:r>
              <a:rPr lang="en-US" sz="2400" dirty="0">
                <a:solidFill>
                  <a:schemeClr val="tx1">
                    <a:lumMod val="50000"/>
                    <a:lumOff val="50000"/>
                  </a:schemeClr>
                </a:solidFill>
              </a:rPr>
              <a:t> Queries</a:t>
            </a:r>
            <a:endParaRPr lang="en-US" sz="2400" dirty="0">
              <a:solidFill>
                <a:schemeClr val="tx1">
                  <a:lumMod val="50000"/>
                  <a:lumOff val="50000"/>
                </a:schemeClr>
              </a:solidFill>
            </a:endParaRPr>
          </a:p>
        </p:txBody>
      </p:sp>
      <p:cxnSp>
        <p:nvCxnSpPr>
          <p:cNvPr id="34" name="Straight Arrow Connector 33"/>
          <p:cNvCxnSpPr/>
          <p:nvPr/>
        </p:nvCxnSpPr>
        <p:spPr>
          <a:xfrm>
            <a:off x="9100645" y="2701690"/>
            <a:ext cx="798786" cy="0"/>
          </a:xfrm>
          <a:prstGeom prst="straightConnector1">
            <a:avLst/>
          </a:prstGeom>
          <a:ln>
            <a:solidFill>
              <a:schemeClr val="accent5"/>
            </a:solidFill>
            <a:tailEnd type="triangle"/>
          </a:ln>
        </p:spPr>
        <p:style>
          <a:lnRef idx="3">
            <a:schemeClr val="accent4"/>
          </a:lnRef>
          <a:fillRef idx="0">
            <a:schemeClr val="accent4"/>
          </a:fillRef>
          <a:effectRef idx="2">
            <a:schemeClr val="accent4"/>
          </a:effectRef>
          <a:fontRef idx="minor">
            <a:schemeClr val="tx1"/>
          </a:fontRef>
        </p:style>
      </p:cxnSp>
      <p:cxnSp>
        <p:nvCxnSpPr>
          <p:cNvPr id="36" name="Straight Arrow Connector 35"/>
          <p:cNvCxnSpPr/>
          <p:nvPr/>
        </p:nvCxnSpPr>
        <p:spPr>
          <a:xfrm flipH="1">
            <a:off x="9654355" y="3228425"/>
            <a:ext cx="214149" cy="461465"/>
          </a:xfrm>
          <a:prstGeom prst="straightConnector1">
            <a:avLst/>
          </a:prstGeom>
          <a:ln>
            <a:solidFill>
              <a:schemeClr val="accent5"/>
            </a:solidFill>
            <a:tailEnd type="triangle"/>
          </a:ln>
        </p:spPr>
        <p:style>
          <a:lnRef idx="3">
            <a:schemeClr val="accent4"/>
          </a:lnRef>
          <a:fillRef idx="0">
            <a:schemeClr val="accent4"/>
          </a:fillRef>
          <a:effectRef idx="2">
            <a:schemeClr val="accent4"/>
          </a:effectRef>
          <a:fontRef idx="minor">
            <a:schemeClr val="tx1"/>
          </a:fontRef>
        </p:style>
      </p:cxnSp>
      <mc:AlternateContent xmlns:mc="http://schemas.openxmlformats.org/markup-compatibility/2006">
        <mc:Choice xmlns:a14="http://schemas.microsoft.com/office/drawing/2010/main" Requires="a14">
          <p:sp>
            <p:nvSpPr>
              <p:cNvPr id="40" name="TextBox 39"/>
              <p:cNvSpPr txBox="1"/>
              <p:nvPr/>
            </p:nvSpPr>
            <p:spPr>
              <a:xfrm>
                <a:off x="1090472" y="2759089"/>
                <a:ext cx="5218353" cy="461665"/>
              </a:xfrm>
              <a:prstGeom prst="rect">
                <a:avLst/>
              </a:prstGeom>
              <a:noFill/>
            </p:spPr>
            <p:txBody>
              <a:bodyPr wrap="none" rtlCol="0">
                <a:spAutoFit/>
              </a:bodyPr>
              <a:lstStyle/>
              <a:p>
                <a:pPr algn="ctr"/>
                <a14:m>
                  <m:oMath xmlns:m="http://schemas.openxmlformats.org/officeDocument/2006/math">
                    <m:sSub>
                      <m:sSubPr>
                        <m:ctrlPr>
                          <a:rPr lang="en-CA" sz="2400" b="0" i="1" smtClean="0">
                            <a:solidFill>
                              <a:schemeClr val="accent5"/>
                            </a:solidFill>
                            <a:latin typeface="Cambria Math" panose="02040503050406030204" pitchFamily="18" charset="0"/>
                          </a:rPr>
                        </m:ctrlPr>
                      </m:sSubPr>
                      <m:e>
                        <m:r>
                          <a:rPr lang="en-CA" sz="2400" b="0" i="1" smtClean="0">
                            <a:solidFill>
                              <a:schemeClr val="accent5"/>
                            </a:solidFill>
                            <a:latin typeface="Cambria Math" panose="02040503050406030204" pitchFamily="18" charset="0"/>
                          </a:rPr>
                          <m:t>𝑅</m:t>
                        </m:r>
                      </m:e>
                      <m:sub>
                        <m:r>
                          <a:rPr lang="en-CA" sz="2400" b="0" i="1" smtClean="0">
                            <a:solidFill>
                              <a:schemeClr val="accent5"/>
                            </a:solidFill>
                            <a:latin typeface="Cambria Math" panose="02040503050406030204" pitchFamily="18" charset="0"/>
                          </a:rPr>
                          <m:t>1</m:t>
                        </m:r>
                      </m:sub>
                    </m:sSub>
                    <m:r>
                      <a:rPr lang="en-CA" sz="2400" b="0" i="1" smtClean="0">
                        <a:solidFill>
                          <a:schemeClr val="accent5"/>
                        </a:solidFill>
                        <a:latin typeface="Cambria Math" panose="02040503050406030204" pitchFamily="18" charset="0"/>
                      </a:rPr>
                      <m:t>, </m:t>
                    </m:r>
                    <m:sSub>
                      <m:sSubPr>
                        <m:ctrlPr>
                          <a:rPr lang="en-CA" sz="2400" b="0" i="1" smtClean="0">
                            <a:solidFill>
                              <a:schemeClr val="accent5"/>
                            </a:solidFill>
                            <a:latin typeface="Cambria Math" panose="02040503050406030204" pitchFamily="18" charset="0"/>
                          </a:rPr>
                        </m:ctrlPr>
                      </m:sSubPr>
                      <m:e>
                        <m:r>
                          <a:rPr lang="en-CA" sz="2400" b="0" i="1" smtClean="0">
                            <a:solidFill>
                              <a:schemeClr val="accent5"/>
                            </a:solidFill>
                            <a:latin typeface="Cambria Math" panose="02040503050406030204" pitchFamily="18" charset="0"/>
                          </a:rPr>
                          <m:t>𝑅</m:t>
                        </m:r>
                      </m:e>
                      <m:sub>
                        <m:r>
                          <a:rPr lang="en-CA" sz="2400" b="0" i="1" smtClean="0">
                            <a:solidFill>
                              <a:schemeClr val="accent5"/>
                            </a:solidFill>
                            <a:latin typeface="Cambria Math" panose="02040503050406030204" pitchFamily="18" charset="0"/>
                          </a:rPr>
                          <m:t>2</m:t>
                        </m:r>
                      </m:sub>
                    </m:sSub>
                    <m:r>
                      <a:rPr lang="en-CA" sz="2400" b="0" i="1" smtClean="0">
                        <a:solidFill>
                          <a:schemeClr val="accent5"/>
                        </a:solidFill>
                        <a:latin typeface="Cambria Math" panose="02040503050406030204" pitchFamily="18" charset="0"/>
                      </a:rPr>
                      <m:t>, </m:t>
                    </m:r>
                    <m:sSub>
                      <m:sSubPr>
                        <m:ctrlPr>
                          <a:rPr lang="en-CA" sz="2400" b="0" i="1" smtClean="0">
                            <a:solidFill>
                              <a:schemeClr val="accent5"/>
                            </a:solidFill>
                            <a:latin typeface="Cambria Math" panose="02040503050406030204" pitchFamily="18" charset="0"/>
                          </a:rPr>
                        </m:ctrlPr>
                      </m:sSubPr>
                      <m:e>
                        <m:r>
                          <a:rPr lang="en-CA" sz="2400" b="0" i="1" smtClean="0">
                            <a:solidFill>
                              <a:schemeClr val="accent5"/>
                            </a:solidFill>
                            <a:latin typeface="Cambria Math" panose="02040503050406030204" pitchFamily="18" charset="0"/>
                          </a:rPr>
                          <m:t>𝑅</m:t>
                        </m:r>
                      </m:e>
                      <m:sub>
                        <m:r>
                          <a:rPr lang="en-CA" sz="2400" b="0" i="1" smtClean="0">
                            <a:solidFill>
                              <a:schemeClr val="accent5"/>
                            </a:solidFill>
                            <a:latin typeface="Cambria Math" panose="02040503050406030204" pitchFamily="18" charset="0"/>
                          </a:rPr>
                          <m:t>3</m:t>
                        </m:r>
                      </m:sub>
                    </m:sSub>
                    <m:r>
                      <a:rPr lang="en-CA" sz="2400" b="0" i="1" smtClean="0">
                        <a:solidFill>
                          <a:schemeClr val="accent5"/>
                        </a:solidFill>
                        <a:latin typeface="Cambria Math" panose="02040503050406030204" pitchFamily="18" charset="0"/>
                      </a:rPr>
                      <m:t>,</m:t>
                    </m:r>
                    <m:sSub>
                      <m:sSubPr>
                        <m:ctrlPr>
                          <a:rPr lang="en-CA" sz="2400" b="0" i="1" smtClean="0">
                            <a:solidFill>
                              <a:schemeClr val="accent5"/>
                            </a:solidFill>
                            <a:latin typeface="Cambria Math" panose="02040503050406030204" pitchFamily="18" charset="0"/>
                          </a:rPr>
                        </m:ctrlPr>
                      </m:sSubPr>
                      <m:e>
                        <m:r>
                          <a:rPr lang="en-CA" sz="2400" b="0" i="1" smtClean="0">
                            <a:solidFill>
                              <a:schemeClr val="accent5"/>
                            </a:solidFill>
                            <a:latin typeface="Cambria Math" panose="02040503050406030204" pitchFamily="18" charset="0"/>
                          </a:rPr>
                          <m:t>𝑅</m:t>
                        </m:r>
                      </m:e>
                      <m:sub>
                        <m:r>
                          <a:rPr lang="en-CA" sz="2400" b="0" i="1" smtClean="0">
                            <a:solidFill>
                              <a:schemeClr val="accent5"/>
                            </a:solidFill>
                            <a:latin typeface="Cambria Math" panose="02040503050406030204" pitchFamily="18" charset="0"/>
                          </a:rPr>
                          <m:t>4</m:t>
                        </m:r>
                      </m:sub>
                    </m:sSub>
                    <m:r>
                      <a:rPr lang="en-CA" sz="2400" b="0" i="1" smtClean="0">
                        <a:solidFill>
                          <a:schemeClr val="accent5"/>
                        </a:solidFill>
                        <a:latin typeface="Cambria Math" panose="02040503050406030204" pitchFamily="18" charset="0"/>
                      </a:rPr>
                      <m:t>.    </m:t>
                    </m:r>
                  </m:oMath>
                </a14:m>
                <a:r>
                  <a:rPr lang="en-CA" sz="2400" b="0" i="0" dirty="0">
                    <a:solidFill>
                      <a:schemeClr val="accent5"/>
                    </a:solidFill>
                    <a:latin typeface="+mj-lt"/>
                  </a:rPr>
                  <a:t>Non-Tree Edges: </a:t>
                </a:r>
                <a14:m>
                  <m:oMath xmlns:m="http://schemas.openxmlformats.org/officeDocument/2006/math">
                    <m:d>
                      <m:dPr>
                        <m:ctrlPr>
                          <a:rPr lang="en-CA" sz="2400" b="0" i="1" smtClean="0">
                            <a:solidFill>
                              <a:schemeClr val="accent5"/>
                            </a:solidFill>
                            <a:latin typeface="Cambria Math" panose="02040503050406030204" pitchFamily="18" charset="0"/>
                          </a:rPr>
                        </m:ctrlPr>
                      </m:dPr>
                      <m:e>
                        <m:sSub>
                          <m:sSubPr>
                            <m:ctrlPr>
                              <a:rPr lang="en-CA" sz="2400" b="0" i="1" smtClean="0">
                                <a:solidFill>
                                  <a:schemeClr val="accent5"/>
                                </a:solidFill>
                                <a:latin typeface="Cambria Math" panose="02040503050406030204" pitchFamily="18" charset="0"/>
                              </a:rPr>
                            </m:ctrlPr>
                          </m:sSubPr>
                          <m:e>
                            <m:r>
                              <a:rPr lang="en-CA" sz="2400" b="0" i="1" smtClean="0">
                                <a:solidFill>
                                  <a:schemeClr val="accent5"/>
                                </a:solidFill>
                                <a:latin typeface="Cambria Math" panose="02040503050406030204" pitchFamily="18" charset="0"/>
                              </a:rPr>
                              <m:t>𝑅</m:t>
                            </m:r>
                          </m:e>
                          <m:sub>
                            <m:r>
                              <a:rPr lang="en-CA" sz="2400" b="0" i="1" smtClean="0">
                                <a:solidFill>
                                  <a:schemeClr val="accent5"/>
                                </a:solidFill>
                                <a:latin typeface="Cambria Math" panose="02040503050406030204" pitchFamily="18" charset="0"/>
                              </a:rPr>
                              <m:t>2</m:t>
                            </m:r>
                          </m:sub>
                        </m:sSub>
                        <m:r>
                          <a:rPr lang="en-CA" sz="2400" b="0" i="1" smtClean="0">
                            <a:solidFill>
                              <a:schemeClr val="accent5"/>
                            </a:solidFill>
                            <a:latin typeface="Cambria Math" panose="02040503050406030204" pitchFamily="18" charset="0"/>
                          </a:rPr>
                          <m:t>,</m:t>
                        </m:r>
                        <m:sSub>
                          <m:sSubPr>
                            <m:ctrlPr>
                              <a:rPr lang="en-CA" sz="2400" b="0" i="1" smtClean="0">
                                <a:solidFill>
                                  <a:schemeClr val="accent5"/>
                                </a:solidFill>
                                <a:latin typeface="Cambria Math" panose="02040503050406030204" pitchFamily="18" charset="0"/>
                              </a:rPr>
                            </m:ctrlPr>
                          </m:sSubPr>
                          <m:e>
                            <m:r>
                              <a:rPr lang="en-CA" sz="2400" b="0" i="1" smtClean="0">
                                <a:solidFill>
                                  <a:schemeClr val="accent5"/>
                                </a:solidFill>
                                <a:latin typeface="Cambria Math" panose="02040503050406030204" pitchFamily="18" charset="0"/>
                              </a:rPr>
                              <m:t>𝑅</m:t>
                            </m:r>
                          </m:e>
                          <m:sub>
                            <m:r>
                              <a:rPr lang="en-CA" sz="2400" b="0" i="1" smtClean="0">
                                <a:solidFill>
                                  <a:schemeClr val="accent5"/>
                                </a:solidFill>
                                <a:latin typeface="Cambria Math" panose="02040503050406030204" pitchFamily="18" charset="0"/>
                              </a:rPr>
                              <m:t>4</m:t>
                            </m:r>
                          </m:sub>
                        </m:sSub>
                      </m:e>
                    </m:d>
                  </m:oMath>
                </a14:m>
                <a:endParaRPr lang="en-US" sz="2400" dirty="0">
                  <a:solidFill>
                    <a:schemeClr val="accent5"/>
                  </a:solidFill>
                </a:endParaRPr>
              </a:p>
            </p:txBody>
          </p:sp>
        </mc:Choice>
        <mc:Fallback>
          <p:sp>
            <p:nvSpPr>
              <p:cNvPr id="40" name="TextBox 39"/>
              <p:cNvSpPr txBox="1">
                <a:spLocks noRot="1" noChangeAspect="1" noMove="1" noResize="1" noEditPoints="1" noAdjustHandles="1" noChangeArrowheads="1" noChangeShapeType="1" noTextEdit="1"/>
              </p:cNvSpPr>
              <p:nvPr/>
            </p:nvSpPr>
            <p:spPr>
              <a:xfrm>
                <a:off x="1090472" y="2759089"/>
                <a:ext cx="5218353" cy="461665"/>
              </a:xfrm>
              <a:prstGeom prst="rect">
                <a:avLst/>
              </a:prstGeom>
              <a:blipFill rotWithShape="1">
                <a:blip r:embed="rId5"/>
                <a:stretch>
                  <a:fillRect l="-3776" t="-3" r="-5060" b="-2744"/>
                </a:stretch>
              </a:blipFill>
            </p:spPr>
            <p:txBody>
              <a:bodyPr/>
              <a:lstStyle/>
              <a:p>
                <a:r>
                  <a:rPr lang="zh-CN" altLang="en-US">
                    <a:noFill/>
                  </a:rPr>
                  <a:t> </a:t>
                </a:r>
              </a:p>
            </p:txBody>
          </p:sp>
        </mc:Fallback>
      </mc:AlternateContent>
      <p:cxnSp>
        <p:nvCxnSpPr>
          <p:cNvPr id="41" name="Straight Arrow Connector 40"/>
          <p:cNvCxnSpPr/>
          <p:nvPr/>
        </p:nvCxnSpPr>
        <p:spPr>
          <a:xfrm>
            <a:off x="7636422" y="2701690"/>
            <a:ext cx="583324" cy="0"/>
          </a:xfrm>
          <a:prstGeom prst="straightConnector1">
            <a:avLst/>
          </a:prstGeom>
          <a:ln>
            <a:solidFill>
              <a:schemeClr val="accent5"/>
            </a:solidFill>
            <a:tailEnd type="triangle"/>
          </a:ln>
        </p:spPr>
        <p:style>
          <a:lnRef idx="3">
            <a:schemeClr val="accent4"/>
          </a:lnRef>
          <a:fillRef idx="0">
            <a:schemeClr val="accent4"/>
          </a:fillRef>
          <a:effectRef idx="2">
            <a:schemeClr val="accent4"/>
          </a:effectRef>
          <a:fontRef idx="minor">
            <a:schemeClr val="tx1"/>
          </a:fontRef>
        </p:style>
      </p:cxnSp>
      <p:cxnSp>
        <p:nvCxnSpPr>
          <p:cNvPr id="50" name="Straight Arrow Connector 49"/>
          <p:cNvCxnSpPr/>
          <p:nvPr/>
        </p:nvCxnSpPr>
        <p:spPr>
          <a:xfrm>
            <a:off x="9003422" y="3244902"/>
            <a:ext cx="277212" cy="465250"/>
          </a:xfrm>
          <a:prstGeom prst="straightConnector1">
            <a:avLst/>
          </a:prstGeom>
          <a:ln w="76200">
            <a:solidFill>
              <a:schemeClr val="accent5">
                <a:lumMod val="20000"/>
                <a:lumOff val="80000"/>
              </a:schemeClr>
            </a:solidFill>
            <a:prstDash val="sysDot"/>
            <a:headEnd type="none" w="med" len="med"/>
            <a:tailEnd type="none" w="med" len="med"/>
          </a:ln>
        </p:spPr>
        <p:style>
          <a:lnRef idx="3">
            <a:schemeClr val="accent3"/>
          </a:lnRef>
          <a:fillRef idx="0">
            <a:schemeClr val="accent3"/>
          </a:fillRef>
          <a:effectRef idx="2">
            <a:schemeClr val="accent3"/>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mc:AlternateContent xmlns:mc="http://schemas.openxmlformats.org/markup-compatibility/2006">
        <mc:Choice xmlns:a14="http://schemas.microsoft.com/office/drawing/2010/main" Requires="a14">
          <p:sp>
            <p:nvSpPr>
              <p:cNvPr id="6" name="Oval 5"/>
              <p:cNvSpPr/>
              <p:nvPr/>
            </p:nvSpPr>
            <p:spPr>
              <a:xfrm>
                <a:off x="6836980" y="259052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6" name="Oval 5"/>
              <p:cNvSpPr>
                <a:spLocks noRot="1" noChangeAspect="1" noMove="1" noResize="1" noEditPoints="1" noAdjustHandles="1" noChangeArrowheads="1" noChangeShapeType="1" noTextEdit="1"/>
              </p:cNvSpPr>
              <p:nvPr/>
            </p:nvSpPr>
            <p:spPr>
              <a:xfrm>
                <a:off x="6836980" y="2590529"/>
                <a:ext cx="798786" cy="798786"/>
              </a:xfrm>
              <a:prstGeom prst="ellipse">
                <a:avLst/>
              </a:prstGeom>
              <a:blipFill rotWithShape="1">
                <a:blip r:embed="rId1"/>
                <a:stretch>
                  <a:fillRect l="-1264" t="-1238" r="-1127"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Oval 6"/>
              <p:cNvSpPr/>
              <p:nvPr/>
            </p:nvSpPr>
            <p:spPr>
              <a:xfrm>
                <a:off x="8219090" y="259052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7" name="Oval 6"/>
              <p:cNvSpPr>
                <a:spLocks noRot="1" noChangeAspect="1" noMove="1" noResize="1" noEditPoints="1" noAdjustHandles="1" noChangeArrowheads="1" noChangeShapeType="1" noTextEdit="1"/>
              </p:cNvSpPr>
              <p:nvPr/>
            </p:nvSpPr>
            <p:spPr>
              <a:xfrm>
                <a:off x="8219090" y="2590529"/>
                <a:ext cx="798786" cy="798786"/>
              </a:xfrm>
              <a:prstGeom prst="ellipse">
                <a:avLst/>
              </a:prstGeom>
              <a:blipFill rotWithShape="1">
                <a:blip r:embed="rId2"/>
                <a:stretch>
                  <a:fillRect l="-1228" t="-1238" r="-1162"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Oval 7"/>
              <p:cNvSpPr/>
              <p:nvPr/>
            </p:nvSpPr>
            <p:spPr>
              <a:xfrm>
                <a:off x="9982200" y="2591790"/>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8" name="Oval 7"/>
              <p:cNvSpPr>
                <a:spLocks noRot="1" noChangeAspect="1" noMove="1" noResize="1" noEditPoints="1" noAdjustHandles="1" noChangeArrowheads="1" noChangeShapeType="1" noTextEdit="1"/>
              </p:cNvSpPr>
              <p:nvPr/>
            </p:nvSpPr>
            <p:spPr>
              <a:xfrm>
                <a:off x="9982200" y="2591790"/>
                <a:ext cx="798786" cy="798786"/>
              </a:xfrm>
              <a:prstGeom prst="ellipse">
                <a:avLst/>
              </a:prstGeom>
              <a:blipFill rotWithShape="1">
                <a:blip r:embed="rId3"/>
                <a:stretch>
                  <a:fillRect l="-1272" t="-1237" r="-1118" b="-1154"/>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Oval 8"/>
              <p:cNvSpPr/>
              <p:nvPr/>
            </p:nvSpPr>
            <p:spPr>
              <a:xfrm>
                <a:off x="9100645" y="3729245"/>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p:txBody>
          </p:sp>
        </mc:Choice>
        <mc:Fallback>
          <p:sp>
            <p:nvSpPr>
              <p:cNvPr id="9" name="Oval 8"/>
              <p:cNvSpPr>
                <a:spLocks noRot="1" noChangeAspect="1" noMove="1" noResize="1" noEditPoints="1" noAdjustHandles="1" noChangeArrowheads="1" noChangeShapeType="1" noTextEdit="1"/>
              </p:cNvSpPr>
              <p:nvPr/>
            </p:nvSpPr>
            <p:spPr>
              <a:xfrm>
                <a:off x="9100645" y="3729245"/>
                <a:ext cx="798786" cy="798786"/>
              </a:xfrm>
              <a:prstGeom prst="ellipse">
                <a:avLst/>
              </a:prstGeom>
              <a:blipFill rotWithShape="1">
                <a:blip r:embed="rId4"/>
                <a:stretch>
                  <a:fillRect l="-1250" t="-1258" r="-1140" b="-113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11" name="Straight Connector 10"/>
          <p:cNvCxnSpPr>
            <a:stCxn id="6" idx="6"/>
            <a:endCxn id="7" idx="2"/>
          </p:cNvCxnSpPr>
          <p:nvPr/>
        </p:nvCxnSpPr>
        <p:spPr>
          <a:xfrm>
            <a:off x="7635766" y="2989922"/>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a:stCxn id="7" idx="6"/>
            <a:endCxn id="8" idx="2"/>
          </p:cNvCxnSpPr>
          <p:nvPr/>
        </p:nvCxnSpPr>
        <p:spPr>
          <a:xfrm>
            <a:off x="9017876" y="2989922"/>
            <a:ext cx="964324" cy="1261"/>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a:stCxn id="7" idx="5"/>
            <a:endCxn id="9" idx="1"/>
          </p:cNvCxnSpPr>
          <p:nvPr/>
        </p:nvCxnSpPr>
        <p:spPr>
          <a:xfrm>
            <a:off x="8900896" y="3272335"/>
            <a:ext cx="316729" cy="573890"/>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a:stCxn id="9" idx="7"/>
            <a:endCxn id="8" idx="3"/>
          </p:cNvCxnSpPr>
          <p:nvPr/>
        </p:nvCxnSpPr>
        <p:spPr>
          <a:xfrm flipV="1">
            <a:off x="9782451" y="3273596"/>
            <a:ext cx="316729" cy="572629"/>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838200" y="932031"/>
            <a:ext cx="6180666" cy="461665"/>
          </a:xfrm>
          <a:prstGeom prst="rect">
            <a:avLst/>
          </a:prstGeom>
          <a:noFill/>
        </p:spPr>
        <p:txBody>
          <a:bodyPr wrap="none" rtlCol="0">
            <a:spAutoFit/>
          </a:bodyPr>
          <a:lstStyle/>
          <a:p>
            <a:r>
              <a:rPr lang="en-US" sz="2400" dirty="0">
                <a:solidFill>
                  <a:schemeClr val="tx1">
                    <a:lumMod val="50000"/>
                    <a:lumOff val="50000"/>
                  </a:schemeClr>
                </a:solidFill>
              </a:rPr>
              <a:t>Generate </a:t>
            </a:r>
            <a:r>
              <a:rPr lang="en-US" sz="2400" b="1" dirty="0">
                <a:solidFill>
                  <a:schemeClr val="tx1">
                    <a:lumMod val="50000"/>
                    <a:lumOff val="50000"/>
                  </a:schemeClr>
                </a:solidFill>
              </a:rPr>
              <a:t>Non-Tree Edges </a:t>
            </a:r>
            <a:r>
              <a:rPr lang="en-US" sz="2400" dirty="0">
                <a:solidFill>
                  <a:schemeClr val="tx1">
                    <a:lumMod val="50000"/>
                    <a:lumOff val="50000"/>
                  </a:schemeClr>
                </a:solidFill>
              </a:rPr>
              <a:t>For </a:t>
            </a:r>
            <a:r>
              <a:rPr lang="en-US" sz="2400" b="1" dirty="0">
                <a:solidFill>
                  <a:schemeClr val="tx1">
                    <a:lumMod val="50000"/>
                    <a:lumOff val="50000"/>
                  </a:schemeClr>
                </a:solidFill>
              </a:rPr>
              <a:t>Cyclic</a:t>
            </a:r>
            <a:r>
              <a:rPr lang="en-US" sz="2400" dirty="0">
                <a:solidFill>
                  <a:schemeClr val="tx1">
                    <a:lumMod val="50000"/>
                    <a:lumOff val="50000"/>
                  </a:schemeClr>
                </a:solidFill>
              </a:rPr>
              <a:t> Queries</a:t>
            </a:r>
            <a:endParaRPr lang="en-US" sz="2400" dirty="0">
              <a:solidFill>
                <a:schemeClr val="tx1">
                  <a:lumMod val="50000"/>
                  <a:lumOff val="50000"/>
                </a:schemeClr>
              </a:solidFill>
            </a:endParaRPr>
          </a:p>
        </p:txBody>
      </p:sp>
      <p:cxnSp>
        <p:nvCxnSpPr>
          <p:cNvPr id="33" name="Straight Arrow Connector 32"/>
          <p:cNvCxnSpPr/>
          <p:nvPr/>
        </p:nvCxnSpPr>
        <p:spPr>
          <a:xfrm>
            <a:off x="7635766" y="3272335"/>
            <a:ext cx="583324"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4" name="Straight Arrow Connector 33"/>
          <p:cNvCxnSpPr/>
          <p:nvPr/>
        </p:nvCxnSpPr>
        <p:spPr>
          <a:xfrm>
            <a:off x="9100645" y="2701690"/>
            <a:ext cx="798786" cy="0"/>
          </a:xfrm>
          <a:prstGeom prst="straightConnector1">
            <a:avLst/>
          </a:prstGeom>
          <a:ln>
            <a:solidFill>
              <a:schemeClr val="bg1">
                <a:lumMod val="95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36" name="Straight Arrow Connector 35"/>
          <p:cNvCxnSpPr/>
          <p:nvPr/>
        </p:nvCxnSpPr>
        <p:spPr>
          <a:xfrm flipH="1">
            <a:off x="9654355" y="3228425"/>
            <a:ext cx="214149" cy="461465"/>
          </a:xfrm>
          <a:prstGeom prst="straightConnector1">
            <a:avLst/>
          </a:prstGeom>
          <a:ln>
            <a:solidFill>
              <a:schemeClr val="bg1">
                <a:lumMod val="95000"/>
              </a:schemeClr>
            </a:solidFill>
            <a:tailEnd type="triangle"/>
          </a:ln>
        </p:spPr>
        <p:style>
          <a:lnRef idx="3">
            <a:schemeClr val="accent4"/>
          </a:lnRef>
          <a:fillRef idx="0">
            <a:schemeClr val="accent4"/>
          </a:fillRef>
          <a:effectRef idx="2">
            <a:schemeClr val="accent4"/>
          </a:effectRef>
          <a:fontRef idx="minor">
            <a:schemeClr val="tx1"/>
          </a:fontRef>
        </p:style>
      </p:cxnSp>
      <mc:AlternateContent xmlns:mc="http://schemas.openxmlformats.org/markup-compatibility/2006">
        <mc:Choice xmlns:a14="http://schemas.microsoft.com/office/drawing/2010/main" Requires="a14">
          <p:sp>
            <p:nvSpPr>
              <p:cNvPr id="40" name="TextBox 39"/>
              <p:cNvSpPr txBox="1"/>
              <p:nvPr/>
            </p:nvSpPr>
            <p:spPr>
              <a:xfrm>
                <a:off x="1090472" y="2759089"/>
                <a:ext cx="5218353" cy="461665"/>
              </a:xfrm>
              <a:prstGeom prst="rect">
                <a:avLst/>
              </a:prstGeom>
              <a:noFill/>
              <a:ln>
                <a:noFill/>
              </a:ln>
            </p:spPr>
            <p:txBody>
              <a:bodyPr wrap="none" rtlCol="0">
                <a:spAutoFit/>
              </a:bodyPr>
              <a:lstStyle/>
              <a:p>
                <a:pPr algn="ctr"/>
                <a14:m>
                  <m:oMath xmlns:m="http://schemas.openxmlformats.org/officeDocument/2006/math">
                    <m:sSub>
                      <m:sSubPr>
                        <m:ctrlPr>
                          <a:rPr lang="en-CA" sz="2400" b="0" i="1" smtClean="0">
                            <a:solidFill>
                              <a:schemeClr val="bg1">
                                <a:lumMod val="75000"/>
                              </a:schemeClr>
                            </a:solidFill>
                            <a:latin typeface="Cambria Math" panose="02040503050406030204" pitchFamily="18" charset="0"/>
                          </a:rPr>
                        </m:ctrlPr>
                      </m:sSubPr>
                      <m:e>
                        <m:r>
                          <a:rPr lang="en-CA" sz="2400" b="0" i="1" smtClean="0">
                            <a:solidFill>
                              <a:schemeClr val="bg1">
                                <a:lumMod val="75000"/>
                              </a:schemeClr>
                            </a:solidFill>
                            <a:latin typeface="Cambria Math" panose="02040503050406030204" pitchFamily="18" charset="0"/>
                          </a:rPr>
                          <m:t>𝑅</m:t>
                        </m:r>
                      </m:e>
                      <m:sub>
                        <m:r>
                          <a:rPr lang="en-CA" sz="2400" b="0" i="1" smtClean="0">
                            <a:solidFill>
                              <a:schemeClr val="bg1">
                                <a:lumMod val="75000"/>
                              </a:schemeClr>
                            </a:solidFill>
                            <a:latin typeface="Cambria Math" panose="02040503050406030204" pitchFamily="18" charset="0"/>
                          </a:rPr>
                          <m:t>1</m:t>
                        </m:r>
                      </m:sub>
                    </m:sSub>
                    <m:r>
                      <a:rPr lang="en-CA" sz="2400" b="0" i="1" smtClean="0">
                        <a:solidFill>
                          <a:schemeClr val="bg1">
                            <a:lumMod val="75000"/>
                          </a:schemeClr>
                        </a:solidFill>
                        <a:latin typeface="Cambria Math" panose="02040503050406030204" pitchFamily="18" charset="0"/>
                      </a:rPr>
                      <m:t>, </m:t>
                    </m:r>
                    <m:sSub>
                      <m:sSubPr>
                        <m:ctrlPr>
                          <a:rPr lang="en-CA" sz="2400" b="0" i="1" smtClean="0">
                            <a:solidFill>
                              <a:schemeClr val="bg1">
                                <a:lumMod val="75000"/>
                              </a:schemeClr>
                            </a:solidFill>
                            <a:latin typeface="Cambria Math" panose="02040503050406030204" pitchFamily="18" charset="0"/>
                          </a:rPr>
                        </m:ctrlPr>
                      </m:sSubPr>
                      <m:e>
                        <m:r>
                          <a:rPr lang="en-CA" sz="2400" b="0" i="1" smtClean="0">
                            <a:solidFill>
                              <a:schemeClr val="bg1">
                                <a:lumMod val="75000"/>
                              </a:schemeClr>
                            </a:solidFill>
                            <a:latin typeface="Cambria Math" panose="02040503050406030204" pitchFamily="18" charset="0"/>
                          </a:rPr>
                          <m:t>𝑅</m:t>
                        </m:r>
                      </m:e>
                      <m:sub>
                        <m:r>
                          <a:rPr lang="en-CA" sz="2400" b="0" i="1" smtClean="0">
                            <a:solidFill>
                              <a:schemeClr val="bg1">
                                <a:lumMod val="75000"/>
                              </a:schemeClr>
                            </a:solidFill>
                            <a:latin typeface="Cambria Math" panose="02040503050406030204" pitchFamily="18" charset="0"/>
                          </a:rPr>
                          <m:t>2</m:t>
                        </m:r>
                      </m:sub>
                    </m:sSub>
                    <m:r>
                      <a:rPr lang="en-CA" sz="2400" b="0" i="1" smtClean="0">
                        <a:solidFill>
                          <a:schemeClr val="bg1">
                            <a:lumMod val="75000"/>
                          </a:schemeClr>
                        </a:solidFill>
                        <a:latin typeface="Cambria Math" panose="02040503050406030204" pitchFamily="18" charset="0"/>
                      </a:rPr>
                      <m:t>, </m:t>
                    </m:r>
                    <m:sSub>
                      <m:sSubPr>
                        <m:ctrlPr>
                          <a:rPr lang="en-CA" sz="2400" b="0" i="1" smtClean="0">
                            <a:solidFill>
                              <a:schemeClr val="bg1">
                                <a:lumMod val="75000"/>
                              </a:schemeClr>
                            </a:solidFill>
                            <a:latin typeface="Cambria Math" panose="02040503050406030204" pitchFamily="18" charset="0"/>
                          </a:rPr>
                        </m:ctrlPr>
                      </m:sSubPr>
                      <m:e>
                        <m:r>
                          <a:rPr lang="en-CA" sz="2400" b="0" i="1" smtClean="0">
                            <a:solidFill>
                              <a:schemeClr val="bg1">
                                <a:lumMod val="75000"/>
                              </a:schemeClr>
                            </a:solidFill>
                            <a:latin typeface="Cambria Math" panose="02040503050406030204" pitchFamily="18" charset="0"/>
                          </a:rPr>
                          <m:t>𝑅</m:t>
                        </m:r>
                      </m:e>
                      <m:sub>
                        <m:r>
                          <a:rPr lang="en-CA" sz="2400" b="0" i="1" smtClean="0">
                            <a:solidFill>
                              <a:schemeClr val="bg1">
                                <a:lumMod val="75000"/>
                              </a:schemeClr>
                            </a:solidFill>
                            <a:latin typeface="Cambria Math" panose="02040503050406030204" pitchFamily="18" charset="0"/>
                          </a:rPr>
                          <m:t>3</m:t>
                        </m:r>
                      </m:sub>
                    </m:sSub>
                    <m:r>
                      <a:rPr lang="en-CA" sz="2400" b="0" i="1" smtClean="0">
                        <a:solidFill>
                          <a:schemeClr val="bg1">
                            <a:lumMod val="75000"/>
                          </a:schemeClr>
                        </a:solidFill>
                        <a:latin typeface="Cambria Math" panose="02040503050406030204" pitchFamily="18" charset="0"/>
                      </a:rPr>
                      <m:t>,</m:t>
                    </m:r>
                    <m:sSub>
                      <m:sSubPr>
                        <m:ctrlPr>
                          <a:rPr lang="en-CA" sz="2400" b="0" i="1" smtClean="0">
                            <a:solidFill>
                              <a:schemeClr val="bg1">
                                <a:lumMod val="75000"/>
                              </a:schemeClr>
                            </a:solidFill>
                            <a:latin typeface="Cambria Math" panose="02040503050406030204" pitchFamily="18" charset="0"/>
                          </a:rPr>
                        </m:ctrlPr>
                      </m:sSubPr>
                      <m:e>
                        <m:r>
                          <a:rPr lang="en-CA" sz="2400" b="0" i="1" smtClean="0">
                            <a:solidFill>
                              <a:schemeClr val="bg1">
                                <a:lumMod val="75000"/>
                              </a:schemeClr>
                            </a:solidFill>
                            <a:latin typeface="Cambria Math" panose="02040503050406030204" pitchFamily="18" charset="0"/>
                          </a:rPr>
                          <m:t>𝑅</m:t>
                        </m:r>
                      </m:e>
                      <m:sub>
                        <m:r>
                          <a:rPr lang="en-CA" sz="2400" b="0" i="1" smtClean="0">
                            <a:solidFill>
                              <a:schemeClr val="bg1">
                                <a:lumMod val="75000"/>
                              </a:schemeClr>
                            </a:solidFill>
                            <a:latin typeface="Cambria Math" panose="02040503050406030204" pitchFamily="18" charset="0"/>
                          </a:rPr>
                          <m:t>4</m:t>
                        </m:r>
                      </m:sub>
                    </m:sSub>
                    <m:r>
                      <a:rPr lang="en-CA" sz="2400" b="0" i="1" smtClean="0">
                        <a:solidFill>
                          <a:schemeClr val="bg1">
                            <a:lumMod val="75000"/>
                          </a:schemeClr>
                        </a:solidFill>
                        <a:latin typeface="Cambria Math" panose="02040503050406030204" pitchFamily="18" charset="0"/>
                      </a:rPr>
                      <m:t>.    </m:t>
                    </m:r>
                  </m:oMath>
                </a14:m>
                <a:r>
                  <a:rPr lang="en-CA" sz="2400" b="0" i="0" dirty="0">
                    <a:solidFill>
                      <a:schemeClr val="bg1">
                        <a:lumMod val="75000"/>
                      </a:schemeClr>
                    </a:solidFill>
                    <a:latin typeface="+mj-lt"/>
                  </a:rPr>
                  <a:t>Non-Tree Edges: </a:t>
                </a:r>
                <a14:m>
                  <m:oMath xmlns:m="http://schemas.openxmlformats.org/officeDocument/2006/math">
                    <m:d>
                      <m:dPr>
                        <m:ctrlPr>
                          <a:rPr lang="en-CA" sz="2400" b="0" i="1" smtClean="0">
                            <a:solidFill>
                              <a:schemeClr val="bg1">
                                <a:lumMod val="75000"/>
                              </a:schemeClr>
                            </a:solidFill>
                            <a:latin typeface="Cambria Math" panose="02040503050406030204" pitchFamily="18" charset="0"/>
                          </a:rPr>
                        </m:ctrlPr>
                      </m:dPr>
                      <m:e>
                        <m:sSub>
                          <m:sSubPr>
                            <m:ctrlPr>
                              <a:rPr lang="en-CA" sz="2400" b="0" i="1" smtClean="0">
                                <a:solidFill>
                                  <a:schemeClr val="bg1">
                                    <a:lumMod val="75000"/>
                                  </a:schemeClr>
                                </a:solidFill>
                                <a:latin typeface="Cambria Math" panose="02040503050406030204" pitchFamily="18" charset="0"/>
                              </a:rPr>
                            </m:ctrlPr>
                          </m:sSubPr>
                          <m:e>
                            <m:r>
                              <a:rPr lang="en-CA" sz="2400" b="0" i="1" smtClean="0">
                                <a:solidFill>
                                  <a:schemeClr val="bg1">
                                    <a:lumMod val="75000"/>
                                  </a:schemeClr>
                                </a:solidFill>
                                <a:latin typeface="Cambria Math" panose="02040503050406030204" pitchFamily="18" charset="0"/>
                              </a:rPr>
                              <m:t>𝑅</m:t>
                            </m:r>
                          </m:e>
                          <m:sub>
                            <m:r>
                              <a:rPr lang="en-CA" sz="2400" b="0" i="1" smtClean="0">
                                <a:solidFill>
                                  <a:schemeClr val="bg1">
                                    <a:lumMod val="75000"/>
                                  </a:schemeClr>
                                </a:solidFill>
                                <a:latin typeface="Cambria Math" panose="02040503050406030204" pitchFamily="18" charset="0"/>
                              </a:rPr>
                              <m:t>2</m:t>
                            </m:r>
                          </m:sub>
                        </m:sSub>
                        <m:r>
                          <a:rPr lang="en-CA" sz="2400" b="0" i="1" smtClean="0">
                            <a:solidFill>
                              <a:schemeClr val="bg1">
                                <a:lumMod val="75000"/>
                              </a:schemeClr>
                            </a:solidFill>
                            <a:latin typeface="Cambria Math" panose="02040503050406030204" pitchFamily="18" charset="0"/>
                          </a:rPr>
                          <m:t>,</m:t>
                        </m:r>
                        <m:sSub>
                          <m:sSubPr>
                            <m:ctrlPr>
                              <a:rPr lang="en-CA" sz="2400" b="0" i="1" smtClean="0">
                                <a:solidFill>
                                  <a:schemeClr val="bg1">
                                    <a:lumMod val="75000"/>
                                  </a:schemeClr>
                                </a:solidFill>
                                <a:latin typeface="Cambria Math" panose="02040503050406030204" pitchFamily="18" charset="0"/>
                              </a:rPr>
                            </m:ctrlPr>
                          </m:sSubPr>
                          <m:e>
                            <m:r>
                              <a:rPr lang="en-CA" sz="2400" b="0" i="1" smtClean="0">
                                <a:solidFill>
                                  <a:schemeClr val="bg1">
                                    <a:lumMod val="75000"/>
                                  </a:schemeClr>
                                </a:solidFill>
                                <a:latin typeface="Cambria Math" panose="02040503050406030204" pitchFamily="18" charset="0"/>
                              </a:rPr>
                              <m:t>𝑅</m:t>
                            </m:r>
                          </m:e>
                          <m:sub>
                            <m:r>
                              <a:rPr lang="en-CA" sz="2400" b="0" i="1" smtClean="0">
                                <a:solidFill>
                                  <a:schemeClr val="bg1">
                                    <a:lumMod val="75000"/>
                                  </a:schemeClr>
                                </a:solidFill>
                                <a:latin typeface="Cambria Math" panose="02040503050406030204" pitchFamily="18" charset="0"/>
                              </a:rPr>
                              <m:t>4</m:t>
                            </m:r>
                          </m:sub>
                        </m:sSub>
                      </m:e>
                    </m:d>
                  </m:oMath>
                </a14:m>
                <a:endParaRPr lang="en-US" sz="2400" dirty="0">
                  <a:solidFill>
                    <a:schemeClr val="bg1">
                      <a:lumMod val="75000"/>
                    </a:schemeClr>
                  </a:solidFill>
                </a:endParaRPr>
              </a:p>
            </p:txBody>
          </p:sp>
        </mc:Choice>
        <mc:Fallback>
          <p:sp>
            <p:nvSpPr>
              <p:cNvPr id="40" name="TextBox 39"/>
              <p:cNvSpPr txBox="1">
                <a:spLocks noRot="1" noChangeAspect="1" noMove="1" noResize="1" noEditPoints="1" noAdjustHandles="1" noChangeArrowheads="1" noChangeShapeType="1" noTextEdit="1"/>
              </p:cNvSpPr>
              <p:nvPr/>
            </p:nvSpPr>
            <p:spPr>
              <a:xfrm>
                <a:off x="1090472" y="2759089"/>
                <a:ext cx="5218353" cy="461665"/>
              </a:xfrm>
              <a:prstGeom prst="rect">
                <a:avLst/>
              </a:prstGeom>
              <a:blipFill rotWithShape="1">
                <a:blip r:embed="rId5"/>
                <a:stretch>
                  <a:fillRect l="-3776" t="-3" r="-5060" b="-2744"/>
                </a:stretch>
              </a:blipFill>
              <a:ln>
                <a:noFill/>
              </a:ln>
            </p:spPr>
            <p:txBody>
              <a:bodyPr/>
              <a:lstStyle/>
              <a:p>
                <a:r>
                  <a:rPr lang="zh-CN" altLang="en-US">
                    <a:noFill/>
                  </a:rPr>
                  <a:t> </a:t>
                </a:r>
              </a:p>
            </p:txBody>
          </p:sp>
        </mc:Fallback>
      </mc:AlternateContent>
      <p:cxnSp>
        <p:nvCxnSpPr>
          <p:cNvPr id="41" name="Straight Arrow Connector 40"/>
          <p:cNvCxnSpPr/>
          <p:nvPr/>
        </p:nvCxnSpPr>
        <p:spPr>
          <a:xfrm>
            <a:off x="7636422" y="2701690"/>
            <a:ext cx="583324" cy="0"/>
          </a:xfrm>
          <a:prstGeom prst="straightConnector1">
            <a:avLst/>
          </a:prstGeom>
          <a:ln>
            <a:solidFill>
              <a:schemeClr val="bg1">
                <a:lumMod val="95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43" name="Straight Arrow Connector 42"/>
          <p:cNvCxnSpPr/>
          <p:nvPr/>
        </p:nvCxnSpPr>
        <p:spPr>
          <a:xfrm>
            <a:off x="8757797" y="3442256"/>
            <a:ext cx="239058" cy="45708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6" name="Straight Arrow Connector 45"/>
          <p:cNvCxnSpPr/>
          <p:nvPr/>
        </p:nvCxnSpPr>
        <p:spPr>
          <a:xfrm flipH="1">
            <a:off x="10003221" y="3459157"/>
            <a:ext cx="214149" cy="461465"/>
          </a:xfrm>
          <a:prstGeom prst="straightConnector1">
            <a:avLst/>
          </a:prstGeom>
          <a:ln>
            <a:headEnd type="triangle" w="med" len="med"/>
            <a:tailEnd type="none" w="med" len="med"/>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mc:Choice xmlns:a14="http://schemas.microsoft.com/office/drawing/2010/main" Requires="a14">
          <p:sp>
            <p:nvSpPr>
              <p:cNvPr id="47" name="TextBox 46"/>
              <p:cNvSpPr txBox="1"/>
              <p:nvPr/>
            </p:nvSpPr>
            <p:spPr>
              <a:xfrm>
                <a:off x="1037542" y="3595795"/>
                <a:ext cx="5324214" cy="461665"/>
              </a:xfrm>
              <a:prstGeom prst="rect">
                <a:avLst/>
              </a:prstGeom>
              <a:noFill/>
            </p:spPr>
            <p:txBody>
              <a:bodyPr wrap="none" rtlCol="0">
                <a:spAutoFit/>
              </a:bodyPr>
              <a:lstStyle/>
              <a:p>
                <a:pPr algn="ctr"/>
                <a14:m>
                  <m:oMath xmlns:m="http://schemas.openxmlformats.org/officeDocument/2006/math">
                    <m:sSub>
                      <m:sSubPr>
                        <m:ctrlPr>
                          <a:rPr lang="en-CA" sz="2400" b="0" i="1" smtClean="0">
                            <a:solidFill>
                              <a:schemeClr val="accent6"/>
                            </a:solidFill>
                            <a:latin typeface="Cambria Math" panose="02040503050406030204" pitchFamily="18" charset="0"/>
                          </a:rPr>
                        </m:ctrlPr>
                      </m:sSubPr>
                      <m:e>
                        <m:r>
                          <a:rPr lang="en-CA" sz="2400" b="0" i="1" smtClean="0">
                            <a:solidFill>
                              <a:schemeClr val="accent6"/>
                            </a:solidFill>
                            <a:latin typeface="Cambria Math" panose="02040503050406030204" pitchFamily="18" charset="0"/>
                          </a:rPr>
                          <m:t>𝑅</m:t>
                        </m:r>
                      </m:e>
                      <m:sub>
                        <m:r>
                          <a:rPr lang="en-CA" sz="2400" b="0" i="1" smtClean="0">
                            <a:solidFill>
                              <a:schemeClr val="accent6"/>
                            </a:solidFill>
                            <a:latin typeface="Cambria Math" panose="02040503050406030204" pitchFamily="18" charset="0"/>
                          </a:rPr>
                          <m:t>1</m:t>
                        </m:r>
                      </m:sub>
                    </m:sSub>
                    <m:r>
                      <a:rPr lang="en-CA" sz="2400" b="0" i="1" smtClean="0">
                        <a:solidFill>
                          <a:schemeClr val="accent6"/>
                        </a:solidFill>
                        <a:latin typeface="Cambria Math" panose="02040503050406030204" pitchFamily="18" charset="0"/>
                      </a:rPr>
                      <m:t>, </m:t>
                    </m:r>
                    <m:sSub>
                      <m:sSubPr>
                        <m:ctrlPr>
                          <a:rPr lang="en-CA" sz="2400" b="0" i="1" smtClean="0">
                            <a:solidFill>
                              <a:schemeClr val="accent6"/>
                            </a:solidFill>
                            <a:latin typeface="Cambria Math" panose="02040503050406030204" pitchFamily="18" charset="0"/>
                          </a:rPr>
                        </m:ctrlPr>
                      </m:sSubPr>
                      <m:e>
                        <m:r>
                          <a:rPr lang="en-CA" sz="2400" b="0" i="1" smtClean="0">
                            <a:solidFill>
                              <a:schemeClr val="accent6"/>
                            </a:solidFill>
                            <a:latin typeface="Cambria Math" panose="02040503050406030204" pitchFamily="18" charset="0"/>
                          </a:rPr>
                          <m:t>𝑅</m:t>
                        </m:r>
                      </m:e>
                      <m:sub>
                        <m:r>
                          <a:rPr lang="en-CA" sz="2400" b="0" i="1" smtClean="0">
                            <a:solidFill>
                              <a:schemeClr val="accent6"/>
                            </a:solidFill>
                            <a:latin typeface="Cambria Math" panose="02040503050406030204" pitchFamily="18" charset="0"/>
                          </a:rPr>
                          <m:t>2</m:t>
                        </m:r>
                      </m:sub>
                    </m:sSub>
                    <m:r>
                      <a:rPr lang="en-CA" sz="2400" b="0" i="1" smtClean="0">
                        <a:solidFill>
                          <a:schemeClr val="accent6"/>
                        </a:solidFill>
                        <a:latin typeface="Cambria Math" panose="02040503050406030204" pitchFamily="18" charset="0"/>
                      </a:rPr>
                      <m:t>, </m:t>
                    </m:r>
                    <m:sSub>
                      <m:sSubPr>
                        <m:ctrlPr>
                          <a:rPr lang="en-CA" sz="2400" b="0" i="1" smtClean="0">
                            <a:solidFill>
                              <a:schemeClr val="accent6"/>
                            </a:solidFill>
                            <a:latin typeface="Cambria Math" panose="02040503050406030204" pitchFamily="18" charset="0"/>
                          </a:rPr>
                        </m:ctrlPr>
                      </m:sSubPr>
                      <m:e>
                        <m:r>
                          <a:rPr lang="en-CA" sz="2400" b="0" i="1" smtClean="0">
                            <a:solidFill>
                              <a:schemeClr val="accent6"/>
                            </a:solidFill>
                            <a:latin typeface="Cambria Math" panose="02040503050406030204" pitchFamily="18" charset="0"/>
                          </a:rPr>
                          <m:t>𝑅</m:t>
                        </m:r>
                      </m:e>
                      <m:sub>
                        <m:r>
                          <a:rPr lang="en-CA" sz="2400" b="0" i="1" smtClean="0">
                            <a:solidFill>
                              <a:schemeClr val="accent6"/>
                            </a:solidFill>
                            <a:latin typeface="Cambria Math" panose="02040503050406030204" pitchFamily="18" charset="0"/>
                          </a:rPr>
                          <m:t>4</m:t>
                        </m:r>
                      </m:sub>
                    </m:sSub>
                    <m:r>
                      <a:rPr lang="en-CA" sz="2400" b="0" i="1" smtClean="0">
                        <a:solidFill>
                          <a:schemeClr val="accent6"/>
                        </a:solidFill>
                        <a:latin typeface="Cambria Math" panose="02040503050406030204" pitchFamily="18" charset="0"/>
                      </a:rPr>
                      <m:t>,</m:t>
                    </m:r>
                    <m:sSub>
                      <m:sSubPr>
                        <m:ctrlPr>
                          <a:rPr lang="en-CA" sz="2400" b="0" i="1" smtClean="0">
                            <a:solidFill>
                              <a:schemeClr val="accent6"/>
                            </a:solidFill>
                            <a:latin typeface="Cambria Math" panose="02040503050406030204" pitchFamily="18" charset="0"/>
                          </a:rPr>
                        </m:ctrlPr>
                      </m:sSubPr>
                      <m:e>
                        <m:r>
                          <a:rPr lang="en-CA" sz="2400" b="0" i="1" smtClean="0">
                            <a:solidFill>
                              <a:schemeClr val="accent6"/>
                            </a:solidFill>
                            <a:latin typeface="Cambria Math" panose="02040503050406030204" pitchFamily="18" charset="0"/>
                          </a:rPr>
                          <m:t>𝑅</m:t>
                        </m:r>
                      </m:e>
                      <m:sub>
                        <m:r>
                          <a:rPr lang="en-CA" sz="2400" b="0" i="1" smtClean="0">
                            <a:solidFill>
                              <a:schemeClr val="accent6"/>
                            </a:solidFill>
                            <a:latin typeface="Cambria Math" panose="02040503050406030204" pitchFamily="18" charset="0"/>
                          </a:rPr>
                          <m:t>3</m:t>
                        </m:r>
                      </m:sub>
                    </m:sSub>
                    <m:r>
                      <a:rPr lang="en-CA" sz="2400" b="0" i="1" smtClean="0">
                        <a:solidFill>
                          <a:schemeClr val="accent6"/>
                        </a:solidFill>
                        <a:latin typeface="Cambria Math" panose="02040503050406030204" pitchFamily="18" charset="0"/>
                      </a:rPr>
                      <m:t>.    </m:t>
                    </m:r>
                  </m:oMath>
                </a14:m>
                <a:r>
                  <a:rPr lang="en-CA" sz="2400" b="0" i="0" dirty="0">
                    <a:solidFill>
                      <a:schemeClr val="accent6"/>
                    </a:solidFill>
                    <a:latin typeface="+mj-lt"/>
                  </a:rPr>
                  <a:t>Non-Tree Edges: </a:t>
                </a:r>
                <a14:m>
                  <m:oMath xmlns:m="http://schemas.openxmlformats.org/officeDocument/2006/math">
                    <m:d>
                      <m:dPr>
                        <m:ctrlPr>
                          <a:rPr lang="en-CA" sz="2400" b="0" i="1" smtClean="0">
                            <a:solidFill>
                              <a:schemeClr val="accent6"/>
                            </a:solidFill>
                            <a:latin typeface="Cambria Math" panose="02040503050406030204" pitchFamily="18" charset="0"/>
                          </a:rPr>
                        </m:ctrlPr>
                      </m:dPr>
                      <m:e>
                        <m:sSub>
                          <m:sSubPr>
                            <m:ctrlPr>
                              <a:rPr lang="en-CA" sz="2400" b="0" i="1" smtClean="0">
                                <a:solidFill>
                                  <a:schemeClr val="accent6"/>
                                </a:solidFill>
                                <a:latin typeface="Cambria Math" panose="02040503050406030204" pitchFamily="18" charset="0"/>
                              </a:rPr>
                            </m:ctrlPr>
                          </m:sSubPr>
                          <m:e>
                            <m:r>
                              <a:rPr lang="en-CA" sz="2400" b="0" i="1" smtClean="0">
                                <a:solidFill>
                                  <a:schemeClr val="accent6"/>
                                </a:solidFill>
                                <a:latin typeface="Cambria Math" panose="02040503050406030204" pitchFamily="18" charset="0"/>
                              </a:rPr>
                              <m:t>𝑅</m:t>
                            </m:r>
                          </m:e>
                          <m:sub>
                            <m:r>
                              <a:rPr lang="en-CA" sz="2400" b="0" i="1" smtClean="0">
                                <a:solidFill>
                                  <a:schemeClr val="accent6"/>
                                </a:solidFill>
                                <a:latin typeface="Cambria Math" panose="02040503050406030204" pitchFamily="18" charset="0"/>
                              </a:rPr>
                              <m:t>2</m:t>
                            </m:r>
                          </m:sub>
                        </m:sSub>
                        <m:r>
                          <a:rPr lang="en-CA" sz="2400" b="0" i="1" smtClean="0">
                            <a:solidFill>
                              <a:schemeClr val="accent6"/>
                            </a:solidFill>
                            <a:latin typeface="Cambria Math" panose="02040503050406030204" pitchFamily="18" charset="0"/>
                          </a:rPr>
                          <m:t>,</m:t>
                        </m:r>
                        <m:sSub>
                          <m:sSubPr>
                            <m:ctrlPr>
                              <a:rPr lang="en-CA" sz="2400" b="0" i="1" smtClean="0">
                                <a:solidFill>
                                  <a:schemeClr val="accent6"/>
                                </a:solidFill>
                                <a:latin typeface="Cambria Math" panose="02040503050406030204" pitchFamily="18" charset="0"/>
                              </a:rPr>
                            </m:ctrlPr>
                          </m:sSubPr>
                          <m:e>
                            <m:r>
                              <a:rPr lang="en-CA" sz="2400" b="0" i="1" smtClean="0">
                                <a:solidFill>
                                  <a:schemeClr val="accent6"/>
                                </a:solidFill>
                                <a:latin typeface="Cambria Math" panose="02040503050406030204" pitchFamily="18" charset="0"/>
                              </a:rPr>
                              <m:t>𝑅</m:t>
                            </m:r>
                          </m:e>
                          <m:sub>
                            <m:r>
                              <a:rPr lang="en-CA" sz="2400" b="0" i="1" smtClean="0">
                                <a:solidFill>
                                  <a:schemeClr val="accent6"/>
                                </a:solidFill>
                                <a:latin typeface="Cambria Math" panose="02040503050406030204" pitchFamily="18" charset="0"/>
                              </a:rPr>
                              <m:t>3</m:t>
                            </m:r>
                          </m:sub>
                        </m:sSub>
                      </m:e>
                    </m:d>
                  </m:oMath>
                </a14:m>
                <a:endParaRPr lang="en-US" sz="2400" dirty="0">
                  <a:solidFill>
                    <a:schemeClr val="accent6"/>
                  </a:solidFill>
                </a:endParaRPr>
              </a:p>
            </p:txBody>
          </p:sp>
        </mc:Choice>
        <mc:Fallback>
          <p:sp>
            <p:nvSpPr>
              <p:cNvPr id="47" name="TextBox 46"/>
              <p:cNvSpPr txBox="1">
                <a:spLocks noRot="1" noChangeAspect="1" noMove="1" noResize="1" noEditPoints="1" noAdjustHandles="1" noChangeArrowheads="1" noChangeShapeType="1" noTextEdit="1"/>
              </p:cNvSpPr>
              <p:nvPr/>
            </p:nvSpPr>
            <p:spPr>
              <a:xfrm>
                <a:off x="1037542" y="3595795"/>
                <a:ext cx="5324214" cy="461665"/>
              </a:xfrm>
              <a:prstGeom prst="rect">
                <a:avLst/>
              </a:prstGeom>
              <a:blipFill rotWithShape="1">
                <a:blip r:embed="rId6"/>
                <a:stretch>
                  <a:fillRect l="-2718" t="-92" r="-3954" b="-2655"/>
                </a:stretch>
              </a:blipFill>
            </p:spPr>
            <p:txBody>
              <a:bodyPr/>
              <a:lstStyle/>
              <a:p>
                <a:r>
                  <a:rPr lang="zh-CN" altLang="en-US">
                    <a:noFill/>
                  </a:rPr>
                  <a:t> </a:t>
                </a:r>
              </a:p>
            </p:txBody>
          </p:sp>
        </mc:Fallback>
      </mc:AlternateContent>
      <p:cxnSp>
        <p:nvCxnSpPr>
          <p:cNvPr id="48" name="Straight Arrow Connector 47"/>
          <p:cNvCxnSpPr/>
          <p:nvPr/>
        </p:nvCxnSpPr>
        <p:spPr>
          <a:xfrm>
            <a:off x="9090135" y="3122283"/>
            <a:ext cx="779027" cy="0"/>
          </a:xfrm>
          <a:prstGeom prst="straightConnector1">
            <a:avLst/>
          </a:prstGeom>
          <a:ln w="76200">
            <a:solidFill>
              <a:schemeClr val="accent6"/>
            </a:solidFill>
            <a:prstDash val="sysDot"/>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50" name="Straight Arrow Connector 49"/>
          <p:cNvCxnSpPr/>
          <p:nvPr/>
        </p:nvCxnSpPr>
        <p:spPr>
          <a:xfrm>
            <a:off x="9003422" y="3244902"/>
            <a:ext cx="277212" cy="465250"/>
          </a:xfrm>
          <a:prstGeom prst="straightConnector1">
            <a:avLst/>
          </a:prstGeom>
          <a:ln w="76200">
            <a:solidFill>
              <a:schemeClr val="bg1">
                <a:lumMod val="95000"/>
              </a:schemeClr>
            </a:solidFill>
            <a:prstDash val="sysDot"/>
            <a:headEnd type="none" w="med" len="med"/>
            <a:tailEnd type="none" w="med" len="med"/>
          </a:ln>
        </p:spPr>
        <p:style>
          <a:lnRef idx="3">
            <a:schemeClr val="accent3"/>
          </a:lnRef>
          <a:fillRef idx="0">
            <a:schemeClr val="accent3"/>
          </a:fillRef>
          <a:effectRef idx="2">
            <a:schemeClr val="accent3"/>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p:sp>
        <p:nvSpPr>
          <p:cNvPr id="16" name="TextBox 15"/>
          <p:cNvSpPr txBox="1"/>
          <p:nvPr/>
        </p:nvSpPr>
        <p:spPr>
          <a:xfrm>
            <a:off x="838200" y="932031"/>
            <a:ext cx="4046108" cy="461665"/>
          </a:xfrm>
          <a:prstGeom prst="rect">
            <a:avLst/>
          </a:prstGeom>
          <a:noFill/>
        </p:spPr>
        <p:txBody>
          <a:bodyPr wrap="none" rtlCol="0">
            <a:spAutoFit/>
          </a:bodyPr>
          <a:lstStyle/>
          <a:p>
            <a:r>
              <a:rPr lang="en-US" sz="2400" dirty="0">
                <a:solidFill>
                  <a:schemeClr val="tx1">
                    <a:lumMod val="50000"/>
                    <a:lumOff val="50000"/>
                  </a:schemeClr>
                </a:solidFill>
              </a:rPr>
              <a:t>When There Is No Valid Order</a:t>
            </a:r>
            <a:endParaRPr lang="en-US" sz="2400" dirty="0">
              <a:solidFill>
                <a:schemeClr val="tx1">
                  <a:lumMod val="50000"/>
                  <a:lumOff val="50000"/>
                </a:schemeClr>
              </a:solidFill>
            </a:endParaRPr>
          </a:p>
        </p:txBody>
      </p:sp>
      <mc:AlternateContent xmlns:mc="http://schemas.openxmlformats.org/markup-compatibility/2006">
        <mc:Choice xmlns:a14="http://schemas.microsoft.com/office/drawing/2010/main" Requires="a14">
          <p:sp>
            <p:nvSpPr>
              <p:cNvPr id="5" name="Oval 4"/>
              <p:cNvSpPr/>
              <p:nvPr/>
            </p:nvSpPr>
            <p:spPr>
              <a:xfrm>
                <a:off x="6836980" y="259052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5" name="Oval 4"/>
              <p:cNvSpPr>
                <a:spLocks noRot="1" noChangeAspect="1" noMove="1" noResize="1" noEditPoints="1" noAdjustHandles="1" noChangeArrowheads="1" noChangeShapeType="1" noTextEdit="1"/>
              </p:cNvSpPr>
              <p:nvPr/>
            </p:nvSpPr>
            <p:spPr>
              <a:xfrm>
                <a:off x="6836980" y="2590529"/>
                <a:ext cx="798786" cy="798786"/>
              </a:xfrm>
              <a:prstGeom prst="ellipse">
                <a:avLst/>
              </a:prstGeom>
              <a:blipFill rotWithShape="1">
                <a:blip r:embed="rId1"/>
                <a:stretch>
                  <a:fillRect l="-1264" t="-1238" r="-1127"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val 9"/>
              <p:cNvSpPr/>
              <p:nvPr/>
            </p:nvSpPr>
            <p:spPr>
              <a:xfrm>
                <a:off x="8219090" y="259052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10" name="Oval 9"/>
              <p:cNvSpPr>
                <a:spLocks noRot="1" noChangeAspect="1" noMove="1" noResize="1" noEditPoints="1" noAdjustHandles="1" noChangeArrowheads="1" noChangeShapeType="1" noTextEdit="1"/>
              </p:cNvSpPr>
              <p:nvPr/>
            </p:nvSpPr>
            <p:spPr>
              <a:xfrm>
                <a:off x="8219090" y="2590529"/>
                <a:ext cx="798786" cy="798786"/>
              </a:xfrm>
              <a:prstGeom prst="ellipse">
                <a:avLst/>
              </a:prstGeom>
              <a:blipFill rotWithShape="1">
                <a:blip r:embed="rId2"/>
                <a:stretch>
                  <a:fillRect l="-1228" t="-1238" r="-1162"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Oval 14"/>
              <p:cNvSpPr/>
              <p:nvPr/>
            </p:nvSpPr>
            <p:spPr>
              <a:xfrm>
                <a:off x="9601200" y="259052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15" name="Oval 14"/>
              <p:cNvSpPr>
                <a:spLocks noRot="1" noChangeAspect="1" noMove="1" noResize="1" noEditPoints="1" noAdjustHandles="1" noChangeArrowheads="1" noChangeShapeType="1" noTextEdit="1"/>
              </p:cNvSpPr>
              <p:nvPr/>
            </p:nvSpPr>
            <p:spPr>
              <a:xfrm>
                <a:off x="9601200" y="2590529"/>
                <a:ext cx="798786" cy="798786"/>
              </a:xfrm>
              <a:prstGeom prst="ellipse">
                <a:avLst/>
              </a:prstGeom>
              <a:blipFill rotWithShape="1">
                <a:blip r:embed="rId3"/>
                <a:stretch>
                  <a:fillRect l="-1272" t="-1238" r="-1118" b="-1152"/>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 name="Oval 16"/>
              <p:cNvSpPr/>
              <p:nvPr/>
            </p:nvSpPr>
            <p:spPr>
              <a:xfrm>
                <a:off x="8219090" y="38990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p:txBody>
          </p:sp>
        </mc:Choice>
        <mc:Fallback>
          <p:sp>
            <p:nvSpPr>
              <p:cNvPr id="17" name="Oval 16"/>
              <p:cNvSpPr>
                <a:spLocks noRot="1" noChangeAspect="1" noMove="1" noResize="1" noEditPoints="1" noAdjustHandles="1" noChangeArrowheads="1" noChangeShapeType="1" noTextEdit="1"/>
              </p:cNvSpPr>
              <p:nvPr/>
            </p:nvSpPr>
            <p:spPr>
              <a:xfrm>
                <a:off x="8219090" y="3899067"/>
                <a:ext cx="798786" cy="798786"/>
              </a:xfrm>
              <a:prstGeom prst="ellipse">
                <a:avLst/>
              </a:prstGeom>
              <a:blipFill rotWithShape="1">
                <a:blip r:embed="rId4"/>
                <a:stretch>
                  <a:fillRect l="-1228" t="-1213" r="-1162"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 name="Oval 17"/>
              <p:cNvSpPr/>
              <p:nvPr/>
            </p:nvSpPr>
            <p:spPr>
              <a:xfrm>
                <a:off x="9601200" y="38990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oMath>
                  </m:oMathPara>
                </a14:m>
                <a:endParaRPr lang="en-US" sz="2400" dirty="0"/>
              </a:p>
            </p:txBody>
          </p:sp>
        </mc:Choice>
        <mc:Fallback>
          <p:sp>
            <p:nvSpPr>
              <p:cNvPr id="18" name="Oval 17"/>
              <p:cNvSpPr>
                <a:spLocks noRot="1" noChangeAspect="1" noMove="1" noResize="1" noEditPoints="1" noAdjustHandles="1" noChangeArrowheads="1" noChangeShapeType="1" noTextEdit="1"/>
              </p:cNvSpPr>
              <p:nvPr/>
            </p:nvSpPr>
            <p:spPr>
              <a:xfrm>
                <a:off x="9601200" y="3899067"/>
                <a:ext cx="798786" cy="798786"/>
              </a:xfrm>
              <a:prstGeom prst="ellipse">
                <a:avLst/>
              </a:prstGeom>
              <a:blipFill rotWithShape="1">
                <a:blip r:embed="rId5"/>
                <a:stretch>
                  <a:fillRect l="-1272" t="-1213" r="-1118" b="-1177"/>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19" name="Straight Connector 18"/>
          <p:cNvCxnSpPr>
            <a:stCxn id="5" idx="6"/>
            <a:endCxn id="10" idx="2"/>
          </p:cNvCxnSpPr>
          <p:nvPr/>
        </p:nvCxnSpPr>
        <p:spPr>
          <a:xfrm>
            <a:off x="7635766" y="2989922"/>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a:stCxn id="10" idx="6"/>
            <a:endCxn id="15" idx="2"/>
          </p:cNvCxnSpPr>
          <p:nvPr/>
        </p:nvCxnSpPr>
        <p:spPr>
          <a:xfrm>
            <a:off x="9017876" y="2989922"/>
            <a:ext cx="583324" cy="0"/>
          </a:xfrm>
          <a:prstGeom prst="line">
            <a:avLst/>
          </a:prstGeom>
          <a:ln w="762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a:stCxn id="18" idx="0"/>
            <a:endCxn id="15" idx="4"/>
          </p:cNvCxnSpPr>
          <p:nvPr/>
        </p:nvCxnSpPr>
        <p:spPr>
          <a:xfrm flipV="1">
            <a:off x="10000593" y="3389315"/>
            <a:ext cx="0" cy="509752"/>
          </a:xfrm>
          <a:prstGeom prst="line">
            <a:avLst/>
          </a:prstGeom>
          <a:ln w="762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a:stCxn id="17" idx="6"/>
            <a:endCxn id="18" idx="2"/>
          </p:cNvCxnSpPr>
          <p:nvPr/>
        </p:nvCxnSpPr>
        <p:spPr>
          <a:xfrm>
            <a:off x="9017876" y="4298460"/>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mc:Choice xmlns:a14="http://schemas.microsoft.com/office/drawing/2010/main" Requires="a14">
          <p:sp>
            <p:nvSpPr>
              <p:cNvPr id="25" name="TextBox 24"/>
              <p:cNvSpPr txBox="1"/>
              <p:nvPr/>
            </p:nvSpPr>
            <p:spPr>
              <a:xfrm>
                <a:off x="912149" y="2859361"/>
                <a:ext cx="5617179" cy="1569660"/>
              </a:xfrm>
              <a:prstGeom prst="rect">
                <a:avLst/>
              </a:prstGeom>
              <a:noFill/>
            </p:spPr>
            <p:txBody>
              <a:bodyPr wrap="none" rtlCol="0">
                <a:spAutoFit/>
              </a:bodyPr>
              <a:lstStyle/>
              <a:p>
                <a:pPr algn="ctr"/>
                <a:r>
                  <a:rPr lang="en-US" sz="3200" dirty="0"/>
                  <a:t>Exists </a:t>
                </a:r>
                <a:r>
                  <a:rPr lang="en-US" sz="3200" b="1" dirty="0"/>
                  <a:t>Directed Spanning Tree</a:t>
                </a:r>
                <a:endParaRPr lang="en-US" sz="3200" b="1" dirty="0"/>
              </a:p>
              <a:p>
                <a:pPr algn="ctr"/>
                <a14:m>
                  <m:oMathPara xmlns:m="http://schemas.openxmlformats.org/officeDocument/2006/math">
                    <m:oMathParaPr>
                      <m:jc m:val="centerGroup"/>
                    </m:oMathParaPr>
                    <m:oMath xmlns:m="http://schemas.openxmlformats.org/officeDocument/2006/math">
                      <m:r>
                        <a:rPr lang="en-CA" sz="3200" b="0" i="1" smtClean="0">
                          <a:latin typeface="Cambria Math" panose="02040503050406030204" pitchFamily="18" charset="0"/>
                        </a:rPr>
                        <m:t>⟺</m:t>
                      </m:r>
                    </m:oMath>
                  </m:oMathPara>
                </a14:m>
                <a:endParaRPr lang="en-US" sz="3200" b="0" dirty="0"/>
              </a:p>
              <a:p>
                <a:pPr algn="ctr"/>
                <a:r>
                  <a:rPr lang="en-US" sz="3200" dirty="0"/>
                  <a:t>Exists </a:t>
                </a:r>
                <a:r>
                  <a:rPr lang="en-US" sz="3200" b="1" dirty="0"/>
                  <a:t>Valid Walk Order</a:t>
                </a:r>
                <a:endParaRPr lang="en-CA" sz="3200" b="1" dirty="0"/>
              </a:p>
            </p:txBody>
          </p:sp>
        </mc:Choice>
        <mc:Fallback>
          <p:sp>
            <p:nvSpPr>
              <p:cNvPr id="25" name="TextBox 24"/>
              <p:cNvSpPr txBox="1">
                <a:spLocks noRot="1" noChangeAspect="1" noMove="1" noResize="1" noEditPoints="1" noAdjustHandles="1" noChangeArrowheads="1" noChangeShapeType="1" noTextEdit="1"/>
              </p:cNvSpPr>
              <p:nvPr/>
            </p:nvSpPr>
            <p:spPr>
              <a:xfrm>
                <a:off x="912149" y="2859361"/>
                <a:ext cx="5617179" cy="1569660"/>
              </a:xfrm>
              <a:prstGeom prst="rect">
                <a:avLst/>
              </a:prstGeom>
              <a:blipFill rotWithShape="1">
                <a:blip r:embed="rId6"/>
                <a:stretch>
                  <a:fillRect l="-1384" t="-38" r="-3229" b="-1423"/>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p:sp>
        <p:nvSpPr>
          <p:cNvPr id="16" name="TextBox 15"/>
          <p:cNvSpPr txBox="1"/>
          <p:nvPr/>
        </p:nvSpPr>
        <p:spPr>
          <a:xfrm>
            <a:off x="838200" y="932031"/>
            <a:ext cx="4046108" cy="461665"/>
          </a:xfrm>
          <a:prstGeom prst="rect">
            <a:avLst/>
          </a:prstGeom>
          <a:noFill/>
        </p:spPr>
        <p:txBody>
          <a:bodyPr wrap="none" rtlCol="0">
            <a:spAutoFit/>
          </a:bodyPr>
          <a:lstStyle/>
          <a:p>
            <a:r>
              <a:rPr lang="en-US" sz="2400" dirty="0">
                <a:solidFill>
                  <a:schemeClr val="tx1">
                    <a:lumMod val="50000"/>
                    <a:lumOff val="50000"/>
                  </a:schemeClr>
                </a:solidFill>
              </a:rPr>
              <a:t>When There Is No Valid Order</a:t>
            </a:r>
            <a:endParaRPr lang="en-US" sz="2400" b="1" dirty="0">
              <a:solidFill>
                <a:schemeClr val="tx1">
                  <a:lumMod val="50000"/>
                  <a:lumOff val="50000"/>
                </a:schemeClr>
              </a:solidFill>
            </a:endParaRPr>
          </a:p>
        </p:txBody>
      </p:sp>
      <mc:AlternateContent xmlns:mc="http://schemas.openxmlformats.org/markup-compatibility/2006">
        <mc:Choice xmlns:a14="http://schemas.microsoft.com/office/drawing/2010/main" Requires="a14">
          <p:sp>
            <p:nvSpPr>
              <p:cNvPr id="5" name="Oval 4"/>
              <p:cNvSpPr/>
              <p:nvPr/>
            </p:nvSpPr>
            <p:spPr>
              <a:xfrm>
                <a:off x="6828093" y="2304533"/>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5" name="Oval 4"/>
              <p:cNvSpPr>
                <a:spLocks noRot="1" noChangeAspect="1" noMove="1" noResize="1" noEditPoints="1" noAdjustHandles="1" noChangeArrowheads="1" noChangeShapeType="1" noTextEdit="1"/>
              </p:cNvSpPr>
              <p:nvPr/>
            </p:nvSpPr>
            <p:spPr>
              <a:xfrm>
                <a:off x="6828093" y="2304533"/>
                <a:ext cx="798786" cy="798786"/>
              </a:xfrm>
              <a:prstGeom prst="ellipse">
                <a:avLst/>
              </a:prstGeom>
              <a:blipFill rotWithShape="1">
                <a:blip r:embed="rId1"/>
                <a:stretch>
                  <a:fillRect l="-1264" t="-1207" r="-1126" b="-118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val 9"/>
              <p:cNvSpPr/>
              <p:nvPr/>
            </p:nvSpPr>
            <p:spPr>
              <a:xfrm>
                <a:off x="8210203" y="2304533"/>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10" name="Oval 9"/>
              <p:cNvSpPr>
                <a:spLocks noRot="1" noChangeAspect="1" noMove="1" noResize="1" noEditPoints="1" noAdjustHandles="1" noChangeArrowheads="1" noChangeShapeType="1" noTextEdit="1"/>
              </p:cNvSpPr>
              <p:nvPr/>
            </p:nvSpPr>
            <p:spPr>
              <a:xfrm>
                <a:off x="8210203" y="2304533"/>
                <a:ext cx="798786" cy="798786"/>
              </a:xfrm>
              <a:prstGeom prst="ellipse">
                <a:avLst/>
              </a:prstGeom>
              <a:blipFill rotWithShape="1">
                <a:blip r:embed="rId2"/>
                <a:stretch>
                  <a:fillRect l="-1228" t="-1207" r="-1162" b="-118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Oval 14"/>
              <p:cNvSpPr/>
              <p:nvPr/>
            </p:nvSpPr>
            <p:spPr>
              <a:xfrm>
                <a:off x="9592313" y="2304533"/>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15" name="Oval 14"/>
              <p:cNvSpPr>
                <a:spLocks noRot="1" noChangeAspect="1" noMove="1" noResize="1" noEditPoints="1" noAdjustHandles="1" noChangeArrowheads="1" noChangeShapeType="1" noTextEdit="1"/>
              </p:cNvSpPr>
              <p:nvPr/>
            </p:nvSpPr>
            <p:spPr>
              <a:xfrm>
                <a:off x="9592313" y="2304533"/>
                <a:ext cx="798786" cy="798786"/>
              </a:xfrm>
              <a:prstGeom prst="ellipse">
                <a:avLst/>
              </a:prstGeom>
              <a:blipFill rotWithShape="1">
                <a:blip r:embed="rId3"/>
                <a:stretch>
                  <a:fillRect l="-1193" t="-1207" r="-1118" b="-118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 name="Oval 16"/>
              <p:cNvSpPr/>
              <p:nvPr/>
            </p:nvSpPr>
            <p:spPr>
              <a:xfrm>
                <a:off x="7626879" y="4356004"/>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p:txBody>
          </p:sp>
        </mc:Choice>
        <mc:Fallback>
          <p:sp>
            <p:nvSpPr>
              <p:cNvPr id="17" name="Oval 16"/>
              <p:cNvSpPr>
                <a:spLocks noRot="1" noChangeAspect="1" noMove="1" noResize="1" noEditPoints="1" noAdjustHandles="1" noChangeArrowheads="1" noChangeShapeType="1" noTextEdit="1"/>
              </p:cNvSpPr>
              <p:nvPr/>
            </p:nvSpPr>
            <p:spPr>
              <a:xfrm>
                <a:off x="7626879" y="4356004"/>
                <a:ext cx="798786" cy="798786"/>
              </a:xfrm>
              <a:prstGeom prst="ellipse">
                <a:avLst/>
              </a:prstGeom>
              <a:blipFill rotWithShape="1">
                <a:blip r:embed="rId4"/>
                <a:stretch>
                  <a:fillRect l="-1259" t="-1260" r="-1132" b="-1130"/>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 name="Oval 17"/>
              <p:cNvSpPr/>
              <p:nvPr/>
            </p:nvSpPr>
            <p:spPr>
              <a:xfrm>
                <a:off x="9008989" y="4356004"/>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oMath>
                  </m:oMathPara>
                </a14:m>
                <a:endParaRPr lang="en-US" sz="2400" dirty="0"/>
              </a:p>
            </p:txBody>
          </p:sp>
        </mc:Choice>
        <mc:Fallback>
          <p:sp>
            <p:nvSpPr>
              <p:cNvPr id="18" name="Oval 17"/>
              <p:cNvSpPr>
                <a:spLocks noRot="1" noChangeAspect="1" noMove="1" noResize="1" noEditPoints="1" noAdjustHandles="1" noChangeArrowheads="1" noChangeShapeType="1" noTextEdit="1"/>
              </p:cNvSpPr>
              <p:nvPr/>
            </p:nvSpPr>
            <p:spPr>
              <a:xfrm>
                <a:off x="9008989" y="4356004"/>
                <a:ext cx="798786" cy="798786"/>
              </a:xfrm>
              <a:prstGeom prst="ellipse">
                <a:avLst/>
              </a:prstGeom>
              <a:blipFill rotWithShape="1">
                <a:blip r:embed="rId5"/>
                <a:stretch>
                  <a:fillRect l="-1223" t="-1260" r="-1167" b="-1130"/>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19" name="Straight Connector 18"/>
          <p:cNvCxnSpPr>
            <a:stCxn id="5" idx="6"/>
            <a:endCxn id="10" idx="2"/>
          </p:cNvCxnSpPr>
          <p:nvPr/>
        </p:nvCxnSpPr>
        <p:spPr>
          <a:xfrm>
            <a:off x="7626879" y="2703926"/>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a:stCxn id="10" idx="6"/>
            <a:endCxn id="15" idx="2"/>
          </p:cNvCxnSpPr>
          <p:nvPr/>
        </p:nvCxnSpPr>
        <p:spPr>
          <a:xfrm>
            <a:off x="9008989" y="2703926"/>
            <a:ext cx="583324" cy="0"/>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a:stCxn id="18" idx="0"/>
            <a:endCxn id="15" idx="4"/>
          </p:cNvCxnSpPr>
          <p:nvPr/>
        </p:nvCxnSpPr>
        <p:spPr>
          <a:xfrm flipV="1">
            <a:off x="9408382" y="3103319"/>
            <a:ext cx="583324" cy="1252685"/>
          </a:xfrm>
          <a:prstGeom prst="line">
            <a:avLst/>
          </a:prstGeom>
          <a:ln w="38100">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22" name="Straight Connector 21"/>
          <p:cNvCxnSpPr>
            <a:stCxn id="17" idx="6"/>
            <a:endCxn id="18" idx="2"/>
          </p:cNvCxnSpPr>
          <p:nvPr/>
        </p:nvCxnSpPr>
        <p:spPr>
          <a:xfrm>
            <a:off x="8425665" y="4755397"/>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8" name="Rounded Rectangle 7"/>
          <p:cNvSpPr/>
          <p:nvPr/>
        </p:nvSpPr>
        <p:spPr>
          <a:xfrm>
            <a:off x="6285927" y="2041090"/>
            <a:ext cx="4615375" cy="1445455"/>
          </a:xfrm>
          <a:prstGeom prst="roundRect">
            <a:avLst/>
          </a:prstGeom>
          <a:noFill/>
          <a:ln w="38100">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302912" y="4032668"/>
            <a:ext cx="4615375" cy="1445455"/>
          </a:xfrm>
          <a:prstGeom prst="roundRect">
            <a:avLst/>
          </a:prstGeom>
          <a:noFill/>
          <a:ln w="38100">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28119" y="2348318"/>
            <a:ext cx="4321794"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400" dirty="0"/>
              <a:t>Wander Join</a:t>
            </a:r>
            <a:br>
              <a:rPr lang="en-US" sz="2400" dirty="0"/>
            </a:br>
            <a:r>
              <a:rPr lang="en-US" sz="2400" dirty="0"/>
              <a:t>within each component</a:t>
            </a:r>
            <a:endParaRPr lang="en-US" sz="2400" dirty="0"/>
          </a:p>
        </p:txBody>
      </p:sp>
      <p:sp>
        <p:nvSpPr>
          <p:cNvPr id="23" name="TextBox 22"/>
          <p:cNvSpPr txBox="1"/>
          <p:nvPr/>
        </p:nvSpPr>
        <p:spPr>
          <a:xfrm>
            <a:off x="6285927" y="1362202"/>
            <a:ext cx="5286634" cy="400110"/>
          </a:xfrm>
          <a:prstGeom prst="rect">
            <a:avLst/>
          </a:prstGeom>
          <a:noFill/>
        </p:spPr>
        <p:txBody>
          <a:bodyPr wrap="square">
            <a:spAutoFit/>
          </a:bodyPr>
          <a:lstStyle/>
          <a:p>
            <a:r>
              <a:rPr lang="en-US" sz="2000" b="1" dirty="0">
                <a:solidFill>
                  <a:schemeClr val="tx1">
                    <a:lumMod val="50000"/>
                    <a:lumOff val="50000"/>
                  </a:schemeClr>
                </a:solidFill>
              </a:rPr>
              <a:t>Directed Spanning Tree Decomposition</a:t>
            </a:r>
            <a:endParaRPr lang="en-US" sz="20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p:sp>
        <p:nvSpPr>
          <p:cNvPr id="16" name="TextBox 15"/>
          <p:cNvSpPr txBox="1"/>
          <p:nvPr/>
        </p:nvSpPr>
        <p:spPr>
          <a:xfrm>
            <a:off x="838200" y="932031"/>
            <a:ext cx="4046108" cy="461665"/>
          </a:xfrm>
          <a:prstGeom prst="rect">
            <a:avLst/>
          </a:prstGeom>
          <a:noFill/>
        </p:spPr>
        <p:txBody>
          <a:bodyPr wrap="none" rtlCol="0">
            <a:spAutoFit/>
          </a:bodyPr>
          <a:lstStyle/>
          <a:p>
            <a:r>
              <a:rPr lang="en-US" sz="2400" dirty="0">
                <a:solidFill>
                  <a:schemeClr val="tx1">
                    <a:lumMod val="50000"/>
                    <a:lumOff val="50000"/>
                  </a:schemeClr>
                </a:solidFill>
              </a:rPr>
              <a:t>When There Is No Valid Order</a:t>
            </a:r>
            <a:endParaRPr lang="en-US" sz="2400" b="1" dirty="0">
              <a:solidFill>
                <a:schemeClr val="tx1">
                  <a:lumMod val="50000"/>
                  <a:lumOff val="50000"/>
                </a:schemeClr>
              </a:solidFill>
            </a:endParaRPr>
          </a:p>
        </p:txBody>
      </p:sp>
      <mc:AlternateContent xmlns:mc="http://schemas.openxmlformats.org/markup-compatibility/2006">
        <mc:Choice xmlns:a14="http://schemas.microsoft.com/office/drawing/2010/main" Requires="a14">
          <p:sp>
            <p:nvSpPr>
              <p:cNvPr id="5" name="Oval 4"/>
              <p:cNvSpPr/>
              <p:nvPr/>
            </p:nvSpPr>
            <p:spPr>
              <a:xfrm>
                <a:off x="6828093" y="2304533"/>
                <a:ext cx="798786" cy="798786"/>
              </a:xfrm>
              <a:prstGeom prst="ellipse">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5" name="Oval 4"/>
              <p:cNvSpPr>
                <a:spLocks noRot="1" noChangeAspect="1" noMove="1" noResize="1" noEditPoints="1" noAdjustHandles="1" noChangeArrowheads="1" noChangeShapeType="1" noTextEdit="1"/>
              </p:cNvSpPr>
              <p:nvPr/>
            </p:nvSpPr>
            <p:spPr>
              <a:xfrm>
                <a:off x="6828093" y="2304533"/>
                <a:ext cx="798786" cy="798786"/>
              </a:xfrm>
              <a:prstGeom prst="ellipse">
                <a:avLst/>
              </a:prstGeom>
              <a:blipFill rotWithShape="1">
                <a:blip r:embed="rId1"/>
                <a:stretch>
                  <a:fillRect l="-1264" t="-1207" r="-1126" b="-118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val 9"/>
              <p:cNvSpPr/>
              <p:nvPr/>
            </p:nvSpPr>
            <p:spPr>
              <a:xfrm>
                <a:off x="8210203" y="2304533"/>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10" name="Oval 9"/>
              <p:cNvSpPr>
                <a:spLocks noRot="1" noChangeAspect="1" noMove="1" noResize="1" noEditPoints="1" noAdjustHandles="1" noChangeArrowheads="1" noChangeShapeType="1" noTextEdit="1"/>
              </p:cNvSpPr>
              <p:nvPr/>
            </p:nvSpPr>
            <p:spPr>
              <a:xfrm>
                <a:off x="8210203" y="2304533"/>
                <a:ext cx="798786" cy="798786"/>
              </a:xfrm>
              <a:prstGeom prst="ellipse">
                <a:avLst/>
              </a:prstGeom>
              <a:blipFill rotWithShape="1">
                <a:blip r:embed="rId2"/>
                <a:stretch>
                  <a:fillRect l="-1228" t="-1207" r="-1162" b="-118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Oval 14"/>
              <p:cNvSpPr/>
              <p:nvPr/>
            </p:nvSpPr>
            <p:spPr>
              <a:xfrm>
                <a:off x="9592313" y="2304533"/>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15" name="Oval 14"/>
              <p:cNvSpPr>
                <a:spLocks noRot="1" noChangeAspect="1" noMove="1" noResize="1" noEditPoints="1" noAdjustHandles="1" noChangeArrowheads="1" noChangeShapeType="1" noTextEdit="1"/>
              </p:cNvSpPr>
              <p:nvPr/>
            </p:nvSpPr>
            <p:spPr>
              <a:xfrm>
                <a:off x="9592313" y="2304533"/>
                <a:ext cx="798786" cy="798786"/>
              </a:xfrm>
              <a:prstGeom prst="ellipse">
                <a:avLst/>
              </a:prstGeom>
              <a:blipFill rotWithShape="1">
                <a:blip r:embed="rId3"/>
                <a:stretch>
                  <a:fillRect l="-1193" t="-1207" r="-1118" b="-118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 name="Oval 16"/>
              <p:cNvSpPr/>
              <p:nvPr/>
            </p:nvSpPr>
            <p:spPr>
              <a:xfrm>
                <a:off x="7626879" y="4356004"/>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p:txBody>
          </p:sp>
        </mc:Choice>
        <mc:Fallback>
          <p:sp>
            <p:nvSpPr>
              <p:cNvPr id="17" name="Oval 16"/>
              <p:cNvSpPr>
                <a:spLocks noRot="1" noChangeAspect="1" noMove="1" noResize="1" noEditPoints="1" noAdjustHandles="1" noChangeArrowheads="1" noChangeShapeType="1" noTextEdit="1"/>
              </p:cNvSpPr>
              <p:nvPr/>
            </p:nvSpPr>
            <p:spPr>
              <a:xfrm>
                <a:off x="7626879" y="4356004"/>
                <a:ext cx="798786" cy="798786"/>
              </a:xfrm>
              <a:prstGeom prst="ellipse">
                <a:avLst/>
              </a:prstGeom>
              <a:blipFill rotWithShape="1">
                <a:blip r:embed="rId4"/>
                <a:stretch>
                  <a:fillRect l="-1259" t="-1260" r="-1132" b="-1130"/>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 name="Oval 17"/>
              <p:cNvSpPr/>
              <p:nvPr/>
            </p:nvSpPr>
            <p:spPr>
              <a:xfrm>
                <a:off x="9008989" y="4356004"/>
                <a:ext cx="798786" cy="798786"/>
              </a:xfrm>
              <a:prstGeom prst="ellipse">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oMath>
                  </m:oMathPara>
                </a14:m>
                <a:endParaRPr lang="en-US" sz="2400" dirty="0"/>
              </a:p>
            </p:txBody>
          </p:sp>
        </mc:Choice>
        <mc:Fallback>
          <p:sp>
            <p:nvSpPr>
              <p:cNvPr id="18" name="Oval 17"/>
              <p:cNvSpPr>
                <a:spLocks noRot="1" noChangeAspect="1" noMove="1" noResize="1" noEditPoints="1" noAdjustHandles="1" noChangeArrowheads="1" noChangeShapeType="1" noTextEdit="1"/>
              </p:cNvSpPr>
              <p:nvPr/>
            </p:nvSpPr>
            <p:spPr>
              <a:xfrm>
                <a:off x="9008989" y="4356004"/>
                <a:ext cx="798786" cy="798786"/>
              </a:xfrm>
              <a:prstGeom prst="ellipse">
                <a:avLst/>
              </a:prstGeom>
              <a:blipFill rotWithShape="1">
                <a:blip r:embed="rId5"/>
                <a:stretch>
                  <a:fillRect l="-1223" t="-1260" r="-1167" b="-1130"/>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19" name="Straight Connector 18"/>
          <p:cNvCxnSpPr>
            <a:stCxn id="5" idx="6"/>
            <a:endCxn id="10" idx="2"/>
          </p:cNvCxnSpPr>
          <p:nvPr/>
        </p:nvCxnSpPr>
        <p:spPr>
          <a:xfrm>
            <a:off x="7626879" y="2703926"/>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a:stCxn id="10" idx="6"/>
            <a:endCxn id="15" idx="2"/>
          </p:cNvCxnSpPr>
          <p:nvPr/>
        </p:nvCxnSpPr>
        <p:spPr>
          <a:xfrm>
            <a:off x="9008989" y="2703926"/>
            <a:ext cx="583324" cy="0"/>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a:stCxn id="18" idx="0"/>
            <a:endCxn id="15" idx="4"/>
          </p:cNvCxnSpPr>
          <p:nvPr/>
        </p:nvCxnSpPr>
        <p:spPr>
          <a:xfrm flipV="1">
            <a:off x="9408382" y="3103319"/>
            <a:ext cx="583324" cy="1252685"/>
          </a:xfrm>
          <a:prstGeom prst="line">
            <a:avLst/>
          </a:prstGeom>
          <a:ln w="38100">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22" name="Straight Connector 21"/>
          <p:cNvCxnSpPr>
            <a:stCxn id="17" idx="6"/>
            <a:endCxn id="18" idx="2"/>
          </p:cNvCxnSpPr>
          <p:nvPr/>
        </p:nvCxnSpPr>
        <p:spPr>
          <a:xfrm>
            <a:off x="8425665" y="4755397"/>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8" name="Rounded Rectangle 7"/>
          <p:cNvSpPr/>
          <p:nvPr/>
        </p:nvSpPr>
        <p:spPr>
          <a:xfrm>
            <a:off x="6285927" y="2041090"/>
            <a:ext cx="4615375" cy="1445455"/>
          </a:xfrm>
          <a:prstGeom prst="roundRect">
            <a:avLst/>
          </a:prstGeom>
          <a:noFill/>
          <a:ln w="38100">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302912" y="4032668"/>
            <a:ext cx="4615375" cy="1445455"/>
          </a:xfrm>
          <a:prstGeom prst="roundRect">
            <a:avLst/>
          </a:prstGeom>
          <a:noFill/>
          <a:ln w="38100">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28119" y="2348318"/>
            <a:ext cx="4321794"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400" dirty="0"/>
              <a:t>Wander Join</a:t>
            </a:r>
            <a:br>
              <a:rPr lang="en-US" sz="2400" dirty="0"/>
            </a:br>
            <a:r>
              <a:rPr lang="en-US" sz="2400" dirty="0"/>
              <a:t>within each component</a:t>
            </a:r>
            <a:endParaRPr lang="en-US" sz="2400" dirty="0"/>
          </a:p>
        </p:txBody>
      </p:sp>
      <p:sp>
        <p:nvSpPr>
          <p:cNvPr id="23" name="TextBox 22"/>
          <p:cNvSpPr txBox="1"/>
          <p:nvPr/>
        </p:nvSpPr>
        <p:spPr>
          <a:xfrm>
            <a:off x="6285927" y="1362202"/>
            <a:ext cx="5286634" cy="400110"/>
          </a:xfrm>
          <a:prstGeom prst="rect">
            <a:avLst/>
          </a:prstGeom>
          <a:noFill/>
        </p:spPr>
        <p:txBody>
          <a:bodyPr wrap="square">
            <a:spAutoFit/>
          </a:bodyPr>
          <a:lstStyle/>
          <a:p>
            <a:r>
              <a:rPr lang="en-US" sz="2000" b="1" dirty="0">
                <a:solidFill>
                  <a:schemeClr val="tx1">
                    <a:lumMod val="50000"/>
                    <a:lumOff val="50000"/>
                  </a:schemeClr>
                </a:solidFill>
              </a:rPr>
              <a:t>Directed Spanning Tree Decomposition</a:t>
            </a:r>
            <a:endParaRPr lang="en-US" sz="20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p:sp>
        <p:nvSpPr>
          <p:cNvPr id="16" name="TextBox 15"/>
          <p:cNvSpPr txBox="1"/>
          <p:nvPr/>
        </p:nvSpPr>
        <p:spPr>
          <a:xfrm>
            <a:off x="838200" y="932031"/>
            <a:ext cx="4046108" cy="461665"/>
          </a:xfrm>
          <a:prstGeom prst="rect">
            <a:avLst/>
          </a:prstGeom>
          <a:noFill/>
        </p:spPr>
        <p:txBody>
          <a:bodyPr wrap="none" rtlCol="0">
            <a:spAutoFit/>
          </a:bodyPr>
          <a:lstStyle/>
          <a:p>
            <a:r>
              <a:rPr lang="en-US" sz="2400" dirty="0">
                <a:solidFill>
                  <a:schemeClr val="tx1">
                    <a:lumMod val="50000"/>
                    <a:lumOff val="50000"/>
                  </a:schemeClr>
                </a:solidFill>
              </a:rPr>
              <a:t>When There Is No Valid Order</a:t>
            </a:r>
            <a:endParaRPr lang="en-US" sz="2400" b="1" dirty="0">
              <a:solidFill>
                <a:schemeClr val="tx1">
                  <a:lumMod val="50000"/>
                  <a:lumOff val="50000"/>
                </a:schemeClr>
              </a:solidFill>
            </a:endParaRPr>
          </a:p>
        </p:txBody>
      </p:sp>
      <mc:AlternateContent xmlns:mc="http://schemas.openxmlformats.org/markup-compatibility/2006">
        <mc:Choice xmlns:a14="http://schemas.microsoft.com/office/drawing/2010/main" Requires="a14">
          <p:sp>
            <p:nvSpPr>
              <p:cNvPr id="5" name="Oval 4"/>
              <p:cNvSpPr/>
              <p:nvPr/>
            </p:nvSpPr>
            <p:spPr>
              <a:xfrm>
                <a:off x="6828093" y="2304533"/>
                <a:ext cx="798786" cy="798786"/>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5" name="Oval 4"/>
              <p:cNvSpPr>
                <a:spLocks noRot="1" noChangeAspect="1" noMove="1" noResize="1" noEditPoints="1" noAdjustHandles="1" noChangeArrowheads="1" noChangeShapeType="1" noTextEdit="1"/>
              </p:cNvSpPr>
              <p:nvPr/>
            </p:nvSpPr>
            <p:spPr>
              <a:xfrm>
                <a:off x="6828093" y="2304533"/>
                <a:ext cx="798786" cy="798786"/>
              </a:xfrm>
              <a:prstGeom prst="ellipse">
                <a:avLst/>
              </a:prstGeom>
              <a:blipFill rotWithShape="1">
                <a:blip r:embed="rId1"/>
                <a:stretch>
                  <a:fillRect l="-1264" t="-1207" r="-1126" b="-118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val 9"/>
              <p:cNvSpPr/>
              <p:nvPr/>
            </p:nvSpPr>
            <p:spPr>
              <a:xfrm>
                <a:off x="8210203" y="2304533"/>
                <a:ext cx="798786" cy="798786"/>
              </a:xfrm>
              <a:prstGeom prst="ellipse">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10" name="Oval 9"/>
              <p:cNvSpPr>
                <a:spLocks noRot="1" noChangeAspect="1" noMove="1" noResize="1" noEditPoints="1" noAdjustHandles="1" noChangeArrowheads="1" noChangeShapeType="1" noTextEdit="1"/>
              </p:cNvSpPr>
              <p:nvPr/>
            </p:nvSpPr>
            <p:spPr>
              <a:xfrm>
                <a:off x="8210203" y="2304533"/>
                <a:ext cx="798786" cy="798786"/>
              </a:xfrm>
              <a:prstGeom prst="ellipse">
                <a:avLst/>
              </a:prstGeom>
              <a:blipFill rotWithShape="1">
                <a:blip r:embed="rId2"/>
                <a:stretch>
                  <a:fillRect l="-1228" t="-1207" r="-1162" b="-118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Oval 14"/>
              <p:cNvSpPr/>
              <p:nvPr/>
            </p:nvSpPr>
            <p:spPr>
              <a:xfrm>
                <a:off x="9592313" y="2304533"/>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15" name="Oval 14"/>
              <p:cNvSpPr>
                <a:spLocks noRot="1" noChangeAspect="1" noMove="1" noResize="1" noEditPoints="1" noAdjustHandles="1" noChangeArrowheads="1" noChangeShapeType="1" noTextEdit="1"/>
              </p:cNvSpPr>
              <p:nvPr/>
            </p:nvSpPr>
            <p:spPr>
              <a:xfrm>
                <a:off x="9592313" y="2304533"/>
                <a:ext cx="798786" cy="798786"/>
              </a:xfrm>
              <a:prstGeom prst="ellipse">
                <a:avLst/>
              </a:prstGeom>
              <a:blipFill rotWithShape="1">
                <a:blip r:embed="rId3"/>
                <a:stretch>
                  <a:fillRect l="-1193" t="-1207" r="-1118" b="-118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 name="Oval 16"/>
              <p:cNvSpPr/>
              <p:nvPr/>
            </p:nvSpPr>
            <p:spPr>
              <a:xfrm>
                <a:off x="7626879" y="4356004"/>
                <a:ext cx="798786" cy="798786"/>
              </a:xfrm>
              <a:prstGeom prst="ellipse">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p:txBody>
          </p:sp>
        </mc:Choice>
        <mc:Fallback>
          <p:sp>
            <p:nvSpPr>
              <p:cNvPr id="17" name="Oval 16"/>
              <p:cNvSpPr>
                <a:spLocks noRot="1" noChangeAspect="1" noMove="1" noResize="1" noEditPoints="1" noAdjustHandles="1" noChangeArrowheads="1" noChangeShapeType="1" noTextEdit="1"/>
              </p:cNvSpPr>
              <p:nvPr/>
            </p:nvSpPr>
            <p:spPr>
              <a:xfrm>
                <a:off x="7626879" y="4356004"/>
                <a:ext cx="798786" cy="798786"/>
              </a:xfrm>
              <a:prstGeom prst="ellipse">
                <a:avLst/>
              </a:prstGeom>
              <a:blipFill rotWithShape="1">
                <a:blip r:embed="rId4"/>
                <a:stretch>
                  <a:fillRect l="-1259" t="-1260" r="-1132" b="-1130"/>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 name="Oval 17"/>
              <p:cNvSpPr/>
              <p:nvPr/>
            </p:nvSpPr>
            <p:spPr>
              <a:xfrm>
                <a:off x="9008989" y="4356004"/>
                <a:ext cx="798786" cy="798786"/>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oMath>
                  </m:oMathPara>
                </a14:m>
                <a:endParaRPr lang="en-US" sz="2400" dirty="0"/>
              </a:p>
            </p:txBody>
          </p:sp>
        </mc:Choice>
        <mc:Fallback>
          <p:sp>
            <p:nvSpPr>
              <p:cNvPr id="18" name="Oval 17"/>
              <p:cNvSpPr>
                <a:spLocks noRot="1" noChangeAspect="1" noMove="1" noResize="1" noEditPoints="1" noAdjustHandles="1" noChangeArrowheads="1" noChangeShapeType="1" noTextEdit="1"/>
              </p:cNvSpPr>
              <p:nvPr/>
            </p:nvSpPr>
            <p:spPr>
              <a:xfrm>
                <a:off x="9008989" y="4356004"/>
                <a:ext cx="798786" cy="798786"/>
              </a:xfrm>
              <a:prstGeom prst="ellipse">
                <a:avLst/>
              </a:prstGeom>
              <a:blipFill rotWithShape="1">
                <a:blip r:embed="rId5"/>
                <a:stretch>
                  <a:fillRect l="-1223" t="-1260" r="-1167" b="-1130"/>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19" name="Straight Connector 18"/>
          <p:cNvCxnSpPr>
            <a:stCxn id="5" idx="6"/>
            <a:endCxn id="10" idx="2"/>
          </p:cNvCxnSpPr>
          <p:nvPr/>
        </p:nvCxnSpPr>
        <p:spPr>
          <a:xfrm>
            <a:off x="7626879" y="2703926"/>
            <a:ext cx="583324" cy="0"/>
          </a:xfrm>
          <a:prstGeom prst="line">
            <a:avLst/>
          </a:prstGeom>
          <a:ln w="38100">
            <a:solidFill>
              <a:schemeClr val="accent5"/>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a:stCxn id="10" idx="6"/>
            <a:endCxn id="15" idx="2"/>
          </p:cNvCxnSpPr>
          <p:nvPr/>
        </p:nvCxnSpPr>
        <p:spPr>
          <a:xfrm>
            <a:off x="9008989" y="2703926"/>
            <a:ext cx="583324" cy="0"/>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a:stCxn id="18" idx="0"/>
            <a:endCxn id="15" idx="4"/>
          </p:cNvCxnSpPr>
          <p:nvPr/>
        </p:nvCxnSpPr>
        <p:spPr>
          <a:xfrm flipV="1">
            <a:off x="9408382" y="3103319"/>
            <a:ext cx="583324" cy="1252685"/>
          </a:xfrm>
          <a:prstGeom prst="line">
            <a:avLst/>
          </a:prstGeom>
          <a:ln w="38100">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22" name="Straight Connector 21"/>
          <p:cNvCxnSpPr>
            <a:stCxn id="17" idx="6"/>
            <a:endCxn id="18" idx="2"/>
          </p:cNvCxnSpPr>
          <p:nvPr/>
        </p:nvCxnSpPr>
        <p:spPr>
          <a:xfrm>
            <a:off x="8425665" y="4755397"/>
            <a:ext cx="583324" cy="0"/>
          </a:xfrm>
          <a:prstGeom prst="line">
            <a:avLst/>
          </a:prstGeom>
          <a:ln w="38100">
            <a:solidFill>
              <a:schemeClr val="accent5"/>
            </a:solidFill>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8" name="Rounded Rectangle 7"/>
          <p:cNvSpPr/>
          <p:nvPr/>
        </p:nvSpPr>
        <p:spPr>
          <a:xfrm>
            <a:off x="6285927" y="2041090"/>
            <a:ext cx="4615375" cy="1445455"/>
          </a:xfrm>
          <a:prstGeom prst="roundRect">
            <a:avLst/>
          </a:prstGeom>
          <a:noFill/>
          <a:ln w="38100">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302912" y="4032668"/>
            <a:ext cx="4615375" cy="1445455"/>
          </a:xfrm>
          <a:prstGeom prst="roundRect">
            <a:avLst/>
          </a:prstGeom>
          <a:noFill/>
          <a:ln w="38100">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28119" y="2348318"/>
            <a:ext cx="4321794"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400" dirty="0"/>
              <a:t>Wander Join</a:t>
            </a:r>
            <a:br>
              <a:rPr lang="en-US" sz="2400" dirty="0"/>
            </a:br>
            <a:r>
              <a:rPr lang="en-US" sz="2400" dirty="0"/>
              <a:t>within each component</a:t>
            </a:r>
            <a:endParaRPr lang="en-US" sz="2400" dirty="0"/>
          </a:p>
        </p:txBody>
      </p:sp>
      <p:sp>
        <p:nvSpPr>
          <p:cNvPr id="23" name="TextBox 22"/>
          <p:cNvSpPr txBox="1"/>
          <p:nvPr/>
        </p:nvSpPr>
        <p:spPr>
          <a:xfrm>
            <a:off x="6285927" y="1362202"/>
            <a:ext cx="5286634" cy="400110"/>
          </a:xfrm>
          <a:prstGeom prst="rect">
            <a:avLst/>
          </a:prstGeom>
          <a:noFill/>
        </p:spPr>
        <p:txBody>
          <a:bodyPr wrap="square">
            <a:spAutoFit/>
          </a:bodyPr>
          <a:lstStyle/>
          <a:p>
            <a:r>
              <a:rPr lang="en-US" sz="2000" b="1" dirty="0">
                <a:solidFill>
                  <a:schemeClr val="tx1">
                    <a:lumMod val="50000"/>
                    <a:lumOff val="50000"/>
                  </a:schemeClr>
                </a:solidFill>
              </a:rPr>
              <a:t>Directed Spanning Tree Decomposition</a:t>
            </a:r>
            <a:endParaRPr lang="en-US" sz="20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Problem Formulation &amp; Objective</a:t>
            </a:r>
            <a:endParaRPr lang="en-US" altLang="zh-CN"/>
          </a:p>
        </p:txBody>
      </p:sp>
      <p:sp>
        <p:nvSpPr>
          <p:cNvPr id="3" name="内容占位符 2"/>
          <p:cNvSpPr>
            <a:spLocks noGrp="1"/>
          </p:cNvSpPr>
          <p:nvPr>
            <p:ph idx="1"/>
          </p:nvPr>
        </p:nvSpPr>
        <p:spPr>
          <a:xfrm>
            <a:off x="532765" y="1825625"/>
            <a:ext cx="10515600" cy="4351338"/>
          </a:xfrm>
        </p:spPr>
        <p:txBody>
          <a:bodyPr>
            <a:normAutofit fontScale="90000"/>
          </a:bodyPr>
          <a:p>
            <a:pPr marL="0" indent="0">
              <a:buNone/>
            </a:pPr>
            <a:r>
              <a:rPr lang="en-US" altLang="zh-CN"/>
              <a:t>Query class: SELECT … FROM … WHERE … GROUP BY … with selection predicates, equality/θ-joins, and optional GROUP BY.</a:t>
            </a:r>
            <a:endParaRPr lang="en-US" altLang="zh-CN"/>
          </a:p>
          <a:p>
            <a:endParaRPr lang="en-US" altLang="zh-CN"/>
          </a:p>
          <a:p>
            <a:pPr marL="0" indent="0">
              <a:buNone/>
            </a:pPr>
            <a:r>
              <a:rPr lang="en-US" altLang="zh-CN"/>
              <a:t>Goal: Online aggregation—emit running estimates + confidence intervals (CIs) during execution.</a:t>
            </a:r>
            <a:endParaRPr lang="en-US" altLang="zh-CN"/>
          </a:p>
          <a:p>
            <a:endParaRPr lang="en-US" altLang="zh-CN"/>
          </a:p>
          <a:p>
            <a:pPr marL="0" indent="0">
              <a:buNone/>
            </a:pPr>
            <a:r>
              <a:rPr lang="en-US" altLang="zh-CN"/>
              <a:t>Stop rule: User halts by error tolerance (CI width) or time budget.</a:t>
            </a:r>
            <a:endParaRPr lang="en-US" altLang="zh-CN"/>
          </a:p>
          <a:p>
            <a:endParaRPr lang="en-US" altLang="zh-CN"/>
          </a:p>
          <a:p>
            <a:pPr marL="0" indent="0">
              <a:buNone/>
            </a:pPr>
            <a:r>
              <a:rPr lang="en-US" altLang="zh-CN"/>
              <a:t>Requirements: Unbiased estimators, valid per-group CIs, works for multi-table joins.</a:t>
            </a:r>
            <a:endParaRPr lang="en-US" altLang="zh-CN"/>
          </a:p>
        </p:txBody>
      </p:sp>
      <p:sp>
        <p:nvSpPr>
          <p:cNvPr id="4" name="日期占位符 3"/>
          <p:cNvSpPr>
            <a:spLocks noGrp="1"/>
          </p:cNvSpPr>
          <p:nvPr>
            <p:ph type="dt" sz="half" idx="10"/>
          </p:nvPr>
        </p:nvSpPr>
        <p:spPr/>
        <p:txBody>
          <a:bodyPr/>
          <a:p>
            <a:fld id="{77EB027C-A6F6-5144-8BE5-B9801DE8B1A4}" type="datetime1">
              <a:rPr lang="en-CA" smtClean="0"/>
            </a:fld>
            <a:endParaRPr lang="en-US"/>
          </a:p>
        </p:txBody>
      </p:sp>
      <p:sp>
        <p:nvSpPr>
          <p:cNvPr id="5" name="灯片编号占位符 4"/>
          <p:cNvSpPr>
            <a:spLocks noGrp="1"/>
          </p:cNvSpPr>
          <p:nvPr>
            <p:ph type="sldNum" sz="quarter" idx="12"/>
          </p:nvPr>
        </p:nvSpPr>
        <p:spPr/>
        <p:txBody>
          <a:bodyPr/>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p:sp>
        <p:nvSpPr>
          <p:cNvPr id="16" name="TextBox 15"/>
          <p:cNvSpPr txBox="1"/>
          <p:nvPr/>
        </p:nvSpPr>
        <p:spPr>
          <a:xfrm>
            <a:off x="838200" y="932031"/>
            <a:ext cx="4046108" cy="461665"/>
          </a:xfrm>
          <a:prstGeom prst="rect">
            <a:avLst/>
          </a:prstGeom>
          <a:noFill/>
        </p:spPr>
        <p:txBody>
          <a:bodyPr wrap="none" rtlCol="0">
            <a:spAutoFit/>
          </a:bodyPr>
          <a:lstStyle/>
          <a:p>
            <a:r>
              <a:rPr lang="en-US" sz="2400" dirty="0">
                <a:solidFill>
                  <a:schemeClr val="tx1">
                    <a:lumMod val="50000"/>
                    <a:lumOff val="50000"/>
                  </a:schemeClr>
                </a:solidFill>
              </a:rPr>
              <a:t>When There Is No Valid Order</a:t>
            </a:r>
            <a:endParaRPr lang="en-US" sz="2400" b="1" dirty="0">
              <a:solidFill>
                <a:schemeClr val="tx1">
                  <a:lumMod val="50000"/>
                  <a:lumOff val="50000"/>
                </a:schemeClr>
              </a:solidFill>
            </a:endParaRPr>
          </a:p>
        </p:txBody>
      </p:sp>
      <mc:AlternateContent xmlns:mc="http://schemas.openxmlformats.org/markup-compatibility/2006">
        <mc:Choice xmlns:a14="http://schemas.microsoft.com/office/drawing/2010/main" Requires="a14">
          <p:sp>
            <p:nvSpPr>
              <p:cNvPr id="5" name="Oval 4"/>
              <p:cNvSpPr/>
              <p:nvPr/>
            </p:nvSpPr>
            <p:spPr>
              <a:xfrm>
                <a:off x="6828093" y="2304533"/>
                <a:ext cx="798786" cy="798786"/>
              </a:xfrm>
              <a:prstGeom prst="ellips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5" name="Oval 4"/>
              <p:cNvSpPr>
                <a:spLocks noRot="1" noChangeAspect="1" noMove="1" noResize="1" noEditPoints="1" noAdjustHandles="1" noChangeArrowheads="1" noChangeShapeType="1" noTextEdit="1"/>
              </p:cNvSpPr>
              <p:nvPr/>
            </p:nvSpPr>
            <p:spPr>
              <a:xfrm>
                <a:off x="6828093" y="2304533"/>
                <a:ext cx="798786" cy="798786"/>
              </a:xfrm>
              <a:prstGeom prst="ellipse">
                <a:avLst/>
              </a:prstGeom>
              <a:blipFill rotWithShape="1">
                <a:blip r:embed="rId1"/>
                <a:stretch>
                  <a:fillRect l="-1264" t="-1207" r="-1126" b="-118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val 9"/>
              <p:cNvSpPr/>
              <p:nvPr/>
            </p:nvSpPr>
            <p:spPr>
              <a:xfrm>
                <a:off x="8210203" y="2304533"/>
                <a:ext cx="798786" cy="798786"/>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10" name="Oval 9"/>
              <p:cNvSpPr>
                <a:spLocks noRot="1" noChangeAspect="1" noMove="1" noResize="1" noEditPoints="1" noAdjustHandles="1" noChangeArrowheads="1" noChangeShapeType="1" noTextEdit="1"/>
              </p:cNvSpPr>
              <p:nvPr/>
            </p:nvSpPr>
            <p:spPr>
              <a:xfrm>
                <a:off x="8210203" y="2304533"/>
                <a:ext cx="798786" cy="798786"/>
              </a:xfrm>
              <a:prstGeom prst="ellipse">
                <a:avLst/>
              </a:prstGeom>
              <a:blipFill rotWithShape="1">
                <a:blip r:embed="rId2"/>
                <a:stretch>
                  <a:fillRect l="-1228" t="-1207" r="-1162" b="-118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Oval 14"/>
              <p:cNvSpPr/>
              <p:nvPr/>
            </p:nvSpPr>
            <p:spPr>
              <a:xfrm>
                <a:off x="9592313" y="2304533"/>
                <a:ext cx="798786" cy="798786"/>
              </a:xfrm>
              <a:prstGeom prst="ellipse">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15" name="Oval 14"/>
              <p:cNvSpPr>
                <a:spLocks noRot="1" noChangeAspect="1" noMove="1" noResize="1" noEditPoints="1" noAdjustHandles="1" noChangeArrowheads="1" noChangeShapeType="1" noTextEdit="1"/>
              </p:cNvSpPr>
              <p:nvPr/>
            </p:nvSpPr>
            <p:spPr>
              <a:xfrm>
                <a:off x="9592313" y="2304533"/>
                <a:ext cx="798786" cy="798786"/>
              </a:xfrm>
              <a:prstGeom prst="ellipse">
                <a:avLst/>
              </a:prstGeom>
              <a:blipFill rotWithShape="1">
                <a:blip r:embed="rId3"/>
                <a:stretch>
                  <a:fillRect l="-1193" t="-1207" r="-1118" b="-118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 name="Oval 16"/>
              <p:cNvSpPr/>
              <p:nvPr/>
            </p:nvSpPr>
            <p:spPr>
              <a:xfrm>
                <a:off x="7626879" y="4356004"/>
                <a:ext cx="798786" cy="798786"/>
              </a:xfrm>
              <a:prstGeom prst="ellips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p:txBody>
          </p:sp>
        </mc:Choice>
        <mc:Fallback>
          <p:sp>
            <p:nvSpPr>
              <p:cNvPr id="17" name="Oval 16"/>
              <p:cNvSpPr>
                <a:spLocks noRot="1" noChangeAspect="1" noMove="1" noResize="1" noEditPoints="1" noAdjustHandles="1" noChangeArrowheads="1" noChangeShapeType="1" noTextEdit="1"/>
              </p:cNvSpPr>
              <p:nvPr/>
            </p:nvSpPr>
            <p:spPr>
              <a:xfrm>
                <a:off x="7626879" y="4356004"/>
                <a:ext cx="798786" cy="798786"/>
              </a:xfrm>
              <a:prstGeom prst="ellipse">
                <a:avLst/>
              </a:prstGeom>
              <a:blipFill rotWithShape="1">
                <a:blip r:embed="rId4"/>
                <a:stretch>
                  <a:fillRect l="-1259" t="-1260" r="-1132" b="-1130"/>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 name="Oval 17"/>
              <p:cNvSpPr/>
              <p:nvPr/>
            </p:nvSpPr>
            <p:spPr>
              <a:xfrm>
                <a:off x="9008989" y="4356004"/>
                <a:ext cx="798786" cy="798786"/>
              </a:xfrm>
              <a:prstGeom prst="ellips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oMath>
                  </m:oMathPara>
                </a14:m>
                <a:endParaRPr lang="en-US" sz="2400" dirty="0"/>
              </a:p>
            </p:txBody>
          </p:sp>
        </mc:Choice>
        <mc:Fallback>
          <p:sp>
            <p:nvSpPr>
              <p:cNvPr id="18" name="Oval 17"/>
              <p:cNvSpPr>
                <a:spLocks noRot="1" noChangeAspect="1" noMove="1" noResize="1" noEditPoints="1" noAdjustHandles="1" noChangeArrowheads="1" noChangeShapeType="1" noTextEdit="1"/>
              </p:cNvSpPr>
              <p:nvPr/>
            </p:nvSpPr>
            <p:spPr>
              <a:xfrm>
                <a:off x="9008989" y="4356004"/>
                <a:ext cx="798786" cy="798786"/>
              </a:xfrm>
              <a:prstGeom prst="ellipse">
                <a:avLst/>
              </a:prstGeom>
              <a:blipFill rotWithShape="1">
                <a:blip r:embed="rId5"/>
                <a:stretch>
                  <a:fillRect l="-1223" t="-1260" r="-1167" b="-1130"/>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19" name="Straight Connector 18"/>
          <p:cNvCxnSpPr>
            <a:stCxn id="5" idx="6"/>
            <a:endCxn id="10" idx="2"/>
          </p:cNvCxnSpPr>
          <p:nvPr/>
        </p:nvCxnSpPr>
        <p:spPr>
          <a:xfrm>
            <a:off x="7626879" y="2703926"/>
            <a:ext cx="583324" cy="0"/>
          </a:xfrm>
          <a:prstGeom prst="line">
            <a:avLst/>
          </a:prstGeom>
          <a:ln w="38100">
            <a:solidFill>
              <a:schemeClr val="accent5"/>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a:stCxn id="10" idx="6"/>
            <a:endCxn id="15" idx="2"/>
          </p:cNvCxnSpPr>
          <p:nvPr/>
        </p:nvCxnSpPr>
        <p:spPr>
          <a:xfrm>
            <a:off x="9008989" y="2703926"/>
            <a:ext cx="583324" cy="0"/>
          </a:xfrm>
          <a:prstGeom prst="line">
            <a:avLst/>
          </a:prstGeom>
          <a:ln w="38100">
            <a:solidFill>
              <a:schemeClr val="accent5"/>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a:stCxn id="18" idx="0"/>
            <a:endCxn id="15" idx="4"/>
          </p:cNvCxnSpPr>
          <p:nvPr/>
        </p:nvCxnSpPr>
        <p:spPr>
          <a:xfrm flipV="1">
            <a:off x="9408382" y="3103319"/>
            <a:ext cx="583324" cy="1252685"/>
          </a:xfrm>
          <a:prstGeom prst="line">
            <a:avLst/>
          </a:prstGeom>
          <a:ln w="38100">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22" name="Straight Connector 21"/>
          <p:cNvCxnSpPr>
            <a:stCxn id="17" idx="6"/>
            <a:endCxn id="18" idx="2"/>
          </p:cNvCxnSpPr>
          <p:nvPr/>
        </p:nvCxnSpPr>
        <p:spPr>
          <a:xfrm>
            <a:off x="8425665" y="4755397"/>
            <a:ext cx="583324" cy="0"/>
          </a:xfrm>
          <a:prstGeom prst="line">
            <a:avLst/>
          </a:prstGeom>
          <a:ln w="38100">
            <a:solidFill>
              <a:schemeClr val="accent5"/>
            </a:solidFill>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8" name="Rounded Rectangle 7"/>
          <p:cNvSpPr/>
          <p:nvPr/>
        </p:nvSpPr>
        <p:spPr>
          <a:xfrm>
            <a:off x="6285927" y="2041090"/>
            <a:ext cx="4615375" cy="1445455"/>
          </a:xfrm>
          <a:prstGeom prst="roundRect">
            <a:avLst/>
          </a:prstGeom>
          <a:noFill/>
          <a:ln w="38100">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302912" y="4032668"/>
            <a:ext cx="4615375" cy="1445455"/>
          </a:xfrm>
          <a:prstGeom prst="roundRect">
            <a:avLst/>
          </a:prstGeom>
          <a:noFill/>
          <a:ln w="38100">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28119" y="2348318"/>
            <a:ext cx="4321794"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400" dirty="0"/>
              <a:t>Wander Join</a:t>
            </a:r>
            <a:br>
              <a:rPr lang="en-US" sz="2400" dirty="0"/>
            </a:br>
            <a:r>
              <a:rPr lang="en-US" sz="2400" dirty="0"/>
              <a:t>within each component</a:t>
            </a:r>
            <a:endParaRPr lang="en-US" sz="2400" dirty="0"/>
          </a:p>
        </p:txBody>
      </p:sp>
      <p:sp>
        <p:nvSpPr>
          <p:cNvPr id="23" name="TextBox 22"/>
          <p:cNvSpPr txBox="1"/>
          <p:nvPr/>
        </p:nvSpPr>
        <p:spPr>
          <a:xfrm>
            <a:off x="6285927" y="1362202"/>
            <a:ext cx="5286634" cy="400110"/>
          </a:xfrm>
          <a:prstGeom prst="rect">
            <a:avLst/>
          </a:prstGeom>
          <a:noFill/>
        </p:spPr>
        <p:txBody>
          <a:bodyPr wrap="square">
            <a:spAutoFit/>
          </a:bodyPr>
          <a:lstStyle/>
          <a:p>
            <a:r>
              <a:rPr lang="en-US" sz="2000" b="1" dirty="0">
                <a:solidFill>
                  <a:schemeClr val="tx1">
                    <a:lumMod val="50000"/>
                    <a:lumOff val="50000"/>
                  </a:schemeClr>
                </a:solidFill>
              </a:rPr>
              <a:t>Directed Spanning Tree Decomposition</a:t>
            </a:r>
            <a:endParaRPr lang="en-US" sz="20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p:sp>
        <p:nvSpPr>
          <p:cNvPr id="16" name="TextBox 15"/>
          <p:cNvSpPr txBox="1"/>
          <p:nvPr/>
        </p:nvSpPr>
        <p:spPr>
          <a:xfrm>
            <a:off x="838200" y="932031"/>
            <a:ext cx="4046108" cy="461665"/>
          </a:xfrm>
          <a:prstGeom prst="rect">
            <a:avLst/>
          </a:prstGeom>
          <a:noFill/>
        </p:spPr>
        <p:txBody>
          <a:bodyPr wrap="none" rtlCol="0">
            <a:spAutoFit/>
          </a:bodyPr>
          <a:lstStyle/>
          <a:p>
            <a:r>
              <a:rPr lang="en-US" sz="2400" dirty="0">
                <a:solidFill>
                  <a:schemeClr val="tx1">
                    <a:lumMod val="50000"/>
                    <a:lumOff val="50000"/>
                  </a:schemeClr>
                </a:solidFill>
              </a:rPr>
              <a:t>When There Is No Valid Order</a:t>
            </a:r>
            <a:endParaRPr lang="en-US" sz="2400" b="1" dirty="0">
              <a:solidFill>
                <a:schemeClr val="tx1">
                  <a:lumMod val="50000"/>
                  <a:lumOff val="50000"/>
                </a:schemeClr>
              </a:solidFill>
            </a:endParaRPr>
          </a:p>
        </p:txBody>
      </p:sp>
      <mc:AlternateContent xmlns:mc="http://schemas.openxmlformats.org/markup-compatibility/2006">
        <mc:Choice xmlns:a14="http://schemas.microsoft.com/office/drawing/2010/main" Requires="a14">
          <p:sp>
            <p:nvSpPr>
              <p:cNvPr id="5" name="Oval 4"/>
              <p:cNvSpPr/>
              <p:nvPr/>
            </p:nvSpPr>
            <p:spPr>
              <a:xfrm>
                <a:off x="6828093" y="2304533"/>
                <a:ext cx="798786" cy="798786"/>
              </a:xfrm>
              <a:prstGeom prst="ellips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5" name="Oval 4"/>
              <p:cNvSpPr>
                <a:spLocks noRot="1" noChangeAspect="1" noMove="1" noResize="1" noEditPoints="1" noAdjustHandles="1" noChangeArrowheads="1" noChangeShapeType="1" noTextEdit="1"/>
              </p:cNvSpPr>
              <p:nvPr/>
            </p:nvSpPr>
            <p:spPr>
              <a:xfrm>
                <a:off x="6828093" y="2304533"/>
                <a:ext cx="798786" cy="798786"/>
              </a:xfrm>
              <a:prstGeom prst="ellipse">
                <a:avLst/>
              </a:prstGeom>
              <a:blipFill rotWithShape="1">
                <a:blip r:embed="rId1"/>
                <a:stretch>
                  <a:fillRect l="-1264" t="-1207" r="-1126" b="-118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val 9"/>
              <p:cNvSpPr/>
              <p:nvPr/>
            </p:nvSpPr>
            <p:spPr>
              <a:xfrm>
                <a:off x="8210203" y="2304533"/>
                <a:ext cx="798786" cy="798786"/>
              </a:xfrm>
              <a:prstGeom prst="ellips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10" name="Oval 9"/>
              <p:cNvSpPr>
                <a:spLocks noRot="1" noChangeAspect="1" noMove="1" noResize="1" noEditPoints="1" noAdjustHandles="1" noChangeArrowheads="1" noChangeShapeType="1" noTextEdit="1"/>
              </p:cNvSpPr>
              <p:nvPr/>
            </p:nvSpPr>
            <p:spPr>
              <a:xfrm>
                <a:off x="8210203" y="2304533"/>
                <a:ext cx="798786" cy="798786"/>
              </a:xfrm>
              <a:prstGeom prst="ellipse">
                <a:avLst/>
              </a:prstGeom>
              <a:blipFill rotWithShape="1">
                <a:blip r:embed="rId2"/>
                <a:stretch>
                  <a:fillRect l="-1228" t="-1207" r="-1162" b="-118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Oval 14"/>
              <p:cNvSpPr/>
              <p:nvPr/>
            </p:nvSpPr>
            <p:spPr>
              <a:xfrm>
                <a:off x="9592313" y="2304533"/>
                <a:ext cx="798786" cy="798786"/>
              </a:xfrm>
              <a:prstGeom prst="ellips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15" name="Oval 14"/>
              <p:cNvSpPr>
                <a:spLocks noRot="1" noChangeAspect="1" noMove="1" noResize="1" noEditPoints="1" noAdjustHandles="1" noChangeArrowheads="1" noChangeShapeType="1" noTextEdit="1"/>
              </p:cNvSpPr>
              <p:nvPr/>
            </p:nvSpPr>
            <p:spPr>
              <a:xfrm>
                <a:off x="9592313" y="2304533"/>
                <a:ext cx="798786" cy="798786"/>
              </a:xfrm>
              <a:prstGeom prst="ellipse">
                <a:avLst/>
              </a:prstGeom>
              <a:blipFill rotWithShape="1">
                <a:blip r:embed="rId3"/>
                <a:stretch>
                  <a:fillRect l="-1193" t="-1207" r="-1118" b="-118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 name="Oval 16"/>
              <p:cNvSpPr/>
              <p:nvPr/>
            </p:nvSpPr>
            <p:spPr>
              <a:xfrm>
                <a:off x="7626879" y="4356004"/>
                <a:ext cx="798786" cy="798786"/>
              </a:xfrm>
              <a:prstGeom prst="ellips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p:txBody>
          </p:sp>
        </mc:Choice>
        <mc:Fallback>
          <p:sp>
            <p:nvSpPr>
              <p:cNvPr id="17" name="Oval 16"/>
              <p:cNvSpPr>
                <a:spLocks noRot="1" noChangeAspect="1" noMove="1" noResize="1" noEditPoints="1" noAdjustHandles="1" noChangeArrowheads="1" noChangeShapeType="1" noTextEdit="1"/>
              </p:cNvSpPr>
              <p:nvPr/>
            </p:nvSpPr>
            <p:spPr>
              <a:xfrm>
                <a:off x="7626879" y="4356004"/>
                <a:ext cx="798786" cy="798786"/>
              </a:xfrm>
              <a:prstGeom prst="ellipse">
                <a:avLst/>
              </a:prstGeom>
              <a:blipFill rotWithShape="1">
                <a:blip r:embed="rId4"/>
                <a:stretch>
                  <a:fillRect l="-1259" t="-1260" r="-1132" b="-1130"/>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 name="Oval 17"/>
              <p:cNvSpPr/>
              <p:nvPr/>
            </p:nvSpPr>
            <p:spPr>
              <a:xfrm>
                <a:off x="9008989" y="4356004"/>
                <a:ext cx="798786" cy="798786"/>
              </a:xfrm>
              <a:prstGeom prst="ellips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oMath>
                  </m:oMathPara>
                </a14:m>
                <a:endParaRPr lang="en-US" sz="2400" dirty="0"/>
              </a:p>
            </p:txBody>
          </p:sp>
        </mc:Choice>
        <mc:Fallback>
          <p:sp>
            <p:nvSpPr>
              <p:cNvPr id="18" name="Oval 17"/>
              <p:cNvSpPr>
                <a:spLocks noRot="1" noChangeAspect="1" noMove="1" noResize="1" noEditPoints="1" noAdjustHandles="1" noChangeArrowheads="1" noChangeShapeType="1" noTextEdit="1"/>
              </p:cNvSpPr>
              <p:nvPr/>
            </p:nvSpPr>
            <p:spPr>
              <a:xfrm>
                <a:off x="9008989" y="4356004"/>
                <a:ext cx="798786" cy="798786"/>
              </a:xfrm>
              <a:prstGeom prst="ellipse">
                <a:avLst/>
              </a:prstGeom>
              <a:blipFill rotWithShape="1">
                <a:blip r:embed="rId5"/>
                <a:stretch>
                  <a:fillRect l="-1223" t="-1260" r="-1167" b="-1130"/>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19" name="Straight Connector 18"/>
          <p:cNvCxnSpPr>
            <a:stCxn id="5" idx="6"/>
            <a:endCxn id="10" idx="2"/>
          </p:cNvCxnSpPr>
          <p:nvPr/>
        </p:nvCxnSpPr>
        <p:spPr>
          <a:xfrm>
            <a:off x="7626879" y="2703926"/>
            <a:ext cx="583324" cy="0"/>
          </a:xfrm>
          <a:prstGeom prst="line">
            <a:avLst/>
          </a:prstGeom>
          <a:ln w="38100">
            <a:solidFill>
              <a:schemeClr val="accent5"/>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a:stCxn id="10" idx="6"/>
            <a:endCxn id="15" idx="2"/>
          </p:cNvCxnSpPr>
          <p:nvPr/>
        </p:nvCxnSpPr>
        <p:spPr>
          <a:xfrm>
            <a:off x="9008989" y="2703926"/>
            <a:ext cx="583324" cy="0"/>
          </a:xfrm>
          <a:prstGeom prst="line">
            <a:avLst/>
          </a:prstGeom>
          <a:ln w="38100">
            <a:solidFill>
              <a:schemeClr val="accent5"/>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a:stCxn id="18" idx="0"/>
            <a:endCxn id="15" idx="4"/>
          </p:cNvCxnSpPr>
          <p:nvPr/>
        </p:nvCxnSpPr>
        <p:spPr>
          <a:xfrm flipV="1">
            <a:off x="9408382" y="3103319"/>
            <a:ext cx="583324" cy="1252685"/>
          </a:xfrm>
          <a:prstGeom prst="line">
            <a:avLst/>
          </a:prstGeom>
          <a:ln w="76200">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22" name="Straight Connector 21"/>
          <p:cNvCxnSpPr>
            <a:stCxn id="17" idx="6"/>
            <a:endCxn id="18" idx="2"/>
          </p:cNvCxnSpPr>
          <p:nvPr/>
        </p:nvCxnSpPr>
        <p:spPr>
          <a:xfrm>
            <a:off x="8425665" y="4755397"/>
            <a:ext cx="583324" cy="0"/>
          </a:xfrm>
          <a:prstGeom prst="line">
            <a:avLst/>
          </a:prstGeom>
          <a:ln w="38100">
            <a:solidFill>
              <a:schemeClr val="accent5"/>
            </a:solidFill>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8" name="Rounded Rectangle 7"/>
          <p:cNvSpPr/>
          <p:nvPr/>
        </p:nvSpPr>
        <p:spPr>
          <a:xfrm>
            <a:off x="6285927" y="2041090"/>
            <a:ext cx="4615375" cy="1445455"/>
          </a:xfrm>
          <a:prstGeom prst="roundRect">
            <a:avLst/>
          </a:prstGeom>
          <a:noFill/>
          <a:ln w="38100">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302912" y="4032668"/>
            <a:ext cx="4615375" cy="1445455"/>
          </a:xfrm>
          <a:prstGeom prst="roundRect">
            <a:avLst/>
          </a:prstGeom>
          <a:noFill/>
          <a:ln w="38100">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285927" y="1362202"/>
            <a:ext cx="5286634" cy="400110"/>
          </a:xfrm>
          <a:prstGeom prst="rect">
            <a:avLst/>
          </a:prstGeom>
          <a:noFill/>
        </p:spPr>
        <p:txBody>
          <a:bodyPr wrap="square">
            <a:spAutoFit/>
          </a:bodyPr>
          <a:lstStyle/>
          <a:p>
            <a:r>
              <a:rPr lang="en-US" sz="2000" b="1" dirty="0">
                <a:solidFill>
                  <a:schemeClr val="tx1">
                    <a:lumMod val="50000"/>
                    <a:lumOff val="50000"/>
                  </a:schemeClr>
                </a:solidFill>
              </a:rPr>
              <a:t>Directed Spanning Tree Decomposition</a:t>
            </a:r>
            <a:endParaRPr lang="en-US" sz="2000" dirty="0"/>
          </a:p>
        </p:txBody>
      </p:sp>
      <p:sp>
        <p:nvSpPr>
          <p:cNvPr id="6" name="TextBox 5"/>
          <p:cNvSpPr txBox="1"/>
          <p:nvPr/>
        </p:nvSpPr>
        <p:spPr>
          <a:xfrm>
            <a:off x="1328119" y="3397897"/>
            <a:ext cx="4321794"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dirty="0"/>
              <a:t>Ripple Join</a:t>
            </a:r>
            <a:br>
              <a:rPr lang="en-US" sz="2400" dirty="0"/>
            </a:br>
            <a:r>
              <a:rPr lang="en-US" sz="2400" dirty="0"/>
              <a:t>on the component level</a:t>
            </a:r>
            <a:endParaRPr lang="en-US" sz="2400" dirty="0"/>
          </a:p>
        </p:txBody>
      </p:sp>
      <p:sp>
        <p:nvSpPr>
          <p:cNvPr id="12" name="TextBox 11"/>
          <p:cNvSpPr txBox="1"/>
          <p:nvPr/>
        </p:nvSpPr>
        <p:spPr>
          <a:xfrm>
            <a:off x="1887327" y="2272322"/>
            <a:ext cx="3069943" cy="830997"/>
          </a:xfrm>
          <a:prstGeom prst="rect">
            <a:avLst/>
          </a:prstGeom>
          <a:noFill/>
        </p:spPr>
        <p:txBody>
          <a:bodyPr wrap="none" rtlCol="0">
            <a:spAutoFit/>
          </a:bodyPr>
          <a:lstStyle/>
          <a:p>
            <a:pPr algn="ctr"/>
            <a:r>
              <a:rPr lang="en-US" sz="2400" dirty="0"/>
              <a:t>We sampled 2 paths</a:t>
            </a:r>
            <a:endParaRPr lang="en-US" sz="2400" dirty="0"/>
          </a:p>
          <a:p>
            <a:pPr algn="ctr"/>
            <a:r>
              <a:rPr lang="en-US" sz="2400" dirty="0"/>
              <a:t>Now check if they join</a:t>
            </a:r>
            <a:endParaRPr lang="en-US" sz="24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p:sp>
        <p:nvSpPr>
          <p:cNvPr id="16" name="TextBox 15"/>
          <p:cNvSpPr txBox="1"/>
          <p:nvPr/>
        </p:nvSpPr>
        <p:spPr>
          <a:xfrm>
            <a:off x="838200" y="932031"/>
            <a:ext cx="4046108" cy="461665"/>
          </a:xfrm>
          <a:prstGeom prst="rect">
            <a:avLst/>
          </a:prstGeom>
          <a:noFill/>
        </p:spPr>
        <p:txBody>
          <a:bodyPr wrap="none" rtlCol="0">
            <a:spAutoFit/>
          </a:bodyPr>
          <a:lstStyle/>
          <a:p>
            <a:r>
              <a:rPr lang="en-US" sz="2400" dirty="0">
                <a:solidFill>
                  <a:schemeClr val="tx1">
                    <a:lumMod val="50000"/>
                    <a:lumOff val="50000"/>
                  </a:schemeClr>
                </a:solidFill>
              </a:rPr>
              <a:t>When There Is No Valid Order</a:t>
            </a:r>
            <a:endParaRPr lang="en-US" sz="2400" b="1" dirty="0">
              <a:solidFill>
                <a:schemeClr val="tx1">
                  <a:lumMod val="50000"/>
                  <a:lumOff val="50000"/>
                </a:schemeClr>
              </a:solidFill>
            </a:endParaRPr>
          </a:p>
        </p:txBody>
      </p:sp>
      <mc:AlternateContent xmlns:mc="http://schemas.openxmlformats.org/markup-compatibility/2006">
        <mc:Choice xmlns:a14="http://schemas.microsoft.com/office/drawing/2010/main" Requires="a14">
          <p:sp>
            <p:nvSpPr>
              <p:cNvPr id="5" name="Oval 4"/>
              <p:cNvSpPr/>
              <p:nvPr/>
            </p:nvSpPr>
            <p:spPr>
              <a:xfrm>
                <a:off x="6828093" y="2304533"/>
                <a:ext cx="798786" cy="798786"/>
              </a:xfrm>
              <a:prstGeom prst="ellips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5" name="Oval 4"/>
              <p:cNvSpPr>
                <a:spLocks noRot="1" noChangeAspect="1" noMove="1" noResize="1" noEditPoints="1" noAdjustHandles="1" noChangeArrowheads="1" noChangeShapeType="1" noTextEdit="1"/>
              </p:cNvSpPr>
              <p:nvPr/>
            </p:nvSpPr>
            <p:spPr>
              <a:xfrm>
                <a:off x="6828093" y="2304533"/>
                <a:ext cx="798786" cy="798786"/>
              </a:xfrm>
              <a:prstGeom prst="ellipse">
                <a:avLst/>
              </a:prstGeom>
              <a:blipFill rotWithShape="1">
                <a:blip r:embed="rId1"/>
                <a:stretch>
                  <a:fillRect l="-1264" t="-1207" r="-1126" b="-118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val 9"/>
              <p:cNvSpPr/>
              <p:nvPr/>
            </p:nvSpPr>
            <p:spPr>
              <a:xfrm>
                <a:off x="8210203" y="2304533"/>
                <a:ext cx="798786" cy="798786"/>
              </a:xfrm>
              <a:prstGeom prst="ellips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10" name="Oval 9"/>
              <p:cNvSpPr>
                <a:spLocks noRot="1" noChangeAspect="1" noMove="1" noResize="1" noEditPoints="1" noAdjustHandles="1" noChangeArrowheads="1" noChangeShapeType="1" noTextEdit="1"/>
              </p:cNvSpPr>
              <p:nvPr/>
            </p:nvSpPr>
            <p:spPr>
              <a:xfrm>
                <a:off x="8210203" y="2304533"/>
                <a:ext cx="798786" cy="798786"/>
              </a:xfrm>
              <a:prstGeom prst="ellipse">
                <a:avLst/>
              </a:prstGeom>
              <a:blipFill rotWithShape="1">
                <a:blip r:embed="rId2"/>
                <a:stretch>
                  <a:fillRect l="-1228" t="-1207" r="-1162" b="-118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Oval 14"/>
              <p:cNvSpPr/>
              <p:nvPr/>
            </p:nvSpPr>
            <p:spPr>
              <a:xfrm>
                <a:off x="9592313" y="2304533"/>
                <a:ext cx="798786" cy="798786"/>
              </a:xfrm>
              <a:prstGeom prst="ellips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15" name="Oval 14"/>
              <p:cNvSpPr>
                <a:spLocks noRot="1" noChangeAspect="1" noMove="1" noResize="1" noEditPoints="1" noAdjustHandles="1" noChangeArrowheads="1" noChangeShapeType="1" noTextEdit="1"/>
              </p:cNvSpPr>
              <p:nvPr/>
            </p:nvSpPr>
            <p:spPr>
              <a:xfrm>
                <a:off x="9592313" y="2304533"/>
                <a:ext cx="798786" cy="798786"/>
              </a:xfrm>
              <a:prstGeom prst="ellipse">
                <a:avLst/>
              </a:prstGeom>
              <a:blipFill rotWithShape="1">
                <a:blip r:embed="rId3"/>
                <a:stretch>
                  <a:fillRect l="-1193" t="-1207" r="-1118" b="-118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 name="Oval 16"/>
              <p:cNvSpPr/>
              <p:nvPr/>
            </p:nvSpPr>
            <p:spPr>
              <a:xfrm>
                <a:off x="7626879" y="4356004"/>
                <a:ext cx="798786" cy="798786"/>
              </a:xfrm>
              <a:prstGeom prst="ellips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p:txBody>
          </p:sp>
        </mc:Choice>
        <mc:Fallback>
          <p:sp>
            <p:nvSpPr>
              <p:cNvPr id="17" name="Oval 16"/>
              <p:cNvSpPr>
                <a:spLocks noRot="1" noChangeAspect="1" noMove="1" noResize="1" noEditPoints="1" noAdjustHandles="1" noChangeArrowheads="1" noChangeShapeType="1" noTextEdit="1"/>
              </p:cNvSpPr>
              <p:nvPr/>
            </p:nvSpPr>
            <p:spPr>
              <a:xfrm>
                <a:off x="7626879" y="4356004"/>
                <a:ext cx="798786" cy="798786"/>
              </a:xfrm>
              <a:prstGeom prst="ellipse">
                <a:avLst/>
              </a:prstGeom>
              <a:blipFill rotWithShape="1">
                <a:blip r:embed="rId4"/>
                <a:stretch>
                  <a:fillRect l="-1259" t="-1260" r="-1132" b="-1130"/>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 name="Oval 17"/>
              <p:cNvSpPr/>
              <p:nvPr/>
            </p:nvSpPr>
            <p:spPr>
              <a:xfrm>
                <a:off x="9008989" y="4356004"/>
                <a:ext cx="798786" cy="798786"/>
              </a:xfrm>
              <a:prstGeom prst="ellips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oMath>
                  </m:oMathPara>
                </a14:m>
                <a:endParaRPr lang="en-US" sz="2400" dirty="0"/>
              </a:p>
            </p:txBody>
          </p:sp>
        </mc:Choice>
        <mc:Fallback>
          <p:sp>
            <p:nvSpPr>
              <p:cNvPr id="18" name="Oval 17"/>
              <p:cNvSpPr>
                <a:spLocks noRot="1" noChangeAspect="1" noMove="1" noResize="1" noEditPoints="1" noAdjustHandles="1" noChangeArrowheads="1" noChangeShapeType="1" noTextEdit="1"/>
              </p:cNvSpPr>
              <p:nvPr/>
            </p:nvSpPr>
            <p:spPr>
              <a:xfrm>
                <a:off x="9008989" y="4356004"/>
                <a:ext cx="798786" cy="798786"/>
              </a:xfrm>
              <a:prstGeom prst="ellipse">
                <a:avLst/>
              </a:prstGeom>
              <a:blipFill rotWithShape="1">
                <a:blip r:embed="rId5"/>
                <a:stretch>
                  <a:fillRect l="-1223" t="-1260" r="-1167" b="-1130"/>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19" name="Straight Connector 18"/>
          <p:cNvCxnSpPr>
            <a:stCxn id="5" idx="6"/>
            <a:endCxn id="10" idx="2"/>
          </p:cNvCxnSpPr>
          <p:nvPr/>
        </p:nvCxnSpPr>
        <p:spPr>
          <a:xfrm>
            <a:off x="7626879" y="2703926"/>
            <a:ext cx="583324" cy="0"/>
          </a:xfrm>
          <a:prstGeom prst="line">
            <a:avLst/>
          </a:prstGeom>
          <a:ln w="38100">
            <a:solidFill>
              <a:schemeClr val="accent5"/>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a:stCxn id="10" idx="6"/>
            <a:endCxn id="15" idx="2"/>
          </p:cNvCxnSpPr>
          <p:nvPr/>
        </p:nvCxnSpPr>
        <p:spPr>
          <a:xfrm>
            <a:off x="9008989" y="2703926"/>
            <a:ext cx="583324" cy="0"/>
          </a:xfrm>
          <a:prstGeom prst="line">
            <a:avLst/>
          </a:prstGeom>
          <a:ln w="38100">
            <a:solidFill>
              <a:schemeClr val="accent5"/>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a:stCxn id="18" idx="0"/>
            <a:endCxn id="15" idx="4"/>
          </p:cNvCxnSpPr>
          <p:nvPr/>
        </p:nvCxnSpPr>
        <p:spPr>
          <a:xfrm flipV="1">
            <a:off x="9408382" y="3103319"/>
            <a:ext cx="583324" cy="1252685"/>
          </a:xfrm>
          <a:prstGeom prst="line">
            <a:avLst/>
          </a:prstGeom>
          <a:ln w="38100">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22" name="Straight Connector 21"/>
          <p:cNvCxnSpPr>
            <a:stCxn id="17" idx="6"/>
            <a:endCxn id="18" idx="2"/>
          </p:cNvCxnSpPr>
          <p:nvPr/>
        </p:nvCxnSpPr>
        <p:spPr>
          <a:xfrm>
            <a:off x="8425665" y="4755397"/>
            <a:ext cx="583324" cy="0"/>
          </a:xfrm>
          <a:prstGeom prst="line">
            <a:avLst/>
          </a:prstGeom>
          <a:ln w="38100">
            <a:solidFill>
              <a:schemeClr val="accent5"/>
            </a:solidFill>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8" name="Rounded Rectangle 7"/>
          <p:cNvSpPr/>
          <p:nvPr/>
        </p:nvSpPr>
        <p:spPr>
          <a:xfrm>
            <a:off x="6285927" y="2041090"/>
            <a:ext cx="4615375" cy="1445455"/>
          </a:xfrm>
          <a:prstGeom prst="roundRect">
            <a:avLst/>
          </a:prstGeom>
          <a:noFill/>
          <a:ln w="38100">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302912" y="4032668"/>
            <a:ext cx="4615375" cy="1445455"/>
          </a:xfrm>
          <a:prstGeom prst="roundRect">
            <a:avLst/>
          </a:prstGeom>
          <a:noFill/>
          <a:ln w="38100">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285927" y="1362202"/>
            <a:ext cx="5286634" cy="400110"/>
          </a:xfrm>
          <a:prstGeom prst="rect">
            <a:avLst/>
          </a:prstGeom>
          <a:noFill/>
        </p:spPr>
        <p:txBody>
          <a:bodyPr wrap="square">
            <a:spAutoFit/>
          </a:bodyPr>
          <a:lstStyle/>
          <a:p>
            <a:r>
              <a:rPr lang="en-US" sz="2000" b="1" dirty="0">
                <a:solidFill>
                  <a:schemeClr val="tx1">
                    <a:lumMod val="50000"/>
                    <a:lumOff val="50000"/>
                  </a:schemeClr>
                </a:solidFill>
              </a:rPr>
              <a:t>Directed Spanning Tree Decomposition</a:t>
            </a:r>
            <a:endParaRPr lang="en-US" sz="2000" dirty="0"/>
          </a:p>
        </p:txBody>
      </p:sp>
      <mc:AlternateContent xmlns:mc="http://schemas.openxmlformats.org/markup-compatibility/2006">
        <mc:Choice xmlns:a14="http://schemas.microsoft.com/office/drawing/2010/main" Requires="a14">
          <p:sp>
            <p:nvSpPr>
              <p:cNvPr id="7" name="TextBox 6"/>
              <p:cNvSpPr txBox="1"/>
              <p:nvPr/>
            </p:nvSpPr>
            <p:spPr>
              <a:xfrm>
                <a:off x="654270" y="2318489"/>
                <a:ext cx="5590499" cy="1569660"/>
              </a:xfrm>
              <a:prstGeom prst="rect">
                <a:avLst/>
              </a:prstGeom>
              <a:noFill/>
            </p:spPr>
            <p:txBody>
              <a:bodyPr wrap="square" rtlCol="0">
                <a:spAutoFit/>
              </a:bodyPr>
              <a:lstStyle/>
              <a:p>
                <a:r>
                  <a:rPr lang="en-CA" sz="4800" b="0" dirty="0"/>
                  <a:t>“</a:t>
                </a:r>
                <a14:m>
                  <m:oMath xmlns:m="http://schemas.openxmlformats.org/officeDocument/2006/math">
                    <m:d>
                      <m:dPr>
                        <m:ctrlPr>
                          <a:rPr lang="en-CA" sz="2400" b="0" i="1" smtClean="0">
                            <a:latin typeface="Cambria Math" panose="02040503050406030204" pitchFamily="18" charset="0"/>
                          </a:rPr>
                        </m:ctrlPr>
                      </m:d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e>
                    </m:d>
                  </m:oMath>
                </a14:m>
                <a:r>
                  <a:rPr lang="en-US" sz="2400" dirty="0"/>
                  <a:t> is checked by </a:t>
                </a:r>
                <a:r>
                  <a:rPr lang="en-US" sz="2400" b="1" dirty="0"/>
                  <a:t>wander join </a:t>
                </a:r>
                <a:br>
                  <a:rPr lang="en-US" sz="2400" dirty="0"/>
                </a:br>
                <a:r>
                  <a:rPr lang="en-US" sz="2400" dirty="0"/>
                  <a:t>for the component </a:t>
                </a:r>
                <a14:m>
                  <m:oMath xmlns:m="http://schemas.openxmlformats.org/officeDocument/2006/math">
                    <m:d>
                      <m:dPr>
                        <m:begChr m:val="{"/>
                        <m:endChr m:val="}"/>
                        <m:ctrlPr>
                          <a:rPr lang="en-CA" sz="2400" b="0" i="1" smtClean="0">
                            <a:latin typeface="Cambria Math" panose="02040503050406030204" pitchFamily="18" charset="0"/>
                          </a:rPr>
                        </m:ctrlPr>
                      </m:d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e>
                    </m:d>
                  </m:oMath>
                </a14:m>
                <a:r>
                  <a:rPr lang="en-US" sz="4800" dirty="0"/>
                  <a:t>”</a:t>
                </a:r>
                <a:endParaRPr lang="en-US" sz="4800" dirty="0"/>
              </a:p>
            </p:txBody>
          </p:sp>
        </mc:Choice>
        <mc:Fallback>
          <p:sp>
            <p:nvSpPr>
              <p:cNvPr id="7" name="TextBox 6"/>
              <p:cNvSpPr txBox="1">
                <a:spLocks noRot="1" noChangeAspect="1" noMove="1" noResize="1" noEditPoints="1" noAdjustHandles="1" noChangeArrowheads="1" noChangeShapeType="1" noTextEdit="1"/>
              </p:cNvSpPr>
              <p:nvPr/>
            </p:nvSpPr>
            <p:spPr>
              <a:xfrm>
                <a:off x="654270" y="2318489"/>
                <a:ext cx="5590499" cy="1569660"/>
              </a:xfrm>
              <a:prstGeom prst="rect">
                <a:avLst/>
              </a:prstGeom>
              <a:blipFill rotWithShape="1">
                <a:blip r:embed="rId6"/>
                <a:stretch>
                  <a:fillRect l="-4" t="-7" r="3" b="3"/>
                </a:stretch>
              </a:blipFill>
            </p:spPr>
            <p:txBody>
              <a:bodyPr/>
              <a:lstStyle/>
              <a:p>
                <a:r>
                  <a:rPr lang="zh-CN" altLang="en-US">
                    <a:noFill/>
                  </a:rPr>
                  <a:t> </a:t>
                </a:r>
              </a:p>
            </p:txBody>
          </p:sp>
        </mc:Fallback>
      </mc:AlternateContent>
      <p:sp>
        <p:nvSpPr>
          <p:cNvPr id="11" name="TextBox 10"/>
          <p:cNvSpPr txBox="1"/>
          <p:nvPr/>
        </p:nvSpPr>
        <p:spPr>
          <a:xfrm>
            <a:off x="4437799" y="2177631"/>
            <a:ext cx="660758" cy="461665"/>
          </a:xfrm>
          <a:prstGeom prst="rect">
            <a:avLst/>
          </a:prstGeom>
          <a:noFill/>
        </p:spPr>
        <p:txBody>
          <a:bodyPr wrap="none" rtlCol="0">
            <a:spAutoFit/>
          </a:bodyPr>
          <a:lstStyle/>
          <a:p>
            <a:r>
              <a:rPr lang="en-US" sz="2400" b="1" dirty="0">
                <a:solidFill>
                  <a:schemeClr val="accent2"/>
                </a:solidFill>
              </a:rPr>
              <a:t>???</a:t>
            </a:r>
            <a:endParaRPr lang="en-US" sz="2400" b="1" dirty="0">
              <a:solidFill>
                <a:schemeClr val="accent2"/>
              </a:solidFill>
            </a:endParaRPr>
          </a:p>
        </p:txBody>
      </p:sp>
      <p:sp>
        <p:nvSpPr>
          <p:cNvPr id="13" name="TextBox 12"/>
          <p:cNvSpPr txBox="1"/>
          <p:nvPr/>
        </p:nvSpPr>
        <p:spPr>
          <a:xfrm>
            <a:off x="4060348" y="3894339"/>
            <a:ext cx="660758" cy="461665"/>
          </a:xfrm>
          <a:prstGeom prst="rect">
            <a:avLst/>
          </a:prstGeom>
          <a:noFill/>
        </p:spPr>
        <p:txBody>
          <a:bodyPr wrap="none" rtlCol="0">
            <a:spAutoFit/>
          </a:bodyPr>
          <a:lstStyle/>
          <a:p>
            <a:r>
              <a:rPr lang="en-US" sz="2400" b="1" dirty="0">
                <a:solidFill>
                  <a:schemeClr val="accent2"/>
                </a:solidFill>
              </a:rPr>
              <a:t>???</a:t>
            </a:r>
            <a:endParaRPr lang="en-US" sz="2400" b="1" dirty="0">
              <a:solidFill>
                <a:schemeClr val="accent2"/>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p:sp>
        <p:nvSpPr>
          <p:cNvPr id="16" name="TextBox 15"/>
          <p:cNvSpPr txBox="1"/>
          <p:nvPr/>
        </p:nvSpPr>
        <p:spPr>
          <a:xfrm>
            <a:off x="838200" y="932031"/>
            <a:ext cx="5359416" cy="461665"/>
          </a:xfrm>
          <a:prstGeom prst="rect">
            <a:avLst/>
          </a:prstGeom>
          <a:noFill/>
        </p:spPr>
        <p:txBody>
          <a:bodyPr wrap="none" rtlCol="0">
            <a:spAutoFit/>
          </a:bodyPr>
          <a:lstStyle/>
          <a:p>
            <a:r>
              <a:rPr lang="en-US" sz="2400" dirty="0">
                <a:solidFill>
                  <a:schemeClr val="tx1">
                    <a:lumMod val="50000"/>
                    <a:lumOff val="50000"/>
                  </a:schemeClr>
                </a:solidFill>
              </a:rPr>
              <a:t>Directed Spanning Tree Decomposition</a:t>
            </a:r>
            <a:endParaRPr lang="en-US" sz="2400" b="1" dirty="0">
              <a:solidFill>
                <a:schemeClr val="tx1">
                  <a:lumMod val="50000"/>
                  <a:lumOff val="50000"/>
                </a:schemeClr>
              </a:solidFill>
            </a:endParaRPr>
          </a:p>
        </p:txBody>
      </p:sp>
      <p:sp>
        <p:nvSpPr>
          <p:cNvPr id="6" name="TextBox 5"/>
          <p:cNvSpPr txBox="1"/>
          <p:nvPr/>
        </p:nvSpPr>
        <p:spPr>
          <a:xfrm>
            <a:off x="838200" y="1665980"/>
            <a:ext cx="6701450" cy="461665"/>
          </a:xfrm>
          <a:prstGeom prst="rect">
            <a:avLst/>
          </a:prstGeom>
          <a:noFill/>
        </p:spPr>
        <p:txBody>
          <a:bodyPr wrap="none" rtlCol="0">
            <a:spAutoFit/>
          </a:bodyPr>
          <a:lstStyle/>
          <a:p>
            <a:r>
              <a:rPr lang="en-US" sz="2400" dirty="0"/>
              <a:t>Objective: Minimizing the number of components</a:t>
            </a:r>
            <a:endParaRPr lang="en-US" sz="2400" dirty="0"/>
          </a:p>
        </p:txBody>
      </p:sp>
      <p:sp>
        <p:nvSpPr>
          <p:cNvPr id="12" name="TextBox 11"/>
          <p:cNvSpPr txBox="1"/>
          <p:nvPr/>
        </p:nvSpPr>
        <p:spPr>
          <a:xfrm>
            <a:off x="7930132" y="1665979"/>
            <a:ext cx="1326966" cy="46166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z="2400" dirty="0"/>
              <a:t>NP-Hard</a:t>
            </a:r>
            <a:endParaRPr lang="en-US" sz="2400" dirty="0"/>
          </a:p>
        </p:txBody>
      </p:sp>
      <mc:AlternateContent xmlns:mc="http://schemas.openxmlformats.org/markup-compatibility/2006">
        <mc:Choice xmlns:a14="http://schemas.microsoft.com/office/drawing/2010/main" Requires="a14">
          <p:sp>
            <p:nvSpPr>
              <p:cNvPr id="14" name="Oval 13"/>
              <p:cNvSpPr/>
              <p:nvPr/>
            </p:nvSpPr>
            <p:spPr>
              <a:xfrm>
                <a:off x="7539650" y="2375101"/>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14" name="Oval 13"/>
              <p:cNvSpPr>
                <a:spLocks noRot="1" noChangeAspect="1" noMove="1" noResize="1" noEditPoints="1" noAdjustHandles="1" noChangeArrowheads="1" noChangeShapeType="1" noTextEdit="1"/>
              </p:cNvSpPr>
              <p:nvPr/>
            </p:nvSpPr>
            <p:spPr>
              <a:xfrm>
                <a:off x="7539650" y="2375101"/>
                <a:ext cx="798786" cy="798786"/>
              </a:xfrm>
              <a:prstGeom prst="ellipse">
                <a:avLst/>
              </a:prstGeom>
              <a:blipFill rotWithShape="1">
                <a:blip r:embed="rId1"/>
                <a:stretch>
                  <a:fillRect l="-1229" t="-1218" r="-1161" b="-117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4" name="Oval 23"/>
              <p:cNvSpPr/>
              <p:nvPr/>
            </p:nvSpPr>
            <p:spPr>
              <a:xfrm>
                <a:off x="8921760" y="2375101"/>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24" name="Oval 23"/>
              <p:cNvSpPr>
                <a:spLocks noRot="1" noChangeAspect="1" noMove="1" noResize="1" noEditPoints="1" noAdjustHandles="1" noChangeArrowheads="1" noChangeShapeType="1" noTextEdit="1"/>
              </p:cNvSpPr>
              <p:nvPr/>
            </p:nvSpPr>
            <p:spPr>
              <a:xfrm>
                <a:off x="8921760" y="2375101"/>
                <a:ext cx="798786" cy="798786"/>
              </a:xfrm>
              <a:prstGeom prst="ellipse">
                <a:avLst/>
              </a:prstGeom>
              <a:blipFill rotWithShape="1">
                <a:blip r:embed="rId2"/>
                <a:stretch>
                  <a:fillRect l="-1194" t="-1218" r="-1117" b="-117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5" name="Oval 24"/>
              <p:cNvSpPr/>
              <p:nvPr/>
            </p:nvSpPr>
            <p:spPr>
              <a:xfrm>
                <a:off x="10303870" y="2375101"/>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25" name="Oval 24"/>
              <p:cNvSpPr>
                <a:spLocks noRot="1" noChangeAspect="1" noMove="1" noResize="1" noEditPoints="1" noAdjustHandles="1" noChangeArrowheads="1" noChangeShapeType="1" noTextEdit="1"/>
              </p:cNvSpPr>
              <p:nvPr/>
            </p:nvSpPr>
            <p:spPr>
              <a:xfrm>
                <a:off x="10303870" y="2375101"/>
                <a:ext cx="798786" cy="798786"/>
              </a:xfrm>
              <a:prstGeom prst="ellipse">
                <a:avLst/>
              </a:prstGeom>
              <a:blipFill rotWithShape="1">
                <a:blip r:embed="rId3"/>
                <a:stretch>
                  <a:fillRect l="-1238" t="-1218" r="-1153" b="-117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6" name="Oval 25"/>
              <p:cNvSpPr/>
              <p:nvPr/>
            </p:nvSpPr>
            <p:spPr>
              <a:xfrm>
                <a:off x="8921760" y="368363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p:txBody>
          </p:sp>
        </mc:Choice>
        <mc:Fallback>
          <p:sp>
            <p:nvSpPr>
              <p:cNvPr id="26" name="Oval 25"/>
              <p:cNvSpPr>
                <a:spLocks noRot="1" noChangeAspect="1" noMove="1" noResize="1" noEditPoints="1" noAdjustHandles="1" noChangeArrowheads="1" noChangeShapeType="1" noTextEdit="1"/>
              </p:cNvSpPr>
              <p:nvPr/>
            </p:nvSpPr>
            <p:spPr>
              <a:xfrm>
                <a:off x="8921760" y="3683639"/>
                <a:ext cx="798786" cy="798786"/>
              </a:xfrm>
              <a:prstGeom prst="ellipse">
                <a:avLst/>
              </a:prstGeom>
              <a:blipFill rotWithShape="1">
                <a:blip r:embed="rId4"/>
                <a:stretch>
                  <a:fillRect l="-1194" t="-1193" r="-1117" b="-1118"/>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7" name="Oval 26"/>
              <p:cNvSpPr/>
              <p:nvPr/>
            </p:nvSpPr>
            <p:spPr>
              <a:xfrm>
                <a:off x="10303870" y="368363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oMath>
                  </m:oMathPara>
                </a14:m>
                <a:endParaRPr lang="en-US" sz="2400" dirty="0"/>
              </a:p>
            </p:txBody>
          </p:sp>
        </mc:Choice>
        <mc:Fallback>
          <p:sp>
            <p:nvSpPr>
              <p:cNvPr id="27" name="Oval 26"/>
              <p:cNvSpPr>
                <a:spLocks noRot="1" noChangeAspect="1" noMove="1" noResize="1" noEditPoints="1" noAdjustHandles="1" noChangeArrowheads="1" noChangeShapeType="1" noTextEdit="1"/>
              </p:cNvSpPr>
              <p:nvPr/>
            </p:nvSpPr>
            <p:spPr>
              <a:xfrm>
                <a:off x="10303870" y="3683639"/>
                <a:ext cx="798786" cy="798786"/>
              </a:xfrm>
              <a:prstGeom prst="ellipse">
                <a:avLst/>
              </a:prstGeom>
              <a:blipFill rotWithShape="1">
                <a:blip r:embed="rId5"/>
                <a:stretch>
                  <a:fillRect l="-1238" t="-1193" r="-1153" b="-1118"/>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28" name="Straight Connector 27"/>
          <p:cNvCxnSpPr>
            <a:stCxn id="14" idx="6"/>
            <a:endCxn id="24" idx="2"/>
          </p:cNvCxnSpPr>
          <p:nvPr/>
        </p:nvCxnSpPr>
        <p:spPr>
          <a:xfrm>
            <a:off x="8338436" y="2774494"/>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a:stCxn id="24" idx="6"/>
            <a:endCxn id="25" idx="2"/>
          </p:cNvCxnSpPr>
          <p:nvPr/>
        </p:nvCxnSpPr>
        <p:spPr>
          <a:xfrm>
            <a:off x="9720546" y="2774494"/>
            <a:ext cx="583324" cy="0"/>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30" name="Straight Connector 29"/>
          <p:cNvCxnSpPr>
            <a:stCxn id="27" idx="0"/>
            <a:endCxn id="25" idx="4"/>
          </p:cNvCxnSpPr>
          <p:nvPr/>
        </p:nvCxnSpPr>
        <p:spPr>
          <a:xfrm flipV="1">
            <a:off x="10703263" y="3173887"/>
            <a:ext cx="0" cy="509752"/>
          </a:xfrm>
          <a:prstGeom prst="line">
            <a:avLst/>
          </a:prstGeom>
          <a:ln w="38100">
            <a:prstDash val="sysDot"/>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31" name="Straight Connector 30"/>
          <p:cNvCxnSpPr>
            <a:stCxn id="26" idx="6"/>
            <a:endCxn id="27" idx="2"/>
          </p:cNvCxnSpPr>
          <p:nvPr/>
        </p:nvCxnSpPr>
        <p:spPr>
          <a:xfrm>
            <a:off x="9720546" y="4083032"/>
            <a:ext cx="583324" cy="0"/>
          </a:xfrm>
          <a:prstGeom prst="line">
            <a:avLst/>
          </a:prstGeom>
          <a:ln w="38100">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2" name="Straight Connector 31"/>
          <p:cNvCxnSpPr>
            <a:stCxn id="24" idx="5"/>
            <a:endCxn id="27" idx="1"/>
          </p:cNvCxnSpPr>
          <p:nvPr/>
        </p:nvCxnSpPr>
        <p:spPr>
          <a:xfrm>
            <a:off x="9603566" y="3056907"/>
            <a:ext cx="817284" cy="743712"/>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mc:Choice xmlns:a14="http://schemas.microsoft.com/office/drawing/2010/main" Requires="a14">
          <p:sp>
            <p:nvSpPr>
              <p:cNvPr id="35" name="Oval 34"/>
              <p:cNvSpPr/>
              <p:nvPr/>
            </p:nvSpPr>
            <p:spPr>
              <a:xfrm>
                <a:off x="8921760" y="499217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6</m:t>
                          </m:r>
                        </m:sub>
                      </m:sSub>
                    </m:oMath>
                  </m:oMathPara>
                </a14:m>
                <a:endParaRPr lang="en-US" sz="2400" dirty="0"/>
              </a:p>
            </p:txBody>
          </p:sp>
        </mc:Choice>
        <mc:Fallback>
          <p:sp>
            <p:nvSpPr>
              <p:cNvPr id="35" name="Oval 34"/>
              <p:cNvSpPr>
                <a:spLocks noRot="1" noChangeAspect="1" noMove="1" noResize="1" noEditPoints="1" noAdjustHandles="1" noChangeArrowheads="1" noChangeShapeType="1" noTextEdit="1"/>
              </p:cNvSpPr>
              <p:nvPr/>
            </p:nvSpPr>
            <p:spPr>
              <a:xfrm>
                <a:off x="8921760" y="4992177"/>
                <a:ext cx="798786" cy="798786"/>
              </a:xfrm>
              <a:prstGeom prst="ellipse">
                <a:avLst/>
              </a:prstGeom>
              <a:blipFill rotWithShape="1">
                <a:blip r:embed="rId6"/>
                <a:stretch>
                  <a:fillRect l="-1194" t="-1248" r="-1117" b="-114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6" name="Oval 35"/>
              <p:cNvSpPr/>
              <p:nvPr/>
            </p:nvSpPr>
            <p:spPr>
              <a:xfrm>
                <a:off x="10303870" y="499217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7</m:t>
                          </m:r>
                        </m:sub>
                      </m:sSub>
                    </m:oMath>
                  </m:oMathPara>
                </a14:m>
                <a:endParaRPr lang="en-US" sz="2400" dirty="0"/>
              </a:p>
            </p:txBody>
          </p:sp>
        </mc:Choice>
        <mc:Fallback>
          <p:sp>
            <p:nvSpPr>
              <p:cNvPr id="36" name="Oval 35"/>
              <p:cNvSpPr>
                <a:spLocks noRot="1" noChangeAspect="1" noMove="1" noResize="1" noEditPoints="1" noAdjustHandles="1" noChangeArrowheads="1" noChangeShapeType="1" noTextEdit="1"/>
              </p:cNvSpPr>
              <p:nvPr/>
            </p:nvSpPr>
            <p:spPr>
              <a:xfrm>
                <a:off x="10303870" y="4992177"/>
                <a:ext cx="798786" cy="798786"/>
              </a:xfrm>
              <a:prstGeom prst="ellipse">
                <a:avLst/>
              </a:prstGeom>
              <a:blipFill rotWithShape="1">
                <a:blip r:embed="rId7"/>
                <a:stretch>
                  <a:fillRect l="-1238" t="-1248" r="-1153" b="-114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37" name="Straight Connector 36"/>
          <p:cNvCxnSpPr>
            <a:stCxn id="35" idx="7"/>
            <a:endCxn id="27" idx="3"/>
          </p:cNvCxnSpPr>
          <p:nvPr/>
        </p:nvCxnSpPr>
        <p:spPr>
          <a:xfrm flipV="1">
            <a:off x="9603566" y="4365445"/>
            <a:ext cx="817284" cy="743712"/>
          </a:xfrm>
          <a:prstGeom prst="line">
            <a:avLst/>
          </a:prstGeom>
          <a:ln w="38100">
            <a:prstDash val="sysDot"/>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40" name="Straight Connector 39"/>
          <p:cNvCxnSpPr>
            <a:stCxn id="36" idx="2"/>
            <a:endCxn id="35" idx="6"/>
          </p:cNvCxnSpPr>
          <p:nvPr/>
        </p:nvCxnSpPr>
        <p:spPr>
          <a:xfrm flipH="1">
            <a:off x="9720546" y="5391570"/>
            <a:ext cx="583324" cy="0"/>
          </a:xfrm>
          <a:prstGeom prst="line">
            <a:avLst/>
          </a:prstGeom>
          <a:ln w="38100">
            <a:headEnd type="triangle" w="med" len="med"/>
            <a:tailEnd type="none" w="med" len="med"/>
          </a:ln>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p:sp>
        <p:nvSpPr>
          <p:cNvPr id="16" name="TextBox 15"/>
          <p:cNvSpPr txBox="1"/>
          <p:nvPr/>
        </p:nvSpPr>
        <p:spPr>
          <a:xfrm>
            <a:off x="838200" y="932031"/>
            <a:ext cx="5359416" cy="461665"/>
          </a:xfrm>
          <a:prstGeom prst="rect">
            <a:avLst/>
          </a:prstGeom>
          <a:noFill/>
        </p:spPr>
        <p:txBody>
          <a:bodyPr wrap="none" rtlCol="0">
            <a:spAutoFit/>
          </a:bodyPr>
          <a:lstStyle/>
          <a:p>
            <a:r>
              <a:rPr lang="en-US" sz="2400" dirty="0">
                <a:solidFill>
                  <a:schemeClr val="tx1">
                    <a:lumMod val="50000"/>
                    <a:lumOff val="50000"/>
                  </a:schemeClr>
                </a:solidFill>
              </a:rPr>
              <a:t>Directed Spanning Tree Decomposition</a:t>
            </a:r>
            <a:endParaRPr lang="en-US" sz="2400" b="1" dirty="0">
              <a:solidFill>
                <a:schemeClr val="tx1">
                  <a:lumMod val="50000"/>
                  <a:lumOff val="50000"/>
                </a:schemeClr>
              </a:solidFill>
            </a:endParaRPr>
          </a:p>
        </p:txBody>
      </p:sp>
      <p:sp>
        <p:nvSpPr>
          <p:cNvPr id="6" name="TextBox 5"/>
          <p:cNvSpPr txBox="1"/>
          <p:nvPr/>
        </p:nvSpPr>
        <p:spPr>
          <a:xfrm>
            <a:off x="838200" y="1665980"/>
            <a:ext cx="9031190" cy="461665"/>
          </a:xfrm>
          <a:prstGeom prst="rect">
            <a:avLst/>
          </a:prstGeom>
          <a:noFill/>
        </p:spPr>
        <p:txBody>
          <a:bodyPr wrap="none" rtlCol="0">
            <a:spAutoFit/>
          </a:bodyPr>
          <a:lstStyle/>
          <a:p>
            <a:r>
              <a:rPr lang="en-US" sz="2400" dirty="0"/>
              <a:t>Step 1: Find Reachability</a:t>
            </a:r>
            <a:r>
              <a:rPr lang="en-US" sz="2400" dirty="0">
                <a:solidFill>
                  <a:schemeClr val="bg1">
                    <a:lumMod val="75000"/>
                  </a:schemeClr>
                </a:solidFill>
              </a:rPr>
              <a:t> and Remove Completely-Contained Ones</a:t>
            </a:r>
            <a:endParaRPr lang="en-US" sz="2400" dirty="0">
              <a:solidFill>
                <a:schemeClr val="bg1">
                  <a:lumMod val="75000"/>
                </a:schemeClr>
              </a:solidFill>
            </a:endParaRPr>
          </a:p>
        </p:txBody>
      </p:sp>
      <mc:AlternateContent xmlns:mc="http://schemas.openxmlformats.org/markup-compatibility/2006">
        <mc:Choice xmlns:a14="http://schemas.microsoft.com/office/drawing/2010/main" Requires="a14">
          <p:sp>
            <p:nvSpPr>
              <p:cNvPr id="14" name="Oval 13"/>
              <p:cNvSpPr/>
              <p:nvPr/>
            </p:nvSpPr>
            <p:spPr>
              <a:xfrm>
                <a:off x="7539650" y="2375101"/>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14" name="Oval 13"/>
              <p:cNvSpPr>
                <a:spLocks noRot="1" noChangeAspect="1" noMove="1" noResize="1" noEditPoints="1" noAdjustHandles="1" noChangeArrowheads="1" noChangeShapeType="1" noTextEdit="1"/>
              </p:cNvSpPr>
              <p:nvPr/>
            </p:nvSpPr>
            <p:spPr>
              <a:xfrm>
                <a:off x="7539650" y="2375101"/>
                <a:ext cx="798786" cy="798786"/>
              </a:xfrm>
              <a:prstGeom prst="ellipse">
                <a:avLst/>
              </a:prstGeom>
              <a:blipFill rotWithShape="1">
                <a:blip r:embed="rId1"/>
                <a:stretch>
                  <a:fillRect l="-1229" t="-1218" r="-1161" b="-117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4" name="Oval 23"/>
              <p:cNvSpPr/>
              <p:nvPr/>
            </p:nvSpPr>
            <p:spPr>
              <a:xfrm>
                <a:off x="8921760" y="2375101"/>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24" name="Oval 23"/>
              <p:cNvSpPr>
                <a:spLocks noRot="1" noChangeAspect="1" noMove="1" noResize="1" noEditPoints="1" noAdjustHandles="1" noChangeArrowheads="1" noChangeShapeType="1" noTextEdit="1"/>
              </p:cNvSpPr>
              <p:nvPr/>
            </p:nvSpPr>
            <p:spPr>
              <a:xfrm>
                <a:off x="8921760" y="2375101"/>
                <a:ext cx="798786" cy="798786"/>
              </a:xfrm>
              <a:prstGeom prst="ellipse">
                <a:avLst/>
              </a:prstGeom>
              <a:blipFill rotWithShape="1">
                <a:blip r:embed="rId2"/>
                <a:stretch>
                  <a:fillRect l="-1194" t="-1218" r="-1117" b="-117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5" name="Oval 24"/>
              <p:cNvSpPr/>
              <p:nvPr/>
            </p:nvSpPr>
            <p:spPr>
              <a:xfrm>
                <a:off x="10303870" y="2375101"/>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25" name="Oval 24"/>
              <p:cNvSpPr>
                <a:spLocks noRot="1" noChangeAspect="1" noMove="1" noResize="1" noEditPoints="1" noAdjustHandles="1" noChangeArrowheads="1" noChangeShapeType="1" noTextEdit="1"/>
              </p:cNvSpPr>
              <p:nvPr/>
            </p:nvSpPr>
            <p:spPr>
              <a:xfrm>
                <a:off x="10303870" y="2375101"/>
                <a:ext cx="798786" cy="798786"/>
              </a:xfrm>
              <a:prstGeom prst="ellipse">
                <a:avLst/>
              </a:prstGeom>
              <a:blipFill rotWithShape="1">
                <a:blip r:embed="rId3"/>
                <a:stretch>
                  <a:fillRect l="-1238" t="-1218" r="-1153" b="-117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6" name="Oval 25"/>
              <p:cNvSpPr/>
              <p:nvPr/>
            </p:nvSpPr>
            <p:spPr>
              <a:xfrm>
                <a:off x="8921760" y="368363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p:txBody>
          </p:sp>
        </mc:Choice>
        <mc:Fallback>
          <p:sp>
            <p:nvSpPr>
              <p:cNvPr id="26" name="Oval 25"/>
              <p:cNvSpPr>
                <a:spLocks noRot="1" noChangeAspect="1" noMove="1" noResize="1" noEditPoints="1" noAdjustHandles="1" noChangeArrowheads="1" noChangeShapeType="1" noTextEdit="1"/>
              </p:cNvSpPr>
              <p:nvPr/>
            </p:nvSpPr>
            <p:spPr>
              <a:xfrm>
                <a:off x="8921760" y="3683639"/>
                <a:ext cx="798786" cy="798786"/>
              </a:xfrm>
              <a:prstGeom prst="ellipse">
                <a:avLst/>
              </a:prstGeom>
              <a:blipFill rotWithShape="1">
                <a:blip r:embed="rId4"/>
                <a:stretch>
                  <a:fillRect l="-1194" t="-1193" r="-1117" b="-1118"/>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7" name="Oval 26"/>
              <p:cNvSpPr/>
              <p:nvPr/>
            </p:nvSpPr>
            <p:spPr>
              <a:xfrm>
                <a:off x="10303870" y="368363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oMath>
                  </m:oMathPara>
                </a14:m>
                <a:endParaRPr lang="en-US" sz="2400" dirty="0"/>
              </a:p>
            </p:txBody>
          </p:sp>
        </mc:Choice>
        <mc:Fallback>
          <p:sp>
            <p:nvSpPr>
              <p:cNvPr id="27" name="Oval 26"/>
              <p:cNvSpPr>
                <a:spLocks noRot="1" noChangeAspect="1" noMove="1" noResize="1" noEditPoints="1" noAdjustHandles="1" noChangeArrowheads="1" noChangeShapeType="1" noTextEdit="1"/>
              </p:cNvSpPr>
              <p:nvPr/>
            </p:nvSpPr>
            <p:spPr>
              <a:xfrm>
                <a:off x="10303870" y="3683639"/>
                <a:ext cx="798786" cy="798786"/>
              </a:xfrm>
              <a:prstGeom prst="ellipse">
                <a:avLst/>
              </a:prstGeom>
              <a:blipFill rotWithShape="1">
                <a:blip r:embed="rId5"/>
                <a:stretch>
                  <a:fillRect l="-1238" t="-1193" r="-1153" b="-1118"/>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28" name="Straight Connector 27"/>
          <p:cNvCxnSpPr>
            <a:stCxn id="14" idx="6"/>
            <a:endCxn id="24" idx="2"/>
          </p:cNvCxnSpPr>
          <p:nvPr/>
        </p:nvCxnSpPr>
        <p:spPr>
          <a:xfrm>
            <a:off x="8338436" y="2774494"/>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a:stCxn id="24" idx="6"/>
            <a:endCxn id="25" idx="2"/>
          </p:cNvCxnSpPr>
          <p:nvPr/>
        </p:nvCxnSpPr>
        <p:spPr>
          <a:xfrm>
            <a:off x="9720546" y="2774494"/>
            <a:ext cx="583324" cy="0"/>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30" name="Straight Connector 29"/>
          <p:cNvCxnSpPr>
            <a:stCxn id="27" idx="0"/>
            <a:endCxn id="25" idx="4"/>
          </p:cNvCxnSpPr>
          <p:nvPr/>
        </p:nvCxnSpPr>
        <p:spPr>
          <a:xfrm flipV="1">
            <a:off x="10703263" y="3173887"/>
            <a:ext cx="0" cy="509752"/>
          </a:xfrm>
          <a:prstGeom prst="line">
            <a:avLst/>
          </a:prstGeom>
          <a:ln w="38100">
            <a:prstDash val="sysDot"/>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31" name="Straight Connector 30"/>
          <p:cNvCxnSpPr>
            <a:stCxn id="26" idx="6"/>
            <a:endCxn id="27" idx="2"/>
          </p:cNvCxnSpPr>
          <p:nvPr/>
        </p:nvCxnSpPr>
        <p:spPr>
          <a:xfrm>
            <a:off x="9720546" y="4083032"/>
            <a:ext cx="583324" cy="0"/>
          </a:xfrm>
          <a:prstGeom prst="line">
            <a:avLst/>
          </a:prstGeom>
          <a:ln w="38100">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2" name="Straight Connector 31"/>
          <p:cNvCxnSpPr>
            <a:stCxn id="24" idx="5"/>
            <a:endCxn id="27" idx="1"/>
          </p:cNvCxnSpPr>
          <p:nvPr/>
        </p:nvCxnSpPr>
        <p:spPr>
          <a:xfrm>
            <a:off x="9603566" y="3056907"/>
            <a:ext cx="817284" cy="743712"/>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mc:Choice xmlns:a14="http://schemas.microsoft.com/office/drawing/2010/main" Requires="a14">
          <p:sp>
            <p:nvSpPr>
              <p:cNvPr id="35" name="Oval 34"/>
              <p:cNvSpPr/>
              <p:nvPr/>
            </p:nvSpPr>
            <p:spPr>
              <a:xfrm>
                <a:off x="8921760" y="499217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6</m:t>
                          </m:r>
                        </m:sub>
                      </m:sSub>
                    </m:oMath>
                  </m:oMathPara>
                </a14:m>
                <a:endParaRPr lang="en-US" sz="2400" dirty="0"/>
              </a:p>
            </p:txBody>
          </p:sp>
        </mc:Choice>
        <mc:Fallback>
          <p:sp>
            <p:nvSpPr>
              <p:cNvPr id="35" name="Oval 34"/>
              <p:cNvSpPr>
                <a:spLocks noRot="1" noChangeAspect="1" noMove="1" noResize="1" noEditPoints="1" noAdjustHandles="1" noChangeArrowheads="1" noChangeShapeType="1" noTextEdit="1"/>
              </p:cNvSpPr>
              <p:nvPr/>
            </p:nvSpPr>
            <p:spPr>
              <a:xfrm>
                <a:off x="8921760" y="4992177"/>
                <a:ext cx="798786" cy="798786"/>
              </a:xfrm>
              <a:prstGeom prst="ellipse">
                <a:avLst/>
              </a:prstGeom>
              <a:blipFill rotWithShape="1">
                <a:blip r:embed="rId6"/>
                <a:stretch>
                  <a:fillRect l="-1194" t="-1248" r="-1117" b="-114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6" name="Oval 35"/>
              <p:cNvSpPr/>
              <p:nvPr/>
            </p:nvSpPr>
            <p:spPr>
              <a:xfrm>
                <a:off x="10303870" y="499217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7</m:t>
                          </m:r>
                        </m:sub>
                      </m:sSub>
                    </m:oMath>
                  </m:oMathPara>
                </a14:m>
                <a:endParaRPr lang="en-US" sz="2400" dirty="0"/>
              </a:p>
            </p:txBody>
          </p:sp>
        </mc:Choice>
        <mc:Fallback>
          <p:sp>
            <p:nvSpPr>
              <p:cNvPr id="36" name="Oval 35"/>
              <p:cNvSpPr>
                <a:spLocks noRot="1" noChangeAspect="1" noMove="1" noResize="1" noEditPoints="1" noAdjustHandles="1" noChangeArrowheads="1" noChangeShapeType="1" noTextEdit="1"/>
              </p:cNvSpPr>
              <p:nvPr/>
            </p:nvSpPr>
            <p:spPr>
              <a:xfrm>
                <a:off x="10303870" y="4992177"/>
                <a:ext cx="798786" cy="798786"/>
              </a:xfrm>
              <a:prstGeom prst="ellipse">
                <a:avLst/>
              </a:prstGeom>
              <a:blipFill rotWithShape="1">
                <a:blip r:embed="rId7"/>
                <a:stretch>
                  <a:fillRect l="-1238" t="-1248" r="-1153" b="-114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37" name="Straight Connector 36"/>
          <p:cNvCxnSpPr>
            <a:stCxn id="35" idx="7"/>
            <a:endCxn id="27" idx="3"/>
          </p:cNvCxnSpPr>
          <p:nvPr/>
        </p:nvCxnSpPr>
        <p:spPr>
          <a:xfrm flipV="1">
            <a:off x="9603566" y="4365445"/>
            <a:ext cx="817284" cy="743712"/>
          </a:xfrm>
          <a:prstGeom prst="line">
            <a:avLst/>
          </a:prstGeom>
          <a:ln w="38100">
            <a:prstDash val="sysDot"/>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40" name="Straight Connector 39"/>
          <p:cNvCxnSpPr>
            <a:stCxn id="36" idx="2"/>
            <a:endCxn id="35" idx="6"/>
          </p:cNvCxnSpPr>
          <p:nvPr/>
        </p:nvCxnSpPr>
        <p:spPr>
          <a:xfrm flipH="1">
            <a:off x="9720546" y="5391570"/>
            <a:ext cx="583324" cy="0"/>
          </a:xfrm>
          <a:prstGeom prst="line">
            <a:avLst/>
          </a:prstGeom>
          <a:ln w="38100">
            <a:headEnd type="triangle" w="med" len="med"/>
            <a:tailEnd type="none" w="med" len="med"/>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graphicFrame>
            <p:nvGraphicFramePr>
              <p:cNvPr id="43" name="Table 42"/>
              <p:cNvGraphicFramePr>
                <a:graphicFrameLocks noGrp="1"/>
              </p:cNvGraphicFramePr>
              <p:nvPr/>
            </p:nvGraphicFramePr>
            <p:xfrm>
              <a:off x="938356" y="2444356"/>
              <a:ext cx="5732688" cy="3657600"/>
            </p:xfrm>
            <a:graphic>
              <a:graphicData uri="http://schemas.openxmlformats.org/drawingml/2006/table">
                <a:tbl>
                  <a:tblPr firstRow="1" bandRow="1">
                    <a:tableStyleId>{5C22544A-7EE6-4342-B048-85BDC9FD1C3A}</a:tableStyleId>
                  </a:tblPr>
                  <a:tblGrid>
                    <a:gridCol w="1478876"/>
                    <a:gridCol w="4253812"/>
                  </a:tblGrid>
                  <a:tr h="370840">
                    <a:tc>
                      <a:txBody>
                        <a:bodyPr/>
                        <a:lstStyle/>
                        <a:p>
                          <a:pPr algn="ctr"/>
                          <a:r>
                            <a:rPr lang="en-US" sz="2400" dirty="0"/>
                            <a:t>Node</a:t>
                          </a:r>
                          <a:endParaRPr lang="en-US" sz="2400" dirty="0"/>
                        </a:p>
                      </a:txBody>
                      <a:tcPr/>
                    </a:tc>
                    <a:tc>
                      <a:txBody>
                        <a:bodyPr/>
                        <a:lstStyle/>
                        <a:p>
                          <a:pPr algn="ctr"/>
                          <a:r>
                            <a:rPr lang="en-US" sz="2400" dirty="0"/>
                            <a:t>Reachable Nodes</a:t>
                          </a:r>
                          <a:endParaRPr lang="en-US" sz="2400" dirty="0"/>
                        </a:p>
                      </a:txBody>
                      <a:tcPr/>
                    </a:tc>
                  </a:tr>
                  <a:tr h="370840">
                    <a:tc>
                      <a:txBody>
                        <a:bodyPr/>
                        <a:lstStyle/>
                        <a:p>
                          <a14:m>
                            <m:oMathPara xmlns:m="http://schemas.openxmlformats.org/officeDocument/2006/math">
                              <m:oMathParaPr>
                                <m:jc m:val="centerGroup"/>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a:txBody>
                      <a:tcPr/>
                    </a:tc>
                    <a:tc>
                      <a:txBody>
                        <a:bodyPr/>
                        <a:lstStyle/>
                        <a:p>
                          <a14:m>
                            <m:oMathPara xmlns:m="http://schemas.openxmlformats.org/officeDocument/2006/math">
                              <m:oMathParaPr>
                                <m:jc m:val="centerGroup"/>
                              </m:oMathParaPr>
                              <m:oMath xmlns:m="http://schemas.openxmlformats.org/officeDocument/2006/math">
                                <m:d>
                                  <m:dPr>
                                    <m:begChr m:val="{"/>
                                    <m:endChr m:val="}"/>
                                    <m:ctrlPr>
                                      <a:rPr lang="en-CA" sz="2400" b="0" i="1" smtClean="0">
                                        <a:latin typeface="Cambria Math" panose="02040503050406030204" pitchFamily="18" charset="0"/>
                                      </a:rPr>
                                    </m:ctrlPr>
                                  </m:d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e>
                                </m:d>
                              </m:oMath>
                            </m:oMathPara>
                          </a14:m>
                          <a:endParaRPr lang="en-US" sz="2400" dirty="0"/>
                        </a:p>
                      </a:txBody>
                      <a:tcPr/>
                    </a:tc>
                  </a:tr>
                  <a:tr h="370840">
                    <a:tc>
                      <a:txBody>
                        <a:bodyPr/>
                        <a:lstStyle/>
                        <a:p>
                          <a14:m>
                            <m:oMathPara xmlns:m="http://schemas.openxmlformats.org/officeDocument/2006/math">
                              <m:oMathParaPr>
                                <m:jc m:val="centerGroup"/>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a:txBody>
                      <a:tcPr/>
                    </a:tc>
                    <a:tc>
                      <a:txBody>
                        <a:bodyPr/>
                        <a:lstStyle/>
                        <a:p>
                          <a14:m>
                            <m:oMathPara xmlns:m="http://schemas.openxmlformats.org/officeDocument/2006/math">
                              <m:oMathParaPr>
                                <m:jc m:val="centerGroup"/>
                              </m:oMathParaPr>
                              <m:oMath xmlns:m="http://schemas.openxmlformats.org/officeDocument/2006/math">
                                <m:d>
                                  <m:dPr>
                                    <m:begChr m:val="{"/>
                                    <m:endChr m:val="}"/>
                                    <m:ctrlPr>
                                      <a:rPr lang="en-CA" sz="2400" b="0" i="1" smtClean="0">
                                        <a:latin typeface="Cambria Math" panose="02040503050406030204" pitchFamily="18" charset="0"/>
                                      </a:rPr>
                                    </m:ctrlPr>
                                  </m:d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e>
                                </m:d>
                              </m:oMath>
                            </m:oMathPara>
                          </a14:m>
                          <a:endParaRPr lang="en-US" sz="2400" dirty="0"/>
                        </a:p>
                      </a:txBody>
                      <a:tcPr/>
                    </a:tc>
                  </a:tr>
                  <a:tr h="370840">
                    <a:tc>
                      <a:txBody>
                        <a:bodyPr/>
                        <a:lstStyle/>
                        <a:p>
                          <a14:m>
                            <m:oMathPara xmlns:m="http://schemas.openxmlformats.org/officeDocument/2006/math">
                              <m:oMathParaPr>
                                <m:jc m:val="centerGroup"/>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a:txBody>
                      <a:tcPr/>
                    </a:tc>
                    <a:tc>
                      <a:txBody>
                        <a:bodyPr/>
                        <a:lstStyle/>
                        <a:p>
                          <a14:m>
                            <m:oMathPara xmlns:m="http://schemas.openxmlformats.org/officeDocument/2006/math">
                              <m:oMathParaPr>
                                <m:jc m:val="centerGroup"/>
                              </m:oMathParaPr>
                              <m:oMath xmlns:m="http://schemas.openxmlformats.org/officeDocument/2006/math">
                                <m:d>
                                  <m:dPr>
                                    <m:begChr m:val="{"/>
                                    <m:endChr m:val="}"/>
                                    <m:ctrlPr>
                                      <a:rPr lang="en-CA" sz="2400" b="0" i="1" smtClean="0">
                                        <a:latin typeface="Cambria Math" panose="02040503050406030204" pitchFamily="18" charset="0"/>
                                      </a:rPr>
                                    </m:ctrlPr>
                                  </m:d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e>
                                </m:d>
                              </m:oMath>
                            </m:oMathPara>
                          </a14:m>
                          <a:endParaRPr lang="en-US" sz="2400" dirty="0"/>
                        </a:p>
                      </a:txBody>
                      <a:tcPr/>
                    </a:tc>
                  </a:tr>
                  <a:tr h="370840">
                    <a:tc>
                      <a:txBody>
                        <a:bodyPr/>
                        <a:lstStyle/>
                        <a:p>
                          <a14:m>
                            <m:oMathPara xmlns:m="http://schemas.openxmlformats.org/officeDocument/2006/math">
                              <m:oMathParaPr>
                                <m:jc m:val="centerGroup"/>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a:txBody>
                      <a:tcPr/>
                    </a:tc>
                    <a:tc>
                      <a:txBody>
                        <a:bodyPr/>
                        <a:lstStyle/>
                        <a:p>
                          <a14:m>
                            <m:oMathPara xmlns:m="http://schemas.openxmlformats.org/officeDocument/2006/math">
                              <m:oMathParaPr>
                                <m:jc m:val="centerGroup"/>
                              </m:oMathParaPr>
                              <m:oMath xmlns:m="http://schemas.openxmlformats.org/officeDocument/2006/math">
                                <m:d>
                                  <m:dPr>
                                    <m:begChr m:val="{"/>
                                    <m:endChr m:val="}"/>
                                    <m:ctrlPr>
                                      <a:rPr lang="en-CA" sz="2400" b="0" i="1" smtClean="0">
                                        <a:latin typeface="Cambria Math" panose="02040503050406030204" pitchFamily="18" charset="0"/>
                                      </a:rPr>
                                    </m:ctrlPr>
                                  </m:d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e>
                                </m:d>
                              </m:oMath>
                            </m:oMathPara>
                          </a14:m>
                          <a:endParaRPr lang="en-US" sz="2400" dirty="0"/>
                        </a:p>
                      </a:txBody>
                      <a:tcPr/>
                    </a:tc>
                  </a:tr>
                  <a:tr h="370840">
                    <a:tc>
                      <a:txBody>
                        <a:bodyPr/>
                        <a:lstStyle/>
                        <a:p>
                          <a14:m>
                            <m:oMathPara xmlns:m="http://schemas.openxmlformats.org/officeDocument/2006/math">
                              <m:oMathParaPr>
                                <m:jc m:val="centerGroup"/>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oMath>
                            </m:oMathPara>
                          </a14:m>
                          <a:endParaRPr lang="en-US" sz="2400" dirty="0"/>
                        </a:p>
                      </a:txBody>
                      <a:tcPr/>
                    </a:tc>
                    <a:tc>
                      <a:txBody>
                        <a:bodyPr/>
                        <a:lstStyle/>
                        <a:p>
                          <a14:m>
                            <m:oMathPara xmlns:m="http://schemas.openxmlformats.org/officeDocument/2006/math">
                              <m:oMathParaPr>
                                <m:jc m:val="centerGroup"/>
                              </m:oMathParaPr>
                              <m:oMath xmlns:m="http://schemas.openxmlformats.org/officeDocument/2006/math">
                                <m:d>
                                  <m:dPr>
                                    <m:begChr m:val="{"/>
                                    <m:endChr m:val="}"/>
                                    <m:ctrlPr>
                                      <a:rPr lang="en-CA" sz="2400" b="0" i="1" smtClean="0">
                                        <a:latin typeface="Cambria Math" panose="02040503050406030204" pitchFamily="18" charset="0"/>
                                      </a:rPr>
                                    </m:ctrlPr>
                                  </m:d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e>
                                </m:d>
                              </m:oMath>
                            </m:oMathPara>
                          </a14:m>
                          <a:endParaRPr lang="en-US" sz="2400" dirty="0"/>
                        </a:p>
                      </a:txBody>
                      <a:tcPr/>
                    </a:tc>
                  </a:tr>
                  <a:tr h="370840">
                    <a:tc>
                      <a:txBody>
                        <a:bodyPr/>
                        <a:lstStyle/>
                        <a:p>
                          <a14:m>
                            <m:oMathPara xmlns:m="http://schemas.openxmlformats.org/officeDocument/2006/math">
                              <m:oMathParaPr>
                                <m:jc m:val="centerGroup"/>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6</m:t>
                                    </m:r>
                                  </m:sub>
                                </m:sSub>
                              </m:oMath>
                            </m:oMathPara>
                          </a14:m>
                          <a:endParaRPr lang="en-US" sz="2400" dirty="0"/>
                        </a:p>
                      </a:txBody>
                      <a:tcPr/>
                    </a:tc>
                    <a:tc>
                      <a:txBody>
                        <a:bodyPr/>
                        <a:lstStyle/>
                        <a:p>
                          <a14:m>
                            <m:oMathPara xmlns:m="http://schemas.openxmlformats.org/officeDocument/2006/math">
                              <m:oMathParaPr>
                                <m:jc m:val="centerGroup"/>
                              </m:oMathParaPr>
                              <m:oMath xmlns:m="http://schemas.openxmlformats.org/officeDocument/2006/math">
                                <m:d>
                                  <m:dPr>
                                    <m:begChr m:val="{"/>
                                    <m:endChr m:val="}"/>
                                    <m:ctrlPr>
                                      <a:rPr lang="en-CA" sz="2400" b="0" i="1" smtClean="0">
                                        <a:latin typeface="Cambria Math" panose="02040503050406030204" pitchFamily="18" charset="0"/>
                                      </a:rPr>
                                    </m:ctrlPr>
                                  </m:d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6</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7</m:t>
                                        </m:r>
                                      </m:sub>
                                    </m:sSub>
                                  </m:e>
                                </m:d>
                              </m:oMath>
                            </m:oMathPara>
                          </a14:m>
                          <a:endParaRPr lang="en-US" sz="2400" dirty="0"/>
                        </a:p>
                      </a:txBody>
                      <a:tcPr/>
                    </a:tc>
                  </a:tr>
                  <a:tr h="370840">
                    <a:tc>
                      <a:txBody>
                        <a:bodyPr/>
                        <a:lstStyle/>
                        <a:p>
                          <a14:m>
                            <m:oMathPara xmlns:m="http://schemas.openxmlformats.org/officeDocument/2006/math">
                              <m:oMathParaPr>
                                <m:jc m:val="centerGroup"/>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7</m:t>
                                    </m:r>
                                  </m:sub>
                                </m:sSub>
                              </m:oMath>
                            </m:oMathPara>
                          </a14:m>
                          <a:endParaRPr lang="en-US" sz="2400" dirty="0"/>
                        </a:p>
                      </a:txBody>
                      <a:tcPr/>
                    </a:tc>
                    <a:tc>
                      <a:txBody>
                        <a:bodyPr/>
                        <a:lstStyle/>
                        <a:p>
                          <a14:m>
                            <m:oMathPara xmlns:m="http://schemas.openxmlformats.org/officeDocument/2006/math">
                              <m:oMathParaPr>
                                <m:jc m:val="centerGroup"/>
                              </m:oMathParaPr>
                              <m:oMath xmlns:m="http://schemas.openxmlformats.org/officeDocument/2006/math">
                                <m:d>
                                  <m:dPr>
                                    <m:begChr m:val="{"/>
                                    <m:endChr m:val="}"/>
                                    <m:ctrlPr>
                                      <a:rPr lang="en-CA" sz="2400" b="0" i="1" smtClean="0">
                                        <a:latin typeface="Cambria Math" panose="02040503050406030204" pitchFamily="18" charset="0"/>
                                      </a:rPr>
                                    </m:ctrlPr>
                                  </m:d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7</m:t>
                                        </m:r>
                                      </m:sub>
                                    </m:sSub>
                                  </m:e>
                                </m:d>
                              </m:oMath>
                            </m:oMathPara>
                          </a14:m>
                          <a:endParaRPr lang="en-US" sz="2400" dirty="0"/>
                        </a:p>
                      </a:txBody>
                      <a:tcPr/>
                    </a:tc>
                  </a:tr>
                </a:tbl>
              </a:graphicData>
            </a:graphic>
          </p:graphicFrame>
        </mc:Choice>
        <mc:Fallback xmlns="">
          <p:graphicFrame>
            <p:nvGraphicFramePr>
              <p:cNvPr id="43" name="Table 42"/>
              <p:cNvGraphicFramePr>
                <a:graphicFrameLocks noGrp="1"/>
              </p:cNvGraphicFramePr>
              <p:nvPr/>
            </p:nvGraphicFramePr>
            <p:xfrm>
              <a:off x="938356" y="2444356"/>
              <a:ext cx="5732688" cy="3657600"/>
            </p:xfrm>
            <a:graphic>
              <a:graphicData uri="http://schemas.openxmlformats.org/drawingml/2006/table">
                <a:tbl>
                  <a:tblPr firstRow="1" bandRow="1">
                    <a:tableStyleId>{5C22544A-7EE6-4342-B048-85BDC9FD1C3A}</a:tableStyleId>
                  </a:tblPr>
                  <a:tblGrid>
                    <a:gridCol w="1478876"/>
                    <a:gridCol w="4253812"/>
                  </a:tblGrid>
                  <a:tr h="370840">
                    <a:tc>
                      <a:txBody>
                        <a:bodyPr/>
                        <a:lstStyle/>
                        <a:p>
                          <a:pPr algn="ctr"/>
                          <a:r>
                            <a:rPr lang="en-US" sz="2400" dirty="0"/>
                            <a:t>Node</a:t>
                          </a:r>
                          <a:endParaRPr lang="en-US" sz="2400" dirty="0"/>
                        </a:p>
                      </a:txBody>
                      <a:tcPr/>
                    </a:tc>
                    <a:tc>
                      <a:txBody>
                        <a:bodyPr/>
                        <a:lstStyle/>
                        <a:p>
                          <a:pPr algn="ctr"/>
                          <a:r>
                            <a:rPr lang="en-US" sz="2400" dirty="0"/>
                            <a:t>Reachable Nodes</a:t>
                          </a:r>
                          <a:endParaRPr lang="en-US" sz="2400" dirty="0"/>
                        </a:p>
                      </a:txBody>
                      <a:tcPr/>
                    </a:tc>
                  </a:tr>
                  <a:tr h="520065">
                    <a:tc>
                      <a:txBody>
                        <a:bodyPr/>
                        <a:lstStyle/>
                        <a:p>
                          <a:endParaRPr lang="zh-CN"/>
                        </a:p>
                      </a:txBody>
                      <a:tcPr>
                        <a:blipFill>
                          <a:blip r:embed="rId8"/>
                        </a:blipFill>
                      </a:tcPr>
                    </a:tc>
                    <a:tc>
                      <a:txBody>
                        <a:bodyPr/>
                        <a:lstStyle/>
                        <a:p>
                          <a:endParaRPr lang="zh-CN"/>
                        </a:p>
                      </a:txBody>
                      <a:tcPr>
                        <a:blipFill>
                          <a:blip r:embed="rId8"/>
                        </a:blipFill>
                      </a:tcPr>
                    </a:tc>
                  </a:tr>
                  <a:tr h="520065">
                    <a:tc>
                      <a:txBody>
                        <a:bodyPr/>
                        <a:lstStyle/>
                        <a:p>
                          <a:endParaRPr lang="zh-CN"/>
                        </a:p>
                      </a:txBody>
                      <a:tcPr>
                        <a:blipFill>
                          <a:blip r:embed="rId8"/>
                        </a:blipFill>
                      </a:tcPr>
                    </a:tc>
                    <a:tc>
                      <a:txBody>
                        <a:bodyPr/>
                        <a:lstStyle/>
                        <a:p>
                          <a:endParaRPr lang="zh-CN"/>
                        </a:p>
                      </a:txBody>
                      <a:tcPr>
                        <a:blipFill>
                          <a:blip r:embed="rId8"/>
                        </a:blipFill>
                      </a:tcPr>
                    </a:tc>
                  </a:tr>
                  <a:tr h="520065">
                    <a:tc>
                      <a:txBody>
                        <a:bodyPr/>
                        <a:lstStyle/>
                        <a:p>
                          <a:endParaRPr lang="zh-CN"/>
                        </a:p>
                      </a:txBody>
                      <a:tcPr>
                        <a:blipFill>
                          <a:blip r:embed="rId8"/>
                        </a:blipFill>
                      </a:tcPr>
                    </a:tc>
                    <a:tc>
                      <a:txBody>
                        <a:bodyPr/>
                        <a:lstStyle/>
                        <a:p>
                          <a:endParaRPr lang="zh-CN"/>
                        </a:p>
                      </a:txBody>
                      <a:tcPr>
                        <a:blipFill>
                          <a:blip r:embed="rId8"/>
                        </a:blipFill>
                      </a:tcPr>
                    </a:tc>
                  </a:tr>
                  <a:tr h="520065">
                    <a:tc>
                      <a:txBody>
                        <a:bodyPr/>
                        <a:lstStyle/>
                        <a:p>
                          <a:endParaRPr lang="zh-CN"/>
                        </a:p>
                      </a:txBody>
                      <a:tcPr>
                        <a:blipFill>
                          <a:blip r:embed="rId8"/>
                        </a:blipFill>
                      </a:tcPr>
                    </a:tc>
                    <a:tc>
                      <a:txBody>
                        <a:bodyPr/>
                        <a:lstStyle/>
                        <a:p>
                          <a:endParaRPr lang="zh-CN"/>
                        </a:p>
                      </a:txBody>
                      <a:tcPr>
                        <a:blipFill>
                          <a:blip r:embed="rId8"/>
                        </a:blipFill>
                      </a:tcPr>
                    </a:tc>
                  </a:tr>
                  <a:tr h="520065">
                    <a:tc>
                      <a:txBody>
                        <a:bodyPr/>
                        <a:lstStyle/>
                        <a:p>
                          <a:endParaRPr lang="zh-CN"/>
                        </a:p>
                      </a:txBody>
                      <a:tcPr>
                        <a:blipFill>
                          <a:blip r:embed="rId8"/>
                        </a:blipFill>
                      </a:tcPr>
                    </a:tc>
                    <a:tc>
                      <a:txBody>
                        <a:bodyPr/>
                        <a:lstStyle/>
                        <a:p>
                          <a:endParaRPr lang="zh-CN"/>
                        </a:p>
                      </a:txBody>
                      <a:tcPr>
                        <a:blipFill>
                          <a:blip r:embed="rId8"/>
                        </a:blipFill>
                      </a:tcPr>
                    </a:tc>
                  </a:tr>
                  <a:tr h="520065">
                    <a:tc>
                      <a:txBody>
                        <a:bodyPr/>
                        <a:lstStyle/>
                        <a:p>
                          <a:endParaRPr lang="zh-CN"/>
                        </a:p>
                      </a:txBody>
                      <a:tcPr>
                        <a:blipFill>
                          <a:blip r:embed="rId8"/>
                        </a:blipFill>
                      </a:tcPr>
                    </a:tc>
                    <a:tc>
                      <a:txBody>
                        <a:bodyPr/>
                        <a:lstStyle/>
                        <a:p>
                          <a:endParaRPr lang="zh-CN"/>
                        </a:p>
                      </a:txBody>
                      <a:tcPr>
                        <a:blipFill>
                          <a:blip r:embed="rId8"/>
                        </a:blipFill>
                      </a:tcPr>
                    </a:tc>
                  </a:tr>
                  <a:tr h="520065">
                    <a:tc>
                      <a:txBody>
                        <a:bodyPr/>
                        <a:lstStyle/>
                        <a:p>
                          <a:endParaRPr lang="zh-CN"/>
                        </a:p>
                      </a:txBody>
                      <a:tcPr>
                        <a:blipFill>
                          <a:blip r:embed="rId8"/>
                        </a:blipFill>
                      </a:tcPr>
                    </a:tc>
                    <a:tc>
                      <a:txBody>
                        <a:bodyPr/>
                        <a:lstStyle/>
                        <a:p>
                          <a:endParaRPr lang="zh-CN"/>
                        </a:p>
                      </a:txBody>
                      <a:tcPr>
                        <a:blipFill>
                          <a:blip r:embed="rId8"/>
                        </a:blipFill>
                      </a:tcPr>
                    </a:tc>
                  </a:tr>
                </a:tbl>
              </a:graphicData>
            </a:graphic>
          </p:graphicFrame>
        </mc:Fallback>
      </mc:AlternateContent>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p:sp>
        <p:nvSpPr>
          <p:cNvPr id="16" name="TextBox 15"/>
          <p:cNvSpPr txBox="1"/>
          <p:nvPr/>
        </p:nvSpPr>
        <p:spPr>
          <a:xfrm>
            <a:off x="838200" y="932031"/>
            <a:ext cx="5359416" cy="461665"/>
          </a:xfrm>
          <a:prstGeom prst="rect">
            <a:avLst/>
          </a:prstGeom>
          <a:noFill/>
        </p:spPr>
        <p:txBody>
          <a:bodyPr wrap="none" rtlCol="0">
            <a:spAutoFit/>
          </a:bodyPr>
          <a:lstStyle/>
          <a:p>
            <a:r>
              <a:rPr lang="en-US" sz="2400" dirty="0">
                <a:solidFill>
                  <a:schemeClr val="tx1">
                    <a:lumMod val="50000"/>
                    <a:lumOff val="50000"/>
                  </a:schemeClr>
                </a:solidFill>
              </a:rPr>
              <a:t>Directed Spanning Tree Decomposition</a:t>
            </a:r>
            <a:endParaRPr lang="en-US" sz="2400" b="1" dirty="0">
              <a:solidFill>
                <a:schemeClr val="tx1">
                  <a:lumMod val="50000"/>
                  <a:lumOff val="50000"/>
                </a:schemeClr>
              </a:solidFill>
            </a:endParaRPr>
          </a:p>
        </p:txBody>
      </p:sp>
      <p:sp>
        <p:nvSpPr>
          <p:cNvPr id="6" name="TextBox 5"/>
          <p:cNvSpPr txBox="1"/>
          <p:nvPr/>
        </p:nvSpPr>
        <p:spPr>
          <a:xfrm>
            <a:off x="838200" y="1665980"/>
            <a:ext cx="9031190" cy="461665"/>
          </a:xfrm>
          <a:prstGeom prst="rect">
            <a:avLst/>
          </a:prstGeom>
          <a:noFill/>
        </p:spPr>
        <p:txBody>
          <a:bodyPr wrap="none" rtlCol="0">
            <a:spAutoFit/>
          </a:bodyPr>
          <a:lstStyle/>
          <a:p>
            <a:r>
              <a:rPr lang="en-US" sz="2400" dirty="0"/>
              <a:t>Step 1: </a:t>
            </a:r>
            <a:r>
              <a:rPr lang="en-US" sz="2400" dirty="0">
                <a:solidFill>
                  <a:schemeClr val="bg1">
                    <a:lumMod val="75000"/>
                  </a:schemeClr>
                </a:solidFill>
              </a:rPr>
              <a:t>Find Reachability and </a:t>
            </a:r>
            <a:r>
              <a:rPr lang="en-US" sz="2400" dirty="0"/>
              <a:t>Remove Completely-Contained Ones</a:t>
            </a:r>
            <a:endParaRPr lang="en-US" sz="2400" dirty="0"/>
          </a:p>
        </p:txBody>
      </p:sp>
      <mc:AlternateContent xmlns:mc="http://schemas.openxmlformats.org/markup-compatibility/2006">
        <mc:Choice xmlns:a14="http://schemas.microsoft.com/office/drawing/2010/main" Requires="a14">
          <p:sp>
            <p:nvSpPr>
              <p:cNvPr id="14" name="Oval 13"/>
              <p:cNvSpPr/>
              <p:nvPr/>
            </p:nvSpPr>
            <p:spPr>
              <a:xfrm>
                <a:off x="7539650" y="2375101"/>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14" name="Oval 13"/>
              <p:cNvSpPr>
                <a:spLocks noRot="1" noChangeAspect="1" noMove="1" noResize="1" noEditPoints="1" noAdjustHandles="1" noChangeArrowheads="1" noChangeShapeType="1" noTextEdit="1"/>
              </p:cNvSpPr>
              <p:nvPr/>
            </p:nvSpPr>
            <p:spPr>
              <a:xfrm>
                <a:off x="7539650" y="2375101"/>
                <a:ext cx="798786" cy="798786"/>
              </a:xfrm>
              <a:prstGeom prst="ellipse">
                <a:avLst/>
              </a:prstGeom>
              <a:blipFill rotWithShape="1">
                <a:blip r:embed="rId1"/>
                <a:stretch>
                  <a:fillRect l="-1229" t="-1218" r="-1161" b="-117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4" name="Oval 23"/>
              <p:cNvSpPr/>
              <p:nvPr/>
            </p:nvSpPr>
            <p:spPr>
              <a:xfrm>
                <a:off x="8921760" y="2375101"/>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24" name="Oval 23"/>
              <p:cNvSpPr>
                <a:spLocks noRot="1" noChangeAspect="1" noMove="1" noResize="1" noEditPoints="1" noAdjustHandles="1" noChangeArrowheads="1" noChangeShapeType="1" noTextEdit="1"/>
              </p:cNvSpPr>
              <p:nvPr/>
            </p:nvSpPr>
            <p:spPr>
              <a:xfrm>
                <a:off x="8921760" y="2375101"/>
                <a:ext cx="798786" cy="798786"/>
              </a:xfrm>
              <a:prstGeom prst="ellipse">
                <a:avLst/>
              </a:prstGeom>
              <a:blipFill rotWithShape="1">
                <a:blip r:embed="rId2"/>
                <a:stretch>
                  <a:fillRect l="-1194" t="-1218" r="-1117" b="-117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5" name="Oval 24"/>
              <p:cNvSpPr/>
              <p:nvPr/>
            </p:nvSpPr>
            <p:spPr>
              <a:xfrm>
                <a:off x="10303870" y="2375101"/>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25" name="Oval 24"/>
              <p:cNvSpPr>
                <a:spLocks noRot="1" noChangeAspect="1" noMove="1" noResize="1" noEditPoints="1" noAdjustHandles="1" noChangeArrowheads="1" noChangeShapeType="1" noTextEdit="1"/>
              </p:cNvSpPr>
              <p:nvPr/>
            </p:nvSpPr>
            <p:spPr>
              <a:xfrm>
                <a:off x="10303870" y="2375101"/>
                <a:ext cx="798786" cy="798786"/>
              </a:xfrm>
              <a:prstGeom prst="ellipse">
                <a:avLst/>
              </a:prstGeom>
              <a:blipFill rotWithShape="1">
                <a:blip r:embed="rId3"/>
                <a:stretch>
                  <a:fillRect l="-1238" t="-1218" r="-1153" b="-117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6" name="Oval 25"/>
              <p:cNvSpPr/>
              <p:nvPr/>
            </p:nvSpPr>
            <p:spPr>
              <a:xfrm>
                <a:off x="8921760" y="368363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p:txBody>
          </p:sp>
        </mc:Choice>
        <mc:Fallback>
          <p:sp>
            <p:nvSpPr>
              <p:cNvPr id="26" name="Oval 25"/>
              <p:cNvSpPr>
                <a:spLocks noRot="1" noChangeAspect="1" noMove="1" noResize="1" noEditPoints="1" noAdjustHandles="1" noChangeArrowheads="1" noChangeShapeType="1" noTextEdit="1"/>
              </p:cNvSpPr>
              <p:nvPr/>
            </p:nvSpPr>
            <p:spPr>
              <a:xfrm>
                <a:off x="8921760" y="3683639"/>
                <a:ext cx="798786" cy="798786"/>
              </a:xfrm>
              <a:prstGeom prst="ellipse">
                <a:avLst/>
              </a:prstGeom>
              <a:blipFill rotWithShape="1">
                <a:blip r:embed="rId4"/>
                <a:stretch>
                  <a:fillRect l="-1194" t="-1193" r="-1117" b="-1118"/>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7" name="Oval 26"/>
              <p:cNvSpPr/>
              <p:nvPr/>
            </p:nvSpPr>
            <p:spPr>
              <a:xfrm>
                <a:off x="10303870" y="3683639"/>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oMath>
                  </m:oMathPara>
                </a14:m>
                <a:endParaRPr lang="en-US" sz="2400" dirty="0"/>
              </a:p>
            </p:txBody>
          </p:sp>
        </mc:Choice>
        <mc:Fallback>
          <p:sp>
            <p:nvSpPr>
              <p:cNvPr id="27" name="Oval 26"/>
              <p:cNvSpPr>
                <a:spLocks noRot="1" noChangeAspect="1" noMove="1" noResize="1" noEditPoints="1" noAdjustHandles="1" noChangeArrowheads="1" noChangeShapeType="1" noTextEdit="1"/>
              </p:cNvSpPr>
              <p:nvPr/>
            </p:nvSpPr>
            <p:spPr>
              <a:xfrm>
                <a:off x="10303870" y="3683639"/>
                <a:ext cx="798786" cy="798786"/>
              </a:xfrm>
              <a:prstGeom prst="ellipse">
                <a:avLst/>
              </a:prstGeom>
              <a:blipFill rotWithShape="1">
                <a:blip r:embed="rId5"/>
                <a:stretch>
                  <a:fillRect l="-1238" t="-1193" r="-1153" b="-1118"/>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28" name="Straight Connector 27"/>
          <p:cNvCxnSpPr>
            <a:stCxn id="14" idx="6"/>
            <a:endCxn id="24" idx="2"/>
          </p:cNvCxnSpPr>
          <p:nvPr/>
        </p:nvCxnSpPr>
        <p:spPr>
          <a:xfrm>
            <a:off x="8338436" y="2774494"/>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a:stCxn id="24" idx="6"/>
            <a:endCxn id="25" idx="2"/>
          </p:cNvCxnSpPr>
          <p:nvPr/>
        </p:nvCxnSpPr>
        <p:spPr>
          <a:xfrm>
            <a:off x="9720546" y="2774494"/>
            <a:ext cx="583324" cy="0"/>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30" name="Straight Connector 29"/>
          <p:cNvCxnSpPr>
            <a:stCxn id="27" idx="0"/>
            <a:endCxn id="25" idx="4"/>
          </p:cNvCxnSpPr>
          <p:nvPr/>
        </p:nvCxnSpPr>
        <p:spPr>
          <a:xfrm flipV="1">
            <a:off x="10703263" y="3173887"/>
            <a:ext cx="0" cy="509752"/>
          </a:xfrm>
          <a:prstGeom prst="line">
            <a:avLst/>
          </a:prstGeom>
          <a:ln w="38100">
            <a:prstDash val="sysDot"/>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31" name="Straight Connector 30"/>
          <p:cNvCxnSpPr>
            <a:stCxn id="26" idx="6"/>
            <a:endCxn id="27" idx="2"/>
          </p:cNvCxnSpPr>
          <p:nvPr/>
        </p:nvCxnSpPr>
        <p:spPr>
          <a:xfrm>
            <a:off x="9720546" y="4083032"/>
            <a:ext cx="583324" cy="0"/>
          </a:xfrm>
          <a:prstGeom prst="line">
            <a:avLst/>
          </a:prstGeom>
          <a:ln w="38100">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2" name="Straight Connector 31"/>
          <p:cNvCxnSpPr>
            <a:stCxn id="24" idx="5"/>
            <a:endCxn id="27" idx="1"/>
          </p:cNvCxnSpPr>
          <p:nvPr/>
        </p:nvCxnSpPr>
        <p:spPr>
          <a:xfrm>
            <a:off x="9603566" y="3056907"/>
            <a:ext cx="817284" cy="743712"/>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mc:Choice xmlns:a14="http://schemas.microsoft.com/office/drawing/2010/main" Requires="a14">
          <p:sp>
            <p:nvSpPr>
              <p:cNvPr id="35" name="Oval 34"/>
              <p:cNvSpPr/>
              <p:nvPr/>
            </p:nvSpPr>
            <p:spPr>
              <a:xfrm>
                <a:off x="8921760" y="499217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6</m:t>
                          </m:r>
                        </m:sub>
                      </m:sSub>
                    </m:oMath>
                  </m:oMathPara>
                </a14:m>
                <a:endParaRPr lang="en-US" sz="2400" dirty="0"/>
              </a:p>
            </p:txBody>
          </p:sp>
        </mc:Choice>
        <mc:Fallback>
          <p:sp>
            <p:nvSpPr>
              <p:cNvPr id="35" name="Oval 34"/>
              <p:cNvSpPr>
                <a:spLocks noRot="1" noChangeAspect="1" noMove="1" noResize="1" noEditPoints="1" noAdjustHandles="1" noChangeArrowheads="1" noChangeShapeType="1" noTextEdit="1"/>
              </p:cNvSpPr>
              <p:nvPr/>
            </p:nvSpPr>
            <p:spPr>
              <a:xfrm>
                <a:off x="8921760" y="4992177"/>
                <a:ext cx="798786" cy="798786"/>
              </a:xfrm>
              <a:prstGeom prst="ellipse">
                <a:avLst/>
              </a:prstGeom>
              <a:blipFill rotWithShape="1">
                <a:blip r:embed="rId6"/>
                <a:stretch>
                  <a:fillRect l="-1194" t="-1248" r="-1117" b="-114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6" name="Oval 35"/>
              <p:cNvSpPr/>
              <p:nvPr/>
            </p:nvSpPr>
            <p:spPr>
              <a:xfrm>
                <a:off x="10303870" y="499217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7</m:t>
                          </m:r>
                        </m:sub>
                      </m:sSub>
                    </m:oMath>
                  </m:oMathPara>
                </a14:m>
                <a:endParaRPr lang="en-US" sz="2400" dirty="0"/>
              </a:p>
            </p:txBody>
          </p:sp>
        </mc:Choice>
        <mc:Fallback>
          <p:sp>
            <p:nvSpPr>
              <p:cNvPr id="36" name="Oval 35"/>
              <p:cNvSpPr>
                <a:spLocks noRot="1" noChangeAspect="1" noMove="1" noResize="1" noEditPoints="1" noAdjustHandles="1" noChangeArrowheads="1" noChangeShapeType="1" noTextEdit="1"/>
              </p:cNvSpPr>
              <p:nvPr/>
            </p:nvSpPr>
            <p:spPr>
              <a:xfrm>
                <a:off x="10303870" y="4992177"/>
                <a:ext cx="798786" cy="798786"/>
              </a:xfrm>
              <a:prstGeom prst="ellipse">
                <a:avLst/>
              </a:prstGeom>
              <a:blipFill rotWithShape="1">
                <a:blip r:embed="rId7"/>
                <a:stretch>
                  <a:fillRect l="-1238" t="-1248" r="-1153" b="-114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37" name="Straight Connector 36"/>
          <p:cNvCxnSpPr>
            <a:stCxn id="35" idx="7"/>
            <a:endCxn id="27" idx="3"/>
          </p:cNvCxnSpPr>
          <p:nvPr/>
        </p:nvCxnSpPr>
        <p:spPr>
          <a:xfrm flipV="1">
            <a:off x="9603566" y="4365445"/>
            <a:ext cx="817284" cy="743712"/>
          </a:xfrm>
          <a:prstGeom prst="line">
            <a:avLst/>
          </a:prstGeom>
          <a:ln w="38100">
            <a:prstDash val="sysDot"/>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40" name="Straight Connector 39"/>
          <p:cNvCxnSpPr>
            <a:stCxn id="36" idx="2"/>
            <a:endCxn id="35" idx="6"/>
          </p:cNvCxnSpPr>
          <p:nvPr/>
        </p:nvCxnSpPr>
        <p:spPr>
          <a:xfrm flipH="1">
            <a:off x="9720546" y="5391570"/>
            <a:ext cx="583324" cy="0"/>
          </a:xfrm>
          <a:prstGeom prst="line">
            <a:avLst/>
          </a:prstGeom>
          <a:ln w="38100">
            <a:headEnd type="triangle" w="med" len="med"/>
            <a:tailEnd type="none" w="med" len="med"/>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graphicFrame>
            <p:nvGraphicFramePr>
              <p:cNvPr id="43" name="Table 42"/>
              <p:cNvGraphicFramePr>
                <a:graphicFrameLocks noGrp="1"/>
              </p:cNvGraphicFramePr>
              <p:nvPr/>
            </p:nvGraphicFramePr>
            <p:xfrm>
              <a:off x="938356" y="2444356"/>
              <a:ext cx="5732688" cy="3657600"/>
            </p:xfrm>
            <a:graphic>
              <a:graphicData uri="http://schemas.openxmlformats.org/drawingml/2006/table">
                <a:tbl>
                  <a:tblPr firstRow="1" bandRow="1">
                    <a:tableStyleId>{5C22544A-7EE6-4342-B048-85BDC9FD1C3A}</a:tableStyleId>
                  </a:tblPr>
                  <a:tblGrid>
                    <a:gridCol w="1478876"/>
                    <a:gridCol w="4253812"/>
                  </a:tblGrid>
                  <a:tr h="370840">
                    <a:tc>
                      <a:txBody>
                        <a:bodyPr/>
                        <a:lstStyle/>
                        <a:p>
                          <a:pPr algn="ctr"/>
                          <a:r>
                            <a:rPr lang="en-US" sz="2400" dirty="0"/>
                            <a:t>Node</a:t>
                          </a:r>
                          <a:endParaRPr lang="en-US" sz="2400" dirty="0"/>
                        </a:p>
                      </a:txBody>
                      <a:tcPr/>
                    </a:tc>
                    <a:tc>
                      <a:txBody>
                        <a:bodyPr/>
                        <a:lstStyle/>
                        <a:p>
                          <a:pPr algn="ctr"/>
                          <a:r>
                            <a:rPr lang="en-US" sz="2400" dirty="0"/>
                            <a:t>Reachable Nodes</a:t>
                          </a:r>
                          <a:endParaRPr lang="en-US" sz="2400" dirty="0"/>
                        </a:p>
                      </a:txBody>
                      <a:tcPr/>
                    </a:tc>
                  </a:tr>
                  <a:tr h="370840">
                    <a:tc>
                      <a:txBody>
                        <a:bodyPr/>
                        <a:lstStyle/>
                        <a:p>
                          <a14:m>
                            <m:oMathPara xmlns:m="http://schemas.openxmlformats.org/officeDocument/2006/math">
                              <m:oMathParaPr>
                                <m:jc m:val="centerGroup"/>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a:txBody>
                      <a:tcPr/>
                    </a:tc>
                    <a:tc>
                      <a:txBody>
                        <a:bodyPr/>
                        <a:lstStyle/>
                        <a:p>
                          <a14:m>
                            <m:oMathPara xmlns:m="http://schemas.openxmlformats.org/officeDocument/2006/math">
                              <m:oMathParaPr>
                                <m:jc m:val="centerGroup"/>
                              </m:oMathParaPr>
                              <m:oMath xmlns:m="http://schemas.openxmlformats.org/officeDocument/2006/math">
                                <m:d>
                                  <m:dPr>
                                    <m:begChr m:val="{"/>
                                    <m:endChr m:val="}"/>
                                    <m:ctrlPr>
                                      <a:rPr lang="en-CA" sz="2400" b="0" i="1" smtClean="0">
                                        <a:latin typeface="Cambria Math" panose="02040503050406030204" pitchFamily="18" charset="0"/>
                                      </a:rPr>
                                    </m:ctrlPr>
                                  </m:d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e>
                                </m:d>
                              </m:oMath>
                            </m:oMathPara>
                          </a14:m>
                          <a:endParaRPr lang="en-US" sz="2400" dirty="0"/>
                        </a:p>
                      </a:txBody>
                      <a:tcPr/>
                    </a:tc>
                  </a:tr>
                  <a:tr h="370840">
                    <a:tc>
                      <a:txBody>
                        <a:bodyPr/>
                        <a:lstStyle/>
                        <a:p>
                          <a14:m>
                            <m:oMathPara xmlns:m="http://schemas.openxmlformats.org/officeDocument/2006/math">
                              <m:oMathParaPr>
                                <m:jc m:val="centerGroup"/>
                              </m:oMathParaPr>
                              <m:oMath xmlns:m="http://schemas.openxmlformats.org/officeDocument/2006/math">
                                <m:sSub>
                                  <m:sSubPr>
                                    <m:ctrlPr>
                                      <a:rPr lang="en-CA" sz="2400" b="0" i="1" strike="noStrike" smtClean="0">
                                        <a:solidFill>
                                          <a:schemeClr val="bg1">
                                            <a:lumMod val="65000"/>
                                          </a:schemeClr>
                                        </a:solidFill>
                                        <a:latin typeface="Cambria Math" panose="02040503050406030204" pitchFamily="18" charset="0"/>
                                      </a:rPr>
                                    </m:ctrlPr>
                                  </m:sSubPr>
                                  <m:e>
                                    <m:r>
                                      <a:rPr lang="en-CA" sz="2400" b="0" i="1" strike="noStrike" smtClean="0">
                                        <a:solidFill>
                                          <a:schemeClr val="bg1">
                                            <a:lumMod val="65000"/>
                                          </a:schemeClr>
                                        </a:solidFill>
                                        <a:latin typeface="Cambria Math" panose="02040503050406030204" pitchFamily="18" charset="0"/>
                                      </a:rPr>
                                      <m:t>𝑅</m:t>
                                    </m:r>
                                  </m:e>
                                  <m:sub>
                                    <m:r>
                                      <a:rPr lang="en-CA" sz="2400" b="0" i="1" strike="noStrike" smtClean="0">
                                        <a:solidFill>
                                          <a:schemeClr val="bg1">
                                            <a:lumMod val="65000"/>
                                          </a:schemeClr>
                                        </a:solidFill>
                                        <a:latin typeface="Cambria Math" panose="02040503050406030204" pitchFamily="18" charset="0"/>
                                      </a:rPr>
                                      <m:t>2</m:t>
                                    </m:r>
                                  </m:sub>
                                </m:sSub>
                              </m:oMath>
                            </m:oMathPara>
                          </a14:m>
                          <a:endParaRPr lang="en-US" sz="2400" strike="noStrike" dirty="0">
                            <a:solidFill>
                              <a:schemeClr val="bg1">
                                <a:lumMod val="65000"/>
                              </a:schemeClr>
                            </a:solidFill>
                          </a:endParaRPr>
                        </a:p>
                      </a:txBody>
                      <a:tcPr>
                        <a:solidFill>
                          <a:schemeClr val="tx1">
                            <a:lumMod val="50000"/>
                            <a:lumOff val="50000"/>
                          </a:schemeClr>
                        </a:solidFill>
                      </a:tcPr>
                    </a:tc>
                    <a:tc>
                      <a:txBody>
                        <a:bodyPr/>
                        <a:lstStyle/>
                        <a:p>
                          <a14:m>
                            <m:oMathPara xmlns:m="http://schemas.openxmlformats.org/officeDocument/2006/math">
                              <m:oMathParaPr>
                                <m:jc m:val="centerGroup"/>
                              </m:oMathParaPr>
                              <m:oMath xmlns:m="http://schemas.openxmlformats.org/officeDocument/2006/math">
                                <m:d>
                                  <m:dPr>
                                    <m:begChr m:val="{"/>
                                    <m:endChr m:val="}"/>
                                    <m:ctrlPr>
                                      <a:rPr lang="en-CA" sz="2400" b="0" i="1" strike="noStrike" smtClean="0">
                                        <a:solidFill>
                                          <a:schemeClr val="bg1">
                                            <a:lumMod val="65000"/>
                                          </a:schemeClr>
                                        </a:solidFill>
                                        <a:latin typeface="Cambria Math" panose="02040503050406030204" pitchFamily="18" charset="0"/>
                                      </a:rPr>
                                    </m:ctrlPr>
                                  </m:dPr>
                                  <m:e>
                                    <m:sSub>
                                      <m:sSubPr>
                                        <m:ctrlPr>
                                          <a:rPr lang="en-CA" sz="2400" b="0" i="1" strike="noStrike" smtClean="0">
                                            <a:solidFill>
                                              <a:schemeClr val="bg1">
                                                <a:lumMod val="65000"/>
                                              </a:schemeClr>
                                            </a:solidFill>
                                            <a:latin typeface="Cambria Math" panose="02040503050406030204" pitchFamily="18" charset="0"/>
                                          </a:rPr>
                                        </m:ctrlPr>
                                      </m:sSubPr>
                                      <m:e>
                                        <m:r>
                                          <a:rPr lang="en-CA" sz="2400" b="0" i="1" strike="noStrike" smtClean="0">
                                            <a:solidFill>
                                              <a:schemeClr val="bg1">
                                                <a:lumMod val="65000"/>
                                              </a:schemeClr>
                                            </a:solidFill>
                                            <a:latin typeface="Cambria Math" panose="02040503050406030204" pitchFamily="18" charset="0"/>
                                          </a:rPr>
                                          <m:t>𝑅</m:t>
                                        </m:r>
                                      </m:e>
                                      <m:sub>
                                        <m:r>
                                          <a:rPr lang="en-CA" sz="2400" b="0" i="1" strike="noStrike" smtClean="0">
                                            <a:solidFill>
                                              <a:schemeClr val="bg1">
                                                <a:lumMod val="65000"/>
                                              </a:schemeClr>
                                            </a:solidFill>
                                            <a:latin typeface="Cambria Math" panose="02040503050406030204" pitchFamily="18" charset="0"/>
                                          </a:rPr>
                                          <m:t>1</m:t>
                                        </m:r>
                                      </m:sub>
                                    </m:sSub>
                                    <m:r>
                                      <a:rPr lang="en-CA" sz="2400" b="0" i="1" strike="noStrike" smtClean="0">
                                        <a:solidFill>
                                          <a:schemeClr val="bg1">
                                            <a:lumMod val="65000"/>
                                          </a:schemeClr>
                                        </a:solidFill>
                                        <a:latin typeface="Cambria Math" panose="02040503050406030204" pitchFamily="18" charset="0"/>
                                      </a:rPr>
                                      <m:t>,</m:t>
                                    </m:r>
                                    <m:sSub>
                                      <m:sSubPr>
                                        <m:ctrlPr>
                                          <a:rPr lang="en-CA" sz="2400" b="0" i="1" strike="noStrike" smtClean="0">
                                            <a:solidFill>
                                              <a:schemeClr val="bg1">
                                                <a:lumMod val="65000"/>
                                              </a:schemeClr>
                                            </a:solidFill>
                                            <a:latin typeface="Cambria Math" panose="02040503050406030204" pitchFamily="18" charset="0"/>
                                          </a:rPr>
                                        </m:ctrlPr>
                                      </m:sSubPr>
                                      <m:e>
                                        <m:r>
                                          <a:rPr lang="en-CA" sz="2400" b="0" i="1" strike="noStrike" smtClean="0">
                                            <a:solidFill>
                                              <a:schemeClr val="bg1">
                                                <a:lumMod val="65000"/>
                                              </a:schemeClr>
                                            </a:solidFill>
                                            <a:latin typeface="Cambria Math" panose="02040503050406030204" pitchFamily="18" charset="0"/>
                                          </a:rPr>
                                          <m:t>𝑅</m:t>
                                        </m:r>
                                      </m:e>
                                      <m:sub>
                                        <m:r>
                                          <a:rPr lang="en-CA" sz="2400" b="0" i="1" strike="noStrike" smtClean="0">
                                            <a:solidFill>
                                              <a:schemeClr val="bg1">
                                                <a:lumMod val="65000"/>
                                              </a:schemeClr>
                                            </a:solidFill>
                                            <a:latin typeface="Cambria Math" panose="02040503050406030204" pitchFamily="18" charset="0"/>
                                          </a:rPr>
                                          <m:t>2</m:t>
                                        </m:r>
                                      </m:sub>
                                    </m:sSub>
                                    <m:r>
                                      <a:rPr lang="en-CA" sz="2400" b="0" i="1" strike="noStrike" smtClean="0">
                                        <a:solidFill>
                                          <a:schemeClr val="bg1">
                                            <a:lumMod val="65000"/>
                                          </a:schemeClr>
                                        </a:solidFill>
                                        <a:latin typeface="Cambria Math" panose="02040503050406030204" pitchFamily="18" charset="0"/>
                                      </a:rPr>
                                      <m:t>,</m:t>
                                    </m:r>
                                    <m:sSub>
                                      <m:sSubPr>
                                        <m:ctrlPr>
                                          <a:rPr lang="en-CA" sz="2400" b="0" i="1" strike="noStrike" smtClean="0">
                                            <a:solidFill>
                                              <a:schemeClr val="bg1">
                                                <a:lumMod val="65000"/>
                                              </a:schemeClr>
                                            </a:solidFill>
                                            <a:latin typeface="Cambria Math" panose="02040503050406030204" pitchFamily="18" charset="0"/>
                                          </a:rPr>
                                        </m:ctrlPr>
                                      </m:sSubPr>
                                      <m:e>
                                        <m:r>
                                          <a:rPr lang="en-CA" sz="2400" b="0" i="1" strike="noStrike" smtClean="0">
                                            <a:solidFill>
                                              <a:schemeClr val="bg1">
                                                <a:lumMod val="65000"/>
                                              </a:schemeClr>
                                            </a:solidFill>
                                            <a:latin typeface="Cambria Math" panose="02040503050406030204" pitchFamily="18" charset="0"/>
                                          </a:rPr>
                                          <m:t>𝑅</m:t>
                                        </m:r>
                                      </m:e>
                                      <m:sub>
                                        <m:r>
                                          <a:rPr lang="en-CA" sz="2400" b="0" i="1" strike="noStrike" smtClean="0">
                                            <a:solidFill>
                                              <a:schemeClr val="bg1">
                                                <a:lumMod val="65000"/>
                                              </a:schemeClr>
                                            </a:solidFill>
                                            <a:latin typeface="Cambria Math" panose="02040503050406030204" pitchFamily="18" charset="0"/>
                                          </a:rPr>
                                          <m:t>3</m:t>
                                        </m:r>
                                      </m:sub>
                                    </m:sSub>
                                    <m:r>
                                      <a:rPr lang="en-CA" sz="2400" b="0" i="1" strike="noStrike" smtClean="0">
                                        <a:solidFill>
                                          <a:schemeClr val="bg1">
                                            <a:lumMod val="65000"/>
                                          </a:schemeClr>
                                        </a:solidFill>
                                        <a:latin typeface="Cambria Math" panose="02040503050406030204" pitchFamily="18" charset="0"/>
                                      </a:rPr>
                                      <m:t>,</m:t>
                                    </m:r>
                                    <m:sSub>
                                      <m:sSubPr>
                                        <m:ctrlPr>
                                          <a:rPr lang="en-CA" sz="2400" b="0" i="1" strike="noStrike" smtClean="0">
                                            <a:solidFill>
                                              <a:schemeClr val="bg1">
                                                <a:lumMod val="65000"/>
                                              </a:schemeClr>
                                            </a:solidFill>
                                            <a:latin typeface="Cambria Math" panose="02040503050406030204" pitchFamily="18" charset="0"/>
                                          </a:rPr>
                                        </m:ctrlPr>
                                      </m:sSubPr>
                                      <m:e>
                                        <m:r>
                                          <a:rPr lang="en-CA" sz="2400" b="0" i="1" strike="noStrike" smtClean="0">
                                            <a:solidFill>
                                              <a:schemeClr val="bg1">
                                                <a:lumMod val="65000"/>
                                              </a:schemeClr>
                                            </a:solidFill>
                                            <a:latin typeface="Cambria Math" panose="02040503050406030204" pitchFamily="18" charset="0"/>
                                          </a:rPr>
                                          <m:t>𝑅</m:t>
                                        </m:r>
                                      </m:e>
                                      <m:sub>
                                        <m:r>
                                          <a:rPr lang="en-CA" sz="2400" b="0" i="1" strike="noStrike" smtClean="0">
                                            <a:solidFill>
                                              <a:schemeClr val="bg1">
                                                <a:lumMod val="65000"/>
                                              </a:schemeClr>
                                            </a:solidFill>
                                            <a:latin typeface="Cambria Math" panose="02040503050406030204" pitchFamily="18" charset="0"/>
                                          </a:rPr>
                                          <m:t>4</m:t>
                                        </m:r>
                                      </m:sub>
                                    </m:sSub>
                                    <m:r>
                                      <a:rPr lang="en-CA" sz="2400" b="0" i="1" strike="noStrike" smtClean="0">
                                        <a:solidFill>
                                          <a:schemeClr val="bg1">
                                            <a:lumMod val="65000"/>
                                          </a:schemeClr>
                                        </a:solidFill>
                                        <a:latin typeface="Cambria Math" panose="02040503050406030204" pitchFamily="18" charset="0"/>
                                      </a:rPr>
                                      <m:t>,</m:t>
                                    </m:r>
                                    <m:sSub>
                                      <m:sSubPr>
                                        <m:ctrlPr>
                                          <a:rPr lang="en-CA" sz="2400" b="0" i="1" strike="noStrike" smtClean="0">
                                            <a:solidFill>
                                              <a:schemeClr val="bg1">
                                                <a:lumMod val="65000"/>
                                              </a:schemeClr>
                                            </a:solidFill>
                                            <a:latin typeface="Cambria Math" panose="02040503050406030204" pitchFamily="18" charset="0"/>
                                          </a:rPr>
                                        </m:ctrlPr>
                                      </m:sSubPr>
                                      <m:e>
                                        <m:r>
                                          <a:rPr lang="en-CA" sz="2400" b="0" i="1" strike="noStrike" smtClean="0">
                                            <a:solidFill>
                                              <a:schemeClr val="bg1">
                                                <a:lumMod val="65000"/>
                                              </a:schemeClr>
                                            </a:solidFill>
                                            <a:latin typeface="Cambria Math" panose="02040503050406030204" pitchFamily="18" charset="0"/>
                                          </a:rPr>
                                          <m:t>𝑅</m:t>
                                        </m:r>
                                      </m:e>
                                      <m:sub>
                                        <m:r>
                                          <a:rPr lang="en-CA" sz="2400" b="0" i="1" strike="noStrike" smtClean="0">
                                            <a:solidFill>
                                              <a:schemeClr val="bg1">
                                                <a:lumMod val="65000"/>
                                              </a:schemeClr>
                                            </a:solidFill>
                                            <a:latin typeface="Cambria Math" panose="02040503050406030204" pitchFamily="18" charset="0"/>
                                          </a:rPr>
                                          <m:t>5</m:t>
                                        </m:r>
                                      </m:sub>
                                    </m:sSub>
                                  </m:e>
                                </m:d>
                              </m:oMath>
                            </m:oMathPara>
                          </a14:m>
                          <a:endParaRPr lang="en-US" sz="2400" strike="noStrike" dirty="0">
                            <a:solidFill>
                              <a:schemeClr val="bg1">
                                <a:lumMod val="65000"/>
                              </a:schemeClr>
                            </a:solidFill>
                          </a:endParaRPr>
                        </a:p>
                      </a:txBody>
                      <a:tcPr>
                        <a:solidFill>
                          <a:schemeClr val="tx1">
                            <a:lumMod val="50000"/>
                            <a:lumOff val="50000"/>
                          </a:schemeClr>
                        </a:solidFill>
                      </a:tcPr>
                    </a:tc>
                  </a:tr>
                  <a:tr h="370840">
                    <a:tc>
                      <a:txBody>
                        <a:bodyPr/>
                        <a:lstStyle/>
                        <a:p>
                          <a14:m>
                            <m:oMathPara xmlns:m="http://schemas.openxmlformats.org/officeDocument/2006/math">
                              <m:oMathParaPr>
                                <m:jc m:val="centerGroup"/>
                              </m:oMathParaPr>
                              <m:oMath xmlns:m="http://schemas.openxmlformats.org/officeDocument/2006/math">
                                <m:sSub>
                                  <m:sSubPr>
                                    <m:ctrlPr>
                                      <a:rPr lang="en-CA" sz="2400" b="0" i="1" strike="noStrike" smtClean="0">
                                        <a:solidFill>
                                          <a:schemeClr val="bg1">
                                            <a:lumMod val="65000"/>
                                          </a:schemeClr>
                                        </a:solidFill>
                                        <a:latin typeface="Cambria Math" panose="02040503050406030204" pitchFamily="18" charset="0"/>
                                      </a:rPr>
                                    </m:ctrlPr>
                                  </m:sSubPr>
                                  <m:e>
                                    <m:r>
                                      <a:rPr lang="en-CA" sz="2400" b="0" i="1" strike="noStrike" smtClean="0">
                                        <a:solidFill>
                                          <a:schemeClr val="bg1">
                                            <a:lumMod val="65000"/>
                                          </a:schemeClr>
                                        </a:solidFill>
                                        <a:latin typeface="Cambria Math" panose="02040503050406030204" pitchFamily="18" charset="0"/>
                                      </a:rPr>
                                      <m:t>𝑅</m:t>
                                    </m:r>
                                  </m:e>
                                  <m:sub>
                                    <m:r>
                                      <a:rPr lang="en-CA" sz="2400" b="0" i="1" strike="noStrike" smtClean="0">
                                        <a:solidFill>
                                          <a:schemeClr val="bg1">
                                            <a:lumMod val="65000"/>
                                          </a:schemeClr>
                                        </a:solidFill>
                                        <a:latin typeface="Cambria Math" panose="02040503050406030204" pitchFamily="18" charset="0"/>
                                      </a:rPr>
                                      <m:t>3</m:t>
                                    </m:r>
                                  </m:sub>
                                </m:sSub>
                              </m:oMath>
                            </m:oMathPara>
                          </a14:m>
                          <a:endParaRPr lang="en-US" sz="2400" strike="noStrike" dirty="0">
                            <a:solidFill>
                              <a:schemeClr val="bg1">
                                <a:lumMod val="65000"/>
                              </a:schemeClr>
                            </a:solidFill>
                          </a:endParaRPr>
                        </a:p>
                      </a:txBody>
                      <a:tcPr>
                        <a:solidFill>
                          <a:schemeClr val="tx1">
                            <a:lumMod val="50000"/>
                            <a:lumOff val="50000"/>
                          </a:schemeClr>
                        </a:solidFill>
                      </a:tcPr>
                    </a:tc>
                    <a:tc>
                      <a:txBody>
                        <a:bodyPr/>
                        <a:lstStyle/>
                        <a:p>
                          <a14:m>
                            <m:oMathPara xmlns:m="http://schemas.openxmlformats.org/officeDocument/2006/math">
                              <m:oMathParaPr>
                                <m:jc m:val="centerGroup"/>
                              </m:oMathParaPr>
                              <m:oMath xmlns:m="http://schemas.openxmlformats.org/officeDocument/2006/math">
                                <m:d>
                                  <m:dPr>
                                    <m:begChr m:val="{"/>
                                    <m:endChr m:val="}"/>
                                    <m:ctrlPr>
                                      <a:rPr lang="en-CA" sz="2400" b="0" i="1" strike="noStrike" smtClean="0">
                                        <a:solidFill>
                                          <a:schemeClr val="bg1">
                                            <a:lumMod val="65000"/>
                                          </a:schemeClr>
                                        </a:solidFill>
                                        <a:latin typeface="Cambria Math" panose="02040503050406030204" pitchFamily="18" charset="0"/>
                                      </a:rPr>
                                    </m:ctrlPr>
                                  </m:dPr>
                                  <m:e>
                                    <m:sSub>
                                      <m:sSubPr>
                                        <m:ctrlPr>
                                          <a:rPr lang="en-CA" sz="2400" b="0" i="1" strike="noStrike" smtClean="0">
                                            <a:solidFill>
                                              <a:schemeClr val="bg1">
                                                <a:lumMod val="65000"/>
                                              </a:schemeClr>
                                            </a:solidFill>
                                            <a:latin typeface="Cambria Math" panose="02040503050406030204" pitchFamily="18" charset="0"/>
                                          </a:rPr>
                                        </m:ctrlPr>
                                      </m:sSubPr>
                                      <m:e>
                                        <m:r>
                                          <a:rPr lang="en-CA" sz="2400" b="0" i="1" strike="noStrike" smtClean="0">
                                            <a:solidFill>
                                              <a:schemeClr val="bg1">
                                                <a:lumMod val="65000"/>
                                              </a:schemeClr>
                                            </a:solidFill>
                                            <a:latin typeface="Cambria Math" panose="02040503050406030204" pitchFamily="18" charset="0"/>
                                          </a:rPr>
                                          <m:t>𝑅</m:t>
                                        </m:r>
                                      </m:e>
                                      <m:sub>
                                        <m:r>
                                          <a:rPr lang="en-CA" sz="2400" b="0" i="1" strike="noStrike" smtClean="0">
                                            <a:solidFill>
                                              <a:schemeClr val="bg1">
                                                <a:lumMod val="65000"/>
                                              </a:schemeClr>
                                            </a:solidFill>
                                            <a:latin typeface="Cambria Math" panose="02040503050406030204" pitchFamily="18" charset="0"/>
                                          </a:rPr>
                                          <m:t>3</m:t>
                                        </m:r>
                                      </m:sub>
                                    </m:sSub>
                                  </m:e>
                                </m:d>
                              </m:oMath>
                            </m:oMathPara>
                          </a14:m>
                          <a:endParaRPr lang="en-US" sz="2400" strike="noStrike" dirty="0">
                            <a:solidFill>
                              <a:schemeClr val="bg1">
                                <a:lumMod val="65000"/>
                              </a:schemeClr>
                            </a:solidFill>
                          </a:endParaRPr>
                        </a:p>
                      </a:txBody>
                      <a:tcPr>
                        <a:solidFill>
                          <a:schemeClr val="tx1">
                            <a:lumMod val="50000"/>
                            <a:lumOff val="50000"/>
                          </a:schemeClr>
                        </a:solidFill>
                      </a:tcPr>
                    </a:tc>
                  </a:tr>
                  <a:tr h="370840">
                    <a:tc>
                      <a:txBody>
                        <a:bodyPr/>
                        <a:lstStyle/>
                        <a:p>
                          <a14:m>
                            <m:oMathPara xmlns:m="http://schemas.openxmlformats.org/officeDocument/2006/math">
                              <m:oMathParaPr>
                                <m:jc m:val="centerGroup"/>
                              </m:oMathParaPr>
                              <m:oMath xmlns:m="http://schemas.openxmlformats.org/officeDocument/2006/math">
                                <m:sSub>
                                  <m:sSubPr>
                                    <m:ctrlPr>
                                      <a:rPr lang="en-CA" sz="2400" b="0" i="1" strike="noStrike" smtClean="0">
                                        <a:solidFill>
                                          <a:schemeClr val="bg1">
                                            <a:lumMod val="65000"/>
                                          </a:schemeClr>
                                        </a:solidFill>
                                        <a:latin typeface="Cambria Math" panose="02040503050406030204" pitchFamily="18" charset="0"/>
                                      </a:rPr>
                                    </m:ctrlPr>
                                  </m:sSubPr>
                                  <m:e>
                                    <m:r>
                                      <a:rPr lang="en-CA" sz="2400" b="0" i="1" strike="noStrike" smtClean="0">
                                        <a:solidFill>
                                          <a:schemeClr val="bg1">
                                            <a:lumMod val="65000"/>
                                          </a:schemeClr>
                                        </a:solidFill>
                                        <a:latin typeface="Cambria Math" panose="02040503050406030204" pitchFamily="18" charset="0"/>
                                      </a:rPr>
                                      <m:t>𝑅</m:t>
                                    </m:r>
                                  </m:e>
                                  <m:sub>
                                    <m:r>
                                      <a:rPr lang="en-CA" sz="2400" b="0" i="1" strike="noStrike" smtClean="0">
                                        <a:solidFill>
                                          <a:schemeClr val="bg1">
                                            <a:lumMod val="65000"/>
                                          </a:schemeClr>
                                        </a:solidFill>
                                        <a:latin typeface="Cambria Math" panose="02040503050406030204" pitchFamily="18" charset="0"/>
                                      </a:rPr>
                                      <m:t>4</m:t>
                                    </m:r>
                                  </m:sub>
                                </m:sSub>
                              </m:oMath>
                            </m:oMathPara>
                          </a14:m>
                          <a:endParaRPr lang="en-US" sz="2400" strike="noStrike" dirty="0">
                            <a:solidFill>
                              <a:schemeClr val="bg1">
                                <a:lumMod val="65000"/>
                              </a:schemeClr>
                            </a:solidFill>
                          </a:endParaRPr>
                        </a:p>
                      </a:txBody>
                      <a:tcPr>
                        <a:solidFill>
                          <a:schemeClr val="tx1">
                            <a:lumMod val="50000"/>
                            <a:lumOff val="50000"/>
                          </a:schemeClr>
                        </a:solidFill>
                      </a:tcPr>
                    </a:tc>
                    <a:tc>
                      <a:txBody>
                        <a:bodyPr/>
                        <a:lstStyle/>
                        <a:p>
                          <a14:m>
                            <m:oMathPara xmlns:m="http://schemas.openxmlformats.org/officeDocument/2006/math">
                              <m:oMathParaPr>
                                <m:jc m:val="centerGroup"/>
                              </m:oMathParaPr>
                              <m:oMath xmlns:m="http://schemas.openxmlformats.org/officeDocument/2006/math">
                                <m:d>
                                  <m:dPr>
                                    <m:begChr m:val="{"/>
                                    <m:endChr m:val="}"/>
                                    <m:ctrlPr>
                                      <a:rPr lang="en-CA" sz="2400" b="0" i="1" strike="noStrike" smtClean="0">
                                        <a:solidFill>
                                          <a:schemeClr val="bg1">
                                            <a:lumMod val="65000"/>
                                          </a:schemeClr>
                                        </a:solidFill>
                                        <a:latin typeface="Cambria Math" panose="02040503050406030204" pitchFamily="18" charset="0"/>
                                      </a:rPr>
                                    </m:ctrlPr>
                                  </m:dPr>
                                  <m:e>
                                    <m:sSub>
                                      <m:sSubPr>
                                        <m:ctrlPr>
                                          <a:rPr lang="en-CA" sz="2400" b="0" i="1" strike="noStrike" smtClean="0">
                                            <a:solidFill>
                                              <a:schemeClr val="bg1">
                                                <a:lumMod val="65000"/>
                                              </a:schemeClr>
                                            </a:solidFill>
                                            <a:latin typeface="Cambria Math" panose="02040503050406030204" pitchFamily="18" charset="0"/>
                                          </a:rPr>
                                        </m:ctrlPr>
                                      </m:sSubPr>
                                      <m:e>
                                        <m:r>
                                          <a:rPr lang="en-CA" sz="2400" b="0" i="1" strike="noStrike" smtClean="0">
                                            <a:solidFill>
                                              <a:schemeClr val="bg1">
                                                <a:lumMod val="65000"/>
                                              </a:schemeClr>
                                            </a:solidFill>
                                            <a:latin typeface="Cambria Math" panose="02040503050406030204" pitchFamily="18" charset="0"/>
                                          </a:rPr>
                                          <m:t>𝑅</m:t>
                                        </m:r>
                                      </m:e>
                                      <m:sub>
                                        <m:r>
                                          <a:rPr lang="en-CA" sz="2400" b="0" i="1" strike="noStrike" smtClean="0">
                                            <a:solidFill>
                                              <a:schemeClr val="bg1">
                                                <a:lumMod val="65000"/>
                                              </a:schemeClr>
                                            </a:solidFill>
                                            <a:latin typeface="Cambria Math" panose="02040503050406030204" pitchFamily="18" charset="0"/>
                                          </a:rPr>
                                          <m:t>4</m:t>
                                        </m:r>
                                      </m:sub>
                                    </m:sSub>
                                  </m:e>
                                </m:d>
                              </m:oMath>
                            </m:oMathPara>
                          </a14:m>
                          <a:endParaRPr lang="en-US" sz="2400" strike="noStrike" dirty="0">
                            <a:solidFill>
                              <a:schemeClr val="bg1">
                                <a:lumMod val="65000"/>
                              </a:schemeClr>
                            </a:solidFill>
                          </a:endParaRPr>
                        </a:p>
                      </a:txBody>
                      <a:tcPr>
                        <a:solidFill>
                          <a:schemeClr val="tx1">
                            <a:lumMod val="50000"/>
                            <a:lumOff val="50000"/>
                          </a:schemeClr>
                        </a:solidFill>
                      </a:tcPr>
                    </a:tc>
                  </a:tr>
                  <a:tr h="370840">
                    <a:tc>
                      <a:txBody>
                        <a:bodyPr/>
                        <a:lstStyle/>
                        <a:p>
                          <a14:m>
                            <m:oMathPara xmlns:m="http://schemas.openxmlformats.org/officeDocument/2006/math">
                              <m:oMathParaPr>
                                <m:jc m:val="centerGroup"/>
                              </m:oMathParaPr>
                              <m:oMath xmlns:m="http://schemas.openxmlformats.org/officeDocument/2006/math">
                                <m:sSub>
                                  <m:sSubPr>
                                    <m:ctrlPr>
                                      <a:rPr lang="en-CA" sz="2400" b="0" i="1" strike="noStrike" smtClean="0">
                                        <a:solidFill>
                                          <a:schemeClr val="bg1">
                                            <a:lumMod val="65000"/>
                                          </a:schemeClr>
                                        </a:solidFill>
                                        <a:latin typeface="Cambria Math" panose="02040503050406030204" pitchFamily="18" charset="0"/>
                                      </a:rPr>
                                    </m:ctrlPr>
                                  </m:sSubPr>
                                  <m:e>
                                    <m:r>
                                      <a:rPr lang="en-CA" sz="2400" b="0" i="1" strike="noStrike" smtClean="0">
                                        <a:solidFill>
                                          <a:schemeClr val="bg1">
                                            <a:lumMod val="65000"/>
                                          </a:schemeClr>
                                        </a:solidFill>
                                        <a:latin typeface="Cambria Math" panose="02040503050406030204" pitchFamily="18" charset="0"/>
                                      </a:rPr>
                                      <m:t>𝑅</m:t>
                                    </m:r>
                                  </m:e>
                                  <m:sub>
                                    <m:r>
                                      <a:rPr lang="en-CA" sz="2400" b="0" i="1" strike="noStrike" smtClean="0">
                                        <a:solidFill>
                                          <a:schemeClr val="bg1">
                                            <a:lumMod val="65000"/>
                                          </a:schemeClr>
                                        </a:solidFill>
                                        <a:latin typeface="Cambria Math" panose="02040503050406030204" pitchFamily="18" charset="0"/>
                                      </a:rPr>
                                      <m:t>5</m:t>
                                    </m:r>
                                  </m:sub>
                                </m:sSub>
                              </m:oMath>
                            </m:oMathPara>
                          </a14:m>
                          <a:endParaRPr lang="en-US" sz="2400" strike="noStrike" dirty="0">
                            <a:solidFill>
                              <a:schemeClr val="bg1">
                                <a:lumMod val="65000"/>
                              </a:schemeClr>
                            </a:solidFill>
                          </a:endParaRPr>
                        </a:p>
                      </a:txBody>
                      <a:tcPr>
                        <a:solidFill>
                          <a:schemeClr val="tx1">
                            <a:lumMod val="50000"/>
                            <a:lumOff val="50000"/>
                          </a:schemeClr>
                        </a:solidFill>
                      </a:tcPr>
                    </a:tc>
                    <a:tc>
                      <a:txBody>
                        <a:bodyPr/>
                        <a:lstStyle/>
                        <a:p>
                          <a14:m>
                            <m:oMathPara xmlns:m="http://schemas.openxmlformats.org/officeDocument/2006/math">
                              <m:oMathParaPr>
                                <m:jc m:val="centerGroup"/>
                              </m:oMathParaPr>
                              <m:oMath xmlns:m="http://schemas.openxmlformats.org/officeDocument/2006/math">
                                <m:d>
                                  <m:dPr>
                                    <m:begChr m:val="{"/>
                                    <m:endChr m:val="}"/>
                                    <m:ctrlPr>
                                      <a:rPr lang="en-CA" sz="2400" b="0" i="1" strike="noStrike" smtClean="0">
                                        <a:solidFill>
                                          <a:schemeClr val="bg1">
                                            <a:lumMod val="65000"/>
                                          </a:schemeClr>
                                        </a:solidFill>
                                        <a:latin typeface="Cambria Math" panose="02040503050406030204" pitchFamily="18" charset="0"/>
                                      </a:rPr>
                                    </m:ctrlPr>
                                  </m:dPr>
                                  <m:e>
                                    <m:sSub>
                                      <m:sSubPr>
                                        <m:ctrlPr>
                                          <a:rPr lang="en-CA" sz="2400" b="0" i="1" strike="noStrike" smtClean="0">
                                            <a:solidFill>
                                              <a:schemeClr val="bg1">
                                                <a:lumMod val="65000"/>
                                              </a:schemeClr>
                                            </a:solidFill>
                                            <a:latin typeface="Cambria Math" panose="02040503050406030204" pitchFamily="18" charset="0"/>
                                          </a:rPr>
                                        </m:ctrlPr>
                                      </m:sSubPr>
                                      <m:e>
                                        <m:r>
                                          <a:rPr lang="en-CA" sz="2400" b="0" i="1" strike="noStrike" smtClean="0">
                                            <a:solidFill>
                                              <a:schemeClr val="bg1">
                                                <a:lumMod val="65000"/>
                                              </a:schemeClr>
                                            </a:solidFill>
                                            <a:latin typeface="Cambria Math" panose="02040503050406030204" pitchFamily="18" charset="0"/>
                                          </a:rPr>
                                          <m:t>𝑅</m:t>
                                        </m:r>
                                      </m:e>
                                      <m:sub>
                                        <m:r>
                                          <a:rPr lang="en-CA" sz="2400" b="0" i="1" strike="noStrike" smtClean="0">
                                            <a:solidFill>
                                              <a:schemeClr val="bg1">
                                                <a:lumMod val="65000"/>
                                              </a:schemeClr>
                                            </a:solidFill>
                                            <a:latin typeface="Cambria Math" panose="02040503050406030204" pitchFamily="18" charset="0"/>
                                          </a:rPr>
                                          <m:t>3</m:t>
                                        </m:r>
                                      </m:sub>
                                    </m:sSub>
                                    <m:r>
                                      <a:rPr lang="en-CA" sz="2400" b="0" i="1" strike="noStrike" smtClean="0">
                                        <a:solidFill>
                                          <a:schemeClr val="bg1">
                                            <a:lumMod val="65000"/>
                                          </a:schemeClr>
                                        </a:solidFill>
                                        <a:latin typeface="Cambria Math" panose="02040503050406030204" pitchFamily="18" charset="0"/>
                                      </a:rPr>
                                      <m:t>,</m:t>
                                    </m:r>
                                    <m:sSub>
                                      <m:sSubPr>
                                        <m:ctrlPr>
                                          <a:rPr lang="en-CA" sz="2400" b="0" i="1" strike="noStrike" smtClean="0">
                                            <a:solidFill>
                                              <a:schemeClr val="bg1">
                                                <a:lumMod val="65000"/>
                                              </a:schemeClr>
                                            </a:solidFill>
                                            <a:latin typeface="Cambria Math" panose="02040503050406030204" pitchFamily="18" charset="0"/>
                                          </a:rPr>
                                        </m:ctrlPr>
                                      </m:sSubPr>
                                      <m:e>
                                        <m:r>
                                          <a:rPr lang="en-CA" sz="2400" b="0" i="1" strike="noStrike" smtClean="0">
                                            <a:solidFill>
                                              <a:schemeClr val="bg1">
                                                <a:lumMod val="65000"/>
                                              </a:schemeClr>
                                            </a:solidFill>
                                            <a:latin typeface="Cambria Math" panose="02040503050406030204" pitchFamily="18" charset="0"/>
                                          </a:rPr>
                                          <m:t>𝑅</m:t>
                                        </m:r>
                                      </m:e>
                                      <m:sub>
                                        <m:r>
                                          <a:rPr lang="en-CA" sz="2400" b="0" i="1" strike="noStrike" smtClean="0">
                                            <a:solidFill>
                                              <a:schemeClr val="bg1">
                                                <a:lumMod val="65000"/>
                                              </a:schemeClr>
                                            </a:solidFill>
                                            <a:latin typeface="Cambria Math" panose="02040503050406030204" pitchFamily="18" charset="0"/>
                                          </a:rPr>
                                          <m:t>4</m:t>
                                        </m:r>
                                      </m:sub>
                                    </m:sSub>
                                    <m:r>
                                      <a:rPr lang="en-CA" sz="2400" b="0" i="1" strike="noStrike" smtClean="0">
                                        <a:solidFill>
                                          <a:schemeClr val="bg1">
                                            <a:lumMod val="65000"/>
                                          </a:schemeClr>
                                        </a:solidFill>
                                        <a:latin typeface="Cambria Math" panose="02040503050406030204" pitchFamily="18" charset="0"/>
                                      </a:rPr>
                                      <m:t>,</m:t>
                                    </m:r>
                                    <m:sSub>
                                      <m:sSubPr>
                                        <m:ctrlPr>
                                          <a:rPr lang="en-CA" sz="2400" b="0" i="1" strike="noStrike" smtClean="0">
                                            <a:solidFill>
                                              <a:schemeClr val="bg1">
                                                <a:lumMod val="65000"/>
                                              </a:schemeClr>
                                            </a:solidFill>
                                            <a:latin typeface="Cambria Math" panose="02040503050406030204" pitchFamily="18" charset="0"/>
                                          </a:rPr>
                                        </m:ctrlPr>
                                      </m:sSubPr>
                                      <m:e>
                                        <m:r>
                                          <a:rPr lang="en-CA" sz="2400" b="0" i="1" strike="noStrike" smtClean="0">
                                            <a:solidFill>
                                              <a:schemeClr val="bg1">
                                                <a:lumMod val="65000"/>
                                              </a:schemeClr>
                                            </a:solidFill>
                                            <a:latin typeface="Cambria Math" panose="02040503050406030204" pitchFamily="18" charset="0"/>
                                          </a:rPr>
                                          <m:t>𝑅</m:t>
                                        </m:r>
                                      </m:e>
                                      <m:sub>
                                        <m:r>
                                          <a:rPr lang="en-CA" sz="2400" b="0" i="1" strike="noStrike" smtClean="0">
                                            <a:solidFill>
                                              <a:schemeClr val="bg1">
                                                <a:lumMod val="65000"/>
                                              </a:schemeClr>
                                            </a:solidFill>
                                            <a:latin typeface="Cambria Math" panose="02040503050406030204" pitchFamily="18" charset="0"/>
                                          </a:rPr>
                                          <m:t>5</m:t>
                                        </m:r>
                                      </m:sub>
                                    </m:sSub>
                                  </m:e>
                                </m:d>
                              </m:oMath>
                            </m:oMathPara>
                          </a14:m>
                          <a:endParaRPr lang="en-US" sz="2400" strike="noStrike" dirty="0">
                            <a:solidFill>
                              <a:schemeClr val="bg1">
                                <a:lumMod val="65000"/>
                              </a:schemeClr>
                            </a:solidFill>
                          </a:endParaRPr>
                        </a:p>
                      </a:txBody>
                      <a:tcPr>
                        <a:solidFill>
                          <a:schemeClr val="tx1">
                            <a:lumMod val="50000"/>
                            <a:lumOff val="50000"/>
                          </a:schemeClr>
                        </a:solidFill>
                      </a:tcPr>
                    </a:tc>
                  </a:tr>
                  <a:tr h="370840">
                    <a:tc>
                      <a:txBody>
                        <a:bodyPr/>
                        <a:lstStyle/>
                        <a:p>
                          <a14:m>
                            <m:oMathPara xmlns:m="http://schemas.openxmlformats.org/officeDocument/2006/math">
                              <m:oMathParaPr>
                                <m:jc m:val="centerGroup"/>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6</m:t>
                                    </m:r>
                                  </m:sub>
                                </m:sSub>
                              </m:oMath>
                            </m:oMathPara>
                          </a14:m>
                          <a:endParaRPr lang="en-US" sz="2400" dirty="0"/>
                        </a:p>
                      </a:txBody>
                      <a:tcPr/>
                    </a:tc>
                    <a:tc>
                      <a:txBody>
                        <a:bodyPr/>
                        <a:lstStyle/>
                        <a:p>
                          <a14:m>
                            <m:oMathPara xmlns:m="http://schemas.openxmlformats.org/officeDocument/2006/math">
                              <m:oMathParaPr>
                                <m:jc m:val="centerGroup"/>
                              </m:oMathParaPr>
                              <m:oMath xmlns:m="http://schemas.openxmlformats.org/officeDocument/2006/math">
                                <m:d>
                                  <m:dPr>
                                    <m:begChr m:val="{"/>
                                    <m:endChr m:val="}"/>
                                    <m:ctrlPr>
                                      <a:rPr lang="en-CA" sz="2400" b="0" i="1" smtClean="0">
                                        <a:latin typeface="Cambria Math" panose="02040503050406030204" pitchFamily="18" charset="0"/>
                                      </a:rPr>
                                    </m:ctrlPr>
                                  </m:d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6</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7</m:t>
                                        </m:r>
                                      </m:sub>
                                    </m:sSub>
                                  </m:e>
                                </m:d>
                              </m:oMath>
                            </m:oMathPara>
                          </a14:m>
                          <a:endParaRPr lang="en-US" sz="2400" dirty="0"/>
                        </a:p>
                      </a:txBody>
                      <a:tcPr/>
                    </a:tc>
                  </a:tr>
                  <a:tr h="370840">
                    <a:tc>
                      <a:txBody>
                        <a:bodyPr/>
                        <a:lstStyle/>
                        <a:p>
                          <a14:m>
                            <m:oMathPara xmlns:m="http://schemas.openxmlformats.org/officeDocument/2006/math">
                              <m:oMathParaPr>
                                <m:jc m:val="centerGroup"/>
                              </m:oMathParaPr>
                              <m:oMath xmlns:m="http://schemas.openxmlformats.org/officeDocument/2006/math">
                                <m:sSub>
                                  <m:sSubPr>
                                    <m:ctrlPr>
                                      <a:rPr lang="en-CA" sz="2400" b="0" i="1" strike="noStrike" smtClean="0">
                                        <a:solidFill>
                                          <a:schemeClr val="bg1">
                                            <a:lumMod val="65000"/>
                                          </a:schemeClr>
                                        </a:solidFill>
                                        <a:latin typeface="Cambria Math" panose="02040503050406030204" pitchFamily="18" charset="0"/>
                                      </a:rPr>
                                    </m:ctrlPr>
                                  </m:sSubPr>
                                  <m:e>
                                    <m:r>
                                      <a:rPr lang="en-CA" sz="2400" b="0" i="1" strike="noStrike" smtClean="0">
                                        <a:solidFill>
                                          <a:schemeClr val="bg1">
                                            <a:lumMod val="65000"/>
                                          </a:schemeClr>
                                        </a:solidFill>
                                        <a:latin typeface="Cambria Math" panose="02040503050406030204" pitchFamily="18" charset="0"/>
                                      </a:rPr>
                                      <m:t>𝑅</m:t>
                                    </m:r>
                                  </m:e>
                                  <m:sub>
                                    <m:r>
                                      <a:rPr lang="en-CA" sz="2400" b="0" i="1" strike="noStrike" smtClean="0">
                                        <a:solidFill>
                                          <a:schemeClr val="bg1">
                                            <a:lumMod val="65000"/>
                                          </a:schemeClr>
                                        </a:solidFill>
                                        <a:latin typeface="Cambria Math" panose="02040503050406030204" pitchFamily="18" charset="0"/>
                                      </a:rPr>
                                      <m:t>7</m:t>
                                    </m:r>
                                  </m:sub>
                                </m:sSub>
                              </m:oMath>
                            </m:oMathPara>
                          </a14:m>
                          <a:endParaRPr lang="en-US" sz="2400" strike="noStrike" dirty="0">
                            <a:solidFill>
                              <a:schemeClr val="bg1">
                                <a:lumMod val="65000"/>
                              </a:schemeClr>
                            </a:solidFill>
                          </a:endParaRPr>
                        </a:p>
                      </a:txBody>
                      <a:tcPr>
                        <a:solidFill>
                          <a:schemeClr val="tx1">
                            <a:lumMod val="50000"/>
                            <a:lumOff val="50000"/>
                          </a:schemeClr>
                        </a:solidFill>
                      </a:tcPr>
                    </a:tc>
                    <a:tc>
                      <a:txBody>
                        <a:bodyPr/>
                        <a:lstStyle/>
                        <a:p>
                          <a14:m>
                            <m:oMathPara xmlns:m="http://schemas.openxmlformats.org/officeDocument/2006/math">
                              <m:oMathParaPr>
                                <m:jc m:val="centerGroup"/>
                              </m:oMathParaPr>
                              <m:oMath xmlns:m="http://schemas.openxmlformats.org/officeDocument/2006/math">
                                <m:d>
                                  <m:dPr>
                                    <m:begChr m:val="{"/>
                                    <m:endChr m:val="}"/>
                                    <m:ctrlPr>
                                      <a:rPr lang="en-CA" sz="2400" b="0" i="1" strike="noStrike" smtClean="0">
                                        <a:solidFill>
                                          <a:schemeClr val="bg1">
                                            <a:lumMod val="65000"/>
                                          </a:schemeClr>
                                        </a:solidFill>
                                        <a:latin typeface="Cambria Math" panose="02040503050406030204" pitchFamily="18" charset="0"/>
                                      </a:rPr>
                                    </m:ctrlPr>
                                  </m:dPr>
                                  <m:e>
                                    <m:sSub>
                                      <m:sSubPr>
                                        <m:ctrlPr>
                                          <a:rPr lang="en-CA" sz="2400" b="0" i="1" strike="noStrike" smtClean="0">
                                            <a:solidFill>
                                              <a:schemeClr val="bg1">
                                                <a:lumMod val="65000"/>
                                              </a:schemeClr>
                                            </a:solidFill>
                                            <a:latin typeface="Cambria Math" panose="02040503050406030204" pitchFamily="18" charset="0"/>
                                          </a:rPr>
                                        </m:ctrlPr>
                                      </m:sSubPr>
                                      <m:e>
                                        <m:r>
                                          <a:rPr lang="en-CA" sz="2400" b="0" i="1" strike="noStrike" smtClean="0">
                                            <a:solidFill>
                                              <a:schemeClr val="bg1">
                                                <a:lumMod val="65000"/>
                                              </a:schemeClr>
                                            </a:solidFill>
                                            <a:latin typeface="Cambria Math" panose="02040503050406030204" pitchFamily="18" charset="0"/>
                                          </a:rPr>
                                          <m:t>𝑅</m:t>
                                        </m:r>
                                      </m:e>
                                      <m:sub>
                                        <m:r>
                                          <a:rPr lang="en-CA" sz="2400" b="0" i="1" strike="noStrike" smtClean="0">
                                            <a:solidFill>
                                              <a:schemeClr val="bg1">
                                                <a:lumMod val="65000"/>
                                              </a:schemeClr>
                                            </a:solidFill>
                                            <a:latin typeface="Cambria Math" panose="02040503050406030204" pitchFamily="18" charset="0"/>
                                          </a:rPr>
                                          <m:t>7</m:t>
                                        </m:r>
                                      </m:sub>
                                    </m:sSub>
                                  </m:e>
                                </m:d>
                              </m:oMath>
                            </m:oMathPara>
                          </a14:m>
                          <a:endParaRPr lang="en-US" sz="2400" strike="noStrike" dirty="0">
                            <a:solidFill>
                              <a:schemeClr val="bg1">
                                <a:lumMod val="65000"/>
                              </a:schemeClr>
                            </a:solidFill>
                          </a:endParaRPr>
                        </a:p>
                      </a:txBody>
                      <a:tcPr>
                        <a:solidFill>
                          <a:schemeClr val="tx1">
                            <a:lumMod val="50000"/>
                            <a:lumOff val="50000"/>
                          </a:schemeClr>
                        </a:solidFill>
                      </a:tcPr>
                    </a:tc>
                  </a:tr>
                </a:tbl>
              </a:graphicData>
            </a:graphic>
          </p:graphicFrame>
        </mc:Choice>
        <mc:Fallback xmlns="">
          <p:graphicFrame>
            <p:nvGraphicFramePr>
              <p:cNvPr id="43" name="Table 42"/>
              <p:cNvGraphicFramePr>
                <a:graphicFrameLocks noGrp="1"/>
              </p:cNvGraphicFramePr>
              <p:nvPr/>
            </p:nvGraphicFramePr>
            <p:xfrm>
              <a:off x="938356" y="2444356"/>
              <a:ext cx="5732688" cy="3657600"/>
            </p:xfrm>
            <a:graphic>
              <a:graphicData uri="http://schemas.openxmlformats.org/drawingml/2006/table">
                <a:tbl>
                  <a:tblPr firstRow="1" bandRow="1">
                    <a:tableStyleId>{5C22544A-7EE6-4342-B048-85BDC9FD1C3A}</a:tableStyleId>
                  </a:tblPr>
                  <a:tblGrid>
                    <a:gridCol w="1478876"/>
                    <a:gridCol w="4253812"/>
                  </a:tblGrid>
                  <a:tr h="370840">
                    <a:tc>
                      <a:txBody>
                        <a:bodyPr/>
                        <a:lstStyle/>
                        <a:p>
                          <a:pPr algn="ctr"/>
                          <a:r>
                            <a:rPr lang="en-US" sz="2400" dirty="0"/>
                            <a:t>Node</a:t>
                          </a:r>
                          <a:endParaRPr lang="en-US" sz="2400" dirty="0"/>
                        </a:p>
                      </a:txBody>
                      <a:tcPr/>
                    </a:tc>
                    <a:tc>
                      <a:txBody>
                        <a:bodyPr/>
                        <a:lstStyle/>
                        <a:p>
                          <a:pPr algn="ctr"/>
                          <a:r>
                            <a:rPr lang="en-US" sz="2400" dirty="0"/>
                            <a:t>Reachable Nodes</a:t>
                          </a:r>
                          <a:endParaRPr lang="en-US" sz="2400" dirty="0"/>
                        </a:p>
                      </a:txBody>
                      <a:tcPr/>
                    </a:tc>
                  </a:tr>
                  <a:tr h="520065">
                    <a:tc>
                      <a:txBody>
                        <a:bodyPr/>
                        <a:lstStyle/>
                        <a:p>
                          <a:endParaRPr lang="zh-CN"/>
                        </a:p>
                      </a:txBody>
                      <a:tcPr>
                        <a:blipFill>
                          <a:blip r:embed="rId8"/>
                        </a:blipFill>
                      </a:tcPr>
                    </a:tc>
                    <a:tc>
                      <a:txBody>
                        <a:bodyPr/>
                        <a:lstStyle/>
                        <a:p>
                          <a:endParaRPr lang="zh-CN"/>
                        </a:p>
                      </a:txBody>
                      <a:tcPr>
                        <a:blipFill>
                          <a:blip r:embed="rId8"/>
                        </a:blipFill>
                      </a:tcPr>
                    </a:tc>
                  </a:tr>
                  <a:tr h="520065">
                    <a:tc>
                      <a:txBody>
                        <a:bodyPr/>
                        <a:lstStyle/>
                        <a:p>
                          <a:endParaRPr lang="zh-CN"/>
                        </a:p>
                      </a:txBody>
                      <a:tcPr>
                        <a:blipFill>
                          <a:blip r:embed="rId8"/>
                        </a:blipFill>
                      </a:tcPr>
                    </a:tc>
                    <a:tc>
                      <a:txBody>
                        <a:bodyPr/>
                        <a:lstStyle/>
                        <a:p>
                          <a:endParaRPr lang="zh-CN"/>
                        </a:p>
                      </a:txBody>
                      <a:tcPr>
                        <a:blipFill>
                          <a:blip r:embed="rId8"/>
                        </a:blipFill>
                      </a:tcPr>
                    </a:tc>
                  </a:tr>
                  <a:tr h="520065">
                    <a:tc>
                      <a:txBody>
                        <a:bodyPr/>
                        <a:lstStyle/>
                        <a:p>
                          <a:endParaRPr lang="zh-CN"/>
                        </a:p>
                      </a:txBody>
                      <a:tcPr>
                        <a:blipFill>
                          <a:blip r:embed="rId8"/>
                        </a:blipFill>
                      </a:tcPr>
                    </a:tc>
                    <a:tc>
                      <a:txBody>
                        <a:bodyPr/>
                        <a:lstStyle/>
                        <a:p>
                          <a:endParaRPr lang="zh-CN"/>
                        </a:p>
                      </a:txBody>
                      <a:tcPr>
                        <a:blipFill>
                          <a:blip r:embed="rId8"/>
                        </a:blipFill>
                      </a:tcPr>
                    </a:tc>
                  </a:tr>
                  <a:tr h="520065">
                    <a:tc>
                      <a:txBody>
                        <a:bodyPr/>
                        <a:lstStyle/>
                        <a:p>
                          <a:endParaRPr lang="zh-CN"/>
                        </a:p>
                      </a:txBody>
                      <a:tcPr>
                        <a:blipFill>
                          <a:blip r:embed="rId8"/>
                        </a:blipFill>
                      </a:tcPr>
                    </a:tc>
                    <a:tc>
                      <a:txBody>
                        <a:bodyPr/>
                        <a:lstStyle/>
                        <a:p>
                          <a:endParaRPr lang="zh-CN"/>
                        </a:p>
                      </a:txBody>
                      <a:tcPr>
                        <a:blipFill>
                          <a:blip r:embed="rId8"/>
                        </a:blipFill>
                      </a:tcPr>
                    </a:tc>
                  </a:tr>
                  <a:tr h="520065">
                    <a:tc>
                      <a:txBody>
                        <a:bodyPr/>
                        <a:lstStyle/>
                        <a:p>
                          <a:endParaRPr lang="zh-CN"/>
                        </a:p>
                      </a:txBody>
                      <a:tcPr>
                        <a:blipFill>
                          <a:blip r:embed="rId8"/>
                        </a:blipFill>
                      </a:tcPr>
                    </a:tc>
                    <a:tc>
                      <a:txBody>
                        <a:bodyPr/>
                        <a:lstStyle/>
                        <a:p>
                          <a:endParaRPr lang="zh-CN"/>
                        </a:p>
                      </a:txBody>
                      <a:tcPr>
                        <a:blipFill>
                          <a:blip r:embed="rId8"/>
                        </a:blipFill>
                      </a:tcPr>
                    </a:tc>
                  </a:tr>
                  <a:tr h="520065">
                    <a:tc>
                      <a:txBody>
                        <a:bodyPr/>
                        <a:lstStyle/>
                        <a:p>
                          <a:endParaRPr lang="zh-CN"/>
                        </a:p>
                      </a:txBody>
                      <a:tcPr>
                        <a:blipFill>
                          <a:blip r:embed="rId8"/>
                        </a:blipFill>
                      </a:tcPr>
                    </a:tc>
                    <a:tc>
                      <a:txBody>
                        <a:bodyPr/>
                        <a:lstStyle/>
                        <a:p>
                          <a:endParaRPr lang="zh-CN"/>
                        </a:p>
                      </a:txBody>
                      <a:tcPr>
                        <a:blipFill>
                          <a:blip r:embed="rId8"/>
                        </a:blipFill>
                      </a:tcPr>
                    </a:tc>
                  </a:tr>
                  <a:tr h="520065">
                    <a:tc>
                      <a:txBody>
                        <a:bodyPr/>
                        <a:lstStyle/>
                        <a:p>
                          <a:endParaRPr lang="zh-CN"/>
                        </a:p>
                      </a:txBody>
                      <a:tcPr>
                        <a:blipFill>
                          <a:blip r:embed="rId8"/>
                        </a:blipFill>
                      </a:tcPr>
                    </a:tc>
                    <a:tc>
                      <a:txBody>
                        <a:bodyPr/>
                        <a:lstStyle/>
                        <a:p>
                          <a:endParaRPr lang="zh-CN"/>
                        </a:p>
                      </a:txBody>
                      <a:tcPr>
                        <a:blipFill>
                          <a:blip r:embed="rId8"/>
                        </a:blipFill>
                      </a:tcPr>
                    </a:tc>
                  </a:tr>
                </a:tbl>
              </a:graphicData>
            </a:graphic>
          </p:graphicFrame>
        </mc:Fallback>
      </mc:AlternateContent>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dirty="0"/>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p:sp>
        <p:nvSpPr>
          <p:cNvPr id="16" name="TextBox 15"/>
          <p:cNvSpPr txBox="1"/>
          <p:nvPr/>
        </p:nvSpPr>
        <p:spPr>
          <a:xfrm>
            <a:off x="838200" y="932031"/>
            <a:ext cx="5359416" cy="461665"/>
          </a:xfrm>
          <a:prstGeom prst="rect">
            <a:avLst/>
          </a:prstGeom>
          <a:noFill/>
        </p:spPr>
        <p:txBody>
          <a:bodyPr wrap="none" rtlCol="0">
            <a:spAutoFit/>
          </a:bodyPr>
          <a:lstStyle/>
          <a:p>
            <a:r>
              <a:rPr lang="en-US" sz="2400" dirty="0">
                <a:solidFill>
                  <a:schemeClr val="tx1">
                    <a:lumMod val="50000"/>
                    <a:lumOff val="50000"/>
                  </a:schemeClr>
                </a:solidFill>
              </a:rPr>
              <a:t>Directed Spanning Tree Decomposition</a:t>
            </a:r>
            <a:endParaRPr lang="en-US" sz="2400" b="1" dirty="0">
              <a:solidFill>
                <a:schemeClr val="tx1">
                  <a:lumMod val="50000"/>
                  <a:lumOff val="50000"/>
                </a:schemeClr>
              </a:solidFill>
            </a:endParaRPr>
          </a:p>
        </p:txBody>
      </p:sp>
      <p:sp>
        <p:nvSpPr>
          <p:cNvPr id="6" name="TextBox 5"/>
          <p:cNvSpPr txBox="1"/>
          <p:nvPr/>
        </p:nvSpPr>
        <p:spPr>
          <a:xfrm>
            <a:off x="838200" y="1665980"/>
            <a:ext cx="4314451" cy="461665"/>
          </a:xfrm>
          <a:prstGeom prst="rect">
            <a:avLst/>
          </a:prstGeom>
          <a:noFill/>
        </p:spPr>
        <p:txBody>
          <a:bodyPr wrap="none" rtlCol="0">
            <a:spAutoFit/>
          </a:bodyPr>
          <a:lstStyle/>
          <a:p>
            <a:r>
              <a:rPr lang="en-US" sz="2400" dirty="0"/>
              <a:t>Step 2: Find the Smallest Cover</a:t>
            </a:r>
            <a:endParaRPr lang="en-US" sz="2400" dirty="0"/>
          </a:p>
        </p:txBody>
      </p:sp>
      <mc:AlternateContent xmlns:mc="http://schemas.openxmlformats.org/markup-compatibility/2006">
        <mc:Choice xmlns:a14="http://schemas.microsoft.com/office/drawing/2010/main" Requires="a14">
          <p:sp>
            <p:nvSpPr>
              <p:cNvPr id="14" name="Oval 13"/>
              <p:cNvSpPr/>
              <p:nvPr/>
            </p:nvSpPr>
            <p:spPr>
              <a:xfrm>
                <a:off x="7539650" y="2375101"/>
                <a:ext cx="798786" cy="798786"/>
              </a:xfrm>
              <a:prstGeom prst="ellipse">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14" name="Oval 13"/>
              <p:cNvSpPr>
                <a:spLocks noRot="1" noChangeAspect="1" noMove="1" noResize="1" noEditPoints="1" noAdjustHandles="1" noChangeArrowheads="1" noChangeShapeType="1" noTextEdit="1"/>
              </p:cNvSpPr>
              <p:nvPr/>
            </p:nvSpPr>
            <p:spPr>
              <a:xfrm>
                <a:off x="7539650" y="2375101"/>
                <a:ext cx="798786" cy="798786"/>
              </a:xfrm>
              <a:prstGeom prst="ellipse">
                <a:avLst/>
              </a:prstGeom>
              <a:blipFill rotWithShape="1">
                <a:blip r:embed="rId1"/>
                <a:stretch>
                  <a:fillRect l="-1229" t="-1218" r="-1161" b="-117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4" name="Oval 23"/>
              <p:cNvSpPr/>
              <p:nvPr/>
            </p:nvSpPr>
            <p:spPr>
              <a:xfrm>
                <a:off x="8921760" y="2375101"/>
                <a:ext cx="798786" cy="798786"/>
              </a:xfrm>
              <a:prstGeom prst="ellipse">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24" name="Oval 23"/>
              <p:cNvSpPr>
                <a:spLocks noRot="1" noChangeAspect="1" noMove="1" noResize="1" noEditPoints="1" noAdjustHandles="1" noChangeArrowheads="1" noChangeShapeType="1" noTextEdit="1"/>
              </p:cNvSpPr>
              <p:nvPr/>
            </p:nvSpPr>
            <p:spPr>
              <a:xfrm>
                <a:off x="8921760" y="2375101"/>
                <a:ext cx="798786" cy="798786"/>
              </a:xfrm>
              <a:prstGeom prst="ellipse">
                <a:avLst/>
              </a:prstGeom>
              <a:blipFill rotWithShape="1">
                <a:blip r:embed="rId2"/>
                <a:stretch>
                  <a:fillRect l="-1194" t="-1218" r="-1117" b="-117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5" name="Oval 24"/>
              <p:cNvSpPr/>
              <p:nvPr/>
            </p:nvSpPr>
            <p:spPr>
              <a:xfrm>
                <a:off x="10303870" y="2375101"/>
                <a:ext cx="798786" cy="798786"/>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bg1"/>
                              </a:solidFill>
                              <a:latin typeface="Cambria Math" panose="02040503050406030204" pitchFamily="18" charset="0"/>
                            </a:rPr>
                          </m:ctrlPr>
                        </m:sSubPr>
                        <m:e>
                          <m:r>
                            <a:rPr lang="en-CA" sz="2400" b="0" i="1" smtClean="0">
                              <a:solidFill>
                                <a:schemeClr val="bg1"/>
                              </a:solidFill>
                              <a:latin typeface="Cambria Math" panose="02040503050406030204" pitchFamily="18" charset="0"/>
                            </a:rPr>
                            <m:t>𝑅</m:t>
                          </m:r>
                        </m:e>
                        <m:sub>
                          <m:r>
                            <a:rPr lang="en-CA" sz="2400" b="0" i="1" smtClean="0">
                              <a:solidFill>
                                <a:schemeClr val="bg1"/>
                              </a:solidFill>
                              <a:latin typeface="Cambria Math" panose="02040503050406030204" pitchFamily="18" charset="0"/>
                            </a:rPr>
                            <m:t>3</m:t>
                          </m:r>
                        </m:sub>
                      </m:sSub>
                    </m:oMath>
                  </m:oMathPara>
                </a14:m>
                <a:endParaRPr lang="en-US" sz="2400" dirty="0">
                  <a:solidFill>
                    <a:schemeClr val="bg1"/>
                  </a:solidFill>
                </a:endParaRPr>
              </a:p>
            </p:txBody>
          </p:sp>
        </mc:Choice>
        <mc:Fallback>
          <p:sp>
            <p:nvSpPr>
              <p:cNvPr id="25" name="Oval 24"/>
              <p:cNvSpPr>
                <a:spLocks noRot="1" noChangeAspect="1" noMove="1" noResize="1" noEditPoints="1" noAdjustHandles="1" noChangeArrowheads="1" noChangeShapeType="1" noTextEdit="1"/>
              </p:cNvSpPr>
              <p:nvPr/>
            </p:nvSpPr>
            <p:spPr>
              <a:xfrm>
                <a:off x="10303870" y="2375101"/>
                <a:ext cx="798786" cy="798786"/>
              </a:xfrm>
              <a:prstGeom prst="ellipse">
                <a:avLst/>
              </a:prstGeom>
              <a:blipFill rotWithShape="1">
                <a:blip r:embed="rId3"/>
                <a:stretch>
                  <a:fillRect l="-1238" t="-1218" r="-1153" b="-117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6" name="Oval 25"/>
              <p:cNvSpPr/>
              <p:nvPr/>
            </p:nvSpPr>
            <p:spPr>
              <a:xfrm>
                <a:off x="8921760" y="3683639"/>
                <a:ext cx="798786" cy="798786"/>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bg1"/>
                              </a:solidFill>
                              <a:latin typeface="Cambria Math" panose="02040503050406030204" pitchFamily="18" charset="0"/>
                            </a:rPr>
                          </m:ctrlPr>
                        </m:sSubPr>
                        <m:e>
                          <m:r>
                            <a:rPr lang="en-CA" sz="2400" b="0" i="1" smtClean="0">
                              <a:solidFill>
                                <a:schemeClr val="bg1"/>
                              </a:solidFill>
                              <a:latin typeface="Cambria Math" panose="02040503050406030204" pitchFamily="18" charset="0"/>
                            </a:rPr>
                            <m:t>𝑅</m:t>
                          </m:r>
                        </m:e>
                        <m:sub>
                          <m:r>
                            <a:rPr lang="en-CA" sz="2400" b="0" i="1" smtClean="0">
                              <a:solidFill>
                                <a:schemeClr val="bg1"/>
                              </a:solidFill>
                              <a:latin typeface="Cambria Math" panose="02040503050406030204" pitchFamily="18" charset="0"/>
                            </a:rPr>
                            <m:t>4</m:t>
                          </m:r>
                        </m:sub>
                      </m:sSub>
                    </m:oMath>
                  </m:oMathPara>
                </a14:m>
                <a:endParaRPr lang="en-US" sz="2400" dirty="0">
                  <a:solidFill>
                    <a:schemeClr val="bg1"/>
                  </a:solidFill>
                </a:endParaRPr>
              </a:p>
            </p:txBody>
          </p:sp>
        </mc:Choice>
        <mc:Fallback>
          <p:sp>
            <p:nvSpPr>
              <p:cNvPr id="26" name="Oval 25"/>
              <p:cNvSpPr>
                <a:spLocks noRot="1" noChangeAspect="1" noMove="1" noResize="1" noEditPoints="1" noAdjustHandles="1" noChangeArrowheads="1" noChangeShapeType="1" noTextEdit="1"/>
              </p:cNvSpPr>
              <p:nvPr/>
            </p:nvSpPr>
            <p:spPr>
              <a:xfrm>
                <a:off x="8921760" y="3683639"/>
                <a:ext cx="798786" cy="798786"/>
              </a:xfrm>
              <a:prstGeom prst="ellipse">
                <a:avLst/>
              </a:prstGeom>
              <a:blipFill rotWithShape="1">
                <a:blip r:embed="rId4"/>
                <a:stretch>
                  <a:fillRect l="-1194" t="-1193" r="-1117" b="-1118"/>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7" name="Oval 26"/>
              <p:cNvSpPr/>
              <p:nvPr/>
            </p:nvSpPr>
            <p:spPr>
              <a:xfrm>
                <a:off x="10303870" y="3683639"/>
                <a:ext cx="798786" cy="798786"/>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bg1"/>
                              </a:solidFill>
                              <a:latin typeface="Cambria Math" panose="02040503050406030204" pitchFamily="18" charset="0"/>
                            </a:rPr>
                          </m:ctrlPr>
                        </m:sSubPr>
                        <m:e>
                          <m:r>
                            <a:rPr lang="en-CA" sz="2400" b="0" i="1" smtClean="0">
                              <a:solidFill>
                                <a:schemeClr val="bg1"/>
                              </a:solidFill>
                              <a:latin typeface="Cambria Math" panose="02040503050406030204" pitchFamily="18" charset="0"/>
                            </a:rPr>
                            <m:t>𝑅</m:t>
                          </m:r>
                        </m:e>
                        <m:sub>
                          <m:r>
                            <a:rPr lang="en-CA" sz="2400" b="0" i="1" smtClean="0">
                              <a:solidFill>
                                <a:schemeClr val="bg1"/>
                              </a:solidFill>
                              <a:latin typeface="Cambria Math" panose="02040503050406030204" pitchFamily="18" charset="0"/>
                            </a:rPr>
                            <m:t>5</m:t>
                          </m:r>
                        </m:sub>
                      </m:sSub>
                    </m:oMath>
                  </m:oMathPara>
                </a14:m>
                <a:endParaRPr lang="en-US" sz="2400" dirty="0">
                  <a:solidFill>
                    <a:schemeClr val="bg1"/>
                  </a:solidFill>
                </a:endParaRPr>
              </a:p>
            </p:txBody>
          </p:sp>
        </mc:Choice>
        <mc:Fallback>
          <p:sp>
            <p:nvSpPr>
              <p:cNvPr id="27" name="Oval 26"/>
              <p:cNvSpPr>
                <a:spLocks noRot="1" noChangeAspect="1" noMove="1" noResize="1" noEditPoints="1" noAdjustHandles="1" noChangeArrowheads="1" noChangeShapeType="1" noTextEdit="1"/>
              </p:cNvSpPr>
              <p:nvPr/>
            </p:nvSpPr>
            <p:spPr>
              <a:xfrm>
                <a:off x="10303870" y="3683639"/>
                <a:ext cx="798786" cy="798786"/>
              </a:xfrm>
              <a:prstGeom prst="ellipse">
                <a:avLst/>
              </a:prstGeom>
              <a:blipFill rotWithShape="1">
                <a:blip r:embed="rId5"/>
                <a:stretch>
                  <a:fillRect l="-1238" t="-1193" r="-1153" b="-1118"/>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28" name="Straight Connector 27"/>
          <p:cNvCxnSpPr>
            <a:stCxn id="14" idx="6"/>
            <a:endCxn id="24" idx="2"/>
          </p:cNvCxnSpPr>
          <p:nvPr/>
        </p:nvCxnSpPr>
        <p:spPr>
          <a:xfrm>
            <a:off x="8338436" y="2774494"/>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a:stCxn id="24" idx="6"/>
            <a:endCxn id="25" idx="2"/>
          </p:cNvCxnSpPr>
          <p:nvPr/>
        </p:nvCxnSpPr>
        <p:spPr>
          <a:xfrm>
            <a:off x="9720546" y="2774494"/>
            <a:ext cx="583324" cy="0"/>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30" name="Straight Connector 29"/>
          <p:cNvCxnSpPr>
            <a:stCxn id="27" idx="0"/>
            <a:endCxn id="25" idx="4"/>
          </p:cNvCxnSpPr>
          <p:nvPr/>
        </p:nvCxnSpPr>
        <p:spPr>
          <a:xfrm flipV="1">
            <a:off x="10703263" y="3173887"/>
            <a:ext cx="0" cy="509752"/>
          </a:xfrm>
          <a:prstGeom prst="line">
            <a:avLst/>
          </a:prstGeom>
          <a:ln w="38100">
            <a:prstDash val="sysDot"/>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31" name="Straight Connector 30"/>
          <p:cNvCxnSpPr>
            <a:stCxn id="26" idx="6"/>
            <a:endCxn id="27" idx="2"/>
          </p:cNvCxnSpPr>
          <p:nvPr/>
        </p:nvCxnSpPr>
        <p:spPr>
          <a:xfrm>
            <a:off x="9720546" y="4083032"/>
            <a:ext cx="583324" cy="0"/>
          </a:xfrm>
          <a:prstGeom prst="line">
            <a:avLst/>
          </a:prstGeom>
          <a:ln w="38100">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2" name="Straight Connector 31"/>
          <p:cNvCxnSpPr>
            <a:stCxn id="24" idx="5"/>
            <a:endCxn id="27" idx="1"/>
          </p:cNvCxnSpPr>
          <p:nvPr/>
        </p:nvCxnSpPr>
        <p:spPr>
          <a:xfrm>
            <a:off x="9603566" y="3056907"/>
            <a:ext cx="817284" cy="743712"/>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mc:Choice xmlns:a14="http://schemas.microsoft.com/office/drawing/2010/main" Requires="a14">
          <p:sp>
            <p:nvSpPr>
              <p:cNvPr id="35" name="Oval 34"/>
              <p:cNvSpPr/>
              <p:nvPr/>
            </p:nvSpPr>
            <p:spPr>
              <a:xfrm>
                <a:off x="8921760" y="4992177"/>
                <a:ext cx="798786" cy="798786"/>
              </a:xfrm>
              <a:prstGeom prst="ellipse">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6</m:t>
                          </m:r>
                        </m:sub>
                      </m:sSub>
                    </m:oMath>
                  </m:oMathPara>
                </a14:m>
                <a:endParaRPr lang="en-US" sz="2400" dirty="0"/>
              </a:p>
            </p:txBody>
          </p:sp>
        </mc:Choice>
        <mc:Fallback>
          <p:sp>
            <p:nvSpPr>
              <p:cNvPr id="35" name="Oval 34"/>
              <p:cNvSpPr>
                <a:spLocks noRot="1" noChangeAspect="1" noMove="1" noResize="1" noEditPoints="1" noAdjustHandles="1" noChangeArrowheads="1" noChangeShapeType="1" noTextEdit="1"/>
              </p:cNvSpPr>
              <p:nvPr/>
            </p:nvSpPr>
            <p:spPr>
              <a:xfrm>
                <a:off x="8921760" y="4992177"/>
                <a:ext cx="798786" cy="798786"/>
              </a:xfrm>
              <a:prstGeom prst="ellipse">
                <a:avLst/>
              </a:prstGeom>
              <a:blipFill rotWithShape="1">
                <a:blip r:embed="rId6"/>
                <a:stretch>
                  <a:fillRect l="-1194" t="-1248" r="-1117" b="-114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6" name="Oval 35"/>
              <p:cNvSpPr/>
              <p:nvPr/>
            </p:nvSpPr>
            <p:spPr>
              <a:xfrm>
                <a:off x="10303870" y="4992177"/>
                <a:ext cx="798786" cy="798786"/>
              </a:xfrm>
              <a:prstGeom prst="ellipse">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7</m:t>
                          </m:r>
                        </m:sub>
                      </m:sSub>
                    </m:oMath>
                  </m:oMathPara>
                </a14:m>
                <a:endParaRPr lang="en-US" sz="2400" dirty="0"/>
              </a:p>
            </p:txBody>
          </p:sp>
        </mc:Choice>
        <mc:Fallback>
          <p:sp>
            <p:nvSpPr>
              <p:cNvPr id="36" name="Oval 35"/>
              <p:cNvSpPr>
                <a:spLocks noRot="1" noChangeAspect="1" noMove="1" noResize="1" noEditPoints="1" noAdjustHandles="1" noChangeArrowheads="1" noChangeShapeType="1" noTextEdit="1"/>
              </p:cNvSpPr>
              <p:nvPr/>
            </p:nvSpPr>
            <p:spPr>
              <a:xfrm>
                <a:off x="10303870" y="4992177"/>
                <a:ext cx="798786" cy="798786"/>
              </a:xfrm>
              <a:prstGeom prst="ellipse">
                <a:avLst/>
              </a:prstGeom>
              <a:blipFill rotWithShape="1">
                <a:blip r:embed="rId7"/>
                <a:stretch>
                  <a:fillRect l="-1238" t="-1248" r="-1153" b="-114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37" name="Straight Connector 36"/>
          <p:cNvCxnSpPr>
            <a:stCxn id="35" idx="7"/>
            <a:endCxn id="27" idx="3"/>
          </p:cNvCxnSpPr>
          <p:nvPr/>
        </p:nvCxnSpPr>
        <p:spPr>
          <a:xfrm flipV="1">
            <a:off x="9603566" y="4365445"/>
            <a:ext cx="817284" cy="743712"/>
          </a:xfrm>
          <a:prstGeom prst="line">
            <a:avLst/>
          </a:prstGeom>
          <a:ln w="38100">
            <a:prstDash val="sysDot"/>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40" name="Straight Connector 39"/>
          <p:cNvCxnSpPr>
            <a:stCxn id="36" idx="2"/>
            <a:endCxn id="35" idx="6"/>
          </p:cNvCxnSpPr>
          <p:nvPr/>
        </p:nvCxnSpPr>
        <p:spPr>
          <a:xfrm flipH="1">
            <a:off x="9720546" y="5391570"/>
            <a:ext cx="583324" cy="0"/>
          </a:xfrm>
          <a:prstGeom prst="line">
            <a:avLst/>
          </a:prstGeom>
          <a:ln w="38100">
            <a:headEnd type="triangle" w="med" len="med"/>
            <a:tailEnd type="none" w="med" len="med"/>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graphicFrame>
            <p:nvGraphicFramePr>
              <p:cNvPr id="43" name="Table 42"/>
              <p:cNvGraphicFramePr>
                <a:graphicFrameLocks noGrp="1"/>
              </p:cNvGraphicFramePr>
              <p:nvPr/>
            </p:nvGraphicFramePr>
            <p:xfrm>
              <a:off x="938356" y="2444356"/>
              <a:ext cx="5732688" cy="1371600"/>
            </p:xfrm>
            <a:graphic>
              <a:graphicData uri="http://schemas.openxmlformats.org/drawingml/2006/table">
                <a:tbl>
                  <a:tblPr firstRow="1" bandRow="1">
                    <a:tableStyleId>{5C22544A-7EE6-4342-B048-85BDC9FD1C3A}</a:tableStyleId>
                  </a:tblPr>
                  <a:tblGrid>
                    <a:gridCol w="1478876"/>
                    <a:gridCol w="4253812"/>
                  </a:tblGrid>
                  <a:tr h="370840">
                    <a:tc>
                      <a:txBody>
                        <a:bodyPr/>
                        <a:lstStyle/>
                        <a:p>
                          <a:pPr algn="ctr"/>
                          <a:r>
                            <a:rPr lang="en-US" sz="2400" dirty="0"/>
                            <a:t>Node</a:t>
                          </a:r>
                          <a:endParaRPr lang="en-US" sz="2400" dirty="0"/>
                        </a:p>
                      </a:txBody>
                      <a:tcPr/>
                    </a:tc>
                    <a:tc>
                      <a:txBody>
                        <a:bodyPr/>
                        <a:lstStyle/>
                        <a:p>
                          <a:pPr algn="ctr"/>
                          <a:r>
                            <a:rPr lang="en-US" sz="2400" dirty="0"/>
                            <a:t>Reachable Nodes</a:t>
                          </a:r>
                          <a:endParaRPr lang="en-US" sz="2400" dirty="0"/>
                        </a:p>
                      </a:txBody>
                      <a:tcPr/>
                    </a:tc>
                  </a:tr>
                  <a:tr h="370840">
                    <a:tc>
                      <a:txBody>
                        <a:bodyPr/>
                        <a:lstStyle/>
                        <a:p>
                          <a14:m>
                            <m:oMathPara xmlns:m="http://schemas.openxmlformats.org/officeDocument/2006/math">
                              <m:oMathParaPr>
                                <m:jc m:val="centerGroup"/>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a:txBody>
                      <a:tcPr>
                        <a:solidFill>
                          <a:schemeClr val="accent2">
                            <a:lumMod val="20000"/>
                            <a:lumOff val="80000"/>
                          </a:schemeClr>
                        </a:solidFill>
                      </a:tcPr>
                    </a:tc>
                    <a:tc>
                      <a:txBody>
                        <a:bodyPr/>
                        <a:lstStyle/>
                        <a:p>
                          <a14:m>
                            <m:oMathPara xmlns:m="http://schemas.openxmlformats.org/officeDocument/2006/math">
                              <m:oMathParaPr>
                                <m:jc m:val="centerGroup"/>
                              </m:oMathParaPr>
                              <m:oMath xmlns:m="http://schemas.openxmlformats.org/officeDocument/2006/math">
                                <m:d>
                                  <m:dPr>
                                    <m:begChr m:val="{"/>
                                    <m:endChr m:val="}"/>
                                    <m:ctrlPr>
                                      <a:rPr lang="en-CA" sz="2400" b="0" i="1" smtClean="0">
                                        <a:latin typeface="Cambria Math" panose="02040503050406030204" pitchFamily="18" charset="0"/>
                                      </a:rPr>
                                    </m:ctrlPr>
                                  </m:d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r>
                                      <a:rPr lang="en-CA" sz="2400" b="0" i="1" smtClean="0">
                                        <a:latin typeface="Cambria Math" panose="02040503050406030204" pitchFamily="18" charset="0"/>
                                      </a:rPr>
                                      <m:t>,</m:t>
                                    </m:r>
                                    <m:sSub>
                                      <m:sSubPr>
                                        <m:ctrlPr>
                                          <a:rPr lang="en-CA" sz="2400" b="1" i="1" smtClean="0">
                                            <a:latin typeface="Cambria Math" panose="02040503050406030204" pitchFamily="18" charset="0"/>
                                          </a:rPr>
                                        </m:ctrlPr>
                                      </m:sSubPr>
                                      <m:e>
                                        <m:r>
                                          <a:rPr lang="en-CA" sz="2400" b="1" i="1" smtClean="0">
                                            <a:latin typeface="Cambria Math" panose="02040503050406030204" pitchFamily="18" charset="0"/>
                                          </a:rPr>
                                          <m:t>𝑹</m:t>
                                        </m:r>
                                      </m:e>
                                      <m:sub>
                                        <m:r>
                                          <a:rPr lang="en-CA" sz="2400" b="1" i="1" smtClean="0">
                                            <a:latin typeface="Cambria Math" panose="02040503050406030204" pitchFamily="18" charset="0"/>
                                          </a:rPr>
                                          <m:t>𝟑</m:t>
                                        </m:r>
                                      </m:sub>
                                    </m:sSub>
                                    <m:r>
                                      <a:rPr lang="en-CA" sz="2400" b="1" i="1" smtClean="0">
                                        <a:latin typeface="Cambria Math" panose="02040503050406030204" pitchFamily="18" charset="0"/>
                                      </a:rPr>
                                      <m:t>,</m:t>
                                    </m:r>
                                    <m:sSub>
                                      <m:sSubPr>
                                        <m:ctrlPr>
                                          <a:rPr lang="en-CA" sz="2400" b="1" i="1" smtClean="0">
                                            <a:latin typeface="Cambria Math" panose="02040503050406030204" pitchFamily="18" charset="0"/>
                                          </a:rPr>
                                        </m:ctrlPr>
                                      </m:sSubPr>
                                      <m:e>
                                        <m:r>
                                          <a:rPr lang="en-CA" sz="2400" b="1" i="1" smtClean="0">
                                            <a:latin typeface="Cambria Math" panose="02040503050406030204" pitchFamily="18" charset="0"/>
                                          </a:rPr>
                                          <m:t>𝑹</m:t>
                                        </m:r>
                                      </m:e>
                                      <m:sub>
                                        <m:r>
                                          <a:rPr lang="en-CA" sz="2400" b="1" i="1" smtClean="0">
                                            <a:latin typeface="Cambria Math" panose="02040503050406030204" pitchFamily="18" charset="0"/>
                                          </a:rPr>
                                          <m:t>𝟒</m:t>
                                        </m:r>
                                      </m:sub>
                                    </m:sSub>
                                    <m:r>
                                      <a:rPr lang="en-CA" sz="2400" b="1" i="1" smtClean="0">
                                        <a:latin typeface="Cambria Math" panose="02040503050406030204" pitchFamily="18" charset="0"/>
                                      </a:rPr>
                                      <m:t>,</m:t>
                                    </m:r>
                                    <m:sSub>
                                      <m:sSubPr>
                                        <m:ctrlPr>
                                          <a:rPr lang="en-CA" sz="2400" b="1" i="1" smtClean="0">
                                            <a:latin typeface="Cambria Math" panose="02040503050406030204" pitchFamily="18" charset="0"/>
                                          </a:rPr>
                                        </m:ctrlPr>
                                      </m:sSubPr>
                                      <m:e>
                                        <m:r>
                                          <a:rPr lang="en-CA" sz="2400" b="1" i="1" smtClean="0">
                                            <a:latin typeface="Cambria Math" panose="02040503050406030204" pitchFamily="18" charset="0"/>
                                          </a:rPr>
                                          <m:t>𝑹</m:t>
                                        </m:r>
                                      </m:e>
                                      <m:sub>
                                        <m:r>
                                          <a:rPr lang="en-CA" sz="2400" b="1" i="1" smtClean="0">
                                            <a:latin typeface="Cambria Math" panose="02040503050406030204" pitchFamily="18" charset="0"/>
                                          </a:rPr>
                                          <m:t>𝟓</m:t>
                                        </m:r>
                                      </m:sub>
                                    </m:sSub>
                                  </m:e>
                                </m:d>
                              </m:oMath>
                            </m:oMathPara>
                          </a14:m>
                          <a:endParaRPr lang="en-US" sz="2400" dirty="0"/>
                        </a:p>
                      </a:txBody>
                      <a:tcPr>
                        <a:solidFill>
                          <a:schemeClr val="accent2">
                            <a:lumMod val="20000"/>
                            <a:lumOff val="80000"/>
                          </a:schemeClr>
                        </a:solidFill>
                      </a:tcPr>
                    </a:tc>
                  </a:tr>
                  <a:tr h="370840">
                    <a:tc>
                      <a:txBody>
                        <a:bodyPr/>
                        <a:lstStyle/>
                        <a:p>
                          <a14:m>
                            <m:oMathPara xmlns:m="http://schemas.openxmlformats.org/officeDocument/2006/math">
                              <m:oMathParaPr>
                                <m:jc m:val="centerGroup"/>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6</m:t>
                                    </m:r>
                                  </m:sub>
                                </m:sSub>
                              </m:oMath>
                            </m:oMathPara>
                          </a14:m>
                          <a:endParaRPr lang="en-US" sz="2400" dirty="0"/>
                        </a:p>
                      </a:txBody>
                      <a:tcPr>
                        <a:solidFill>
                          <a:schemeClr val="accent6">
                            <a:lumMod val="20000"/>
                            <a:lumOff val="80000"/>
                          </a:schemeClr>
                        </a:solidFill>
                      </a:tcPr>
                    </a:tc>
                    <a:tc>
                      <a:txBody>
                        <a:bodyPr/>
                        <a:lstStyle/>
                        <a:p>
                          <a14:m>
                            <m:oMathPara xmlns:m="http://schemas.openxmlformats.org/officeDocument/2006/math">
                              <m:oMathParaPr>
                                <m:jc m:val="centerGroup"/>
                              </m:oMathParaPr>
                              <m:oMath xmlns:m="http://schemas.openxmlformats.org/officeDocument/2006/math">
                                <m:d>
                                  <m:dPr>
                                    <m:begChr m:val="{"/>
                                    <m:endChr m:val="}"/>
                                    <m:ctrlPr>
                                      <a:rPr lang="en-CA" sz="2400" b="0" i="1" smtClean="0">
                                        <a:latin typeface="Cambria Math" panose="02040503050406030204" pitchFamily="18" charset="0"/>
                                      </a:rPr>
                                    </m:ctrlPr>
                                  </m:dPr>
                                  <m:e>
                                    <m:sSub>
                                      <m:sSubPr>
                                        <m:ctrlPr>
                                          <a:rPr lang="en-CA" sz="2400" b="1" i="1" smtClean="0">
                                            <a:latin typeface="Cambria Math" panose="02040503050406030204" pitchFamily="18" charset="0"/>
                                          </a:rPr>
                                        </m:ctrlPr>
                                      </m:sSubPr>
                                      <m:e>
                                        <m:r>
                                          <a:rPr lang="en-CA" sz="2400" b="1" i="1" smtClean="0">
                                            <a:latin typeface="Cambria Math" panose="02040503050406030204" pitchFamily="18" charset="0"/>
                                          </a:rPr>
                                          <m:t>𝑹</m:t>
                                        </m:r>
                                      </m:e>
                                      <m:sub>
                                        <m:r>
                                          <a:rPr lang="en-CA" sz="2400" b="1" i="1" smtClean="0">
                                            <a:latin typeface="Cambria Math" panose="02040503050406030204" pitchFamily="18" charset="0"/>
                                          </a:rPr>
                                          <m:t>𝟑</m:t>
                                        </m:r>
                                      </m:sub>
                                    </m:sSub>
                                    <m:r>
                                      <a:rPr lang="en-CA" sz="2400" b="1" i="1" smtClean="0">
                                        <a:latin typeface="Cambria Math" panose="02040503050406030204" pitchFamily="18" charset="0"/>
                                      </a:rPr>
                                      <m:t>,</m:t>
                                    </m:r>
                                    <m:sSub>
                                      <m:sSubPr>
                                        <m:ctrlPr>
                                          <a:rPr lang="en-CA" sz="2400" b="1" i="1" smtClean="0">
                                            <a:latin typeface="Cambria Math" panose="02040503050406030204" pitchFamily="18" charset="0"/>
                                          </a:rPr>
                                        </m:ctrlPr>
                                      </m:sSubPr>
                                      <m:e>
                                        <m:r>
                                          <a:rPr lang="en-CA" sz="2400" b="1" i="1" smtClean="0">
                                            <a:latin typeface="Cambria Math" panose="02040503050406030204" pitchFamily="18" charset="0"/>
                                          </a:rPr>
                                          <m:t>𝑹</m:t>
                                        </m:r>
                                      </m:e>
                                      <m:sub>
                                        <m:r>
                                          <a:rPr lang="en-CA" sz="2400" b="1" i="1" smtClean="0">
                                            <a:latin typeface="Cambria Math" panose="02040503050406030204" pitchFamily="18" charset="0"/>
                                          </a:rPr>
                                          <m:t>𝟒</m:t>
                                        </m:r>
                                      </m:sub>
                                    </m:sSub>
                                    <m:r>
                                      <a:rPr lang="en-CA" sz="2400" b="1" i="1" smtClean="0">
                                        <a:latin typeface="Cambria Math" panose="02040503050406030204" pitchFamily="18" charset="0"/>
                                      </a:rPr>
                                      <m:t>,</m:t>
                                    </m:r>
                                    <m:sSub>
                                      <m:sSubPr>
                                        <m:ctrlPr>
                                          <a:rPr lang="en-CA" sz="2400" b="1" i="1" smtClean="0">
                                            <a:latin typeface="Cambria Math" panose="02040503050406030204" pitchFamily="18" charset="0"/>
                                          </a:rPr>
                                        </m:ctrlPr>
                                      </m:sSubPr>
                                      <m:e>
                                        <m:r>
                                          <a:rPr lang="en-CA" sz="2400" b="1" i="1" smtClean="0">
                                            <a:latin typeface="Cambria Math" panose="02040503050406030204" pitchFamily="18" charset="0"/>
                                          </a:rPr>
                                          <m:t>𝑹</m:t>
                                        </m:r>
                                      </m:e>
                                      <m:sub>
                                        <m:r>
                                          <a:rPr lang="en-CA" sz="2400" b="1" i="1" smtClean="0">
                                            <a:latin typeface="Cambria Math" panose="02040503050406030204" pitchFamily="18" charset="0"/>
                                          </a:rPr>
                                          <m:t>𝟓</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6</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7</m:t>
                                        </m:r>
                                      </m:sub>
                                    </m:sSub>
                                  </m:e>
                                </m:d>
                              </m:oMath>
                            </m:oMathPara>
                          </a14:m>
                          <a:endParaRPr lang="en-US" sz="2400" dirty="0"/>
                        </a:p>
                      </a:txBody>
                      <a:tcPr>
                        <a:solidFill>
                          <a:schemeClr val="accent6">
                            <a:lumMod val="20000"/>
                            <a:lumOff val="80000"/>
                          </a:schemeClr>
                        </a:solidFill>
                      </a:tcPr>
                    </a:tc>
                  </a:tr>
                </a:tbl>
              </a:graphicData>
            </a:graphic>
          </p:graphicFrame>
        </mc:Choice>
        <mc:Fallback xmlns="">
          <p:graphicFrame>
            <p:nvGraphicFramePr>
              <p:cNvPr id="43" name="Table 42"/>
              <p:cNvGraphicFramePr>
                <a:graphicFrameLocks noGrp="1"/>
              </p:cNvGraphicFramePr>
              <p:nvPr/>
            </p:nvGraphicFramePr>
            <p:xfrm>
              <a:off x="938356" y="2444356"/>
              <a:ext cx="5732688" cy="1371600"/>
            </p:xfrm>
            <a:graphic>
              <a:graphicData uri="http://schemas.openxmlformats.org/drawingml/2006/table">
                <a:tbl>
                  <a:tblPr firstRow="1" bandRow="1">
                    <a:tableStyleId>{5C22544A-7EE6-4342-B048-85BDC9FD1C3A}</a:tableStyleId>
                  </a:tblPr>
                  <a:tblGrid>
                    <a:gridCol w="1478876"/>
                    <a:gridCol w="4253812"/>
                  </a:tblGrid>
                  <a:tr h="370840">
                    <a:tc>
                      <a:txBody>
                        <a:bodyPr/>
                        <a:lstStyle/>
                        <a:p>
                          <a:pPr algn="ctr"/>
                          <a:r>
                            <a:rPr lang="en-US" sz="2400" dirty="0"/>
                            <a:t>Node</a:t>
                          </a:r>
                          <a:endParaRPr lang="en-US" sz="2400" dirty="0"/>
                        </a:p>
                      </a:txBody>
                      <a:tcPr/>
                    </a:tc>
                    <a:tc>
                      <a:txBody>
                        <a:bodyPr/>
                        <a:lstStyle/>
                        <a:p>
                          <a:pPr algn="ctr"/>
                          <a:r>
                            <a:rPr lang="en-US" sz="2400" dirty="0"/>
                            <a:t>Reachable Nodes</a:t>
                          </a:r>
                          <a:endParaRPr lang="en-US" sz="2400" dirty="0"/>
                        </a:p>
                      </a:txBody>
                      <a:tcPr/>
                    </a:tc>
                  </a:tr>
                  <a:tr h="520065">
                    <a:tc>
                      <a:txBody>
                        <a:bodyPr/>
                        <a:lstStyle/>
                        <a:p>
                          <a:endParaRPr lang="zh-CN"/>
                        </a:p>
                      </a:txBody>
                      <a:tcPr>
                        <a:blipFill>
                          <a:blip r:embed="rId8"/>
                        </a:blipFill>
                      </a:tcPr>
                    </a:tc>
                    <a:tc>
                      <a:txBody>
                        <a:bodyPr/>
                        <a:lstStyle/>
                        <a:p>
                          <a:endParaRPr lang="zh-CN"/>
                        </a:p>
                      </a:txBody>
                      <a:tcPr>
                        <a:blipFill>
                          <a:blip r:embed="rId8"/>
                        </a:blipFill>
                      </a:tcPr>
                    </a:tc>
                  </a:tr>
                  <a:tr h="520065">
                    <a:tc>
                      <a:txBody>
                        <a:bodyPr/>
                        <a:lstStyle/>
                        <a:p>
                          <a:endParaRPr lang="zh-CN"/>
                        </a:p>
                      </a:txBody>
                      <a:tcPr>
                        <a:blipFill>
                          <a:blip r:embed="rId8"/>
                        </a:blipFill>
                      </a:tcPr>
                    </a:tc>
                    <a:tc>
                      <a:txBody>
                        <a:bodyPr/>
                        <a:lstStyle/>
                        <a:p>
                          <a:endParaRPr lang="zh-CN"/>
                        </a:p>
                      </a:txBody>
                      <a:tcPr>
                        <a:blipFill>
                          <a:blip r:embed="rId8"/>
                        </a:blipFill>
                      </a:tcPr>
                    </a:tc>
                  </a:tr>
                </a:tbl>
              </a:graphicData>
            </a:graphic>
          </p:graphicFrame>
        </mc:Fallback>
      </mc:AlternateContent>
      <mc:AlternateContent xmlns:mc="http://schemas.openxmlformats.org/markup-compatibility/2006">
        <mc:Choice xmlns:a14="http://schemas.microsoft.com/office/drawing/2010/main" Requires="a14">
          <p:sp>
            <p:nvSpPr>
              <p:cNvPr id="5" name="TextBox 4"/>
              <p:cNvSpPr txBox="1"/>
              <p:nvPr/>
            </p:nvSpPr>
            <p:spPr>
              <a:xfrm>
                <a:off x="938356" y="4365445"/>
                <a:ext cx="6256649" cy="830997"/>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z="2400" dirty="0"/>
                  <a:t>The reachable nodes of </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6</m:t>
                        </m:r>
                      </m:sub>
                    </m:sSub>
                  </m:oMath>
                </a14:m>
                <a:r>
                  <a:rPr lang="en-US" sz="2400" dirty="0"/>
                  <a:t> cover all nodes,</a:t>
                </a:r>
                <a:br>
                  <a:rPr lang="en-US" sz="2400" dirty="0"/>
                </a:br>
                <a:r>
                  <a:rPr lang="en-US" sz="2400" dirty="0"/>
                  <a:t>and </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5</m:t>
                        </m:r>
                      </m:sub>
                    </m:sSub>
                  </m:oMath>
                </a14:m>
                <a:r>
                  <a:rPr lang="en-US" sz="2400" dirty="0"/>
                  <a:t> are covered twice.</a:t>
                </a:r>
                <a:endParaRPr lang="en-US" sz="2400" dirty="0"/>
              </a:p>
            </p:txBody>
          </p:sp>
        </mc:Choice>
        <mc:Fallback>
          <p:sp>
            <p:nvSpPr>
              <p:cNvPr id="5" name="TextBox 4"/>
              <p:cNvSpPr txBox="1">
                <a:spLocks noRot="1" noChangeAspect="1" noMove="1" noResize="1" noEditPoints="1" noAdjustHandles="1" noChangeArrowheads="1" noChangeShapeType="1" noTextEdit="1"/>
              </p:cNvSpPr>
              <p:nvPr/>
            </p:nvSpPr>
            <p:spPr>
              <a:xfrm>
                <a:off x="938356" y="4365445"/>
                <a:ext cx="6256649" cy="830997"/>
              </a:xfrm>
              <a:prstGeom prst="rect">
                <a:avLst/>
              </a:prstGeom>
              <a:blipFill rotWithShape="1">
                <a:blip r:embed="rId9"/>
                <a:stretch>
                  <a:fillRect l="-210" t="-1583" r="-3281" b="-8606"/>
                </a:stretch>
              </a:blipFill>
            </p:spPr>
            <p:style>
              <a:lnRef idx="3">
                <a:schemeClr val="lt1"/>
              </a:lnRef>
              <a:fillRef idx="1">
                <a:schemeClr val="accent2"/>
              </a:fillRef>
              <a:effectRef idx="1">
                <a:schemeClr val="accent2"/>
              </a:effectRef>
              <a:fontRef idx="minor">
                <a:schemeClr val="lt1"/>
              </a:fontRef>
            </p:style>
            <p:txBody>
              <a:bodyPr/>
              <a:lstStyle/>
              <a:p>
                <a:r>
                  <a:rPr lang="zh-CN" alt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dirty="0"/>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p:sp>
        <p:nvSpPr>
          <p:cNvPr id="16" name="TextBox 15"/>
          <p:cNvSpPr txBox="1"/>
          <p:nvPr/>
        </p:nvSpPr>
        <p:spPr>
          <a:xfrm>
            <a:off x="838200" y="932031"/>
            <a:ext cx="5359416" cy="461665"/>
          </a:xfrm>
          <a:prstGeom prst="rect">
            <a:avLst/>
          </a:prstGeom>
          <a:noFill/>
        </p:spPr>
        <p:txBody>
          <a:bodyPr wrap="none" rtlCol="0">
            <a:spAutoFit/>
          </a:bodyPr>
          <a:lstStyle/>
          <a:p>
            <a:r>
              <a:rPr lang="en-US" sz="2400" dirty="0">
                <a:solidFill>
                  <a:schemeClr val="tx1">
                    <a:lumMod val="50000"/>
                    <a:lumOff val="50000"/>
                  </a:schemeClr>
                </a:solidFill>
              </a:rPr>
              <a:t>Directed Spanning Tree Decomposition</a:t>
            </a:r>
            <a:endParaRPr lang="en-US" sz="2400" b="1" dirty="0">
              <a:solidFill>
                <a:schemeClr val="tx1">
                  <a:lumMod val="50000"/>
                  <a:lumOff val="50000"/>
                </a:schemeClr>
              </a:solidFill>
            </a:endParaRPr>
          </a:p>
        </p:txBody>
      </p:sp>
      <p:sp>
        <p:nvSpPr>
          <p:cNvPr id="6" name="TextBox 5"/>
          <p:cNvSpPr txBox="1"/>
          <p:nvPr/>
        </p:nvSpPr>
        <p:spPr>
          <a:xfrm>
            <a:off x="838200" y="1665980"/>
            <a:ext cx="4906087" cy="461665"/>
          </a:xfrm>
          <a:prstGeom prst="rect">
            <a:avLst/>
          </a:prstGeom>
          <a:noFill/>
        </p:spPr>
        <p:txBody>
          <a:bodyPr wrap="none" rtlCol="0">
            <a:spAutoFit/>
          </a:bodyPr>
          <a:lstStyle/>
          <a:p>
            <a:r>
              <a:rPr lang="en-US" sz="2400" dirty="0"/>
              <a:t>Step 3: Convert into Decomposition</a:t>
            </a:r>
            <a:endParaRPr lang="en-US" sz="2400" dirty="0"/>
          </a:p>
        </p:txBody>
      </p:sp>
      <mc:AlternateContent xmlns:mc="http://schemas.openxmlformats.org/markup-compatibility/2006">
        <mc:Choice xmlns:a14="http://schemas.microsoft.com/office/drawing/2010/main" Requires="a14">
          <p:sp>
            <p:nvSpPr>
              <p:cNvPr id="14" name="Oval 13"/>
              <p:cNvSpPr/>
              <p:nvPr/>
            </p:nvSpPr>
            <p:spPr>
              <a:xfrm>
                <a:off x="7539650" y="2375101"/>
                <a:ext cx="798786" cy="798786"/>
              </a:xfrm>
              <a:prstGeom prst="ellipse">
                <a:avLst/>
              </a:prstGeom>
              <a:no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bg1">
                                  <a:lumMod val="75000"/>
                                </a:schemeClr>
                              </a:solidFill>
                              <a:latin typeface="Cambria Math" panose="02040503050406030204" pitchFamily="18" charset="0"/>
                            </a:rPr>
                          </m:ctrlPr>
                        </m:sSubPr>
                        <m:e>
                          <m:r>
                            <a:rPr lang="en-CA" sz="2400" b="0" i="1" smtClean="0">
                              <a:solidFill>
                                <a:schemeClr val="bg1">
                                  <a:lumMod val="75000"/>
                                </a:schemeClr>
                              </a:solidFill>
                              <a:latin typeface="Cambria Math" panose="02040503050406030204" pitchFamily="18" charset="0"/>
                            </a:rPr>
                            <m:t>𝑅</m:t>
                          </m:r>
                        </m:e>
                        <m:sub>
                          <m:r>
                            <a:rPr lang="en-CA" sz="2400" b="0" i="1" smtClean="0">
                              <a:solidFill>
                                <a:schemeClr val="bg1">
                                  <a:lumMod val="75000"/>
                                </a:schemeClr>
                              </a:solidFill>
                              <a:latin typeface="Cambria Math" panose="02040503050406030204" pitchFamily="18" charset="0"/>
                            </a:rPr>
                            <m:t>1</m:t>
                          </m:r>
                        </m:sub>
                      </m:sSub>
                    </m:oMath>
                  </m:oMathPara>
                </a14:m>
                <a:endParaRPr lang="en-US" sz="2400" dirty="0">
                  <a:solidFill>
                    <a:schemeClr val="bg1">
                      <a:lumMod val="75000"/>
                    </a:schemeClr>
                  </a:solidFill>
                </a:endParaRPr>
              </a:p>
            </p:txBody>
          </p:sp>
        </mc:Choice>
        <mc:Fallback>
          <p:sp>
            <p:nvSpPr>
              <p:cNvPr id="14" name="Oval 13"/>
              <p:cNvSpPr>
                <a:spLocks noRot="1" noChangeAspect="1" noMove="1" noResize="1" noEditPoints="1" noAdjustHandles="1" noChangeArrowheads="1" noChangeShapeType="1" noTextEdit="1"/>
              </p:cNvSpPr>
              <p:nvPr/>
            </p:nvSpPr>
            <p:spPr>
              <a:xfrm>
                <a:off x="7539650" y="2375101"/>
                <a:ext cx="798786" cy="798786"/>
              </a:xfrm>
              <a:prstGeom prst="ellipse">
                <a:avLst/>
              </a:prstGeom>
              <a:blipFill rotWithShape="1">
                <a:blip r:embed="rId1"/>
                <a:stretch>
                  <a:fillRect l="-1229" t="-1218" r="-1161" b="-1173"/>
                </a:stretch>
              </a:blip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4" name="Oval 23"/>
              <p:cNvSpPr/>
              <p:nvPr/>
            </p:nvSpPr>
            <p:spPr>
              <a:xfrm>
                <a:off x="8921760" y="2375101"/>
                <a:ext cx="798786" cy="798786"/>
              </a:xfrm>
              <a:prstGeom prst="ellipse">
                <a:avLst/>
              </a:prstGeom>
              <a:no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bg1">
                                  <a:lumMod val="75000"/>
                                </a:schemeClr>
                              </a:solidFill>
                              <a:latin typeface="Cambria Math" panose="02040503050406030204" pitchFamily="18" charset="0"/>
                            </a:rPr>
                          </m:ctrlPr>
                        </m:sSubPr>
                        <m:e>
                          <m:r>
                            <a:rPr lang="en-CA" sz="2400" b="0" i="1" smtClean="0">
                              <a:solidFill>
                                <a:schemeClr val="bg1">
                                  <a:lumMod val="75000"/>
                                </a:schemeClr>
                              </a:solidFill>
                              <a:latin typeface="Cambria Math" panose="02040503050406030204" pitchFamily="18" charset="0"/>
                            </a:rPr>
                            <m:t>𝑅</m:t>
                          </m:r>
                        </m:e>
                        <m:sub>
                          <m:r>
                            <a:rPr lang="en-CA" sz="2400" b="0" i="1" smtClean="0">
                              <a:solidFill>
                                <a:schemeClr val="bg1">
                                  <a:lumMod val="75000"/>
                                </a:schemeClr>
                              </a:solidFill>
                              <a:latin typeface="Cambria Math" panose="02040503050406030204" pitchFamily="18" charset="0"/>
                            </a:rPr>
                            <m:t>2</m:t>
                          </m:r>
                        </m:sub>
                      </m:sSub>
                    </m:oMath>
                  </m:oMathPara>
                </a14:m>
                <a:endParaRPr lang="en-US" sz="2400" dirty="0">
                  <a:solidFill>
                    <a:schemeClr val="bg1">
                      <a:lumMod val="75000"/>
                    </a:schemeClr>
                  </a:solidFill>
                </a:endParaRPr>
              </a:p>
            </p:txBody>
          </p:sp>
        </mc:Choice>
        <mc:Fallback>
          <p:sp>
            <p:nvSpPr>
              <p:cNvPr id="24" name="Oval 23"/>
              <p:cNvSpPr>
                <a:spLocks noRot="1" noChangeAspect="1" noMove="1" noResize="1" noEditPoints="1" noAdjustHandles="1" noChangeArrowheads="1" noChangeShapeType="1" noTextEdit="1"/>
              </p:cNvSpPr>
              <p:nvPr/>
            </p:nvSpPr>
            <p:spPr>
              <a:xfrm>
                <a:off x="8921760" y="2375101"/>
                <a:ext cx="798786" cy="798786"/>
              </a:xfrm>
              <a:prstGeom prst="ellipse">
                <a:avLst/>
              </a:prstGeom>
              <a:blipFill rotWithShape="1">
                <a:blip r:embed="rId2"/>
                <a:stretch>
                  <a:fillRect l="-1194" t="-1218" r="-1117" b="-1173"/>
                </a:stretch>
              </a:blip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5" name="Oval 24"/>
              <p:cNvSpPr/>
              <p:nvPr/>
            </p:nvSpPr>
            <p:spPr>
              <a:xfrm>
                <a:off x="10303870" y="2375101"/>
                <a:ext cx="798786" cy="798786"/>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bg1"/>
                              </a:solidFill>
                              <a:latin typeface="Cambria Math" panose="02040503050406030204" pitchFamily="18" charset="0"/>
                            </a:rPr>
                          </m:ctrlPr>
                        </m:sSubPr>
                        <m:e>
                          <m:r>
                            <a:rPr lang="en-CA" sz="2400" b="0" i="1" smtClean="0">
                              <a:solidFill>
                                <a:schemeClr val="bg1"/>
                              </a:solidFill>
                              <a:latin typeface="Cambria Math" panose="02040503050406030204" pitchFamily="18" charset="0"/>
                            </a:rPr>
                            <m:t>𝑅</m:t>
                          </m:r>
                        </m:e>
                        <m:sub>
                          <m:r>
                            <a:rPr lang="en-CA" sz="2400" b="0" i="1" smtClean="0">
                              <a:solidFill>
                                <a:schemeClr val="bg1"/>
                              </a:solidFill>
                              <a:latin typeface="Cambria Math" panose="02040503050406030204" pitchFamily="18" charset="0"/>
                            </a:rPr>
                            <m:t>3</m:t>
                          </m:r>
                        </m:sub>
                      </m:sSub>
                    </m:oMath>
                  </m:oMathPara>
                </a14:m>
                <a:endParaRPr lang="en-US" sz="2400" dirty="0">
                  <a:solidFill>
                    <a:schemeClr val="bg1"/>
                  </a:solidFill>
                </a:endParaRPr>
              </a:p>
            </p:txBody>
          </p:sp>
        </mc:Choice>
        <mc:Fallback>
          <p:sp>
            <p:nvSpPr>
              <p:cNvPr id="25" name="Oval 24"/>
              <p:cNvSpPr>
                <a:spLocks noRot="1" noChangeAspect="1" noMove="1" noResize="1" noEditPoints="1" noAdjustHandles="1" noChangeArrowheads="1" noChangeShapeType="1" noTextEdit="1"/>
              </p:cNvSpPr>
              <p:nvPr/>
            </p:nvSpPr>
            <p:spPr>
              <a:xfrm>
                <a:off x="10303870" y="2375101"/>
                <a:ext cx="798786" cy="798786"/>
              </a:xfrm>
              <a:prstGeom prst="ellipse">
                <a:avLst/>
              </a:prstGeom>
              <a:blipFill rotWithShape="1">
                <a:blip r:embed="rId3"/>
                <a:stretch>
                  <a:fillRect l="-1238" t="-1218" r="-1153" b="-117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6" name="Oval 25"/>
              <p:cNvSpPr/>
              <p:nvPr/>
            </p:nvSpPr>
            <p:spPr>
              <a:xfrm>
                <a:off x="8921760" y="3683639"/>
                <a:ext cx="798786" cy="798786"/>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bg1"/>
                              </a:solidFill>
                              <a:latin typeface="Cambria Math" panose="02040503050406030204" pitchFamily="18" charset="0"/>
                            </a:rPr>
                          </m:ctrlPr>
                        </m:sSubPr>
                        <m:e>
                          <m:r>
                            <a:rPr lang="en-CA" sz="2400" b="0" i="1" smtClean="0">
                              <a:solidFill>
                                <a:schemeClr val="bg1"/>
                              </a:solidFill>
                              <a:latin typeface="Cambria Math" panose="02040503050406030204" pitchFamily="18" charset="0"/>
                            </a:rPr>
                            <m:t>𝑅</m:t>
                          </m:r>
                        </m:e>
                        <m:sub>
                          <m:r>
                            <a:rPr lang="en-CA" sz="2400" b="0" i="1" smtClean="0">
                              <a:solidFill>
                                <a:schemeClr val="bg1"/>
                              </a:solidFill>
                              <a:latin typeface="Cambria Math" panose="02040503050406030204" pitchFamily="18" charset="0"/>
                            </a:rPr>
                            <m:t>4</m:t>
                          </m:r>
                        </m:sub>
                      </m:sSub>
                    </m:oMath>
                  </m:oMathPara>
                </a14:m>
                <a:endParaRPr lang="en-US" sz="2400" dirty="0">
                  <a:solidFill>
                    <a:schemeClr val="bg1"/>
                  </a:solidFill>
                </a:endParaRPr>
              </a:p>
            </p:txBody>
          </p:sp>
        </mc:Choice>
        <mc:Fallback>
          <p:sp>
            <p:nvSpPr>
              <p:cNvPr id="26" name="Oval 25"/>
              <p:cNvSpPr>
                <a:spLocks noRot="1" noChangeAspect="1" noMove="1" noResize="1" noEditPoints="1" noAdjustHandles="1" noChangeArrowheads="1" noChangeShapeType="1" noTextEdit="1"/>
              </p:cNvSpPr>
              <p:nvPr/>
            </p:nvSpPr>
            <p:spPr>
              <a:xfrm>
                <a:off x="8921760" y="3683639"/>
                <a:ext cx="798786" cy="798786"/>
              </a:xfrm>
              <a:prstGeom prst="ellipse">
                <a:avLst/>
              </a:prstGeom>
              <a:blipFill rotWithShape="1">
                <a:blip r:embed="rId4"/>
                <a:stretch>
                  <a:fillRect l="-1194" t="-1193" r="-1117" b="-1118"/>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7" name="Oval 26"/>
              <p:cNvSpPr/>
              <p:nvPr/>
            </p:nvSpPr>
            <p:spPr>
              <a:xfrm>
                <a:off x="10303870" y="3683639"/>
                <a:ext cx="798786" cy="798786"/>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bg1"/>
                              </a:solidFill>
                              <a:latin typeface="Cambria Math" panose="02040503050406030204" pitchFamily="18" charset="0"/>
                            </a:rPr>
                          </m:ctrlPr>
                        </m:sSubPr>
                        <m:e>
                          <m:r>
                            <a:rPr lang="en-CA" sz="2400" b="0" i="1" smtClean="0">
                              <a:solidFill>
                                <a:schemeClr val="bg1"/>
                              </a:solidFill>
                              <a:latin typeface="Cambria Math" panose="02040503050406030204" pitchFamily="18" charset="0"/>
                            </a:rPr>
                            <m:t>𝑅</m:t>
                          </m:r>
                        </m:e>
                        <m:sub>
                          <m:r>
                            <a:rPr lang="en-CA" sz="2400" b="0" i="1" smtClean="0">
                              <a:solidFill>
                                <a:schemeClr val="bg1"/>
                              </a:solidFill>
                              <a:latin typeface="Cambria Math" panose="02040503050406030204" pitchFamily="18" charset="0"/>
                            </a:rPr>
                            <m:t>5</m:t>
                          </m:r>
                        </m:sub>
                      </m:sSub>
                    </m:oMath>
                  </m:oMathPara>
                </a14:m>
                <a:endParaRPr lang="en-US" sz="2400" dirty="0">
                  <a:solidFill>
                    <a:schemeClr val="bg1"/>
                  </a:solidFill>
                </a:endParaRPr>
              </a:p>
            </p:txBody>
          </p:sp>
        </mc:Choice>
        <mc:Fallback>
          <p:sp>
            <p:nvSpPr>
              <p:cNvPr id="27" name="Oval 26"/>
              <p:cNvSpPr>
                <a:spLocks noRot="1" noChangeAspect="1" noMove="1" noResize="1" noEditPoints="1" noAdjustHandles="1" noChangeArrowheads="1" noChangeShapeType="1" noTextEdit="1"/>
              </p:cNvSpPr>
              <p:nvPr/>
            </p:nvSpPr>
            <p:spPr>
              <a:xfrm>
                <a:off x="10303870" y="3683639"/>
                <a:ext cx="798786" cy="798786"/>
              </a:xfrm>
              <a:prstGeom prst="ellipse">
                <a:avLst/>
              </a:prstGeom>
              <a:blipFill rotWithShape="1">
                <a:blip r:embed="rId5"/>
                <a:stretch>
                  <a:fillRect l="-1238" t="-1193" r="-1153" b="-1118"/>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28" name="Straight Connector 27"/>
          <p:cNvCxnSpPr>
            <a:stCxn id="14" idx="6"/>
            <a:endCxn id="24" idx="2"/>
          </p:cNvCxnSpPr>
          <p:nvPr/>
        </p:nvCxnSpPr>
        <p:spPr>
          <a:xfrm>
            <a:off x="8338436" y="2774494"/>
            <a:ext cx="583324" cy="0"/>
          </a:xfrm>
          <a:prstGeom prst="line">
            <a:avLst/>
          </a:prstGeom>
          <a:ln w="38100">
            <a:solidFill>
              <a:schemeClr val="bg1">
                <a:lumMod val="75000"/>
              </a:schemeClr>
            </a:solidFill>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a:stCxn id="24" idx="6"/>
            <a:endCxn id="25" idx="2"/>
          </p:cNvCxnSpPr>
          <p:nvPr/>
        </p:nvCxnSpPr>
        <p:spPr>
          <a:xfrm>
            <a:off x="9720546" y="2774494"/>
            <a:ext cx="583324" cy="0"/>
          </a:xfrm>
          <a:prstGeom prst="line">
            <a:avLst/>
          </a:prstGeom>
          <a:ln w="38100">
            <a:solidFill>
              <a:schemeClr val="bg1">
                <a:lumMod val="75000"/>
              </a:schemeClr>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30" name="Straight Connector 29"/>
          <p:cNvCxnSpPr>
            <a:stCxn id="27" idx="0"/>
            <a:endCxn id="25" idx="4"/>
          </p:cNvCxnSpPr>
          <p:nvPr/>
        </p:nvCxnSpPr>
        <p:spPr>
          <a:xfrm flipV="1">
            <a:off x="10703263" y="3173887"/>
            <a:ext cx="0" cy="509752"/>
          </a:xfrm>
          <a:prstGeom prst="line">
            <a:avLst/>
          </a:prstGeom>
          <a:ln w="38100">
            <a:solidFill>
              <a:schemeClr val="tx1"/>
            </a:solidFill>
            <a:prstDash val="sysDot"/>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31" name="Straight Connector 30"/>
          <p:cNvCxnSpPr>
            <a:stCxn id="26" idx="6"/>
            <a:endCxn id="27" idx="2"/>
          </p:cNvCxnSpPr>
          <p:nvPr/>
        </p:nvCxnSpPr>
        <p:spPr>
          <a:xfrm>
            <a:off x="9720546" y="4083032"/>
            <a:ext cx="583324" cy="0"/>
          </a:xfrm>
          <a:prstGeom prst="line">
            <a:avLst/>
          </a:prstGeom>
          <a:ln w="38100">
            <a:solidFill>
              <a:schemeClr val="tx1"/>
            </a:solidFill>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2" name="Straight Connector 31"/>
          <p:cNvCxnSpPr>
            <a:stCxn id="24" idx="5"/>
            <a:endCxn id="27" idx="1"/>
          </p:cNvCxnSpPr>
          <p:nvPr/>
        </p:nvCxnSpPr>
        <p:spPr>
          <a:xfrm>
            <a:off x="9603566" y="3056907"/>
            <a:ext cx="817284" cy="743712"/>
          </a:xfrm>
          <a:prstGeom prst="line">
            <a:avLst/>
          </a:prstGeom>
          <a:ln w="38100">
            <a:solidFill>
              <a:schemeClr val="bg1">
                <a:lumMod val="75000"/>
              </a:schemeClr>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mc:Choice xmlns:a14="http://schemas.microsoft.com/office/drawing/2010/main" Requires="a14">
          <p:sp>
            <p:nvSpPr>
              <p:cNvPr id="35" name="Oval 34"/>
              <p:cNvSpPr/>
              <p:nvPr/>
            </p:nvSpPr>
            <p:spPr>
              <a:xfrm>
                <a:off x="8921760" y="4992177"/>
                <a:ext cx="798786" cy="798786"/>
              </a:xfrm>
              <a:prstGeom prst="ellipse">
                <a:avLst/>
              </a:prstGeom>
              <a:no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bg1">
                                  <a:lumMod val="75000"/>
                                </a:schemeClr>
                              </a:solidFill>
                              <a:latin typeface="Cambria Math" panose="02040503050406030204" pitchFamily="18" charset="0"/>
                            </a:rPr>
                          </m:ctrlPr>
                        </m:sSubPr>
                        <m:e>
                          <m:r>
                            <a:rPr lang="en-CA" sz="2400" b="0" i="1" smtClean="0">
                              <a:solidFill>
                                <a:schemeClr val="bg1">
                                  <a:lumMod val="75000"/>
                                </a:schemeClr>
                              </a:solidFill>
                              <a:latin typeface="Cambria Math" panose="02040503050406030204" pitchFamily="18" charset="0"/>
                            </a:rPr>
                            <m:t>𝑅</m:t>
                          </m:r>
                        </m:e>
                        <m:sub>
                          <m:r>
                            <a:rPr lang="en-CA" sz="2400" b="0" i="1" smtClean="0">
                              <a:solidFill>
                                <a:schemeClr val="bg1">
                                  <a:lumMod val="75000"/>
                                </a:schemeClr>
                              </a:solidFill>
                              <a:latin typeface="Cambria Math" panose="02040503050406030204" pitchFamily="18" charset="0"/>
                            </a:rPr>
                            <m:t>6</m:t>
                          </m:r>
                        </m:sub>
                      </m:sSub>
                    </m:oMath>
                  </m:oMathPara>
                </a14:m>
                <a:endParaRPr lang="en-US" sz="2400" dirty="0">
                  <a:solidFill>
                    <a:schemeClr val="bg1">
                      <a:lumMod val="75000"/>
                    </a:schemeClr>
                  </a:solidFill>
                </a:endParaRPr>
              </a:p>
            </p:txBody>
          </p:sp>
        </mc:Choice>
        <mc:Fallback>
          <p:sp>
            <p:nvSpPr>
              <p:cNvPr id="35" name="Oval 34"/>
              <p:cNvSpPr>
                <a:spLocks noRot="1" noChangeAspect="1" noMove="1" noResize="1" noEditPoints="1" noAdjustHandles="1" noChangeArrowheads="1" noChangeShapeType="1" noTextEdit="1"/>
              </p:cNvSpPr>
              <p:nvPr/>
            </p:nvSpPr>
            <p:spPr>
              <a:xfrm>
                <a:off x="8921760" y="4992177"/>
                <a:ext cx="798786" cy="798786"/>
              </a:xfrm>
              <a:prstGeom prst="ellipse">
                <a:avLst/>
              </a:prstGeom>
              <a:blipFill rotWithShape="1">
                <a:blip r:embed="rId6"/>
                <a:stretch>
                  <a:fillRect l="-1194" t="-1248" r="-1117" b="-1143"/>
                </a:stretch>
              </a:blip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6" name="Oval 35"/>
              <p:cNvSpPr/>
              <p:nvPr/>
            </p:nvSpPr>
            <p:spPr>
              <a:xfrm>
                <a:off x="10303870" y="4992177"/>
                <a:ext cx="798786" cy="798786"/>
              </a:xfrm>
              <a:prstGeom prst="ellipse">
                <a:avLst/>
              </a:prstGeom>
              <a:no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bg1">
                                  <a:lumMod val="75000"/>
                                </a:schemeClr>
                              </a:solidFill>
                              <a:latin typeface="Cambria Math" panose="02040503050406030204" pitchFamily="18" charset="0"/>
                            </a:rPr>
                          </m:ctrlPr>
                        </m:sSubPr>
                        <m:e>
                          <m:r>
                            <a:rPr lang="en-CA" sz="2400" b="0" i="1" smtClean="0">
                              <a:solidFill>
                                <a:schemeClr val="bg1">
                                  <a:lumMod val="75000"/>
                                </a:schemeClr>
                              </a:solidFill>
                              <a:latin typeface="Cambria Math" panose="02040503050406030204" pitchFamily="18" charset="0"/>
                            </a:rPr>
                            <m:t>𝑅</m:t>
                          </m:r>
                        </m:e>
                        <m:sub>
                          <m:r>
                            <a:rPr lang="en-CA" sz="2400" b="0" i="1" smtClean="0">
                              <a:solidFill>
                                <a:schemeClr val="bg1">
                                  <a:lumMod val="75000"/>
                                </a:schemeClr>
                              </a:solidFill>
                              <a:latin typeface="Cambria Math" panose="02040503050406030204" pitchFamily="18" charset="0"/>
                            </a:rPr>
                            <m:t>7</m:t>
                          </m:r>
                        </m:sub>
                      </m:sSub>
                    </m:oMath>
                  </m:oMathPara>
                </a14:m>
                <a:endParaRPr lang="en-US" sz="2400" dirty="0">
                  <a:solidFill>
                    <a:schemeClr val="bg1">
                      <a:lumMod val="75000"/>
                    </a:schemeClr>
                  </a:solidFill>
                </a:endParaRPr>
              </a:p>
            </p:txBody>
          </p:sp>
        </mc:Choice>
        <mc:Fallback>
          <p:sp>
            <p:nvSpPr>
              <p:cNvPr id="36" name="Oval 35"/>
              <p:cNvSpPr>
                <a:spLocks noRot="1" noChangeAspect="1" noMove="1" noResize="1" noEditPoints="1" noAdjustHandles="1" noChangeArrowheads="1" noChangeShapeType="1" noTextEdit="1"/>
              </p:cNvSpPr>
              <p:nvPr/>
            </p:nvSpPr>
            <p:spPr>
              <a:xfrm>
                <a:off x="10303870" y="4992177"/>
                <a:ext cx="798786" cy="798786"/>
              </a:xfrm>
              <a:prstGeom prst="ellipse">
                <a:avLst/>
              </a:prstGeom>
              <a:blipFill rotWithShape="1">
                <a:blip r:embed="rId7"/>
                <a:stretch>
                  <a:fillRect l="-1238" t="-1248" r="-1153" b="-1143"/>
                </a:stretch>
              </a:blip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37" name="Straight Connector 36"/>
          <p:cNvCxnSpPr>
            <a:stCxn id="35" idx="7"/>
            <a:endCxn id="27" idx="3"/>
          </p:cNvCxnSpPr>
          <p:nvPr/>
        </p:nvCxnSpPr>
        <p:spPr>
          <a:xfrm flipV="1">
            <a:off x="9603566" y="4365445"/>
            <a:ext cx="817284" cy="743712"/>
          </a:xfrm>
          <a:prstGeom prst="line">
            <a:avLst/>
          </a:prstGeom>
          <a:ln w="38100">
            <a:solidFill>
              <a:schemeClr val="bg1">
                <a:lumMod val="75000"/>
              </a:schemeClr>
            </a:solidFill>
            <a:prstDash val="sysDot"/>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40" name="Straight Connector 39"/>
          <p:cNvCxnSpPr>
            <a:stCxn id="36" idx="2"/>
            <a:endCxn id="35" idx="6"/>
          </p:cNvCxnSpPr>
          <p:nvPr/>
        </p:nvCxnSpPr>
        <p:spPr>
          <a:xfrm flipH="1">
            <a:off x="9720546" y="5391570"/>
            <a:ext cx="583324" cy="0"/>
          </a:xfrm>
          <a:prstGeom prst="line">
            <a:avLst/>
          </a:prstGeom>
          <a:ln w="38100">
            <a:solidFill>
              <a:schemeClr val="bg1">
                <a:lumMod val="75000"/>
              </a:schemeClr>
            </a:solidFill>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838200" y="2861718"/>
            <a:ext cx="5584874"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400" dirty="0"/>
              <a:t>Induce subgraph containing the nodes that are covered for multiple times</a:t>
            </a:r>
            <a:endParaRPr lang="en-US" sz="24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dirty="0"/>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p:sp>
        <p:nvSpPr>
          <p:cNvPr id="16" name="TextBox 15"/>
          <p:cNvSpPr txBox="1"/>
          <p:nvPr/>
        </p:nvSpPr>
        <p:spPr>
          <a:xfrm>
            <a:off x="838200" y="932031"/>
            <a:ext cx="5359416" cy="461665"/>
          </a:xfrm>
          <a:prstGeom prst="rect">
            <a:avLst/>
          </a:prstGeom>
          <a:noFill/>
        </p:spPr>
        <p:txBody>
          <a:bodyPr wrap="none" rtlCol="0">
            <a:spAutoFit/>
          </a:bodyPr>
          <a:lstStyle/>
          <a:p>
            <a:r>
              <a:rPr lang="en-US" sz="2400" dirty="0">
                <a:solidFill>
                  <a:schemeClr val="tx1">
                    <a:lumMod val="50000"/>
                    <a:lumOff val="50000"/>
                  </a:schemeClr>
                </a:solidFill>
              </a:rPr>
              <a:t>Directed Spanning Tree Decomposition</a:t>
            </a:r>
            <a:endParaRPr lang="en-US" sz="2400" b="1" dirty="0">
              <a:solidFill>
                <a:schemeClr val="tx1">
                  <a:lumMod val="50000"/>
                  <a:lumOff val="50000"/>
                </a:schemeClr>
              </a:solidFill>
            </a:endParaRPr>
          </a:p>
        </p:txBody>
      </p:sp>
      <p:sp>
        <p:nvSpPr>
          <p:cNvPr id="6" name="TextBox 5"/>
          <p:cNvSpPr txBox="1"/>
          <p:nvPr/>
        </p:nvSpPr>
        <p:spPr>
          <a:xfrm>
            <a:off x="838200" y="1665980"/>
            <a:ext cx="4906087" cy="461665"/>
          </a:xfrm>
          <a:prstGeom prst="rect">
            <a:avLst/>
          </a:prstGeom>
          <a:noFill/>
        </p:spPr>
        <p:txBody>
          <a:bodyPr wrap="none" rtlCol="0">
            <a:spAutoFit/>
          </a:bodyPr>
          <a:lstStyle/>
          <a:p>
            <a:r>
              <a:rPr lang="en-US" sz="2400" dirty="0"/>
              <a:t>Step 3: Convert into Decomposition</a:t>
            </a:r>
            <a:endParaRPr lang="en-US" sz="2400" dirty="0"/>
          </a:p>
        </p:txBody>
      </p:sp>
      <mc:AlternateContent xmlns:mc="http://schemas.openxmlformats.org/markup-compatibility/2006">
        <mc:Choice xmlns:a14="http://schemas.microsoft.com/office/drawing/2010/main" Requires="a14">
          <p:sp>
            <p:nvSpPr>
              <p:cNvPr id="14" name="Oval 13"/>
              <p:cNvSpPr/>
              <p:nvPr/>
            </p:nvSpPr>
            <p:spPr>
              <a:xfrm>
                <a:off x="7539650" y="2375101"/>
                <a:ext cx="798786" cy="798786"/>
              </a:xfrm>
              <a:prstGeom prst="ellipse">
                <a:avLst/>
              </a:prstGeom>
              <a:no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bg1">
                                  <a:lumMod val="75000"/>
                                </a:schemeClr>
                              </a:solidFill>
                              <a:latin typeface="Cambria Math" panose="02040503050406030204" pitchFamily="18" charset="0"/>
                            </a:rPr>
                          </m:ctrlPr>
                        </m:sSubPr>
                        <m:e>
                          <m:r>
                            <a:rPr lang="en-CA" sz="2400" b="0" i="1" smtClean="0">
                              <a:solidFill>
                                <a:schemeClr val="bg1">
                                  <a:lumMod val="75000"/>
                                </a:schemeClr>
                              </a:solidFill>
                              <a:latin typeface="Cambria Math" panose="02040503050406030204" pitchFamily="18" charset="0"/>
                            </a:rPr>
                            <m:t>𝑅</m:t>
                          </m:r>
                        </m:e>
                        <m:sub>
                          <m:r>
                            <a:rPr lang="en-CA" sz="2400" b="0" i="1" smtClean="0">
                              <a:solidFill>
                                <a:schemeClr val="bg1">
                                  <a:lumMod val="75000"/>
                                </a:schemeClr>
                              </a:solidFill>
                              <a:latin typeface="Cambria Math" panose="02040503050406030204" pitchFamily="18" charset="0"/>
                            </a:rPr>
                            <m:t>1</m:t>
                          </m:r>
                        </m:sub>
                      </m:sSub>
                    </m:oMath>
                  </m:oMathPara>
                </a14:m>
                <a:endParaRPr lang="en-US" sz="2400" dirty="0">
                  <a:solidFill>
                    <a:schemeClr val="bg1">
                      <a:lumMod val="75000"/>
                    </a:schemeClr>
                  </a:solidFill>
                </a:endParaRPr>
              </a:p>
            </p:txBody>
          </p:sp>
        </mc:Choice>
        <mc:Fallback>
          <p:sp>
            <p:nvSpPr>
              <p:cNvPr id="14" name="Oval 13"/>
              <p:cNvSpPr>
                <a:spLocks noRot="1" noChangeAspect="1" noMove="1" noResize="1" noEditPoints="1" noAdjustHandles="1" noChangeArrowheads="1" noChangeShapeType="1" noTextEdit="1"/>
              </p:cNvSpPr>
              <p:nvPr/>
            </p:nvSpPr>
            <p:spPr>
              <a:xfrm>
                <a:off x="7539650" y="2375101"/>
                <a:ext cx="798786" cy="798786"/>
              </a:xfrm>
              <a:prstGeom prst="ellipse">
                <a:avLst/>
              </a:prstGeom>
              <a:blipFill rotWithShape="1">
                <a:blip r:embed="rId1"/>
                <a:stretch>
                  <a:fillRect l="-1229" t="-1218" r="-1161" b="-1173"/>
                </a:stretch>
              </a:blip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4" name="Oval 23"/>
              <p:cNvSpPr/>
              <p:nvPr/>
            </p:nvSpPr>
            <p:spPr>
              <a:xfrm>
                <a:off x="8921760" y="2375101"/>
                <a:ext cx="798786" cy="798786"/>
              </a:xfrm>
              <a:prstGeom prst="ellipse">
                <a:avLst/>
              </a:prstGeom>
              <a:no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bg1">
                                  <a:lumMod val="75000"/>
                                </a:schemeClr>
                              </a:solidFill>
                              <a:latin typeface="Cambria Math" panose="02040503050406030204" pitchFamily="18" charset="0"/>
                            </a:rPr>
                          </m:ctrlPr>
                        </m:sSubPr>
                        <m:e>
                          <m:r>
                            <a:rPr lang="en-CA" sz="2400" b="0" i="1" smtClean="0">
                              <a:solidFill>
                                <a:schemeClr val="bg1">
                                  <a:lumMod val="75000"/>
                                </a:schemeClr>
                              </a:solidFill>
                              <a:latin typeface="Cambria Math" panose="02040503050406030204" pitchFamily="18" charset="0"/>
                            </a:rPr>
                            <m:t>𝑅</m:t>
                          </m:r>
                        </m:e>
                        <m:sub>
                          <m:r>
                            <a:rPr lang="en-CA" sz="2400" b="0" i="1" smtClean="0">
                              <a:solidFill>
                                <a:schemeClr val="bg1">
                                  <a:lumMod val="75000"/>
                                </a:schemeClr>
                              </a:solidFill>
                              <a:latin typeface="Cambria Math" panose="02040503050406030204" pitchFamily="18" charset="0"/>
                            </a:rPr>
                            <m:t>2</m:t>
                          </m:r>
                        </m:sub>
                      </m:sSub>
                    </m:oMath>
                  </m:oMathPara>
                </a14:m>
                <a:endParaRPr lang="en-US" sz="2400" dirty="0">
                  <a:solidFill>
                    <a:schemeClr val="bg1">
                      <a:lumMod val="75000"/>
                    </a:schemeClr>
                  </a:solidFill>
                </a:endParaRPr>
              </a:p>
            </p:txBody>
          </p:sp>
        </mc:Choice>
        <mc:Fallback>
          <p:sp>
            <p:nvSpPr>
              <p:cNvPr id="24" name="Oval 23"/>
              <p:cNvSpPr>
                <a:spLocks noRot="1" noChangeAspect="1" noMove="1" noResize="1" noEditPoints="1" noAdjustHandles="1" noChangeArrowheads="1" noChangeShapeType="1" noTextEdit="1"/>
              </p:cNvSpPr>
              <p:nvPr/>
            </p:nvSpPr>
            <p:spPr>
              <a:xfrm>
                <a:off x="8921760" y="2375101"/>
                <a:ext cx="798786" cy="798786"/>
              </a:xfrm>
              <a:prstGeom prst="ellipse">
                <a:avLst/>
              </a:prstGeom>
              <a:blipFill rotWithShape="1">
                <a:blip r:embed="rId2"/>
                <a:stretch>
                  <a:fillRect l="-1194" t="-1218" r="-1117" b="-1173"/>
                </a:stretch>
              </a:blip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5" name="Oval 24"/>
              <p:cNvSpPr/>
              <p:nvPr/>
            </p:nvSpPr>
            <p:spPr>
              <a:xfrm>
                <a:off x="10303870" y="2375101"/>
                <a:ext cx="798786" cy="798786"/>
              </a:xfrm>
              <a:prstGeom prst="ellipse">
                <a:avLst/>
              </a:prstGeom>
              <a:solidFill>
                <a:schemeClr val="accent5"/>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bg1"/>
                              </a:solidFill>
                              <a:latin typeface="Cambria Math" panose="02040503050406030204" pitchFamily="18" charset="0"/>
                            </a:rPr>
                          </m:ctrlPr>
                        </m:sSubPr>
                        <m:e>
                          <m:r>
                            <a:rPr lang="en-CA" sz="2400" b="0" i="1" smtClean="0">
                              <a:solidFill>
                                <a:schemeClr val="bg1"/>
                              </a:solidFill>
                              <a:latin typeface="Cambria Math" panose="02040503050406030204" pitchFamily="18" charset="0"/>
                            </a:rPr>
                            <m:t>𝑅</m:t>
                          </m:r>
                        </m:e>
                        <m:sub>
                          <m:r>
                            <a:rPr lang="en-CA" sz="2400" b="0" i="1" smtClean="0">
                              <a:solidFill>
                                <a:schemeClr val="bg1"/>
                              </a:solidFill>
                              <a:latin typeface="Cambria Math" panose="02040503050406030204" pitchFamily="18" charset="0"/>
                            </a:rPr>
                            <m:t>3</m:t>
                          </m:r>
                        </m:sub>
                      </m:sSub>
                    </m:oMath>
                  </m:oMathPara>
                </a14:m>
                <a:endParaRPr lang="en-US" sz="2400" dirty="0">
                  <a:solidFill>
                    <a:schemeClr val="bg1"/>
                  </a:solidFill>
                </a:endParaRPr>
              </a:p>
            </p:txBody>
          </p:sp>
        </mc:Choice>
        <mc:Fallback>
          <p:sp>
            <p:nvSpPr>
              <p:cNvPr id="25" name="Oval 24"/>
              <p:cNvSpPr>
                <a:spLocks noRot="1" noChangeAspect="1" noMove="1" noResize="1" noEditPoints="1" noAdjustHandles="1" noChangeArrowheads="1" noChangeShapeType="1" noTextEdit="1"/>
              </p:cNvSpPr>
              <p:nvPr/>
            </p:nvSpPr>
            <p:spPr>
              <a:xfrm>
                <a:off x="10303870" y="2375101"/>
                <a:ext cx="798786" cy="798786"/>
              </a:xfrm>
              <a:prstGeom prst="ellipse">
                <a:avLst/>
              </a:prstGeom>
              <a:blipFill rotWithShape="1">
                <a:blip r:embed="rId3"/>
                <a:stretch>
                  <a:fillRect l="-1238" t="-1218" r="-1153" b="-117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6" name="Oval 25"/>
              <p:cNvSpPr/>
              <p:nvPr/>
            </p:nvSpPr>
            <p:spPr>
              <a:xfrm>
                <a:off x="8921760" y="3683639"/>
                <a:ext cx="798786" cy="798786"/>
              </a:xfrm>
              <a:prstGeom prst="ellipse">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bg1"/>
                              </a:solidFill>
                              <a:latin typeface="Cambria Math" panose="02040503050406030204" pitchFamily="18" charset="0"/>
                            </a:rPr>
                          </m:ctrlPr>
                        </m:sSubPr>
                        <m:e>
                          <m:r>
                            <a:rPr lang="en-CA" sz="2400" b="0" i="1" smtClean="0">
                              <a:solidFill>
                                <a:schemeClr val="bg1"/>
                              </a:solidFill>
                              <a:latin typeface="Cambria Math" panose="02040503050406030204" pitchFamily="18" charset="0"/>
                            </a:rPr>
                            <m:t>𝑅</m:t>
                          </m:r>
                        </m:e>
                        <m:sub>
                          <m:r>
                            <a:rPr lang="en-CA" sz="2400" b="0" i="1" smtClean="0">
                              <a:solidFill>
                                <a:schemeClr val="bg1"/>
                              </a:solidFill>
                              <a:latin typeface="Cambria Math" panose="02040503050406030204" pitchFamily="18" charset="0"/>
                            </a:rPr>
                            <m:t>4</m:t>
                          </m:r>
                        </m:sub>
                      </m:sSub>
                    </m:oMath>
                  </m:oMathPara>
                </a14:m>
                <a:endParaRPr lang="en-US" sz="2400" dirty="0">
                  <a:solidFill>
                    <a:schemeClr val="bg1"/>
                  </a:solidFill>
                </a:endParaRPr>
              </a:p>
            </p:txBody>
          </p:sp>
        </mc:Choice>
        <mc:Fallback>
          <p:sp>
            <p:nvSpPr>
              <p:cNvPr id="26" name="Oval 25"/>
              <p:cNvSpPr>
                <a:spLocks noRot="1" noChangeAspect="1" noMove="1" noResize="1" noEditPoints="1" noAdjustHandles="1" noChangeArrowheads="1" noChangeShapeType="1" noTextEdit="1"/>
              </p:cNvSpPr>
              <p:nvPr/>
            </p:nvSpPr>
            <p:spPr>
              <a:xfrm>
                <a:off x="8921760" y="3683639"/>
                <a:ext cx="798786" cy="798786"/>
              </a:xfrm>
              <a:prstGeom prst="ellipse">
                <a:avLst/>
              </a:prstGeom>
              <a:blipFill rotWithShape="1">
                <a:blip r:embed="rId4"/>
                <a:stretch>
                  <a:fillRect l="-1194" t="-1193" r="-1117" b="-1118"/>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7" name="Oval 26"/>
              <p:cNvSpPr/>
              <p:nvPr/>
            </p:nvSpPr>
            <p:spPr>
              <a:xfrm>
                <a:off x="10303870" y="3683639"/>
                <a:ext cx="798786" cy="798786"/>
              </a:xfrm>
              <a:prstGeom prst="ellips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bg1"/>
                              </a:solidFill>
                              <a:latin typeface="Cambria Math" panose="02040503050406030204" pitchFamily="18" charset="0"/>
                            </a:rPr>
                          </m:ctrlPr>
                        </m:sSubPr>
                        <m:e>
                          <m:r>
                            <a:rPr lang="en-CA" sz="2400" b="0" i="1" smtClean="0">
                              <a:solidFill>
                                <a:schemeClr val="bg1"/>
                              </a:solidFill>
                              <a:latin typeface="Cambria Math" panose="02040503050406030204" pitchFamily="18" charset="0"/>
                            </a:rPr>
                            <m:t>𝑅</m:t>
                          </m:r>
                        </m:e>
                        <m:sub>
                          <m:r>
                            <a:rPr lang="en-CA" sz="2400" b="0" i="1" smtClean="0">
                              <a:solidFill>
                                <a:schemeClr val="bg1"/>
                              </a:solidFill>
                              <a:latin typeface="Cambria Math" panose="02040503050406030204" pitchFamily="18" charset="0"/>
                            </a:rPr>
                            <m:t>5</m:t>
                          </m:r>
                        </m:sub>
                      </m:sSub>
                    </m:oMath>
                  </m:oMathPara>
                </a14:m>
                <a:endParaRPr lang="en-US" sz="2400" dirty="0">
                  <a:solidFill>
                    <a:schemeClr val="bg1"/>
                  </a:solidFill>
                </a:endParaRPr>
              </a:p>
            </p:txBody>
          </p:sp>
        </mc:Choice>
        <mc:Fallback>
          <p:sp>
            <p:nvSpPr>
              <p:cNvPr id="27" name="Oval 26"/>
              <p:cNvSpPr>
                <a:spLocks noRot="1" noChangeAspect="1" noMove="1" noResize="1" noEditPoints="1" noAdjustHandles="1" noChangeArrowheads="1" noChangeShapeType="1" noTextEdit="1"/>
              </p:cNvSpPr>
              <p:nvPr/>
            </p:nvSpPr>
            <p:spPr>
              <a:xfrm>
                <a:off x="10303870" y="3683639"/>
                <a:ext cx="798786" cy="798786"/>
              </a:xfrm>
              <a:prstGeom prst="ellipse">
                <a:avLst/>
              </a:prstGeom>
              <a:blipFill rotWithShape="1">
                <a:blip r:embed="rId5"/>
                <a:stretch>
                  <a:fillRect l="-1238" t="-1193" r="-1153" b="-1118"/>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28" name="Straight Connector 27"/>
          <p:cNvCxnSpPr>
            <a:stCxn id="14" idx="6"/>
            <a:endCxn id="24" idx="2"/>
          </p:cNvCxnSpPr>
          <p:nvPr/>
        </p:nvCxnSpPr>
        <p:spPr>
          <a:xfrm>
            <a:off x="8338436" y="2774494"/>
            <a:ext cx="583324" cy="0"/>
          </a:xfrm>
          <a:prstGeom prst="line">
            <a:avLst/>
          </a:prstGeom>
          <a:ln w="38100">
            <a:solidFill>
              <a:schemeClr val="bg1">
                <a:lumMod val="75000"/>
              </a:schemeClr>
            </a:solidFill>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a:stCxn id="24" idx="6"/>
            <a:endCxn id="25" idx="2"/>
          </p:cNvCxnSpPr>
          <p:nvPr/>
        </p:nvCxnSpPr>
        <p:spPr>
          <a:xfrm>
            <a:off x="9720546" y="2774494"/>
            <a:ext cx="583324" cy="0"/>
          </a:xfrm>
          <a:prstGeom prst="line">
            <a:avLst/>
          </a:prstGeom>
          <a:ln w="38100">
            <a:solidFill>
              <a:schemeClr val="bg1">
                <a:lumMod val="75000"/>
              </a:schemeClr>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30" name="Straight Connector 29"/>
          <p:cNvCxnSpPr>
            <a:stCxn id="27" idx="0"/>
            <a:endCxn id="25" idx="4"/>
          </p:cNvCxnSpPr>
          <p:nvPr/>
        </p:nvCxnSpPr>
        <p:spPr>
          <a:xfrm flipV="1">
            <a:off x="10703263" y="3173887"/>
            <a:ext cx="0" cy="509752"/>
          </a:xfrm>
          <a:prstGeom prst="line">
            <a:avLst/>
          </a:prstGeom>
          <a:ln w="38100">
            <a:solidFill>
              <a:schemeClr val="tx1"/>
            </a:solidFill>
            <a:prstDash val="sysDot"/>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31" name="Straight Connector 30"/>
          <p:cNvCxnSpPr>
            <a:stCxn id="26" idx="6"/>
            <a:endCxn id="27" idx="2"/>
          </p:cNvCxnSpPr>
          <p:nvPr/>
        </p:nvCxnSpPr>
        <p:spPr>
          <a:xfrm>
            <a:off x="9720546" y="4083032"/>
            <a:ext cx="583324" cy="0"/>
          </a:xfrm>
          <a:prstGeom prst="line">
            <a:avLst/>
          </a:prstGeom>
          <a:ln w="38100">
            <a:solidFill>
              <a:schemeClr val="tx1"/>
            </a:solidFill>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2" name="Straight Connector 31"/>
          <p:cNvCxnSpPr>
            <a:stCxn id="24" idx="5"/>
            <a:endCxn id="27" idx="1"/>
          </p:cNvCxnSpPr>
          <p:nvPr/>
        </p:nvCxnSpPr>
        <p:spPr>
          <a:xfrm>
            <a:off x="9603566" y="3056907"/>
            <a:ext cx="817284" cy="743712"/>
          </a:xfrm>
          <a:prstGeom prst="line">
            <a:avLst/>
          </a:prstGeom>
          <a:ln w="38100">
            <a:solidFill>
              <a:schemeClr val="bg1">
                <a:lumMod val="75000"/>
              </a:schemeClr>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mc:Choice xmlns:a14="http://schemas.microsoft.com/office/drawing/2010/main" Requires="a14">
          <p:sp>
            <p:nvSpPr>
              <p:cNvPr id="35" name="Oval 34"/>
              <p:cNvSpPr/>
              <p:nvPr/>
            </p:nvSpPr>
            <p:spPr>
              <a:xfrm>
                <a:off x="8921760" y="4992177"/>
                <a:ext cx="798786" cy="798786"/>
              </a:xfrm>
              <a:prstGeom prst="ellipse">
                <a:avLst/>
              </a:prstGeom>
              <a:no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bg1">
                                  <a:lumMod val="75000"/>
                                </a:schemeClr>
                              </a:solidFill>
                              <a:latin typeface="Cambria Math" panose="02040503050406030204" pitchFamily="18" charset="0"/>
                            </a:rPr>
                          </m:ctrlPr>
                        </m:sSubPr>
                        <m:e>
                          <m:r>
                            <a:rPr lang="en-CA" sz="2400" b="0" i="1" smtClean="0">
                              <a:solidFill>
                                <a:schemeClr val="bg1">
                                  <a:lumMod val="75000"/>
                                </a:schemeClr>
                              </a:solidFill>
                              <a:latin typeface="Cambria Math" panose="02040503050406030204" pitchFamily="18" charset="0"/>
                            </a:rPr>
                            <m:t>𝑅</m:t>
                          </m:r>
                        </m:e>
                        <m:sub>
                          <m:r>
                            <a:rPr lang="en-CA" sz="2400" b="0" i="1" smtClean="0">
                              <a:solidFill>
                                <a:schemeClr val="bg1">
                                  <a:lumMod val="75000"/>
                                </a:schemeClr>
                              </a:solidFill>
                              <a:latin typeface="Cambria Math" panose="02040503050406030204" pitchFamily="18" charset="0"/>
                            </a:rPr>
                            <m:t>6</m:t>
                          </m:r>
                        </m:sub>
                      </m:sSub>
                    </m:oMath>
                  </m:oMathPara>
                </a14:m>
                <a:endParaRPr lang="en-US" sz="2400" dirty="0">
                  <a:solidFill>
                    <a:schemeClr val="bg1">
                      <a:lumMod val="75000"/>
                    </a:schemeClr>
                  </a:solidFill>
                </a:endParaRPr>
              </a:p>
            </p:txBody>
          </p:sp>
        </mc:Choice>
        <mc:Fallback>
          <p:sp>
            <p:nvSpPr>
              <p:cNvPr id="35" name="Oval 34"/>
              <p:cNvSpPr>
                <a:spLocks noRot="1" noChangeAspect="1" noMove="1" noResize="1" noEditPoints="1" noAdjustHandles="1" noChangeArrowheads="1" noChangeShapeType="1" noTextEdit="1"/>
              </p:cNvSpPr>
              <p:nvPr/>
            </p:nvSpPr>
            <p:spPr>
              <a:xfrm>
                <a:off x="8921760" y="4992177"/>
                <a:ext cx="798786" cy="798786"/>
              </a:xfrm>
              <a:prstGeom prst="ellipse">
                <a:avLst/>
              </a:prstGeom>
              <a:blipFill rotWithShape="1">
                <a:blip r:embed="rId6"/>
                <a:stretch>
                  <a:fillRect l="-1194" t="-1248" r="-1117" b="-1143"/>
                </a:stretch>
              </a:blip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6" name="Oval 35"/>
              <p:cNvSpPr/>
              <p:nvPr/>
            </p:nvSpPr>
            <p:spPr>
              <a:xfrm>
                <a:off x="10303870" y="4992177"/>
                <a:ext cx="798786" cy="798786"/>
              </a:xfrm>
              <a:prstGeom prst="ellipse">
                <a:avLst/>
              </a:prstGeom>
              <a:no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bg1">
                                  <a:lumMod val="75000"/>
                                </a:schemeClr>
                              </a:solidFill>
                              <a:latin typeface="Cambria Math" panose="02040503050406030204" pitchFamily="18" charset="0"/>
                            </a:rPr>
                          </m:ctrlPr>
                        </m:sSubPr>
                        <m:e>
                          <m:r>
                            <a:rPr lang="en-CA" sz="2400" b="0" i="1" smtClean="0">
                              <a:solidFill>
                                <a:schemeClr val="bg1">
                                  <a:lumMod val="75000"/>
                                </a:schemeClr>
                              </a:solidFill>
                              <a:latin typeface="Cambria Math" panose="02040503050406030204" pitchFamily="18" charset="0"/>
                            </a:rPr>
                            <m:t>𝑅</m:t>
                          </m:r>
                        </m:e>
                        <m:sub>
                          <m:r>
                            <a:rPr lang="en-CA" sz="2400" b="0" i="1" smtClean="0">
                              <a:solidFill>
                                <a:schemeClr val="bg1">
                                  <a:lumMod val="75000"/>
                                </a:schemeClr>
                              </a:solidFill>
                              <a:latin typeface="Cambria Math" panose="02040503050406030204" pitchFamily="18" charset="0"/>
                            </a:rPr>
                            <m:t>7</m:t>
                          </m:r>
                        </m:sub>
                      </m:sSub>
                    </m:oMath>
                  </m:oMathPara>
                </a14:m>
                <a:endParaRPr lang="en-US" sz="2400" dirty="0">
                  <a:solidFill>
                    <a:schemeClr val="bg1">
                      <a:lumMod val="75000"/>
                    </a:schemeClr>
                  </a:solidFill>
                </a:endParaRPr>
              </a:p>
            </p:txBody>
          </p:sp>
        </mc:Choice>
        <mc:Fallback>
          <p:sp>
            <p:nvSpPr>
              <p:cNvPr id="36" name="Oval 35"/>
              <p:cNvSpPr>
                <a:spLocks noRot="1" noChangeAspect="1" noMove="1" noResize="1" noEditPoints="1" noAdjustHandles="1" noChangeArrowheads="1" noChangeShapeType="1" noTextEdit="1"/>
              </p:cNvSpPr>
              <p:nvPr/>
            </p:nvSpPr>
            <p:spPr>
              <a:xfrm>
                <a:off x="10303870" y="4992177"/>
                <a:ext cx="798786" cy="798786"/>
              </a:xfrm>
              <a:prstGeom prst="ellipse">
                <a:avLst/>
              </a:prstGeom>
              <a:blipFill rotWithShape="1">
                <a:blip r:embed="rId7"/>
                <a:stretch>
                  <a:fillRect l="-1238" t="-1248" r="-1153" b="-1143"/>
                </a:stretch>
              </a:blip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37" name="Straight Connector 36"/>
          <p:cNvCxnSpPr>
            <a:stCxn id="35" idx="7"/>
            <a:endCxn id="27" idx="3"/>
          </p:cNvCxnSpPr>
          <p:nvPr/>
        </p:nvCxnSpPr>
        <p:spPr>
          <a:xfrm flipV="1">
            <a:off x="9603566" y="4365445"/>
            <a:ext cx="817284" cy="743712"/>
          </a:xfrm>
          <a:prstGeom prst="line">
            <a:avLst/>
          </a:prstGeom>
          <a:ln w="38100">
            <a:solidFill>
              <a:schemeClr val="bg1">
                <a:lumMod val="75000"/>
              </a:schemeClr>
            </a:solidFill>
            <a:prstDash val="sysDot"/>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40" name="Straight Connector 39"/>
          <p:cNvCxnSpPr>
            <a:stCxn id="36" idx="2"/>
            <a:endCxn id="35" idx="6"/>
          </p:cNvCxnSpPr>
          <p:nvPr/>
        </p:nvCxnSpPr>
        <p:spPr>
          <a:xfrm flipH="1">
            <a:off x="9720546" y="5391570"/>
            <a:ext cx="583324" cy="0"/>
          </a:xfrm>
          <a:prstGeom prst="line">
            <a:avLst/>
          </a:prstGeom>
          <a:ln w="38100">
            <a:solidFill>
              <a:schemeClr val="bg1">
                <a:lumMod val="75000"/>
              </a:schemeClr>
            </a:solidFill>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838200" y="2861718"/>
            <a:ext cx="6019644"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400" dirty="0"/>
              <a:t>Find the strongly-connected components,</a:t>
            </a:r>
            <a:br>
              <a:rPr lang="en-US" sz="2400" dirty="0"/>
            </a:br>
            <a:r>
              <a:rPr lang="en-US" sz="2400" dirty="0"/>
              <a:t>and contract each into a “super vertex”</a:t>
            </a:r>
            <a:endParaRPr lang="en-US" sz="2400" dirty="0"/>
          </a:p>
        </p:txBody>
      </p:sp>
      <p:sp>
        <p:nvSpPr>
          <p:cNvPr id="5" name="TextBox 4"/>
          <p:cNvSpPr txBox="1"/>
          <p:nvPr/>
        </p:nvSpPr>
        <p:spPr>
          <a:xfrm>
            <a:off x="838199" y="4083032"/>
            <a:ext cx="5298758" cy="461665"/>
          </a:xfrm>
          <a:prstGeom prst="rect">
            <a:avLst/>
          </a:prstGeom>
          <a:noFill/>
        </p:spPr>
        <p:txBody>
          <a:bodyPr wrap="none" rtlCol="0">
            <a:spAutoFit/>
          </a:bodyPr>
          <a:lstStyle/>
          <a:p>
            <a:r>
              <a:rPr lang="en-US" sz="2400" dirty="0"/>
              <a:t>In this case, nothing can be contracted</a:t>
            </a:r>
            <a:endParaRPr lang="en-US" sz="24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dirty="0"/>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p:sp>
        <p:nvSpPr>
          <p:cNvPr id="16" name="TextBox 15"/>
          <p:cNvSpPr txBox="1"/>
          <p:nvPr/>
        </p:nvSpPr>
        <p:spPr>
          <a:xfrm>
            <a:off x="838200" y="932031"/>
            <a:ext cx="5359416" cy="461665"/>
          </a:xfrm>
          <a:prstGeom prst="rect">
            <a:avLst/>
          </a:prstGeom>
          <a:noFill/>
        </p:spPr>
        <p:txBody>
          <a:bodyPr wrap="none" rtlCol="0">
            <a:spAutoFit/>
          </a:bodyPr>
          <a:lstStyle/>
          <a:p>
            <a:r>
              <a:rPr lang="en-US" sz="2400" dirty="0">
                <a:solidFill>
                  <a:schemeClr val="tx1">
                    <a:lumMod val="50000"/>
                    <a:lumOff val="50000"/>
                  </a:schemeClr>
                </a:solidFill>
              </a:rPr>
              <a:t>Directed Spanning Tree Decomposition</a:t>
            </a:r>
            <a:endParaRPr lang="en-US" sz="2400" b="1" dirty="0">
              <a:solidFill>
                <a:schemeClr val="tx1">
                  <a:lumMod val="50000"/>
                  <a:lumOff val="50000"/>
                </a:schemeClr>
              </a:solidFill>
            </a:endParaRPr>
          </a:p>
        </p:txBody>
      </p:sp>
      <p:sp>
        <p:nvSpPr>
          <p:cNvPr id="6" name="TextBox 5"/>
          <p:cNvSpPr txBox="1"/>
          <p:nvPr/>
        </p:nvSpPr>
        <p:spPr>
          <a:xfrm>
            <a:off x="838200" y="1665980"/>
            <a:ext cx="4906087" cy="461665"/>
          </a:xfrm>
          <a:prstGeom prst="rect">
            <a:avLst/>
          </a:prstGeom>
          <a:noFill/>
        </p:spPr>
        <p:txBody>
          <a:bodyPr wrap="none" rtlCol="0">
            <a:spAutoFit/>
          </a:bodyPr>
          <a:lstStyle/>
          <a:p>
            <a:r>
              <a:rPr lang="en-US" sz="2400" dirty="0"/>
              <a:t>Step 3: Convert into Decomposition</a:t>
            </a:r>
            <a:endParaRPr lang="en-US" sz="2400" dirty="0"/>
          </a:p>
        </p:txBody>
      </p:sp>
      <p:sp>
        <p:nvSpPr>
          <p:cNvPr id="7" name="TextBox 6"/>
          <p:cNvSpPr txBox="1"/>
          <p:nvPr/>
        </p:nvSpPr>
        <p:spPr>
          <a:xfrm>
            <a:off x="838200" y="2861718"/>
            <a:ext cx="6019644"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400" dirty="0"/>
              <a:t>Assign them to one of the covers </a:t>
            </a:r>
            <a:br>
              <a:rPr lang="en-US" sz="2400" dirty="0"/>
            </a:br>
            <a:r>
              <a:rPr lang="en-US" sz="2400" dirty="0"/>
              <a:t>in topological order</a:t>
            </a:r>
            <a:endParaRPr lang="en-US" sz="2400" dirty="0"/>
          </a:p>
        </p:txBody>
      </p:sp>
      <mc:AlternateContent xmlns:mc="http://schemas.openxmlformats.org/markup-compatibility/2006">
        <mc:Choice xmlns:a14="http://schemas.microsoft.com/office/drawing/2010/main" Requires="a14">
          <p:sp>
            <p:nvSpPr>
              <p:cNvPr id="8" name="Oval 7"/>
              <p:cNvSpPr/>
              <p:nvPr/>
            </p:nvSpPr>
            <p:spPr>
              <a:xfrm>
                <a:off x="7539650" y="2375101"/>
                <a:ext cx="798786" cy="798786"/>
              </a:xfrm>
              <a:prstGeom prst="ellipse">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8" name="Oval 7"/>
              <p:cNvSpPr>
                <a:spLocks noRot="1" noChangeAspect="1" noMove="1" noResize="1" noEditPoints="1" noAdjustHandles="1" noChangeArrowheads="1" noChangeShapeType="1" noTextEdit="1"/>
              </p:cNvSpPr>
              <p:nvPr/>
            </p:nvSpPr>
            <p:spPr>
              <a:xfrm>
                <a:off x="7539650" y="2375101"/>
                <a:ext cx="798786" cy="798786"/>
              </a:xfrm>
              <a:prstGeom prst="ellipse">
                <a:avLst/>
              </a:prstGeom>
              <a:blipFill rotWithShape="1">
                <a:blip r:embed="rId1"/>
                <a:stretch>
                  <a:fillRect l="-1229" t="-1218" r="-1161" b="-117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Oval 8"/>
              <p:cNvSpPr/>
              <p:nvPr/>
            </p:nvSpPr>
            <p:spPr>
              <a:xfrm>
                <a:off x="8921760" y="2375101"/>
                <a:ext cx="798786" cy="798786"/>
              </a:xfrm>
              <a:prstGeom prst="ellipse">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9" name="Oval 8"/>
              <p:cNvSpPr>
                <a:spLocks noRot="1" noChangeAspect="1" noMove="1" noResize="1" noEditPoints="1" noAdjustHandles="1" noChangeArrowheads="1" noChangeShapeType="1" noTextEdit="1"/>
              </p:cNvSpPr>
              <p:nvPr/>
            </p:nvSpPr>
            <p:spPr>
              <a:xfrm>
                <a:off x="8921760" y="2375101"/>
                <a:ext cx="798786" cy="798786"/>
              </a:xfrm>
              <a:prstGeom prst="ellipse">
                <a:avLst/>
              </a:prstGeom>
              <a:blipFill rotWithShape="1">
                <a:blip r:embed="rId2"/>
                <a:stretch>
                  <a:fillRect l="-1194" t="-1218" r="-1117" b="-117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val 9"/>
              <p:cNvSpPr/>
              <p:nvPr/>
            </p:nvSpPr>
            <p:spPr>
              <a:xfrm>
                <a:off x="10303870" y="2375101"/>
                <a:ext cx="798786" cy="798786"/>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bg1"/>
                              </a:solidFill>
                              <a:latin typeface="Cambria Math" panose="02040503050406030204" pitchFamily="18" charset="0"/>
                            </a:rPr>
                          </m:ctrlPr>
                        </m:sSubPr>
                        <m:e>
                          <m:r>
                            <a:rPr lang="en-CA" sz="2400" b="0" i="1" smtClean="0">
                              <a:solidFill>
                                <a:schemeClr val="bg1"/>
                              </a:solidFill>
                              <a:latin typeface="Cambria Math" panose="02040503050406030204" pitchFamily="18" charset="0"/>
                            </a:rPr>
                            <m:t>𝑅</m:t>
                          </m:r>
                        </m:e>
                        <m:sub>
                          <m:r>
                            <a:rPr lang="en-CA" sz="2400" b="0" i="1" smtClean="0">
                              <a:solidFill>
                                <a:schemeClr val="bg1"/>
                              </a:solidFill>
                              <a:latin typeface="Cambria Math" panose="02040503050406030204" pitchFamily="18" charset="0"/>
                            </a:rPr>
                            <m:t>3</m:t>
                          </m:r>
                        </m:sub>
                      </m:sSub>
                    </m:oMath>
                  </m:oMathPara>
                </a14:m>
                <a:endParaRPr lang="en-US" sz="2400" dirty="0">
                  <a:solidFill>
                    <a:schemeClr val="bg1"/>
                  </a:solidFill>
                </a:endParaRPr>
              </a:p>
            </p:txBody>
          </p:sp>
        </mc:Choice>
        <mc:Fallback>
          <p:sp>
            <p:nvSpPr>
              <p:cNvPr id="10" name="Oval 9"/>
              <p:cNvSpPr>
                <a:spLocks noRot="1" noChangeAspect="1" noMove="1" noResize="1" noEditPoints="1" noAdjustHandles="1" noChangeArrowheads="1" noChangeShapeType="1" noTextEdit="1"/>
              </p:cNvSpPr>
              <p:nvPr/>
            </p:nvSpPr>
            <p:spPr>
              <a:xfrm>
                <a:off x="10303870" y="2375101"/>
                <a:ext cx="798786" cy="798786"/>
              </a:xfrm>
              <a:prstGeom prst="ellipse">
                <a:avLst/>
              </a:prstGeom>
              <a:blipFill rotWithShape="1">
                <a:blip r:embed="rId3"/>
                <a:stretch>
                  <a:fillRect l="-1238" t="-1218" r="-1153" b="-117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Oval 10"/>
              <p:cNvSpPr/>
              <p:nvPr/>
            </p:nvSpPr>
            <p:spPr>
              <a:xfrm>
                <a:off x="8921760" y="3683639"/>
                <a:ext cx="798786" cy="798786"/>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bg1"/>
                              </a:solidFill>
                              <a:latin typeface="Cambria Math" panose="02040503050406030204" pitchFamily="18" charset="0"/>
                            </a:rPr>
                          </m:ctrlPr>
                        </m:sSubPr>
                        <m:e>
                          <m:r>
                            <a:rPr lang="en-CA" sz="2400" b="0" i="1" smtClean="0">
                              <a:solidFill>
                                <a:schemeClr val="bg1"/>
                              </a:solidFill>
                              <a:latin typeface="Cambria Math" panose="02040503050406030204" pitchFamily="18" charset="0"/>
                            </a:rPr>
                            <m:t>𝑅</m:t>
                          </m:r>
                        </m:e>
                        <m:sub>
                          <m:r>
                            <a:rPr lang="en-CA" sz="2400" b="0" i="1" smtClean="0">
                              <a:solidFill>
                                <a:schemeClr val="bg1"/>
                              </a:solidFill>
                              <a:latin typeface="Cambria Math" panose="02040503050406030204" pitchFamily="18" charset="0"/>
                            </a:rPr>
                            <m:t>4</m:t>
                          </m:r>
                        </m:sub>
                      </m:sSub>
                    </m:oMath>
                  </m:oMathPara>
                </a14:m>
                <a:endParaRPr lang="en-US" sz="2400" dirty="0">
                  <a:solidFill>
                    <a:schemeClr val="bg1"/>
                  </a:solidFill>
                </a:endParaRPr>
              </a:p>
            </p:txBody>
          </p:sp>
        </mc:Choice>
        <mc:Fallback>
          <p:sp>
            <p:nvSpPr>
              <p:cNvPr id="11" name="Oval 10"/>
              <p:cNvSpPr>
                <a:spLocks noRot="1" noChangeAspect="1" noMove="1" noResize="1" noEditPoints="1" noAdjustHandles="1" noChangeArrowheads="1" noChangeShapeType="1" noTextEdit="1"/>
              </p:cNvSpPr>
              <p:nvPr/>
            </p:nvSpPr>
            <p:spPr>
              <a:xfrm>
                <a:off x="8921760" y="3683639"/>
                <a:ext cx="798786" cy="798786"/>
              </a:xfrm>
              <a:prstGeom prst="ellipse">
                <a:avLst/>
              </a:prstGeom>
              <a:blipFill rotWithShape="1">
                <a:blip r:embed="rId4"/>
                <a:stretch>
                  <a:fillRect l="-1194" t="-1193" r="-1117" b="-1118"/>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Oval 11"/>
              <p:cNvSpPr/>
              <p:nvPr/>
            </p:nvSpPr>
            <p:spPr>
              <a:xfrm>
                <a:off x="10303870" y="3683639"/>
                <a:ext cx="798786" cy="798786"/>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bg1"/>
                              </a:solidFill>
                              <a:latin typeface="Cambria Math" panose="02040503050406030204" pitchFamily="18" charset="0"/>
                            </a:rPr>
                          </m:ctrlPr>
                        </m:sSubPr>
                        <m:e>
                          <m:r>
                            <a:rPr lang="en-CA" sz="2400" b="0" i="1" smtClean="0">
                              <a:solidFill>
                                <a:schemeClr val="bg1"/>
                              </a:solidFill>
                              <a:latin typeface="Cambria Math" panose="02040503050406030204" pitchFamily="18" charset="0"/>
                            </a:rPr>
                            <m:t>𝑅</m:t>
                          </m:r>
                        </m:e>
                        <m:sub>
                          <m:r>
                            <a:rPr lang="en-CA" sz="2400" b="0" i="1" smtClean="0">
                              <a:solidFill>
                                <a:schemeClr val="bg1"/>
                              </a:solidFill>
                              <a:latin typeface="Cambria Math" panose="02040503050406030204" pitchFamily="18" charset="0"/>
                            </a:rPr>
                            <m:t>5</m:t>
                          </m:r>
                        </m:sub>
                      </m:sSub>
                    </m:oMath>
                  </m:oMathPara>
                </a14:m>
                <a:endParaRPr lang="en-US" sz="2400" dirty="0">
                  <a:solidFill>
                    <a:schemeClr val="bg1"/>
                  </a:solidFill>
                </a:endParaRPr>
              </a:p>
            </p:txBody>
          </p:sp>
        </mc:Choice>
        <mc:Fallback>
          <p:sp>
            <p:nvSpPr>
              <p:cNvPr id="12" name="Oval 11"/>
              <p:cNvSpPr>
                <a:spLocks noRot="1" noChangeAspect="1" noMove="1" noResize="1" noEditPoints="1" noAdjustHandles="1" noChangeArrowheads="1" noChangeShapeType="1" noTextEdit="1"/>
              </p:cNvSpPr>
              <p:nvPr/>
            </p:nvSpPr>
            <p:spPr>
              <a:xfrm>
                <a:off x="10303870" y="3683639"/>
                <a:ext cx="798786" cy="798786"/>
              </a:xfrm>
              <a:prstGeom prst="ellipse">
                <a:avLst/>
              </a:prstGeom>
              <a:blipFill rotWithShape="1">
                <a:blip r:embed="rId5"/>
                <a:stretch>
                  <a:fillRect l="-1238" t="-1193" r="-1153" b="-1118"/>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13" name="Straight Connector 12"/>
          <p:cNvCxnSpPr>
            <a:stCxn id="8" idx="6"/>
            <a:endCxn id="9" idx="2"/>
          </p:cNvCxnSpPr>
          <p:nvPr/>
        </p:nvCxnSpPr>
        <p:spPr>
          <a:xfrm>
            <a:off x="8338436" y="2774494"/>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a:stCxn id="9" idx="6"/>
            <a:endCxn id="10" idx="2"/>
          </p:cNvCxnSpPr>
          <p:nvPr/>
        </p:nvCxnSpPr>
        <p:spPr>
          <a:xfrm>
            <a:off x="9720546" y="2774494"/>
            <a:ext cx="583324" cy="0"/>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a:stCxn id="12" idx="0"/>
            <a:endCxn id="10" idx="4"/>
          </p:cNvCxnSpPr>
          <p:nvPr/>
        </p:nvCxnSpPr>
        <p:spPr>
          <a:xfrm flipV="1">
            <a:off x="10703263" y="3173887"/>
            <a:ext cx="0" cy="509752"/>
          </a:xfrm>
          <a:prstGeom prst="line">
            <a:avLst/>
          </a:prstGeom>
          <a:ln w="38100">
            <a:prstDash val="sysDot"/>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a:stCxn id="11" idx="6"/>
            <a:endCxn id="12" idx="2"/>
          </p:cNvCxnSpPr>
          <p:nvPr/>
        </p:nvCxnSpPr>
        <p:spPr>
          <a:xfrm>
            <a:off x="9720546" y="4083032"/>
            <a:ext cx="583324" cy="0"/>
          </a:xfrm>
          <a:prstGeom prst="line">
            <a:avLst/>
          </a:prstGeom>
          <a:ln w="38100">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a:stCxn id="9" idx="5"/>
            <a:endCxn id="12" idx="1"/>
          </p:cNvCxnSpPr>
          <p:nvPr/>
        </p:nvCxnSpPr>
        <p:spPr>
          <a:xfrm>
            <a:off x="9603566" y="3056907"/>
            <a:ext cx="817284" cy="743712"/>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mc:Choice xmlns:a14="http://schemas.microsoft.com/office/drawing/2010/main" Requires="a14">
          <p:sp>
            <p:nvSpPr>
              <p:cNvPr id="20" name="Oval 19"/>
              <p:cNvSpPr/>
              <p:nvPr/>
            </p:nvSpPr>
            <p:spPr>
              <a:xfrm>
                <a:off x="8921760" y="4992177"/>
                <a:ext cx="798786" cy="798786"/>
              </a:xfrm>
              <a:prstGeom prst="ellipse">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6</m:t>
                          </m:r>
                        </m:sub>
                      </m:sSub>
                    </m:oMath>
                  </m:oMathPara>
                </a14:m>
                <a:endParaRPr lang="en-US" sz="2400" dirty="0"/>
              </a:p>
            </p:txBody>
          </p:sp>
        </mc:Choice>
        <mc:Fallback>
          <p:sp>
            <p:nvSpPr>
              <p:cNvPr id="20" name="Oval 19"/>
              <p:cNvSpPr>
                <a:spLocks noRot="1" noChangeAspect="1" noMove="1" noResize="1" noEditPoints="1" noAdjustHandles="1" noChangeArrowheads="1" noChangeShapeType="1" noTextEdit="1"/>
              </p:cNvSpPr>
              <p:nvPr/>
            </p:nvSpPr>
            <p:spPr>
              <a:xfrm>
                <a:off x="8921760" y="4992177"/>
                <a:ext cx="798786" cy="798786"/>
              </a:xfrm>
              <a:prstGeom prst="ellipse">
                <a:avLst/>
              </a:prstGeom>
              <a:blipFill rotWithShape="1">
                <a:blip r:embed="rId6"/>
                <a:stretch>
                  <a:fillRect l="-1194" t="-1248" r="-1117" b="-114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1" name="Oval 20"/>
              <p:cNvSpPr/>
              <p:nvPr/>
            </p:nvSpPr>
            <p:spPr>
              <a:xfrm>
                <a:off x="10303870" y="4992177"/>
                <a:ext cx="798786" cy="798786"/>
              </a:xfrm>
              <a:prstGeom prst="ellipse">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7</m:t>
                          </m:r>
                        </m:sub>
                      </m:sSub>
                    </m:oMath>
                  </m:oMathPara>
                </a14:m>
                <a:endParaRPr lang="en-US" sz="2400" dirty="0"/>
              </a:p>
            </p:txBody>
          </p:sp>
        </mc:Choice>
        <mc:Fallback>
          <p:sp>
            <p:nvSpPr>
              <p:cNvPr id="21" name="Oval 20"/>
              <p:cNvSpPr>
                <a:spLocks noRot="1" noChangeAspect="1" noMove="1" noResize="1" noEditPoints="1" noAdjustHandles="1" noChangeArrowheads="1" noChangeShapeType="1" noTextEdit="1"/>
              </p:cNvSpPr>
              <p:nvPr/>
            </p:nvSpPr>
            <p:spPr>
              <a:xfrm>
                <a:off x="10303870" y="4992177"/>
                <a:ext cx="798786" cy="798786"/>
              </a:xfrm>
              <a:prstGeom prst="ellipse">
                <a:avLst/>
              </a:prstGeom>
              <a:blipFill rotWithShape="1">
                <a:blip r:embed="rId7"/>
                <a:stretch>
                  <a:fillRect l="-1238" t="-1248" r="-1153" b="-114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22" name="Straight Connector 21"/>
          <p:cNvCxnSpPr>
            <a:stCxn id="20" idx="7"/>
            <a:endCxn id="12" idx="3"/>
          </p:cNvCxnSpPr>
          <p:nvPr/>
        </p:nvCxnSpPr>
        <p:spPr>
          <a:xfrm flipV="1">
            <a:off x="9603566" y="4365445"/>
            <a:ext cx="817284" cy="743712"/>
          </a:xfrm>
          <a:prstGeom prst="line">
            <a:avLst/>
          </a:prstGeom>
          <a:ln w="38100">
            <a:prstDash val="sysDot"/>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a:stCxn id="21" idx="2"/>
            <a:endCxn id="20" idx="6"/>
          </p:cNvCxnSpPr>
          <p:nvPr/>
        </p:nvCxnSpPr>
        <p:spPr>
          <a:xfrm flipH="1">
            <a:off x="9720546" y="5391570"/>
            <a:ext cx="583324" cy="0"/>
          </a:xfrm>
          <a:prstGeom prst="line">
            <a:avLst/>
          </a:prstGeom>
          <a:ln w="38100">
            <a:headEnd type="triangle" w="med" len="med"/>
            <a:tailEnd type="none" w="med" len="med"/>
          </a:ln>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26390" y="135255"/>
            <a:ext cx="10515600" cy="1325563"/>
          </a:xfrm>
        </p:spPr>
        <p:txBody>
          <a:bodyPr>
            <a:normAutofit/>
          </a:bodyPr>
          <a:p>
            <a:r>
              <a:rPr lang="en-US" altLang="zh-CN"/>
              <a:t>Wander Join</a:t>
            </a:r>
            <a:endParaRPr lang="en-US" altLang="zh-CN"/>
          </a:p>
        </p:txBody>
      </p:sp>
      <p:sp>
        <p:nvSpPr>
          <p:cNvPr id="3" name="内容占位符 2"/>
          <p:cNvSpPr>
            <a:spLocks noGrp="1"/>
          </p:cNvSpPr>
          <p:nvPr>
            <p:ph idx="1"/>
          </p:nvPr>
        </p:nvSpPr>
        <p:spPr>
          <a:xfrm>
            <a:off x="326390" y="1553845"/>
            <a:ext cx="11027410" cy="4351655"/>
          </a:xfrm>
        </p:spPr>
        <p:txBody>
          <a:bodyPr>
            <a:normAutofit lnSpcReduction="20000"/>
          </a:bodyPr>
          <a:p>
            <a:pPr marL="0" indent="0">
              <a:buNone/>
            </a:pPr>
            <a:r>
              <a:rPr lang="en-US" altLang="zh-CN"/>
              <a:t>Model the join as a graph: tuples (nodes), joinable pairs (edges)</a:t>
            </a:r>
            <a:endParaRPr lang="en-US" altLang="zh-CN"/>
          </a:p>
          <a:p>
            <a:pPr marL="0" indent="0">
              <a:buNone/>
            </a:pPr>
            <a:endParaRPr lang="en-US" altLang="zh-CN"/>
          </a:p>
          <a:p>
            <a:pPr marL="0" indent="0">
              <a:buNone/>
            </a:pPr>
            <a:r>
              <a:rPr lang="en-US" altLang="zh-CN"/>
              <a:t>Start from one table with a random tuple; then walk to neighbors that actually join.</a:t>
            </a:r>
            <a:endParaRPr lang="en-US" altLang="zh-CN"/>
          </a:p>
          <a:p>
            <a:pPr marL="0" indent="0">
              <a:buNone/>
            </a:pPr>
            <a:endParaRPr lang="en-US" altLang="zh-CN"/>
          </a:p>
          <a:p>
            <a:pPr marL="0" indent="0">
              <a:buNone/>
            </a:pPr>
            <a:r>
              <a:rPr lang="en-US" altLang="zh-CN"/>
              <a:t>Focus only on joinable regions, not blind sampling.</a:t>
            </a:r>
            <a:endParaRPr lang="en-US" altLang="zh-CN"/>
          </a:p>
          <a:p>
            <a:pPr marL="0" indent="0">
              <a:buNone/>
            </a:pPr>
            <a:endParaRPr lang="en-US" altLang="zh-CN"/>
          </a:p>
          <a:p>
            <a:pPr marL="0" indent="0">
              <a:buNone/>
            </a:pPr>
            <a:r>
              <a:rPr lang="en-US" altLang="zh-CN"/>
              <a:t>Produces unbiased estimates with CIs</a:t>
            </a:r>
            <a:endParaRPr lang="en-US" altLang="zh-CN"/>
          </a:p>
        </p:txBody>
      </p:sp>
      <p:sp>
        <p:nvSpPr>
          <p:cNvPr id="4" name="日期占位符 3"/>
          <p:cNvSpPr>
            <a:spLocks noGrp="1"/>
          </p:cNvSpPr>
          <p:nvPr>
            <p:ph type="dt" sz="half" idx="10"/>
          </p:nvPr>
        </p:nvSpPr>
        <p:spPr/>
        <p:txBody>
          <a:bodyPr/>
          <a:p>
            <a:fld id="{77EB027C-A6F6-5144-8BE5-B9801DE8B1A4}" type="datetime1">
              <a:rPr lang="en-CA" smtClean="0"/>
            </a:fld>
            <a:endParaRPr lang="en-US"/>
          </a:p>
        </p:txBody>
      </p:sp>
      <p:sp>
        <p:nvSpPr>
          <p:cNvPr id="5" name="灯片编号占位符 4"/>
          <p:cNvSpPr>
            <a:spLocks noGrp="1"/>
          </p:cNvSpPr>
          <p:nvPr>
            <p:ph type="sldNum" sz="quarter" idx="12"/>
          </p:nvPr>
        </p:nvSpPr>
        <p:spPr/>
        <p:txBody>
          <a:bodyPr/>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dirty="0"/>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p:sp>
        <p:nvSpPr>
          <p:cNvPr id="16" name="TextBox 15"/>
          <p:cNvSpPr txBox="1"/>
          <p:nvPr/>
        </p:nvSpPr>
        <p:spPr>
          <a:xfrm>
            <a:off x="838200" y="932031"/>
            <a:ext cx="5359416" cy="461665"/>
          </a:xfrm>
          <a:prstGeom prst="rect">
            <a:avLst/>
          </a:prstGeom>
          <a:noFill/>
        </p:spPr>
        <p:txBody>
          <a:bodyPr wrap="none" rtlCol="0">
            <a:spAutoFit/>
          </a:bodyPr>
          <a:lstStyle/>
          <a:p>
            <a:r>
              <a:rPr lang="en-US" sz="2400" dirty="0">
                <a:solidFill>
                  <a:schemeClr val="tx1">
                    <a:lumMod val="50000"/>
                    <a:lumOff val="50000"/>
                  </a:schemeClr>
                </a:solidFill>
              </a:rPr>
              <a:t>Directed Spanning Tree Decomposition</a:t>
            </a:r>
            <a:endParaRPr lang="en-US" sz="2400" b="1" dirty="0">
              <a:solidFill>
                <a:schemeClr val="tx1">
                  <a:lumMod val="50000"/>
                  <a:lumOff val="50000"/>
                </a:schemeClr>
              </a:solidFill>
            </a:endParaRPr>
          </a:p>
        </p:txBody>
      </p:sp>
      <p:sp>
        <p:nvSpPr>
          <p:cNvPr id="6" name="TextBox 5"/>
          <p:cNvSpPr txBox="1"/>
          <p:nvPr/>
        </p:nvSpPr>
        <p:spPr>
          <a:xfrm>
            <a:off x="838200" y="1665980"/>
            <a:ext cx="4906087" cy="461665"/>
          </a:xfrm>
          <a:prstGeom prst="rect">
            <a:avLst/>
          </a:prstGeom>
          <a:noFill/>
        </p:spPr>
        <p:txBody>
          <a:bodyPr wrap="none" rtlCol="0">
            <a:spAutoFit/>
          </a:bodyPr>
          <a:lstStyle/>
          <a:p>
            <a:r>
              <a:rPr lang="en-US" sz="2400" dirty="0"/>
              <a:t>Step 3: Convert into Decomposition</a:t>
            </a:r>
            <a:endParaRPr lang="en-US" sz="2400" dirty="0"/>
          </a:p>
        </p:txBody>
      </p:sp>
      <p:sp>
        <p:nvSpPr>
          <p:cNvPr id="7" name="TextBox 6"/>
          <p:cNvSpPr txBox="1"/>
          <p:nvPr/>
        </p:nvSpPr>
        <p:spPr>
          <a:xfrm>
            <a:off x="838200" y="2861718"/>
            <a:ext cx="6019644"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400" dirty="0"/>
              <a:t>Assign them to one of the covers </a:t>
            </a:r>
            <a:br>
              <a:rPr lang="en-US" sz="2400" dirty="0"/>
            </a:br>
            <a:r>
              <a:rPr lang="en-US" sz="2400" dirty="0"/>
              <a:t>in topological order</a:t>
            </a:r>
            <a:endParaRPr lang="en-US" sz="2400" dirty="0"/>
          </a:p>
        </p:txBody>
      </p:sp>
      <mc:AlternateContent xmlns:mc="http://schemas.openxmlformats.org/markup-compatibility/2006">
        <mc:Choice xmlns:a14="http://schemas.microsoft.com/office/drawing/2010/main" Requires="a14">
          <p:sp>
            <p:nvSpPr>
              <p:cNvPr id="8" name="Oval 7"/>
              <p:cNvSpPr/>
              <p:nvPr/>
            </p:nvSpPr>
            <p:spPr>
              <a:xfrm>
                <a:off x="7539650" y="2375101"/>
                <a:ext cx="798786" cy="798786"/>
              </a:xfrm>
              <a:prstGeom prst="ellipse">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8" name="Oval 7"/>
              <p:cNvSpPr>
                <a:spLocks noRot="1" noChangeAspect="1" noMove="1" noResize="1" noEditPoints="1" noAdjustHandles="1" noChangeArrowheads="1" noChangeShapeType="1" noTextEdit="1"/>
              </p:cNvSpPr>
              <p:nvPr/>
            </p:nvSpPr>
            <p:spPr>
              <a:xfrm>
                <a:off x="7539650" y="2375101"/>
                <a:ext cx="798786" cy="798786"/>
              </a:xfrm>
              <a:prstGeom prst="ellipse">
                <a:avLst/>
              </a:prstGeom>
              <a:blipFill rotWithShape="1">
                <a:blip r:embed="rId1"/>
                <a:stretch>
                  <a:fillRect l="-1229" t="-1218" r="-1161" b="-117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Oval 8"/>
              <p:cNvSpPr/>
              <p:nvPr/>
            </p:nvSpPr>
            <p:spPr>
              <a:xfrm>
                <a:off x="8921760" y="2375101"/>
                <a:ext cx="798786" cy="798786"/>
              </a:xfrm>
              <a:prstGeom prst="ellipse">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9" name="Oval 8"/>
              <p:cNvSpPr>
                <a:spLocks noRot="1" noChangeAspect="1" noMove="1" noResize="1" noEditPoints="1" noAdjustHandles="1" noChangeArrowheads="1" noChangeShapeType="1" noTextEdit="1"/>
              </p:cNvSpPr>
              <p:nvPr/>
            </p:nvSpPr>
            <p:spPr>
              <a:xfrm>
                <a:off x="8921760" y="2375101"/>
                <a:ext cx="798786" cy="798786"/>
              </a:xfrm>
              <a:prstGeom prst="ellipse">
                <a:avLst/>
              </a:prstGeom>
              <a:blipFill rotWithShape="1">
                <a:blip r:embed="rId2"/>
                <a:stretch>
                  <a:fillRect l="-1194" t="-1218" r="-1117" b="-117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val 9"/>
              <p:cNvSpPr/>
              <p:nvPr/>
            </p:nvSpPr>
            <p:spPr>
              <a:xfrm>
                <a:off x="10303870" y="2375101"/>
                <a:ext cx="798786" cy="798786"/>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bg1"/>
                              </a:solidFill>
                              <a:latin typeface="Cambria Math" panose="02040503050406030204" pitchFamily="18" charset="0"/>
                            </a:rPr>
                          </m:ctrlPr>
                        </m:sSubPr>
                        <m:e>
                          <m:r>
                            <a:rPr lang="en-CA" sz="2400" b="0" i="1" smtClean="0">
                              <a:solidFill>
                                <a:schemeClr val="bg1"/>
                              </a:solidFill>
                              <a:latin typeface="Cambria Math" panose="02040503050406030204" pitchFamily="18" charset="0"/>
                            </a:rPr>
                            <m:t>𝑅</m:t>
                          </m:r>
                        </m:e>
                        <m:sub>
                          <m:r>
                            <a:rPr lang="en-CA" sz="2400" b="0" i="1" smtClean="0">
                              <a:solidFill>
                                <a:schemeClr val="bg1"/>
                              </a:solidFill>
                              <a:latin typeface="Cambria Math" panose="02040503050406030204" pitchFamily="18" charset="0"/>
                            </a:rPr>
                            <m:t>3</m:t>
                          </m:r>
                        </m:sub>
                      </m:sSub>
                    </m:oMath>
                  </m:oMathPara>
                </a14:m>
                <a:endParaRPr lang="en-US" sz="2400" dirty="0">
                  <a:solidFill>
                    <a:schemeClr val="bg1"/>
                  </a:solidFill>
                </a:endParaRPr>
              </a:p>
            </p:txBody>
          </p:sp>
        </mc:Choice>
        <mc:Fallback>
          <p:sp>
            <p:nvSpPr>
              <p:cNvPr id="10" name="Oval 9"/>
              <p:cNvSpPr>
                <a:spLocks noRot="1" noChangeAspect="1" noMove="1" noResize="1" noEditPoints="1" noAdjustHandles="1" noChangeArrowheads="1" noChangeShapeType="1" noTextEdit="1"/>
              </p:cNvSpPr>
              <p:nvPr/>
            </p:nvSpPr>
            <p:spPr>
              <a:xfrm>
                <a:off x="10303870" y="2375101"/>
                <a:ext cx="798786" cy="798786"/>
              </a:xfrm>
              <a:prstGeom prst="ellipse">
                <a:avLst/>
              </a:prstGeom>
              <a:blipFill rotWithShape="1">
                <a:blip r:embed="rId3"/>
                <a:stretch>
                  <a:fillRect l="-1238" t="-1218" r="-1153" b="-117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Oval 10"/>
              <p:cNvSpPr/>
              <p:nvPr/>
            </p:nvSpPr>
            <p:spPr>
              <a:xfrm>
                <a:off x="8921760" y="3683639"/>
                <a:ext cx="798786" cy="798786"/>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bg1"/>
                              </a:solidFill>
                              <a:latin typeface="Cambria Math" panose="02040503050406030204" pitchFamily="18" charset="0"/>
                            </a:rPr>
                          </m:ctrlPr>
                        </m:sSubPr>
                        <m:e>
                          <m:r>
                            <a:rPr lang="en-CA" sz="2400" b="0" i="1" smtClean="0">
                              <a:solidFill>
                                <a:schemeClr val="bg1"/>
                              </a:solidFill>
                              <a:latin typeface="Cambria Math" panose="02040503050406030204" pitchFamily="18" charset="0"/>
                            </a:rPr>
                            <m:t>𝑅</m:t>
                          </m:r>
                        </m:e>
                        <m:sub>
                          <m:r>
                            <a:rPr lang="en-CA" sz="2400" b="0" i="1" smtClean="0">
                              <a:solidFill>
                                <a:schemeClr val="bg1"/>
                              </a:solidFill>
                              <a:latin typeface="Cambria Math" panose="02040503050406030204" pitchFamily="18" charset="0"/>
                            </a:rPr>
                            <m:t>4</m:t>
                          </m:r>
                        </m:sub>
                      </m:sSub>
                    </m:oMath>
                  </m:oMathPara>
                </a14:m>
                <a:endParaRPr lang="en-US" sz="2400" dirty="0">
                  <a:solidFill>
                    <a:schemeClr val="bg1"/>
                  </a:solidFill>
                </a:endParaRPr>
              </a:p>
            </p:txBody>
          </p:sp>
        </mc:Choice>
        <mc:Fallback>
          <p:sp>
            <p:nvSpPr>
              <p:cNvPr id="11" name="Oval 10"/>
              <p:cNvSpPr>
                <a:spLocks noRot="1" noChangeAspect="1" noMove="1" noResize="1" noEditPoints="1" noAdjustHandles="1" noChangeArrowheads="1" noChangeShapeType="1" noTextEdit="1"/>
              </p:cNvSpPr>
              <p:nvPr/>
            </p:nvSpPr>
            <p:spPr>
              <a:xfrm>
                <a:off x="8921760" y="3683639"/>
                <a:ext cx="798786" cy="798786"/>
              </a:xfrm>
              <a:prstGeom prst="ellipse">
                <a:avLst/>
              </a:prstGeom>
              <a:blipFill rotWithShape="1">
                <a:blip r:embed="rId4"/>
                <a:stretch>
                  <a:fillRect l="-1194" t="-1193" r="-1117" b="-1118"/>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Oval 11"/>
              <p:cNvSpPr/>
              <p:nvPr/>
            </p:nvSpPr>
            <p:spPr>
              <a:xfrm>
                <a:off x="10303870" y="3683639"/>
                <a:ext cx="798786" cy="798786"/>
              </a:xfrm>
              <a:prstGeom prst="ellipse">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tx1"/>
                              </a:solidFill>
                              <a:latin typeface="Cambria Math" panose="02040503050406030204" pitchFamily="18" charset="0"/>
                            </a:rPr>
                          </m:ctrlPr>
                        </m:sSubPr>
                        <m:e>
                          <m:r>
                            <a:rPr lang="en-CA" sz="2400" b="0" i="1" smtClean="0">
                              <a:solidFill>
                                <a:schemeClr val="tx1"/>
                              </a:solidFill>
                              <a:latin typeface="Cambria Math" panose="02040503050406030204" pitchFamily="18" charset="0"/>
                            </a:rPr>
                            <m:t>𝑅</m:t>
                          </m:r>
                        </m:e>
                        <m:sub>
                          <m:r>
                            <a:rPr lang="en-CA" sz="2400" b="0" i="1" smtClean="0">
                              <a:solidFill>
                                <a:schemeClr val="tx1"/>
                              </a:solidFill>
                              <a:latin typeface="Cambria Math" panose="02040503050406030204" pitchFamily="18" charset="0"/>
                            </a:rPr>
                            <m:t>5</m:t>
                          </m:r>
                        </m:sub>
                      </m:sSub>
                    </m:oMath>
                  </m:oMathPara>
                </a14:m>
                <a:endParaRPr lang="en-US" sz="2400" dirty="0">
                  <a:solidFill>
                    <a:schemeClr val="tx1"/>
                  </a:solidFill>
                </a:endParaRPr>
              </a:p>
            </p:txBody>
          </p:sp>
        </mc:Choice>
        <mc:Fallback>
          <p:sp>
            <p:nvSpPr>
              <p:cNvPr id="12" name="Oval 11"/>
              <p:cNvSpPr>
                <a:spLocks noRot="1" noChangeAspect="1" noMove="1" noResize="1" noEditPoints="1" noAdjustHandles="1" noChangeArrowheads="1" noChangeShapeType="1" noTextEdit="1"/>
              </p:cNvSpPr>
              <p:nvPr/>
            </p:nvSpPr>
            <p:spPr>
              <a:xfrm>
                <a:off x="10303870" y="3683639"/>
                <a:ext cx="798786" cy="798786"/>
              </a:xfrm>
              <a:prstGeom prst="ellipse">
                <a:avLst/>
              </a:prstGeom>
              <a:blipFill rotWithShape="1">
                <a:blip r:embed="rId5"/>
                <a:stretch>
                  <a:fillRect l="-1238" t="-1193" r="-1153" b="-1118"/>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13" name="Straight Connector 12"/>
          <p:cNvCxnSpPr>
            <a:stCxn id="8" idx="6"/>
            <a:endCxn id="9" idx="2"/>
          </p:cNvCxnSpPr>
          <p:nvPr/>
        </p:nvCxnSpPr>
        <p:spPr>
          <a:xfrm>
            <a:off x="8338436" y="2774494"/>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a:stCxn id="9" idx="6"/>
            <a:endCxn id="10" idx="2"/>
          </p:cNvCxnSpPr>
          <p:nvPr/>
        </p:nvCxnSpPr>
        <p:spPr>
          <a:xfrm>
            <a:off x="9720546" y="2774494"/>
            <a:ext cx="583324" cy="0"/>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a:stCxn id="12" idx="0"/>
            <a:endCxn id="10" idx="4"/>
          </p:cNvCxnSpPr>
          <p:nvPr/>
        </p:nvCxnSpPr>
        <p:spPr>
          <a:xfrm flipV="1">
            <a:off x="10703263" y="3173887"/>
            <a:ext cx="0" cy="509752"/>
          </a:xfrm>
          <a:prstGeom prst="line">
            <a:avLst/>
          </a:prstGeom>
          <a:ln w="38100">
            <a:prstDash val="sysDot"/>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a:stCxn id="11" idx="6"/>
            <a:endCxn id="12" idx="2"/>
          </p:cNvCxnSpPr>
          <p:nvPr/>
        </p:nvCxnSpPr>
        <p:spPr>
          <a:xfrm>
            <a:off x="9720546" y="4083032"/>
            <a:ext cx="583324" cy="0"/>
          </a:xfrm>
          <a:prstGeom prst="line">
            <a:avLst/>
          </a:prstGeom>
          <a:ln w="38100">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a:stCxn id="9" idx="5"/>
            <a:endCxn id="12" idx="1"/>
          </p:cNvCxnSpPr>
          <p:nvPr/>
        </p:nvCxnSpPr>
        <p:spPr>
          <a:xfrm>
            <a:off x="9603566" y="3056907"/>
            <a:ext cx="817284" cy="743712"/>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mc:Choice xmlns:a14="http://schemas.microsoft.com/office/drawing/2010/main" Requires="a14">
          <p:sp>
            <p:nvSpPr>
              <p:cNvPr id="20" name="Oval 19"/>
              <p:cNvSpPr/>
              <p:nvPr/>
            </p:nvSpPr>
            <p:spPr>
              <a:xfrm>
                <a:off x="8921760" y="4992177"/>
                <a:ext cx="798786" cy="798786"/>
              </a:xfrm>
              <a:prstGeom prst="ellipse">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6</m:t>
                          </m:r>
                        </m:sub>
                      </m:sSub>
                    </m:oMath>
                  </m:oMathPara>
                </a14:m>
                <a:endParaRPr lang="en-US" sz="2400" dirty="0"/>
              </a:p>
            </p:txBody>
          </p:sp>
        </mc:Choice>
        <mc:Fallback>
          <p:sp>
            <p:nvSpPr>
              <p:cNvPr id="20" name="Oval 19"/>
              <p:cNvSpPr>
                <a:spLocks noRot="1" noChangeAspect="1" noMove="1" noResize="1" noEditPoints="1" noAdjustHandles="1" noChangeArrowheads="1" noChangeShapeType="1" noTextEdit="1"/>
              </p:cNvSpPr>
              <p:nvPr/>
            </p:nvSpPr>
            <p:spPr>
              <a:xfrm>
                <a:off x="8921760" y="4992177"/>
                <a:ext cx="798786" cy="798786"/>
              </a:xfrm>
              <a:prstGeom prst="ellipse">
                <a:avLst/>
              </a:prstGeom>
              <a:blipFill rotWithShape="1">
                <a:blip r:embed="rId6"/>
                <a:stretch>
                  <a:fillRect l="-1194" t="-1248" r="-1117" b="-114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1" name="Oval 20"/>
              <p:cNvSpPr/>
              <p:nvPr/>
            </p:nvSpPr>
            <p:spPr>
              <a:xfrm>
                <a:off x="10303870" y="4992177"/>
                <a:ext cx="798786" cy="798786"/>
              </a:xfrm>
              <a:prstGeom prst="ellipse">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7</m:t>
                          </m:r>
                        </m:sub>
                      </m:sSub>
                    </m:oMath>
                  </m:oMathPara>
                </a14:m>
                <a:endParaRPr lang="en-US" sz="2400" dirty="0"/>
              </a:p>
            </p:txBody>
          </p:sp>
        </mc:Choice>
        <mc:Fallback>
          <p:sp>
            <p:nvSpPr>
              <p:cNvPr id="21" name="Oval 20"/>
              <p:cNvSpPr>
                <a:spLocks noRot="1" noChangeAspect="1" noMove="1" noResize="1" noEditPoints="1" noAdjustHandles="1" noChangeArrowheads="1" noChangeShapeType="1" noTextEdit="1"/>
              </p:cNvSpPr>
              <p:nvPr/>
            </p:nvSpPr>
            <p:spPr>
              <a:xfrm>
                <a:off x="10303870" y="4992177"/>
                <a:ext cx="798786" cy="798786"/>
              </a:xfrm>
              <a:prstGeom prst="ellipse">
                <a:avLst/>
              </a:prstGeom>
              <a:blipFill rotWithShape="1">
                <a:blip r:embed="rId7"/>
                <a:stretch>
                  <a:fillRect l="-1238" t="-1248" r="-1153" b="-114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22" name="Straight Connector 21"/>
          <p:cNvCxnSpPr>
            <a:stCxn id="20" idx="7"/>
            <a:endCxn id="12" idx="3"/>
          </p:cNvCxnSpPr>
          <p:nvPr/>
        </p:nvCxnSpPr>
        <p:spPr>
          <a:xfrm flipV="1">
            <a:off x="9603566" y="4365445"/>
            <a:ext cx="817284" cy="743712"/>
          </a:xfrm>
          <a:prstGeom prst="line">
            <a:avLst/>
          </a:prstGeom>
          <a:ln w="38100">
            <a:prstDash val="sysDot"/>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a:stCxn id="21" idx="2"/>
            <a:endCxn id="20" idx="6"/>
          </p:cNvCxnSpPr>
          <p:nvPr/>
        </p:nvCxnSpPr>
        <p:spPr>
          <a:xfrm flipH="1">
            <a:off x="9720546" y="5391570"/>
            <a:ext cx="583324" cy="0"/>
          </a:xfrm>
          <a:prstGeom prst="line">
            <a:avLst/>
          </a:prstGeom>
          <a:ln w="38100">
            <a:headEnd type="triangle" w="med" len="med"/>
            <a:tailEnd type="none" w="med" len="med"/>
          </a:ln>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dirty="0"/>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p:sp>
        <p:nvSpPr>
          <p:cNvPr id="16" name="TextBox 15"/>
          <p:cNvSpPr txBox="1"/>
          <p:nvPr/>
        </p:nvSpPr>
        <p:spPr>
          <a:xfrm>
            <a:off x="838200" y="932031"/>
            <a:ext cx="5359416" cy="461665"/>
          </a:xfrm>
          <a:prstGeom prst="rect">
            <a:avLst/>
          </a:prstGeom>
          <a:noFill/>
        </p:spPr>
        <p:txBody>
          <a:bodyPr wrap="none" rtlCol="0">
            <a:spAutoFit/>
          </a:bodyPr>
          <a:lstStyle/>
          <a:p>
            <a:r>
              <a:rPr lang="en-US" sz="2400" dirty="0">
                <a:solidFill>
                  <a:schemeClr val="tx1">
                    <a:lumMod val="50000"/>
                    <a:lumOff val="50000"/>
                  </a:schemeClr>
                </a:solidFill>
              </a:rPr>
              <a:t>Directed Spanning Tree Decomposition</a:t>
            </a:r>
            <a:endParaRPr lang="en-US" sz="2400" b="1" dirty="0">
              <a:solidFill>
                <a:schemeClr val="tx1">
                  <a:lumMod val="50000"/>
                  <a:lumOff val="50000"/>
                </a:schemeClr>
              </a:solidFill>
            </a:endParaRPr>
          </a:p>
        </p:txBody>
      </p:sp>
      <p:sp>
        <p:nvSpPr>
          <p:cNvPr id="6" name="TextBox 5"/>
          <p:cNvSpPr txBox="1"/>
          <p:nvPr/>
        </p:nvSpPr>
        <p:spPr>
          <a:xfrm>
            <a:off x="838200" y="1665980"/>
            <a:ext cx="4906087" cy="461665"/>
          </a:xfrm>
          <a:prstGeom prst="rect">
            <a:avLst/>
          </a:prstGeom>
          <a:noFill/>
        </p:spPr>
        <p:txBody>
          <a:bodyPr wrap="none" rtlCol="0">
            <a:spAutoFit/>
          </a:bodyPr>
          <a:lstStyle/>
          <a:p>
            <a:r>
              <a:rPr lang="en-US" sz="2400" dirty="0"/>
              <a:t>Step 3: Convert into Decomposition</a:t>
            </a:r>
            <a:endParaRPr lang="en-US" sz="2400" dirty="0"/>
          </a:p>
        </p:txBody>
      </p:sp>
      <p:sp>
        <p:nvSpPr>
          <p:cNvPr id="7" name="TextBox 6"/>
          <p:cNvSpPr txBox="1"/>
          <p:nvPr/>
        </p:nvSpPr>
        <p:spPr>
          <a:xfrm>
            <a:off x="838200" y="2861718"/>
            <a:ext cx="6019644"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400" dirty="0"/>
              <a:t>Same assignment as the predecessors</a:t>
            </a:r>
            <a:endParaRPr lang="en-US" sz="2400" dirty="0"/>
          </a:p>
        </p:txBody>
      </p:sp>
      <mc:AlternateContent xmlns:mc="http://schemas.openxmlformats.org/markup-compatibility/2006">
        <mc:Choice xmlns:a14="http://schemas.microsoft.com/office/drawing/2010/main" Requires="a14">
          <p:sp>
            <p:nvSpPr>
              <p:cNvPr id="8" name="Oval 7"/>
              <p:cNvSpPr/>
              <p:nvPr/>
            </p:nvSpPr>
            <p:spPr>
              <a:xfrm>
                <a:off x="7539650" y="2375101"/>
                <a:ext cx="798786" cy="798786"/>
              </a:xfrm>
              <a:prstGeom prst="ellipse">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8" name="Oval 7"/>
              <p:cNvSpPr>
                <a:spLocks noRot="1" noChangeAspect="1" noMove="1" noResize="1" noEditPoints="1" noAdjustHandles="1" noChangeArrowheads="1" noChangeShapeType="1" noTextEdit="1"/>
              </p:cNvSpPr>
              <p:nvPr/>
            </p:nvSpPr>
            <p:spPr>
              <a:xfrm>
                <a:off x="7539650" y="2375101"/>
                <a:ext cx="798786" cy="798786"/>
              </a:xfrm>
              <a:prstGeom prst="ellipse">
                <a:avLst/>
              </a:prstGeom>
              <a:blipFill rotWithShape="1">
                <a:blip r:embed="rId1"/>
                <a:stretch>
                  <a:fillRect l="-1229" t="-1218" r="-1161" b="-117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Oval 8"/>
              <p:cNvSpPr/>
              <p:nvPr/>
            </p:nvSpPr>
            <p:spPr>
              <a:xfrm>
                <a:off x="8921760" y="2375101"/>
                <a:ext cx="798786" cy="798786"/>
              </a:xfrm>
              <a:prstGeom prst="ellipse">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9" name="Oval 8"/>
              <p:cNvSpPr>
                <a:spLocks noRot="1" noChangeAspect="1" noMove="1" noResize="1" noEditPoints="1" noAdjustHandles="1" noChangeArrowheads="1" noChangeShapeType="1" noTextEdit="1"/>
              </p:cNvSpPr>
              <p:nvPr/>
            </p:nvSpPr>
            <p:spPr>
              <a:xfrm>
                <a:off x="8921760" y="2375101"/>
                <a:ext cx="798786" cy="798786"/>
              </a:xfrm>
              <a:prstGeom prst="ellipse">
                <a:avLst/>
              </a:prstGeom>
              <a:blipFill rotWithShape="1">
                <a:blip r:embed="rId2"/>
                <a:stretch>
                  <a:fillRect l="-1194" t="-1218" r="-1117" b="-117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val 9"/>
              <p:cNvSpPr/>
              <p:nvPr/>
            </p:nvSpPr>
            <p:spPr>
              <a:xfrm>
                <a:off x="10303870" y="2375101"/>
                <a:ext cx="798786" cy="798786"/>
              </a:xfrm>
              <a:prstGeom prst="ellipse">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tx1"/>
                              </a:solidFill>
                              <a:latin typeface="Cambria Math" panose="02040503050406030204" pitchFamily="18" charset="0"/>
                            </a:rPr>
                          </m:ctrlPr>
                        </m:sSubPr>
                        <m:e>
                          <m:r>
                            <a:rPr lang="en-CA" sz="2400" b="0" i="1" smtClean="0">
                              <a:solidFill>
                                <a:schemeClr val="tx1"/>
                              </a:solidFill>
                              <a:latin typeface="Cambria Math" panose="02040503050406030204" pitchFamily="18" charset="0"/>
                            </a:rPr>
                            <m:t>𝑅</m:t>
                          </m:r>
                        </m:e>
                        <m:sub>
                          <m:r>
                            <a:rPr lang="en-CA" sz="2400" b="0" i="1" smtClean="0">
                              <a:solidFill>
                                <a:schemeClr val="tx1"/>
                              </a:solidFill>
                              <a:latin typeface="Cambria Math" panose="02040503050406030204" pitchFamily="18" charset="0"/>
                            </a:rPr>
                            <m:t>3</m:t>
                          </m:r>
                        </m:sub>
                      </m:sSub>
                    </m:oMath>
                  </m:oMathPara>
                </a14:m>
                <a:endParaRPr lang="en-US" sz="2400" dirty="0">
                  <a:solidFill>
                    <a:schemeClr val="tx1"/>
                  </a:solidFill>
                </a:endParaRPr>
              </a:p>
            </p:txBody>
          </p:sp>
        </mc:Choice>
        <mc:Fallback>
          <p:sp>
            <p:nvSpPr>
              <p:cNvPr id="10" name="Oval 9"/>
              <p:cNvSpPr>
                <a:spLocks noRot="1" noChangeAspect="1" noMove="1" noResize="1" noEditPoints="1" noAdjustHandles="1" noChangeArrowheads="1" noChangeShapeType="1" noTextEdit="1"/>
              </p:cNvSpPr>
              <p:nvPr/>
            </p:nvSpPr>
            <p:spPr>
              <a:xfrm>
                <a:off x="10303870" y="2375101"/>
                <a:ext cx="798786" cy="798786"/>
              </a:xfrm>
              <a:prstGeom prst="ellipse">
                <a:avLst/>
              </a:prstGeom>
              <a:blipFill rotWithShape="1">
                <a:blip r:embed="rId3"/>
                <a:stretch>
                  <a:fillRect l="-1238" t="-1218" r="-1153" b="-117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Oval 10"/>
              <p:cNvSpPr/>
              <p:nvPr/>
            </p:nvSpPr>
            <p:spPr>
              <a:xfrm>
                <a:off x="8921760" y="3683639"/>
                <a:ext cx="798786" cy="798786"/>
              </a:xfrm>
              <a:prstGeom prst="ellipse">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tx1"/>
                              </a:solidFill>
                              <a:latin typeface="Cambria Math" panose="02040503050406030204" pitchFamily="18" charset="0"/>
                            </a:rPr>
                          </m:ctrlPr>
                        </m:sSubPr>
                        <m:e>
                          <m:r>
                            <a:rPr lang="en-CA" sz="2400" b="0" i="1" smtClean="0">
                              <a:solidFill>
                                <a:schemeClr val="tx1"/>
                              </a:solidFill>
                              <a:latin typeface="Cambria Math" panose="02040503050406030204" pitchFamily="18" charset="0"/>
                            </a:rPr>
                            <m:t>𝑅</m:t>
                          </m:r>
                        </m:e>
                        <m:sub>
                          <m:r>
                            <a:rPr lang="en-CA" sz="2400" b="0" i="1" smtClean="0">
                              <a:solidFill>
                                <a:schemeClr val="tx1"/>
                              </a:solidFill>
                              <a:latin typeface="Cambria Math" panose="02040503050406030204" pitchFamily="18" charset="0"/>
                            </a:rPr>
                            <m:t>4</m:t>
                          </m:r>
                        </m:sub>
                      </m:sSub>
                    </m:oMath>
                  </m:oMathPara>
                </a14:m>
                <a:endParaRPr lang="en-US" sz="2400" dirty="0">
                  <a:solidFill>
                    <a:schemeClr val="tx1"/>
                  </a:solidFill>
                </a:endParaRPr>
              </a:p>
            </p:txBody>
          </p:sp>
        </mc:Choice>
        <mc:Fallback>
          <p:sp>
            <p:nvSpPr>
              <p:cNvPr id="11" name="Oval 10"/>
              <p:cNvSpPr>
                <a:spLocks noRot="1" noChangeAspect="1" noMove="1" noResize="1" noEditPoints="1" noAdjustHandles="1" noChangeArrowheads="1" noChangeShapeType="1" noTextEdit="1"/>
              </p:cNvSpPr>
              <p:nvPr/>
            </p:nvSpPr>
            <p:spPr>
              <a:xfrm>
                <a:off x="8921760" y="3683639"/>
                <a:ext cx="798786" cy="798786"/>
              </a:xfrm>
              <a:prstGeom prst="ellipse">
                <a:avLst/>
              </a:prstGeom>
              <a:blipFill rotWithShape="1">
                <a:blip r:embed="rId4"/>
                <a:stretch>
                  <a:fillRect l="-1194" t="-1193" r="-1117" b="-1118"/>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Oval 11"/>
              <p:cNvSpPr/>
              <p:nvPr/>
            </p:nvSpPr>
            <p:spPr>
              <a:xfrm>
                <a:off x="10303870" y="3683639"/>
                <a:ext cx="798786" cy="798786"/>
              </a:xfrm>
              <a:prstGeom prst="ellipse">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tx1"/>
                              </a:solidFill>
                              <a:latin typeface="Cambria Math" panose="02040503050406030204" pitchFamily="18" charset="0"/>
                            </a:rPr>
                          </m:ctrlPr>
                        </m:sSubPr>
                        <m:e>
                          <m:r>
                            <a:rPr lang="en-CA" sz="2400" b="0" i="1" smtClean="0">
                              <a:solidFill>
                                <a:schemeClr val="tx1"/>
                              </a:solidFill>
                              <a:latin typeface="Cambria Math" panose="02040503050406030204" pitchFamily="18" charset="0"/>
                            </a:rPr>
                            <m:t>𝑅</m:t>
                          </m:r>
                        </m:e>
                        <m:sub>
                          <m:r>
                            <a:rPr lang="en-CA" sz="2400" b="0" i="1" smtClean="0">
                              <a:solidFill>
                                <a:schemeClr val="tx1"/>
                              </a:solidFill>
                              <a:latin typeface="Cambria Math" panose="02040503050406030204" pitchFamily="18" charset="0"/>
                            </a:rPr>
                            <m:t>5</m:t>
                          </m:r>
                        </m:sub>
                      </m:sSub>
                    </m:oMath>
                  </m:oMathPara>
                </a14:m>
                <a:endParaRPr lang="en-US" sz="2400" dirty="0">
                  <a:solidFill>
                    <a:schemeClr val="tx1"/>
                  </a:solidFill>
                </a:endParaRPr>
              </a:p>
            </p:txBody>
          </p:sp>
        </mc:Choice>
        <mc:Fallback>
          <p:sp>
            <p:nvSpPr>
              <p:cNvPr id="12" name="Oval 11"/>
              <p:cNvSpPr>
                <a:spLocks noRot="1" noChangeAspect="1" noMove="1" noResize="1" noEditPoints="1" noAdjustHandles="1" noChangeArrowheads="1" noChangeShapeType="1" noTextEdit="1"/>
              </p:cNvSpPr>
              <p:nvPr/>
            </p:nvSpPr>
            <p:spPr>
              <a:xfrm>
                <a:off x="10303870" y="3683639"/>
                <a:ext cx="798786" cy="798786"/>
              </a:xfrm>
              <a:prstGeom prst="ellipse">
                <a:avLst/>
              </a:prstGeom>
              <a:blipFill rotWithShape="1">
                <a:blip r:embed="rId5"/>
                <a:stretch>
                  <a:fillRect l="-1238" t="-1193" r="-1153" b="-1118"/>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13" name="Straight Connector 12"/>
          <p:cNvCxnSpPr>
            <a:stCxn id="8" idx="6"/>
            <a:endCxn id="9" idx="2"/>
          </p:cNvCxnSpPr>
          <p:nvPr/>
        </p:nvCxnSpPr>
        <p:spPr>
          <a:xfrm>
            <a:off x="8338436" y="2774494"/>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a:stCxn id="9" idx="6"/>
            <a:endCxn id="10" idx="2"/>
          </p:cNvCxnSpPr>
          <p:nvPr/>
        </p:nvCxnSpPr>
        <p:spPr>
          <a:xfrm>
            <a:off x="9720546" y="2774494"/>
            <a:ext cx="583324" cy="0"/>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a:stCxn id="12" idx="0"/>
            <a:endCxn id="10" idx="4"/>
          </p:cNvCxnSpPr>
          <p:nvPr/>
        </p:nvCxnSpPr>
        <p:spPr>
          <a:xfrm flipV="1">
            <a:off x="10703263" y="3173887"/>
            <a:ext cx="0" cy="509752"/>
          </a:xfrm>
          <a:prstGeom prst="line">
            <a:avLst/>
          </a:prstGeom>
          <a:ln w="38100">
            <a:prstDash val="sysDot"/>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a:stCxn id="11" idx="6"/>
            <a:endCxn id="12" idx="2"/>
          </p:cNvCxnSpPr>
          <p:nvPr/>
        </p:nvCxnSpPr>
        <p:spPr>
          <a:xfrm>
            <a:off x="9720546" y="4083032"/>
            <a:ext cx="583324" cy="0"/>
          </a:xfrm>
          <a:prstGeom prst="line">
            <a:avLst/>
          </a:prstGeom>
          <a:ln w="38100">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a:stCxn id="9" idx="5"/>
            <a:endCxn id="12" idx="1"/>
          </p:cNvCxnSpPr>
          <p:nvPr/>
        </p:nvCxnSpPr>
        <p:spPr>
          <a:xfrm>
            <a:off x="9603566" y="3056907"/>
            <a:ext cx="817284" cy="743712"/>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mc:Choice xmlns:a14="http://schemas.microsoft.com/office/drawing/2010/main" Requires="a14">
          <p:sp>
            <p:nvSpPr>
              <p:cNvPr id="20" name="Oval 19"/>
              <p:cNvSpPr/>
              <p:nvPr/>
            </p:nvSpPr>
            <p:spPr>
              <a:xfrm>
                <a:off x="8921760" y="4992177"/>
                <a:ext cx="798786" cy="798786"/>
              </a:xfrm>
              <a:prstGeom prst="ellipse">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6</m:t>
                          </m:r>
                        </m:sub>
                      </m:sSub>
                    </m:oMath>
                  </m:oMathPara>
                </a14:m>
                <a:endParaRPr lang="en-US" sz="2400" dirty="0"/>
              </a:p>
            </p:txBody>
          </p:sp>
        </mc:Choice>
        <mc:Fallback>
          <p:sp>
            <p:nvSpPr>
              <p:cNvPr id="20" name="Oval 19"/>
              <p:cNvSpPr>
                <a:spLocks noRot="1" noChangeAspect="1" noMove="1" noResize="1" noEditPoints="1" noAdjustHandles="1" noChangeArrowheads="1" noChangeShapeType="1" noTextEdit="1"/>
              </p:cNvSpPr>
              <p:nvPr/>
            </p:nvSpPr>
            <p:spPr>
              <a:xfrm>
                <a:off x="8921760" y="4992177"/>
                <a:ext cx="798786" cy="798786"/>
              </a:xfrm>
              <a:prstGeom prst="ellipse">
                <a:avLst/>
              </a:prstGeom>
              <a:blipFill rotWithShape="1">
                <a:blip r:embed="rId6"/>
                <a:stretch>
                  <a:fillRect l="-1194" t="-1248" r="-1117" b="-114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1" name="Oval 20"/>
              <p:cNvSpPr/>
              <p:nvPr/>
            </p:nvSpPr>
            <p:spPr>
              <a:xfrm>
                <a:off x="10303870" y="4992177"/>
                <a:ext cx="798786" cy="798786"/>
              </a:xfrm>
              <a:prstGeom prst="ellipse">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7</m:t>
                          </m:r>
                        </m:sub>
                      </m:sSub>
                    </m:oMath>
                  </m:oMathPara>
                </a14:m>
                <a:endParaRPr lang="en-US" sz="2400" dirty="0"/>
              </a:p>
            </p:txBody>
          </p:sp>
        </mc:Choice>
        <mc:Fallback>
          <p:sp>
            <p:nvSpPr>
              <p:cNvPr id="21" name="Oval 20"/>
              <p:cNvSpPr>
                <a:spLocks noRot="1" noChangeAspect="1" noMove="1" noResize="1" noEditPoints="1" noAdjustHandles="1" noChangeArrowheads="1" noChangeShapeType="1" noTextEdit="1"/>
              </p:cNvSpPr>
              <p:nvPr/>
            </p:nvSpPr>
            <p:spPr>
              <a:xfrm>
                <a:off x="10303870" y="4992177"/>
                <a:ext cx="798786" cy="798786"/>
              </a:xfrm>
              <a:prstGeom prst="ellipse">
                <a:avLst/>
              </a:prstGeom>
              <a:blipFill rotWithShape="1">
                <a:blip r:embed="rId7"/>
                <a:stretch>
                  <a:fillRect l="-1238" t="-1248" r="-1153" b="-114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22" name="Straight Connector 21"/>
          <p:cNvCxnSpPr>
            <a:stCxn id="20" idx="7"/>
            <a:endCxn id="12" idx="3"/>
          </p:cNvCxnSpPr>
          <p:nvPr/>
        </p:nvCxnSpPr>
        <p:spPr>
          <a:xfrm flipV="1">
            <a:off x="9603566" y="4365445"/>
            <a:ext cx="817284" cy="743712"/>
          </a:xfrm>
          <a:prstGeom prst="line">
            <a:avLst/>
          </a:prstGeom>
          <a:ln w="38100">
            <a:prstDash val="sysDot"/>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a:stCxn id="21" idx="2"/>
            <a:endCxn id="20" idx="6"/>
          </p:cNvCxnSpPr>
          <p:nvPr/>
        </p:nvCxnSpPr>
        <p:spPr>
          <a:xfrm flipH="1">
            <a:off x="9720546" y="5391570"/>
            <a:ext cx="583324" cy="0"/>
          </a:xfrm>
          <a:prstGeom prst="line">
            <a:avLst/>
          </a:prstGeom>
          <a:ln w="38100">
            <a:headEnd type="triangle" w="med" len="med"/>
            <a:tailEnd type="none" w="med" len="med"/>
          </a:ln>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Generation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dirty="0"/>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p:sp>
        <p:nvSpPr>
          <p:cNvPr id="16" name="TextBox 15"/>
          <p:cNvSpPr txBox="1"/>
          <p:nvPr/>
        </p:nvSpPr>
        <p:spPr>
          <a:xfrm>
            <a:off x="838200" y="932031"/>
            <a:ext cx="5359416" cy="461665"/>
          </a:xfrm>
          <a:prstGeom prst="rect">
            <a:avLst/>
          </a:prstGeom>
          <a:noFill/>
        </p:spPr>
        <p:txBody>
          <a:bodyPr wrap="none" rtlCol="0">
            <a:spAutoFit/>
          </a:bodyPr>
          <a:lstStyle/>
          <a:p>
            <a:r>
              <a:rPr lang="en-US" sz="2400" dirty="0">
                <a:solidFill>
                  <a:schemeClr val="tx1">
                    <a:lumMod val="50000"/>
                    <a:lumOff val="50000"/>
                  </a:schemeClr>
                </a:solidFill>
              </a:rPr>
              <a:t>Directed Spanning Tree Decomposition</a:t>
            </a:r>
            <a:endParaRPr lang="en-US" sz="2400" b="1" dirty="0">
              <a:solidFill>
                <a:schemeClr val="tx1">
                  <a:lumMod val="50000"/>
                  <a:lumOff val="50000"/>
                </a:schemeClr>
              </a:solidFill>
            </a:endParaRPr>
          </a:p>
        </p:txBody>
      </p:sp>
      <p:sp>
        <p:nvSpPr>
          <p:cNvPr id="6" name="TextBox 5"/>
          <p:cNvSpPr txBox="1"/>
          <p:nvPr/>
        </p:nvSpPr>
        <p:spPr>
          <a:xfrm>
            <a:off x="838200" y="1665980"/>
            <a:ext cx="4906087" cy="461665"/>
          </a:xfrm>
          <a:prstGeom prst="rect">
            <a:avLst/>
          </a:prstGeom>
          <a:noFill/>
        </p:spPr>
        <p:txBody>
          <a:bodyPr wrap="none" rtlCol="0">
            <a:spAutoFit/>
          </a:bodyPr>
          <a:lstStyle/>
          <a:p>
            <a:r>
              <a:rPr lang="en-US" sz="2400" dirty="0"/>
              <a:t>Step 3: Convert into Decomposition</a:t>
            </a:r>
            <a:endParaRPr lang="en-US" sz="2400" dirty="0"/>
          </a:p>
        </p:txBody>
      </p:sp>
      <p:sp>
        <p:nvSpPr>
          <p:cNvPr id="7" name="TextBox 6"/>
          <p:cNvSpPr txBox="1"/>
          <p:nvPr/>
        </p:nvSpPr>
        <p:spPr>
          <a:xfrm>
            <a:off x="838200" y="2861718"/>
            <a:ext cx="2392149"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400" dirty="0"/>
              <a:t>Decomposed.</a:t>
            </a:r>
            <a:endParaRPr lang="en-US" sz="2400" dirty="0"/>
          </a:p>
        </p:txBody>
      </p:sp>
      <mc:AlternateContent xmlns:mc="http://schemas.openxmlformats.org/markup-compatibility/2006">
        <mc:Choice xmlns:a14="http://schemas.microsoft.com/office/drawing/2010/main" Requires="a14">
          <p:sp>
            <p:nvSpPr>
              <p:cNvPr id="8" name="Oval 7"/>
              <p:cNvSpPr/>
              <p:nvPr/>
            </p:nvSpPr>
            <p:spPr>
              <a:xfrm>
                <a:off x="7539650" y="2375101"/>
                <a:ext cx="798786" cy="798786"/>
              </a:xfrm>
              <a:prstGeom prst="ellipse">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8" name="Oval 7"/>
              <p:cNvSpPr>
                <a:spLocks noRot="1" noChangeAspect="1" noMove="1" noResize="1" noEditPoints="1" noAdjustHandles="1" noChangeArrowheads="1" noChangeShapeType="1" noTextEdit="1"/>
              </p:cNvSpPr>
              <p:nvPr/>
            </p:nvSpPr>
            <p:spPr>
              <a:xfrm>
                <a:off x="7539650" y="2375101"/>
                <a:ext cx="798786" cy="798786"/>
              </a:xfrm>
              <a:prstGeom prst="ellipse">
                <a:avLst/>
              </a:prstGeom>
              <a:blipFill rotWithShape="1">
                <a:blip r:embed="rId1"/>
                <a:stretch>
                  <a:fillRect l="-1229" t="-1218" r="-1161" b="-117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Oval 8"/>
              <p:cNvSpPr/>
              <p:nvPr/>
            </p:nvSpPr>
            <p:spPr>
              <a:xfrm>
                <a:off x="8921760" y="2375101"/>
                <a:ext cx="798786" cy="798786"/>
              </a:xfrm>
              <a:prstGeom prst="ellipse">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9" name="Oval 8"/>
              <p:cNvSpPr>
                <a:spLocks noRot="1" noChangeAspect="1" noMove="1" noResize="1" noEditPoints="1" noAdjustHandles="1" noChangeArrowheads="1" noChangeShapeType="1" noTextEdit="1"/>
              </p:cNvSpPr>
              <p:nvPr/>
            </p:nvSpPr>
            <p:spPr>
              <a:xfrm>
                <a:off x="8921760" y="2375101"/>
                <a:ext cx="798786" cy="798786"/>
              </a:xfrm>
              <a:prstGeom prst="ellipse">
                <a:avLst/>
              </a:prstGeom>
              <a:blipFill rotWithShape="1">
                <a:blip r:embed="rId2"/>
                <a:stretch>
                  <a:fillRect l="-1194" t="-1218" r="-1117" b="-117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val 9"/>
              <p:cNvSpPr/>
              <p:nvPr/>
            </p:nvSpPr>
            <p:spPr>
              <a:xfrm>
                <a:off x="10303870" y="2375101"/>
                <a:ext cx="798786" cy="798786"/>
              </a:xfrm>
              <a:prstGeom prst="ellipse">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tx1"/>
                              </a:solidFill>
                              <a:latin typeface="Cambria Math" panose="02040503050406030204" pitchFamily="18" charset="0"/>
                            </a:rPr>
                          </m:ctrlPr>
                        </m:sSubPr>
                        <m:e>
                          <m:r>
                            <a:rPr lang="en-CA" sz="2400" b="0" i="1" smtClean="0">
                              <a:solidFill>
                                <a:schemeClr val="tx1"/>
                              </a:solidFill>
                              <a:latin typeface="Cambria Math" panose="02040503050406030204" pitchFamily="18" charset="0"/>
                            </a:rPr>
                            <m:t>𝑅</m:t>
                          </m:r>
                        </m:e>
                        <m:sub>
                          <m:r>
                            <a:rPr lang="en-CA" sz="2400" b="0" i="1" smtClean="0">
                              <a:solidFill>
                                <a:schemeClr val="tx1"/>
                              </a:solidFill>
                              <a:latin typeface="Cambria Math" panose="02040503050406030204" pitchFamily="18" charset="0"/>
                            </a:rPr>
                            <m:t>3</m:t>
                          </m:r>
                        </m:sub>
                      </m:sSub>
                    </m:oMath>
                  </m:oMathPara>
                </a14:m>
                <a:endParaRPr lang="en-US" sz="2400" dirty="0">
                  <a:solidFill>
                    <a:schemeClr val="tx1"/>
                  </a:solidFill>
                </a:endParaRPr>
              </a:p>
            </p:txBody>
          </p:sp>
        </mc:Choice>
        <mc:Fallback>
          <p:sp>
            <p:nvSpPr>
              <p:cNvPr id="10" name="Oval 9"/>
              <p:cNvSpPr>
                <a:spLocks noRot="1" noChangeAspect="1" noMove="1" noResize="1" noEditPoints="1" noAdjustHandles="1" noChangeArrowheads="1" noChangeShapeType="1" noTextEdit="1"/>
              </p:cNvSpPr>
              <p:nvPr/>
            </p:nvSpPr>
            <p:spPr>
              <a:xfrm>
                <a:off x="10303870" y="2375101"/>
                <a:ext cx="798786" cy="798786"/>
              </a:xfrm>
              <a:prstGeom prst="ellipse">
                <a:avLst/>
              </a:prstGeom>
              <a:blipFill rotWithShape="1">
                <a:blip r:embed="rId3"/>
                <a:stretch>
                  <a:fillRect l="-1238" t="-1218" r="-1153" b="-117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Oval 10"/>
              <p:cNvSpPr/>
              <p:nvPr/>
            </p:nvSpPr>
            <p:spPr>
              <a:xfrm>
                <a:off x="8921760" y="3683639"/>
                <a:ext cx="798786" cy="798786"/>
              </a:xfrm>
              <a:prstGeom prst="ellipse">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tx1"/>
                              </a:solidFill>
                              <a:latin typeface="Cambria Math" panose="02040503050406030204" pitchFamily="18" charset="0"/>
                            </a:rPr>
                          </m:ctrlPr>
                        </m:sSubPr>
                        <m:e>
                          <m:r>
                            <a:rPr lang="en-CA" sz="2400" b="0" i="1" smtClean="0">
                              <a:solidFill>
                                <a:schemeClr val="tx1"/>
                              </a:solidFill>
                              <a:latin typeface="Cambria Math" panose="02040503050406030204" pitchFamily="18" charset="0"/>
                            </a:rPr>
                            <m:t>𝑅</m:t>
                          </m:r>
                        </m:e>
                        <m:sub>
                          <m:r>
                            <a:rPr lang="en-CA" sz="2400" b="0" i="1" smtClean="0">
                              <a:solidFill>
                                <a:schemeClr val="tx1"/>
                              </a:solidFill>
                              <a:latin typeface="Cambria Math" panose="02040503050406030204" pitchFamily="18" charset="0"/>
                            </a:rPr>
                            <m:t>4</m:t>
                          </m:r>
                        </m:sub>
                      </m:sSub>
                    </m:oMath>
                  </m:oMathPara>
                </a14:m>
                <a:endParaRPr lang="en-US" sz="2400" dirty="0">
                  <a:solidFill>
                    <a:schemeClr val="tx1"/>
                  </a:solidFill>
                </a:endParaRPr>
              </a:p>
            </p:txBody>
          </p:sp>
        </mc:Choice>
        <mc:Fallback>
          <p:sp>
            <p:nvSpPr>
              <p:cNvPr id="11" name="Oval 10"/>
              <p:cNvSpPr>
                <a:spLocks noRot="1" noChangeAspect="1" noMove="1" noResize="1" noEditPoints="1" noAdjustHandles="1" noChangeArrowheads="1" noChangeShapeType="1" noTextEdit="1"/>
              </p:cNvSpPr>
              <p:nvPr/>
            </p:nvSpPr>
            <p:spPr>
              <a:xfrm>
                <a:off x="8921760" y="3683639"/>
                <a:ext cx="798786" cy="798786"/>
              </a:xfrm>
              <a:prstGeom prst="ellipse">
                <a:avLst/>
              </a:prstGeom>
              <a:blipFill rotWithShape="1">
                <a:blip r:embed="rId4"/>
                <a:stretch>
                  <a:fillRect l="-1194" t="-1193" r="-1117" b="-1118"/>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Oval 11"/>
              <p:cNvSpPr/>
              <p:nvPr/>
            </p:nvSpPr>
            <p:spPr>
              <a:xfrm>
                <a:off x="10303870" y="3683639"/>
                <a:ext cx="798786" cy="798786"/>
              </a:xfrm>
              <a:prstGeom prst="ellipse">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solidFill>
                                <a:schemeClr val="tx1"/>
                              </a:solidFill>
                              <a:latin typeface="Cambria Math" panose="02040503050406030204" pitchFamily="18" charset="0"/>
                            </a:rPr>
                          </m:ctrlPr>
                        </m:sSubPr>
                        <m:e>
                          <m:r>
                            <a:rPr lang="en-CA" sz="2400" b="0" i="1" smtClean="0">
                              <a:solidFill>
                                <a:schemeClr val="tx1"/>
                              </a:solidFill>
                              <a:latin typeface="Cambria Math" panose="02040503050406030204" pitchFamily="18" charset="0"/>
                            </a:rPr>
                            <m:t>𝑅</m:t>
                          </m:r>
                        </m:e>
                        <m:sub>
                          <m:r>
                            <a:rPr lang="en-CA" sz="2400" b="0" i="1" smtClean="0">
                              <a:solidFill>
                                <a:schemeClr val="tx1"/>
                              </a:solidFill>
                              <a:latin typeface="Cambria Math" panose="02040503050406030204" pitchFamily="18" charset="0"/>
                            </a:rPr>
                            <m:t>5</m:t>
                          </m:r>
                        </m:sub>
                      </m:sSub>
                    </m:oMath>
                  </m:oMathPara>
                </a14:m>
                <a:endParaRPr lang="en-US" sz="2400" dirty="0">
                  <a:solidFill>
                    <a:schemeClr val="tx1"/>
                  </a:solidFill>
                </a:endParaRPr>
              </a:p>
            </p:txBody>
          </p:sp>
        </mc:Choice>
        <mc:Fallback>
          <p:sp>
            <p:nvSpPr>
              <p:cNvPr id="12" name="Oval 11"/>
              <p:cNvSpPr>
                <a:spLocks noRot="1" noChangeAspect="1" noMove="1" noResize="1" noEditPoints="1" noAdjustHandles="1" noChangeArrowheads="1" noChangeShapeType="1" noTextEdit="1"/>
              </p:cNvSpPr>
              <p:nvPr/>
            </p:nvSpPr>
            <p:spPr>
              <a:xfrm>
                <a:off x="10303870" y="3683639"/>
                <a:ext cx="798786" cy="798786"/>
              </a:xfrm>
              <a:prstGeom prst="ellipse">
                <a:avLst/>
              </a:prstGeom>
              <a:blipFill rotWithShape="1">
                <a:blip r:embed="rId5"/>
                <a:stretch>
                  <a:fillRect l="-1238" t="-1193" r="-1153" b="-1118"/>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13" name="Straight Connector 12"/>
          <p:cNvCxnSpPr>
            <a:stCxn id="8" idx="6"/>
            <a:endCxn id="9" idx="2"/>
          </p:cNvCxnSpPr>
          <p:nvPr/>
        </p:nvCxnSpPr>
        <p:spPr>
          <a:xfrm>
            <a:off x="8338436" y="2774494"/>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a:stCxn id="9" idx="6"/>
            <a:endCxn id="10" idx="2"/>
          </p:cNvCxnSpPr>
          <p:nvPr/>
        </p:nvCxnSpPr>
        <p:spPr>
          <a:xfrm>
            <a:off x="9720546" y="2774494"/>
            <a:ext cx="583324" cy="0"/>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a:stCxn id="12" idx="0"/>
            <a:endCxn id="10" idx="4"/>
          </p:cNvCxnSpPr>
          <p:nvPr/>
        </p:nvCxnSpPr>
        <p:spPr>
          <a:xfrm flipV="1">
            <a:off x="10703263" y="3173887"/>
            <a:ext cx="0" cy="509752"/>
          </a:xfrm>
          <a:prstGeom prst="line">
            <a:avLst/>
          </a:prstGeom>
          <a:ln w="38100">
            <a:prstDash val="sysDot"/>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a:stCxn id="11" idx="6"/>
            <a:endCxn id="12" idx="2"/>
          </p:cNvCxnSpPr>
          <p:nvPr/>
        </p:nvCxnSpPr>
        <p:spPr>
          <a:xfrm>
            <a:off x="9720546" y="4083032"/>
            <a:ext cx="583324" cy="0"/>
          </a:xfrm>
          <a:prstGeom prst="line">
            <a:avLst/>
          </a:prstGeom>
          <a:ln w="38100">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a:stCxn id="9" idx="5"/>
            <a:endCxn id="12" idx="1"/>
          </p:cNvCxnSpPr>
          <p:nvPr/>
        </p:nvCxnSpPr>
        <p:spPr>
          <a:xfrm>
            <a:off x="9603566" y="3056907"/>
            <a:ext cx="817284" cy="743712"/>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mc:Choice xmlns:a14="http://schemas.microsoft.com/office/drawing/2010/main" Requires="a14">
          <p:sp>
            <p:nvSpPr>
              <p:cNvPr id="20" name="Oval 19"/>
              <p:cNvSpPr/>
              <p:nvPr/>
            </p:nvSpPr>
            <p:spPr>
              <a:xfrm>
                <a:off x="8921760" y="4992177"/>
                <a:ext cx="798786" cy="798786"/>
              </a:xfrm>
              <a:prstGeom prst="ellipse">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6</m:t>
                          </m:r>
                        </m:sub>
                      </m:sSub>
                    </m:oMath>
                  </m:oMathPara>
                </a14:m>
                <a:endParaRPr lang="en-US" sz="2400" dirty="0"/>
              </a:p>
            </p:txBody>
          </p:sp>
        </mc:Choice>
        <mc:Fallback>
          <p:sp>
            <p:nvSpPr>
              <p:cNvPr id="20" name="Oval 19"/>
              <p:cNvSpPr>
                <a:spLocks noRot="1" noChangeAspect="1" noMove="1" noResize="1" noEditPoints="1" noAdjustHandles="1" noChangeArrowheads="1" noChangeShapeType="1" noTextEdit="1"/>
              </p:cNvSpPr>
              <p:nvPr/>
            </p:nvSpPr>
            <p:spPr>
              <a:xfrm>
                <a:off x="8921760" y="4992177"/>
                <a:ext cx="798786" cy="798786"/>
              </a:xfrm>
              <a:prstGeom prst="ellipse">
                <a:avLst/>
              </a:prstGeom>
              <a:blipFill rotWithShape="1">
                <a:blip r:embed="rId6"/>
                <a:stretch>
                  <a:fillRect l="-1194" t="-1248" r="-1117" b="-114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1" name="Oval 20"/>
              <p:cNvSpPr/>
              <p:nvPr/>
            </p:nvSpPr>
            <p:spPr>
              <a:xfrm>
                <a:off x="10303870" y="4992177"/>
                <a:ext cx="798786" cy="798786"/>
              </a:xfrm>
              <a:prstGeom prst="ellipse">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7</m:t>
                          </m:r>
                        </m:sub>
                      </m:sSub>
                    </m:oMath>
                  </m:oMathPara>
                </a14:m>
                <a:endParaRPr lang="en-US" sz="2400" dirty="0"/>
              </a:p>
            </p:txBody>
          </p:sp>
        </mc:Choice>
        <mc:Fallback>
          <p:sp>
            <p:nvSpPr>
              <p:cNvPr id="21" name="Oval 20"/>
              <p:cNvSpPr>
                <a:spLocks noRot="1" noChangeAspect="1" noMove="1" noResize="1" noEditPoints="1" noAdjustHandles="1" noChangeArrowheads="1" noChangeShapeType="1" noTextEdit="1"/>
              </p:cNvSpPr>
              <p:nvPr/>
            </p:nvSpPr>
            <p:spPr>
              <a:xfrm>
                <a:off x="10303870" y="4992177"/>
                <a:ext cx="798786" cy="798786"/>
              </a:xfrm>
              <a:prstGeom prst="ellipse">
                <a:avLst/>
              </a:prstGeom>
              <a:blipFill rotWithShape="1">
                <a:blip r:embed="rId7"/>
                <a:stretch>
                  <a:fillRect l="-1238" t="-1248" r="-1153" b="-1143"/>
                </a:stretch>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22" name="Straight Connector 21"/>
          <p:cNvCxnSpPr>
            <a:stCxn id="20" idx="7"/>
            <a:endCxn id="12" idx="3"/>
          </p:cNvCxnSpPr>
          <p:nvPr/>
        </p:nvCxnSpPr>
        <p:spPr>
          <a:xfrm flipV="1">
            <a:off x="9603566" y="4365445"/>
            <a:ext cx="817284" cy="743712"/>
          </a:xfrm>
          <a:prstGeom prst="line">
            <a:avLst/>
          </a:prstGeom>
          <a:ln w="38100">
            <a:prstDash val="sysDot"/>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a:stCxn id="21" idx="2"/>
            <a:endCxn id="20" idx="6"/>
          </p:cNvCxnSpPr>
          <p:nvPr/>
        </p:nvCxnSpPr>
        <p:spPr>
          <a:xfrm flipH="1">
            <a:off x="9720546" y="5391570"/>
            <a:ext cx="583324" cy="0"/>
          </a:xfrm>
          <a:prstGeom prst="line">
            <a:avLst/>
          </a:prstGeom>
          <a:ln w="38100">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5" name="Rounded Rectangle 4"/>
          <p:cNvSpPr/>
          <p:nvPr/>
        </p:nvSpPr>
        <p:spPr>
          <a:xfrm>
            <a:off x="7441168" y="2250831"/>
            <a:ext cx="2392149" cy="1055078"/>
          </a:xfrm>
          <a:prstGeom prst="roundRect">
            <a:avLst/>
          </a:prstGeom>
          <a:noFill/>
          <a:ln w="38100">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8589796" y="2041091"/>
            <a:ext cx="2746761" cy="3932005"/>
          </a:xfrm>
          <a:custGeom>
            <a:avLst/>
            <a:gdLst>
              <a:gd name="connsiteX0" fmla="*/ 0 w 2743201"/>
              <a:gd name="connsiteY0" fmla="*/ 457209 h 3932001"/>
              <a:gd name="connsiteX1" fmla="*/ 457209 w 2743201"/>
              <a:gd name="connsiteY1" fmla="*/ 0 h 3932001"/>
              <a:gd name="connsiteX2" fmla="*/ 2285992 w 2743201"/>
              <a:gd name="connsiteY2" fmla="*/ 0 h 3932001"/>
              <a:gd name="connsiteX3" fmla="*/ 2743201 w 2743201"/>
              <a:gd name="connsiteY3" fmla="*/ 457209 h 3932001"/>
              <a:gd name="connsiteX4" fmla="*/ 2743201 w 2743201"/>
              <a:gd name="connsiteY4" fmla="*/ 3474792 h 3932001"/>
              <a:gd name="connsiteX5" fmla="*/ 2285992 w 2743201"/>
              <a:gd name="connsiteY5" fmla="*/ 3932001 h 3932001"/>
              <a:gd name="connsiteX6" fmla="*/ 457209 w 2743201"/>
              <a:gd name="connsiteY6" fmla="*/ 3932001 h 3932001"/>
              <a:gd name="connsiteX7" fmla="*/ 0 w 2743201"/>
              <a:gd name="connsiteY7" fmla="*/ 3474792 h 3932001"/>
              <a:gd name="connsiteX8" fmla="*/ 0 w 2743201"/>
              <a:gd name="connsiteY8" fmla="*/ 457209 h 3932001"/>
              <a:gd name="connsiteX0-1" fmla="*/ 0 w 2743201"/>
              <a:gd name="connsiteY0-2" fmla="*/ 457209 h 3932001"/>
              <a:gd name="connsiteX1-3" fmla="*/ 1596692 w 2743201"/>
              <a:gd name="connsiteY1-4" fmla="*/ 267287 h 3932001"/>
              <a:gd name="connsiteX2-5" fmla="*/ 2285992 w 2743201"/>
              <a:gd name="connsiteY2-6" fmla="*/ 0 h 3932001"/>
              <a:gd name="connsiteX3-7" fmla="*/ 2743201 w 2743201"/>
              <a:gd name="connsiteY3-8" fmla="*/ 457209 h 3932001"/>
              <a:gd name="connsiteX4-9" fmla="*/ 2743201 w 2743201"/>
              <a:gd name="connsiteY4-10" fmla="*/ 3474792 h 3932001"/>
              <a:gd name="connsiteX5-11" fmla="*/ 2285992 w 2743201"/>
              <a:gd name="connsiteY5-12" fmla="*/ 3932001 h 3932001"/>
              <a:gd name="connsiteX6-13" fmla="*/ 457209 w 2743201"/>
              <a:gd name="connsiteY6-14" fmla="*/ 3932001 h 3932001"/>
              <a:gd name="connsiteX7-15" fmla="*/ 0 w 2743201"/>
              <a:gd name="connsiteY7-16" fmla="*/ 3474792 h 3932001"/>
              <a:gd name="connsiteX8-17" fmla="*/ 0 w 2743201"/>
              <a:gd name="connsiteY8-18" fmla="*/ 457209 h 3932001"/>
              <a:gd name="connsiteX0-19" fmla="*/ 1477108 w 2743201"/>
              <a:gd name="connsiteY0-20" fmla="*/ 1329405 h 3932001"/>
              <a:gd name="connsiteX1-21" fmla="*/ 1596692 w 2743201"/>
              <a:gd name="connsiteY1-22" fmla="*/ 267287 h 3932001"/>
              <a:gd name="connsiteX2-23" fmla="*/ 2285992 w 2743201"/>
              <a:gd name="connsiteY2-24" fmla="*/ 0 h 3932001"/>
              <a:gd name="connsiteX3-25" fmla="*/ 2743201 w 2743201"/>
              <a:gd name="connsiteY3-26" fmla="*/ 457209 h 3932001"/>
              <a:gd name="connsiteX4-27" fmla="*/ 2743201 w 2743201"/>
              <a:gd name="connsiteY4-28" fmla="*/ 3474792 h 3932001"/>
              <a:gd name="connsiteX5-29" fmla="*/ 2285992 w 2743201"/>
              <a:gd name="connsiteY5-30" fmla="*/ 3932001 h 3932001"/>
              <a:gd name="connsiteX6-31" fmla="*/ 457209 w 2743201"/>
              <a:gd name="connsiteY6-32" fmla="*/ 3932001 h 3932001"/>
              <a:gd name="connsiteX7-33" fmla="*/ 0 w 2743201"/>
              <a:gd name="connsiteY7-34" fmla="*/ 3474792 h 3932001"/>
              <a:gd name="connsiteX8-35" fmla="*/ 1477108 w 2743201"/>
              <a:gd name="connsiteY8-36" fmla="*/ 1329405 h 3932001"/>
              <a:gd name="connsiteX0-37" fmla="*/ 1477108 w 2743201"/>
              <a:gd name="connsiteY0-38" fmla="*/ 1329405 h 3932001"/>
              <a:gd name="connsiteX1-39" fmla="*/ 1596692 w 2743201"/>
              <a:gd name="connsiteY1-40" fmla="*/ 267287 h 3932001"/>
              <a:gd name="connsiteX2-41" fmla="*/ 2285992 w 2743201"/>
              <a:gd name="connsiteY2-42" fmla="*/ 0 h 3932001"/>
              <a:gd name="connsiteX3-43" fmla="*/ 2743201 w 2743201"/>
              <a:gd name="connsiteY3-44" fmla="*/ 457209 h 3932001"/>
              <a:gd name="connsiteX4-45" fmla="*/ 2743201 w 2743201"/>
              <a:gd name="connsiteY4-46" fmla="*/ 3474792 h 3932001"/>
              <a:gd name="connsiteX5-47" fmla="*/ 2285992 w 2743201"/>
              <a:gd name="connsiteY5-48" fmla="*/ 3932001 h 3932001"/>
              <a:gd name="connsiteX6-49" fmla="*/ 457209 w 2743201"/>
              <a:gd name="connsiteY6-50" fmla="*/ 3932001 h 3932001"/>
              <a:gd name="connsiteX7-51" fmla="*/ 0 w 2743201"/>
              <a:gd name="connsiteY7-52" fmla="*/ 3474792 h 3932001"/>
              <a:gd name="connsiteX8-53" fmla="*/ 1477108 w 2743201"/>
              <a:gd name="connsiteY8-54" fmla="*/ 1329405 h 3932001"/>
              <a:gd name="connsiteX0-55" fmla="*/ 1477108 w 2743201"/>
              <a:gd name="connsiteY0-56" fmla="*/ 1329405 h 3932001"/>
              <a:gd name="connsiteX1-57" fmla="*/ 1596692 w 2743201"/>
              <a:gd name="connsiteY1-58" fmla="*/ 267287 h 3932001"/>
              <a:gd name="connsiteX2-59" fmla="*/ 2285992 w 2743201"/>
              <a:gd name="connsiteY2-60" fmla="*/ 0 h 3932001"/>
              <a:gd name="connsiteX3-61" fmla="*/ 2743201 w 2743201"/>
              <a:gd name="connsiteY3-62" fmla="*/ 457209 h 3932001"/>
              <a:gd name="connsiteX4-63" fmla="*/ 2743201 w 2743201"/>
              <a:gd name="connsiteY4-64" fmla="*/ 3474792 h 3932001"/>
              <a:gd name="connsiteX5-65" fmla="*/ 2285992 w 2743201"/>
              <a:gd name="connsiteY5-66" fmla="*/ 3932001 h 3932001"/>
              <a:gd name="connsiteX6-67" fmla="*/ 457209 w 2743201"/>
              <a:gd name="connsiteY6-68" fmla="*/ 3932001 h 3932001"/>
              <a:gd name="connsiteX7-69" fmla="*/ 0 w 2743201"/>
              <a:gd name="connsiteY7-70" fmla="*/ 3474792 h 3932001"/>
              <a:gd name="connsiteX8-71" fmla="*/ 1477108 w 2743201"/>
              <a:gd name="connsiteY8-72" fmla="*/ 1329405 h 3932001"/>
              <a:gd name="connsiteX0-73" fmla="*/ 1477108 w 2743201"/>
              <a:gd name="connsiteY0-74" fmla="*/ 1451546 h 4054142"/>
              <a:gd name="connsiteX1-75" fmla="*/ 1596692 w 2743201"/>
              <a:gd name="connsiteY1-76" fmla="*/ 389428 h 4054142"/>
              <a:gd name="connsiteX2-77" fmla="*/ 2285992 w 2743201"/>
              <a:gd name="connsiteY2-78" fmla="*/ 122141 h 4054142"/>
              <a:gd name="connsiteX3-79" fmla="*/ 2743201 w 2743201"/>
              <a:gd name="connsiteY3-80" fmla="*/ 579350 h 4054142"/>
              <a:gd name="connsiteX4-81" fmla="*/ 2743201 w 2743201"/>
              <a:gd name="connsiteY4-82" fmla="*/ 3596933 h 4054142"/>
              <a:gd name="connsiteX5-83" fmla="*/ 2285992 w 2743201"/>
              <a:gd name="connsiteY5-84" fmla="*/ 4054142 h 4054142"/>
              <a:gd name="connsiteX6-85" fmla="*/ 457209 w 2743201"/>
              <a:gd name="connsiteY6-86" fmla="*/ 4054142 h 4054142"/>
              <a:gd name="connsiteX7-87" fmla="*/ 0 w 2743201"/>
              <a:gd name="connsiteY7-88" fmla="*/ 3596933 h 4054142"/>
              <a:gd name="connsiteX8-89" fmla="*/ 1477108 w 2743201"/>
              <a:gd name="connsiteY8-90" fmla="*/ 1451546 h 4054142"/>
              <a:gd name="connsiteX0-91" fmla="*/ 1477108 w 2743201"/>
              <a:gd name="connsiteY0-92" fmla="*/ 1329405 h 3932001"/>
              <a:gd name="connsiteX1-93" fmla="*/ 1596692 w 2743201"/>
              <a:gd name="connsiteY1-94" fmla="*/ 267287 h 3932001"/>
              <a:gd name="connsiteX2-95" fmla="*/ 2285992 w 2743201"/>
              <a:gd name="connsiteY2-96" fmla="*/ 0 h 3932001"/>
              <a:gd name="connsiteX3-97" fmla="*/ 2743201 w 2743201"/>
              <a:gd name="connsiteY3-98" fmla="*/ 457209 h 3932001"/>
              <a:gd name="connsiteX4-99" fmla="*/ 2743201 w 2743201"/>
              <a:gd name="connsiteY4-100" fmla="*/ 3474792 h 3932001"/>
              <a:gd name="connsiteX5-101" fmla="*/ 2285992 w 2743201"/>
              <a:gd name="connsiteY5-102" fmla="*/ 3932001 h 3932001"/>
              <a:gd name="connsiteX6-103" fmla="*/ 457209 w 2743201"/>
              <a:gd name="connsiteY6-104" fmla="*/ 3932001 h 3932001"/>
              <a:gd name="connsiteX7-105" fmla="*/ 0 w 2743201"/>
              <a:gd name="connsiteY7-106" fmla="*/ 3474792 h 3932001"/>
              <a:gd name="connsiteX8-107" fmla="*/ 1477108 w 2743201"/>
              <a:gd name="connsiteY8-108" fmla="*/ 1329405 h 3932001"/>
              <a:gd name="connsiteX0-109" fmla="*/ 1628097 w 2894190"/>
              <a:gd name="connsiteY0-110" fmla="*/ 1329405 h 3932001"/>
              <a:gd name="connsiteX1-111" fmla="*/ 1747681 w 2894190"/>
              <a:gd name="connsiteY1-112" fmla="*/ 267287 h 3932001"/>
              <a:gd name="connsiteX2-113" fmla="*/ 2436981 w 2894190"/>
              <a:gd name="connsiteY2-114" fmla="*/ 0 h 3932001"/>
              <a:gd name="connsiteX3-115" fmla="*/ 2894190 w 2894190"/>
              <a:gd name="connsiteY3-116" fmla="*/ 457209 h 3932001"/>
              <a:gd name="connsiteX4-117" fmla="*/ 2894190 w 2894190"/>
              <a:gd name="connsiteY4-118" fmla="*/ 3474792 h 3932001"/>
              <a:gd name="connsiteX5-119" fmla="*/ 2436981 w 2894190"/>
              <a:gd name="connsiteY5-120" fmla="*/ 3932001 h 3932001"/>
              <a:gd name="connsiteX6-121" fmla="*/ 608198 w 2894190"/>
              <a:gd name="connsiteY6-122" fmla="*/ 3932001 h 3932001"/>
              <a:gd name="connsiteX7-123" fmla="*/ 150989 w 2894190"/>
              <a:gd name="connsiteY7-124" fmla="*/ 3474792 h 3932001"/>
              <a:gd name="connsiteX8-125" fmla="*/ 1628097 w 2894190"/>
              <a:gd name="connsiteY8-126" fmla="*/ 1329405 h 3932001"/>
              <a:gd name="connsiteX0-127" fmla="*/ 1628097 w 2894190"/>
              <a:gd name="connsiteY0-128" fmla="*/ 1329405 h 3932005"/>
              <a:gd name="connsiteX1-129" fmla="*/ 1747681 w 2894190"/>
              <a:gd name="connsiteY1-130" fmla="*/ 267287 h 3932005"/>
              <a:gd name="connsiteX2-131" fmla="*/ 2436981 w 2894190"/>
              <a:gd name="connsiteY2-132" fmla="*/ 0 h 3932005"/>
              <a:gd name="connsiteX3-133" fmla="*/ 2894190 w 2894190"/>
              <a:gd name="connsiteY3-134" fmla="*/ 457209 h 3932005"/>
              <a:gd name="connsiteX4-135" fmla="*/ 2894190 w 2894190"/>
              <a:gd name="connsiteY4-136" fmla="*/ 3474792 h 3932005"/>
              <a:gd name="connsiteX5-137" fmla="*/ 2436981 w 2894190"/>
              <a:gd name="connsiteY5-138" fmla="*/ 3932001 h 3932005"/>
              <a:gd name="connsiteX6-139" fmla="*/ 608198 w 2894190"/>
              <a:gd name="connsiteY6-140" fmla="*/ 3932001 h 3932005"/>
              <a:gd name="connsiteX7-141" fmla="*/ 150989 w 2894190"/>
              <a:gd name="connsiteY7-142" fmla="*/ 3474792 h 3932005"/>
              <a:gd name="connsiteX8-143" fmla="*/ 1628097 w 2894190"/>
              <a:gd name="connsiteY8-144" fmla="*/ 1329405 h 3932005"/>
              <a:gd name="connsiteX0-145" fmla="*/ 1610478 w 2876571"/>
              <a:gd name="connsiteY0-146" fmla="*/ 1329405 h 3932005"/>
              <a:gd name="connsiteX1-147" fmla="*/ 1730062 w 2876571"/>
              <a:gd name="connsiteY1-148" fmla="*/ 267287 h 3932005"/>
              <a:gd name="connsiteX2-149" fmla="*/ 2419362 w 2876571"/>
              <a:gd name="connsiteY2-150" fmla="*/ 0 h 3932005"/>
              <a:gd name="connsiteX3-151" fmla="*/ 2876571 w 2876571"/>
              <a:gd name="connsiteY3-152" fmla="*/ 457209 h 3932005"/>
              <a:gd name="connsiteX4-153" fmla="*/ 2876571 w 2876571"/>
              <a:gd name="connsiteY4-154" fmla="*/ 3474792 h 3932005"/>
              <a:gd name="connsiteX5-155" fmla="*/ 2419362 w 2876571"/>
              <a:gd name="connsiteY5-156" fmla="*/ 3932001 h 3932005"/>
              <a:gd name="connsiteX6-157" fmla="*/ 590579 w 2876571"/>
              <a:gd name="connsiteY6-158" fmla="*/ 3932001 h 3932005"/>
              <a:gd name="connsiteX7-159" fmla="*/ 133370 w 2876571"/>
              <a:gd name="connsiteY7-160" fmla="*/ 3474792 h 3932005"/>
              <a:gd name="connsiteX8-161" fmla="*/ 1610478 w 2876571"/>
              <a:gd name="connsiteY8-162" fmla="*/ 1329405 h 3932005"/>
              <a:gd name="connsiteX0-163" fmla="*/ 1593860 w 2888088"/>
              <a:gd name="connsiteY0-164" fmla="*/ 1343473 h 3932005"/>
              <a:gd name="connsiteX1-165" fmla="*/ 1741579 w 2888088"/>
              <a:gd name="connsiteY1-166" fmla="*/ 267287 h 3932005"/>
              <a:gd name="connsiteX2-167" fmla="*/ 2430879 w 2888088"/>
              <a:gd name="connsiteY2-168" fmla="*/ 0 h 3932005"/>
              <a:gd name="connsiteX3-169" fmla="*/ 2888088 w 2888088"/>
              <a:gd name="connsiteY3-170" fmla="*/ 457209 h 3932005"/>
              <a:gd name="connsiteX4-171" fmla="*/ 2888088 w 2888088"/>
              <a:gd name="connsiteY4-172" fmla="*/ 3474792 h 3932005"/>
              <a:gd name="connsiteX5-173" fmla="*/ 2430879 w 2888088"/>
              <a:gd name="connsiteY5-174" fmla="*/ 3932001 h 3932005"/>
              <a:gd name="connsiteX6-175" fmla="*/ 602096 w 2888088"/>
              <a:gd name="connsiteY6-176" fmla="*/ 3932001 h 3932005"/>
              <a:gd name="connsiteX7-177" fmla="*/ 144887 w 2888088"/>
              <a:gd name="connsiteY7-178" fmla="*/ 3474792 h 3932005"/>
              <a:gd name="connsiteX8-179" fmla="*/ 1593860 w 2888088"/>
              <a:gd name="connsiteY8-180" fmla="*/ 1343473 h 3932005"/>
              <a:gd name="connsiteX0-181" fmla="*/ 1473479 w 2767707"/>
              <a:gd name="connsiteY0-182" fmla="*/ 1343473 h 3932005"/>
              <a:gd name="connsiteX1-183" fmla="*/ 1621198 w 2767707"/>
              <a:gd name="connsiteY1-184" fmla="*/ 267287 h 3932005"/>
              <a:gd name="connsiteX2-185" fmla="*/ 2310498 w 2767707"/>
              <a:gd name="connsiteY2-186" fmla="*/ 0 h 3932005"/>
              <a:gd name="connsiteX3-187" fmla="*/ 2767707 w 2767707"/>
              <a:gd name="connsiteY3-188" fmla="*/ 457209 h 3932005"/>
              <a:gd name="connsiteX4-189" fmla="*/ 2767707 w 2767707"/>
              <a:gd name="connsiteY4-190" fmla="*/ 3474792 h 3932005"/>
              <a:gd name="connsiteX5-191" fmla="*/ 2310498 w 2767707"/>
              <a:gd name="connsiteY5-192" fmla="*/ 3932001 h 3932005"/>
              <a:gd name="connsiteX6-193" fmla="*/ 481715 w 2767707"/>
              <a:gd name="connsiteY6-194" fmla="*/ 3932001 h 3932005"/>
              <a:gd name="connsiteX7-195" fmla="*/ 24506 w 2767707"/>
              <a:gd name="connsiteY7-196" fmla="*/ 3474792 h 3932005"/>
              <a:gd name="connsiteX8-197" fmla="*/ 1473479 w 2767707"/>
              <a:gd name="connsiteY8-198" fmla="*/ 1343473 h 3932005"/>
              <a:gd name="connsiteX0-199" fmla="*/ 1473479 w 2767707"/>
              <a:gd name="connsiteY0-200" fmla="*/ 1343473 h 3932005"/>
              <a:gd name="connsiteX1-201" fmla="*/ 1621198 w 2767707"/>
              <a:gd name="connsiteY1-202" fmla="*/ 267287 h 3932005"/>
              <a:gd name="connsiteX2-203" fmla="*/ 2310498 w 2767707"/>
              <a:gd name="connsiteY2-204" fmla="*/ 0 h 3932005"/>
              <a:gd name="connsiteX3-205" fmla="*/ 2767707 w 2767707"/>
              <a:gd name="connsiteY3-206" fmla="*/ 457209 h 3932005"/>
              <a:gd name="connsiteX4-207" fmla="*/ 2767707 w 2767707"/>
              <a:gd name="connsiteY4-208" fmla="*/ 3474792 h 3932005"/>
              <a:gd name="connsiteX5-209" fmla="*/ 2310498 w 2767707"/>
              <a:gd name="connsiteY5-210" fmla="*/ 3932001 h 3932005"/>
              <a:gd name="connsiteX6-211" fmla="*/ 481715 w 2767707"/>
              <a:gd name="connsiteY6-212" fmla="*/ 3932001 h 3932005"/>
              <a:gd name="connsiteX7-213" fmla="*/ 24506 w 2767707"/>
              <a:gd name="connsiteY7-214" fmla="*/ 3474792 h 3932005"/>
              <a:gd name="connsiteX8-215" fmla="*/ 1473479 w 2767707"/>
              <a:gd name="connsiteY8-216" fmla="*/ 1343473 h 3932005"/>
              <a:gd name="connsiteX0-217" fmla="*/ 1473479 w 2767707"/>
              <a:gd name="connsiteY0-218" fmla="*/ 1371033 h 3959565"/>
              <a:gd name="connsiteX1-219" fmla="*/ 1691536 w 2767707"/>
              <a:gd name="connsiteY1-220" fmla="*/ 69764 h 3959565"/>
              <a:gd name="connsiteX2-221" fmla="*/ 2310498 w 2767707"/>
              <a:gd name="connsiteY2-222" fmla="*/ 27560 h 3959565"/>
              <a:gd name="connsiteX3-223" fmla="*/ 2767707 w 2767707"/>
              <a:gd name="connsiteY3-224" fmla="*/ 484769 h 3959565"/>
              <a:gd name="connsiteX4-225" fmla="*/ 2767707 w 2767707"/>
              <a:gd name="connsiteY4-226" fmla="*/ 3502352 h 3959565"/>
              <a:gd name="connsiteX5-227" fmla="*/ 2310498 w 2767707"/>
              <a:gd name="connsiteY5-228" fmla="*/ 3959561 h 3959565"/>
              <a:gd name="connsiteX6-229" fmla="*/ 481715 w 2767707"/>
              <a:gd name="connsiteY6-230" fmla="*/ 3959561 h 3959565"/>
              <a:gd name="connsiteX7-231" fmla="*/ 24506 w 2767707"/>
              <a:gd name="connsiteY7-232" fmla="*/ 3502352 h 3959565"/>
              <a:gd name="connsiteX8-233" fmla="*/ 1473479 w 2767707"/>
              <a:gd name="connsiteY8-234" fmla="*/ 1371033 h 3959565"/>
              <a:gd name="connsiteX0-235" fmla="*/ 1473479 w 2767707"/>
              <a:gd name="connsiteY0-236" fmla="*/ 1354024 h 3942556"/>
              <a:gd name="connsiteX1-237" fmla="*/ 1691536 w 2767707"/>
              <a:gd name="connsiteY1-238" fmla="*/ 52755 h 3942556"/>
              <a:gd name="connsiteX2-239" fmla="*/ 2310498 w 2767707"/>
              <a:gd name="connsiteY2-240" fmla="*/ 10551 h 3942556"/>
              <a:gd name="connsiteX3-241" fmla="*/ 2767707 w 2767707"/>
              <a:gd name="connsiteY3-242" fmla="*/ 467760 h 3942556"/>
              <a:gd name="connsiteX4-243" fmla="*/ 2767707 w 2767707"/>
              <a:gd name="connsiteY4-244" fmla="*/ 3485343 h 3942556"/>
              <a:gd name="connsiteX5-245" fmla="*/ 2310498 w 2767707"/>
              <a:gd name="connsiteY5-246" fmla="*/ 3942552 h 3942556"/>
              <a:gd name="connsiteX6-247" fmla="*/ 481715 w 2767707"/>
              <a:gd name="connsiteY6-248" fmla="*/ 3942552 h 3942556"/>
              <a:gd name="connsiteX7-249" fmla="*/ 24506 w 2767707"/>
              <a:gd name="connsiteY7-250" fmla="*/ 3485343 h 3942556"/>
              <a:gd name="connsiteX8-251" fmla="*/ 1473479 w 2767707"/>
              <a:gd name="connsiteY8-252" fmla="*/ 1354024 h 3942556"/>
              <a:gd name="connsiteX0-253" fmla="*/ 1473479 w 2767707"/>
              <a:gd name="connsiteY0-254" fmla="*/ 1343473 h 3932005"/>
              <a:gd name="connsiteX1-255" fmla="*/ 1846280 w 2767707"/>
              <a:gd name="connsiteY1-256" fmla="*/ 140678 h 3932005"/>
              <a:gd name="connsiteX2-257" fmla="*/ 2310498 w 2767707"/>
              <a:gd name="connsiteY2-258" fmla="*/ 0 h 3932005"/>
              <a:gd name="connsiteX3-259" fmla="*/ 2767707 w 2767707"/>
              <a:gd name="connsiteY3-260" fmla="*/ 457209 h 3932005"/>
              <a:gd name="connsiteX4-261" fmla="*/ 2767707 w 2767707"/>
              <a:gd name="connsiteY4-262" fmla="*/ 3474792 h 3932005"/>
              <a:gd name="connsiteX5-263" fmla="*/ 2310498 w 2767707"/>
              <a:gd name="connsiteY5-264" fmla="*/ 3932001 h 3932005"/>
              <a:gd name="connsiteX6-265" fmla="*/ 481715 w 2767707"/>
              <a:gd name="connsiteY6-266" fmla="*/ 3932001 h 3932005"/>
              <a:gd name="connsiteX7-267" fmla="*/ 24506 w 2767707"/>
              <a:gd name="connsiteY7-268" fmla="*/ 3474792 h 3932005"/>
              <a:gd name="connsiteX8-269" fmla="*/ 1473479 w 2767707"/>
              <a:gd name="connsiteY8-270" fmla="*/ 1343473 h 3932005"/>
              <a:gd name="connsiteX0-271" fmla="*/ 1645921 w 2743201"/>
              <a:gd name="connsiteY0-272" fmla="*/ 1540420 h 3932005"/>
              <a:gd name="connsiteX1-273" fmla="*/ 1821774 w 2743201"/>
              <a:gd name="connsiteY1-274" fmla="*/ 140678 h 3932005"/>
              <a:gd name="connsiteX2-275" fmla="*/ 2285992 w 2743201"/>
              <a:gd name="connsiteY2-276" fmla="*/ 0 h 3932005"/>
              <a:gd name="connsiteX3-277" fmla="*/ 2743201 w 2743201"/>
              <a:gd name="connsiteY3-278" fmla="*/ 457209 h 3932005"/>
              <a:gd name="connsiteX4-279" fmla="*/ 2743201 w 2743201"/>
              <a:gd name="connsiteY4-280" fmla="*/ 3474792 h 3932005"/>
              <a:gd name="connsiteX5-281" fmla="*/ 2285992 w 2743201"/>
              <a:gd name="connsiteY5-282" fmla="*/ 3932001 h 3932005"/>
              <a:gd name="connsiteX6-283" fmla="*/ 457209 w 2743201"/>
              <a:gd name="connsiteY6-284" fmla="*/ 3932001 h 3932005"/>
              <a:gd name="connsiteX7-285" fmla="*/ 0 w 2743201"/>
              <a:gd name="connsiteY7-286" fmla="*/ 3474792 h 3932005"/>
              <a:gd name="connsiteX8-287" fmla="*/ 1645921 w 2743201"/>
              <a:gd name="connsiteY8-288" fmla="*/ 1540420 h 3932005"/>
              <a:gd name="connsiteX0-289" fmla="*/ 1332453 w 2837696"/>
              <a:gd name="connsiteY0-290" fmla="*/ 1498217 h 3932005"/>
              <a:gd name="connsiteX1-291" fmla="*/ 1916269 w 2837696"/>
              <a:gd name="connsiteY1-292" fmla="*/ 140678 h 3932005"/>
              <a:gd name="connsiteX2-293" fmla="*/ 2380487 w 2837696"/>
              <a:gd name="connsiteY2-294" fmla="*/ 0 h 3932005"/>
              <a:gd name="connsiteX3-295" fmla="*/ 2837696 w 2837696"/>
              <a:gd name="connsiteY3-296" fmla="*/ 457209 h 3932005"/>
              <a:gd name="connsiteX4-297" fmla="*/ 2837696 w 2837696"/>
              <a:gd name="connsiteY4-298" fmla="*/ 3474792 h 3932005"/>
              <a:gd name="connsiteX5-299" fmla="*/ 2380487 w 2837696"/>
              <a:gd name="connsiteY5-300" fmla="*/ 3932001 h 3932005"/>
              <a:gd name="connsiteX6-301" fmla="*/ 551704 w 2837696"/>
              <a:gd name="connsiteY6-302" fmla="*/ 3932001 h 3932005"/>
              <a:gd name="connsiteX7-303" fmla="*/ 94495 w 2837696"/>
              <a:gd name="connsiteY7-304" fmla="*/ 3474792 h 3932005"/>
              <a:gd name="connsiteX8-305" fmla="*/ 1332453 w 2837696"/>
              <a:gd name="connsiteY8-306" fmla="*/ 1498217 h 3932005"/>
              <a:gd name="connsiteX0-307" fmla="*/ 1332453 w 2837696"/>
              <a:gd name="connsiteY0-308" fmla="*/ 1498217 h 3932005"/>
              <a:gd name="connsiteX1-309" fmla="*/ 1620848 w 2837696"/>
              <a:gd name="connsiteY1-310" fmla="*/ 604912 h 3932005"/>
              <a:gd name="connsiteX2-311" fmla="*/ 2380487 w 2837696"/>
              <a:gd name="connsiteY2-312" fmla="*/ 0 h 3932005"/>
              <a:gd name="connsiteX3-313" fmla="*/ 2837696 w 2837696"/>
              <a:gd name="connsiteY3-314" fmla="*/ 457209 h 3932005"/>
              <a:gd name="connsiteX4-315" fmla="*/ 2837696 w 2837696"/>
              <a:gd name="connsiteY4-316" fmla="*/ 3474792 h 3932005"/>
              <a:gd name="connsiteX5-317" fmla="*/ 2380487 w 2837696"/>
              <a:gd name="connsiteY5-318" fmla="*/ 3932001 h 3932005"/>
              <a:gd name="connsiteX6-319" fmla="*/ 551704 w 2837696"/>
              <a:gd name="connsiteY6-320" fmla="*/ 3932001 h 3932005"/>
              <a:gd name="connsiteX7-321" fmla="*/ 94495 w 2837696"/>
              <a:gd name="connsiteY7-322" fmla="*/ 3474792 h 3932005"/>
              <a:gd name="connsiteX8-323" fmla="*/ 1332453 w 2837696"/>
              <a:gd name="connsiteY8-324" fmla="*/ 1498217 h 3932005"/>
              <a:gd name="connsiteX0-325" fmla="*/ 1332453 w 2837696"/>
              <a:gd name="connsiteY0-326" fmla="*/ 1498217 h 3932005"/>
              <a:gd name="connsiteX1-327" fmla="*/ 1620848 w 2837696"/>
              <a:gd name="connsiteY1-328" fmla="*/ 604912 h 3932005"/>
              <a:gd name="connsiteX2-329" fmla="*/ 2380487 w 2837696"/>
              <a:gd name="connsiteY2-330" fmla="*/ 0 h 3932005"/>
              <a:gd name="connsiteX3-331" fmla="*/ 2837696 w 2837696"/>
              <a:gd name="connsiteY3-332" fmla="*/ 457209 h 3932005"/>
              <a:gd name="connsiteX4-333" fmla="*/ 2837696 w 2837696"/>
              <a:gd name="connsiteY4-334" fmla="*/ 3474792 h 3932005"/>
              <a:gd name="connsiteX5-335" fmla="*/ 2380487 w 2837696"/>
              <a:gd name="connsiteY5-336" fmla="*/ 3932001 h 3932005"/>
              <a:gd name="connsiteX6-337" fmla="*/ 551704 w 2837696"/>
              <a:gd name="connsiteY6-338" fmla="*/ 3932001 h 3932005"/>
              <a:gd name="connsiteX7-339" fmla="*/ 94495 w 2837696"/>
              <a:gd name="connsiteY7-340" fmla="*/ 3474792 h 3932005"/>
              <a:gd name="connsiteX8-341" fmla="*/ 1332453 w 2837696"/>
              <a:gd name="connsiteY8-342" fmla="*/ 1498217 h 3932005"/>
              <a:gd name="connsiteX0-343" fmla="*/ 1332453 w 2837696"/>
              <a:gd name="connsiteY0-344" fmla="*/ 1498217 h 3932005"/>
              <a:gd name="connsiteX1-345" fmla="*/ 1620848 w 2837696"/>
              <a:gd name="connsiteY1-346" fmla="*/ 604912 h 3932005"/>
              <a:gd name="connsiteX2-347" fmla="*/ 2380487 w 2837696"/>
              <a:gd name="connsiteY2-348" fmla="*/ 0 h 3932005"/>
              <a:gd name="connsiteX3-349" fmla="*/ 2837696 w 2837696"/>
              <a:gd name="connsiteY3-350" fmla="*/ 457209 h 3932005"/>
              <a:gd name="connsiteX4-351" fmla="*/ 2837696 w 2837696"/>
              <a:gd name="connsiteY4-352" fmla="*/ 3474792 h 3932005"/>
              <a:gd name="connsiteX5-353" fmla="*/ 2380487 w 2837696"/>
              <a:gd name="connsiteY5-354" fmla="*/ 3932001 h 3932005"/>
              <a:gd name="connsiteX6-355" fmla="*/ 551704 w 2837696"/>
              <a:gd name="connsiteY6-356" fmla="*/ 3932001 h 3932005"/>
              <a:gd name="connsiteX7-357" fmla="*/ 94495 w 2837696"/>
              <a:gd name="connsiteY7-358" fmla="*/ 3474792 h 3932005"/>
              <a:gd name="connsiteX8-359" fmla="*/ 1332453 w 2837696"/>
              <a:gd name="connsiteY8-360" fmla="*/ 1498217 h 3932005"/>
              <a:gd name="connsiteX0-361" fmla="*/ 1332453 w 2837696"/>
              <a:gd name="connsiteY0-362" fmla="*/ 1498217 h 3932005"/>
              <a:gd name="connsiteX1-363" fmla="*/ 1620848 w 2837696"/>
              <a:gd name="connsiteY1-364" fmla="*/ 604912 h 3932005"/>
              <a:gd name="connsiteX2-365" fmla="*/ 2380487 w 2837696"/>
              <a:gd name="connsiteY2-366" fmla="*/ 0 h 3932005"/>
              <a:gd name="connsiteX3-367" fmla="*/ 2837696 w 2837696"/>
              <a:gd name="connsiteY3-368" fmla="*/ 457209 h 3932005"/>
              <a:gd name="connsiteX4-369" fmla="*/ 2837696 w 2837696"/>
              <a:gd name="connsiteY4-370" fmla="*/ 3474792 h 3932005"/>
              <a:gd name="connsiteX5-371" fmla="*/ 2380487 w 2837696"/>
              <a:gd name="connsiteY5-372" fmla="*/ 3932001 h 3932005"/>
              <a:gd name="connsiteX6-373" fmla="*/ 551704 w 2837696"/>
              <a:gd name="connsiteY6-374" fmla="*/ 3932001 h 3932005"/>
              <a:gd name="connsiteX7-375" fmla="*/ 94495 w 2837696"/>
              <a:gd name="connsiteY7-376" fmla="*/ 3474792 h 3932005"/>
              <a:gd name="connsiteX8-377" fmla="*/ 1332453 w 2837696"/>
              <a:gd name="connsiteY8-378" fmla="*/ 1498217 h 3932005"/>
              <a:gd name="connsiteX0-379" fmla="*/ 1251510 w 2756753"/>
              <a:gd name="connsiteY0-380" fmla="*/ 1498217 h 3932005"/>
              <a:gd name="connsiteX1-381" fmla="*/ 1539905 w 2756753"/>
              <a:gd name="connsiteY1-382" fmla="*/ 604912 h 3932005"/>
              <a:gd name="connsiteX2-383" fmla="*/ 2299544 w 2756753"/>
              <a:gd name="connsiteY2-384" fmla="*/ 0 h 3932005"/>
              <a:gd name="connsiteX3-385" fmla="*/ 2756753 w 2756753"/>
              <a:gd name="connsiteY3-386" fmla="*/ 457209 h 3932005"/>
              <a:gd name="connsiteX4-387" fmla="*/ 2756753 w 2756753"/>
              <a:gd name="connsiteY4-388" fmla="*/ 3474792 h 3932005"/>
              <a:gd name="connsiteX5-389" fmla="*/ 2299544 w 2756753"/>
              <a:gd name="connsiteY5-390" fmla="*/ 3932001 h 3932005"/>
              <a:gd name="connsiteX6-391" fmla="*/ 470761 w 2756753"/>
              <a:gd name="connsiteY6-392" fmla="*/ 3932001 h 3932005"/>
              <a:gd name="connsiteX7-393" fmla="*/ 13552 w 2756753"/>
              <a:gd name="connsiteY7-394" fmla="*/ 3474792 h 3932005"/>
              <a:gd name="connsiteX8-395" fmla="*/ 1251510 w 2756753"/>
              <a:gd name="connsiteY8-396" fmla="*/ 1498217 h 3932005"/>
              <a:gd name="connsiteX0-397" fmla="*/ 1589650 w 2743201"/>
              <a:gd name="connsiteY0-398" fmla="*/ 1624826 h 3932005"/>
              <a:gd name="connsiteX1-399" fmla="*/ 1526353 w 2743201"/>
              <a:gd name="connsiteY1-400" fmla="*/ 604912 h 3932005"/>
              <a:gd name="connsiteX2-401" fmla="*/ 2285992 w 2743201"/>
              <a:gd name="connsiteY2-402" fmla="*/ 0 h 3932005"/>
              <a:gd name="connsiteX3-403" fmla="*/ 2743201 w 2743201"/>
              <a:gd name="connsiteY3-404" fmla="*/ 457209 h 3932005"/>
              <a:gd name="connsiteX4-405" fmla="*/ 2743201 w 2743201"/>
              <a:gd name="connsiteY4-406" fmla="*/ 3474792 h 3932005"/>
              <a:gd name="connsiteX5-407" fmla="*/ 2285992 w 2743201"/>
              <a:gd name="connsiteY5-408" fmla="*/ 3932001 h 3932005"/>
              <a:gd name="connsiteX6-409" fmla="*/ 457209 w 2743201"/>
              <a:gd name="connsiteY6-410" fmla="*/ 3932001 h 3932005"/>
              <a:gd name="connsiteX7-411" fmla="*/ 0 w 2743201"/>
              <a:gd name="connsiteY7-412" fmla="*/ 3474792 h 3932005"/>
              <a:gd name="connsiteX8-413" fmla="*/ 1589650 w 2743201"/>
              <a:gd name="connsiteY8-414" fmla="*/ 1624826 h 3932005"/>
              <a:gd name="connsiteX0-415" fmla="*/ 1593210 w 2746761"/>
              <a:gd name="connsiteY0-416" fmla="*/ 1624826 h 3932005"/>
              <a:gd name="connsiteX1-417" fmla="*/ 1529913 w 2746761"/>
              <a:gd name="connsiteY1-418" fmla="*/ 604912 h 3932005"/>
              <a:gd name="connsiteX2-419" fmla="*/ 2289552 w 2746761"/>
              <a:gd name="connsiteY2-420" fmla="*/ 0 h 3932005"/>
              <a:gd name="connsiteX3-421" fmla="*/ 2746761 w 2746761"/>
              <a:gd name="connsiteY3-422" fmla="*/ 457209 h 3932005"/>
              <a:gd name="connsiteX4-423" fmla="*/ 2746761 w 2746761"/>
              <a:gd name="connsiteY4-424" fmla="*/ 3474792 h 3932005"/>
              <a:gd name="connsiteX5-425" fmla="*/ 2289552 w 2746761"/>
              <a:gd name="connsiteY5-426" fmla="*/ 3932001 h 3932005"/>
              <a:gd name="connsiteX6-427" fmla="*/ 460769 w 2746761"/>
              <a:gd name="connsiteY6-428" fmla="*/ 3932001 h 3932005"/>
              <a:gd name="connsiteX7-429" fmla="*/ 3560 w 2746761"/>
              <a:gd name="connsiteY7-430" fmla="*/ 3474792 h 3932005"/>
              <a:gd name="connsiteX8-431" fmla="*/ 1593210 w 2746761"/>
              <a:gd name="connsiteY8-432" fmla="*/ 1624826 h 3932005"/>
              <a:gd name="connsiteX0-433" fmla="*/ 1593210 w 2746761"/>
              <a:gd name="connsiteY0-434" fmla="*/ 1624826 h 3932005"/>
              <a:gd name="connsiteX1-435" fmla="*/ 1529913 w 2746761"/>
              <a:gd name="connsiteY1-436" fmla="*/ 604912 h 3932005"/>
              <a:gd name="connsiteX2-437" fmla="*/ 2289552 w 2746761"/>
              <a:gd name="connsiteY2-438" fmla="*/ 0 h 3932005"/>
              <a:gd name="connsiteX3-439" fmla="*/ 2746761 w 2746761"/>
              <a:gd name="connsiteY3-440" fmla="*/ 457209 h 3932005"/>
              <a:gd name="connsiteX4-441" fmla="*/ 2746761 w 2746761"/>
              <a:gd name="connsiteY4-442" fmla="*/ 3474792 h 3932005"/>
              <a:gd name="connsiteX5-443" fmla="*/ 2289552 w 2746761"/>
              <a:gd name="connsiteY5-444" fmla="*/ 3932001 h 3932005"/>
              <a:gd name="connsiteX6-445" fmla="*/ 460769 w 2746761"/>
              <a:gd name="connsiteY6-446" fmla="*/ 3932001 h 3932005"/>
              <a:gd name="connsiteX7-447" fmla="*/ 3560 w 2746761"/>
              <a:gd name="connsiteY7-448" fmla="*/ 3474792 h 3932005"/>
              <a:gd name="connsiteX8-449" fmla="*/ 1593210 w 2746761"/>
              <a:gd name="connsiteY8-450" fmla="*/ 1624826 h 3932005"/>
              <a:gd name="connsiteX0-451" fmla="*/ 1593210 w 2746761"/>
              <a:gd name="connsiteY0-452" fmla="*/ 1624826 h 3932005"/>
              <a:gd name="connsiteX1-453" fmla="*/ 1529913 w 2746761"/>
              <a:gd name="connsiteY1-454" fmla="*/ 604912 h 3932005"/>
              <a:gd name="connsiteX2-455" fmla="*/ 2289552 w 2746761"/>
              <a:gd name="connsiteY2-456" fmla="*/ 0 h 3932005"/>
              <a:gd name="connsiteX3-457" fmla="*/ 2746761 w 2746761"/>
              <a:gd name="connsiteY3-458" fmla="*/ 457209 h 3932005"/>
              <a:gd name="connsiteX4-459" fmla="*/ 2746761 w 2746761"/>
              <a:gd name="connsiteY4-460" fmla="*/ 3474792 h 3932005"/>
              <a:gd name="connsiteX5-461" fmla="*/ 2289552 w 2746761"/>
              <a:gd name="connsiteY5-462" fmla="*/ 3932001 h 3932005"/>
              <a:gd name="connsiteX6-463" fmla="*/ 460769 w 2746761"/>
              <a:gd name="connsiteY6-464" fmla="*/ 3932001 h 3932005"/>
              <a:gd name="connsiteX7-465" fmla="*/ 3560 w 2746761"/>
              <a:gd name="connsiteY7-466" fmla="*/ 3474792 h 3932005"/>
              <a:gd name="connsiteX8-467" fmla="*/ 1593210 w 2746761"/>
              <a:gd name="connsiteY8-468" fmla="*/ 1624826 h 3932005"/>
              <a:gd name="connsiteX0-469" fmla="*/ 1593210 w 2746761"/>
              <a:gd name="connsiteY0-470" fmla="*/ 1624826 h 3932005"/>
              <a:gd name="connsiteX1-471" fmla="*/ 1529913 w 2746761"/>
              <a:gd name="connsiteY1-472" fmla="*/ 604912 h 3932005"/>
              <a:gd name="connsiteX2-473" fmla="*/ 2289552 w 2746761"/>
              <a:gd name="connsiteY2-474" fmla="*/ 0 h 3932005"/>
              <a:gd name="connsiteX3-475" fmla="*/ 2746761 w 2746761"/>
              <a:gd name="connsiteY3-476" fmla="*/ 457209 h 3932005"/>
              <a:gd name="connsiteX4-477" fmla="*/ 2746761 w 2746761"/>
              <a:gd name="connsiteY4-478" fmla="*/ 3474792 h 3932005"/>
              <a:gd name="connsiteX5-479" fmla="*/ 2289552 w 2746761"/>
              <a:gd name="connsiteY5-480" fmla="*/ 3932001 h 3932005"/>
              <a:gd name="connsiteX6-481" fmla="*/ 460769 w 2746761"/>
              <a:gd name="connsiteY6-482" fmla="*/ 3932001 h 3932005"/>
              <a:gd name="connsiteX7-483" fmla="*/ 3560 w 2746761"/>
              <a:gd name="connsiteY7-484" fmla="*/ 3474792 h 3932005"/>
              <a:gd name="connsiteX8-485" fmla="*/ 1593210 w 2746761"/>
              <a:gd name="connsiteY8-486" fmla="*/ 1624826 h 39320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746761" h="3932005">
                <a:moveTo>
                  <a:pt x="1593210" y="1624826"/>
                </a:moveTo>
                <a:cubicBezTo>
                  <a:pt x="1536939" y="1062828"/>
                  <a:pt x="1516553" y="872199"/>
                  <a:pt x="1529913" y="604912"/>
                </a:cubicBezTo>
                <a:cubicBezTo>
                  <a:pt x="1675274" y="267287"/>
                  <a:pt x="1679958" y="0"/>
                  <a:pt x="2289552" y="0"/>
                </a:cubicBezTo>
                <a:cubicBezTo>
                  <a:pt x="2542062" y="0"/>
                  <a:pt x="2746761" y="204699"/>
                  <a:pt x="2746761" y="457209"/>
                </a:cubicBezTo>
                <a:lnTo>
                  <a:pt x="2746761" y="3474792"/>
                </a:lnTo>
                <a:cubicBezTo>
                  <a:pt x="2746761" y="3727302"/>
                  <a:pt x="2542062" y="3932001"/>
                  <a:pt x="2289552" y="3932001"/>
                </a:cubicBezTo>
                <a:lnTo>
                  <a:pt x="460769" y="3932001"/>
                </a:lnTo>
                <a:cubicBezTo>
                  <a:pt x="208259" y="3932001"/>
                  <a:pt x="3560" y="3938317"/>
                  <a:pt x="3560" y="3474792"/>
                </a:cubicBezTo>
                <a:cubicBezTo>
                  <a:pt x="73899" y="3125423"/>
                  <a:pt x="-404401" y="806576"/>
                  <a:pt x="1593210" y="1624826"/>
                </a:cubicBezTo>
                <a:close/>
              </a:path>
            </a:pathLst>
          </a:custGeom>
          <a:noFill/>
          <a:ln w="38100">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Optimization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dirty="0"/>
          </a:p>
        </p:txBody>
      </p:sp>
      <p:grpSp>
        <p:nvGrpSpPr>
          <p:cNvPr id="21" name="Group 20"/>
          <p:cNvGrpSpPr/>
          <p:nvPr/>
        </p:nvGrpSpPr>
        <p:grpSpPr>
          <a:xfrm>
            <a:off x="792001" y="2334953"/>
            <a:ext cx="3474890" cy="2433179"/>
            <a:chOff x="2209800" y="1288242"/>
            <a:chExt cx="7517895" cy="5264163"/>
          </a:xfrm>
        </p:grpSpPr>
        <p:pic>
          <p:nvPicPr>
            <p:cNvPr id="5" name="Picture 4"/>
            <p:cNvPicPr>
              <a:picLocks noChangeAspect="1"/>
            </p:cNvPicPr>
            <p:nvPr/>
          </p:nvPicPr>
          <p:blipFill>
            <a:blip r:embed="rId1"/>
            <a:stretch>
              <a:fillRect/>
            </a:stretch>
          </p:blipFill>
          <p:spPr>
            <a:xfrm>
              <a:off x="3798853" y="1288242"/>
              <a:ext cx="4594294" cy="5264163"/>
            </a:xfrm>
            <a:prstGeom prst="rect">
              <a:avLst/>
            </a:prstGeom>
          </p:spPr>
        </p:pic>
        <p:sp>
          <p:nvSpPr>
            <p:cNvPr id="6" name="Oval 5"/>
            <p:cNvSpPr/>
            <p:nvPr/>
          </p:nvSpPr>
          <p:spPr>
            <a:xfrm>
              <a:off x="4519449" y="3255581"/>
              <a:ext cx="220717" cy="220717"/>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7" name="Oval 6"/>
            <p:cNvSpPr/>
            <p:nvPr/>
          </p:nvSpPr>
          <p:spPr>
            <a:xfrm>
              <a:off x="4519448" y="4714806"/>
              <a:ext cx="220717" cy="220717"/>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TextBox 7"/>
                <p:cNvSpPr txBox="1"/>
                <p:nvPr/>
              </p:nvSpPr>
              <p:spPr>
                <a:xfrm>
                  <a:off x="2209800" y="3285534"/>
                  <a:ext cx="1108528" cy="274672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f>
                          <m:fPr>
                            <m:ctrlPr>
                              <a:rPr lang="en-CA" sz="4400" b="0" i="1" smtClean="0">
                                <a:latin typeface="Cambria Math" panose="02040503050406030204" pitchFamily="18" charset="0"/>
                              </a:rPr>
                            </m:ctrlPr>
                          </m:fPr>
                          <m:num>
                            <m:r>
                              <a:rPr lang="en-CA" sz="4400" b="0" i="1" smtClean="0">
                                <a:solidFill>
                                  <a:schemeClr val="accent4"/>
                                </a:solidFill>
                                <a:latin typeface="Cambria Math" panose="02040503050406030204" pitchFamily="18" charset="0"/>
                              </a:rPr>
                              <m:t>2</m:t>
                            </m:r>
                          </m:num>
                          <m:den>
                            <m:r>
                              <a:rPr lang="en-CA" sz="4400" b="0" i="1" smtClean="0">
                                <a:latin typeface="Cambria Math" panose="02040503050406030204" pitchFamily="18" charset="0"/>
                              </a:rPr>
                              <m:t>7</m:t>
                            </m:r>
                          </m:den>
                        </m:f>
                      </m:oMath>
                    </m:oMathPara>
                  </a14:m>
                  <a:endParaRPr lang="en-US" sz="4400" dirty="0"/>
                </a:p>
              </p:txBody>
            </p:sp>
          </mc:Choice>
          <mc:Fallback>
            <p:sp>
              <p:nvSpPr>
                <p:cNvPr id="8" name="TextBox 7"/>
                <p:cNvSpPr txBox="1">
                  <a:spLocks noRot="1" noChangeAspect="1" noMove="1" noResize="1" noEditPoints="1" noAdjustHandles="1" noChangeArrowheads="1" noChangeShapeType="1" noTextEdit="1"/>
                </p:cNvSpPr>
                <p:nvPr/>
              </p:nvSpPr>
              <p:spPr>
                <a:xfrm>
                  <a:off x="2209800" y="3285534"/>
                  <a:ext cx="1108528" cy="2746722"/>
                </a:xfrm>
                <a:prstGeom prst="rect">
                  <a:avLst/>
                </a:prstGeom>
                <a:blipFill rotWithShape="1">
                  <a:blip r:embed="rId2"/>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8499786" y="3295104"/>
                  <a:ext cx="1227909" cy="2737153"/>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f>
                          <m:fPr>
                            <m:ctrlPr>
                              <a:rPr lang="en-CA" sz="4400" b="0" i="1" smtClean="0">
                                <a:latin typeface="Cambria Math" panose="02040503050406030204" pitchFamily="18" charset="0"/>
                              </a:rPr>
                            </m:ctrlPr>
                          </m:fPr>
                          <m:num>
                            <m:r>
                              <a:rPr lang="en-CA" sz="4400" b="0" i="1" smtClean="0">
                                <a:solidFill>
                                  <a:schemeClr val="accent6"/>
                                </a:solidFill>
                                <a:latin typeface="Cambria Math" panose="02040503050406030204" pitchFamily="18" charset="0"/>
                              </a:rPr>
                              <m:t>7</m:t>
                            </m:r>
                          </m:num>
                          <m:den>
                            <m:r>
                              <a:rPr lang="en-CA" sz="4400" b="0" i="1" smtClean="0">
                                <a:latin typeface="Cambria Math" panose="02040503050406030204" pitchFamily="18" charset="0"/>
                              </a:rPr>
                              <m:t>7</m:t>
                            </m:r>
                          </m:den>
                        </m:f>
                      </m:oMath>
                    </m:oMathPara>
                  </a14:m>
                  <a:endParaRPr lang="en-US" sz="4400" dirty="0"/>
                </a:p>
              </p:txBody>
            </p:sp>
          </mc:Choice>
          <mc:Fallback>
            <p:sp>
              <p:nvSpPr>
                <p:cNvPr id="10" name="TextBox 9"/>
                <p:cNvSpPr txBox="1">
                  <a:spLocks noRot="1" noChangeAspect="1" noMove="1" noResize="1" noEditPoints="1" noAdjustHandles="1" noChangeArrowheads="1" noChangeShapeType="1" noTextEdit="1"/>
                </p:cNvSpPr>
                <p:nvPr/>
              </p:nvSpPr>
              <p:spPr>
                <a:xfrm>
                  <a:off x="8499786" y="3295104"/>
                  <a:ext cx="1227909" cy="2737153"/>
                </a:xfrm>
                <a:prstGeom prst="rect">
                  <a:avLst/>
                </a:prstGeom>
                <a:blipFill rotWithShape="1">
                  <a:blip r:embed="rId3"/>
                </a:blipFill>
              </p:spPr>
              <p:txBody>
                <a:bodyPr/>
                <a:lstStyle/>
                <a:p>
                  <a:r>
                    <a:rPr lang="zh-CN" altLang="en-US">
                      <a:noFill/>
                    </a:rPr>
                    <a:t> </a:t>
                  </a:r>
                </a:p>
              </p:txBody>
            </p:sp>
          </mc:Fallback>
        </mc:AlternateContent>
        <p:sp>
          <p:nvSpPr>
            <p:cNvPr id="12" name="Oval 11"/>
            <p:cNvSpPr/>
            <p:nvPr/>
          </p:nvSpPr>
          <p:spPr>
            <a:xfrm>
              <a:off x="7409794" y="1794643"/>
              <a:ext cx="220717" cy="220717"/>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Oval 12"/>
            <p:cNvSpPr/>
            <p:nvPr/>
          </p:nvSpPr>
          <p:spPr>
            <a:xfrm>
              <a:off x="7409794" y="2511972"/>
              <a:ext cx="220717" cy="220717"/>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 name="Oval 13"/>
            <p:cNvSpPr/>
            <p:nvPr/>
          </p:nvSpPr>
          <p:spPr>
            <a:xfrm>
              <a:off x="7409794" y="3251376"/>
              <a:ext cx="220717" cy="220717"/>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 name="Oval 14"/>
            <p:cNvSpPr/>
            <p:nvPr/>
          </p:nvSpPr>
          <p:spPr>
            <a:xfrm>
              <a:off x="7409794" y="3968705"/>
              <a:ext cx="220717" cy="220717"/>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7" name="Oval 16"/>
            <p:cNvSpPr/>
            <p:nvPr/>
          </p:nvSpPr>
          <p:spPr>
            <a:xfrm>
              <a:off x="7409794" y="4721050"/>
              <a:ext cx="220717" cy="220717"/>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8" name="Oval 17"/>
            <p:cNvSpPr/>
            <p:nvPr/>
          </p:nvSpPr>
          <p:spPr>
            <a:xfrm>
              <a:off x="7409794" y="5438379"/>
              <a:ext cx="220717" cy="220717"/>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9" name="Oval 18"/>
            <p:cNvSpPr/>
            <p:nvPr/>
          </p:nvSpPr>
          <p:spPr>
            <a:xfrm>
              <a:off x="7409794" y="6155708"/>
              <a:ext cx="220717" cy="220717"/>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
        <p:nvSpPr>
          <p:cNvPr id="22" name="TextBox 21"/>
          <p:cNvSpPr txBox="1"/>
          <p:nvPr/>
        </p:nvSpPr>
        <p:spPr>
          <a:xfrm>
            <a:off x="838200" y="932031"/>
            <a:ext cx="1184683" cy="461665"/>
          </a:xfrm>
          <a:prstGeom prst="rect">
            <a:avLst/>
          </a:prstGeom>
          <a:noFill/>
        </p:spPr>
        <p:txBody>
          <a:bodyPr wrap="none" rtlCol="0">
            <a:spAutoFit/>
          </a:bodyPr>
          <a:lstStyle/>
          <a:p>
            <a:r>
              <a:rPr lang="en-US" sz="2400" dirty="0">
                <a:solidFill>
                  <a:schemeClr val="tx1">
                    <a:lumMod val="50000"/>
                    <a:lumOff val="50000"/>
                  </a:schemeClr>
                </a:solidFill>
              </a:rPr>
              <a:t>Factors</a:t>
            </a:r>
            <a:endParaRPr lang="en-US" sz="2400" b="1" dirty="0">
              <a:solidFill>
                <a:schemeClr val="tx1">
                  <a:lumMod val="50000"/>
                  <a:lumOff val="50000"/>
                </a:schemeClr>
              </a:solidFill>
            </a:endParaRPr>
          </a:p>
        </p:txBody>
      </p:sp>
      <p:sp>
        <p:nvSpPr>
          <p:cNvPr id="23" name="TextBox 22"/>
          <p:cNvSpPr txBox="1"/>
          <p:nvPr/>
        </p:nvSpPr>
        <p:spPr>
          <a:xfrm>
            <a:off x="1949017" y="5007877"/>
            <a:ext cx="1278492" cy="461665"/>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en-US" sz="2400" dirty="0">
                <a:ln w="0"/>
                <a:effectLst>
                  <a:outerShdw blurRad="38100" dist="19050" dir="2700000" algn="tl" rotWithShape="0">
                    <a:schemeClr val="dk1">
                      <a:alpha val="40000"/>
                    </a:schemeClr>
                  </a:outerShdw>
                </a:effectLst>
              </a:rPr>
              <a:t>Degrees</a:t>
            </a:r>
            <a:endParaRPr lang="en-US" sz="2400" dirty="0">
              <a:ln w="0"/>
              <a:effectLst>
                <a:outerShdw blurRad="38100" dist="19050" dir="2700000" algn="tl" rotWithShape="0">
                  <a:schemeClr val="dk1">
                    <a:alpha val="40000"/>
                  </a:schemeClr>
                </a:outerShdw>
              </a:effectLst>
            </a:endParaRPr>
          </a:p>
        </p:txBody>
      </p:sp>
      <p:grpSp>
        <p:nvGrpSpPr>
          <p:cNvPr id="57" name="Group 56"/>
          <p:cNvGrpSpPr/>
          <p:nvPr/>
        </p:nvGrpSpPr>
        <p:grpSpPr>
          <a:xfrm>
            <a:off x="4531483" y="2224620"/>
            <a:ext cx="3239539" cy="1591431"/>
            <a:chOff x="5105675" y="1536167"/>
            <a:chExt cx="3944006" cy="1937502"/>
          </a:xfrm>
        </p:grpSpPr>
        <mc:AlternateContent xmlns:mc="http://schemas.openxmlformats.org/markup-compatibility/2006">
          <mc:Choice xmlns:a14="http://schemas.microsoft.com/office/drawing/2010/main" Requires="a14">
            <p:sp>
              <p:nvSpPr>
                <p:cNvPr id="25" name="Oval 24"/>
                <p:cNvSpPr/>
                <p:nvPr/>
              </p:nvSpPr>
              <p:spPr>
                <a:xfrm>
                  <a:off x="5105675" y="15361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1</m:t>
                            </m:r>
                          </m:sub>
                        </m:sSub>
                      </m:oMath>
                    </m:oMathPara>
                  </a14:m>
                  <a:endParaRPr lang="en-US" sz="2400" dirty="0"/>
                </a:p>
              </p:txBody>
            </p:sp>
          </mc:Choice>
          <mc:Fallback>
            <p:sp>
              <p:nvSpPr>
                <p:cNvPr id="25" name="Oval 24"/>
                <p:cNvSpPr>
                  <a:spLocks noRot="1" noChangeAspect="1" noMove="1" noResize="1" noEditPoints="1" noAdjustHandles="1" noChangeArrowheads="1" noChangeShapeType="1" noTextEdit="1"/>
                </p:cNvSpPr>
                <p:nvPr/>
              </p:nvSpPr>
              <p:spPr>
                <a:xfrm>
                  <a:off x="5105675" y="1536167"/>
                  <a:ext cx="798786" cy="798786"/>
                </a:xfrm>
                <a:prstGeom prst="ellipse">
                  <a:avLst/>
                </a:prstGeom>
                <a:blipFill rotWithShape="1">
                  <a:blip r:embed="rId4"/>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6" name="Oval 25"/>
                <p:cNvSpPr/>
                <p:nvPr/>
              </p:nvSpPr>
              <p:spPr>
                <a:xfrm>
                  <a:off x="6487785" y="1536167"/>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2</m:t>
                            </m:r>
                          </m:sub>
                        </m:sSub>
                      </m:oMath>
                    </m:oMathPara>
                  </a14:m>
                  <a:endParaRPr lang="en-US" sz="2400" dirty="0"/>
                </a:p>
              </p:txBody>
            </p:sp>
          </mc:Choice>
          <mc:Fallback>
            <p:sp>
              <p:nvSpPr>
                <p:cNvPr id="26" name="Oval 25"/>
                <p:cNvSpPr>
                  <a:spLocks noRot="1" noChangeAspect="1" noMove="1" noResize="1" noEditPoints="1" noAdjustHandles="1" noChangeArrowheads="1" noChangeShapeType="1" noTextEdit="1"/>
                </p:cNvSpPr>
                <p:nvPr/>
              </p:nvSpPr>
              <p:spPr>
                <a:xfrm>
                  <a:off x="6487785" y="1536167"/>
                  <a:ext cx="798786" cy="798786"/>
                </a:xfrm>
                <a:prstGeom prst="ellipse">
                  <a:avLst/>
                </a:prstGeom>
                <a:blipFill rotWithShape="1">
                  <a:blip r:embed="rId5"/>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6" name="Oval 35"/>
                <p:cNvSpPr/>
                <p:nvPr/>
              </p:nvSpPr>
              <p:spPr>
                <a:xfrm>
                  <a:off x="8250895" y="1537428"/>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3</m:t>
                            </m:r>
                          </m:sub>
                        </m:sSub>
                      </m:oMath>
                    </m:oMathPara>
                  </a14:m>
                  <a:endParaRPr lang="en-US" sz="2400" dirty="0"/>
                </a:p>
              </p:txBody>
            </p:sp>
          </mc:Choice>
          <mc:Fallback>
            <p:sp>
              <p:nvSpPr>
                <p:cNvPr id="36" name="Oval 35"/>
                <p:cNvSpPr>
                  <a:spLocks noRot="1" noChangeAspect="1" noMove="1" noResize="1" noEditPoints="1" noAdjustHandles="1" noChangeArrowheads="1" noChangeShapeType="1" noTextEdit="1"/>
                </p:cNvSpPr>
                <p:nvPr/>
              </p:nvSpPr>
              <p:spPr>
                <a:xfrm>
                  <a:off x="8250895" y="1537428"/>
                  <a:ext cx="798786" cy="798786"/>
                </a:xfrm>
                <a:prstGeom prst="ellipse">
                  <a:avLst/>
                </a:prstGeom>
                <a:blipFill rotWithShape="1">
                  <a:blip r:embed="rId6"/>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3" name="Oval 42"/>
                <p:cNvSpPr/>
                <p:nvPr/>
              </p:nvSpPr>
              <p:spPr>
                <a:xfrm>
                  <a:off x="7369340" y="2674883"/>
                  <a:ext cx="798786" cy="7987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𝑅</m:t>
                            </m:r>
                          </m:e>
                          <m:sub>
                            <m:r>
                              <a:rPr lang="en-CA" sz="2400" b="0" i="1" smtClean="0">
                                <a:latin typeface="Cambria Math" panose="02040503050406030204" pitchFamily="18" charset="0"/>
                              </a:rPr>
                              <m:t>4</m:t>
                            </m:r>
                          </m:sub>
                        </m:sSub>
                      </m:oMath>
                    </m:oMathPara>
                  </a14:m>
                  <a:endParaRPr lang="en-US" sz="2400" dirty="0"/>
                </a:p>
              </p:txBody>
            </p:sp>
          </mc:Choice>
          <mc:Fallback>
            <p:sp>
              <p:nvSpPr>
                <p:cNvPr id="43" name="Oval 42"/>
                <p:cNvSpPr>
                  <a:spLocks noRot="1" noChangeAspect="1" noMove="1" noResize="1" noEditPoints="1" noAdjustHandles="1" noChangeArrowheads="1" noChangeShapeType="1" noTextEdit="1"/>
                </p:cNvSpPr>
                <p:nvPr/>
              </p:nvSpPr>
              <p:spPr>
                <a:xfrm>
                  <a:off x="7369340" y="2674883"/>
                  <a:ext cx="798786" cy="798786"/>
                </a:xfrm>
                <a:prstGeom prst="ellipse">
                  <a:avLst/>
                </a:prstGeom>
                <a:blipFill rotWithShape="1">
                  <a:blip r:embed="rId7"/>
                </a:blipFill>
              </p:spPr>
              <p:style>
                <a:lnRef idx="2">
                  <a:schemeClr val="dk1"/>
                </a:lnRef>
                <a:fillRef idx="1">
                  <a:schemeClr val="lt1"/>
                </a:fillRef>
                <a:effectRef idx="0">
                  <a:schemeClr val="dk1"/>
                </a:effectRef>
                <a:fontRef idx="minor">
                  <a:schemeClr val="dk1"/>
                </a:fontRef>
              </p:style>
              <p:txBody>
                <a:bodyPr/>
                <a:lstStyle/>
                <a:p>
                  <a:r>
                    <a:rPr lang="zh-CN" altLang="en-US">
                      <a:noFill/>
                    </a:rPr>
                    <a:t> </a:t>
                  </a:r>
                </a:p>
              </p:txBody>
            </p:sp>
          </mc:Fallback>
        </mc:AlternateContent>
        <p:cxnSp>
          <p:nvCxnSpPr>
            <p:cNvPr id="44" name="Straight Connector 43"/>
            <p:cNvCxnSpPr>
              <a:stCxn id="25" idx="6"/>
              <a:endCxn id="26" idx="2"/>
            </p:cNvCxnSpPr>
            <p:nvPr/>
          </p:nvCxnSpPr>
          <p:spPr>
            <a:xfrm>
              <a:off x="5904461" y="1935560"/>
              <a:ext cx="583324" cy="0"/>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45" name="Straight Connector 44"/>
            <p:cNvCxnSpPr>
              <a:stCxn id="26" idx="6"/>
              <a:endCxn id="36" idx="2"/>
            </p:cNvCxnSpPr>
            <p:nvPr/>
          </p:nvCxnSpPr>
          <p:spPr>
            <a:xfrm>
              <a:off x="7286571" y="1935560"/>
              <a:ext cx="964324" cy="1261"/>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46" name="Straight Connector 45"/>
            <p:cNvCxnSpPr>
              <a:stCxn id="26" idx="5"/>
              <a:endCxn id="43" idx="1"/>
            </p:cNvCxnSpPr>
            <p:nvPr/>
          </p:nvCxnSpPr>
          <p:spPr>
            <a:xfrm>
              <a:off x="7169591" y="2217973"/>
              <a:ext cx="316729" cy="573890"/>
            </a:xfrm>
            <a:prstGeom prst="line">
              <a:avLst/>
            </a:prstGeom>
            <a:ln w="38100">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47" name="Straight Connector 46"/>
            <p:cNvCxnSpPr>
              <a:stCxn id="43" idx="7"/>
              <a:endCxn id="36" idx="3"/>
            </p:cNvCxnSpPr>
            <p:nvPr/>
          </p:nvCxnSpPr>
          <p:spPr>
            <a:xfrm flipV="1">
              <a:off x="8051146" y="2219234"/>
              <a:ext cx="316729" cy="572629"/>
            </a:xfrm>
            <a:prstGeom prst="line">
              <a:avLst/>
            </a:prstGeom>
            <a:ln w="38100">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48" name="Straight Arrow Connector 47"/>
            <p:cNvCxnSpPr/>
            <p:nvPr/>
          </p:nvCxnSpPr>
          <p:spPr>
            <a:xfrm>
              <a:off x="5904461" y="2217973"/>
              <a:ext cx="583324"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9" name="Straight Arrow Connector 48"/>
            <p:cNvCxnSpPr/>
            <p:nvPr/>
          </p:nvCxnSpPr>
          <p:spPr>
            <a:xfrm>
              <a:off x="7369340" y="1647328"/>
              <a:ext cx="798786" cy="0"/>
            </a:xfrm>
            <a:prstGeom prst="straightConnector1">
              <a:avLst/>
            </a:prstGeom>
            <a:ln>
              <a:solidFill>
                <a:schemeClr val="bg1">
                  <a:lumMod val="95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50" name="Straight Arrow Connector 49"/>
            <p:cNvCxnSpPr/>
            <p:nvPr/>
          </p:nvCxnSpPr>
          <p:spPr>
            <a:xfrm flipH="1">
              <a:off x="7923050" y="2174063"/>
              <a:ext cx="214149" cy="461465"/>
            </a:xfrm>
            <a:prstGeom prst="straightConnector1">
              <a:avLst/>
            </a:prstGeom>
            <a:ln>
              <a:solidFill>
                <a:schemeClr val="bg1">
                  <a:lumMod val="95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51" name="Straight Arrow Connector 50"/>
            <p:cNvCxnSpPr/>
            <p:nvPr/>
          </p:nvCxnSpPr>
          <p:spPr>
            <a:xfrm>
              <a:off x="5905117" y="1647328"/>
              <a:ext cx="583324" cy="0"/>
            </a:xfrm>
            <a:prstGeom prst="straightConnector1">
              <a:avLst/>
            </a:prstGeom>
            <a:ln>
              <a:solidFill>
                <a:schemeClr val="bg1">
                  <a:lumMod val="95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52" name="Straight Arrow Connector 51"/>
            <p:cNvCxnSpPr/>
            <p:nvPr/>
          </p:nvCxnSpPr>
          <p:spPr>
            <a:xfrm>
              <a:off x="7026492" y="2387894"/>
              <a:ext cx="239058" cy="45708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53" name="Straight Arrow Connector 52"/>
            <p:cNvCxnSpPr/>
            <p:nvPr/>
          </p:nvCxnSpPr>
          <p:spPr>
            <a:xfrm flipH="1">
              <a:off x="8271916" y="2404795"/>
              <a:ext cx="214149" cy="461465"/>
            </a:xfrm>
            <a:prstGeom prst="straightConnector1">
              <a:avLst/>
            </a:prstGeom>
            <a:ln>
              <a:headEnd type="triangl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4" name="Straight Arrow Connector 53"/>
            <p:cNvCxnSpPr/>
            <p:nvPr/>
          </p:nvCxnSpPr>
          <p:spPr>
            <a:xfrm>
              <a:off x="7358830" y="2067921"/>
              <a:ext cx="779027" cy="0"/>
            </a:xfrm>
            <a:prstGeom prst="straightConnector1">
              <a:avLst/>
            </a:prstGeom>
            <a:ln w="76200">
              <a:solidFill>
                <a:schemeClr val="accent6"/>
              </a:solidFill>
              <a:prstDash val="sysDot"/>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55" name="Straight Arrow Connector 54"/>
            <p:cNvCxnSpPr/>
            <p:nvPr/>
          </p:nvCxnSpPr>
          <p:spPr>
            <a:xfrm>
              <a:off x="7272117" y="2190540"/>
              <a:ext cx="277212" cy="465250"/>
            </a:xfrm>
            <a:prstGeom prst="straightConnector1">
              <a:avLst/>
            </a:prstGeom>
            <a:ln w="76200">
              <a:solidFill>
                <a:schemeClr val="bg1">
                  <a:lumMod val="95000"/>
                </a:schemeClr>
              </a:solidFill>
              <a:prstDash val="sysDot"/>
              <a:headEnd type="none" w="med" len="med"/>
              <a:tailEnd type="none" w="med" len="med"/>
            </a:ln>
          </p:spPr>
          <p:style>
            <a:lnRef idx="3">
              <a:schemeClr val="accent3"/>
            </a:lnRef>
            <a:fillRef idx="0">
              <a:schemeClr val="accent3"/>
            </a:fillRef>
            <a:effectRef idx="2">
              <a:schemeClr val="accent3"/>
            </a:effectRef>
            <a:fontRef idx="minor">
              <a:schemeClr val="tx1"/>
            </a:fontRef>
          </p:style>
        </p:cxnSp>
      </p:grpSp>
      <p:sp>
        <p:nvSpPr>
          <p:cNvPr id="56" name="TextBox 55"/>
          <p:cNvSpPr txBox="1"/>
          <p:nvPr/>
        </p:nvSpPr>
        <p:spPr>
          <a:xfrm>
            <a:off x="5593629" y="1638670"/>
            <a:ext cx="2250488" cy="461665"/>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sz="2400" dirty="0">
                <a:ln w="0"/>
                <a:effectLst>
                  <a:outerShdw blurRad="38100" dist="19050" dir="2700000" algn="tl" rotWithShape="0">
                    <a:schemeClr val="dk1">
                      <a:alpha val="40000"/>
                    </a:schemeClr>
                  </a:outerShdw>
                </a:effectLst>
              </a:rPr>
              <a:t>Non-Tree Edges</a:t>
            </a:r>
            <a:endParaRPr lang="en-US" sz="2400" dirty="0">
              <a:ln w="0"/>
              <a:effectLst>
                <a:outerShdw blurRad="38100" dist="19050" dir="2700000" algn="tl" rotWithShape="0">
                  <a:schemeClr val="dk1">
                    <a:alpha val="40000"/>
                  </a:schemeClr>
                </a:outerShdw>
              </a:effectLst>
            </a:endParaRPr>
          </a:p>
        </p:txBody>
      </p:sp>
      <p:sp>
        <p:nvSpPr>
          <p:cNvPr id="58" name="TextBox 57"/>
          <p:cNvSpPr txBox="1"/>
          <p:nvPr/>
        </p:nvSpPr>
        <p:spPr>
          <a:xfrm>
            <a:off x="5040460" y="4455958"/>
            <a:ext cx="2763513" cy="461665"/>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2400" dirty="0">
                <a:ln w="0"/>
                <a:effectLst>
                  <a:outerShdw blurRad="38100" dist="19050" dir="2700000" algn="tl" rotWithShape="0">
                    <a:schemeClr val="dk1">
                      <a:alpha val="40000"/>
                    </a:schemeClr>
                  </a:outerShdw>
                </a:effectLst>
              </a:rPr>
              <a:t>Selection Predicate</a:t>
            </a:r>
            <a:endParaRPr lang="en-US" sz="2400" dirty="0">
              <a:ln w="0"/>
              <a:effectLst>
                <a:outerShdw blurRad="38100" dist="19050" dir="2700000" algn="tl" rotWithShape="0">
                  <a:schemeClr val="dk1">
                    <a:alpha val="40000"/>
                  </a:schemeClr>
                </a:outerShdw>
              </a:effectLst>
            </a:endParaRPr>
          </a:p>
        </p:txBody>
      </p:sp>
      <p:sp>
        <p:nvSpPr>
          <p:cNvPr id="59" name="TextBox 58"/>
          <p:cNvSpPr txBox="1"/>
          <p:nvPr/>
        </p:nvSpPr>
        <p:spPr>
          <a:xfrm>
            <a:off x="5018972" y="5120726"/>
            <a:ext cx="2844048" cy="369332"/>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SELECT … </a:t>
            </a:r>
            <a:r>
              <a:rPr lang="en-US" b="1" dirty="0">
                <a:solidFill>
                  <a:schemeClr val="accent1"/>
                </a:solidFill>
                <a:latin typeface="Consolas" panose="020B0609020204030204" pitchFamily="49" charset="0"/>
                <a:cs typeface="Consolas" panose="020B0609020204030204" pitchFamily="49" charset="0"/>
              </a:rPr>
              <a:t>WHERE a &lt; 10</a:t>
            </a:r>
            <a:endParaRPr lang="en-US" b="1" dirty="0">
              <a:solidFill>
                <a:schemeClr val="accent1"/>
              </a:solidFill>
              <a:latin typeface="Consolas" panose="020B0609020204030204" pitchFamily="49" charset="0"/>
              <a:cs typeface="Consolas" panose="020B0609020204030204" pitchFamily="49" charset="0"/>
            </a:endParaRPr>
          </a:p>
        </p:txBody>
      </p:sp>
      <p:sp>
        <p:nvSpPr>
          <p:cNvPr id="60" name="TextBox 59"/>
          <p:cNvSpPr txBox="1"/>
          <p:nvPr/>
        </p:nvSpPr>
        <p:spPr>
          <a:xfrm>
            <a:off x="8863496" y="1593480"/>
            <a:ext cx="2237407" cy="46166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z="2400" dirty="0">
                <a:ln w="0"/>
                <a:effectLst>
                  <a:outerShdw blurRad="38100" dist="19050" dir="2700000" algn="tl" rotWithShape="0">
                    <a:schemeClr val="dk1">
                      <a:alpha val="40000"/>
                    </a:schemeClr>
                  </a:outerShdw>
                </a:effectLst>
              </a:rPr>
              <a:t>Non-Uniformity</a:t>
            </a:r>
            <a:endParaRPr lang="en-US" sz="2400" dirty="0">
              <a:ln w="0"/>
              <a:effectLst>
                <a:outerShdw blurRad="38100" dist="19050" dir="2700000" algn="tl" rotWithShape="0">
                  <a:schemeClr val="dk1">
                    <a:alpha val="40000"/>
                  </a:schemeClr>
                </a:outerShdw>
              </a:effectLst>
            </a:endParaRPr>
          </a:p>
        </p:txBody>
      </p:sp>
      <p:sp>
        <p:nvSpPr>
          <p:cNvPr id="61" name="TextBox 60"/>
          <p:cNvSpPr txBox="1"/>
          <p:nvPr/>
        </p:nvSpPr>
        <p:spPr>
          <a:xfrm>
            <a:off x="8703604" y="375565"/>
            <a:ext cx="3001750" cy="1200329"/>
          </a:xfrm>
          <a:prstGeom prst="rect">
            <a:avLst/>
          </a:prstGeom>
          <a:noFill/>
        </p:spPr>
        <p:txBody>
          <a:bodyPr wrap="square" rtlCol="0">
            <a:spAutoFit/>
          </a:bodyPr>
          <a:lstStyle/>
          <a:p>
            <a:r>
              <a:rPr lang="en-US" sz="2400" b="1" dirty="0">
                <a:solidFill>
                  <a:schemeClr val="tx1">
                    <a:lumMod val="50000"/>
                    <a:lumOff val="50000"/>
                  </a:schemeClr>
                </a:solidFill>
              </a:rPr>
              <a:t>affects how fast the variance of the estimator shrinks</a:t>
            </a:r>
            <a:endParaRPr lang="en-US" sz="2400" b="1" dirty="0">
              <a:solidFill>
                <a:schemeClr val="tx1">
                  <a:lumMod val="50000"/>
                  <a:lumOff val="50000"/>
                </a:schemeClr>
              </a:solidFill>
            </a:endParaRPr>
          </a:p>
        </p:txBody>
      </p:sp>
      <p:pic>
        <p:nvPicPr>
          <p:cNvPr id="62" name="Picture 61"/>
          <p:cNvPicPr>
            <a:picLocks noChangeAspect="1"/>
          </p:cNvPicPr>
          <p:nvPr/>
        </p:nvPicPr>
        <p:blipFill>
          <a:blip r:embed="rId8"/>
          <a:srcRect l="3352" t="2331" r="3614" b="4514"/>
          <a:stretch>
            <a:fillRect/>
          </a:stretch>
        </p:blipFill>
        <p:spPr>
          <a:xfrm>
            <a:off x="8863496" y="2152367"/>
            <a:ext cx="2237407" cy="2952359"/>
          </a:xfrm>
          <a:prstGeom prst="rect">
            <a:avLst/>
          </a:prstGeom>
        </p:spPr>
      </p:pic>
      <mc:AlternateContent xmlns:mc="http://schemas.openxmlformats.org/markup-compatibility/2006">
        <mc:Choice xmlns:a14="http://schemas.microsoft.com/office/drawing/2010/main" Requires="a14">
          <p:sp>
            <p:nvSpPr>
              <p:cNvPr id="63" name="TextBox 62"/>
              <p:cNvSpPr txBox="1"/>
              <p:nvPr/>
            </p:nvSpPr>
            <p:spPr>
              <a:xfrm>
                <a:off x="8798037" y="5059906"/>
                <a:ext cx="2555763" cy="1341265"/>
              </a:xfrm>
              <a:prstGeom prst="rect">
                <a:avLst/>
              </a:prstGeom>
              <a:noFill/>
            </p:spPr>
            <p:txBody>
              <a:bodyPr wrap="none" rtlCol="0">
                <a:spAutoFit/>
              </a:bodyPr>
              <a:lstStyle/>
              <a:p>
                <a:pPr>
                  <a:lnSpc>
                    <a:spcPct val="120000"/>
                  </a:lnSpc>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𝑝</m:t>
                      </m:r>
                      <m:d>
                        <m:dPr>
                          <m:ctrlPr>
                            <a:rPr lang="en-CA" b="0" i="1" smtClean="0">
                              <a:latin typeface="Cambria Math" panose="02040503050406030204" pitchFamily="18" charset="0"/>
                            </a:rPr>
                          </m:ctrlPr>
                        </m:dPr>
                        <m:e>
                          <m:r>
                            <a:rPr lang="en-CA" b="0" i="1" smtClean="0">
                              <a:latin typeface="Cambria Math" panose="02040503050406030204" pitchFamily="18" charset="0"/>
                            </a:rPr>
                            <m:t>𝛾</m:t>
                          </m:r>
                        </m:e>
                      </m:d>
                      <m:r>
                        <a:rPr lang="en-CA" b="0" i="1" smtClean="0">
                          <a:latin typeface="Cambria Math" panose="02040503050406030204" pitchFamily="18" charset="0"/>
                        </a:rPr>
                        <m:t>=</m:t>
                      </m:r>
                      <m:f>
                        <m:fPr>
                          <m:ctrlPr>
                            <a:rPr lang="en-CA" b="0" i="1" smtClean="0">
                              <a:latin typeface="Cambria Math" panose="02040503050406030204" pitchFamily="18" charset="0"/>
                            </a:rPr>
                          </m:ctrlPr>
                        </m:fPr>
                        <m:num>
                          <m:r>
                            <a:rPr lang="en-CA" b="0" i="1" smtClean="0">
                              <a:latin typeface="Cambria Math" panose="02040503050406030204" pitchFamily="18" charset="0"/>
                            </a:rPr>
                            <m:t>1</m:t>
                          </m:r>
                        </m:num>
                        <m:den>
                          <m:r>
                            <a:rPr lang="en-CA" b="0" i="1" smtClean="0">
                              <a:latin typeface="Cambria Math" panose="02040503050406030204" pitchFamily="18" charset="0"/>
                            </a:rPr>
                            <m:t>6</m:t>
                          </m:r>
                        </m:den>
                      </m:f>
                      <m:r>
                        <a:rPr lang="en-CA" b="0" i="1" smtClean="0">
                          <a:latin typeface="Cambria Math" panose="02040503050406030204" pitchFamily="18" charset="0"/>
                        </a:rPr>
                        <m:t>⋅</m:t>
                      </m:r>
                      <m:r>
                        <a:rPr lang="en-CA" b="0" i="1" smtClean="0">
                          <a:latin typeface="Cambria Math" panose="02040503050406030204" pitchFamily="18" charset="0"/>
                        </a:rPr>
                        <m:t>1</m:t>
                      </m:r>
                      <m:r>
                        <a:rPr lang="en-CA" b="0" i="1" smtClean="0">
                          <a:latin typeface="Cambria Math" panose="02040503050406030204" pitchFamily="18" charset="0"/>
                        </a:rPr>
                        <m:t>⋅</m:t>
                      </m:r>
                      <m:f>
                        <m:fPr>
                          <m:ctrlPr>
                            <a:rPr lang="en-CA" b="0" i="1" smtClean="0">
                              <a:latin typeface="Cambria Math" panose="02040503050406030204" pitchFamily="18" charset="0"/>
                            </a:rPr>
                          </m:ctrlPr>
                        </m:fPr>
                        <m:num>
                          <m:r>
                            <a:rPr lang="en-CA" b="0" i="1" smtClean="0">
                              <a:latin typeface="Cambria Math" panose="02040503050406030204" pitchFamily="18" charset="0"/>
                            </a:rPr>
                            <m:t>1</m:t>
                          </m:r>
                        </m:num>
                        <m:den>
                          <m:r>
                            <a:rPr lang="en-CA" b="0" i="1" smtClean="0">
                              <a:latin typeface="Cambria Math" panose="02040503050406030204" pitchFamily="18" charset="0"/>
                            </a:rPr>
                            <m:t>3</m:t>
                          </m:r>
                        </m:den>
                      </m:f>
                      <m:r>
                        <a:rPr lang="en-CA" b="0" i="1" smtClean="0">
                          <a:latin typeface="Cambria Math" panose="02040503050406030204" pitchFamily="18" charset="0"/>
                        </a:rPr>
                        <m:t>=</m:t>
                      </m:r>
                      <m:f>
                        <m:fPr>
                          <m:ctrlPr>
                            <a:rPr lang="en-CA" b="0" i="1" smtClean="0">
                              <a:latin typeface="Cambria Math" panose="02040503050406030204" pitchFamily="18" charset="0"/>
                            </a:rPr>
                          </m:ctrlPr>
                        </m:fPr>
                        <m:num>
                          <m:r>
                            <a:rPr lang="en-CA" b="0" i="1" smtClean="0">
                              <a:latin typeface="Cambria Math" panose="02040503050406030204" pitchFamily="18" charset="0"/>
                            </a:rPr>
                            <m:t>1</m:t>
                          </m:r>
                        </m:num>
                        <m:den>
                          <m:r>
                            <a:rPr lang="en-CA" b="0" i="1" smtClean="0">
                              <a:latin typeface="Cambria Math" panose="02040503050406030204" pitchFamily="18" charset="0"/>
                            </a:rPr>
                            <m:t>18</m:t>
                          </m:r>
                        </m:den>
                      </m:f>
                    </m:oMath>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𝑝</m:t>
                      </m:r>
                      <m:d>
                        <m:dPr>
                          <m:ctrlPr>
                            <a:rPr lang="en-CA" b="0" i="1" smtClean="0">
                              <a:latin typeface="Cambria Math" panose="02040503050406030204" pitchFamily="18" charset="0"/>
                            </a:rPr>
                          </m:ctrlPr>
                        </m:dPr>
                        <m:e>
                          <m:r>
                            <a:rPr lang="en-CA" b="0" i="1" smtClean="0">
                              <a:latin typeface="Cambria Math" panose="02040503050406030204" pitchFamily="18" charset="0"/>
                            </a:rPr>
                            <m:t>𝛾</m:t>
                          </m:r>
                        </m:e>
                      </m:d>
                      <m:r>
                        <a:rPr lang="en-CA" b="0" i="1" smtClean="0">
                          <a:latin typeface="Cambria Math" panose="02040503050406030204" pitchFamily="18" charset="0"/>
                        </a:rPr>
                        <m:t>=</m:t>
                      </m:r>
                      <m:f>
                        <m:fPr>
                          <m:ctrlPr>
                            <a:rPr lang="en-CA" b="0" i="1" smtClean="0">
                              <a:latin typeface="Cambria Math" panose="02040503050406030204" pitchFamily="18" charset="0"/>
                            </a:rPr>
                          </m:ctrlPr>
                        </m:fPr>
                        <m:num>
                          <m:r>
                            <a:rPr lang="en-CA" b="0" i="1" smtClean="0">
                              <a:latin typeface="Cambria Math" panose="02040503050406030204" pitchFamily="18" charset="0"/>
                            </a:rPr>
                            <m:t>1</m:t>
                          </m:r>
                        </m:num>
                        <m:den>
                          <m:r>
                            <a:rPr lang="en-CA" b="0" i="1" smtClean="0">
                              <a:latin typeface="Cambria Math" panose="02040503050406030204" pitchFamily="18" charset="0"/>
                            </a:rPr>
                            <m:t>6</m:t>
                          </m:r>
                        </m:den>
                      </m:f>
                      <m:r>
                        <a:rPr lang="en-CA" b="0" i="1" smtClean="0">
                          <a:latin typeface="Cambria Math" panose="02040503050406030204" pitchFamily="18" charset="0"/>
                        </a:rPr>
                        <m:t>⋅</m:t>
                      </m:r>
                      <m:r>
                        <a:rPr lang="en-CA" b="0" i="1" smtClean="0">
                          <a:latin typeface="Cambria Math" panose="02040503050406030204" pitchFamily="18" charset="0"/>
                        </a:rPr>
                        <m:t>1</m:t>
                      </m:r>
                      <m:r>
                        <a:rPr lang="en-CA" b="0" i="1" smtClean="0">
                          <a:latin typeface="Cambria Math" panose="02040503050406030204" pitchFamily="18" charset="0"/>
                        </a:rPr>
                        <m:t>⋅</m:t>
                      </m:r>
                      <m:r>
                        <a:rPr lang="en-CA" b="0" i="1" smtClean="0">
                          <a:latin typeface="Cambria Math" panose="02040503050406030204" pitchFamily="18" charset="0"/>
                        </a:rPr>
                        <m:t>1</m:t>
                      </m:r>
                      <m:r>
                        <a:rPr lang="en-CA" b="0" i="1" smtClean="0">
                          <a:latin typeface="Cambria Math" panose="02040503050406030204" pitchFamily="18" charset="0"/>
                        </a:rPr>
                        <m:t>=</m:t>
                      </m:r>
                      <m:f>
                        <m:fPr>
                          <m:ctrlPr>
                            <a:rPr lang="en-CA" b="0" i="1" smtClean="0">
                              <a:latin typeface="Cambria Math" panose="02040503050406030204" pitchFamily="18" charset="0"/>
                            </a:rPr>
                          </m:ctrlPr>
                        </m:fPr>
                        <m:num>
                          <m:r>
                            <a:rPr lang="en-CA" b="0" i="1" smtClean="0">
                              <a:latin typeface="Cambria Math" panose="02040503050406030204" pitchFamily="18" charset="0"/>
                            </a:rPr>
                            <m:t>1</m:t>
                          </m:r>
                        </m:num>
                        <m:den>
                          <m:r>
                            <a:rPr lang="en-CA" b="0" i="1" smtClean="0">
                              <a:latin typeface="Cambria Math" panose="02040503050406030204" pitchFamily="18" charset="0"/>
                            </a:rPr>
                            <m:t>6</m:t>
                          </m:r>
                        </m:den>
                      </m:f>
                    </m:oMath>
                  </m:oMathPara>
                </a14:m>
                <a:endParaRPr lang="en-US" dirty="0"/>
              </a:p>
            </p:txBody>
          </p:sp>
        </mc:Choice>
        <mc:Fallback>
          <p:sp>
            <p:nvSpPr>
              <p:cNvPr id="63" name="TextBox 62"/>
              <p:cNvSpPr txBox="1">
                <a:spLocks noRot="1" noChangeAspect="1" noMove="1" noResize="1" noEditPoints="1" noAdjustHandles="1" noChangeArrowheads="1" noChangeShapeType="1" noTextEdit="1"/>
              </p:cNvSpPr>
              <p:nvPr/>
            </p:nvSpPr>
            <p:spPr>
              <a:xfrm>
                <a:off x="8798037" y="5059906"/>
                <a:ext cx="2555763" cy="1341265"/>
              </a:xfrm>
              <a:prstGeom prst="rect">
                <a:avLst/>
              </a:prstGeom>
              <a:blipFill rotWithShape="1">
                <a:blip r:embed="rId9"/>
                <a:stretch>
                  <a:fillRect l="-4" t="-17" b="28"/>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par>
                                <p:cTn id="16" presetID="10" presetClass="entr" presetSubtype="0" fill="hold"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
                                        <p:tgtEl>
                                          <p:spTgt spid="5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par>
                                <p:cTn id="32" presetID="10"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6" grpId="0" animBg="1"/>
      <p:bldP spid="58" grpId="0" animBg="1"/>
      <p:bldP spid="59" grpId="0"/>
      <p:bldP spid="60" grpId="0" animBg="1"/>
      <p:bldP spid="61" grpId="0"/>
      <p:bldP spid="6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Optimization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dirty="0"/>
          </a:p>
        </p:txBody>
      </p:sp>
      <p:sp>
        <p:nvSpPr>
          <p:cNvPr id="5" name="TextBox 4"/>
          <p:cNvSpPr txBox="1"/>
          <p:nvPr/>
        </p:nvSpPr>
        <p:spPr>
          <a:xfrm>
            <a:off x="838200" y="932031"/>
            <a:ext cx="9135514" cy="461665"/>
          </a:xfrm>
          <a:prstGeom prst="rect">
            <a:avLst/>
          </a:prstGeom>
          <a:noFill/>
        </p:spPr>
        <p:txBody>
          <a:bodyPr wrap="none" rtlCol="0">
            <a:spAutoFit/>
          </a:bodyPr>
          <a:lstStyle/>
          <a:p>
            <a:r>
              <a:rPr lang="en-US" sz="2400" dirty="0">
                <a:solidFill>
                  <a:schemeClr val="tx1">
                    <a:lumMod val="50000"/>
                    <a:lumOff val="50000"/>
                  </a:schemeClr>
                </a:solidFill>
              </a:rPr>
              <a:t>Decisive Factor: the variance of the final estimator after a given time</a:t>
            </a:r>
            <a:endParaRPr lang="en-US" sz="2400" b="1" dirty="0">
              <a:solidFill>
                <a:schemeClr val="tx1">
                  <a:lumMod val="50000"/>
                  <a:lumOff val="50000"/>
                </a:schemeClr>
              </a:solidFill>
            </a:endParaRPr>
          </a:p>
        </p:txBody>
      </p:sp>
      <mc:AlternateContent xmlns:mc="http://schemas.openxmlformats.org/markup-compatibility/2006">
        <mc:Choice xmlns:a14="http://schemas.microsoft.com/office/drawing/2010/main" Requires="a14">
          <p:sp>
            <p:nvSpPr>
              <p:cNvPr id="6" name="TextBox 5"/>
              <p:cNvSpPr txBox="1"/>
              <p:nvPr/>
            </p:nvSpPr>
            <p:spPr>
              <a:xfrm>
                <a:off x="966952" y="2406307"/>
                <a:ext cx="9006762" cy="3603743"/>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𝑉𝑎𝑟</m:t>
                      </m:r>
                      <m:d>
                        <m:dPr>
                          <m:begChr m:val="["/>
                          <m:endChr m:val="]"/>
                          <m:ctrlPr>
                            <a:rPr lang="en-CA" b="0" i="1" smtClean="0">
                              <a:latin typeface="Cambria Math" panose="02040503050406030204" pitchFamily="18" charset="0"/>
                            </a:rPr>
                          </m:ctrlPr>
                        </m:dPr>
                        <m:e>
                          <m:f>
                            <m:fPr>
                              <m:ctrlPr>
                                <a:rPr lang="en-CA" b="0" i="1" smtClean="0">
                                  <a:latin typeface="Cambria Math" panose="02040503050406030204" pitchFamily="18" charset="0"/>
                                </a:rPr>
                              </m:ctrlPr>
                            </m:fPr>
                            <m:num>
                              <m:r>
                                <a:rPr lang="en-CA" b="0" i="1" smtClean="0">
                                  <a:latin typeface="Cambria Math" panose="02040503050406030204" pitchFamily="18" charset="0"/>
                                </a:rPr>
                                <m:t>1</m:t>
                              </m:r>
                            </m:num>
                            <m:den>
                              <m:r>
                                <a:rPr lang="en-CA" b="0" i="1" smtClean="0">
                                  <a:latin typeface="Cambria Math" panose="02040503050406030204" pitchFamily="18" charset="0"/>
                                </a:rPr>
                                <m:t>𝑊</m:t>
                              </m:r>
                            </m:den>
                          </m:f>
                          <m:nary>
                            <m:naryPr>
                              <m:chr m:val="∑"/>
                              <m:ctrlPr>
                                <a:rPr lang="en-CA" b="0" i="1" smtClean="0">
                                  <a:latin typeface="Cambria Math" panose="02040503050406030204" pitchFamily="18" charset="0"/>
                                </a:rPr>
                              </m:ctrlPr>
                            </m:naryPr>
                            <m:sub>
                              <m:r>
                                <m:rPr>
                                  <m:brk m:alnAt="23"/>
                                </m:rPr>
                                <a:rPr lang="en-CA" b="0" i="1" smtClean="0">
                                  <a:latin typeface="Cambria Math" panose="02040503050406030204" pitchFamily="18" charset="0"/>
                                </a:rPr>
                                <m:t>𝑖</m:t>
                              </m:r>
                              <m:r>
                                <a:rPr lang="en-CA" b="0" i="1" smtClean="0">
                                  <a:latin typeface="Cambria Math" panose="02040503050406030204" pitchFamily="18" charset="0"/>
                                </a:rPr>
                                <m:t>=</m:t>
                              </m:r>
                              <m:r>
                                <a:rPr lang="en-CA" b="0" i="1" smtClean="0">
                                  <a:latin typeface="Cambria Math" panose="02040503050406030204" pitchFamily="18" charset="0"/>
                                </a:rPr>
                                <m:t>1</m:t>
                              </m:r>
                            </m:sub>
                            <m:sup>
                              <m:r>
                                <a:rPr lang="en-CA" b="0" i="1" smtClean="0">
                                  <a:latin typeface="Cambria Math" panose="02040503050406030204" pitchFamily="18" charset="0"/>
                                </a:rPr>
                                <m:t>𝑊</m:t>
                              </m:r>
                            </m:sup>
                            <m:e>
                              <m:sSub>
                                <m:sSubPr>
                                  <m:ctrlPr>
                                    <a:rPr lang="en-CA" b="0" i="1" smtClean="0">
                                      <a:latin typeface="Cambria Math" panose="02040503050406030204" pitchFamily="18" charset="0"/>
                                    </a:rPr>
                                  </m:ctrlPr>
                                </m:sSubPr>
                                <m:e>
                                  <m:r>
                                    <a:rPr lang="en-CA" b="0" i="1" smtClean="0">
                                      <a:latin typeface="Cambria Math" panose="02040503050406030204" pitchFamily="18" charset="0"/>
                                    </a:rPr>
                                    <m:t>𝑋</m:t>
                                  </m:r>
                                </m:e>
                                <m:sub>
                                  <m:r>
                                    <a:rPr lang="en-CA" b="0" i="1" smtClean="0">
                                      <a:latin typeface="Cambria Math" panose="02040503050406030204" pitchFamily="18" charset="0"/>
                                    </a:rPr>
                                    <m:t>𝑖</m:t>
                                  </m:r>
                                </m:sub>
                              </m:sSub>
                            </m:e>
                          </m:nary>
                        </m:e>
                      </m:d>
                    </m:oMath>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𝐸</m:t>
                      </m:r>
                      <m:d>
                        <m:dPr>
                          <m:begChr m:val="["/>
                          <m:endChr m:val="]"/>
                          <m:ctrlPr>
                            <a:rPr lang="en-CA" b="0" i="1" smtClean="0">
                              <a:latin typeface="Cambria Math" panose="02040503050406030204" pitchFamily="18" charset="0"/>
                            </a:rPr>
                          </m:ctrlPr>
                        </m:dPr>
                        <m:e>
                          <m:r>
                            <a:rPr lang="en-CA" b="0" i="1" smtClean="0">
                              <a:latin typeface="Cambria Math" panose="02040503050406030204" pitchFamily="18" charset="0"/>
                            </a:rPr>
                            <m:t>𝑉𝑎𝑟</m:t>
                          </m:r>
                          <m:d>
                            <m:dPr>
                              <m:begChr m:val="["/>
                              <m:endChr m:val="]"/>
                              <m:ctrlPr>
                                <a:rPr lang="en-CA" b="0" i="1" smtClean="0">
                                  <a:latin typeface="Cambria Math" panose="02040503050406030204" pitchFamily="18" charset="0"/>
                                </a:rPr>
                              </m:ctrlPr>
                            </m:dPr>
                            <m:e>
                              <m:f>
                                <m:fPr>
                                  <m:ctrlPr>
                                    <a:rPr lang="en-CA" b="0" i="1" smtClean="0">
                                      <a:latin typeface="Cambria Math" panose="02040503050406030204" pitchFamily="18" charset="0"/>
                                    </a:rPr>
                                  </m:ctrlPr>
                                </m:fPr>
                                <m:num>
                                  <m:r>
                                    <a:rPr lang="en-CA" b="0" i="1" smtClean="0">
                                      <a:latin typeface="Cambria Math" panose="02040503050406030204" pitchFamily="18" charset="0"/>
                                    </a:rPr>
                                    <m:t>1</m:t>
                                  </m:r>
                                </m:num>
                                <m:den>
                                  <m:r>
                                    <a:rPr lang="en-CA" b="0" i="1" smtClean="0">
                                      <a:latin typeface="Cambria Math" panose="02040503050406030204" pitchFamily="18" charset="0"/>
                                    </a:rPr>
                                    <m:t>𝑊</m:t>
                                  </m:r>
                                </m:den>
                              </m:f>
                              <m:nary>
                                <m:naryPr>
                                  <m:chr m:val="∑"/>
                                  <m:ctrlPr>
                                    <a:rPr lang="en-CA" b="0" i="1" smtClean="0">
                                      <a:latin typeface="Cambria Math" panose="02040503050406030204" pitchFamily="18" charset="0"/>
                                    </a:rPr>
                                  </m:ctrlPr>
                                </m:naryPr>
                                <m:sub>
                                  <m:r>
                                    <m:rPr>
                                      <m:brk m:alnAt="23"/>
                                    </m:rPr>
                                    <a:rPr lang="en-CA" b="0" i="1" smtClean="0">
                                      <a:latin typeface="Cambria Math" panose="02040503050406030204" pitchFamily="18" charset="0"/>
                                    </a:rPr>
                                    <m:t>𝑖</m:t>
                                  </m:r>
                                  <m:r>
                                    <a:rPr lang="en-CA" b="0" i="1" smtClean="0">
                                      <a:latin typeface="Cambria Math" panose="02040503050406030204" pitchFamily="18" charset="0"/>
                                    </a:rPr>
                                    <m:t>=</m:t>
                                  </m:r>
                                  <m:r>
                                    <a:rPr lang="en-CA" b="0" i="1" smtClean="0">
                                      <a:latin typeface="Cambria Math" panose="02040503050406030204" pitchFamily="18" charset="0"/>
                                    </a:rPr>
                                    <m:t>1</m:t>
                                  </m:r>
                                </m:sub>
                                <m:sup>
                                  <m:r>
                                    <a:rPr lang="en-CA" b="0" i="1" smtClean="0">
                                      <a:latin typeface="Cambria Math" panose="02040503050406030204" pitchFamily="18" charset="0"/>
                                    </a:rPr>
                                    <m:t>𝑊</m:t>
                                  </m:r>
                                </m:sup>
                                <m:e>
                                  <m:sSub>
                                    <m:sSubPr>
                                      <m:ctrlPr>
                                        <a:rPr lang="en-CA" b="0" i="1" smtClean="0">
                                          <a:latin typeface="Cambria Math" panose="02040503050406030204" pitchFamily="18" charset="0"/>
                                        </a:rPr>
                                      </m:ctrlPr>
                                    </m:sSubPr>
                                    <m:e>
                                      <m:r>
                                        <a:rPr lang="en-CA" b="0" i="1" smtClean="0">
                                          <a:latin typeface="Cambria Math" panose="02040503050406030204" pitchFamily="18" charset="0"/>
                                        </a:rPr>
                                        <m:t>𝑋</m:t>
                                      </m:r>
                                    </m:e>
                                    <m:sub>
                                      <m:r>
                                        <a:rPr lang="en-CA" b="0" i="1" smtClean="0">
                                          <a:latin typeface="Cambria Math" panose="02040503050406030204" pitchFamily="18" charset="0"/>
                                        </a:rPr>
                                        <m:t>𝑖</m:t>
                                      </m:r>
                                    </m:sub>
                                  </m:sSub>
                                </m:e>
                              </m:nary>
                              <m:r>
                                <a:rPr lang="en-CA" b="0" i="1" smtClean="0">
                                  <a:latin typeface="Cambria Math" panose="02040503050406030204" pitchFamily="18" charset="0"/>
                                </a:rPr>
                                <m:t> </m:t>
                              </m:r>
                            </m:e>
                            <m:e>
                              <m:r>
                                <a:rPr lang="en-CA" b="0" i="1" smtClean="0">
                                  <a:latin typeface="Cambria Math" panose="02040503050406030204" pitchFamily="18" charset="0"/>
                                </a:rPr>
                                <m:t>𝑊</m:t>
                              </m:r>
                            </m:e>
                          </m:d>
                        </m:e>
                      </m:d>
                      <m:r>
                        <a:rPr lang="en-CA" b="0" i="1" smtClean="0">
                          <a:latin typeface="Cambria Math" panose="02040503050406030204" pitchFamily="18" charset="0"/>
                        </a:rPr>
                        <m:t>+</m:t>
                      </m:r>
                      <m:r>
                        <a:rPr lang="en-CA" b="0" i="1" smtClean="0">
                          <a:latin typeface="Cambria Math" panose="02040503050406030204" pitchFamily="18" charset="0"/>
                        </a:rPr>
                        <m:t>𝑉𝑎𝑟</m:t>
                      </m:r>
                      <m:d>
                        <m:dPr>
                          <m:begChr m:val="["/>
                          <m:endChr m:val="]"/>
                          <m:ctrlPr>
                            <a:rPr lang="en-CA" b="0" i="1" smtClean="0">
                              <a:latin typeface="Cambria Math" panose="02040503050406030204" pitchFamily="18" charset="0"/>
                            </a:rPr>
                          </m:ctrlPr>
                        </m:dPr>
                        <m:e>
                          <m:r>
                            <a:rPr lang="en-CA" b="0" i="1" smtClean="0">
                              <a:latin typeface="Cambria Math" panose="02040503050406030204" pitchFamily="18" charset="0"/>
                            </a:rPr>
                            <m:t>𝐸</m:t>
                          </m:r>
                          <m:d>
                            <m:dPr>
                              <m:begChr m:val="["/>
                              <m:endChr m:val="]"/>
                              <m:ctrlPr>
                                <a:rPr lang="en-CA" b="0" i="1" smtClean="0">
                                  <a:latin typeface="Cambria Math" panose="02040503050406030204" pitchFamily="18" charset="0"/>
                                </a:rPr>
                              </m:ctrlPr>
                            </m:dPr>
                            <m:e>
                              <m:f>
                                <m:fPr>
                                  <m:ctrlPr>
                                    <a:rPr lang="en-CA" b="0" i="1" smtClean="0">
                                      <a:latin typeface="Cambria Math" panose="02040503050406030204" pitchFamily="18" charset="0"/>
                                    </a:rPr>
                                  </m:ctrlPr>
                                </m:fPr>
                                <m:num>
                                  <m:r>
                                    <a:rPr lang="en-CA" b="0" i="1" smtClean="0">
                                      <a:latin typeface="Cambria Math" panose="02040503050406030204" pitchFamily="18" charset="0"/>
                                    </a:rPr>
                                    <m:t>1</m:t>
                                  </m:r>
                                </m:num>
                                <m:den>
                                  <m:r>
                                    <a:rPr lang="en-CA" b="0" i="1" smtClean="0">
                                      <a:latin typeface="Cambria Math" panose="02040503050406030204" pitchFamily="18" charset="0"/>
                                    </a:rPr>
                                    <m:t>𝑊</m:t>
                                  </m:r>
                                </m:den>
                              </m:f>
                              <m:nary>
                                <m:naryPr>
                                  <m:chr m:val="∑"/>
                                  <m:ctrlPr>
                                    <a:rPr lang="en-CA" b="0" i="1" smtClean="0">
                                      <a:latin typeface="Cambria Math" panose="02040503050406030204" pitchFamily="18" charset="0"/>
                                    </a:rPr>
                                  </m:ctrlPr>
                                </m:naryPr>
                                <m:sub>
                                  <m:r>
                                    <m:rPr>
                                      <m:brk m:alnAt="23"/>
                                    </m:rPr>
                                    <a:rPr lang="en-CA" b="0" i="1" smtClean="0">
                                      <a:latin typeface="Cambria Math" panose="02040503050406030204" pitchFamily="18" charset="0"/>
                                    </a:rPr>
                                    <m:t>𝑖</m:t>
                                  </m:r>
                                  <m:r>
                                    <a:rPr lang="en-CA" b="0" i="1" smtClean="0">
                                      <a:latin typeface="Cambria Math" panose="02040503050406030204" pitchFamily="18" charset="0"/>
                                    </a:rPr>
                                    <m:t>=</m:t>
                                  </m:r>
                                  <m:r>
                                    <a:rPr lang="en-CA" b="0" i="1" smtClean="0">
                                      <a:latin typeface="Cambria Math" panose="02040503050406030204" pitchFamily="18" charset="0"/>
                                    </a:rPr>
                                    <m:t>1</m:t>
                                  </m:r>
                                </m:sub>
                                <m:sup>
                                  <m:r>
                                    <a:rPr lang="en-CA" b="0" i="1" smtClean="0">
                                      <a:latin typeface="Cambria Math" panose="02040503050406030204" pitchFamily="18" charset="0"/>
                                    </a:rPr>
                                    <m:t>𝑊</m:t>
                                  </m:r>
                                </m:sup>
                                <m:e>
                                  <m:sSub>
                                    <m:sSubPr>
                                      <m:ctrlPr>
                                        <a:rPr lang="en-CA" b="0" i="1" smtClean="0">
                                          <a:latin typeface="Cambria Math" panose="02040503050406030204" pitchFamily="18" charset="0"/>
                                        </a:rPr>
                                      </m:ctrlPr>
                                    </m:sSubPr>
                                    <m:e>
                                      <m:r>
                                        <a:rPr lang="en-CA" b="0" i="1" smtClean="0">
                                          <a:latin typeface="Cambria Math" panose="02040503050406030204" pitchFamily="18" charset="0"/>
                                        </a:rPr>
                                        <m:t>𝑋</m:t>
                                      </m:r>
                                    </m:e>
                                    <m:sub>
                                      <m:r>
                                        <a:rPr lang="en-CA" b="0" i="1" smtClean="0">
                                          <a:latin typeface="Cambria Math" panose="02040503050406030204" pitchFamily="18" charset="0"/>
                                        </a:rPr>
                                        <m:t>𝑖</m:t>
                                      </m:r>
                                    </m:sub>
                                  </m:sSub>
                                </m:e>
                              </m:nary>
                              <m:r>
                                <a:rPr lang="en-CA" b="0" i="1" smtClean="0">
                                  <a:latin typeface="Cambria Math" panose="02040503050406030204" pitchFamily="18" charset="0"/>
                                </a:rPr>
                                <m:t> </m:t>
                              </m:r>
                            </m:e>
                            <m:e>
                              <m:r>
                                <a:rPr lang="en-CA" b="0" i="1" smtClean="0">
                                  <a:latin typeface="Cambria Math" panose="02040503050406030204" pitchFamily="18" charset="0"/>
                                </a:rPr>
                                <m:t>𝑊</m:t>
                              </m:r>
                            </m:e>
                          </m:d>
                        </m:e>
                      </m:d>
                      <m:r>
                        <a:rPr lang="en-CA" b="0" i="1" smtClean="0">
                          <a:latin typeface="Cambria Math" panose="02040503050406030204" pitchFamily="18" charset="0"/>
                        </a:rPr>
                        <m:t>    </m:t>
                      </m:r>
                      <m:d>
                        <m:dPr>
                          <m:ctrlPr>
                            <a:rPr lang="en-CA" b="0" i="1" smtClean="0">
                              <a:solidFill>
                                <a:schemeClr val="tx1">
                                  <a:lumMod val="50000"/>
                                  <a:lumOff val="50000"/>
                                </a:schemeClr>
                              </a:solidFill>
                              <a:latin typeface="Cambria Math" panose="02040503050406030204" pitchFamily="18" charset="0"/>
                            </a:rPr>
                          </m:ctrlPr>
                        </m:dPr>
                        <m:e>
                          <m:r>
                            <m:rPr>
                              <m:sty m:val="p"/>
                            </m:rPr>
                            <a:rPr lang="en-CA" b="0" i="0" smtClean="0">
                              <a:solidFill>
                                <a:schemeClr val="tx1">
                                  <a:lumMod val="50000"/>
                                  <a:lumOff val="50000"/>
                                </a:schemeClr>
                              </a:solidFill>
                              <a:latin typeface="Cambria Math" panose="02040503050406030204" pitchFamily="18" charset="0"/>
                            </a:rPr>
                            <m:t>the</m:t>
                          </m:r>
                          <m:r>
                            <a:rPr lang="en-CA" b="0" i="0" smtClean="0">
                              <a:solidFill>
                                <a:schemeClr val="tx1">
                                  <a:lumMod val="50000"/>
                                  <a:lumOff val="50000"/>
                                </a:schemeClr>
                              </a:solidFill>
                              <a:latin typeface="Cambria Math" panose="02040503050406030204" pitchFamily="18" charset="0"/>
                            </a:rPr>
                            <m:t> </m:t>
                          </m:r>
                          <m:r>
                            <m:rPr>
                              <m:sty m:val="p"/>
                            </m:rPr>
                            <a:rPr lang="en-CA" b="0" i="0" smtClean="0">
                              <a:solidFill>
                                <a:schemeClr val="tx1">
                                  <a:lumMod val="50000"/>
                                  <a:lumOff val="50000"/>
                                </a:schemeClr>
                              </a:solidFill>
                              <a:latin typeface="Cambria Math" panose="02040503050406030204" pitchFamily="18" charset="0"/>
                            </a:rPr>
                            <m:t>law</m:t>
                          </m:r>
                          <m:r>
                            <a:rPr lang="en-CA" b="0" i="0" smtClean="0">
                              <a:solidFill>
                                <a:schemeClr val="tx1">
                                  <a:lumMod val="50000"/>
                                  <a:lumOff val="50000"/>
                                </a:schemeClr>
                              </a:solidFill>
                              <a:latin typeface="Cambria Math" panose="02040503050406030204" pitchFamily="18" charset="0"/>
                            </a:rPr>
                            <m:t> </m:t>
                          </m:r>
                          <m:r>
                            <m:rPr>
                              <m:sty m:val="p"/>
                            </m:rPr>
                            <a:rPr lang="en-CA" b="0" i="0" smtClean="0">
                              <a:solidFill>
                                <a:schemeClr val="tx1">
                                  <a:lumMod val="50000"/>
                                  <a:lumOff val="50000"/>
                                </a:schemeClr>
                              </a:solidFill>
                              <a:latin typeface="Cambria Math" panose="02040503050406030204" pitchFamily="18" charset="0"/>
                            </a:rPr>
                            <m:t>of</m:t>
                          </m:r>
                          <m:r>
                            <a:rPr lang="en-CA" b="0" i="0" smtClean="0">
                              <a:solidFill>
                                <a:schemeClr val="tx1">
                                  <a:lumMod val="50000"/>
                                  <a:lumOff val="50000"/>
                                </a:schemeClr>
                              </a:solidFill>
                              <a:latin typeface="Cambria Math" panose="02040503050406030204" pitchFamily="18" charset="0"/>
                            </a:rPr>
                            <m:t> </m:t>
                          </m:r>
                          <m:r>
                            <m:rPr>
                              <m:sty m:val="p"/>
                            </m:rPr>
                            <a:rPr lang="en-CA" b="0" i="0" smtClean="0">
                              <a:solidFill>
                                <a:schemeClr val="tx1">
                                  <a:lumMod val="50000"/>
                                  <a:lumOff val="50000"/>
                                </a:schemeClr>
                              </a:solidFill>
                              <a:latin typeface="Cambria Math" panose="02040503050406030204" pitchFamily="18" charset="0"/>
                            </a:rPr>
                            <m:t>total</m:t>
                          </m:r>
                          <m:r>
                            <a:rPr lang="en-CA" b="0" i="0" smtClean="0">
                              <a:solidFill>
                                <a:schemeClr val="tx1">
                                  <a:lumMod val="50000"/>
                                  <a:lumOff val="50000"/>
                                </a:schemeClr>
                              </a:solidFill>
                              <a:latin typeface="Cambria Math" panose="02040503050406030204" pitchFamily="18" charset="0"/>
                            </a:rPr>
                            <m:t> </m:t>
                          </m:r>
                          <m:r>
                            <m:rPr>
                              <m:sty m:val="p"/>
                            </m:rPr>
                            <a:rPr lang="en-CA" b="0" i="0" smtClean="0">
                              <a:solidFill>
                                <a:schemeClr val="tx1">
                                  <a:lumMod val="50000"/>
                                  <a:lumOff val="50000"/>
                                </a:schemeClr>
                              </a:solidFill>
                              <a:latin typeface="Cambria Math" panose="02040503050406030204" pitchFamily="18" charset="0"/>
                            </a:rPr>
                            <m:t>variance</m:t>
                          </m:r>
                        </m:e>
                      </m:d>
                    </m:oMath>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𝐸</m:t>
                      </m:r>
                      <m:d>
                        <m:dPr>
                          <m:begChr m:val="["/>
                          <m:endChr m:val="]"/>
                          <m:ctrlPr>
                            <a:rPr lang="en-CA" b="0" i="1" smtClean="0">
                              <a:latin typeface="Cambria Math" panose="02040503050406030204" pitchFamily="18" charset="0"/>
                            </a:rPr>
                          </m:ctrlPr>
                        </m:dPr>
                        <m:e>
                          <m:f>
                            <m:fPr>
                              <m:ctrlPr>
                                <a:rPr lang="en-CA" b="0" i="1" smtClean="0">
                                  <a:latin typeface="Cambria Math" panose="02040503050406030204" pitchFamily="18" charset="0"/>
                                </a:rPr>
                              </m:ctrlPr>
                            </m:fPr>
                            <m:num>
                              <m:r>
                                <a:rPr lang="en-CA" b="0" i="1" smtClean="0">
                                  <a:latin typeface="Cambria Math" panose="02040503050406030204" pitchFamily="18" charset="0"/>
                                </a:rPr>
                                <m:t>𝑉𝑎𝑟</m:t>
                              </m:r>
                              <m:d>
                                <m:dPr>
                                  <m:begChr m:val="["/>
                                  <m:endChr m:val="]"/>
                                  <m:ctrlPr>
                                    <a:rPr lang="en-CA" b="0"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𝑋</m:t>
                                      </m:r>
                                    </m:e>
                                    <m:sub>
                                      <m:r>
                                        <a:rPr lang="en-CA" b="0" i="1" smtClean="0">
                                          <a:latin typeface="Cambria Math" panose="02040503050406030204" pitchFamily="18" charset="0"/>
                                        </a:rPr>
                                        <m:t>1</m:t>
                                      </m:r>
                                    </m:sub>
                                  </m:sSub>
                                </m:e>
                              </m:d>
                            </m:num>
                            <m:den>
                              <m:r>
                                <a:rPr lang="en-CA" b="0" i="1" smtClean="0">
                                  <a:latin typeface="Cambria Math" panose="02040503050406030204" pitchFamily="18" charset="0"/>
                                </a:rPr>
                                <m:t>𝑊</m:t>
                              </m:r>
                            </m:den>
                          </m:f>
                        </m:e>
                      </m:d>
                      <m:r>
                        <a:rPr lang="en-CA" b="0" i="1" smtClean="0">
                          <a:latin typeface="Cambria Math" panose="02040503050406030204" pitchFamily="18" charset="0"/>
                        </a:rPr>
                        <m:t>+</m:t>
                      </m:r>
                      <m:r>
                        <a:rPr lang="en-CA" b="0" i="1" smtClean="0">
                          <a:latin typeface="Cambria Math" panose="02040503050406030204" pitchFamily="18" charset="0"/>
                        </a:rPr>
                        <m:t>𝑉𝑎𝑟</m:t>
                      </m:r>
                      <m:d>
                        <m:dPr>
                          <m:begChr m:val="["/>
                          <m:endChr m:val="]"/>
                          <m:ctrlPr>
                            <a:rPr lang="en-CA" b="0" i="1" smtClean="0">
                              <a:latin typeface="Cambria Math" panose="02040503050406030204" pitchFamily="18" charset="0"/>
                            </a:rPr>
                          </m:ctrlPr>
                        </m:dPr>
                        <m:e>
                          <m:r>
                            <a:rPr lang="en-CA" b="0" i="1" smtClean="0">
                              <a:latin typeface="Cambria Math" panose="02040503050406030204" pitchFamily="18" charset="0"/>
                            </a:rPr>
                            <m:t>𝐸</m:t>
                          </m:r>
                          <m:d>
                            <m:dPr>
                              <m:begChr m:val="["/>
                              <m:endChr m:val="]"/>
                              <m:ctrlPr>
                                <a:rPr lang="en-CA" b="0"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𝑋</m:t>
                                  </m:r>
                                </m:e>
                                <m:sub>
                                  <m:r>
                                    <a:rPr lang="en-CA" b="0" i="1" smtClean="0">
                                      <a:latin typeface="Cambria Math" panose="02040503050406030204" pitchFamily="18" charset="0"/>
                                    </a:rPr>
                                    <m:t>1</m:t>
                                  </m:r>
                                </m:sub>
                              </m:sSub>
                            </m:e>
                          </m:d>
                        </m:e>
                      </m:d>
                      <m:r>
                        <a:rPr lang="en-CA" b="0" i="1" smtClean="0">
                          <a:latin typeface="Cambria Math" panose="02040503050406030204" pitchFamily="18" charset="0"/>
                        </a:rPr>
                        <m:t>     </m:t>
                      </m:r>
                      <m:d>
                        <m:dPr>
                          <m:ctrlPr>
                            <a:rPr lang="en-CA" b="0" i="1" smtClean="0">
                              <a:solidFill>
                                <a:schemeClr val="tx1">
                                  <a:lumMod val="50000"/>
                                  <a:lumOff val="50000"/>
                                </a:schemeClr>
                              </a:solidFill>
                              <a:latin typeface="Cambria Math" panose="02040503050406030204" pitchFamily="18" charset="0"/>
                            </a:rPr>
                          </m:ctrlPr>
                        </m:dPr>
                        <m:e>
                          <m:r>
                            <m:rPr>
                              <m:sty m:val="p"/>
                            </m:rPr>
                            <a:rPr lang="en-CA" b="0" i="0" smtClean="0">
                              <a:solidFill>
                                <a:schemeClr val="tx1">
                                  <a:lumMod val="50000"/>
                                  <a:lumOff val="50000"/>
                                </a:schemeClr>
                              </a:solidFill>
                              <a:latin typeface="Cambria Math" panose="02040503050406030204" pitchFamily="18" charset="0"/>
                            </a:rPr>
                            <m:t>because</m:t>
                          </m:r>
                          <m:r>
                            <a:rPr lang="en-CA" b="0" i="1" smtClean="0">
                              <a:solidFill>
                                <a:schemeClr val="tx1">
                                  <a:lumMod val="50000"/>
                                  <a:lumOff val="50000"/>
                                </a:schemeClr>
                              </a:solidFill>
                              <a:latin typeface="Cambria Math" panose="02040503050406030204" pitchFamily="18" charset="0"/>
                            </a:rPr>
                            <m:t> </m:t>
                          </m:r>
                          <m:r>
                            <a:rPr lang="en-CA" b="0" i="1" smtClean="0">
                              <a:solidFill>
                                <a:schemeClr val="tx1">
                                  <a:lumMod val="50000"/>
                                  <a:lumOff val="50000"/>
                                </a:schemeClr>
                              </a:solidFill>
                              <a:latin typeface="Cambria Math" panose="02040503050406030204" pitchFamily="18" charset="0"/>
                            </a:rPr>
                            <m:t>𝑉𝑎𝑟</m:t>
                          </m:r>
                          <m:d>
                            <m:dPr>
                              <m:begChr m:val="["/>
                              <m:endChr m:val="]"/>
                              <m:ctrlPr>
                                <a:rPr lang="en-CA" b="0" i="1" smtClean="0">
                                  <a:solidFill>
                                    <a:schemeClr val="tx1">
                                      <a:lumMod val="50000"/>
                                      <a:lumOff val="50000"/>
                                    </a:schemeClr>
                                  </a:solidFill>
                                  <a:latin typeface="Cambria Math" panose="02040503050406030204" pitchFamily="18" charset="0"/>
                                </a:rPr>
                              </m:ctrlPr>
                            </m:dPr>
                            <m:e>
                              <m:sSub>
                                <m:sSubPr>
                                  <m:ctrlPr>
                                    <a:rPr lang="en-CA" b="0" i="1" smtClean="0">
                                      <a:solidFill>
                                        <a:schemeClr val="tx1">
                                          <a:lumMod val="50000"/>
                                          <a:lumOff val="50000"/>
                                        </a:schemeClr>
                                      </a:solidFill>
                                      <a:latin typeface="Cambria Math" panose="02040503050406030204" pitchFamily="18" charset="0"/>
                                    </a:rPr>
                                  </m:ctrlPr>
                                </m:sSubPr>
                                <m:e>
                                  <m:r>
                                    <a:rPr lang="en-CA" b="0" i="1" smtClean="0">
                                      <a:solidFill>
                                        <a:schemeClr val="tx1">
                                          <a:lumMod val="50000"/>
                                          <a:lumOff val="50000"/>
                                        </a:schemeClr>
                                      </a:solidFill>
                                      <a:latin typeface="Cambria Math" panose="02040503050406030204" pitchFamily="18" charset="0"/>
                                    </a:rPr>
                                    <m:t>𝑋</m:t>
                                  </m:r>
                                </m:e>
                                <m:sub>
                                  <m:r>
                                    <a:rPr lang="en-CA" b="0" i="1" smtClean="0">
                                      <a:solidFill>
                                        <a:schemeClr val="tx1">
                                          <a:lumMod val="50000"/>
                                          <a:lumOff val="50000"/>
                                        </a:schemeClr>
                                      </a:solidFill>
                                      <a:latin typeface="Cambria Math" panose="02040503050406030204" pitchFamily="18" charset="0"/>
                                    </a:rPr>
                                    <m:t>𝑖</m:t>
                                  </m:r>
                                </m:sub>
                              </m:sSub>
                            </m:e>
                          </m:d>
                          <m:r>
                            <a:rPr lang="en-CA" b="0" i="1" smtClean="0">
                              <a:solidFill>
                                <a:schemeClr val="tx1">
                                  <a:lumMod val="50000"/>
                                  <a:lumOff val="50000"/>
                                </a:schemeClr>
                              </a:solidFill>
                              <a:latin typeface="Cambria Math" panose="02040503050406030204" pitchFamily="18" charset="0"/>
                            </a:rPr>
                            <m:t>=</m:t>
                          </m:r>
                          <m:r>
                            <a:rPr lang="en-CA" b="0" i="1" smtClean="0">
                              <a:solidFill>
                                <a:schemeClr val="tx1">
                                  <a:lumMod val="50000"/>
                                  <a:lumOff val="50000"/>
                                </a:schemeClr>
                              </a:solidFill>
                              <a:latin typeface="Cambria Math" panose="02040503050406030204" pitchFamily="18" charset="0"/>
                            </a:rPr>
                            <m:t>𝑉𝑎𝑟</m:t>
                          </m:r>
                          <m:d>
                            <m:dPr>
                              <m:begChr m:val="["/>
                              <m:endChr m:val="]"/>
                              <m:ctrlPr>
                                <a:rPr lang="en-CA" b="0" i="1" smtClean="0">
                                  <a:solidFill>
                                    <a:schemeClr val="tx1">
                                      <a:lumMod val="50000"/>
                                      <a:lumOff val="50000"/>
                                    </a:schemeClr>
                                  </a:solidFill>
                                  <a:latin typeface="Cambria Math" panose="02040503050406030204" pitchFamily="18" charset="0"/>
                                </a:rPr>
                              </m:ctrlPr>
                            </m:dPr>
                            <m:e>
                              <m:sSub>
                                <m:sSubPr>
                                  <m:ctrlPr>
                                    <a:rPr lang="en-CA" b="0" i="1" smtClean="0">
                                      <a:solidFill>
                                        <a:schemeClr val="tx1">
                                          <a:lumMod val="50000"/>
                                          <a:lumOff val="50000"/>
                                        </a:schemeClr>
                                      </a:solidFill>
                                      <a:latin typeface="Cambria Math" panose="02040503050406030204" pitchFamily="18" charset="0"/>
                                    </a:rPr>
                                  </m:ctrlPr>
                                </m:sSubPr>
                                <m:e>
                                  <m:r>
                                    <a:rPr lang="en-CA" b="0" i="1" smtClean="0">
                                      <a:solidFill>
                                        <a:schemeClr val="tx1">
                                          <a:lumMod val="50000"/>
                                          <a:lumOff val="50000"/>
                                        </a:schemeClr>
                                      </a:solidFill>
                                      <a:latin typeface="Cambria Math" panose="02040503050406030204" pitchFamily="18" charset="0"/>
                                    </a:rPr>
                                    <m:t>𝑋</m:t>
                                  </m:r>
                                </m:e>
                                <m:sub>
                                  <m:r>
                                    <a:rPr lang="en-CA" b="0" i="1" smtClean="0">
                                      <a:solidFill>
                                        <a:schemeClr val="tx1">
                                          <a:lumMod val="50000"/>
                                          <a:lumOff val="50000"/>
                                        </a:schemeClr>
                                      </a:solidFill>
                                      <a:latin typeface="Cambria Math" panose="02040503050406030204" pitchFamily="18" charset="0"/>
                                    </a:rPr>
                                    <m:t>𝑗</m:t>
                                  </m:r>
                                </m:sub>
                              </m:sSub>
                            </m:e>
                          </m:d>
                          <m:r>
                            <a:rPr lang="en-CA" b="0" i="1" smtClean="0">
                              <a:solidFill>
                                <a:schemeClr val="tx1">
                                  <a:lumMod val="50000"/>
                                  <a:lumOff val="50000"/>
                                </a:schemeClr>
                              </a:solidFill>
                              <a:latin typeface="Cambria Math" panose="02040503050406030204" pitchFamily="18" charset="0"/>
                            </a:rPr>
                            <m:t>, </m:t>
                          </m:r>
                          <m:r>
                            <a:rPr lang="en-CA" b="0" i="1" smtClean="0">
                              <a:solidFill>
                                <a:schemeClr val="tx1">
                                  <a:lumMod val="50000"/>
                                  <a:lumOff val="50000"/>
                                </a:schemeClr>
                              </a:solidFill>
                              <a:latin typeface="Cambria Math" panose="02040503050406030204" pitchFamily="18" charset="0"/>
                            </a:rPr>
                            <m:t>𝐸</m:t>
                          </m:r>
                          <m:d>
                            <m:dPr>
                              <m:begChr m:val="["/>
                              <m:endChr m:val="]"/>
                              <m:ctrlPr>
                                <a:rPr lang="en-CA" b="0" i="1" smtClean="0">
                                  <a:solidFill>
                                    <a:schemeClr val="tx1">
                                      <a:lumMod val="50000"/>
                                      <a:lumOff val="50000"/>
                                    </a:schemeClr>
                                  </a:solidFill>
                                  <a:latin typeface="Cambria Math" panose="02040503050406030204" pitchFamily="18" charset="0"/>
                                </a:rPr>
                              </m:ctrlPr>
                            </m:dPr>
                            <m:e>
                              <m:sSub>
                                <m:sSubPr>
                                  <m:ctrlPr>
                                    <a:rPr lang="en-CA" b="0" i="1" smtClean="0">
                                      <a:solidFill>
                                        <a:schemeClr val="tx1">
                                          <a:lumMod val="50000"/>
                                          <a:lumOff val="50000"/>
                                        </a:schemeClr>
                                      </a:solidFill>
                                      <a:latin typeface="Cambria Math" panose="02040503050406030204" pitchFamily="18" charset="0"/>
                                    </a:rPr>
                                  </m:ctrlPr>
                                </m:sSubPr>
                                <m:e>
                                  <m:r>
                                    <a:rPr lang="en-CA" b="0" i="1" smtClean="0">
                                      <a:solidFill>
                                        <a:schemeClr val="tx1">
                                          <a:lumMod val="50000"/>
                                          <a:lumOff val="50000"/>
                                        </a:schemeClr>
                                      </a:solidFill>
                                      <a:latin typeface="Cambria Math" panose="02040503050406030204" pitchFamily="18" charset="0"/>
                                    </a:rPr>
                                    <m:t>𝑋</m:t>
                                  </m:r>
                                </m:e>
                                <m:sub>
                                  <m:r>
                                    <a:rPr lang="en-CA" b="0" i="1" smtClean="0">
                                      <a:solidFill>
                                        <a:schemeClr val="tx1">
                                          <a:lumMod val="50000"/>
                                          <a:lumOff val="50000"/>
                                        </a:schemeClr>
                                      </a:solidFill>
                                      <a:latin typeface="Cambria Math" panose="02040503050406030204" pitchFamily="18" charset="0"/>
                                    </a:rPr>
                                    <m:t>𝑖</m:t>
                                  </m:r>
                                </m:sub>
                              </m:sSub>
                            </m:e>
                          </m:d>
                          <m:r>
                            <a:rPr lang="en-CA" b="0" i="1" smtClean="0">
                              <a:solidFill>
                                <a:schemeClr val="tx1">
                                  <a:lumMod val="50000"/>
                                  <a:lumOff val="50000"/>
                                </a:schemeClr>
                              </a:solidFill>
                              <a:latin typeface="Cambria Math" panose="02040503050406030204" pitchFamily="18" charset="0"/>
                            </a:rPr>
                            <m:t>=</m:t>
                          </m:r>
                          <m:r>
                            <a:rPr lang="en-CA" b="0" i="1" smtClean="0">
                              <a:solidFill>
                                <a:schemeClr val="tx1">
                                  <a:lumMod val="50000"/>
                                  <a:lumOff val="50000"/>
                                </a:schemeClr>
                              </a:solidFill>
                              <a:latin typeface="Cambria Math" panose="02040503050406030204" pitchFamily="18" charset="0"/>
                            </a:rPr>
                            <m:t>𝐸</m:t>
                          </m:r>
                          <m:d>
                            <m:dPr>
                              <m:begChr m:val="["/>
                              <m:endChr m:val="]"/>
                              <m:ctrlPr>
                                <a:rPr lang="en-CA" b="0" i="1" smtClean="0">
                                  <a:solidFill>
                                    <a:schemeClr val="tx1">
                                      <a:lumMod val="50000"/>
                                      <a:lumOff val="50000"/>
                                    </a:schemeClr>
                                  </a:solidFill>
                                  <a:latin typeface="Cambria Math" panose="02040503050406030204" pitchFamily="18" charset="0"/>
                                </a:rPr>
                              </m:ctrlPr>
                            </m:dPr>
                            <m:e>
                              <m:sSub>
                                <m:sSubPr>
                                  <m:ctrlPr>
                                    <a:rPr lang="en-CA" b="0" i="1" smtClean="0">
                                      <a:solidFill>
                                        <a:schemeClr val="tx1">
                                          <a:lumMod val="50000"/>
                                          <a:lumOff val="50000"/>
                                        </a:schemeClr>
                                      </a:solidFill>
                                      <a:latin typeface="Cambria Math" panose="02040503050406030204" pitchFamily="18" charset="0"/>
                                    </a:rPr>
                                  </m:ctrlPr>
                                </m:sSubPr>
                                <m:e>
                                  <m:r>
                                    <a:rPr lang="en-CA" b="0" i="1" smtClean="0">
                                      <a:solidFill>
                                        <a:schemeClr val="tx1">
                                          <a:lumMod val="50000"/>
                                          <a:lumOff val="50000"/>
                                        </a:schemeClr>
                                      </a:solidFill>
                                      <a:latin typeface="Cambria Math" panose="02040503050406030204" pitchFamily="18" charset="0"/>
                                    </a:rPr>
                                    <m:t>𝑋</m:t>
                                  </m:r>
                                </m:e>
                                <m:sub>
                                  <m:r>
                                    <a:rPr lang="en-CA" b="0" i="1" smtClean="0">
                                      <a:solidFill>
                                        <a:schemeClr val="tx1">
                                          <a:lumMod val="50000"/>
                                          <a:lumOff val="50000"/>
                                        </a:schemeClr>
                                      </a:solidFill>
                                      <a:latin typeface="Cambria Math" panose="02040503050406030204" pitchFamily="18" charset="0"/>
                                    </a:rPr>
                                    <m:t>𝑗</m:t>
                                  </m:r>
                                </m:sub>
                              </m:sSub>
                            </m:e>
                          </m:d>
                          <m:r>
                            <a:rPr lang="en-CA" b="0" i="1" smtClean="0">
                              <a:solidFill>
                                <a:schemeClr val="tx1">
                                  <a:lumMod val="50000"/>
                                  <a:lumOff val="50000"/>
                                </a:schemeClr>
                              </a:solidFill>
                              <a:latin typeface="Cambria Math" panose="02040503050406030204" pitchFamily="18" charset="0"/>
                            </a:rPr>
                            <m:t> ∀</m:t>
                          </m:r>
                          <m:r>
                            <a:rPr lang="en-CA" b="0" i="1" smtClean="0">
                              <a:solidFill>
                                <a:schemeClr val="tx1">
                                  <a:lumMod val="50000"/>
                                  <a:lumOff val="50000"/>
                                </a:schemeClr>
                              </a:solidFill>
                              <a:latin typeface="Cambria Math" panose="02040503050406030204" pitchFamily="18" charset="0"/>
                            </a:rPr>
                            <m:t>𝑖</m:t>
                          </m:r>
                          <m:r>
                            <a:rPr lang="en-CA" b="0" i="1" smtClean="0">
                              <a:solidFill>
                                <a:schemeClr val="tx1">
                                  <a:lumMod val="50000"/>
                                  <a:lumOff val="50000"/>
                                </a:schemeClr>
                              </a:solidFill>
                              <a:latin typeface="Cambria Math" panose="02040503050406030204" pitchFamily="18" charset="0"/>
                            </a:rPr>
                            <m:t>,</m:t>
                          </m:r>
                          <m:r>
                            <a:rPr lang="en-CA" b="0" i="1" smtClean="0">
                              <a:solidFill>
                                <a:schemeClr val="tx1">
                                  <a:lumMod val="50000"/>
                                  <a:lumOff val="50000"/>
                                </a:schemeClr>
                              </a:solidFill>
                              <a:latin typeface="Cambria Math" panose="02040503050406030204" pitchFamily="18" charset="0"/>
                            </a:rPr>
                            <m:t>𝑗</m:t>
                          </m:r>
                        </m:e>
                      </m:d>
                    </m:oMath>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𝑉𝑎𝑟</m:t>
                      </m:r>
                      <m:d>
                        <m:dPr>
                          <m:begChr m:val="["/>
                          <m:endChr m:val="]"/>
                          <m:ctrlPr>
                            <a:rPr lang="en-CA" b="0"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𝑋</m:t>
                              </m:r>
                            </m:e>
                            <m:sub>
                              <m:r>
                                <a:rPr lang="en-CA" b="0" i="1" smtClean="0">
                                  <a:latin typeface="Cambria Math" panose="02040503050406030204" pitchFamily="18" charset="0"/>
                                </a:rPr>
                                <m:t>1</m:t>
                              </m:r>
                            </m:sub>
                          </m:sSub>
                        </m:e>
                      </m:d>
                      <m:r>
                        <a:rPr lang="en-CA" b="0" i="1" smtClean="0">
                          <a:latin typeface="Cambria Math" panose="02040503050406030204" pitchFamily="18" charset="0"/>
                        </a:rPr>
                        <m:t>𝐸</m:t>
                      </m:r>
                      <m:d>
                        <m:dPr>
                          <m:begChr m:val="["/>
                          <m:endChr m:val="]"/>
                          <m:ctrlPr>
                            <a:rPr lang="en-CA" b="0" i="1" smtClean="0">
                              <a:latin typeface="Cambria Math" panose="02040503050406030204" pitchFamily="18" charset="0"/>
                            </a:rPr>
                          </m:ctrlPr>
                        </m:dPr>
                        <m:e>
                          <m:f>
                            <m:fPr>
                              <m:ctrlPr>
                                <a:rPr lang="en-CA" b="0" i="1" smtClean="0">
                                  <a:latin typeface="Cambria Math" panose="02040503050406030204" pitchFamily="18" charset="0"/>
                                </a:rPr>
                              </m:ctrlPr>
                            </m:fPr>
                            <m:num>
                              <m:r>
                                <a:rPr lang="en-CA" b="0" i="1" smtClean="0">
                                  <a:latin typeface="Cambria Math" panose="02040503050406030204" pitchFamily="18" charset="0"/>
                                </a:rPr>
                                <m:t>1</m:t>
                              </m:r>
                            </m:num>
                            <m:den>
                              <m:r>
                                <a:rPr lang="en-CA" b="0" i="1" smtClean="0">
                                  <a:latin typeface="Cambria Math" panose="02040503050406030204" pitchFamily="18" charset="0"/>
                                </a:rPr>
                                <m:t>𝑊</m:t>
                              </m:r>
                            </m:den>
                          </m:f>
                        </m:e>
                      </m:d>
                      <m:r>
                        <a:rPr lang="en-CA" b="0" i="1" smtClean="0">
                          <a:latin typeface="Cambria Math" panose="02040503050406030204" pitchFamily="18" charset="0"/>
                        </a:rPr>
                        <m:t>+</m:t>
                      </m:r>
                      <m:r>
                        <a:rPr lang="en-CA" b="0" i="1" smtClean="0">
                          <a:latin typeface="Cambria Math" panose="02040503050406030204" pitchFamily="18" charset="0"/>
                        </a:rPr>
                        <m:t>0</m:t>
                      </m:r>
                    </m:oMath>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𝑉𝑎𝑟</m:t>
                      </m:r>
                      <m:d>
                        <m:dPr>
                          <m:begChr m:val="["/>
                          <m:endChr m:val="]"/>
                          <m:ctrlPr>
                            <a:rPr lang="en-CA" b="0"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𝑋</m:t>
                              </m:r>
                            </m:e>
                            <m:sub>
                              <m:r>
                                <a:rPr lang="en-CA" b="0" i="1" smtClean="0">
                                  <a:latin typeface="Cambria Math" panose="02040503050406030204" pitchFamily="18" charset="0"/>
                                </a:rPr>
                                <m:t>1</m:t>
                              </m:r>
                            </m:sub>
                          </m:sSub>
                        </m:e>
                      </m:d>
                      <m:r>
                        <a:rPr lang="en-CA" b="0" i="1" smtClean="0">
                          <a:latin typeface="Cambria Math" panose="02040503050406030204" pitchFamily="18" charset="0"/>
                        </a:rPr>
                        <m:t>𝐸</m:t>
                      </m:r>
                      <m:d>
                        <m:dPr>
                          <m:begChr m:val="["/>
                          <m:endChr m:val="]"/>
                          <m:ctrlPr>
                            <a:rPr lang="en-CA" b="0" i="1" smtClean="0">
                              <a:latin typeface="Cambria Math" panose="02040503050406030204" pitchFamily="18" charset="0"/>
                            </a:rPr>
                          </m:ctrlPr>
                        </m:dPr>
                        <m:e>
                          <m:f>
                            <m:fPr>
                              <m:ctrlPr>
                                <a:rPr lang="en-CA" b="0" i="1" smtClean="0">
                                  <a:latin typeface="Cambria Math" panose="02040503050406030204" pitchFamily="18" charset="0"/>
                                </a:rPr>
                              </m:ctrlPr>
                            </m:fPr>
                            <m:num>
                              <m:r>
                                <a:rPr lang="en-CA" b="0" i="1" smtClean="0">
                                  <a:latin typeface="Cambria Math" panose="02040503050406030204" pitchFamily="18" charset="0"/>
                                </a:rPr>
                                <m:t>𝑇</m:t>
                              </m:r>
                            </m:num>
                            <m:den>
                              <m:r>
                                <a:rPr lang="en-CA" b="0" i="1" smtClean="0">
                                  <a:latin typeface="Cambria Math" panose="02040503050406030204" pitchFamily="18" charset="0"/>
                                </a:rPr>
                                <m:t>𝑡</m:t>
                              </m:r>
                            </m:den>
                          </m:f>
                        </m:e>
                      </m:d>
                    </m:oMath>
                    <m:oMath xmlns:m="http://schemas.openxmlformats.org/officeDocument/2006/math">
                      <m:r>
                        <a:rPr lang="en-CA" b="0" i="1" smtClean="0">
                          <a:latin typeface="Cambria Math" panose="02040503050406030204" pitchFamily="18" charset="0"/>
                        </a:rPr>
                        <m:t>=</m:t>
                      </m:r>
                      <m:f>
                        <m:fPr>
                          <m:ctrlPr>
                            <a:rPr lang="en-CA" b="0" i="1" smtClean="0">
                              <a:latin typeface="Cambria Math" panose="02040503050406030204" pitchFamily="18" charset="0"/>
                            </a:rPr>
                          </m:ctrlPr>
                        </m:fPr>
                        <m:num>
                          <m:r>
                            <a:rPr lang="en-CA" b="0" i="1" smtClean="0">
                              <a:latin typeface="Cambria Math" panose="02040503050406030204" pitchFamily="18" charset="0"/>
                            </a:rPr>
                            <m:t>𝑉𝑎𝑟</m:t>
                          </m:r>
                          <m:d>
                            <m:dPr>
                              <m:begChr m:val="["/>
                              <m:endChr m:val="]"/>
                              <m:ctrlPr>
                                <a:rPr lang="en-CA" b="0"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𝑋</m:t>
                                  </m:r>
                                </m:e>
                                <m:sub>
                                  <m:r>
                                    <a:rPr lang="en-CA" b="0" i="1" smtClean="0">
                                      <a:latin typeface="Cambria Math" panose="02040503050406030204" pitchFamily="18" charset="0"/>
                                    </a:rPr>
                                    <m:t>1</m:t>
                                  </m:r>
                                </m:sub>
                              </m:sSub>
                            </m:e>
                          </m:d>
                          <m:r>
                            <a:rPr lang="en-CA" b="0" i="1" smtClean="0">
                              <a:latin typeface="Cambria Math" panose="02040503050406030204" pitchFamily="18" charset="0"/>
                            </a:rPr>
                            <m:t>𝐸</m:t>
                          </m:r>
                          <m:d>
                            <m:dPr>
                              <m:begChr m:val="["/>
                              <m:endChr m:val="]"/>
                              <m:ctrlPr>
                                <a:rPr lang="en-CA" b="0" i="1" smtClean="0">
                                  <a:latin typeface="Cambria Math" panose="02040503050406030204" pitchFamily="18" charset="0"/>
                                </a:rPr>
                              </m:ctrlPr>
                            </m:dPr>
                            <m:e>
                              <m:r>
                                <a:rPr lang="en-CA" b="0" i="1" smtClean="0">
                                  <a:latin typeface="Cambria Math" panose="02040503050406030204" pitchFamily="18" charset="0"/>
                                </a:rPr>
                                <m:t>𝑇</m:t>
                              </m:r>
                            </m:e>
                          </m:d>
                        </m:num>
                        <m:den>
                          <m:r>
                            <a:rPr lang="en-CA" b="0" i="1" smtClean="0">
                              <a:latin typeface="Cambria Math" panose="02040503050406030204" pitchFamily="18" charset="0"/>
                            </a:rPr>
                            <m:t>𝑡</m:t>
                          </m:r>
                        </m:den>
                      </m:f>
                    </m:oMath>
                  </m:oMathPara>
                </a14:m>
                <a:endParaRPr lang="en-CA" b="0" i="1" dirty="0">
                  <a:latin typeface="Cambria Math" panose="02040503050406030204"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966952" y="2406307"/>
                <a:ext cx="9006762" cy="3603743"/>
              </a:xfrm>
              <a:prstGeom prst="rect">
                <a:avLst/>
              </a:prstGeom>
              <a:blipFill rotWithShape="1">
                <a:blip r:embed="rId1"/>
                <a:stretch>
                  <a:fillRect l="-5" t="-8" r="4" b="1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838200" y="1425227"/>
                <a:ext cx="8289577" cy="830997"/>
              </a:xfrm>
              <a:prstGeom prst="rect">
                <a:avLst/>
              </a:prstGeom>
              <a:noFill/>
            </p:spPr>
            <p:txBody>
              <a:bodyPr wrap="none" rtlCol="0">
                <a:spAutoFit/>
              </a:bodyPr>
              <a:lstStyle/>
              <a:p>
                <a14:m>
                  <m:oMath xmlns:m="http://schemas.openxmlformats.org/officeDocument/2006/math">
                    <m:r>
                      <a:rPr lang="en-US" sz="2400" i="1" dirty="0" smtClean="0">
                        <a:solidFill>
                          <a:schemeClr val="accent4"/>
                        </a:solidFill>
                        <a:latin typeface="Cambria Math" panose="02040503050406030204" pitchFamily="18" charset="0"/>
                      </a:rPr>
                      <m:t>𝑊</m:t>
                    </m:r>
                  </m:oMath>
                </a14:m>
                <a:r>
                  <a:rPr lang="en-US" sz="2400" dirty="0">
                    <a:solidFill>
                      <a:schemeClr val="accent4"/>
                    </a:solidFill>
                  </a:rPr>
                  <a:t> </a:t>
                </a:r>
                <a:r>
                  <a:rPr lang="en-US" sz="2400" b="1" dirty="0">
                    <a:solidFill>
                      <a:schemeClr val="accent4"/>
                    </a:solidFill>
                  </a:rPr>
                  <a:t>walks</a:t>
                </a:r>
                <a:r>
                  <a:rPr lang="en-US" sz="2400" dirty="0">
                    <a:solidFill>
                      <a:schemeClr val="accent4"/>
                    </a:solidFill>
                  </a:rPr>
                  <a:t> </a:t>
                </a:r>
                <a:r>
                  <a:rPr lang="en-US" sz="2400" dirty="0"/>
                  <a:t>within </a:t>
                </a:r>
                <a:r>
                  <a:rPr lang="en-US" sz="2400" b="1" dirty="0">
                    <a:solidFill>
                      <a:schemeClr val="accent2"/>
                    </a:solidFill>
                  </a:rPr>
                  <a:t>time</a:t>
                </a:r>
                <a:r>
                  <a:rPr lang="en-US" sz="2400" dirty="0">
                    <a:solidFill>
                      <a:schemeClr val="accent2"/>
                    </a:solidFill>
                  </a:rPr>
                  <a:t> </a:t>
                </a:r>
                <a14:m>
                  <m:oMath xmlns:m="http://schemas.openxmlformats.org/officeDocument/2006/math">
                    <m:r>
                      <a:rPr lang="en-US" sz="2400" i="1" dirty="0" smtClean="0">
                        <a:solidFill>
                          <a:schemeClr val="accent2"/>
                        </a:solidFill>
                        <a:latin typeface="Cambria Math" panose="02040503050406030204" pitchFamily="18" charset="0"/>
                      </a:rPr>
                      <m:t>𝑡</m:t>
                    </m:r>
                  </m:oMath>
                </a14:m>
                <a:r>
                  <a:rPr lang="en-US" sz="2400" dirty="0"/>
                  <a:t>, and </a:t>
                </a:r>
                <a14:m>
                  <m:oMath xmlns:m="http://schemas.openxmlformats.org/officeDocument/2006/math">
                    <m:r>
                      <a:rPr lang="en-CA" sz="2400" b="0" i="1" smtClean="0">
                        <a:solidFill>
                          <a:schemeClr val="accent5"/>
                        </a:solidFill>
                        <a:latin typeface="Cambria Math" panose="02040503050406030204" pitchFamily="18" charset="0"/>
                      </a:rPr>
                      <m:t>𝑇</m:t>
                    </m:r>
                  </m:oMath>
                </a14:m>
                <a:r>
                  <a:rPr lang="en-US" sz="2400" dirty="0"/>
                  <a:t> is the </a:t>
                </a:r>
                <a:r>
                  <a:rPr lang="en-US" sz="2400" b="1" dirty="0">
                    <a:solidFill>
                      <a:schemeClr val="accent5"/>
                    </a:solidFill>
                  </a:rPr>
                  <a:t>running time of one walk</a:t>
                </a:r>
                <a:endParaRPr lang="en-US" sz="2400" b="1" dirty="0">
                  <a:solidFill>
                    <a:schemeClr val="accent5"/>
                  </a:solidFill>
                </a:endParaRPr>
              </a:p>
              <a:p>
                <a14:m>
                  <m:oMath xmlns:m="http://schemas.openxmlformats.org/officeDocument/2006/math">
                    <m:sSub>
                      <m:sSubPr>
                        <m:ctrlPr>
                          <a:rPr lang="en-CA" sz="2400" i="1" smtClean="0">
                            <a:solidFill>
                              <a:schemeClr val="accent6"/>
                            </a:solidFill>
                            <a:latin typeface="Cambria Math" panose="02040503050406030204" pitchFamily="18" charset="0"/>
                          </a:rPr>
                        </m:ctrlPr>
                      </m:sSubPr>
                      <m:e>
                        <m:r>
                          <a:rPr lang="en-CA" sz="2400" b="0" i="1">
                            <a:solidFill>
                              <a:schemeClr val="accent6"/>
                            </a:solidFill>
                            <a:latin typeface="Cambria Math" panose="02040503050406030204" pitchFamily="18" charset="0"/>
                          </a:rPr>
                          <m:t>𝑋</m:t>
                        </m:r>
                      </m:e>
                      <m:sub>
                        <m:r>
                          <a:rPr lang="en-CA" sz="2400" b="0" i="1">
                            <a:solidFill>
                              <a:schemeClr val="accent6"/>
                            </a:solidFill>
                            <a:latin typeface="Cambria Math" panose="02040503050406030204" pitchFamily="18" charset="0"/>
                          </a:rPr>
                          <m:t>𝑖</m:t>
                        </m:r>
                      </m:sub>
                    </m:sSub>
                  </m:oMath>
                </a14:m>
                <a:r>
                  <a:rPr lang="en-US" sz="2400" dirty="0"/>
                  <a:t> is the </a:t>
                </a:r>
                <a:r>
                  <a:rPr lang="en-US" sz="2400" b="1" dirty="0">
                    <a:solidFill>
                      <a:schemeClr val="accent6"/>
                    </a:solidFill>
                  </a:rPr>
                  <a:t>estimator for the </a:t>
                </a:r>
                <a14:m>
                  <m:oMath xmlns:m="http://schemas.openxmlformats.org/officeDocument/2006/math">
                    <m:r>
                      <a:rPr lang="en-US" sz="2400" b="0" i="1" dirty="0" smtClean="0">
                        <a:solidFill>
                          <a:schemeClr val="accent6"/>
                        </a:solidFill>
                        <a:latin typeface="Cambria Math" panose="02040503050406030204" pitchFamily="18" charset="0"/>
                      </a:rPr>
                      <m:t>𝑖</m:t>
                    </m:r>
                  </m:oMath>
                </a14:m>
                <a:r>
                  <a:rPr lang="en-US" sz="2400" b="1" dirty="0">
                    <a:solidFill>
                      <a:schemeClr val="accent6"/>
                    </a:solidFill>
                  </a:rPr>
                  <a:t>-</a:t>
                </a:r>
                <a:r>
                  <a:rPr lang="en-US" sz="2400" b="1" dirty="0" err="1">
                    <a:solidFill>
                      <a:schemeClr val="accent6"/>
                    </a:solidFill>
                  </a:rPr>
                  <a:t>th</a:t>
                </a:r>
                <a:r>
                  <a:rPr lang="en-US" sz="2400" b="1" dirty="0">
                    <a:solidFill>
                      <a:schemeClr val="accent6"/>
                    </a:solidFill>
                  </a:rPr>
                  <a:t> walk</a:t>
                </a:r>
                <a:endParaRPr lang="en-US" sz="2400" b="1" dirty="0">
                  <a:solidFill>
                    <a:schemeClr val="accent6"/>
                  </a:solidFill>
                </a:endParaRPr>
              </a:p>
            </p:txBody>
          </p:sp>
        </mc:Choice>
        <mc:Fallback>
          <p:sp>
            <p:nvSpPr>
              <p:cNvPr id="7" name="TextBox 6"/>
              <p:cNvSpPr txBox="1">
                <a:spLocks noRot="1" noChangeAspect="1" noMove="1" noResize="1" noEditPoints="1" noAdjustHandles="1" noChangeArrowheads="1" noChangeShapeType="1" noTextEdit="1"/>
              </p:cNvSpPr>
              <p:nvPr/>
            </p:nvSpPr>
            <p:spPr>
              <a:xfrm>
                <a:off x="838200" y="1425227"/>
                <a:ext cx="8289577" cy="830997"/>
              </a:xfrm>
              <a:prstGeom prst="rect">
                <a:avLst/>
              </a:prstGeom>
              <a:blipFill rotWithShape="1">
                <a:blip r:embed="rId2"/>
                <a:stretch>
                  <a:fillRect t="-35" r="-4240" b="-8627"/>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Optimization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dirty="0"/>
          </a:p>
        </p:txBody>
      </p:sp>
      <mc:AlternateContent xmlns:mc="http://schemas.openxmlformats.org/markup-compatibility/2006">
        <mc:Choice xmlns:a14="http://schemas.microsoft.com/office/drawing/2010/main" Requires="a14">
          <p:sp>
            <p:nvSpPr>
              <p:cNvPr id="5" name="TextBox 4"/>
              <p:cNvSpPr txBox="1"/>
              <p:nvPr/>
            </p:nvSpPr>
            <p:spPr>
              <a:xfrm>
                <a:off x="838200" y="932031"/>
                <a:ext cx="4815614" cy="461665"/>
              </a:xfrm>
              <a:prstGeom prst="rect">
                <a:avLst/>
              </a:prstGeom>
              <a:noFill/>
            </p:spPr>
            <p:txBody>
              <a:bodyPr wrap="none" rtlCol="0">
                <a:spAutoFit/>
              </a:bodyPr>
              <a:lstStyle/>
              <a:p>
                <a:r>
                  <a:rPr lang="en-US" sz="2400" dirty="0">
                    <a:solidFill>
                      <a:schemeClr val="tx1">
                        <a:lumMod val="50000"/>
                        <a:lumOff val="50000"/>
                      </a:schemeClr>
                    </a:solidFill>
                  </a:rPr>
                  <a:t>Objective: Minimizing  </a:t>
                </a:r>
                <a14:m>
                  <m:oMath xmlns:m="http://schemas.openxmlformats.org/officeDocument/2006/math">
                    <m:r>
                      <a:rPr lang="en-CA" sz="2400" b="0" i="1" smtClean="0">
                        <a:solidFill>
                          <a:schemeClr val="accent2"/>
                        </a:solidFill>
                        <a:latin typeface="Cambria Math" panose="02040503050406030204" pitchFamily="18" charset="0"/>
                      </a:rPr>
                      <m:t>𝑉𝑎𝑟</m:t>
                    </m:r>
                    <m:d>
                      <m:dPr>
                        <m:begChr m:val="["/>
                        <m:endChr m:val="]"/>
                        <m:ctrlPr>
                          <a:rPr lang="en-CA" sz="2400" b="0" i="1" smtClean="0">
                            <a:solidFill>
                              <a:schemeClr val="accent2"/>
                            </a:solidFill>
                            <a:latin typeface="Cambria Math" panose="02040503050406030204" pitchFamily="18" charset="0"/>
                          </a:rPr>
                        </m:ctrlPr>
                      </m:dPr>
                      <m:e>
                        <m:sSub>
                          <m:sSubPr>
                            <m:ctrlPr>
                              <a:rPr lang="en-CA" sz="2400" b="0" i="1" smtClean="0">
                                <a:solidFill>
                                  <a:schemeClr val="accent2"/>
                                </a:solidFill>
                                <a:latin typeface="Cambria Math" panose="02040503050406030204" pitchFamily="18" charset="0"/>
                              </a:rPr>
                            </m:ctrlPr>
                          </m:sSubPr>
                          <m:e>
                            <m:r>
                              <a:rPr lang="en-CA" sz="2400" b="0" i="1" smtClean="0">
                                <a:solidFill>
                                  <a:schemeClr val="accent2"/>
                                </a:solidFill>
                                <a:latin typeface="Cambria Math" panose="02040503050406030204" pitchFamily="18" charset="0"/>
                              </a:rPr>
                              <m:t>𝑋</m:t>
                            </m:r>
                          </m:e>
                          <m:sub>
                            <m:r>
                              <a:rPr lang="en-CA" sz="2400" b="0" i="1" smtClean="0">
                                <a:solidFill>
                                  <a:schemeClr val="accent2"/>
                                </a:solidFill>
                                <a:latin typeface="Cambria Math" panose="02040503050406030204" pitchFamily="18" charset="0"/>
                              </a:rPr>
                              <m:t>1</m:t>
                            </m:r>
                          </m:sub>
                        </m:sSub>
                      </m:e>
                    </m:d>
                    <m:r>
                      <a:rPr lang="en-CA" sz="2400" b="0" i="1" smtClean="0">
                        <a:solidFill>
                          <a:schemeClr val="accent2"/>
                        </a:solidFill>
                        <a:latin typeface="Cambria Math" panose="02040503050406030204" pitchFamily="18" charset="0"/>
                      </a:rPr>
                      <m:t>𝐸</m:t>
                    </m:r>
                    <m:d>
                      <m:dPr>
                        <m:begChr m:val="["/>
                        <m:endChr m:val="]"/>
                        <m:ctrlPr>
                          <a:rPr lang="en-CA" sz="2400" b="0" i="1" smtClean="0">
                            <a:solidFill>
                              <a:schemeClr val="accent2"/>
                            </a:solidFill>
                            <a:latin typeface="Cambria Math" panose="02040503050406030204" pitchFamily="18" charset="0"/>
                          </a:rPr>
                        </m:ctrlPr>
                      </m:dPr>
                      <m:e>
                        <m:r>
                          <a:rPr lang="en-CA" sz="2400" b="0" i="1" smtClean="0">
                            <a:solidFill>
                              <a:schemeClr val="accent2"/>
                            </a:solidFill>
                            <a:latin typeface="Cambria Math" panose="02040503050406030204" pitchFamily="18" charset="0"/>
                          </a:rPr>
                          <m:t>𝑇</m:t>
                        </m:r>
                      </m:e>
                    </m:d>
                  </m:oMath>
                </a14:m>
                <a:endParaRPr lang="en-US" sz="2400" dirty="0">
                  <a:solidFill>
                    <a:schemeClr val="tx1">
                      <a:lumMod val="50000"/>
                      <a:lumOff val="50000"/>
                    </a:schemeClr>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838200" y="932031"/>
                <a:ext cx="4815614" cy="461665"/>
              </a:xfrm>
              <a:prstGeom prst="rect">
                <a:avLst/>
              </a:prstGeom>
              <a:blipFill rotWithShape="1">
                <a:blip r:embed="rId1"/>
                <a:stretch>
                  <a:fillRect t="-105" r="-3051" b="-264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838200" y="1959113"/>
                <a:ext cx="5875326" cy="1699183"/>
              </a:xfrm>
              <a:prstGeom prst="rect">
                <a:avLst/>
              </a:prstGeom>
              <a:noFill/>
            </p:spPr>
            <p:txBody>
              <a:bodyPr wrap="none" rtlCol="0">
                <a:spAutoFit/>
              </a:bodyPr>
              <a:lstStyle/>
              <a:p>
                <a:pPr>
                  <a:lnSpc>
                    <a:spcPct val="150000"/>
                  </a:lnSpc>
                </a:pPr>
                <a:r>
                  <a:rPr lang="en-US" sz="2400" dirty="0"/>
                  <a:t>For each walk order, </a:t>
                </a:r>
                <a:br>
                  <a:rPr lang="en-US" sz="2400" dirty="0"/>
                </a:br>
                <a:r>
                  <a:rPr lang="en-US" sz="2400" dirty="0"/>
                  <a:t>perform a certain number of random walks </a:t>
                </a:r>
                <a:br>
                  <a:rPr lang="en-US" sz="2400" dirty="0"/>
                </a:br>
                <a:r>
                  <a:rPr lang="en-US" sz="2400" dirty="0"/>
                  <a:t>and estimate </a:t>
                </a:r>
                <a14:m>
                  <m:oMath xmlns:m="http://schemas.openxmlformats.org/officeDocument/2006/math">
                    <m:r>
                      <a:rPr lang="en-CA" sz="2400" b="0" i="1" smtClean="0">
                        <a:solidFill>
                          <a:schemeClr val="accent2"/>
                        </a:solidFill>
                        <a:latin typeface="Cambria Math" panose="02040503050406030204" pitchFamily="18" charset="0"/>
                      </a:rPr>
                      <m:t>𝑉𝑎𝑟</m:t>
                    </m:r>
                    <m:d>
                      <m:dPr>
                        <m:begChr m:val="["/>
                        <m:endChr m:val="]"/>
                        <m:ctrlPr>
                          <a:rPr lang="en-CA" sz="2400" b="0" i="1" smtClean="0">
                            <a:solidFill>
                              <a:schemeClr val="accent2"/>
                            </a:solidFill>
                            <a:latin typeface="Cambria Math" panose="02040503050406030204" pitchFamily="18" charset="0"/>
                          </a:rPr>
                        </m:ctrlPr>
                      </m:dPr>
                      <m:e>
                        <m:sSub>
                          <m:sSubPr>
                            <m:ctrlPr>
                              <a:rPr lang="en-CA" sz="2400" b="0" i="1" smtClean="0">
                                <a:solidFill>
                                  <a:schemeClr val="accent2"/>
                                </a:solidFill>
                                <a:latin typeface="Cambria Math" panose="02040503050406030204" pitchFamily="18" charset="0"/>
                              </a:rPr>
                            </m:ctrlPr>
                          </m:sSubPr>
                          <m:e>
                            <m:r>
                              <a:rPr lang="en-CA" sz="2400" b="0" i="1" smtClean="0">
                                <a:solidFill>
                                  <a:schemeClr val="accent2"/>
                                </a:solidFill>
                                <a:latin typeface="Cambria Math" panose="02040503050406030204" pitchFamily="18" charset="0"/>
                              </a:rPr>
                              <m:t>𝑋</m:t>
                            </m:r>
                          </m:e>
                          <m:sub>
                            <m:r>
                              <a:rPr lang="en-CA" sz="2400" b="0" i="1" smtClean="0">
                                <a:solidFill>
                                  <a:schemeClr val="accent2"/>
                                </a:solidFill>
                                <a:latin typeface="Cambria Math" panose="02040503050406030204" pitchFamily="18" charset="0"/>
                              </a:rPr>
                              <m:t>1</m:t>
                            </m:r>
                          </m:sub>
                        </m:sSub>
                      </m:e>
                    </m:d>
                    <m:r>
                      <a:rPr lang="en-CA" sz="2400" b="0" i="1" smtClean="0">
                        <a:solidFill>
                          <a:schemeClr val="accent2"/>
                        </a:solidFill>
                        <a:latin typeface="Cambria Math" panose="02040503050406030204" pitchFamily="18" charset="0"/>
                      </a:rPr>
                      <m:t>𝐸</m:t>
                    </m:r>
                    <m:d>
                      <m:dPr>
                        <m:begChr m:val="["/>
                        <m:endChr m:val="]"/>
                        <m:ctrlPr>
                          <a:rPr lang="en-CA" sz="2400" b="0" i="1" smtClean="0">
                            <a:solidFill>
                              <a:schemeClr val="accent2"/>
                            </a:solidFill>
                            <a:latin typeface="Cambria Math" panose="02040503050406030204" pitchFamily="18" charset="0"/>
                          </a:rPr>
                        </m:ctrlPr>
                      </m:dPr>
                      <m:e>
                        <m:r>
                          <a:rPr lang="en-CA" sz="2400" b="0" i="1" smtClean="0">
                            <a:solidFill>
                              <a:schemeClr val="accent2"/>
                            </a:solidFill>
                            <a:latin typeface="Cambria Math" panose="02040503050406030204" pitchFamily="18" charset="0"/>
                          </a:rPr>
                          <m:t>𝑇</m:t>
                        </m:r>
                      </m:e>
                    </m:d>
                  </m:oMath>
                </a14:m>
                <a:endParaRPr lang="en-US" sz="2400" dirty="0"/>
              </a:p>
            </p:txBody>
          </p:sp>
        </mc:Choice>
        <mc:Fallback>
          <p:sp>
            <p:nvSpPr>
              <p:cNvPr id="10" name="TextBox 9"/>
              <p:cNvSpPr txBox="1">
                <a:spLocks noRot="1" noChangeAspect="1" noMove="1" noResize="1" noEditPoints="1" noAdjustHandles="1" noChangeArrowheads="1" noChangeShapeType="1" noTextEdit="1"/>
              </p:cNvSpPr>
              <p:nvPr/>
            </p:nvSpPr>
            <p:spPr>
              <a:xfrm>
                <a:off x="838200" y="1959113"/>
                <a:ext cx="5875326" cy="1699183"/>
              </a:xfrm>
              <a:prstGeom prst="rect">
                <a:avLst/>
              </a:prstGeom>
              <a:blipFill rotWithShape="1">
                <a:blip r:embed="rId2"/>
                <a:stretch>
                  <a:fillRect t="-8" r="-4394" b="-5116"/>
                </a:stretch>
              </a:blipFill>
            </p:spPr>
            <p:txBody>
              <a:bodyPr/>
              <a:lstStyle/>
              <a:p>
                <a:r>
                  <a:rPr lang="zh-CN" altLang="en-US">
                    <a:noFill/>
                  </a:rPr>
                  <a:t> </a:t>
                </a:r>
              </a:p>
            </p:txBody>
          </p:sp>
        </mc:Fallback>
      </mc:AlternateContent>
      <p:sp>
        <p:nvSpPr>
          <p:cNvPr id="11" name="TextBox 10"/>
          <p:cNvSpPr txBox="1"/>
          <p:nvPr/>
        </p:nvSpPr>
        <p:spPr>
          <a:xfrm>
            <a:off x="955362" y="4282877"/>
            <a:ext cx="5140638" cy="46166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z="2400" dirty="0"/>
              <a:t>However, the best plan is not needed.</a:t>
            </a:r>
            <a:endParaRPr lang="en-US" sz="24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7738"/>
          </a:xfrm>
        </p:spPr>
        <p:txBody>
          <a:bodyPr/>
          <a:lstStyle/>
          <a:p>
            <a:r>
              <a:rPr lang="en-US" dirty="0"/>
              <a:t>Walk Plan Optimization</a:t>
            </a:r>
            <a:endParaRPr lang="en-US" dirty="0"/>
          </a:p>
        </p:txBody>
      </p:sp>
      <p:sp>
        <p:nvSpPr>
          <p:cNvPr id="3" name="Date Placeholder 2"/>
          <p:cNvSpPr>
            <a:spLocks noGrp="1"/>
          </p:cNvSpPr>
          <p:nvPr>
            <p:ph type="dt" sz="half" idx="10"/>
          </p:nvPr>
        </p:nvSpPr>
        <p:spPr/>
        <p:txBody>
          <a:bodyPr/>
          <a:lstStyle/>
          <a:p>
            <a:fld id="{EE703D70-0793-254C-BF6D-C5A851C5700E}"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dirty="0"/>
          </a:p>
        </p:txBody>
      </p:sp>
      <p:sp>
        <p:nvSpPr>
          <p:cNvPr id="5" name="TextBox 4"/>
          <p:cNvSpPr txBox="1"/>
          <p:nvPr/>
        </p:nvSpPr>
        <p:spPr>
          <a:xfrm>
            <a:off x="838200" y="932031"/>
            <a:ext cx="1264385" cy="461665"/>
          </a:xfrm>
          <a:prstGeom prst="rect">
            <a:avLst/>
          </a:prstGeom>
          <a:noFill/>
        </p:spPr>
        <p:txBody>
          <a:bodyPr wrap="none" rtlCol="0">
            <a:spAutoFit/>
          </a:bodyPr>
          <a:lstStyle/>
          <a:p>
            <a:r>
              <a:rPr lang="en-CA" sz="2400" dirty="0">
                <a:solidFill>
                  <a:schemeClr val="tx1">
                    <a:lumMod val="50000"/>
                    <a:lumOff val="50000"/>
                  </a:schemeClr>
                </a:solidFill>
              </a:rPr>
              <a:t>Strategy</a:t>
            </a:r>
            <a:endParaRPr lang="en-US" sz="2400" dirty="0">
              <a:solidFill>
                <a:schemeClr val="tx1">
                  <a:lumMod val="50000"/>
                  <a:lumOff val="50000"/>
                </a:schemeClr>
              </a:solidFill>
            </a:endParaRPr>
          </a:p>
        </p:txBody>
      </p:sp>
      <mc:AlternateContent xmlns:mc="http://schemas.openxmlformats.org/markup-compatibility/2006">
        <mc:Choice xmlns:a14="http://schemas.microsoft.com/office/drawing/2010/main" Requires="a14">
          <p:sp>
            <p:nvSpPr>
              <p:cNvPr id="10" name="TextBox 9"/>
              <p:cNvSpPr txBox="1"/>
              <p:nvPr/>
            </p:nvSpPr>
            <p:spPr>
              <a:xfrm>
                <a:off x="838200" y="1959113"/>
                <a:ext cx="10636630" cy="2988639"/>
              </a:xfrm>
              <a:prstGeom prst="rect">
                <a:avLst/>
              </a:prstGeom>
              <a:noFill/>
            </p:spPr>
            <p:txBody>
              <a:bodyPr wrap="none" rtlCol="0">
                <a:spAutoFit/>
              </a:bodyPr>
              <a:lstStyle/>
              <a:p>
                <a:pPr marL="342900" indent="-342900">
                  <a:lnSpc>
                    <a:spcPct val="150000"/>
                  </a:lnSpc>
                  <a:buFont typeface="Arial" panose="020B0604020202090204" pitchFamily="34" charset="0"/>
                  <a:buChar char="•"/>
                </a:pPr>
                <a:r>
                  <a:rPr lang="en-US" sz="2400" dirty="0"/>
                  <a:t>Conduct </a:t>
                </a:r>
                <a:r>
                  <a:rPr lang="en-US" sz="2400" b="1" dirty="0">
                    <a:solidFill>
                      <a:schemeClr val="accent4"/>
                    </a:solidFill>
                  </a:rPr>
                  <a:t>“trial” </a:t>
                </a:r>
                <a:r>
                  <a:rPr lang="en-US" sz="2400" b="1" dirty="0"/>
                  <a:t>random walks </a:t>
                </a:r>
                <a:r>
                  <a:rPr lang="en-US" sz="2400" dirty="0"/>
                  <a:t>following </a:t>
                </a:r>
                <a:r>
                  <a:rPr lang="en-US" sz="2400" b="1" dirty="0"/>
                  <a:t>each plan </a:t>
                </a:r>
                <a:r>
                  <a:rPr lang="en-US" sz="2400" dirty="0"/>
                  <a:t>in a </a:t>
                </a:r>
                <a:r>
                  <a:rPr lang="en-US" sz="2400" b="1" dirty="0"/>
                  <a:t>round-robin</a:t>
                </a:r>
                <a:r>
                  <a:rPr lang="en-US" sz="2400" dirty="0"/>
                  <a:t> fashion</a:t>
                </a:r>
                <a:endParaRPr lang="en-US" sz="2400" dirty="0"/>
              </a:p>
              <a:p>
                <a:pPr marL="342900" indent="-342900">
                  <a:lnSpc>
                    <a:spcPct val="150000"/>
                  </a:lnSpc>
                  <a:buFont typeface="Arial" panose="020B0604020202090204" pitchFamily="34" charset="0"/>
                  <a:buChar char="•"/>
                </a:pPr>
                <a:r>
                  <a:rPr lang="en-US" sz="2400" dirty="0"/>
                  <a:t>Stop until at least one plan has </a:t>
                </a:r>
                <a14:m>
                  <m:oMath xmlns:m="http://schemas.openxmlformats.org/officeDocument/2006/math">
                    <m:r>
                      <a:rPr lang="en-CA" sz="2400" b="1" i="1" smtClean="0">
                        <a:latin typeface="Cambria Math" panose="02040503050406030204" pitchFamily="18" charset="0"/>
                      </a:rPr>
                      <m:t>≥</m:t>
                    </m:r>
                    <m:r>
                      <a:rPr lang="en-CA" sz="2400" b="1" i="1" smtClean="0">
                        <a:latin typeface="Cambria Math" panose="02040503050406030204" pitchFamily="18" charset="0"/>
                      </a:rPr>
                      <m:t>𝝉</m:t>
                    </m:r>
                  </m:oMath>
                </a14:m>
                <a:r>
                  <a:rPr lang="en-US" sz="2400" b="1" dirty="0"/>
                  <a:t> successful walks</a:t>
                </a:r>
                <a:endParaRPr lang="en-US" sz="2400" b="1" dirty="0"/>
              </a:p>
              <a:p>
                <a:pPr marL="342900" indent="-342900">
                  <a:lnSpc>
                    <a:spcPct val="150000"/>
                  </a:lnSpc>
                  <a:buFont typeface="Arial" panose="020B0604020202090204" pitchFamily="34" charset="0"/>
                  <a:buChar char="•"/>
                </a:pPr>
                <a:r>
                  <a:rPr lang="en-US" sz="2400" dirty="0"/>
                  <a:t>Pick the plan with the minimum </a:t>
                </a:r>
                <a14:m>
                  <m:oMath xmlns:m="http://schemas.openxmlformats.org/officeDocument/2006/math">
                    <m:r>
                      <a:rPr lang="en-CA" sz="2400" b="0" i="1" smtClean="0">
                        <a:solidFill>
                          <a:schemeClr val="accent2"/>
                        </a:solidFill>
                        <a:latin typeface="Cambria Math" panose="02040503050406030204" pitchFamily="18" charset="0"/>
                      </a:rPr>
                      <m:t>𝑉𝑎𝑟</m:t>
                    </m:r>
                    <m:d>
                      <m:dPr>
                        <m:begChr m:val="["/>
                        <m:endChr m:val="]"/>
                        <m:ctrlPr>
                          <a:rPr lang="en-CA" sz="2400" b="0" i="1" smtClean="0">
                            <a:solidFill>
                              <a:schemeClr val="accent2"/>
                            </a:solidFill>
                            <a:latin typeface="Cambria Math" panose="02040503050406030204" pitchFamily="18" charset="0"/>
                          </a:rPr>
                        </m:ctrlPr>
                      </m:dPr>
                      <m:e>
                        <m:sSub>
                          <m:sSubPr>
                            <m:ctrlPr>
                              <a:rPr lang="en-CA" sz="2400" b="0" i="1" smtClean="0">
                                <a:solidFill>
                                  <a:schemeClr val="accent2"/>
                                </a:solidFill>
                                <a:latin typeface="Cambria Math" panose="02040503050406030204" pitchFamily="18" charset="0"/>
                              </a:rPr>
                            </m:ctrlPr>
                          </m:sSubPr>
                          <m:e>
                            <m:r>
                              <a:rPr lang="en-CA" sz="2400" b="0" i="1" smtClean="0">
                                <a:solidFill>
                                  <a:schemeClr val="accent2"/>
                                </a:solidFill>
                                <a:latin typeface="Cambria Math" panose="02040503050406030204" pitchFamily="18" charset="0"/>
                              </a:rPr>
                              <m:t>𝑋</m:t>
                            </m:r>
                          </m:e>
                          <m:sub>
                            <m:r>
                              <a:rPr lang="en-CA" sz="2400" b="0" i="1" smtClean="0">
                                <a:solidFill>
                                  <a:schemeClr val="accent2"/>
                                </a:solidFill>
                                <a:latin typeface="Cambria Math" panose="02040503050406030204" pitchFamily="18" charset="0"/>
                              </a:rPr>
                              <m:t>1</m:t>
                            </m:r>
                          </m:sub>
                        </m:sSub>
                      </m:e>
                    </m:d>
                    <m:r>
                      <a:rPr lang="en-CA" sz="2400" b="0" i="1" smtClean="0">
                        <a:solidFill>
                          <a:schemeClr val="accent2"/>
                        </a:solidFill>
                        <a:latin typeface="Cambria Math" panose="02040503050406030204" pitchFamily="18" charset="0"/>
                      </a:rPr>
                      <m:t>𝐸</m:t>
                    </m:r>
                    <m:d>
                      <m:dPr>
                        <m:begChr m:val="["/>
                        <m:endChr m:val="]"/>
                        <m:ctrlPr>
                          <a:rPr lang="en-CA" sz="2400" b="0" i="1" smtClean="0">
                            <a:solidFill>
                              <a:schemeClr val="accent2"/>
                            </a:solidFill>
                            <a:latin typeface="Cambria Math" panose="02040503050406030204" pitchFamily="18" charset="0"/>
                          </a:rPr>
                        </m:ctrlPr>
                      </m:dPr>
                      <m:e>
                        <m:r>
                          <a:rPr lang="en-CA" sz="2400" b="0" i="1" smtClean="0">
                            <a:solidFill>
                              <a:schemeClr val="accent2"/>
                            </a:solidFill>
                            <a:latin typeface="Cambria Math" panose="02040503050406030204" pitchFamily="18" charset="0"/>
                          </a:rPr>
                          <m:t>𝑇</m:t>
                        </m:r>
                      </m:e>
                    </m:d>
                  </m:oMath>
                </a14:m>
                <a:r>
                  <a:rPr lang="en-US" sz="2400" dirty="0"/>
                  <a:t> that has </a:t>
                </a:r>
                <a14:m>
                  <m:oMath xmlns:m="http://schemas.openxmlformats.org/officeDocument/2006/math">
                    <m:r>
                      <a:rPr lang="en-CA" sz="2400" b="1" i="1" smtClean="0">
                        <a:latin typeface="Cambria Math" panose="02040503050406030204" pitchFamily="18" charset="0"/>
                      </a:rPr>
                      <m:t>≥</m:t>
                    </m:r>
                    <m:f>
                      <m:fPr>
                        <m:ctrlPr>
                          <a:rPr lang="en-CA" sz="2400" b="1" i="1" smtClean="0">
                            <a:latin typeface="Cambria Math" panose="02040503050406030204" pitchFamily="18" charset="0"/>
                          </a:rPr>
                        </m:ctrlPr>
                      </m:fPr>
                      <m:num>
                        <m:r>
                          <a:rPr lang="en-CA" sz="2400" b="1" i="1" smtClean="0">
                            <a:latin typeface="Cambria Math" panose="02040503050406030204" pitchFamily="18" charset="0"/>
                          </a:rPr>
                          <m:t>𝝉</m:t>
                        </m:r>
                      </m:num>
                      <m:den>
                        <m:r>
                          <a:rPr lang="en-CA" sz="2400" b="1" i="1" smtClean="0">
                            <a:latin typeface="Cambria Math" panose="02040503050406030204" pitchFamily="18" charset="0"/>
                          </a:rPr>
                          <m:t>𝟐</m:t>
                        </m:r>
                      </m:den>
                    </m:f>
                  </m:oMath>
                </a14:m>
                <a:r>
                  <a:rPr lang="en-US" sz="2400" b="1" dirty="0"/>
                  <a:t> successful walks</a:t>
                </a:r>
                <a:endParaRPr lang="en-US" sz="2400" b="1" dirty="0"/>
              </a:p>
              <a:p>
                <a:pPr marL="800100" lvl="1" indent="-342900">
                  <a:lnSpc>
                    <a:spcPct val="150000"/>
                  </a:lnSpc>
                  <a:buFont typeface="Arial" panose="020B0604020202090204" pitchFamily="34" charset="0"/>
                  <a:buChar char="•"/>
                </a:pPr>
                <a14:m>
                  <m:oMath xmlns:m="http://schemas.openxmlformats.org/officeDocument/2006/math">
                    <m:r>
                      <a:rPr lang="en-CA" sz="2400" b="0" i="1" smtClean="0">
                        <a:latin typeface="Cambria Math" panose="02040503050406030204" pitchFamily="18" charset="0"/>
                      </a:rPr>
                      <m:t>𝜏</m:t>
                    </m:r>
                    <m:r>
                      <a:rPr lang="en-CA" sz="2400" b="0" i="1" smtClean="0">
                        <a:latin typeface="Cambria Math" panose="02040503050406030204" pitchFamily="18" charset="0"/>
                      </a:rPr>
                      <m:t>=</m:t>
                    </m:r>
                    <m:r>
                      <a:rPr lang="en-CA" sz="2400" b="0" i="1" smtClean="0">
                        <a:latin typeface="Cambria Math" panose="02040503050406030204" pitchFamily="18" charset="0"/>
                      </a:rPr>
                      <m:t>100</m:t>
                    </m:r>
                  </m:oMath>
                </a14:m>
                <a:r>
                  <a:rPr lang="en-US" sz="2400" dirty="0"/>
                  <a:t> in their implementation</a:t>
                </a:r>
                <a:endParaRPr lang="en-US" sz="2400" dirty="0"/>
              </a:p>
              <a:p>
                <a:pPr marL="342900" indent="-342900">
                  <a:lnSpc>
                    <a:spcPct val="150000"/>
                  </a:lnSpc>
                  <a:buFont typeface="Arial" panose="020B0604020202090204" pitchFamily="34" charset="0"/>
                  <a:buChar char="•"/>
                </a:pPr>
                <a:r>
                  <a:rPr lang="en-US" sz="2400" b="1" dirty="0">
                    <a:solidFill>
                      <a:schemeClr val="accent4"/>
                    </a:solidFill>
                  </a:rPr>
                  <a:t>Trial</a:t>
                </a:r>
                <a:r>
                  <a:rPr lang="en-US" sz="2400" dirty="0"/>
                  <a:t> walks can be included in the result</a:t>
                </a:r>
                <a:endParaRPr lang="en-US" sz="2400" dirty="0"/>
              </a:p>
            </p:txBody>
          </p:sp>
        </mc:Choice>
        <mc:Fallback>
          <p:sp>
            <p:nvSpPr>
              <p:cNvPr id="10" name="TextBox 9"/>
              <p:cNvSpPr txBox="1">
                <a:spLocks noRot="1" noChangeAspect="1" noMove="1" noResize="1" noEditPoints="1" noAdjustHandles="1" noChangeArrowheads="1" noChangeShapeType="1" noTextEdit="1"/>
              </p:cNvSpPr>
              <p:nvPr/>
            </p:nvSpPr>
            <p:spPr>
              <a:xfrm>
                <a:off x="838200" y="1959113"/>
                <a:ext cx="10636630" cy="2988639"/>
              </a:xfrm>
              <a:prstGeom prst="rect">
                <a:avLst/>
              </a:prstGeom>
              <a:blipFill rotWithShape="1">
                <a:blip r:embed="rId1"/>
                <a:stretch>
                  <a:fillRect t="-5" r="-3352" b="-7782"/>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fade">
                                      <p:cBhvr>
                                        <p:cTn id="20" dur="500"/>
                                        <p:tgtEl>
                                          <p:spTgt spid="1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fade">
                                      <p:cBhvr>
                                        <p:cTn id="25"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Experiments</a:t>
            </a:r>
            <a:endParaRPr lang="en-US" dirty="0"/>
          </a:p>
        </p:txBody>
      </p:sp>
      <p:sp>
        <p:nvSpPr>
          <p:cNvPr id="3" name="Text Placeholder 2"/>
          <p:cNvSpPr>
            <a:spLocks noGrp="1"/>
          </p:cNvSpPr>
          <p:nvPr>
            <p:ph type="body" idx="1"/>
          </p:nvPr>
        </p:nvSpPr>
        <p:spPr/>
        <p:txBody>
          <a:bodyPr/>
          <a:lstStyle/>
          <a:p>
            <a:r>
              <a:rPr lang="en-US" dirty="0"/>
              <a:t>standalone implementation and system implementation</a:t>
            </a:r>
            <a:endParaRPr lang="en-US" dirty="0"/>
          </a:p>
        </p:txBody>
      </p:sp>
      <p:sp>
        <p:nvSpPr>
          <p:cNvPr id="4" name="Date Placeholder 3"/>
          <p:cNvSpPr>
            <a:spLocks noGrp="1"/>
          </p:cNvSpPr>
          <p:nvPr>
            <p:ph type="dt" sz="half" idx="10"/>
          </p:nvPr>
        </p:nvSpPr>
        <p:spPr/>
        <p:txBody>
          <a:bodyPr/>
          <a:lstStyle/>
          <a:p>
            <a:fld id="{C18DEB6E-895B-EE4C-85C6-DB242AC1B739}" type="datetime1">
              <a:rPr lang="en-CA" smtClean="0"/>
            </a:fld>
            <a:endParaRPr lang="en-US"/>
          </a:p>
        </p:txBody>
      </p:sp>
      <p:sp>
        <p:nvSpPr>
          <p:cNvPr id="5" name="Slide Number Placeholder 4"/>
          <p:cNvSpPr>
            <a:spLocks noGrp="1"/>
          </p:cNvSpPr>
          <p:nvPr>
            <p:ph type="sldNum" sz="quarter" idx="12"/>
          </p:nvPr>
        </p:nvSpPr>
        <p:spPr/>
        <p:txBody>
          <a:bodyPr/>
          <a:lstStyle/>
          <a:p>
            <a:fld id="{C3298BC9-37DF-C746-B968-2D106A4ACB23}" type="slidenum">
              <a:rPr lang="en-US" smtClean="0"/>
            </a:fld>
            <a:endParaRPr lang="en-US"/>
          </a:p>
        </p:txBody>
      </p:sp>
      <p:pic>
        <p:nvPicPr>
          <p:cNvPr id="1026" name="Picture 2" descr="undefine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22380" y="1535332"/>
            <a:ext cx="832910" cy="10067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PostgreSQL logo, showing the text below a stylized blue elephant head outlined in black and 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5945" y="384904"/>
            <a:ext cx="5477164" cy="33076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365125"/>
            <a:ext cx="10515600" cy="1093489"/>
          </a:xfrm>
        </p:spPr>
        <p:txBody>
          <a:bodyPr>
            <a:normAutofit fontScale="90000"/>
          </a:bodyPr>
          <a:lstStyle/>
          <a:p>
            <a:r>
              <a:rPr lang="en-US" dirty="0"/>
              <a:t>Evaluation </a:t>
            </a:r>
            <a:br>
              <a:rPr lang="en-US" dirty="0"/>
            </a:br>
            <a:r>
              <a:rPr lang="en-US" sz="3100" dirty="0">
                <a:solidFill>
                  <a:schemeClr val="tx1">
                    <a:lumMod val="50000"/>
                    <a:lumOff val="50000"/>
                  </a:schemeClr>
                </a:solidFill>
              </a:rPr>
              <a:t>on Standalone Implementation</a:t>
            </a:r>
            <a:endParaRPr lang="en-US" dirty="0">
              <a:solidFill>
                <a:schemeClr val="tx1">
                  <a:lumMod val="50000"/>
                  <a:lumOff val="50000"/>
                </a:schemeClr>
              </a:solidFill>
            </a:endParaRPr>
          </a:p>
        </p:txBody>
      </p:sp>
      <p:sp>
        <p:nvSpPr>
          <p:cNvPr id="2" name="Date Placeholder 1"/>
          <p:cNvSpPr>
            <a:spLocks noGrp="1"/>
          </p:cNvSpPr>
          <p:nvPr>
            <p:ph type="dt" sz="half" idx="10"/>
          </p:nvPr>
        </p:nvSpPr>
        <p:spPr/>
        <p:txBody>
          <a:bodyPr/>
          <a:lstStyle/>
          <a:p>
            <a:fld id="{D1561B13-AC26-364C-BD5A-2F18332ACCD3}" type="datetime1">
              <a:rPr lang="en-CA" smtClean="0"/>
            </a:fld>
            <a:endParaRPr lang="en-US"/>
          </a:p>
        </p:txBody>
      </p:sp>
      <p:sp>
        <p:nvSpPr>
          <p:cNvPr id="3" name="Slide Number Placeholder 2"/>
          <p:cNvSpPr>
            <a:spLocks noGrp="1"/>
          </p:cNvSpPr>
          <p:nvPr>
            <p:ph type="sldNum" sz="quarter" idx="12"/>
          </p:nvPr>
        </p:nvSpPr>
        <p:spPr/>
        <p:txBody>
          <a:bodyPr/>
          <a:lstStyle/>
          <a:p>
            <a:fld id="{C3298BC9-37DF-C746-B968-2D106A4ACB23}" type="slidenum">
              <a:rPr lang="en-US" smtClean="0"/>
            </a:fld>
            <a:endParaRPr lang="en-US"/>
          </a:p>
        </p:txBody>
      </p:sp>
      <p:pic>
        <p:nvPicPr>
          <p:cNvPr id="5" name="Picture 4"/>
          <p:cNvPicPr>
            <a:picLocks noChangeAspect="1"/>
          </p:cNvPicPr>
          <p:nvPr/>
        </p:nvPicPr>
        <p:blipFill>
          <a:blip r:embed="rId1"/>
          <a:srcRect r="802" b="1038"/>
          <a:stretch>
            <a:fillRect/>
          </a:stretch>
        </p:blipFill>
        <p:spPr>
          <a:xfrm>
            <a:off x="520635" y="2210415"/>
            <a:ext cx="5130242" cy="4282460"/>
          </a:xfrm>
          <a:prstGeom prst="rect">
            <a:avLst/>
          </a:prstGeom>
        </p:spPr>
      </p:pic>
      <p:sp>
        <p:nvSpPr>
          <p:cNvPr id="6" name="TextBox 5"/>
          <p:cNvSpPr txBox="1"/>
          <p:nvPr/>
        </p:nvSpPr>
        <p:spPr>
          <a:xfrm>
            <a:off x="1903104" y="1489954"/>
            <a:ext cx="3239990" cy="83099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sz="1600" dirty="0">
                <a:latin typeface="Consolas" panose="020B0609020204030204" pitchFamily="49" charset="0"/>
                <a:cs typeface="Consolas" panose="020B0609020204030204" pitchFamily="49" charset="0"/>
              </a:rPr>
              <a:t>RJ:	Ripple Join</a:t>
            </a:r>
            <a:endParaRPr lang="en-US" sz="1600" dirty="0">
              <a:latin typeface="Consolas" panose="020B0609020204030204" pitchFamily="49" charset="0"/>
              <a:cs typeface="Consolas" panose="020B0609020204030204" pitchFamily="49" charset="0"/>
            </a:endParaRPr>
          </a:p>
          <a:p>
            <a:r>
              <a:rPr lang="en-US" sz="1600" dirty="0">
                <a:latin typeface="Consolas" panose="020B0609020204030204" pitchFamily="49" charset="0"/>
                <a:cs typeface="Consolas" panose="020B0609020204030204" pitchFamily="49" charset="0"/>
              </a:rPr>
              <a:t>WJ:	Wander Join</a:t>
            </a:r>
            <a:endParaRPr lang="en-US" sz="1600" dirty="0">
              <a:latin typeface="Consolas" panose="020B0609020204030204" pitchFamily="49" charset="0"/>
              <a:cs typeface="Consolas" panose="020B0609020204030204" pitchFamily="49" charset="0"/>
            </a:endParaRPr>
          </a:p>
          <a:p>
            <a:r>
              <a:rPr lang="en-US" sz="1600" dirty="0">
                <a:latin typeface="Consolas" panose="020B0609020204030204" pitchFamily="49" charset="0"/>
                <a:cs typeface="Consolas" panose="020B0609020204030204" pitchFamily="49" charset="0"/>
              </a:rPr>
              <a:t>CI: 	Confidence Interval</a:t>
            </a:r>
            <a:endParaRPr lang="en-US" sz="1600" dirty="0">
              <a:latin typeface="Consolas" panose="020B0609020204030204" pitchFamily="49" charset="0"/>
              <a:cs typeface="Consolas" panose="020B0609020204030204" pitchFamily="49" charset="0"/>
            </a:endParaRPr>
          </a:p>
        </p:txBody>
      </p:sp>
      <p:pic>
        <p:nvPicPr>
          <p:cNvPr id="7" name="Picture 6"/>
          <p:cNvPicPr>
            <a:picLocks noChangeAspect="1"/>
          </p:cNvPicPr>
          <p:nvPr/>
        </p:nvPicPr>
        <p:blipFill>
          <a:blip r:embed="rId2"/>
          <a:srcRect r="1396" b="1863"/>
          <a:stretch>
            <a:fillRect/>
          </a:stretch>
        </p:blipFill>
        <p:spPr>
          <a:xfrm>
            <a:off x="6021813" y="2299693"/>
            <a:ext cx="4950287" cy="4193182"/>
          </a:xfrm>
          <a:prstGeom prst="rect">
            <a:avLst/>
          </a:prstGeom>
        </p:spPr>
      </p:pic>
      <p:sp>
        <p:nvSpPr>
          <p:cNvPr id="8" name="TextBox 7"/>
          <p:cNvSpPr txBox="1"/>
          <p:nvPr/>
        </p:nvSpPr>
        <p:spPr>
          <a:xfrm>
            <a:off x="6317344" y="944914"/>
            <a:ext cx="4586512" cy="132343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sz="1600" dirty="0">
                <a:latin typeface="Consolas" panose="020B0609020204030204" pitchFamily="49" charset="0"/>
                <a:cs typeface="Consolas" panose="020B0609020204030204" pitchFamily="49" charset="0"/>
              </a:rPr>
              <a:t>RRJ:	Random Order Ripple Join</a:t>
            </a:r>
            <a:endParaRPr lang="en-US" sz="1600" dirty="0">
              <a:latin typeface="Consolas" panose="020B0609020204030204" pitchFamily="49" charset="0"/>
              <a:cs typeface="Consolas" panose="020B0609020204030204" pitchFamily="49" charset="0"/>
            </a:endParaRPr>
          </a:p>
          <a:p>
            <a:r>
              <a:rPr lang="en-US" sz="1600" dirty="0">
                <a:latin typeface="Consolas" panose="020B0609020204030204" pitchFamily="49" charset="0"/>
                <a:cs typeface="Consolas" panose="020B0609020204030204" pitchFamily="49" charset="0"/>
              </a:rPr>
              <a:t>IRJ:	Index-Assisted Ripple Join</a:t>
            </a:r>
            <a:endParaRPr lang="en-US" sz="1600" dirty="0">
              <a:latin typeface="Consolas" panose="020B0609020204030204" pitchFamily="49" charset="0"/>
              <a:cs typeface="Consolas" panose="020B0609020204030204" pitchFamily="49" charset="0"/>
            </a:endParaRPr>
          </a:p>
          <a:p>
            <a:r>
              <a:rPr lang="en-US" sz="1600" dirty="0">
                <a:latin typeface="Consolas" panose="020B0609020204030204" pitchFamily="49" charset="0"/>
                <a:cs typeface="Consolas" panose="020B0609020204030204" pitchFamily="49" charset="0"/>
              </a:rPr>
              <a:t>WJ(B):	Wander Join with Optimal Plan</a:t>
            </a:r>
            <a:endParaRPr lang="en-US" sz="1600" dirty="0">
              <a:latin typeface="Consolas" panose="020B0609020204030204" pitchFamily="49" charset="0"/>
              <a:cs typeface="Consolas" panose="020B0609020204030204" pitchFamily="49" charset="0"/>
            </a:endParaRPr>
          </a:p>
          <a:p>
            <a:r>
              <a:rPr lang="en-US" sz="1600" dirty="0">
                <a:latin typeface="Consolas" panose="020B0609020204030204" pitchFamily="49" charset="0"/>
                <a:cs typeface="Consolas" panose="020B0609020204030204" pitchFamily="49" charset="0"/>
              </a:rPr>
              <a:t>WJ(M):	Wander Join with Median Plan</a:t>
            </a:r>
            <a:endParaRPr lang="en-US" sz="1600" dirty="0">
              <a:latin typeface="Consolas" panose="020B0609020204030204" pitchFamily="49" charset="0"/>
              <a:cs typeface="Consolas" panose="020B0609020204030204" pitchFamily="49" charset="0"/>
            </a:endParaRPr>
          </a:p>
          <a:p>
            <a:r>
              <a:rPr lang="en-US" sz="1600" dirty="0">
                <a:latin typeface="Consolas" panose="020B0609020204030204" pitchFamily="49" charset="0"/>
                <a:cs typeface="Consolas" panose="020B0609020204030204" pitchFamily="49" charset="0"/>
              </a:rPr>
              <a:t>WJ(O):	Wander Join with Optimized Plan</a:t>
            </a:r>
            <a:endParaRPr lang="en-US" sz="1600" dirty="0">
              <a:latin typeface="Consolas" panose="020B0609020204030204" pitchFamily="49" charset="0"/>
              <a:cs typeface="Consolas" panose="020B0609020204030204" pitchFamily="49"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515600" cy="748972"/>
          </a:xfrm>
        </p:spPr>
        <p:txBody>
          <a:bodyPr/>
          <a:lstStyle/>
          <a:p>
            <a:r>
              <a:rPr lang="en-US" dirty="0"/>
              <a:t>Evaluation on System Implementation</a:t>
            </a:r>
            <a:endParaRPr lang="en-US" dirty="0">
              <a:solidFill>
                <a:schemeClr val="tx1">
                  <a:lumMod val="50000"/>
                  <a:lumOff val="50000"/>
                </a:schemeClr>
              </a:solidFill>
            </a:endParaRPr>
          </a:p>
        </p:txBody>
      </p:sp>
      <p:sp>
        <p:nvSpPr>
          <p:cNvPr id="2" name="Date Placeholder 1"/>
          <p:cNvSpPr>
            <a:spLocks noGrp="1"/>
          </p:cNvSpPr>
          <p:nvPr>
            <p:ph type="dt" sz="half" idx="10"/>
          </p:nvPr>
        </p:nvSpPr>
        <p:spPr/>
        <p:txBody>
          <a:bodyPr/>
          <a:lstStyle/>
          <a:p>
            <a:fld id="{D1561B13-AC26-364C-BD5A-2F18332ACCD3}" type="datetime1">
              <a:rPr lang="en-CA" smtClean="0"/>
            </a:fld>
            <a:endParaRPr lang="en-US"/>
          </a:p>
        </p:txBody>
      </p:sp>
      <p:sp>
        <p:nvSpPr>
          <p:cNvPr id="3" name="Slide Number Placeholder 2"/>
          <p:cNvSpPr>
            <a:spLocks noGrp="1"/>
          </p:cNvSpPr>
          <p:nvPr>
            <p:ph type="sldNum" sz="quarter" idx="12"/>
          </p:nvPr>
        </p:nvSpPr>
        <p:spPr/>
        <p:txBody>
          <a:bodyPr/>
          <a:lstStyle/>
          <a:p>
            <a:fld id="{C3298BC9-37DF-C746-B968-2D106A4ACB23}" type="slidenum">
              <a:rPr lang="en-US" smtClean="0"/>
            </a:fld>
            <a:endParaRPr lang="en-US"/>
          </a:p>
        </p:txBody>
      </p:sp>
      <p:pic>
        <p:nvPicPr>
          <p:cNvPr id="4" name="Picture 3"/>
          <p:cNvPicPr>
            <a:picLocks noChangeAspect="1"/>
          </p:cNvPicPr>
          <p:nvPr/>
        </p:nvPicPr>
        <p:blipFill>
          <a:blip r:embed="rId1"/>
          <a:srcRect r="967" b="3422"/>
          <a:stretch>
            <a:fillRect/>
          </a:stretch>
        </p:blipFill>
        <p:spPr>
          <a:xfrm>
            <a:off x="1340963" y="2122093"/>
            <a:ext cx="9510074" cy="3559416"/>
          </a:xfrm>
          <a:prstGeom prst="rect">
            <a:avLst/>
          </a:prstGeom>
        </p:spPr>
      </p:pic>
      <p:sp>
        <p:nvSpPr>
          <p:cNvPr id="7" name="TextBox 6"/>
          <p:cNvSpPr txBox="1"/>
          <p:nvPr/>
        </p:nvSpPr>
        <p:spPr>
          <a:xfrm>
            <a:off x="838200" y="1012777"/>
            <a:ext cx="6096000" cy="461665"/>
          </a:xfrm>
          <a:prstGeom prst="rect">
            <a:avLst/>
          </a:prstGeom>
          <a:noFill/>
        </p:spPr>
        <p:txBody>
          <a:bodyPr wrap="square">
            <a:spAutoFit/>
          </a:bodyPr>
          <a:lstStyle/>
          <a:p>
            <a:r>
              <a:rPr lang="en-US" sz="2400" dirty="0">
                <a:solidFill>
                  <a:schemeClr val="tx1">
                    <a:lumMod val="50000"/>
                    <a:lumOff val="50000"/>
                  </a:schemeClr>
                </a:solidFill>
              </a:rPr>
              <a:t>When Memory is </a:t>
            </a:r>
            <a:r>
              <a:rPr lang="en-US" sz="2400" b="1" dirty="0">
                <a:solidFill>
                  <a:schemeClr val="tx1">
                    <a:lumMod val="50000"/>
                    <a:lumOff val="50000"/>
                  </a:schemeClr>
                </a:solidFill>
              </a:rPr>
              <a:t>Sufficient</a:t>
            </a:r>
            <a:r>
              <a:rPr lang="en-US" sz="2400" dirty="0">
                <a:solidFill>
                  <a:schemeClr val="tx1">
                    <a:lumMod val="50000"/>
                    <a:lumOff val="50000"/>
                  </a:schemeClr>
                </a:solidFill>
              </a:rPr>
              <a:t> (32GB)</a:t>
            </a:r>
            <a:endParaRPr lang="en-US" sz="24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Wander Join: 3-Table Example</a:t>
            </a:r>
            <a:endParaRPr lang="en-US" altLang="zh-CN"/>
          </a:p>
        </p:txBody>
      </p:sp>
      <p:sp>
        <p:nvSpPr>
          <p:cNvPr id="3" name="内容占位符 2"/>
          <p:cNvSpPr>
            <a:spLocks noGrp="1"/>
          </p:cNvSpPr>
          <p:nvPr>
            <p:ph idx="1"/>
          </p:nvPr>
        </p:nvSpPr>
        <p:spPr/>
        <p:txBody>
          <a:bodyPr/>
          <a:p>
            <a:r>
              <a:rPr lang="en-US" altLang="zh-CN" sz="2400"/>
              <a:t>Query: R1(A,B) ⋈ R2(B,C) ⋈ R3(C,D); aggregate SUM(D)</a:t>
            </a:r>
            <a:endParaRPr lang="en-US" altLang="zh-CN" sz="2400"/>
          </a:p>
          <a:p>
            <a:endParaRPr lang="en-US" altLang="zh-CN" sz="2400"/>
          </a:p>
          <a:p>
            <a:r>
              <a:rPr lang="en-US" altLang="zh-CN" sz="2400"/>
              <a:t>Random walk: pick t1 in R1 uniformly -&gt; pick a neighbor t2 in R2 that joins t1 -&gt; pick a neighbor t3 in R3 that joins t2. </a:t>
            </a:r>
            <a:endParaRPr lang="en-US" altLang="zh-CN" sz="2400"/>
          </a:p>
          <a:p>
            <a:endParaRPr lang="en-US" altLang="zh-CN" sz="2400"/>
          </a:p>
          <a:p>
            <a:r>
              <a:rPr lang="en-US" altLang="zh-CN" sz="2400"/>
              <a:t>A path </a:t>
            </a:r>
            <a:r>
              <a:rPr lang="en-US" altLang="zh-CN" sz="2400">
                <a:sym typeface="+mn-ea"/>
              </a:rPr>
              <a:t>γ</a:t>
            </a:r>
            <a:r>
              <a:rPr lang="en-US" altLang="zh-CN" sz="2400"/>
              <a:t> = (t1, t2, t3) is one sampled join result.</a:t>
            </a:r>
            <a:endParaRPr lang="en-US" altLang="zh-CN" sz="2400"/>
          </a:p>
          <a:p>
            <a:pPr marL="0" indent="0">
              <a:buNone/>
            </a:pPr>
            <a:endParaRPr lang="en-US" altLang="zh-CN" sz="2400"/>
          </a:p>
        </p:txBody>
      </p:sp>
      <p:sp>
        <p:nvSpPr>
          <p:cNvPr id="4" name="日期占位符 3"/>
          <p:cNvSpPr>
            <a:spLocks noGrp="1"/>
          </p:cNvSpPr>
          <p:nvPr>
            <p:ph type="dt" sz="half" idx="10"/>
          </p:nvPr>
        </p:nvSpPr>
        <p:spPr/>
        <p:txBody>
          <a:bodyPr/>
          <a:p>
            <a:fld id="{77EB027C-A6F6-5144-8BE5-B9801DE8B1A4}" type="datetime1">
              <a:rPr lang="en-CA" smtClean="0"/>
            </a:fld>
            <a:endParaRPr lang="en-US"/>
          </a:p>
        </p:txBody>
      </p:sp>
      <p:sp>
        <p:nvSpPr>
          <p:cNvPr id="5" name="灯片编号占位符 4"/>
          <p:cNvSpPr>
            <a:spLocks noGrp="1"/>
          </p:cNvSpPr>
          <p:nvPr>
            <p:ph type="sldNum" sz="quarter" idx="12"/>
          </p:nvPr>
        </p:nvSpPr>
        <p:spPr/>
        <p:txBody>
          <a:bodyPr/>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515600" cy="748972"/>
          </a:xfrm>
        </p:spPr>
        <p:txBody>
          <a:bodyPr/>
          <a:lstStyle/>
          <a:p>
            <a:r>
              <a:rPr lang="en-US" dirty="0"/>
              <a:t>Evaluation on System Implementation</a:t>
            </a:r>
            <a:endParaRPr lang="en-US" dirty="0">
              <a:solidFill>
                <a:schemeClr val="tx1">
                  <a:lumMod val="50000"/>
                  <a:lumOff val="50000"/>
                </a:schemeClr>
              </a:solidFill>
            </a:endParaRPr>
          </a:p>
        </p:txBody>
      </p:sp>
      <p:sp>
        <p:nvSpPr>
          <p:cNvPr id="2" name="Date Placeholder 1"/>
          <p:cNvSpPr>
            <a:spLocks noGrp="1"/>
          </p:cNvSpPr>
          <p:nvPr>
            <p:ph type="dt" sz="half" idx="10"/>
          </p:nvPr>
        </p:nvSpPr>
        <p:spPr/>
        <p:txBody>
          <a:bodyPr/>
          <a:lstStyle/>
          <a:p>
            <a:fld id="{D1561B13-AC26-364C-BD5A-2F18332ACCD3}" type="datetime1">
              <a:rPr lang="en-CA" smtClean="0"/>
            </a:fld>
            <a:endParaRPr lang="en-US"/>
          </a:p>
        </p:txBody>
      </p:sp>
      <p:sp>
        <p:nvSpPr>
          <p:cNvPr id="3" name="Slide Number Placeholder 2"/>
          <p:cNvSpPr>
            <a:spLocks noGrp="1"/>
          </p:cNvSpPr>
          <p:nvPr>
            <p:ph type="sldNum" sz="quarter" idx="12"/>
          </p:nvPr>
        </p:nvSpPr>
        <p:spPr/>
        <p:txBody>
          <a:bodyPr/>
          <a:lstStyle/>
          <a:p>
            <a:fld id="{C3298BC9-37DF-C746-B968-2D106A4ACB23}" type="slidenum">
              <a:rPr lang="en-US" smtClean="0"/>
            </a:fld>
            <a:endParaRPr lang="en-US"/>
          </a:p>
        </p:txBody>
      </p:sp>
      <p:sp>
        <p:nvSpPr>
          <p:cNvPr id="7" name="TextBox 6"/>
          <p:cNvSpPr txBox="1"/>
          <p:nvPr/>
        </p:nvSpPr>
        <p:spPr>
          <a:xfrm>
            <a:off x="838200" y="1012777"/>
            <a:ext cx="6096000" cy="461665"/>
          </a:xfrm>
          <a:prstGeom prst="rect">
            <a:avLst/>
          </a:prstGeom>
          <a:noFill/>
        </p:spPr>
        <p:txBody>
          <a:bodyPr wrap="square">
            <a:spAutoFit/>
          </a:bodyPr>
          <a:lstStyle/>
          <a:p>
            <a:r>
              <a:rPr lang="en-US" sz="2400" dirty="0">
                <a:solidFill>
                  <a:schemeClr val="tx1">
                    <a:lumMod val="50000"/>
                    <a:lumOff val="50000"/>
                  </a:schemeClr>
                </a:solidFill>
              </a:rPr>
              <a:t>When Memory is </a:t>
            </a:r>
            <a:r>
              <a:rPr lang="en-US" sz="2400" b="1" dirty="0">
                <a:solidFill>
                  <a:schemeClr val="tx1">
                    <a:lumMod val="50000"/>
                    <a:lumOff val="50000"/>
                  </a:schemeClr>
                </a:solidFill>
              </a:rPr>
              <a:t>Limited</a:t>
            </a:r>
            <a:r>
              <a:rPr lang="en-US" sz="2400" dirty="0">
                <a:solidFill>
                  <a:schemeClr val="tx1">
                    <a:lumMod val="50000"/>
                    <a:lumOff val="50000"/>
                  </a:schemeClr>
                </a:solidFill>
              </a:rPr>
              <a:t> (4GB)</a:t>
            </a:r>
            <a:endParaRPr lang="en-US" sz="2400" dirty="0"/>
          </a:p>
        </p:txBody>
      </p:sp>
      <p:pic>
        <p:nvPicPr>
          <p:cNvPr id="6" name="Picture 5"/>
          <p:cNvPicPr>
            <a:picLocks noChangeAspect="1"/>
          </p:cNvPicPr>
          <p:nvPr/>
        </p:nvPicPr>
        <p:blipFill>
          <a:blip r:embed="rId1"/>
          <a:srcRect t="1" r="1048" b="1660"/>
          <a:stretch>
            <a:fillRect/>
          </a:stretch>
        </p:blipFill>
        <p:spPr>
          <a:xfrm>
            <a:off x="153599" y="2241634"/>
            <a:ext cx="11884802" cy="309762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Work</a:t>
            </a:r>
            <a:endParaRPr lang="en-US" dirty="0"/>
          </a:p>
        </p:txBody>
      </p:sp>
      <p:graphicFrame>
        <p:nvGraphicFramePr>
          <p:cNvPr id="6" name="Content Placeholder 5"/>
          <p:cNvGraphicFramePr>
            <a:graphicFrameLocks noGrp="1"/>
          </p:cNvGraphicFramePr>
          <p:nvPr>
            <p:ph idx="1"/>
          </p:nvPr>
        </p:nvGraphicFramePr>
        <p:xfrm>
          <a:off x="838200" y="2057400"/>
          <a:ext cx="10155623" cy="1371600"/>
        </p:xfrm>
        <a:graphic>
          <a:graphicData uri="http://schemas.openxmlformats.org/drawingml/2006/table">
            <a:tbl>
              <a:tblPr firstRow="1" bandRow="1">
                <a:tableStyleId>{5C22544A-7EE6-4342-B048-85BDC9FD1C3A}</a:tableStyleId>
              </a:tblPr>
              <a:tblGrid>
                <a:gridCol w="2010104"/>
                <a:gridCol w="2207173"/>
                <a:gridCol w="2785241"/>
                <a:gridCol w="3153105"/>
              </a:tblGrid>
              <a:tr h="370840">
                <a:tc>
                  <a:txBody>
                    <a:bodyPr/>
                    <a:lstStyle/>
                    <a:p>
                      <a:r>
                        <a:rPr lang="en-US" sz="2400" dirty="0"/>
                        <a:t>Algorithm</a:t>
                      </a:r>
                      <a:endParaRPr lang="en-US" sz="2400" dirty="0"/>
                    </a:p>
                  </a:txBody>
                  <a:tcPr/>
                </a:tc>
                <a:tc>
                  <a:txBody>
                    <a:bodyPr/>
                    <a:lstStyle/>
                    <a:p>
                      <a:r>
                        <a:rPr lang="en-US" sz="2400" dirty="0"/>
                        <a:t>Uniformity</a:t>
                      </a:r>
                      <a:endParaRPr lang="en-US" sz="2400" dirty="0"/>
                    </a:p>
                  </a:txBody>
                  <a:tcPr/>
                </a:tc>
                <a:tc>
                  <a:txBody>
                    <a:bodyPr/>
                    <a:lstStyle/>
                    <a:p>
                      <a:r>
                        <a:rPr lang="en-US" sz="2400" dirty="0"/>
                        <a:t>Independency</a:t>
                      </a:r>
                      <a:endParaRPr lang="en-US" sz="2400" dirty="0"/>
                    </a:p>
                  </a:txBody>
                  <a:tcPr/>
                </a:tc>
                <a:tc>
                  <a:txBody>
                    <a:bodyPr/>
                    <a:lstStyle/>
                    <a:p>
                      <a:r>
                        <a:rPr lang="en-US" sz="2400" dirty="0"/>
                        <a:t>Sampling Efficiency</a:t>
                      </a:r>
                      <a:endParaRPr lang="en-US" sz="2400" dirty="0"/>
                    </a:p>
                  </a:txBody>
                  <a:tcPr/>
                </a:tc>
              </a:tr>
              <a:tr h="370840">
                <a:tc>
                  <a:txBody>
                    <a:bodyPr/>
                    <a:lstStyle/>
                    <a:p>
                      <a:r>
                        <a:rPr lang="en-US" sz="2400" dirty="0"/>
                        <a:t>Ripple Join</a:t>
                      </a:r>
                      <a:endParaRPr lang="en-US" sz="2400" dirty="0"/>
                    </a:p>
                  </a:txBody>
                  <a:tcPr/>
                </a:tc>
                <a:tc>
                  <a:txBody>
                    <a:bodyPr/>
                    <a:lstStyle/>
                    <a:p>
                      <a:r>
                        <a:rPr lang="en-US" sz="2400" dirty="0"/>
                        <a:t>Uniform</a:t>
                      </a:r>
                      <a:endParaRPr lang="en-US" sz="2400" dirty="0"/>
                    </a:p>
                  </a:txBody>
                  <a:tcPr/>
                </a:tc>
                <a:tc>
                  <a:txBody>
                    <a:bodyPr/>
                    <a:lstStyle/>
                    <a:p>
                      <a:r>
                        <a:rPr lang="en-US" sz="2400" dirty="0"/>
                        <a:t>Not Independent</a:t>
                      </a:r>
                      <a:endParaRPr lang="en-US" sz="2400" dirty="0"/>
                    </a:p>
                  </a:txBody>
                  <a:tcPr/>
                </a:tc>
                <a:tc>
                  <a:txBody>
                    <a:bodyPr/>
                    <a:lstStyle/>
                    <a:p>
                      <a:r>
                        <a:rPr lang="en-US" sz="2400" dirty="0"/>
                        <a:t>Lower</a:t>
                      </a:r>
                      <a:endParaRPr lang="en-US" sz="2400" dirty="0"/>
                    </a:p>
                  </a:txBody>
                  <a:tcPr/>
                </a:tc>
              </a:tr>
              <a:tr h="370840">
                <a:tc>
                  <a:txBody>
                    <a:bodyPr/>
                    <a:lstStyle/>
                    <a:p>
                      <a:r>
                        <a:rPr lang="en-US" sz="2400" dirty="0"/>
                        <a:t>Wander Join</a:t>
                      </a:r>
                      <a:endParaRPr lang="en-US" sz="2400" dirty="0"/>
                    </a:p>
                  </a:txBody>
                  <a:tcPr/>
                </a:tc>
                <a:tc>
                  <a:txBody>
                    <a:bodyPr/>
                    <a:lstStyle/>
                    <a:p>
                      <a:r>
                        <a:rPr lang="en-US" sz="2400" dirty="0"/>
                        <a:t>Non-Uniform</a:t>
                      </a:r>
                      <a:endParaRPr lang="en-US" sz="2400" dirty="0"/>
                    </a:p>
                  </a:txBody>
                  <a:tcPr/>
                </a:tc>
                <a:tc>
                  <a:txBody>
                    <a:bodyPr/>
                    <a:lstStyle/>
                    <a:p>
                      <a:r>
                        <a:rPr lang="en-US" sz="2400" dirty="0"/>
                        <a:t>Independent</a:t>
                      </a:r>
                      <a:endParaRPr lang="en-US" sz="2400" dirty="0"/>
                    </a:p>
                  </a:txBody>
                  <a:tcPr/>
                </a:tc>
                <a:tc>
                  <a:txBody>
                    <a:bodyPr/>
                    <a:lstStyle/>
                    <a:p>
                      <a:r>
                        <a:rPr lang="en-US" sz="2400" dirty="0"/>
                        <a:t>Higher</a:t>
                      </a:r>
                      <a:endParaRPr lang="en-US" sz="2400" dirty="0"/>
                    </a:p>
                  </a:txBody>
                  <a:tcPr/>
                </a:tc>
              </a:tr>
            </a:tbl>
          </a:graphicData>
        </a:graphic>
      </p:graphicFrame>
      <p:sp>
        <p:nvSpPr>
          <p:cNvPr id="4" name="Date Placeholder 3"/>
          <p:cNvSpPr>
            <a:spLocks noGrp="1"/>
          </p:cNvSpPr>
          <p:nvPr>
            <p:ph type="dt" sz="half" idx="10"/>
          </p:nvPr>
        </p:nvSpPr>
        <p:spPr/>
        <p:txBody>
          <a:bodyPr/>
          <a:lstStyle/>
          <a:p>
            <a:fld id="{77EB027C-A6F6-5144-8BE5-B9801DE8B1A4}" type="datetime1">
              <a:rPr lang="en-CA" smtClean="0"/>
            </a:fld>
            <a:endParaRPr lang="en-US"/>
          </a:p>
        </p:txBody>
      </p:sp>
      <p:sp>
        <p:nvSpPr>
          <p:cNvPr id="5" name="Slide Number Placeholder 4"/>
          <p:cNvSpPr>
            <a:spLocks noGrp="1"/>
          </p:cNvSpPr>
          <p:nvPr>
            <p:ph type="sldNum" sz="quarter" idx="12"/>
          </p:nvPr>
        </p:nvSpPr>
        <p:spPr/>
        <p:txBody>
          <a:bodyPr/>
          <a:lstStyle/>
          <a:p>
            <a:fld id="{C3298BC9-37DF-C746-B968-2D106A4ACB23}" type="slidenum">
              <a:rPr lang="en-US" smtClean="0"/>
            </a:fld>
            <a:endParaRPr lang="en-US"/>
          </a:p>
        </p:txBody>
      </p:sp>
      <p:sp>
        <p:nvSpPr>
          <p:cNvPr id="7" name="TextBox 6"/>
          <p:cNvSpPr txBox="1"/>
          <p:nvPr/>
        </p:nvSpPr>
        <p:spPr>
          <a:xfrm>
            <a:off x="838200" y="1608083"/>
            <a:ext cx="2277034" cy="40011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sz="2000" dirty="0"/>
              <a:t>Online Aggregation</a:t>
            </a:r>
            <a:endParaRPr lang="en-US" sz="2000" dirty="0"/>
          </a:p>
        </p:txBody>
      </p:sp>
      <p:sp>
        <p:nvSpPr>
          <p:cNvPr id="8" name="TextBox 7"/>
          <p:cNvSpPr txBox="1"/>
          <p:nvPr/>
        </p:nvSpPr>
        <p:spPr>
          <a:xfrm>
            <a:off x="838200" y="4084370"/>
            <a:ext cx="1947071" cy="40011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sz="2000" dirty="0"/>
              <a:t>Query Sampling</a:t>
            </a:r>
            <a:endParaRPr lang="en-US" sz="2000" dirty="0"/>
          </a:p>
        </p:txBody>
      </p:sp>
      <p:sp>
        <p:nvSpPr>
          <p:cNvPr id="9" name="TextBox 8"/>
          <p:cNvSpPr txBox="1"/>
          <p:nvPr/>
        </p:nvSpPr>
        <p:spPr>
          <a:xfrm>
            <a:off x="2923893" y="4084370"/>
            <a:ext cx="4397229" cy="400110"/>
          </a:xfrm>
          <a:prstGeom prst="rect">
            <a:avLst/>
          </a:prstGeom>
          <a:noFill/>
        </p:spPr>
        <p:txBody>
          <a:bodyPr wrap="none" rtlCol="0">
            <a:spAutoFit/>
          </a:bodyPr>
          <a:lstStyle/>
          <a:p>
            <a:r>
              <a:rPr lang="en-US" sz="2000" dirty="0"/>
              <a:t>for Uniform and Independent Samples</a:t>
            </a:r>
            <a:endParaRPr lang="en-US" sz="2000" dirty="0"/>
          </a:p>
        </p:txBody>
      </p:sp>
      <p:sp>
        <p:nvSpPr>
          <p:cNvPr id="11" name="TextBox 10"/>
          <p:cNvSpPr txBox="1"/>
          <p:nvPr/>
        </p:nvSpPr>
        <p:spPr>
          <a:xfrm>
            <a:off x="838200" y="4706641"/>
            <a:ext cx="6096000" cy="707886"/>
          </a:xfrm>
          <a:prstGeom prst="rect">
            <a:avLst/>
          </a:prstGeom>
          <a:noFill/>
        </p:spPr>
        <p:txBody>
          <a:bodyPr wrap="square">
            <a:spAutoFit/>
          </a:bodyPr>
          <a:lstStyle/>
          <a:p>
            <a:pPr marL="285750" indent="-285750">
              <a:buFont typeface="Arial" panose="020B0604020202090204" pitchFamily="34" charset="0"/>
              <a:buChar char="•"/>
            </a:pPr>
            <a:r>
              <a:rPr lang="en-US" sz="2000" dirty="0"/>
              <a:t>Random Sampling over Joins Revisited</a:t>
            </a:r>
            <a:endParaRPr lang="en-US" sz="2000" dirty="0"/>
          </a:p>
          <a:p>
            <a:pPr marL="285750" indent="-285750">
              <a:buFont typeface="Arial" panose="020B0604020202090204" pitchFamily="34" charset="0"/>
              <a:buChar char="•"/>
            </a:pPr>
            <a:r>
              <a:rPr lang="en-US" sz="2000" dirty="0"/>
              <a:t>Reservoir Sampling over Joins</a:t>
            </a:r>
            <a:endParaRPr lang="en-US" sz="20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Directions</a:t>
            </a:r>
            <a:endParaRPr lang="en-US" dirty="0"/>
          </a:p>
        </p:txBody>
      </p:sp>
      <p:sp>
        <p:nvSpPr>
          <p:cNvPr id="3" name="Date Placeholder 2"/>
          <p:cNvSpPr>
            <a:spLocks noGrp="1"/>
          </p:cNvSpPr>
          <p:nvPr>
            <p:ph type="dt" sz="half" idx="10"/>
          </p:nvPr>
        </p:nvSpPr>
        <p:spPr/>
        <p:txBody>
          <a:bodyPr/>
          <a:lstStyle/>
          <a:p>
            <a:fld id="{12214348-465B-D544-9A49-D6F9F95C1517}"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p:pic>
        <p:nvPicPr>
          <p:cNvPr id="6" name="Picture 5" descr="A diagram of a cloud&#10;&#10;AI-generated content may be incorrect."/>
          <p:cNvPicPr>
            <a:picLocks noChangeAspect="1"/>
          </p:cNvPicPr>
          <p:nvPr/>
        </p:nvPicPr>
        <p:blipFill>
          <a:blip r:embed="rId1"/>
          <a:stretch>
            <a:fillRect/>
          </a:stretch>
        </p:blipFill>
        <p:spPr>
          <a:xfrm>
            <a:off x="1123293" y="2262352"/>
            <a:ext cx="2173014" cy="2173014"/>
          </a:xfrm>
          <a:prstGeom prst="rect">
            <a:avLst/>
          </a:prstGeom>
        </p:spPr>
      </p:pic>
      <p:sp>
        <p:nvSpPr>
          <p:cNvPr id="7" name="TextBox 6"/>
          <p:cNvSpPr txBox="1"/>
          <p:nvPr/>
        </p:nvSpPr>
        <p:spPr>
          <a:xfrm>
            <a:off x="1045804" y="4637698"/>
            <a:ext cx="2333652" cy="615553"/>
          </a:xfrm>
          <a:prstGeom prst="rect">
            <a:avLst/>
          </a:prstGeom>
          <a:noFill/>
        </p:spPr>
        <p:txBody>
          <a:bodyPr wrap="none" rtlCol="0">
            <a:spAutoFit/>
          </a:bodyPr>
          <a:lstStyle/>
          <a:p>
            <a:pPr algn="ctr"/>
            <a:r>
              <a:rPr lang="en-US" dirty="0"/>
              <a:t>Parallel Wander Join</a:t>
            </a:r>
            <a:br>
              <a:rPr lang="en-US" dirty="0"/>
            </a:br>
            <a:r>
              <a:rPr lang="en-US" sz="1600" dirty="0">
                <a:solidFill>
                  <a:schemeClr val="tx1">
                    <a:lumMod val="50000"/>
                    <a:lumOff val="50000"/>
                  </a:schemeClr>
                </a:solidFill>
              </a:rPr>
              <a:t>to mitigate memory limit</a:t>
            </a:r>
            <a:endParaRPr lang="en-US" dirty="0">
              <a:solidFill>
                <a:schemeClr val="tx1">
                  <a:lumMod val="50000"/>
                  <a:lumOff val="50000"/>
                </a:schemeClr>
              </a:solidFill>
            </a:endParaRPr>
          </a:p>
        </p:txBody>
      </p:sp>
      <p:pic>
        <p:nvPicPr>
          <p:cNvPr id="9" name="Picture 8" descr="A colorful meter with a black needle&#10;&#10;AI-generated content may be incorrect."/>
          <p:cNvPicPr>
            <a:picLocks noChangeAspect="1"/>
          </p:cNvPicPr>
          <p:nvPr/>
        </p:nvPicPr>
        <p:blipFill>
          <a:blip r:embed="rId2"/>
          <a:stretch>
            <a:fillRect/>
          </a:stretch>
        </p:blipFill>
        <p:spPr>
          <a:xfrm>
            <a:off x="5009493" y="2262352"/>
            <a:ext cx="2173014" cy="2173014"/>
          </a:xfrm>
          <a:prstGeom prst="rect">
            <a:avLst/>
          </a:prstGeom>
        </p:spPr>
      </p:pic>
      <p:sp>
        <p:nvSpPr>
          <p:cNvPr id="10" name="TextBox 9"/>
          <p:cNvSpPr txBox="1"/>
          <p:nvPr/>
        </p:nvSpPr>
        <p:spPr>
          <a:xfrm>
            <a:off x="4253313" y="4637698"/>
            <a:ext cx="3679725" cy="615553"/>
          </a:xfrm>
          <a:prstGeom prst="rect">
            <a:avLst/>
          </a:prstGeom>
          <a:noFill/>
        </p:spPr>
        <p:txBody>
          <a:bodyPr wrap="none" rtlCol="0">
            <a:spAutoFit/>
          </a:bodyPr>
          <a:lstStyle/>
          <a:p>
            <a:pPr algn="ctr"/>
            <a:r>
              <a:rPr lang="en-US" dirty="0"/>
              <a:t>Integration with Query Optimizer</a:t>
            </a:r>
            <a:br>
              <a:rPr lang="en-US" dirty="0"/>
            </a:br>
            <a:r>
              <a:rPr lang="en-US" sz="1600" dirty="0">
                <a:solidFill>
                  <a:schemeClr val="tx1">
                    <a:lumMod val="50000"/>
                    <a:lumOff val="50000"/>
                  </a:schemeClr>
                </a:solidFill>
              </a:rPr>
              <a:t>because it can estimate COUNT quickly</a:t>
            </a:r>
            <a:endParaRPr lang="en-US" dirty="0">
              <a:solidFill>
                <a:schemeClr val="tx1">
                  <a:lumMod val="50000"/>
                  <a:lumOff val="50000"/>
                </a:schemeClr>
              </a:solidFill>
            </a:endParaRPr>
          </a:p>
        </p:txBody>
      </p:sp>
      <p:pic>
        <p:nvPicPr>
          <p:cNvPr id="12" name="Picture 11" descr="A stack of squares&#10;&#10;AI-generated content may be incorrect."/>
          <p:cNvPicPr>
            <a:picLocks noChangeAspect="1"/>
          </p:cNvPicPr>
          <p:nvPr/>
        </p:nvPicPr>
        <p:blipFill>
          <a:blip r:embed="rId3"/>
          <a:stretch>
            <a:fillRect/>
          </a:stretch>
        </p:blipFill>
        <p:spPr>
          <a:xfrm>
            <a:off x="8895693" y="2262352"/>
            <a:ext cx="2173014" cy="2173014"/>
          </a:xfrm>
          <a:prstGeom prst="rect">
            <a:avLst/>
          </a:prstGeom>
        </p:spPr>
      </p:pic>
      <p:sp>
        <p:nvSpPr>
          <p:cNvPr id="13" name="TextBox 12"/>
          <p:cNvSpPr txBox="1"/>
          <p:nvPr/>
        </p:nvSpPr>
        <p:spPr>
          <a:xfrm>
            <a:off x="8179407" y="4637698"/>
            <a:ext cx="3605603" cy="615553"/>
          </a:xfrm>
          <a:prstGeom prst="rect">
            <a:avLst/>
          </a:prstGeom>
          <a:noFill/>
        </p:spPr>
        <p:txBody>
          <a:bodyPr wrap="none" rtlCol="0">
            <a:spAutoFit/>
          </a:bodyPr>
          <a:lstStyle/>
          <a:p>
            <a:pPr algn="ctr"/>
            <a:r>
              <a:rPr lang="en-US" dirty="0"/>
              <a:t>Stratified Sampling</a:t>
            </a:r>
            <a:br>
              <a:rPr lang="en-US" dirty="0"/>
            </a:br>
            <a:r>
              <a:rPr lang="en-US" sz="1600" dirty="0">
                <a:solidFill>
                  <a:schemeClr val="tx1">
                    <a:lumMod val="50000"/>
                    <a:lumOff val="50000"/>
                  </a:schemeClr>
                </a:solidFill>
              </a:rPr>
              <a:t>for GROUP-BY with unbalanced groups</a:t>
            </a:r>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Standalone Implementation</a:t>
            </a:r>
            <a:endParaRPr lang="en-US" dirty="0"/>
          </a:p>
        </p:txBody>
      </p:sp>
      <p:sp>
        <p:nvSpPr>
          <p:cNvPr id="3" name="Date Placeholder 2"/>
          <p:cNvSpPr>
            <a:spLocks noGrp="1"/>
          </p:cNvSpPr>
          <p:nvPr>
            <p:ph type="dt" sz="half" idx="10"/>
          </p:nvPr>
        </p:nvSpPr>
        <p:spPr/>
        <p:txBody>
          <a:bodyPr/>
          <a:lstStyle/>
          <a:p>
            <a:fld id="{12214348-465B-D544-9A49-D6F9F95C1517}" type="datetime1">
              <a:rPr lang="en-CA" smtClean="0"/>
            </a:fld>
            <a:endParaRPr lang="en-US"/>
          </a:p>
        </p:txBody>
      </p:sp>
      <p:sp>
        <p:nvSpPr>
          <p:cNvPr id="4" name="Slide Number Placeholder 3"/>
          <p:cNvSpPr>
            <a:spLocks noGrp="1"/>
          </p:cNvSpPr>
          <p:nvPr>
            <p:ph type="sldNum" sz="quarter" idx="12"/>
          </p:nvPr>
        </p:nvSpPr>
        <p:spPr/>
        <p:txBody>
          <a:bodyPr/>
          <a:lstStyle/>
          <a:p>
            <a:fld id="{C3298BC9-37DF-C746-B968-2D106A4ACB23}" type="slidenum">
              <a:rPr lang="en-US" smtClean="0"/>
            </a:fld>
            <a:endParaRPr lang="en-US"/>
          </a:p>
        </p:txBody>
      </p:sp>
      <p:pic>
        <p:nvPicPr>
          <p:cNvPr id="5" name="Picture 2" descr="undefine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777690" y="524524"/>
            <a:ext cx="832910" cy="10067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4630" y="1958196"/>
            <a:ext cx="3223959" cy="646331"/>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rows: std::vector&lt;</a:t>
            </a:r>
            <a:r>
              <a:rPr lang="en-US" dirty="0" err="1">
                <a:latin typeface="Consolas" panose="020B0609020204030204" pitchFamily="49" charset="0"/>
                <a:cs typeface="Consolas" panose="020B0609020204030204" pitchFamily="49" charset="0"/>
              </a:rPr>
              <a:t>row_t</a:t>
            </a:r>
            <a:r>
              <a:rPr lang="en-US" dirty="0">
                <a:latin typeface="Consolas" panose="020B0609020204030204" pitchFamily="49" charset="0"/>
                <a:cs typeface="Consolas" panose="020B0609020204030204" pitchFamily="49" charset="0"/>
              </a:rPr>
              <a:t>&gt;</a:t>
            </a:r>
            <a:endParaRPr lang="en-US" dirty="0">
              <a:latin typeface="Consolas" panose="020B0609020204030204" pitchFamily="49" charset="0"/>
              <a:cs typeface="Consolas" panose="020B0609020204030204" pitchFamily="49" charset="0"/>
            </a:endParaRPr>
          </a:p>
          <a:p>
            <a:r>
              <a:rPr lang="en-US" dirty="0">
                <a:solidFill>
                  <a:schemeClr val="accent3"/>
                </a:solidFill>
                <a:latin typeface="Consolas" panose="020B0609020204030204" pitchFamily="49" charset="0"/>
                <a:cs typeface="Consolas" panose="020B0609020204030204" pitchFamily="49" charset="0"/>
              </a:rPr>
              <a:t>// sorted by PK</a:t>
            </a:r>
            <a:endParaRPr lang="en-US" dirty="0">
              <a:solidFill>
                <a:schemeClr val="accent3"/>
              </a:solidFill>
              <a:latin typeface="Consolas" panose="020B0609020204030204" pitchFamily="49" charset="0"/>
              <a:cs typeface="Consolas" panose="020B0609020204030204" pitchFamily="49" charset="0"/>
            </a:endParaRPr>
          </a:p>
        </p:txBody>
      </p:sp>
      <p:graphicFrame>
        <p:nvGraphicFramePr>
          <p:cNvPr id="7" name="Table 6"/>
          <p:cNvGraphicFramePr>
            <a:graphicFrameLocks noGrp="1"/>
          </p:cNvGraphicFramePr>
          <p:nvPr/>
        </p:nvGraphicFramePr>
        <p:xfrm>
          <a:off x="1066586" y="2853829"/>
          <a:ext cx="3764205" cy="1854200"/>
        </p:xfrm>
        <a:graphic>
          <a:graphicData uri="http://schemas.openxmlformats.org/drawingml/2006/table">
            <a:tbl>
              <a:tblPr firstRow="1" bandRow="1">
                <a:tableStyleId>{5C22544A-7EE6-4342-B048-85BDC9FD1C3A}</a:tableStyleId>
              </a:tblPr>
              <a:tblGrid>
                <a:gridCol w="2013044"/>
                <a:gridCol w="1751161"/>
              </a:tblGrid>
              <a:tr h="370840">
                <a:tc>
                  <a:txBody>
                    <a:bodyPr/>
                    <a:lstStyle/>
                    <a:p>
                      <a:r>
                        <a:rPr lang="en-US" dirty="0"/>
                        <a:t>A (Primary Key) </a:t>
                      </a:r>
                      <a:endParaRPr lang="en-US" dirty="0"/>
                    </a:p>
                  </a:txBody>
                  <a:tcPr/>
                </a:tc>
                <a:tc>
                  <a:txBody>
                    <a:bodyPr/>
                    <a:lstStyle/>
                    <a:p>
                      <a:r>
                        <a:rPr lang="en-US" dirty="0"/>
                        <a:t>B (Join Key)</a:t>
                      </a:r>
                      <a:endParaRPr lang="en-US" dirty="0"/>
                    </a:p>
                  </a:txBody>
                  <a:tcPr/>
                </a:tc>
              </a:tr>
              <a:tr h="370840">
                <a:tc>
                  <a:txBody>
                    <a:bodyPr/>
                    <a:lstStyle/>
                    <a:p>
                      <a:r>
                        <a:rPr lang="en-US" dirty="0"/>
                        <a:t>0</a:t>
                      </a:r>
                      <a:endParaRPr lang="en-US" dirty="0"/>
                    </a:p>
                  </a:txBody>
                  <a:tcPr/>
                </a:tc>
                <a:tc>
                  <a:txBody>
                    <a:bodyPr/>
                    <a:lstStyle/>
                    <a:p>
                      <a:r>
                        <a:rPr lang="en-US" dirty="0"/>
                        <a:t>C</a:t>
                      </a:r>
                      <a:endParaRPr lang="en-US" dirty="0"/>
                    </a:p>
                  </a:txBody>
                  <a:tcPr/>
                </a:tc>
              </a:tr>
              <a:tr h="370840">
                <a:tc>
                  <a:txBody>
                    <a:bodyPr/>
                    <a:lstStyle/>
                    <a:p>
                      <a:r>
                        <a:rPr lang="en-US" dirty="0"/>
                        <a:t>1</a:t>
                      </a:r>
                      <a:endParaRPr lang="en-US" dirty="0"/>
                    </a:p>
                  </a:txBody>
                  <a:tcPr/>
                </a:tc>
                <a:tc>
                  <a:txBody>
                    <a:bodyPr/>
                    <a:lstStyle/>
                    <a:p>
                      <a:r>
                        <a:rPr lang="en-US" dirty="0"/>
                        <a:t>B</a:t>
                      </a:r>
                      <a:endParaRPr lang="en-US" dirty="0"/>
                    </a:p>
                  </a:txBody>
                  <a:tcPr/>
                </a:tc>
              </a:tr>
              <a:tr h="370840">
                <a:tc>
                  <a:txBody>
                    <a:bodyPr/>
                    <a:lstStyle/>
                    <a:p>
                      <a:r>
                        <a:rPr lang="en-US" dirty="0"/>
                        <a:t>2</a:t>
                      </a:r>
                      <a:endParaRPr lang="en-US" dirty="0"/>
                    </a:p>
                  </a:txBody>
                  <a:tcPr/>
                </a:tc>
                <a:tc>
                  <a:txBody>
                    <a:bodyPr/>
                    <a:lstStyle/>
                    <a:p>
                      <a:r>
                        <a:rPr lang="en-US" dirty="0"/>
                        <a:t>E</a:t>
                      </a:r>
                      <a:endParaRPr lang="en-US" dirty="0"/>
                    </a:p>
                  </a:txBody>
                  <a:tcPr/>
                </a:tc>
              </a:tr>
              <a:tr h="370840">
                <a:tc>
                  <a:txBody>
                    <a:bodyPr/>
                    <a:lstStyle/>
                    <a:p>
                      <a:r>
                        <a:rPr lang="en-US" dirty="0"/>
                        <a:t>3</a:t>
                      </a:r>
                      <a:endParaRPr lang="en-US" dirty="0"/>
                    </a:p>
                  </a:txBody>
                  <a:tcPr/>
                </a:tc>
                <a:tc>
                  <a:txBody>
                    <a:bodyPr/>
                    <a:lstStyle/>
                    <a:p>
                      <a:r>
                        <a:rPr lang="en-US" dirty="0"/>
                        <a:t>A</a:t>
                      </a:r>
                      <a:endParaRPr lang="en-US" dirty="0"/>
                    </a:p>
                  </a:txBody>
                  <a:tcPr/>
                </a:tc>
              </a:tr>
            </a:tbl>
          </a:graphicData>
        </a:graphic>
      </p:graphicFrame>
      <p:sp>
        <p:nvSpPr>
          <p:cNvPr id="8" name="TextBox 7"/>
          <p:cNvSpPr txBox="1"/>
          <p:nvPr/>
        </p:nvSpPr>
        <p:spPr>
          <a:xfrm>
            <a:off x="4992049" y="1958196"/>
            <a:ext cx="6136616" cy="646331"/>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indices: std::</a:t>
            </a:r>
            <a:r>
              <a:rPr lang="en-US" dirty="0" err="1">
                <a:latin typeface="Consolas" panose="020B0609020204030204" pitchFamily="49" charset="0"/>
                <a:cs typeface="Consolas" panose="020B0609020204030204" pitchFamily="49" charset="0"/>
              </a:rPr>
              <a:t>unordered_map</a:t>
            </a:r>
            <a:r>
              <a:rPr lang="en-US" dirty="0">
                <a:latin typeface="Consolas" panose="020B0609020204030204" pitchFamily="49" charset="0"/>
                <a:cs typeface="Consolas" panose="020B0609020204030204" pitchFamily="49" charset="0"/>
              </a:rPr>
              <a:t>&lt;</a:t>
            </a:r>
            <a:r>
              <a:rPr lang="en-US" dirty="0" err="1">
                <a:latin typeface="Consolas" panose="020B0609020204030204" pitchFamily="49" charset="0"/>
                <a:cs typeface="Consolas" panose="020B0609020204030204" pitchFamily="49" charset="0"/>
              </a:rPr>
              <a:t>join_key_t</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size_t</a:t>
            </a:r>
            <a:r>
              <a:rPr lang="en-US" dirty="0">
                <a:latin typeface="Consolas" panose="020B0609020204030204" pitchFamily="49" charset="0"/>
                <a:cs typeface="Consolas" panose="020B0609020204030204" pitchFamily="49" charset="0"/>
              </a:rPr>
              <a:t>&gt;</a:t>
            </a:r>
            <a:endParaRPr lang="en-US" dirty="0">
              <a:latin typeface="Consolas" panose="020B0609020204030204" pitchFamily="49" charset="0"/>
              <a:cs typeface="Consolas" panose="020B0609020204030204" pitchFamily="49" charset="0"/>
            </a:endParaRPr>
          </a:p>
          <a:p>
            <a:r>
              <a:rPr lang="en-US" dirty="0">
                <a:solidFill>
                  <a:schemeClr val="accent3"/>
                </a:solidFill>
                <a:latin typeface="Consolas" panose="020B0609020204030204" pitchFamily="49" charset="0"/>
                <a:cs typeface="Consolas" panose="020B0609020204030204" pitchFamily="49" charset="0"/>
              </a:rPr>
              <a:t>// hash map</a:t>
            </a:r>
            <a:endParaRPr lang="en-US" dirty="0">
              <a:solidFill>
                <a:schemeClr val="accent3"/>
              </a:solidFill>
              <a:latin typeface="Consolas" panose="020B0609020204030204" pitchFamily="49" charset="0"/>
              <a:cs typeface="Consolas" panose="020B0609020204030204" pitchFamily="49" charset="0"/>
            </a:endParaRPr>
          </a:p>
        </p:txBody>
      </p:sp>
      <p:graphicFrame>
        <p:nvGraphicFramePr>
          <p:cNvPr id="9" name="Table 8"/>
          <p:cNvGraphicFramePr>
            <a:graphicFrameLocks noGrp="1"/>
          </p:cNvGraphicFramePr>
          <p:nvPr/>
        </p:nvGraphicFramePr>
        <p:xfrm>
          <a:off x="4992049" y="2853268"/>
          <a:ext cx="2464051" cy="1854200"/>
        </p:xfrm>
        <a:graphic>
          <a:graphicData uri="http://schemas.openxmlformats.org/drawingml/2006/table">
            <a:tbl>
              <a:tblPr firstRow="1" bandRow="1">
                <a:tableStyleId>{5C22544A-7EE6-4342-B048-85BDC9FD1C3A}</a:tableStyleId>
              </a:tblPr>
              <a:tblGrid>
                <a:gridCol w="1503641"/>
                <a:gridCol w="960410"/>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t>B (Join Key)</a:t>
                      </a:r>
                      <a:endParaRPr lang="en-US" dirty="0"/>
                    </a:p>
                  </a:txBody>
                  <a:tcPr/>
                </a:tc>
                <a:tc>
                  <a:txBody>
                    <a:bodyPr/>
                    <a:lstStyle/>
                    <a:p>
                      <a:r>
                        <a:rPr lang="en-US" dirty="0"/>
                        <a:t>Index</a:t>
                      </a:r>
                      <a:endParaRPr lang="en-US" dirty="0"/>
                    </a:p>
                  </a:txBody>
                  <a:tcPr/>
                </a:tc>
              </a:tr>
              <a:tr h="370840">
                <a:tc>
                  <a:txBody>
                    <a:bodyPr/>
                    <a:lstStyle/>
                    <a:p>
                      <a:r>
                        <a:rPr lang="en-US" dirty="0"/>
                        <a:t>A</a:t>
                      </a:r>
                      <a:endParaRPr lang="en-US" dirty="0"/>
                    </a:p>
                  </a:txBody>
                  <a:tcPr/>
                </a:tc>
                <a:tc>
                  <a:txBody>
                    <a:bodyPr/>
                    <a:lstStyle/>
                    <a:p>
                      <a:r>
                        <a:rPr lang="en-US" dirty="0"/>
                        <a:t>3</a:t>
                      </a:r>
                      <a:endParaRPr lang="en-US" dirty="0"/>
                    </a:p>
                  </a:txBody>
                  <a:tcPr/>
                </a:tc>
              </a:tr>
              <a:tr h="370840">
                <a:tc>
                  <a:txBody>
                    <a:bodyPr/>
                    <a:lstStyle/>
                    <a:p>
                      <a:r>
                        <a:rPr lang="en-US" dirty="0"/>
                        <a:t>B</a:t>
                      </a:r>
                      <a:endParaRPr lang="en-US" dirty="0"/>
                    </a:p>
                  </a:txBody>
                  <a:tcPr/>
                </a:tc>
                <a:tc>
                  <a:txBody>
                    <a:bodyPr/>
                    <a:lstStyle/>
                    <a:p>
                      <a:r>
                        <a:rPr lang="en-US" dirty="0"/>
                        <a:t>1</a:t>
                      </a:r>
                      <a:endParaRPr lang="en-US" dirty="0"/>
                    </a:p>
                  </a:txBody>
                  <a:tcPr/>
                </a:tc>
              </a:tr>
              <a:tr h="370840">
                <a:tc>
                  <a:txBody>
                    <a:bodyPr/>
                    <a:lstStyle/>
                    <a:p>
                      <a:r>
                        <a:rPr lang="en-US" dirty="0"/>
                        <a:t>C</a:t>
                      </a:r>
                      <a:endParaRPr lang="en-US" dirty="0"/>
                    </a:p>
                  </a:txBody>
                  <a:tcPr/>
                </a:tc>
                <a:tc>
                  <a:txBody>
                    <a:bodyPr/>
                    <a:lstStyle/>
                    <a:p>
                      <a:r>
                        <a:rPr lang="en-US" dirty="0"/>
                        <a:t>0</a:t>
                      </a:r>
                      <a:endParaRPr lang="en-US" dirty="0"/>
                    </a:p>
                  </a:txBody>
                  <a:tcPr/>
                </a:tc>
              </a:tr>
              <a:tr h="370840">
                <a:tc>
                  <a:txBody>
                    <a:bodyPr/>
                    <a:lstStyle/>
                    <a:p>
                      <a:r>
                        <a:rPr lang="en-US" dirty="0"/>
                        <a:t>E</a:t>
                      </a:r>
                      <a:endParaRPr lang="en-US" dirty="0"/>
                    </a:p>
                  </a:txBody>
                  <a:tcPr/>
                </a:tc>
                <a:tc>
                  <a:txBody>
                    <a:bodyPr/>
                    <a:lstStyle/>
                    <a:p>
                      <a:r>
                        <a:rPr lang="en-US" dirty="0"/>
                        <a:t>2</a:t>
                      </a:r>
                      <a:endParaRPr lang="en-US" dirty="0"/>
                    </a:p>
                  </a:txBody>
                  <a:tcPr/>
                </a:tc>
              </a:tr>
            </a:tbl>
          </a:graphicData>
        </a:graphic>
      </p:graphicFrame>
      <p:sp>
        <p:nvSpPr>
          <p:cNvPr id="11" name="TextBox 10"/>
          <p:cNvSpPr txBox="1"/>
          <p:nvPr/>
        </p:nvSpPr>
        <p:spPr>
          <a:xfrm>
            <a:off x="4908331" y="5442511"/>
            <a:ext cx="6096000" cy="369332"/>
          </a:xfrm>
          <a:prstGeom prst="rect">
            <a:avLst/>
          </a:prstGeom>
          <a:noFill/>
        </p:spPr>
        <p:txBody>
          <a:bodyPr wrap="square">
            <a:spAutoFit/>
          </a:bodyPr>
          <a:lstStyle/>
          <a:p>
            <a:r>
              <a:rPr lang="en-US" dirty="0">
                <a:hlinkClick r:id="rId2"/>
              </a:rPr>
              <a:t>https://github.com/InitialDLab/wj-inmem/tree/master</a:t>
            </a:r>
            <a:r>
              <a:rPr lang="en-US" dirty="0"/>
              <a:t> </a:t>
            </a: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Path Probability &amp; Unbiased Estimation</a:t>
            </a:r>
            <a:endParaRPr lang="en-US" altLang="zh-CN"/>
          </a:p>
        </p:txBody>
      </p:sp>
      <p:sp>
        <p:nvSpPr>
          <p:cNvPr id="3" name="内容占位符 2"/>
          <p:cNvSpPr>
            <a:spLocks noGrp="1"/>
          </p:cNvSpPr>
          <p:nvPr>
            <p:ph idx="1"/>
          </p:nvPr>
        </p:nvSpPr>
        <p:spPr/>
        <p:txBody>
          <a:bodyPr>
            <a:normAutofit/>
          </a:bodyPr>
          <a:p>
            <a:r>
              <a:rPr lang="en-US" altLang="zh-CN"/>
              <a:t>Path probability: p(γ) = 1/|R1| </a:t>
            </a:r>
            <a:r>
              <a:rPr lang="en-US" altLang="en-US"/>
              <a:t>×</a:t>
            </a:r>
            <a:r>
              <a:rPr lang="en-US" altLang="zh-CN"/>
              <a:t> 1/d2(t1) </a:t>
            </a:r>
            <a:r>
              <a:rPr lang="en-US" altLang="en-US"/>
              <a:t>×</a:t>
            </a:r>
            <a:r>
              <a:rPr lang="en-US" altLang="zh-CN"/>
              <a:t> 1/d3(t2)</a:t>
            </a:r>
            <a:endParaRPr lang="en-US" altLang="zh-CN"/>
          </a:p>
          <a:p>
            <a:endParaRPr lang="en-US" altLang="zh-CN"/>
          </a:p>
          <a:p>
            <a:r>
              <a:rPr lang="en-US" altLang="zh-CN"/>
              <a:t>Horvitz–Thompson contribution: v(γ)/p(γ), an unbiased estimator of ∑</a:t>
            </a:r>
            <a:r>
              <a:rPr lang="en-US" altLang="zh-CN" baseline="-25000">
                <a:sym typeface="+mn-ea"/>
              </a:rPr>
              <a:t>γ</a:t>
            </a:r>
            <a:r>
              <a:rPr lang="en-US" altLang="zh-CN"/>
              <a:t> v(γ)</a:t>
            </a:r>
            <a:endParaRPr lang="en-US" altLang="zh-CN"/>
          </a:p>
          <a:p>
            <a:endParaRPr lang="en-US" altLang="zh-CN"/>
          </a:p>
          <a:p>
            <a:r>
              <a:rPr lang="en-US" altLang="zh-CN">
                <a:sym typeface="+mn-ea"/>
              </a:rPr>
              <a:t>v(γ)</a:t>
            </a:r>
            <a:r>
              <a:rPr lang="en-US" altLang="zh-CN"/>
              <a:t> is the contribution to the final result (e.g., COUNT uses v(γ)=1; SUM uses the D-value on the path).</a:t>
            </a:r>
            <a:endParaRPr lang="en-US" altLang="zh-CN"/>
          </a:p>
          <a:p>
            <a:endParaRPr lang="en-US" altLang="zh-CN"/>
          </a:p>
          <a:p>
            <a:endParaRPr lang="en-US" altLang="zh-CN"/>
          </a:p>
        </p:txBody>
      </p:sp>
      <p:sp>
        <p:nvSpPr>
          <p:cNvPr id="4" name="日期占位符 3"/>
          <p:cNvSpPr>
            <a:spLocks noGrp="1"/>
          </p:cNvSpPr>
          <p:nvPr>
            <p:ph type="dt" sz="half" idx="10"/>
          </p:nvPr>
        </p:nvSpPr>
        <p:spPr/>
        <p:txBody>
          <a:bodyPr/>
          <a:p>
            <a:fld id="{77EB027C-A6F6-5144-8BE5-B9801DE8B1A4}" type="datetime1">
              <a:rPr lang="en-CA" smtClean="0"/>
            </a:fld>
            <a:endParaRPr lang="en-US"/>
          </a:p>
        </p:txBody>
      </p:sp>
      <p:sp>
        <p:nvSpPr>
          <p:cNvPr id="5" name="灯片编号占位符 4"/>
          <p:cNvSpPr>
            <a:spLocks noGrp="1"/>
          </p:cNvSpPr>
          <p:nvPr>
            <p:ph type="sldNum" sz="quarter" idx="12"/>
          </p:nvPr>
        </p:nvSpPr>
        <p:spPr/>
        <p:txBody>
          <a:bodyPr/>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Example</a:t>
            </a:r>
            <a:endParaRPr lang="en-US" altLang="zh-CN"/>
          </a:p>
        </p:txBody>
      </p:sp>
      <p:sp>
        <p:nvSpPr>
          <p:cNvPr id="3" name="内容占位符 2"/>
          <p:cNvSpPr>
            <a:spLocks noGrp="1"/>
          </p:cNvSpPr>
          <p:nvPr>
            <p:ph idx="1"/>
          </p:nvPr>
        </p:nvSpPr>
        <p:spPr/>
        <p:txBody>
          <a:bodyPr/>
          <a:p>
            <a:r>
              <a:rPr lang="en-US" altLang="zh-CN"/>
              <a:t>R1(A,B): a1(B=10), a2(B=20)</a:t>
            </a:r>
            <a:endParaRPr lang="en-US" altLang="zh-CN"/>
          </a:p>
          <a:p>
            <a:endParaRPr lang="en-US" altLang="zh-CN"/>
          </a:p>
          <a:p>
            <a:r>
              <a:rPr lang="en-US" altLang="zh-CN"/>
              <a:t>R2(B,C): b1(10,x), b2(10,y), b3(20,z)</a:t>
            </a:r>
            <a:endParaRPr lang="en-US" altLang="zh-CN"/>
          </a:p>
          <a:p>
            <a:endParaRPr lang="en-US" altLang="zh-CN"/>
          </a:p>
          <a:p>
            <a:r>
              <a:rPr lang="en-US" altLang="zh-CN"/>
              <a:t>R3(C,D): c1(x,D=5), c2(y,D=7) (note: C=z has no match in R3)</a:t>
            </a:r>
            <a:endParaRPr lang="en-US" altLang="zh-CN"/>
          </a:p>
        </p:txBody>
      </p:sp>
      <p:sp>
        <p:nvSpPr>
          <p:cNvPr id="4" name="日期占位符 3"/>
          <p:cNvSpPr>
            <a:spLocks noGrp="1"/>
          </p:cNvSpPr>
          <p:nvPr>
            <p:ph type="dt" sz="half" idx="10"/>
          </p:nvPr>
        </p:nvSpPr>
        <p:spPr/>
        <p:txBody>
          <a:bodyPr/>
          <a:p>
            <a:fld id="{77EB027C-A6F6-5144-8BE5-B9801DE8B1A4}" type="datetime1">
              <a:rPr lang="en-CA" smtClean="0"/>
            </a:fld>
            <a:endParaRPr lang="en-US"/>
          </a:p>
        </p:txBody>
      </p:sp>
      <p:sp>
        <p:nvSpPr>
          <p:cNvPr id="5" name="灯片编号占位符 4"/>
          <p:cNvSpPr>
            <a:spLocks noGrp="1"/>
          </p:cNvSpPr>
          <p:nvPr>
            <p:ph type="sldNum" sz="quarter" idx="12"/>
          </p:nvPr>
        </p:nvSpPr>
        <p:spPr/>
        <p:txBody>
          <a:bodyPr/>
          <a:p>
            <a:fld id="{C3298BC9-37DF-C746-B968-2D106A4ACB23}"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13835</Words>
  <Application>WPS 表格</Application>
  <PresentationFormat>Widescreen</PresentationFormat>
  <Paragraphs>1504</Paragraphs>
  <Slides>73</Slides>
  <Notes>4</Notes>
  <HiddenSlides>0</HiddenSlides>
  <MMClips>1</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73</vt:i4>
      </vt:variant>
    </vt:vector>
  </HeadingPairs>
  <TitlesOfParts>
    <vt:vector size="97" baseType="lpstr">
      <vt:lpstr>Arial</vt:lpstr>
      <vt:lpstr>宋体</vt:lpstr>
      <vt:lpstr>Wingdings</vt:lpstr>
      <vt:lpstr>Aptos Display</vt:lpstr>
      <vt:lpstr>Helvetica Neue</vt:lpstr>
      <vt:lpstr>Aptos</vt:lpstr>
      <vt:lpstr>等线</vt:lpstr>
      <vt:lpstr>汉仪中等线KW</vt:lpstr>
      <vt:lpstr>宋体</vt:lpstr>
      <vt:lpstr>汉仪书宋二KW</vt:lpstr>
      <vt:lpstr>微软雅黑</vt:lpstr>
      <vt:lpstr>汉仪旗黑</vt:lpstr>
      <vt:lpstr>Arial Unicode MS</vt:lpstr>
      <vt:lpstr>Cambria Math</vt:lpstr>
      <vt:lpstr>Kingsoft Math</vt:lpstr>
      <vt:lpstr>Consolas</vt:lpstr>
      <vt:lpstr>苹方-简</vt:lpstr>
      <vt:lpstr>Calibri</vt:lpstr>
      <vt:lpstr>等线 Light</vt:lpstr>
      <vt:lpstr>Apple Symbols</vt:lpstr>
      <vt:lpstr>DejaVuMathTeXGyre</vt:lpstr>
      <vt:lpstr>DejaVu Math TeX Gyre</vt:lpstr>
      <vt:lpstr>Office Theme</vt:lpstr>
      <vt:lpstr>1_Office Theme</vt:lpstr>
      <vt:lpstr>Wander Join</vt:lpstr>
      <vt:lpstr>Problem and Motivation</vt:lpstr>
      <vt:lpstr>Online Aggregation: Idea &amp; Join Challenge</vt:lpstr>
      <vt:lpstr> Ripple Join: Recap &amp; Limitations</vt:lpstr>
      <vt:lpstr>Problem Formulation &amp; Objective</vt:lpstr>
      <vt:lpstr>Wander Join</vt:lpstr>
      <vt:lpstr>Wander Join: 3-Table Example</vt:lpstr>
      <vt:lpstr>Path Probability &amp; Unbiased Estimation</vt:lpstr>
      <vt:lpstr>Example</vt:lpstr>
      <vt:lpstr>Example</vt:lpstr>
      <vt:lpstr>Example</vt:lpstr>
      <vt:lpstr>Example</vt:lpstr>
      <vt:lpstr>Example (Goal: COUNT)</vt:lpstr>
      <vt:lpstr>Example (Goal: SUM)</vt:lpstr>
      <vt:lpstr>Path Probability &amp; Unbiased Estimation</vt:lpstr>
      <vt:lpstr>Acyclic Joins: Query Graph &amp; Walk Order</vt:lpstr>
      <vt:lpstr>Random Walks &amp; Path Probability (Acyclic)</vt:lpstr>
      <vt:lpstr>Wander Join for Cyclic Queries</vt:lpstr>
      <vt:lpstr>Example: Cyclic Queries</vt:lpstr>
      <vt:lpstr>Comparison with Ripple Join: Sampling Behavior</vt:lpstr>
      <vt:lpstr>Walk Plan Optimizer</vt:lpstr>
      <vt:lpstr>PowerPoint 演示文稿</vt:lpstr>
      <vt:lpstr>PowerPoint 演示文稿</vt:lpstr>
      <vt:lpstr>PowerPoint 演示文稿</vt:lpstr>
      <vt:lpstr>Walk Plan Generation</vt:lpstr>
      <vt:lpstr>Walk Plan Generation</vt:lpstr>
      <vt:lpstr>Walk Plan Generation</vt:lpstr>
      <vt:lpstr>Walk Plan Generation</vt:lpstr>
      <vt:lpstr>Walk Plan Generation</vt:lpstr>
      <vt:lpstr>Walk Plan Generation</vt:lpstr>
      <vt:lpstr>Walk Plan Generation</vt:lpstr>
      <vt:lpstr>Walk Plan Generation</vt:lpstr>
      <vt:lpstr>Walk Plan Generation</vt:lpstr>
      <vt:lpstr>Walk Plan Generation</vt:lpstr>
      <vt:lpstr>Walk Plan Generation</vt:lpstr>
      <vt:lpstr>Walk Plan Generation</vt:lpstr>
      <vt:lpstr>Walk Plan Generation</vt:lpstr>
      <vt:lpstr>Walk Plan Generation</vt:lpstr>
      <vt:lpstr>Walk Plan Generation</vt:lpstr>
      <vt:lpstr>Walk Plan Generation</vt:lpstr>
      <vt:lpstr>Walk Plan Generation</vt:lpstr>
      <vt:lpstr>Walk Plan Generation</vt:lpstr>
      <vt:lpstr>Walk Plan Generation</vt:lpstr>
      <vt:lpstr>Walk Plan Generation</vt:lpstr>
      <vt:lpstr>Walk Plan Generation</vt:lpstr>
      <vt:lpstr>Walk Plan Generation</vt:lpstr>
      <vt:lpstr>Walk Plan Generation</vt:lpstr>
      <vt:lpstr>Walk Plan Generation</vt:lpstr>
      <vt:lpstr>Walk Plan Generation</vt:lpstr>
      <vt:lpstr>Walk Plan Generation</vt:lpstr>
      <vt:lpstr>Walk Plan Generation</vt:lpstr>
      <vt:lpstr>Walk Plan Generation</vt:lpstr>
      <vt:lpstr>Walk Plan Generation</vt:lpstr>
      <vt:lpstr>Walk Plan Generation</vt:lpstr>
      <vt:lpstr>Walk Plan Generation</vt:lpstr>
      <vt:lpstr>Walk Plan Generation</vt:lpstr>
      <vt:lpstr>Walk Plan Generation</vt:lpstr>
      <vt:lpstr>Walk Plan Generation</vt:lpstr>
      <vt:lpstr>Walk Plan Generation</vt:lpstr>
      <vt:lpstr>Walk Plan Generation</vt:lpstr>
      <vt:lpstr>Walk Plan Generation</vt:lpstr>
      <vt:lpstr>Walk Plan Generation</vt:lpstr>
      <vt:lpstr>Walk Plan Optimization</vt:lpstr>
      <vt:lpstr>Walk Plan Optimization</vt:lpstr>
      <vt:lpstr>Walk Plan Optimization</vt:lpstr>
      <vt:lpstr>Walk Plan Optimization</vt:lpstr>
      <vt:lpstr>Experiments</vt:lpstr>
      <vt:lpstr>Evaluation  on Standalone Implementation</vt:lpstr>
      <vt:lpstr>Evaluation on System Implementation</vt:lpstr>
      <vt:lpstr>Evaluation on System Implementation</vt:lpstr>
      <vt:lpstr>Related Work</vt:lpstr>
      <vt:lpstr>Future Directions</vt:lpstr>
      <vt:lpstr>Standalone Implementation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Hongxu Xu</dc:creator>
  <cp:lastModifiedBy>Leo</cp:lastModifiedBy>
  <cp:revision>17</cp:revision>
  <dcterms:created xsi:type="dcterms:W3CDTF">2025-10-28T20:58:07Z</dcterms:created>
  <dcterms:modified xsi:type="dcterms:W3CDTF">2025-10-28T20:58:07Z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ACB0F966DF66A15F5CB8F66879F6F113_42</vt:lpwstr>
  </property>
  <property fmtid="{D5CDD505-2E9C-101B-9397-08002B2CF9AE}" pid="3" name="KSOProductBuildVer">
    <vt:lpwstr>2052-12.1.22553.22553</vt:lpwstr>
  </property>
</Properties>
</file>