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template.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6"/>
  </p:handoutMasterIdLst>
  <p:sldIdLst>
    <p:sldId id="256" r:id="rId3"/>
    <p:sldId id="263" r:id="rId4"/>
    <p:sldId id="305" r:id="rId6"/>
    <p:sldId id="306" r:id="rId7"/>
    <p:sldId id="307" r:id="rId8"/>
    <p:sldId id="308" r:id="rId9"/>
    <p:sldId id="309" r:id="rId10"/>
    <p:sldId id="325" r:id="rId11"/>
    <p:sldId id="326" r:id="rId12"/>
    <p:sldId id="318" r:id="rId13"/>
    <p:sldId id="310" r:id="rId14"/>
    <p:sldId id="311" r:id="rId15"/>
    <p:sldId id="312" r:id="rId16"/>
    <p:sldId id="313" r:id="rId17"/>
    <p:sldId id="319" r:id="rId18"/>
    <p:sldId id="320" r:id="rId19"/>
    <p:sldId id="321" r:id="rId20"/>
    <p:sldId id="322" r:id="rId21"/>
    <p:sldId id="323" r:id="rId22"/>
    <p:sldId id="324" r:id="rId23"/>
    <p:sldId id="315" r:id="rId24"/>
    <p:sldId id="316" r:id="rId25"/>
    <p:sldId id="327" r:id="rId26"/>
    <p:sldId id="317" r:id="rId27"/>
    <p:sldId id="328" r:id="rId28"/>
    <p:sldId id="330" r:id="rId29"/>
    <p:sldId id="332" r:id="rId30"/>
    <p:sldId id="333" r:id="rId31"/>
    <p:sldId id="334" r:id="rId32"/>
    <p:sldId id="335" r:id="rId33"/>
    <p:sldId id="336" r:id="rId34"/>
    <p:sldId id="3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34C"/>
    <a:srgbClr val="F2EDA8"/>
    <a:srgbClr val="EBAB00"/>
    <a:srgbClr val="FAE100"/>
    <a:srgbClr val="FFFFAA"/>
    <a:srgbClr val="FFFFFF"/>
    <a:srgbClr val="E4B429"/>
    <a:srgbClr val="FFD54F"/>
    <a:srgbClr val="FFEA3D"/>
    <a:srgbClr val="E02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94" autoAdjust="0"/>
    <p:restoredTop sz="94660"/>
  </p:normalViewPr>
  <p:slideViewPr>
    <p:cSldViewPr snapToGrid="0" showGuides="1">
      <p:cViewPr varScale="1">
        <p:scale>
          <a:sx n="164" d="100"/>
          <a:sy n="164" d="100"/>
        </p:scale>
        <p:origin x="176" y="272"/>
      </p:cViewPr>
      <p:guideLst>
        <p:guide orient="horz" pos="2130"/>
        <p:guide pos="384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customXml" Target="../customXml/item3.xml"/><Relationship Id="rId41" Type="http://schemas.openxmlformats.org/officeDocument/2006/relationships/customXml" Target="../customXml/item2.xml"/><Relationship Id="rId40" Type="http://schemas.openxmlformats.org/officeDocument/2006/relationships/customXml" Target="../customXml/item1.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dirty="0">
                <a:sym typeface="+mn-ea"/>
              </a:rPr>
              <a:t>How to Reduce the cost of join?</a:t>
            </a:r>
            <a:endParaRPr lang="en-US" dirty="0"/>
          </a:p>
          <a:p>
            <a:endParaRPr lang="en-US" altLang="zh-CN">
              <a:sym typeface="+mn-ea"/>
            </a:endParaRPr>
          </a:p>
          <a:p>
            <a:r>
              <a:rPr lang="en-US" altLang="zh-CN">
                <a:sym typeface="+mn-ea"/>
              </a:rPr>
              <a:t>We can use a subset of the result to estimate the total result.</a:t>
            </a:r>
            <a:endParaRPr lang="en-US" altLang="zh-CN"/>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main idea behind this framework is to treat the join process as a weighted random walk.</a:t>
            </a:r>
            <a:endParaRPr lang="en-US" altLang="zh-CN"/>
          </a:p>
          <a:p>
            <a:r>
              <a:rPr lang="en-US" altLang="zh-CN"/>
              <a:t>Each tuple has a weight, w(t), which indicates how many complete join results can be extended from it.</a:t>
            </a:r>
            <a:endParaRPr lang="en-US" altLang="zh-CN"/>
          </a:p>
          <a:p>
            <a:r>
              <a:rPr lang="en-US" altLang="zh-CN"/>
              <a:t>Because calculating w(t) exactly is too expensive, the algorithm uses an upper bound, W(t), to guide sampling.</a:t>
            </a:r>
            <a:endParaRPr lang="en-US" altLang="zh-CN"/>
          </a:p>
          <a:p>
            <a:r>
              <a:rPr lang="en-US" altLang="zh-CN"/>
              <a:t>If W(t) overestimates the true weight, the algorithm compensates by rejecting that path with a certain probability.</a:t>
            </a:r>
            <a:endParaRPr lang="en-US" altLang="zh-CN"/>
          </a:p>
          <a:p>
            <a:r>
              <a:rPr lang="en-US" altLang="zh-CN"/>
              <a:t>By repeating this process multiple times, we can generate uniform and independent samples from the full join result—without ever computing the full join.</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Algorithm 1 can be understood as a random walk that samples one join result at a time.</a:t>
            </a:r>
            <a:endParaRPr lang="en-US" altLang="zh-CN"/>
          </a:p>
          <a:p>
            <a:r>
              <a:rPr lang="en-US" altLang="zh-CN"/>
              <a:t>We assume that there is a </a:t>
            </a:r>
            <a:r>
              <a:rPr lang="en-US" altLang="zh-CN">
                <a:sym typeface="+mn-ea"/>
              </a:rPr>
              <a:t>virtual root  r0, which connects to every tuples in R1</a:t>
            </a:r>
            <a:endParaRPr lang="en-US" altLang="zh-CN">
              <a:sym typeface="+mn-ea"/>
            </a:endParaRPr>
          </a:p>
          <a:p>
            <a:r>
              <a:rPr lang="en-US" altLang="zh-CN">
                <a:sym typeface="+mn-ea"/>
              </a:rPr>
              <a:t>we</a:t>
            </a:r>
            <a:r>
              <a:rPr lang="en-US" altLang="zh-CN"/>
              <a:t> start from a virtual root tuple and move through each relation in the chain.</a:t>
            </a:r>
            <a:endParaRPr lang="en-US" altLang="zh-CN"/>
          </a:p>
          <a:p>
            <a:r>
              <a:rPr lang="en-US" altLang="zh-CN"/>
              <a:t>At every step, the algorithm keeps track of an upper bound W(t) on how many join results can extend from the current tuple.</a:t>
            </a:r>
            <a:endParaRPr lang="en-US" altLang="zh-CN"/>
          </a:p>
          <a:p>
            <a:r>
              <a:rPr lang="en-US" altLang="zh-CN"/>
              <a:t>If that bound is too loose, the path is rejected with a probability proportional to the over-estimation.</a:t>
            </a:r>
            <a:endParaRPr lang="en-US" altLang="zh-CN"/>
          </a:p>
          <a:p>
            <a:r>
              <a:rPr lang="en-US" altLang="zh-CN"/>
              <a:t>Otherwise, it chooses a child tuple from the next relation based on its weight.</a:t>
            </a:r>
            <a:endParaRPr lang="en-US" altLang="zh-CN"/>
          </a:p>
          <a:p>
            <a:r>
              <a:rPr lang="en-US" altLang="zh-CN"/>
              <a:t>By repeating this process, the algorithm guarantees that every complete join path is selected with the same probability, producing uniform and independent samples.</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show that Algorithm 1 is uniform and independent, the paper proves Theorem 3.1 using induction over the join steps.</a:t>
            </a:r>
            <a:endParaRPr lang="en-US" altLang="zh-CN"/>
          </a:p>
          <a:p>
            <a:r>
              <a:rPr lang="en-US" altLang="zh-CN"/>
              <a:t>At each step, the probability of extending a partial path (r</a:t>
            </a:r>
            <a:r>
              <a:rPr lang="en-US" altLang="en-US"/>
              <a:t>₀</a:t>
            </a:r>
            <a:r>
              <a:rPr lang="en-US" altLang="zh-CN"/>
              <a:t>, t</a:t>
            </a:r>
            <a:r>
              <a:rPr lang="en-US" altLang="en-US"/>
              <a:t>₁</a:t>
            </a:r>
            <a:r>
              <a:rPr lang="en-US" altLang="zh-CN"/>
              <a:t>, …, t</a:t>
            </a:r>
            <a:r>
              <a:rPr lang="" altLang="en-US"/>
              <a:t>ᵢ</a:t>
            </a:r>
            <a:r>
              <a:rPr lang="en-US" altLang="zh-CN"/>
              <a:t>) is proportional to W(t</a:t>
            </a:r>
            <a:r>
              <a:rPr lang="" altLang="en-US"/>
              <a:t>ᵢ</a:t>
            </a:r>
            <a:r>
              <a:rPr lang="en-US" altLang="zh-CN"/>
              <a:t>)/W(r</a:t>
            </a:r>
            <a:r>
              <a:rPr lang="en-US" altLang="en-US"/>
              <a:t>₀</a:t>
            </a:r>
            <a:r>
              <a:rPr lang="en-US" altLang="zh-CN"/>
              <a:t>).</a:t>
            </a:r>
            <a:endParaRPr lang="en-US" altLang="zh-CN"/>
          </a:p>
          <a:p>
            <a:r>
              <a:rPr lang="en-US" altLang="zh-CN"/>
              <a:t>When we reach the final relation, W(t</a:t>
            </a:r>
            <a:r>
              <a:rPr lang="en-US" altLang="zh-CN"/>
              <a:t>n) equals 1, which means every complete join result appears with the same probability 1 over W(r</a:t>
            </a:r>
            <a:r>
              <a:rPr lang="en-US" altLang="en-US"/>
              <a:t>₀</a:t>
            </a:r>
            <a:r>
              <a:rPr lang="en-US" altLang="zh-CN"/>
              <a:t>).</a:t>
            </a:r>
            <a:endParaRPr lang="en-US" altLang="zh-CN"/>
          </a:p>
          <a:p>
            <a:r>
              <a:rPr lang="en-US" altLang="zh-CN"/>
              <a:t>Because each accepted sample has this identical probability, and each run of the algorithm starts independently from r</a:t>
            </a:r>
            <a:r>
              <a:rPr lang="en-US" altLang="en-US"/>
              <a:t>₀</a:t>
            </a:r>
            <a:r>
              <a:rPr lang="en-US" altLang="zh-CN"/>
              <a:t>, the generated samples are both uniform and independent.</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section highlights the flexibility and generality of Algorithm 1.</a:t>
            </a:r>
            <a:endParaRPr lang="en-US" altLang="zh-CN"/>
          </a:p>
          <a:p>
            <a:endParaRPr lang="en-US" altLang="zh-CN"/>
          </a:p>
          <a:p>
            <a:r>
              <a:rPr lang="en-US" altLang="zh-CN"/>
              <a:t>First, the algorithm doesn’t require all W(t) values to be known in advance.</a:t>
            </a:r>
            <a:endParaRPr lang="en-US" altLang="zh-CN"/>
          </a:p>
          <a:p>
            <a:r>
              <a:rPr lang="en-US" altLang="zh-CN"/>
              <a:t>It can compute or estimate an upper bound on the fly, only when that tuple is actually visited during sampling.</a:t>
            </a:r>
            <a:endParaRPr lang="en-US" altLang="zh-CN"/>
          </a:p>
          <a:p>
            <a:endParaRPr lang="en-US" altLang="zh-CN"/>
          </a:p>
          <a:p>
            <a:r>
              <a:rPr lang="en-US" altLang="zh-CN"/>
              <a:t>Second, no matter how W(t) is chosen—whether it’s tight or loose—the algorithm always produces uniform and independent samples.</a:t>
            </a:r>
            <a:endParaRPr lang="en-US" altLang="zh-CN"/>
          </a:p>
          <a:p>
            <a:r>
              <a:rPr lang="en-US" altLang="zh-CN"/>
              <a:t>Each run starts fresh from the root, so the history of previous samples never affects the next one.</a:t>
            </a:r>
            <a:endParaRPr lang="en-US" altLang="zh-CN"/>
          </a:p>
          <a:p>
            <a:r>
              <a:rPr lang="en-US" altLang="zh-CN"/>
              <a:t>Finally, both Olken’s and Chaudhuri’s classic join-sampling methods are just special cases when the join involves only two relations</a:t>
            </a:r>
            <a:endParaRPr lang="en-US" altLang="zh-CN"/>
          </a:p>
          <a:p>
            <a:r>
              <a:rPr lang="en-US" altLang="zh-CN"/>
              <a:t>Algorithm 1 unifies these ideas and extends them to general multi-way joins.</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Section 4 explains how different instantiations of Algorithm 1 are created by changing only one component — how we compute the upper bounds W(t).</a:t>
            </a:r>
            <a:endParaRPr lang="en-US" altLang="zh-CN"/>
          </a:p>
          <a:p>
            <a:endParaRPr lang="en-US" altLang="zh-CN"/>
          </a:p>
          <a:p>
            <a:r>
              <a:rPr lang="en-US" altLang="zh-CN"/>
              <a:t>These bounds determine both the cost and efficiency of sampling.</a:t>
            </a:r>
            <a:endParaRPr lang="en-US" altLang="zh-CN"/>
          </a:p>
          <a:p>
            <a:endParaRPr lang="en-US" altLang="zh-CN"/>
          </a:p>
          <a:p>
            <a:r>
              <a:rPr lang="en-US" altLang="zh-CN"/>
              <a:t>If the bounds are very tight, we need to spend more time computing statistics before sampling, but the sampling process itself becomes highly efficient, with almost no rejections.</a:t>
            </a:r>
            <a:endParaRPr lang="en-US" altLang="zh-CN"/>
          </a:p>
          <a:p>
            <a:endParaRPr lang="en-US" altLang="zh-CN"/>
          </a:p>
          <a:p>
            <a:r>
              <a:rPr lang="en-US" altLang="zh-CN"/>
              <a:t>On the other hand, loose bounds are quick to compute, but they cause many rejections and reduce efficiency.</a:t>
            </a:r>
            <a:endParaRPr lang="en-US" altLang="zh-CN"/>
          </a:p>
          <a:p>
            <a:endParaRPr lang="en-US" altLang="zh-CN"/>
          </a:p>
          <a:p>
            <a:r>
              <a:rPr lang="en-US" altLang="zh-CN"/>
              <a:t>Olken’s algorithm represents the low-cost, low-efficiency extreme, 、</a:t>
            </a:r>
            <a:endParaRPr lang="en-US" altLang="zh-CN"/>
          </a:p>
          <a:p>
            <a:r>
              <a:rPr lang="en-US" altLang="zh-CN"/>
              <a:t>while Chaudhuri’s algorithm achieves perfect efficiency but with heavy setup overhead.</a:t>
            </a:r>
            <a:endParaRPr lang="en-US" altLang="zh-CN"/>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ym typeface="+mn-ea"/>
              </a:rPr>
              <a:t>Joined pair of tuples in </a:t>
            </a:r>
            <a:r>
              <a:rPr lang="en-US" altLang="zh-CN" dirty="0">
                <a:sym typeface="+mn-ea"/>
              </a:rPr>
              <a:t>sample(R) </a:t>
            </a:r>
            <a:r>
              <a:rPr lang="en-US" altLang="en-US" dirty="0">
                <a:sym typeface="+mn-ea"/>
              </a:rPr>
              <a:t>⨝</a:t>
            </a:r>
            <a:r>
              <a:rPr lang="en-US" altLang="zh-CN" dirty="0">
                <a:sym typeface="+mn-ea"/>
              </a:rPr>
              <a:t> sample(S) </a:t>
            </a:r>
            <a:r>
              <a:rPr lang="en-US" altLang="zh-CN" dirty="0">
                <a:sym typeface="+mn-ea"/>
              </a:rPr>
              <a:t>is uniformly chosen from the full join results, but there is strong correlation among the pairs.</a:t>
            </a:r>
            <a:endParaRPr lang="en-US" altLang="zh-CN" dirty="0">
              <a:sym typeface="+mn-ea"/>
            </a:endParaRPr>
          </a:p>
          <a:p>
            <a:endParaRPr lang="en-US" altLang="zh-CN" dirty="0">
              <a:sym typeface="+mn-ea"/>
            </a:endParaRPr>
          </a:p>
          <a:p>
            <a:r>
              <a:rPr lang="en-US" altLang="zh-CN" dirty="0">
                <a:sym typeface="+mn-ea"/>
              </a:rPr>
              <a:t>Example:</a:t>
            </a:r>
            <a:endParaRPr lang="en-US" altLang="zh-CN" dirty="0">
              <a:sym typeface="+mn-ea"/>
            </a:endParaRPr>
          </a:p>
          <a:p>
            <a:r>
              <a:rPr lang="en-US" altLang="zh-CN" dirty="0">
                <a:sym typeface="+mn-ea"/>
              </a:rPr>
              <a:t>R(A) = 1 1 2</a:t>
            </a:r>
            <a:endParaRPr lang="en-US" altLang="zh-CN" dirty="0">
              <a:sym typeface="+mn-ea"/>
            </a:endParaRPr>
          </a:p>
          <a:p>
            <a:r>
              <a:rPr lang="en-US" altLang="zh-CN" dirty="0">
                <a:sym typeface="+mn-ea"/>
              </a:rPr>
              <a:t>S(A) = 1 2</a:t>
            </a:r>
            <a:endParaRPr lang="en-US" altLang="zh-CN" dirty="0">
              <a:sym typeface="+mn-ea"/>
            </a:endParaRPr>
          </a:p>
          <a:p>
            <a:r>
              <a:rPr lang="en-US" altLang="zh-CN" dirty="0">
                <a:sym typeface="+mn-ea"/>
              </a:rPr>
              <a:t>R ⋈ S ON R.A = S.A (1,1), (1,1), (2,2) </a:t>
            </a:r>
            <a:endParaRPr lang="en-US" altLang="zh-CN" dirty="0">
              <a:sym typeface="+mn-ea"/>
            </a:endParaRPr>
          </a:p>
          <a:p>
            <a:r>
              <a:rPr lang="en-US" altLang="zh-CN" dirty="0">
                <a:sym typeface="+mn-ea"/>
              </a:rPr>
              <a:t>P(1,1) = 2/3 </a:t>
            </a:r>
            <a:r>
              <a:rPr lang="en-US" altLang="zh-CN" dirty="0">
                <a:sym typeface="+mn-ea"/>
              </a:rPr>
              <a:t> P(2,2) = 1/3</a:t>
            </a:r>
            <a:endParaRPr lang="en-US" altLang="zh-CN" dirty="0">
              <a:sym typeface="+mn-ea"/>
            </a:endParaRPr>
          </a:p>
          <a:p>
            <a:endParaRPr lang="en-US" altLang="zh-CN" dirty="0">
              <a:sym typeface="+mn-ea"/>
            </a:endParaRPr>
          </a:p>
          <a:p>
            <a:r>
              <a:rPr lang="en-US" altLang="zh-CN" dirty="0">
                <a:sym typeface="+mn-ea"/>
              </a:rPr>
              <a:t>1	1	</a:t>
            </a:r>
            <a:r>
              <a:rPr lang="en-US" altLang="en-US" dirty="0">
                <a:sym typeface="+mn-ea"/>
              </a:rPr>
              <a:t>✅</a:t>
            </a:r>
            <a:r>
              <a:rPr lang="en-US" altLang="zh-CN" dirty="0">
                <a:sym typeface="+mn-ea"/>
              </a:rPr>
              <a:t>	(1,1)</a:t>
            </a:r>
            <a:endParaRPr lang="en-US" altLang="zh-CN" dirty="0">
              <a:sym typeface="+mn-ea"/>
            </a:endParaRPr>
          </a:p>
          <a:p>
            <a:r>
              <a:rPr lang="en-US" altLang="zh-CN" dirty="0">
                <a:sym typeface="+mn-ea"/>
              </a:rPr>
              <a:t>1	2	</a:t>
            </a:r>
            <a:r>
              <a:rPr lang="en-US" altLang="en-US" dirty="0">
                <a:sym typeface="+mn-ea"/>
              </a:rPr>
              <a:t>❌</a:t>
            </a:r>
            <a:r>
              <a:rPr lang="en-US" altLang="zh-CN" dirty="0">
                <a:sym typeface="+mn-ea"/>
              </a:rPr>
              <a:t>	no result</a:t>
            </a:r>
            <a:endParaRPr lang="zh-CN" altLang="en-US" dirty="0">
              <a:sym typeface="+mn-ea"/>
            </a:endParaRPr>
          </a:p>
          <a:p>
            <a:r>
              <a:rPr lang="en-US" altLang="zh-CN" dirty="0">
                <a:sym typeface="+mn-ea"/>
              </a:rPr>
              <a:t>2	1	</a:t>
            </a:r>
            <a:r>
              <a:rPr lang="en-US" altLang="en-US" dirty="0">
                <a:sym typeface="+mn-ea"/>
              </a:rPr>
              <a:t>❌</a:t>
            </a:r>
            <a:r>
              <a:rPr lang="en-US" altLang="zh-CN" dirty="0">
                <a:sym typeface="+mn-ea"/>
              </a:rPr>
              <a:t>	no result</a:t>
            </a:r>
            <a:endParaRPr lang="zh-CN" altLang="en-US" dirty="0">
              <a:sym typeface="+mn-ea"/>
            </a:endParaRPr>
          </a:p>
          <a:p>
            <a:r>
              <a:rPr lang="en-US" altLang="zh-CN" dirty="0">
                <a:sym typeface="+mn-ea"/>
              </a:rPr>
              <a:t>2	2	</a:t>
            </a:r>
            <a:r>
              <a:rPr lang="en-US" altLang="en-US" dirty="0">
                <a:sym typeface="+mn-ea"/>
              </a:rPr>
              <a:t>✅</a:t>
            </a:r>
            <a:r>
              <a:rPr lang="en-US" altLang="zh-CN" dirty="0">
                <a:sym typeface="+mn-ea"/>
              </a:rPr>
              <a:t>	(2,2)</a:t>
            </a:r>
            <a:endParaRPr lang="en-US" altLang="zh-CN" dirty="0">
              <a:sym typeface="+mn-ea"/>
            </a:endParaRPr>
          </a:p>
          <a:p>
            <a:endParaRPr lang="en-US" altLang="zh-CN" dirty="0">
              <a:sym typeface="+mn-ea"/>
            </a:endParaRPr>
          </a:p>
          <a:p>
            <a:r>
              <a:rPr lang="en-US" altLang="zh-CN" dirty="0">
                <a:sym typeface="+mn-ea"/>
              </a:rPr>
              <a:t>P(1,1) = 1/2</a:t>
            </a:r>
            <a:endParaRPr lang="en-US" altLang="zh-CN" dirty="0">
              <a:sym typeface="+mn-ea"/>
            </a:endParaRPr>
          </a:p>
          <a:p>
            <a:r>
              <a:rPr lang="en-US" altLang="zh-CN" dirty="0">
                <a:sym typeface="+mn-ea"/>
              </a:rPr>
              <a:t>P(2,2) = 1/2</a:t>
            </a:r>
            <a:endParaRPr lang="en-US" altLang="zh-CN" dirty="0">
              <a:sym typeface="+mn-ea"/>
            </a:endParaRPr>
          </a:p>
          <a:p>
            <a:endParaRPr lang="en-US" altLang="zh-CN" dirty="0">
              <a:sym typeface="+mn-ea"/>
            </a:endParaRPr>
          </a:p>
          <a:p>
            <a:endParaRPr lang="en-US" altLang="zh-CN" dirty="0">
              <a:sym typeface="+mn-ea"/>
            </a:endParaRPr>
          </a:p>
          <a:p>
            <a:endParaRPr lang="en-US" altLang="zh-CN" dirty="0"/>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ym typeface="+mn-ea"/>
              </a:rPr>
              <a:t>The sampling framework can use any join-size upper bound as W(t).</a:t>
            </a:r>
            <a:endParaRPr lang="en-US" altLang="zh-CN" dirty="0">
              <a:sym typeface="+mn-ea"/>
            </a:endParaRPr>
          </a:p>
          <a:p>
            <a:r>
              <a:rPr lang="en-US" altLang="zh-CN" dirty="0">
                <a:sym typeface="+mn-ea"/>
              </a:rPr>
              <a:t>There are several different way to get the upper bound W(t)</a:t>
            </a:r>
            <a:endParaRPr lang="en-US" altLang="zh-CN" dirty="0">
              <a:sym typeface="+mn-ea"/>
            </a:endParaRPr>
          </a:p>
          <a:p>
            <a:r>
              <a:rPr lang="en-US" altLang="zh-CN" dirty="0">
                <a:sym typeface="+mn-ea"/>
              </a:rPr>
              <a:t>Here we show AGM bound </a:t>
            </a:r>
            <a:r>
              <a:rPr lang="en-US" altLang="zh-CN" dirty="0">
                <a:sym typeface="+mn-ea"/>
              </a:rPr>
              <a:t>as en example.</a:t>
            </a:r>
            <a:endParaRPr lang="en-US" altLang="zh-CN" dirty="0">
              <a:sym typeface="+mn-ea"/>
            </a:endParaRPr>
          </a:p>
          <a:p>
            <a:endParaRPr lang="en-US" altLang="zh-CN" dirty="0"/>
          </a:p>
          <a:p>
            <a:r>
              <a:rPr lang="en-US" altLang="zh-CN"/>
              <a:t>One well-known theoretical result is the AGM bound, which provides the tightest possible upper limit on a join’s output size based only on relation sizes. </a:t>
            </a:r>
            <a:endParaRPr lang="en-US" altLang="zh-CN"/>
          </a:p>
          <a:p>
            <a:r>
              <a:rPr lang="en-US" altLang="zh-CN" dirty="0">
                <a:sym typeface="+mn-ea"/>
              </a:rPr>
              <a:t>For chain joins, AGM is simple and can initialize W(t). On a general query, it requires solving a linear program. In the case of chain joins, the AGM bound is simple</a:t>
            </a:r>
            <a:endParaRPr lang="en-US" altLang="zh-CN" dirty="0">
              <a:sym typeface="+mn-ea"/>
            </a:endParaRPr>
          </a:p>
          <a:p>
            <a:endParaRPr lang="en-US" altLang="zh-CN"/>
          </a:p>
          <a:p>
            <a:endParaRPr lang="en-US" altLang="zh-CN"/>
          </a:p>
          <a:p>
            <a:r>
              <a:rPr lang="en-US" altLang="zh-CN"/>
              <a:t>Compared with Olken’s bound, AGM performs better when we don’t have detailed frequency information, while Olken’s can be tighter if maximum frequencies are small.</a:t>
            </a:r>
            <a:endParaRPr lang="en-US" altLang="zh-CN"/>
          </a:p>
          <a:p>
            <a:endParaRPr lang="en-US" altLang="zh-CN"/>
          </a:p>
          <a:p>
            <a:endParaRPr lang="en-US" altLang="zh-CN"/>
          </a:p>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Algorithm 1, the process follows a single linear chain. Now, because the join graph becomes a tree, each node may have multiple child branches,</a:t>
            </a:r>
            <a:endParaRPr lang="en-US" altLang="zh-CN"/>
          </a:p>
          <a:p>
            <a:r>
              <a:rPr lang="en-US" altLang="zh-CN"/>
              <a:t>so the algorithm must perform recursive sampling across branches.</a:t>
            </a:r>
            <a:endParaRPr lang="en-US" altLang="zh-CN"/>
          </a:p>
          <a:p>
            <a:endParaRPr lang="en-US" altLang="zh-CN"/>
          </a:p>
          <a:p>
            <a:r>
              <a:rPr lang="en-US" altLang="zh-CN"/>
              <a:t>Thus, Algorithm 2 (Acyclic-Sample) becomes a recursive sampling algorithm: </a:t>
            </a:r>
            <a:endParaRPr lang="en-US" altLang="zh-CN"/>
          </a:p>
          <a:p>
            <a:r>
              <a:rPr lang="en-US" altLang="zh-CN"/>
              <a:t>For each node, randomly select a child branch first; Decide whether to reject;</a:t>
            </a:r>
            <a:endParaRPr lang="en-US" altLang="zh-CN"/>
          </a:p>
          <a:p>
            <a:r>
              <a:rPr lang="en-US" altLang="zh-CN"/>
              <a:t>Then recursively continue sampling within each child subtree.</a:t>
            </a:r>
            <a:endParaRPr lang="en-US" altLang="zh-CN"/>
          </a:p>
          <a:p>
            <a:endParaRPr lang="en-US" altLang="zh-CN"/>
          </a:p>
          <a:p>
            <a:r>
              <a:rPr lang="en-US" altLang="zh-CN"/>
              <a:t>If R</a:t>
            </a:r>
            <a:r>
              <a:rPr lang="en-US" altLang="en-US"/>
              <a:t>ᵢ</a:t>
            </a:r>
            <a:r>
              <a:rPr lang="en-US" altLang="zh-CN"/>
              <a:t> is a leaf node </a:t>
            </a:r>
            <a:r>
              <a:rPr lang="en-US" altLang="en-US"/>
              <a:t>→</a:t>
            </a:r>
            <a:r>
              <a:rPr lang="en-US" altLang="zh-CN"/>
              <a:t> W(t) = 1；If a relation has multiple child branches, the algorithm expands sampling in all subtrees simultaneously;</a:t>
            </a:r>
            <a:endParaRPr lang="en-US" altLang="zh-CN"/>
          </a:p>
          <a:p>
            <a:r>
              <a:rPr lang="en-US" altLang="zh-CN"/>
              <a:t>Algorithm 2 returns each join result in J with probability 1/W (r0), where W (r0) is the value before the algorithm runs</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M</a:t>
            </a:r>
            <a:r>
              <a:rPr lang="en-US" altLang="en-US">
                <a:sym typeface="+mn-ea"/>
              </a:rPr>
              <a:t>ᵣ</a:t>
            </a:r>
            <a:r>
              <a:rPr lang="en-US" altLang="zh-CN">
                <a:sym typeface="+mn-ea"/>
              </a:rPr>
              <a:t> = maximum # of tuples in H</a:t>
            </a:r>
            <a:r>
              <a:rPr lang="en-US" altLang="en-US">
                <a:sym typeface="+mn-ea"/>
              </a:rPr>
              <a:t>ᵣ</a:t>
            </a:r>
            <a:r>
              <a:rPr lang="en-US" altLang="zh-CN">
                <a:sym typeface="+mn-ea"/>
              </a:rPr>
              <a:t> that can join with any result from H_s.</a:t>
            </a:r>
            <a:endParaRPr lang="en-US" altLang="zh-CN"/>
          </a:p>
          <a:p>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this section, the authors evaluate how well different sampling methods produce uniform and independent samples from joins.</a:t>
            </a:r>
            <a:endParaRPr lang="en-US" altLang="zh-CN"/>
          </a:p>
          <a:p>
            <a:endParaRPr lang="en-US" altLang="zh-CN"/>
          </a:p>
          <a:p>
            <a:r>
              <a:rPr lang="en-US" altLang="zh-CN"/>
              <a:t>They compare five methods — Full Join, Extended Olken, Exact Weight （Chaudhuri’s), Online Exploration (wander join) , and Reverse Sampling (multi-way foreign-key join</a:t>
            </a:r>
            <a:r>
              <a:rPr lang="zh-CN" altLang="en-US"/>
              <a:t>）</a:t>
            </a:r>
            <a:r>
              <a:rPr lang="en-US" altLang="zh-CN"/>
              <a:t>.</a:t>
            </a:r>
            <a:endParaRPr lang="en-US" altLang="zh-CN"/>
          </a:p>
          <a:p>
            <a:endParaRPr lang="en-US" altLang="zh-CN"/>
          </a:p>
          <a:p>
            <a:r>
              <a:rPr lang="en-US" altLang="zh-CN"/>
              <a:t>Experiments are run on two datasets: the TPC-H benchmark, which simulates business data, and a large Twitter social graph.</a:t>
            </a:r>
            <a:endParaRPr lang="en-US" altLang="zh-CN"/>
          </a:p>
          <a:p>
            <a:endParaRPr lang="en-US" altLang="zh-CN"/>
          </a:p>
          <a:p>
            <a:r>
              <a:rPr lang="en-US" altLang="zh-CN"/>
              <a:t>These datasets include different join patterns, such as chain joins, cyclic joins, and foreign-key joins, to test scalability and generality of the framework.</a:t>
            </a:r>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Figure 3 compares five sampling methods on the TPC-H dataset (scale 10).</a:t>
            </a:r>
            <a:endParaRPr lang="en-US" altLang="zh-CN"/>
          </a:p>
          <a:p>
            <a:r>
              <a:rPr lang="en-US" altLang="zh-CN"/>
              <a:t>In Q3 (simple foreign-key chain), EW and OE perform best, while FJ becomes costly and EO suffers from high rejection.</a:t>
            </a:r>
            <a:endParaRPr lang="en-US" altLang="zh-CN"/>
          </a:p>
          <a:p>
            <a:r>
              <a:rPr lang="en-US" altLang="zh-CN"/>
              <a:t>In QX (longer chain), the join size grows rapidly—EW and OE again outperform all others, and FJ cannot complete large samples.</a:t>
            </a:r>
            <a:endParaRPr lang="en-US" altLang="zh-CN"/>
          </a:p>
          <a:p>
            <a:r>
              <a:rPr lang="en-US" altLang="zh-CN"/>
              <a:t>In QY (cyclic join), OE stays efficient, but EO slows down.</a:t>
            </a:r>
            <a:endParaRPr lang="en-US" altLang="zh-CN"/>
          </a:p>
          <a:p>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Figure 4 shows the sampling performance of the five methods on the full Twitter social graph dataset.</a:t>
            </a:r>
            <a:endParaRPr lang="en-US" altLang="zh-CN"/>
          </a:p>
          <a:p>
            <a:r>
              <a:rPr lang="en-US" altLang="zh-CN"/>
              <a:t>Each subfigure corresponds to one query pattern: QT (triangle join), QS (square join), and QF (snowflake join).</a:t>
            </a:r>
            <a:endParaRPr lang="en-US" altLang="zh-CN"/>
          </a:p>
          <a:p>
            <a:endParaRPr lang="en-US" altLang="zh-CN"/>
          </a:p>
          <a:p>
            <a:r>
              <a:rPr lang="en-US" altLang="zh-CN"/>
              <a:t>For all three queries, Exact Weight (EW) and Online Exploration (OE) clearly outperform the others, producing up to a million uniform samples much faster.</a:t>
            </a:r>
            <a:endParaRPr lang="en-US" altLang="zh-CN"/>
          </a:p>
          <a:p>
            <a:r>
              <a:rPr lang="en-US" altLang="zh-CN"/>
              <a:t>Extended Olken (EO) is consistently several orders of magnitude slower because of its high rejection rate, while Full Join (FJ) is too expensive to complete except on the smallest workloads.</a:t>
            </a:r>
            <a:endParaRPr lang="en-US" altLang="zh-CN"/>
          </a:p>
          <a:p>
            <a:r>
              <a:rPr lang="en-US" altLang="zh-CN"/>
              <a:t>Overall, the results confirm that EW and OE scale efficiently on complex graph-structured joins, even when the dataset contains billions of records.</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Idea of ripple join: We don’t have to wait until the entire join is fully computed. Instead, we can repeatedly and randomly pick small portions of data from each table, perform partial joins, and continuously estimate aggregates such as the average. </a:t>
            </a:r>
            <a:r>
              <a:rPr lang="en-US" altLang="zh-CN" dirty="0">
                <a:sym typeface="+mn-ea"/>
              </a:rPr>
              <a:t>Useful for online aggregation. </a:t>
            </a:r>
            <a:r>
              <a:rPr lang="en-US" altLang="zh-CN">
                <a:sym typeface="+mn-ea"/>
              </a:rPr>
              <a:t>users can watch the results converge in real time on the screen and decide whether to continue the computation.</a:t>
            </a:r>
            <a:endParaRPr lang="en-US" altLang="zh-CN"/>
          </a:p>
          <a:p>
            <a:endParaRPr lang="en-US" altLang="zh-CN"/>
          </a:p>
          <a:p>
            <a:r>
              <a:rPr lang="en-US" altLang="zh-CN" dirty="0">
                <a:sym typeface="+mn-ea"/>
              </a:rPr>
              <a:t>Nearly uniform; </a:t>
            </a:r>
            <a:r>
              <a:rPr lang="en-US" altLang="zh-CN"/>
              <a:t>Ripple join randomly selects data from both sides of R and S evenly. Each join pair has roughly equal chance to appear because tuples from both tables are randomly sampled.</a:t>
            </a:r>
            <a:endParaRPr lang="en-US" altLang="zh-CN"/>
          </a:p>
          <a:p>
            <a:endParaRPr lang="en-US" altLang="zh-CN"/>
          </a:p>
          <a:p>
            <a:r>
              <a:rPr lang="en-US" altLang="zh-CN" dirty="0">
                <a:sym typeface="+mn-ea"/>
              </a:rPr>
              <a:t>Not independent: </a:t>
            </a:r>
            <a:r>
              <a:rPr lang="en-US" altLang="zh-CN"/>
              <a:t>For some result they will occur in batches. </a:t>
            </a:r>
            <a:r>
              <a:rPr lang="en-US" altLang="zh-CN" dirty="0">
                <a:sym typeface="+mn-ea"/>
              </a:rPr>
              <a:t>Multiple join results share the same sampled tuples (e.g., one R row joins with many S rows), causing strong correlation.</a:t>
            </a:r>
            <a:endParaRPr lang="en-US" altLang="zh-CN" dirty="0">
              <a:sym typeface="+mn-ea"/>
            </a:endParaRPr>
          </a:p>
          <a:p>
            <a:endParaRPr lang="en-US" altLang="zh-CN"/>
          </a:p>
          <a:p>
            <a:r>
              <a:rPr lang="en-US" altLang="zh-CN"/>
              <a:t>Uniform: Every result has the same probability of being selected.</a:t>
            </a:r>
            <a:endParaRPr lang="en-US" altLang="zh-CN"/>
          </a:p>
          <a:p>
            <a:r>
              <a:rPr lang="en-US" altLang="zh-CN"/>
              <a:t>Example: If there are 100 join results, each has a probability of 1/100 of being chosen.</a:t>
            </a:r>
            <a:endParaRPr lang="en-US" altLang="zh-CN"/>
          </a:p>
          <a:p>
            <a:endParaRPr lang="en-US" altLang="zh-CN"/>
          </a:p>
          <a:p>
            <a:r>
              <a:rPr lang="en-US" altLang="zh-CN"/>
              <a:t>Independent：Selecting one sample does not affect the chance of selecting another.</a:t>
            </a:r>
            <a:endParaRPr lang="en-US" altLang="zh-CN"/>
          </a:p>
          <a:p>
            <a:r>
              <a:rPr lang="en-US" altLang="zh-CN"/>
              <a:t>Example: Picking result A does not change the probability of picking result B.</a:t>
            </a:r>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Section 6.4 evaluates whether the samples produced by each algorithm are truly uniform using the Kolmogorov–Smirnov test.</a:t>
            </a:r>
            <a:endParaRPr lang="en-US" altLang="zh-CN"/>
          </a:p>
          <a:p>
            <a:r>
              <a:rPr lang="en-US" altLang="zh-CN"/>
              <a:t>For both acyclic and cyclic queries, the authors collected one million samples and compared their cumulative distributions with the expected uniform line.</a:t>
            </a:r>
            <a:endParaRPr lang="en-US" altLang="zh-CN"/>
          </a:p>
          <a:p>
            <a:r>
              <a:rPr lang="en-US" altLang="zh-CN"/>
              <a:t>The KS statistic d measures the maximum deviation between these two distributions.</a:t>
            </a:r>
            <a:endParaRPr lang="en-US" altLang="zh-CN"/>
          </a:p>
          <a:p>
            <a:r>
              <a:rPr lang="en-US" altLang="zh-CN"/>
              <a:t>As shown in Table 2 and Figure 9, all methods have d values smaller than 0.00163, meaning we can accept the hypothesis of uniformity at the 1% significance level.</a:t>
            </a:r>
            <a:endParaRPr lang="en-US" altLang="zh-CN"/>
          </a:p>
          <a:p>
            <a:r>
              <a:rPr lang="en-US" altLang="zh-CN"/>
              <a:t>This confirms that our sampling framework consistently generates uniform and independent join samples.</a:t>
            </a:r>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Not Uniform: Some join results are more likely to be sampled since frequent join keys are visited more often during random walks</a:t>
            </a:r>
            <a:endParaRPr lang="en-US" altLang="zh-CN"/>
          </a:p>
          <a:p>
            <a:endParaRPr lang="en-US" altLang="zh-CN"/>
          </a:p>
          <a:p>
            <a:r>
              <a:rPr lang="en-US" altLang="zh-CN"/>
              <a:t>Independent: Each random walk generates one sample independently from previous walks, so samples do not affect each other.</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the past, the typical machine learning workflow involved using SQL in a database to query and join multiple tables, exporting the results as a CSV file, and then importing the data into Python, TensorFlow, for model training. </a:t>
            </a:r>
            <a:endParaRPr lang="en-US" altLang="zh-CN"/>
          </a:p>
          <a:p>
            <a:r>
              <a:rPr lang="en-US" altLang="zh-CN"/>
              <a:t>This process was inefficient because large datasets made import and export slow, data had to be frequently transferred between the database and the ML system, and the join operations and model training could not be optimized together. </a:t>
            </a:r>
            <a:endParaRPr lang="en-US" altLang="zh-CN"/>
          </a:p>
          <a:p>
            <a:endParaRPr lang="en-US" altLang="zh-CN"/>
          </a:p>
          <a:p>
            <a:r>
              <a:rPr lang="en-US" altLang="zh-CN"/>
              <a:t>Recently, systems like Apache Spark have unified these two stages: </a:t>
            </a:r>
            <a:endParaRPr lang="en-US" altLang="zh-CN"/>
          </a:p>
          <a:p>
            <a:r>
              <a:rPr lang="en-US" altLang="zh-CN"/>
              <a:t>Spark can perform SQL queries, joins, and aggregations, and directly run machine learning algorithms (such as MLlib) on the results. </a:t>
            </a:r>
            <a:endParaRPr lang="en-US" altLang="zh-CN"/>
          </a:p>
          <a:p>
            <a:r>
              <a:rPr lang="en-US" altLang="zh-CN"/>
              <a:t>This integration removes the need for data export and enables the system to learn over join. (Directly train the machine learning model on the join results, instead of materializing (fully computing) the entire join table before training)</a:t>
            </a:r>
            <a:endParaRPr lang="en-US" altLang="zh-CN"/>
          </a:p>
          <a:p>
            <a:endParaRPr lang="en-US" altLang="zh-CN"/>
          </a:p>
          <a:p>
            <a:r>
              <a:rPr lang="en-US" altLang="zh-CN"/>
              <a:t>Prior works on learning over joins rely on factorized computation, limited to models like linear regression.</a:t>
            </a:r>
            <a:endParaRPr lang="en-US" altLang="zh-CN"/>
          </a:p>
          <a:p>
            <a:endParaRPr lang="en-US" altLang="zh-CN"/>
          </a:p>
          <a:p>
            <a:r>
              <a:rPr lang="en-US" altLang="zh-CN"/>
              <a:t>Join sampling offers a more general solution — it reduces join and training costs while maintaining small, bounded accuracy loss.</a:t>
            </a:r>
            <a:endParaRPr lang="en-US" altLang="zh-CN"/>
          </a:p>
          <a:p>
            <a:endParaRPr lang="en-US" altLang="zh-CN"/>
          </a:p>
          <a:p>
            <a:r>
              <a:rPr lang="en-US" altLang="zh-CN"/>
              <a:t>However, it requires uniform and independent samples, so ripple join and wander join are not suitable.</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Method 1: </a:t>
            </a:r>
            <a:endParaRPr lang="en-US" altLang="zh-CN"/>
          </a:p>
          <a:p>
            <a:r>
              <a:rPr lang="en-US" altLang="zh-CN"/>
              <a:t>Start from sample(R) ⋈ sample(S) Then reject some samples with certain probabilities  </a:t>
            </a:r>
            <a:endParaRPr lang="en-US" altLang="zh-CN"/>
          </a:p>
          <a:p>
            <a:r>
              <a:rPr lang="en-US" altLang="zh-CN"/>
              <a:t>Ensures the remaining samples approximate a uniform distribution</a:t>
            </a:r>
            <a:endParaRPr lang="en-US" altLang="zh-CN"/>
          </a:p>
          <a:p>
            <a:r>
              <a:rPr lang="en-US" altLang="zh-CN"/>
              <a:t>R1 </a:t>
            </a:r>
            <a:r>
              <a:rPr lang="en-US" altLang="zh-CN">
                <a:sym typeface="+mn-ea"/>
              </a:rPr>
              <a:t>⋈</a:t>
            </a:r>
            <a:r>
              <a:rPr lang="en-US" altLang="zh-CN"/>
              <a:t> R2 where R1.B = R2.B</a:t>
            </a:r>
            <a:endParaRPr lang="en-US" altLang="zh-CN"/>
          </a:p>
          <a:p>
            <a:r>
              <a:rPr lang="en-US" altLang="zh-CN"/>
              <a:t>Only accepts an item with </a:t>
            </a:r>
            <a:r>
              <a:rPr lang="en-US" altLang="zh-CN">
                <a:sym typeface="+mn-ea"/>
              </a:rPr>
              <a:t>dB (v, R2)/MB (R2) in relation R2 for A-B-C</a:t>
            </a:r>
            <a:endParaRPr lang="en-US" altLang="zh-CN"/>
          </a:p>
          <a:p>
            <a:endParaRPr lang="en-US" altLang="zh-CN"/>
          </a:p>
          <a:p>
            <a:endParaRPr lang="en-US" altLang="zh-CN"/>
          </a:p>
          <a:p>
            <a:r>
              <a:rPr lang="en-US" altLang="zh-CN"/>
              <a:t>Method 2</a:t>
            </a:r>
            <a:endParaRPr lang="en-US" altLang="zh-CN"/>
          </a:p>
          <a:p>
            <a:r>
              <a:rPr lang="en-US" altLang="zh-CN"/>
              <a:t>However if </a:t>
            </a:r>
            <a:r>
              <a:rPr lang="en-US" altLang="zh-CN">
                <a:sym typeface="+mn-ea"/>
              </a:rPr>
              <a:t>MB (R2) is really big, and </a:t>
            </a:r>
            <a:r>
              <a:rPr lang="en-US" altLang="zh-CN">
                <a:sym typeface="+mn-ea"/>
              </a:rPr>
              <a:t>dB (v, R2) is relatively small, then most of the items will be rejected. The algorithm is not efficient.</a:t>
            </a:r>
            <a:endParaRPr lang="en-US" altLang="zh-CN">
              <a:sym typeface="+mn-ea"/>
            </a:endParaRPr>
          </a:p>
          <a:p>
            <a:r>
              <a:rPr lang="en-US" altLang="zh-CN" dirty="0">
                <a:sym typeface="+mn-ea"/>
              </a:rPr>
              <a:t>Chaudhuri propose first we need to look at the frequency of a B value in S first and then select the item from R.  </a:t>
            </a:r>
            <a:endParaRPr lang="en-US" altLang="zh-CN" dirty="0">
              <a:sym typeface="+mn-ea"/>
            </a:endParaRPr>
          </a:p>
          <a:p>
            <a:r>
              <a:rPr lang="en-US" altLang="zh-CN" dirty="0">
                <a:sym typeface="+mn-ea"/>
              </a:rPr>
              <a:t>R (a,x) (b,y) (c,z) </a:t>
            </a:r>
            <a:endParaRPr lang="en-US" altLang="zh-CN" dirty="0">
              <a:sym typeface="+mn-ea"/>
            </a:endParaRPr>
          </a:p>
          <a:p>
            <a:r>
              <a:rPr lang="en-US" altLang="zh-CN" dirty="0">
                <a:sym typeface="+mn-ea"/>
              </a:rPr>
              <a:t>S (x, 100 times) (y,3 times) (z,1 time) then select (a1,x) with a high probablity first because x shows up more times in S</a:t>
            </a:r>
            <a:endParaRPr lang="en-US" altLang="zh-CN"/>
          </a:p>
          <a:p>
            <a:r>
              <a:rPr lang="en-US" altLang="zh-CN"/>
              <a:t>Sample from R non-uniformly, using statistics of S as guidance</a:t>
            </a:r>
            <a:endParaRPr lang="en-US" altLang="zh-CN"/>
          </a:p>
          <a:p>
            <a:r>
              <a:rPr lang="en-US" altLang="zh-CN"/>
              <a:t>Reduces rejection overhead and improves sampling efficiency</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Method 1: </a:t>
            </a:r>
            <a:endParaRPr lang="en-US" altLang="zh-CN"/>
          </a:p>
          <a:p>
            <a:r>
              <a:rPr lang="en-US" altLang="zh-CN"/>
              <a:t>Start from sample(R) ⋈ sample(S) Then reject some samples with certain probabilities  </a:t>
            </a:r>
            <a:endParaRPr lang="en-US" altLang="zh-CN"/>
          </a:p>
          <a:p>
            <a:r>
              <a:rPr lang="en-US" altLang="zh-CN"/>
              <a:t>Ensures the remaining samples approximate a uniform distribution</a:t>
            </a:r>
            <a:endParaRPr lang="en-US" altLang="zh-CN"/>
          </a:p>
          <a:p>
            <a:r>
              <a:rPr lang="en-US" altLang="zh-CN"/>
              <a:t>R1 </a:t>
            </a:r>
            <a:r>
              <a:rPr lang="en-US" altLang="zh-CN">
                <a:sym typeface="+mn-ea"/>
              </a:rPr>
              <a:t>⋈</a:t>
            </a:r>
            <a:r>
              <a:rPr lang="en-US" altLang="zh-CN"/>
              <a:t> R2 where R1.B = R2.B</a:t>
            </a:r>
            <a:endParaRPr lang="en-US" altLang="zh-CN"/>
          </a:p>
          <a:p>
            <a:r>
              <a:rPr lang="en-US" altLang="zh-CN"/>
              <a:t>Only accepts an item with </a:t>
            </a:r>
            <a:r>
              <a:rPr lang="en-US" altLang="zh-CN">
                <a:sym typeface="+mn-ea"/>
              </a:rPr>
              <a:t>dB (v, R2)/MB (R2) in relation R2 for A-B-C</a:t>
            </a:r>
            <a:endParaRPr lang="en-US" altLang="zh-CN"/>
          </a:p>
          <a:p>
            <a:endParaRPr lang="en-US" altLang="zh-CN"/>
          </a:p>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Method 2</a:t>
            </a:r>
            <a:endParaRPr lang="en-US" altLang="zh-CN"/>
          </a:p>
          <a:p>
            <a:r>
              <a:rPr lang="en-US" altLang="zh-CN">
                <a:sym typeface="+mn-ea"/>
              </a:rPr>
              <a:t>However if </a:t>
            </a:r>
            <a:r>
              <a:rPr lang="en-US" altLang="zh-CN">
                <a:sym typeface="+mn-ea"/>
              </a:rPr>
              <a:t>MB (R2) is really big, and dB (v, R2) is relatively small, then most of the items will be rejected. The algorithm is not efficient.</a:t>
            </a:r>
            <a:endParaRPr lang="en-US" altLang="zh-CN">
              <a:sym typeface="+mn-ea"/>
            </a:endParaRPr>
          </a:p>
          <a:p>
            <a:r>
              <a:rPr lang="en-US" altLang="zh-CN" dirty="0">
                <a:sym typeface="+mn-ea"/>
              </a:rPr>
              <a:t>Chaudhuri propose first we need to look at the frequency of a B value in S first and then select the item from R.  </a:t>
            </a:r>
            <a:endParaRPr lang="en-US" altLang="zh-CN" dirty="0">
              <a:sym typeface="+mn-ea"/>
            </a:endParaRPr>
          </a:p>
          <a:p>
            <a:endParaRPr lang="en-US" altLang="zh-CN" dirty="0">
              <a:sym typeface="+mn-ea"/>
            </a:endParaRPr>
          </a:p>
          <a:p>
            <a:r>
              <a:rPr lang="en-US" altLang="zh-CN" dirty="0">
                <a:sym typeface="+mn-ea"/>
              </a:rPr>
              <a:t>R (a,x) (b,y) (c,z) </a:t>
            </a:r>
            <a:endParaRPr lang="en-US" altLang="zh-CN" dirty="0">
              <a:sym typeface="+mn-ea"/>
            </a:endParaRPr>
          </a:p>
          <a:p>
            <a:r>
              <a:rPr lang="en-US" altLang="zh-CN" dirty="0">
                <a:sym typeface="+mn-ea"/>
              </a:rPr>
              <a:t>S (x, 100 times) (y,3 times) (z,1 time) then select (a1,x) with a high probablity first because x shows up more times in S</a:t>
            </a:r>
            <a:endParaRPr lang="en-US" altLang="zh-CN" dirty="0">
              <a:sym typeface="+mn-ea"/>
            </a:endParaRPr>
          </a:p>
          <a:p>
            <a:endParaRPr lang="en-US" altLang="zh-CN"/>
          </a:p>
          <a:p>
            <a:r>
              <a:rPr lang="en-US" altLang="zh-CN">
                <a:sym typeface="+mn-ea"/>
              </a:rPr>
              <a:t>Sample from R non-uniformly, using statistics of S as guidance</a:t>
            </a:r>
            <a:endParaRPr lang="en-US" altLang="zh-CN"/>
          </a:p>
          <a:p>
            <a:r>
              <a:rPr lang="en-US" altLang="zh-CN">
                <a:sym typeface="+mn-ea"/>
              </a:rPr>
              <a:t>Reduces rejection overhead and improves sampling efficiency</a:t>
            </a:r>
            <a:endParaRPr lang="en-US" altLang="zh-CN">
              <a:sym typeface="+mn-ea"/>
            </a:endParaRPr>
          </a:p>
          <a:p>
            <a:endParaRPr lang="en-US" altLang="zh-CN">
              <a:sym typeface="+mn-ea"/>
            </a:endParaRPr>
          </a:p>
          <a:p>
            <a:r>
              <a:rPr lang="en-US" altLang="zh-CN"/>
              <a:t>For high-frequency values—where statistics are available—they use Chaudhuri’s method for efficient, rejection-free sampling.</a:t>
            </a:r>
            <a:endParaRPr lang="en-US" altLang="zh-CN"/>
          </a:p>
          <a:p>
            <a:r>
              <a:rPr lang="en-US" altLang="zh-CN"/>
              <a:t>For low-frequency values—where exact counts are unknown—they fall back to Olken’s method, which may involve rejection but still guarantees correctness</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719960" cy="1474115"/>
          </a:xfrm>
        </p:spPr>
        <p:txBody>
          <a:bodyPr lIns="0" anchor="b">
            <a:noAutofit/>
          </a:bodyPr>
          <a:lstStyle>
            <a:lvl1pPr algn="l">
              <a:defRPr sz="5400" b="1">
                <a:solidFill>
                  <a:schemeClr val="tx1"/>
                </a:solidFill>
                <a:latin typeface="+mj-lt"/>
              </a:defRPr>
            </a:lvl1pPr>
          </a:lstStyle>
          <a:p>
            <a:r>
              <a:rPr lang="en-US" dirty="0"/>
              <a:t>CLICK TO EDIT MASTER TITLE SLIDE</a:t>
            </a:r>
            <a:endParaRPr lang="en-US" dirty="0"/>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fld id="{A318C6E2-4AA5-436E-9815-715E9B2235FA}" type="datetime1">
              <a:rPr lang="en-US" smtClean="0"/>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fld>
            <a:endParaRPr lang="en-US" dirty="0"/>
          </a:p>
        </p:txBody>
      </p:sp>
      <p:grpSp>
        <p:nvGrpSpPr>
          <p:cNvPr id="4" name="Group 3"/>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University of Waterlo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61" y="5304722"/>
            <a:ext cx="3759035" cy="14842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endParaRPr lang="en-US" dirty="0"/>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panose="05000000000000000000" pitchFamily="2" charset="2"/>
              <a:buChar char="§"/>
              <a:defRPr sz="2000"/>
            </a:lvl1pPr>
            <a:lvl2pPr marL="685800" indent="-228600">
              <a:spcBef>
                <a:spcPts val="800"/>
              </a:spcBef>
              <a:spcAft>
                <a:spcPts val="800"/>
              </a:spcAft>
              <a:buFont typeface="Wingdings" panose="05000000000000000000" pitchFamily="2" charset="2"/>
              <a:buChar char="§"/>
              <a:defRPr sz="1800"/>
            </a:lvl2pPr>
            <a:lvl3pPr marL="1143000" indent="-228600">
              <a:spcBef>
                <a:spcPts val="800"/>
              </a:spcBef>
              <a:spcAft>
                <a:spcPts val="800"/>
              </a:spcAft>
              <a:buFont typeface="Wingdings" panose="05000000000000000000" pitchFamily="2" charset="2"/>
              <a:buChar char="§"/>
              <a:defRPr sz="1600"/>
            </a:lvl3pPr>
            <a:lvl4pPr marL="1600200" indent="-228600">
              <a:spcBef>
                <a:spcPts val="800"/>
              </a:spcBef>
              <a:spcAft>
                <a:spcPts val="800"/>
              </a:spcAft>
              <a:buFont typeface="Wingdings" panose="05000000000000000000" pitchFamily="2" charset="2"/>
              <a:buChar char="§"/>
              <a:defRPr sz="1400"/>
            </a:lvl4pPr>
            <a:lvl5pPr marL="2057400" indent="-228600">
              <a:spcBef>
                <a:spcPts val="800"/>
              </a:spcBef>
              <a:spcAft>
                <a:spcPts val="800"/>
              </a:spcAft>
              <a:buFont typeface="Wingdings" panose="05000000000000000000" pitchFamily="2" charset="2"/>
              <a:buChar char="§"/>
              <a:defRPr sz="1400"/>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panose="05000000000000000000" pitchFamily="2" charset="2"/>
              <a:buChar char="§"/>
              <a:defRPr sz="2000"/>
            </a:lvl1pPr>
            <a:lvl2pPr marL="685800" indent="-228600">
              <a:spcBef>
                <a:spcPts val="800"/>
              </a:spcBef>
              <a:spcAft>
                <a:spcPts val="800"/>
              </a:spcAft>
              <a:buFont typeface="Wingdings" panose="05000000000000000000" pitchFamily="2" charset="2"/>
              <a:buChar char="§"/>
              <a:defRPr sz="1800"/>
            </a:lvl2pPr>
            <a:lvl3pPr marL="1143000" indent="-228600">
              <a:spcBef>
                <a:spcPts val="800"/>
              </a:spcBef>
              <a:spcAft>
                <a:spcPts val="800"/>
              </a:spcAft>
              <a:buFont typeface="Wingdings" panose="05000000000000000000" pitchFamily="2" charset="2"/>
              <a:buChar char="§"/>
              <a:defRPr sz="1600"/>
            </a:lvl3pPr>
            <a:lvl4pPr marL="1600200" indent="-228600">
              <a:spcBef>
                <a:spcPts val="800"/>
              </a:spcBef>
              <a:spcAft>
                <a:spcPts val="800"/>
              </a:spcAft>
              <a:buFont typeface="Wingdings" panose="05000000000000000000" pitchFamily="2" charset="2"/>
              <a:buChar char="§"/>
              <a:defRPr sz="1400"/>
            </a:lvl4pPr>
            <a:lvl5pPr marL="2057400" indent="-228600">
              <a:spcBef>
                <a:spcPts val="800"/>
              </a:spcBef>
              <a:spcAft>
                <a:spcPts val="800"/>
              </a:spcAft>
              <a:buFont typeface="Wingdings" panose="05000000000000000000" pitchFamily="2" charset="2"/>
              <a:buChar char="§"/>
              <a:defRPr sz="1400"/>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endParaRPr lang="en-US" dirty="0"/>
          </a:p>
        </p:txBody>
      </p:sp>
      <p:sp>
        <p:nvSpPr>
          <p:cNvPr id="2" name="Date Placeholder 1"/>
          <p:cNvSpPr>
            <a:spLocks noGrp="1"/>
          </p:cNvSpPr>
          <p:nvPr>
            <p:ph type="dt" sz="half" idx="10"/>
          </p:nvPr>
        </p:nvSpPr>
        <p:spPr/>
        <p:txBody>
          <a:bodyPr/>
          <a:lstStyle/>
          <a:p>
            <a:fld id="{C17F432B-3FBE-4889-963D-BF97BFBB7D3F}" type="datetime1">
              <a:rPr lang="en-US" smtClean="0"/>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US" dirty="0"/>
          </a:p>
        </p:txBody>
      </p:sp>
      <p:sp>
        <p:nvSpPr>
          <p:cNvPr id="6" name="Date Placeholder 5"/>
          <p:cNvSpPr>
            <a:spLocks noGrp="1"/>
          </p:cNvSpPr>
          <p:nvPr>
            <p:ph type="dt" sz="half" idx="10"/>
          </p:nvPr>
        </p:nvSpPr>
        <p:spPr/>
        <p:txBody>
          <a:bodyPr/>
          <a:lstStyle/>
          <a:p>
            <a:fld id="{310CCC04-1E76-41EE-A8AC-75AD85313D09}" type="datetime1">
              <a:rPr lang="en-US" smtClean="0"/>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showMasterSp="0">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grpSp>
        <p:nvGrpSpPr>
          <p:cNvPr id="2" name="Group 1"/>
          <p:cNvGrpSpPr/>
          <p:nvPr userDrawn="1"/>
        </p:nvGrpSpPr>
        <p:grpSpPr>
          <a:xfrm>
            <a:off x="0" y="0"/>
            <a:ext cx="12192000" cy="397164"/>
            <a:chOff x="421830" y="1342659"/>
            <a:chExt cx="10018760" cy="290558"/>
          </a:xfrm>
        </p:grpSpPr>
        <p:sp>
          <p:nvSpPr>
            <p:cNvPr id="3" name="Rectangle 2"/>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endParaRPr lang="en-US" dirty="0"/>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Edit Master text styles</a:t>
            </a:r>
            <a:endParaRPr lang="en-US"/>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804030504040204" pitchFamily="34" charset="0"/>
                <a:ea typeface="Verdana" panose="020B0804030504040204" pitchFamily="34" charset="0"/>
                <a:cs typeface="Verdana" panose="020B0804030504040204" pitchFamily="34" charset="0"/>
              </a:defRPr>
            </a:lvl1pPr>
          </a:lstStyle>
          <a:p>
            <a:pPr marL="0" lvl="0" algn="ctr"/>
            <a:r>
              <a:rPr lang="en-US" dirty="0"/>
              <a:t>Edit Master text styles</a:t>
            </a:r>
            <a:endParaRPr lang="en-US" dirty="0"/>
          </a:p>
        </p:txBody>
      </p:sp>
      <p:grpSp>
        <p:nvGrpSpPr>
          <p:cNvPr id="6" name="Group 5"/>
          <p:cNvGrpSpPr/>
          <p:nvPr userDrawn="1"/>
        </p:nvGrpSpPr>
        <p:grpSpPr>
          <a:xfrm>
            <a:off x="0" y="0"/>
            <a:ext cx="12192000" cy="397164"/>
            <a:chOff x="421830" y="1342659"/>
            <a:chExt cx="10018760" cy="290558"/>
          </a:xfrm>
        </p:grpSpPr>
        <p:sp>
          <p:nvSpPr>
            <p:cNvPr id="7" name="Rectangle 6"/>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45819"/>
            <a:ext cx="5440648" cy="5407201"/>
          </a:xfrm>
        </p:spPr>
        <p:txBody>
          <a:bodyPr/>
          <a:lstStyle/>
          <a:p>
            <a:r>
              <a:rPr lang="en-US"/>
              <a:t>Click icon to add picture</a:t>
            </a:r>
            <a:endParaRPr lang="en-US"/>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endParaRPr lang="en-US" dirty="0"/>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5587999" y="6335309"/>
            <a:ext cx="1016000" cy="250337"/>
          </a:xfrm>
        </p:spPr>
        <p:txBody>
          <a:bodyPr/>
          <a:lstStyle/>
          <a:p>
            <a:r>
              <a:rPr lang="en-US" dirty="0"/>
              <a:t>PAGE  </a:t>
            </a:r>
            <a:fld id="{93005692-73BE-493E-93AB-ECD6027A7652}" type="slidenum">
              <a:rPr lang="en-US" smtClean="0"/>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endParaRPr lang="en-US"/>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804030504040204" pitchFamily="34" charset="0"/>
                <a:ea typeface="Verdana" panose="020B0804030504040204" pitchFamily="34" charset="0"/>
                <a:cs typeface="Verdana" panose="020B0804030504040204" pitchFamily="34" charset="0"/>
              </a:defRPr>
            </a:lvl1pPr>
          </a:lstStyle>
          <a:p>
            <a:pPr marL="0" lvl="0" algn="ctr"/>
            <a:r>
              <a:rPr lang="en-US" dirty="0"/>
              <a:t>Edit Master text styles</a:t>
            </a:r>
            <a:endParaRPr lang="en-US" dirty="0"/>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endParaRPr lang="en-US" dirty="0"/>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grpSp>
        <p:nvGrpSpPr>
          <p:cNvPr id="6" name="Group 5"/>
          <p:cNvGrpSpPr/>
          <p:nvPr userDrawn="1"/>
        </p:nvGrpSpPr>
        <p:grpSpPr>
          <a:xfrm>
            <a:off x="0" y="0"/>
            <a:ext cx="12192000" cy="397164"/>
            <a:chOff x="421830" y="1342659"/>
            <a:chExt cx="10018760" cy="290558"/>
          </a:xfrm>
        </p:grpSpPr>
        <p:sp>
          <p:nvSpPr>
            <p:cNvPr id="14" name="Rectangle 13"/>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Section Divider 2">
    <p:bg>
      <p:bgPr>
        <a:solidFill>
          <a:srgbClr val="FED34C"/>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endParaRPr lang="en-US" dirty="0"/>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grpSp>
        <p:nvGrpSpPr>
          <p:cNvPr id="6" name="Group 5"/>
          <p:cNvGrpSpPr/>
          <p:nvPr userDrawn="1"/>
        </p:nvGrpSpPr>
        <p:grpSpPr>
          <a:xfrm>
            <a:off x="0" y="0"/>
            <a:ext cx="12192000" cy="397164"/>
            <a:chOff x="421830" y="1342659"/>
            <a:chExt cx="10018760" cy="290558"/>
          </a:xfrm>
        </p:grpSpPr>
        <p:sp>
          <p:nvSpPr>
            <p:cNvPr id="14" name="Rectangle 13"/>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endParaRPr lang="en-US" dirty="0"/>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fld>
            <a:endParaRPr lang="en-US" dirty="0"/>
          </a:p>
        </p:txBody>
      </p:sp>
      <p:grpSp>
        <p:nvGrpSpPr>
          <p:cNvPr id="19" name="Group 18"/>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pPr marL="0" lvl="0" algn="ctr">
              <a:lnSpc>
                <a:spcPct val="75000"/>
              </a:lnSpc>
            </a:pPr>
            <a:r>
              <a:rPr lang="en-US" dirty="0"/>
              <a:t>Click to edit master closing slide</a:t>
            </a:r>
            <a:endParaRPr lang="en-US" dirty="0"/>
          </a:p>
        </p:txBody>
      </p:sp>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grpSp>
        <p:nvGrpSpPr>
          <p:cNvPr id="19" name="Group 18"/>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University of Waterloo 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2884945" y="1204402"/>
            <a:ext cx="6407315" cy="41571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a:solidFill>
                  <a:schemeClr val="tx1"/>
                </a:solidFill>
                <a:latin typeface="+mj-lt"/>
              </a:defRPr>
            </a:lvl1pPr>
          </a:lstStyle>
          <a:p>
            <a:r>
              <a:rPr lang="en-US" dirty="0"/>
              <a:t>CLICK TO EDIT MASTER TITLE SLIDE</a:t>
            </a:r>
            <a:endParaRPr lang="en-US" dirty="0"/>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fld id="{A318C6E2-4AA5-436E-9815-715E9B2235FA}" type="datetime1">
              <a:rPr lang="en-US" smtClean="0"/>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fld>
            <a:endParaRPr lang="en-US" dirty="0"/>
          </a:p>
        </p:txBody>
      </p:sp>
      <p:grpSp>
        <p:nvGrpSpPr>
          <p:cNvPr id="4" name="Group 3"/>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niversity of Waterlo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61" y="5304722"/>
            <a:ext cx="3759035" cy="14842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cap="none" baseline="0">
                <a:solidFill>
                  <a:schemeClr val="bg1">
                    <a:alpha val="81000"/>
                  </a:schemeClr>
                </a:solidFill>
                <a:latin typeface="Verdana" panose="020B0804030504040204" pitchFamily="34" charset="0"/>
                <a:ea typeface="Verdana" panose="020B0804030504040204" pitchFamily="34" charset="0"/>
                <a:cs typeface="Verdana" panose="020B0804030504040204" pitchFamily="34" charset="0"/>
              </a:defRPr>
            </a:lvl1pPr>
          </a:lstStyle>
          <a:p>
            <a:pPr marL="0" lvl="0" algn="ctr">
              <a:lnSpc>
                <a:spcPct val="75000"/>
              </a:lnSpc>
            </a:pPr>
            <a:r>
              <a:rPr lang="en-US" dirty="0"/>
              <a:t>Click to edit master closing slide</a:t>
            </a:r>
            <a:endParaRPr lang="en-US" dirty="0"/>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fld>
            <a:endParaRPr lang="en-US" dirty="0"/>
          </a:p>
        </p:txBody>
      </p:sp>
      <p:grpSp>
        <p:nvGrpSpPr>
          <p:cNvPr id="3" name="Group 2"/>
          <p:cNvGrpSpPr/>
          <p:nvPr userDrawn="1"/>
        </p:nvGrpSpPr>
        <p:grpSpPr>
          <a:xfrm>
            <a:off x="0" y="0"/>
            <a:ext cx="12192000" cy="397164"/>
            <a:chOff x="421830" y="1342659"/>
            <a:chExt cx="10018760" cy="290558"/>
          </a:xfrm>
        </p:grpSpPr>
        <p:sp>
          <p:nvSpPr>
            <p:cNvPr id="4" name="Rectangle 3"/>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University of Waterloo 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2884945" y="1204402"/>
            <a:ext cx="6407315" cy="41571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1_Closing Slide_Y+W">
    <p:spTree>
      <p:nvGrpSpPr>
        <p:cNvPr id="1" name=""/>
        <p:cNvGrpSpPr/>
        <p:nvPr/>
      </p:nvGrpSpPr>
      <p:grpSpPr>
        <a:xfrm>
          <a:off x="0" y="0"/>
          <a:ext cx="0" cy="0"/>
          <a:chOff x="0" y="0"/>
          <a:chExt cx="0" cy="0"/>
        </a:xfrm>
      </p:grpSpPr>
      <p:pic>
        <p:nvPicPr>
          <p:cNvPr id="23" name="Picture 22" descr="YOU+WATERLO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5153660" y="4585014"/>
            <a:ext cx="1884680" cy="533400"/>
          </a:xfrm>
          <a:prstGeom prst="rect">
            <a:avLst/>
          </a:prstGeom>
        </p:spPr>
      </p:pic>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4168648" y="5270227"/>
            <a:ext cx="3854704" cy="252476"/>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grpSp>
        <p:nvGrpSpPr>
          <p:cNvPr id="2" name="Group 1"/>
          <p:cNvGrpSpPr/>
          <p:nvPr userDrawn="1"/>
        </p:nvGrpSpPr>
        <p:grpSpPr>
          <a:xfrm>
            <a:off x="0" y="0"/>
            <a:ext cx="12192000" cy="397164"/>
            <a:chOff x="421830" y="1342659"/>
            <a:chExt cx="10018760" cy="290558"/>
          </a:xfrm>
        </p:grpSpPr>
        <p:sp>
          <p:nvSpPr>
            <p:cNvPr id="3" name="Rectangle 2"/>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University of Waterloo logo"/>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3225667" y="895553"/>
            <a:ext cx="5757267" cy="3735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fld>
            <a:endParaRPr lang="en-US" dirty="0"/>
          </a:p>
        </p:txBody>
      </p:sp>
      <p:pic>
        <p:nvPicPr>
          <p:cNvPr id="21" name="Picture 20" descr="YOU+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660" y="4592032"/>
            <a:ext cx="1884680" cy="5334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4168648" y="5277245"/>
            <a:ext cx="3854704" cy="252476"/>
          </a:xfrm>
          <a:prstGeom prst="rect">
            <a:avLst/>
          </a:prstGeom>
        </p:spPr>
      </p:pic>
      <p:sp>
        <p:nvSpPr>
          <p:cNvPr id="3" name="TextBox 2"/>
          <p:cNvSpPr txBox="1"/>
          <p:nvPr userDrawn="1"/>
        </p:nvSpPr>
        <p:spPr>
          <a:xfrm>
            <a:off x="4851400" y="7247467"/>
            <a:ext cx="184731" cy="369332"/>
          </a:xfrm>
          <a:prstGeom prst="rect">
            <a:avLst/>
          </a:prstGeom>
          <a:noFill/>
        </p:spPr>
        <p:txBody>
          <a:bodyPr wrap="none" rtlCol="0">
            <a:spAutoFit/>
          </a:bodyPr>
          <a:lstStyle/>
          <a:p>
            <a:endParaRPr lang="en-US" dirty="0"/>
          </a:p>
        </p:txBody>
      </p:sp>
      <p:grpSp>
        <p:nvGrpSpPr>
          <p:cNvPr id="2" name="Group 1"/>
          <p:cNvGrpSpPr/>
          <p:nvPr userDrawn="1"/>
        </p:nvGrpSpPr>
        <p:grpSpPr>
          <a:xfrm>
            <a:off x="0" y="0"/>
            <a:ext cx="12192000" cy="397164"/>
            <a:chOff x="421830" y="1342659"/>
            <a:chExt cx="10018760" cy="290558"/>
          </a:xfrm>
        </p:grpSpPr>
        <p:sp>
          <p:nvSpPr>
            <p:cNvPr id="4" name="Rectangle 3"/>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University of Waterloo logo"/>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3225666" y="895553"/>
            <a:ext cx="5757269" cy="3735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endParaRPr lang="en-US" dirty="0"/>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fld id="{A318C6E2-4AA5-436E-9815-715E9B2235FA}" type="datetime1">
              <a:rPr lang="en-US" smtClean="0"/>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fld>
            <a:endParaRPr lang="en-US" dirty="0"/>
          </a:p>
        </p:txBody>
      </p:sp>
      <p:grpSp>
        <p:nvGrpSpPr>
          <p:cNvPr id="6" name="Group 5"/>
          <p:cNvGrpSpPr/>
          <p:nvPr userDrawn="1"/>
        </p:nvGrpSpPr>
        <p:grpSpPr>
          <a:xfrm>
            <a:off x="0" y="0"/>
            <a:ext cx="12192000" cy="397164"/>
            <a:chOff x="421830" y="1342659"/>
            <a:chExt cx="10018760" cy="290558"/>
          </a:xfrm>
        </p:grpSpPr>
        <p:sp>
          <p:nvSpPr>
            <p:cNvPr id="10" name="Rectangle 9"/>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University of Waterloo 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64157" y="5304723"/>
            <a:ext cx="3759035" cy="14842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endParaRPr lang="en-US" dirty="0"/>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fld id="{A318C6E2-4AA5-436E-9815-715E9B2235FA}" type="datetime1">
              <a:rPr lang="en-US" smtClean="0"/>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fld>
            <a:endParaRPr lang="en-US" dirty="0"/>
          </a:p>
        </p:txBody>
      </p:sp>
      <p:grpSp>
        <p:nvGrpSpPr>
          <p:cNvPr id="4" name="Group 3"/>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University of Waterloo 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64157" y="5304723"/>
            <a:ext cx="3759035" cy="14842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804030504040204" pitchFamily="34" charset="0"/>
                <a:ea typeface="Verdana" panose="020B0804030504040204" pitchFamily="34" charset="0"/>
                <a:cs typeface="Verdana" panose="020B0804030504040204" pitchFamily="34" charset="0"/>
              </a:defRPr>
            </a:lvl1pPr>
          </a:lstStyle>
          <a:p>
            <a:pPr lvl="0"/>
            <a:r>
              <a:rPr lang="en-US" dirty="0"/>
              <a:t>MENU ITEM 1</a:t>
            </a:r>
            <a:endParaRPr lang="en-US" dirty="0"/>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804030504040204" pitchFamily="34" charset="0"/>
                <a:ea typeface="Verdana" panose="020B0804030504040204" pitchFamily="34" charset="0"/>
                <a:cs typeface="Verdana" panose="020B0804030504040204" pitchFamily="34" charset="0"/>
              </a:defRPr>
            </a:lvl1pPr>
          </a:lstStyle>
          <a:p>
            <a:pPr lvl="0"/>
            <a:r>
              <a:rPr lang="en-US" dirty="0"/>
              <a:t>MENU ITEM 2</a:t>
            </a:r>
            <a:endParaRPr lang="en-US" dirty="0"/>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804030504040204" pitchFamily="34" charset="0"/>
                <a:ea typeface="Verdana" panose="020B0804030504040204" pitchFamily="34" charset="0"/>
                <a:cs typeface="Verdana" panose="020B0804030504040204" pitchFamily="34" charset="0"/>
              </a:defRPr>
            </a:lvl1pPr>
          </a:lstStyle>
          <a:p>
            <a:pPr lvl="0"/>
            <a:r>
              <a:rPr lang="en-US" dirty="0"/>
              <a:t>MENU ITEM 3</a:t>
            </a:r>
            <a:endParaRPr lang="en-US" dirty="0"/>
          </a:p>
        </p:txBody>
      </p:sp>
      <p:sp>
        <p:nvSpPr>
          <p:cNvPr id="7" name="Date Placeholder 6"/>
          <p:cNvSpPr>
            <a:spLocks noGrp="1"/>
          </p:cNvSpPr>
          <p:nvPr>
            <p:ph type="dt" sz="half" idx="16"/>
          </p:nvPr>
        </p:nvSpPr>
        <p:spPr/>
        <p:txBody>
          <a:bodyPr/>
          <a:lstStyle/>
          <a:p>
            <a:fld id="{48C228CE-C572-4AF5-9728-AA6E475873DD}" type="datetime1">
              <a:rPr lang="en-US" smtClean="0"/>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cap="all" baseline="0">
                <a:solidFill>
                  <a:schemeClr val="tx1"/>
                </a:solidFill>
              </a:defRPr>
            </a:lvl1pPr>
          </a:lstStyle>
          <a:p>
            <a:r>
              <a:rPr lang="en-US" dirty="0"/>
              <a:t>CLICK TO EDIT MASTER</a:t>
            </a:r>
            <a:br>
              <a:rPr lang="en-US" dirty="0"/>
            </a:br>
            <a:r>
              <a:rPr lang="en-US" dirty="0"/>
              <a:t>SECTION TITLE SLIDE</a:t>
            </a:r>
            <a:endParaRPr lang="en-US" dirty="0"/>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sp>
        <p:nvSpPr>
          <p:cNvPr id="7" name="Date Placeholder 6"/>
          <p:cNvSpPr>
            <a:spLocks noGrp="1"/>
          </p:cNvSpPr>
          <p:nvPr>
            <p:ph type="dt" sz="half" idx="10"/>
          </p:nvPr>
        </p:nvSpPr>
        <p:spPr/>
        <p:txBody>
          <a:bodyPr/>
          <a:lstStyle/>
          <a:p>
            <a:fld id="{026D43AC-4B94-471D-A170-0D88FCD1FB54}" type="datetime1">
              <a:rPr lang="en-US" smtClean="0"/>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showMasterSp="0">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7413"/>
            <a:ext cx="8770620" cy="1212056"/>
          </a:xfrm>
        </p:spPr>
        <p:txBody>
          <a:bodyPr anchor="b">
            <a:noAutofit/>
          </a:bodyPr>
          <a:lstStyle>
            <a:lvl1pPr algn="l">
              <a:defRPr sz="4000" cap="all" baseline="0">
                <a:solidFill>
                  <a:schemeClr val="tx1"/>
                </a:solidFill>
                <a:latin typeface="+mj-lt"/>
              </a:defRPr>
            </a:lvl1pPr>
          </a:lstStyle>
          <a:p>
            <a:r>
              <a:rPr lang="en-US" dirty="0"/>
              <a:t>CLICK TO EDIT MASTER</a:t>
            </a:r>
            <a:br>
              <a:rPr lang="en-US" dirty="0"/>
            </a:br>
            <a:r>
              <a:rPr lang="en-US" dirty="0"/>
              <a:t>SECTION TITLE SLIDE OPTION 2</a:t>
            </a:r>
            <a:endParaRPr lang="en-US" dirty="0"/>
          </a:p>
        </p:txBody>
      </p:sp>
      <p:sp>
        <p:nvSpPr>
          <p:cNvPr id="3" name="Subtitle 2"/>
          <p:cNvSpPr>
            <a:spLocks noGrp="1"/>
          </p:cNvSpPr>
          <p:nvPr>
            <p:ph type="subTitle" idx="1"/>
          </p:nvPr>
        </p:nvSpPr>
        <p:spPr bwMode="gray">
          <a:xfrm>
            <a:off x="960521" y="444729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51004" y="6335309"/>
            <a:ext cx="1181114" cy="250337"/>
          </a:xfrm>
        </p:spPr>
        <p:txBody>
          <a:bodyPr/>
          <a:lstStyle/>
          <a:p>
            <a:fld id="{72EFF9E2-52BD-4C8D-9C57-79F661DB94A1}" type="datetime1">
              <a:rPr lang="en-US" smtClean="0"/>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panose="05000000000000000000" pitchFamily="2" charset="2"/>
              <a:buChar char="§"/>
              <a:defRPr/>
            </a:lvl1pPr>
            <a:lvl2pPr marL="685800" indent="-228600">
              <a:spcBef>
                <a:spcPts val="800"/>
              </a:spcBef>
              <a:spcAft>
                <a:spcPts val="800"/>
              </a:spcAft>
              <a:buFont typeface="Wingdings" panose="05000000000000000000" pitchFamily="2" charset="2"/>
              <a:buChar char="§"/>
              <a:defRPr/>
            </a:lvl2pPr>
            <a:lvl3pPr marL="1143000" indent="-228600">
              <a:spcBef>
                <a:spcPts val="800"/>
              </a:spcBef>
              <a:spcAft>
                <a:spcPts val="800"/>
              </a:spcAft>
              <a:buFont typeface="Wingdings" panose="05000000000000000000" pitchFamily="2" charset="2"/>
              <a:buChar char="§"/>
              <a:defRPr/>
            </a:lvl3pPr>
            <a:lvl4pPr marL="1600200" indent="-228600">
              <a:spcBef>
                <a:spcPts val="800"/>
              </a:spcBef>
              <a:spcAft>
                <a:spcPts val="800"/>
              </a:spcAft>
              <a:buFont typeface="Wingdings" panose="05000000000000000000" pitchFamily="2" charset="2"/>
              <a:buChar char="§"/>
              <a:defRPr/>
            </a:lvl4pPr>
            <a:lvl5pPr marL="2057400" indent="-228600">
              <a:spcBef>
                <a:spcPts val="800"/>
              </a:spcBef>
              <a:spcAft>
                <a:spcPts val="800"/>
              </a:spcAft>
              <a:buFont typeface="Wingdings" panose="05000000000000000000" pitchFamily="2" charset="2"/>
              <a:buChar char="§"/>
              <a:defRPr/>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panose="05000000000000000000" pitchFamily="2" charset="2"/>
              <a:buChar char="§"/>
              <a:defRPr/>
            </a:lvl1pPr>
            <a:lvl2pPr marL="685800" indent="-228600">
              <a:spcBef>
                <a:spcPts val="800"/>
              </a:spcBef>
              <a:spcAft>
                <a:spcPts val="800"/>
              </a:spcAft>
              <a:buFont typeface="Wingdings" panose="05000000000000000000" pitchFamily="2" charset="2"/>
              <a:buChar char="§"/>
              <a:defRPr/>
            </a:lvl2pPr>
            <a:lvl3pPr marL="1143000" indent="-228600">
              <a:spcBef>
                <a:spcPts val="800"/>
              </a:spcBef>
              <a:spcAft>
                <a:spcPts val="800"/>
              </a:spcAft>
              <a:buFont typeface="Wingdings" panose="05000000000000000000" pitchFamily="2" charset="2"/>
              <a:buChar char="§"/>
              <a:defRPr/>
            </a:lvl3pPr>
            <a:lvl4pPr marL="1600200" indent="-228600">
              <a:spcBef>
                <a:spcPts val="800"/>
              </a:spcBef>
              <a:spcAft>
                <a:spcPts val="800"/>
              </a:spcAft>
              <a:buFont typeface="Wingdings" panose="05000000000000000000" pitchFamily="2" charset="2"/>
              <a:buChar char="§"/>
              <a:defRPr/>
            </a:lvl4pPr>
            <a:lvl5pPr marL="2057400" indent="-228600">
              <a:spcBef>
                <a:spcPts val="800"/>
              </a:spcBef>
              <a:spcAft>
                <a:spcPts val="800"/>
              </a:spcAft>
              <a:buFont typeface="Wingdings" panose="05000000000000000000" pitchFamily="2" charset="2"/>
              <a:buChar char="§"/>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pn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fld id="{5FDFC970-B950-4395-A833-47227D4A68CA}" type="datetime1">
              <a:rPr lang="en-US" smtClean="0"/>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804030504040204" pitchFamily="34" charset="0"/>
                <a:ea typeface="Verdana" panose="020B0804030504040204" pitchFamily="34" charset="0"/>
                <a:cs typeface="Verdana" panose="020B0804030504040204" pitchFamily="34" charset="0"/>
              </a:defRPr>
            </a:lvl1pPr>
          </a:lstStyle>
          <a:p>
            <a:r>
              <a:rPr lang="en-US" dirty="0"/>
              <a:t>PAGE  </a:t>
            </a:r>
            <a:fld id="{93005692-73BE-493E-93AB-ECD6027A7652}" type="slidenum">
              <a:rPr lang="en-US" smtClean="0"/>
            </a:fld>
            <a:endParaRPr lang="en-US" dirty="0"/>
          </a:p>
        </p:txBody>
      </p:sp>
      <p:grpSp>
        <p:nvGrpSpPr>
          <p:cNvPr id="15" name="Group 14"/>
          <p:cNvGrpSpPr/>
          <p:nvPr/>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2E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928836" y="1487938"/>
              <a:ext cx="2503918" cy="145279"/>
            </a:xfrm>
            <a:prstGeom prst="rect">
              <a:avLst/>
            </a:prstGeom>
            <a:solidFill>
              <a:srgbClr val="FA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B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University of Waterloo logo"/>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42767" y="5868697"/>
            <a:ext cx="2749233" cy="10855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t>Random Sampling over Joins Revisited</a:t>
            </a:r>
            <a:endParaRPr lang="en-US" altLang="zh-CN" dirty="0"/>
          </a:p>
        </p:txBody>
      </p:sp>
      <p:sp>
        <p:nvSpPr>
          <p:cNvPr id="3" name="Subtitle 2"/>
          <p:cNvSpPr>
            <a:spLocks noGrp="1"/>
          </p:cNvSpPr>
          <p:nvPr>
            <p:ph type="subTitle" idx="1"/>
          </p:nvPr>
        </p:nvSpPr>
        <p:spPr>
          <a:xfrm>
            <a:off x="452740" y="4266821"/>
            <a:ext cx="5486243" cy="834568"/>
          </a:xfrm>
        </p:spPr>
        <p:txBody>
          <a:bodyPr>
            <a:noAutofit/>
          </a:bodyPr>
          <a:lstStyle/>
          <a:p>
            <a:r>
              <a:rPr lang="en-US" dirty="0"/>
              <a:t>Chunhao Liao,</a:t>
            </a:r>
            <a:br>
              <a:rPr lang="en-US" dirty="0"/>
            </a:br>
            <a:r>
              <a:rPr lang="en-US" dirty="0"/>
              <a:t>D</a:t>
            </a:r>
            <a:r>
              <a:rPr lang="en-US" altLang="zh-CN" dirty="0"/>
              <a:t>avid Cheriton School of Computer Science</a:t>
            </a:r>
            <a:endParaRPr lang="en-US" altLang="zh-CN" dirty="0"/>
          </a:p>
        </p:txBody>
      </p:sp>
      <p:sp>
        <p:nvSpPr>
          <p:cNvPr id="10" name="Date Placeholder 9"/>
          <p:cNvSpPr>
            <a:spLocks noGrp="1"/>
          </p:cNvSpPr>
          <p:nvPr>
            <p:ph type="dt" sz="half" idx="10"/>
          </p:nvPr>
        </p:nvSpPr>
        <p:spPr>
          <a:solidFill>
            <a:srgbClr val="FED34C"/>
          </a:solidFill>
        </p:spPr>
        <p:txBody>
          <a:bodyPr/>
          <a:lstStyle/>
          <a:p>
            <a:r>
              <a:rPr lang="en-US" dirty="0"/>
              <a:t>10/20/2025</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fontScale="90000"/>
          </a:bodyPr>
          <a:lstStyle/>
          <a:p>
            <a:r>
              <a:rPr lang="en-US" altLang="zh-CN" dirty="0"/>
              <a:t>Previous work: Sampling Multi-way Foreign-key Joins</a:t>
            </a:r>
            <a:endParaRPr lang="en-US" altLang="zh-CN" dirty="0"/>
          </a:p>
        </p:txBody>
      </p:sp>
      <p:sp>
        <p:nvSpPr>
          <p:cNvPr id="3" name="Content Placeholder 2"/>
          <p:cNvSpPr>
            <a:spLocks noGrp="1"/>
          </p:cNvSpPr>
          <p:nvPr>
            <p:ph idx="1"/>
          </p:nvPr>
        </p:nvSpPr>
        <p:spPr>
          <a:xfrm>
            <a:off x="259715" y="1588770"/>
            <a:ext cx="11569700" cy="4913630"/>
          </a:xfrm>
        </p:spPr>
        <p:txBody>
          <a:bodyPr>
            <a:normAutofit/>
          </a:bodyPr>
          <a:lstStyle/>
          <a:p>
            <a:pPr marL="0" indent="0">
              <a:buNone/>
            </a:pPr>
            <a:r>
              <a:rPr lang="en-US" altLang="zh-CN" dirty="0"/>
              <a:t>Works only for acyclic foreign-key joins (tree-like joins) </a:t>
            </a:r>
            <a:r>
              <a:rPr lang="en-US" altLang="zh-CN" dirty="0">
                <a:sym typeface="+mn-ea"/>
              </a:rPr>
              <a:t>with a single source relation</a:t>
            </a:r>
            <a:endParaRPr lang="en-US" altLang="zh-CN" dirty="0">
              <a:sym typeface="+mn-ea"/>
            </a:endParaRPr>
          </a:p>
          <a:p>
            <a:pPr marL="0" indent="0">
              <a:buNone/>
            </a:pPr>
            <a:endParaRPr lang="en-US" altLang="zh-CN" dirty="0"/>
          </a:p>
          <a:p>
            <a:pPr marL="0" indent="0">
              <a:buNone/>
            </a:pPr>
            <a:r>
              <a:rPr lang="en-US" altLang="zh-CN" dirty="0"/>
              <a:t>Each join result maps one-to-one to the source table </a:t>
            </a:r>
            <a:r>
              <a:rPr lang="en-US" altLang="en-US" dirty="0"/>
              <a:t>→</a:t>
            </a:r>
            <a:r>
              <a:rPr lang="en-US" altLang="zh-CN" dirty="0"/>
              <a:t> sampling reduces to sampling that table.</a:t>
            </a:r>
            <a:endParaRPr lang="en-US" altLang="zh-CN" dirty="0"/>
          </a:p>
          <a:p>
            <a:pPr marL="0" indent="0">
              <a:buNone/>
            </a:pPr>
            <a:endParaRPr lang="en-US" altLang="zh-CN" dirty="0"/>
          </a:p>
          <a:p>
            <a:pPr marL="0" indent="0">
              <a:buNone/>
            </a:pPr>
            <a:r>
              <a:rPr lang="en-US" altLang="zh-CN" dirty="0"/>
              <a:t>But real joins are often cyclic or without a single source — the key challenge addressed in this paper.</a:t>
            </a:r>
            <a:endParaRPr lang="en-US" altLang="zh-CN" dirty="0"/>
          </a:p>
          <a:p>
            <a:pPr marL="0" indent="0">
              <a:buNone/>
            </a:pP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Contribution in this work</a:t>
            </a:r>
            <a:endParaRPr lang="en-US" altLang="zh-CN" dirty="0"/>
          </a:p>
        </p:txBody>
      </p:sp>
      <p:sp>
        <p:nvSpPr>
          <p:cNvPr id="3" name="Content Placeholder 2"/>
          <p:cNvSpPr>
            <a:spLocks noGrp="1"/>
          </p:cNvSpPr>
          <p:nvPr>
            <p:ph idx="1"/>
          </p:nvPr>
        </p:nvSpPr>
        <p:spPr>
          <a:xfrm>
            <a:off x="259882" y="1625253"/>
            <a:ext cx="11569729" cy="4595117"/>
          </a:xfrm>
        </p:spPr>
        <p:txBody>
          <a:bodyPr>
            <a:normAutofit lnSpcReduction="20000"/>
          </a:bodyPr>
          <a:lstStyle/>
          <a:p>
            <a:pPr marL="0" indent="0">
              <a:buNone/>
            </a:pPr>
            <a:r>
              <a:rPr lang="en-US" altLang="zh-CN" dirty="0"/>
              <a:t>A general and efficient framework for join sampling</a:t>
            </a:r>
            <a:endParaRPr lang="en-US" altLang="zh-CN" dirty="0"/>
          </a:p>
          <a:p>
            <a:pPr marL="0" indent="0">
              <a:buNone/>
            </a:pPr>
            <a:endParaRPr lang="en-US" altLang="zh-CN" dirty="0"/>
          </a:p>
          <a:p>
            <a:pPr marL="0" indent="0">
              <a:buNone/>
            </a:pPr>
            <a:r>
              <a:rPr lang="en-US" altLang="zh-CN" dirty="0"/>
              <a:t>1. Guarantees uniform and independent samples compatible with any join size upper bound method.</a:t>
            </a:r>
            <a:endParaRPr lang="en-US" altLang="zh-CN" dirty="0"/>
          </a:p>
          <a:p>
            <a:pPr marL="0" indent="0">
              <a:buNone/>
            </a:pPr>
            <a:endParaRPr lang="en-US" altLang="zh-CN" dirty="0"/>
          </a:p>
          <a:p>
            <a:pPr marL="0" indent="0">
              <a:buNone/>
            </a:pPr>
            <a:r>
              <a:rPr lang="en-US" altLang="zh-CN" dirty="0"/>
              <a:t>2. Supports multi-way joins, acyclic or cyclic, with or without selection predicates</a:t>
            </a:r>
            <a:endParaRPr lang="en-US" altLang="zh-CN" dirty="0"/>
          </a:p>
          <a:p>
            <a:pPr marL="0" indent="0">
              <a:buNone/>
            </a:pPr>
            <a:endParaRPr lang="en-US" altLang="zh-CN" dirty="0"/>
          </a:p>
          <a:p>
            <a:pPr marL="0" indent="0">
              <a:buNone/>
            </a:pPr>
            <a:r>
              <a:rPr lang="en-US" altLang="zh-CN" dirty="0"/>
              <a:t>3. Existing algorithms (Chaudhuri’s &amp; Olken’s) are special cases of our framework.</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Main Idea: General Join Sampling Framework</a:t>
            </a:r>
            <a:endParaRPr lang="en-US" altLang="zh-CN" dirty="0"/>
          </a:p>
        </p:txBody>
      </p:sp>
      <p:sp>
        <p:nvSpPr>
          <p:cNvPr id="3" name="Content Placeholder 2"/>
          <p:cNvSpPr>
            <a:spLocks noGrp="1"/>
          </p:cNvSpPr>
          <p:nvPr>
            <p:ph idx="1"/>
          </p:nvPr>
        </p:nvSpPr>
        <p:spPr>
          <a:xfrm>
            <a:off x="259882" y="1625253"/>
            <a:ext cx="11569729" cy="4595117"/>
          </a:xfrm>
        </p:spPr>
        <p:txBody>
          <a:bodyPr>
            <a:normAutofit lnSpcReduction="20000"/>
          </a:bodyPr>
          <a:lstStyle/>
          <a:p>
            <a:pPr marL="0" indent="0">
              <a:buNone/>
            </a:pPr>
            <a:r>
              <a:rPr lang="en-US" altLang="zh-CN" dirty="0"/>
              <a:t>Each tuple t is assigned a weight w(t) representing how many join results can be extended from t.</a:t>
            </a:r>
            <a:endParaRPr lang="en-US" altLang="zh-CN" dirty="0"/>
          </a:p>
          <a:p>
            <a:pPr marL="0" indent="0">
              <a:buNone/>
            </a:pPr>
            <a:endParaRPr lang="en-US" altLang="zh-CN" dirty="0"/>
          </a:p>
          <a:p>
            <a:pPr marL="0" indent="0">
              <a:buNone/>
            </a:pPr>
            <a:r>
              <a:rPr lang="en-US" altLang="zh-CN" dirty="0"/>
              <a:t>Since w(t) is difficult to compute, an upper bound W(t) is used instead.</a:t>
            </a:r>
            <a:endParaRPr lang="en-US" altLang="zh-CN" dirty="0"/>
          </a:p>
          <a:p>
            <a:pPr marL="0" indent="0">
              <a:buNone/>
            </a:pPr>
            <a:r>
              <a:rPr lang="en-US" altLang="zh-CN" dirty="0"/>
              <a:t>w(t) = |t </a:t>
            </a:r>
            <a:r>
              <a:rPr lang="en-US" altLang="en-US" dirty="0">
                <a:sym typeface="+mn-ea"/>
              </a:rPr>
              <a:t>⨝</a:t>
            </a:r>
            <a:r>
              <a:rPr lang="en-US" altLang="zh-CN" dirty="0"/>
              <a:t> Ri+1 </a:t>
            </a:r>
            <a:r>
              <a:rPr lang="en-US" altLang="en-US" dirty="0">
                <a:sym typeface="+mn-ea"/>
              </a:rPr>
              <a:t>⨝</a:t>
            </a:r>
            <a:r>
              <a:rPr lang="en-US" altLang="zh-CN" dirty="0"/>
              <a:t> Ri+2 </a:t>
            </a:r>
            <a:r>
              <a:rPr lang="en-US" altLang="en-US" dirty="0">
                <a:sym typeface="+mn-ea"/>
              </a:rPr>
              <a:t>⨝</a:t>
            </a:r>
            <a:r>
              <a:rPr lang="en-US" altLang="zh-CN" dirty="0"/>
              <a:t> · · · </a:t>
            </a:r>
            <a:r>
              <a:rPr lang="en-US" altLang="en-US" dirty="0">
                <a:sym typeface="+mn-ea"/>
              </a:rPr>
              <a:t>⨝</a:t>
            </a:r>
            <a:r>
              <a:rPr lang="en-US" altLang="zh-CN" dirty="0"/>
              <a:t> Rn |.</a:t>
            </a:r>
            <a:endParaRPr lang="en-US" altLang="zh-CN" dirty="0"/>
          </a:p>
          <a:p>
            <a:pPr marL="0" indent="0">
              <a:buNone/>
            </a:pPr>
            <a:endParaRPr lang="en-US" altLang="zh-CN" dirty="0"/>
          </a:p>
          <a:p>
            <a:pPr marL="0" indent="0">
              <a:buNone/>
            </a:pPr>
            <a:r>
              <a:rPr lang="en-US" altLang="zh-CN" dirty="0"/>
              <a:t>Sampling decisions are guided by W(t), with rejection probability used to correct overestimation.</a:t>
            </a:r>
            <a:endParaRPr lang="en-US" altLang="zh-CN" dirty="0"/>
          </a:p>
          <a:p>
            <a:pPr marL="0" indent="0">
              <a:buNone/>
            </a:pPr>
            <a:endParaRPr lang="en-US" altLang="zh-CN" dirty="0"/>
          </a:p>
          <a:p>
            <a:pPr marL="0" indent="0">
              <a:buNone/>
            </a:pPr>
            <a:r>
              <a:rPr lang="en-US" altLang="zh-CN" dirty="0"/>
              <a:t>Repeated executions yield uniform and independent join samples.</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Algorithm 1 — Sampling over a Chain Join</a:t>
            </a:r>
            <a:endParaRPr lang="en-US" altLang="zh-CN" dirty="0"/>
          </a:p>
        </p:txBody>
      </p:sp>
      <p:pic>
        <p:nvPicPr>
          <p:cNvPr id="4" name="内容占位符 3"/>
          <p:cNvPicPr>
            <a:picLocks noChangeAspect="1"/>
          </p:cNvPicPr>
          <p:nvPr>
            <p:ph idx="1"/>
          </p:nvPr>
        </p:nvPicPr>
        <p:blipFill>
          <a:blip r:embed="rId1"/>
          <a:stretch>
            <a:fillRect/>
          </a:stretch>
        </p:blipFill>
        <p:spPr>
          <a:xfrm>
            <a:off x="0" y="1535430"/>
            <a:ext cx="6267450" cy="4595495"/>
          </a:xfrm>
          <a:prstGeom prst="rect">
            <a:avLst/>
          </a:prstGeom>
        </p:spPr>
      </p:pic>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6" name="文本框 5"/>
          <p:cNvSpPr txBox="1"/>
          <p:nvPr/>
        </p:nvSpPr>
        <p:spPr>
          <a:xfrm>
            <a:off x="6267450" y="1316355"/>
            <a:ext cx="5835650" cy="4225290"/>
          </a:xfrm>
          <a:prstGeom prst="rect">
            <a:avLst/>
          </a:prstGeom>
        </p:spPr>
        <p:txBody>
          <a:bodyPr wrap="square">
            <a:noAutofit/>
          </a:bodyPr>
          <a:p>
            <a:r>
              <a:rPr lang="en-US" altLang="zh-CN" sz="2000"/>
              <a:t>Starts from a virtual root r₀ and walks through the join chain R₁ → Rn</a:t>
            </a:r>
            <a:endParaRPr lang="en-US" altLang="zh-CN" sz="2000"/>
          </a:p>
          <a:p>
            <a:endParaRPr lang="en-US" altLang="zh-CN" sz="2000"/>
          </a:p>
          <a:p>
            <a:r>
              <a:rPr lang="en-US" altLang="zh-CN" sz="2000"/>
              <a:t>At each step, updates the upper-bound W(t) and possibly rejects the path with probability 1 − </a:t>
            </a:r>
            <a:endParaRPr lang="en-US" altLang="zh-CN" sz="2000"/>
          </a:p>
          <a:p>
            <a:r>
              <a:rPr lang="en-US" altLang="zh-CN" sz="2000"/>
              <a:t>W(t ⋉Rᵢ)/W′(t).</a:t>
            </a:r>
            <a:endParaRPr lang="en-US" altLang="zh-CN" sz="2000"/>
          </a:p>
          <a:p>
            <a:endParaRPr lang="en-US" altLang="zh-CN" sz="2000"/>
          </a:p>
          <a:p>
            <a:r>
              <a:rPr lang="en-US" altLang="zh-CN" sz="2000"/>
              <a:t>If not rejected, randomly selects a joining tuple t′ ∝ W(t′).</a:t>
            </a:r>
            <a:endParaRPr lang="en-US" altLang="zh-CN" sz="2000"/>
          </a:p>
          <a:p>
            <a:endParaRPr lang="en-US" altLang="zh-CN" sz="2000"/>
          </a:p>
          <a:p>
            <a:r>
              <a:rPr lang="en-US" altLang="zh-CN" sz="2000"/>
              <a:t>Ensures every complete join path has equal probability 1/W(r₀).</a:t>
            </a:r>
            <a:endParaRPr lang="en-US" altLang="zh-CN" sz="2000"/>
          </a:p>
          <a:p>
            <a:endParaRPr lang="en-US" altLang="zh-CN" sz="2000"/>
          </a:p>
          <a:p>
            <a:r>
              <a:rPr lang="en-US" altLang="zh-CN" sz="2000"/>
              <a:t>t ⋊Ri+1 represents the set of all tuples in</a:t>
            </a:r>
            <a:endParaRPr lang="en-US" altLang="zh-CN" sz="2000"/>
          </a:p>
          <a:p>
            <a:r>
              <a:rPr lang="en-US" altLang="zh-CN" sz="2000"/>
              <a:t>Ri+1 that join with t</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sym typeface="+mn-ea"/>
              </a:rPr>
              <a:t>Algorithm 1 Example</a:t>
            </a:r>
            <a:endParaRPr lang="zh-CN" altLang="en-US" dirty="0">
              <a:ea typeface="宋体" charset="0"/>
              <a:sym typeface="+mn-ea"/>
            </a:endParaRP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6" name="文本框 5"/>
          <p:cNvSpPr txBox="1"/>
          <p:nvPr/>
        </p:nvSpPr>
        <p:spPr>
          <a:xfrm>
            <a:off x="6805295" y="1317625"/>
            <a:ext cx="5062220" cy="2997200"/>
          </a:xfrm>
          <a:prstGeom prst="rect">
            <a:avLst/>
          </a:prstGeom>
        </p:spPr>
        <p:txBody>
          <a:bodyPr wrap="square">
            <a:noAutofit/>
          </a:bodyPr>
          <a:p>
            <a:r>
              <a:rPr lang="en-US" altLang="zh-CN" sz="2000"/>
              <a:t>Initialization:</a:t>
            </a:r>
            <a:endParaRPr lang="en-US" altLang="zh-CN" sz="2000"/>
          </a:p>
          <a:p>
            <a:r>
              <a:rPr lang="en-US" altLang="zh-CN" sz="2000"/>
              <a:t>Start with r</a:t>
            </a:r>
            <a:r>
              <a:rPr lang="en-US" altLang="en-US" sz="2000"/>
              <a:t>₀</a:t>
            </a:r>
            <a:r>
              <a:rPr lang="en-US" altLang="zh-CN" sz="2000"/>
              <a:t> and set S = {r</a:t>
            </a:r>
            <a:r>
              <a:rPr lang="en-US" altLang="en-US" sz="2000"/>
              <a:t>₀</a:t>
            </a:r>
            <a:r>
              <a:rPr lang="en-US" altLang="zh-CN" sz="2000"/>
              <a:t>}.</a:t>
            </a:r>
            <a:endParaRPr lang="en-US" altLang="zh-CN" sz="2000"/>
          </a:p>
          <a:p>
            <a:r>
              <a:rPr lang="en-US" altLang="zh-CN" sz="2000"/>
              <a:t>Assume we know or estimate the </a:t>
            </a:r>
            <a:endParaRPr lang="en-US" altLang="zh-CN" sz="2000"/>
          </a:p>
          <a:p>
            <a:r>
              <a:rPr lang="en-US" altLang="zh-CN" sz="2000"/>
              <a:t>following weights:</a:t>
            </a:r>
            <a:endParaRPr lang="en-US" altLang="zh-CN" sz="2000"/>
          </a:p>
          <a:p>
            <a:endParaRPr lang="en-US" altLang="zh-CN" sz="2000"/>
          </a:p>
          <a:p>
            <a:r>
              <a:rPr lang="en-US" altLang="zh-CN" sz="2000"/>
              <a:t>W(t1)=4, W(t2)=4, W(t3)=2, W(t4)=2,</a:t>
            </a:r>
            <a:endParaRPr lang="en-US" altLang="zh-CN" sz="2000"/>
          </a:p>
          <a:p>
            <a:r>
              <a:rPr lang="en-US" altLang="zh-CN" sz="2000"/>
              <a:t>W(t5)=W(t6)=W(t7)=W(t8)=1 </a:t>
            </a:r>
            <a:endParaRPr lang="en-US" altLang="zh-CN" sz="2000"/>
          </a:p>
          <a:p>
            <a:endParaRPr lang="en-US" altLang="zh-CN" sz="2000"/>
          </a:p>
          <a:p>
            <a:endParaRPr lang="en-US" altLang="zh-CN" sz="2000"/>
          </a:p>
        </p:txBody>
      </p:sp>
      <p:pic>
        <p:nvPicPr>
          <p:cNvPr id="8" name="内容占位符 7"/>
          <p:cNvPicPr>
            <a:picLocks noChangeAspect="1"/>
          </p:cNvPicPr>
          <p:nvPr>
            <p:ph idx="1"/>
          </p:nvPr>
        </p:nvPicPr>
        <p:blipFill>
          <a:blip r:embed="rId1"/>
          <a:stretch>
            <a:fillRect/>
          </a:stretch>
        </p:blipFill>
        <p:spPr>
          <a:xfrm>
            <a:off x="163830" y="1317625"/>
            <a:ext cx="6511925" cy="4595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sym typeface="+mn-ea"/>
              </a:rPr>
              <a:t>Algorithm 1 Example</a:t>
            </a:r>
            <a:endParaRPr lang="zh-CN" altLang="en-US" dirty="0">
              <a:ea typeface="宋体" charset="0"/>
              <a:sym typeface="+mn-ea"/>
            </a:endParaRP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6" name="文本框 5"/>
          <p:cNvSpPr txBox="1"/>
          <p:nvPr/>
        </p:nvSpPr>
        <p:spPr>
          <a:xfrm>
            <a:off x="6805295" y="1317625"/>
            <a:ext cx="5062220" cy="2997200"/>
          </a:xfrm>
          <a:prstGeom prst="rect">
            <a:avLst/>
          </a:prstGeom>
        </p:spPr>
        <p:txBody>
          <a:bodyPr wrap="square">
            <a:noAutofit/>
          </a:bodyPr>
          <a:p>
            <a:r>
              <a:rPr lang="en-US" altLang="zh-CN" sz="2000"/>
              <a:t>Step 1: r</a:t>
            </a:r>
            <a:r>
              <a:rPr lang="en-US" altLang="en-US" sz="2000"/>
              <a:t>₀</a:t>
            </a:r>
            <a:r>
              <a:rPr lang="en-US" altLang="zh-CN" sz="2000"/>
              <a:t> </a:t>
            </a:r>
            <a:r>
              <a:rPr lang="en-US" altLang="en-US" sz="2000"/>
              <a:t>→</a:t>
            </a:r>
            <a:r>
              <a:rPr lang="en-US" altLang="zh-CN" sz="2000"/>
              <a:t> R</a:t>
            </a:r>
            <a:r>
              <a:rPr lang="en-US" altLang="en-US" sz="2000"/>
              <a:t>₁</a:t>
            </a:r>
            <a:endParaRPr lang="en-US" altLang="en-US" sz="2000"/>
          </a:p>
          <a:p>
            <a:endParaRPr lang="en-US" altLang="zh-CN" sz="2000"/>
          </a:p>
          <a:p>
            <a:r>
              <a:rPr lang="en-US" altLang="zh-CN" sz="2000"/>
              <a:t>Randomly select a tuple, say t</a:t>
            </a:r>
            <a:r>
              <a:rPr lang="en-US" altLang="en-US" sz="2000"/>
              <a:t>₁</a:t>
            </a:r>
            <a:r>
              <a:rPr lang="en-US" altLang="zh-CN" sz="2000"/>
              <a:t> ∈ R</a:t>
            </a:r>
            <a:r>
              <a:rPr lang="en-US" altLang="en-US" sz="2000"/>
              <a:t>₁</a:t>
            </a:r>
            <a:r>
              <a:rPr lang="en-US" altLang="zh-CN" sz="2000"/>
              <a:t>.</a:t>
            </a:r>
            <a:endParaRPr lang="en-US" altLang="zh-CN" sz="2000"/>
          </a:p>
          <a:p>
            <a:endParaRPr lang="en-US" altLang="zh-CN" sz="2000"/>
          </a:p>
          <a:p>
            <a:r>
              <a:rPr lang="en-US" altLang="zh-CN" sz="2000"/>
              <a:t>W′(r</a:t>
            </a:r>
            <a:r>
              <a:rPr lang="en-US" altLang="en-US" sz="2000"/>
              <a:t>₀</a:t>
            </a:r>
            <a:r>
              <a:rPr lang="en-US" altLang="zh-CN" sz="2000"/>
              <a:t>) = W(r</a:t>
            </a:r>
            <a:r>
              <a:rPr lang="en-US" altLang="en-US" sz="2000"/>
              <a:t>₀</a:t>
            </a:r>
            <a:r>
              <a:rPr lang="en-US" altLang="zh-CN" sz="2000"/>
              <a:t>).</a:t>
            </a:r>
            <a:endParaRPr lang="en-US" altLang="zh-CN" sz="2000"/>
          </a:p>
          <a:p>
            <a:endParaRPr lang="en-US" altLang="zh-CN" sz="2000"/>
          </a:p>
          <a:p>
            <a:r>
              <a:rPr lang="en-US" altLang="zh-CN" sz="2000"/>
              <a:t>Update W(r</a:t>
            </a:r>
            <a:r>
              <a:rPr lang="en-US" altLang="en-US" sz="2000"/>
              <a:t>₀</a:t>
            </a:r>
            <a:r>
              <a:rPr lang="en-US" altLang="zh-CN" sz="2000"/>
              <a:t>) </a:t>
            </a:r>
            <a:r>
              <a:rPr lang="en-US" altLang="en-US" sz="2000"/>
              <a:t>←</a:t>
            </a:r>
            <a:r>
              <a:rPr lang="en-US" altLang="zh-CN" sz="2000"/>
              <a:t> W(r</a:t>
            </a:r>
            <a:r>
              <a:rPr lang="en-US" altLang="en-US" sz="2000"/>
              <a:t>₀</a:t>
            </a:r>
            <a:r>
              <a:rPr lang="en-US" altLang="zh-CN" sz="2000"/>
              <a:t> ⋉ R</a:t>
            </a:r>
            <a:r>
              <a:rPr lang="en-US" altLang="en-US" sz="2000"/>
              <a:t>₁</a:t>
            </a:r>
            <a:r>
              <a:rPr lang="en-US" altLang="zh-CN" sz="2000"/>
              <a:t>).</a:t>
            </a:r>
            <a:endParaRPr lang="en-US" altLang="zh-CN" sz="2000"/>
          </a:p>
          <a:p>
            <a:endParaRPr lang="en-US" altLang="zh-CN" sz="2000"/>
          </a:p>
          <a:p>
            <a:r>
              <a:rPr lang="en-US" altLang="zh-CN" sz="2000"/>
              <a:t>Reject with some probability (more possible paths </a:t>
            </a:r>
            <a:r>
              <a:rPr lang="en-US" altLang="en-US" sz="2000"/>
              <a:t>→</a:t>
            </a:r>
            <a:r>
              <a:rPr lang="en-US" altLang="zh-CN" sz="2000"/>
              <a:t> more likely to keep).</a:t>
            </a:r>
            <a:endParaRPr lang="en-US" altLang="zh-CN" sz="2000"/>
          </a:p>
          <a:p>
            <a:endParaRPr lang="en-US" altLang="zh-CN" sz="2000"/>
          </a:p>
          <a:p>
            <a:r>
              <a:rPr lang="en-US" altLang="zh-CN" sz="2000"/>
              <a:t>Suppose it’s not rejected.</a:t>
            </a:r>
            <a:endParaRPr lang="en-US" altLang="zh-CN" sz="2000"/>
          </a:p>
          <a:p>
            <a:endParaRPr lang="en-US" altLang="zh-CN" sz="2000"/>
          </a:p>
        </p:txBody>
      </p:sp>
      <p:pic>
        <p:nvPicPr>
          <p:cNvPr id="8" name="内容占位符 7"/>
          <p:cNvPicPr>
            <a:picLocks noChangeAspect="1"/>
          </p:cNvPicPr>
          <p:nvPr>
            <p:ph idx="1"/>
          </p:nvPr>
        </p:nvPicPr>
        <p:blipFill>
          <a:blip r:embed="rId1"/>
          <a:stretch>
            <a:fillRect/>
          </a:stretch>
        </p:blipFill>
        <p:spPr>
          <a:xfrm>
            <a:off x="163830" y="1317625"/>
            <a:ext cx="6511925" cy="4595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sym typeface="+mn-ea"/>
              </a:rPr>
              <a:t>Algorithm 1 Example</a:t>
            </a:r>
            <a:endParaRPr lang="zh-CN" altLang="en-US" dirty="0">
              <a:ea typeface="宋体" charset="0"/>
              <a:sym typeface="+mn-ea"/>
            </a:endParaRP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6" name="文本框 5"/>
          <p:cNvSpPr txBox="1"/>
          <p:nvPr/>
        </p:nvSpPr>
        <p:spPr>
          <a:xfrm>
            <a:off x="6805295" y="1317625"/>
            <a:ext cx="5062220" cy="2997200"/>
          </a:xfrm>
          <a:prstGeom prst="rect">
            <a:avLst/>
          </a:prstGeom>
        </p:spPr>
        <p:txBody>
          <a:bodyPr wrap="square">
            <a:noAutofit/>
          </a:bodyPr>
          <a:p>
            <a:r>
              <a:rPr lang="en-US" altLang="zh-CN" sz="2000"/>
              <a:t>Step 2: R</a:t>
            </a:r>
            <a:r>
              <a:rPr lang="en-US" altLang="en-US" sz="2000"/>
              <a:t>₁</a:t>
            </a:r>
            <a:r>
              <a:rPr lang="en-US" altLang="zh-CN" sz="2000"/>
              <a:t> </a:t>
            </a:r>
            <a:r>
              <a:rPr lang="en-US" altLang="en-US" sz="2000"/>
              <a:t>→</a:t>
            </a:r>
            <a:r>
              <a:rPr lang="en-US" altLang="zh-CN" sz="2000"/>
              <a:t> R</a:t>
            </a:r>
            <a:r>
              <a:rPr lang="en-US" altLang="en-US" sz="2000"/>
              <a:t>₂</a:t>
            </a:r>
            <a:endParaRPr lang="en-US" altLang="en-US" sz="2000"/>
          </a:p>
          <a:p>
            <a:endParaRPr lang="en-US" altLang="zh-CN" sz="2000"/>
          </a:p>
          <a:p>
            <a:r>
              <a:rPr lang="en-US" altLang="zh-CN" sz="2000"/>
              <a:t>Current tuple t = t</a:t>
            </a:r>
            <a:r>
              <a:rPr lang="en-US" altLang="en-US" sz="2000"/>
              <a:t>₁</a:t>
            </a:r>
            <a:r>
              <a:rPr lang="en-US" altLang="zh-CN" sz="2000"/>
              <a:t>.</a:t>
            </a:r>
            <a:endParaRPr lang="en-US" altLang="zh-CN" sz="2000"/>
          </a:p>
          <a:p>
            <a:endParaRPr lang="en-US" altLang="zh-CN" sz="2000"/>
          </a:p>
          <a:p>
            <a:r>
              <a:rPr lang="en-US" altLang="zh-CN" sz="2000"/>
              <a:t>W′(t</a:t>
            </a:r>
            <a:r>
              <a:rPr lang="en-US" altLang="en-US" sz="2000"/>
              <a:t>₁</a:t>
            </a:r>
            <a:r>
              <a:rPr lang="en-US" altLang="zh-CN" sz="2000"/>
              <a:t>)=4.</a:t>
            </a:r>
            <a:endParaRPr lang="en-US" altLang="zh-CN" sz="2000"/>
          </a:p>
          <a:p>
            <a:endParaRPr lang="en-US" altLang="zh-CN" sz="2000"/>
          </a:p>
          <a:p>
            <a:r>
              <a:rPr lang="en-US" altLang="zh-CN" sz="2000"/>
              <a:t>Compute W(t</a:t>
            </a:r>
            <a:r>
              <a:rPr lang="en-US" altLang="en-US" sz="2000"/>
              <a:t>₁</a:t>
            </a:r>
            <a:r>
              <a:rPr lang="en-US" altLang="zh-CN" sz="2000"/>
              <a:t> ⋉ R</a:t>
            </a:r>
            <a:r>
              <a:rPr lang="en-US" altLang="en-US" sz="2000"/>
              <a:t>₂</a:t>
            </a:r>
            <a:r>
              <a:rPr lang="en-US" altLang="zh-CN" sz="2000"/>
              <a:t>)=2 joins with t</a:t>
            </a:r>
            <a:r>
              <a:rPr lang="en-US" altLang="en-US" sz="2000"/>
              <a:t>₃</a:t>
            </a:r>
            <a:r>
              <a:rPr lang="en-US" altLang="zh-CN" sz="2000"/>
              <a:t>,t</a:t>
            </a:r>
            <a:r>
              <a:rPr lang="en-US" altLang="en-US" sz="2000"/>
              <a:t>₄</a:t>
            </a:r>
            <a:r>
              <a:rPr lang="en-US" altLang="zh-CN" sz="2000"/>
              <a:t> </a:t>
            </a:r>
            <a:r>
              <a:rPr lang="en-US" altLang="en-US" sz="2000"/>
              <a:t>→</a:t>
            </a:r>
            <a:r>
              <a:rPr lang="en-US" altLang="zh-CN" sz="2000"/>
              <a:t> W(t</a:t>
            </a:r>
            <a:r>
              <a:rPr lang="en-US" altLang="en-US" sz="2000"/>
              <a:t>₁</a:t>
            </a:r>
            <a:r>
              <a:rPr lang="en-US" altLang="zh-CN" sz="2000"/>
              <a:t> ⋉ R</a:t>
            </a:r>
            <a:r>
              <a:rPr lang="en-US" altLang="en-US" sz="2000"/>
              <a:t>₂</a:t>
            </a:r>
            <a:r>
              <a:rPr lang="en-US" altLang="zh-CN" sz="2000"/>
              <a:t>)=2.</a:t>
            </a:r>
            <a:endParaRPr lang="en-US" altLang="zh-CN" sz="2000"/>
          </a:p>
          <a:p>
            <a:endParaRPr lang="en-US" altLang="zh-CN" sz="2000"/>
          </a:p>
          <a:p>
            <a:r>
              <a:rPr lang="en-US" altLang="zh-CN" sz="2000"/>
              <a:t>Rejection probability = 1 − 2/4 = 0.5 </a:t>
            </a:r>
            <a:r>
              <a:rPr lang="en-US" altLang="en-US" sz="2000"/>
              <a:t>→</a:t>
            </a:r>
            <a:r>
              <a:rPr lang="en-US" altLang="zh-CN" sz="2000"/>
              <a:t> 50% chance to reject (to avoid bias).</a:t>
            </a:r>
            <a:endParaRPr lang="en-US" altLang="zh-CN" sz="2000"/>
          </a:p>
          <a:p>
            <a:endParaRPr lang="en-US" altLang="zh-CN" sz="2000"/>
          </a:p>
          <a:p>
            <a:r>
              <a:rPr lang="en-US" altLang="zh-CN" sz="2000"/>
              <a:t>If not rejected, randomly choose between {t</a:t>
            </a:r>
            <a:r>
              <a:rPr lang="en-US" altLang="en-US" sz="2000"/>
              <a:t>₃</a:t>
            </a:r>
            <a:r>
              <a:rPr lang="en-US" altLang="zh-CN" sz="2000"/>
              <a:t>, t</a:t>
            </a:r>
            <a:r>
              <a:rPr lang="en-US" altLang="en-US" sz="2000"/>
              <a:t>₄</a:t>
            </a:r>
            <a:r>
              <a:rPr lang="en-US" altLang="zh-CN" sz="2000"/>
              <a:t>} with probability ∝ W(t′).</a:t>
            </a:r>
            <a:endParaRPr lang="en-US" altLang="zh-CN" sz="2000"/>
          </a:p>
          <a:p>
            <a:r>
              <a:rPr lang="en-US" altLang="zh-CN" sz="2000"/>
              <a:t>Suppose we pick t</a:t>
            </a:r>
            <a:r>
              <a:rPr lang="en-US" altLang="en-US" sz="2000"/>
              <a:t>₃</a:t>
            </a:r>
            <a:r>
              <a:rPr lang="en-US" altLang="zh-CN" sz="2000"/>
              <a:t>.</a:t>
            </a:r>
            <a:endParaRPr lang="en-US" altLang="zh-CN" sz="2000"/>
          </a:p>
        </p:txBody>
      </p:sp>
      <p:pic>
        <p:nvPicPr>
          <p:cNvPr id="8" name="内容占位符 7"/>
          <p:cNvPicPr>
            <a:picLocks noChangeAspect="1"/>
          </p:cNvPicPr>
          <p:nvPr>
            <p:ph idx="1"/>
          </p:nvPr>
        </p:nvPicPr>
        <p:blipFill>
          <a:blip r:embed="rId1"/>
          <a:stretch>
            <a:fillRect/>
          </a:stretch>
        </p:blipFill>
        <p:spPr>
          <a:xfrm>
            <a:off x="163830" y="1317625"/>
            <a:ext cx="6511925" cy="4595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sym typeface="+mn-ea"/>
              </a:rPr>
              <a:t>Algorithm 1 Example</a:t>
            </a:r>
            <a:endParaRPr lang="zh-CN" altLang="en-US" dirty="0">
              <a:ea typeface="宋体" charset="0"/>
              <a:sym typeface="+mn-ea"/>
            </a:endParaRP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6" name="文本框 5"/>
          <p:cNvSpPr txBox="1"/>
          <p:nvPr/>
        </p:nvSpPr>
        <p:spPr>
          <a:xfrm>
            <a:off x="6805295" y="1317625"/>
            <a:ext cx="5062220" cy="2997200"/>
          </a:xfrm>
          <a:prstGeom prst="rect">
            <a:avLst/>
          </a:prstGeom>
        </p:spPr>
        <p:txBody>
          <a:bodyPr wrap="square">
            <a:noAutofit/>
          </a:bodyPr>
          <a:p>
            <a:r>
              <a:rPr lang="en-US" altLang="zh-CN" sz="2000"/>
              <a:t>Step 3: R</a:t>
            </a:r>
            <a:r>
              <a:rPr lang="en-US" altLang="en-US" sz="2000"/>
              <a:t>₂</a:t>
            </a:r>
            <a:r>
              <a:rPr lang="en-US" altLang="zh-CN" sz="2000"/>
              <a:t> </a:t>
            </a:r>
            <a:r>
              <a:rPr lang="en-US" altLang="en-US" sz="2000"/>
              <a:t>→</a:t>
            </a:r>
            <a:r>
              <a:rPr lang="en-US" altLang="zh-CN" sz="2000"/>
              <a:t> R</a:t>
            </a:r>
            <a:r>
              <a:rPr lang="en-US" altLang="en-US" sz="2000"/>
              <a:t>₃</a:t>
            </a:r>
            <a:endParaRPr lang="en-US" altLang="en-US" sz="2000"/>
          </a:p>
          <a:p>
            <a:endParaRPr lang="en-US" altLang="zh-CN" sz="2000"/>
          </a:p>
          <a:p>
            <a:r>
              <a:rPr lang="en-US" altLang="zh-CN" sz="2000"/>
              <a:t>Current t = t</a:t>
            </a:r>
            <a:r>
              <a:rPr lang="en-US" altLang="en-US" sz="2000"/>
              <a:t>₃</a:t>
            </a:r>
            <a:r>
              <a:rPr lang="en-US" altLang="zh-CN" sz="2000"/>
              <a:t>. W′(t</a:t>
            </a:r>
            <a:r>
              <a:rPr lang="en-US" altLang="en-US" sz="2000"/>
              <a:t>₃</a:t>
            </a:r>
            <a:r>
              <a:rPr lang="en-US" altLang="zh-CN" sz="2000"/>
              <a:t>)=2.</a:t>
            </a:r>
            <a:endParaRPr lang="en-US" altLang="zh-CN" sz="2000"/>
          </a:p>
          <a:p>
            <a:endParaRPr lang="en-US" altLang="zh-CN" sz="2000"/>
          </a:p>
          <a:p>
            <a:r>
              <a:rPr lang="en-US" altLang="zh-CN" sz="2000"/>
              <a:t>W(t</a:t>
            </a:r>
            <a:r>
              <a:rPr lang="en-US" altLang="en-US" sz="2000"/>
              <a:t>₃</a:t>
            </a:r>
            <a:r>
              <a:rPr lang="en-US" altLang="zh-CN" sz="2000"/>
              <a:t> ⋉ R</a:t>
            </a:r>
            <a:r>
              <a:rPr lang="en-US" altLang="en-US" sz="2000"/>
              <a:t>₃</a:t>
            </a:r>
            <a:r>
              <a:rPr lang="en-US" altLang="zh-CN" sz="2000"/>
              <a:t>): C=18 joins with t</a:t>
            </a:r>
            <a:r>
              <a:rPr lang="en-US" altLang="en-US" sz="2000"/>
              <a:t>₅</a:t>
            </a:r>
            <a:r>
              <a:rPr lang="en-US" altLang="zh-CN" sz="2000"/>
              <a:t>,t</a:t>
            </a:r>
            <a:r>
              <a:rPr lang="en-US" altLang="en-US" sz="2000"/>
              <a:t>₆</a:t>
            </a:r>
            <a:r>
              <a:rPr lang="en-US" altLang="zh-CN" sz="2000"/>
              <a:t> </a:t>
            </a:r>
            <a:r>
              <a:rPr lang="en-US" altLang="en-US" sz="2000"/>
              <a:t>→</a:t>
            </a:r>
            <a:r>
              <a:rPr lang="en-US" altLang="zh-CN" sz="2000"/>
              <a:t> W(t</a:t>
            </a:r>
            <a:r>
              <a:rPr lang="en-US" altLang="en-US" sz="2000"/>
              <a:t>₃</a:t>
            </a:r>
            <a:r>
              <a:rPr lang="en-US" altLang="zh-CN" sz="2000"/>
              <a:t> ⋉ R</a:t>
            </a:r>
            <a:r>
              <a:rPr lang="en-US" altLang="en-US" sz="2000"/>
              <a:t>₃</a:t>
            </a:r>
            <a:r>
              <a:rPr lang="en-US" altLang="zh-CN" sz="2000"/>
              <a:t>)=2.</a:t>
            </a:r>
            <a:endParaRPr lang="en-US" altLang="zh-CN" sz="2000"/>
          </a:p>
          <a:p>
            <a:endParaRPr lang="en-US" altLang="zh-CN" sz="2000"/>
          </a:p>
          <a:p>
            <a:r>
              <a:rPr lang="en-US" altLang="zh-CN" sz="2000"/>
              <a:t>Rejection probability = 1 − 2/2 = 0 </a:t>
            </a:r>
            <a:r>
              <a:rPr lang="en-US" altLang="en-US" sz="2000"/>
              <a:t>→</a:t>
            </a:r>
            <a:r>
              <a:rPr lang="en-US" altLang="zh-CN" sz="2000"/>
              <a:t> not rejected.</a:t>
            </a:r>
            <a:endParaRPr lang="en-US" altLang="zh-CN" sz="2000"/>
          </a:p>
          <a:p>
            <a:endParaRPr lang="en-US" altLang="zh-CN" sz="2000"/>
          </a:p>
          <a:p>
            <a:r>
              <a:rPr lang="en-US" altLang="zh-CN" sz="2000"/>
              <a:t>Randomly choose one from {t</a:t>
            </a:r>
            <a:r>
              <a:rPr lang="en-US" altLang="en-US" sz="2000"/>
              <a:t>₅</a:t>
            </a:r>
            <a:r>
              <a:rPr lang="en-US" altLang="zh-CN" sz="2000"/>
              <a:t>, t</a:t>
            </a:r>
            <a:r>
              <a:rPr lang="en-US" altLang="en-US" sz="2000"/>
              <a:t>₆</a:t>
            </a:r>
            <a:r>
              <a:rPr lang="en-US" altLang="zh-CN" sz="2000"/>
              <a:t>}, say t</a:t>
            </a:r>
            <a:r>
              <a:rPr lang="en-US" altLang="en-US" sz="2000"/>
              <a:t>₅</a:t>
            </a:r>
            <a:r>
              <a:rPr lang="en-US" altLang="zh-CN" sz="2000"/>
              <a:t>.</a:t>
            </a:r>
            <a:endParaRPr lang="en-US" altLang="zh-CN" sz="2000"/>
          </a:p>
          <a:p>
            <a:endParaRPr lang="en-US" altLang="zh-CN" sz="2000"/>
          </a:p>
          <a:p>
            <a:r>
              <a:rPr lang="en-US" altLang="en-US" sz="2000"/>
              <a:t>✅</a:t>
            </a:r>
            <a:r>
              <a:rPr lang="en-US" altLang="zh-CN" sz="2000"/>
              <a:t> Final path: (t</a:t>
            </a:r>
            <a:r>
              <a:rPr lang="en-US" altLang="en-US" sz="2000"/>
              <a:t>₁</a:t>
            </a:r>
            <a:r>
              <a:rPr lang="en-US" altLang="zh-CN" sz="2000"/>
              <a:t>, t</a:t>
            </a:r>
            <a:r>
              <a:rPr lang="en-US" altLang="en-US" sz="2000"/>
              <a:t>₃</a:t>
            </a:r>
            <a:r>
              <a:rPr lang="en-US" altLang="zh-CN" sz="2000"/>
              <a:t>, t</a:t>
            </a:r>
            <a:r>
              <a:rPr lang="en-US" altLang="en-US" sz="2000"/>
              <a:t>₅</a:t>
            </a:r>
            <a:r>
              <a:rPr lang="en-US" altLang="zh-CN" sz="2000"/>
              <a:t>)</a:t>
            </a:r>
            <a:endParaRPr lang="en-US" altLang="zh-CN" sz="2000"/>
          </a:p>
          <a:p>
            <a:r>
              <a:rPr lang="en-US" altLang="zh-CN" sz="2000"/>
              <a:t>S = (r</a:t>
            </a:r>
            <a:r>
              <a:rPr lang="en-US" altLang="en-US" sz="2000"/>
              <a:t>₀</a:t>
            </a:r>
            <a:r>
              <a:rPr lang="en-US" altLang="zh-CN" sz="2000"/>
              <a:t>, t</a:t>
            </a:r>
            <a:r>
              <a:rPr lang="en-US" altLang="en-US" sz="2000"/>
              <a:t>₁</a:t>
            </a:r>
            <a:r>
              <a:rPr lang="en-US" altLang="zh-CN" sz="2000"/>
              <a:t>, t</a:t>
            </a:r>
            <a:r>
              <a:rPr lang="en-US" altLang="en-US" sz="2000"/>
              <a:t>₃</a:t>
            </a:r>
            <a:r>
              <a:rPr lang="en-US" altLang="zh-CN" sz="2000"/>
              <a:t>, t</a:t>
            </a:r>
            <a:r>
              <a:rPr lang="en-US" altLang="en-US" sz="2000"/>
              <a:t>₅</a:t>
            </a:r>
            <a:r>
              <a:rPr lang="en-US" altLang="zh-CN" sz="2000"/>
              <a:t>) — this is the sampled join result.</a:t>
            </a:r>
            <a:endParaRPr lang="en-US" altLang="zh-CN" sz="2000"/>
          </a:p>
        </p:txBody>
      </p:sp>
      <p:pic>
        <p:nvPicPr>
          <p:cNvPr id="8" name="内容占位符 7"/>
          <p:cNvPicPr>
            <a:picLocks noChangeAspect="1"/>
          </p:cNvPicPr>
          <p:nvPr>
            <p:ph idx="1"/>
          </p:nvPr>
        </p:nvPicPr>
        <p:blipFill>
          <a:blip r:embed="rId1"/>
          <a:stretch>
            <a:fillRect/>
          </a:stretch>
        </p:blipFill>
        <p:spPr>
          <a:xfrm>
            <a:off x="163830" y="1317625"/>
            <a:ext cx="6511925" cy="4595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ea typeface="宋体" charset="0"/>
                <a:sym typeface="+mn-ea"/>
              </a:rPr>
              <a:t>Why uniform and independent？</a:t>
            </a:r>
            <a:endParaRPr lang="en-US" altLang="zh-CN" dirty="0">
              <a:ea typeface="宋体" charset="0"/>
              <a:sym typeface="+mn-ea"/>
            </a:endParaRP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pic>
        <p:nvPicPr>
          <p:cNvPr id="10" name="内容占位符 9"/>
          <p:cNvPicPr>
            <a:picLocks noChangeAspect="1"/>
          </p:cNvPicPr>
          <p:nvPr>
            <p:ph idx="1"/>
          </p:nvPr>
        </p:nvPicPr>
        <p:blipFill>
          <a:blip r:embed="rId1"/>
          <a:stretch>
            <a:fillRect/>
          </a:stretch>
        </p:blipFill>
        <p:spPr>
          <a:xfrm>
            <a:off x="2335530" y="1714500"/>
            <a:ext cx="4781550" cy="685800"/>
          </a:xfrm>
          <a:prstGeom prst="rect">
            <a:avLst/>
          </a:prstGeom>
        </p:spPr>
      </p:pic>
      <p:sp>
        <p:nvSpPr>
          <p:cNvPr id="11" name="文本框 10"/>
          <p:cNvSpPr txBox="1"/>
          <p:nvPr/>
        </p:nvSpPr>
        <p:spPr>
          <a:xfrm>
            <a:off x="652780" y="2920365"/>
            <a:ext cx="10340340" cy="3415030"/>
          </a:xfrm>
          <a:prstGeom prst="rect">
            <a:avLst/>
          </a:prstGeom>
        </p:spPr>
        <p:txBody>
          <a:bodyPr wrap="square">
            <a:spAutoFit/>
          </a:bodyPr>
          <a:p>
            <a:pPr indent="0">
              <a:buFont typeface="Arial" panose="020B0604020202090204"/>
              <a:buNone/>
            </a:pPr>
            <a:r>
              <a:rPr lang="en-US" altLang="zh-CN" sz="2400"/>
              <a:t>Each partial path (r₀, t₁, …, tᵢ) is sampled with probability W(tᵢ)/W(r₀).</a:t>
            </a:r>
            <a:endParaRPr lang="en-US" altLang="zh-CN" sz="2400"/>
          </a:p>
          <a:p>
            <a:pPr>
              <a:buFont typeface="Arial" panose="020B0604020202090204"/>
              <a:buChar char="•"/>
            </a:pPr>
            <a:endParaRPr lang="en-US" altLang="zh-CN" sz="2400"/>
          </a:p>
          <a:p>
            <a:pPr indent="0">
              <a:buFont typeface="Arial" panose="020B0604020202090204"/>
              <a:buNone/>
            </a:pPr>
            <a:r>
              <a:rPr lang="en-US" altLang="zh-CN" sz="2400"/>
              <a:t>For i = n, W(tn)=1 ⇒ every complete join result has probability 1/W(r₀).</a:t>
            </a:r>
            <a:endParaRPr lang="en-US" altLang="zh-CN" sz="2400"/>
          </a:p>
          <a:p>
            <a:pPr>
              <a:buFont typeface="Arial" panose="020B0604020202090204"/>
              <a:buChar char="•"/>
            </a:pPr>
            <a:endParaRPr lang="en-US" altLang="zh-CN" sz="2400"/>
          </a:p>
          <a:p>
            <a:pPr indent="0">
              <a:buFont typeface="Arial" panose="020B0604020202090204"/>
              <a:buNone/>
            </a:pPr>
            <a:r>
              <a:rPr lang="en-US" altLang="zh-CN" sz="2400"/>
              <a:t>Therefore, all join results are equally likely and mutually independent.、</a:t>
            </a:r>
            <a:endParaRPr lang="en-US" altLang="zh-CN" sz="2400"/>
          </a:p>
          <a:p>
            <a:pPr indent="0">
              <a:buFont typeface="Arial" panose="020B0604020202090204"/>
              <a:buNone/>
            </a:pPr>
            <a:endParaRPr lang="en-US" altLang="zh-CN" sz="2400"/>
          </a:p>
          <a:p>
            <a:pPr indent="0">
              <a:buFont typeface="Arial" panose="020B0604020202090204"/>
              <a:buNone/>
            </a:pPr>
            <a:r>
              <a:rPr lang="en-US" altLang="zh-CN" sz="2400" dirty="0">
                <a:sym typeface="+mn-ea"/>
              </a:rPr>
              <a:t>Sampling efficiency = |J| / W(r</a:t>
            </a:r>
            <a:r>
              <a:rPr lang="en-US" altLang="en-US" sz="2400" dirty="0">
                <a:sym typeface="+mn-ea"/>
              </a:rPr>
              <a:t>₀</a:t>
            </a:r>
            <a:r>
              <a:rPr lang="en-US" altLang="zh-CN" sz="2400" dirty="0">
                <a:sym typeface="+mn-ea"/>
              </a:rPr>
              <a:t>); loose bounds lead to higher rejection rates.</a:t>
            </a:r>
            <a:endParaRPr lang="en-US" altLang="zh-CN" sz="2400" dirty="0"/>
          </a:p>
          <a:p>
            <a:pPr indent="0">
              <a:buFont typeface="Arial" panose="020B0604020202090204"/>
              <a:buNone/>
            </a:pP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ea typeface="宋体" charset="0"/>
                <a:sym typeface="+mn-ea"/>
              </a:rPr>
              <a:t>Remark of Algorithm 1</a:t>
            </a:r>
            <a:endParaRPr lang="zh-CN" altLang="en-US" dirty="0">
              <a:ea typeface="宋体" charset="0"/>
              <a:sym typeface="+mn-ea"/>
            </a:endParaRP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11" name="文本框 10"/>
          <p:cNvSpPr txBox="1"/>
          <p:nvPr/>
        </p:nvSpPr>
        <p:spPr>
          <a:xfrm>
            <a:off x="174625" y="1509395"/>
            <a:ext cx="11842750" cy="4154170"/>
          </a:xfrm>
          <a:prstGeom prst="rect">
            <a:avLst/>
          </a:prstGeom>
        </p:spPr>
        <p:txBody>
          <a:bodyPr wrap="square">
            <a:spAutoFit/>
          </a:bodyPr>
          <a:p>
            <a:pPr indent="0">
              <a:buFont typeface="Arial" panose="020B0604020202090204"/>
              <a:buNone/>
            </a:pPr>
            <a:r>
              <a:rPr lang="en-US" altLang="zh-CN" sz="2400" dirty="0"/>
              <a:t>W(t) values don’t need to be precomputed — they can be estimated on the fly.</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The algorithm always produces uniform and independent samples, regardless of how W(t) is derived.</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When n = 2, Algorithm 1 generalizes previous works:</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Olken (1993): uses a loose upper bound, low efficiency.</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Chaudhuri et al. (1999): uses exact frequencies, 100 % efficiency.</a:t>
            </a:r>
            <a:endParaRPr lang="en-US" altLang="zh-CN" sz="2400" dirty="0"/>
          </a:p>
          <a:p>
            <a:pPr indent="0">
              <a:buFont typeface="Arial" panose="020B0604020202090204"/>
              <a:buNone/>
            </a:pP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and Motivation</a:t>
            </a:r>
            <a:endParaRPr lang="en-US" dirty="0"/>
          </a:p>
        </p:txBody>
      </p:sp>
      <p:sp>
        <p:nvSpPr>
          <p:cNvPr id="3" name="Content Placeholder 2"/>
          <p:cNvSpPr>
            <a:spLocks noGrp="1"/>
          </p:cNvSpPr>
          <p:nvPr>
            <p:ph idx="1"/>
          </p:nvPr>
        </p:nvSpPr>
        <p:spPr/>
        <p:txBody>
          <a:bodyPr>
            <a:normAutofit lnSpcReduction="20000"/>
          </a:bodyPr>
          <a:lstStyle/>
          <a:p>
            <a:pPr marL="0" indent="0">
              <a:buNone/>
            </a:pPr>
            <a:r>
              <a:rPr lang="en-US" altLang="zh-CN" dirty="0"/>
              <a:t>Join is a fundamental but</a:t>
            </a:r>
            <a:r>
              <a:rPr lang="en-US" altLang="zh-CN" dirty="0">
                <a:sym typeface="+mn-ea"/>
              </a:rPr>
              <a:t> expensive </a:t>
            </a:r>
            <a:r>
              <a:rPr lang="en-US" altLang="zh-CN" dirty="0">
                <a:sym typeface="+mn-ea"/>
              </a:rPr>
              <a:t>operator, especially on large data, multiple relations.</a:t>
            </a:r>
            <a:endParaRPr lang="en-US" altLang="zh-CN" dirty="0">
              <a:sym typeface="+mn-ea"/>
            </a:endParaRPr>
          </a:p>
          <a:p>
            <a:pPr marL="0" indent="0">
              <a:buNone/>
            </a:pPr>
            <a:endParaRPr lang="en-US" altLang="zh-CN" dirty="0">
              <a:sym typeface="+mn-ea"/>
            </a:endParaRPr>
          </a:p>
          <a:p>
            <a:pPr marL="0" indent="0">
              <a:buNone/>
            </a:pPr>
            <a:r>
              <a:rPr lang="en-US" altLang="zh-CN" dirty="0">
                <a:sym typeface="+mn-ea"/>
              </a:rPr>
              <a:t>Many applications do not require the full join results</a:t>
            </a:r>
            <a:endParaRPr lang="en-US" altLang="zh-CN" dirty="0"/>
          </a:p>
          <a:p>
            <a:pPr marL="0" indent="0">
              <a:buNone/>
            </a:pPr>
            <a:endParaRPr lang="en-US" altLang="zh-CN" dirty="0"/>
          </a:p>
          <a:p>
            <a:pPr marL="0" indent="0">
              <a:buNone/>
            </a:pPr>
            <a:r>
              <a:rPr lang="en-US" altLang="zh-CN" dirty="0">
                <a:sym typeface="+mn-ea"/>
              </a:rPr>
              <a:t>Random sample of the join results often suffices for many applications (SUM, AVG, medians and quantiles etc.)</a:t>
            </a:r>
            <a:endParaRPr lang="en-US" altLang="zh-CN" dirty="0"/>
          </a:p>
          <a:p>
            <a:pPr marL="0" indent="0">
              <a:buNone/>
            </a:pPr>
            <a:endParaRPr lang="en-US" altLang="zh-CN" dirty="0"/>
          </a:p>
          <a:p>
            <a:pPr marL="0" indent="0">
              <a:buNone/>
            </a:pPr>
            <a:r>
              <a:rPr lang="en-US" altLang="zh-CN" dirty="0">
                <a:sym typeface="+mn-ea"/>
              </a:rPr>
              <a:t>Trade-off between efficiency and accuracy</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ea typeface="宋体" charset="0"/>
                <a:sym typeface="+mn-ea"/>
              </a:rPr>
              <a:t>Framework Instantiations</a:t>
            </a:r>
            <a:endParaRPr lang="en-US" altLang="zh-CN" dirty="0">
              <a:ea typeface="宋体" charset="0"/>
              <a:sym typeface="+mn-ea"/>
            </a:endParaRP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11" name="文本框 10"/>
          <p:cNvSpPr txBox="1"/>
          <p:nvPr/>
        </p:nvSpPr>
        <p:spPr>
          <a:xfrm>
            <a:off x="174625" y="1509395"/>
            <a:ext cx="11842750" cy="4154170"/>
          </a:xfrm>
          <a:prstGeom prst="rect">
            <a:avLst/>
          </a:prstGeom>
        </p:spPr>
        <p:txBody>
          <a:bodyPr wrap="square">
            <a:spAutoFit/>
          </a:bodyPr>
          <a:p>
            <a:pPr indent="0">
              <a:buFont typeface="Arial" panose="020B0604020202090204"/>
              <a:buNone/>
            </a:pPr>
            <a:r>
              <a:rPr lang="en-US" altLang="zh-CN" sz="2400" dirty="0"/>
              <a:t>Different versions of Algorithm 1 only differ in how W(t) (join-size upper bounds) are computed.</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There is a trade-off between setup cost and sampling efficiency.</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Tighter bounds: higher initialization cost but faster sampling.</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Looser bounds: easy to compute but higher rejection rates, low efficiency</a:t>
            </a:r>
            <a:endParaRPr lang="en-US" altLang="zh-CN" sz="2400" dirty="0"/>
          </a:p>
          <a:p>
            <a:pPr indent="0">
              <a:buFont typeface="Arial" panose="020B0604020202090204"/>
              <a:buNone/>
            </a:pPr>
            <a:endParaRPr lang="en-US" altLang="zh-CN" sz="2400" dirty="0"/>
          </a:p>
          <a:p>
            <a:pPr indent="0">
              <a:buFont typeface="Arial" panose="020B0604020202090204"/>
              <a:buNone/>
            </a:pPr>
            <a:r>
              <a:rPr lang="en-US" altLang="zh-CN" sz="2400" dirty="0"/>
              <a:t>Olken (1993) and Chaudhuri et al. (1999) represent the two extremes of this trade-off.</a:t>
            </a:r>
            <a:endParaRPr lang="en-US" altLang="zh-CN" sz="2400" dirty="0"/>
          </a:p>
          <a:p>
            <a:pPr indent="0">
              <a:buFont typeface="Arial" panose="020B0604020202090204"/>
              <a:buNone/>
            </a:pP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Other Join Size Upper Bounds (AGM Bound)</a:t>
            </a:r>
            <a:endParaRPr lang="en-US" altLang="zh-CN" dirty="0"/>
          </a:p>
        </p:txBody>
      </p:sp>
      <p:sp>
        <p:nvSpPr>
          <p:cNvPr id="3" name="Content Placeholder 2"/>
          <p:cNvSpPr>
            <a:spLocks noGrp="1"/>
          </p:cNvSpPr>
          <p:nvPr>
            <p:ph idx="1"/>
          </p:nvPr>
        </p:nvSpPr>
        <p:spPr>
          <a:xfrm>
            <a:off x="259882" y="1625253"/>
            <a:ext cx="11569729" cy="4595117"/>
          </a:xfrm>
        </p:spPr>
        <p:txBody>
          <a:bodyPr>
            <a:normAutofit/>
          </a:bodyPr>
          <a:lstStyle/>
          <a:p>
            <a:pPr marL="0" indent="0">
              <a:buNone/>
            </a:pPr>
            <a:r>
              <a:rPr lang="en-US" altLang="zh-CN" dirty="0"/>
              <a:t>AGM bound: a theoretical worst-case upper bound on join size derived from database theory.</a:t>
            </a:r>
            <a:endParaRPr lang="en-US" altLang="zh-CN" dirty="0"/>
          </a:p>
          <a:p>
            <a:pPr marL="0" indent="0">
              <a:buNone/>
            </a:pPr>
            <a:r>
              <a:rPr lang="en-US" altLang="zh-CN" dirty="0"/>
              <a:t>It estimates the maximum possible output size based only on relation sizes, without using key frequencies.</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pic>
        <p:nvPicPr>
          <p:cNvPr id="4" name="图片 3"/>
          <p:cNvPicPr>
            <a:picLocks noChangeAspect="1"/>
          </p:cNvPicPr>
          <p:nvPr/>
        </p:nvPicPr>
        <p:blipFill>
          <a:blip r:embed="rId1"/>
          <a:stretch>
            <a:fillRect/>
          </a:stretch>
        </p:blipFill>
        <p:spPr>
          <a:xfrm>
            <a:off x="1042670" y="4079240"/>
            <a:ext cx="9258300" cy="933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Acyclic join queries</a:t>
            </a:r>
            <a:endParaRPr lang="en-US" altLang="zh-CN" dirty="0"/>
          </a:p>
        </p:txBody>
      </p:sp>
      <p:sp>
        <p:nvSpPr>
          <p:cNvPr id="3" name="Content Placeholder 2"/>
          <p:cNvSpPr>
            <a:spLocks noGrp="1"/>
          </p:cNvSpPr>
          <p:nvPr>
            <p:ph idx="1"/>
          </p:nvPr>
        </p:nvSpPr>
        <p:spPr>
          <a:xfrm>
            <a:off x="259882" y="1625253"/>
            <a:ext cx="11569729" cy="4595117"/>
          </a:xfrm>
        </p:spPr>
        <p:txBody>
          <a:bodyPr>
            <a:normAutofit lnSpcReduction="20000"/>
          </a:bodyPr>
          <a:lstStyle/>
          <a:p>
            <a:pPr marL="0" indent="0">
              <a:buNone/>
            </a:pPr>
            <a:r>
              <a:rPr lang="en-US" altLang="zh-CN" dirty="0"/>
              <a:t>Represent the query as a join tree — R</a:t>
            </a:r>
            <a:r>
              <a:rPr lang="en-US" altLang="en-US" dirty="0"/>
              <a:t>₁</a:t>
            </a:r>
            <a:r>
              <a:rPr lang="en-US" altLang="zh-CN" dirty="0"/>
              <a:t> is the root; other relations are its children</a:t>
            </a:r>
            <a:endParaRPr lang="en-US" altLang="zh-CN" dirty="0"/>
          </a:p>
          <a:p>
            <a:pPr marL="0" indent="0">
              <a:buNone/>
            </a:pPr>
            <a:endParaRPr lang="en-US" altLang="zh-CN" dirty="0"/>
          </a:p>
          <a:p>
            <a:pPr marL="0" indent="0">
              <a:buNone/>
            </a:pPr>
            <a:r>
              <a:rPr lang="en-US" altLang="zh-CN" dirty="0"/>
              <a:t>For each tuple t ∈ R</a:t>
            </a:r>
            <a:r>
              <a:rPr lang="" altLang="en-US" dirty="0"/>
              <a:t>ᵢ</a:t>
            </a:r>
            <a:r>
              <a:rPr lang="en-US" altLang="zh-CN" dirty="0"/>
              <a:t>:</a:t>
            </a:r>
            <a:endParaRPr lang="en-US" altLang="zh-CN" dirty="0"/>
          </a:p>
          <a:p>
            <a:pPr marL="0" indent="0">
              <a:buNone/>
            </a:pPr>
            <a:r>
              <a:rPr lang="en-US" altLang="zh-CN" dirty="0"/>
              <a:t>w(t) = | t ⋈ (⋈_{R</a:t>
            </a:r>
            <a:r>
              <a:rPr lang="en-US" altLang="en-US" dirty="0"/>
              <a:t>ⱼ</a:t>
            </a:r>
            <a:r>
              <a:rPr lang="en-US" altLang="zh-CN" dirty="0"/>
              <a:t> : R</a:t>
            </a:r>
            <a:r>
              <a:rPr lang="" altLang="en-US" dirty="0"/>
              <a:t>ᵢ</a:t>
            </a:r>
            <a:r>
              <a:rPr lang="en-US" altLang="zh-CN" dirty="0"/>
              <a:t> &lt; R</a:t>
            </a:r>
            <a:r>
              <a:rPr lang="en-US" altLang="en-US" dirty="0"/>
              <a:t>ⱼ</a:t>
            </a:r>
            <a:r>
              <a:rPr lang="en-US" altLang="zh-CN" dirty="0"/>
              <a:t>} R</a:t>
            </a:r>
            <a:r>
              <a:rPr lang="en-US" altLang="en-US" dirty="0"/>
              <a:t>ⱼ</a:t>
            </a:r>
            <a:r>
              <a:rPr lang="en-US" altLang="zh-CN" dirty="0"/>
              <a:t>) | </a:t>
            </a:r>
            <a:r>
              <a:rPr lang="en-US" altLang="en-US" dirty="0"/>
              <a:t>→</a:t>
            </a:r>
            <a:r>
              <a:rPr lang="en-US" altLang="zh-CN" dirty="0"/>
              <a:t> number of join results reachable from t across all its subtrees.</a:t>
            </a:r>
            <a:endParaRPr lang="en-US" altLang="zh-CN" dirty="0"/>
          </a:p>
          <a:p>
            <a:pPr marL="0" indent="0">
              <a:buNone/>
            </a:pPr>
            <a:endParaRPr lang="en-US" altLang="zh-CN" dirty="0"/>
          </a:p>
          <a:p>
            <a:pPr marL="0" indent="0">
              <a:buNone/>
            </a:pPr>
            <a:r>
              <a:rPr lang="en-US" altLang="zh-CN" dirty="0"/>
              <a:t>If R</a:t>
            </a:r>
            <a:r>
              <a:rPr lang="" altLang="en-US" dirty="0"/>
              <a:t>ᵢ</a:t>
            </a:r>
            <a:r>
              <a:rPr lang="en-US" altLang="zh-CN" dirty="0"/>
              <a:t> has multiple children (e.g., R</a:t>
            </a:r>
            <a:r>
              <a:rPr lang="en-US" altLang="en-US" dirty="0"/>
              <a:t>₂</a:t>
            </a:r>
            <a:r>
              <a:rPr lang="en-US" altLang="zh-CN" dirty="0"/>
              <a:t>, R</a:t>
            </a:r>
            <a:r>
              <a:rPr lang="en-US" altLang="en-US" dirty="0"/>
              <a:t>₃</a:t>
            </a:r>
            <a:r>
              <a:rPr lang="en-US" altLang="zh-CN" dirty="0"/>
              <a:t>), define w(t, R</a:t>
            </a:r>
            <a:r>
              <a:rPr lang="en-US" altLang="en-US" dirty="0"/>
              <a:t>₂</a:t>
            </a:r>
            <a:r>
              <a:rPr lang="en-US" altLang="zh-CN" dirty="0"/>
              <a:t>), w(t, R</a:t>
            </a:r>
            <a:r>
              <a:rPr lang="en-US" altLang="en-US" dirty="0"/>
              <a:t>₃</a:t>
            </a:r>
            <a:r>
              <a:rPr lang="en-US" altLang="zh-CN" dirty="0"/>
              <a:t>) for each branch.</a:t>
            </a:r>
            <a:endParaRPr lang="en-US" altLang="zh-CN" dirty="0"/>
          </a:p>
          <a:p>
            <a:pPr marL="0" indent="0">
              <a:buNone/>
            </a:pPr>
            <a:r>
              <a:rPr lang="en-US" altLang="zh-CN" dirty="0"/>
              <a:t>Then w(t) = w(t, R</a:t>
            </a:r>
            <a:r>
              <a:rPr lang="en-US" altLang="en-US" dirty="0"/>
              <a:t>₂</a:t>
            </a:r>
            <a:r>
              <a:rPr lang="en-US" altLang="zh-CN" dirty="0"/>
              <a:t>) </a:t>
            </a:r>
            <a:r>
              <a:rPr lang="en-US" altLang="en-US" dirty="0"/>
              <a:t>×</a:t>
            </a:r>
            <a:r>
              <a:rPr lang="en-US" altLang="zh-CN" dirty="0"/>
              <a:t> w(t, R</a:t>
            </a:r>
            <a:r>
              <a:rPr lang="en-US" altLang="en-US" dirty="0"/>
              <a:t>₃</a:t>
            </a:r>
            <a:r>
              <a:rPr lang="en-US" altLang="zh-CN" dirty="0"/>
              <a:t>)</a:t>
            </a:r>
            <a:endParaRPr lang="en-US" altLang="zh-CN" dirty="0"/>
          </a:p>
          <a:p>
            <a:pPr marL="0" indent="0">
              <a:buNone/>
            </a:pPr>
            <a:endParaRPr lang="en-US" altLang="zh-CN" dirty="0"/>
          </a:p>
          <a:p>
            <a:pPr marL="0" indent="0">
              <a:buNone/>
            </a:pP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Algorithm 2: Sampling over Acyclic Joins</a:t>
            </a:r>
            <a:endParaRPr lang="en-US" altLang="zh-CN" dirty="0"/>
          </a:p>
        </p:txBody>
      </p:sp>
      <p:pic>
        <p:nvPicPr>
          <p:cNvPr id="4" name="内容占位符 3"/>
          <p:cNvPicPr>
            <a:picLocks noChangeAspect="1"/>
          </p:cNvPicPr>
          <p:nvPr>
            <p:ph idx="1"/>
          </p:nvPr>
        </p:nvPicPr>
        <p:blipFill>
          <a:blip r:embed="rId1"/>
          <a:stretch>
            <a:fillRect/>
          </a:stretch>
        </p:blipFill>
        <p:spPr>
          <a:xfrm>
            <a:off x="620395" y="1509395"/>
            <a:ext cx="6245225" cy="4595495"/>
          </a:xfrm>
          <a:prstGeom prst="rect">
            <a:avLst/>
          </a:prstGeom>
        </p:spPr>
      </p:pic>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Cyclic queries</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5" name="内容占位符 4"/>
          <p:cNvSpPr/>
          <p:nvPr>
            <p:ph idx="1"/>
          </p:nvPr>
        </p:nvSpPr>
        <p:spPr/>
        <p:txBody>
          <a:bodyPr/>
          <a:p>
            <a:pPr marL="0" indent="0">
              <a:buNone/>
            </a:pPr>
            <a:r>
              <a:rPr lang="en-US" altLang="zh-CN"/>
              <a:t>Idea: break the cycles by removing some relations.</a:t>
            </a:r>
            <a:endParaRPr lang="en-US" altLang="zh-CN"/>
          </a:p>
          <a:p>
            <a:pPr marL="0" indent="0">
              <a:buNone/>
            </a:pPr>
            <a:r>
              <a:rPr lang="en-US" altLang="zh-CN"/>
              <a:t>Remaining acyclic part </a:t>
            </a:r>
            <a:r>
              <a:rPr lang="en-US" altLang="en-US"/>
              <a:t>→</a:t>
            </a:r>
            <a:r>
              <a:rPr lang="en-US" altLang="zh-CN"/>
              <a:t> skeleton query H_s</a:t>
            </a:r>
            <a:endParaRPr lang="en-US" altLang="zh-CN"/>
          </a:p>
          <a:p>
            <a:pPr marL="0" indent="0">
              <a:buNone/>
            </a:pPr>
            <a:r>
              <a:rPr lang="en-US" altLang="zh-CN"/>
              <a:t>Removed relations </a:t>
            </a:r>
            <a:r>
              <a:rPr lang="en-US" altLang="en-US"/>
              <a:t>→</a:t>
            </a:r>
            <a:r>
              <a:rPr lang="en-US" altLang="zh-CN"/>
              <a:t> residual query H_r</a:t>
            </a:r>
            <a:endParaRPr lang="" altLang="en-US"/>
          </a:p>
          <a:p>
            <a:endParaRPr lang="en-US" altLang="zh-CN"/>
          </a:p>
          <a:p>
            <a:pPr marL="0" indent="0">
              <a:buNone/>
            </a:pPr>
            <a:r>
              <a:rPr lang="en-US" altLang="zh-CN"/>
              <a:t>Define M</a:t>
            </a:r>
            <a:r>
              <a:rPr lang="" altLang="en-US"/>
              <a:t>ᵣ</a:t>
            </a:r>
            <a:r>
              <a:rPr lang="en-US" altLang="zh-CN"/>
              <a:t> = maximum # of tuples in H</a:t>
            </a:r>
            <a:r>
              <a:rPr lang="" altLang="en-US"/>
              <a:t>ᵣ</a:t>
            </a:r>
            <a:r>
              <a:rPr lang="en-US" altLang="zh-CN"/>
              <a:t> that can join with any result from H_s.</a:t>
            </a:r>
            <a:endParaRPr lang="en-US" altLang="zh-CN"/>
          </a:p>
          <a:p>
            <a:endParaRPr lang="en-US" altLang="zh-CN"/>
          </a:p>
          <a:p>
            <a:pPr marL="0" indent="0">
              <a:buNone/>
            </a:pPr>
            <a:r>
              <a:rPr lang="en-US" altLang="zh-CN"/>
              <a:t>Then sample H_s using Algorithm 2 and extend to H_r with controlled rejection.</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Algorithm 3: Cyclic-Sample</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5" name="内容占位符 4"/>
          <p:cNvSpPr/>
          <p:nvPr>
            <p:ph idx="1"/>
          </p:nvPr>
        </p:nvSpPr>
        <p:spPr/>
        <p:txBody>
          <a:bodyPr/>
          <a:p>
            <a:pPr marL="0" indent="0">
              <a:buNone/>
            </a:pPr>
            <a:r>
              <a:rPr lang="en-US" altLang="zh-CN"/>
              <a:t>Sample a tuple t from H_s (using Algorithm 2).</a:t>
            </a:r>
            <a:endParaRPr lang="en-US" altLang="zh-CN"/>
          </a:p>
          <a:p>
            <a:pPr marL="0" indent="0">
              <a:buNone/>
            </a:pPr>
            <a:r>
              <a:rPr lang="en-US" altLang="zh-CN"/>
              <a:t>Accept with prob. |t ⋈ H</a:t>
            </a:r>
            <a:r>
              <a:rPr lang="" altLang="en-US"/>
              <a:t>ᵣ</a:t>
            </a:r>
            <a:r>
              <a:rPr lang="en-US" altLang="zh-CN"/>
              <a:t>| / M</a:t>
            </a:r>
            <a:r>
              <a:rPr lang="" altLang="en-US"/>
              <a:t>ᵣ</a:t>
            </a:r>
            <a:r>
              <a:rPr lang="en-US" altLang="zh-CN"/>
              <a:t>.</a:t>
            </a:r>
            <a:endParaRPr lang="en-US" altLang="zh-CN"/>
          </a:p>
          <a:p>
            <a:pPr marL="0" indent="0">
              <a:buNone/>
            </a:pPr>
            <a:r>
              <a:rPr lang="en-US" altLang="zh-CN"/>
              <a:t>If accepted, return a uniform sample from t ⋈ H</a:t>
            </a:r>
            <a:r>
              <a:rPr lang="" altLang="en-US"/>
              <a:t>ᵣ</a:t>
            </a:r>
            <a:r>
              <a:rPr lang="en-US" altLang="zh-CN"/>
              <a:t>.</a:t>
            </a:r>
            <a:endParaRPr lang="en-US" altLang="zh-CN"/>
          </a:p>
          <a:p>
            <a:pPr marL="0" indent="0">
              <a:buNone/>
            </a:pPr>
            <a:endParaRPr lang="en-US" altLang="zh-CN"/>
          </a:p>
          <a:p>
            <a:pPr marL="0" indent="0">
              <a:buNone/>
            </a:pP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Algorithm 3: Cyclic-Sample </a:t>
            </a:r>
            <a:r>
              <a:rPr lang="en-US" altLang="zh-CN" dirty="0"/>
              <a:t>Example</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5" name="内容占位符 4"/>
          <p:cNvSpPr/>
          <p:nvPr>
            <p:ph idx="1"/>
          </p:nvPr>
        </p:nvSpPr>
        <p:spPr/>
        <p:txBody>
          <a:bodyPr>
            <a:normAutofit/>
          </a:bodyPr>
          <a:p>
            <a:pPr marL="0" indent="0">
              <a:buNone/>
            </a:pPr>
            <a:r>
              <a:rPr lang="en-US" altLang="zh-CN"/>
              <a:t>Query: R</a:t>
            </a:r>
            <a:r>
              <a:rPr lang="en-US" altLang="en-US"/>
              <a:t>₁</a:t>
            </a:r>
            <a:r>
              <a:rPr lang="en-US" altLang="zh-CN"/>
              <a:t>(A,B) ⋈ R</a:t>
            </a:r>
            <a:r>
              <a:rPr lang="en-US" altLang="en-US"/>
              <a:t>₂</a:t>
            </a:r>
            <a:r>
              <a:rPr lang="en-US" altLang="zh-CN"/>
              <a:t>(B,C) ⋈ R</a:t>
            </a:r>
            <a:r>
              <a:rPr lang="en-US" altLang="en-US"/>
              <a:t>₃</a:t>
            </a:r>
            <a:r>
              <a:rPr lang="en-US" altLang="zh-CN"/>
              <a:t>(A,C)</a:t>
            </a:r>
            <a:endParaRPr lang="en-US" altLang="zh-CN"/>
          </a:p>
          <a:p>
            <a:pPr marL="0" indent="0">
              <a:buNone/>
            </a:pPr>
            <a:r>
              <a:rPr lang="en-US" altLang="zh-CN"/>
              <a:t>Example data: </a:t>
            </a:r>
            <a:r>
              <a:rPr lang="en-US" altLang="zh-CN">
                <a:sym typeface="+mn-ea"/>
              </a:rPr>
              <a:t> H_s = R</a:t>
            </a:r>
            <a:r>
              <a:rPr lang="en-US" altLang="en-US">
                <a:sym typeface="+mn-ea"/>
              </a:rPr>
              <a:t>₁</a:t>
            </a:r>
            <a:r>
              <a:rPr lang="en-US" altLang="zh-CN">
                <a:sym typeface="+mn-ea"/>
              </a:rPr>
              <a:t> ⋈ R</a:t>
            </a:r>
            <a:r>
              <a:rPr lang="en-US" altLang="en-US">
                <a:sym typeface="+mn-ea"/>
              </a:rPr>
              <a:t>₂;</a:t>
            </a:r>
            <a:r>
              <a:rPr lang="en-US" altLang="zh-CN">
                <a:sym typeface="+mn-ea"/>
              </a:rPr>
              <a:t> H_r= R</a:t>
            </a:r>
            <a:r>
              <a:rPr lang="en-US" altLang="en-US">
                <a:sym typeface="+mn-ea"/>
              </a:rPr>
              <a:t>₃</a:t>
            </a:r>
            <a:r>
              <a:rPr lang="en-US" altLang="zh-CN">
                <a:sym typeface="+mn-ea"/>
              </a:rPr>
              <a:t> </a:t>
            </a:r>
            <a:endParaRPr lang="en-US" altLang="zh-CN"/>
          </a:p>
          <a:p>
            <a:pPr marL="0" indent="0">
              <a:buNone/>
            </a:pPr>
            <a:r>
              <a:rPr lang="en-US" altLang="zh-CN"/>
              <a:t>R</a:t>
            </a:r>
            <a:r>
              <a:rPr lang="en-US" altLang="en-US"/>
              <a:t>₁</a:t>
            </a:r>
            <a:r>
              <a:rPr lang="en-US" altLang="zh-CN"/>
              <a:t>(A,B)	R</a:t>
            </a:r>
            <a:r>
              <a:rPr lang="en-US" altLang="en-US"/>
              <a:t>₂</a:t>
            </a:r>
            <a:r>
              <a:rPr lang="en-US" altLang="zh-CN"/>
              <a:t>(B,C)	R</a:t>
            </a:r>
            <a:r>
              <a:rPr lang="en-US" altLang="en-US"/>
              <a:t>₃</a:t>
            </a:r>
            <a:r>
              <a:rPr lang="en-US" altLang="zh-CN"/>
              <a:t>(A,C)</a:t>
            </a:r>
            <a:endParaRPr lang="en-US" altLang="zh-CN"/>
          </a:p>
          <a:p>
            <a:pPr marL="0" indent="0">
              <a:buNone/>
            </a:pPr>
            <a:r>
              <a:rPr lang="en-US" altLang="zh-CN"/>
              <a:t>(1,2)	               (2,3)	                (1,3)</a:t>
            </a:r>
            <a:endParaRPr lang="en-US" altLang="zh-CN"/>
          </a:p>
          <a:p>
            <a:pPr marL="0" indent="0">
              <a:buNone/>
            </a:pPr>
            <a:r>
              <a:rPr lang="en-US" altLang="zh-CN"/>
              <a:t>(2,4)	               (4,5)	                (2,5)</a:t>
            </a:r>
            <a:endParaRPr lang="en-US" altLang="zh-CN"/>
          </a:p>
          <a:p>
            <a:pPr marL="0" indent="0">
              <a:buNone/>
            </a:pPr>
            <a:r>
              <a:rPr lang="en-US" altLang="zh-CN"/>
              <a:t>Step 1</a:t>
            </a:r>
            <a:r>
              <a:rPr lang="" altLang="en-US"/>
              <a:t>️</a:t>
            </a:r>
            <a:r>
              <a:rPr lang="en-US"/>
              <a:t> </a:t>
            </a:r>
            <a:r>
              <a:rPr lang="en-US" altLang="zh-CN"/>
              <a:t>Sample (t</a:t>
            </a:r>
            <a:r>
              <a:rPr lang="en-US" altLang="en-US"/>
              <a:t>₁</a:t>
            </a:r>
            <a:r>
              <a:rPr lang="en-US" altLang="zh-CN"/>
              <a:t>,t</a:t>
            </a:r>
            <a:r>
              <a:rPr lang="en-US" altLang="en-US"/>
              <a:t>₂</a:t>
            </a:r>
            <a:r>
              <a:rPr lang="en-US" altLang="zh-CN"/>
              <a:t>) from H_s = R</a:t>
            </a:r>
            <a:r>
              <a:rPr lang="en-US" altLang="en-US"/>
              <a:t>₁</a:t>
            </a:r>
            <a:r>
              <a:rPr lang="en-US" altLang="zh-CN"/>
              <a:t>⋈R</a:t>
            </a:r>
            <a:r>
              <a:rPr lang="en-US" altLang="en-US"/>
              <a:t>₂</a:t>
            </a:r>
            <a:r>
              <a:rPr lang="en-US" altLang="zh-CN"/>
              <a:t> </a:t>
            </a:r>
            <a:r>
              <a:rPr lang="en-US" altLang="en-US"/>
              <a:t>→</a:t>
            </a:r>
            <a:r>
              <a:rPr lang="en-US" altLang="zh-CN"/>
              <a:t> (1,2,3) or (2,4,5).</a:t>
            </a:r>
            <a:endParaRPr lang="en-US" altLang="zh-CN"/>
          </a:p>
          <a:p>
            <a:pPr marL="0" indent="0">
              <a:buNone/>
            </a:pPr>
            <a:r>
              <a:rPr lang="en-US" altLang="zh-CN"/>
              <a:t>Step 2</a:t>
            </a:r>
            <a:r>
              <a:rPr lang="" altLang="en-US"/>
              <a:t>️</a:t>
            </a:r>
            <a:r>
              <a:rPr lang="en-US"/>
              <a:t> </a:t>
            </a:r>
            <a:r>
              <a:rPr lang="en-US" altLang="zh-CN"/>
              <a:t>Check if (A,C) pair exists in R</a:t>
            </a:r>
            <a:r>
              <a:rPr lang="en-US" altLang="en-US"/>
              <a:t>₃</a:t>
            </a:r>
            <a:r>
              <a:rPr lang="en-US" altLang="zh-CN"/>
              <a:t>.</a:t>
            </a:r>
            <a:endParaRPr lang="en-US" altLang="zh-CN"/>
          </a:p>
          <a:p>
            <a:pPr marL="0" indent="0">
              <a:buNone/>
            </a:pPr>
            <a:r>
              <a:rPr lang="en-US" altLang="zh-CN"/>
              <a:t>Step 3</a:t>
            </a:r>
            <a:r>
              <a:rPr lang="" altLang="en-US"/>
              <a:t>️</a:t>
            </a:r>
            <a:r>
              <a:rPr lang="en-US" altLang="zh-CN"/>
              <a:t> If exists </a:t>
            </a:r>
            <a:r>
              <a:rPr lang="en-US" altLang="en-US"/>
              <a:t>→</a:t>
            </a:r>
            <a:r>
              <a:rPr lang="en-US" altLang="zh-CN"/>
              <a:t> accept and output (t</a:t>
            </a:r>
            <a:r>
              <a:rPr lang="en-US" altLang="en-US"/>
              <a:t>₁</a:t>
            </a:r>
            <a:r>
              <a:rPr lang="en-US" altLang="zh-CN"/>
              <a:t>,t</a:t>
            </a:r>
            <a:r>
              <a:rPr lang="en-US" altLang="en-US"/>
              <a:t>₂</a:t>
            </a:r>
            <a:r>
              <a:rPr lang="en-US" altLang="zh-CN"/>
              <a:t>,t</a:t>
            </a:r>
            <a:r>
              <a:rPr lang="en-US" altLang="en-US"/>
              <a:t>₃</a:t>
            </a:r>
            <a:r>
              <a:rPr lang="en-US" altLang="zh-CN"/>
              <a:t>); otherwise reject.</a:t>
            </a:r>
            <a:endParaRPr lang="en-US" altLang="zh-CN"/>
          </a:p>
          <a:p>
            <a:pPr marL="0" indent="0">
              <a:buNone/>
            </a:pP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Algorithm 3: Cyclic-Sample </a:t>
            </a:r>
            <a:r>
              <a:rPr lang="en-US" altLang="zh-CN" dirty="0"/>
              <a:t>Example</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5" name="内容占位符 4"/>
          <p:cNvSpPr/>
          <p:nvPr>
            <p:ph idx="1"/>
          </p:nvPr>
        </p:nvSpPr>
        <p:spPr/>
        <p:txBody>
          <a:bodyPr>
            <a:normAutofit fontScale="90000"/>
          </a:bodyPr>
          <a:p>
            <a:pPr marL="0" indent="0">
              <a:buNone/>
            </a:pPr>
            <a:r>
              <a:rPr lang="en-US" altLang="zh-CN"/>
              <a:t>Query: R</a:t>
            </a:r>
            <a:r>
              <a:rPr lang="en-US" altLang="en-US"/>
              <a:t>₁</a:t>
            </a:r>
            <a:r>
              <a:rPr lang="en-US" altLang="zh-CN"/>
              <a:t>(A,B) ⋈ R</a:t>
            </a:r>
            <a:r>
              <a:rPr lang="en-US" altLang="en-US"/>
              <a:t>₂</a:t>
            </a:r>
            <a:r>
              <a:rPr lang="en-US" altLang="zh-CN"/>
              <a:t>(B,C) ⋈ R</a:t>
            </a:r>
            <a:r>
              <a:rPr lang="en-US" altLang="en-US"/>
              <a:t>₃</a:t>
            </a:r>
            <a:r>
              <a:rPr lang="en-US" altLang="zh-CN"/>
              <a:t>(A,C)</a:t>
            </a:r>
            <a:endParaRPr lang="en-US" altLang="zh-CN"/>
          </a:p>
          <a:p>
            <a:pPr marL="0" indent="0">
              <a:buNone/>
            </a:pPr>
            <a:r>
              <a:rPr lang="en-US" altLang="zh-CN"/>
              <a:t>Example data: </a:t>
            </a:r>
            <a:r>
              <a:rPr lang="en-US" altLang="zh-CN">
                <a:sym typeface="+mn-ea"/>
              </a:rPr>
              <a:t> H_s = R</a:t>
            </a:r>
            <a:r>
              <a:rPr lang="en-US" altLang="en-US">
                <a:sym typeface="+mn-ea"/>
              </a:rPr>
              <a:t>₁</a:t>
            </a:r>
            <a:r>
              <a:rPr lang="en-US" altLang="zh-CN">
                <a:sym typeface="+mn-ea"/>
              </a:rPr>
              <a:t> ⋈ R</a:t>
            </a:r>
            <a:r>
              <a:rPr lang="en-US" altLang="en-US">
                <a:sym typeface="+mn-ea"/>
              </a:rPr>
              <a:t>₂;</a:t>
            </a:r>
            <a:r>
              <a:rPr lang="en-US" altLang="zh-CN">
                <a:sym typeface="+mn-ea"/>
              </a:rPr>
              <a:t> H_r= R</a:t>
            </a:r>
            <a:r>
              <a:rPr lang="en-US" altLang="en-US">
                <a:sym typeface="+mn-ea"/>
              </a:rPr>
              <a:t>₃</a:t>
            </a:r>
            <a:r>
              <a:rPr lang="en-US" altLang="zh-CN">
                <a:sym typeface="+mn-ea"/>
              </a:rPr>
              <a:t> </a:t>
            </a:r>
            <a:endParaRPr lang="en-US" altLang="zh-CN"/>
          </a:p>
          <a:p>
            <a:pPr marL="0" indent="0">
              <a:buNone/>
            </a:pPr>
            <a:r>
              <a:rPr lang="en-US" altLang="zh-CN"/>
              <a:t>R</a:t>
            </a:r>
            <a:r>
              <a:rPr lang="en-US" altLang="en-US"/>
              <a:t>₁</a:t>
            </a:r>
            <a:r>
              <a:rPr lang="en-US" altLang="zh-CN"/>
              <a:t>(A,B)	R</a:t>
            </a:r>
            <a:r>
              <a:rPr lang="en-US" altLang="en-US"/>
              <a:t>₂</a:t>
            </a:r>
            <a:r>
              <a:rPr lang="en-US" altLang="zh-CN"/>
              <a:t>(B,C)	R</a:t>
            </a:r>
            <a:r>
              <a:rPr lang="en-US" altLang="en-US"/>
              <a:t>₃</a:t>
            </a:r>
            <a:r>
              <a:rPr lang="en-US" altLang="zh-CN"/>
              <a:t>(A,C)</a:t>
            </a:r>
            <a:endParaRPr lang="en-US" altLang="zh-CN"/>
          </a:p>
          <a:p>
            <a:pPr marL="0" indent="0">
              <a:buNone/>
            </a:pPr>
            <a:r>
              <a:rPr lang="en-US" altLang="zh-CN"/>
              <a:t>(1,2)	               (2,3)	                (1,3)</a:t>
            </a:r>
            <a:endParaRPr lang="en-US" altLang="zh-CN"/>
          </a:p>
          <a:p>
            <a:pPr marL="0" indent="0">
              <a:buNone/>
            </a:pPr>
            <a:r>
              <a:rPr lang="en-US" altLang="zh-CN"/>
              <a:t>(2,4)	               (4,5)	                (2,5)</a:t>
            </a:r>
            <a:endParaRPr lang="en-US" altLang="zh-CN"/>
          </a:p>
          <a:p>
            <a:pPr marL="0" indent="0">
              <a:buNone/>
            </a:pPr>
            <a:r>
              <a:rPr lang="en-US" altLang="zh-CN">
                <a:sym typeface="+mn-ea"/>
              </a:rPr>
              <a:t>Step 4:</a:t>
            </a:r>
            <a:r>
              <a:rPr lang="en-US" altLang="en-US">
                <a:sym typeface="+mn-ea"/>
              </a:rPr>
              <a:t>️</a:t>
            </a:r>
            <a:r>
              <a:rPr lang="en-US">
                <a:sym typeface="+mn-ea"/>
              </a:rPr>
              <a:t> </a:t>
            </a:r>
            <a:r>
              <a:rPr lang="en-US" altLang="zh-CN">
                <a:sym typeface="+mn-ea"/>
              </a:rPr>
              <a:t>M</a:t>
            </a:r>
            <a:r>
              <a:rPr lang="en-US" altLang="en-US">
                <a:sym typeface="+mn-ea"/>
              </a:rPr>
              <a:t>ᵣ</a:t>
            </a:r>
            <a:r>
              <a:rPr lang="en-US" altLang="zh-CN">
                <a:sym typeface="+mn-ea"/>
              </a:rPr>
              <a:t> = 1 (since each (A,C) pair is unique in R</a:t>
            </a:r>
            <a:r>
              <a:rPr lang="en-US" altLang="en-US">
                <a:sym typeface="+mn-ea"/>
              </a:rPr>
              <a:t>₃</a:t>
            </a:r>
            <a:r>
              <a:rPr lang="en-US" altLang="zh-CN">
                <a:sym typeface="+mn-ea"/>
              </a:rPr>
              <a:t>).</a:t>
            </a:r>
            <a:endParaRPr lang="en-US" altLang="zh-CN"/>
          </a:p>
          <a:p>
            <a:pPr marL="0" indent="0">
              <a:buNone/>
            </a:pPr>
            <a:r>
              <a:rPr lang="en-US" altLang="zh-CN">
                <a:sym typeface="+mn-ea"/>
              </a:rPr>
              <a:t>Acceptance probability = |t⋈H</a:t>
            </a:r>
            <a:r>
              <a:rPr lang="en-US" altLang="en-US">
                <a:sym typeface="+mn-ea"/>
              </a:rPr>
              <a:t>ᵣ</a:t>
            </a:r>
            <a:r>
              <a:rPr lang="en-US" altLang="zh-CN">
                <a:sym typeface="+mn-ea"/>
              </a:rPr>
              <a:t>| / M</a:t>
            </a:r>
            <a:r>
              <a:rPr lang="en-US" altLang="en-US">
                <a:sym typeface="+mn-ea"/>
              </a:rPr>
              <a:t>ᵣ</a:t>
            </a:r>
            <a:r>
              <a:rPr lang="en-US" altLang="zh-CN">
                <a:sym typeface="+mn-ea"/>
              </a:rPr>
              <a:t> = 1 </a:t>
            </a:r>
            <a:r>
              <a:rPr lang="en-US" altLang="en-US">
                <a:sym typeface="+mn-ea"/>
              </a:rPr>
              <a:t>→</a:t>
            </a:r>
            <a:r>
              <a:rPr lang="en-US" altLang="zh-CN">
                <a:sym typeface="+mn-ea"/>
              </a:rPr>
              <a:t> no rejection.</a:t>
            </a:r>
            <a:endParaRPr lang="en-US" altLang="zh-CN"/>
          </a:p>
          <a:p>
            <a:pPr marL="0" indent="0">
              <a:buNone/>
            </a:pPr>
            <a:r>
              <a:rPr lang="en-US" altLang="zh-CN">
                <a:sym typeface="+mn-ea"/>
              </a:rPr>
              <a:t>Each triangle is sampled with: P = 1 / </a:t>
            </a:r>
            <a:r>
              <a:rPr lang="en-US" altLang="zh-CN">
                <a:sym typeface="+mn-ea"/>
              </a:rPr>
              <a:t>M</a:t>
            </a:r>
            <a:r>
              <a:rPr lang="en-US" altLang="en-US">
                <a:sym typeface="+mn-ea"/>
              </a:rPr>
              <a:t>ᵣ</a:t>
            </a:r>
            <a:r>
              <a:rPr lang="en-US" altLang="en-US">
                <a:sym typeface="+mn-ea"/>
              </a:rPr>
              <a:t>×|</a:t>
            </a:r>
            <a:r>
              <a:rPr lang="en-US" altLang="zh-CN">
                <a:sym typeface="+mn-ea"/>
              </a:rPr>
              <a:t>Hs|</a:t>
            </a:r>
            <a:endParaRPr lang="en-US" altLang="zh-CN"/>
          </a:p>
          <a:p>
            <a:pPr marL="0" indent="0">
              <a:buNone/>
            </a:pPr>
            <a:endParaRPr lang="en-US" altLang="zh-CN"/>
          </a:p>
          <a:p>
            <a:pPr marL="0" indent="0">
              <a:buNone/>
            </a:pP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Experiments Overview</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5" name="内容占位符 4"/>
          <p:cNvSpPr/>
          <p:nvPr>
            <p:ph idx="1"/>
          </p:nvPr>
        </p:nvSpPr>
        <p:spPr/>
        <p:txBody>
          <a:bodyPr>
            <a:normAutofit/>
          </a:bodyPr>
          <a:p>
            <a:pPr marL="0" indent="0">
              <a:buNone/>
            </a:pPr>
            <a:r>
              <a:rPr lang="en-US" altLang="zh-CN"/>
              <a:t>Goal: Evaluate sampling methods for uniform &amp; independent join samples</a:t>
            </a:r>
            <a:endParaRPr lang="en-US" altLang="zh-CN"/>
          </a:p>
          <a:p>
            <a:pPr marL="0" indent="0">
              <a:buNone/>
            </a:pPr>
            <a:endParaRPr lang="en-US" altLang="zh-CN"/>
          </a:p>
          <a:p>
            <a:pPr marL="0" indent="0">
              <a:buNone/>
            </a:pPr>
            <a:r>
              <a:rPr lang="en-US" altLang="zh-CN"/>
              <a:t>Methods compared: FJ, EO, EW, OE, RS</a:t>
            </a:r>
            <a:endParaRPr lang="en-US" altLang="zh-CN"/>
          </a:p>
          <a:p>
            <a:pPr marL="0" indent="0">
              <a:buNone/>
            </a:pPr>
            <a:endParaRPr lang="en-US" altLang="zh-CN"/>
          </a:p>
          <a:p>
            <a:pPr marL="0" indent="0">
              <a:buNone/>
            </a:pPr>
            <a:r>
              <a:rPr lang="en-US" altLang="zh-CN"/>
              <a:t>Datasets: TPC-H benchmark &amp; Twitter social graph</a:t>
            </a:r>
            <a:endParaRPr lang="en-US" altLang="zh-CN"/>
          </a:p>
          <a:p>
            <a:pPr marL="0" indent="0">
              <a:buNone/>
            </a:pPr>
            <a:endParaRPr lang="en-US" altLang="zh-CN"/>
          </a:p>
          <a:p>
            <a:pPr marL="0" indent="0">
              <a:buNone/>
            </a:pPr>
            <a:r>
              <a:rPr lang="en-US" altLang="zh-CN"/>
              <a:t>Queries: chain, cyclic, and foreign-key joins</a:t>
            </a:r>
            <a:endParaRPr lang="en-US" altLang="zh-CN"/>
          </a:p>
          <a:p>
            <a:pPr marL="0" indent="0">
              <a:buNone/>
            </a:pP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TPC-H </a:t>
            </a:r>
            <a:r>
              <a:rPr lang="en-US" altLang="zh-CN" dirty="0"/>
              <a:t>Experiments</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pic>
        <p:nvPicPr>
          <p:cNvPr id="3" name="内容占位符 2"/>
          <p:cNvPicPr>
            <a:picLocks noChangeAspect="1"/>
          </p:cNvPicPr>
          <p:nvPr>
            <p:ph idx="1"/>
          </p:nvPr>
        </p:nvPicPr>
        <p:blipFill>
          <a:blip r:embed="rId1"/>
          <a:stretch>
            <a:fillRect/>
          </a:stretch>
        </p:blipFill>
        <p:spPr>
          <a:xfrm>
            <a:off x="159385" y="1292225"/>
            <a:ext cx="11569700" cy="2929890"/>
          </a:xfrm>
          <a:prstGeom prst="rect">
            <a:avLst/>
          </a:prstGeom>
        </p:spPr>
      </p:pic>
      <p:sp>
        <p:nvSpPr>
          <p:cNvPr id="4" name="内容占位符 4"/>
          <p:cNvSpPr/>
          <p:nvPr/>
        </p:nvSpPr>
        <p:spPr>
          <a:xfrm>
            <a:off x="311150" y="4438650"/>
            <a:ext cx="11569700" cy="183642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altLang="zh-CN" sz="2000"/>
              <a:t>Query 3 (Q3) — Simple multi-way foreign-key chain join.</a:t>
            </a:r>
            <a:endParaRPr lang="en-US" altLang="zh-CN" sz="2000"/>
          </a:p>
          <a:p>
            <a:pPr marL="0" indent="0">
              <a:buNone/>
            </a:pPr>
            <a:r>
              <a:rPr lang="en-US" altLang="zh-CN" sz="2000"/>
              <a:t>Query X (QX) — General multi-way chain join</a:t>
            </a:r>
            <a:endParaRPr lang="en-US" altLang="zh-CN" sz="2000"/>
          </a:p>
          <a:p>
            <a:pPr marL="0" indent="0">
              <a:buNone/>
            </a:pPr>
            <a:r>
              <a:rPr lang="en-US" altLang="zh-CN" sz="2000"/>
              <a:t>Query Y (QY) — Multi-way cyclic join</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for Random Sampling over Join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altLang="zh-CN" dirty="0"/>
              <a:t>sampling operation cannot be pushed down through a join operator</a:t>
            </a:r>
            <a:endParaRPr lang="en-US" altLang="zh-CN" dirty="0"/>
          </a:p>
          <a:p>
            <a:pPr marL="0" indent="0">
              <a:buNone/>
            </a:pPr>
            <a:endParaRPr lang="en-US" altLang="zh-CN" dirty="0"/>
          </a:p>
          <a:p>
            <a:pPr marL="0" indent="0">
              <a:buNone/>
            </a:pPr>
            <a:r>
              <a:rPr lang="en-US" altLang="zh-CN" dirty="0"/>
              <a:t>sample(R </a:t>
            </a:r>
            <a:r>
              <a:rPr lang="en-US" altLang="en-US" dirty="0"/>
              <a:t>⨝</a:t>
            </a:r>
            <a:r>
              <a:rPr lang="en-US" altLang="zh-CN" dirty="0"/>
              <a:t> S) ≠ sample(R) </a:t>
            </a:r>
            <a:r>
              <a:rPr lang="en-US" altLang="en-US" dirty="0"/>
              <a:t>⨝</a:t>
            </a:r>
            <a:r>
              <a:rPr lang="en-US" altLang="zh-CN" dirty="0"/>
              <a:t> sample(S)</a:t>
            </a:r>
            <a:endParaRPr lang="en-US" altLang="zh-CN" dirty="0"/>
          </a:p>
          <a:p>
            <a:pPr marL="0" indent="0">
              <a:buNone/>
            </a:pPr>
            <a:endParaRPr lang="en-US" altLang="zh-CN" dirty="0"/>
          </a:p>
          <a:p>
            <a:pPr marL="0" indent="0">
              <a:buNone/>
            </a:pPr>
            <a:r>
              <a:rPr lang="en-US" altLang="zh-CN" dirty="0"/>
              <a:t>Related work: Ripple Join and Wander Join</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Social graph experiments</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4" name="内容占位符 4"/>
          <p:cNvSpPr/>
          <p:nvPr/>
        </p:nvSpPr>
        <p:spPr>
          <a:xfrm>
            <a:off x="311150" y="4438650"/>
            <a:ext cx="11569700" cy="183642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altLang="zh-CN" sz="2000"/>
              <a:t>Query T  — Triangle Join</a:t>
            </a:r>
            <a:endParaRPr lang="en-US" altLang="zh-CN" sz="2000"/>
          </a:p>
          <a:p>
            <a:pPr marL="0" indent="0">
              <a:buNone/>
            </a:pPr>
            <a:r>
              <a:rPr lang="en-US" altLang="zh-CN" sz="2000"/>
              <a:t>Query S  — Square Join</a:t>
            </a:r>
            <a:endParaRPr lang="en-US" altLang="zh-CN" sz="2000"/>
          </a:p>
          <a:p>
            <a:pPr marL="0" indent="0">
              <a:buNone/>
            </a:pPr>
            <a:r>
              <a:rPr lang="en-US" altLang="zh-CN" sz="2000"/>
              <a:t>Query F  — Snowflake Join</a:t>
            </a:r>
            <a:endParaRPr lang="en-US" altLang="zh-CN" sz="2000"/>
          </a:p>
        </p:txBody>
      </p:sp>
      <p:pic>
        <p:nvPicPr>
          <p:cNvPr id="6" name="内容占位符 5"/>
          <p:cNvPicPr>
            <a:picLocks noChangeAspect="1"/>
          </p:cNvPicPr>
          <p:nvPr>
            <p:ph idx="1"/>
          </p:nvPr>
        </p:nvPicPr>
        <p:blipFill>
          <a:blip r:embed="rId1"/>
          <a:stretch>
            <a:fillRect/>
          </a:stretch>
        </p:blipFill>
        <p:spPr>
          <a:xfrm>
            <a:off x="1471295" y="1412875"/>
            <a:ext cx="9655175"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Verifying Uniform Sampling with the KS Test</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pic>
        <p:nvPicPr>
          <p:cNvPr id="5" name="图片 4"/>
          <p:cNvPicPr>
            <a:picLocks noChangeAspect="1"/>
          </p:cNvPicPr>
          <p:nvPr/>
        </p:nvPicPr>
        <p:blipFill>
          <a:blip r:embed="rId1"/>
          <a:stretch>
            <a:fillRect/>
          </a:stretch>
        </p:blipFill>
        <p:spPr>
          <a:xfrm>
            <a:off x="178435" y="1346835"/>
            <a:ext cx="6425565" cy="3013710"/>
          </a:xfrm>
          <a:prstGeom prst="rect">
            <a:avLst/>
          </a:prstGeom>
        </p:spPr>
      </p:pic>
      <p:pic>
        <p:nvPicPr>
          <p:cNvPr id="8" name="图片 7"/>
          <p:cNvPicPr>
            <a:picLocks noChangeAspect="1"/>
          </p:cNvPicPr>
          <p:nvPr/>
        </p:nvPicPr>
        <p:blipFill>
          <a:blip r:embed="rId2"/>
          <a:stretch>
            <a:fillRect/>
          </a:stretch>
        </p:blipFill>
        <p:spPr>
          <a:xfrm>
            <a:off x="7529195" y="1346835"/>
            <a:ext cx="4140200" cy="4210050"/>
          </a:xfrm>
          <a:prstGeom prst="rect">
            <a:avLst/>
          </a:prstGeom>
        </p:spPr>
      </p:pic>
      <p:sp>
        <p:nvSpPr>
          <p:cNvPr id="9" name="文本框 8"/>
          <p:cNvSpPr txBox="1"/>
          <p:nvPr/>
        </p:nvSpPr>
        <p:spPr>
          <a:xfrm>
            <a:off x="660400" y="4798060"/>
            <a:ext cx="6206490" cy="1400175"/>
          </a:xfrm>
          <a:prstGeom prst="rect">
            <a:avLst/>
          </a:prstGeom>
        </p:spPr>
        <p:txBody>
          <a:bodyPr>
            <a:noAutofit/>
          </a:bodyPr>
          <a:p>
            <a:r>
              <a:rPr lang="en-US" altLang="zh-CN" sz="2000"/>
              <a:t>Method: Kolmogorov–Smirnov (KS) test</a:t>
            </a:r>
            <a:endParaRPr lang="en-US" altLang="zh-CN" sz="2000"/>
          </a:p>
          <a:p>
            <a:r>
              <a:rPr lang="en-US" altLang="zh-CN" sz="2000"/>
              <a:t>Uniformity accepted if d &lt; 0.00163 (α = 0.01).</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Conclusion</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
        <p:nvSpPr>
          <p:cNvPr id="9" name="文本框 8"/>
          <p:cNvSpPr txBox="1"/>
          <p:nvPr/>
        </p:nvSpPr>
        <p:spPr>
          <a:xfrm>
            <a:off x="397510" y="1509395"/>
            <a:ext cx="11496040" cy="4521835"/>
          </a:xfrm>
          <a:prstGeom prst="rect">
            <a:avLst/>
          </a:prstGeom>
        </p:spPr>
        <p:txBody>
          <a:bodyPr>
            <a:noAutofit/>
          </a:bodyPr>
          <a:p>
            <a:r>
              <a:rPr lang="en-US" altLang="zh-CN" sz="2000"/>
              <a:t>The framework supports random sampling over arbitrary join queries efficiently.</a:t>
            </a:r>
            <a:endParaRPr lang="en-US" altLang="zh-CN" sz="2000"/>
          </a:p>
          <a:p>
            <a:endParaRPr lang="en-US" altLang="zh-CN" sz="2000"/>
          </a:p>
          <a:p>
            <a:r>
              <a:rPr lang="en-US" altLang="zh-CN" sz="2000"/>
              <a:t>Comparison of Algorithms:</a:t>
            </a:r>
            <a:endParaRPr lang="en-US" altLang="zh-CN" sz="2000"/>
          </a:p>
          <a:p>
            <a:endParaRPr lang="en-US" altLang="zh-CN" sz="2000"/>
          </a:p>
          <a:p>
            <a:r>
              <a:rPr lang="en-US" altLang="zh-CN" sz="2000"/>
              <a:t>EO (Extended Olken): Fastest to start, but lowest efficiency due to high rejection rate.</a:t>
            </a:r>
            <a:endParaRPr lang="en-US" altLang="zh-CN" sz="2000"/>
          </a:p>
          <a:p>
            <a:endParaRPr lang="en-US" altLang="zh-CN" sz="2000"/>
          </a:p>
          <a:p>
            <a:r>
              <a:rPr lang="en-US" altLang="zh-CN" sz="2000"/>
              <a:t>EW (Exact Weight): Most accurate (0 rejection), but slowest to initialize.</a:t>
            </a:r>
            <a:endParaRPr lang="en-US" altLang="zh-CN" sz="2000"/>
          </a:p>
          <a:p>
            <a:endParaRPr lang="en-US" altLang="zh-CN" sz="2000"/>
          </a:p>
          <a:p>
            <a:r>
              <a:rPr lang="en-US" altLang="zh-CN" sz="2000"/>
              <a:t>OE (Online Exploration): Hybrid; balances speed and efficiency.</a:t>
            </a:r>
            <a:endParaRPr lang="en-US" altLang="zh-CN" sz="2000"/>
          </a:p>
          <a:p>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ym typeface="+mn-ea"/>
              </a:rPr>
              <a:t>Ripple Join</a:t>
            </a:r>
            <a:endParaRPr lang="en-US" dirty="0"/>
          </a:p>
        </p:txBody>
      </p:sp>
      <p:sp>
        <p:nvSpPr>
          <p:cNvPr id="3" name="Content Placeholder 2"/>
          <p:cNvSpPr>
            <a:spLocks noGrp="1"/>
          </p:cNvSpPr>
          <p:nvPr>
            <p:ph idx="1"/>
          </p:nvPr>
        </p:nvSpPr>
        <p:spPr>
          <a:xfrm>
            <a:off x="259715" y="1126490"/>
            <a:ext cx="11569700" cy="5141595"/>
          </a:xfrm>
        </p:spPr>
        <p:txBody>
          <a:bodyPr>
            <a:normAutofit/>
          </a:bodyPr>
          <a:lstStyle/>
          <a:p>
            <a:pPr marL="0" indent="0">
              <a:buNone/>
            </a:pPr>
            <a:r>
              <a:rPr lang="en-US" altLang="zh-CN" dirty="0"/>
              <a:t>Idea: Don’t have to wait until the entire join is fully computed</a:t>
            </a:r>
            <a:endParaRPr lang="en-US" altLang="zh-CN" dirty="0"/>
          </a:p>
          <a:p>
            <a:pPr marL="0" indent="0">
              <a:buNone/>
            </a:pPr>
            <a:r>
              <a:rPr lang="en-US" altLang="zh-CN">
                <a:sym typeface="+mn-ea"/>
              </a:rPr>
              <a:t>Repeatedly and randomly pick small portions of data from each table, perform partial joins</a:t>
            </a:r>
            <a:endParaRPr lang="en-US" altLang="zh-CN" dirty="0"/>
          </a:p>
          <a:p>
            <a:pPr marL="0" indent="0">
              <a:buNone/>
            </a:pPr>
            <a:endParaRPr lang="en-US" altLang="zh-CN" dirty="0"/>
          </a:p>
          <a:p>
            <a:pPr marL="0" indent="0">
              <a:buNone/>
            </a:pPr>
            <a:r>
              <a:rPr lang="en-US" altLang="zh-CN" dirty="0">
                <a:sym typeface="+mn-ea"/>
              </a:rPr>
              <a:t>Nearly uniform</a:t>
            </a:r>
            <a:endParaRPr lang="en-US" altLang="zh-CN" dirty="0">
              <a:sym typeface="+mn-ea"/>
            </a:endParaRPr>
          </a:p>
          <a:p>
            <a:pPr marL="0" indent="0">
              <a:buNone/>
            </a:pPr>
            <a:r>
              <a:rPr lang="en-US" altLang="zh-CN" dirty="0"/>
              <a:t>Not independent</a:t>
            </a:r>
            <a:endParaRPr lang="en-US" altLang="zh-CN" dirty="0"/>
          </a:p>
          <a:p>
            <a:pPr marL="0" indent="0">
              <a:buNone/>
            </a:pPr>
            <a:r>
              <a:rPr lang="en-US" altLang="zh-CN" dirty="0"/>
              <a:t>Strong correlation among different join resuts</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Wander Join</a:t>
            </a:r>
            <a:endParaRPr lang="en-US" dirty="0"/>
          </a:p>
        </p:txBody>
      </p:sp>
      <p:sp>
        <p:nvSpPr>
          <p:cNvPr id="3" name="Content Placeholder 2"/>
          <p:cNvSpPr>
            <a:spLocks noGrp="1"/>
          </p:cNvSpPr>
          <p:nvPr>
            <p:ph idx="1"/>
          </p:nvPr>
        </p:nvSpPr>
        <p:spPr/>
        <p:txBody>
          <a:bodyPr>
            <a:normAutofit lnSpcReduction="20000"/>
          </a:bodyPr>
          <a:lstStyle/>
          <a:p>
            <a:pPr marL="0" indent="0">
              <a:buNone/>
            </a:pPr>
            <a:r>
              <a:rPr lang="en-US" altLang="zh-CN" dirty="0"/>
              <a:t>Idea: </a:t>
            </a:r>
            <a:r>
              <a:rPr lang="en-US" altLang="zh-CN" dirty="0">
                <a:sym typeface="+mn-ea"/>
              </a:rPr>
              <a:t>Don’t have to wait until the entire join is fully computed</a:t>
            </a:r>
            <a:endParaRPr lang="en-US" altLang="zh-CN" dirty="0"/>
          </a:p>
          <a:p>
            <a:pPr marL="0" indent="0">
              <a:buNone/>
            </a:pPr>
            <a:r>
              <a:rPr lang="en-US" altLang="zh-CN" dirty="0"/>
              <a:t>Each random walk picks one tuple from a table, follows the join condition to another table, and produces one join result.</a:t>
            </a:r>
            <a:endParaRPr lang="en-US" altLang="zh-CN" dirty="0"/>
          </a:p>
          <a:p>
            <a:pPr marL="0" indent="0">
              <a:buNone/>
            </a:pPr>
            <a:endParaRPr lang="en-US" altLang="zh-CN" dirty="0"/>
          </a:p>
          <a:p>
            <a:pPr marL="0" indent="0">
              <a:buNone/>
            </a:pPr>
            <a:r>
              <a:rPr lang="en-US" altLang="zh-CN" dirty="0"/>
              <a:t>Independent</a:t>
            </a:r>
            <a:endParaRPr lang="en-US" altLang="zh-CN" dirty="0"/>
          </a:p>
          <a:p>
            <a:pPr marL="0" indent="0">
              <a:buNone/>
            </a:pPr>
            <a:r>
              <a:rPr lang="en-US" altLang="zh-CN" dirty="0"/>
              <a:t>Not uniform</a:t>
            </a: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fontScale="90000"/>
          </a:bodyPr>
          <a:lstStyle/>
          <a:p>
            <a:r>
              <a:rPr lang="en-US" dirty="0"/>
              <a:t>Motivation: </a:t>
            </a:r>
            <a:r>
              <a:rPr lang="en-US" altLang="zh-CN" dirty="0"/>
              <a:t>Integrating Joins and Machine Learning</a:t>
            </a:r>
            <a:endParaRPr lang="en-US" altLang="zh-CN" dirty="0"/>
          </a:p>
        </p:txBody>
      </p:sp>
      <p:sp>
        <p:nvSpPr>
          <p:cNvPr id="3" name="Content Placeholder 2"/>
          <p:cNvSpPr>
            <a:spLocks noGrp="1"/>
          </p:cNvSpPr>
          <p:nvPr>
            <p:ph idx="1"/>
          </p:nvPr>
        </p:nvSpPr>
        <p:spPr>
          <a:xfrm>
            <a:off x="259882" y="1625253"/>
            <a:ext cx="11569729" cy="4595117"/>
          </a:xfrm>
        </p:spPr>
        <p:txBody>
          <a:bodyPr>
            <a:normAutofit lnSpcReduction="20000"/>
          </a:bodyPr>
          <a:lstStyle/>
          <a:p>
            <a:pPr marL="0" indent="0">
              <a:buNone/>
            </a:pPr>
            <a:r>
              <a:rPr lang="en-US" altLang="zh-CN" dirty="0"/>
              <a:t>Recent trend: Unified systems combine relational processing and ML to avoid data transfer and improve performance. Learning over joins is </a:t>
            </a:r>
            <a:r>
              <a:rPr lang="en-US" altLang="zh-CN" dirty="0">
                <a:sym typeface="+mn-ea"/>
              </a:rPr>
              <a:t>proposed.</a:t>
            </a:r>
            <a:endParaRPr lang="en-US" altLang="zh-CN" dirty="0">
              <a:sym typeface="+mn-ea"/>
            </a:endParaRPr>
          </a:p>
          <a:p>
            <a:pPr marL="0" indent="0">
              <a:buNone/>
            </a:pPr>
            <a:endParaRPr lang="en-US" altLang="zh-CN" dirty="0">
              <a:sym typeface="+mn-ea"/>
            </a:endParaRPr>
          </a:p>
          <a:p>
            <a:pPr marL="0" indent="0">
              <a:buNone/>
            </a:pPr>
            <a:r>
              <a:rPr lang="en-US" altLang="zh-CN" dirty="0">
                <a:sym typeface="+mn-ea"/>
              </a:rPr>
              <a:t>Join sampling provides a general solution, saving cost with minor accuracy lost</a:t>
            </a:r>
            <a:endParaRPr lang="en-US" altLang="zh-CN" dirty="0">
              <a:sym typeface="+mn-ea"/>
            </a:endParaRPr>
          </a:p>
          <a:p>
            <a:pPr marL="0" indent="0">
              <a:buNone/>
            </a:pPr>
            <a:endParaRPr lang="en-US" altLang="zh-CN" dirty="0">
              <a:sym typeface="+mn-ea"/>
            </a:endParaRPr>
          </a:p>
          <a:p>
            <a:pPr marL="0" indent="0">
              <a:buNone/>
            </a:pPr>
            <a:r>
              <a:rPr lang="en-US" altLang="zh-CN" dirty="0">
                <a:sym typeface="+mn-ea"/>
              </a:rPr>
              <a:t>Independent &amp; Uniform solution is required </a:t>
            </a:r>
            <a:endParaRPr lang="en-US" altLang="zh-CN" dirty="0">
              <a:sym typeface="+mn-ea"/>
            </a:endParaRPr>
          </a:p>
          <a:p>
            <a:pPr marL="0" indent="0">
              <a:buNone/>
            </a:pPr>
            <a:endParaRPr lang="en-US" altLang="zh-CN" dirty="0"/>
          </a:p>
          <a:p>
            <a:pPr marL="0" indent="0">
              <a:buNone/>
            </a:pP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Previous work: Sampling two-relation joins</a:t>
            </a:r>
            <a:endParaRPr lang="en-US" altLang="zh-CN" dirty="0"/>
          </a:p>
        </p:txBody>
      </p:sp>
      <p:sp>
        <p:nvSpPr>
          <p:cNvPr id="3" name="Content Placeholder 2"/>
          <p:cNvSpPr>
            <a:spLocks noGrp="1"/>
          </p:cNvSpPr>
          <p:nvPr>
            <p:ph idx="1"/>
          </p:nvPr>
        </p:nvSpPr>
        <p:spPr>
          <a:xfrm>
            <a:off x="259715" y="1421765"/>
            <a:ext cx="11569700" cy="4913630"/>
          </a:xfrm>
        </p:spPr>
        <p:txBody>
          <a:bodyPr>
            <a:normAutofit fontScale="90000" lnSpcReduction="20000"/>
          </a:bodyPr>
          <a:lstStyle/>
          <a:p>
            <a:pPr marL="0" indent="0">
              <a:buNone/>
            </a:pPr>
            <a:r>
              <a:rPr lang="en-US" altLang="zh-CN" dirty="0"/>
              <a:t>Goal: Obtain uniform and independent samples from join results</a:t>
            </a:r>
            <a:endParaRPr lang="en-US" altLang="zh-CN" dirty="0"/>
          </a:p>
          <a:p>
            <a:pPr marL="0" indent="0">
              <a:buNone/>
            </a:pPr>
            <a:endParaRPr lang="en-US" altLang="zh-CN" dirty="0"/>
          </a:p>
          <a:p>
            <a:pPr marL="0" indent="0">
              <a:buNone/>
            </a:pPr>
            <a:r>
              <a:rPr lang="en-US" altLang="zh-CN" dirty="0"/>
              <a:t>Method1: (Olken et al.)</a:t>
            </a:r>
            <a:endParaRPr lang="en-US" altLang="zh-CN" dirty="0"/>
          </a:p>
          <a:p>
            <a:pPr marL="0" indent="0">
              <a:buNone/>
            </a:pPr>
            <a:r>
              <a:rPr lang="en-US" altLang="zh-CN">
                <a:sym typeface="+mn-ea"/>
              </a:rPr>
              <a:t>reject some samples with certain probabilities in sample(R) ⋈ sample(S)</a:t>
            </a:r>
            <a:endParaRPr lang="en-US" altLang="zh-CN"/>
          </a:p>
          <a:p>
            <a:pPr marL="0" indent="0">
              <a:buNone/>
            </a:pPr>
            <a:endParaRPr lang="en-US" altLang="zh-CN" dirty="0"/>
          </a:p>
          <a:p>
            <a:pPr marL="0" indent="0">
              <a:buNone/>
            </a:pPr>
            <a:r>
              <a:rPr lang="en-US" altLang="zh-CN" dirty="0"/>
              <a:t>Method2: (Chaudhuri et al.)</a:t>
            </a:r>
            <a:endParaRPr lang="en-US" altLang="zh-CN" dirty="0"/>
          </a:p>
          <a:p>
            <a:pPr marL="0" indent="0">
              <a:buNone/>
            </a:pPr>
            <a:r>
              <a:rPr lang="en-US" altLang="zh-CN">
                <a:sym typeface="+mn-ea"/>
              </a:rPr>
              <a:t>Sample from R non-uniformly, using statistics of S </a:t>
            </a:r>
            <a:endParaRPr lang="en-US" altLang="zh-CN">
              <a:sym typeface="+mn-ea"/>
            </a:endParaRPr>
          </a:p>
          <a:p>
            <a:pPr marL="0" indent="0">
              <a:buNone/>
            </a:pPr>
            <a:endParaRPr lang="en-US" altLang="zh-CN" dirty="0">
              <a:sym typeface="+mn-ea"/>
            </a:endParaRPr>
          </a:p>
          <a:p>
            <a:pPr marL="0" indent="0">
              <a:buNone/>
            </a:pPr>
            <a:r>
              <a:rPr lang="en-US" altLang="zh-CN">
                <a:sym typeface="+mn-ea"/>
              </a:rPr>
              <a:t>Limitation: </a:t>
            </a:r>
            <a:endParaRPr lang="en-US" altLang="zh-CN">
              <a:sym typeface="+mn-ea"/>
            </a:endParaRPr>
          </a:p>
          <a:p>
            <a:pPr marL="0" indent="0">
              <a:buNone/>
            </a:pPr>
            <a:r>
              <a:rPr lang="en-US" altLang="zh-CN" dirty="0"/>
              <a:t>Only applicable to two-way joins</a:t>
            </a:r>
            <a:endParaRPr lang="en-US" altLang="zh-CN" dirty="0"/>
          </a:p>
          <a:p>
            <a:pPr marL="0" indent="0">
              <a:buNone/>
            </a:pPr>
            <a:endParaRPr lang="en-US" altLang="zh-CN" dirty="0"/>
          </a:p>
          <a:p>
            <a:pPr marL="0" indent="0">
              <a:buNone/>
            </a:pPr>
            <a:endParaRPr lang="en-US"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Olken’s Join-Sampling Algorithm </a:t>
            </a:r>
            <a:endParaRPr lang="en-US" altLang="zh-CN" dirty="0"/>
          </a:p>
        </p:txBody>
      </p:sp>
      <p:sp>
        <p:nvSpPr>
          <p:cNvPr id="3" name="Content Placeholder 2"/>
          <p:cNvSpPr>
            <a:spLocks noGrp="1"/>
          </p:cNvSpPr>
          <p:nvPr>
            <p:ph idx="1"/>
          </p:nvPr>
        </p:nvSpPr>
        <p:spPr>
          <a:xfrm>
            <a:off x="259715" y="1421765"/>
            <a:ext cx="11569700" cy="4913630"/>
          </a:xfrm>
        </p:spPr>
        <p:txBody>
          <a:bodyPr>
            <a:normAutofit/>
          </a:bodyPr>
          <a:lstStyle/>
          <a:p>
            <a:pPr marL="0" indent="0">
              <a:buNone/>
            </a:pPr>
            <a:r>
              <a:rPr lang="en-US" altLang="zh-CN" dirty="0"/>
              <a:t>Step 1: Sample t</a:t>
            </a:r>
            <a:r>
              <a:rPr lang="en-US" altLang="en-US" dirty="0"/>
              <a:t>₁</a:t>
            </a:r>
            <a:r>
              <a:rPr lang="en-US" altLang="zh-CN" dirty="0"/>
              <a:t> ∈ R</a:t>
            </a:r>
            <a:r>
              <a:rPr lang="en-US" altLang="en-US" dirty="0"/>
              <a:t>₁</a:t>
            </a:r>
            <a:r>
              <a:rPr lang="en-US" altLang="zh-CN" dirty="0"/>
              <a:t> uniformly.</a:t>
            </a:r>
            <a:endParaRPr lang="en-US" altLang="zh-CN" dirty="0"/>
          </a:p>
          <a:p>
            <a:pPr marL="0" indent="0">
              <a:buNone/>
            </a:pPr>
            <a:r>
              <a:rPr lang="en-US" altLang="zh-CN" dirty="0"/>
              <a:t>Step 2: From matches in R</a:t>
            </a:r>
            <a:r>
              <a:rPr lang="en-US" altLang="en-US" dirty="0"/>
              <a:t>₂</a:t>
            </a:r>
            <a:r>
              <a:rPr lang="en-US" altLang="zh-CN" dirty="0"/>
              <a:t> with the same B = v, sample t</a:t>
            </a:r>
            <a:r>
              <a:rPr lang="en-US" altLang="en-US" dirty="0"/>
              <a:t>₂</a:t>
            </a:r>
            <a:r>
              <a:rPr lang="en-US" altLang="zh-CN" dirty="0"/>
              <a:t> uniformly.</a:t>
            </a:r>
            <a:endParaRPr lang="en-US" altLang="zh-CN" dirty="0"/>
          </a:p>
          <a:p>
            <a:pPr marL="0" indent="0">
              <a:buNone/>
            </a:pPr>
            <a:r>
              <a:rPr lang="en-US" altLang="zh-CN" dirty="0"/>
              <a:t>Step 3: Accept (t</a:t>
            </a:r>
            <a:r>
              <a:rPr lang="en-US" altLang="en-US" dirty="0"/>
              <a:t>₁</a:t>
            </a:r>
            <a:r>
              <a:rPr lang="en-US" altLang="zh-CN" dirty="0"/>
              <a:t> ⋈ t</a:t>
            </a:r>
            <a:r>
              <a:rPr lang="en-US" altLang="en-US" dirty="0"/>
              <a:t>₂</a:t>
            </a:r>
            <a:r>
              <a:rPr lang="en-US" altLang="zh-CN" dirty="0"/>
              <a:t>) with prob. d_B(v, R</a:t>
            </a:r>
            <a:r>
              <a:rPr lang="en-US" altLang="en-US" dirty="0"/>
              <a:t>₂</a:t>
            </a:r>
            <a:r>
              <a:rPr lang="en-US" altLang="zh-CN" dirty="0"/>
              <a:t>) / M_B(R</a:t>
            </a:r>
            <a:r>
              <a:rPr lang="en-US" altLang="en-US" dirty="0"/>
              <a:t>₂</a:t>
            </a:r>
            <a:r>
              <a:rPr lang="en-US" altLang="zh-CN" dirty="0"/>
              <a:t>); otherwise reject.</a:t>
            </a:r>
            <a:endParaRPr lang="en-US" altLang="zh-CN" dirty="0"/>
          </a:p>
          <a:p>
            <a:pPr marL="0" indent="0">
              <a:buNone/>
            </a:pPr>
            <a:r>
              <a:rPr lang="en-US" altLang="zh-CN" dirty="0"/>
              <a:t>efficiency depends on skew (high rejection if M_B ≫ typical d_B).</a:t>
            </a:r>
            <a:endParaRPr lang="en-US" altLang="zh-CN" dirty="0"/>
          </a:p>
          <a:p>
            <a:pPr marL="0" indent="0">
              <a:buNone/>
            </a:pPr>
            <a:endParaRPr lang="en-US" altLang="zh-CN" dirty="0"/>
          </a:p>
          <a:p>
            <a:pPr marL="0" indent="0">
              <a:buNone/>
            </a:pPr>
            <a:endParaRPr lang="en-US" altLang="zh-CN" dirty="0"/>
          </a:p>
          <a:p>
            <a:pPr marL="0" indent="0">
              <a:buNone/>
            </a:pPr>
            <a:r>
              <a:rPr lang="en-US" altLang="zh-CN" sz="2000" dirty="0">
                <a:sym typeface="+mn-ea"/>
              </a:rPr>
              <a:t>d_B(v, R</a:t>
            </a:r>
            <a:r>
              <a:rPr lang="en-US" altLang="en-US" sz="2000" dirty="0">
                <a:sym typeface="+mn-ea"/>
              </a:rPr>
              <a:t>₂</a:t>
            </a:r>
            <a:r>
              <a:rPr lang="en-US" altLang="zh-CN" sz="2000" dirty="0">
                <a:sym typeface="+mn-ea"/>
              </a:rPr>
              <a:t>)</a:t>
            </a:r>
            <a:r>
              <a:rPr lang="en-US" altLang="zh-CN" sz="2000" dirty="0"/>
              <a:t>：number of tuples in R</a:t>
            </a:r>
            <a:r>
              <a:rPr lang="en-US" altLang="en-US" sz="2000" dirty="0"/>
              <a:t>₂</a:t>
            </a:r>
            <a:r>
              <a:rPr lang="en-US" altLang="zh-CN" sz="2000" dirty="0"/>
              <a:t> with join key B = v</a:t>
            </a:r>
            <a:endParaRPr lang="en-US" altLang="zh-CN" sz="2000" dirty="0"/>
          </a:p>
          <a:p>
            <a:pPr marL="0" indent="0">
              <a:buNone/>
            </a:pPr>
            <a:r>
              <a:rPr lang="en-US" altLang="zh-CN" sz="2000" dirty="0">
                <a:sym typeface="+mn-ea"/>
              </a:rPr>
              <a:t>M_B(R</a:t>
            </a:r>
            <a:r>
              <a:rPr lang="en-US" altLang="en-US" sz="2000" dirty="0">
                <a:sym typeface="+mn-ea"/>
              </a:rPr>
              <a:t>₂</a:t>
            </a:r>
            <a:r>
              <a:rPr lang="en-US" altLang="zh-CN" sz="2000" dirty="0">
                <a:sym typeface="+mn-ea"/>
              </a:rPr>
              <a:t>)：</a:t>
            </a:r>
            <a:r>
              <a:rPr lang="en-US" altLang="zh-CN" sz="2000" dirty="0"/>
              <a:t>maximum such count for any value of B in R</a:t>
            </a:r>
            <a:r>
              <a:rPr lang="en-US" altLang="en-US" sz="2000" dirty="0"/>
              <a:t>₂</a:t>
            </a:r>
            <a:endParaRPr lang="en-US" altLang="en-US" sz="2000" dirty="0"/>
          </a:p>
          <a:p>
            <a:pPr marL="0" indent="0">
              <a:buNone/>
            </a:pPr>
            <a:endParaRPr lang="en-US" altLang="zh-CN" sz="2000"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15" y="613410"/>
            <a:ext cx="11843385" cy="895985"/>
          </a:xfrm>
        </p:spPr>
        <p:txBody>
          <a:bodyPr>
            <a:normAutofit/>
          </a:bodyPr>
          <a:lstStyle/>
          <a:p>
            <a:r>
              <a:rPr lang="en-US" altLang="zh-CN" dirty="0"/>
              <a:t>Chaudhuri’s Algorithm</a:t>
            </a:r>
            <a:endParaRPr lang="en-US" altLang="zh-CN" dirty="0"/>
          </a:p>
        </p:txBody>
      </p:sp>
      <p:sp>
        <p:nvSpPr>
          <p:cNvPr id="3" name="Content Placeholder 2"/>
          <p:cNvSpPr>
            <a:spLocks noGrp="1"/>
          </p:cNvSpPr>
          <p:nvPr>
            <p:ph idx="1"/>
          </p:nvPr>
        </p:nvSpPr>
        <p:spPr>
          <a:xfrm>
            <a:off x="259715" y="1421765"/>
            <a:ext cx="11569700" cy="4913630"/>
          </a:xfrm>
        </p:spPr>
        <p:txBody>
          <a:bodyPr>
            <a:normAutofit/>
          </a:bodyPr>
          <a:lstStyle/>
          <a:p>
            <a:pPr marL="0" indent="0">
              <a:buNone/>
            </a:pPr>
            <a:r>
              <a:rPr lang="en-US" altLang="zh-CN" sz="2000" dirty="0"/>
              <a:t>Olken’s method has high rejection when M_B(R</a:t>
            </a:r>
            <a:r>
              <a:rPr lang="en-US" altLang="en-US" sz="2000" dirty="0"/>
              <a:t>₂</a:t>
            </a:r>
            <a:r>
              <a:rPr lang="en-US" altLang="zh-CN" sz="2000" dirty="0"/>
              <a:t>) ≫ typical frequencies.</a:t>
            </a:r>
            <a:endParaRPr lang="en-US" altLang="zh-CN" sz="2000" dirty="0"/>
          </a:p>
          <a:p>
            <a:pPr marL="0" indent="0">
              <a:buNone/>
            </a:pPr>
            <a:r>
              <a:rPr lang="en-US" altLang="zh-CN" sz="2000" dirty="0"/>
              <a:t>If frequency info d_B(v, R</a:t>
            </a:r>
            <a:r>
              <a:rPr lang="en-US" altLang="en-US" sz="2000" dirty="0"/>
              <a:t>₂</a:t>
            </a:r>
            <a:r>
              <a:rPr lang="en-US" altLang="zh-CN" sz="2000" dirty="0"/>
              <a:t>) is known:</a:t>
            </a:r>
            <a:endParaRPr lang="en-US" altLang="zh-CN" sz="2000" dirty="0"/>
          </a:p>
          <a:p>
            <a:pPr marL="0" indent="457200">
              <a:buNone/>
            </a:pPr>
            <a:r>
              <a:rPr lang="en-US" altLang="zh-CN" sz="2000" dirty="0"/>
              <a:t>Sample t</a:t>
            </a:r>
            <a:r>
              <a:rPr lang="en-US" altLang="en-US" sz="2000" dirty="0"/>
              <a:t>₁</a:t>
            </a:r>
            <a:r>
              <a:rPr lang="en-US" altLang="zh-CN" sz="2000" dirty="0"/>
              <a:t> ∈ R</a:t>
            </a:r>
            <a:r>
              <a:rPr lang="en-US" altLang="en-US" sz="2000" dirty="0"/>
              <a:t>₁</a:t>
            </a:r>
            <a:r>
              <a:rPr lang="en-US" altLang="zh-CN" sz="2000" dirty="0"/>
              <a:t> with probability ∝ d_B(v, R</a:t>
            </a:r>
            <a:r>
              <a:rPr lang="en-US" altLang="en-US" sz="2000" dirty="0"/>
              <a:t>₂</a:t>
            </a:r>
            <a:r>
              <a:rPr lang="en-US" altLang="zh-CN" sz="2000" dirty="0"/>
              <a:t>).</a:t>
            </a:r>
            <a:endParaRPr lang="en-US" altLang="zh-CN" sz="2000" dirty="0"/>
          </a:p>
          <a:p>
            <a:pPr marL="0" indent="457200">
              <a:buNone/>
            </a:pPr>
            <a:r>
              <a:rPr lang="en-US" altLang="zh-CN" sz="2000" dirty="0"/>
              <a:t>Then pick matching t</a:t>
            </a:r>
            <a:r>
              <a:rPr lang="en-US" altLang="en-US" sz="2000" dirty="0"/>
              <a:t>₂</a:t>
            </a:r>
            <a:r>
              <a:rPr lang="en-US" altLang="zh-CN" sz="2000" dirty="0"/>
              <a:t> ∈ R</a:t>
            </a:r>
            <a:r>
              <a:rPr lang="en-US" altLang="en-US" sz="2000" dirty="0"/>
              <a:t>₂</a:t>
            </a:r>
            <a:r>
              <a:rPr lang="en-US" altLang="zh-CN" sz="2000" dirty="0"/>
              <a:t> uniformly </a:t>
            </a:r>
            <a:r>
              <a:rPr lang="en-US" altLang="en-US" sz="2000" dirty="0"/>
              <a:t>→</a:t>
            </a:r>
            <a:r>
              <a:rPr lang="en-US" altLang="zh-CN" sz="2000" dirty="0"/>
              <a:t> no rejection.</a:t>
            </a:r>
            <a:endParaRPr lang="en-US" altLang="zh-CN" sz="2000" dirty="0"/>
          </a:p>
          <a:p>
            <a:pPr marL="0" indent="0">
              <a:buNone/>
            </a:pPr>
            <a:r>
              <a:rPr lang="en-US" altLang="zh-CN" sz="2000" dirty="0"/>
              <a:t>If full stats are unavailable </a:t>
            </a:r>
            <a:r>
              <a:rPr lang="en-US" altLang="en-US" sz="2000" dirty="0"/>
              <a:t>→</a:t>
            </a:r>
            <a:r>
              <a:rPr lang="en-US" altLang="zh-CN" sz="2000" dirty="0"/>
              <a:t> use a hybrid approach:</a:t>
            </a:r>
            <a:endParaRPr lang="en-US" altLang="zh-CN" sz="2000" dirty="0"/>
          </a:p>
          <a:p>
            <a:pPr marL="0" indent="457200">
              <a:buNone/>
            </a:pPr>
            <a:r>
              <a:rPr lang="en-US" altLang="zh-CN" sz="2000" dirty="0"/>
              <a:t>high-frequency values </a:t>
            </a:r>
            <a:r>
              <a:rPr lang="en-US" altLang="en-US" sz="2000" dirty="0"/>
              <a:t>→</a:t>
            </a:r>
            <a:r>
              <a:rPr lang="en-US" altLang="zh-CN" sz="2000" dirty="0"/>
              <a:t> Chaudhuri’s method</a:t>
            </a:r>
            <a:endParaRPr lang="en-US" altLang="zh-CN" sz="2000" dirty="0"/>
          </a:p>
          <a:p>
            <a:pPr marL="0" indent="457200">
              <a:buNone/>
            </a:pPr>
            <a:r>
              <a:rPr lang="en-US" altLang="zh-CN" sz="2000" dirty="0"/>
              <a:t>low-frequency values </a:t>
            </a:r>
            <a:r>
              <a:rPr lang="en-US" altLang="en-US" sz="2000" dirty="0"/>
              <a:t>→</a:t>
            </a:r>
            <a:r>
              <a:rPr lang="en-US" altLang="zh-CN" sz="2000" dirty="0"/>
              <a:t> Olken’s method</a:t>
            </a:r>
            <a:endParaRPr lang="en-US" altLang="zh-CN" sz="2000"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ofWaterloo_WhiteBkgrd">
  <a:themeElements>
    <a:clrScheme name="UWaterloo">
      <a:dk1>
        <a:sysClr val="windowText" lastClr="000000"/>
      </a:dk1>
      <a:lt1>
        <a:sysClr val="window" lastClr="FFFFFF"/>
      </a:lt1>
      <a:dk2>
        <a:srgbClr val="787878"/>
      </a:dk2>
      <a:lt2>
        <a:srgbClr val="DFDFDF"/>
      </a:lt2>
      <a:accent1>
        <a:srgbClr val="F2EDA8"/>
      </a:accent1>
      <a:accent2>
        <a:srgbClr val="FAE100"/>
      </a:accent2>
      <a:accent3>
        <a:srgbClr val="FED34C"/>
      </a:accent3>
      <a:accent4>
        <a:srgbClr val="EBAB00"/>
      </a:accent4>
      <a:accent5>
        <a:srgbClr val="BB0F33"/>
      </a:accent5>
      <a:accent6>
        <a:srgbClr val="A2A2A2"/>
      </a:accent6>
      <a:hlink>
        <a:srgbClr val="000000"/>
      </a:hlink>
      <a:folHlink>
        <a:srgbClr val="000000"/>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ma:contentTypeScope="" ma:versionID="bb97bee70b1606bbb700640dacabe47f" ma:contentTypeDescription="Create a new document." ma:contentTypeVersion="16" ct:_="" ma:_="" ma:contentTypeName="Document" ma:contentTypeID="0x0101009535D3CEC2F76A4CA1EC3507E2D03D36">
  <xsd:schema xmlns:p="http://schemas.microsoft.com/office/2006/metadata/properties" xmlns:ns2="9bed8fe0-fd4c-4f92-9936-a2497f3396f6" xmlns:ns3="5d8f0207-1964-4a5e-9049-2927796093eb" xmlns:xsd="http://www.w3.org/2001/XMLSchema" xmlns:xs="http://www.w3.org/2001/XMLSchema" ns2:_="" ma:root="true" targetNamespace="http://schemas.microsoft.com/office/2006/metadata/properties" ns3:_="" ma:fieldsID="5de26a37e5c2406e777d4ddd47cd8e40">
    <xsd:import namespace="9bed8fe0-fd4c-4f92-9936-a2497f3396f6"/>
    <xsd:import namespace="5d8f0207-1964-4a5e-9049-2927796093eb"/>
    <xsd:element name="properties">
      <xsd:complexType>
        <xsd:sequence>
          <xsd:element name="documentManagement">
            <xsd:complexType>
              <xsd:all>
                <xsd:element minOccurs="0" ref="ns2:SharedWithUsers"/>
                <xsd:element minOccurs="0" ref="ns2:SharedWithDetails"/>
                <xsd:element minOccurs="0" ref="ns3:MediaServiceMetadata"/>
                <xsd:element minOccurs="0" ref="ns3:MediaServiceFastMetadata"/>
                <xsd:element minOccurs="0" ref="ns3:MediaServiceAutoKeyPoints"/>
                <xsd:element minOccurs="0" ref="ns3:MediaServiceKeyPoints"/>
                <xsd:element minOccurs="0" ref="ns3:MediaServiceObjectDetectorVersions"/>
                <xsd:element minOccurs="0" ref="ns3:MediaServiceSearchProperties"/>
                <xsd:element minOccurs="0" ref="ns3:lcf76f155ced4ddcb4097134ff3c332f"/>
                <xsd:element minOccurs="0" ref="ns2:TaxCatchAll"/>
                <xsd:element minOccurs="0" ref="ns3:MediaServiceDateTaken"/>
                <xsd:element minOccurs="0" ref="ns3:MediaServiceOCR"/>
                <xsd:element minOccurs="0" ref="ns3:MediaServiceGenerationTime"/>
                <xsd:element minOccurs="0" ref="ns3:MediaServiceEventHashCode"/>
              </xsd:all>
            </xsd:complexType>
          </xsd:element>
        </xsd:sequence>
      </xsd:complexType>
    </xsd:element>
  </xsd:schema>
  <xsd:schema xmlns:dms="http://schemas.microsoft.com/office/2006/documentManagement/types" xmlns:pc="http://schemas.microsoft.com/office/infopath/2007/PartnerControls" xmlns:xsd="http://www.w3.org/2001/XMLSchema" xmlns:xs="http://www.w3.org/2001/XMLSchema" targetNamespace="9bed8fe0-fd4c-4f92-9936-a2497f3396f6" elementFormDefault="qualified">
    <xsd:import namespace="http://schemas.microsoft.com/office/2006/documentManagement/types"/>
    <xsd:import namespace="http://schemas.microsoft.com/office/infopath/2007/PartnerControls"/>
    <xsd:element ma:internalName="SharedWithUsers" ma:SharePointGroup="0" nillable="true" ma:showField="ImnName" ma:displayName="Shared With" name="SharedWithUsers" ma:index="8" ma:readOnly="true" ma:SearchPeopleOnly="false">
      <xsd:complexType>
        <xsd:complexContent>
          <xsd:extension base="dms:UserMulti">
            <xsd:sequence>
              <xsd:element maxOccurs="unbounded" minOccurs="0" name="UserInfo">
                <xsd:complexType>
                  <xsd:sequence>
                    <xsd:element type="xsd:string" minOccurs="0" name="DisplayName"/>
                    <xsd:element type="dms:UserId" minOccurs="0" nillable="true" name="AccountId"/>
                    <xsd:element type="xsd:string" minOccurs="0" name="AccountType"/>
                  </xsd:sequence>
                </xsd:complexType>
              </xsd:element>
            </xsd:sequence>
          </xsd:extension>
        </xsd:complexContent>
      </xsd:complexType>
    </xsd:element>
    <xsd:element ma:internalName="SharedWithDetails" nillable="true" ma:displayName="Shared With Details" name="SharedWithDetails" ma:index="9" ma:readOnly="true">
      <xsd:simpleType>
        <xsd:restriction base="dms:Note">
          <xsd:maxLength value="255"/>
        </xsd:restriction>
      </xsd:simpleType>
    </xsd:element>
    <xsd:element ma:internalName="TaxCatchAll" nillable="true" ma:showField="CatchAllData" ma:displayName="Taxonomy Catch All Column" name="TaxCatchAll" ma:index="18" ma:hidden="true" ma:web="9bed8fe0-fd4c-4f92-9936-a2497f3396f6" ma:list="{ba7b523d-fb2c-44c1-96a9-2a2e1bedae48}">
      <xsd:complexType>
        <xsd:complexContent>
          <xsd:extension base="dms:MultiChoiceLookup">
            <xsd:sequence>
              <xsd:element maxOccurs="unbounded" type="dms:Lookup" minOccurs="0" nillable="true" name="Value"/>
            </xsd:sequence>
          </xsd:extension>
        </xsd:complexContent>
      </xsd:complexType>
    </xsd:element>
  </xsd:schema>
  <xsd:schema xmlns:dms="http://schemas.microsoft.com/office/2006/documentManagement/types" xmlns:pc="http://schemas.microsoft.com/office/infopath/2007/PartnerControls" xmlns:xsd="http://www.w3.org/2001/XMLSchema" xmlns:xs="http://www.w3.org/2001/XMLSchema" targetNamespace="5d8f0207-1964-4a5e-9049-2927796093eb" elementFormDefault="qualified">
    <xsd:import namespace="http://schemas.microsoft.com/office/2006/documentManagement/types"/>
    <xsd:import namespace="http://schemas.microsoft.com/office/infopath/2007/PartnerControls"/>
    <xsd:element ma:internalName="MediaServiceMetadata" nillable="true" ma:displayName="MediaServiceMetadata" name="MediaServiceMetadata" ma:index="10" ma:readOnly="true" ma:hidden="true">
      <xsd:simpleType>
        <xsd:restriction base="dms:Note"/>
      </xsd:simpleType>
    </xsd:element>
    <xsd:element ma:internalName="MediaServiceFastMetadata" nillable="true" ma:displayName="MediaServiceFastMetadata" name="MediaServiceFastMetadata" ma:index="11" ma:readOnly="true" ma:hidden="true">
      <xsd:simpleType>
        <xsd:restriction base="dms:Note"/>
      </xsd:simpleType>
    </xsd:element>
    <xsd:element ma:internalName="MediaServiceAutoKeyPoints" nillable="true" ma:displayName="MediaServiceAutoKeyPoints" name="MediaServiceAutoKeyPoints" ma:index="12" ma:readOnly="true" ma:hidden="true">
      <xsd:simpleType>
        <xsd:restriction base="dms:Note"/>
      </xsd:simpleType>
    </xsd:element>
    <xsd:element ma:internalName="MediaServiceKeyPoints" nillable="true" ma:displayName="KeyPoints" name="MediaServiceKeyPoints" ma:index="13" ma:readOnly="true">
      <xsd:simpleType>
        <xsd:restriction base="dms:Note">
          <xsd:maxLength value="255"/>
        </xsd:restriction>
      </xsd:simpleType>
    </xsd:element>
    <xsd:element ma:internalName="MediaServiceObjectDetectorVersions" nillable="true" ma:displayName="MediaServiceObjectDetectorVersions" name="MediaServiceObjectDetectorVersions" ma:index="14" ma:indexed="true" ma:readOnly="true" ma:hidden="true">
      <xsd:simpleType>
        <xsd:restriction base="dms:Text"/>
      </xsd:simpleType>
    </xsd:element>
    <xsd:element ma:internalName="MediaServiceSearchProperties" nillable="true" ma:displayName="MediaServiceSearchProperties" name="MediaServiceSearchProperties" ma:index="15" ma:readOnly="true" ma:hidden="true">
      <xsd:simpleType>
        <xsd:restriction base="dms:Note"/>
      </xsd:simpleType>
    </xsd:element>
    <xsd:element ma:internalName="lcf76f155ced4ddcb4097134ff3c332f" ma:taxonomyMulti="true" nillable="true" ma:displayName="Image Tags" ma:sspId="cbf906fe-3e8e-4b22-a6fd-bde302b9218c" ma:isKeyword="false" ma:fieldId="{5cf76f15-5ced-4ddc-b409-7134ff3c332f}" name="lcf76f155ced4ddcb4097134ff3c332f" ma:index="17" ma:termSetId="09814cd3-568e-fe90-9814-8d621ff8fb84" ma:anchorId="fba54fb3-c3e1-fe81-a776-ca4b69148c4d" ma:taxonomyFieldName="MediaServiceImageTags" ma:readOnly="false" ma:taxonomy="true" ma:open="true">
      <xsd:complexType>
        <xsd:sequence>
          <xsd:element maxOccurs="1" minOccurs="0" ref="pc:Terms"/>
        </xsd:sequence>
      </xsd:complexType>
    </xsd:element>
    <xsd:element ma:internalName="MediaServiceDateTaken" nillable="true" ma:displayName="MediaServiceDateTaken" name="MediaServiceDateTaken" ma:index="19" ma:indexed="true" ma:readOnly="true" ma:hidden="true">
      <xsd:simpleType>
        <xsd:restriction base="dms:Text"/>
      </xsd:simpleType>
    </xsd:element>
    <xsd:element ma:internalName="MediaServiceOCR" nillable="true" ma:displayName="Extracted Text" name="MediaServiceOCR" ma:index="20" ma:readOnly="true">
      <xsd:simpleType>
        <xsd:restriction base="dms:Note">
          <xsd:maxLength value="255"/>
        </xsd:restriction>
      </xsd:simpleType>
    </xsd:element>
    <xsd:element ma:internalName="MediaServiceGenerationTime" nillable="true" ma:displayName="MediaServiceGenerationTime" name="MediaServiceGenerationTime" ma:index="21" ma:readOnly="true" ma:hidden="true">
      <xsd:simpleType>
        <xsd:restriction base="dms:Text"/>
      </xsd:simpleType>
    </xsd:element>
    <xsd:element ma:internalName="MediaServiceEventHashCode" nillable="true" ma:displayName="MediaServiceEventHashCode" name="MediaServiceEventHashCode" ma:index="22" ma:readOnly="true" ma:hidden="true">
      <xsd:simpleType>
        <xsd:restriction base="dms:Text"/>
      </xsd:simpleType>
    </xsd:element>
  </xsd:schema>
  <xsd:schema xmlns="http://schemas.openxmlformats.org/package/2006/metadata/core-properties" xmlns:xsi="http://www.w3.org/2001/XMLSchema-instance" xmlns:dcterms="http://purl.org/dc/terms/" xmlns:dc="http://purl.org/dc/elements/1.1/" xmlns:odoc="http://schemas.microsoft.com/internal/obd" xmlns:xsd="http://www.w3.org/2001/XMLSchema" attributeFormDefault="unqualified" targetNamespace="http://schemas.openxmlformats.org/package/2006/metadata/core-properties" blockDefault="#all" elementFormDefault="qualified">
    <xsd:import schemaLocation="http://dublincore.org/schemas/xmls/qdc/2003/04/02/dc.xsd" namespace="http://purl.org/dc/elements/1.1/"/>
    <xsd:import schemaLocation="http://dublincore.org/schemas/xmls/qdc/2003/04/02/dcterms.xsd" namespace="http://purl.org/dc/terms/"/>
    <xsd:element type="CT_coreProperties" name="coreProperties"/>
    <xsd:complexType name="CT_coreProperties">
      <xsd:all>
        <xsd:element maxOccurs="1" minOccurs="0" ref="dc:creator"/>
        <xsd:element maxOccurs="1" minOccurs="0" ref="dcterms:created"/>
        <xsd:element maxOccurs="1" minOccurs="0" ref="dc:identifier"/>
        <xsd:element maxOccurs="1" minOccurs="0" type="xsd:string" ma:displayName="Content Type" name="contentType" ma:index="4"/>
        <xsd:element maxOccurs="1" minOccurs="0" ma:displayName="Title" ref="dc:title" ma:index="3"/>
        <xsd:element maxOccurs="1" minOccurs="0" ref="dc:subject"/>
        <xsd:element maxOccurs="1" minOccurs="0" ref="dc:description"/>
        <xsd:element maxOccurs="1" minOccurs="0" type="xsd:string" name="keywords"/>
        <xsd:element maxOccurs="1" minOccurs="0" ref="dc:language"/>
        <xsd:element maxOccurs="1" minOccurs="0" type="xsd:string" name="category"/>
        <xsd:element maxOccurs="1" minOccurs="0" type="xsd:string" name="version"/>
        <xsd:element maxOccurs="1" minOccurs="0" type="xsd:string" name="revision">
          <xsd:annotation>
            <xsd:documentation>
                        This value indicates the number of saves or revisions. The application is responsible for updating this value after each revision.
                    </xsd:documentation>
          </xsd:annotation>
        </xsd:element>
        <xsd:element maxOccurs="1" minOccurs="0" type="xsd:string" name="lastModifiedBy"/>
        <xsd:element maxOccurs="1" minOccurs="0" ref="dcterms:modified"/>
        <xsd:element maxOccurs="1" minOccurs="0" type="xsd:string" name="contentStatus"/>
      </xsd:all>
    </xsd:complexType>
  </xsd:schema>
  <xs:schema xmlns:pc="http://schemas.microsoft.com/office/infopath/2007/PartnerControls" xmlns:xs="http://www.w3.org/2001/XMLSchema" attributeFormDefault="unqualified" targetNamespace="http://schemas.microsoft.com/office/infopath/2007/PartnerControls" elementFormDefault="qualified">
    <xs:element name="Person">
      <xs:complexType>
        <xs:sequence>
          <xs:element minOccurs="0" ref="pc:DisplayName"/>
          <xs:element minOccurs="0" ref="pc:AccountId"/>
          <xs:element minOccurs="0" ref="pc:AccountType"/>
        </xs:sequence>
      </xs:complexType>
    </xs:element>
    <xs:element type="xs:string" name="DisplayName"/>
    <xs:element type="xs:string" name="AccountId"/>
    <xs:element type="xs:string" name="AccountType"/>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type="xs:string" name="EntityNamespace"/>
    <xs:attribute type="xs:string" name="EntityName"/>
    <xs:attribute type="xs:string" name="SystemInstanceName"/>
    <xs:attribute type="xs:string" name="AssociationName"/>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type="xs:string" name="EntityDisplayName"/>
    <xs:element type="xs:string" name="EntityInstanceReference"/>
    <xs:element type="xs:string" name="EntityId1"/>
    <xs:element type="xs:string" name="EntityId2"/>
    <xs:element type="xs:string" name="EntityId3"/>
    <xs:element type="xs:string" name="EntityId4"/>
    <xs:element type="xs:string" name="EntityId5"/>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type="xs:string" name="TermName"/>
    <xs:element type="xs:string" name="TermId"/>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8f0207-1964-4a5e-9049-2927796093eb">
      <Terms xmlns="http://schemas.microsoft.com/office/infopath/2007/PartnerControls"/>
    </lcf76f155ced4ddcb4097134ff3c332f>
    <TaxCatchAll xmlns="9bed8fe0-fd4c-4f92-9936-a2497f3396f6" xsi:nil="true"/>
  </documentManagement>
</p:properties>
</file>

<file path=customXml/itemProps1.xml><?xml version="1.0" encoding="utf-8"?>
<ds:datastoreItem xmlns:ds="http://schemas.openxmlformats.org/officeDocument/2006/customXml" ds:itemID="{6A0B129A-BB2C-4903-97C3-AEFBE34B73DA}">
  <ds:schemaRefs/>
</ds:datastoreItem>
</file>

<file path=customXml/itemProps2.xml><?xml version="1.0" encoding="utf-8"?>
<ds:datastoreItem xmlns:ds="http://schemas.openxmlformats.org/officeDocument/2006/customXml" ds:itemID="{B8250F3E-D848-4658-9B4C-2EE3061DDAF8}">
  <ds:schemaRefs/>
</ds:datastoreItem>
</file>

<file path=customXml/itemProps3.xml><?xml version="1.0" encoding="utf-8"?>
<ds:datastoreItem xmlns:ds="http://schemas.openxmlformats.org/officeDocument/2006/customXml" ds:itemID="{E8FF0F72-93A1-4E69-8D64-632B80333547}">
  <ds:schemaRefs/>
</ds:datastoreItem>
</file>

<file path=docProps/app.xml><?xml version="1.0" encoding="utf-8"?>
<Properties xmlns="http://schemas.openxmlformats.org/officeDocument/2006/extended-properties" xmlns:vt="http://schemas.openxmlformats.org/officeDocument/2006/docPropsVTypes">
  <TotalTime>0</TotalTime>
  <Words>8994</Words>
  <Application>WPS 表格</Application>
  <PresentationFormat>Widescreen</PresentationFormat>
  <Paragraphs>406</Paragraphs>
  <Slides>32</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32</vt:i4>
      </vt:variant>
    </vt:vector>
  </HeadingPairs>
  <TitlesOfParts>
    <vt:vector size="58" baseType="lpstr">
      <vt:lpstr>Arial</vt:lpstr>
      <vt:lpstr>宋体</vt:lpstr>
      <vt:lpstr>Wingdings</vt:lpstr>
      <vt:lpstr>Verdana</vt:lpstr>
      <vt:lpstr>Barlow Condensed</vt:lpstr>
      <vt:lpstr>苹方-简</vt:lpstr>
      <vt:lpstr>Georgia</vt:lpstr>
      <vt:lpstr>微软雅黑</vt:lpstr>
      <vt:lpstr>汉仪旗黑</vt:lpstr>
      <vt:lpstr>宋体</vt:lpstr>
      <vt:lpstr>Arial Unicode MS</vt:lpstr>
      <vt:lpstr>Calibri</vt:lpstr>
      <vt:lpstr>Helvetica Neue</vt:lpstr>
      <vt:lpstr>等线</vt:lpstr>
      <vt:lpstr>汉仪中等线KW</vt:lpstr>
      <vt:lpstr>汉仪书宋二KW</vt:lpstr>
      <vt:lpstr>冬青黑体简体中文</vt:lpstr>
      <vt:lpstr>Apple Symbols</vt:lpstr>
      <vt:lpstr>Apple Color Emoji</vt:lpstr>
      <vt:lpstr>宋体-简</vt:lpstr>
      <vt:lpstr>Arial</vt:lpstr>
      <vt:lpstr>BatangChe</vt:lpstr>
      <vt:lpstr>Apple SD Gothic Neo</vt:lpstr>
      <vt:lpstr>DejaVuMathTeXGyre</vt:lpstr>
      <vt:lpstr>Geneva</vt:lpstr>
      <vt:lpstr>UofWaterloo_WhiteBkgrd</vt:lpstr>
      <vt:lpstr>PRESENTATION TITLE IN THIS SPACE HERE</vt:lpstr>
      <vt:lpstr>PAGE  TITLE HERE</vt:lpstr>
      <vt:lpstr>Challenges for Random Sampling over Join</vt:lpstr>
      <vt:lpstr>Challenges for Random Sampling over Join</vt:lpstr>
      <vt:lpstr>Ripple Join</vt:lpstr>
      <vt:lpstr>PowerPoint 演示文稿</vt:lpstr>
      <vt:lpstr>Motivation: Integrating Joins and Machine Learning</vt:lpstr>
      <vt:lpstr>Previous work: Sampling two-relation joins</vt:lpstr>
      <vt:lpstr>Olken’s Join-Sampling Algorithm </vt:lpstr>
      <vt:lpstr>Previous work</vt:lpstr>
      <vt:lpstr>PowerPoint 演示文稿</vt:lpstr>
      <vt:lpstr>PowerPoint 演示文稿</vt:lpstr>
      <vt:lpstr>PowerPoint 演示文稿</vt:lpstr>
      <vt:lpstr>PowerPoint 演示文稿</vt:lpstr>
      <vt:lpstr>Algorithm 1 Example</vt:lpstr>
      <vt:lpstr>Algorithm 1 Example</vt:lpstr>
      <vt:lpstr>Algorithm 1 Example</vt:lpstr>
      <vt:lpstr>Algorithm 1 Example</vt:lpstr>
      <vt:lpstr>Why uniform and independent？</vt:lpstr>
      <vt:lpstr>Remark of Algorithm 1</vt:lpstr>
      <vt:lpstr>PowerPoint 演示文稿</vt:lpstr>
      <vt:lpstr>PowerPoint 演示文稿</vt:lpstr>
      <vt:lpstr>Algorithm 2: Sampling over Acyclic Joins</vt:lpstr>
      <vt:lpstr>PowerPoint 演示文稿</vt:lpstr>
      <vt:lpstr>Cyclic queries</vt:lpstr>
      <vt:lpstr>Algorithm 3: Cyclic-Sample Example</vt:lpstr>
      <vt:lpstr>Algorithm 3: Cyclic-Sample Example</vt:lpstr>
      <vt:lpstr>Algorithm 3: Cyclic-Sample Example</vt:lpstr>
      <vt:lpstr>Experiments Overview</vt:lpstr>
      <vt:lpstr>TPC-H Experiments</vt:lpstr>
      <vt:lpstr>Social graph experiments</vt:lpstr>
      <vt:lpstr>Verifying Uniform Sampling with the KS 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Maria Morrone</dc:creator>
  <cp:lastModifiedBy>Leo</cp:lastModifiedBy>
  <cp:revision>64</cp:revision>
  <dcterms:created xsi:type="dcterms:W3CDTF">2025-10-20T01:52:15Z</dcterms:created>
  <dcterms:modified xsi:type="dcterms:W3CDTF">2025-10-20T01:52:15Z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0x0101009535D3CEC2F76A4CA1EC3507E2D03D36</vt:lpwstr>
  </property>
  <property fmtid="{D5CDD505-2E9C-101B-9397-08002B2CF9AE}" pid="3" name="ICV">
    <vt:lpwstr>F5B082DFD55E7332D694F568D09E09EA_43</vt:lpwstr>
  </property>
  <property fmtid="{D5CDD505-2E9C-101B-9397-08002B2CF9AE}" pid="4" name="KSOProductBuildVer">
    <vt:lpwstr>2052-12.1.22553.22553</vt:lpwstr>
  </property>
</Properties>
</file>