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4"/>
  </p:sldMasterIdLst>
  <p:notesMasterIdLst>
    <p:notesMasterId r:id="rId27"/>
  </p:notesMasterIdLst>
  <p:sldIdLst>
    <p:sldId id="256" r:id="rId5"/>
    <p:sldId id="263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1" r:id="rId14"/>
    <p:sldId id="310" r:id="rId15"/>
    <p:sldId id="312" r:id="rId16"/>
    <p:sldId id="275" r:id="rId17"/>
    <p:sldId id="313" r:id="rId18"/>
    <p:sldId id="314" r:id="rId19"/>
    <p:sldId id="315" r:id="rId20"/>
    <p:sldId id="316" r:id="rId21"/>
    <p:sldId id="317" r:id="rId22"/>
    <p:sldId id="318" r:id="rId23"/>
    <p:sldId id="262" r:id="rId24"/>
    <p:sldId id="272" r:id="rId25"/>
    <p:sldId id="29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2EDA8"/>
    <a:srgbClr val="92D050"/>
    <a:srgbClr val="F8F6D3"/>
    <a:srgbClr val="FED34C"/>
    <a:srgbClr val="EBAB00"/>
    <a:srgbClr val="FAE100"/>
    <a:srgbClr val="FFFFAA"/>
    <a:srgbClr val="FFFFFF"/>
    <a:srgbClr val="E4B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3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8E97C-1779-4CEE-80D0-5BBB1AC4023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EF7D1-689C-4BC1-B59B-4A4CE078E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4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2740" y="1028940"/>
            <a:ext cx="9719960" cy="1474115"/>
          </a:xfrm>
        </p:spPr>
        <p:txBody>
          <a:bodyPr lIns="0" anchor="b">
            <a:noAutofit/>
          </a:bodyPr>
          <a:lstStyle>
            <a:lvl1pPr algn="l">
              <a:defRPr sz="54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15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2740" y="2642329"/>
            <a:ext cx="1182916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23674" y="6377231"/>
            <a:ext cx="4293708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48416" y="6377231"/>
            <a:ext cx="553900" cy="250337"/>
          </a:xfrm>
        </p:spPr>
        <p:txBody>
          <a:bodyPr/>
          <a:lstStyle>
            <a:lvl1pPr algn="ctr">
              <a:defRPr/>
            </a:lvl1pPr>
          </a:lstStyle>
          <a:p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A9D516E-B50C-3538-5F83-7A7E26FA7180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64C80F1-3A23-371A-2470-E4F47051B067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AE94728-AA91-523E-8496-C81B9B4F7DBA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191B2D9-C1ED-03D3-DEF3-A9A462104F1B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06A16F2-9D54-FDAA-9A4A-51FD430B6DEC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0E2637A-331B-C5E3-4052-2A4B4D0889CD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" name="Picture 16" descr="University of Waterloo logo">
            <a:extLst>
              <a:ext uri="{FF2B5EF4-FFF2-40B4-BE49-F238E27FC236}">
                <a16:creationId xmlns:a16="http://schemas.microsoft.com/office/drawing/2014/main" id="{F9381018-83A5-0DDE-AA4A-B9F8D1712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61" y="5304722"/>
            <a:ext cx="3759035" cy="148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59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81" y="1396192"/>
            <a:ext cx="5542713" cy="670270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881" y="2184400"/>
            <a:ext cx="5542713" cy="3846945"/>
          </a:xfrm>
        </p:spPr>
        <p:txBody>
          <a:bodyPr>
            <a:normAutofit/>
          </a:bodyPr>
          <a:lstStyle>
            <a:lvl1pPr marL="288925" indent="-288925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2000"/>
            </a:lvl1pPr>
            <a:lvl2pPr marL="6858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800"/>
            </a:lvl2pPr>
            <a:lvl3pPr marL="11430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600"/>
            </a:lvl3pPr>
            <a:lvl4pPr marL="16002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4pPr>
            <a:lvl5pPr marL="20574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6154" y="1396192"/>
            <a:ext cx="5593458" cy="670270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6154" y="2184400"/>
            <a:ext cx="5593458" cy="3846945"/>
          </a:xfrm>
        </p:spPr>
        <p:txBody>
          <a:bodyPr>
            <a:normAutofit/>
          </a:bodyPr>
          <a:lstStyle>
            <a:lvl1pPr marL="288925" indent="-288925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2000"/>
            </a:lvl1pPr>
            <a:lvl2pPr marL="6858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800"/>
            </a:lvl2pPr>
            <a:lvl3pPr marL="11430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600"/>
            </a:lvl3pPr>
            <a:lvl4pPr marL="16002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4pPr>
            <a:lvl5pPr marL="20574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59883" y="434108"/>
            <a:ext cx="11569729" cy="8959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432B-3FBE-4889-963D-BF97BFBB7D3F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9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CC04-1E76-41EE-A8AC-75AD85313D09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48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4A9E-84AC-4661-9381-CC35B09E47F7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6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No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1E55829F-8847-4C2A-8DD0-690EAD78E53F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4CEECD4-4800-71B3-500D-D8DB8ECD7D8D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5DB53A1-9CD0-9270-2A9B-841D9E8E7C98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0238B9E-5961-89CA-949B-73D627619ADE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0B4FFA6-3B2D-F2A7-3300-59721970DC69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795B991-F449-37E7-F856-FDA75449C532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FF1749-63D7-B78A-277A-2B74411FA25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8767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xt or 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0071" y="1237675"/>
            <a:ext cx="4331855" cy="910202"/>
          </a:xfrm>
        </p:spPr>
        <p:txBody>
          <a:bodyPr anchor="b">
            <a:normAutofit/>
          </a:bodyPr>
          <a:lstStyle>
            <a:lvl1pPr algn="ctr">
              <a:defRPr sz="2800" cap="all" baseline="0"/>
            </a:lvl1pPr>
          </a:lstStyle>
          <a:p>
            <a:r>
              <a:rPr lang="en-US" dirty="0"/>
              <a:t>CONTEXT or THEME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930073" y="2244437"/>
            <a:ext cx="4331855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930073" y="4668983"/>
            <a:ext cx="4331855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660400" y="2420360"/>
            <a:ext cx="10871200" cy="211455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8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3930072" y="4784725"/>
            <a:ext cx="4331855" cy="2762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200" b="1" cap="all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algn="ctr"/>
            <a:r>
              <a:rPr lang="en-US"/>
              <a:t>Click to edit Master text styles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FDE9AFA-FFD7-2347-3167-FDF1E0A34AC3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6E5C5A6-6C2A-AFEE-BD17-49528C3855FB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BD549B1-F3EA-848F-3C95-AFBB4052AC0B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D0A31AE-FDE0-EF4E-8CB4-92A0FFF2647C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1D21763-0A4C-FA7D-9F37-F8AFE615EED6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72AC8E2-F6D4-FD99-70C6-77755885A9A4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419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xt or Quote with Pho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350285" y="845819"/>
            <a:ext cx="5440648" cy="5407201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4362" y="1237675"/>
            <a:ext cx="4331855" cy="910202"/>
          </a:xfrm>
        </p:spPr>
        <p:txBody>
          <a:bodyPr anchor="b">
            <a:normAutofit/>
          </a:bodyPr>
          <a:lstStyle>
            <a:lvl1pPr algn="ctr">
              <a:defRPr sz="2800" cap="all" baseline="0"/>
            </a:lvl1pPr>
          </a:lstStyle>
          <a:p>
            <a:r>
              <a:rPr lang="en-US" dirty="0"/>
              <a:t>CONTEXT or THEME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3887245" cy="250337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587999" y="6335309"/>
            <a:ext cx="1016000" cy="250337"/>
          </a:xfrm>
        </p:spPr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544943" y="2409026"/>
            <a:ext cx="4950694" cy="211455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2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854362" y="4784725"/>
            <a:ext cx="4331855" cy="2762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200" b="1" cap="all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algn="ctr"/>
            <a:r>
              <a:rPr lang="en-US"/>
              <a:t>Click to edit Master text styles</a:t>
            </a:r>
          </a:p>
        </p:txBody>
      </p:sp>
      <p:cxnSp>
        <p:nvCxnSpPr>
          <p:cNvPr id="10" name="Straight Connector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4363" y="2244437"/>
            <a:ext cx="4331855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4363" y="4668983"/>
            <a:ext cx="4331855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D72C6A36-12A8-648E-3569-D00054B97EDE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341EFA2-509C-A2DA-BAFE-6A88632CD8BD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475CC21-076A-A811-68B0-7FD8CD8D56F3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C91703A-A99F-06CE-B55C-0D09FBAF811B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60600EF-94C1-BC1E-4FA3-4CC356E82A0C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069E7EA-C348-85EA-0BB1-F112127EBF12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331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50988" y="3461559"/>
            <a:ext cx="9070975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7591" y="2382981"/>
            <a:ext cx="11569729" cy="1046019"/>
          </a:xfrm>
        </p:spPr>
        <p:txBody>
          <a:bodyPr anchor="b">
            <a:normAutofit/>
          </a:bodyPr>
          <a:lstStyle>
            <a:lvl1pPr algn="ctr">
              <a:defRPr sz="6000" cap="all" baseline="0"/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86E267E-B65C-F4B3-6286-047BB3E93079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3736B7B-B04C-12D3-2026-E56D619F8DA3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6331547-A9DB-F53A-721D-FDBAE7A1BAA4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056261B-07B2-A56E-A728-17FD21096879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07BC18F-6CFE-55D8-BE1F-9202FC65B49C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0FCE5BD-A2E3-BD85-F1DC-9C10B47153A4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772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2">
    <p:bg>
      <p:bgPr>
        <a:solidFill>
          <a:srgbClr val="FED3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50988" y="3461559"/>
            <a:ext cx="9070975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7591" y="2382981"/>
            <a:ext cx="11569729" cy="1046019"/>
          </a:xfrm>
        </p:spPr>
        <p:txBody>
          <a:bodyPr anchor="b">
            <a:normAutofit/>
          </a:bodyPr>
          <a:lstStyle>
            <a:lvl1pPr algn="ctr">
              <a:defRPr sz="6000" cap="all" baseline="0"/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C257420-CE83-4866-3EA3-381C0CFC3158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8621F66-77FA-4999-E325-230D9B669B97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042B54D-8327-3710-DF48-EE39609CDDA0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CFC16C-2941-FB67-C5DD-46A3F3A9A173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34C2BD1-3A50-A203-B064-3DCD3906F6F2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E1944A9-11DF-DB57-300B-F689B08F4D3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6682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50988" y="3461559"/>
            <a:ext cx="9070975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7591" y="2382981"/>
            <a:ext cx="11569729" cy="1046019"/>
          </a:xfrm>
        </p:spPr>
        <p:txBody>
          <a:bodyPr anchor="b">
            <a:normAutofit/>
          </a:bodyPr>
          <a:lstStyle>
            <a:lvl1pPr algn="ctr"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DFC970-B950-4395-A833-47227D4A68CA}" type="datetime1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5AC5E88-54DB-DB07-2D2B-3EA3C0141922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D421AC2-0BAA-41E8-5271-9D286A5CB1F7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D31278D-990D-8DFD-00A2-BCCECAB47A5E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A348C4B-29F3-5E21-5DA6-F7A38594E57F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C0FAD8C-7636-5833-CFCE-3253852F15EF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CC4306F-759D-AE82-8D13-D983855E47F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3502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7225" y="4581236"/>
            <a:ext cx="10877550" cy="1597891"/>
          </a:xfrm>
          <a:noFill/>
        </p:spPr>
        <p:txBody>
          <a:bodyPr wrap="square" rtlCol="0" anchor="ctr" anchorCtr="1">
            <a:noAutofit/>
          </a:bodyPr>
          <a:lstStyle>
            <a:lvl1pPr algn="ctr">
              <a:defRPr lang="en-US" sz="1800" b="0" i="0" cap="none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0" lvl="0" algn="ctr">
              <a:lnSpc>
                <a:spcPct val="75000"/>
              </a:lnSpc>
            </a:pPr>
            <a:r>
              <a:rPr lang="en-US" dirty="0"/>
              <a:t>Click to edit master closing slide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75D660D7-90CE-4513-A3CE-C070B9421917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B2C18FC-29DC-30A0-0360-C5E5735072A4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6231277-A44F-A1F5-03E4-79BB667E118A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269444E-AE08-770D-D564-E199EA1B706B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7691CF8-1E73-A801-14D7-6110247881EC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1DC9D66-33DA-E6DF-D54B-2453FA7322A6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EBB1E0F-DE82-BF28-6F15-1C179C3FA41E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6" name="Picture 25" descr="University of Waterloo logo">
            <a:extLst>
              <a:ext uri="{FF2B5EF4-FFF2-40B4-BE49-F238E27FC236}">
                <a16:creationId xmlns:a16="http://schemas.microsoft.com/office/drawing/2014/main" id="{5604EBD5-7BE6-8BAD-C10F-F29FF1FC0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4945" y="1204402"/>
            <a:ext cx="6407315" cy="415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67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094124" y="397164"/>
            <a:ext cx="6097876" cy="646083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2740" y="1028940"/>
            <a:ext cx="5486243" cy="1474115"/>
          </a:xfrm>
        </p:spPr>
        <p:txBody>
          <a:bodyPr lIns="0" anchor="b">
            <a:noAutofit/>
          </a:bodyPr>
          <a:lstStyle>
            <a:lvl1pPr algn="l">
              <a:defRPr sz="54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15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2740" y="2642329"/>
            <a:ext cx="1182916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23674" y="6377231"/>
            <a:ext cx="4293708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48416" y="6377231"/>
            <a:ext cx="553900" cy="250337"/>
          </a:xfrm>
        </p:spPr>
        <p:txBody>
          <a:bodyPr/>
          <a:lstStyle>
            <a:lvl1pPr algn="ctr">
              <a:defRPr/>
            </a:lvl1pPr>
          </a:lstStyle>
          <a:p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70F6756-3E11-A664-FDBC-686B312F4EDA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61E4A79-7EF1-881C-448C-B5893289EE72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2F2ED37-6474-16ED-2345-5EC13A087CB3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0628BAF-CB56-3888-5C04-D94C5B43C05A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D47A3D-6975-669C-340E-F2326F6ABABA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296993A-5AA1-1101-663C-8CCD805BD6C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Picture 13" descr="University of Waterloo logo">
            <a:extLst>
              <a:ext uri="{FF2B5EF4-FFF2-40B4-BE49-F238E27FC236}">
                <a16:creationId xmlns:a16="http://schemas.microsoft.com/office/drawing/2014/main" id="{023930CF-35B1-50C3-2CC3-42CBB13E41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61" y="5304722"/>
            <a:ext cx="3759035" cy="148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83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_AL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3425" y="4682836"/>
            <a:ext cx="10725150" cy="1559782"/>
          </a:xfrm>
          <a:noFill/>
        </p:spPr>
        <p:txBody>
          <a:bodyPr wrap="square" rtlCol="0" anchor="ctr" anchorCtr="1">
            <a:noAutofit/>
          </a:bodyPr>
          <a:lstStyle>
            <a:lvl1pPr marL="0" algn="ctr">
              <a:lnSpc>
                <a:spcPct val="75000"/>
              </a:lnSpc>
              <a:defRPr lang="en-US" sz="1800" b="0" i="0" cap="none" baseline="0">
                <a:solidFill>
                  <a:schemeClr val="bg1">
                    <a:alpha val="81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0" lvl="0" algn="ctr">
              <a:lnSpc>
                <a:spcPct val="75000"/>
              </a:lnSpc>
            </a:pPr>
            <a:r>
              <a:rPr lang="en-US" dirty="0"/>
              <a:t>Click to edit master closing slide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368D4B-3D0A-49AB-8EA2-2DC8CB4594DB}" type="datetime1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3C84CBA-BDD4-B9EC-8FD3-ECC1DF539F9E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FE04DCE-1B6E-B5CB-9E62-E45B592AFB6A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8AF4A26-5CAE-1F08-C93F-B41E8E5BB1DB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1623493-CA34-79CF-0A7F-DF7FA3107102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BFBED65-B55C-005E-0B76-59B6F1DB7BD0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F170495-1DE0-AF98-003E-5B61D768B50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 descr="University of Waterloo logo">
            <a:extLst>
              <a:ext uri="{FF2B5EF4-FFF2-40B4-BE49-F238E27FC236}">
                <a16:creationId xmlns:a16="http://schemas.microsoft.com/office/drawing/2014/main" id="{086A222B-79FE-32D2-AF56-76C91A4EBD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4945" y="1204402"/>
            <a:ext cx="6407315" cy="4157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08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losing Slide_Y+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YOU+WATERLOO">
            <a:extLst>
              <a:ext uri="{FF2B5EF4-FFF2-40B4-BE49-F238E27FC236}">
                <a16:creationId xmlns:a16="http://schemas.microsoft.com/office/drawing/2014/main" id="{28F653FE-3A86-E844-A53F-0361E59D7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53660" y="4585014"/>
            <a:ext cx="1884680" cy="5334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8ADE716-1136-A547-A8CE-EAC2B309AA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8648" y="5270227"/>
            <a:ext cx="3854704" cy="252476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75D660D7-90CE-4513-A3CE-C070B9421917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691E8C1-028B-B8F4-4256-E3712FED0E55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53E403A-BC35-D5C8-A61A-6A21441F2A47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BBAAB5-DC1C-86EB-4372-7AA35FAC264E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06E0FE3-0020-4B30-798D-E8A1A63EEAD4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F32F16E-6FB3-59D9-5ABB-055FA23EB8BF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4B425B3-553E-0171-4C59-CD7445926E13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" name="Picture 16" descr="University of Waterloo logo">
            <a:extLst>
              <a:ext uri="{FF2B5EF4-FFF2-40B4-BE49-F238E27FC236}">
                <a16:creationId xmlns:a16="http://schemas.microsoft.com/office/drawing/2014/main" id="{0E8EB7D6-3776-0C1B-E0DD-A6CD3262A46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5667" y="895553"/>
            <a:ext cx="5757267" cy="373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95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losing Slide_Y+W_AL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368D4B-3D0A-49AB-8EA2-2DC8CB4594DB}" type="datetime1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1" name="Picture 20" descr="YOU+WATERLOO">
            <a:extLst>
              <a:ext uri="{FF2B5EF4-FFF2-40B4-BE49-F238E27FC236}">
                <a16:creationId xmlns:a16="http://schemas.microsoft.com/office/drawing/2014/main" id="{61B2F895-74F6-5245-9741-0020E25D8A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660" y="4592032"/>
            <a:ext cx="1884680" cy="533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D46E8A0-B6BB-1D40-8410-044E5B20399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8648" y="5277245"/>
            <a:ext cx="3854704" cy="2524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4747904-A0FC-F14A-9236-E3A1ADBB8DEF}"/>
              </a:ext>
            </a:extLst>
          </p:cNvPr>
          <p:cNvSpPr txBox="1"/>
          <p:nvPr userDrawn="1"/>
        </p:nvSpPr>
        <p:spPr>
          <a:xfrm>
            <a:off x="4851400" y="7247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D286E6D-0D71-65B9-5A2A-13BC64D090E5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4DCB05-C5B2-F917-DEBD-1ADFF9EF49FB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EC16BE5-37EB-7BF9-91C1-1DD99FB6DF48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643753E-1D6D-DAC7-EEB3-784F18B6ACE7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A03DC8-13E8-7109-1E6E-7D037DB2C7A0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187BAEF-5621-E3DD-3CE7-8D8AEF27527F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 descr="University of Waterloo logo">
            <a:extLst>
              <a:ext uri="{FF2B5EF4-FFF2-40B4-BE49-F238E27FC236}">
                <a16:creationId xmlns:a16="http://schemas.microsoft.com/office/drawing/2014/main" id="{468B2007-5BEA-A5A1-19B5-A9DE3EF8F4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5666" y="895553"/>
            <a:ext cx="5757269" cy="373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25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2740" y="1028940"/>
            <a:ext cx="9516760" cy="1474115"/>
          </a:xfrm>
        </p:spPr>
        <p:txBody>
          <a:bodyPr lIns="0"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1500" b="0" baseline="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2740" y="2642329"/>
            <a:ext cx="1182916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23674" y="6377231"/>
            <a:ext cx="4293708" cy="250337"/>
          </a:xfrm>
        </p:spPr>
        <p:txBody>
          <a:bodyPr/>
          <a:lstStyle>
            <a:lvl1pPr algn="ctr"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48416" y="6377231"/>
            <a:ext cx="553900" cy="250337"/>
          </a:xfrm>
        </p:spPr>
        <p:txBody>
          <a:bodyPr/>
          <a:lstStyle>
            <a:lvl1pPr algn="ctr"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67CFFB5-59B4-4102-814E-9285FB5173B4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5932F0D-9F96-7DB3-EBDF-2EEF5271C0CC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56A6273-7642-42A5-E18F-1DE50316C943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C044829-A5BB-8024-3D09-E1C9E32BCA68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B95626F-B1B6-6C41-86AA-CC9E13CCC1F5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3422BFA-868C-6396-0C14-E3B59F179385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1" name="Picture 20" descr="University of Waterloo logo">
            <a:extLst>
              <a:ext uri="{FF2B5EF4-FFF2-40B4-BE49-F238E27FC236}">
                <a16:creationId xmlns:a16="http://schemas.microsoft.com/office/drawing/2014/main" id="{BBF0D8A2-F1EC-E7D7-E699-09A5BA5F00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4157" y="5304723"/>
            <a:ext cx="3759035" cy="148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5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ack with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094124" y="397164"/>
            <a:ext cx="6097876" cy="646083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2740" y="1028940"/>
            <a:ext cx="5486243" cy="1474115"/>
          </a:xfrm>
        </p:spPr>
        <p:txBody>
          <a:bodyPr lIns="0"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1500" b="0" baseline="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2740" y="2642329"/>
            <a:ext cx="1182916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23674" y="6377231"/>
            <a:ext cx="4293708" cy="250337"/>
          </a:xfrm>
        </p:spPr>
        <p:txBody>
          <a:bodyPr/>
          <a:lstStyle>
            <a:lvl1pPr algn="ctr"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48416" y="6377231"/>
            <a:ext cx="553900" cy="250337"/>
          </a:xfrm>
        </p:spPr>
        <p:txBody>
          <a:bodyPr/>
          <a:lstStyle>
            <a:lvl1pPr algn="ctr"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2EC3763-2453-841B-0F5D-79F0D6E1A604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18602B7-0464-FA62-D3B1-AF340B30EEBD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09FCB91-56EE-0306-B1C4-B6EE24D72222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AC9AC06-3237-7FB8-3E71-5F0CC0F88A28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5069881-5C49-1510-1B4A-A66A82513010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AF94964-811F-E5B8-5769-F335900C6514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University of Waterloo logo">
            <a:extLst>
              <a:ext uri="{FF2B5EF4-FFF2-40B4-BE49-F238E27FC236}">
                <a16:creationId xmlns:a16="http://schemas.microsoft.com/office/drawing/2014/main" id="{0F962198-0F7C-1A7B-DC29-ECAA32C67E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4157" y="5304723"/>
            <a:ext cx="3759035" cy="148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B0C9-B47E-4B33-A656-C78D1805DA95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2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407696" y="685060"/>
            <a:ext cx="1420859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1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1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908224" y="685060"/>
            <a:ext cx="1420859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1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2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10408752" y="685060"/>
            <a:ext cx="1420859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100" b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3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8C228CE-C572-4AF5-9728-AA6E475873DD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883" y="434108"/>
            <a:ext cx="7046081" cy="895927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03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882" y="1709738"/>
            <a:ext cx="9399507" cy="2852737"/>
          </a:xfrm>
        </p:spPr>
        <p:txBody>
          <a:bodyPr anchor="b">
            <a:normAutofit/>
          </a:bodyPr>
          <a:lstStyle>
            <a:lvl1pPr algn="l">
              <a:defRPr sz="40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SECTION TITLE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82" y="4589463"/>
            <a:ext cx="9399507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43AC-4B94-471D-A170-0D88FCD1FB54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_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0521" y="3227413"/>
            <a:ext cx="8770620" cy="1212056"/>
          </a:xfrm>
        </p:spPr>
        <p:txBody>
          <a:bodyPr anchor="b">
            <a:noAutofit/>
          </a:bodyPr>
          <a:lstStyle>
            <a:lvl1pPr algn="l">
              <a:defRPr sz="4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SECTION TITLE SLIDE OPTION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960521" y="4447299"/>
            <a:ext cx="8770620" cy="666549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72EFF9E2-52BD-4C8D-9C57-79F661DB94A1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23CDDAC-C7BC-C026-DBF5-1F441817694A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093E90F-8348-6507-0CA6-23A77D0FF9D3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610C4E9-E0C2-2B5C-6851-9D5D61545008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7BCF4D7-716F-52CC-66B7-C2694CA5B51F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EE75C32-392B-B376-010B-6A75AE630CBB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C0F947E-B04D-E029-09CB-EEC744D80E2B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4274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883" y="434108"/>
            <a:ext cx="11569729" cy="8959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5586855" cy="4590472"/>
          </a:xfrm>
        </p:spPr>
        <p:txBody>
          <a:bodyPr/>
          <a:lstStyle>
            <a:lvl1pPr marL="288925" indent="-288925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1pPr>
            <a:lvl2pPr marL="6858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2pPr>
            <a:lvl3pPr marL="11430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3pPr>
            <a:lvl4pPr marL="16002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4pPr>
            <a:lvl5pPr marL="20574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992" y="1413164"/>
            <a:ext cx="5658620" cy="4590472"/>
          </a:xfrm>
        </p:spPr>
        <p:txBody>
          <a:bodyPr/>
          <a:lstStyle>
            <a:lvl1pPr marL="288925" indent="-288925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1pPr>
            <a:lvl2pPr marL="6858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2pPr>
            <a:lvl3pPr marL="11430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3pPr>
            <a:lvl4pPr marL="16002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4pPr>
            <a:lvl5pPr marL="20574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881F3-AB4F-4026-8B03-DBF7475676B1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51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82" y="1413163"/>
            <a:ext cx="11569729" cy="4595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8014" y="6335309"/>
            <a:ext cx="1181114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5FDFC970-B950-4395-A833-47227D4A68C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882" y="6335309"/>
            <a:ext cx="5226517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88000" y="6335309"/>
            <a:ext cx="1016000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16" name="Rectangle 15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Picture 8" descr="University of Waterloo logo">
            <a:extLst>
              <a:ext uri="{FF2B5EF4-FFF2-40B4-BE49-F238E27FC236}">
                <a16:creationId xmlns:a16="http://schemas.microsoft.com/office/drawing/2014/main" id="{5AE93192-E6E4-EBD3-E1EB-1CA76925B880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767" y="5868697"/>
            <a:ext cx="2749233" cy="108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70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14" r:id="rId2"/>
    <p:sldLayoutId id="2147483715" r:id="rId3"/>
    <p:sldLayoutId id="2147483716" r:id="rId4"/>
    <p:sldLayoutId id="2147483670" r:id="rId5"/>
    <p:sldLayoutId id="2147483693" r:id="rId6"/>
    <p:sldLayoutId id="2147483671" r:id="rId7"/>
    <p:sldLayoutId id="2147483690" r:id="rId8"/>
    <p:sldLayoutId id="2147483672" r:id="rId9"/>
    <p:sldLayoutId id="2147483673" r:id="rId10"/>
    <p:sldLayoutId id="2147483674" r:id="rId11"/>
    <p:sldLayoutId id="2147483675" r:id="rId12"/>
    <p:sldLayoutId id="2147483710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12" r:id="rId19"/>
    <p:sldLayoutId id="2147483713" r:id="rId20"/>
    <p:sldLayoutId id="2147483723" r:id="rId21"/>
    <p:sldLayoutId id="2147483722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b="1" kern="1200" spc="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925" indent="-288925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739" y="1028940"/>
            <a:ext cx="11533851" cy="1474115"/>
          </a:xfrm>
        </p:spPr>
        <p:txBody>
          <a:bodyPr/>
          <a:lstStyle/>
          <a:p>
            <a:r>
              <a:rPr lang="en-US" dirty="0"/>
              <a:t>Conjunctive Queries with Negation and Aggregation: A Linear Time Characterization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834568"/>
          </a:xfrm>
        </p:spPr>
        <p:txBody>
          <a:bodyPr>
            <a:noAutofit/>
          </a:bodyPr>
          <a:lstStyle/>
          <a:p>
            <a:r>
              <a:rPr lang="en-US" dirty="0"/>
              <a:t>Desen Sun,</a:t>
            </a:r>
            <a:br>
              <a:rPr lang="en-US" dirty="0"/>
            </a:br>
            <a:r>
              <a:rPr lang="en-US" dirty="0"/>
              <a:t>Computer Science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solidFill>
            <a:srgbClr val="FED34C"/>
          </a:solidFill>
        </p:spPr>
        <p:txBody>
          <a:bodyPr/>
          <a:lstStyle/>
          <a:p>
            <a:fld id="{4E14D485-9E4C-422A-874A-A7B0EA07F166}" type="datetime1">
              <a:rPr lang="en-US" smtClean="0"/>
              <a:t>9/30/2025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E2394-C72A-3A47-C38F-2B7DE8002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34C4E-162A-7A47-1193-2A0C6997A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Signed Elimination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0DF34-ADFE-2708-63FF-A4402D7367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3" y="1413164"/>
            <a:ext cx="5836118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An order </a:t>
            </a:r>
            <a:r>
              <a:rPr lang="el-GR" dirty="0"/>
              <a:t>σ</a:t>
            </a:r>
            <a:r>
              <a:rPr lang="en-US" dirty="0"/>
              <a:t> = (v1,</a:t>
            </a:r>
            <a:r>
              <a:rPr lang="zh-CN" altLang="en-US" dirty="0"/>
              <a:t> </a:t>
            </a:r>
            <a:r>
              <a:rPr lang="en-US" altLang="zh-CN" dirty="0"/>
              <a:t>v2,</a:t>
            </a:r>
            <a:r>
              <a:rPr lang="zh-CN" altLang="en-US" dirty="0"/>
              <a:t> </a:t>
            </a:r>
            <a:r>
              <a:rPr lang="en-US" altLang="zh-CN" dirty="0"/>
              <a:t>…,</a:t>
            </a:r>
            <a:r>
              <a:rPr lang="zh-CN" altLang="en-US" dirty="0"/>
              <a:t> </a:t>
            </a:r>
            <a:r>
              <a:rPr lang="en-US" altLang="zh-CN" dirty="0" err="1"/>
              <a:t>vn</a:t>
            </a:r>
            <a:r>
              <a:rPr lang="en-US" altLang="zh-CN" dirty="0"/>
              <a:t>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Vi is the signed-leaf of Hi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Hi means the hypergraph which have eliminated (n-</a:t>
            </a:r>
            <a:r>
              <a:rPr lang="en-US" dirty="0" err="1"/>
              <a:t>i</a:t>
            </a:r>
            <a:r>
              <a:rPr lang="en-US" dirty="0"/>
              <a:t>) vertexes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Every signed hypergraph has signed elimination sequence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ACE749-01A2-56CC-B4D7-FD8E6CD99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AA8EAF-BC49-853A-7AEA-F049B649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195E39-0D72-BB2E-21E7-70B263CAC860}"/>
              </a:ext>
            </a:extLst>
          </p:cNvPr>
          <p:cNvSpPr txBox="1"/>
          <p:nvPr/>
        </p:nvSpPr>
        <p:spPr>
          <a:xfrm>
            <a:off x="9331109" y="1979180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6CE2B5-456A-A808-A6AB-7D2FCDDFFA4A}"/>
              </a:ext>
            </a:extLst>
          </p:cNvPr>
          <p:cNvSpPr txBox="1"/>
          <p:nvPr/>
        </p:nvSpPr>
        <p:spPr>
          <a:xfrm>
            <a:off x="7567735" y="370839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54541BF-9D53-BD0E-807E-3708DC953727}"/>
              </a:ext>
            </a:extLst>
          </p:cNvPr>
          <p:cNvSpPr/>
          <p:nvPr/>
        </p:nvSpPr>
        <p:spPr>
          <a:xfrm>
            <a:off x="7500016" y="2703443"/>
            <a:ext cx="670891" cy="685800"/>
          </a:xfrm>
          <a:prstGeom prst="ellipse">
            <a:avLst/>
          </a:prstGeom>
          <a:solidFill>
            <a:srgbClr val="F2EDA8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2F94795-B5E6-A31C-FE83-0C8FC3B76B63}"/>
              </a:ext>
            </a:extLst>
          </p:cNvPr>
          <p:cNvSpPr/>
          <p:nvPr/>
        </p:nvSpPr>
        <p:spPr>
          <a:xfrm>
            <a:off x="8972947" y="2703443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4CDA74F-D3CD-2EA1-C0DC-1C7573A0B60E}"/>
              </a:ext>
            </a:extLst>
          </p:cNvPr>
          <p:cNvSpPr/>
          <p:nvPr/>
        </p:nvSpPr>
        <p:spPr>
          <a:xfrm>
            <a:off x="10463668" y="2703443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9B66D64-B42E-60E5-B804-B009A749E06D}"/>
              </a:ext>
            </a:extLst>
          </p:cNvPr>
          <p:cNvSpPr/>
          <p:nvPr/>
        </p:nvSpPr>
        <p:spPr>
          <a:xfrm>
            <a:off x="8369973" y="4142961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45A4234-D61E-980C-32F6-325A98550E12}"/>
              </a:ext>
            </a:extLst>
          </p:cNvPr>
          <p:cNvSpPr/>
          <p:nvPr/>
        </p:nvSpPr>
        <p:spPr>
          <a:xfrm>
            <a:off x="9958577" y="4142961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</a:p>
        </p:txBody>
      </p: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E50A0746-1F79-31ED-95CB-3E34D554AC71}"/>
              </a:ext>
            </a:extLst>
          </p:cNvPr>
          <p:cNvCxnSpPr>
            <a:stCxn id="10" idx="0"/>
            <a:endCxn id="11" idx="0"/>
          </p:cNvCxnSpPr>
          <p:nvPr/>
        </p:nvCxnSpPr>
        <p:spPr>
          <a:xfrm rot="5400000" flipH="1" flipV="1">
            <a:off x="10053753" y="1958083"/>
            <a:ext cx="12700" cy="1490721"/>
          </a:xfrm>
          <a:prstGeom prst="curvedConnector3">
            <a:avLst>
              <a:gd name="adj1" fmla="val 1800000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D5366408-86F3-B4D6-B267-AF2B63E4FC81}"/>
              </a:ext>
            </a:extLst>
          </p:cNvPr>
          <p:cNvCxnSpPr>
            <a:cxnSpLocks/>
            <a:stCxn id="10" idx="2"/>
            <a:endCxn id="12" idx="1"/>
          </p:cNvCxnSpPr>
          <p:nvPr/>
        </p:nvCxnSpPr>
        <p:spPr>
          <a:xfrm rot="10800000" flipV="1">
            <a:off x="8468223" y="3046342"/>
            <a:ext cx="504724" cy="1197051"/>
          </a:xfrm>
          <a:prstGeom prst="curved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or: Curved 20">
            <a:extLst>
              <a:ext uri="{FF2B5EF4-FFF2-40B4-BE49-F238E27FC236}">
                <a16:creationId xmlns:a16="http://schemas.microsoft.com/office/drawing/2014/main" id="{B5A44EF7-26D8-6B63-D372-84656AF4A0E1}"/>
              </a:ext>
            </a:extLst>
          </p:cNvPr>
          <p:cNvCxnSpPr>
            <a:stCxn id="11" idx="2"/>
            <a:endCxn id="13" idx="1"/>
          </p:cNvCxnSpPr>
          <p:nvPr/>
        </p:nvCxnSpPr>
        <p:spPr>
          <a:xfrm rot="10800000" flipV="1">
            <a:off x="10056828" y="3046342"/>
            <a:ext cx="406841" cy="1197051"/>
          </a:xfrm>
          <a:prstGeom prst="curvedConnector2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69B8A4F8-02E7-274C-06DD-D33D604005E4}"/>
              </a:ext>
            </a:extLst>
          </p:cNvPr>
          <p:cNvCxnSpPr>
            <a:stCxn id="10" idx="3"/>
            <a:endCxn id="10" idx="6"/>
          </p:cNvCxnSpPr>
          <p:nvPr/>
        </p:nvCxnSpPr>
        <p:spPr>
          <a:xfrm rot="5400000" flipH="1" flipV="1">
            <a:off x="9236283" y="2881256"/>
            <a:ext cx="242467" cy="572641"/>
          </a:xfrm>
          <a:prstGeom prst="curvedConnector4">
            <a:avLst>
              <a:gd name="adj1" fmla="val -135702"/>
              <a:gd name="adj2" fmla="val 139920"/>
            </a:avLst>
          </a:prstGeom>
          <a:ln w="38100">
            <a:solidFill>
              <a:srgbClr val="92D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5F33CD8D-815D-C834-4057-2171F1BD2FA8}"/>
              </a:ext>
            </a:extLst>
          </p:cNvPr>
          <p:cNvCxnSpPr>
            <a:stCxn id="11" idx="3"/>
            <a:endCxn id="11" idx="6"/>
          </p:cNvCxnSpPr>
          <p:nvPr/>
        </p:nvCxnSpPr>
        <p:spPr>
          <a:xfrm rot="5400000" flipH="1" flipV="1">
            <a:off x="10727004" y="2881256"/>
            <a:ext cx="242467" cy="572641"/>
          </a:xfrm>
          <a:prstGeom prst="curvedConnector4">
            <a:avLst>
              <a:gd name="adj1" fmla="val -135702"/>
              <a:gd name="adj2" fmla="val 139920"/>
            </a:avLst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F434424D-1AD0-570F-DC44-E1499CF36A7B}"/>
              </a:ext>
            </a:extLst>
          </p:cNvPr>
          <p:cNvSpPr txBox="1"/>
          <p:nvPr/>
        </p:nvSpPr>
        <p:spPr>
          <a:xfrm>
            <a:off x="9139114" y="370839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4729E9-7964-DD9B-D6B8-613BE29FF9F0}"/>
              </a:ext>
            </a:extLst>
          </p:cNvPr>
          <p:cNvSpPr txBox="1"/>
          <p:nvPr/>
        </p:nvSpPr>
        <p:spPr>
          <a:xfrm>
            <a:off x="8990737" y="3183202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U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B3C642-DE8A-4414-9030-8A27A4101CE4}"/>
              </a:ext>
            </a:extLst>
          </p:cNvPr>
          <p:cNvSpPr txBox="1"/>
          <p:nvPr/>
        </p:nvSpPr>
        <p:spPr>
          <a:xfrm>
            <a:off x="10507090" y="3167576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76065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559F3-8662-57B3-4909-926536528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ACC6F-107D-102D-2B7C-C818DD3D3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B663C-190C-E2D7-BED9-BE4A741AE8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11502143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Q(x1, x2, x3, x4) </a:t>
            </a:r>
            <a:r>
              <a:rPr lang="en-US" dirty="0">
                <a:sym typeface="Wingdings" panose="05000000000000000000" pitchFamily="2" charset="2"/>
              </a:rPr>
              <a:t> A(x1, x2, x3) </a:t>
            </a:r>
            <a:r>
              <a:rPr lang="pt-BR" dirty="0"/>
              <a:t>∧ U(x3, x4) ∧ </a:t>
            </a:r>
            <a:r>
              <a:rPr lang="en-US" baseline="30000" dirty="0"/>
              <a:t>¬ </a:t>
            </a:r>
            <a:r>
              <a:rPr lang="pt-BR" dirty="0"/>
              <a:t>V(x4) ∧ </a:t>
            </a:r>
            <a:r>
              <a:rPr lang="en-US" baseline="30000" dirty="0"/>
              <a:t>¬ </a:t>
            </a:r>
            <a:r>
              <a:rPr lang="pt-BR" dirty="0"/>
              <a:t>R(x2, x3, x4) ∧ </a:t>
            </a:r>
            <a:r>
              <a:rPr lang="en-US" baseline="30000" dirty="0"/>
              <a:t>¬ </a:t>
            </a:r>
            <a:r>
              <a:rPr lang="pt-BR" dirty="0"/>
              <a:t>S(x1, x2, x3, x4)</a:t>
            </a:r>
            <a:endParaRPr lang="en-US" altLang="zh-CN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8C1EB-4557-E1F4-A36B-4E530E050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AA95D-03BC-0EF6-01B5-99C95B841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D314B8-C680-8BBE-10D9-49C5CFB31AE0}"/>
              </a:ext>
            </a:extLst>
          </p:cNvPr>
          <p:cNvSpPr txBox="1"/>
          <p:nvPr/>
        </p:nvSpPr>
        <p:spPr>
          <a:xfrm>
            <a:off x="6269737" y="2844007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D5C503-DFE2-D966-274A-1990F3650E26}"/>
              </a:ext>
            </a:extLst>
          </p:cNvPr>
          <p:cNvSpPr/>
          <p:nvPr/>
        </p:nvSpPr>
        <p:spPr>
          <a:xfrm>
            <a:off x="3303708" y="2400266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73816A-B8BC-F4AF-291D-66816D09FC9B}"/>
              </a:ext>
            </a:extLst>
          </p:cNvPr>
          <p:cNvSpPr/>
          <p:nvPr/>
        </p:nvSpPr>
        <p:spPr>
          <a:xfrm>
            <a:off x="7816695" y="2400266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x2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DE8C950-7C2C-05A2-5304-AF3E36C549D3}"/>
              </a:ext>
            </a:extLst>
          </p:cNvPr>
          <p:cNvSpPr/>
          <p:nvPr/>
        </p:nvSpPr>
        <p:spPr>
          <a:xfrm>
            <a:off x="3303708" y="5047422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x4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E00A963-13FC-6844-F09A-9C451EF12D9B}"/>
              </a:ext>
            </a:extLst>
          </p:cNvPr>
          <p:cNvSpPr/>
          <p:nvPr/>
        </p:nvSpPr>
        <p:spPr>
          <a:xfrm>
            <a:off x="7816695" y="5047422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x3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93E5A52-4462-16B5-B956-67F5478C8AB3}"/>
              </a:ext>
            </a:extLst>
          </p:cNvPr>
          <p:cNvCxnSpPr>
            <a:stCxn id="10" idx="6"/>
            <a:endCxn id="11" idx="2"/>
          </p:cNvCxnSpPr>
          <p:nvPr/>
        </p:nvCxnSpPr>
        <p:spPr>
          <a:xfrm>
            <a:off x="3974599" y="2743166"/>
            <a:ext cx="384209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DCE40D4A-EE47-2737-12AD-55D172B0C2AE}"/>
              </a:ext>
            </a:extLst>
          </p:cNvPr>
          <p:cNvCxnSpPr>
            <a:stCxn id="11" idx="4"/>
            <a:endCxn id="13" idx="0"/>
          </p:cNvCxnSpPr>
          <p:nvPr/>
        </p:nvCxnSpPr>
        <p:spPr>
          <a:xfrm>
            <a:off x="8152141" y="3086066"/>
            <a:ext cx="0" cy="19613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4C5177F-7358-0093-8428-620C1DDABC2E}"/>
              </a:ext>
            </a:extLst>
          </p:cNvPr>
          <p:cNvCxnSpPr>
            <a:stCxn id="13" idx="2"/>
            <a:endCxn id="12" idx="6"/>
          </p:cNvCxnSpPr>
          <p:nvPr/>
        </p:nvCxnSpPr>
        <p:spPr>
          <a:xfrm flipH="1">
            <a:off x="3974599" y="5390322"/>
            <a:ext cx="3842096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Curved 40">
            <a:extLst>
              <a:ext uri="{FF2B5EF4-FFF2-40B4-BE49-F238E27FC236}">
                <a16:creationId xmlns:a16="http://schemas.microsoft.com/office/drawing/2014/main" id="{EF82B6D9-A0F4-A9AA-FE48-3F6635F0E884}"/>
              </a:ext>
            </a:extLst>
          </p:cNvPr>
          <p:cNvCxnSpPr>
            <a:stCxn id="10" idx="7"/>
            <a:endCxn id="11" idx="1"/>
          </p:cNvCxnSpPr>
          <p:nvPr/>
        </p:nvCxnSpPr>
        <p:spPr>
          <a:xfrm rot="5400000" flipH="1" flipV="1">
            <a:off x="5895647" y="481401"/>
            <a:ext cx="12700" cy="4038596"/>
          </a:xfrm>
          <a:prstGeom prst="curvedConnector3">
            <a:avLst>
              <a:gd name="adj1" fmla="val 2590811"/>
            </a:avLst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Curved 48">
            <a:extLst>
              <a:ext uri="{FF2B5EF4-FFF2-40B4-BE49-F238E27FC236}">
                <a16:creationId xmlns:a16="http://schemas.microsoft.com/office/drawing/2014/main" id="{1731C2D9-10E8-85F9-8C7F-CC2EA55C4B75}"/>
              </a:ext>
            </a:extLst>
          </p:cNvPr>
          <p:cNvCxnSpPr>
            <a:stCxn id="11" idx="5"/>
            <a:endCxn id="13" idx="7"/>
          </p:cNvCxnSpPr>
          <p:nvPr/>
        </p:nvCxnSpPr>
        <p:spPr>
          <a:xfrm rot="5400000">
            <a:off x="7308225" y="4066744"/>
            <a:ext cx="2162222" cy="12700"/>
          </a:xfrm>
          <a:prstGeom prst="curvedConnector3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D36B7623-E56B-960C-465F-520B4F99005A}"/>
              </a:ext>
            </a:extLst>
          </p:cNvPr>
          <p:cNvCxnSpPr>
            <a:stCxn id="13" idx="3"/>
            <a:endCxn id="12" idx="5"/>
          </p:cNvCxnSpPr>
          <p:nvPr/>
        </p:nvCxnSpPr>
        <p:spPr>
          <a:xfrm rot="5400000">
            <a:off x="5895647" y="3613491"/>
            <a:ext cx="12700" cy="4038596"/>
          </a:xfrm>
          <a:prstGeom prst="curvedConnector3">
            <a:avLst>
              <a:gd name="adj1" fmla="val 2590811"/>
            </a:avLst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Curved 55">
            <a:extLst>
              <a:ext uri="{FF2B5EF4-FFF2-40B4-BE49-F238E27FC236}">
                <a16:creationId xmlns:a16="http://schemas.microsoft.com/office/drawing/2014/main" id="{54234465-212B-8439-3F67-946F6644B8B7}"/>
              </a:ext>
            </a:extLst>
          </p:cNvPr>
          <p:cNvCxnSpPr>
            <a:stCxn id="12" idx="1"/>
            <a:endCxn id="10" idx="3"/>
          </p:cNvCxnSpPr>
          <p:nvPr/>
        </p:nvCxnSpPr>
        <p:spPr>
          <a:xfrm rot="5400000" flipH="1" flipV="1">
            <a:off x="2320847" y="4066744"/>
            <a:ext cx="2162222" cy="12700"/>
          </a:xfrm>
          <a:prstGeom prst="curvedConnector3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1939CD3-4B74-F65A-FFC8-7B9BEACC04CA}"/>
              </a:ext>
            </a:extLst>
          </p:cNvPr>
          <p:cNvSpPr txBox="1"/>
          <p:nvPr/>
        </p:nvSpPr>
        <p:spPr>
          <a:xfrm>
            <a:off x="2384217" y="3477567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F96D22A-5C05-9554-7355-DED43D04089A}"/>
              </a:ext>
            </a:extLst>
          </p:cNvPr>
          <p:cNvSpPr txBox="1"/>
          <p:nvPr/>
        </p:nvSpPr>
        <p:spPr>
          <a:xfrm>
            <a:off x="5117970" y="5324297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U</a:t>
            </a:r>
          </a:p>
        </p:txBody>
      </p:sp>
      <p:cxnSp>
        <p:nvCxnSpPr>
          <p:cNvPr id="60" name="Connector: Curved 59">
            <a:extLst>
              <a:ext uri="{FF2B5EF4-FFF2-40B4-BE49-F238E27FC236}">
                <a16:creationId xmlns:a16="http://schemas.microsoft.com/office/drawing/2014/main" id="{C5C618BC-7916-42DC-5E7F-619966F9EEC3}"/>
              </a:ext>
            </a:extLst>
          </p:cNvPr>
          <p:cNvCxnSpPr>
            <a:stCxn id="11" idx="3"/>
            <a:endCxn id="13" idx="1"/>
          </p:cNvCxnSpPr>
          <p:nvPr/>
        </p:nvCxnSpPr>
        <p:spPr>
          <a:xfrm rot="5400000">
            <a:off x="6833834" y="4066744"/>
            <a:ext cx="2162222" cy="12700"/>
          </a:xfrm>
          <a:prstGeom prst="curvedConnector3">
            <a:avLst/>
          </a:prstGeom>
          <a:ln w="38100">
            <a:solidFill>
              <a:srgbClr val="00B0F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Curved 61">
            <a:extLst>
              <a:ext uri="{FF2B5EF4-FFF2-40B4-BE49-F238E27FC236}">
                <a16:creationId xmlns:a16="http://schemas.microsoft.com/office/drawing/2014/main" id="{6DAC72BE-ADDD-AE0A-735F-CB0591CFA0E8}"/>
              </a:ext>
            </a:extLst>
          </p:cNvPr>
          <p:cNvCxnSpPr>
            <a:stCxn id="13" idx="1"/>
            <a:endCxn id="12" idx="7"/>
          </p:cNvCxnSpPr>
          <p:nvPr/>
        </p:nvCxnSpPr>
        <p:spPr>
          <a:xfrm rot="16200000" flipV="1">
            <a:off x="5895647" y="3128557"/>
            <a:ext cx="12700" cy="4038596"/>
          </a:xfrm>
          <a:prstGeom prst="curvedConnector3">
            <a:avLst>
              <a:gd name="adj1" fmla="val 2590811"/>
            </a:avLst>
          </a:prstGeom>
          <a:ln w="38100">
            <a:solidFill>
              <a:srgbClr val="00B0F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046615D6-B140-0828-592D-3384F699E1B0}"/>
              </a:ext>
            </a:extLst>
          </p:cNvPr>
          <p:cNvSpPr txBox="1"/>
          <p:nvPr/>
        </p:nvSpPr>
        <p:spPr>
          <a:xfrm>
            <a:off x="6897205" y="4348166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F0"/>
                </a:solidFill>
              </a:rPr>
              <a:t>R</a:t>
            </a:r>
          </a:p>
        </p:txBody>
      </p:sp>
      <p:cxnSp>
        <p:nvCxnSpPr>
          <p:cNvPr id="65" name="Connector: Curved 64">
            <a:extLst>
              <a:ext uri="{FF2B5EF4-FFF2-40B4-BE49-F238E27FC236}">
                <a16:creationId xmlns:a16="http://schemas.microsoft.com/office/drawing/2014/main" id="{C89FC644-2517-455E-A7B3-3AE1BF0E3688}"/>
              </a:ext>
            </a:extLst>
          </p:cNvPr>
          <p:cNvCxnSpPr>
            <a:stCxn id="12" idx="5"/>
            <a:endCxn id="12" idx="1"/>
          </p:cNvCxnSpPr>
          <p:nvPr/>
        </p:nvCxnSpPr>
        <p:spPr>
          <a:xfrm rot="5400000" flipH="1">
            <a:off x="3396687" y="5153127"/>
            <a:ext cx="484934" cy="474391"/>
          </a:xfrm>
          <a:prstGeom prst="curvedConnector5">
            <a:avLst>
              <a:gd name="adj1" fmla="val -47140"/>
              <a:gd name="adj2" fmla="val 168899"/>
              <a:gd name="adj3" fmla="val 147140"/>
            </a:avLst>
          </a:prstGeom>
          <a:ln w="38100">
            <a:solidFill>
              <a:srgbClr val="92D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6FF2FD83-1083-CE2C-149F-0C9F3CDDC3FF}"/>
              </a:ext>
            </a:extLst>
          </p:cNvPr>
          <p:cNvSpPr txBox="1"/>
          <p:nvPr/>
        </p:nvSpPr>
        <p:spPr>
          <a:xfrm>
            <a:off x="2097897" y="5324296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92D050"/>
                </a:solidFill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00742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8D47E-C339-C9D2-083B-95A930000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A92B8-9E8B-75B3-7869-2BCA227CA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18A57-EE0D-C754-05CC-819FA65C4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11502143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Q’(x1, x2, x3) </a:t>
            </a:r>
            <a:r>
              <a:rPr lang="en-US" dirty="0">
                <a:sym typeface="Wingdings" panose="05000000000000000000" pitchFamily="2" charset="2"/>
              </a:rPr>
              <a:t> A(x1, x2, x3) </a:t>
            </a:r>
            <a:r>
              <a:rPr lang="pt-BR" dirty="0"/>
              <a:t>∧ U(x3) ∧ </a:t>
            </a:r>
            <a:r>
              <a:rPr lang="en-US" baseline="30000" dirty="0"/>
              <a:t>¬ </a:t>
            </a:r>
            <a:r>
              <a:rPr lang="pt-BR" dirty="0"/>
              <a:t>R(x2, x3) ∧ </a:t>
            </a:r>
            <a:r>
              <a:rPr lang="en-US" baseline="30000" dirty="0"/>
              <a:t>¬ </a:t>
            </a:r>
            <a:r>
              <a:rPr lang="pt-BR" dirty="0"/>
              <a:t>S(x1, x2, x3)</a:t>
            </a:r>
            <a:endParaRPr lang="en-US" altLang="zh-CN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74555E-8720-3059-5A3C-5CA70C5D3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B23A0-CEBE-8656-673E-B7D761A0C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25E6B0-56C1-2CFE-741A-86BA474ACAB1}"/>
              </a:ext>
            </a:extLst>
          </p:cNvPr>
          <p:cNvSpPr txBox="1"/>
          <p:nvPr/>
        </p:nvSpPr>
        <p:spPr>
          <a:xfrm>
            <a:off x="6269737" y="2844007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11A8665-E181-2D0B-98F7-C08B78E8118E}"/>
              </a:ext>
            </a:extLst>
          </p:cNvPr>
          <p:cNvSpPr/>
          <p:nvPr/>
        </p:nvSpPr>
        <p:spPr>
          <a:xfrm>
            <a:off x="3303708" y="2400266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1D7BACB-4489-E5A1-B37A-49DA0CD9C20E}"/>
              </a:ext>
            </a:extLst>
          </p:cNvPr>
          <p:cNvSpPr/>
          <p:nvPr/>
        </p:nvSpPr>
        <p:spPr>
          <a:xfrm>
            <a:off x="7816695" y="2400266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FCF41AF-859D-1EE8-1FD8-C95374403491}"/>
              </a:ext>
            </a:extLst>
          </p:cNvPr>
          <p:cNvSpPr/>
          <p:nvPr/>
        </p:nvSpPr>
        <p:spPr>
          <a:xfrm>
            <a:off x="7816695" y="5047422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x3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148D084-8F74-74AA-261E-F1AA9BF6E988}"/>
              </a:ext>
            </a:extLst>
          </p:cNvPr>
          <p:cNvCxnSpPr>
            <a:stCxn id="10" idx="6"/>
            <a:endCxn id="11" idx="2"/>
          </p:cNvCxnSpPr>
          <p:nvPr/>
        </p:nvCxnSpPr>
        <p:spPr>
          <a:xfrm>
            <a:off x="3974599" y="2743166"/>
            <a:ext cx="384209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176D4EB-5D60-C830-11EC-6A274AE39B74}"/>
              </a:ext>
            </a:extLst>
          </p:cNvPr>
          <p:cNvCxnSpPr>
            <a:stCxn id="11" idx="4"/>
            <a:endCxn id="13" idx="0"/>
          </p:cNvCxnSpPr>
          <p:nvPr/>
        </p:nvCxnSpPr>
        <p:spPr>
          <a:xfrm>
            <a:off x="8152141" y="3086066"/>
            <a:ext cx="0" cy="19613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or: Curved 40">
            <a:extLst>
              <a:ext uri="{FF2B5EF4-FFF2-40B4-BE49-F238E27FC236}">
                <a16:creationId xmlns:a16="http://schemas.microsoft.com/office/drawing/2014/main" id="{F0DABBBF-B4F7-76E8-5E9B-976BF4009C49}"/>
              </a:ext>
            </a:extLst>
          </p:cNvPr>
          <p:cNvCxnSpPr>
            <a:stCxn id="10" idx="7"/>
            <a:endCxn id="11" idx="1"/>
          </p:cNvCxnSpPr>
          <p:nvPr/>
        </p:nvCxnSpPr>
        <p:spPr>
          <a:xfrm rot="5400000" flipH="1" flipV="1">
            <a:off x="5895647" y="481401"/>
            <a:ext cx="12700" cy="4038596"/>
          </a:xfrm>
          <a:prstGeom prst="curvedConnector3">
            <a:avLst>
              <a:gd name="adj1" fmla="val 2590811"/>
            </a:avLst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Curved 48">
            <a:extLst>
              <a:ext uri="{FF2B5EF4-FFF2-40B4-BE49-F238E27FC236}">
                <a16:creationId xmlns:a16="http://schemas.microsoft.com/office/drawing/2014/main" id="{1BA64C6B-6EF9-8D02-FB83-A1C1D9E3B05C}"/>
              </a:ext>
            </a:extLst>
          </p:cNvPr>
          <p:cNvCxnSpPr>
            <a:stCxn id="11" idx="5"/>
            <a:endCxn id="13" idx="7"/>
          </p:cNvCxnSpPr>
          <p:nvPr/>
        </p:nvCxnSpPr>
        <p:spPr>
          <a:xfrm rot="5400000">
            <a:off x="7308225" y="4066744"/>
            <a:ext cx="2162222" cy="12700"/>
          </a:xfrm>
          <a:prstGeom prst="curvedConnector3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460477C3-B785-BEC2-11E3-61CBF5F0C59C}"/>
              </a:ext>
            </a:extLst>
          </p:cNvPr>
          <p:cNvSpPr txBox="1"/>
          <p:nvPr/>
        </p:nvSpPr>
        <p:spPr>
          <a:xfrm>
            <a:off x="8487586" y="3323657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57A9260-869B-E8E6-5989-38CEBF37B512}"/>
              </a:ext>
            </a:extLst>
          </p:cNvPr>
          <p:cNvSpPr txBox="1"/>
          <p:nvPr/>
        </p:nvSpPr>
        <p:spPr>
          <a:xfrm>
            <a:off x="6604000" y="550238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U</a:t>
            </a:r>
          </a:p>
        </p:txBody>
      </p:sp>
      <p:cxnSp>
        <p:nvCxnSpPr>
          <p:cNvPr id="60" name="Connector: Curved 59">
            <a:extLst>
              <a:ext uri="{FF2B5EF4-FFF2-40B4-BE49-F238E27FC236}">
                <a16:creationId xmlns:a16="http://schemas.microsoft.com/office/drawing/2014/main" id="{F586CDC3-9A04-637D-3A10-42E1B684381F}"/>
              </a:ext>
            </a:extLst>
          </p:cNvPr>
          <p:cNvCxnSpPr>
            <a:stCxn id="11" idx="3"/>
            <a:endCxn id="13" idx="1"/>
          </p:cNvCxnSpPr>
          <p:nvPr/>
        </p:nvCxnSpPr>
        <p:spPr>
          <a:xfrm rot="5400000">
            <a:off x="6833834" y="4066744"/>
            <a:ext cx="2162222" cy="12700"/>
          </a:xfrm>
          <a:prstGeom prst="curvedConnector3">
            <a:avLst/>
          </a:prstGeom>
          <a:ln w="38100">
            <a:solidFill>
              <a:srgbClr val="00B0F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5578087-E4DD-CE86-F883-3BC5DE655530}"/>
              </a:ext>
            </a:extLst>
          </p:cNvPr>
          <p:cNvSpPr txBox="1"/>
          <p:nvPr/>
        </p:nvSpPr>
        <p:spPr>
          <a:xfrm>
            <a:off x="6897205" y="4348166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F0"/>
                </a:solidFill>
              </a:rPr>
              <a:t>R</a:t>
            </a:r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3CA541EA-800C-A3B6-75E8-1EE30FB710F2}"/>
              </a:ext>
            </a:extLst>
          </p:cNvPr>
          <p:cNvCxnSpPr>
            <a:stCxn id="13" idx="2"/>
            <a:endCxn id="13" idx="6"/>
          </p:cNvCxnSpPr>
          <p:nvPr/>
        </p:nvCxnSpPr>
        <p:spPr>
          <a:xfrm rot="10800000" flipH="1">
            <a:off x="7816694" y="5390322"/>
            <a:ext cx="670891" cy="12700"/>
          </a:xfrm>
          <a:prstGeom prst="curvedConnector5">
            <a:avLst>
              <a:gd name="adj1" fmla="val -34074"/>
              <a:gd name="adj2" fmla="val -5126087"/>
              <a:gd name="adj3" fmla="val 134074"/>
            </a:avLst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37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 of Enumeration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Defination</a:t>
            </a:r>
            <a:r>
              <a:rPr lang="en-US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The database performs a preprocessing phase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Get the query results batch by batch without storing the full result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Advantage: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Less memory consumption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Return first result faster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1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C8820-2237-328C-2C2B-BFDABED40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7D39-5C5D-4F6A-75A4-E3C64873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Example Query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2B0CC-E180-0D0B-DEA2-DDF04B6E6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11502143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Q(x1, x2, x3, x4) </a:t>
            </a:r>
            <a:r>
              <a:rPr lang="en-US" dirty="0">
                <a:sym typeface="Wingdings" panose="05000000000000000000" pitchFamily="2" charset="2"/>
              </a:rPr>
              <a:t> A(x1, x2, x3) </a:t>
            </a:r>
            <a:r>
              <a:rPr lang="pt-BR" dirty="0"/>
              <a:t>∧ U(x3, x4) ∧ </a:t>
            </a:r>
            <a:r>
              <a:rPr lang="en-US" baseline="30000" dirty="0"/>
              <a:t>¬ </a:t>
            </a:r>
            <a:r>
              <a:rPr lang="pt-BR" dirty="0"/>
              <a:t>V(x4) ∧ </a:t>
            </a:r>
            <a:r>
              <a:rPr lang="en-US" baseline="30000" dirty="0"/>
              <a:t>¬ </a:t>
            </a:r>
            <a:r>
              <a:rPr lang="pt-BR" dirty="0"/>
              <a:t>R(x2, x3, x4) ∧ </a:t>
            </a:r>
            <a:r>
              <a:rPr lang="en-US" baseline="30000" dirty="0"/>
              <a:t>¬ </a:t>
            </a:r>
            <a:r>
              <a:rPr lang="pt-BR" dirty="0"/>
              <a:t>S(x1, x2, x3, x4)</a:t>
            </a:r>
            <a:endParaRPr lang="en-US" altLang="zh-CN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5A92BD-CB7E-0227-EB95-3CA11C982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9D2F01-1CAC-EEEA-6996-51756FC6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3710269-4E49-E565-A5A3-2CC17FAD7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619" y="1935309"/>
            <a:ext cx="5866667" cy="4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397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C4861-ABA9-1F0C-1E5F-9667AEBDE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A0204-5C71-2229-AC47-10C4FC749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Eliminate x4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0170D-78AD-2249-8D2E-9C6777A41F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11502143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Q’(x1, x2, x3) </a:t>
            </a:r>
            <a:r>
              <a:rPr lang="en-US" dirty="0">
                <a:sym typeface="Wingdings" panose="05000000000000000000" pitchFamily="2" charset="2"/>
              </a:rPr>
              <a:t> A(x1, x2, x3) </a:t>
            </a:r>
            <a:r>
              <a:rPr lang="pt-BR" dirty="0"/>
              <a:t>∧ U(x3) ∧ </a:t>
            </a:r>
            <a:r>
              <a:rPr lang="en-US" baseline="30000" dirty="0"/>
              <a:t>¬ </a:t>
            </a:r>
            <a:r>
              <a:rPr lang="pt-BR" dirty="0"/>
              <a:t>R(x2, x3) ∧ </a:t>
            </a:r>
            <a:r>
              <a:rPr lang="en-US" baseline="30000" dirty="0"/>
              <a:t>¬ </a:t>
            </a:r>
            <a:r>
              <a:rPr lang="pt-BR" dirty="0"/>
              <a:t>S(x1, x2, x3)</a:t>
            </a:r>
            <a:endParaRPr lang="en-US" altLang="zh-CN" dirty="0"/>
          </a:p>
          <a:p>
            <a:pPr marL="0" indent="0">
              <a:lnSpc>
                <a:spcPct val="90000"/>
              </a:lnSpc>
              <a:buNone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A5A309-2BA2-8A93-4448-FED67F8A5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EAE1B7-0A1F-5A7A-0F86-F8BB2CFB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B73D67-1018-CC1A-6EE0-59054CB4C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619" y="2594114"/>
            <a:ext cx="5504762" cy="22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52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F98C1-5601-731F-20E1-07F6730FD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D06B2-314B-9906-DE07-0E8928AF7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Build Doubly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02CCA-B9B1-ED85-D13D-E6B402A4A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11502143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Q’(x1, x2, x3) </a:t>
            </a:r>
            <a:r>
              <a:rPr lang="en-US" dirty="0">
                <a:sym typeface="Wingdings" panose="05000000000000000000" pitchFamily="2" charset="2"/>
              </a:rPr>
              <a:t> A(x1, x2, x3) </a:t>
            </a:r>
            <a:r>
              <a:rPr lang="pt-BR" dirty="0"/>
              <a:t>∧ U(x3) ∧ </a:t>
            </a:r>
            <a:r>
              <a:rPr lang="en-US" baseline="30000" dirty="0"/>
              <a:t>¬ </a:t>
            </a:r>
            <a:r>
              <a:rPr lang="pt-BR" dirty="0"/>
              <a:t>R(x2, x3) ∧ </a:t>
            </a:r>
            <a:r>
              <a:rPr lang="en-US" baseline="30000" dirty="0"/>
              <a:t>¬ </a:t>
            </a:r>
            <a:r>
              <a:rPr lang="pt-BR" dirty="0"/>
              <a:t>S(x1, x2, x3)</a:t>
            </a:r>
            <a:endParaRPr lang="en-US" altLang="zh-CN" dirty="0"/>
          </a:p>
          <a:p>
            <a:pPr marL="0" indent="0">
              <a:lnSpc>
                <a:spcPct val="90000"/>
              </a:lnSpc>
              <a:buNone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78C9E-1638-C3C1-3350-4EFDC91C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DAE1B-1CF0-0A0B-26C9-06C9E89B6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B545CC-E66F-C28A-5A1E-F4A826759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2366" y="1946493"/>
            <a:ext cx="7104762" cy="40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090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760B8-00CF-B43C-7BD2-598F667E4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55EF-791B-6235-06A4-B7372C00F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Continue Eliminate More Vertexes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320CC-6A80-6746-76E2-072B57A86E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11502143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Q’’(x1, x2) </a:t>
            </a:r>
            <a:r>
              <a:rPr lang="en-US" dirty="0">
                <a:sym typeface="Wingdings" panose="05000000000000000000" pitchFamily="2" charset="2"/>
              </a:rPr>
              <a:t> A(x1, x2) </a:t>
            </a:r>
            <a:r>
              <a:rPr lang="pt-BR" dirty="0"/>
              <a:t>∧ </a:t>
            </a:r>
            <a:r>
              <a:rPr lang="en-US" baseline="30000" dirty="0"/>
              <a:t>¬ </a:t>
            </a:r>
            <a:r>
              <a:rPr lang="pt-BR" dirty="0"/>
              <a:t>R(x2) ∧ </a:t>
            </a:r>
            <a:r>
              <a:rPr lang="en-US" baseline="30000" dirty="0"/>
              <a:t>¬ </a:t>
            </a:r>
            <a:r>
              <a:rPr lang="pt-BR" dirty="0"/>
              <a:t>S(x1, x2)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Q’’’(x1) </a:t>
            </a:r>
            <a:r>
              <a:rPr lang="en-US" dirty="0">
                <a:sym typeface="Wingdings" panose="05000000000000000000" pitchFamily="2" charset="2"/>
              </a:rPr>
              <a:t> A(x1) </a:t>
            </a:r>
            <a:r>
              <a:rPr lang="pt-BR" dirty="0"/>
              <a:t>∧ </a:t>
            </a:r>
            <a:r>
              <a:rPr lang="en-US" baseline="30000" dirty="0"/>
              <a:t>¬ </a:t>
            </a:r>
            <a:r>
              <a:rPr lang="pt-BR" dirty="0"/>
              <a:t>S(x1)</a:t>
            </a:r>
            <a:endParaRPr lang="en-US" altLang="zh-CN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zh-CN" dirty="0"/>
          </a:p>
          <a:p>
            <a:pPr marL="0" indent="0">
              <a:lnSpc>
                <a:spcPct val="90000"/>
              </a:lnSpc>
              <a:buNone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F864C-BDFA-A4F3-EB6B-E81109629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A3D0D-9D91-689B-7EE4-23170F46E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75E1B3-45FC-7CC2-EC5D-574CCFEA9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712" y="3265534"/>
            <a:ext cx="1219048" cy="18476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F8D82B0-FB24-AC39-3ACF-0AFA6C1A0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7066" y="3265534"/>
            <a:ext cx="609524" cy="18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69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2296E-7460-703D-C0F8-769624C05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9FD94-D867-5CCA-9269-44D4F114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Corresponding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6B98-14FC-FF33-CBA9-1B3456B0D7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11502143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Q’’(x1, x2) </a:t>
            </a:r>
            <a:r>
              <a:rPr lang="en-US" dirty="0">
                <a:sym typeface="Wingdings" panose="05000000000000000000" pitchFamily="2" charset="2"/>
              </a:rPr>
              <a:t> A(x1, x2) </a:t>
            </a:r>
            <a:r>
              <a:rPr lang="pt-BR" dirty="0"/>
              <a:t>∧ </a:t>
            </a:r>
            <a:r>
              <a:rPr lang="en-US" baseline="30000" dirty="0"/>
              <a:t>¬ </a:t>
            </a:r>
            <a:r>
              <a:rPr lang="pt-BR" dirty="0"/>
              <a:t>R(x2) ∧ </a:t>
            </a:r>
            <a:r>
              <a:rPr lang="en-US" baseline="30000" dirty="0"/>
              <a:t>¬ </a:t>
            </a:r>
            <a:r>
              <a:rPr lang="pt-BR" dirty="0"/>
              <a:t>S(x1, x2)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Q’’’(x1) </a:t>
            </a:r>
            <a:r>
              <a:rPr lang="en-US" dirty="0">
                <a:sym typeface="Wingdings" panose="05000000000000000000" pitchFamily="2" charset="2"/>
              </a:rPr>
              <a:t> A(x1) </a:t>
            </a:r>
            <a:r>
              <a:rPr lang="pt-BR" dirty="0"/>
              <a:t>∧ </a:t>
            </a:r>
            <a:r>
              <a:rPr lang="en-US" baseline="30000" dirty="0"/>
              <a:t>¬ </a:t>
            </a:r>
            <a:r>
              <a:rPr lang="pt-BR" dirty="0"/>
              <a:t>S(x1)</a:t>
            </a:r>
            <a:endParaRPr lang="en-US" altLang="zh-CN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zh-CN" dirty="0"/>
          </a:p>
          <a:p>
            <a:pPr marL="0" indent="0">
              <a:lnSpc>
                <a:spcPct val="90000"/>
              </a:lnSpc>
              <a:buNone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E30DD-A4FA-85D0-6290-8499C22E7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75732-7729-2985-8088-6061370F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3248FA4-6A8E-3FA4-C9BE-CB64BCB5A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3143" y="2410575"/>
            <a:ext cx="9485714" cy="36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72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D2837-BC11-453F-F6B4-3DBD50116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35138-2B9E-DAC2-69AE-A1374C01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Final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66345-9B1C-844F-48A1-428AA3B8B1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11502143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zh-CN" dirty="0"/>
          </a:p>
          <a:p>
            <a:pPr marL="0" indent="0">
              <a:lnSpc>
                <a:spcPct val="90000"/>
              </a:lnSpc>
              <a:buNone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18E43-86D0-CF0D-FF11-FA6F0227E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630BF-9F3D-F975-BA84-70E007283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3160F2-4DCC-238C-0E67-1922C7938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882" y="1330035"/>
            <a:ext cx="2342857" cy="26666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4898CEC-45AC-4C81-64B1-D9BE44A93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5704" y="517610"/>
            <a:ext cx="4070347" cy="228819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EEA6A2A-2177-EB29-D02D-821B7486C7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5704" y="2805806"/>
            <a:ext cx="6716251" cy="25617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548B867-388F-6541-A759-92355AF56B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5704" y="5347144"/>
            <a:ext cx="5795405" cy="1011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304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Introduce of Conjunctive Queries with Negation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Defination</a:t>
            </a:r>
            <a:r>
              <a:rPr lang="en-US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Conjunctive Queries (CQ) with </a:t>
            </a:r>
            <a:r>
              <a:rPr lang="en-US" b="1" dirty="0"/>
              <a:t>NOT</a:t>
            </a:r>
            <a:r>
              <a:rPr lang="en-US" dirty="0"/>
              <a:t> predicate, e.g., R1 ⋈ R2 ⋈ </a:t>
            </a:r>
            <a:r>
              <a:rPr lang="en-US" baseline="30000" dirty="0"/>
              <a:t>¬</a:t>
            </a:r>
            <a:r>
              <a:rPr lang="en-US" dirty="0"/>
              <a:t> R3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Notion: CQ</a:t>
            </a:r>
            <a:r>
              <a:rPr lang="en-US" baseline="30000" dirty="0"/>
              <a:t>¬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Practical Application: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E-commerce Recommendation Engines: Show me the laptops with </a:t>
            </a:r>
            <a:r>
              <a:rPr lang="en-US" b="1" dirty="0"/>
              <a:t>Intel</a:t>
            </a:r>
            <a:r>
              <a:rPr lang="en-US" dirty="0"/>
              <a:t> </a:t>
            </a:r>
            <a:r>
              <a:rPr lang="en-US" b="1" dirty="0"/>
              <a:t>processor</a:t>
            </a:r>
            <a:r>
              <a:rPr lang="en-US" dirty="0"/>
              <a:t> and </a:t>
            </a:r>
            <a:r>
              <a:rPr lang="en-US" b="1" dirty="0"/>
              <a:t>16GB DDR5 memory</a:t>
            </a:r>
            <a:r>
              <a:rPr lang="en-US" dirty="0"/>
              <a:t>, but exclude all PCs which has </a:t>
            </a:r>
            <a:r>
              <a:rPr lang="en-US" b="1" dirty="0"/>
              <a:t>AMD GPU </a:t>
            </a:r>
            <a:r>
              <a:rPr lang="en-US" dirty="0"/>
              <a:t>or </a:t>
            </a:r>
            <a:r>
              <a:rPr lang="en-US" b="1" dirty="0"/>
              <a:t>one-star reviews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Social Network Services: Suggest new friends to a user who </a:t>
            </a:r>
            <a:r>
              <a:rPr lang="en-US" b="1" dirty="0"/>
              <a:t>share the same friends</a:t>
            </a:r>
            <a:r>
              <a:rPr lang="en-US" dirty="0"/>
              <a:t>, but they are </a:t>
            </a:r>
            <a:r>
              <a:rPr lang="en-US" b="1" dirty="0"/>
              <a:t>not friends </a:t>
            </a:r>
            <a:r>
              <a:rPr lang="en-US" dirty="0"/>
              <a:t>and they are </a:t>
            </a:r>
            <a:r>
              <a:rPr lang="en-US" b="1" dirty="0"/>
              <a:t>not in each other’s blacklist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20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59883" y="1413163"/>
            <a:ext cx="10857960" cy="459511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Propose an enumeration way to process conjunctive queries with negation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Use an consistent example to show the procedure of enumeration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dirty="0"/>
              <a:t>Narrowed scope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Can enumeration method keep balance between preprocess and delay stages?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Content Placeholder 10">
            <a:extLst>
              <a:ext uri="{FF2B5EF4-FFF2-40B4-BE49-F238E27FC236}">
                <a16:creationId xmlns:a16="http://schemas.microsoft.com/office/drawing/2014/main" id="{DC4E0AC6-B1D6-A44E-976E-7D884B197E98}"/>
              </a:ext>
            </a:extLst>
          </p:cNvPr>
          <p:cNvSpPr txBox="1">
            <a:spLocks/>
          </p:cNvSpPr>
          <p:nvPr/>
        </p:nvSpPr>
        <p:spPr>
          <a:xfrm>
            <a:off x="6442841" y="5252056"/>
            <a:ext cx="5080256" cy="30170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>
                <a:solidFill>
                  <a:schemeClr val="bg1"/>
                </a:solidFill>
              </a:rPr>
              <a:t>Photo credit: </a:t>
            </a:r>
            <a:r>
              <a:rPr lang="en-CA" sz="900" dirty="0">
                <a:solidFill>
                  <a:schemeClr val="bg1"/>
                </a:solidFill>
              </a:rPr>
              <a:t>@</a:t>
            </a:r>
            <a:r>
              <a:rPr lang="en-CA" sz="900" dirty="0" err="1">
                <a:solidFill>
                  <a:schemeClr val="bg1"/>
                </a:solidFill>
              </a:rPr>
              <a:t>bruce.digital</a:t>
            </a:r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8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9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73B1991-3E97-B74D-958D-52C4E924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Thank you!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63590EF6-07EB-604F-BB55-770F91532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5702BF46-31EA-F04E-9AC8-5837B2804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37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26A95-1BD0-9247-B435-8221C8D08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8B4F3-75B5-9E3B-26C9-7D4160001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research matter?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CBC16-662D-B058-8CDB-A267CFEEC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 Simple Example in E-commerce Recommendation Engines: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CQ</a:t>
            </a:r>
            <a:r>
              <a:rPr lang="en-US" baseline="30000" dirty="0"/>
              <a:t>¬  </a:t>
            </a:r>
            <a:r>
              <a:rPr lang="en-US" dirty="0"/>
              <a:t>= R1(PC, brand, mem) ∧ </a:t>
            </a:r>
            <a:r>
              <a:rPr lang="en-US" baseline="30000" dirty="0"/>
              <a:t>¬ </a:t>
            </a:r>
            <a:r>
              <a:rPr lang="en-US" dirty="0"/>
              <a:t>R2 (</a:t>
            </a:r>
            <a:r>
              <a:rPr lang="en-US" dirty="0" err="1"/>
              <a:t>gpu</a:t>
            </a:r>
            <a:r>
              <a:rPr lang="en-US" dirty="0"/>
              <a:t>) ∧ </a:t>
            </a:r>
            <a:r>
              <a:rPr lang="en-US" baseline="30000" dirty="0"/>
              <a:t>¬ </a:t>
            </a:r>
            <a:r>
              <a:rPr lang="en-US" dirty="0"/>
              <a:t>R3(review)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Complexity Analysis: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Get items from R1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Flip bits corresponding to R2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Flip bits corresponding to R3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Flip bits corresponding to R2 ∧ R3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…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Q = S – A –B + (A ∩ B)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7B0304-0A16-F4AF-2530-47993C860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C3E59D-0FEA-BD35-2754-EED39B4A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40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1DA11-7F04-97D0-D9BC-B78BBB3F6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E9F5E-59E1-6F68-E0DA-E8A39610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Signed Hypergraphs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067DF-74A5-F09D-5C0F-9E17E34E3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5586855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200" dirty="0"/>
              <a:t>Notion: H = ([n], E</a:t>
            </a:r>
            <a:r>
              <a:rPr lang="en-US" sz="2200" baseline="30000" dirty="0"/>
              <a:t>+</a:t>
            </a:r>
            <a:r>
              <a:rPr lang="en-US" sz="2200" dirty="0"/>
              <a:t>, E</a:t>
            </a:r>
            <a:r>
              <a:rPr lang="en-US" sz="2200" baseline="30000" dirty="0"/>
              <a:t>-</a:t>
            </a:r>
            <a:r>
              <a:rPr lang="en-US" sz="2200" dirty="0"/>
              <a:t>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200" dirty="0"/>
              <a:t>Q(x, z) = R(x, y) ∧ S(y, z) ∧ </a:t>
            </a:r>
            <a:r>
              <a:rPr lang="en-US" sz="2200" baseline="30000" dirty="0"/>
              <a:t>¬ </a:t>
            </a:r>
            <a:r>
              <a:rPr lang="en-US" sz="2200" dirty="0"/>
              <a:t>T(z)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4EB55D-7B48-5DC9-D480-6B58465D4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0992" y="1734956"/>
            <a:ext cx="5658620" cy="3946887"/>
          </a:xfrm>
          <a:prstGeom prst="rect">
            <a:avLst/>
          </a:prstGeom>
          <a:noFill/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937FF3-15CF-25DE-D733-767A12D38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70B8F-CA31-6610-9430-638DBB9ED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B5095A-2267-6604-A0A2-8CA3E6FB2A45}"/>
              </a:ext>
            </a:extLst>
          </p:cNvPr>
          <p:cNvSpPr txBox="1"/>
          <p:nvPr/>
        </p:nvSpPr>
        <p:spPr>
          <a:xfrm>
            <a:off x="7207994" y="1526102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91CFC4-75CA-D58A-245C-76A972BC86C6}"/>
              </a:ext>
            </a:extLst>
          </p:cNvPr>
          <p:cNvSpPr txBox="1"/>
          <p:nvPr/>
        </p:nvSpPr>
        <p:spPr>
          <a:xfrm>
            <a:off x="9735846" y="153888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64307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25A5C-6B1C-97FC-B2AA-9001B3DD5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5B327-9E39-C8A1-73C2-AF4C0AB05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Acyclicity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B990D-BC42-5D27-174D-60C6BB349B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3" y="1413164"/>
            <a:ext cx="5836118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𝛼-acyclic: there exists a tree that all nodes containing certain vertexes can form a connected part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𝛽-acyclic: for every subgraph which contains all vertexes, it is still 𝛼-acyclic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𝛽-leaf: there exists a chain that showing the containing relation of some specific vertex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/>
              <a:t>Example: </a:t>
            </a:r>
            <a:r>
              <a:rPr lang="pt-BR" dirty="0"/>
              <a:t>Q=R(a,b,c) ∧ S(a,b) ∧ T(a);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dirty="0"/>
              <a:t>{a} </a:t>
            </a:r>
            <a:r>
              <a:rPr lang="en-US" dirty="0"/>
              <a:t>⊆ {a, b} ⊆ {a, b, c}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015680-0DBF-64E8-A98F-1C5D0CE39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09B2FE-8D14-3ABD-DB91-E880E4BC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B4E0655-07CD-D29E-371C-1ABCD94B7E87}"/>
              </a:ext>
            </a:extLst>
          </p:cNvPr>
          <p:cNvSpPr/>
          <p:nvPr/>
        </p:nvSpPr>
        <p:spPr>
          <a:xfrm>
            <a:off x="7523491" y="3011556"/>
            <a:ext cx="670891" cy="6858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5990737-C628-654D-CE32-2C803693DD1E}"/>
              </a:ext>
            </a:extLst>
          </p:cNvPr>
          <p:cNvSpPr/>
          <p:nvPr/>
        </p:nvSpPr>
        <p:spPr>
          <a:xfrm>
            <a:off x="9082277" y="3011556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8ADD63D-3A5F-1BB0-A9FB-9900A4BDDE0B}"/>
              </a:ext>
            </a:extLst>
          </p:cNvPr>
          <p:cNvSpPr/>
          <p:nvPr/>
        </p:nvSpPr>
        <p:spPr>
          <a:xfrm>
            <a:off x="10641063" y="3011556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E18DA5B2-0AEE-9BD6-DA29-0970227833AE}"/>
              </a:ext>
            </a:extLst>
          </p:cNvPr>
          <p:cNvCxnSpPr>
            <a:stCxn id="13" idx="4"/>
            <a:endCxn id="14" idx="4"/>
          </p:cNvCxnSpPr>
          <p:nvPr/>
        </p:nvCxnSpPr>
        <p:spPr>
          <a:xfrm rot="16200000" flipH="1">
            <a:off x="10197116" y="2917963"/>
            <a:ext cx="12700" cy="1558786"/>
          </a:xfrm>
          <a:prstGeom prst="curvedConnector3">
            <a:avLst>
              <a:gd name="adj1" fmla="val 4382606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6CF188E5-083E-722F-981C-4CE4E04E4F9E}"/>
              </a:ext>
            </a:extLst>
          </p:cNvPr>
          <p:cNvCxnSpPr>
            <a:stCxn id="12" idx="0"/>
            <a:endCxn id="13" idx="0"/>
          </p:cNvCxnSpPr>
          <p:nvPr/>
        </p:nvCxnSpPr>
        <p:spPr>
          <a:xfrm rot="5400000" flipH="1" flipV="1">
            <a:off x="8638330" y="2232163"/>
            <a:ext cx="12700" cy="1558786"/>
          </a:xfrm>
          <a:prstGeom prst="curvedConnector3">
            <a:avLst>
              <a:gd name="adj1" fmla="val 5282606"/>
            </a:avLst>
          </a:prstGeom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Connector: Curved 28">
            <a:extLst>
              <a:ext uri="{FF2B5EF4-FFF2-40B4-BE49-F238E27FC236}">
                <a16:creationId xmlns:a16="http://schemas.microsoft.com/office/drawing/2014/main" id="{C5F32912-D79F-3B42-0916-5A1A0DDF88F6}"/>
              </a:ext>
            </a:extLst>
          </p:cNvPr>
          <p:cNvCxnSpPr>
            <a:cxnSpLocks/>
            <a:stCxn id="12" idx="4"/>
            <a:endCxn id="13" idx="4"/>
          </p:cNvCxnSpPr>
          <p:nvPr/>
        </p:nvCxnSpPr>
        <p:spPr>
          <a:xfrm rot="16200000" flipH="1">
            <a:off x="8638330" y="2917963"/>
            <a:ext cx="12700" cy="1558786"/>
          </a:xfrm>
          <a:prstGeom prst="curvedConnector3">
            <a:avLst>
              <a:gd name="adj1" fmla="val 3873906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BF81BFA4-FDB7-F0B5-7950-A0AE869B6CD9}"/>
              </a:ext>
            </a:extLst>
          </p:cNvPr>
          <p:cNvCxnSpPr>
            <a:stCxn id="12" idx="3"/>
            <a:endCxn id="12" idx="1"/>
          </p:cNvCxnSpPr>
          <p:nvPr/>
        </p:nvCxnSpPr>
        <p:spPr>
          <a:xfrm rot="5400000" flipH="1">
            <a:off x="7379274" y="3354456"/>
            <a:ext cx="484934" cy="12700"/>
          </a:xfrm>
          <a:prstGeom prst="curvedConnector5">
            <a:avLst>
              <a:gd name="adj1" fmla="val -47140"/>
              <a:gd name="adj2" fmla="val 6308984"/>
              <a:gd name="adj3" fmla="val 147140"/>
            </a:avLst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D752436-C167-6F46-6352-A54B3AF91F36}"/>
              </a:ext>
            </a:extLst>
          </p:cNvPr>
          <p:cNvSpPr txBox="1"/>
          <p:nvPr/>
        </p:nvSpPr>
        <p:spPr>
          <a:xfrm>
            <a:off x="8796605" y="421380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6D669C6-BD8E-9267-DBC4-36477784AFDC}"/>
              </a:ext>
            </a:extLst>
          </p:cNvPr>
          <p:cNvSpPr txBox="1"/>
          <p:nvPr/>
        </p:nvSpPr>
        <p:spPr>
          <a:xfrm>
            <a:off x="8017212" y="2395775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3D5C7C9-D827-CA84-A23C-9FDA23D82785}"/>
              </a:ext>
            </a:extLst>
          </p:cNvPr>
          <p:cNvSpPr txBox="1"/>
          <p:nvPr/>
        </p:nvSpPr>
        <p:spPr>
          <a:xfrm>
            <a:off x="6604000" y="3123623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060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742F9-2308-69DF-EAC9-71D54D0F9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F4D8F-B103-5E43-EAC9-67520181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04A94-2D7B-8216-824C-5F1D94AC85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3" y="1413164"/>
            <a:ext cx="5836118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Every 𝛽-acyclic graph has a 𝛽-leaf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If we remove 𝛽-leaf, the remaining part is still acyclic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1CF7F-A206-EDFD-EDE0-5897B8B3B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AB5FE-DE76-CBF2-DABD-BA71053CD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63ACC59-ED1C-7574-20F6-B36794044423}"/>
              </a:ext>
            </a:extLst>
          </p:cNvPr>
          <p:cNvSpPr/>
          <p:nvPr/>
        </p:nvSpPr>
        <p:spPr>
          <a:xfrm>
            <a:off x="7523491" y="3011556"/>
            <a:ext cx="670891" cy="685800"/>
          </a:xfrm>
          <a:prstGeom prst="ellipse">
            <a:avLst/>
          </a:prstGeom>
          <a:solidFill>
            <a:srgbClr val="F2EDA8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3211288-8BEA-16BE-CC50-A90B58E523A0}"/>
              </a:ext>
            </a:extLst>
          </p:cNvPr>
          <p:cNvSpPr/>
          <p:nvPr/>
        </p:nvSpPr>
        <p:spPr>
          <a:xfrm>
            <a:off x="9082277" y="3011556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2C95059-AE0E-3866-0C6F-B5405982BA3F}"/>
              </a:ext>
            </a:extLst>
          </p:cNvPr>
          <p:cNvSpPr/>
          <p:nvPr/>
        </p:nvSpPr>
        <p:spPr>
          <a:xfrm>
            <a:off x="10641063" y="3011556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820E6B95-32F9-7284-728B-3CE436BBE54B}"/>
              </a:ext>
            </a:extLst>
          </p:cNvPr>
          <p:cNvCxnSpPr>
            <a:stCxn id="13" idx="4"/>
            <a:endCxn id="14" idx="4"/>
          </p:cNvCxnSpPr>
          <p:nvPr/>
        </p:nvCxnSpPr>
        <p:spPr>
          <a:xfrm rot="16200000" flipH="1">
            <a:off x="10197116" y="2917963"/>
            <a:ext cx="12700" cy="1558786"/>
          </a:xfrm>
          <a:prstGeom prst="curvedConnector3">
            <a:avLst>
              <a:gd name="adj1" fmla="val 4382606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5C6FF46F-93A6-8F08-5B8C-1B781404C2EE}"/>
              </a:ext>
            </a:extLst>
          </p:cNvPr>
          <p:cNvCxnSpPr>
            <a:cxnSpLocks/>
            <a:stCxn id="13" idx="3"/>
            <a:endCxn id="13" idx="1"/>
          </p:cNvCxnSpPr>
          <p:nvPr/>
        </p:nvCxnSpPr>
        <p:spPr>
          <a:xfrm rot="5400000" flipH="1">
            <a:off x="8938060" y="3354456"/>
            <a:ext cx="484934" cy="12700"/>
          </a:xfrm>
          <a:prstGeom prst="curvedConnector5">
            <a:avLst>
              <a:gd name="adj1" fmla="val -47140"/>
              <a:gd name="adj2" fmla="val 6308984"/>
              <a:gd name="adj3" fmla="val 147140"/>
            </a:avLst>
          </a:prstGeom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2099B42B-23AD-851C-97A9-5677CF0AD14C}"/>
              </a:ext>
            </a:extLst>
          </p:cNvPr>
          <p:cNvCxnSpPr>
            <a:stCxn id="12" idx="3"/>
            <a:endCxn id="12" idx="1"/>
          </p:cNvCxnSpPr>
          <p:nvPr/>
        </p:nvCxnSpPr>
        <p:spPr>
          <a:xfrm rot="5400000" flipH="1">
            <a:off x="7379274" y="3354456"/>
            <a:ext cx="484934" cy="12700"/>
          </a:xfrm>
          <a:prstGeom prst="curvedConnector5">
            <a:avLst>
              <a:gd name="adj1" fmla="val -47140"/>
              <a:gd name="adj2" fmla="val 6308984"/>
              <a:gd name="adj3" fmla="val 147140"/>
            </a:avLst>
          </a:prstGeom>
          <a:ln w="38100">
            <a:solidFill>
              <a:srgbClr val="92D05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BF63DBF-FAED-72E7-9A6B-824F3864F190}"/>
              </a:ext>
            </a:extLst>
          </p:cNvPr>
          <p:cNvSpPr txBox="1"/>
          <p:nvPr/>
        </p:nvSpPr>
        <p:spPr>
          <a:xfrm>
            <a:off x="9575998" y="3703706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2FC17A7-C3FE-6F08-5939-FB1EA3A24524}"/>
              </a:ext>
            </a:extLst>
          </p:cNvPr>
          <p:cNvSpPr txBox="1"/>
          <p:nvPr/>
        </p:nvSpPr>
        <p:spPr>
          <a:xfrm>
            <a:off x="8194382" y="311833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5652F6-ACEF-EFC6-DC23-95DD10AC8531}"/>
              </a:ext>
            </a:extLst>
          </p:cNvPr>
          <p:cNvSpPr txBox="1"/>
          <p:nvPr/>
        </p:nvSpPr>
        <p:spPr>
          <a:xfrm>
            <a:off x="6604000" y="3123623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37426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A83CE-D6FD-CC27-3D61-3BD5D30DA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76F9A-91F7-E542-7C7E-0ACB74BB2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Signed Acyclicity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CC9AD-9D4D-FEB0-EB8A-AEDE031EEC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3" y="1413164"/>
            <a:ext cx="5836118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err="1"/>
              <a:t>Defination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/>
              <a:t>All positive edges form an 𝛼-acyclic graph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/>
              <a:t>All positive edges and one arbitrary negative edge also form an 𝛼-acyclic graph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4124F-9624-6DB7-1874-9410C053B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FFF92-FB4B-F7A5-56BA-80898EFF0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065F9E-ACDB-8EB7-9681-0DF3726250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0992" y="1734956"/>
            <a:ext cx="5658620" cy="3946887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B07A2F6-0E24-7B29-B65B-A9A03CB46B82}"/>
              </a:ext>
            </a:extLst>
          </p:cNvPr>
          <p:cNvSpPr txBox="1"/>
          <p:nvPr/>
        </p:nvSpPr>
        <p:spPr>
          <a:xfrm>
            <a:off x="7207994" y="1526102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DD8F69-9660-AD89-1322-46684FD06A5C}"/>
              </a:ext>
            </a:extLst>
          </p:cNvPr>
          <p:cNvSpPr txBox="1"/>
          <p:nvPr/>
        </p:nvSpPr>
        <p:spPr>
          <a:xfrm>
            <a:off x="9735846" y="153888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15213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158BC-5D52-74A3-DD71-8DF4BE127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60EE2-A063-D5A9-67BA-ECBFAE68F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Signed Leaf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9C199-7048-DEDF-BFEF-F08F127160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3" y="1413164"/>
            <a:ext cx="5836118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err="1"/>
              <a:t>Defination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/>
              <a:t>𝛼-property: all edges which contain x are subsets of one hyperedge in the hypergraph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/>
              <a:t>𝛽–property: such hypergraph and all negative edges with x except those which are the subsets of that hyperedge can form an inclusion order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/>
              <a:t>Example: Q = R(a, b, c) </a:t>
            </a:r>
            <a:r>
              <a:rPr lang="pt-BR" dirty="0"/>
              <a:t>∧ S(b, d) ∧ T(c, e) ∧ </a:t>
            </a:r>
            <a:r>
              <a:rPr lang="en-US" baseline="30000" dirty="0"/>
              <a:t>¬ </a:t>
            </a:r>
            <a:r>
              <a:rPr lang="pt-BR" dirty="0"/>
              <a:t>U(b) ∧ </a:t>
            </a:r>
            <a:r>
              <a:rPr lang="en-US" baseline="30000" dirty="0"/>
              <a:t>¬ </a:t>
            </a:r>
            <a:r>
              <a:rPr lang="pt-BR" dirty="0"/>
              <a:t>V(c)</a:t>
            </a:r>
            <a:endParaRPr lang="en-US" dirty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189DC9-3083-5B0E-525E-199D5E42B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69E7E-211E-740B-F178-31BC9EE4C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068A5C-7A60-7007-66B9-B049BA576C1A}"/>
              </a:ext>
            </a:extLst>
          </p:cNvPr>
          <p:cNvSpPr txBox="1"/>
          <p:nvPr/>
        </p:nvSpPr>
        <p:spPr>
          <a:xfrm>
            <a:off x="8680924" y="1976986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E4885C-BDA8-A40E-0991-36E6C80368DE}"/>
              </a:ext>
            </a:extLst>
          </p:cNvPr>
          <p:cNvSpPr txBox="1"/>
          <p:nvPr/>
        </p:nvSpPr>
        <p:spPr>
          <a:xfrm>
            <a:off x="7567735" y="370839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0078023-4576-C765-B967-04DBA1D0BA99}"/>
              </a:ext>
            </a:extLst>
          </p:cNvPr>
          <p:cNvSpPr/>
          <p:nvPr/>
        </p:nvSpPr>
        <p:spPr>
          <a:xfrm>
            <a:off x="7500016" y="2703443"/>
            <a:ext cx="670891" cy="6858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871BA61-EB07-56E9-5313-68B65D00C051}"/>
              </a:ext>
            </a:extLst>
          </p:cNvPr>
          <p:cNvSpPr/>
          <p:nvPr/>
        </p:nvSpPr>
        <p:spPr>
          <a:xfrm>
            <a:off x="8972947" y="2703443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18615E8-F672-134E-8882-8ED718D45D96}"/>
              </a:ext>
            </a:extLst>
          </p:cNvPr>
          <p:cNvSpPr/>
          <p:nvPr/>
        </p:nvSpPr>
        <p:spPr>
          <a:xfrm>
            <a:off x="10463668" y="2703443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15527EB-233D-765C-08B6-07946C08FEC6}"/>
              </a:ext>
            </a:extLst>
          </p:cNvPr>
          <p:cNvSpPr/>
          <p:nvPr/>
        </p:nvSpPr>
        <p:spPr>
          <a:xfrm>
            <a:off x="8369973" y="4142961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DD49022-B640-D3BF-220A-4F94D9D93E47}"/>
              </a:ext>
            </a:extLst>
          </p:cNvPr>
          <p:cNvSpPr/>
          <p:nvPr/>
        </p:nvSpPr>
        <p:spPr>
          <a:xfrm>
            <a:off x="9958577" y="4142961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686E9E93-ED41-8646-5363-BE7A419717D5}"/>
              </a:ext>
            </a:extLst>
          </p:cNvPr>
          <p:cNvCxnSpPr>
            <a:stCxn id="9" idx="0"/>
            <a:endCxn id="10" idx="0"/>
          </p:cNvCxnSpPr>
          <p:nvPr/>
        </p:nvCxnSpPr>
        <p:spPr>
          <a:xfrm rot="5400000" flipH="1" flipV="1">
            <a:off x="8571927" y="1966978"/>
            <a:ext cx="12700" cy="1472931"/>
          </a:xfrm>
          <a:prstGeom prst="curvedConnector3">
            <a:avLst>
              <a:gd name="adj1" fmla="val 180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126D4807-460E-F4BA-5D5D-A903205AB287}"/>
              </a:ext>
            </a:extLst>
          </p:cNvPr>
          <p:cNvCxnSpPr>
            <a:stCxn id="10" idx="0"/>
            <a:endCxn id="11" idx="0"/>
          </p:cNvCxnSpPr>
          <p:nvPr/>
        </p:nvCxnSpPr>
        <p:spPr>
          <a:xfrm rot="5400000" flipH="1" flipV="1">
            <a:off x="10053753" y="1958083"/>
            <a:ext cx="12700" cy="1490721"/>
          </a:xfrm>
          <a:prstGeom prst="curvedConnector3">
            <a:avLst>
              <a:gd name="adj1" fmla="val 1800000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476D1027-92B2-ECD5-28BE-8F0340F4854C}"/>
              </a:ext>
            </a:extLst>
          </p:cNvPr>
          <p:cNvCxnSpPr>
            <a:cxnSpLocks/>
            <a:stCxn id="10" idx="2"/>
            <a:endCxn id="12" idx="1"/>
          </p:cNvCxnSpPr>
          <p:nvPr/>
        </p:nvCxnSpPr>
        <p:spPr>
          <a:xfrm rot="10800000" flipV="1">
            <a:off x="8468223" y="3046342"/>
            <a:ext cx="504724" cy="1197051"/>
          </a:xfrm>
          <a:prstGeom prst="curved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or: Curved 20">
            <a:extLst>
              <a:ext uri="{FF2B5EF4-FFF2-40B4-BE49-F238E27FC236}">
                <a16:creationId xmlns:a16="http://schemas.microsoft.com/office/drawing/2014/main" id="{82D5950F-99AF-4CA5-EBE8-53A9D39B8044}"/>
              </a:ext>
            </a:extLst>
          </p:cNvPr>
          <p:cNvCxnSpPr>
            <a:stCxn id="11" idx="2"/>
            <a:endCxn id="13" idx="1"/>
          </p:cNvCxnSpPr>
          <p:nvPr/>
        </p:nvCxnSpPr>
        <p:spPr>
          <a:xfrm rot="10800000" flipV="1">
            <a:off x="10056828" y="3046342"/>
            <a:ext cx="406841" cy="1197051"/>
          </a:xfrm>
          <a:prstGeom prst="curvedConnector2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FF9BC024-0496-DF32-88CC-FA73613CF7BE}"/>
              </a:ext>
            </a:extLst>
          </p:cNvPr>
          <p:cNvCxnSpPr>
            <a:stCxn id="10" idx="3"/>
            <a:endCxn id="10" idx="6"/>
          </p:cNvCxnSpPr>
          <p:nvPr/>
        </p:nvCxnSpPr>
        <p:spPr>
          <a:xfrm rot="5400000" flipH="1" flipV="1">
            <a:off x="9236283" y="2881256"/>
            <a:ext cx="242467" cy="572641"/>
          </a:xfrm>
          <a:prstGeom prst="curvedConnector4">
            <a:avLst>
              <a:gd name="adj1" fmla="val -135702"/>
              <a:gd name="adj2" fmla="val 139920"/>
            </a:avLst>
          </a:prstGeom>
          <a:ln w="38100">
            <a:solidFill>
              <a:srgbClr val="92D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2DF06935-310B-797B-0AD1-9DB485FBF145}"/>
              </a:ext>
            </a:extLst>
          </p:cNvPr>
          <p:cNvCxnSpPr>
            <a:stCxn id="11" idx="3"/>
            <a:endCxn id="11" idx="6"/>
          </p:cNvCxnSpPr>
          <p:nvPr/>
        </p:nvCxnSpPr>
        <p:spPr>
          <a:xfrm rot="5400000" flipH="1" flipV="1">
            <a:off x="10727004" y="2881256"/>
            <a:ext cx="242467" cy="572641"/>
          </a:xfrm>
          <a:prstGeom prst="curvedConnector4">
            <a:avLst>
              <a:gd name="adj1" fmla="val -135702"/>
              <a:gd name="adj2" fmla="val 139920"/>
            </a:avLst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FD0CC911-AA2F-693B-7144-A926B80F2803}"/>
              </a:ext>
            </a:extLst>
          </p:cNvPr>
          <p:cNvSpPr txBox="1"/>
          <p:nvPr/>
        </p:nvSpPr>
        <p:spPr>
          <a:xfrm>
            <a:off x="9139114" y="370839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6B2BD83-9A68-EF7F-A6B7-4168BA87FD99}"/>
              </a:ext>
            </a:extLst>
          </p:cNvPr>
          <p:cNvSpPr txBox="1"/>
          <p:nvPr/>
        </p:nvSpPr>
        <p:spPr>
          <a:xfrm>
            <a:off x="8990737" y="3183202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U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5120318-E396-2653-1F73-964E1D8F270D}"/>
              </a:ext>
            </a:extLst>
          </p:cNvPr>
          <p:cNvSpPr txBox="1"/>
          <p:nvPr/>
        </p:nvSpPr>
        <p:spPr>
          <a:xfrm>
            <a:off x="10507090" y="3167576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464044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5BF4F-C9D7-1C17-3B6A-531DC2699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57BF7-1F30-C9E3-C182-23F480DCD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16BFF-B198-4DCA-891C-5766071B6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883" y="1413164"/>
            <a:ext cx="5836118" cy="4590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Every signed-acyclic graph has a signed-leaf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If we remove signed-leaf, the remaining part is still acyclic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4287-EEB0-8CEC-C8D9-51BD1BB69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F4C8F-043E-759C-AD83-DD438877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A9EDBF-CE93-51DC-8F6A-354E57CEF581}"/>
              </a:ext>
            </a:extLst>
          </p:cNvPr>
          <p:cNvSpPr txBox="1"/>
          <p:nvPr/>
        </p:nvSpPr>
        <p:spPr>
          <a:xfrm>
            <a:off x="9331109" y="1979180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C834E0-B477-CD6A-1973-4221141B81DF}"/>
              </a:ext>
            </a:extLst>
          </p:cNvPr>
          <p:cNvSpPr txBox="1"/>
          <p:nvPr/>
        </p:nvSpPr>
        <p:spPr>
          <a:xfrm>
            <a:off x="7567735" y="370839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7E61960-C8F1-570A-F181-2E743D510CB1}"/>
              </a:ext>
            </a:extLst>
          </p:cNvPr>
          <p:cNvSpPr/>
          <p:nvPr/>
        </p:nvSpPr>
        <p:spPr>
          <a:xfrm>
            <a:off x="7500016" y="2703443"/>
            <a:ext cx="670891" cy="685800"/>
          </a:xfrm>
          <a:prstGeom prst="ellipse">
            <a:avLst/>
          </a:prstGeom>
          <a:solidFill>
            <a:srgbClr val="F2EDA8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D6F17CA-38EE-F115-85D8-869E7E3108F6}"/>
              </a:ext>
            </a:extLst>
          </p:cNvPr>
          <p:cNvSpPr/>
          <p:nvPr/>
        </p:nvSpPr>
        <p:spPr>
          <a:xfrm>
            <a:off x="8972947" y="2703443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8E392D7-07EE-504F-CF9B-A0A129365BAF}"/>
              </a:ext>
            </a:extLst>
          </p:cNvPr>
          <p:cNvSpPr/>
          <p:nvPr/>
        </p:nvSpPr>
        <p:spPr>
          <a:xfrm>
            <a:off x="10463668" y="2703443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709F1F4-344F-9A8E-DB59-FC6C11D11024}"/>
              </a:ext>
            </a:extLst>
          </p:cNvPr>
          <p:cNvSpPr/>
          <p:nvPr/>
        </p:nvSpPr>
        <p:spPr>
          <a:xfrm>
            <a:off x="8369973" y="4142961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C06F5BF-817C-5A43-5AD6-8A5303F64525}"/>
              </a:ext>
            </a:extLst>
          </p:cNvPr>
          <p:cNvSpPr/>
          <p:nvPr/>
        </p:nvSpPr>
        <p:spPr>
          <a:xfrm>
            <a:off x="9958577" y="4142961"/>
            <a:ext cx="670891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</a:p>
        </p:txBody>
      </p: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732ADD55-0EFC-FD16-B6A5-195AFBBA6415}"/>
              </a:ext>
            </a:extLst>
          </p:cNvPr>
          <p:cNvCxnSpPr>
            <a:stCxn id="10" idx="0"/>
            <a:endCxn id="11" idx="0"/>
          </p:cNvCxnSpPr>
          <p:nvPr/>
        </p:nvCxnSpPr>
        <p:spPr>
          <a:xfrm rot="5400000" flipH="1" flipV="1">
            <a:off x="10053753" y="1958083"/>
            <a:ext cx="12700" cy="1490721"/>
          </a:xfrm>
          <a:prstGeom prst="curvedConnector3">
            <a:avLst>
              <a:gd name="adj1" fmla="val 1800000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09C67AD4-D8BB-AE04-1146-155BA5C159E0}"/>
              </a:ext>
            </a:extLst>
          </p:cNvPr>
          <p:cNvCxnSpPr>
            <a:cxnSpLocks/>
            <a:stCxn id="10" idx="2"/>
            <a:endCxn id="12" idx="1"/>
          </p:cNvCxnSpPr>
          <p:nvPr/>
        </p:nvCxnSpPr>
        <p:spPr>
          <a:xfrm rot="10800000" flipV="1">
            <a:off x="8468223" y="3046342"/>
            <a:ext cx="504724" cy="1197051"/>
          </a:xfrm>
          <a:prstGeom prst="curved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or: Curved 20">
            <a:extLst>
              <a:ext uri="{FF2B5EF4-FFF2-40B4-BE49-F238E27FC236}">
                <a16:creationId xmlns:a16="http://schemas.microsoft.com/office/drawing/2014/main" id="{19A3615D-155B-B892-2049-EB54C5129776}"/>
              </a:ext>
            </a:extLst>
          </p:cNvPr>
          <p:cNvCxnSpPr>
            <a:stCxn id="11" idx="2"/>
            <a:endCxn id="13" idx="1"/>
          </p:cNvCxnSpPr>
          <p:nvPr/>
        </p:nvCxnSpPr>
        <p:spPr>
          <a:xfrm rot="10800000" flipV="1">
            <a:off x="10056828" y="3046342"/>
            <a:ext cx="406841" cy="1197051"/>
          </a:xfrm>
          <a:prstGeom prst="curvedConnector2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A6CE589D-2E4E-17D8-7508-3F259CDC8219}"/>
              </a:ext>
            </a:extLst>
          </p:cNvPr>
          <p:cNvCxnSpPr>
            <a:stCxn id="10" idx="3"/>
            <a:endCxn id="10" idx="6"/>
          </p:cNvCxnSpPr>
          <p:nvPr/>
        </p:nvCxnSpPr>
        <p:spPr>
          <a:xfrm rot="5400000" flipH="1" flipV="1">
            <a:off x="9236283" y="2881256"/>
            <a:ext cx="242467" cy="572641"/>
          </a:xfrm>
          <a:prstGeom prst="curvedConnector4">
            <a:avLst>
              <a:gd name="adj1" fmla="val -135702"/>
              <a:gd name="adj2" fmla="val 139920"/>
            </a:avLst>
          </a:prstGeom>
          <a:ln w="38100">
            <a:solidFill>
              <a:srgbClr val="92D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8648B067-78F5-69BF-46F1-0C8213AB2982}"/>
              </a:ext>
            </a:extLst>
          </p:cNvPr>
          <p:cNvCxnSpPr>
            <a:stCxn id="11" idx="3"/>
            <a:endCxn id="11" idx="6"/>
          </p:cNvCxnSpPr>
          <p:nvPr/>
        </p:nvCxnSpPr>
        <p:spPr>
          <a:xfrm rot="5400000" flipH="1" flipV="1">
            <a:off x="10727004" y="2881256"/>
            <a:ext cx="242467" cy="572641"/>
          </a:xfrm>
          <a:prstGeom prst="curvedConnector4">
            <a:avLst>
              <a:gd name="adj1" fmla="val -135702"/>
              <a:gd name="adj2" fmla="val 139920"/>
            </a:avLst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D28CB4A7-6FFC-09F5-30EB-EA35F0D821FC}"/>
              </a:ext>
            </a:extLst>
          </p:cNvPr>
          <p:cNvSpPr txBox="1"/>
          <p:nvPr/>
        </p:nvSpPr>
        <p:spPr>
          <a:xfrm>
            <a:off x="9139114" y="3708399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758475-1EF5-0E09-64C0-C00B136A4C17}"/>
              </a:ext>
            </a:extLst>
          </p:cNvPr>
          <p:cNvSpPr txBox="1"/>
          <p:nvPr/>
        </p:nvSpPr>
        <p:spPr>
          <a:xfrm>
            <a:off x="8990737" y="3183202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U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2FF2EF0-95CF-D70D-EAAF-20EAD7D7DA35}"/>
              </a:ext>
            </a:extLst>
          </p:cNvPr>
          <p:cNvSpPr txBox="1"/>
          <p:nvPr/>
        </p:nvSpPr>
        <p:spPr>
          <a:xfrm>
            <a:off x="10507090" y="3167576"/>
            <a:ext cx="125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50123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UofWaterloo_WhiteBkgrd">
  <a:themeElements>
    <a:clrScheme name="UWaterloo">
      <a:dk1>
        <a:sysClr val="windowText" lastClr="000000"/>
      </a:dk1>
      <a:lt1>
        <a:sysClr val="window" lastClr="FFFFFF"/>
      </a:lt1>
      <a:dk2>
        <a:srgbClr val="787878"/>
      </a:dk2>
      <a:lt2>
        <a:srgbClr val="DFDFDF"/>
      </a:lt2>
      <a:accent1>
        <a:srgbClr val="F2EDA8"/>
      </a:accent1>
      <a:accent2>
        <a:srgbClr val="FAE100"/>
      </a:accent2>
      <a:accent3>
        <a:srgbClr val="FED34C"/>
      </a:accent3>
      <a:accent4>
        <a:srgbClr val="EBAB00"/>
      </a:accent4>
      <a:accent5>
        <a:srgbClr val="BB0F33"/>
      </a:accent5>
      <a:accent6>
        <a:srgbClr val="A2A2A2"/>
      </a:accent6>
      <a:hlink>
        <a:srgbClr val="000000"/>
      </a:hlink>
      <a:folHlink>
        <a:srgbClr val="000000"/>
      </a:folHlink>
    </a:clrScheme>
    <a:fontScheme name="Custom 1">
      <a:majorFont>
        <a:latin typeface="Barlow Condensed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aterloo_powerpoint_template_16-9_widescreen" id="{E4282101-675F-A445-8F53-64115176576B}" vid="{FE1396AD-CDE7-C040-8CC2-F51B417BF6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35D3CEC2F76A4CA1EC3507E2D03D36" ma:contentTypeVersion="16" ma:contentTypeDescription="Create a new document." ma:contentTypeScope="" ma:versionID="bb97bee70b1606bbb700640dacabe47f">
  <xsd:schema xmlns:xsd="http://www.w3.org/2001/XMLSchema" xmlns:xs="http://www.w3.org/2001/XMLSchema" xmlns:p="http://schemas.microsoft.com/office/2006/metadata/properties" xmlns:ns2="9bed8fe0-fd4c-4f92-9936-a2497f3396f6" xmlns:ns3="5d8f0207-1964-4a5e-9049-2927796093eb" targetNamespace="http://schemas.microsoft.com/office/2006/metadata/properties" ma:root="true" ma:fieldsID="5de26a37e5c2406e777d4ddd47cd8e40" ns2:_="" ns3:_="">
    <xsd:import namespace="9bed8fe0-fd4c-4f92-9936-a2497f3396f6"/>
    <xsd:import namespace="5d8f0207-1964-4a5e-9049-2927796093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ed8fe0-fd4c-4f92-9936-a2497f3396f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ba7b523d-fb2c-44c1-96a9-2a2e1bedae48}" ma:internalName="TaxCatchAll" ma:showField="CatchAllData" ma:web="9bed8fe0-fd4c-4f92-9936-a2497f3396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8f0207-1964-4a5e-9049-2927796093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bf906fe-3e8e-4b22-a6fd-bde302b921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8f0207-1964-4a5e-9049-2927796093eb">
      <Terms xmlns="http://schemas.microsoft.com/office/infopath/2007/PartnerControls"/>
    </lcf76f155ced4ddcb4097134ff3c332f>
    <TaxCatchAll xmlns="9bed8fe0-fd4c-4f92-9936-a2497f3396f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0B129A-BB2C-4903-97C3-AEFBE34B73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ed8fe0-fd4c-4f92-9936-a2497f3396f6"/>
    <ds:schemaRef ds:uri="5d8f0207-1964-4a5e-9049-2927796093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FF0F72-93A1-4E69-8D64-632B80333547}">
  <ds:schemaRefs>
    <ds:schemaRef ds:uri="http://schemas.microsoft.com/office/2006/metadata/properties"/>
    <ds:schemaRef ds:uri="http://schemas.microsoft.com/office/infopath/2007/PartnerControls"/>
    <ds:schemaRef ds:uri="5d8f0207-1964-4a5e-9049-2927796093eb"/>
    <ds:schemaRef ds:uri="9bed8fe0-fd4c-4f92-9936-a2497f3396f6"/>
  </ds:schemaRefs>
</ds:datastoreItem>
</file>

<file path=customXml/itemProps3.xml><?xml version="1.0" encoding="utf-8"?>
<ds:datastoreItem xmlns:ds="http://schemas.openxmlformats.org/officeDocument/2006/customXml" ds:itemID="{B8250F3E-D848-4658-9B4C-2EE3061DDAF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9ee03e0-b78c-4998-8bf4-79b266b85105}" enabled="1" method="Standard" siteId="{723a5a87-f39a-4a22-9247-3fc240c0139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waterloo_powerpoint_template_16-9_widescreen</Template>
  <TotalTime>415</TotalTime>
  <Words>1067</Words>
  <Application>Microsoft Office PowerPoint</Application>
  <PresentationFormat>Widescreen</PresentationFormat>
  <Paragraphs>185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Barlow Condensed</vt:lpstr>
      <vt:lpstr>Calibri</vt:lpstr>
      <vt:lpstr>Georgia</vt:lpstr>
      <vt:lpstr>Verdana</vt:lpstr>
      <vt:lpstr>Wingdings</vt:lpstr>
      <vt:lpstr>UofWaterloo_WhiteBkgrd</vt:lpstr>
      <vt:lpstr>Conjunctive Queries with Negation and Aggregation: A Linear Time Characterization</vt:lpstr>
      <vt:lpstr>Introduce of Conjunctive Queries with Negation </vt:lpstr>
      <vt:lpstr>Why does this research matter?</vt:lpstr>
      <vt:lpstr>Signed Hypergraphs</vt:lpstr>
      <vt:lpstr>Acyclicity</vt:lpstr>
      <vt:lpstr>Findings</vt:lpstr>
      <vt:lpstr>Signed Acyclicity</vt:lpstr>
      <vt:lpstr>Signed Leaf</vt:lpstr>
      <vt:lpstr>Findings</vt:lpstr>
      <vt:lpstr>Signed Elimination Sequence</vt:lpstr>
      <vt:lpstr>Example</vt:lpstr>
      <vt:lpstr>Example</vt:lpstr>
      <vt:lpstr>Efficiency of Enumeration</vt:lpstr>
      <vt:lpstr>Example Query</vt:lpstr>
      <vt:lpstr>Eliminate x4</vt:lpstr>
      <vt:lpstr>Build Doubly Linked List</vt:lpstr>
      <vt:lpstr>Continue Eliminate More Vertexes</vt:lpstr>
      <vt:lpstr>Corresponding Lists</vt:lpstr>
      <vt:lpstr>Final Results</vt:lpstr>
      <vt:lpstr>Summary</vt:lpstr>
      <vt:lpstr>Q &amp; A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Desen Sun</dc:creator>
  <cp:lastModifiedBy>Desen Sun</cp:lastModifiedBy>
  <cp:revision>4</cp:revision>
  <dcterms:created xsi:type="dcterms:W3CDTF">2025-02-20T22:42:30Z</dcterms:created>
  <dcterms:modified xsi:type="dcterms:W3CDTF">2025-10-01T03:43:07Z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0x0101009535D3CEC2F76A4CA1EC3507E2D03D36</vt:lpwstr>
  </property>
</Properties>
</file>