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4"/>
  </p:sldMasterIdLst>
  <p:notesMasterIdLst>
    <p:notesMasterId r:id="rId21"/>
  </p:notesMasterIdLst>
  <p:sldIdLst>
    <p:sldId id="256" r:id="rId5"/>
    <p:sldId id="263" r:id="rId6"/>
    <p:sldId id="275" r:id="rId7"/>
    <p:sldId id="309" r:id="rId8"/>
    <p:sldId id="262" r:id="rId9"/>
    <p:sldId id="304" r:id="rId10"/>
    <p:sldId id="305" r:id="rId11"/>
    <p:sldId id="311" r:id="rId12"/>
    <p:sldId id="306" r:id="rId13"/>
    <p:sldId id="307" r:id="rId14"/>
    <p:sldId id="308" r:id="rId15"/>
    <p:sldId id="310" r:id="rId16"/>
    <p:sldId id="312" r:id="rId17"/>
    <p:sldId id="313" r:id="rId18"/>
    <p:sldId id="314" r:id="rId19"/>
    <p:sldId id="30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34C"/>
    <a:srgbClr val="F2EDA8"/>
    <a:srgbClr val="EBAB00"/>
    <a:srgbClr val="FAE100"/>
    <a:srgbClr val="FFFFAA"/>
    <a:srgbClr val="FFFFFF"/>
    <a:srgbClr val="E4B429"/>
    <a:srgbClr val="FFD54F"/>
    <a:srgbClr val="FFEA3D"/>
    <a:srgbClr val="E024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88" autoAdjust="0"/>
  </p:normalViewPr>
  <p:slideViewPr>
    <p:cSldViewPr snapToGrid="0">
      <p:cViewPr varScale="1">
        <p:scale>
          <a:sx n="91" d="100"/>
          <a:sy n="91" d="100"/>
        </p:scale>
        <p:origin x="333" y="3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E97C-1779-4CEE-80D0-5BBB1AC4023D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EF7D1-689C-4BC1-B59B-4A4CE078E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43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05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B97577-F62F-27DC-2C56-72DB23489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88A1CA-82D7-5862-DF72-914700E977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AE2C7B-904D-35BB-7950-245AAB9288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A461E5-9775-E3EA-76AE-6383D040FD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8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Lemma 4.3 proof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799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14688E-4D5A-DCE2-F151-CE3AA5707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AA7C6A-4F74-B5BF-CEC3-56A27F75DA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FB3263-7FF8-F083-03B6-63A480002C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Lemma 4.3 proof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B1DD93-641D-5F09-EB7C-9095D38122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75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5D0924-0C44-E29D-806B-9115F01FAA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887E18-03CF-2B62-B9D0-92EB68EB83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C09000-39A8-54CD-C5A6-B2BD060928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Lemma 4.3 proof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FF5810-9B4E-4DB8-97DC-478F16E701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61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D3FE38-C4C6-0B45-EE48-50AF73AE2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674040-18BF-307F-9F09-1839D75642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365548-C359-80B5-01EA-EC7DEC996F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Lemma 4.3 proof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7F9B84-6FE5-555C-D1EC-D02045A646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236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5F456C-F912-1A95-D82E-D5F93DD01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65AAF3-56EF-EC5B-268D-AB1759C641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310185-BA8E-1C8B-83DD-2CE9B8923B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Lemma 4.3 proof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9323CA-1CD8-1150-3478-D42CA4470B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036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F061B0-3B48-C68C-7855-F2937A6E5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3FA8F6-D996-A130-24BD-5939142648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B1B85A-84DA-475D-36DE-55BE0B7006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Lemma 4.3 proof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762551-3349-A8DE-E337-6316099CFC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04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740" y="1028940"/>
            <a:ext cx="9719960" cy="1474115"/>
          </a:xfrm>
        </p:spPr>
        <p:txBody>
          <a:bodyPr lIns="0" anchor="b">
            <a:noAutofit/>
          </a:bodyPr>
          <a:lstStyle>
            <a:lvl1pPr algn="l">
              <a:defRPr sz="54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0" y="4266821"/>
            <a:ext cx="5486243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15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2740" y="2642329"/>
            <a:ext cx="1182916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/>
              <a:t>9/22/2025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23674" y="6377231"/>
            <a:ext cx="4293708" cy="2503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48416" y="6377231"/>
            <a:ext cx="553900" cy="250337"/>
          </a:xfrm>
        </p:spPr>
        <p:txBody>
          <a:bodyPr/>
          <a:lstStyle>
            <a:lvl1pPr algn="ctr">
              <a:defRPr/>
            </a:lvl1pPr>
          </a:lstStyle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A9D516E-B50C-3538-5F83-7A7E26FA7180}"/>
              </a:ext>
            </a:extLst>
          </p:cNvPr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64C80F1-3A23-371A-2470-E4F47051B067}"/>
                </a:ext>
              </a:extLst>
            </p:cNvPr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2ED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AE94728-AA91-523E-8496-C81B9B4F7DBA}"/>
                </a:ext>
              </a:extLst>
            </p:cNvPr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AE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191B2D9-C1ED-03D3-DEF3-A9A462104F1B}"/>
                </a:ext>
              </a:extLst>
            </p:cNvPr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ED3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06A16F2-9D54-FDAA-9A4A-51FD430B6DEC}"/>
                </a:ext>
              </a:extLst>
            </p:cNvPr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BA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0E2637A-331B-C5E3-4052-2A4B4D0889CD}"/>
                </a:ext>
              </a:extLst>
            </p:cNvPr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 descr="University of Waterloo logo">
            <a:extLst>
              <a:ext uri="{FF2B5EF4-FFF2-40B4-BE49-F238E27FC236}">
                <a16:creationId xmlns:a16="http://schemas.microsoft.com/office/drawing/2014/main" id="{F9381018-83A5-0DDE-AA4A-B9F8D17123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61" y="5304722"/>
            <a:ext cx="3759035" cy="148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59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881" y="1396192"/>
            <a:ext cx="5542713" cy="670270"/>
          </a:xfrm>
        </p:spPr>
        <p:txBody>
          <a:bodyPr anchor="b">
            <a:noAutofit/>
          </a:bodyPr>
          <a:lstStyle>
            <a:lvl1pPr marL="0" indent="0">
              <a:buNone/>
              <a:defRPr sz="2800" b="1" baseline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881" y="2184400"/>
            <a:ext cx="5542713" cy="3846945"/>
          </a:xfrm>
        </p:spPr>
        <p:txBody>
          <a:bodyPr>
            <a:normAutofit/>
          </a:bodyPr>
          <a:lstStyle>
            <a:lvl1pPr marL="288925" indent="-288925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2000"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6154" y="1396192"/>
            <a:ext cx="5593458" cy="670270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6154" y="2184400"/>
            <a:ext cx="5593458" cy="3846945"/>
          </a:xfrm>
        </p:spPr>
        <p:txBody>
          <a:bodyPr>
            <a:normAutofit/>
          </a:bodyPr>
          <a:lstStyle>
            <a:lvl1pPr marL="288925" indent="-288925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2000"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259883" y="434108"/>
            <a:ext cx="11569729" cy="89592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432B-3FBE-4889-963D-BF97BFBB7D3F}" type="datetime1">
              <a:rPr lang="en-US" smtClean="0"/>
              <a:t>9/22/2025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59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CC04-1E76-41EE-A8AC-75AD85313D09}" type="datetime1">
              <a:rPr lang="en-US" smtClean="0"/>
              <a:t>9/22/2025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48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4A9E-84AC-4661-9381-CC35B09E47F7}" type="datetime1">
              <a:rPr lang="en-US" smtClean="0"/>
              <a:t>9/22/2025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16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NoBkg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751004" y="6335309"/>
            <a:ext cx="1181114" cy="250337"/>
          </a:xfrm>
        </p:spPr>
        <p:txBody>
          <a:bodyPr/>
          <a:lstStyle/>
          <a:p>
            <a:fld id="{1E55829F-8847-4C2A-8DD0-690EAD78E53F}" type="datetime1">
              <a:rPr lang="en-US" smtClean="0"/>
              <a:t>9/22/2025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4CEECD4-4800-71B3-500D-D8DB8ECD7D8D}"/>
              </a:ext>
            </a:extLst>
          </p:cNvPr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5DB53A1-9CD0-9270-2A9B-841D9E8E7C98}"/>
                </a:ext>
              </a:extLst>
            </p:cNvPr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2ED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0238B9E-5961-89CA-949B-73D627619ADE}"/>
                </a:ext>
              </a:extLst>
            </p:cNvPr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AE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0B4FFA6-3B2D-F2A7-3300-59721970DC69}"/>
                </a:ext>
              </a:extLst>
            </p:cNvPr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ED3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95B991-F449-37E7-F856-FDA75449C532}"/>
                </a:ext>
              </a:extLst>
            </p:cNvPr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BA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BFF1749-63D7-B78A-277A-2B74411FA25C}"/>
                </a:ext>
              </a:extLst>
            </p:cNvPr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8767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xt or Quo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30071" y="1237675"/>
            <a:ext cx="4331855" cy="910202"/>
          </a:xfrm>
        </p:spPr>
        <p:txBody>
          <a:bodyPr anchor="b">
            <a:normAutofit/>
          </a:bodyPr>
          <a:lstStyle>
            <a:lvl1pPr algn="ctr">
              <a:defRPr sz="2800" cap="all" baseline="0"/>
            </a:lvl1pPr>
          </a:lstStyle>
          <a:p>
            <a:r>
              <a:rPr lang="en-US" dirty="0"/>
              <a:t>CONTEXT or THEME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751004" y="6335309"/>
            <a:ext cx="1181114" cy="250337"/>
          </a:xfrm>
        </p:spPr>
        <p:txBody>
          <a:bodyPr/>
          <a:lstStyle/>
          <a:p>
            <a:fld id="{5FDFC970-B950-4395-A833-47227D4A68CA}" type="datetime1">
              <a:rPr lang="en-US" smtClean="0"/>
              <a:t>9/22/2025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930073" y="2244437"/>
            <a:ext cx="4331855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930073" y="4668983"/>
            <a:ext cx="4331855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60400" y="2420360"/>
            <a:ext cx="10871200" cy="21145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8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3930072" y="4784725"/>
            <a:ext cx="4331855" cy="2762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200" b="1" cap="all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FDE9AFA-FFD7-2347-3167-FDF1E0A34AC3}"/>
              </a:ext>
            </a:extLst>
          </p:cNvPr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6E5C5A6-6C2A-AFEE-BD17-49528C3855FB}"/>
                </a:ext>
              </a:extLst>
            </p:cNvPr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2ED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BD549B1-F3EA-848F-3C95-AFBB4052AC0B}"/>
                </a:ext>
              </a:extLst>
            </p:cNvPr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AE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D0A31AE-FDE0-EF4E-8CB4-92A0FFF2647C}"/>
                </a:ext>
              </a:extLst>
            </p:cNvPr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ED3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1D21763-0A4C-FA7D-9F37-F8AFE615EED6}"/>
                </a:ext>
              </a:extLst>
            </p:cNvPr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BA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72AC8E2-F6D4-FD99-70C6-77755885A9A4}"/>
                </a:ext>
              </a:extLst>
            </p:cNvPr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419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xt or Quot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350285" y="845819"/>
            <a:ext cx="5440648" cy="540720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54362" y="1237675"/>
            <a:ext cx="4331855" cy="910202"/>
          </a:xfrm>
        </p:spPr>
        <p:txBody>
          <a:bodyPr anchor="b">
            <a:normAutofit/>
          </a:bodyPr>
          <a:lstStyle>
            <a:lvl1pPr algn="ctr">
              <a:defRPr sz="2800" cap="all" baseline="0"/>
            </a:lvl1pPr>
          </a:lstStyle>
          <a:p>
            <a:r>
              <a:rPr lang="en-US" dirty="0"/>
              <a:t>CONTEXT or THEME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751004" y="6335309"/>
            <a:ext cx="1181114" cy="250337"/>
          </a:xfrm>
        </p:spPr>
        <p:txBody>
          <a:bodyPr/>
          <a:lstStyle/>
          <a:p>
            <a:fld id="{5FDFC970-B950-4395-A833-47227D4A68CA}" type="datetime1">
              <a:rPr lang="en-US" smtClean="0"/>
              <a:t>9/22/2025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9882" y="6335309"/>
            <a:ext cx="3887245" cy="250337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587999" y="6335309"/>
            <a:ext cx="1016000" cy="250337"/>
          </a:xfrm>
        </p:spPr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544943" y="2409026"/>
            <a:ext cx="4950694" cy="21145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2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854362" y="4784725"/>
            <a:ext cx="4331855" cy="2762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200" b="1" cap="all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854363" y="2244437"/>
            <a:ext cx="4331855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854363" y="4668983"/>
            <a:ext cx="4331855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D72C6A36-12A8-648E-3569-D00054B97EDE}"/>
              </a:ext>
            </a:extLst>
          </p:cNvPr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341EFA2-509C-A2DA-BAFE-6A88632CD8BD}"/>
                </a:ext>
              </a:extLst>
            </p:cNvPr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2ED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475CC21-076A-A811-68B0-7FD8CD8D56F3}"/>
                </a:ext>
              </a:extLst>
            </p:cNvPr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AE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C91703A-A99F-06CE-B55C-0D09FBAF811B}"/>
                </a:ext>
              </a:extLst>
            </p:cNvPr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ED3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60600EF-94C1-BC1E-4FA3-4CC356E82A0C}"/>
                </a:ext>
              </a:extLst>
            </p:cNvPr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BA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069E7EA-C348-85EA-0BB1-F112127EBF12}"/>
                </a:ext>
              </a:extLst>
            </p:cNvPr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331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50988" y="3461559"/>
            <a:ext cx="9070975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591" y="2382981"/>
            <a:ext cx="11569729" cy="1046019"/>
          </a:xfrm>
        </p:spPr>
        <p:txBody>
          <a:bodyPr anchor="b">
            <a:normAutofit/>
          </a:bodyPr>
          <a:lstStyle>
            <a:lvl1pPr algn="ctr">
              <a:defRPr sz="6000" cap="all" baseline="0"/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751004" y="6335309"/>
            <a:ext cx="1181114" cy="250337"/>
          </a:xfrm>
        </p:spPr>
        <p:txBody>
          <a:bodyPr/>
          <a:lstStyle/>
          <a:p>
            <a:fld id="{5FDFC970-B950-4395-A833-47227D4A68CA}" type="datetime1">
              <a:rPr lang="en-US" smtClean="0"/>
              <a:t>9/22/2025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86E267E-B65C-F4B3-6286-047BB3E93079}"/>
              </a:ext>
            </a:extLst>
          </p:cNvPr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3736B7B-B04C-12D3-2026-E56D619F8DA3}"/>
                </a:ext>
              </a:extLst>
            </p:cNvPr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2ED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6331547-A9DB-F53A-721D-FDBAE7A1BAA4}"/>
                </a:ext>
              </a:extLst>
            </p:cNvPr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AE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056261B-07B2-A56E-A728-17FD21096879}"/>
                </a:ext>
              </a:extLst>
            </p:cNvPr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ED3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07BC18F-6CFE-55D8-BE1F-9202FC65B49C}"/>
                </a:ext>
              </a:extLst>
            </p:cNvPr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BA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0FCE5BD-A2E3-BD85-F1DC-9C10B47153A4}"/>
                </a:ext>
              </a:extLst>
            </p:cNvPr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772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2">
    <p:bg>
      <p:bgPr>
        <a:solidFill>
          <a:srgbClr val="FED3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50988" y="3461559"/>
            <a:ext cx="9070975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591" y="2382981"/>
            <a:ext cx="11569729" cy="1046019"/>
          </a:xfrm>
        </p:spPr>
        <p:txBody>
          <a:bodyPr anchor="b">
            <a:normAutofit/>
          </a:bodyPr>
          <a:lstStyle>
            <a:lvl1pPr algn="ctr">
              <a:defRPr sz="6000" cap="all" baseline="0"/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751004" y="6335309"/>
            <a:ext cx="1181114" cy="250337"/>
          </a:xfrm>
        </p:spPr>
        <p:txBody>
          <a:bodyPr/>
          <a:lstStyle/>
          <a:p>
            <a:fld id="{5FDFC970-B950-4395-A833-47227D4A68CA}" type="datetime1">
              <a:rPr lang="en-US" smtClean="0"/>
              <a:t>9/22/2025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257420-CE83-4866-3EA3-381C0CFC3158}"/>
              </a:ext>
            </a:extLst>
          </p:cNvPr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8621F66-77FA-4999-E325-230D9B669B97}"/>
                </a:ext>
              </a:extLst>
            </p:cNvPr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2ED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042B54D-8327-3710-DF48-EE39609CDDA0}"/>
                </a:ext>
              </a:extLst>
            </p:cNvPr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AE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CFC16C-2941-FB67-C5DD-46A3F3A9A173}"/>
                </a:ext>
              </a:extLst>
            </p:cNvPr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ED3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34C2BD1-3A50-A203-B064-3DCD3906F6F2}"/>
                </a:ext>
              </a:extLst>
            </p:cNvPr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BA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E1944A9-11DF-DB57-300B-F689B08F4D3C}"/>
                </a:ext>
              </a:extLst>
            </p:cNvPr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682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50988" y="3461559"/>
            <a:ext cx="9070975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591" y="2382981"/>
            <a:ext cx="11569729" cy="1046019"/>
          </a:xfrm>
        </p:spPr>
        <p:txBody>
          <a:bodyPr anchor="b">
            <a:normAutofit/>
          </a:bodyPr>
          <a:lstStyle>
            <a:lvl1pPr algn="ctr">
              <a:defRPr sz="6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751004" y="6335309"/>
            <a:ext cx="1181114" cy="2503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DFC970-B950-4395-A833-47227D4A68CA}" type="datetime1">
              <a:rPr lang="en-US" smtClean="0"/>
              <a:pPr/>
              <a:t>9/22/2025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5AC5E88-54DB-DB07-2D2B-3EA3C0141922}"/>
              </a:ext>
            </a:extLst>
          </p:cNvPr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D421AC2-0BAA-41E8-5271-9D286A5CB1F7}"/>
                </a:ext>
              </a:extLst>
            </p:cNvPr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2ED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D31278D-990D-8DFD-00A2-BCCECAB47A5E}"/>
                </a:ext>
              </a:extLst>
            </p:cNvPr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AE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A348C4B-29F3-5E21-5DA6-F7A38594E57F}"/>
                </a:ext>
              </a:extLst>
            </p:cNvPr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ED3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C0FAD8C-7636-5833-CFCE-3253852F15EF}"/>
                </a:ext>
              </a:extLst>
            </p:cNvPr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BA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CC4306F-759D-AE82-8D13-D983855E47FC}"/>
                </a:ext>
              </a:extLst>
            </p:cNvPr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3502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7225" y="4581236"/>
            <a:ext cx="10877550" cy="1597891"/>
          </a:xfrm>
          <a:noFill/>
        </p:spPr>
        <p:txBody>
          <a:bodyPr wrap="square" rtlCol="0" anchor="ctr" anchorCtr="1">
            <a:noAutofit/>
          </a:bodyPr>
          <a:lstStyle>
            <a:lvl1pPr algn="ctr">
              <a:defRPr lang="en-US" sz="1800" b="0" i="0" cap="none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0" lvl="0" algn="ctr">
              <a:lnSpc>
                <a:spcPct val="75000"/>
              </a:lnSpc>
            </a:pPr>
            <a:r>
              <a:rPr lang="en-US" dirty="0"/>
              <a:t>Click to edit master closing slide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0751004" y="6335309"/>
            <a:ext cx="1181114" cy="250337"/>
          </a:xfrm>
        </p:spPr>
        <p:txBody>
          <a:bodyPr/>
          <a:lstStyle/>
          <a:p>
            <a:fld id="{75D660D7-90CE-4513-A3CE-C070B9421917}" type="datetime1">
              <a:rPr lang="en-US" smtClean="0"/>
              <a:t>9/22/2025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B2C18FC-29DC-30A0-0360-C5E5735072A4}"/>
              </a:ext>
            </a:extLst>
          </p:cNvPr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6231277-A44F-A1F5-03E4-79BB667E118A}"/>
                </a:ext>
              </a:extLst>
            </p:cNvPr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2ED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269444E-AE08-770D-D564-E199EA1B706B}"/>
                </a:ext>
              </a:extLst>
            </p:cNvPr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AE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7691CF8-1E73-A801-14D7-6110247881EC}"/>
                </a:ext>
              </a:extLst>
            </p:cNvPr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ED3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1DC9D66-33DA-E6DF-D54B-2453FA7322A6}"/>
                </a:ext>
              </a:extLst>
            </p:cNvPr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BA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EBB1E0F-DE82-BF28-6F15-1C179C3FA41E}"/>
                </a:ext>
              </a:extLst>
            </p:cNvPr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5" descr="University of Waterloo logo">
            <a:extLst>
              <a:ext uri="{FF2B5EF4-FFF2-40B4-BE49-F238E27FC236}">
                <a16:creationId xmlns:a16="http://schemas.microsoft.com/office/drawing/2014/main" id="{5604EBD5-7BE6-8BAD-C10F-F29FF1FC02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4945" y="1204402"/>
            <a:ext cx="6407315" cy="415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67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094124" y="397164"/>
            <a:ext cx="6097876" cy="646083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740" y="1028940"/>
            <a:ext cx="5486243" cy="1474115"/>
          </a:xfrm>
        </p:spPr>
        <p:txBody>
          <a:bodyPr lIns="0" anchor="b">
            <a:noAutofit/>
          </a:bodyPr>
          <a:lstStyle>
            <a:lvl1pPr algn="l">
              <a:defRPr sz="54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0" y="4266821"/>
            <a:ext cx="5486243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15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2740" y="2642329"/>
            <a:ext cx="1182916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/>
              <a:t>9/22/2025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23674" y="6377231"/>
            <a:ext cx="4293708" cy="2503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48416" y="6377231"/>
            <a:ext cx="553900" cy="250337"/>
          </a:xfrm>
        </p:spPr>
        <p:txBody>
          <a:bodyPr/>
          <a:lstStyle>
            <a:lvl1pPr algn="ctr">
              <a:defRPr/>
            </a:lvl1pPr>
          </a:lstStyle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70F6756-3E11-A664-FDBC-686B312F4EDA}"/>
              </a:ext>
            </a:extLst>
          </p:cNvPr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61E4A79-7EF1-881C-448C-B5893289EE72}"/>
                </a:ext>
              </a:extLst>
            </p:cNvPr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2ED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2F2ED37-6474-16ED-2345-5EC13A087CB3}"/>
                </a:ext>
              </a:extLst>
            </p:cNvPr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AE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0628BAF-CB56-3888-5C04-D94C5B43C05A}"/>
                </a:ext>
              </a:extLst>
            </p:cNvPr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ED3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2D47A3D-6975-669C-340E-F2326F6ABABA}"/>
                </a:ext>
              </a:extLst>
            </p:cNvPr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BA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296993A-5AA1-1101-663C-8CCD805BD6CC}"/>
                </a:ext>
              </a:extLst>
            </p:cNvPr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 descr="University of Waterloo logo">
            <a:extLst>
              <a:ext uri="{FF2B5EF4-FFF2-40B4-BE49-F238E27FC236}">
                <a16:creationId xmlns:a16="http://schemas.microsoft.com/office/drawing/2014/main" id="{023930CF-35B1-50C3-2CC3-42CBB13E41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61" y="5304722"/>
            <a:ext cx="3759035" cy="148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83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_AL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3425" y="4682836"/>
            <a:ext cx="10725150" cy="1559782"/>
          </a:xfrm>
          <a:noFill/>
        </p:spPr>
        <p:txBody>
          <a:bodyPr wrap="square" rtlCol="0" anchor="ctr" anchorCtr="1">
            <a:noAutofit/>
          </a:bodyPr>
          <a:lstStyle>
            <a:lvl1pPr marL="0" algn="ctr">
              <a:lnSpc>
                <a:spcPct val="75000"/>
              </a:lnSpc>
              <a:defRPr lang="en-US" sz="1800" b="0" i="0" cap="none" baseline="0">
                <a:solidFill>
                  <a:schemeClr val="bg1">
                    <a:alpha val="81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0" lvl="0" algn="ctr">
              <a:lnSpc>
                <a:spcPct val="75000"/>
              </a:lnSpc>
            </a:pPr>
            <a:r>
              <a:rPr lang="en-US" dirty="0"/>
              <a:t>Click to edit master closing slide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0751004" y="6335309"/>
            <a:ext cx="1181114" cy="2503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368D4B-3D0A-49AB-8EA2-2DC8CB4594DB}" type="datetime1">
              <a:rPr lang="en-US" smtClean="0"/>
              <a:pPr/>
              <a:t>9/22/2025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C84CBA-BDD4-B9EC-8FD3-ECC1DF539F9E}"/>
              </a:ext>
            </a:extLst>
          </p:cNvPr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FE04DCE-1B6E-B5CB-9E62-E45B592AFB6A}"/>
                </a:ext>
              </a:extLst>
            </p:cNvPr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2ED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8AF4A26-5CAE-1F08-C93F-B41E8E5BB1DB}"/>
                </a:ext>
              </a:extLst>
            </p:cNvPr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AE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1623493-CA34-79CF-0A7F-DF7FA3107102}"/>
                </a:ext>
              </a:extLst>
            </p:cNvPr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ED3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BFBED65-B55C-005E-0B76-59B6F1DB7BD0}"/>
                </a:ext>
              </a:extLst>
            </p:cNvPr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BA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F170495-1DE0-AF98-003E-5B61D768B50C}"/>
                </a:ext>
              </a:extLst>
            </p:cNvPr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 descr="University of Waterloo logo">
            <a:extLst>
              <a:ext uri="{FF2B5EF4-FFF2-40B4-BE49-F238E27FC236}">
                <a16:creationId xmlns:a16="http://schemas.microsoft.com/office/drawing/2014/main" id="{086A222B-79FE-32D2-AF56-76C91A4EBD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4945" y="1204402"/>
            <a:ext cx="6407315" cy="415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08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losing Slide_Y+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YOU+WATERLOO">
            <a:extLst>
              <a:ext uri="{FF2B5EF4-FFF2-40B4-BE49-F238E27FC236}">
                <a16:creationId xmlns:a16="http://schemas.microsoft.com/office/drawing/2014/main" id="{28F653FE-3A86-E844-A53F-0361E59D70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3660" y="4585014"/>
            <a:ext cx="1884680" cy="5334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8ADE716-1136-A547-A8CE-EAC2B309AA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8648" y="5270227"/>
            <a:ext cx="3854704" cy="252476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0751004" y="6335309"/>
            <a:ext cx="1181114" cy="250337"/>
          </a:xfrm>
        </p:spPr>
        <p:txBody>
          <a:bodyPr/>
          <a:lstStyle/>
          <a:p>
            <a:fld id="{75D660D7-90CE-4513-A3CE-C070B9421917}" type="datetime1">
              <a:rPr lang="en-US" smtClean="0"/>
              <a:t>9/22/2025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691E8C1-028B-B8F4-4256-E3712FED0E55}"/>
              </a:ext>
            </a:extLst>
          </p:cNvPr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53E403A-BC35-D5C8-A61A-6A21441F2A47}"/>
                </a:ext>
              </a:extLst>
            </p:cNvPr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2ED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0BBAAB5-DC1C-86EB-4372-7AA35FAC264E}"/>
                </a:ext>
              </a:extLst>
            </p:cNvPr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AE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06E0FE3-0020-4B30-798D-E8A1A63EEAD4}"/>
                </a:ext>
              </a:extLst>
            </p:cNvPr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ED3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F32F16E-6FB3-59D9-5ABB-055FA23EB8BF}"/>
                </a:ext>
              </a:extLst>
            </p:cNvPr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BA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B425B3-553E-0171-4C59-CD7445926E13}"/>
                </a:ext>
              </a:extLst>
            </p:cNvPr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 descr="University of Waterloo logo">
            <a:extLst>
              <a:ext uri="{FF2B5EF4-FFF2-40B4-BE49-F238E27FC236}">
                <a16:creationId xmlns:a16="http://schemas.microsoft.com/office/drawing/2014/main" id="{0E8EB7D6-3776-0C1B-E0DD-A6CD3262A46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5667" y="895553"/>
            <a:ext cx="5757267" cy="373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95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losing Slide_Y+W_AL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0751004" y="6335309"/>
            <a:ext cx="1181114" cy="2503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368D4B-3D0A-49AB-8EA2-2DC8CB4594DB}" type="datetime1">
              <a:rPr lang="en-US" smtClean="0"/>
              <a:pPr/>
              <a:t>9/22/2025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 descr="YOU+WATERLOO">
            <a:extLst>
              <a:ext uri="{FF2B5EF4-FFF2-40B4-BE49-F238E27FC236}">
                <a16:creationId xmlns:a16="http://schemas.microsoft.com/office/drawing/2014/main" id="{61B2F895-74F6-5245-9741-0020E25D8A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660" y="4592032"/>
            <a:ext cx="1884680" cy="5334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D46E8A0-B6BB-1D40-8410-044E5B2039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8648" y="5277245"/>
            <a:ext cx="3854704" cy="2524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747904-A0FC-F14A-9236-E3A1ADBB8DEF}"/>
              </a:ext>
            </a:extLst>
          </p:cNvPr>
          <p:cNvSpPr txBox="1"/>
          <p:nvPr userDrawn="1"/>
        </p:nvSpPr>
        <p:spPr>
          <a:xfrm>
            <a:off x="4851400" y="72474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D286E6D-0D71-65B9-5A2A-13BC64D090E5}"/>
              </a:ext>
            </a:extLst>
          </p:cNvPr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94DCB05-C5B2-F917-DEBD-1ADFF9EF49FB}"/>
                </a:ext>
              </a:extLst>
            </p:cNvPr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2ED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EC16BE5-37EB-7BF9-91C1-1DD99FB6DF48}"/>
                </a:ext>
              </a:extLst>
            </p:cNvPr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AE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643753E-1D6D-DAC7-EEB3-784F18B6ACE7}"/>
                </a:ext>
              </a:extLst>
            </p:cNvPr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ED3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5A03DC8-13E8-7109-1E6E-7D037DB2C7A0}"/>
                </a:ext>
              </a:extLst>
            </p:cNvPr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BA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187BAEF-5621-E3DD-3CE7-8D8AEF27527F}"/>
                </a:ext>
              </a:extLst>
            </p:cNvPr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 descr="University of Waterloo logo">
            <a:extLst>
              <a:ext uri="{FF2B5EF4-FFF2-40B4-BE49-F238E27FC236}">
                <a16:creationId xmlns:a16="http://schemas.microsoft.com/office/drawing/2014/main" id="{468B2007-5BEA-A5A1-19B5-A9DE3EF8F4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5666" y="895553"/>
            <a:ext cx="5757269" cy="373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25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740" y="1028940"/>
            <a:ext cx="9516760" cy="1474115"/>
          </a:xfrm>
        </p:spPr>
        <p:txBody>
          <a:bodyPr lIns="0"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0" y="4266821"/>
            <a:ext cx="5486243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1500" b="0" baseline="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2740" y="2642329"/>
            <a:ext cx="1182916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/>
              <a:t>9/22/2025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23674" y="6377231"/>
            <a:ext cx="4293708" cy="250337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48416" y="6377231"/>
            <a:ext cx="553900" cy="250337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67CFFB5-59B4-4102-814E-9285FB5173B4}"/>
              </a:ext>
            </a:extLst>
          </p:cNvPr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5932F0D-9F96-7DB3-EBDF-2EEF5271C0CC}"/>
                </a:ext>
              </a:extLst>
            </p:cNvPr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2ED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6A6273-7642-42A5-E18F-1DE50316C943}"/>
                </a:ext>
              </a:extLst>
            </p:cNvPr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AE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C044829-A5BB-8024-3D09-E1C9E32BCA68}"/>
                </a:ext>
              </a:extLst>
            </p:cNvPr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ED3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B95626F-B1B6-6C41-86AA-CC9E13CCC1F5}"/>
                </a:ext>
              </a:extLst>
            </p:cNvPr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BA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3422BFA-868C-6396-0C14-E3B59F179385}"/>
                </a:ext>
              </a:extLst>
            </p:cNvPr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0" descr="University of Waterloo logo">
            <a:extLst>
              <a:ext uri="{FF2B5EF4-FFF2-40B4-BE49-F238E27FC236}">
                <a16:creationId xmlns:a16="http://schemas.microsoft.com/office/drawing/2014/main" id="{BBF0D8A2-F1EC-E7D7-E699-09A5BA5F0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4157" y="5304723"/>
            <a:ext cx="3759035" cy="148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5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ack with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094124" y="397164"/>
            <a:ext cx="6097876" cy="646083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740" y="1028940"/>
            <a:ext cx="5486243" cy="1474115"/>
          </a:xfrm>
        </p:spPr>
        <p:txBody>
          <a:bodyPr lIns="0"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0" y="4266821"/>
            <a:ext cx="5486243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1500" b="0" baseline="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2740" y="2642329"/>
            <a:ext cx="1182916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/>
              <a:t>9/22/2025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23674" y="6377231"/>
            <a:ext cx="4293708" cy="250337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48416" y="6377231"/>
            <a:ext cx="553900" cy="250337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2EC3763-2453-841B-0F5D-79F0D6E1A604}"/>
              </a:ext>
            </a:extLst>
          </p:cNvPr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18602B7-0464-FA62-D3B1-AF340B30EEBD}"/>
                </a:ext>
              </a:extLst>
            </p:cNvPr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2ED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09FCB91-56EE-0306-B1C4-B6EE24D72222}"/>
                </a:ext>
              </a:extLst>
            </p:cNvPr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AE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AC9AC06-3237-7FB8-3E71-5F0CC0F88A28}"/>
                </a:ext>
              </a:extLst>
            </p:cNvPr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ED3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5069881-5C49-1510-1B4A-A66A82513010}"/>
                </a:ext>
              </a:extLst>
            </p:cNvPr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BA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AF94964-811F-E5B8-5769-F335900C6514}"/>
                </a:ext>
              </a:extLst>
            </p:cNvPr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University of Waterloo logo">
            <a:extLst>
              <a:ext uri="{FF2B5EF4-FFF2-40B4-BE49-F238E27FC236}">
                <a16:creationId xmlns:a16="http://schemas.microsoft.com/office/drawing/2014/main" id="{0F962198-0F7C-1A7B-DC29-ECAA32C67E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4157" y="5304723"/>
            <a:ext cx="3759035" cy="148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4B0C9-B47E-4B33-A656-C78D1805DA95}" type="datetime1">
              <a:rPr lang="en-US" smtClean="0"/>
              <a:t>9/22/2025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2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07696" y="685060"/>
            <a:ext cx="1420859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1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908224" y="685060"/>
            <a:ext cx="1420859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2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10408752" y="685060"/>
            <a:ext cx="1420859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3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8C228CE-C572-4AF5-9728-AA6E475873DD}" type="datetime1">
              <a:rPr lang="en-US" smtClean="0"/>
              <a:t>9/22/2025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9883" y="434108"/>
            <a:ext cx="7046081" cy="895927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03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882" y="1709738"/>
            <a:ext cx="9399507" cy="2852737"/>
          </a:xfrm>
        </p:spPr>
        <p:txBody>
          <a:bodyPr anchor="b">
            <a:normAutofit/>
          </a:bodyPr>
          <a:lstStyle>
            <a:lvl1pPr algn="l">
              <a:defRPr sz="40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SECTION TITLE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882" y="4589463"/>
            <a:ext cx="9399507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43AC-4B94-471D-A170-0D88FCD1FB54}" type="datetime1">
              <a:rPr lang="en-US" smtClean="0"/>
              <a:t>9/22/2025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02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_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60521" y="3227413"/>
            <a:ext cx="8770620" cy="1212056"/>
          </a:xfrm>
        </p:spPr>
        <p:txBody>
          <a:bodyPr anchor="b">
            <a:noAutofit/>
          </a:bodyPr>
          <a:lstStyle>
            <a:lvl1pPr algn="l">
              <a:defRPr sz="40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SECTION TITLE SLIDE OPTION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960521" y="4447299"/>
            <a:ext cx="8770620" cy="66654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51004" y="6335309"/>
            <a:ext cx="1181114" cy="250337"/>
          </a:xfrm>
        </p:spPr>
        <p:txBody>
          <a:bodyPr/>
          <a:lstStyle/>
          <a:p>
            <a:fld id="{72EFF9E2-52BD-4C8D-9C57-79F661DB94A1}" type="datetime1">
              <a:rPr lang="en-US" smtClean="0"/>
              <a:t>9/22/2025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23CDDAC-C7BC-C026-DBF5-1F441817694A}"/>
              </a:ext>
            </a:extLst>
          </p:cNvPr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093E90F-8348-6507-0CA6-23A77D0FF9D3}"/>
                </a:ext>
              </a:extLst>
            </p:cNvPr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2ED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610C4E9-E0C2-2B5C-6851-9D5D61545008}"/>
                </a:ext>
              </a:extLst>
            </p:cNvPr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AE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7BCF4D7-716F-52CC-66B7-C2694CA5B51F}"/>
                </a:ext>
              </a:extLst>
            </p:cNvPr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ED3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EE75C32-392B-B376-010B-6A75AE630CBB}"/>
                </a:ext>
              </a:extLst>
            </p:cNvPr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BA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C0F947E-B04D-E029-09CB-EEC744D80E2B}"/>
                </a:ext>
              </a:extLst>
            </p:cNvPr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274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883" y="434108"/>
            <a:ext cx="11569729" cy="89592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882" y="1413164"/>
            <a:ext cx="5586855" cy="4590472"/>
          </a:xfrm>
        </p:spPr>
        <p:txBody>
          <a:bodyPr/>
          <a:lstStyle>
            <a:lvl1pPr marL="288925" indent="-288925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992" y="1413164"/>
            <a:ext cx="5658620" cy="4590472"/>
          </a:xfrm>
        </p:spPr>
        <p:txBody>
          <a:bodyPr/>
          <a:lstStyle>
            <a:lvl1pPr marL="288925" indent="-288925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81F3-AB4F-4026-8B03-DBF7475676B1}" type="datetime1">
              <a:rPr lang="en-US" smtClean="0"/>
              <a:t>9/22/2025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51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883" y="434108"/>
            <a:ext cx="11569729" cy="895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882" y="1413163"/>
            <a:ext cx="11569729" cy="4595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38014" y="6335309"/>
            <a:ext cx="1181114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FDFC970-B950-4395-A833-47227D4A68CA}" type="datetime1">
              <a:rPr lang="en-US" smtClean="0"/>
              <a:t>9/22/2025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882" y="6335309"/>
            <a:ext cx="5226517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88000" y="6335309"/>
            <a:ext cx="1016000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16" name="Rectangle 15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2ED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AE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ED3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BA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University of Waterloo logo">
            <a:extLst>
              <a:ext uri="{FF2B5EF4-FFF2-40B4-BE49-F238E27FC236}">
                <a16:creationId xmlns:a16="http://schemas.microsoft.com/office/drawing/2014/main" id="{5AE93192-E6E4-EBD3-E1EB-1CA76925B880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767" y="5868697"/>
            <a:ext cx="2749233" cy="108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70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714" r:id="rId2"/>
    <p:sldLayoutId id="2147483715" r:id="rId3"/>
    <p:sldLayoutId id="2147483716" r:id="rId4"/>
    <p:sldLayoutId id="2147483670" r:id="rId5"/>
    <p:sldLayoutId id="2147483693" r:id="rId6"/>
    <p:sldLayoutId id="2147483671" r:id="rId7"/>
    <p:sldLayoutId id="2147483690" r:id="rId8"/>
    <p:sldLayoutId id="2147483672" r:id="rId9"/>
    <p:sldLayoutId id="2147483673" r:id="rId10"/>
    <p:sldLayoutId id="2147483674" r:id="rId11"/>
    <p:sldLayoutId id="2147483675" r:id="rId12"/>
    <p:sldLayoutId id="2147483710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12" r:id="rId19"/>
    <p:sldLayoutId id="2147483713" r:id="rId20"/>
    <p:sldLayoutId id="2147483723" r:id="rId21"/>
    <p:sldLayoutId id="2147483722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b="1" kern="1200" spc="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925" indent="-288925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/>
              <a:t>Computing the Difference of Conjunctive Queries Efficiently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0" y="4266821"/>
            <a:ext cx="5486243" cy="834568"/>
          </a:xfrm>
        </p:spPr>
        <p:txBody>
          <a:bodyPr>
            <a:noAutofit/>
          </a:bodyPr>
          <a:lstStyle/>
          <a:p>
            <a:r>
              <a:rPr lang="en-US" altLang="zh-CN" dirty="0"/>
              <a:t>Desen Sun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solidFill>
            <a:srgbClr val="FED34C"/>
          </a:solidFill>
        </p:spPr>
        <p:txBody>
          <a:bodyPr/>
          <a:lstStyle/>
          <a:p>
            <a:fld id="{4E14D485-9E4C-422A-874A-A7B0EA07F166}" type="datetime1">
              <a:rPr lang="en-US" smtClean="0"/>
              <a:t>9/22/2025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6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90983-FFA2-A256-AB3D-6D310D32B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F3060C5-0C0E-0549-FB22-E166E9FA4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83" y="434108"/>
            <a:ext cx="11569729" cy="89592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spc="50" baseline="0" dirty="0"/>
              <a:t>Case 2: Q1 is free-</a:t>
            </a:r>
            <a:r>
              <a:rPr lang="en-US" b="1" kern="1200" spc="50" baseline="0" dirty="0" err="1"/>
              <a:t>connex</a:t>
            </a:r>
            <a:r>
              <a:rPr lang="en-US" b="1" kern="1200" spc="50" baseline="0" dirty="0"/>
              <a:t> but Q2 is non-linear-reducible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0B4F170-EA8A-9283-E779-CD346A2872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9882" y="2785143"/>
            <a:ext cx="11569729" cy="1851156"/>
          </a:xfrm>
          <a:prstGeom prst="rect">
            <a:avLst/>
          </a:prstGeom>
          <a:noFill/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C5C871-C663-88B6-90C8-EEE8B72D7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882" y="6335309"/>
            <a:ext cx="5226517" cy="2503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6B1B4F-029F-16A5-F3CD-745BBB52A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88000" y="6335309"/>
            <a:ext cx="1016000" cy="2503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PAGE  </a:t>
            </a:r>
            <a:fld id="{93005692-73BE-493E-93AB-ECD6027A7652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20DF900E-47A2-214B-9685-B2ED7104E277}"/>
              </a:ext>
            </a:extLst>
          </p:cNvPr>
          <p:cNvSpPr txBox="1">
            <a:spLocks/>
          </p:cNvSpPr>
          <p:nvPr/>
        </p:nvSpPr>
        <p:spPr>
          <a:xfrm>
            <a:off x="259881" y="1396192"/>
            <a:ext cx="5542713" cy="6702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</a:pPr>
            <a:endParaRPr lang="en-US" sz="2800" b="1" kern="1200" baseline="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801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4B44CD-0B7C-BD28-2389-2F9E4E182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424386B-72F4-F42C-A316-B20792271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83" y="434108"/>
            <a:ext cx="11569729" cy="89592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b="1" kern="1200" spc="50" baseline="0"/>
              <a:t>Case 3: Q1 is free-</a:t>
            </a:r>
            <a:r>
              <a:rPr lang="en-US" sz="3100" b="1" kern="1200" spc="50" baseline="0" err="1"/>
              <a:t>connex</a:t>
            </a:r>
            <a:r>
              <a:rPr lang="en-US" sz="3100"/>
              <a:t>, </a:t>
            </a:r>
            <a:r>
              <a:rPr lang="en-US" sz="3100" b="1" kern="1200" spc="50" baseline="0"/>
              <a:t>Q2 is linear-reducible, but some attributes make Q1 non-free-</a:t>
            </a:r>
            <a:r>
              <a:rPr lang="en-US" sz="3100" b="1" kern="1200" spc="50" baseline="0" err="1"/>
              <a:t>connex</a:t>
            </a:r>
            <a:endParaRPr lang="en-US" sz="3100" b="1" kern="1200" spc="50" baseline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D777BB12-64A2-3D91-BAF7-0EB0500841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9882" y="2958689"/>
            <a:ext cx="11569729" cy="1504064"/>
          </a:xfrm>
          <a:prstGeom prst="rect">
            <a:avLst/>
          </a:prstGeom>
          <a:noFill/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43BC10-621E-759A-3BEB-3FE5EE252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882" y="6335309"/>
            <a:ext cx="5226517" cy="2503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C91856-7F9C-DF8C-28DB-7C3667D62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88000" y="6335309"/>
            <a:ext cx="1016000" cy="2503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PAGE  </a:t>
            </a:r>
            <a:fld id="{93005692-73BE-493E-93AB-ECD6027A7652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2CFAC607-1924-DA96-70A7-FABB6857BDEB}"/>
              </a:ext>
            </a:extLst>
          </p:cNvPr>
          <p:cNvSpPr txBox="1">
            <a:spLocks/>
          </p:cNvSpPr>
          <p:nvPr/>
        </p:nvSpPr>
        <p:spPr>
          <a:xfrm>
            <a:off x="259881" y="1396192"/>
            <a:ext cx="5542713" cy="6702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</a:pPr>
            <a:endParaRPr lang="en-US" sz="2800" b="1" kern="1200" baseline="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7431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1FBC46-FEEC-191C-35BF-0B8D3EBBB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8503F1B-C21B-A544-6B8F-16C4E9582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83" y="434108"/>
            <a:ext cx="11569729" cy="89592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spc="50" baseline="0"/>
              <a:t>Evaluation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910B1A-F0DE-89E2-F28B-CAA6B2171A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9882" y="1413164"/>
            <a:ext cx="5586855" cy="4590472"/>
          </a:xfrm>
        </p:spPr>
        <p:txBody>
          <a:bodyPr>
            <a:normAutofit/>
          </a:bodyPr>
          <a:lstStyle/>
          <a:p>
            <a:r>
              <a:rPr lang="en-US" dirty="0"/>
              <a:t>Sensitivity Study: Output1’s impact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1E8451-9C5F-34A4-76D9-3DE03BC01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0992" y="2046181"/>
            <a:ext cx="5658620" cy="3324438"/>
          </a:xfrm>
          <a:prstGeom prst="rect">
            <a:avLst/>
          </a:prstGeom>
          <a:noFill/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DD29F3-BA46-2DC0-79DE-556074EBE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882" y="6335309"/>
            <a:ext cx="5226517" cy="2503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15851A-9758-2C2F-10AF-229602BE0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88000" y="6335309"/>
            <a:ext cx="1016000" cy="2503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PAGE  </a:t>
            </a:r>
            <a:fld id="{93005692-73BE-493E-93AB-ECD6027A7652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76993206-C8E9-BE13-EE9C-DF97BBE6939B}"/>
              </a:ext>
            </a:extLst>
          </p:cNvPr>
          <p:cNvSpPr txBox="1">
            <a:spLocks/>
          </p:cNvSpPr>
          <p:nvPr/>
        </p:nvSpPr>
        <p:spPr>
          <a:xfrm>
            <a:off x="259881" y="1396192"/>
            <a:ext cx="5542713" cy="6702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</a:pPr>
            <a:endParaRPr lang="en-US" sz="2800" b="1" kern="1200" baseline="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6085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B55BA-E783-FDEF-9D38-23C17C48B9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323DBFC-32A9-29E2-C9DD-5241D86B4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83" y="434108"/>
            <a:ext cx="11569729" cy="89592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spc="50" baseline="0"/>
              <a:t>Evaluation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0A70F3-0469-796C-8590-222EB5DEC3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9882" y="1413164"/>
            <a:ext cx="5586855" cy="4590472"/>
          </a:xfrm>
        </p:spPr>
        <p:txBody>
          <a:bodyPr>
            <a:normAutofit/>
          </a:bodyPr>
          <a:lstStyle/>
          <a:p>
            <a:r>
              <a:rPr lang="en-US" dirty="0"/>
              <a:t>Sensitivity Study: Output2’s impact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E04EE5-E8DC-B10D-07E8-3120A6E0C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0992" y="2060327"/>
            <a:ext cx="5658620" cy="3296146"/>
          </a:xfrm>
          <a:prstGeom prst="rect">
            <a:avLst/>
          </a:prstGeom>
          <a:noFill/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FBA02A-31AE-B81D-9717-D5D26AE0F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882" y="6335309"/>
            <a:ext cx="5226517" cy="2503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DB7673-6328-007A-A439-2E79A9769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88000" y="6335309"/>
            <a:ext cx="1016000" cy="2503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PAGE  </a:t>
            </a:r>
            <a:fld id="{93005692-73BE-493E-93AB-ECD6027A7652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1482D2BE-A3EC-F400-E6AC-5B22F10A5E1F}"/>
              </a:ext>
            </a:extLst>
          </p:cNvPr>
          <p:cNvSpPr txBox="1">
            <a:spLocks/>
          </p:cNvSpPr>
          <p:nvPr/>
        </p:nvSpPr>
        <p:spPr>
          <a:xfrm>
            <a:off x="259881" y="1396192"/>
            <a:ext cx="5542713" cy="6702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</a:pPr>
            <a:endParaRPr lang="en-US" sz="2800" b="1" kern="1200" baseline="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140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B11143-45F7-C28A-B1D3-0BF05DD63A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E94031E-0CED-D3C1-1E68-C8AC44A38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83" y="434108"/>
            <a:ext cx="11569729" cy="89592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spc="50" baseline="0"/>
              <a:t>Evaluation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EED79-2C1F-C55D-5AEB-71719C6466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9882" y="1413164"/>
            <a:ext cx="5586855" cy="4590472"/>
          </a:xfrm>
        </p:spPr>
        <p:txBody>
          <a:bodyPr>
            <a:normAutofit/>
          </a:bodyPr>
          <a:lstStyle/>
          <a:p>
            <a:r>
              <a:rPr lang="en-US" dirty="0"/>
              <a:t>Storage cost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673061-318B-2517-5F8C-5897485DE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0992" y="2244232"/>
            <a:ext cx="5658620" cy="2928335"/>
          </a:xfrm>
          <a:prstGeom prst="rect">
            <a:avLst/>
          </a:prstGeom>
          <a:noFill/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0CE807-0407-A25C-E213-9FC922ACE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882" y="6335309"/>
            <a:ext cx="5226517" cy="2503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0615EF-6184-AD96-6181-EBA3F84FB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88000" y="6335309"/>
            <a:ext cx="1016000" cy="2503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PAGE  </a:t>
            </a:r>
            <a:fld id="{93005692-73BE-493E-93AB-ECD6027A7652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A8A5C331-AB1F-73B4-F6E8-B6C02B3760B0}"/>
              </a:ext>
            </a:extLst>
          </p:cNvPr>
          <p:cNvSpPr txBox="1">
            <a:spLocks/>
          </p:cNvSpPr>
          <p:nvPr/>
        </p:nvSpPr>
        <p:spPr>
          <a:xfrm>
            <a:off x="259881" y="1396192"/>
            <a:ext cx="5542713" cy="6702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</a:pPr>
            <a:endParaRPr lang="en-US" sz="2800" b="1" kern="1200" baseline="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4679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4DD21D-1EFF-E99B-4D47-13345ABDAD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3E7CB0B-2EE7-53EB-6099-90EEA9604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83" y="434108"/>
            <a:ext cx="11569729" cy="89592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spc="50" baseline="0" dirty="0"/>
              <a:t>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37CAB5-2796-FEB0-A274-D6431B04E2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9882" y="1413164"/>
            <a:ext cx="11614706" cy="4590472"/>
          </a:xfrm>
        </p:spPr>
        <p:txBody>
          <a:bodyPr>
            <a:normAutofit/>
          </a:bodyPr>
          <a:lstStyle/>
          <a:p>
            <a:r>
              <a:rPr lang="en-US" dirty="0"/>
              <a:t>Analysis of DCQ algorithm, and propose heuristic implementation for complicate scenarios</a:t>
            </a:r>
          </a:p>
          <a:p>
            <a:r>
              <a:rPr lang="en-US" dirty="0"/>
              <a:t>Real implementation to prove the effectiveness</a:t>
            </a:r>
          </a:p>
          <a:p>
            <a:r>
              <a:rPr lang="en-US" dirty="0"/>
              <a:t>Lack of analysis or description about how this algorithm works on multiple threads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0B769F-D572-9D4D-5FD5-066ADFB4D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882" y="6335309"/>
            <a:ext cx="5226517" cy="2503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284EA-062D-99B2-CFC6-FE8981B8E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88000" y="6335309"/>
            <a:ext cx="1016000" cy="2503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PAGE  </a:t>
            </a:r>
            <a:fld id="{93005692-73BE-493E-93AB-ECD6027A7652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6FD1B7A8-FA20-271E-DD53-5C5A3F6AD3E8}"/>
              </a:ext>
            </a:extLst>
          </p:cNvPr>
          <p:cNvSpPr txBox="1">
            <a:spLocks/>
          </p:cNvSpPr>
          <p:nvPr/>
        </p:nvSpPr>
        <p:spPr>
          <a:xfrm>
            <a:off x="259881" y="1396192"/>
            <a:ext cx="5542713" cy="6702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</a:pPr>
            <a:endParaRPr lang="en-US" sz="2800" b="1" kern="1200" baseline="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8876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BAD1C67E-F52F-5E45-910C-F41D007FF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BDA0F0C4-D455-7944-BBCC-961AFE52B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68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Difference of Conjunctive Queries?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SQL instruction:</a:t>
            </a:r>
            <a:r>
              <a:rPr lang="en-US" dirty="0">
                <a:solidFill>
                  <a:srgbClr val="FF0000"/>
                </a:solidFill>
              </a:rPr>
              <a:t> NOT IN, NOT EXISTS, EXCEPT, MINUS, DIFFERENCE, LEFT-OUTER JOIN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Notion: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Example: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923C5C-D581-64A5-657C-C61F6BF90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231" y="2390819"/>
            <a:ext cx="2113817" cy="4010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BD05E9-BF20-01D6-D966-B15A5A087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246" y="3429000"/>
            <a:ext cx="11049000" cy="159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20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883" y="434108"/>
            <a:ext cx="11569729" cy="895927"/>
          </a:xfrm>
        </p:spPr>
        <p:txBody>
          <a:bodyPr anchor="ctr">
            <a:normAutofit/>
          </a:bodyPr>
          <a:lstStyle/>
          <a:p>
            <a:r>
              <a:rPr lang="en-US" dirty="0"/>
              <a:t>Conjunctive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59882" y="1413164"/>
            <a:ext cx="11569730" cy="4590472"/>
          </a:xfrm>
        </p:spPr>
        <p:txBody>
          <a:bodyPr>
            <a:normAutofit/>
          </a:bodyPr>
          <a:lstStyle/>
          <a:p>
            <a:r>
              <a:rPr lang="en-US" altLang="zh-CN" dirty="0"/>
              <a:t>A Conjunctive Queries is:</a:t>
            </a:r>
          </a:p>
          <a:p>
            <a:endParaRPr lang="en-US" dirty="0"/>
          </a:p>
          <a:p>
            <a:r>
              <a:rPr lang="en-US" dirty="0"/>
              <a:t>R1, R2, …, Rn are relations, e1, e2, …, </a:t>
            </a:r>
            <a:r>
              <a:rPr lang="en-US" dirty="0" err="1"/>
              <a:t>en</a:t>
            </a:r>
            <a:r>
              <a:rPr lang="en-US" dirty="0"/>
              <a:t> are corresponding attributes</a:t>
            </a:r>
          </a:p>
          <a:p>
            <a:r>
              <a:rPr lang="en-US" dirty="0"/>
              <a:t>Y is the output attributes</a:t>
            </a:r>
          </a:p>
          <a:p>
            <a:r>
              <a:rPr lang="en-US" dirty="0"/>
              <a:t>Q = (y, V, E), V is the set of all attributes, E is the multisets of all relations’ attributes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882" y="6335309"/>
            <a:ext cx="5226517" cy="2503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88000" y="6335309"/>
            <a:ext cx="1016000" cy="2503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PAGE  </a:t>
            </a:r>
            <a:fld id="{93005692-73BE-493E-93AB-ECD6027A7652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08E009-026E-D254-1B1D-CC3BCF170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2830" y="1819229"/>
            <a:ext cx="6586340" cy="59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81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30C1A2-C5EE-C43A-A432-731B5D37D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42886-FCC6-045D-F3E3-0981E66BB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83" y="434108"/>
            <a:ext cx="11569729" cy="895927"/>
          </a:xfrm>
        </p:spPr>
        <p:txBody>
          <a:bodyPr anchor="ctr">
            <a:normAutofit/>
          </a:bodyPr>
          <a:lstStyle/>
          <a:p>
            <a:r>
              <a:rPr lang="en-US" dirty="0"/>
              <a:t>Difference Conjunctive Queries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40FA1-619A-DA5A-C5E3-E059D5EDE7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9882" y="1413164"/>
            <a:ext cx="11569730" cy="4590472"/>
          </a:xfrm>
        </p:spPr>
        <p:txBody>
          <a:bodyPr>
            <a:normAutofit/>
          </a:bodyPr>
          <a:lstStyle/>
          <a:p>
            <a:r>
              <a:rPr lang="en-US" altLang="zh-CN" dirty="0"/>
              <a:t>Given two CQs Q1 and Q2, the DCQ Q1 – Q2 is defined as:</a:t>
            </a:r>
          </a:p>
          <a:p>
            <a:endParaRPr lang="en-US" dirty="0"/>
          </a:p>
          <a:p>
            <a:pPr lvl="1"/>
            <a:r>
              <a:rPr lang="en-US" dirty="0"/>
              <a:t>y1 = y2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74490-FDB6-42BE-2070-D0B973711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882" y="6335309"/>
            <a:ext cx="5226517" cy="2503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69EE4-0ED7-D95E-AC6B-78920BFC7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88000" y="6335309"/>
            <a:ext cx="1016000" cy="2503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PAGE  </a:t>
            </a:r>
            <a:fld id="{93005692-73BE-493E-93AB-ECD6027A7652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2EB79C-9DA3-5184-C50A-597F2B574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234" y="2007678"/>
            <a:ext cx="9937531" cy="45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46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59883" y="434108"/>
            <a:ext cx="11569729" cy="89592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spc="50" baseline="0"/>
              <a:t>What if Q1 and Q2 share the same schema?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59882" y="1413163"/>
            <a:ext cx="11569729" cy="459511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/>
            <a:r>
              <a:rPr lang="en-US" dirty="0"/>
              <a:t>Q1 = 𝑅1 (𝑥1, 𝑥2) ⋈ 𝑅2 (𝑥2, 𝑥3)</a:t>
            </a:r>
          </a:p>
          <a:p>
            <a:pPr marL="0" indent="0"/>
            <a:r>
              <a:rPr lang="en-US" dirty="0"/>
              <a:t>Q2 = R1’(x1,x2) ⋈ R2’(x2, x3)</a:t>
            </a:r>
          </a:p>
          <a:p>
            <a:pPr marL="0" indent="0"/>
            <a:r>
              <a:rPr lang="en-US" dirty="0"/>
              <a:t>Q1 – Q2 = (R1 – R1’) ⋈ R2 + R1 ⋈ (R2 – R2’)</a:t>
            </a:r>
          </a:p>
          <a:p>
            <a:pPr marL="0" indent="0"/>
            <a:r>
              <a:rPr lang="en-US" dirty="0"/>
              <a:t>Total complexity is O(N + OUT)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9882" y="6335309"/>
            <a:ext cx="5226517" cy="2503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588000" y="6335309"/>
            <a:ext cx="1016000" cy="2503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PAGE  </a:t>
            </a:r>
            <a:fld id="{93005692-73BE-493E-93AB-ECD6027A7652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DC4E0AC6-B1D6-A44E-976E-7D884B197E98}"/>
              </a:ext>
            </a:extLst>
          </p:cNvPr>
          <p:cNvSpPr txBox="1">
            <a:spLocks/>
          </p:cNvSpPr>
          <p:nvPr/>
        </p:nvSpPr>
        <p:spPr>
          <a:xfrm>
            <a:off x="259881" y="1396192"/>
            <a:ext cx="5542713" cy="6702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</a:pPr>
            <a:endParaRPr lang="en-US" sz="2800" b="1" kern="1200" baseline="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18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A7F4D8-480E-AB94-EF77-5249990D09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F4BCA80-B576-4954-6BF4-EEF546BA7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83" y="434108"/>
            <a:ext cx="11569729" cy="89592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spc="50" baseline="0" dirty="0"/>
              <a:t>What if Q1 and Q2 have different schema?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6790545-4BB1-553C-5D97-9A35EC486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882" y="1413163"/>
            <a:ext cx="11569729" cy="459511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/>
            <a:r>
              <a:rPr lang="en-US" dirty="0"/>
              <a:t>If the outputs of Both Q1 and Q2 are the whole attributes set:</a:t>
            </a:r>
          </a:p>
          <a:p>
            <a:pPr marL="396875" lvl="1" indent="0"/>
            <a:r>
              <a:rPr lang="en-US" dirty="0"/>
              <a:t>Convert Q1 and Q2 to the same schema</a:t>
            </a:r>
          </a:p>
          <a:p>
            <a:pPr marL="396875" lvl="1" indent="0"/>
            <a:r>
              <a:rPr lang="en-US" dirty="0"/>
              <a:t>The same as previous solution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C39852-466F-9584-E39A-1CD22E60A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882" y="6335309"/>
            <a:ext cx="5226517" cy="2503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757E9A-2F35-1E44-DAF8-C7FD157CD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88000" y="6335309"/>
            <a:ext cx="1016000" cy="2503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PAGE  </a:t>
            </a:r>
            <a:fld id="{93005692-73BE-493E-93AB-ECD6027A7652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B0E83D97-58BA-F302-3575-B018BED868A1}"/>
              </a:ext>
            </a:extLst>
          </p:cNvPr>
          <p:cNvSpPr txBox="1">
            <a:spLocks/>
          </p:cNvSpPr>
          <p:nvPr/>
        </p:nvSpPr>
        <p:spPr>
          <a:xfrm>
            <a:off x="259881" y="1396192"/>
            <a:ext cx="5542713" cy="6702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</a:pPr>
            <a:endParaRPr lang="en-US" sz="2800" b="1" kern="1200" baseline="0" dirty="0"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B0F0BC-9252-5214-D244-F2F5B687F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177" y="3009952"/>
            <a:ext cx="4854834" cy="5098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71E98B-EE96-88CC-894F-E44556E32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5177" y="3602895"/>
            <a:ext cx="2336411" cy="3623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765A3E-4EAD-3126-15EB-CCC7FB84EB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2595" y="3603372"/>
            <a:ext cx="1628612" cy="3619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6B4AA4E-B322-9437-DB85-73F397A9D9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194" y="4221957"/>
            <a:ext cx="6937612" cy="8542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57D67D-4E84-646C-38C2-05BD22A83F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184738"/>
            <a:ext cx="12192000" cy="71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015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DF65A-E02D-88C9-0C4E-B804EBC75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F809C38-AE69-1AAC-1571-1CE3E6BC9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83" y="434108"/>
            <a:ext cx="11569729" cy="89592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spc="50" baseline="0" dirty="0"/>
              <a:t>What if Q1 and Q2 have different schema?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128EFC8B-629E-F009-2926-ADF4DCB93C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882" y="1425700"/>
            <a:ext cx="11569729" cy="4570042"/>
          </a:xfrm>
          <a:prstGeom prst="rect">
            <a:avLst/>
          </a:prstGeom>
          <a:noFill/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FC314D-9A7E-A4C0-1311-430D0E8E3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882" y="6335309"/>
            <a:ext cx="5226517" cy="2503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38DEA0-1818-5614-6299-8F082F96F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88000" y="6335309"/>
            <a:ext cx="1016000" cy="2503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PAGE  </a:t>
            </a:r>
            <a:fld id="{93005692-73BE-493E-93AB-ECD6027A7652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30E47778-2BEA-533F-7857-4EB985A68C56}"/>
              </a:ext>
            </a:extLst>
          </p:cNvPr>
          <p:cNvSpPr txBox="1">
            <a:spLocks/>
          </p:cNvSpPr>
          <p:nvPr/>
        </p:nvSpPr>
        <p:spPr>
          <a:xfrm>
            <a:off x="259881" y="1396192"/>
            <a:ext cx="5542713" cy="6702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</a:pPr>
            <a:endParaRPr lang="en-US" sz="2800" b="1" kern="1200" baseline="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721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5F6977-42AB-68A4-C5CD-0ECD5CA578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D1173BF-8E4B-C678-EE75-A48B2F45F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83" y="434108"/>
            <a:ext cx="11569729" cy="89592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spc="50" baseline="0" dirty="0"/>
              <a:t>Example Rewrite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5520BD-2FEE-F05A-C91E-C697B1E11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82" y="2495900"/>
            <a:ext cx="11569729" cy="2429643"/>
          </a:xfrm>
          <a:prstGeom prst="rect">
            <a:avLst/>
          </a:prstGeom>
          <a:noFill/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E403AF-063B-D1A4-BB37-7EC77FC76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882" y="6335309"/>
            <a:ext cx="5226517" cy="2503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6C04E2-0771-0913-FA17-C0394E584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88000" y="6335309"/>
            <a:ext cx="1016000" cy="2503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PAGE  </a:t>
            </a:r>
            <a:fld id="{93005692-73BE-493E-93AB-ECD6027A7652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FE684119-737D-A5DE-FD17-762D9D690408}"/>
              </a:ext>
            </a:extLst>
          </p:cNvPr>
          <p:cNvSpPr txBox="1">
            <a:spLocks/>
          </p:cNvSpPr>
          <p:nvPr/>
        </p:nvSpPr>
        <p:spPr>
          <a:xfrm>
            <a:off x="259881" y="1396192"/>
            <a:ext cx="5542713" cy="6702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</a:pPr>
            <a:endParaRPr lang="en-US" sz="2800" b="1" kern="1200" baseline="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0560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CF6214-2C31-59B1-9DA3-14DE37ABF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8A3725E-4978-9D8A-2BD4-F5E864E8F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83" y="434108"/>
            <a:ext cx="11569729" cy="89592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spc="50" baseline="0" dirty="0"/>
              <a:t>Case 1: Q1 is non-free-</a:t>
            </a:r>
            <a:r>
              <a:rPr lang="en-US" b="1" kern="1200" spc="50" baseline="0" dirty="0" err="1"/>
              <a:t>connex</a:t>
            </a:r>
            <a:endParaRPr lang="en-US" b="1" kern="1200" spc="50" baseline="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C33DCF-F67E-A278-C5B6-FED39D80A8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882" y="1526935"/>
            <a:ext cx="11569729" cy="4367573"/>
          </a:xfrm>
          <a:prstGeom prst="rect">
            <a:avLst/>
          </a:prstGeom>
          <a:noFill/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9C06F9-84BC-3FDE-CED6-836B67C18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882" y="6335309"/>
            <a:ext cx="5226517" cy="2503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3FC1B5-291D-3498-2163-77880F90E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88000" y="6335309"/>
            <a:ext cx="1016000" cy="2503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PAGE  </a:t>
            </a:r>
            <a:fld id="{93005692-73BE-493E-93AB-ECD6027A7652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096557FB-65DD-B88B-0E05-F908DDE6B8BA}"/>
              </a:ext>
            </a:extLst>
          </p:cNvPr>
          <p:cNvSpPr txBox="1">
            <a:spLocks/>
          </p:cNvSpPr>
          <p:nvPr/>
        </p:nvSpPr>
        <p:spPr>
          <a:xfrm>
            <a:off x="259881" y="1396192"/>
            <a:ext cx="5542713" cy="6702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</a:pPr>
            <a:endParaRPr lang="en-US" sz="2800" b="1" kern="1200" baseline="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8790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UofWaterloo_WhiteBkgrd">
  <a:themeElements>
    <a:clrScheme name="UWaterloo">
      <a:dk1>
        <a:sysClr val="windowText" lastClr="000000"/>
      </a:dk1>
      <a:lt1>
        <a:sysClr val="window" lastClr="FFFFFF"/>
      </a:lt1>
      <a:dk2>
        <a:srgbClr val="787878"/>
      </a:dk2>
      <a:lt2>
        <a:srgbClr val="DFDFDF"/>
      </a:lt2>
      <a:accent1>
        <a:srgbClr val="F2EDA8"/>
      </a:accent1>
      <a:accent2>
        <a:srgbClr val="FAE100"/>
      </a:accent2>
      <a:accent3>
        <a:srgbClr val="FED34C"/>
      </a:accent3>
      <a:accent4>
        <a:srgbClr val="EBAB00"/>
      </a:accent4>
      <a:accent5>
        <a:srgbClr val="BB0F33"/>
      </a:accent5>
      <a:accent6>
        <a:srgbClr val="A2A2A2"/>
      </a:accent6>
      <a:hlink>
        <a:srgbClr val="000000"/>
      </a:hlink>
      <a:folHlink>
        <a:srgbClr val="000000"/>
      </a:folHlink>
    </a:clrScheme>
    <a:fontScheme name="Custom 1">
      <a:majorFont>
        <a:latin typeface="Barlow Condensed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aterloo_powerpoint_template_16-9_widescreen" id="{E4282101-675F-A445-8F53-64115176576B}" vid="{FE1396AD-CDE7-C040-8CC2-F51B417BF6C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d8f0207-1964-4a5e-9049-2927796093eb">
      <Terms xmlns="http://schemas.microsoft.com/office/infopath/2007/PartnerControls"/>
    </lcf76f155ced4ddcb4097134ff3c332f>
    <TaxCatchAll xmlns="9bed8fe0-fd4c-4f92-9936-a2497f3396f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35D3CEC2F76A4CA1EC3507E2D03D36" ma:contentTypeVersion="16" ma:contentTypeDescription="Create a new document." ma:contentTypeScope="" ma:versionID="bb97bee70b1606bbb700640dacabe47f">
  <xsd:schema xmlns:xsd="http://www.w3.org/2001/XMLSchema" xmlns:xs="http://www.w3.org/2001/XMLSchema" xmlns:p="http://schemas.microsoft.com/office/2006/metadata/properties" xmlns:ns2="9bed8fe0-fd4c-4f92-9936-a2497f3396f6" xmlns:ns3="5d8f0207-1964-4a5e-9049-2927796093eb" targetNamespace="http://schemas.microsoft.com/office/2006/metadata/properties" ma:root="true" ma:fieldsID="5de26a37e5c2406e777d4ddd47cd8e40" ns2:_="" ns3:_="">
    <xsd:import namespace="9bed8fe0-fd4c-4f92-9936-a2497f3396f6"/>
    <xsd:import namespace="5d8f0207-1964-4a5e-9049-2927796093e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  <xsd:element ref="ns3:MediaServiceSearchPropertie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ed8fe0-fd4c-4f92-9936-a2497f3396f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ba7b523d-fb2c-44c1-96a9-2a2e1bedae48}" ma:internalName="TaxCatchAll" ma:showField="CatchAllData" ma:web="9bed8fe0-fd4c-4f92-9936-a2497f3396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8f0207-1964-4a5e-9049-2927796093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cbf906fe-3e8e-4b22-a6fd-bde302b921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250F3E-D848-4658-9B4C-2EE3061DDA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FF0F72-93A1-4E69-8D64-632B80333547}">
  <ds:schemaRefs>
    <ds:schemaRef ds:uri="http://schemas.microsoft.com/office/2006/metadata/properties"/>
    <ds:schemaRef ds:uri="http://schemas.microsoft.com/office/infopath/2007/PartnerControls"/>
    <ds:schemaRef ds:uri="5d8f0207-1964-4a5e-9049-2927796093eb"/>
    <ds:schemaRef ds:uri="9bed8fe0-fd4c-4f92-9936-a2497f3396f6"/>
  </ds:schemaRefs>
</ds:datastoreItem>
</file>

<file path=customXml/itemProps3.xml><?xml version="1.0" encoding="utf-8"?>
<ds:datastoreItem xmlns:ds="http://schemas.openxmlformats.org/officeDocument/2006/customXml" ds:itemID="{6A0B129A-BB2C-4903-97C3-AEFBE34B73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ed8fe0-fd4c-4f92-9936-a2497f3396f6"/>
    <ds:schemaRef ds:uri="5d8f0207-1964-4a5e-9049-2927796093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a9ee03e0-b78c-4998-8bf4-79b266b85105}" enabled="1" method="Standard" siteId="{723a5a87-f39a-4a22-9247-3fc240c01396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waterloo_powerpoint_template_16-9_widescreen</Template>
  <TotalTime>8889</TotalTime>
  <Words>403</Words>
  <Application>Microsoft Office PowerPoint</Application>
  <PresentationFormat>Widescreen</PresentationFormat>
  <Paragraphs>85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Barlow Condensed</vt:lpstr>
      <vt:lpstr>Calibri</vt:lpstr>
      <vt:lpstr>Georgia</vt:lpstr>
      <vt:lpstr>Verdana</vt:lpstr>
      <vt:lpstr>Wingdings</vt:lpstr>
      <vt:lpstr>UofWaterloo_WhiteBkgrd</vt:lpstr>
      <vt:lpstr>Computing the Difference of Conjunctive Queries Efficiently</vt:lpstr>
      <vt:lpstr>What is Difference of Conjunctive Queries? </vt:lpstr>
      <vt:lpstr>Conjunctive Queries</vt:lpstr>
      <vt:lpstr>Difference Conjunctive Queries</vt:lpstr>
      <vt:lpstr>What if Q1 and Q2 share the same schema?</vt:lpstr>
      <vt:lpstr>What if Q1 and Q2 have different schema?</vt:lpstr>
      <vt:lpstr>What if Q1 and Q2 have different schema?</vt:lpstr>
      <vt:lpstr>Example Rewrite</vt:lpstr>
      <vt:lpstr>Case 1: Q1 is non-free-connex</vt:lpstr>
      <vt:lpstr>Case 2: Q1 is free-connex but Q2 is non-linear-reducible</vt:lpstr>
      <vt:lpstr>Case 3: Q1 is free-connex, Q2 is linear-reducible, but some attributes make Q1 non-free-connex</vt:lpstr>
      <vt:lpstr>Evaluation</vt:lpstr>
      <vt:lpstr>Evaluation</vt:lpstr>
      <vt:lpstr>Evaluation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Desen Sun</dc:creator>
  <cp:lastModifiedBy>Desen Sun</cp:lastModifiedBy>
  <cp:revision>2</cp:revision>
  <dcterms:created xsi:type="dcterms:W3CDTF">2025-02-20T22:42:30Z</dcterms:created>
  <dcterms:modified xsi:type="dcterms:W3CDTF">2025-09-28T19:48:16Z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0x0101009535D3CEC2F76A4CA1EC3507E2D03D36</vt:lpwstr>
  </property>
</Properties>
</file>