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8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9" r:id="rId82"/>
    <p:sldId id="337" r:id="rId83"/>
    <p:sldId id="338" r:id="rId8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5D962-FB26-4E8F-A500-580440CF5154}" v="89" dt="2024-02-07T01:18:59.097"/>
    <p1510:client id="{24A9EE06-5F22-BB49-8323-17122D3F9709}" v="243" dt="2024-02-07T14:36:38.913"/>
    <p1510:client id="{74E61F11-45E6-FE9E-2DDF-B3D232C9AAC2}" v="1" dt="2024-02-07T17:43:41.161"/>
    <p1510:client id="{DFF383C6-D981-8201-FF7C-E10ED22EE418}" v="936" dt="2024-02-07T01:57:34.333"/>
  </p1510:revLst>
</p1510:revInfo>
</file>

<file path=ppt/tableStyles.xml><?xml version="1.0" encoding="utf-8"?>
<a:tblStyleLst xmlns:a="http://schemas.openxmlformats.org/drawingml/2006/main" def="{BDBC3268-FC05-4470-AF4F-CDC643550D5E}">
  <a:tblStyle styleId="{BDBC3268-FC05-4470-AF4F-CDC643550D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y Gu" userId="S::jy4gu@uwaterloo.ca::c6883f44-7718-4539-ab85-21c16a5c9cd4" providerId="AD" clId="Web-{1865D962-FB26-4E8F-A500-580440CF5154}"/>
    <pc:docChg chg="modSld">
      <pc:chgData name="Jerry Gu" userId="S::jy4gu@uwaterloo.ca::c6883f44-7718-4539-ab85-21c16a5c9cd4" providerId="AD" clId="Web-{1865D962-FB26-4E8F-A500-580440CF5154}" dt="2024-02-07T01:18:59.097" v="17" actId="20577"/>
      <pc:docMkLst>
        <pc:docMk/>
      </pc:docMkLst>
      <pc:sldChg chg="modSp">
        <pc:chgData name="Jerry Gu" userId="S::jy4gu@uwaterloo.ca::c6883f44-7718-4539-ab85-21c16a5c9cd4" providerId="AD" clId="Web-{1865D962-FB26-4E8F-A500-580440CF5154}" dt="2024-02-07T01:18:59.097" v="17" actId="20577"/>
        <pc:sldMkLst>
          <pc:docMk/>
          <pc:sldMk cId="0" sldId="338"/>
        </pc:sldMkLst>
        <pc:spChg chg="mod">
          <ac:chgData name="Jerry Gu" userId="S::jy4gu@uwaterloo.ca::c6883f44-7718-4539-ab85-21c16a5c9cd4" providerId="AD" clId="Web-{1865D962-FB26-4E8F-A500-580440CF5154}" dt="2024-02-07T01:18:59.097" v="17" actId="20577"/>
          <ac:spMkLst>
            <pc:docMk/>
            <pc:sldMk cId="0" sldId="338"/>
            <ac:spMk id="822" creationId="{00000000-0000-0000-0000-000000000000}"/>
          </ac:spMkLst>
        </pc:spChg>
      </pc:sldChg>
      <pc:sldChg chg="modSp">
        <pc:chgData name="Jerry Gu" userId="S::jy4gu@uwaterloo.ca::c6883f44-7718-4539-ab85-21c16a5c9cd4" providerId="AD" clId="Web-{1865D962-FB26-4E8F-A500-580440CF5154}" dt="2024-02-07T01:17:24.018" v="15"/>
        <pc:sldMkLst>
          <pc:docMk/>
          <pc:sldMk cId="2485269906" sldId="339"/>
        </pc:sldMkLst>
        <pc:graphicFrameChg chg="mod modGraphic">
          <ac:chgData name="Jerry Gu" userId="S::jy4gu@uwaterloo.ca::c6883f44-7718-4539-ab85-21c16a5c9cd4" providerId="AD" clId="Web-{1865D962-FB26-4E8F-A500-580440CF5154}" dt="2024-02-07T01:17:24.018" v="15"/>
          <ac:graphicFrameMkLst>
            <pc:docMk/>
            <pc:sldMk cId="2485269906" sldId="339"/>
            <ac:graphicFrameMk id="5" creationId="{A3FB4D75-517B-3C93-B0CA-C473E10DC14F}"/>
          </ac:graphicFrameMkLst>
        </pc:graphicFrameChg>
      </pc:sldChg>
    </pc:docChg>
  </pc:docChgLst>
  <pc:docChgLst>
    <pc:chgData name="Ayinde Yakubu" userId="dbf28488-b3c2-4b88-bb11-cff705b8b5cb" providerId="ADAL" clId="{24A9EE06-5F22-BB49-8323-17122D3F9709}"/>
    <pc:docChg chg="undo redo custSel modSld">
      <pc:chgData name="Ayinde Yakubu" userId="dbf28488-b3c2-4b88-bb11-cff705b8b5cb" providerId="ADAL" clId="{24A9EE06-5F22-BB49-8323-17122D3F9709}" dt="2024-02-07T14:39:05.385" v="959" actId="20577"/>
      <pc:docMkLst>
        <pc:docMk/>
      </pc:docMkLst>
      <pc:sldChg chg="modSp mod">
        <pc:chgData name="Ayinde Yakubu" userId="dbf28488-b3c2-4b88-bb11-cff705b8b5cb" providerId="ADAL" clId="{24A9EE06-5F22-BB49-8323-17122D3F9709}" dt="2024-02-05T00:51:34.860" v="36" actId="1076"/>
        <pc:sldMkLst>
          <pc:docMk/>
          <pc:sldMk cId="0" sldId="259"/>
        </pc:sldMkLst>
        <pc:graphicFrameChg chg="mod modGraphic">
          <ac:chgData name="Ayinde Yakubu" userId="dbf28488-b3c2-4b88-bb11-cff705b8b5cb" providerId="ADAL" clId="{24A9EE06-5F22-BB49-8323-17122D3F9709}" dt="2024-02-05T00:51:34.860" v="36" actId="1076"/>
          <ac:graphicFrameMkLst>
            <pc:docMk/>
            <pc:sldMk cId="0" sldId="259"/>
            <ac:graphicFrameMk id="133" creationId="{00000000-0000-0000-0000-000000000000}"/>
          </ac:graphicFrameMkLst>
        </pc:graphicFrameChg>
      </pc:sldChg>
      <pc:sldChg chg="modSp mod">
        <pc:chgData name="Ayinde Yakubu" userId="dbf28488-b3c2-4b88-bb11-cff705b8b5cb" providerId="ADAL" clId="{24A9EE06-5F22-BB49-8323-17122D3F9709}" dt="2024-02-05T00:52:00.100" v="43" actId="27636"/>
        <pc:sldMkLst>
          <pc:docMk/>
          <pc:sldMk cId="0" sldId="260"/>
        </pc:sldMkLst>
        <pc:spChg chg="mod">
          <ac:chgData name="Ayinde Yakubu" userId="dbf28488-b3c2-4b88-bb11-cff705b8b5cb" providerId="ADAL" clId="{24A9EE06-5F22-BB49-8323-17122D3F9709}" dt="2024-02-05T00:52:00.100" v="43" actId="27636"/>
          <ac:spMkLst>
            <pc:docMk/>
            <pc:sldMk cId="0" sldId="260"/>
            <ac:spMk id="140" creationId="{00000000-0000-0000-0000-000000000000}"/>
          </ac:spMkLst>
        </pc:spChg>
      </pc:sldChg>
      <pc:sldChg chg="modNotesTx">
        <pc:chgData name="Ayinde Yakubu" userId="dbf28488-b3c2-4b88-bb11-cff705b8b5cb" providerId="ADAL" clId="{24A9EE06-5F22-BB49-8323-17122D3F9709}" dt="2024-02-07T12:51:43.779" v="528" actId="20577"/>
        <pc:sldMkLst>
          <pc:docMk/>
          <pc:sldMk cId="0" sldId="263"/>
        </pc:sldMkLst>
      </pc:sldChg>
      <pc:sldChg chg="modSp mod modNotesTx">
        <pc:chgData name="Ayinde Yakubu" userId="dbf28488-b3c2-4b88-bb11-cff705b8b5cb" providerId="ADAL" clId="{24A9EE06-5F22-BB49-8323-17122D3F9709}" dt="2024-02-07T14:39:05.385" v="959" actId="20577"/>
        <pc:sldMkLst>
          <pc:docMk/>
          <pc:sldMk cId="0" sldId="265"/>
        </pc:sldMkLst>
        <pc:spChg chg="mod">
          <ac:chgData name="Ayinde Yakubu" userId="dbf28488-b3c2-4b88-bb11-cff705b8b5cb" providerId="ADAL" clId="{24A9EE06-5F22-BB49-8323-17122D3F9709}" dt="2024-02-05T01:23:45.739" v="56" actId="27636"/>
          <ac:spMkLst>
            <pc:docMk/>
            <pc:sldMk cId="0" sldId="265"/>
            <ac:spMk id="244" creationId="{00000000-0000-0000-0000-000000000000}"/>
          </ac:spMkLst>
        </pc:spChg>
      </pc:sldChg>
      <pc:sldChg chg="modSp mod modNotesTx">
        <pc:chgData name="Ayinde Yakubu" userId="dbf28488-b3c2-4b88-bb11-cff705b8b5cb" providerId="ADAL" clId="{24A9EE06-5F22-BB49-8323-17122D3F9709}" dt="2024-02-07T13:50:09.387" v="534" actId="20577"/>
        <pc:sldMkLst>
          <pc:docMk/>
          <pc:sldMk cId="0" sldId="266"/>
        </pc:sldMkLst>
        <pc:picChg chg="mod">
          <ac:chgData name="Ayinde Yakubu" userId="dbf28488-b3c2-4b88-bb11-cff705b8b5cb" providerId="ADAL" clId="{24A9EE06-5F22-BB49-8323-17122D3F9709}" dt="2024-02-05T00:52:28.095" v="45" actId="14100"/>
          <ac:picMkLst>
            <pc:docMk/>
            <pc:sldMk cId="0" sldId="266"/>
            <ac:picMk id="253" creationId="{00000000-0000-0000-0000-000000000000}"/>
          </ac:picMkLst>
        </pc:picChg>
      </pc:sldChg>
      <pc:sldChg chg="modNotesTx">
        <pc:chgData name="Ayinde Yakubu" userId="dbf28488-b3c2-4b88-bb11-cff705b8b5cb" providerId="ADAL" clId="{24A9EE06-5F22-BB49-8323-17122D3F9709}" dt="2024-02-07T14:36:45.289" v="956"/>
        <pc:sldMkLst>
          <pc:docMk/>
          <pc:sldMk cId="0" sldId="268"/>
        </pc:sldMkLst>
      </pc:sldChg>
      <pc:sldChg chg="addSp delSp modSp mod">
        <pc:chgData name="Ayinde Yakubu" userId="dbf28488-b3c2-4b88-bb11-cff705b8b5cb" providerId="ADAL" clId="{24A9EE06-5F22-BB49-8323-17122D3F9709}" dt="2024-02-05T01:24:17.214" v="60" actId="14734"/>
        <pc:sldMkLst>
          <pc:docMk/>
          <pc:sldMk cId="0" sldId="269"/>
        </pc:sldMkLst>
        <pc:graphicFrameChg chg="add mod">
          <ac:chgData name="Ayinde Yakubu" userId="dbf28488-b3c2-4b88-bb11-cff705b8b5cb" providerId="ADAL" clId="{24A9EE06-5F22-BB49-8323-17122D3F9709}" dt="2024-02-05T01:23:41.717" v="47"/>
          <ac:graphicFrameMkLst>
            <pc:docMk/>
            <pc:sldMk cId="0" sldId="269"/>
            <ac:graphicFrameMk id="2" creationId="{C02151B6-9ED3-5E68-A858-90C921364F4D}"/>
          </ac:graphicFrameMkLst>
        </pc:graphicFrameChg>
        <pc:graphicFrameChg chg="add mod modGraphic">
          <ac:chgData name="Ayinde Yakubu" userId="dbf28488-b3c2-4b88-bb11-cff705b8b5cb" providerId="ADAL" clId="{24A9EE06-5F22-BB49-8323-17122D3F9709}" dt="2024-02-05T01:24:17.214" v="60" actId="14734"/>
          <ac:graphicFrameMkLst>
            <pc:docMk/>
            <pc:sldMk cId="0" sldId="269"/>
            <ac:graphicFrameMk id="3" creationId="{A28E5861-2235-56DD-1545-0BA11053BC5C}"/>
          </ac:graphicFrameMkLst>
        </pc:graphicFrameChg>
        <pc:picChg chg="del">
          <ac:chgData name="Ayinde Yakubu" userId="dbf28488-b3c2-4b88-bb11-cff705b8b5cb" providerId="ADAL" clId="{24A9EE06-5F22-BB49-8323-17122D3F9709}" dt="2024-02-05T01:23:40.172" v="46" actId="478"/>
          <ac:picMkLst>
            <pc:docMk/>
            <pc:sldMk cId="0" sldId="269"/>
            <ac:picMk id="277" creationId="{00000000-0000-0000-0000-000000000000}"/>
          </ac:picMkLst>
        </pc:picChg>
      </pc:sldChg>
      <pc:sldChg chg="addSp delSp modSp mod">
        <pc:chgData name="Ayinde Yakubu" userId="dbf28488-b3c2-4b88-bb11-cff705b8b5cb" providerId="ADAL" clId="{24A9EE06-5F22-BB49-8323-17122D3F9709}" dt="2024-02-05T23:41:54.825" v="130" actId="113"/>
        <pc:sldMkLst>
          <pc:docMk/>
          <pc:sldMk cId="0" sldId="275"/>
        </pc:sldMkLst>
        <pc:graphicFrameChg chg="add mod">
          <ac:chgData name="Ayinde Yakubu" userId="dbf28488-b3c2-4b88-bb11-cff705b8b5cb" providerId="ADAL" clId="{24A9EE06-5F22-BB49-8323-17122D3F9709}" dt="2024-02-05T01:49:31.515" v="64"/>
          <ac:graphicFrameMkLst>
            <pc:docMk/>
            <pc:sldMk cId="0" sldId="275"/>
            <ac:graphicFrameMk id="2" creationId="{D4C4D4B2-D189-7082-B417-FDE990F0EE78}"/>
          </ac:graphicFrameMkLst>
        </pc:graphicFrameChg>
        <pc:graphicFrameChg chg="add mod modGraphic">
          <ac:chgData name="Ayinde Yakubu" userId="dbf28488-b3c2-4b88-bb11-cff705b8b5cb" providerId="ADAL" clId="{24A9EE06-5F22-BB49-8323-17122D3F9709}" dt="2024-02-05T23:41:54.825" v="130" actId="113"/>
          <ac:graphicFrameMkLst>
            <pc:docMk/>
            <pc:sldMk cId="0" sldId="275"/>
            <ac:graphicFrameMk id="3" creationId="{8802C24C-110E-B509-F30D-378B3DFE9A54}"/>
          </ac:graphicFrameMkLst>
        </pc:graphicFrameChg>
        <pc:picChg chg="add del">
          <ac:chgData name="Ayinde Yakubu" userId="dbf28488-b3c2-4b88-bb11-cff705b8b5cb" providerId="ADAL" clId="{24A9EE06-5F22-BB49-8323-17122D3F9709}" dt="2024-02-05T01:49:30.735" v="63" actId="478"/>
          <ac:picMkLst>
            <pc:docMk/>
            <pc:sldMk cId="0" sldId="275"/>
            <ac:picMk id="360" creationId="{00000000-0000-0000-0000-000000000000}"/>
          </ac:picMkLst>
        </pc:picChg>
      </pc:sldChg>
      <pc:sldChg chg="modSp mod">
        <pc:chgData name="Ayinde Yakubu" userId="dbf28488-b3c2-4b88-bb11-cff705b8b5cb" providerId="ADAL" clId="{24A9EE06-5F22-BB49-8323-17122D3F9709}" dt="2024-02-05T23:54:43.917" v="136" actId="27636"/>
        <pc:sldMkLst>
          <pc:docMk/>
          <pc:sldMk cId="0" sldId="278"/>
        </pc:sldMkLst>
        <pc:spChg chg="mod">
          <ac:chgData name="Ayinde Yakubu" userId="dbf28488-b3c2-4b88-bb11-cff705b8b5cb" providerId="ADAL" clId="{24A9EE06-5F22-BB49-8323-17122D3F9709}" dt="2024-02-05T23:54:43.917" v="136" actId="27636"/>
          <ac:spMkLst>
            <pc:docMk/>
            <pc:sldMk cId="0" sldId="278"/>
            <ac:spMk id="379" creationId="{00000000-0000-0000-0000-000000000000}"/>
          </ac:spMkLst>
        </pc:spChg>
      </pc:sldChg>
      <pc:sldChg chg="modSp mod">
        <pc:chgData name="Ayinde Yakubu" userId="dbf28488-b3c2-4b88-bb11-cff705b8b5cb" providerId="ADAL" clId="{24A9EE06-5F22-BB49-8323-17122D3F9709}" dt="2024-02-05T23:42:35.459" v="131" actId="1076"/>
        <pc:sldMkLst>
          <pc:docMk/>
          <pc:sldMk cId="0" sldId="280"/>
        </pc:sldMkLst>
        <pc:picChg chg="mod">
          <ac:chgData name="Ayinde Yakubu" userId="dbf28488-b3c2-4b88-bb11-cff705b8b5cb" providerId="ADAL" clId="{24A9EE06-5F22-BB49-8323-17122D3F9709}" dt="2024-02-05T23:42:35.459" v="131" actId="1076"/>
          <ac:picMkLst>
            <pc:docMk/>
            <pc:sldMk cId="0" sldId="280"/>
            <ac:picMk id="396" creationId="{00000000-0000-0000-0000-000000000000}"/>
          </ac:picMkLst>
        </pc:picChg>
      </pc:sldChg>
      <pc:sldChg chg="addSp delSp modSp mod">
        <pc:chgData name="Ayinde Yakubu" userId="dbf28488-b3c2-4b88-bb11-cff705b8b5cb" providerId="ADAL" clId="{24A9EE06-5F22-BB49-8323-17122D3F9709}" dt="2024-02-05T02:34:41.446" v="80" actId="1076"/>
        <pc:sldMkLst>
          <pc:docMk/>
          <pc:sldMk cId="0" sldId="285"/>
        </pc:sldMkLst>
        <pc:spChg chg="mod">
          <ac:chgData name="Ayinde Yakubu" userId="dbf28488-b3c2-4b88-bb11-cff705b8b5cb" providerId="ADAL" clId="{24A9EE06-5F22-BB49-8323-17122D3F9709}" dt="2024-02-05T02:34:23.250" v="79" actId="5793"/>
          <ac:spMkLst>
            <pc:docMk/>
            <pc:sldMk cId="0" sldId="285"/>
            <ac:spMk id="435" creationId="{00000000-0000-0000-0000-000000000000}"/>
          </ac:spMkLst>
        </pc:spChg>
        <pc:graphicFrameChg chg="add mod">
          <ac:chgData name="Ayinde Yakubu" userId="dbf28488-b3c2-4b88-bb11-cff705b8b5cb" providerId="ADAL" clId="{24A9EE06-5F22-BB49-8323-17122D3F9709}" dt="2024-02-05T02:33:50.651" v="72"/>
          <ac:graphicFrameMkLst>
            <pc:docMk/>
            <pc:sldMk cId="0" sldId="285"/>
            <ac:graphicFrameMk id="2" creationId="{CD1362E0-497B-CAA6-2E31-7C3B0170C21F}"/>
          </ac:graphicFrameMkLst>
        </pc:graphicFrameChg>
        <pc:graphicFrameChg chg="add mod modGraphic">
          <ac:chgData name="Ayinde Yakubu" userId="dbf28488-b3c2-4b88-bb11-cff705b8b5cb" providerId="ADAL" clId="{24A9EE06-5F22-BB49-8323-17122D3F9709}" dt="2024-02-05T02:34:41.446" v="80" actId="1076"/>
          <ac:graphicFrameMkLst>
            <pc:docMk/>
            <pc:sldMk cId="0" sldId="285"/>
            <ac:graphicFrameMk id="3" creationId="{C6FD0FC1-97FB-B8E3-B384-3F1ED2A6B25C}"/>
          </ac:graphicFrameMkLst>
        </pc:graphicFrameChg>
        <pc:picChg chg="del">
          <ac:chgData name="Ayinde Yakubu" userId="dbf28488-b3c2-4b88-bb11-cff705b8b5cb" providerId="ADAL" clId="{24A9EE06-5F22-BB49-8323-17122D3F9709}" dt="2024-02-05T02:33:49.846" v="71" actId="478"/>
          <ac:picMkLst>
            <pc:docMk/>
            <pc:sldMk cId="0" sldId="285"/>
            <ac:picMk id="434" creationId="{00000000-0000-0000-0000-000000000000}"/>
          </ac:picMkLst>
        </pc:picChg>
      </pc:sldChg>
      <pc:sldChg chg="modSp mod">
        <pc:chgData name="Ayinde Yakubu" userId="dbf28488-b3c2-4b88-bb11-cff705b8b5cb" providerId="ADAL" clId="{24A9EE06-5F22-BB49-8323-17122D3F9709}" dt="2024-02-05T01:23:45.725" v="55" actId="27636"/>
        <pc:sldMkLst>
          <pc:docMk/>
          <pc:sldMk cId="0" sldId="290"/>
        </pc:sldMkLst>
        <pc:spChg chg="mod">
          <ac:chgData name="Ayinde Yakubu" userId="dbf28488-b3c2-4b88-bb11-cff705b8b5cb" providerId="ADAL" clId="{24A9EE06-5F22-BB49-8323-17122D3F9709}" dt="2024-02-05T01:23:45.725" v="55" actId="27636"/>
          <ac:spMkLst>
            <pc:docMk/>
            <pc:sldMk cId="0" sldId="290"/>
            <ac:spMk id="471" creationId="{00000000-0000-0000-0000-000000000000}"/>
          </ac:spMkLst>
        </pc:spChg>
      </pc:sldChg>
      <pc:sldChg chg="modSp mod">
        <pc:chgData name="Ayinde Yakubu" userId="dbf28488-b3c2-4b88-bb11-cff705b8b5cb" providerId="ADAL" clId="{24A9EE06-5F22-BB49-8323-17122D3F9709}" dt="2024-02-05T23:52:37.293" v="132" actId="1076"/>
        <pc:sldMkLst>
          <pc:docMk/>
          <pc:sldMk cId="0" sldId="293"/>
        </pc:sldMkLst>
        <pc:spChg chg="mod">
          <ac:chgData name="Ayinde Yakubu" userId="dbf28488-b3c2-4b88-bb11-cff705b8b5cb" providerId="ADAL" clId="{24A9EE06-5F22-BB49-8323-17122D3F9709}" dt="2024-02-05T23:52:37.293" v="132" actId="1076"/>
          <ac:spMkLst>
            <pc:docMk/>
            <pc:sldMk cId="0" sldId="293"/>
            <ac:spMk id="495" creationId="{00000000-0000-0000-0000-000000000000}"/>
          </ac:spMkLst>
        </pc:spChg>
        <pc:graphicFrameChg chg="modGraphic">
          <ac:chgData name="Ayinde Yakubu" userId="dbf28488-b3c2-4b88-bb11-cff705b8b5cb" providerId="ADAL" clId="{24A9EE06-5F22-BB49-8323-17122D3F9709}" dt="2024-02-05T02:35:41.087" v="91" actId="12385"/>
          <ac:graphicFrameMkLst>
            <pc:docMk/>
            <pc:sldMk cId="0" sldId="293"/>
            <ac:graphicFrameMk id="493" creationId="{00000000-0000-0000-0000-000000000000}"/>
          </ac:graphicFrameMkLst>
        </pc:graphicFrameChg>
      </pc:sldChg>
      <pc:sldChg chg="addSp modSp mod">
        <pc:chgData name="Ayinde Yakubu" userId="dbf28488-b3c2-4b88-bb11-cff705b8b5cb" providerId="ADAL" clId="{24A9EE06-5F22-BB49-8323-17122D3F9709}" dt="2024-02-05T23:54:43.714" v="135"/>
        <pc:sldMkLst>
          <pc:docMk/>
          <pc:sldMk cId="0" sldId="295"/>
        </pc:sldMkLst>
        <pc:spChg chg="add mod">
          <ac:chgData name="Ayinde Yakubu" userId="dbf28488-b3c2-4b88-bb11-cff705b8b5cb" providerId="ADAL" clId="{24A9EE06-5F22-BB49-8323-17122D3F9709}" dt="2024-02-05T23:54:43.714" v="135"/>
          <ac:spMkLst>
            <pc:docMk/>
            <pc:sldMk cId="0" sldId="295"/>
            <ac:spMk id="2" creationId="{8DF21E75-F4B1-58CA-F859-1573580F108C}"/>
          </ac:spMkLst>
        </pc:spChg>
        <pc:picChg chg="mod">
          <ac:chgData name="Ayinde Yakubu" userId="dbf28488-b3c2-4b88-bb11-cff705b8b5cb" providerId="ADAL" clId="{24A9EE06-5F22-BB49-8323-17122D3F9709}" dt="2024-02-05T23:54:33.044" v="133" actId="1076"/>
          <ac:picMkLst>
            <pc:docMk/>
            <pc:sldMk cId="0" sldId="295"/>
            <ac:picMk id="509" creationId="{00000000-0000-0000-0000-000000000000}"/>
          </ac:picMkLst>
        </pc:picChg>
        <pc:picChg chg="mod">
          <ac:chgData name="Ayinde Yakubu" userId="dbf28488-b3c2-4b88-bb11-cff705b8b5cb" providerId="ADAL" clId="{24A9EE06-5F22-BB49-8323-17122D3F9709}" dt="2024-02-05T23:54:36.760" v="134" actId="1076"/>
          <ac:picMkLst>
            <pc:docMk/>
            <pc:sldMk cId="0" sldId="295"/>
            <ac:picMk id="510" creationId="{00000000-0000-0000-0000-000000000000}"/>
          </ac:picMkLst>
        </pc:picChg>
      </pc:sldChg>
      <pc:sldChg chg="modSp mod">
        <pc:chgData name="Ayinde Yakubu" userId="dbf28488-b3c2-4b88-bb11-cff705b8b5cb" providerId="ADAL" clId="{24A9EE06-5F22-BB49-8323-17122D3F9709}" dt="2024-02-05T23:56:37.006" v="142" actId="14734"/>
        <pc:sldMkLst>
          <pc:docMk/>
          <pc:sldMk cId="0" sldId="302"/>
        </pc:sldMkLst>
        <pc:graphicFrameChg chg="mod modGraphic">
          <ac:chgData name="Ayinde Yakubu" userId="dbf28488-b3c2-4b88-bb11-cff705b8b5cb" providerId="ADAL" clId="{24A9EE06-5F22-BB49-8323-17122D3F9709}" dt="2024-02-05T23:56:37.006" v="142" actId="14734"/>
          <ac:graphicFrameMkLst>
            <pc:docMk/>
            <pc:sldMk cId="0" sldId="302"/>
            <ac:graphicFrameMk id="560" creationId="{00000000-0000-0000-0000-000000000000}"/>
          </ac:graphicFrameMkLst>
        </pc:graphicFrameChg>
      </pc:sldChg>
      <pc:sldChg chg="modSp mod">
        <pc:chgData name="Ayinde Yakubu" userId="dbf28488-b3c2-4b88-bb11-cff705b8b5cb" providerId="ADAL" clId="{24A9EE06-5F22-BB49-8323-17122D3F9709}" dt="2024-02-05T23:57:39.303" v="144" actId="20577"/>
        <pc:sldMkLst>
          <pc:docMk/>
          <pc:sldMk cId="0" sldId="305"/>
        </pc:sldMkLst>
        <pc:spChg chg="mod">
          <ac:chgData name="Ayinde Yakubu" userId="dbf28488-b3c2-4b88-bb11-cff705b8b5cb" providerId="ADAL" clId="{24A9EE06-5F22-BB49-8323-17122D3F9709}" dt="2024-02-05T23:57:39.303" v="144" actId="20577"/>
          <ac:spMkLst>
            <pc:docMk/>
            <pc:sldMk cId="0" sldId="305"/>
            <ac:spMk id="581" creationId="{00000000-0000-0000-0000-000000000000}"/>
          </ac:spMkLst>
        </pc:spChg>
      </pc:sldChg>
      <pc:sldChg chg="modSp mod">
        <pc:chgData name="Ayinde Yakubu" userId="dbf28488-b3c2-4b88-bb11-cff705b8b5cb" providerId="ADAL" clId="{24A9EE06-5F22-BB49-8323-17122D3F9709}" dt="2024-02-05T23:59:14.079" v="145" actId="1076"/>
        <pc:sldMkLst>
          <pc:docMk/>
          <pc:sldMk cId="0" sldId="307"/>
        </pc:sldMkLst>
        <pc:spChg chg="mod">
          <ac:chgData name="Ayinde Yakubu" userId="dbf28488-b3c2-4b88-bb11-cff705b8b5cb" providerId="ADAL" clId="{24A9EE06-5F22-BB49-8323-17122D3F9709}" dt="2024-02-05T23:59:14.079" v="145" actId="1076"/>
          <ac:spMkLst>
            <pc:docMk/>
            <pc:sldMk cId="0" sldId="307"/>
            <ac:spMk id="595" creationId="{00000000-0000-0000-0000-000000000000}"/>
          </ac:spMkLst>
        </pc:spChg>
      </pc:sldChg>
      <pc:sldChg chg="modSp mod">
        <pc:chgData name="Ayinde Yakubu" userId="dbf28488-b3c2-4b88-bb11-cff705b8b5cb" providerId="ADAL" clId="{24A9EE06-5F22-BB49-8323-17122D3F9709}" dt="2024-02-05T23:59:42.640" v="149" actId="20577"/>
        <pc:sldMkLst>
          <pc:docMk/>
          <pc:sldMk cId="0" sldId="308"/>
        </pc:sldMkLst>
        <pc:spChg chg="mod">
          <ac:chgData name="Ayinde Yakubu" userId="dbf28488-b3c2-4b88-bb11-cff705b8b5cb" providerId="ADAL" clId="{24A9EE06-5F22-BB49-8323-17122D3F9709}" dt="2024-02-05T23:59:42.640" v="149" actId="20577"/>
          <ac:spMkLst>
            <pc:docMk/>
            <pc:sldMk cId="0" sldId="308"/>
            <ac:spMk id="603" creationId="{00000000-0000-0000-0000-000000000000}"/>
          </ac:spMkLst>
        </pc:spChg>
      </pc:sldChg>
      <pc:sldChg chg="modSp mod">
        <pc:chgData name="Ayinde Yakubu" userId="dbf28488-b3c2-4b88-bb11-cff705b8b5cb" providerId="ADAL" clId="{24A9EE06-5F22-BB49-8323-17122D3F9709}" dt="2024-02-06T00:00:56.820" v="158" actId="12"/>
        <pc:sldMkLst>
          <pc:docMk/>
          <pc:sldMk cId="0" sldId="309"/>
        </pc:sldMkLst>
        <pc:spChg chg="mod">
          <ac:chgData name="Ayinde Yakubu" userId="dbf28488-b3c2-4b88-bb11-cff705b8b5cb" providerId="ADAL" clId="{24A9EE06-5F22-BB49-8323-17122D3F9709}" dt="2024-02-06T00:00:56.820" v="158" actId="12"/>
          <ac:spMkLst>
            <pc:docMk/>
            <pc:sldMk cId="0" sldId="309"/>
            <ac:spMk id="609" creationId="{00000000-0000-0000-0000-000000000000}"/>
          </ac:spMkLst>
        </pc:spChg>
      </pc:sldChg>
      <pc:sldChg chg="modSp mod">
        <pc:chgData name="Ayinde Yakubu" userId="dbf28488-b3c2-4b88-bb11-cff705b8b5cb" providerId="ADAL" clId="{24A9EE06-5F22-BB49-8323-17122D3F9709}" dt="2024-02-06T00:01:24.020" v="159" actId="1076"/>
        <pc:sldMkLst>
          <pc:docMk/>
          <pc:sldMk cId="0" sldId="311"/>
        </pc:sldMkLst>
        <pc:picChg chg="mod">
          <ac:chgData name="Ayinde Yakubu" userId="dbf28488-b3c2-4b88-bb11-cff705b8b5cb" providerId="ADAL" clId="{24A9EE06-5F22-BB49-8323-17122D3F9709}" dt="2024-02-06T00:01:24.020" v="159" actId="1076"/>
          <ac:picMkLst>
            <pc:docMk/>
            <pc:sldMk cId="0" sldId="311"/>
            <ac:picMk id="623" creationId="{00000000-0000-0000-0000-000000000000}"/>
          </ac:picMkLst>
        </pc:picChg>
      </pc:sldChg>
      <pc:sldChg chg="modSp mod">
        <pc:chgData name="Ayinde Yakubu" userId="dbf28488-b3c2-4b88-bb11-cff705b8b5cb" providerId="ADAL" clId="{24A9EE06-5F22-BB49-8323-17122D3F9709}" dt="2024-02-06T00:02:14.649" v="163" actId="1076"/>
        <pc:sldMkLst>
          <pc:docMk/>
          <pc:sldMk cId="0" sldId="312"/>
        </pc:sldMkLst>
        <pc:picChg chg="mod">
          <ac:chgData name="Ayinde Yakubu" userId="dbf28488-b3c2-4b88-bb11-cff705b8b5cb" providerId="ADAL" clId="{24A9EE06-5F22-BB49-8323-17122D3F9709}" dt="2024-02-06T00:02:14.649" v="163" actId="1076"/>
          <ac:picMkLst>
            <pc:docMk/>
            <pc:sldMk cId="0" sldId="312"/>
            <ac:picMk id="630" creationId="{00000000-0000-0000-0000-000000000000}"/>
          </ac:picMkLst>
        </pc:picChg>
      </pc:sldChg>
      <pc:sldChg chg="modSp mod">
        <pc:chgData name="Ayinde Yakubu" userId="dbf28488-b3c2-4b88-bb11-cff705b8b5cb" providerId="ADAL" clId="{24A9EE06-5F22-BB49-8323-17122D3F9709}" dt="2024-02-06T00:04:09.537" v="165" actId="1076"/>
        <pc:sldMkLst>
          <pc:docMk/>
          <pc:sldMk cId="0" sldId="316"/>
        </pc:sldMkLst>
        <pc:spChg chg="mod">
          <ac:chgData name="Ayinde Yakubu" userId="dbf28488-b3c2-4b88-bb11-cff705b8b5cb" providerId="ADAL" clId="{24A9EE06-5F22-BB49-8323-17122D3F9709}" dt="2024-02-06T00:04:03.701" v="164" actId="1076"/>
          <ac:spMkLst>
            <pc:docMk/>
            <pc:sldMk cId="0" sldId="316"/>
            <ac:spMk id="656" creationId="{00000000-0000-0000-0000-000000000000}"/>
          </ac:spMkLst>
        </pc:spChg>
        <pc:picChg chg="mod">
          <ac:chgData name="Ayinde Yakubu" userId="dbf28488-b3c2-4b88-bb11-cff705b8b5cb" providerId="ADAL" clId="{24A9EE06-5F22-BB49-8323-17122D3F9709}" dt="2024-02-06T00:04:09.537" v="165" actId="1076"/>
          <ac:picMkLst>
            <pc:docMk/>
            <pc:sldMk cId="0" sldId="316"/>
            <ac:picMk id="657" creationId="{00000000-0000-0000-0000-000000000000}"/>
          </ac:picMkLst>
        </pc:picChg>
      </pc:sldChg>
      <pc:sldChg chg="modSp mod">
        <pc:chgData name="Ayinde Yakubu" userId="dbf28488-b3c2-4b88-bb11-cff705b8b5cb" providerId="ADAL" clId="{24A9EE06-5F22-BB49-8323-17122D3F9709}" dt="2024-02-06T00:05:26.980" v="173" actId="20577"/>
        <pc:sldMkLst>
          <pc:docMk/>
          <pc:sldMk cId="0" sldId="318"/>
        </pc:sldMkLst>
        <pc:graphicFrameChg chg="mod modGraphic">
          <ac:chgData name="Ayinde Yakubu" userId="dbf28488-b3c2-4b88-bb11-cff705b8b5cb" providerId="ADAL" clId="{24A9EE06-5F22-BB49-8323-17122D3F9709}" dt="2024-02-06T00:05:26.980" v="173" actId="20577"/>
          <ac:graphicFrameMkLst>
            <pc:docMk/>
            <pc:sldMk cId="0" sldId="318"/>
            <ac:graphicFrameMk id="673" creationId="{00000000-0000-0000-0000-000000000000}"/>
          </ac:graphicFrameMkLst>
        </pc:graphicFrameChg>
      </pc:sldChg>
      <pc:sldChg chg="addSp modSp mod">
        <pc:chgData name="Ayinde Yakubu" userId="dbf28488-b3c2-4b88-bb11-cff705b8b5cb" providerId="ADAL" clId="{24A9EE06-5F22-BB49-8323-17122D3F9709}" dt="2024-02-06T00:06:08.177" v="179"/>
        <pc:sldMkLst>
          <pc:docMk/>
          <pc:sldMk cId="0" sldId="319"/>
        </pc:sldMkLst>
        <pc:spChg chg="add mod">
          <ac:chgData name="Ayinde Yakubu" userId="dbf28488-b3c2-4b88-bb11-cff705b8b5cb" providerId="ADAL" clId="{24A9EE06-5F22-BB49-8323-17122D3F9709}" dt="2024-02-06T00:06:08.177" v="179"/>
          <ac:spMkLst>
            <pc:docMk/>
            <pc:sldMk cId="0" sldId="319"/>
            <ac:spMk id="2" creationId="{04D47714-F031-691D-3E8A-CE98A96EA0CF}"/>
          </ac:spMkLst>
        </pc:spChg>
        <pc:graphicFrameChg chg="mod modGraphic">
          <ac:chgData name="Ayinde Yakubu" userId="dbf28488-b3c2-4b88-bb11-cff705b8b5cb" providerId="ADAL" clId="{24A9EE06-5F22-BB49-8323-17122D3F9709}" dt="2024-02-06T00:05:58.064" v="178" actId="14100"/>
          <ac:graphicFrameMkLst>
            <pc:docMk/>
            <pc:sldMk cId="0" sldId="319"/>
            <ac:graphicFrameMk id="680" creationId="{00000000-0000-0000-0000-000000000000}"/>
          </ac:graphicFrameMkLst>
        </pc:graphicFrameChg>
      </pc:sldChg>
      <pc:sldChg chg="addSp modSp modNotes">
        <pc:chgData name="Ayinde Yakubu" userId="dbf28488-b3c2-4b88-bb11-cff705b8b5cb" providerId="ADAL" clId="{24A9EE06-5F22-BB49-8323-17122D3F9709}" dt="2024-02-06T00:06:24.649" v="180"/>
        <pc:sldMkLst>
          <pc:docMk/>
          <pc:sldMk cId="0" sldId="320"/>
        </pc:sldMkLst>
        <pc:spChg chg="add mod">
          <ac:chgData name="Ayinde Yakubu" userId="dbf28488-b3c2-4b88-bb11-cff705b8b5cb" providerId="ADAL" clId="{24A9EE06-5F22-BB49-8323-17122D3F9709}" dt="2024-02-06T00:06:24.649" v="180"/>
          <ac:spMkLst>
            <pc:docMk/>
            <pc:sldMk cId="0" sldId="320"/>
            <ac:spMk id="2" creationId="{9D242918-30D5-09A3-3010-BE78D754C077}"/>
          </ac:spMkLst>
        </pc:spChg>
      </pc:sldChg>
      <pc:sldChg chg="modSp mod">
        <pc:chgData name="Ayinde Yakubu" userId="dbf28488-b3c2-4b88-bb11-cff705b8b5cb" providerId="ADAL" clId="{24A9EE06-5F22-BB49-8323-17122D3F9709}" dt="2024-02-06T00:06:54.241" v="181" actId="20577"/>
        <pc:sldMkLst>
          <pc:docMk/>
          <pc:sldMk cId="0" sldId="321"/>
        </pc:sldMkLst>
        <pc:spChg chg="mod">
          <ac:chgData name="Ayinde Yakubu" userId="dbf28488-b3c2-4b88-bb11-cff705b8b5cb" providerId="ADAL" clId="{24A9EE06-5F22-BB49-8323-17122D3F9709}" dt="2024-02-06T00:06:54.241" v="181" actId="20577"/>
          <ac:spMkLst>
            <pc:docMk/>
            <pc:sldMk cId="0" sldId="321"/>
            <ac:spMk id="692" creationId="{00000000-0000-0000-0000-000000000000}"/>
          </ac:spMkLst>
        </pc:spChg>
      </pc:sldChg>
      <pc:sldChg chg="addSp delSp modSp mod">
        <pc:chgData name="Ayinde Yakubu" userId="dbf28488-b3c2-4b88-bb11-cff705b8b5cb" providerId="ADAL" clId="{24A9EE06-5F22-BB49-8323-17122D3F9709}" dt="2024-02-05T02:44:25.780" v="124" actId="14100"/>
        <pc:sldMkLst>
          <pc:docMk/>
          <pc:sldMk cId="0" sldId="325"/>
        </pc:sldMkLst>
        <pc:graphicFrameChg chg="add mod">
          <ac:chgData name="Ayinde Yakubu" userId="dbf28488-b3c2-4b88-bb11-cff705b8b5cb" providerId="ADAL" clId="{24A9EE06-5F22-BB49-8323-17122D3F9709}" dt="2024-02-05T02:44:14.724" v="122"/>
          <ac:graphicFrameMkLst>
            <pc:docMk/>
            <pc:sldMk cId="0" sldId="325"/>
            <ac:graphicFrameMk id="2" creationId="{C2925E10-98B4-DB45-0FA9-F349D446571D}"/>
          </ac:graphicFrameMkLst>
        </pc:graphicFrameChg>
        <pc:graphicFrameChg chg="add mod modGraphic">
          <ac:chgData name="Ayinde Yakubu" userId="dbf28488-b3c2-4b88-bb11-cff705b8b5cb" providerId="ADAL" clId="{24A9EE06-5F22-BB49-8323-17122D3F9709}" dt="2024-02-05T02:44:25.780" v="124" actId="14100"/>
          <ac:graphicFrameMkLst>
            <pc:docMk/>
            <pc:sldMk cId="0" sldId="325"/>
            <ac:graphicFrameMk id="3" creationId="{00085CEF-B80E-B573-1430-D2287288C5BB}"/>
          </ac:graphicFrameMkLst>
        </pc:graphicFrameChg>
        <pc:picChg chg="del">
          <ac:chgData name="Ayinde Yakubu" userId="dbf28488-b3c2-4b88-bb11-cff705b8b5cb" providerId="ADAL" clId="{24A9EE06-5F22-BB49-8323-17122D3F9709}" dt="2024-02-05T02:44:14.192" v="121" actId="478"/>
          <ac:picMkLst>
            <pc:docMk/>
            <pc:sldMk cId="0" sldId="325"/>
            <ac:picMk id="723" creationId="{00000000-0000-0000-0000-000000000000}"/>
          </ac:picMkLst>
        </pc:picChg>
      </pc:sldChg>
      <pc:sldChg chg="addSp delSp modSp mod">
        <pc:chgData name="Ayinde Yakubu" userId="dbf28488-b3c2-4b88-bb11-cff705b8b5cb" providerId="ADAL" clId="{24A9EE06-5F22-BB49-8323-17122D3F9709}" dt="2024-02-05T02:48:25.240" v="129" actId="14734"/>
        <pc:sldMkLst>
          <pc:docMk/>
          <pc:sldMk cId="0" sldId="326"/>
        </pc:sldMkLst>
        <pc:graphicFrameChg chg="add mod">
          <ac:chgData name="Ayinde Yakubu" userId="dbf28488-b3c2-4b88-bb11-cff705b8b5cb" providerId="ADAL" clId="{24A9EE06-5F22-BB49-8323-17122D3F9709}" dt="2024-02-05T02:48:08.270" v="126"/>
          <ac:graphicFrameMkLst>
            <pc:docMk/>
            <pc:sldMk cId="0" sldId="326"/>
            <ac:graphicFrameMk id="2" creationId="{19319D96-4556-A0B5-97CE-AE12C5D38240}"/>
          </ac:graphicFrameMkLst>
        </pc:graphicFrameChg>
        <pc:graphicFrameChg chg="add mod modGraphic">
          <ac:chgData name="Ayinde Yakubu" userId="dbf28488-b3c2-4b88-bb11-cff705b8b5cb" providerId="ADAL" clId="{24A9EE06-5F22-BB49-8323-17122D3F9709}" dt="2024-02-05T02:48:25.240" v="129" actId="14734"/>
          <ac:graphicFrameMkLst>
            <pc:docMk/>
            <pc:sldMk cId="0" sldId="326"/>
            <ac:graphicFrameMk id="3" creationId="{F4804A9C-F11B-C62D-6516-C01FBDF771FD}"/>
          </ac:graphicFrameMkLst>
        </pc:graphicFrameChg>
        <pc:picChg chg="del">
          <ac:chgData name="Ayinde Yakubu" userId="dbf28488-b3c2-4b88-bb11-cff705b8b5cb" providerId="ADAL" clId="{24A9EE06-5F22-BB49-8323-17122D3F9709}" dt="2024-02-05T02:48:07.813" v="125" actId="478"/>
          <ac:picMkLst>
            <pc:docMk/>
            <pc:sldMk cId="0" sldId="326"/>
            <ac:picMk id="731" creationId="{00000000-0000-0000-0000-000000000000}"/>
          </ac:picMkLst>
        </pc:picChg>
      </pc:sldChg>
      <pc:sldChg chg="modNotesTx">
        <pc:chgData name="Ayinde Yakubu" userId="dbf28488-b3c2-4b88-bb11-cff705b8b5cb" providerId="ADAL" clId="{24A9EE06-5F22-BB49-8323-17122D3F9709}" dt="2024-02-06T00:11:56.358" v="229" actId="20577"/>
        <pc:sldMkLst>
          <pc:docMk/>
          <pc:sldMk cId="0" sldId="328"/>
        </pc:sldMkLst>
      </pc:sldChg>
      <pc:sldChg chg="addSp delSp modSp mod">
        <pc:chgData name="Ayinde Yakubu" userId="dbf28488-b3c2-4b88-bb11-cff705b8b5cb" providerId="ADAL" clId="{24A9EE06-5F22-BB49-8323-17122D3F9709}" dt="2024-02-06T00:58:26.066" v="309" actId="14734"/>
        <pc:sldMkLst>
          <pc:docMk/>
          <pc:sldMk cId="0" sldId="335"/>
        </pc:sldMkLst>
        <pc:graphicFrameChg chg="add mod">
          <ac:chgData name="Ayinde Yakubu" userId="dbf28488-b3c2-4b88-bb11-cff705b8b5cb" providerId="ADAL" clId="{24A9EE06-5F22-BB49-8323-17122D3F9709}" dt="2024-02-06T00:36:17.778" v="273"/>
          <ac:graphicFrameMkLst>
            <pc:docMk/>
            <pc:sldMk cId="0" sldId="335"/>
            <ac:graphicFrameMk id="2" creationId="{AF1D6E07-A1ED-3335-B99D-EC67BA00D348}"/>
          </ac:graphicFrameMkLst>
        </pc:graphicFrameChg>
        <pc:graphicFrameChg chg="add mod modGraphic">
          <ac:chgData name="Ayinde Yakubu" userId="dbf28488-b3c2-4b88-bb11-cff705b8b5cb" providerId="ADAL" clId="{24A9EE06-5F22-BB49-8323-17122D3F9709}" dt="2024-02-06T00:58:26.066" v="309" actId="14734"/>
          <ac:graphicFrameMkLst>
            <pc:docMk/>
            <pc:sldMk cId="0" sldId="335"/>
            <ac:graphicFrameMk id="3" creationId="{FB1D6DD6-EBED-BA79-3157-864EF2EBD844}"/>
          </ac:graphicFrameMkLst>
        </pc:graphicFrameChg>
        <pc:picChg chg="del mod">
          <ac:chgData name="Ayinde Yakubu" userId="dbf28488-b3c2-4b88-bb11-cff705b8b5cb" providerId="ADAL" clId="{24A9EE06-5F22-BB49-8323-17122D3F9709}" dt="2024-02-06T00:43:27.625" v="275" actId="478"/>
          <ac:picMkLst>
            <pc:docMk/>
            <pc:sldMk cId="0" sldId="335"/>
            <ac:picMk id="800" creationId="{00000000-0000-0000-0000-000000000000}"/>
          </ac:picMkLst>
        </pc:picChg>
      </pc:sldChg>
      <pc:sldChg chg="modSp mod">
        <pc:chgData name="Ayinde Yakubu" userId="dbf28488-b3c2-4b88-bb11-cff705b8b5cb" providerId="ADAL" clId="{24A9EE06-5F22-BB49-8323-17122D3F9709}" dt="2024-02-06T00:16:26.629" v="270" actId="20577"/>
        <pc:sldMkLst>
          <pc:docMk/>
          <pc:sldMk cId="0" sldId="338"/>
        </pc:sldMkLst>
        <pc:spChg chg="mod">
          <ac:chgData name="Ayinde Yakubu" userId="dbf28488-b3c2-4b88-bb11-cff705b8b5cb" providerId="ADAL" clId="{24A9EE06-5F22-BB49-8323-17122D3F9709}" dt="2024-02-06T00:16:26.629" v="270" actId="20577"/>
          <ac:spMkLst>
            <pc:docMk/>
            <pc:sldMk cId="0" sldId="338"/>
            <ac:spMk id="822" creationId="{00000000-0000-0000-0000-000000000000}"/>
          </ac:spMkLst>
        </pc:spChg>
      </pc:sldChg>
      <pc:sldChg chg="modSp mod modNotesTx">
        <pc:chgData name="Ayinde Yakubu" userId="dbf28488-b3c2-4b88-bb11-cff705b8b5cb" providerId="ADAL" clId="{24A9EE06-5F22-BB49-8323-17122D3F9709}" dt="2024-02-07T14:06:16.144" v="844" actId="20577"/>
        <pc:sldMkLst>
          <pc:docMk/>
          <pc:sldMk cId="2485269906" sldId="339"/>
        </pc:sldMkLst>
        <pc:spChg chg="mod">
          <ac:chgData name="Ayinde Yakubu" userId="dbf28488-b3c2-4b88-bb11-cff705b8b5cb" providerId="ADAL" clId="{24A9EE06-5F22-BB49-8323-17122D3F9709}" dt="2024-02-07T01:42:49.465" v="430" actId="5793"/>
          <ac:spMkLst>
            <pc:docMk/>
            <pc:sldMk cId="2485269906" sldId="339"/>
            <ac:spMk id="3" creationId="{CDBCD241-0938-E287-776C-92C37CA940EE}"/>
          </ac:spMkLst>
        </pc:spChg>
        <pc:graphicFrameChg chg="mod modGraphic">
          <ac:chgData name="Ayinde Yakubu" userId="dbf28488-b3c2-4b88-bb11-cff705b8b5cb" providerId="ADAL" clId="{24A9EE06-5F22-BB49-8323-17122D3F9709}" dt="2024-02-07T14:04:43.203" v="535" actId="14100"/>
          <ac:graphicFrameMkLst>
            <pc:docMk/>
            <pc:sldMk cId="2485269906" sldId="339"/>
            <ac:graphicFrameMk id="5" creationId="{A3FB4D75-517B-3C93-B0CA-C473E10DC14F}"/>
          </ac:graphicFrameMkLst>
        </pc:graphicFrameChg>
      </pc:sldChg>
    </pc:docChg>
  </pc:docChgLst>
  <pc:docChgLst>
    <pc:chgData name="Jerry Gu" userId="S::jy4gu@uwaterloo.ca::c6883f44-7718-4539-ab85-21c16a5c9cd4" providerId="AD" clId="Web-{BFB6DFA6-8642-DD64-F517-8AD1945185D7}"/>
    <pc:docChg chg="modSld">
      <pc:chgData name="Jerry Gu" userId="S::jy4gu@uwaterloo.ca::c6883f44-7718-4539-ab85-21c16a5c9cd4" providerId="AD" clId="Web-{BFB6DFA6-8642-DD64-F517-8AD1945185D7}" dt="2024-02-06T02:05:52.461" v="1" actId="20577"/>
      <pc:docMkLst>
        <pc:docMk/>
      </pc:docMkLst>
      <pc:sldChg chg="modSp">
        <pc:chgData name="Jerry Gu" userId="S::jy4gu@uwaterloo.ca::c6883f44-7718-4539-ab85-21c16a5c9cd4" providerId="AD" clId="Web-{BFB6DFA6-8642-DD64-F517-8AD1945185D7}" dt="2024-02-06T02:05:52.461" v="1" actId="20577"/>
        <pc:sldMkLst>
          <pc:docMk/>
          <pc:sldMk cId="0" sldId="257"/>
        </pc:sldMkLst>
        <pc:spChg chg="mod">
          <ac:chgData name="Jerry Gu" userId="S::jy4gu@uwaterloo.ca::c6883f44-7718-4539-ab85-21c16a5c9cd4" providerId="AD" clId="Web-{BFB6DFA6-8642-DD64-F517-8AD1945185D7}" dt="2024-02-06T02:05:52.461" v="1" actId="20577"/>
          <ac:spMkLst>
            <pc:docMk/>
            <pc:sldMk cId="0" sldId="257"/>
            <ac:spMk id="114" creationId="{00000000-0000-0000-0000-000000000000}"/>
          </ac:spMkLst>
        </pc:spChg>
      </pc:sldChg>
    </pc:docChg>
  </pc:docChgLst>
  <pc:docChgLst>
    <pc:chgData name="Jerry Gu" userId="S::jy4gu@uwaterloo.ca::c6883f44-7718-4539-ab85-21c16a5c9cd4" providerId="AD" clId="Web-{DFF383C6-D981-8201-FF7C-E10ED22EE418}"/>
    <pc:docChg chg="modSld">
      <pc:chgData name="Jerry Gu" userId="S::jy4gu@uwaterloo.ca::c6883f44-7718-4539-ab85-21c16a5c9cd4" providerId="AD" clId="Web-{DFF383C6-D981-8201-FF7C-E10ED22EE418}" dt="2024-02-07T01:57:32.021" v="551"/>
      <pc:docMkLst>
        <pc:docMk/>
      </pc:docMkLst>
      <pc:sldChg chg="modSp">
        <pc:chgData name="Jerry Gu" userId="S::jy4gu@uwaterloo.ca::c6883f44-7718-4539-ab85-21c16a5c9cd4" providerId="AD" clId="Web-{DFF383C6-D981-8201-FF7C-E10ED22EE418}" dt="2024-02-07T01:57:32.021" v="551"/>
        <pc:sldMkLst>
          <pc:docMk/>
          <pc:sldMk cId="2485269906" sldId="339"/>
        </pc:sldMkLst>
        <pc:graphicFrameChg chg="mod modGraphic">
          <ac:chgData name="Jerry Gu" userId="S::jy4gu@uwaterloo.ca::c6883f44-7718-4539-ab85-21c16a5c9cd4" providerId="AD" clId="Web-{DFF383C6-D981-8201-FF7C-E10ED22EE418}" dt="2024-02-07T01:57:32.021" v="551"/>
          <ac:graphicFrameMkLst>
            <pc:docMk/>
            <pc:sldMk cId="2485269906" sldId="339"/>
            <ac:graphicFrameMk id="5" creationId="{A3FB4D75-517B-3C93-B0CA-C473E10DC14F}"/>
          </ac:graphicFrameMkLst>
        </pc:graphicFrameChg>
      </pc:sldChg>
    </pc:docChg>
  </pc:docChgLst>
  <pc:docChgLst>
    <pc:chgData name="Wenhu Chen" userId="S::wenhuche@uwaterloo.ca::95984458-d0cb-4b92-8b80-df7b140e670d" providerId="AD" clId="Web-{74E61F11-45E6-FE9E-2DDF-B3D232C9AAC2}"/>
    <pc:docChg chg="modSld">
      <pc:chgData name="Wenhu Chen" userId="S::wenhuche@uwaterloo.ca::95984458-d0cb-4b92-8b80-df7b140e670d" providerId="AD" clId="Web-{74E61F11-45E6-FE9E-2DDF-B3D232C9AAC2}" dt="2024-02-07T17:43:41.161" v="0"/>
      <pc:docMkLst>
        <pc:docMk/>
      </pc:docMkLst>
      <pc:sldChg chg="delSp">
        <pc:chgData name="Wenhu Chen" userId="S::wenhuche@uwaterloo.ca::95984458-d0cb-4b92-8b80-df7b140e670d" providerId="AD" clId="Web-{74E61F11-45E6-FE9E-2DDF-B3D232C9AAC2}" dt="2024-02-07T17:43:41.161" v="0"/>
        <pc:sldMkLst>
          <pc:docMk/>
          <pc:sldMk cId="0" sldId="283"/>
        </pc:sldMkLst>
        <pc:spChg chg="del">
          <ac:chgData name="Wenhu Chen" userId="S::wenhuche@uwaterloo.ca::95984458-d0cb-4b92-8b80-df7b140e670d" providerId="AD" clId="Web-{74E61F11-45E6-FE9E-2DDF-B3D232C9AAC2}" dt="2024-02-07T17:43:41.161" v="0"/>
          <ac:spMkLst>
            <pc:docMk/>
            <pc:sldMk cId="0" sldId="283"/>
            <ac:spMk id="418" creationId="{00000000-0000-0000-0000-000000000000}"/>
          </ac:spMkLst>
        </pc:spChg>
      </pc:sldChg>
    </pc:docChg>
  </pc:docChgLst>
  <pc:docChgLst>
    <pc:chgData name="Ayinde Yakubu" userId="dbf28488-b3c2-4b88-bb11-cff705b8b5cb" providerId="ADAL" clId="{21714C30-C4E4-7547-B97E-0AD4EAE7851A}"/>
    <pc:docChg chg="undo redo custSel addSld delSld modSld sldOrd">
      <pc:chgData name="Ayinde Yakubu" userId="dbf28488-b3c2-4b88-bb11-cff705b8b5cb" providerId="ADAL" clId="{21714C30-C4E4-7547-B97E-0AD4EAE7851A}" dt="2024-02-07T12:48:52.019" v="182" actId="20577"/>
      <pc:docMkLst>
        <pc:docMk/>
      </pc:docMkLst>
      <pc:sldChg chg="modNotesTx">
        <pc:chgData name="Ayinde Yakubu" userId="dbf28488-b3c2-4b88-bb11-cff705b8b5cb" providerId="ADAL" clId="{21714C30-C4E4-7547-B97E-0AD4EAE7851A}" dt="2024-02-07T12:48:52.019" v="182" actId="20577"/>
        <pc:sldMkLst>
          <pc:docMk/>
          <pc:sldMk cId="0" sldId="258"/>
        </pc:sldMkLst>
      </pc:sldChg>
      <pc:sldChg chg="modNotesTx">
        <pc:chgData name="Ayinde Yakubu" userId="dbf28488-b3c2-4b88-bb11-cff705b8b5cb" providerId="ADAL" clId="{21714C30-C4E4-7547-B97E-0AD4EAE7851A}" dt="2024-02-07T12:48:39.309" v="178" actId="20577"/>
        <pc:sldMkLst>
          <pc:docMk/>
          <pc:sldMk cId="0" sldId="262"/>
        </pc:sldMkLst>
      </pc:sldChg>
      <pc:sldChg chg="modSp del ord">
        <pc:chgData name="Ayinde Yakubu" userId="dbf28488-b3c2-4b88-bb11-cff705b8b5cb" providerId="ADAL" clId="{21714C30-C4E4-7547-B97E-0AD4EAE7851A}" dt="2024-02-07T12:42:32.930" v="170" actId="2696"/>
        <pc:sldMkLst>
          <pc:docMk/>
          <pc:sldMk cId="0" sldId="267"/>
        </pc:sldMkLst>
        <pc:spChg chg="mod">
          <ac:chgData name="Ayinde Yakubu" userId="dbf28488-b3c2-4b88-bb11-cff705b8b5cb" providerId="ADAL" clId="{21714C30-C4E4-7547-B97E-0AD4EAE7851A}" dt="2024-02-07T12:40:23.679" v="168" actId="1076"/>
          <ac:spMkLst>
            <pc:docMk/>
            <pc:sldMk cId="0" sldId="267"/>
            <ac:spMk id="260" creationId="{00000000-0000-0000-0000-000000000000}"/>
          </ac:spMkLst>
        </pc:spChg>
      </pc:sldChg>
      <pc:sldChg chg="modSp">
        <pc:chgData name="Ayinde Yakubu" userId="dbf28488-b3c2-4b88-bb11-cff705b8b5cb" providerId="ADAL" clId="{21714C30-C4E4-7547-B97E-0AD4EAE7851A}" dt="2024-02-06T22:54:17.882" v="123" actId="1076"/>
        <pc:sldMkLst>
          <pc:docMk/>
          <pc:sldMk cId="0" sldId="281"/>
        </pc:sldMkLst>
        <pc:picChg chg="mod">
          <ac:chgData name="Ayinde Yakubu" userId="dbf28488-b3c2-4b88-bb11-cff705b8b5cb" providerId="ADAL" clId="{21714C30-C4E4-7547-B97E-0AD4EAE7851A}" dt="2024-02-06T22:54:17.882" v="123" actId="1076"/>
          <ac:picMkLst>
            <pc:docMk/>
            <pc:sldMk cId="0" sldId="281"/>
            <ac:picMk id="405" creationId="{00000000-0000-0000-0000-000000000000}"/>
          </ac:picMkLst>
        </pc:picChg>
      </pc:sldChg>
      <pc:sldChg chg="modNotesTx">
        <pc:chgData name="Ayinde Yakubu" userId="dbf28488-b3c2-4b88-bb11-cff705b8b5cb" providerId="ADAL" clId="{21714C30-C4E4-7547-B97E-0AD4EAE7851A}" dt="2024-02-06T13:39:47.137" v="119" actId="20577"/>
        <pc:sldMkLst>
          <pc:docMk/>
          <pc:sldMk cId="0" sldId="285"/>
        </pc:sldMkLst>
      </pc:sldChg>
      <pc:sldChg chg="modSp">
        <pc:chgData name="Ayinde Yakubu" userId="dbf28488-b3c2-4b88-bb11-cff705b8b5cb" providerId="ADAL" clId="{21714C30-C4E4-7547-B97E-0AD4EAE7851A}" dt="2024-02-06T22:54:58.795" v="127" actId="20577"/>
        <pc:sldMkLst>
          <pc:docMk/>
          <pc:sldMk cId="0" sldId="337"/>
        </pc:sldMkLst>
        <pc:spChg chg="mod">
          <ac:chgData name="Ayinde Yakubu" userId="dbf28488-b3c2-4b88-bb11-cff705b8b5cb" providerId="ADAL" clId="{21714C30-C4E4-7547-B97E-0AD4EAE7851A}" dt="2024-02-06T22:54:58.795" v="127" actId="20577"/>
          <ac:spMkLst>
            <pc:docMk/>
            <pc:sldMk cId="0" sldId="337"/>
            <ac:spMk id="815" creationId="{00000000-0000-0000-0000-000000000000}"/>
          </ac:spMkLst>
        </pc:spChg>
      </pc:sldChg>
      <pc:sldChg chg="addSp delSp modSp new">
        <pc:chgData name="Ayinde Yakubu" userId="dbf28488-b3c2-4b88-bb11-cff705b8b5cb" providerId="ADAL" clId="{21714C30-C4E4-7547-B97E-0AD4EAE7851A}" dt="2024-02-06T23:00:14.158" v="167" actId="1076"/>
        <pc:sldMkLst>
          <pc:docMk/>
          <pc:sldMk cId="2485269906" sldId="339"/>
        </pc:sldMkLst>
        <pc:spChg chg="mod">
          <ac:chgData name="Ayinde Yakubu" userId="dbf28488-b3c2-4b88-bb11-cff705b8b5cb" providerId="ADAL" clId="{21714C30-C4E4-7547-B97E-0AD4EAE7851A}" dt="2024-02-06T22:59:48.101" v="164" actId="27636"/>
          <ac:spMkLst>
            <pc:docMk/>
            <pc:sldMk cId="2485269906" sldId="339"/>
            <ac:spMk id="2" creationId="{351FB33C-63A7-B834-9B78-61D4BBC70F67}"/>
          </ac:spMkLst>
        </pc:spChg>
        <pc:graphicFrameChg chg="add mod">
          <ac:chgData name="Ayinde Yakubu" userId="dbf28488-b3c2-4b88-bb11-cff705b8b5cb" providerId="ADAL" clId="{21714C30-C4E4-7547-B97E-0AD4EAE7851A}" dt="2024-02-06T23:00:14.158" v="167" actId="1076"/>
          <ac:graphicFrameMkLst>
            <pc:docMk/>
            <pc:sldMk cId="2485269906" sldId="339"/>
            <ac:graphicFrameMk id="5" creationId="{A3FB4D75-517B-3C93-B0CA-C473E10DC14F}"/>
          </ac:graphicFrameMkLst>
        </pc:graphicFrameChg>
        <pc:inkChg chg="add del">
          <ac:chgData name="Ayinde Yakubu" userId="dbf28488-b3c2-4b88-bb11-cff705b8b5cb" providerId="ADAL" clId="{21714C30-C4E4-7547-B97E-0AD4EAE7851A}" dt="2024-02-06T22:56:37.810" v="133"/>
          <ac:inkMkLst>
            <pc:docMk/>
            <pc:sldMk cId="2485269906" sldId="339"/>
            <ac:inkMk id="6" creationId="{95E7504D-AA9C-4B5C-AD70-DD0D719F7322}"/>
          </ac:inkMkLst>
        </pc:inkChg>
        <pc:inkChg chg="add del">
          <ac:chgData name="Ayinde Yakubu" userId="dbf28488-b3c2-4b88-bb11-cff705b8b5cb" providerId="ADAL" clId="{21714C30-C4E4-7547-B97E-0AD4EAE7851A}" dt="2024-02-06T22:56:37.810" v="133"/>
          <ac:inkMkLst>
            <pc:docMk/>
            <pc:sldMk cId="2485269906" sldId="339"/>
            <ac:inkMk id="7" creationId="{2648B3BF-D143-84F1-EDB1-9FB3B281DA55}"/>
          </ac:inkMkLst>
        </pc:inkChg>
        <pc:inkChg chg="add del">
          <ac:chgData name="Ayinde Yakubu" userId="dbf28488-b3c2-4b88-bb11-cff705b8b5cb" providerId="ADAL" clId="{21714C30-C4E4-7547-B97E-0AD4EAE7851A}" dt="2024-02-06T22:56:37.810" v="133"/>
          <ac:inkMkLst>
            <pc:docMk/>
            <pc:sldMk cId="2485269906" sldId="339"/>
            <ac:inkMk id="8" creationId="{36F44549-B0DC-E132-CB09-893CEE1F27BA}"/>
          </ac:inkMkLst>
        </pc:inkChg>
        <pc:inkChg chg="add del reco">
          <ac:chgData name="Ayinde Yakubu" userId="dbf28488-b3c2-4b88-bb11-cff705b8b5cb" providerId="ADAL" clId="{21714C30-C4E4-7547-B97E-0AD4EAE7851A}" dt="2024-02-06T22:58:48.389" v="135" actId="21"/>
          <ac:inkMkLst>
            <pc:docMk/>
            <pc:sldMk cId="2485269906" sldId="339"/>
            <ac:inkMk id="9" creationId="{3CD9EBE9-E381-BDD4-C5C1-D69F6E18AE21}"/>
          </ac:inkMkLst>
        </pc:ink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661bd1d26a_1_5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myself and allow Jerry to introduce himself</a:t>
            </a:r>
            <a:endParaRPr/>
          </a:p>
        </p:txBody>
      </p:sp>
      <p:sp>
        <p:nvSpPr>
          <p:cNvPr id="102" name="Google Shape;102;g2661bd1d26a_1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6e8d0383c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66e8d0383c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CA"/>
              <a:t>In self-attention, the model processes each token in the input sequence and assigns different attention scores to other tokens in the same sequence. These scores determine the importance of each token's contribution </a:t>
            </a:r>
          </a:p>
          <a:p>
            <a:pPr marL="0" lvl="0" indent="0" algn="l" rtl="0">
              <a:spcBef>
                <a:spcPts val="0"/>
              </a:spcBef>
              <a:spcAft>
                <a:spcPts val="0"/>
              </a:spcAft>
              <a:buNone/>
            </a:pPr>
            <a:r>
              <a:rPr lang="en-CA"/>
              <a:t>to the model's understanding of the context.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b4cfabb6e3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b4cfabb6e3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spcBef>
                <a:spcPts val="0"/>
              </a:spcBef>
              <a:spcAft>
                <a:spcPts val="0"/>
              </a:spcAft>
              <a:buFont typeface="Arial" panose="020B0604020202020204" pitchFamily="34" charset="0"/>
              <a:buChar char="•"/>
            </a:pPr>
            <a:r>
              <a:rPr lang="en-CA" sz="1800" b="0" i="0" u="none" strike="noStrike">
                <a:solidFill>
                  <a:srgbClr val="000000"/>
                </a:solidFill>
                <a:effectLst/>
                <a:latin typeface="Arial" panose="020B0604020202020204" pitchFamily="34" charset="0"/>
              </a:rPr>
              <a:t>Schematics of the Transformer architecture variants we considered. In this diagram, blocks represent elements of a sequence and lines represent attention visibility.</a:t>
            </a:r>
          </a:p>
          <a:p>
            <a:pPr rtl="0" fontAlgn="base">
              <a:spcBef>
                <a:spcPts val="0"/>
              </a:spcBef>
              <a:spcAft>
                <a:spcPts val="0"/>
              </a:spcAft>
              <a:buFont typeface="Arial" panose="020B0604020202020204" pitchFamily="34" charset="0"/>
              <a:buChar char="•"/>
            </a:pPr>
            <a:r>
              <a:rPr lang="en-CA" sz="1800" b="0" i="0" u="none" strike="noStrike">
                <a:solidFill>
                  <a:srgbClr val="000000"/>
                </a:solidFill>
                <a:effectLst/>
                <a:latin typeface="Arial" panose="020B0604020202020204" pitchFamily="34" charset="0"/>
              </a:rPr>
              <a:t>Different colored groups of blocks indicate different Transformer layer stacks. Dark grey lines correspond to fully-visible masking and light grey lines correspond to causal masking. </a:t>
            </a:r>
          </a:p>
          <a:p>
            <a:pPr rtl="0" fontAlgn="base">
              <a:spcBef>
                <a:spcPts val="0"/>
              </a:spcBef>
              <a:spcAft>
                <a:spcPts val="0"/>
              </a:spcAft>
              <a:buFont typeface="Arial" panose="020B0604020202020204" pitchFamily="34" charset="0"/>
              <a:buChar char="•"/>
            </a:pPr>
            <a:r>
              <a:rPr lang="en-CA" sz="1800" b="0" i="0" u="none" strike="noStrike">
                <a:solidFill>
                  <a:srgbClr val="000000"/>
                </a:solidFill>
                <a:effectLst/>
                <a:latin typeface="Arial" panose="020B0604020202020204" pitchFamily="34" charset="0"/>
              </a:rPr>
              <a:t>We use “.” to denote a special end-of-sequence token that represents the end of a prediction. </a:t>
            </a:r>
          </a:p>
          <a:p>
            <a:pPr rtl="0" fontAlgn="base">
              <a:spcBef>
                <a:spcPts val="0"/>
              </a:spcBef>
              <a:spcAft>
                <a:spcPts val="0"/>
              </a:spcAft>
              <a:buFont typeface="Arial" panose="020B0604020202020204" pitchFamily="34" charset="0"/>
              <a:buChar char="•"/>
            </a:pPr>
            <a:r>
              <a:rPr lang="en-CA" sz="1800" b="0" i="0" u="none" strike="noStrike">
                <a:solidFill>
                  <a:srgbClr val="000000"/>
                </a:solidFill>
                <a:effectLst/>
                <a:latin typeface="Arial" panose="020B0604020202020204" pitchFamily="34" charset="0"/>
              </a:rPr>
              <a:t>The input and output sequences are represented as x and y respectively.</a:t>
            </a:r>
          </a:p>
          <a:p>
            <a:pPr rtl="0" fontAlgn="base">
              <a:spcBef>
                <a:spcPts val="0"/>
              </a:spcBef>
              <a:spcAft>
                <a:spcPts val="0"/>
              </a:spcAft>
              <a:buFont typeface="Arial" panose="020B0604020202020204" pitchFamily="34" charset="0"/>
              <a:buChar char="•"/>
            </a:pPr>
            <a:r>
              <a:rPr lang="en-CA" sz="1800" b="1" i="0" u="none" strike="noStrike">
                <a:solidFill>
                  <a:srgbClr val="000000"/>
                </a:solidFill>
                <a:effectLst/>
                <a:latin typeface="Arial" panose="020B0604020202020204" pitchFamily="34" charset="0"/>
              </a:rPr>
              <a:t>Left</a:t>
            </a:r>
            <a:r>
              <a:rPr lang="en-CA" sz="1800" b="0" i="0" u="none" strike="noStrike">
                <a:solidFill>
                  <a:srgbClr val="000000"/>
                </a:solidFill>
                <a:effectLst/>
                <a:latin typeface="Arial" panose="020B0604020202020204" pitchFamily="34" charset="0"/>
              </a:rPr>
              <a:t>: A standard encoder-decoder architecture uses fully visible masking in the encoder and the encoder-decoder attention, with causal masking in the decoder. </a:t>
            </a:r>
          </a:p>
          <a:p>
            <a:pPr rtl="0" fontAlgn="base">
              <a:spcBef>
                <a:spcPts val="0"/>
              </a:spcBef>
              <a:spcAft>
                <a:spcPts val="0"/>
              </a:spcAft>
              <a:buFont typeface="Arial" panose="020B0604020202020204" pitchFamily="34" charset="0"/>
              <a:buChar char="•"/>
            </a:pPr>
            <a:r>
              <a:rPr lang="en-CA" sz="1800" b="1" i="0" u="none" strike="noStrike">
                <a:solidFill>
                  <a:srgbClr val="000000"/>
                </a:solidFill>
                <a:effectLst/>
                <a:latin typeface="Arial" panose="020B0604020202020204" pitchFamily="34" charset="0"/>
              </a:rPr>
              <a:t>Middle</a:t>
            </a:r>
            <a:r>
              <a:rPr lang="en-CA" sz="1800" b="0" i="0" u="none" strike="noStrike">
                <a:solidFill>
                  <a:srgbClr val="000000"/>
                </a:solidFill>
                <a:effectLst/>
                <a:latin typeface="Arial" panose="020B0604020202020204" pitchFamily="34" charset="0"/>
              </a:rPr>
              <a:t>: A language model consists of a single Transformer layer stack and is fed the concatenation of the input and target, using a causal mask throughout. </a:t>
            </a:r>
          </a:p>
          <a:p>
            <a:r>
              <a:rPr lang="en-CA" sz="1800" b="1" i="0" u="none" strike="noStrike">
                <a:solidFill>
                  <a:srgbClr val="000000"/>
                </a:solidFill>
                <a:effectLst/>
                <a:latin typeface="Arial" panose="020B0604020202020204" pitchFamily="34" charset="0"/>
              </a:rPr>
              <a:t>Right</a:t>
            </a:r>
            <a:r>
              <a:rPr lang="en-CA" sz="1800" b="0" i="0" u="none" strike="noStrike">
                <a:solidFill>
                  <a:srgbClr val="000000"/>
                </a:solidFill>
                <a:effectLst/>
                <a:latin typeface="Arial" panose="020B0604020202020204" pitchFamily="34" charset="0"/>
              </a:rPr>
              <a:t>: Adding a prefix to a language model corresponds to allowing fully-visible masking over the input.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b4cfabb6e3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b4cfabb6e3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CA"/>
              <a:t>An attention mask is a crucial component in large language models (LLMs). It serves as a mechanism to control which parts of the input sequence the model should pay attention to during the training or inference process.</a:t>
            </a:r>
            <a:endParaRPr lang="en"/>
          </a:p>
          <a:p>
            <a:pPr marL="457200" lvl="0" indent="-298450" algn="l" rtl="0">
              <a:spcBef>
                <a:spcPts val="0"/>
              </a:spcBef>
              <a:spcAft>
                <a:spcPts val="0"/>
              </a:spcAft>
              <a:buSzPts val="1100"/>
              <a:buChar char="-"/>
            </a:pPr>
            <a:endParaRPr lang="en"/>
          </a:p>
          <a:p>
            <a:r>
              <a:rPr lang="en-CA" b="1"/>
              <a:t>Types of Attention Masks </a:t>
            </a:r>
          </a:p>
          <a:p>
            <a:pPr>
              <a:buFont typeface="+mj-lt"/>
              <a:buAutoNum type="arabicPeriod"/>
            </a:pPr>
            <a:r>
              <a:rPr lang="en-CA" b="1"/>
              <a:t>Full Attention</a:t>
            </a:r>
            <a:r>
              <a:rPr lang="en-CA"/>
              <a:t>: In some models, every token is allowed to attend to every other token in the input sequence. This is known as full attention and is often used in smaller models.</a:t>
            </a:r>
          </a:p>
          <a:p>
            <a:pPr>
              <a:buFont typeface="+mj-lt"/>
              <a:buAutoNum type="arabicPeriod"/>
            </a:pPr>
            <a:r>
              <a:rPr lang="en-CA" b="1"/>
              <a:t>Scaled Dot-Product Attention</a:t>
            </a:r>
            <a:r>
              <a:rPr lang="en-CA"/>
              <a:t>: To make computations more efficient, large models typically use scaled dot-product attention. This means that tokens only attend to other tokens within a certain distance, determined by a window size or a fixed context length.</a:t>
            </a:r>
          </a:p>
          <a:p>
            <a:pPr>
              <a:buFont typeface="+mj-lt"/>
              <a:buAutoNum type="arabicPeriod"/>
            </a:pPr>
            <a:r>
              <a:rPr lang="en-CA" b="1"/>
              <a:t>Masked Attention</a:t>
            </a:r>
            <a:r>
              <a:rPr lang="en-CA"/>
              <a:t>: In cases where the model should not attend to future tokens (to avoid data leakage during training), a triangular attention mask is applied. This mask ensures that each token can only attend to previous tokens in the sequence.</a:t>
            </a:r>
          </a:p>
          <a:p>
            <a:pPr>
              <a:buFont typeface="+mj-lt"/>
              <a:buAutoNum type="arabicPeriod"/>
            </a:pPr>
            <a:r>
              <a:rPr lang="en-CA" b="1"/>
              <a:t>Attention Heads</a:t>
            </a:r>
            <a:r>
              <a:rPr lang="en-CA"/>
              <a:t>: Large language models like GPT-3.5 employ multiple attention heads. Each head learns different attention patterns, allowing the model to capture various relationships within the data. Attention heads can focus on different aspects like syntax, semantics, or sentiment.</a:t>
            </a:r>
          </a:p>
          <a:p>
            <a:pPr marL="457200" lvl="0" indent="-298450" algn="l" rtl="0">
              <a:spcBef>
                <a:spcPts val="0"/>
              </a:spcBef>
              <a:spcAft>
                <a:spcPts val="0"/>
              </a:spcAft>
              <a:buSzPts val="1100"/>
              <a:buChar char="-"/>
            </a:pPr>
            <a:endParaRPr lang="en"/>
          </a:p>
          <a:p>
            <a:pPr marL="457200" lvl="0" indent="-298450" algn="l" rtl="0">
              <a:spcBef>
                <a:spcPts val="0"/>
              </a:spcBef>
              <a:spcAft>
                <a:spcPts val="0"/>
              </a:spcAft>
              <a:buSzPts val="1100"/>
              <a:buChar char="-"/>
            </a:pPr>
            <a:endParaRPr lang="en"/>
          </a:p>
          <a:p>
            <a:pPr marL="457200" lvl="0" indent="-298450" algn="l" rtl="0">
              <a:spcBef>
                <a:spcPts val="0"/>
              </a:spcBef>
              <a:spcAft>
                <a:spcPts val="0"/>
              </a:spcAft>
              <a:buSzPts val="1100"/>
              <a:buChar char="-"/>
            </a:pPr>
            <a:r>
              <a:rPr lang="en"/>
              <a:t>The matrices in this diagram represent different attention mask patterns. The input and output of the </a:t>
            </a:r>
            <a:r>
              <a:rPr lang="en" b="1"/>
              <a:t>self-attention</a:t>
            </a:r>
            <a:r>
              <a:rPr lang="en"/>
              <a:t> mechanism are denoted </a:t>
            </a:r>
            <a:r>
              <a:rPr lang="en" b="1"/>
              <a:t>x</a:t>
            </a:r>
            <a:r>
              <a:rPr lang="en"/>
              <a:t> and </a:t>
            </a:r>
            <a:r>
              <a:rPr lang="en" b="1"/>
              <a:t>y</a:t>
            </a:r>
            <a:r>
              <a:rPr lang="en"/>
              <a:t> respectively. </a:t>
            </a:r>
          </a:p>
          <a:p>
            <a:pPr marL="457200" lvl="0" indent="-298450" algn="l" rtl="0">
              <a:spcBef>
                <a:spcPts val="0"/>
              </a:spcBef>
              <a:spcAft>
                <a:spcPts val="0"/>
              </a:spcAft>
              <a:buSzPts val="1100"/>
              <a:buChar char="-"/>
            </a:pPr>
            <a:r>
              <a:rPr lang="en"/>
              <a:t>A dark cell at row </a:t>
            </a:r>
            <a:r>
              <a:rPr lang="en" b="1" i="1" err="1"/>
              <a:t>i</a:t>
            </a:r>
            <a:r>
              <a:rPr lang="en"/>
              <a:t> and column </a:t>
            </a:r>
            <a:r>
              <a:rPr lang="en" b="1" i="1"/>
              <a:t>j</a:t>
            </a:r>
            <a:r>
              <a:rPr lang="en"/>
              <a:t> indicates that the </a:t>
            </a:r>
            <a:r>
              <a:rPr lang="en" b="1"/>
              <a:t>self-attention</a:t>
            </a:r>
            <a:r>
              <a:rPr lang="en"/>
              <a:t> mechanism is allowed to attend to input element </a:t>
            </a:r>
            <a:r>
              <a:rPr lang="en" i="1"/>
              <a:t>j</a:t>
            </a:r>
            <a:r>
              <a:rPr lang="en"/>
              <a:t> at output timestep </a:t>
            </a:r>
            <a:r>
              <a:rPr lang="en" i="1" err="1"/>
              <a:t>i</a:t>
            </a:r>
            <a:r>
              <a:rPr lang="en"/>
              <a:t>. For example, it attends to input </a:t>
            </a:r>
            <a:r>
              <a:rPr lang="en" i="1"/>
              <a:t>x1 </a:t>
            </a:r>
            <a:r>
              <a:rPr lang="en" i="0"/>
              <a:t>at output </a:t>
            </a:r>
            <a:r>
              <a:rPr lang="en" i="1"/>
              <a:t>y1.</a:t>
            </a:r>
            <a:endParaRPr i="1"/>
          </a:p>
          <a:p>
            <a:pPr marL="457200" lvl="0" indent="-298450" algn="l" rtl="0">
              <a:spcBef>
                <a:spcPts val="0"/>
              </a:spcBef>
              <a:spcAft>
                <a:spcPts val="0"/>
              </a:spcAft>
              <a:buSzPts val="1100"/>
              <a:buChar char="-"/>
            </a:pPr>
            <a:r>
              <a:rPr lang="en"/>
              <a:t>A light cell indicates that the </a:t>
            </a:r>
            <a:r>
              <a:rPr lang="en" b="1"/>
              <a:t>self-attention</a:t>
            </a:r>
            <a:r>
              <a:rPr lang="en"/>
              <a:t> mechanism is</a:t>
            </a:r>
            <a:r>
              <a:rPr lang="en" b="1"/>
              <a:t> not allowed</a:t>
            </a:r>
            <a:r>
              <a:rPr lang="en"/>
              <a:t> to attend to the corresponding </a:t>
            </a:r>
            <a:r>
              <a:rPr lang="en" err="1"/>
              <a:t>i</a:t>
            </a:r>
            <a:r>
              <a:rPr lang="en"/>
              <a:t> and j combination. </a:t>
            </a:r>
            <a:endParaRPr/>
          </a:p>
          <a:p>
            <a:pPr marL="457200" lvl="0" indent="-298450" algn="l" rtl="0">
              <a:spcBef>
                <a:spcPts val="0"/>
              </a:spcBef>
              <a:spcAft>
                <a:spcPts val="0"/>
              </a:spcAft>
              <a:buSzPts val="1100"/>
              <a:buChar char="-"/>
            </a:pPr>
            <a:r>
              <a:rPr lang="en" b="1"/>
              <a:t>Left</a:t>
            </a:r>
            <a:r>
              <a:rPr lang="en"/>
              <a:t>: A fully-visible mask allows the self-attention mechanism to attend to the full input at every output timestep. </a:t>
            </a:r>
            <a:endParaRPr/>
          </a:p>
          <a:p>
            <a:pPr marL="457200" lvl="0" indent="-298450" algn="l" rtl="0">
              <a:spcBef>
                <a:spcPts val="0"/>
              </a:spcBef>
              <a:spcAft>
                <a:spcPts val="0"/>
              </a:spcAft>
              <a:buSzPts val="1100"/>
              <a:buChar char="-"/>
            </a:pPr>
            <a:r>
              <a:rPr lang="en" b="1"/>
              <a:t>Middle</a:t>
            </a:r>
            <a:r>
              <a:rPr lang="en"/>
              <a:t>: A causal mask prevents the </a:t>
            </a:r>
            <a:r>
              <a:rPr lang="en" i="1" err="1"/>
              <a:t>ith</a:t>
            </a:r>
            <a:r>
              <a:rPr lang="en"/>
              <a:t> output element from depending on any input elements from “the future”.</a:t>
            </a:r>
            <a:endParaRPr/>
          </a:p>
          <a:p>
            <a:pPr marL="457200" lvl="0" indent="-298450" algn="l" rtl="0">
              <a:spcBef>
                <a:spcPts val="0"/>
              </a:spcBef>
              <a:spcAft>
                <a:spcPts val="0"/>
              </a:spcAft>
              <a:buSzPts val="1100"/>
              <a:buChar char="-"/>
            </a:pPr>
            <a:r>
              <a:rPr lang="en" b="1"/>
              <a:t>Right</a:t>
            </a:r>
            <a:r>
              <a:rPr lang="en"/>
              <a:t>: Causal masking with a prefix allows the self-attention mechanism to use fully-visible masking on a portion of the input sequence.</a:t>
            </a:r>
          </a:p>
          <a:p>
            <a:endParaRPr lang="en" b="0"/>
          </a:p>
          <a:p>
            <a:pPr marL="457200" lvl="0" indent="-298450" algn="l" rtl="0">
              <a:spcBef>
                <a:spcPts val="0"/>
              </a:spcBef>
              <a:spcAft>
                <a:spcPts val="0"/>
              </a:spcAft>
              <a:buSzPts val="1100"/>
              <a:buChar char="-"/>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b4cfabb6e3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b4cfabb6e3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b="1"/>
              <a:t>Performance</a:t>
            </a:r>
            <a:r>
              <a:rPr lang="en"/>
              <a:t> of the different architectural variants described earlier.</a:t>
            </a:r>
            <a:r>
              <a:rPr lang="en" b="1"/>
              <a:t> P </a:t>
            </a:r>
            <a:r>
              <a:rPr lang="en"/>
              <a:t>refers to the number of parameters in a 12-layer base Transformer layer stack and </a:t>
            </a:r>
            <a:r>
              <a:rPr lang="en" b="1"/>
              <a:t>M</a:t>
            </a:r>
            <a:r>
              <a:rPr lang="en"/>
              <a:t> to refer to the FLOPs required to process a sequence using the encoder decoder model. We evaluate each architectural variant using a denoising objective and an autoregressive objective (as is commonly used</a:t>
            </a:r>
            <a:endParaRPr/>
          </a:p>
          <a:p>
            <a:pPr marL="457200" lvl="0" indent="0" algn="l" rtl="0">
              <a:spcBef>
                <a:spcPts val="0"/>
              </a:spcBef>
              <a:spcAft>
                <a:spcPts val="0"/>
              </a:spcAft>
              <a:buNone/>
            </a:pPr>
            <a:r>
              <a:rPr lang="en"/>
              <a:t>to train language models).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We can see that the </a:t>
            </a:r>
            <a:r>
              <a:rPr lang="en" b="1"/>
              <a:t>encoder-decoder</a:t>
            </a:r>
            <a:r>
              <a:rPr lang="en"/>
              <a:t> architecture with denoising (reducing randomness and corruption in input data) has the best performance. Noise refers to random or unpredictable fluctuations in data that disrupt the ability to identify target patterns or relationships. The result is reduced accuracy or reliability of a model’s predictions or output.</a:t>
            </a:r>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10d951e6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b10d951e6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lnSpc>
                <a:spcPct val="90000"/>
              </a:lnSpc>
              <a:spcBef>
                <a:spcPts val="400"/>
              </a:spcBef>
              <a:spcAft>
                <a:spcPts val="0"/>
              </a:spcAft>
              <a:buClr>
                <a:schemeClr val="dk1"/>
              </a:buClr>
              <a:buSzPts val="1100"/>
              <a:buChar char="-"/>
            </a:pPr>
            <a:r>
              <a:rPr lang="en" sz="1500">
                <a:solidFill>
                  <a:schemeClr val="dk1"/>
                </a:solidFill>
                <a:latin typeface="Calibri"/>
                <a:ea typeface="Calibri"/>
                <a:cs typeface="Calibri"/>
                <a:sym typeface="Calibri"/>
              </a:rPr>
              <a:t>Retained only lines that ended in terminal punctuation mark (i.e. a period, exclamation mark, question mark, or end quotation mark)</a:t>
            </a:r>
            <a:endParaRPr sz="1500">
              <a:solidFill>
                <a:schemeClr val="dk1"/>
              </a:solidFill>
              <a:latin typeface="Calibri"/>
              <a:ea typeface="Calibri"/>
              <a:cs typeface="Calibri"/>
              <a:sym typeface="Calibri"/>
            </a:endParaRPr>
          </a:p>
          <a:p>
            <a:pPr marL="914400" lvl="1" indent="-298450" algn="l" rtl="0">
              <a:lnSpc>
                <a:spcPct val="90000"/>
              </a:lnSpc>
              <a:spcBef>
                <a:spcPts val="0"/>
              </a:spcBef>
              <a:spcAft>
                <a:spcPts val="0"/>
              </a:spcAft>
              <a:buClr>
                <a:schemeClr val="dk1"/>
              </a:buClr>
              <a:buSzPts val="1100"/>
              <a:buChar char="-"/>
            </a:pPr>
            <a:r>
              <a:rPr lang="en" sz="1500">
                <a:solidFill>
                  <a:schemeClr val="dk1"/>
                </a:solidFill>
                <a:latin typeface="Calibri"/>
                <a:ea typeface="Calibri"/>
                <a:cs typeface="Calibri"/>
                <a:sym typeface="Calibri"/>
              </a:rPr>
              <a:t>Discarded any page fewer than 3 sentences. </a:t>
            </a:r>
            <a:endParaRPr sz="1500">
              <a:solidFill>
                <a:schemeClr val="dk1"/>
              </a:solidFill>
              <a:latin typeface="Calibri"/>
              <a:ea typeface="Calibri"/>
              <a:cs typeface="Calibri"/>
              <a:sym typeface="Calibri"/>
            </a:endParaRPr>
          </a:p>
          <a:p>
            <a:pPr marL="914400" lvl="1" indent="-298450" algn="l" rtl="0">
              <a:lnSpc>
                <a:spcPct val="90000"/>
              </a:lnSpc>
              <a:spcBef>
                <a:spcPts val="0"/>
              </a:spcBef>
              <a:spcAft>
                <a:spcPts val="0"/>
              </a:spcAft>
              <a:buClr>
                <a:schemeClr val="dk1"/>
              </a:buClr>
              <a:buSzPts val="1100"/>
              <a:buChar char="-"/>
            </a:pPr>
            <a:r>
              <a:rPr lang="en" sz="1500">
                <a:solidFill>
                  <a:schemeClr val="dk1"/>
                </a:solidFill>
                <a:latin typeface="Calibri"/>
                <a:ea typeface="Calibri"/>
                <a:cs typeface="Calibri"/>
                <a:sym typeface="Calibri"/>
              </a:rPr>
              <a:t>Only retained lines that contained at least 5 words</a:t>
            </a:r>
            <a:endParaRPr sz="1500">
              <a:solidFill>
                <a:schemeClr val="dk1"/>
              </a:solidFill>
              <a:latin typeface="Calibri"/>
              <a:ea typeface="Calibri"/>
              <a:cs typeface="Calibri"/>
              <a:sym typeface="Calibri"/>
            </a:endParaRPr>
          </a:p>
          <a:p>
            <a:pPr marL="914400" lvl="1" indent="-298450" algn="l" rtl="0">
              <a:lnSpc>
                <a:spcPct val="90000"/>
              </a:lnSpc>
              <a:spcBef>
                <a:spcPts val="0"/>
              </a:spcBef>
              <a:spcAft>
                <a:spcPts val="0"/>
              </a:spcAft>
              <a:buClr>
                <a:schemeClr val="dk1"/>
              </a:buClr>
              <a:buSzPts val="1100"/>
              <a:buChar char="-"/>
            </a:pPr>
            <a:r>
              <a:rPr lang="en" sz="1500">
                <a:solidFill>
                  <a:schemeClr val="dk1"/>
                </a:solidFill>
                <a:latin typeface="Calibri"/>
                <a:ea typeface="Calibri"/>
                <a:cs typeface="Calibri"/>
                <a:sym typeface="Calibri"/>
              </a:rPr>
              <a:t>Removed any page that contained any word on the “List of Dirty, Naughty, Obscene or Otherwise Bad Words”</a:t>
            </a:r>
            <a:endParaRPr sz="1500">
              <a:solidFill>
                <a:schemeClr val="dk1"/>
              </a:solidFill>
              <a:latin typeface="Calibri"/>
              <a:ea typeface="Calibri"/>
              <a:cs typeface="Calibri"/>
              <a:sym typeface="Calibri"/>
            </a:endParaRPr>
          </a:p>
          <a:p>
            <a:pPr marL="914400" lvl="1" indent="-298450" algn="l" rtl="0">
              <a:lnSpc>
                <a:spcPct val="90000"/>
              </a:lnSpc>
              <a:spcBef>
                <a:spcPts val="0"/>
              </a:spcBef>
              <a:spcAft>
                <a:spcPts val="0"/>
              </a:spcAft>
              <a:buClr>
                <a:schemeClr val="dk1"/>
              </a:buClr>
              <a:buSzPts val="1100"/>
              <a:buChar char="-"/>
            </a:pPr>
            <a:r>
              <a:rPr lang="en" sz="1500">
                <a:solidFill>
                  <a:schemeClr val="dk1"/>
                </a:solidFill>
                <a:latin typeface="Calibri"/>
                <a:ea typeface="Calibri"/>
                <a:cs typeface="Calibri"/>
                <a:sym typeface="Calibri"/>
              </a:rPr>
              <a:t>Removed boilerplate policy notices</a:t>
            </a:r>
            <a:endParaRPr sz="1500">
              <a:solidFill>
                <a:schemeClr val="dk1"/>
              </a:solidFill>
              <a:latin typeface="Calibri"/>
              <a:ea typeface="Calibri"/>
              <a:cs typeface="Calibri"/>
              <a:sym typeface="Calibri"/>
            </a:endParaRPr>
          </a:p>
          <a:p>
            <a:pPr marL="914400" lvl="1" indent="-298450" algn="l" rtl="0">
              <a:lnSpc>
                <a:spcPct val="90000"/>
              </a:lnSpc>
              <a:spcBef>
                <a:spcPts val="0"/>
              </a:spcBef>
              <a:spcAft>
                <a:spcPts val="0"/>
              </a:spcAft>
              <a:buClr>
                <a:schemeClr val="dk1"/>
              </a:buClr>
              <a:buSzPts val="1100"/>
              <a:buChar char="-"/>
            </a:pPr>
            <a:r>
              <a:rPr lang="en" sz="1500">
                <a:solidFill>
                  <a:schemeClr val="dk1"/>
                </a:solidFill>
                <a:latin typeface="Calibri"/>
                <a:ea typeface="Calibri"/>
                <a:cs typeface="Calibri"/>
                <a:sym typeface="Calibri"/>
              </a:rPr>
              <a:t>Deduplicate the data set</a:t>
            </a:r>
            <a:endParaRPr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b10d951e6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b10d951e6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These are the downstreams tasks that T5 model can be used for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b10d951e6c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b10d951e6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66e21f127a_8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66e21f127a_8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90000"/>
              </a:lnSpc>
              <a:spcBef>
                <a:spcPts val="800"/>
              </a:spcBef>
              <a:spcAft>
                <a:spcPts val="0"/>
              </a:spcAft>
              <a:buClr>
                <a:schemeClr val="dk1"/>
              </a:buClr>
              <a:buSzPts val="1300"/>
              <a:buChar char="-"/>
            </a:pPr>
            <a:r>
              <a:rPr lang="en" sz="1300">
                <a:solidFill>
                  <a:schemeClr val="dk1"/>
                </a:solidFill>
                <a:latin typeface="Calibri"/>
                <a:ea typeface="Calibri"/>
                <a:cs typeface="Calibri"/>
                <a:sym typeface="Calibri"/>
              </a:rPr>
              <a:t>Central importance as it provides mechanism through which the model gains general-purpose knowledge to apply to downstream tasks</a:t>
            </a:r>
            <a:endParaRPr sz="1300">
              <a:solidFill>
                <a:schemeClr val="dk1"/>
              </a:solidFill>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Ingest a sequence of token IDs corresponding to tokenized span of text from our unlabelled text data set</a:t>
            </a:r>
            <a:endParaRPr sz="1300">
              <a:solidFill>
                <a:schemeClr val="dk1"/>
              </a:solidFill>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The token sequence is processed to produce both a (corrupted) input sequence and a corresponding target.</a:t>
            </a:r>
            <a:endParaRPr sz="1300">
              <a:solidFill>
                <a:schemeClr val="dk1"/>
              </a:solidFill>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Char char="-"/>
            </a:pPr>
            <a:r>
              <a:rPr lang="en" sz="1300">
                <a:solidFill>
                  <a:schemeClr val="dk1"/>
                </a:solidFill>
                <a:latin typeface="Calibri"/>
                <a:ea typeface="Calibri"/>
                <a:cs typeface="Calibri"/>
                <a:sym typeface="Calibri"/>
              </a:rPr>
              <a:t>Used SentencePiece to encode text as WordPiece tokens</a:t>
            </a:r>
            <a:endParaRPr sz="1300">
              <a:solidFill>
                <a:schemeClr val="dk1"/>
              </a:solidFill>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Leveraging unlabelled data to pre-train our model necessitates an objective that does not require labels</a:t>
            </a:r>
            <a:endParaRPr sz="1300">
              <a:solidFill>
                <a:schemeClr val="dk1"/>
              </a:solidFill>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The words “for”, “inviting” and “last” (marked with an X) are randomly chosen for corruption</a:t>
            </a:r>
            <a:endParaRPr sz="1300">
              <a:solidFill>
                <a:schemeClr val="dk1"/>
              </a:solidFill>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Each consecutive span of corrupted tokens is replaced by a sentinel token (shown as &lt;X&gt; and &lt;Y&gt; that is unique over the example</a:t>
            </a:r>
            <a:endParaRPr sz="1300">
              <a:solidFill>
                <a:schemeClr val="dk1"/>
              </a:solidFill>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Since “for” and “inviting” occur consecutively, they are replaced by a single sentinel &lt;X&gt;</a:t>
            </a:r>
            <a:endParaRPr sz="1300">
              <a:solidFill>
                <a:schemeClr val="dk1"/>
              </a:solidFill>
              <a:latin typeface="Calibri"/>
              <a:ea typeface="Calibri"/>
              <a:cs typeface="Calibri"/>
              <a:sym typeface="Calibri"/>
            </a:endParaRPr>
          </a:p>
          <a:p>
            <a:pPr marL="457200" lvl="0" indent="-311150" algn="l" rtl="0">
              <a:lnSpc>
                <a:spcPct val="90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The output sentinel then consists of the dropped-out spans, delimited by the sentinel tokens used to replace them in the input plus final sentinel token &lt;Z&gt;</a:t>
            </a:r>
            <a:endParaRPr sz="13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b3640eb6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b3640eb6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90000"/>
              </a:lnSpc>
              <a:spcBef>
                <a:spcPts val="800"/>
              </a:spcBef>
              <a:spcAft>
                <a:spcPts val="0"/>
              </a:spcAft>
              <a:buClr>
                <a:schemeClr val="dk1"/>
              </a:buClr>
              <a:buSzPts val="1200"/>
              <a:buChar char="-"/>
            </a:pPr>
            <a:r>
              <a:rPr lang="en" sz="1200">
                <a:solidFill>
                  <a:schemeClr val="dk1"/>
                </a:solidFill>
                <a:latin typeface="Calibri"/>
                <a:ea typeface="Calibri"/>
                <a:cs typeface="Calibri"/>
                <a:sym typeface="Calibri"/>
              </a:rPr>
              <a:t>Similar in importance to unsupervised objectives, the pre-training data set itself is a crucial component of the transfer learning pipeline</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Unlike objectives and benchmarks, new pre-training data sets are usually not treated as significant contributions on their own</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 few disparate approaches were considered - language modeling, BERT-style denoising, and deshuffling</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b62f457e63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b62f457e63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90000"/>
              </a:lnSpc>
              <a:spcBef>
                <a:spcPts val="800"/>
              </a:spcBef>
              <a:spcAft>
                <a:spcPts val="0"/>
              </a:spcAft>
              <a:buClr>
                <a:schemeClr val="dk1"/>
              </a:buClr>
              <a:buSzPts val="1200"/>
              <a:buChar char="-"/>
            </a:pPr>
            <a:r>
              <a:rPr lang="en" sz="1200">
                <a:solidFill>
                  <a:schemeClr val="dk1"/>
                </a:solidFill>
                <a:latin typeface="Calibri"/>
                <a:ea typeface="Calibri"/>
                <a:cs typeface="Calibri"/>
                <a:sym typeface="Calibri"/>
              </a:rPr>
              <a:t>Performance resulting from pre-training on different data sets. The first four variants are based on our new C4 data set. </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best performance came from RealNews-like dataset even though it was not the largest</a:t>
            </a: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10d951e6c_0_1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session today is on Language Models. This is a part of deep learning that is focused on Natural Language Processing (NLP) tasks. We will talk about various types of Language Models such as T5, GPT-3, Codex, Llama-2, Chincilla, and PaLM. We will also talk about unsupervised learning and compare them to other types of learning. Please feel free to stop us anytime and ask questions. We have a set of discussion questions at the end of our session.</a:t>
            </a:r>
            <a:endParaRPr/>
          </a:p>
        </p:txBody>
      </p:sp>
      <p:sp>
        <p:nvSpPr>
          <p:cNvPr id="111" name="Google Shape;111;g2b10d951e6c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b62f457e63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b62f457e63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90000"/>
              </a:lnSpc>
              <a:spcBef>
                <a:spcPts val="8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Pre-training loss for our original C4 data set as well as 4 artificially truncated versions. The sizes listed refer to the number of tokens in each data set. </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four sizes considered correspond to repeating the data set between 64 and 4,096 times over the course of pre-training. </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Using a smaller data set size results in smaller training loss values, which may suggest some memorization of the unlabeled dataset.</a:t>
            </a:r>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b10d951e6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b10d951e6c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bitter lesson of machine learning research is that general methods that can leverage additional computation ultimately win out against methods that rely on human expertise to scale up.</a:t>
            </a:r>
            <a:endParaRPr/>
          </a:p>
          <a:p>
            <a:pPr marL="457200" lvl="0" indent="-298450" algn="l" rtl="0">
              <a:spcBef>
                <a:spcPts val="0"/>
              </a:spcBef>
              <a:spcAft>
                <a:spcPts val="0"/>
              </a:spcAft>
              <a:buSzPts val="1100"/>
              <a:buChar char="-"/>
            </a:pPr>
            <a:r>
              <a:rPr lang="en"/>
              <a:t>With Neural Networks as much as with military ‘God is usually on the side of big battalions - according to Voltaire (1694 - 1778). The more computing power you have, the better</a:t>
            </a:r>
            <a:endParaRPr/>
          </a:p>
          <a:p>
            <a:pPr marL="457200" lvl="0" indent="-298450" algn="l" rtl="0">
              <a:spcBef>
                <a:spcPts val="0"/>
              </a:spcBef>
              <a:spcAft>
                <a:spcPts val="0"/>
              </a:spcAft>
              <a:buSzPts val="1100"/>
              <a:buChar char="-"/>
            </a:pPr>
            <a:r>
              <a:rPr lang="en"/>
              <a:t>Two models are considered equivalent if they either  have the same number of parameters or they require the roughly the same amount of computation to process a given (input-sequence, target-sequence) pair.</a:t>
            </a:r>
            <a:endParaRPr/>
          </a:p>
          <a:p>
            <a:pPr marL="457200" lvl="0" indent="-298450" algn="l" rtl="0">
              <a:spcBef>
                <a:spcPts val="0"/>
              </a:spcBef>
              <a:spcAft>
                <a:spcPts val="0"/>
              </a:spcAft>
              <a:buSzPts val="1100"/>
              <a:buChar char="-"/>
            </a:pPr>
            <a:r>
              <a:rPr lang="en"/>
              <a:t>Microsoft invested about $13B USD in OpenAI, the makers of ChatGPT. A large portion of that fund was for cloud compute purchases instead of direct cash injection. That is compute extensive deep learning is!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b10d951e6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b10d951e6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recap some of our findings for the T5 model.</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Scaling</a:t>
            </a:r>
            <a:endParaRPr/>
          </a:p>
          <a:p>
            <a:pPr marL="914400" lvl="1" indent="-298450" algn="l" rtl="0">
              <a:spcBef>
                <a:spcPts val="0"/>
              </a:spcBef>
              <a:spcAft>
                <a:spcPts val="0"/>
              </a:spcAft>
              <a:buSzPts val="1100"/>
              <a:buChar char="-"/>
            </a:pPr>
            <a:r>
              <a:rPr lang="en"/>
              <a:t>Compared various strategies for taking advantage of additional compute, including increasing training data, larger model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b3b14a22aa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b3b14a22aa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LLM learns a new task from a small set of examples presented within the context (the prompt) at inference time. </a:t>
            </a:r>
            <a:endParaRPr/>
          </a:p>
          <a:p>
            <a:pPr marL="457200" lvl="0" indent="-298450" algn="l" rtl="0">
              <a:spcBef>
                <a:spcPts val="0"/>
              </a:spcBef>
              <a:spcAft>
                <a:spcPts val="0"/>
              </a:spcAft>
              <a:buSzPts val="1100"/>
              <a:buChar char="-"/>
            </a:pPr>
            <a:r>
              <a:rPr lang="en"/>
              <a:t>The key idea is to learn from analogy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b10d951e6c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b10d951e6c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During unsupervised pre-training, a language model develops a broad set of skills and pattern recognition abilities.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It then uses these abilities at inference time to rapidly adapt or recognize the desired task,</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term ‘in-context’ learning refers to the inner loop of this process. It occurs within the forward-pass upon each sequence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b3b14a22aa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b3b14a22aa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Larger models make increasingly efficient use of in-context information</a:t>
            </a:r>
            <a:endParaRPr/>
          </a:p>
          <a:p>
            <a:pPr marL="457200" lvl="0" indent="-298450" algn="l" rtl="0">
              <a:spcBef>
                <a:spcPts val="0"/>
              </a:spcBef>
              <a:spcAft>
                <a:spcPts val="0"/>
              </a:spcAft>
              <a:buSzPts val="1100"/>
              <a:buChar char="-"/>
            </a:pPr>
            <a:r>
              <a:rPr lang="en"/>
              <a:t>The steeper “in-context learning curves” for large models demonstrate improved ability to learn a task from contextual information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b3b14a22aa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b3b14a22aa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Even though GPT-3 is based on Transformer architecture, note that its a </a:t>
            </a:r>
            <a:r>
              <a:rPr lang="en" b="1"/>
              <a:t>decoder</a:t>
            </a:r>
            <a:r>
              <a:rPr lang="en"/>
              <a:t>-only neural network. </a:t>
            </a:r>
            <a:endParaRPr/>
          </a:p>
          <a:p>
            <a:pPr marL="457200" lvl="0" indent="-298450" algn="l" rtl="0">
              <a:spcBef>
                <a:spcPts val="0"/>
              </a:spcBef>
              <a:spcAft>
                <a:spcPts val="0"/>
              </a:spcAft>
              <a:buSzPts val="1100"/>
              <a:buChar char="-"/>
            </a:pPr>
            <a:r>
              <a:rPr lang="en"/>
              <a:t>It does have to embedding the input and pass all of it into the network but it does not have an encoder neural network layer.</a:t>
            </a:r>
            <a:endParaRPr/>
          </a:p>
          <a:p>
            <a:pPr marL="457200" lvl="0" indent="-298450" algn="l" rtl="0">
              <a:spcBef>
                <a:spcPts val="0"/>
              </a:spcBef>
              <a:spcAft>
                <a:spcPts val="0"/>
              </a:spcAft>
              <a:buSzPts val="1100"/>
              <a:buChar char="-"/>
            </a:pPr>
            <a:r>
              <a:rPr lang="en"/>
              <a:t>The goal is to predict the next text given all previous text</a:t>
            </a:r>
            <a:endParaRPr/>
          </a:p>
          <a:p>
            <a:pPr marL="457200" lvl="0" indent="-298450" algn="l" rtl="0">
              <a:spcBef>
                <a:spcPts val="0"/>
              </a:spcBef>
              <a:spcAft>
                <a:spcPts val="0"/>
              </a:spcAft>
              <a:buSzPts val="1100"/>
              <a:buChar char="-"/>
            </a:pPr>
            <a:r>
              <a:rPr lang="en"/>
              <a:t>Very large autoregressive language model can be used for few-shot prediction (training only very few data)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b3b14a22aa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b3b14a22aa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90000"/>
              </a:lnSpc>
              <a:spcBef>
                <a:spcPts val="800"/>
              </a:spcBef>
              <a:spcAft>
                <a:spcPts val="0"/>
              </a:spcAft>
              <a:buClr>
                <a:schemeClr val="dk1"/>
              </a:buClr>
              <a:buSzPts val="1000"/>
              <a:buChar char="•"/>
            </a:pPr>
            <a:r>
              <a:rPr lang="en" sz="1700">
                <a:solidFill>
                  <a:schemeClr val="dk1"/>
                </a:solidFill>
                <a:latin typeface="Calibri"/>
                <a:ea typeface="Calibri"/>
                <a:cs typeface="Calibri"/>
                <a:sym typeface="Calibri"/>
              </a:rPr>
              <a:t>Fine-Tuning (FT)</a:t>
            </a:r>
            <a:endParaRPr sz="1700">
              <a:solidFill>
                <a:schemeClr val="dk1"/>
              </a:solidFill>
              <a:latin typeface="Calibri"/>
              <a:ea typeface="Calibri"/>
              <a:cs typeface="Calibri"/>
              <a:sym typeface="Calibri"/>
            </a:endParaRPr>
          </a:p>
          <a:p>
            <a:pPr marL="914400" lvl="1" indent="-292100" algn="l" rtl="0">
              <a:lnSpc>
                <a:spcPct val="90000"/>
              </a:lnSpc>
              <a:spcBef>
                <a:spcPts val="0"/>
              </a:spcBef>
              <a:spcAft>
                <a:spcPts val="0"/>
              </a:spcAft>
              <a:buClr>
                <a:schemeClr val="dk1"/>
              </a:buClr>
              <a:buSzPts val="1000"/>
              <a:buChar char="•"/>
            </a:pPr>
            <a:r>
              <a:rPr lang="en" sz="1400">
                <a:solidFill>
                  <a:schemeClr val="dk1"/>
                </a:solidFill>
                <a:latin typeface="Calibri"/>
                <a:ea typeface="Calibri"/>
                <a:cs typeface="Calibri"/>
                <a:sym typeface="Calibri"/>
              </a:rPr>
              <a:t>Most common approach, involves updating weights of a pre-trained model by training on a supervised dataset specific to the desired task</a:t>
            </a:r>
            <a:endParaRPr sz="1400">
              <a:solidFill>
                <a:schemeClr val="dk1"/>
              </a:solidFill>
              <a:latin typeface="Calibri"/>
              <a:ea typeface="Calibri"/>
              <a:cs typeface="Calibri"/>
              <a:sym typeface="Calibri"/>
            </a:endParaRPr>
          </a:p>
          <a:p>
            <a:pPr marL="914400" lvl="1" indent="-292100" algn="l" rtl="0">
              <a:lnSpc>
                <a:spcPct val="90000"/>
              </a:lnSpc>
              <a:spcBef>
                <a:spcPts val="0"/>
              </a:spcBef>
              <a:spcAft>
                <a:spcPts val="0"/>
              </a:spcAft>
              <a:buClr>
                <a:schemeClr val="dk1"/>
              </a:buClr>
              <a:buSzPts val="1000"/>
              <a:buChar char="•"/>
            </a:pPr>
            <a:r>
              <a:rPr lang="en" sz="1400">
                <a:solidFill>
                  <a:schemeClr val="dk1"/>
                </a:solidFill>
                <a:latin typeface="Calibri"/>
                <a:ea typeface="Calibri"/>
                <a:cs typeface="Calibri"/>
                <a:sym typeface="Calibri"/>
              </a:rPr>
              <a:t>Uses thousands of labelled examples</a:t>
            </a:r>
            <a:endParaRPr sz="1400">
              <a:solidFill>
                <a:schemeClr val="dk1"/>
              </a:solidFill>
              <a:latin typeface="Calibri"/>
              <a:ea typeface="Calibri"/>
              <a:cs typeface="Calibri"/>
              <a:sym typeface="Calibri"/>
            </a:endParaRPr>
          </a:p>
          <a:p>
            <a:pPr marL="914400" lvl="1" indent="-292100" algn="l" rtl="0">
              <a:lnSpc>
                <a:spcPct val="90000"/>
              </a:lnSpc>
              <a:spcBef>
                <a:spcPts val="0"/>
              </a:spcBef>
              <a:spcAft>
                <a:spcPts val="0"/>
              </a:spcAft>
              <a:buClr>
                <a:schemeClr val="dk1"/>
              </a:buClr>
              <a:buSzPts val="1000"/>
              <a:buChar char="•"/>
            </a:pPr>
            <a:r>
              <a:rPr lang="en" sz="1400">
                <a:solidFill>
                  <a:schemeClr val="dk1"/>
                </a:solidFill>
                <a:latin typeface="Calibri"/>
                <a:ea typeface="Calibri"/>
                <a:cs typeface="Calibri"/>
                <a:sym typeface="Calibri"/>
              </a:rPr>
              <a:t>Not used for GPT-3</a:t>
            </a:r>
            <a:endParaRPr sz="1400">
              <a:solidFill>
                <a:schemeClr val="dk1"/>
              </a:solidFill>
              <a:latin typeface="Calibri"/>
              <a:ea typeface="Calibri"/>
              <a:cs typeface="Calibri"/>
              <a:sym typeface="Calibri"/>
            </a:endParaRPr>
          </a:p>
          <a:p>
            <a:pPr marL="914400" lvl="1" indent="-292100" algn="l" rtl="0">
              <a:lnSpc>
                <a:spcPct val="90000"/>
              </a:lnSpc>
              <a:spcBef>
                <a:spcPts val="0"/>
              </a:spcBef>
              <a:spcAft>
                <a:spcPts val="0"/>
              </a:spcAft>
              <a:buClr>
                <a:schemeClr val="dk1"/>
              </a:buClr>
              <a:buSzPts val="1000"/>
              <a:buChar char="•"/>
            </a:pPr>
            <a:r>
              <a:rPr lang="en" sz="1400">
                <a:solidFill>
                  <a:schemeClr val="dk1"/>
                </a:solidFill>
                <a:latin typeface="Calibri"/>
                <a:ea typeface="Calibri"/>
                <a:cs typeface="Calibri"/>
                <a:sym typeface="Calibri"/>
              </a:rPr>
              <a:t>Advantage - Strong performance on benchmarks</a:t>
            </a:r>
            <a:endParaRPr sz="1400">
              <a:solidFill>
                <a:schemeClr val="dk1"/>
              </a:solidFill>
              <a:latin typeface="Calibri"/>
              <a:ea typeface="Calibri"/>
              <a:cs typeface="Calibri"/>
              <a:sym typeface="Calibri"/>
            </a:endParaRPr>
          </a:p>
          <a:p>
            <a:pPr marL="914400" lvl="1" indent="-292100" algn="l" rtl="0">
              <a:lnSpc>
                <a:spcPct val="90000"/>
              </a:lnSpc>
              <a:spcBef>
                <a:spcPts val="0"/>
              </a:spcBef>
              <a:spcAft>
                <a:spcPts val="0"/>
              </a:spcAft>
              <a:buClr>
                <a:schemeClr val="dk1"/>
              </a:buClr>
              <a:buSzPts val="1000"/>
              <a:buChar char="•"/>
            </a:pPr>
            <a:r>
              <a:rPr lang="en" sz="1400">
                <a:solidFill>
                  <a:schemeClr val="dk1"/>
                </a:solidFill>
                <a:latin typeface="Calibri"/>
                <a:ea typeface="Calibri"/>
                <a:cs typeface="Calibri"/>
                <a:sym typeface="Calibri"/>
              </a:rPr>
              <a:t>Disadvantage - Need new dataset for every task, potential for poor generalization</a:t>
            </a:r>
            <a:endParaRPr sz="1400">
              <a:solidFill>
                <a:schemeClr val="dk1"/>
              </a:solidFill>
              <a:latin typeface="Calibri"/>
              <a:ea typeface="Calibri"/>
              <a:cs typeface="Calibri"/>
              <a:sym typeface="Calibri"/>
            </a:endParaRPr>
          </a:p>
          <a:p>
            <a:pPr marL="457200" lvl="0" indent="-292100" algn="l" rtl="0">
              <a:lnSpc>
                <a:spcPct val="90000"/>
              </a:lnSpc>
              <a:spcBef>
                <a:spcPts val="0"/>
              </a:spcBef>
              <a:spcAft>
                <a:spcPts val="0"/>
              </a:spcAft>
              <a:buClr>
                <a:schemeClr val="dk1"/>
              </a:buClr>
              <a:buSzPts val="1000"/>
              <a:buChar char="•"/>
            </a:pPr>
            <a:r>
              <a:rPr lang="en" sz="1700">
                <a:solidFill>
                  <a:schemeClr val="dk1"/>
                </a:solidFill>
                <a:latin typeface="Calibri"/>
                <a:ea typeface="Calibri"/>
                <a:cs typeface="Calibri"/>
                <a:sym typeface="Calibri"/>
              </a:rPr>
              <a:t>Few-Shot (FS)</a:t>
            </a:r>
            <a:endParaRPr sz="1700">
              <a:solidFill>
                <a:schemeClr val="dk1"/>
              </a:solidFill>
              <a:latin typeface="Calibri"/>
              <a:ea typeface="Calibri"/>
              <a:cs typeface="Calibri"/>
              <a:sym typeface="Calibri"/>
            </a:endParaRPr>
          </a:p>
          <a:p>
            <a:pPr marL="914400" lvl="1" indent="-292100" algn="l" rtl="0">
              <a:lnSpc>
                <a:spcPct val="90000"/>
              </a:lnSpc>
              <a:spcBef>
                <a:spcPts val="0"/>
              </a:spcBef>
              <a:spcAft>
                <a:spcPts val="0"/>
              </a:spcAft>
              <a:buClr>
                <a:schemeClr val="dk1"/>
              </a:buClr>
              <a:buSzPts val="1000"/>
              <a:buChar char="•"/>
            </a:pPr>
            <a:r>
              <a:rPr lang="en" sz="1400">
                <a:solidFill>
                  <a:schemeClr val="dk1"/>
                </a:solidFill>
                <a:latin typeface="Calibri"/>
                <a:ea typeface="Calibri"/>
                <a:cs typeface="Calibri"/>
                <a:sym typeface="Calibri"/>
              </a:rPr>
              <a:t>Model given a few demonstration of the task at inference time</a:t>
            </a:r>
            <a:endParaRPr sz="1400">
              <a:solidFill>
                <a:schemeClr val="dk1"/>
              </a:solidFill>
              <a:latin typeface="Calibri"/>
              <a:ea typeface="Calibri"/>
              <a:cs typeface="Calibri"/>
              <a:sym typeface="Calibri"/>
            </a:endParaRPr>
          </a:p>
          <a:p>
            <a:pPr marL="914400" lvl="1" indent="-292100" algn="l" rtl="0">
              <a:lnSpc>
                <a:spcPct val="90000"/>
              </a:lnSpc>
              <a:spcBef>
                <a:spcPts val="0"/>
              </a:spcBef>
              <a:spcAft>
                <a:spcPts val="0"/>
              </a:spcAft>
              <a:buClr>
                <a:schemeClr val="dk1"/>
              </a:buClr>
              <a:buSzPts val="1000"/>
              <a:buChar char="•"/>
            </a:pPr>
            <a:r>
              <a:rPr lang="en" sz="1400">
                <a:solidFill>
                  <a:schemeClr val="dk1"/>
                </a:solidFill>
                <a:latin typeface="Calibri"/>
                <a:ea typeface="Calibri"/>
                <a:cs typeface="Calibri"/>
                <a:sym typeface="Calibri"/>
              </a:rPr>
              <a:t>No weight updates are allowed</a:t>
            </a:r>
            <a:endParaRPr sz="1400">
              <a:solidFill>
                <a:schemeClr val="dk1"/>
              </a:solidFill>
              <a:latin typeface="Calibri"/>
              <a:ea typeface="Calibri"/>
              <a:cs typeface="Calibri"/>
              <a:sym typeface="Calibri"/>
            </a:endParaRPr>
          </a:p>
          <a:p>
            <a:pPr marL="457200" lvl="0" indent="-292100" algn="l" rtl="0">
              <a:lnSpc>
                <a:spcPct val="90000"/>
              </a:lnSpc>
              <a:spcBef>
                <a:spcPts val="0"/>
              </a:spcBef>
              <a:spcAft>
                <a:spcPts val="0"/>
              </a:spcAft>
              <a:buClr>
                <a:schemeClr val="dk1"/>
              </a:buClr>
              <a:buSzPts val="1000"/>
              <a:buChar char="•"/>
            </a:pPr>
            <a:r>
              <a:rPr lang="en" sz="1700">
                <a:solidFill>
                  <a:schemeClr val="dk1"/>
                </a:solidFill>
                <a:latin typeface="Calibri"/>
                <a:ea typeface="Calibri"/>
                <a:cs typeface="Calibri"/>
                <a:sym typeface="Calibri"/>
              </a:rPr>
              <a:t>One-Shot (1S)</a:t>
            </a:r>
            <a:endParaRPr sz="7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b170c10366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b170c10366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b4cfabb6e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2b4cfabb6e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Major difference is ipn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b10d951e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b10d951e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Language models are computational models that have the capability to understand and generate human language</a:t>
            </a:r>
            <a:endParaRPr/>
          </a:p>
          <a:p>
            <a:pPr marL="457200" lvl="0" indent="-298450" algn="l" rtl="0">
              <a:spcBef>
                <a:spcPts val="0"/>
              </a:spcBef>
              <a:spcAft>
                <a:spcPts val="0"/>
              </a:spcAft>
              <a:buSzPts val="1100"/>
              <a:buChar char="-"/>
            </a:pPr>
            <a:r>
              <a:rPr lang="en" err="1"/>
              <a:t>LMs</a:t>
            </a:r>
            <a:r>
              <a:rPr lang="en"/>
              <a:t> have the transformative ability to predict the likelihood of word sequences or generate new text based on a given input</a:t>
            </a:r>
            <a:endParaRPr/>
          </a:p>
          <a:p>
            <a:pPr marL="457200" lvl="0" indent="-298450" algn="l" rtl="0">
              <a:spcBef>
                <a:spcPts val="0"/>
              </a:spcBef>
              <a:spcAft>
                <a:spcPts val="0"/>
              </a:spcAft>
              <a:buSzPts val="1100"/>
              <a:buChar char="-"/>
            </a:pPr>
            <a:r>
              <a:rPr lang="en"/>
              <a:t>N-grams models, estimate word probabilities based on the preceding text</a:t>
            </a:r>
            <a:endParaRPr/>
          </a:p>
          <a:p>
            <a:pPr marL="457200" lvl="0" indent="-298450" algn="l" rtl="0">
              <a:spcBef>
                <a:spcPts val="0"/>
              </a:spcBef>
              <a:spcAft>
                <a:spcPts val="0"/>
              </a:spcAft>
              <a:buSzPts val="1100"/>
              <a:buChar char="-"/>
            </a:pPr>
            <a:r>
              <a:rPr lang="en-CA"/>
              <a:t>They are trained on massive amount of publicly available data</a:t>
            </a:r>
            <a:endParaRPr lang="en-CA">
              <a:solidFill>
                <a:schemeClr val="dk1"/>
              </a:solidFill>
            </a:endParaRPr>
          </a:p>
          <a:p>
            <a:pPr marL="457200" lvl="0" indent="-298450" algn="l" rtl="0">
              <a:spcBef>
                <a:spcPts val="0"/>
              </a:spcBef>
              <a:spcAft>
                <a:spcPts val="0"/>
              </a:spcAft>
              <a:buClr>
                <a:schemeClr val="dk1"/>
              </a:buClr>
              <a:buSzPts val="1100"/>
              <a:buChar char="-"/>
            </a:pPr>
            <a:r>
              <a:rPr lang="en" err="1">
                <a:solidFill>
                  <a:schemeClr val="dk1"/>
                </a:solidFill>
              </a:rPr>
              <a:t>LMs</a:t>
            </a:r>
            <a:r>
              <a:rPr lang="en">
                <a:solidFill>
                  <a:schemeClr val="dk1"/>
                </a:solidFill>
              </a:rPr>
              <a:t> have the transformative ability to predict the likelihood of word sequences or generate new text based on a given input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LLMs are advanced language models with massive parameter sizes and exceptional learning capabilities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Self-attention module in Transformer serves as the fundamental building block for language </a:t>
            </a:r>
            <a:r>
              <a:rPr lang="en" err="1">
                <a:solidFill>
                  <a:schemeClr val="dk1"/>
                </a:solidFill>
              </a:rPr>
              <a:t>modelling</a:t>
            </a:r>
            <a:r>
              <a:rPr lang="en">
                <a:solidFill>
                  <a:schemeClr val="dk1"/>
                </a:solidFill>
              </a:rPr>
              <a:t> tasks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Transformers have revolutionized the field of NLP with their ability to handle sequential data efficiently, allowing for parallelization and capturing long-range dependencies in text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One key feature of LLMs is in-context learning which we will talk about later</a:t>
            </a:r>
            <a:endParaRPr>
              <a:solidFill>
                <a:schemeClr val="dk1"/>
              </a:solidFill>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b170c1036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b170c1036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Based on the analysis in Scaling Laws for Nueral Language for Neutral model, trains much larger models on many fewer tokens than is typical. As a consequence, although GPT-3 3B is almost 10x larger than RoBERTa-Large (355M params), both models took roughly 50 petaflops/s-days of compute during pre-training.</a:t>
            </a:r>
            <a:endParaRPr/>
          </a:p>
          <a:p>
            <a:pPr marL="457200" lvl="0" indent="-298450" algn="l" rtl="0">
              <a:spcBef>
                <a:spcPts val="0"/>
              </a:spcBef>
              <a:spcAft>
                <a:spcPts val="0"/>
              </a:spcAft>
              <a:buSzPts val="1100"/>
              <a:buChar char="-"/>
            </a:pPr>
            <a:r>
              <a:rPr lang="en">
                <a:solidFill>
                  <a:schemeClr val="dk1"/>
                </a:solidFill>
              </a:rPr>
              <a:t>petaflops/s-days :==&gt; The total number of compute operations if you had a computer with throughput 1 PetaFLOP/s working on a problem for a full day (so it would be 10^15 FLOP/s * 3600 s/hr * 24 hr/day)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10 Petaflops/s =&gt; Equivalent of 10 days compute power running 1 PetaFLOP per second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 axis - exponential value - order of magnitude</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b170c1036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b170c10366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As advanced and as wonderful as GPT-3 is, it still has its limitations:</a:t>
            </a:r>
            <a:endParaRPr/>
          </a:p>
          <a:p>
            <a:pPr marL="457200" lvl="0" indent="-298450" algn="l" rtl="0">
              <a:spcBef>
                <a:spcPts val="0"/>
              </a:spcBef>
              <a:spcAft>
                <a:spcPts val="0"/>
              </a:spcAft>
              <a:buSzPts val="1100"/>
              <a:buChar char="-"/>
            </a:pPr>
            <a:r>
              <a:rPr lang="en"/>
              <a:t>Text synthesis -  </a:t>
            </a:r>
            <a:endParaRPr/>
          </a:p>
          <a:p>
            <a:pPr marL="914400" lvl="1" indent="-298450" algn="l" rtl="0">
              <a:spcBef>
                <a:spcPts val="0"/>
              </a:spcBef>
              <a:spcAft>
                <a:spcPts val="0"/>
              </a:spcAft>
              <a:buSzPts val="1100"/>
              <a:buChar char="-"/>
            </a:pPr>
            <a:r>
              <a:rPr lang="en"/>
              <a:t>Though overall quality is high. </a:t>
            </a:r>
            <a:endParaRPr/>
          </a:p>
          <a:p>
            <a:pPr marL="914400" lvl="1" indent="-298450" algn="l" rtl="0">
              <a:spcBef>
                <a:spcPts val="0"/>
              </a:spcBef>
              <a:spcAft>
                <a:spcPts val="0"/>
              </a:spcAft>
              <a:buSzPts val="1100"/>
              <a:buChar char="-"/>
            </a:pPr>
            <a:r>
              <a:rPr lang="en">
                <a:solidFill>
                  <a:schemeClr val="dk1"/>
                </a:solidFill>
                <a:latin typeface="Calibri"/>
                <a:ea typeface="Calibri"/>
                <a:cs typeface="Calibri"/>
                <a:sym typeface="Calibri"/>
              </a:rPr>
              <a:t>It sometimes repeat itself semantically at the document level, </a:t>
            </a:r>
            <a:endParaRPr>
              <a:solidFill>
                <a:schemeClr val="dk1"/>
              </a:solidFill>
              <a:latin typeface="Calibri"/>
              <a:ea typeface="Calibri"/>
              <a:cs typeface="Calibri"/>
              <a:sym typeface="Calibri"/>
            </a:endParaRPr>
          </a:p>
          <a:p>
            <a:pPr marL="914400" lvl="1" indent="-298450" algn="l" rtl="0">
              <a:spcBef>
                <a:spcPts val="0"/>
              </a:spcBef>
              <a:spcAft>
                <a:spcPts val="0"/>
              </a:spcAft>
              <a:buSzPts val="1100"/>
              <a:buChar char="-"/>
            </a:pPr>
            <a:r>
              <a:rPr lang="en">
                <a:solidFill>
                  <a:schemeClr val="dk1"/>
                </a:solidFill>
                <a:latin typeface="Calibri"/>
                <a:ea typeface="Calibri"/>
                <a:cs typeface="Calibri"/>
                <a:sym typeface="Calibri"/>
              </a:rPr>
              <a:t>It can lose coherence over sufficiently long passages</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It can contradict itself</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Occasionally contain non-sequitur sentences or paragraphs e.g. The sky is blue, and the sun is shining. The kid did not drink his milk.</a:t>
            </a:r>
            <a:endParaRPr>
              <a:solidFill>
                <a:schemeClr val="dk1"/>
              </a:solidFill>
              <a:latin typeface="Calibri"/>
              <a:ea typeface="Calibri"/>
              <a:cs typeface="Calibri"/>
              <a:sym typeface="Calibri"/>
            </a:endParaRPr>
          </a:p>
          <a:p>
            <a:pPr marL="457200" lvl="0" indent="-298450" algn="l" rtl="0">
              <a:spcBef>
                <a:spcPts val="0"/>
              </a:spcBef>
              <a:spcAft>
                <a:spcPts val="0"/>
              </a:spcAft>
              <a:buSzPts val="1100"/>
              <a:buChar char="-"/>
            </a:pPr>
            <a:r>
              <a:rPr lang="en"/>
              <a:t>Lack of interpretability</a:t>
            </a:r>
            <a:endParaRPr/>
          </a:p>
          <a:p>
            <a:pPr marL="914400" lvl="1" indent="-298450" algn="l" rtl="0">
              <a:spcBef>
                <a:spcPts val="0"/>
              </a:spcBef>
              <a:spcAft>
                <a:spcPts val="0"/>
              </a:spcAft>
              <a:buSzPts val="1100"/>
              <a:buChar char="-"/>
            </a:pPr>
            <a:r>
              <a:rPr lang="en"/>
              <a:t>Its decisions are not easily understood or interpreted. It may not work well in novel inputs. It retains the biases of the data it has been trained on. This can lead to stereotyped or prejudiced contents. This is of special concern from a societal perspective</a:t>
            </a:r>
            <a:endParaRPr/>
          </a:p>
          <a:p>
            <a:pPr marL="457200" lvl="0" indent="-298450" algn="l" rtl="0">
              <a:spcBef>
                <a:spcPts val="0"/>
              </a:spcBef>
              <a:spcAft>
                <a:spcPts val="0"/>
              </a:spcAft>
              <a:buSzPts val="1100"/>
              <a:buChar char="-"/>
            </a:pPr>
            <a:r>
              <a:rPr lang="en"/>
              <a:t>Need to be careful about relying too much on GPT-3 without thinking</a:t>
            </a:r>
            <a:endParaRPr/>
          </a:p>
          <a:p>
            <a:pPr marL="457200" lvl="0" indent="-298450" algn="l" rtl="0">
              <a:spcBef>
                <a:spcPts val="0"/>
              </a:spcBef>
              <a:spcAft>
                <a:spcPts val="0"/>
              </a:spcAft>
              <a:buSzPts val="1100"/>
              <a:buChar char="-"/>
            </a:pPr>
            <a:r>
              <a:rPr lang="en"/>
              <a:t>Work continue on improving GPT, so some of these issues may no longer be there</a:t>
            </a:r>
            <a:endParaRPr/>
          </a:p>
          <a:p>
            <a:pPr marL="457200" lvl="0" indent="-298450" algn="l" rtl="0">
              <a:spcBef>
                <a:spcPts val="0"/>
              </a:spcBef>
              <a:spcAft>
                <a:spcPts val="0"/>
              </a:spcAft>
              <a:buSzPts val="1100"/>
              <a:buChar char="-"/>
            </a:pPr>
            <a:r>
              <a:rPr lang="en"/>
              <a:t>I now hand over to Jerry to continue</a:t>
            </a:r>
            <a:endParaRPr/>
          </a:p>
          <a:p>
            <a:pPr marL="45720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b10d951e6c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2b10d951e6c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b30e8fe8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2b30e8fe8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functionally equivalent code may use different methods to solve the problem (e.x. Sorting algorithms)</a:t>
            </a:r>
            <a:endParaRPr/>
          </a:p>
          <a:p>
            <a:pPr marL="0" lvl="0" indent="0" algn="l" rtl="0">
              <a:spcBef>
                <a:spcPts val="0"/>
              </a:spcBef>
              <a:spcAft>
                <a:spcPts val="0"/>
              </a:spcAft>
              <a:buNone/>
            </a:pPr>
            <a:r>
              <a:rPr lang="en"/>
              <a:t>-e.x. Code is evaluated based on test cases passed instead of comparing to solution code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66db14f2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266db14f2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(1-pass@1) is probability of an output code failing (atleast one test case)</a:t>
            </a:r>
            <a:endParaRPr/>
          </a:p>
          <a:p>
            <a:pPr marL="457200" lvl="0" indent="-298450" algn="l" rtl="0">
              <a:spcBef>
                <a:spcPts val="0"/>
              </a:spcBef>
              <a:spcAft>
                <a:spcPts val="0"/>
              </a:spcAft>
              <a:buSzPts val="1100"/>
              <a:buChar char="-"/>
            </a:pPr>
            <a:r>
              <a:rPr lang="en"/>
              <a:t>c is distributed by Binom(n,pass@1), (n-c)Ck/nCk= #ways to pick all failed codes/#ways to pick codes</a:t>
            </a:r>
            <a:endParaRPr/>
          </a:p>
          <a:p>
            <a:pPr marL="457200" lvl="0" indent="-298450" algn="l" rtl="0">
              <a:spcBef>
                <a:spcPts val="0"/>
              </a:spcBef>
              <a:spcAft>
                <a:spcPts val="0"/>
              </a:spcAft>
              <a:buSzPts val="1100"/>
              <a:buChar char="-"/>
            </a:pPr>
            <a:r>
              <a:rPr lang="en"/>
              <a:t>Take expectation over c and expand it to a sum and solve; Distributions are skewed more right when taken exponent k&gt;1, but its mode is ^k so mean is more than ^k</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663f5c0c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2663f5c0c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66ebe2be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266ebe2be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the plots) The sampling temperature that maximizes pass@k increases with number of samples k; this result makes sense since pass@k only cares about if one sample passes, and sampling temperature controls randomness when sampling, which (in the context of generative models) generates the next token from a distribution of softmax(x/T), where x is the logits (i.e. unnormalized scores of tokens)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b45e1d9b9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b45e1d9b9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-temperatures used: best of 0.2, 0.4, 0.8 for NEO, 0.2 and 0.8 for J</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66ee6e7d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66ee6e7d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b45e1d9b9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2b45e1d9b9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66e8d0383c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66e8d0383c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Compared to other types of artificial intelligence, Large Language Models have</a:t>
            </a:r>
            <a:endParaRPr/>
          </a:p>
          <a:p>
            <a:pPr marL="914400" lvl="1" indent="-298450" algn="l" rtl="0">
              <a:spcBef>
                <a:spcPts val="0"/>
              </a:spcBef>
              <a:spcAft>
                <a:spcPts val="0"/>
              </a:spcAft>
              <a:buSzPts val="1100"/>
              <a:buChar char="-"/>
            </a:pPr>
            <a:r>
              <a:rPr lang="en"/>
              <a:t>Very large amount of training data set - we are talking about billions of input tokens</a:t>
            </a:r>
            <a:endParaRPr/>
          </a:p>
          <a:p>
            <a:pPr marL="914400" lvl="1" indent="-298450" algn="l" rtl="0">
              <a:spcBef>
                <a:spcPts val="0"/>
              </a:spcBef>
              <a:spcAft>
                <a:spcPts val="0"/>
              </a:spcAft>
              <a:buSzPts val="1100"/>
              <a:buChar char="-"/>
            </a:pPr>
            <a:r>
              <a:rPr lang="en"/>
              <a:t>Do not need to manual control what features to focus on</a:t>
            </a:r>
            <a:endParaRPr/>
          </a:p>
          <a:p>
            <a:pPr marL="914400" lvl="1" indent="-298450" algn="l" rtl="0">
              <a:spcBef>
                <a:spcPts val="0"/>
              </a:spcBef>
              <a:spcAft>
                <a:spcPts val="0"/>
              </a:spcAft>
              <a:buSzPts val="1100"/>
              <a:buChar char="-"/>
            </a:pPr>
            <a:r>
              <a:rPr lang="en"/>
              <a:t>Are very complex model</a:t>
            </a:r>
            <a:endParaRPr/>
          </a:p>
          <a:p>
            <a:pPr marL="914400" lvl="1" indent="-298450" algn="l" rtl="0">
              <a:spcBef>
                <a:spcPts val="0"/>
              </a:spcBef>
              <a:spcAft>
                <a:spcPts val="0"/>
              </a:spcAft>
              <a:buSzPts val="1100"/>
              <a:buChar char="-"/>
            </a:pPr>
            <a:r>
              <a:rPr lang="en"/>
              <a:t>May be harder to interpret their conclusions. This is an area that we will talk about later in this session</a:t>
            </a:r>
            <a:endParaRPr/>
          </a:p>
          <a:p>
            <a:pPr marL="914400" lvl="1" indent="-298450" algn="l" rtl="0">
              <a:spcBef>
                <a:spcPts val="0"/>
              </a:spcBef>
              <a:spcAft>
                <a:spcPts val="0"/>
              </a:spcAft>
              <a:buSzPts val="1100"/>
              <a:buChar char="-"/>
            </a:pPr>
            <a:r>
              <a:rPr lang="en"/>
              <a:t>Have very high performance</a:t>
            </a:r>
            <a:endParaRPr/>
          </a:p>
          <a:p>
            <a:pPr marL="914400" lvl="1" indent="-298450" algn="l" rtl="0">
              <a:spcBef>
                <a:spcPts val="0"/>
              </a:spcBef>
              <a:spcAft>
                <a:spcPts val="0"/>
              </a:spcAft>
              <a:buSzPts val="1100"/>
              <a:buChar char="-"/>
            </a:pPr>
            <a:r>
              <a:rPr lang="en"/>
              <a:t>Require massive amount of compute powers in order to run. We are talking in order of Peta FLOPS/s per day.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b45e1d9b9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b45e1d9b9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b45e1d9b9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b45e1d9b9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Synthetic problems created from assembling 13 building blocks that deterministically modify string input (e.x. “Convert to lowercase” or “remove every 3rd char”)</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b10d951e6c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b10d951e6c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b10d951e6c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b10d951e6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b45e1d9b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2b45e1d9b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b45e1d9b9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2b45e1d9b9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-MMLU evaluates a wide variety of tasks, BBH evaluates a subset of Big Bench tasks (which evaluates a wide variety of tasks) that were found to be beyond the capabilities of current language models, AGIEval evaluates models based on their performance on human-centric standardized exams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675cfb71d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675cfb71d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2b10d951e6c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2b10d951e6c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675cfb71d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675cfb71d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675cfb71d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2675cfb71d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67060ad75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67060ad75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We understand words and sentences by the context in which they are used. This is especially true for new words that we are not used to.</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b5f6f43c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2b5f6f43c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b5f6f43cd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2b5f6f43cd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2b63239de6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2b63239de6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2678c5cceca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2678c5cceca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675cfb71d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2675cfb71d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678c5cceca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2678c5ccec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678c5ccec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2678c5ccec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b63239de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2b63239de6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2b63239de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2b63239de6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b10d951e6c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b10d951e6c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b10d951e6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b10d951e6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T5 stands for </a:t>
            </a:r>
            <a:r>
              <a:rPr lang="en" b="1"/>
              <a:t>T</a:t>
            </a:r>
            <a:r>
              <a:rPr lang="en"/>
              <a:t>ext-</a:t>
            </a:r>
            <a:r>
              <a:rPr lang="en" b="1"/>
              <a:t>t</a:t>
            </a:r>
            <a:r>
              <a:rPr lang="en"/>
              <a:t>o-</a:t>
            </a:r>
            <a:r>
              <a:rPr lang="en" b="1"/>
              <a:t>T</a:t>
            </a:r>
            <a:r>
              <a:rPr lang="en"/>
              <a:t>ext </a:t>
            </a:r>
            <a:r>
              <a:rPr lang="en" b="1"/>
              <a:t>T</a:t>
            </a:r>
            <a:r>
              <a:rPr lang="en"/>
              <a:t>ransfer </a:t>
            </a:r>
            <a:r>
              <a:rPr lang="en" b="1"/>
              <a:t>T</a:t>
            </a:r>
            <a:r>
              <a:rPr lang="en"/>
              <a:t>ransformer (T5)</a:t>
            </a:r>
            <a:endParaRPr/>
          </a:p>
          <a:p>
            <a:pPr marL="0" lvl="0" indent="0" algn="l" rtl="0">
              <a:spcBef>
                <a:spcPts val="0"/>
              </a:spcBef>
              <a:spcAft>
                <a:spcPts val="0"/>
              </a:spcAft>
              <a:buNone/>
            </a:pPr>
            <a:r>
              <a:rPr lang="en"/>
              <a:t>It can perform tasks such as:</a:t>
            </a:r>
            <a:endParaRPr/>
          </a:p>
          <a:p>
            <a:pPr marL="457200" lvl="0" indent="-298450" algn="l" rtl="0">
              <a:spcBef>
                <a:spcPts val="0"/>
              </a:spcBef>
              <a:spcAft>
                <a:spcPts val="0"/>
              </a:spcAft>
              <a:buSzPts val="1100"/>
              <a:buAutoNum type="arabicPeriod"/>
            </a:pPr>
            <a:r>
              <a:rPr lang="en" i="1"/>
              <a:t>Translation:</a:t>
            </a:r>
            <a:r>
              <a:rPr lang="en"/>
              <a:t> </a:t>
            </a:r>
            <a:endParaRPr/>
          </a:p>
          <a:p>
            <a:pPr marL="457200" lvl="0" indent="-298450" algn="l" rtl="0">
              <a:spcBef>
                <a:spcPts val="0"/>
              </a:spcBef>
              <a:spcAft>
                <a:spcPts val="0"/>
              </a:spcAft>
              <a:buSzPts val="1100"/>
              <a:buAutoNum type="arabicPeriod"/>
            </a:pPr>
            <a:r>
              <a:rPr lang="en" i="1"/>
              <a:t>Question Answering</a:t>
            </a:r>
            <a:endParaRPr i="1"/>
          </a:p>
          <a:p>
            <a:pPr marL="457200" lvl="0" indent="-298450" algn="l" rtl="0">
              <a:spcBef>
                <a:spcPts val="0"/>
              </a:spcBef>
              <a:spcAft>
                <a:spcPts val="0"/>
              </a:spcAft>
              <a:buSzPts val="1100"/>
              <a:buAutoNum type="arabicPeriod"/>
            </a:pPr>
            <a:r>
              <a:rPr lang="en" i="1"/>
              <a:t>Classification</a:t>
            </a:r>
            <a:endParaRPr i="1"/>
          </a:p>
          <a:p>
            <a:pPr marL="457200" lvl="0" indent="-298450" algn="l" rtl="0">
              <a:spcBef>
                <a:spcPts val="0"/>
              </a:spcBef>
              <a:spcAft>
                <a:spcPts val="0"/>
              </a:spcAft>
              <a:buSzPts val="1100"/>
              <a:buAutoNum type="arabicPeriod"/>
            </a:pPr>
            <a:r>
              <a:rPr lang="en" i="1"/>
              <a:t>Similarity Score</a:t>
            </a:r>
            <a:endParaRPr i="1"/>
          </a:p>
          <a:p>
            <a:pPr marL="457200" lvl="0" indent="-298450" algn="l" rtl="0">
              <a:spcBef>
                <a:spcPts val="0"/>
              </a:spcBef>
              <a:spcAft>
                <a:spcPts val="0"/>
              </a:spcAft>
              <a:buSzPts val="1100"/>
              <a:buAutoNum type="arabicPeriod"/>
            </a:pPr>
            <a:r>
              <a:rPr lang="en" i="1"/>
              <a:t>Summarization</a:t>
            </a:r>
            <a:endParaRPr i="1"/>
          </a:p>
          <a:p>
            <a:pPr marL="0" lvl="0" indent="0" algn="l" rtl="0">
              <a:spcBef>
                <a:spcPts val="0"/>
              </a:spcBef>
              <a:spcAft>
                <a:spcPts val="0"/>
              </a:spcAft>
              <a:buNone/>
            </a:pPr>
            <a:endParaRPr i="1"/>
          </a:p>
          <a:p>
            <a:pPr marL="0" lvl="0" indent="0" algn="l" rtl="0">
              <a:spcBef>
                <a:spcPts val="0"/>
              </a:spcBef>
              <a:spcAft>
                <a:spcPts val="0"/>
              </a:spcAft>
              <a:buNone/>
            </a:pPr>
            <a:r>
              <a:rPr lang="en"/>
              <a:t>Unified approach ensure that tasks all are cast text-to-text inputting text and generating some target text. This allows us to use the same model, loss function, </a:t>
            </a:r>
            <a:r>
              <a:rPr lang="en" err="1"/>
              <a:t>hyperparameters</a:t>
            </a:r>
            <a:r>
              <a:rPr lang="en"/>
              <a:t>, layers, etc. across a diverse set of tasks.</a:t>
            </a:r>
            <a:endParaRPr/>
          </a:p>
          <a:p>
            <a:pPr marL="457200" lvl="0" indent="-254000" algn="l" rtl="0">
              <a:spcBef>
                <a:spcPts val="0"/>
              </a:spcBef>
              <a:spcAft>
                <a:spcPts val="0"/>
              </a:spcAft>
              <a:buSzPts val="400"/>
              <a:buChar char="●"/>
            </a:pPr>
            <a:endParaRPr sz="400"/>
          </a:p>
          <a:p>
            <a:pPr marL="457200" lvl="0" indent="-317500" algn="l" rtl="0">
              <a:lnSpc>
                <a:spcPct val="9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Treats every text processing problem as a “text-to-text” problem</a:t>
            </a:r>
            <a:endParaRPr sz="14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Use of word vectors to map word identities to a continuous representation</a:t>
            </a:r>
            <a:endParaRPr sz="14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Common Crawl project produces about 20TB of text data extracted from web pages each month</a:t>
            </a:r>
            <a:endParaRPr sz="14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Model is first pre-trained on a data-rich task before being fine-tuned on a downstream task</a:t>
            </a:r>
            <a:endParaRPr sz="14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Primary building block is self-attention</a:t>
            </a:r>
            <a:endParaRPr sz="14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Prefix LM in the input e.g. “translate English to German: That is good. target:”</a:t>
            </a:r>
            <a:endParaRPr sz="4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673cfcafb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673cfcafb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673cfcafb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673cfcafb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-G(x) in mistral takes the softmax of top k logits of linear layer</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675cfb71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2675cfb71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Hella to ARC = commonsense reasoning, next pairs = world knowledge, code, math</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b63239de6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2b63239de6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b63239de6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2b63239de6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b63239de6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2b63239de6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b63239de6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2b63239de6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b4cfabb6e3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b4cfabb6e3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b62f457e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2b62f457e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b="1"/>
              <a:t>MLP (</a:t>
            </a:r>
            <a:r>
              <a:rPr lang="en"/>
              <a:t>Multilayer Perceptron) - designed to perform multiple layers of non-linear transformations on the input and its output serves as the attention weights.</a:t>
            </a:r>
            <a:endParaRPr/>
          </a:p>
          <a:p>
            <a:pPr marL="457200" lvl="0" indent="-298450" algn="l" rtl="0">
              <a:spcBef>
                <a:spcPts val="0"/>
              </a:spcBef>
              <a:spcAft>
                <a:spcPts val="0"/>
              </a:spcAft>
              <a:buSzPts val="1100"/>
              <a:buChar char="-"/>
            </a:pPr>
            <a:r>
              <a:rPr lang="en"/>
              <a:t>The neurons in the MLP are trained with the back propagation learning algorithm. </a:t>
            </a:r>
            <a:endParaRPr/>
          </a:p>
          <a:p>
            <a:pPr marL="457200" lvl="0" indent="-298450" algn="l" rtl="0">
              <a:spcBef>
                <a:spcPts val="0"/>
              </a:spcBef>
              <a:spcAft>
                <a:spcPts val="0"/>
              </a:spcAft>
              <a:buSzPts val="1100"/>
              <a:buChar char="-"/>
            </a:pPr>
            <a:r>
              <a:rPr lang="en"/>
              <a:t>MLP are designed to approximate any continuous function and can solve problems which are not nearly separable.</a:t>
            </a:r>
            <a:endParaRPr/>
          </a:p>
          <a:p>
            <a:pPr marL="457200" lvl="0" indent="-298450" algn="l" rtl="0">
              <a:spcBef>
                <a:spcPts val="0"/>
              </a:spcBef>
              <a:spcAft>
                <a:spcPts val="0"/>
              </a:spcAft>
              <a:buSzPts val="1100"/>
              <a:buChar char="-"/>
            </a:pPr>
            <a:r>
              <a:rPr lang="en"/>
              <a:t>The major uses cases of MLP are pattern classification, recognition, prediction and approximation.</a:t>
            </a:r>
            <a:endParaRPr/>
          </a:p>
          <a:p>
            <a:pPr marL="457200" lvl="0" indent="-298450" algn="l" rtl="0">
              <a:spcBef>
                <a:spcPts val="0"/>
              </a:spcBef>
              <a:spcAft>
                <a:spcPts val="0"/>
              </a:spcAft>
              <a:buSzPts val="1100"/>
              <a:buChar char="-"/>
            </a:pPr>
            <a:r>
              <a:rPr lang="en"/>
              <a:t>Notice the </a:t>
            </a:r>
            <a:r>
              <a:rPr lang="en" b="1"/>
              <a:t>x</a:t>
            </a:r>
            <a:r>
              <a:rPr lang="en"/>
              <a:t> in the regular formulation, the addition of the input into the mix. </a:t>
            </a:r>
            <a:endParaRPr/>
          </a:p>
          <a:p>
            <a:pPr marL="457200" lvl="0" indent="-298450" algn="l" rtl="0">
              <a:spcBef>
                <a:spcPts val="0"/>
              </a:spcBef>
              <a:spcAft>
                <a:spcPts val="0"/>
              </a:spcAft>
              <a:buSzPts val="1100"/>
              <a:buChar char="-"/>
            </a:pPr>
            <a:r>
              <a:rPr lang="en" b="1"/>
              <a:t>LayerNorm</a:t>
            </a:r>
            <a:r>
              <a:rPr lang="en"/>
              <a:t> refers to layer normalization. It computes the mean and standard deviation across each individual observation instead rather than across the batch.</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2b62f457e6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2b62f457e6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Models are all trained identically except batch size using the same data and vocabulary</a:t>
            </a:r>
            <a:endParaRPr/>
          </a:p>
          <a:p>
            <a:pPr marL="457200" lvl="0" indent="-298450" algn="l" rtl="0">
              <a:spcBef>
                <a:spcPts val="0"/>
              </a:spcBef>
              <a:spcAft>
                <a:spcPts val="0"/>
              </a:spcAft>
              <a:buSzPts val="1100"/>
              <a:buChar char="-"/>
            </a:pPr>
            <a:r>
              <a:rPr lang="en"/>
              <a:t>Number of layers, dimension of the model which refers to the number of neurons in each layer of the network</a:t>
            </a:r>
            <a:endParaRPr/>
          </a:p>
          <a:p>
            <a:pPr marL="457200" lvl="0" indent="-298450" algn="l" rtl="0">
              <a:spcBef>
                <a:spcPts val="0"/>
              </a:spcBef>
              <a:spcAft>
                <a:spcPts val="0"/>
              </a:spcAft>
              <a:buSzPts val="1100"/>
              <a:buChar char="-"/>
            </a:pPr>
            <a:r>
              <a:rPr lang="en"/>
              <a:t>For example, we have 8B parameter model with 32 layers, 16 attention heads and 4,096 neuron per layer,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b10d951e6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b10d951e6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Transformers were first introduced in a 2017 paper called “</a:t>
            </a:r>
            <a:r>
              <a:rPr lang="en" sz="1200" b="1">
                <a:solidFill>
                  <a:schemeClr val="dk1"/>
                </a:solidFill>
                <a:latin typeface="Calibri"/>
                <a:ea typeface="Calibri"/>
                <a:cs typeface="Calibri"/>
                <a:sym typeface="Calibri"/>
              </a:rPr>
              <a:t>Attention is all you need”</a:t>
            </a:r>
            <a:r>
              <a:rPr lang="en" sz="1200">
                <a:solidFill>
                  <a:schemeClr val="dk1"/>
                </a:solidFill>
                <a:latin typeface="Calibri"/>
                <a:ea typeface="Calibri"/>
                <a:cs typeface="Calibri"/>
                <a:sym typeface="Calibri"/>
              </a:rPr>
              <a:t> by Vaswani and others</a:t>
            </a:r>
            <a:r>
              <a:rPr lang="en" sz="1200" b="1">
                <a:solidFill>
                  <a:schemeClr val="dk1"/>
                </a:solidFill>
                <a:latin typeface="Calibri"/>
                <a:ea typeface="Calibri"/>
                <a:cs typeface="Calibri"/>
                <a:sym typeface="Calibri"/>
              </a:rPr>
              <a:t>.</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 groundbreaking architecture that uses </a:t>
            </a:r>
            <a:r>
              <a:rPr lang="en" sz="1200" b="1">
                <a:solidFill>
                  <a:schemeClr val="dk1"/>
                </a:solidFill>
                <a:latin typeface="Calibri"/>
                <a:ea typeface="Calibri"/>
                <a:cs typeface="Calibri"/>
                <a:sym typeface="Calibri"/>
              </a:rPr>
              <a:t>attention</a:t>
            </a:r>
            <a:r>
              <a:rPr lang="en" sz="1200">
                <a:solidFill>
                  <a:schemeClr val="dk1"/>
                </a:solidFill>
                <a:latin typeface="Calibri"/>
                <a:ea typeface="Calibri"/>
                <a:cs typeface="Calibri"/>
                <a:sym typeface="Calibri"/>
              </a:rPr>
              <a:t> to add context to data</a:t>
            </a:r>
            <a:endParaRPr sz="1200" b="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a:t>
            </a:r>
            <a:r>
              <a:rPr lang="en" sz="1200" b="1">
                <a:solidFill>
                  <a:schemeClr val="dk1"/>
                </a:solidFill>
                <a:latin typeface="Calibri"/>
                <a:ea typeface="Calibri"/>
                <a:cs typeface="Calibri"/>
                <a:sym typeface="Calibri"/>
              </a:rPr>
              <a:t>Encoding component</a:t>
            </a:r>
            <a:r>
              <a:rPr lang="en" sz="1200">
                <a:solidFill>
                  <a:schemeClr val="dk1"/>
                </a:solidFill>
                <a:latin typeface="Calibri"/>
                <a:ea typeface="Calibri"/>
                <a:cs typeface="Calibri"/>
                <a:sym typeface="Calibri"/>
              </a:rPr>
              <a:t> of a transformer accepts an input sequence and maps it into an abstract continuous representation that  holds all the learned information about the input.</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a:t>
            </a:r>
            <a:r>
              <a:rPr lang="en" sz="1200" b="1">
                <a:solidFill>
                  <a:schemeClr val="dk1"/>
                </a:solidFill>
                <a:latin typeface="Calibri"/>
                <a:ea typeface="Calibri"/>
                <a:cs typeface="Calibri"/>
                <a:sym typeface="Calibri"/>
              </a:rPr>
              <a:t>Decoding component </a:t>
            </a:r>
            <a:r>
              <a:rPr lang="en" sz="1200">
                <a:solidFill>
                  <a:schemeClr val="dk1"/>
                </a:solidFill>
                <a:latin typeface="Calibri"/>
                <a:ea typeface="Calibri"/>
                <a:cs typeface="Calibri"/>
                <a:sym typeface="Calibri"/>
              </a:rPr>
              <a:t> then takes the continuous representation and sequentially generates output while also being fed its previous outputs.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encoding component accepts all vectors in the input sequence at the same time. It performs positional encoding to retain the order of the input within the sequence by adding extra vector to each input embedding vector</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For every </a:t>
            </a:r>
            <a:r>
              <a:rPr lang="en" sz="1200" b="1">
                <a:solidFill>
                  <a:schemeClr val="dk1"/>
                </a:solidFill>
                <a:latin typeface="Calibri"/>
                <a:ea typeface="Calibri"/>
                <a:cs typeface="Calibri"/>
                <a:sym typeface="Calibri"/>
              </a:rPr>
              <a:t>odd</a:t>
            </a:r>
            <a:r>
              <a:rPr lang="en" sz="1200">
                <a:solidFill>
                  <a:schemeClr val="dk1"/>
                </a:solidFill>
                <a:latin typeface="Calibri"/>
                <a:ea typeface="Calibri"/>
                <a:cs typeface="Calibri"/>
                <a:sym typeface="Calibri"/>
              </a:rPr>
              <a:t>, add a vector created by </a:t>
            </a:r>
            <a:r>
              <a:rPr lang="en" sz="1200" b="1">
                <a:solidFill>
                  <a:schemeClr val="dk1"/>
                </a:solidFill>
                <a:latin typeface="Calibri"/>
                <a:ea typeface="Calibri"/>
                <a:cs typeface="Calibri"/>
                <a:sym typeface="Calibri"/>
              </a:rPr>
              <a:t>cosine</a:t>
            </a:r>
            <a:r>
              <a:rPr lang="en" sz="1200">
                <a:solidFill>
                  <a:schemeClr val="dk1"/>
                </a:solidFill>
                <a:latin typeface="Calibri"/>
                <a:ea typeface="Calibri"/>
                <a:cs typeface="Calibri"/>
                <a:sym typeface="Calibri"/>
              </a:rPr>
              <a:t> function, and </a:t>
            </a:r>
            <a:r>
              <a:rPr lang="en" sz="1200" b="1">
                <a:solidFill>
                  <a:schemeClr val="dk1"/>
                </a:solidFill>
                <a:latin typeface="Calibri"/>
                <a:ea typeface="Calibri"/>
                <a:cs typeface="Calibri"/>
                <a:sym typeface="Calibri"/>
              </a:rPr>
              <a:t>sine</a:t>
            </a:r>
            <a:r>
              <a:rPr lang="en" sz="1200">
                <a:solidFill>
                  <a:schemeClr val="dk1"/>
                </a:solidFill>
                <a:latin typeface="Calibri"/>
                <a:ea typeface="Calibri"/>
                <a:cs typeface="Calibri"/>
                <a:sym typeface="Calibri"/>
              </a:rPr>
              <a:t> for every </a:t>
            </a:r>
            <a:r>
              <a:rPr lang="en" sz="1200" b="1">
                <a:solidFill>
                  <a:schemeClr val="dk1"/>
                </a:solidFill>
                <a:latin typeface="Calibri"/>
                <a:ea typeface="Calibri"/>
                <a:cs typeface="Calibri"/>
                <a:sym typeface="Calibri"/>
              </a:rPr>
              <a:t>even</a:t>
            </a:r>
            <a:r>
              <a:rPr lang="en" sz="1200">
                <a:solidFill>
                  <a:schemeClr val="dk1"/>
                </a:solidFill>
                <a:latin typeface="Calibri"/>
                <a:ea typeface="Calibri"/>
                <a:cs typeface="Calibri"/>
                <a:sym typeface="Calibri"/>
              </a:rPr>
              <a:t> embedding</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output is generated via</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a:t>
            </a:r>
            <a:r>
              <a:rPr lang="en" sz="1200" b="1">
                <a:solidFill>
                  <a:schemeClr val="dk1"/>
                </a:solidFill>
                <a:latin typeface="Calibri"/>
                <a:ea typeface="Calibri"/>
                <a:cs typeface="Calibri"/>
                <a:sym typeface="Calibri"/>
              </a:rPr>
              <a:t>linear layer</a:t>
            </a:r>
            <a:r>
              <a:rPr lang="en" sz="1200">
                <a:solidFill>
                  <a:schemeClr val="dk1"/>
                </a:solidFill>
                <a:latin typeface="Calibri"/>
                <a:ea typeface="Calibri"/>
                <a:cs typeface="Calibri"/>
                <a:sym typeface="Calibri"/>
              </a:rPr>
              <a:t> is neural network that projects the vector produced by the decoding component into a much larger vector called a </a:t>
            </a:r>
            <a:r>
              <a:rPr lang="en" sz="1200" b="1">
                <a:solidFill>
                  <a:schemeClr val="dk1"/>
                </a:solidFill>
                <a:latin typeface="Calibri"/>
                <a:ea typeface="Calibri"/>
                <a:cs typeface="Calibri"/>
                <a:sym typeface="Calibri"/>
              </a:rPr>
              <a:t>logits</a:t>
            </a:r>
            <a:r>
              <a:rPr lang="en" sz="1200">
                <a:solidFill>
                  <a:schemeClr val="dk1"/>
                </a:solidFill>
                <a:latin typeface="Calibri"/>
                <a:ea typeface="Calibri"/>
                <a:cs typeface="Calibri"/>
                <a:sym typeface="Calibri"/>
              </a:rPr>
              <a:t> vector whose size is determined by the number of unique words in the model’s vocabulary</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job of the </a:t>
            </a:r>
            <a:r>
              <a:rPr lang="en" sz="1200" b="1" err="1">
                <a:solidFill>
                  <a:schemeClr val="dk1"/>
                </a:solidFill>
                <a:latin typeface="Calibri"/>
                <a:ea typeface="Calibri"/>
                <a:cs typeface="Calibri"/>
                <a:sym typeface="Calibri"/>
              </a:rPr>
              <a:t>softmax</a:t>
            </a:r>
            <a:r>
              <a:rPr lang="en" sz="1200" b="1">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layer is to convert the logits score into </a:t>
            </a:r>
            <a:r>
              <a:rPr lang="en" sz="1200" b="1">
                <a:solidFill>
                  <a:schemeClr val="dk1"/>
                </a:solidFill>
                <a:latin typeface="Calibri"/>
                <a:ea typeface="Calibri"/>
                <a:cs typeface="Calibri"/>
                <a:sym typeface="Calibri"/>
              </a:rPr>
              <a:t>probabilities</a:t>
            </a:r>
            <a:r>
              <a:rPr lang="en" sz="1200">
                <a:solidFill>
                  <a:schemeClr val="dk1"/>
                </a:solidFill>
                <a:latin typeface="Calibri"/>
                <a:ea typeface="Calibri"/>
                <a:cs typeface="Calibri"/>
                <a:sym typeface="Calibri"/>
              </a:rPr>
              <a:t>. The word with the highest probability in the model’s vocabulary is chosen and is predicted as the output during this time step.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This output is then fed back to the</a:t>
            </a:r>
            <a:r>
              <a:rPr lang="en-CA" sz="1200">
                <a:solidFill>
                  <a:schemeClr val="dk1"/>
                </a:solidFill>
                <a:latin typeface="Calibri"/>
                <a:ea typeface="Calibri"/>
                <a:cs typeface="Calibri"/>
                <a:sym typeface="Calibri"/>
              </a:rPr>
              <a:t> </a:t>
            </a:r>
            <a:r>
              <a:rPr lang="en-CA" sz="1200" b="1">
                <a:solidFill>
                  <a:schemeClr val="dk1"/>
                </a:solidFill>
                <a:latin typeface="Calibri"/>
                <a:ea typeface="Calibri"/>
                <a:cs typeface="Calibri"/>
                <a:sym typeface="Calibri"/>
              </a:rPr>
              <a:t>decoding component</a:t>
            </a:r>
            <a:r>
              <a:rPr lang="en-CA" sz="1200">
                <a:solidFill>
                  <a:schemeClr val="dk1"/>
                </a:solidFill>
                <a:latin typeface="Calibri"/>
                <a:ea typeface="Calibri"/>
                <a:cs typeface="Calibri"/>
                <a:sym typeface="Calibri"/>
              </a:rPr>
              <a:t> to help inform or provide context to its prediction in the next time step. This is known as </a:t>
            </a:r>
            <a:r>
              <a:rPr lang="en-CA" sz="1200" b="1">
                <a:solidFill>
                  <a:schemeClr val="dk1"/>
                </a:solidFill>
                <a:latin typeface="Calibri"/>
                <a:ea typeface="Calibri"/>
                <a:cs typeface="Calibri"/>
                <a:sym typeface="Calibri"/>
              </a:rPr>
              <a:t>autoregression</a:t>
            </a:r>
            <a:r>
              <a:rPr lang="en-CA" sz="1200">
                <a:solidFill>
                  <a:schemeClr val="dk1"/>
                </a:solidFill>
                <a:latin typeface="Calibri"/>
                <a:ea typeface="Calibri"/>
                <a:cs typeface="Calibri"/>
                <a:sym typeface="Calibri"/>
              </a:rPr>
              <a:t>.</a:t>
            </a:r>
          </a:p>
          <a:p>
            <a:pPr marL="457200" lvl="0" indent="-304800" algn="l" rtl="0">
              <a:spcBef>
                <a:spcPts val="0"/>
              </a:spcBef>
              <a:spcAft>
                <a:spcPts val="0"/>
              </a:spcAft>
              <a:buClr>
                <a:schemeClr val="dk1"/>
              </a:buClr>
              <a:buSzPts val="1200"/>
              <a:buFont typeface="Calibri"/>
              <a:buChar char="-"/>
            </a:pPr>
            <a:r>
              <a:rPr lang="en-CA" sz="1200">
                <a:solidFill>
                  <a:schemeClr val="dk1"/>
                </a:solidFill>
                <a:latin typeface="Calibri"/>
                <a:ea typeface="Calibri"/>
                <a:cs typeface="Calibri"/>
                <a:sym typeface="Calibri"/>
              </a:rPr>
              <a:t>Note that as data flows from one </a:t>
            </a:r>
            <a:r>
              <a:rPr lang="en-CA" sz="1200" b="1">
                <a:solidFill>
                  <a:schemeClr val="dk1"/>
                </a:solidFill>
                <a:latin typeface="Calibri"/>
                <a:ea typeface="Calibri"/>
                <a:cs typeface="Calibri"/>
                <a:sym typeface="Calibri"/>
              </a:rPr>
              <a:t>encoder, </a:t>
            </a:r>
            <a:r>
              <a:rPr lang="en-CA" sz="1200">
                <a:solidFill>
                  <a:schemeClr val="dk1"/>
                </a:solidFill>
                <a:latin typeface="Calibri"/>
                <a:ea typeface="Calibri"/>
                <a:cs typeface="Calibri"/>
                <a:sym typeface="Calibri"/>
              </a:rPr>
              <a:t>it flows to the next encoder in the stack</a:t>
            </a:r>
          </a:p>
          <a:p>
            <a:pPr marL="457200" lvl="0" indent="-304800" algn="l" rtl="0">
              <a:spcBef>
                <a:spcPts val="0"/>
              </a:spcBef>
              <a:spcAft>
                <a:spcPts val="0"/>
              </a:spcAft>
              <a:buClr>
                <a:schemeClr val="dk1"/>
              </a:buClr>
              <a:buSzPts val="1200"/>
              <a:buFont typeface="Calibri"/>
              <a:buChar char="-"/>
            </a:pPr>
            <a:r>
              <a:rPr lang="en-CA" sz="1200">
                <a:solidFill>
                  <a:schemeClr val="dk1"/>
                </a:solidFill>
                <a:latin typeface="Calibri"/>
                <a:ea typeface="Calibri"/>
                <a:cs typeface="Calibri"/>
                <a:sym typeface="Calibri"/>
              </a:rPr>
              <a:t>The same thing happens with the stack of </a:t>
            </a:r>
            <a:r>
              <a:rPr lang="en-CA" sz="1200" b="1">
                <a:solidFill>
                  <a:schemeClr val="dk1"/>
                </a:solidFill>
                <a:latin typeface="Calibri"/>
                <a:ea typeface="Calibri"/>
                <a:cs typeface="Calibri"/>
                <a:sym typeface="Calibri"/>
              </a:rPr>
              <a:t>decoders</a:t>
            </a:r>
            <a:endParaRPr lang="en-CA" sz="1200">
              <a:solidFill>
                <a:schemeClr val="dk1"/>
              </a:solidFill>
              <a:latin typeface="Calibri"/>
              <a:ea typeface="Calibri"/>
              <a:cs typeface="Calibri"/>
              <a:sym typeface="Calibri"/>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b62f457e6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2b62f457e6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Proportion of data from each source in the training set. The multilingual corpus contains text from over 100 languages. If you ever published your code on GitHub, the authors of neural networks will like to thank you as you have contributed to the training of several models.</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2b62f457e6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2b62f457e6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Training and evaluation codebase is based on JAX and T5X</a:t>
            </a:r>
            <a:endParaRPr/>
          </a:p>
          <a:p>
            <a:pPr marL="457200" lvl="0" indent="-298450" algn="l" rtl="0">
              <a:spcBef>
                <a:spcPts val="0"/>
              </a:spcBef>
              <a:spcAft>
                <a:spcPts val="0"/>
              </a:spcAft>
              <a:buSzPts val="1100"/>
              <a:buChar char="-"/>
            </a:pPr>
            <a:r>
              <a:rPr lang="en"/>
              <a:t>All models are trained on TPU v4 Pods</a:t>
            </a:r>
            <a:endParaRPr/>
          </a:p>
          <a:p>
            <a:pPr marL="457200" lvl="0" indent="-298450" algn="l" rtl="0">
              <a:spcBef>
                <a:spcPts val="0"/>
              </a:spcBef>
              <a:spcAft>
                <a:spcPts val="0"/>
              </a:spcAft>
              <a:buSzPts val="1100"/>
              <a:buChar char="-"/>
            </a:pPr>
            <a:r>
              <a:rPr lang="en"/>
              <a:t>PaLM 540B is trained over 2 TPU v4 Pods over data centre network (DCN) using a combination of model and data parallelism</a:t>
            </a:r>
            <a:endParaRPr/>
          </a:p>
          <a:p>
            <a:pPr marL="457200" lvl="0" indent="-298450" algn="l" rtl="0">
              <a:spcBef>
                <a:spcPts val="0"/>
              </a:spcBef>
              <a:spcAft>
                <a:spcPts val="0"/>
              </a:spcAft>
              <a:buSzPts val="1100"/>
              <a:buChar char="-"/>
            </a:pPr>
            <a:r>
              <a:rPr lang="en"/>
              <a:t>Use 3072 TPU v4 chips in each Pod attached to 768 hosts</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2b62f457e6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2b62f457e6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Results obtained by the </a:t>
            </a:r>
            <a:r>
              <a:rPr lang="en" err="1"/>
              <a:t>PaLM</a:t>
            </a:r>
            <a:r>
              <a:rPr lang="en"/>
              <a:t> 540B model across 29 benchmarks</a:t>
            </a:r>
            <a:endParaRPr/>
          </a:p>
          <a:p>
            <a:pPr marL="457200" lvl="0" indent="-298450" algn="l" rtl="0">
              <a:spcBef>
                <a:spcPts val="0"/>
              </a:spcBef>
              <a:spcAft>
                <a:spcPts val="0"/>
              </a:spcAft>
              <a:buSzPts val="1100"/>
              <a:buChar char="-"/>
            </a:pPr>
            <a:r>
              <a:rPr lang="en"/>
              <a:t>For the few-shot results, the number of shots for each task are mentioned in parenthesis</a:t>
            </a:r>
            <a:endParaRPr/>
          </a:p>
          <a:p>
            <a:pPr marL="457200" lvl="0" indent="-298450" algn="l" rtl="0">
              <a:spcBef>
                <a:spcPts val="0"/>
              </a:spcBef>
              <a:spcAft>
                <a:spcPts val="0"/>
              </a:spcAft>
              <a:buSzPts val="1100"/>
              <a:buChar char="-"/>
            </a:pPr>
            <a:r>
              <a:rPr lang="en-CA"/>
              <a:t>Prior SOTA – Prior state-of-art</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2b62f457e63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2b62f457e63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Over 150 tasks that cover a variety of language modeling tasks including logical reasoning, translation, question answering, mathematics, etc.</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Evaluation of PaLM, GPT-3, Gopher, and Chinchilla</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Average human metric is around 50 while the best humans do around 100. PaLM 5-shot (shown 5 examples in training) performs better than average human at about 10^11 model parameter</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b62f457e63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b62f457e6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300">
              <a:solidFill>
                <a:schemeClr val="dk1"/>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b62f457e63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2b62f457e63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LLM can achieve significant accuracy improvements by generating intermediate reasoning steps before generating the final steps</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In few-shot setting, these intermediate reasoning steps are manually written for the few-shot examples</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The model will then generate its own chain-of-thoughts for the test examples.</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Only final answer is used for evaluation, although these generated chain-of-thoughts can be useful for error analysis and model interpretability (Interpretability being one of the major drawbacks of LLMs)</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Chain of thought prompting allows language models to better perform multi-step reasoning tasks such as math word problems. </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In the example above, PaLM is able to show its intermediate steps and how it arrived at accurate results</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I</a:t>
            </a:r>
            <a:endParaRPr sz="1300">
              <a:solidFill>
                <a:schemeClr val="dk1"/>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2b62f457e6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2b62f457e6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Via chain of thought prompting, PaLM achieves strong performance on a range of arithmetic and common sense reasoning tasks.</a:t>
            </a:r>
            <a:endParaRPr sz="1300">
              <a:solidFill>
                <a:schemeClr val="dk1"/>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b62f457e63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2b62f457e63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PaLM can be used for 2 main types of code work - generating code from natural language description and translation work. </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The current level of expertise is the generation of a Python function from description. An entire program cannot be generated, yet</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This is a very promising research area</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b="1">
                <a:solidFill>
                  <a:schemeClr val="dk1"/>
                </a:solidFill>
                <a:latin typeface="Calibri"/>
                <a:ea typeface="Calibri"/>
                <a:cs typeface="Calibri"/>
                <a:sym typeface="Calibri"/>
              </a:rPr>
              <a:t>TransCoder </a:t>
            </a:r>
            <a:r>
              <a:rPr lang="en" sz="1300">
                <a:solidFill>
                  <a:schemeClr val="dk1"/>
                </a:solidFill>
                <a:latin typeface="Calibri"/>
                <a:ea typeface="Calibri"/>
                <a:cs typeface="Calibri"/>
                <a:sym typeface="Calibri"/>
              </a:rPr>
              <a:t> data is downloaded from GitHub</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Provide few-shot examples to provide training to the PaLM model</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Examples from the PaLM-Coder 540B model. (</a:t>
            </a:r>
            <a:r>
              <a:rPr lang="en" sz="1300" b="1">
                <a:solidFill>
                  <a:schemeClr val="dk1"/>
                </a:solidFill>
                <a:latin typeface="Calibri"/>
                <a:ea typeface="Calibri"/>
                <a:cs typeface="Calibri"/>
                <a:sym typeface="Calibri"/>
              </a:rPr>
              <a:t>top left</a:t>
            </a:r>
            <a:r>
              <a:rPr lang="en" sz="1300">
                <a:solidFill>
                  <a:schemeClr val="dk1"/>
                </a:solidFill>
                <a:latin typeface="Calibri"/>
                <a:ea typeface="Calibri"/>
                <a:cs typeface="Calibri"/>
                <a:sym typeface="Calibri"/>
              </a:rPr>
              <a:t>) GSM8K-Python question converted from the OpenAI GSM8K math dataset. (bottom left) TransCoder example translating a simple function from</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C++ to Python. (</a:t>
            </a:r>
            <a:r>
              <a:rPr lang="en" sz="1300" b="1">
                <a:solidFill>
                  <a:schemeClr val="dk1"/>
                </a:solidFill>
                <a:latin typeface="Calibri"/>
                <a:ea typeface="Calibri"/>
                <a:cs typeface="Calibri"/>
                <a:sym typeface="Calibri"/>
              </a:rPr>
              <a:t>right</a:t>
            </a:r>
            <a:r>
              <a:rPr lang="en" sz="1300">
                <a:solidFill>
                  <a:schemeClr val="dk1"/>
                </a:solidFill>
                <a:latin typeface="Calibri"/>
                <a:ea typeface="Calibri"/>
                <a:cs typeface="Calibri"/>
                <a:sym typeface="Calibri"/>
              </a:rPr>
              <a:t>) Converted HumanEval example.</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PaLM included GitHub code in its training set. A total of 39B code tokens were used in the pre-training dataset.</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PaLM supports additional languages such as Java, HTML, Javascript, Python, C, PHP, C# and C++</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A key risk for using </a:t>
            </a:r>
            <a:endParaRPr sz="1300">
              <a:solidFill>
                <a:schemeClr val="dk1"/>
              </a:solidFill>
              <a:latin typeface="Calibri"/>
              <a:ea typeface="Calibri"/>
              <a:cs typeface="Calibri"/>
              <a:sym typeface="Calibri"/>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b62f457e6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2b62f457e63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PaLM</a:t>
            </a:r>
            <a:endParaRPr sz="1300">
              <a:solidFill>
                <a:schemeClr val="dk1"/>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2b62f457e63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2b62f457e63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Translation BLEU scores on traditional WMT language pairs. Superscripts denote results from past work: aFLAN(Wei et al., 2022a); bGPT-3 175B (Brown et al., 2020); c(Edunov et al., 2018); d(Wang et al., 2019b); e(Caswell et al., 2019); f Lin et al. (2020); g(Wang et al., 2019b); h(Song et al., 2019). For PaLM, we use 5 shots in the few-shot setting. We bold the best zero/few-shot results, and underline the best results overall.</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Few-shot evaluation corresponds to 5 shots for PaLM. Note that 0-shot prompt includes the source and target language names in the prompt, while 1-shot and few-shot don't (languages must be</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inferred from the exemplars), which may explain the strong 0-shot performance in some language pair</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Translation quality is better when </a:t>
            </a:r>
            <a:r>
              <a:rPr lang="en" sz="1300" b="1">
                <a:solidFill>
                  <a:schemeClr val="dk1"/>
                </a:solidFill>
                <a:latin typeface="Calibri"/>
                <a:ea typeface="Calibri"/>
                <a:cs typeface="Calibri"/>
                <a:sym typeface="Calibri"/>
              </a:rPr>
              <a:t>translating into English</a:t>
            </a:r>
            <a:r>
              <a:rPr lang="en" sz="1300">
                <a:solidFill>
                  <a:schemeClr val="dk1"/>
                </a:solidFill>
                <a:latin typeface="Calibri"/>
                <a:ea typeface="Calibri"/>
                <a:cs typeface="Calibri"/>
                <a:sym typeface="Calibri"/>
              </a:rPr>
              <a:t> rather than out of English</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b="1">
                <a:solidFill>
                  <a:schemeClr val="dk1"/>
                </a:solidFill>
                <a:latin typeface="Calibri"/>
                <a:ea typeface="Calibri"/>
                <a:cs typeface="Calibri"/>
                <a:sym typeface="Calibri"/>
              </a:rPr>
              <a:t>Prompts</a:t>
            </a:r>
            <a:r>
              <a:rPr lang="en" sz="1300">
                <a:solidFill>
                  <a:schemeClr val="dk1"/>
                </a:solidFill>
                <a:latin typeface="Calibri"/>
                <a:ea typeface="Calibri"/>
                <a:cs typeface="Calibri"/>
                <a:sym typeface="Calibri"/>
              </a:rPr>
              <a:t> can deliver even more value than a single example</a:t>
            </a:r>
            <a:endParaRPr sz="1300">
              <a:solidFill>
                <a:schemeClr val="dk1"/>
              </a:solidFill>
              <a:latin typeface="Calibri"/>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Generalist models relying solely on self-supervision can match specialized models at smaller scale.</a:t>
            </a:r>
            <a:endParaRPr sz="13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b4cfabb6e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b4cfabb6e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Self-attention -</a:t>
            </a:r>
            <a:r>
              <a:rPr lang="en" sz="1200">
                <a:solidFill>
                  <a:schemeClr val="dk1"/>
                </a:solidFill>
                <a:latin typeface="Calibri"/>
                <a:ea typeface="Calibri"/>
                <a:cs typeface="Calibri"/>
                <a:sym typeface="Calibri"/>
              </a:rPr>
              <a:t> This mechanism enables words to interact with each other (</a:t>
            </a:r>
            <a:r>
              <a:rPr lang="en" sz="1200" b="1">
                <a:solidFill>
                  <a:schemeClr val="dk1"/>
                </a:solidFill>
                <a:latin typeface="Calibri"/>
                <a:ea typeface="Calibri"/>
                <a:cs typeface="Calibri"/>
                <a:sym typeface="Calibri"/>
              </a:rPr>
              <a:t>self</a:t>
            </a:r>
            <a:r>
              <a:rPr lang="en" sz="1200">
                <a:solidFill>
                  <a:schemeClr val="dk1"/>
                </a:solidFill>
                <a:latin typeface="Calibri"/>
                <a:ea typeface="Calibri"/>
                <a:cs typeface="Calibri"/>
                <a:sym typeface="Calibri"/>
              </a:rPr>
              <a:t>) so they can figure out which other words they should pay more attention to (</a:t>
            </a:r>
            <a:r>
              <a:rPr lang="en" sz="1200" b="1">
                <a:solidFill>
                  <a:schemeClr val="dk1"/>
                </a:solidFill>
                <a:latin typeface="Calibri"/>
                <a:ea typeface="Calibri"/>
                <a:cs typeface="Calibri"/>
                <a:sym typeface="Calibri"/>
              </a:rPr>
              <a:t>attention</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Encoder-Decoder Attention:</a:t>
            </a:r>
            <a:r>
              <a:rPr lang="en" sz="1200">
                <a:solidFill>
                  <a:schemeClr val="dk1"/>
                </a:solidFill>
                <a:latin typeface="Calibri"/>
                <a:ea typeface="Calibri"/>
                <a:cs typeface="Calibri"/>
                <a:sym typeface="Calibri"/>
              </a:rPr>
              <a:t> The goal of this layer is to help the model align the words in the input sequence with the words in the output sequence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CA" sz="1200">
                <a:solidFill>
                  <a:schemeClr val="dk1"/>
                </a:solidFill>
                <a:latin typeface="Calibri"/>
                <a:ea typeface="Calibri"/>
                <a:cs typeface="Calibri"/>
                <a:sym typeface="Calibri"/>
              </a:rPr>
              <a:t>The </a:t>
            </a:r>
            <a:r>
              <a:rPr lang="en-CA" sz="1200" b="1">
                <a:solidFill>
                  <a:schemeClr val="dk1"/>
                </a:solidFill>
                <a:latin typeface="Calibri"/>
                <a:ea typeface="Calibri"/>
                <a:cs typeface="Calibri"/>
                <a:sym typeface="Calibri"/>
              </a:rPr>
              <a:t>linear layer</a:t>
            </a:r>
            <a:r>
              <a:rPr lang="en-CA" sz="1200">
                <a:solidFill>
                  <a:schemeClr val="dk1"/>
                </a:solidFill>
                <a:latin typeface="Calibri"/>
                <a:ea typeface="Calibri"/>
                <a:cs typeface="Calibri"/>
                <a:sym typeface="Calibri"/>
              </a:rPr>
              <a:t> is neural network that projects the vector produced by the decoding component into a much larger vector called a </a:t>
            </a:r>
            <a:r>
              <a:rPr lang="en-CA" sz="1200" b="1">
                <a:solidFill>
                  <a:schemeClr val="dk1"/>
                </a:solidFill>
                <a:latin typeface="Calibri"/>
                <a:ea typeface="Calibri"/>
                <a:cs typeface="Calibri"/>
                <a:sym typeface="Calibri"/>
              </a:rPr>
              <a:t>logits</a:t>
            </a:r>
            <a:r>
              <a:rPr lang="en-CA" sz="1200">
                <a:solidFill>
                  <a:schemeClr val="dk1"/>
                </a:solidFill>
                <a:latin typeface="Calibri"/>
                <a:ea typeface="Calibri"/>
                <a:cs typeface="Calibri"/>
                <a:sym typeface="Calibri"/>
              </a:rPr>
              <a:t> vector whose size is determined by the number of unique words in the model’s vocabulary</a:t>
            </a:r>
          </a:p>
          <a:p>
            <a:pPr marL="457200" lvl="0" indent="-304800" algn="l" rtl="0">
              <a:spcBef>
                <a:spcPts val="0"/>
              </a:spcBef>
              <a:spcAft>
                <a:spcPts val="0"/>
              </a:spcAft>
              <a:buClr>
                <a:schemeClr val="dk1"/>
              </a:buClr>
              <a:buSzPts val="1200"/>
              <a:buFont typeface="Calibri"/>
              <a:buChar char="-"/>
            </a:pPr>
            <a:r>
              <a:rPr lang="en-CA" sz="1200">
                <a:solidFill>
                  <a:schemeClr val="dk1"/>
                </a:solidFill>
                <a:latin typeface="Calibri"/>
                <a:ea typeface="Calibri"/>
                <a:cs typeface="Calibri"/>
                <a:sym typeface="Calibri"/>
              </a:rPr>
              <a:t>The job of the </a:t>
            </a:r>
            <a:r>
              <a:rPr lang="en-CA" sz="1200" b="1" err="1">
                <a:solidFill>
                  <a:schemeClr val="dk1"/>
                </a:solidFill>
                <a:latin typeface="Calibri"/>
                <a:ea typeface="Calibri"/>
                <a:cs typeface="Calibri"/>
                <a:sym typeface="Calibri"/>
              </a:rPr>
              <a:t>softmax</a:t>
            </a:r>
            <a:r>
              <a:rPr lang="en-CA" sz="1200" b="1">
                <a:solidFill>
                  <a:schemeClr val="dk1"/>
                </a:solidFill>
                <a:latin typeface="Calibri"/>
                <a:ea typeface="Calibri"/>
                <a:cs typeface="Calibri"/>
                <a:sym typeface="Calibri"/>
              </a:rPr>
              <a:t> </a:t>
            </a:r>
            <a:r>
              <a:rPr lang="en-CA" sz="1200">
                <a:solidFill>
                  <a:schemeClr val="dk1"/>
                </a:solidFill>
                <a:latin typeface="Calibri"/>
                <a:ea typeface="Calibri"/>
                <a:cs typeface="Calibri"/>
                <a:sym typeface="Calibri"/>
              </a:rPr>
              <a:t>layer is to convert the logits score into </a:t>
            </a:r>
            <a:r>
              <a:rPr lang="en-CA" sz="1200" b="1">
                <a:solidFill>
                  <a:schemeClr val="dk1"/>
                </a:solidFill>
                <a:latin typeface="Calibri"/>
                <a:ea typeface="Calibri"/>
                <a:cs typeface="Calibri"/>
                <a:sym typeface="Calibri"/>
              </a:rPr>
              <a:t>probabilities</a:t>
            </a:r>
            <a:r>
              <a:rPr lang="en-CA" sz="1200">
                <a:solidFill>
                  <a:schemeClr val="dk1"/>
                </a:solidFill>
                <a:latin typeface="Calibri"/>
                <a:ea typeface="Calibri"/>
                <a:cs typeface="Calibri"/>
                <a:sym typeface="Calibri"/>
              </a:rPr>
              <a:t>. The word with the highest probability in the model’s vocabulary is chosen and is predicted as the output during this time step. </a:t>
            </a:r>
          </a:p>
          <a:p>
            <a:pPr marL="457200" lvl="0" indent="-304800" algn="l" rtl="0">
              <a:spcBef>
                <a:spcPts val="0"/>
              </a:spcBef>
              <a:spcAft>
                <a:spcPts val="0"/>
              </a:spcAft>
              <a:buClr>
                <a:schemeClr val="dk1"/>
              </a:buClr>
              <a:buSzPts val="1200"/>
              <a:buFont typeface="Calibri"/>
              <a:buChar char="-"/>
            </a:pPr>
            <a:r>
              <a:rPr lang="en-CA" sz="1200">
                <a:solidFill>
                  <a:schemeClr val="dk1"/>
                </a:solidFill>
                <a:latin typeface="Calibri"/>
                <a:ea typeface="Calibri"/>
                <a:cs typeface="Calibri"/>
                <a:sym typeface="Calibri"/>
              </a:rPr>
              <a:t>This output is then fed back to the </a:t>
            </a:r>
            <a:r>
              <a:rPr lang="en-CA" sz="1200" b="1">
                <a:solidFill>
                  <a:schemeClr val="dk1"/>
                </a:solidFill>
                <a:latin typeface="Calibri"/>
                <a:ea typeface="Calibri"/>
                <a:cs typeface="Calibri"/>
                <a:sym typeface="Calibri"/>
              </a:rPr>
              <a:t>decoding component</a:t>
            </a:r>
            <a:r>
              <a:rPr lang="en-CA" sz="1200">
                <a:solidFill>
                  <a:schemeClr val="dk1"/>
                </a:solidFill>
                <a:latin typeface="Calibri"/>
                <a:ea typeface="Calibri"/>
                <a:cs typeface="Calibri"/>
                <a:sym typeface="Calibri"/>
              </a:rPr>
              <a:t> to help inform or provide context to its prediction in the next time step. This is known as </a:t>
            </a:r>
            <a:r>
              <a:rPr lang="en-CA" sz="1200" b="1">
                <a:solidFill>
                  <a:schemeClr val="dk1"/>
                </a:solidFill>
                <a:latin typeface="Calibri"/>
                <a:ea typeface="Calibri"/>
                <a:cs typeface="Calibri"/>
                <a:sym typeface="Calibri"/>
              </a:rPr>
              <a:t>autoregression</a:t>
            </a:r>
            <a:r>
              <a:rPr lang="en-CA" sz="1200">
                <a:solidFill>
                  <a:schemeClr val="dk1"/>
                </a:solidFill>
                <a:latin typeface="Calibri"/>
                <a:ea typeface="Calibri"/>
                <a:cs typeface="Calibri"/>
                <a:sym typeface="Calibri"/>
              </a:rPr>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2678c5ccec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2678c5ccec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Note that this limitation is not unique to PaLM but to other LLMs in general</a:t>
            </a:r>
            <a:endParaRPr sz="13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Words such as </a:t>
            </a:r>
            <a:r>
              <a:rPr lang="en" sz="1200" b="1" i="1">
                <a:solidFill>
                  <a:schemeClr val="dk1"/>
                </a:solidFill>
                <a:latin typeface="Calibri"/>
                <a:ea typeface="Calibri"/>
                <a:cs typeface="Calibri"/>
                <a:sym typeface="Calibri"/>
              </a:rPr>
              <a:t>Islam</a:t>
            </a:r>
            <a:r>
              <a:rPr lang="en" sz="1200">
                <a:solidFill>
                  <a:schemeClr val="dk1"/>
                </a:solidFill>
                <a:latin typeface="Calibri"/>
                <a:ea typeface="Calibri"/>
                <a:cs typeface="Calibri"/>
                <a:sym typeface="Calibri"/>
              </a:rPr>
              <a:t> are associated with highly charged terms and stereotypes such as </a:t>
            </a:r>
            <a:r>
              <a:rPr lang="en" sz="1200" i="1">
                <a:solidFill>
                  <a:schemeClr val="dk1"/>
                </a:solidFill>
                <a:latin typeface="Calibri"/>
                <a:ea typeface="Calibri"/>
                <a:cs typeface="Calibri"/>
                <a:sym typeface="Calibri"/>
              </a:rPr>
              <a:t> terrorist, violent </a:t>
            </a:r>
            <a:r>
              <a:rPr lang="en" sz="1200">
                <a:solidFill>
                  <a:schemeClr val="dk1"/>
                </a:solidFill>
                <a:latin typeface="Calibri"/>
                <a:ea typeface="Calibri"/>
                <a:cs typeface="Calibri"/>
                <a:sym typeface="Calibri"/>
              </a:rPr>
              <a:t>and </a:t>
            </a:r>
            <a:r>
              <a:rPr lang="en" sz="1200" i="1">
                <a:solidFill>
                  <a:schemeClr val="dk1"/>
                </a:solidFill>
                <a:latin typeface="Calibri"/>
                <a:ea typeface="Calibri"/>
                <a:cs typeface="Calibri"/>
                <a:sym typeface="Calibri"/>
              </a:rPr>
              <a:t>radical</a:t>
            </a:r>
            <a:endParaRPr sz="1200" i="1">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b="1">
                <a:solidFill>
                  <a:schemeClr val="dk1"/>
                </a:solidFill>
                <a:latin typeface="Calibri"/>
                <a:ea typeface="Calibri"/>
                <a:cs typeface="Calibri"/>
                <a:sym typeface="Calibri"/>
              </a:rPr>
              <a:t>Toxicity probability</a:t>
            </a:r>
            <a:r>
              <a:rPr lang="en" sz="1200">
                <a:solidFill>
                  <a:schemeClr val="dk1"/>
                </a:solidFill>
                <a:latin typeface="Calibri"/>
                <a:ea typeface="Calibri"/>
                <a:cs typeface="Calibri"/>
                <a:sym typeface="Calibri"/>
              </a:rPr>
              <a:t> of the continuation (TPC) as a function of the Toxicity probability of the prompt (TPP). The human baseline represents the toxicity probability of the original sentence continuation. Model</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TPC is more consistent with the TPP than the human TPC, suggesting that the model is strongly influenced by the prompt-style and is likely to respond like-to-like. Note that the PaLM 62B and 540B models have very similar toxicity proles.</a:t>
            </a:r>
            <a:endParaRPr sz="1200">
              <a:solidFill>
                <a:schemeClr val="dk1"/>
              </a:solidFill>
              <a:latin typeface="Calibri"/>
              <a:ea typeface="Calibri"/>
              <a:cs typeface="Calibri"/>
              <a:sym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a:t>These are data for the typical versions of the LLMs we reviewed in this session. </a:t>
            </a:r>
          </a:p>
          <a:p>
            <a:r>
              <a:rPr lang="en-CA"/>
              <a:t>Each of the LLMs have multiple  versions/settings, we just picked the most typical or sometimes largest. </a:t>
            </a:r>
          </a:p>
          <a:p>
            <a:r>
              <a:rPr lang="en-CA"/>
              <a:t>We could not select all of them as that would not fit the page.</a:t>
            </a:r>
          </a:p>
          <a:p>
            <a:endParaRPr lang="en-CA"/>
          </a:p>
        </p:txBody>
      </p:sp>
    </p:spTree>
    <p:extLst>
      <p:ext uri="{BB962C8B-B14F-4D97-AF65-F5344CB8AC3E}">
        <p14:creationId xmlns:p14="http://schemas.microsoft.com/office/powerpoint/2010/main" val="13449393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2b62f457e6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2b62f457e6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2678c5cce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2678c5cce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b4cfabb6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b4cfabb6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90000"/>
              </a:lnSpc>
              <a:spcBef>
                <a:spcPts val="800"/>
              </a:spcBef>
              <a:spcAft>
                <a:spcPts val="0"/>
              </a:spcAft>
              <a:buClr>
                <a:schemeClr val="dk1"/>
              </a:buClr>
              <a:buSzPts val="1200"/>
              <a:buChar char="-"/>
            </a:pPr>
            <a:r>
              <a:rPr lang="en" sz="1200">
                <a:solidFill>
                  <a:schemeClr val="dk1"/>
                </a:solidFill>
                <a:latin typeface="Calibri"/>
                <a:ea typeface="Calibri"/>
                <a:cs typeface="Calibri"/>
                <a:sym typeface="Calibri"/>
              </a:rPr>
              <a:t>Transformer architecture is something we have all seen in earlier lectures so wont go into a lot of details here. Points to note:</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Consisted of an encoder-decoder architecture</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encoder and decoder are each similar in size and configuration. Each consists of 12 blocks each. Each block comprising self-attention, optional encoder-decoder attention, and a feed-forward network.</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feed-forward networks in each block consist of a dense layer with an output dimensionality of dff = 3072 followed by a Rectified Linear Unit (ReLU) which converts linear combination inputs into non-linear outputs</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The “key” and “value” matrices of all attention mechanisms have a dimensionality  of dkv = 64 and all attention mechanisms have 12 heads. All other sub-layers and embeddings have a dimensionality of model = 768</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In total, this results in a model of about 220 million parameters</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Primary building block is self-attention</a:t>
            </a:r>
            <a:endParaRPr sz="1200">
              <a:solidFill>
                <a:schemeClr val="dk1"/>
              </a:solidFill>
              <a:latin typeface="Calibri"/>
              <a:ea typeface="Calibri"/>
              <a:cs typeface="Calibri"/>
              <a:sym typeface="Calibri"/>
            </a:endParaRPr>
          </a:p>
          <a:p>
            <a:pPr marL="914400" lvl="1" indent="-304800" algn="l" rtl="0">
              <a:lnSpc>
                <a:spcPct val="90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Variant of attention (sometimes called intra-attention)</a:t>
            </a:r>
            <a:endParaRPr sz="1200">
              <a:solidFill>
                <a:schemeClr val="dk1"/>
              </a:solidFill>
              <a:latin typeface="Calibri"/>
              <a:ea typeface="Calibri"/>
              <a:cs typeface="Calibri"/>
              <a:sym typeface="Calibri"/>
            </a:endParaRPr>
          </a:p>
          <a:p>
            <a:pPr marL="914400" lvl="1" indent="-304800" algn="l" rtl="0">
              <a:lnSpc>
                <a:spcPct val="90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Processes a sequence by replacing each element by a weighted average of the rest of the sequence</a:t>
            </a:r>
            <a:endParaRPr sz="1200">
              <a:solidFill>
                <a:schemeClr val="dk1"/>
              </a:solidFill>
              <a:latin typeface="Calibri"/>
              <a:ea typeface="Calibri"/>
              <a:cs typeface="Calibri"/>
              <a:sym typeface="Calibri"/>
            </a:endParaRPr>
          </a:p>
          <a:p>
            <a:pPr marL="914400" lvl="1" indent="-304800" algn="l" rtl="0">
              <a:lnSpc>
                <a:spcPct val="90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Relating different positions of a single sequence in order to compute a representation of the sequence</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Maps an input sequence of symbols representations to (x1,..,xn) to a sequence of continuous representations z = (z1,..,zn)</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Given z, the decoder then generates an output sequence (</a:t>
            </a:r>
            <a:r>
              <a:rPr lang="en" sz="1200" i="1">
                <a:solidFill>
                  <a:schemeClr val="dk1"/>
                </a:solidFill>
                <a:latin typeface="Calibri"/>
                <a:ea typeface="Calibri"/>
                <a:cs typeface="Calibri"/>
                <a:sym typeface="Calibri"/>
              </a:rPr>
              <a:t>y1,..,ym)</a:t>
            </a:r>
            <a:r>
              <a:rPr lang="en" sz="1200">
                <a:solidFill>
                  <a:schemeClr val="dk1"/>
                </a:solidFill>
                <a:latin typeface="Calibri"/>
                <a:ea typeface="Calibri"/>
                <a:cs typeface="Calibri"/>
                <a:sym typeface="Calibri"/>
              </a:rPr>
              <a:t> of symbols one element at a time</a:t>
            </a:r>
            <a:endParaRPr sz="1200">
              <a:solidFill>
                <a:schemeClr val="dk1"/>
              </a:solidFill>
              <a:latin typeface="Calibri"/>
              <a:ea typeface="Calibri"/>
              <a:cs typeface="Calibri"/>
              <a:sym typeface="Calibri"/>
            </a:endParaRPr>
          </a:p>
          <a:p>
            <a:pPr marL="457200" lvl="0" indent="-304800" algn="l" rtl="0">
              <a:lnSpc>
                <a:spcPct val="90000"/>
              </a:lnSpc>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At each step, the model is auto-regressive, consuming the previously generated symbols as additional input when generating the next.</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Char char="-"/>
            </a:pPr>
            <a:r>
              <a:rPr lang="en" sz="1200">
                <a:solidFill>
                  <a:schemeClr val="dk1"/>
                </a:solidFill>
              </a:rPr>
              <a:t>Encoder - self-attention - tokens look at each other. Queries, keys, values are computed from encoder states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Feed-forward network: after taking information from other tokens, take a moment to think and process this information</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Decoder-encoder attention: target token looks at the source: queries - from decoder states; keys and values from encoder states</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Decoder self-attention (masked): tokens look at the previous tokens - queries, keys, values re computed from decoder states</a:t>
            </a: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382353"/>
            <a:ext cx="6858000" cy="1109096"/>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49859"/>
            <a:ext cx="6858000" cy="49937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4" descr="Logos | Brand | University of Waterloo"/>
          <p:cNvPicPr preferRelativeResize="0"/>
          <p:nvPr/>
        </p:nvPicPr>
        <p:blipFill rotWithShape="1">
          <a:blip r:embed="rId2">
            <a:alphaModFix/>
          </a:blip>
          <a:srcRect/>
          <a:stretch/>
        </p:blipFill>
        <p:spPr>
          <a:xfrm>
            <a:off x="3028950" y="3371961"/>
            <a:ext cx="2805343" cy="1122137"/>
          </a:xfrm>
          <a:prstGeom prst="rect">
            <a:avLst/>
          </a:prstGeom>
          <a:noFill/>
          <a:ln>
            <a:noFill/>
          </a:ln>
        </p:spPr>
      </p:pic>
      <p:sp>
        <p:nvSpPr>
          <p:cNvPr id="63" name="Google Shape;63;p14"/>
          <p:cNvSpPr txBox="1"/>
          <p:nvPr/>
        </p:nvSpPr>
        <p:spPr>
          <a:xfrm>
            <a:off x="1143000" y="1962086"/>
            <a:ext cx="6858000" cy="49937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CS886: Recent Advances on Foundation Models</a:t>
            </a:r>
            <a:endParaRPr sz="11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8650" y="102395"/>
            <a:ext cx="7886700" cy="67662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5"/>
          <p:cNvSpPr txBox="1">
            <a:spLocks noGrp="1"/>
          </p:cNvSpPr>
          <p:nvPr>
            <p:ph type="body" idx="1"/>
          </p:nvPr>
        </p:nvSpPr>
        <p:spPr>
          <a:xfrm>
            <a:off x="628650" y="945472"/>
            <a:ext cx="7886700" cy="368725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9" name="Google Shape;69;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5" descr="University of Waterloo - Wikipedia"/>
          <p:cNvPicPr preferRelativeResize="0"/>
          <p:nvPr/>
        </p:nvPicPr>
        <p:blipFill rotWithShape="1">
          <a:blip r:embed="rId2">
            <a:alphaModFix/>
          </a:blip>
          <a:srcRect/>
          <a:stretch/>
        </p:blipFill>
        <p:spPr>
          <a:xfrm>
            <a:off x="7778805" y="102394"/>
            <a:ext cx="676621" cy="67662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1"/>
        <p:cNvGrpSpPr/>
        <p:nvPr/>
      </p:nvGrpSpPr>
      <p:grpSpPr>
        <a:xfrm>
          <a:off x="0" y="0"/>
          <a:ext cx="0" cy="0"/>
          <a:chOff x="0" y="0"/>
          <a:chExt cx="0" cy="0"/>
        </a:xfrm>
      </p:grpSpPr>
      <p:sp>
        <p:nvSpPr>
          <p:cNvPr id="72" name="Google Shape;72;p16"/>
          <p:cNvSpPr txBox="1">
            <a:spLocks noGrp="1"/>
          </p:cNvSpPr>
          <p:nvPr>
            <p:ph type="body" idx="1"/>
          </p:nvPr>
        </p:nvSpPr>
        <p:spPr>
          <a:xfrm>
            <a:off x="628650" y="913556"/>
            <a:ext cx="3886200" cy="371916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16"/>
          <p:cNvSpPr txBox="1">
            <a:spLocks noGrp="1"/>
          </p:cNvSpPr>
          <p:nvPr>
            <p:ph type="body" idx="2"/>
          </p:nvPr>
        </p:nvSpPr>
        <p:spPr>
          <a:xfrm>
            <a:off x="4629150" y="913556"/>
            <a:ext cx="3886200" cy="371916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16"/>
          <p:cNvSpPr txBox="1">
            <a:spLocks noGrp="1"/>
          </p:cNvSpPr>
          <p:nvPr>
            <p:ph type="title"/>
          </p:nvPr>
        </p:nvSpPr>
        <p:spPr>
          <a:xfrm>
            <a:off x="628650" y="102395"/>
            <a:ext cx="7886700" cy="67662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78" name="Google Shape;78;p16" descr="University of Waterloo - Wikipedia"/>
          <p:cNvPicPr preferRelativeResize="0"/>
          <p:nvPr/>
        </p:nvPicPr>
        <p:blipFill rotWithShape="1">
          <a:blip r:embed="rId2">
            <a:alphaModFix/>
          </a:blip>
          <a:srcRect/>
          <a:stretch/>
        </p:blipFill>
        <p:spPr>
          <a:xfrm>
            <a:off x="7778805" y="102394"/>
            <a:ext cx="676621" cy="67662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9"/>
        <p:cNvGrpSpPr/>
        <p:nvPr/>
      </p:nvGrpSpPr>
      <p:grpSpPr>
        <a:xfrm>
          <a:off x="0" y="0"/>
          <a:ext cx="0" cy="0"/>
          <a:chOff x="0" y="0"/>
          <a:chExt cx="0" cy="0"/>
        </a:xfrm>
      </p:grpSpPr>
      <p:sp>
        <p:nvSpPr>
          <p:cNvPr id="80" name="Google Shape;80;p17"/>
          <p:cNvSpPr txBox="1">
            <a:spLocks noGrp="1"/>
          </p:cNvSpPr>
          <p:nvPr>
            <p:ph type="body" idx="1"/>
          </p:nvPr>
        </p:nvSpPr>
        <p:spPr>
          <a:xfrm>
            <a:off x="629841" y="904031"/>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1" name="Google Shape;81;p17"/>
          <p:cNvSpPr txBox="1">
            <a:spLocks noGrp="1"/>
          </p:cNvSpPr>
          <p:nvPr>
            <p:ph type="body" idx="2"/>
          </p:nvPr>
        </p:nvSpPr>
        <p:spPr>
          <a:xfrm>
            <a:off x="629841" y="1591322"/>
            <a:ext cx="3868340" cy="30509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7"/>
          <p:cNvSpPr txBox="1">
            <a:spLocks noGrp="1"/>
          </p:cNvSpPr>
          <p:nvPr>
            <p:ph type="body" idx="3"/>
          </p:nvPr>
        </p:nvSpPr>
        <p:spPr>
          <a:xfrm>
            <a:off x="4629150" y="91315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3" name="Google Shape;83;p17"/>
          <p:cNvSpPr txBox="1">
            <a:spLocks noGrp="1"/>
          </p:cNvSpPr>
          <p:nvPr>
            <p:ph type="body" idx="4"/>
          </p:nvPr>
        </p:nvSpPr>
        <p:spPr>
          <a:xfrm>
            <a:off x="4629150" y="1591322"/>
            <a:ext cx="3887391" cy="30509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17"/>
          <p:cNvSpPr txBox="1">
            <a:spLocks noGrp="1"/>
          </p:cNvSpPr>
          <p:nvPr>
            <p:ph type="title"/>
          </p:nvPr>
        </p:nvSpPr>
        <p:spPr>
          <a:xfrm>
            <a:off x="628650" y="102395"/>
            <a:ext cx="7886700" cy="67662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8" name="Google Shape;88;p17" descr="University of Waterloo - Wikipedia"/>
          <p:cNvPicPr preferRelativeResize="0"/>
          <p:nvPr/>
        </p:nvPicPr>
        <p:blipFill rotWithShape="1">
          <a:blip r:embed="rId2">
            <a:alphaModFix/>
          </a:blip>
          <a:srcRect/>
          <a:stretch/>
        </p:blipFill>
        <p:spPr>
          <a:xfrm>
            <a:off x="7778805" y="102394"/>
            <a:ext cx="676621" cy="67662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9"/>
        <p:cNvGrpSpPr/>
        <p:nvPr/>
      </p:nvGrpSpPr>
      <p:grpSpPr>
        <a:xfrm>
          <a:off x="0" y="0"/>
          <a:ext cx="0" cy="0"/>
          <a:chOff x="0" y="0"/>
          <a:chExt cx="0" cy="0"/>
        </a:xfrm>
      </p:grpSpPr>
      <p:sp>
        <p:nvSpPr>
          <p:cNvPr id="90" name="Google Shape;90;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18"/>
          <p:cNvSpPr txBox="1">
            <a:spLocks noGrp="1"/>
          </p:cNvSpPr>
          <p:nvPr>
            <p:ph type="title"/>
          </p:nvPr>
        </p:nvSpPr>
        <p:spPr>
          <a:xfrm>
            <a:off x="628650" y="102395"/>
            <a:ext cx="7886700" cy="67662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94" name="Google Shape;94;p18" descr="University of Waterloo - Wikipedia"/>
          <p:cNvPicPr preferRelativeResize="0"/>
          <p:nvPr/>
        </p:nvPicPr>
        <p:blipFill rotWithShape="1">
          <a:blip r:embed="rId2">
            <a:alphaModFix/>
          </a:blip>
          <a:srcRect/>
          <a:stretch/>
        </p:blipFill>
        <p:spPr>
          <a:xfrm>
            <a:off x="7778805" y="102394"/>
            <a:ext cx="676621" cy="67662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9" name="Google Shape;99;p19" descr="University of Waterloo - Wikipedia"/>
          <p:cNvPicPr preferRelativeResize="0"/>
          <p:nvPr/>
        </p:nvPicPr>
        <p:blipFill rotWithShape="1">
          <a:blip r:embed="rId2">
            <a:alphaModFix/>
          </a:blip>
          <a:srcRect/>
          <a:stretch/>
        </p:blipFill>
        <p:spPr>
          <a:xfrm>
            <a:off x="7778805" y="102394"/>
            <a:ext cx="676621" cy="67662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doi.org/10.48550/arXiv.2107.03374"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https://doi.org/10.48550/arXiv.2401.04088" TargetMode="External"/><Relationship Id="rId4" Type="http://schemas.openxmlformats.org/officeDocument/2006/relationships/hyperlink" Target="https://doi.org/10.48550/arXiv.2307.0928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ctrTitle"/>
          </p:nvPr>
        </p:nvSpPr>
        <p:spPr>
          <a:xfrm>
            <a:off x="1143000" y="382353"/>
            <a:ext cx="7543800" cy="1109096"/>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
              <a:t>Lecture 9: Large Language Models</a:t>
            </a:r>
            <a:endParaRPr/>
          </a:p>
        </p:txBody>
      </p:sp>
      <p:sp>
        <p:nvSpPr>
          <p:cNvPr id="105" name="Google Shape;105;p20"/>
          <p:cNvSpPr txBox="1">
            <a:spLocks noGrp="1"/>
          </p:cNvSpPr>
          <p:nvPr>
            <p:ph type="subTitle" idx="1"/>
          </p:nvPr>
        </p:nvSpPr>
        <p:spPr>
          <a:xfrm>
            <a:off x="1143000" y="2749859"/>
            <a:ext cx="6858000" cy="49937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en"/>
              <a:t>Presenters: Ayinde Yakubu &amp; Jerry Gu</a:t>
            </a:r>
            <a:endParaRPr/>
          </a:p>
        </p:txBody>
      </p:sp>
      <p:sp>
        <p:nvSpPr>
          <p:cNvPr id="106" name="Google Shape;10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2024-01-17</a:t>
            </a:r>
            <a:endParaRPr/>
          </a:p>
        </p:txBody>
      </p:sp>
      <p:sp>
        <p:nvSpPr>
          <p:cNvPr id="107" name="Google Shape;10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Slides created for CS886 at UWaterloo</a:t>
            </a:r>
            <a:endParaRPr/>
          </a:p>
        </p:txBody>
      </p:sp>
      <p:sp>
        <p:nvSpPr>
          <p:cNvPr id="108" name="Google Shape;10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9"/>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Transformer Attention³</a:t>
            </a:r>
            <a:endParaRPr/>
          </a:p>
        </p:txBody>
      </p:sp>
      <p:sp>
        <p:nvSpPr>
          <p:cNvPr id="243" name="Google Shape;243;p29"/>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244" name="Google Shape;244;p29"/>
          <p:cNvSpPr txBox="1">
            <a:spLocks noGrp="1"/>
          </p:cNvSpPr>
          <p:nvPr>
            <p:ph type="body" idx="1"/>
          </p:nvPr>
        </p:nvSpPr>
        <p:spPr>
          <a:xfrm>
            <a:off x="628650" y="823888"/>
            <a:ext cx="7777200" cy="3768600"/>
          </a:xfrm>
          <a:prstGeom prst="rect">
            <a:avLst/>
          </a:prstGeom>
        </p:spPr>
        <p:txBody>
          <a:bodyPr spcFirstLastPara="1" wrap="square" lIns="68575" tIns="34275" rIns="68575" bIns="34275" anchor="t" anchorCtr="0">
            <a:normAutofit fontScale="85000" lnSpcReduction="20000"/>
          </a:bodyPr>
          <a:lstStyle/>
          <a:p>
            <a:pPr marL="457200" lvl="0" indent="-297497" algn="l" rtl="0">
              <a:spcBef>
                <a:spcPts val="800"/>
              </a:spcBef>
              <a:spcAft>
                <a:spcPts val="0"/>
              </a:spcAft>
              <a:buSzPct val="66666"/>
              <a:buChar char="•"/>
            </a:pPr>
            <a:r>
              <a:rPr lang="en" b="1"/>
              <a:t>Encoder-decoder attention</a:t>
            </a:r>
            <a:endParaRPr b="1"/>
          </a:p>
          <a:p>
            <a:pPr marL="914400" lvl="1" indent="-297497" algn="l" rtl="0">
              <a:spcBef>
                <a:spcPts val="0"/>
              </a:spcBef>
              <a:spcAft>
                <a:spcPts val="0"/>
              </a:spcAft>
              <a:buSzPct val="77777"/>
              <a:buChar char="•"/>
            </a:pPr>
            <a:r>
              <a:rPr lang="en"/>
              <a:t>Queries come from the previous decoder layer</a:t>
            </a:r>
            <a:endParaRPr/>
          </a:p>
          <a:p>
            <a:pPr marL="914400" lvl="1" indent="-297497" algn="l" rtl="0">
              <a:spcBef>
                <a:spcPts val="0"/>
              </a:spcBef>
              <a:spcAft>
                <a:spcPts val="0"/>
              </a:spcAft>
              <a:buSzPct val="77777"/>
              <a:buChar char="•"/>
            </a:pPr>
            <a:r>
              <a:rPr lang="en"/>
              <a:t>The memory keys and values come from the output of the encoder</a:t>
            </a:r>
            <a:endParaRPr/>
          </a:p>
          <a:p>
            <a:pPr marL="914400" lvl="1" indent="-297497" algn="l" rtl="0">
              <a:spcBef>
                <a:spcPts val="0"/>
              </a:spcBef>
              <a:spcAft>
                <a:spcPts val="0"/>
              </a:spcAft>
              <a:buSzPct val="77777"/>
              <a:buChar char="•"/>
            </a:pPr>
            <a:r>
              <a:rPr lang="en"/>
              <a:t>Allows every position in the decoder to attend to all positions in the input sequence</a:t>
            </a:r>
            <a:endParaRPr/>
          </a:p>
          <a:p>
            <a:pPr marL="914400" lvl="1" indent="-297497" algn="l" rtl="0">
              <a:spcBef>
                <a:spcPts val="0"/>
              </a:spcBef>
              <a:spcAft>
                <a:spcPts val="0"/>
              </a:spcAft>
              <a:buSzPct val="77777"/>
              <a:buChar char="•"/>
            </a:pPr>
            <a:r>
              <a:rPr lang="en"/>
              <a:t>Helps the model align words in the input sequence with the words in the output sequence</a:t>
            </a:r>
            <a:endParaRPr/>
          </a:p>
          <a:p>
            <a:pPr marL="914400" lvl="0" indent="0" algn="l" rtl="0">
              <a:spcBef>
                <a:spcPts val="800"/>
              </a:spcBef>
              <a:spcAft>
                <a:spcPts val="0"/>
              </a:spcAft>
              <a:buNone/>
            </a:pPr>
            <a:endParaRPr/>
          </a:p>
          <a:p>
            <a:pPr marL="457200" lvl="0" indent="-297497" algn="l" rtl="0">
              <a:spcBef>
                <a:spcPts val="800"/>
              </a:spcBef>
              <a:spcAft>
                <a:spcPts val="0"/>
              </a:spcAft>
              <a:buSzPct val="66666"/>
              <a:buChar char="•"/>
            </a:pPr>
            <a:r>
              <a:rPr lang="en" b="1"/>
              <a:t>Encoder contains self-attention </a:t>
            </a:r>
            <a:endParaRPr b="1"/>
          </a:p>
          <a:p>
            <a:pPr marL="914400" lvl="1" indent="-297497" algn="l" rtl="0">
              <a:spcBef>
                <a:spcPts val="0"/>
              </a:spcBef>
              <a:spcAft>
                <a:spcPts val="0"/>
              </a:spcAft>
              <a:buSzPct val="77777"/>
              <a:buChar char="•"/>
            </a:pPr>
            <a:r>
              <a:rPr lang="en"/>
              <a:t>All of the keys, values and queries come from the same place, the output of the previous layer in the encoder</a:t>
            </a:r>
            <a:endParaRPr/>
          </a:p>
          <a:p>
            <a:pPr marL="914400" lvl="1" indent="-297497" algn="l" rtl="0">
              <a:spcBef>
                <a:spcPts val="0"/>
              </a:spcBef>
              <a:spcAft>
                <a:spcPts val="0"/>
              </a:spcAft>
              <a:buSzPct val="77777"/>
              <a:buChar char="•"/>
            </a:pPr>
            <a:r>
              <a:rPr lang="en"/>
              <a:t>Each position in the encoder can attend to all positions in the previous layer of the encoder</a:t>
            </a:r>
            <a:endParaRPr/>
          </a:p>
          <a:p>
            <a:pPr marL="914400" lvl="0" indent="0" algn="l" rtl="0">
              <a:spcBef>
                <a:spcPts val="800"/>
              </a:spcBef>
              <a:spcAft>
                <a:spcPts val="0"/>
              </a:spcAft>
              <a:buNone/>
            </a:pPr>
            <a:endParaRPr/>
          </a:p>
          <a:p>
            <a:pPr marL="457200" lvl="0" indent="-297497" algn="l" rtl="0">
              <a:spcBef>
                <a:spcPts val="800"/>
              </a:spcBef>
              <a:spcAft>
                <a:spcPts val="0"/>
              </a:spcAft>
              <a:buSzPct val="66666"/>
              <a:buChar char="•"/>
            </a:pPr>
            <a:r>
              <a:rPr lang="en" b="1"/>
              <a:t>Masked self-attention in the decoder</a:t>
            </a:r>
            <a:endParaRPr b="1"/>
          </a:p>
          <a:p>
            <a:pPr marL="914400" lvl="1" indent="-297497" algn="l" rtl="0">
              <a:spcBef>
                <a:spcPts val="0"/>
              </a:spcBef>
              <a:spcAft>
                <a:spcPts val="0"/>
              </a:spcAft>
              <a:buSzPct val="77777"/>
              <a:buChar char="•"/>
            </a:pPr>
            <a:r>
              <a:rPr lang="en"/>
              <a:t>Allows each position in the decoder to attend to all positions in the decoder up to and including that position</a:t>
            </a:r>
            <a:endParaRPr/>
          </a:p>
          <a:p>
            <a:pPr marL="914400" lvl="1" indent="-297497" algn="l" rtl="0">
              <a:spcBef>
                <a:spcPts val="0"/>
              </a:spcBef>
              <a:spcAft>
                <a:spcPts val="0"/>
              </a:spcAft>
              <a:buSzPct val="77777"/>
              <a:buChar char="•"/>
            </a:pPr>
            <a:r>
              <a:rPr lang="en"/>
              <a:t>Prevents leftward information flow in the decoder via a scaled dot-product attention by masking out ( setting to -∞) all values </a:t>
            </a:r>
            <a:endParaRPr/>
          </a:p>
          <a:p>
            <a:pPr marL="914400" lvl="0" indent="0" algn="l" rtl="0">
              <a:spcBef>
                <a:spcPts val="800"/>
              </a:spcBef>
              <a:spcAft>
                <a:spcPts val="0"/>
              </a:spcAft>
              <a:buNone/>
            </a:pPr>
            <a:endParaRPr/>
          </a:p>
        </p:txBody>
      </p:sp>
      <p:sp>
        <p:nvSpPr>
          <p:cNvPr id="245" name="Google Shape;245;p29"/>
          <p:cNvSpPr txBox="1"/>
          <p:nvPr/>
        </p:nvSpPr>
        <p:spPr>
          <a:xfrm>
            <a:off x="1136625" y="4417650"/>
            <a:ext cx="6350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3. A. Vaswani et al., “</a:t>
            </a:r>
            <a:r>
              <a:rPr lang="en" sz="800" b="1"/>
              <a:t>Attention is All you Need,” in Advances in Neural Information Processing Systems (NeurIPS</a:t>
            </a:r>
            <a:r>
              <a:rPr lang="en" sz="800"/>
              <a:t>), 2017.</a:t>
            </a:r>
            <a:endParaRPr sz="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Architecture variants</a:t>
            </a:r>
            <a:endParaRPr/>
          </a:p>
        </p:txBody>
      </p:sp>
      <p:sp>
        <p:nvSpPr>
          <p:cNvPr id="251" name="Google Shape;251;p30"/>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252" name="Google Shape;252;p30"/>
          <p:cNvSpPr txBox="1">
            <a:spLocks noGrp="1"/>
          </p:cNvSpPr>
          <p:nvPr>
            <p:ph type="body" idx="1"/>
          </p:nvPr>
        </p:nvSpPr>
        <p:spPr>
          <a:xfrm>
            <a:off x="628650" y="823888"/>
            <a:ext cx="7777200" cy="37686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A major distinguishing factor is the “mask” used by different attention mechanisms in the mode</a:t>
            </a:r>
            <a:endParaRPr/>
          </a:p>
          <a:p>
            <a:pPr marL="457200" lvl="0" indent="-317500" algn="l" rtl="0">
              <a:spcBef>
                <a:spcPts val="0"/>
              </a:spcBef>
              <a:spcAft>
                <a:spcPts val="0"/>
              </a:spcAft>
              <a:buSzPts val="1400"/>
              <a:buChar char="•"/>
            </a:pPr>
            <a:r>
              <a:rPr lang="en"/>
              <a:t>Blocks represent elements of sequence, lines attention visibility</a:t>
            </a:r>
            <a:endParaRPr/>
          </a:p>
          <a:p>
            <a:pPr marL="457200" lvl="0" indent="-317500" algn="l" rtl="0">
              <a:spcBef>
                <a:spcPts val="0"/>
              </a:spcBef>
              <a:spcAft>
                <a:spcPts val="0"/>
              </a:spcAft>
              <a:buSzPts val="1400"/>
              <a:buChar char="•"/>
            </a:pPr>
            <a:r>
              <a:rPr lang="en"/>
              <a:t>Dark grey lines correspond to fully-visible masking and light grey lines correspond to causal masking</a:t>
            </a:r>
            <a:endParaRPr/>
          </a:p>
        </p:txBody>
      </p:sp>
      <p:pic>
        <p:nvPicPr>
          <p:cNvPr id="253" name="Google Shape;253;p30"/>
          <p:cNvPicPr preferRelativeResize="0"/>
          <p:nvPr/>
        </p:nvPicPr>
        <p:blipFill>
          <a:blip r:embed="rId3">
            <a:alphaModFix/>
          </a:blip>
          <a:stretch>
            <a:fillRect/>
          </a:stretch>
        </p:blipFill>
        <p:spPr>
          <a:xfrm>
            <a:off x="4059677" y="2425430"/>
            <a:ext cx="4784096" cy="24548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Attention Mask Patterns</a:t>
            </a:r>
            <a:endParaRPr/>
          </a:p>
        </p:txBody>
      </p:sp>
      <p:sp>
        <p:nvSpPr>
          <p:cNvPr id="267" name="Google Shape;267;p32"/>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268" name="Google Shape;268;p32"/>
          <p:cNvSpPr txBox="1">
            <a:spLocks noGrp="1"/>
          </p:cNvSpPr>
          <p:nvPr>
            <p:ph type="body" idx="1"/>
          </p:nvPr>
        </p:nvSpPr>
        <p:spPr>
          <a:xfrm>
            <a:off x="628650" y="823888"/>
            <a:ext cx="7777200" cy="3768600"/>
          </a:xfrm>
          <a:prstGeom prst="rect">
            <a:avLst/>
          </a:prstGeom>
        </p:spPr>
        <p:txBody>
          <a:bodyPr spcFirstLastPara="1" wrap="square" lIns="68575" tIns="34275" rIns="68575" bIns="34275" anchor="t" anchorCtr="0">
            <a:normAutofit/>
          </a:bodyPr>
          <a:lstStyle/>
          <a:p>
            <a:pPr marL="1371600" lvl="0" indent="0" algn="l" rtl="0">
              <a:spcBef>
                <a:spcPts val="800"/>
              </a:spcBef>
              <a:spcAft>
                <a:spcPts val="0"/>
              </a:spcAft>
              <a:buNone/>
            </a:pPr>
            <a:endParaRPr/>
          </a:p>
        </p:txBody>
      </p:sp>
      <p:pic>
        <p:nvPicPr>
          <p:cNvPr id="269" name="Google Shape;269;p32"/>
          <p:cNvPicPr preferRelativeResize="0"/>
          <p:nvPr/>
        </p:nvPicPr>
        <p:blipFill>
          <a:blip r:embed="rId3">
            <a:alphaModFix/>
          </a:blip>
          <a:stretch>
            <a:fillRect/>
          </a:stretch>
        </p:blipFill>
        <p:spPr>
          <a:xfrm>
            <a:off x="1599150" y="1268700"/>
            <a:ext cx="5419500" cy="2492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Performance of architecture variants</a:t>
            </a:r>
            <a:endParaRPr/>
          </a:p>
        </p:txBody>
      </p:sp>
      <p:sp>
        <p:nvSpPr>
          <p:cNvPr id="275" name="Google Shape;275;p33"/>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276" name="Google Shape;276;p33"/>
          <p:cNvSpPr txBox="1">
            <a:spLocks noGrp="1"/>
          </p:cNvSpPr>
          <p:nvPr>
            <p:ph type="body" idx="1"/>
          </p:nvPr>
        </p:nvSpPr>
        <p:spPr>
          <a:xfrm>
            <a:off x="628650" y="823888"/>
            <a:ext cx="7777200" cy="3768600"/>
          </a:xfrm>
          <a:prstGeom prst="rect">
            <a:avLst/>
          </a:prstGeom>
        </p:spPr>
        <p:txBody>
          <a:bodyPr spcFirstLastPara="1" wrap="square" lIns="68575" tIns="34275" rIns="68575" bIns="34275" anchor="t" anchorCtr="0">
            <a:normAutofit/>
          </a:bodyPr>
          <a:lstStyle/>
          <a:p>
            <a:pPr marL="1371600" lvl="0" indent="0" algn="l" rtl="0">
              <a:spcBef>
                <a:spcPts val="800"/>
              </a:spcBef>
              <a:spcAft>
                <a:spcPts val="0"/>
              </a:spcAft>
              <a:buNone/>
            </a:pPr>
            <a:endParaRPr/>
          </a:p>
        </p:txBody>
      </p:sp>
      <p:graphicFrame>
        <p:nvGraphicFramePr>
          <p:cNvPr id="3" name="Table 2">
            <a:extLst>
              <a:ext uri="{FF2B5EF4-FFF2-40B4-BE49-F238E27FC236}">
                <a16:creationId xmlns:a16="http://schemas.microsoft.com/office/drawing/2014/main" id="{A28E5861-2235-56DD-1545-0BA11053BC5C}"/>
              </a:ext>
            </a:extLst>
          </p:cNvPr>
          <p:cNvGraphicFramePr>
            <a:graphicFrameLocks noGrp="1"/>
          </p:cNvGraphicFramePr>
          <p:nvPr>
            <p:extLst>
              <p:ext uri="{D42A27DB-BD31-4B8C-83A1-F6EECF244321}">
                <p14:modId xmlns:p14="http://schemas.microsoft.com/office/powerpoint/2010/main" val="670874938"/>
              </p:ext>
            </p:extLst>
          </p:nvPr>
        </p:nvGraphicFramePr>
        <p:xfrm>
          <a:off x="843064" y="1355387"/>
          <a:ext cx="7282773" cy="2386124"/>
        </p:xfrm>
        <a:graphic>
          <a:graphicData uri="http://schemas.openxmlformats.org/drawingml/2006/table">
            <a:tbl>
              <a:tblPr firstRow="1" firstCol="1" bandRow="1"/>
              <a:tblGrid>
                <a:gridCol w="1334096">
                  <a:extLst>
                    <a:ext uri="{9D8B030D-6E8A-4147-A177-3AD203B41FA5}">
                      <a16:colId xmlns:a16="http://schemas.microsoft.com/office/drawing/2014/main" val="3224483369"/>
                    </a:ext>
                  </a:extLst>
                </a:gridCol>
                <a:gridCol w="812029">
                  <a:extLst>
                    <a:ext uri="{9D8B030D-6E8A-4147-A177-3AD203B41FA5}">
                      <a16:colId xmlns:a16="http://schemas.microsoft.com/office/drawing/2014/main" val="1050554636"/>
                    </a:ext>
                  </a:extLst>
                </a:gridCol>
                <a:gridCol w="652929">
                  <a:extLst>
                    <a:ext uri="{9D8B030D-6E8A-4147-A177-3AD203B41FA5}">
                      <a16:colId xmlns:a16="http://schemas.microsoft.com/office/drawing/2014/main" val="1981593028"/>
                    </a:ext>
                  </a:extLst>
                </a:gridCol>
                <a:gridCol w="446994">
                  <a:extLst>
                    <a:ext uri="{9D8B030D-6E8A-4147-A177-3AD203B41FA5}">
                      <a16:colId xmlns:a16="http://schemas.microsoft.com/office/drawing/2014/main" val="13371155"/>
                    </a:ext>
                  </a:extLst>
                </a:gridCol>
                <a:gridCol w="528266">
                  <a:extLst>
                    <a:ext uri="{9D8B030D-6E8A-4147-A177-3AD203B41FA5}">
                      <a16:colId xmlns:a16="http://schemas.microsoft.com/office/drawing/2014/main" val="2373150691"/>
                    </a:ext>
                  </a:extLst>
                </a:gridCol>
                <a:gridCol w="703208">
                  <a:extLst>
                    <a:ext uri="{9D8B030D-6E8A-4147-A177-3AD203B41FA5}">
                      <a16:colId xmlns:a16="http://schemas.microsoft.com/office/drawing/2014/main" val="1819594687"/>
                    </a:ext>
                  </a:extLst>
                </a:gridCol>
                <a:gridCol w="633644">
                  <a:extLst>
                    <a:ext uri="{9D8B030D-6E8A-4147-A177-3AD203B41FA5}">
                      <a16:colId xmlns:a16="http://schemas.microsoft.com/office/drawing/2014/main" val="1723161837"/>
                    </a:ext>
                  </a:extLst>
                </a:gridCol>
                <a:gridCol w="586809">
                  <a:extLst>
                    <a:ext uri="{9D8B030D-6E8A-4147-A177-3AD203B41FA5}">
                      <a16:colId xmlns:a16="http://schemas.microsoft.com/office/drawing/2014/main" val="3420213874"/>
                    </a:ext>
                  </a:extLst>
                </a:gridCol>
                <a:gridCol w="528266">
                  <a:extLst>
                    <a:ext uri="{9D8B030D-6E8A-4147-A177-3AD203B41FA5}">
                      <a16:colId xmlns:a16="http://schemas.microsoft.com/office/drawing/2014/main" val="2593612563"/>
                    </a:ext>
                  </a:extLst>
                </a:gridCol>
                <a:gridCol w="528266">
                  <a:extLst>
                    <a:ext uri="{9D8B030D-6E8A-4147-A177-3AD203B41FA5}">
                      <a16:colId xmlns:a16="http://schemas.microsoft.com/office/drawing/2014/main" val="1925639310"/>
                    </a:ext>
                  </a:extLst>
                </a:gridCol>
                <a:gridCol w="528266">
                  <a:extLst>
                    <a:ext uri="{9D8B030D-6E8A-4147-A177-3AD203B41FA5}">
                      <a16:colId xmlns:a16="http://schemas.microsoft.com/office/drawing/2014/main" val="1386754383"/>
                    </a:ext>
                  </a:extLst>
                </a:gridCol>
              </a:tblGrid>
              <a:tr h="246434">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Architecture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Objective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Params</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GLUE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CNNDM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SQuAD</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SGLUE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EnDe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EnFr</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EnRo</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extLst>
                  <a:ext uri="{0D108BD9-81ED-4DB2-BD59-A6C34878D82A}">
                    <a16:rowId xmlns:a16="http://schemas.microsoft.com/office/drawing/2014/main" val="3381964954"/>
                  </a:ext>
                </a:extLst>
              </a:tr>
              <a:tr h="213969">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*Encoder-decoder</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Denoising</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83.28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19.24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80.88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71.36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26.98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39.82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27.65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837232735"/>
                  </a:ext>
                </a:extLst>
              </a:tr>
              <a:tr h="213969">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Enc-dec, shared</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Denoising</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82.81</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18.78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80.63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70.73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26.72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39.03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27.46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1445387285"/>
                  </a:ext>
                </a:extLst>
              </a:tr>
              <a:tr h="213969">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Enc-dec, 6 layers</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Denoising</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80.88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18.97</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77.59</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68.42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26.38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38.40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26.95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03000296"/>
                  </a:ext>
                </a:extLst>
              </a:tr>
              <a:tr h="213969">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Language model</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Denoising</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74.70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17.93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61.14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55.02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25.09</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35.28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25.86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1048337793"/>
                  </a:ext>
                </a:extLst>
              </a:tr>
              <a:tr h="213969">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Prefix LM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Denoising</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81.82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18.61</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78.94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68.11</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26.43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37.98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27.39</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888657376"/>
                  </a:ext>
                </a:extLst>
              </a:tr>
              <a:tr h="213969">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Encoder-decoder</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LM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79.56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18.59</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76.02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64.29</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26.27</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39.17</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26.86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1899535021"/>
                  </a:ext>
                </a:extLst>
              </a:tr>
              <a:tr h="213969">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Enc-dec, shared</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79.60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18.13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76.35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63.50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26.62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39.17</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27.05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533703526"/>
                  </a:ext>
                </a:extLst>
              </a:tr>
              <a:tr h="213969">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Enc-dec, 6 layers</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LM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M/2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78.67</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18.26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75.32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64.06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26.13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38.42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26.89</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3707015111"/>
                  </a:ext>
                </a:extLst>
              </a:tr>
              <a:tr h="213969">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Language model</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73.78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53.81</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56.51</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25.23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34.31</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25.38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66207606"/>
                  </a:ext>
                </a:extLst>
              </a:tr>
              <a:tr h="213969">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Prefix LM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LM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79.68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17.84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76.87</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64.86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26.28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37.51</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26.76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64898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a:spLocks noGrp="1"/>
          </p:cNvSpPr>
          <p:nvPr>
            <p:ph type="title"/>
          </p:nvPr>
        </p:nvSpPr>
        <p:spPr>
          <a:xfrm>
            <a:off x="425300" y="365969"/>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Input - Colossal Clean Crawled Corpus</a:t>
            </a:r>
            <a:endParaRPr/>
          </a:p>
        </p:txBody>
      </p:sp>
      <p:sp>
        <p:nvSpPr>
          <p:cNvPr id="283" name="Google Shape;283;p34"/>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284" name="Google Shape;284;p34"/>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0" algn="l" rtl="0">
              <a:spcBef>
                <a:spcPts val="800"/>
              </a:spcBef>
              <a:spcAft>
                <a:spcPts val="0"/>
              </a:spcAft>
              <a:buNone/>
            </a:pPr>
            <a:endParaRPr/>
          </a:p>
          <a:p>
            <a:pPr marL="457200" lvl="0" indent="-317500" algn="l" rtl="0">
              <a:spcBef>
                <a:spcPts val="800"/>
              </a:spcBef>
              <a:spcAft>
                <a:spcPts val="0"/>
              </a:spcAft>
              <a:buSzPts val="1400"/>
              <a:buChar char="-"/>
            </a:pPr>
            <a:r>
              <a:rPr lang="en"/>
              <a:t>20TB of text data extracted from web pages each month</a:t>
            </a:r>
            <a:endParaRPr/>
          </a:p>
          <a:p>
            <a:pPr marL="457200" lvl="0" indent="-317500" algn="l" rtl="0">
              <a:spcBef>
                <a:spcPts val="0"/>
              </a:spcBef>
              <a:spcAft>
                <a:spcPts val="0"/>
              </a:spcAft>
              <a:buSzPts val="1400"/>
              <a:buChar char="-"/>
            </a:pPr>
            <a:r>
              <a:rPr lang="en"/>
              <a:t>Needed to be cleaned up </a:t>
            </a:r>
            <a:endParaRPr/>
          </a:p>
          <a:p>
            <a:pPr marL="457200" lvl="0" indent="-317500" algn="l" rtl="0">
              <a:spcBef>
                <a:spcPts val="0"/>
              </a:spcBef>
              <a:spcAft>
                <a:spcPts val="0"/>
              </a:spcAft>
              <a:buSzPts val="1400"/>
              <a:buChar char="-"/>
            </a:pPr>
            <a:r>
              <a:rPr lang="en"/>
              <a:t>Heuristics for cleaning up</a:t>
            </a:r>
            <a:endParaRPr/>
          </a:p>
          <a:p>
            <a:pPr marL="914400" lvl="1" indent="-317500" algn="l" rtl="0">
              <a:spcBef>
                <a:spcPts val="0"/>
              </a:spcBef>
              <a:spcAft>
                <a:spcPts val="0"/>
              </a:spcAft>
              <a:buSzPts val="1400"/>
              <a:buChar char="-"/>
            </a:pPr>
            <a:r>
              <a:rPr lang="en"/>
              <a:t>Remove boilerplate texts</a:t>
            </a:r>
            <a:endParaRPr/>
          </a:p>
          <a:p>
            <a:pPr marL="914400" lvl="1" indent="-317500" algn="l" rtl="0">
              <a:spcBef>
                <a:spcPts val="0"/>
              </a:spcBef>
              <a:spcAft>
                <a:spcPts val="0"/>
              </a:spcAft>
              <a:buSzPts val="1400"/>
              <a:buChar char="-"/>
            </a:pPr>
            <a:r>
              <a:rPr lang="en"/>
              <a:t>Remove duplicates</a:t>
            </a:r>
            <a:endParaRPr/>
          </a:p>
          <a:p>
            <a:pPr marL="914400" lvl="1" indent="-317500" algn="l" rtl="0">
              <a:spcBef>
                <a:spcPts val="0"/>
              </a:spcBef>
              <a:spcAft>
                <a:spcPts val="0"/>
              </a:spcAft>
              <a:buSzPts val="1400"/>
              <a:buChar char="-"/>
            </a:pPr>
            <a:r>
              <a:rPr lang="en"/>
              <a:t>Retained lines containing at least 5 words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5"/>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Downstream Tasks</a:t>
            </a:r>
            <a:endParaRPr/>
          </a:p>
        </p:txBody>
      </p:sp>
      <p:sp>
        <p:nvSpPr>
          <p:cNvPr id="290" name="Google Shape;290;p35"/>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Measure general language learning abilities</a:t>
            </a:r>
            <a:endParaRPr/>
          </a:p>
          <a:p>
            <a:pPr marL="457200" lvl="0" indent="-317500" algn="l" rtl="0">
              <a:spcBef>
                <a:spcPts val="0"/>
              </a:spcBef>
              <a:spcAft>
                <a:spcPts val="0"/>
              </a:spcAft>
              <a:buSzPts val="1400"/>
              <a:buChar char="-"/>
            </a:pPr>
            <a:r>
              <a:rPr lang="en"/>
              <a:t>Sentence acceptability judgement</a:t>
            </a:r>
            <a:endParaRPr/>
          </a:p>
          <a:p>
            <a:pPr marL="457200" lvl="0" indent="-317500" algn="l" rtl="0">
              <a:spcBef>
                <a:spcPts val="0"/>
              </a:spcBef>
              <a:spcAft>
                <a:spcPts val="0"/>
              </a:spcAft>
              <a:buSzPts val="1400"/>
              <a:buChar char="-"/>
            </a:pPr>
            <a:r>
              <a:rPr lang="en"/>
              <a:t>Sentiment analysis</a:t>
            </a:r>
            <a:endParaRPr/>
          </a:p>
          <a:p>
            <a:pPr marL="457200" lvl="0" indent="-317500" algn="l" rtl="0">
              <a:spcBef>
                <a:spcPts val="0"/>
              </a:spcBef>
              <a:spcAft>
                <a:spcPts val="0"/>
              </a:spcAft>
              <a:buSzPts val="1400"/>
              <a:buChar char="-"/>
            </a:pPr>
            <a:r>
              <a:rPr lang="en"/>
              <a:t>Paraphrasing/sentence similarity</a:t>
            </a:r>
            <a:endParaRPr/>
          </a:p>
          <a:p>
            <a:pPr marL="457200" lvl="0" indent="-317500" algn="l" rtl="0">
              <a:spcBef>
                <a:spcPts val="0"/>
              </a:spcBef>
              <a:spcAft>
                <a:spcPts val="0"/>
              </a:spcAft>
              <a:buSzPts val="1400"/>
              <a:buChar char="-"/>
            </a:pPr>
            <a:r>
              <a:rPr lang="en"/>
              <a:t>Natural language inference</a:t>
            </a:r>
            <a:endParaRPr/>
          </a:p>
          <a:p>
            <a:pPr marL="457200" lvl="0" indent="-317500" algn="l" rtl="0">
              <a:spcBef>
                <a:spcPts val="0"/>
              </a:spcBef>
              <a:spcAft>
                <a:spcPts val="0"/>
              </a:spcAft>
              <a:buSzPts val="1400"/>
              <a:buChar char="-"/>
            </a:pPr>
            <a:r>
              <a:rPr lang="en"/>
              <a:t>Coreference resolution</a:t>
            </a:r>
            <a:endParaRPr/>
          </a:p>
          <a:p>
            <a:pPr marL="457200" lvl="0" indent="-317500" algn="l" rtl="0">
              <a:spcBef>
                <a:spcPts val="0"/>
              </a:spcBef>
              <a:spcAft>
                <a:spcPts val="0"/>
              </a:spcAft>
              <a:buSzPts val="1400"/>
              <a:buChar char="-"/>
            </a:pPr>
            <a:r>
              <a:rPr lang="en"/>
              <a:t>Sentence completion</a:t>
            </a:r>
            <a:endParaRPr/>
          </a:p>
          <a:p>
            <a:pPr marL="457200" lvl="0" indent="-317500" algn="l" rtl="0">
              <a:spcBef>
                <a:spcPts val="0"/>
              </a:spcBef>
              <a:spcAft>
                <a:spcPts val="0"/>
              </a:spcAft>
              <a:buSzPts val="1400"/>
              <a:buChar char="-"/>
            </a:pPr>
            <a:r>
              <a:rPr lang="en"/>
              <a:t>Word sense disambiguation</a:t>
            </a:r>
            <a:endParaRPr/>
          </a:p>
          <a:p>
            <a:pPr marL="457200" lvl="0" indent="-317500" algn="l" rtl="0">
              <a:spcBef>
                <a:spcPts val="0"/>
              </a:spcBef>
              <a:spcAft>
                <a:spcPts val="0"/>
              </a:spcAft>
              <a:buSzPts val="1400"/>
              <a:buChar char="-"/>
            </a:pPr>
            <a:r>
              <a:rPr lang="en"/>
              <a:t>Question answering</a:t>
            </a:r>
            <a:endParaRPr/>
          </a:p>
        </p:txBody>
      </p:sp>
      <p:sp>
        <p:nvSpPr>
          <p:cNvPr id="291" name="Google Shape;291;p35"/>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Training the model</a:t>
            </a:r>
            <a:endParaRPr/>
          </a:p>
        </p:txBody>
      </p:sp>
      <p:sp>
        <p:nvSpPr>
          <p:cNvPr id="297" name="Google Shape;297;p36"/>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lnSpcReduction="10000"/>
          </a:bodyPr>
          <a:lstStyle/>
          <a:p>
            <a:pPr marL="457200" lvl="0" indent="-317500" algn="l" rtl="0">
              <a:spcBef>
                <a:spcPts val="800"/>
              </a:spcBef>
              <a:spcAft>
                <a:spcPts val="0"/>
              </a:spcAft>
              <a:buSzPts val="1400"/>
              <a:buChar char="-"/>
            </a:pPr>
            <a:r>
              <a:rPr lang="en"/>
              <a:t>All tasks are formulated as text-to-text tasks</a:t>
            </a:r>
            <a:endParaRPr/>
          </a:p>
          <a:p>
            <a:pPr marL="457200" lvl="0" indent="-317500" algn="l" rtl="0">
              <a:spcBef>
                <a:spcPts val="0"/>
              </a:spcBef>
              <a:spcAft>
                <a:spcPts val="0"/>
              </a:spcAft>
              <a:buSzPts val="1400"/>
              <a:buChar char="-"/>
            </a:pPr>
            <a:r>
              <a:rPr lang="en"/>
              <a:t>Pre-train each model for 2¹⁹ = 524,288 steps</a:t>
            </a:r>
            <a:endParaRPr/>
          </a:p>
          <a:p>
            <a:pPr marL="457200" lvl="0" indent="-317500" algn="l" rtl="0">
              <a:spcBef>
                <a:spcPts val="0"/>
              </a:spcBef>
              <a:spcAft>
                <a:spcPts val="0"/>
              </a:spcAft>
              <a:buSzPts val="1400"/>
              <a:buChar char="-"/>
            </a:pPr>
            <a:r>
              <a:rPr lang="en"/>
              <a:t>Use a maximum sequence of 512 and a batch size of 128 sequences</a:t>
            </a:r>
            <a:endParaRPr/>
          </a:p>
          <a:p>
            <a:pPr marL="457200" lvl="0" indent="-317500" algn="l" rtl="0">
              <a:spcBef>
                <a:spcPts val="0"/>
              </a:spcBef>
              <a:spcAft>
                <a:spcPts val="0"/>
              </a:spcAft>
              <a:buSzPts val="1400"/>
              <a:buChar char="-"/>
            </a:pPr>
            <a:r>
              <a:rPr lang="en"/>
              <a:t>Pack multiple sequences into each of batch 2¹⁶ or 65,536 tokens</a:t>
            </a:r>
            <a:endParaRPr/>
          </a:p>
          <a:p>
            <a:pPr marL="457200" lvl="0" indent="-317500" algn="l" rtl="0">
              <a:spcBef>
                <a:spcPts val="0"/>
              </a:spcBef>
              <a:spcAft>
                <a:spcPts val="0"/>
              </a:spcAft>
              <a:buSzPts val="1400"/>
              <a:buChar char="-"/>
            </a:pPr>
            <a:r>
              <a:rPr lang="en"/>
              <a:t>Pre-training batch size X number of steps 2³⁵≈ 34B tokens</a:t>
            </a:r>
            <a:endParaRPr/>
          </a:p>
          <a:p>
            <a:pPr marL="457200" lvl="0" indent="-317500" algn="l" rtl="0">
              <a:spcBef>
                <a:spcPts val="0"/>
              </a:spcBef>
              <a:spcAft>
                <a:spcPts val="0"/>
              </a:spcAft>
              <a:buSzPts val="1400"/>
              <a:buChar char="-"/>
            </a:pPr>
            <a:r>
              <a:rPr lang="en"/>
              <a:t>2³⁵ tokens only covers a fraction of the entire C4 data set</a:t>
            </a:r>
            <a:endParaRPr/>
          </a:p>
          <a:p>
            <a:pPr marL="457200" lvl="0" indent="-317500" algn="l" rtl="0">
              <a:spcBef>
                <a:spcPts val="0"/>
              </a:spcBef>
              <a:spcAft>
                <a:spcPts val="0"/>
              </a:spcAft>
              <a:buSzPts val="1400"/>
              <a:buChar char="-"/>
            </a:pPr>
            <a:r>
              <a:rPr lang="en"/>
              <a:t>Learning rate is inverse square root schedule: 1 / √max(n,k) where </a:t>
            </a:r>
            <a:r>
              <a:rPr lang="en" i="1"/>
              <a:t>n</a:t>
            </a:r>
            <a:r>
              <a:rPr lang="en"/>
              <a:t> is the current training iteration and </a:t>
            </a:r>
            <a:r>
              <a:rPr lang="en" i="1"/>
              <a:t>k</a:t>
            </a:r>
            <a:r>
              <a:rPr lang="en"/>
              <a:t> is the number of warm-up steps (set to 10⁴)</a:t>
            </a:r>
            <a:endParaRPr/>
          </a:p>
          <a:p>
            <a:pPr marL="457200" lvl="0" indent="-317500" algn="l" rtl="0">
              <a:spcBef>
                <a:spcPts val="0"/>
              </a:spcBef>
              <a:spcAft>
                <a:spcPts val="0"/>
              </a:spcAft>
              <a:buSzPts val="1400"/>
              <a:buChar char="-"/>
            </a:pPr>
            <a:r>
              <a:rPr lang="en"/>
              <a:t>Sets the learning rate of 0.01 for the first 10⁴ steps, then exponentially decays the learning rate until pre-training is over.</a:t>
            </a:r>
            <a:endParaRPr/>
          </a:p>
          <a:p>
            <a:pPr marL="457200" lvl="0" indent="-317500" algn="l" rtl="0">
              <a:spcBef>
                <a:spcPts val="0"/>
              </a:spcBef>
              <a:spcAft>
                <a:spcPts val="0"/>
              </a:spcAft>
              <a:buSzPts val="1400"/>
              <a:buChar char="-"/>
            </a:pPr>
            <a:r>
              <a:rPr lang="en"/>
              <a:t>Learning rate of 0.001 when fine-tuning</a:t>
            </a:r>
            <a:endParaRPr/>
          </a:p>
        </p:txBody>
      </p:sp>
      <p:sp>
        <p:nvSpPr>
          <p:cNvPr id="298" name="Google Shape;298;p36"/>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7"/>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 Unsupervised Objectives</a:t>
            </a:r>
            <a:endParaRPr/>
          </a:p>
        </p:txBody>
      </p:sp>
      <p:sp>
        <p:nvSpPr>
          <p:cNvPr id="304" name="Google Shape;304;p37"/>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305" name="Google Shape;305;p37"/>
          <p:cNvSpPr/>
          <p:nvPr/>
        </p:nvSpPr>
        <p:spPr>
          <a:xfrm>
            <a:off x="5399725" y="2553788"/>
            <a:ext cx="3198900" cy="2562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Calibri"/>
                <a:ea typeface="Calibri"/>
                <a:cs typeface="Calibri"/>
                <a:sym typeface="Calibri"/>
              </a:rPr>
              <a:t>Thank you for inviting me to your party last week.</a:t>
            </a:r>
            <a:endParaRPr sz="1000">
              <a:latin typeface="Calibri"/>
              <a:ea typeface="Calibri"/>
              <a:cs typeface="Calibri"/>
              <a:sym typeface="Calibri"/>
            </a:endParaRPr>
          </a:p>
        </p:txBody>
      </p:sp>
      <p:sp>
        <p:nvSpPr>
          <p:cNvPr id="306" name="Google Shape;306;p37"/>
          <p:cNvSpPr/>
          <p:nvPr/>
        </p:nvSpPr>
        <p:spPr>
          <a:xfrm>
            <a:off x="5399725" y="3394513"/>
            <a:ext cx="2706600" cy="3231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Calibri"/>
                <a:ea typeface="Calibri"/>
                <a:cs typeface="Calibri"/>
                <a:sym typeface="Calibri"/>
              </a:rPr>
              <a:t>Thank you &lt;X&gt; me to your party &lt;Y&gt; week.</a:t>
            </a:r>
            <a:endParaRPr sz="1000">
              <a:latin typeface="Calibri"/>
              <a:ea typeface="Calibri"/>
              <a:cs typeface="Calibri"/>
              <a:sym typeface="Calibri"/>
            </a:endParaRPr>
          </a:p>
        </p:txBody>
      </p:sp>
      <p:sp>
        <p:nvSpPr>
          <p:cNvPr id="307" name="Google Shape;307;p37"/>
          <p:cNvSpPr/>
          <p:nvPr/>
        </p:nvSpPr>
        <p:spPr>
          <a:xfrm>
            <a:off x="5399725" y="4232713"/>
            <a:ext cx="1779300" cy="2562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latin typeface="Calibri"/>
                <a:ea typeface="Calibri"/>
                <a:cs typeface="Calibri"/>
                <a:sym typeface="Calibri"/>
              </a:rPr>
              <a:t>&lt;X&gt; for inviting &lt;Y&gt; last &lt;Z&gt;</a:t>
            </a:r>
            <a:endParaRPr sz="1000">
              <a:latin typeface="Calibri"/>
              <a:ea typeface="Calibri"/>
              <a:cs typeface="Calibri"/>
              <a:sym typeface="Calibri"/>
            </a:endParaRPr>
          </a:p>
        </p:txBody>
      </p:sp>
      <p:sp>
        <p:nvSpPr>
          <p:cNvPr id="308" name="Google Shape;308;p37"/>
          <p:cNvSpPr txBox="1"/>
          <p:nvPr/>
        </p:nvSpPr>
        <p:spPr>
          <a:xfrm>
            <a:off x="5399725" y="2230688"/>
            <a:ext cx="865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Original Text</a:t>
            </a:r>
            <a:endParaRPr sz="900">
              <a:solidFill>
                <a:schemeClr val="dk1"/>
              </a:solidFill>
              <a:latin typeface="Calibri"/>
              <a:ea typeface="Calibri"/>
              <a:cs typeface="Calibri"/>
              <a:sym typeface="Calibri"/>
            </a:endParaRPr>
          </a:p>
        </p:txBody>
      </p:sp>
      <p:sp>
        <p:nvSpPr>
          <p:cNvPr id="309" name="Google Shape;309;p37"/>
          <p:cNvSpPr txBox="1"/>
          <p:nvPr/>
        </p:nvSpPr>
        <p:spPr>
          <a:xfrm>
            <a:off x="5360050" y="3138488"/>
            <a:ext cx="492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Inputs</a:t>
            </a:r>
            <a:endParaRPr sz="900">
              <a:solidFill>
                <a:schemeClr val="dk1"/>
              </a:solidFill>
              <a:latin typeface="Calibri"/>
              <a:ea typeface="Calibri"/>
              <a:cs typeface="Calibri"/>
              <a:sym typeface="Calibri"/>
            </a:endParaRPr>
          </a:p>
        </p:txBody>
      </p:sp>
      <p:sp>
        <p:nvSpPr>
          <p:cNvPr id="310" name="Google Shape;310;p37"/>
          <p:cNvSpPr txBox="1"/>
          <p:nvPr/>
        </p:nvSpPr>
        <p:spPr>
          <a:xfrm>
            <a:off x="5360050" y="4013913"/>
            <a:ext cx="666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Targets</a:t>
            </a:r>
            <a:endParaRPr sz="900">
              <a:solidFill>
                <a:schemeClr val="dk1"/>
              </a:solidFill>
              <a:latin typeface="Calibri"/>
              <a:ea typeface="Calibri"/>
              <a:cs typeface="Calibri"/>
              <a:sym typeface="Calibri"/>
            </a:endParaRPr>
          </a:p>
        </p:txBody>
      </p:sp>
      <p:pic>
        <p:nvPicPr>
          <p:cNvPr id="311" name="Google Shape;311;p37"/>
          <p:cNvPicPr preferRelativeResize="0"/>
          <p:nvPr/>
        </p:nvPicPr>
        <p:blipFill>
          <a:blip r:embed="rId3">
            <a:alphaModFix/>
          </a:blip>
          <a:stretch>
            <a:fillRect/>
          </a:stretch>
        </p:blipFill>
        <p:spPr>
          <a:xfrm>
            <a:off x="6026950" y="2587234"/>
            <a:ext cx="189300" cy="189300"/>
          </a:xfrm>
          <a:prstGeom prst="rect">
            <a:avLst/>
          </a:prstGeom>
          <a:noFill/>
          <a:ln>
            <a:noFill/>
          </a:ln>
        </p:spPr>
      </p:pic>
      <p:sp>
        <p:nvSpPr>
          <p:cNvPr id="312" name="Google Shape;312;p37"/>
          <p:cNvSpPr txBox="1"/>
          <p:nvPr/>
        </p:nvSpPr>
        <p:spPr>
          <a:xfrm>
            <a:off x="8668550" y="3906050"/>
            <a:ext cx="914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solidFill>
                <a:schemeClr val="dk1"/>
              </a:solidFill>
              <a:latin typeface="Calibri"/>
              <a:ea typeface="Calibri"/>
              <a:cs typeface="Calibri"/>
              <a:sym typeface="Calibri"/>
            </a:endParaRPr>
          </a:p>
        </p:txBody>
      </p:sp>
      <p:pic>
        <p:nvPicPr>
          <p:cNvPr id="313" name="Google Shape;313;p37"/>
          <p:cNvPicPr preferRelativeResize="0"/>
          <p:nvPr/>
        </p:nvPicPr>
        <p:blipFill>
          <a:blip r:embed="rId4">
            <a:alphaModFix/>
          </a:blip>
          <a:stretch>
            <a:fillRect/>
          </a:stretch>
        </p:blipFill>
        <p:spPr>
          <a:xfrm>
            <a:off x="6339450" y="2587234"/>
            <a:ext cx="189300" cy="189300"/>
          </a:xfrm>
          <a:prstGeom prst="rect">
            <a:avLst/>
          </a:prstGeom>
          <a:noFill/>
          <a:ln>
            <a:noFill/>
          </a:ln>
        </p:spPr>
      </p:pic>
      <p:pic>
        <p:nvPicPr>
          <p:cNvPr id="314" name="Google Shape;314;p37"/>
          <p:cNvPicPr preferRelativeResize="0"/>
          <p:nvPr/>
        </p:nvPicPr>
        <p:blipFill>
          <a:blip r:embed="rId4">
            <a:alphaModFix/>
          </a:blip>
          <a:stretch>
            <a:fillRect/>
          </a:stretch>
        </p:blipFill>
        <p:spPr>
          <a:xfrm>
            <a:off x="7564400" y="2587234"/>
            <a:ext cx="189300" cy="189300"/>
          </a:xfrm>
          <a:prstGeom prst="rect">
            <a:avLst/>
          </a:prstGeom>
          <a:noFill/>
          <a:ln>
            <a:noFill/>
          </a:ln>
        </p:spPr>
      </p:pic>
      <p:cxnSp>
        <p:nvCxnSpPr>
          <p:cNvPr id="315" name="Google Shape;315;p37"/>
          <p:cNvCxnSpPr/>
          <p:nvPr/>
        </p:nvCxnSpPr>
        <p:spPr>
          <a:xfrm rot="5400000">
            <a:off x="5905850" y="3128388"/>
            <a:ext cx="594300" cy="1224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316" name="Google Shape;316;p37"/>
          <p:cNvCxnSpPr>
            <a:stCxn id="314" idx="2"/>
          </p:cNvCxnSpPr>
          <p:nvPr/>
        </p:nvCxnSpPr>
        <p:spPr>
          <a:xfrm rot="5400000">
            <a:off x="7101650" y="2948134"/>
            <a:ext cx="729000" cy="3858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317" name="Google Shape;317;p37"/>
          <p:cNvCxnSpPr/>
          <p:nvPr/>
        </p:nvCxnSpPr>
        <p:spPr>
          <a:xfrm>
            <a:off x="6026950" y="2875809"/>
            <a:ext cx="490200" cy="3600"/>
          </a:xfrm>
          <a:prstGeom prst="straightConnector1">
            <a:avLst/>
          </a:prstGeom>
          <a:noFill/>
          <a:ln w="9525" cap="flat" cmpd="sng">
            <a:solidFill>
              <a:schemeClr val="dk2"/>
            </a:solidFill>
            <a:prstDash val="solid"/>
            <a:round/>
            <a:headEnd type="none" w="med" len="med"/>
            <a:tailEnd type="none" w="med" len="med"/>
          </a:ln>
        </p:spPr>
      </p:cxnSp>
      <p:sp>
        <p:nvSpPr>
          <p:cNvPr id="318" name="Google Shape;318;p37"/>
          <p:cNvSpPr txBox="1"/>
          <p:nvPr/>
        </p:nvSpPr>
        <p:spPr>
          <a:xfrm>
            <a:off x="628650" y="814700"/>
            <a:ext cx="6370500" cy="13545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Provides mechanism through which the model gains general-purpose knowledge to apply to downstream tasks</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Ingest a sequence of token IDs corresponding to a span of text from input unlabelled text data set</a:t>
            </a:r>
            <a:endParaRPr sz="19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8"/>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 Pre-training Data set</a:t>
            </a:r>
            <a:endParaRPr/>
          </a:p>
        </p:txBody>
      </p:sp>
      <p:sp>
        <p:nvSpPr>
          <p:cNvPr id="324" name="Google Shape;324;p38"/>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325" name="Google Shape;325;p38"/>
          <p:cNvSpPr/>
          <p:nvPr/>
        </p:nvSpPr>
        <p:spPr>
          <a:xfrm>
            <a:off x="1436700" y="1444625"/>
            <a:ext cx="865200" cy="4764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Language Modelling</a:t>
            </a:r>
            <a:endParaRPr sz="1000">
              <a:latin typeface="Calibri"/>
              <a:ea typeface="Calibri"/>
              <a:cs typeface="Calibri"/>
              <a:sym typeface="Calibri"/>
            </a:endParaRPr>
          </a:p>
        </p:txBody>
      </p:sp>
      <p:sp>
        <p:nvSpPr>
          <p:cNvPr id="326" name="Google Shape;326;p38"/>
          <p:cNvSpPr/>
          <p:nvPr/>
        </p:nvSpPr>
        <p:spPr>
          <a:xfrm>
            <a:off x="1436625" y="2087125"/>
            <a:ext cx="865200" cy="4764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BERT-style</a:t>
            </a:r>
            <a:endParaRPr sz="1000">
              <a:latin typeface="Calibri"/>
              <a:ea typeface="Calibri"/>
              <a:cs typeface="Calibri"/>
              <a:sym typeface="Calibri"/>
            </a:endParaRPr>
          </a:p>
        </p:txBody>
      </p:sp>
      <p:sp>
        <p:nvSpPr>
          <p:cNvPr id="327" name="Google Shape;327;p38"/>
          <p:cNvSpPr/>
          <p:nvPr/>
        </p:nvSpPr>
        <p:spPr>
          <a:xfrm>
            <a:off x="1436625" y="2729625"/>
            <a:ext cx="865200" cy="4764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Deshuffling</a:t>
            </a:r>
            <a:endParaRPr sz="1000">
              <a:latin typeface="Calibri"/>
              <a:ea typeface="Calibri"/>
              <a:cs typeface="Calibri"/>
              <a:sym typeface="Calibri"/>
            </a:endParaRPr>
          </a:p>
        </p:txBody>
      </p:sp>
      <p:sp>
        <p:nvSpPr>
          <p:cNvPr id="328" name="Google Shape;328;p38"/>
          <p:cNvSpPr/>
          <p:nvPr/>
        </p:nvSpPr>
        <p:spPr>
          <a:xfrm>
            <a:off x="2911500" y="2467638"/>
            <a:ext cx="865200" cy="4764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Drop</a:t>
            </a:r>
            <a:endParaRPr sz="1000">
              <a:latin typeface="Calibri"/>
              <a:ea typeface="Calibri"/>
              <a:cs typeface="Calibri"/>
              <a:sym typeface="Calibri"/>
            </a:endParaRPr>
          </a:p>
        </p:txBody>
      </p:sp>
      <p:sp>
        <p:nvSpPr>
          <p:cNvPr id="329" name="Google Shape;329;p38"/>
          <p:cNvSpPr/>
          <p:nvPr/>
        </p:nvSpPr>
        <p:spPr>
          <a:xfrm>
            <a:off x="2911500" y="1908513"/>
            <a:ext cx="865200" cy="4764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Replace spans</a:t>
            </a:r>
            <a:endParaRPr sz="1000">
              <a:latin typeface="Calibri"/>
              <a:ea typeface="Calibri"/>
              <a:cs typeface="Calibri"/>
              <a:sym typeface="Calibri"/>
            </a:endParaRPr>
          </a:p>
        </p:txBody>
      </p:sp>
      <p:sp>
        <p:nvSpPr>
          <p:cNvPr id="330" name="Google Shape;330;p38"/>
          <p:cNvSpPr/>
          <p:nvPr/>
        </p:nvSpPr>
        <p:spPr>
          <a:xfrm>
            <a:off x="2911500" y="1349375"/>
            <a:ext cx="865200" cy="4764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Mask</a:t>
            </a:r>
            <a:endParaRPr sz="1000">
              <a:latin typeface="Calibri"/>
              <a:ea typeface="Calibri"/>
              <a:cs typeface="Calibri"/>
              <a:sym typeface="Calibri"/>
            </a:endParaRPr>
          </a:p>
        </p:txBody>
      </p:sp>
      <p:sp>
        <p:nvSpPr>
          <p:cNvPr id="331" name="Google Shape;331;p38"/>
          <p:cNvSpPr/>
          <p:nvPr/>
        </p:nvSpPr>
        <p:spPr>
          <a:xfrm>
            <a:off x="4173550" y="2986100"/>
            <a:ext cx="865200" cy="4764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50%</a:t>
            </a:r>
            <a:endParaRPr sz="1000">
              <a:latin typeface="Calibri"/>
              <a:ea typeface="Calibri"/>
              <a:cs typeface="Calibri"/>
              <a:sym typeface="Calibri"/>
            </a:endParaRPr>
          </a:p>
        </p:txBody>
      </p:sp>
      <p:sp>
        <p:nvSpPr>
          <p:cNvPr id="332" name="Google Shape;332;p38"/>
          <p:cNvSpPr/>
          <p:nvPr/>
        </p:nvSpPr>
        <p:spPr>
          <a:xfrm>
            <a:off x="4173550" y="2383150"/>
            <a:ext cx="865200" cy="4764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25%</a:t>
            </a:r>
            <a:endParaRPr sz="1000">
              <a:latin typeface="Calibri"/>
              <a:ea typeface="Calibri"/>
              <a:cs typeface="Calibri"/>
              <a:sym typeface="Calibri"/>
            </a:endParaRPr>
          </a:p>
        </p:txBody>
      </p:sp>
      <p:sp>
        <p:nvSpPr>
          <p:cNvPr id="333" name="Google Shape;333;p38"/>
          <p:cNvSpPr/>
          <p:nvPr/>
        </p:nvSpPr>
        <p:spPr>
          <a:xfrm>
            <a:off x="4173550" y="1825775"/>
            <a:ext cx="865200" cy="4764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15%</a:t>
            </a:r>
            <a:endParaRPr sz="1000">
              <a:latin typeface="Calibri"/>
              <a:ea typeface="Calibri"/>
              <a:cs typeface="Calibri"/>
              <a:sym typeface="Calibri"/>
            </a:endParaRPr>
          </a:p>
        </p:txBody>
      </p:sp>
      <p:sp>
        <p:nvSpPr>
          <p:cNvPr id="334" name="Google Shape;334;p38"/>
          <p:cNvSpPr/>
          <p:nvPr/>
        </p:nvSpPr>
        <p:spPr>
          <a:xfrm>
            <a:off x="4173550" y="1268400"/>
            <a:ext cx="865200" cy="4764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10%</a:t>
            </a:r>
            <a:endParaRPr sz="1000">
              <a:latin typeface="Calibri"/>
              <a:ea typeface="Calibri"/>
              <a:cs typeface="Calibri"/>
              <a:sym typeface="Calibri"/>
            </a:endParaRPr>
          </a:p>
        </p:txBody>
      </p:sp>
      <p:sp>
        <p:nvSpPr>
          <p:cNvPr id="335" name="Google Shape;335;p38"/>
          <p:cNvSpPr/>
          <p:nvPr/>
        </p:nvSpPr>
        <p:spPr>
          <a:xfrm>
            <a:off x="5648475" y="3033475"/>
            <a:ext cx="865200" cy="4764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10</a:t>
            </a:r>
            <a:endParaRPr sz="1000">
              <a:latin typeface="Calibri"/>
              <a:ea typeface="Calibri"/>
              <a:cs typeface="Calibri"/>
              <a:sym typeface="Calibri"/>
            </a:endParaRPr>
          </a:p>
        </p:txBody>
      </p:sp>
      <p:sp>
        <p:nvSpPr>
          <p:cNvPr id="336" name="Google Shape;336;p38"/>
          <p:cNvSpPr/>
          <p:nvPr/>
        </p:nvSpPr>
        <p:spPr>
          <a:xfrm>
            <a:off x="5648475" y="2467638"/>
            <a:ext cx="865200" cy="4764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5</a:t>
            </a:r>
            <a:endParaRPr sz="1000">
              <a:latin typeface="Calibri"/>
              <a:ea typeface="Calibri"/>
              <a:cs typeface="Calibri"/>
              <a:sym typeface="Calibri"/>
            </a:endParaRPr>
          </a:p>
        </p:txBody>
      </p:sp>
      <p:sp>
        <p:nvSpPr>
          <p:cNvPr id="337" name="Google Shape;337;p38"/>
          <p:cNvSpPr/>
          <p:nvPr/>
        </p:nvSpPr>
        <p:spPr>
          <a:xfrm>
            <a:off x="5648400" y="1868025"/>
            <a:ext cx="865200" cy="4764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3</a:t>
            </a:r>
            <a:endParaRPr sz="1000">
              <a:latin typeface="Calibri"/>
              <a:ea typeface="Calibri"/>
              <a:cs typeface="Calibri"/>
              <a:sym typeface="Calibri"/>
            </a:endParaRPr>
          </a:p>
        </p:txBody>
      </p:sp>
      <p:sp>
        <p:nvSpPr>
          <p:cNvPr id="338" name="Google Shape;338;p38"/>
          <p:cNvSpPr/>
          <p:nvPr/>
        </p:nvSpPr>
        <p:spPr>
          <a:xfrm>
            <a:off x="5632450" y="1268400"/>
            <a:ext cx="865200" cy="4764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2</a:t>
            </a:r>
            <a:endParaRPr sz="1000">
              <a:latin typeface="Calibri"/>
              <a:ea typeface="Calibri"/>
              <a:cs typeface="Calibri"/>
              <a:sym typeface="Calibri"/>
            </a:endParaRPr>
          </a:p>
        </p:txBody>
      </p:sp>
      <p:cxnSp>
        <p:nvCxnSpPr>
          <p:cNvPr id="339" name="Google Shape;339;p38"/>
          <p:cNvCxnSpPr>
            <a:stCxn id="326" idx="3"/>
            <a:endCxn id="329" idx="1"/>
          </p:cNvCxnSpPr>
          <p:nvPr/>
        </p:nvCxnSpPr>
        <p:spPr>
          <a:xfrm rot="10800000" flipH="1">
            <a:off x="2301825" y="2146825"/>
            <a:ext cx="609600" cy="178500"/>
          </a:xfrm>
          <a:prstGeom prst="curvedConnector3">
            <a:avLst>
              <a:gd name="adj1" fmla="val 50006"/>
            </a:avLst>
          </a:prstGeom>
          <a:noFill/>
          <a:ln w="9525" cap="flat" cmpd="sng">
            <a:solidFill>
              <a:schemeClr val="dk2"/>
            </a:solidFill>
            <a:prstDash val="solid"/>
            <a:round/>
            <a:headEnd type="none" w="med" len="med"/>
            <a:tailEnd type="triangle" w="med" len="med"/>
          </a:ln>
        </p:spPr>
      </p:cxnSp>
      <p:cxnSp>
        <p:nvCxnSpPr>
          <p:cNvPr id="340" name="Google Shape;340;p38"/>
          <p:cNvCxnSpPr>
            <a:stCxn id="326" idx="3"/>
            <a:endCxn id="330" idx="1"/>
          </p:cNvCxnSpPr>
          <p:nvPr/>
        </p:nvCxnSpPr>
        <p:spPr>
          <a:xfrm rot="10800000" flipH="1">
            <a:off x="2301825" y="1587625"/>
            <a:ext cx="609600" cy="737700"/>
          </a:xfrm>
          <a:prstGeom prst="curvedConnector3">
            <a:avLst>
              <a:gd name="adj1" fmla="val 50006"/>
            </a:avLst>
          </a:prstGeom>
          <a:noFill/>
          <a:ln w="9525" cap="flat" cmpd="sng">
            <a:solidFill>
              <a:schemeClr val="dk2"/>
            </a:solidFill>
            <a:prstDash val="solid"/>
            <a:round/>
            <a:headEnd type="none" w="med" len="med"/>
            <a:tailEnd type="triangle" w="med" len="med"/>
          </a:ln>
        </p:spPr>
      </p:cxnSp>
      <p:cxnSp>
        <p:nvCxnSpPr>
          <p:cNvPr id="341" name="Google Shape;341;p38"/>
          <p:cNvCxnSpPr>
            <a:stCxn id="326" idx="3"/>
            <a:endCxn id="328" idx="1"/>
          </p:cNvCxnSpPr>
          <p:nvPr/>
        </p:nvCxnSpPr>
        <p:spPr>
          <a:xfrm>
            <a:off x="2301825" y="2325325"/>
            <a:ext cx="609600" cy="380400"/>
          </a:xfrm>
          <a:prstGeom prst="curvedConnector3">
            <a:avLst>
              <a:gd name="adj1" fmla="val 50006"/>
            </a:avLst>
          </a:prstGeom>
          <a:noFill/>
          <a:ln w="9525" cap="flat" cmpd="sng">
            <a:solidFill>
              <a:schemeClr val="dk2"/>
            </a:solidFill>
            <a:prstDash val="solid"/>
            <a:round/>
            <a:headEnd type="none" w="med" len="med"/>
            <a:tailEnd type="triangle" w="med" len="med"/>
          </a:ln>
        </p:spPr>
      </p:cxnSp>
      <p:sp>
        <p:nvSpPr>
          <p:cNvPr id="342" name="Google Shape;342;p38"/>
          <p:cNvSpPr txBox="1"/>
          <p:nvPr/>
        </p:nvSpPr>
        <p:spPr>
          <a:xfrm>
            <a:off x="1436625" y="951850"/>
            <a:ext cx="8652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Calibri"/>
                <a:ea typeface="Calibri"/>
                <a:cs typeface="Calibri"/>
                <a:sym typeface="Calibri"/>
              </a:rPr>
              <a:t>High-level approaches</a:t>
            </a:r>
            <a:endParaRPr sz="900">
              <a:solidFill>
                <a:schemeClr val="dk1"/>
              </a:solidFill>
              <a:latin typeface="Calibri"/>
              <a:ea typeface="Calibri"/>
              <a:cs typeface="Calibri"/>
              <a:sym typeface="Calibri"/>
            </a:endParaRPr>
          </a:p>
        </p:txBody>
      </p:sp>
      <p:sp>
        <p:nvSpPr>
          <p:cNvPr id="343" name="Google Shape;343;p38"/>
          <p:cNvSpPr txBox="1"/>
          <p:nvPr/>
        </p:nvSpPr>
        <p:spPr>
          <a:xfrm>
            <a:off x="2892450" y="869750"/>
            <a:ext cx="903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Calibri"/>
                <a:ea typeface="Calibri"/>
                <a:cs typeface="Calibri"/>
                <a:sym typeface="Calibri"/>
              </a:rPr>
              <a:t>Corruption strategies</a:t>
            </a:r>
            <a:endParaRPr sz="900">
              <a:solidFill>
                <a:schemeClr val="dk1"/>
              </a:solidFill>
              <a:latin typeface="Calibri"/>
              <a:ea typeface="Calibri"/>
              <a:cs typeface="Calibri"/>
              <a:sym typeface="Calibri"/>
            </a:endParaRPr>
          </a:p>
        </p:txBody>
      </p:sp>
      <p:sp>
        <p:nvSpPr>
          <p:cNvPr id="344" name="Google Shape;344;p38"/>
          <p:cNvSpPr txBox="1"/>
          <p:nvPr/>
        </p:nvSpPr>
        <p:spPr>
          <a:xfrm>
            <a:off x="4173550" y="869750"/>
            <a:ext cx="8652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Calibri"/>
                <a:ea typeface="Calibri"/>
                <a:cs typeface="Calibri"/>
                <a:sym typeface="Calibri"/>
              </a:rPr>
              <a:t>Corruption rate</a:t>
            </a:r>
            <a:endParaRPr sz="900">
              <a:solidFill>
                <a:schemeClr val="dk1"/>
              </a:solidFill>
              <a:latin typeface="Calibri"/>
              <a:ea typeface="Calibri"/>
              <a:cs typeface="Calibri"/>
              <a:sym typeface="Calibri"/>
            </a:endParaRPr>
          </a:p>
        </p:txBody>
      </p:sp>
      <p:sp>
        <p:nvSpPr>
          <p:cNvPr id="345" name="Google Shape;345;p38"/>
          <p:cNvSpPr txBox="1"/>
          <p:nvPr/>
        </p:nvSpPr>
        <p:spPr>
          <a:xfrm>
            <a:off x="5568950" y="869750"/>
            <a:ext cx="1154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chemeClr val="dk1"/>
                </a:solidFill>
                <a:latin typeface="Calibri"/>
                <a:ea typeface="Calibri"/>
                <a:cs typeface="Calibri"/>
                <a:sym typeface="Calibri"/>
              </a:rPr>
              <a:t>Corrupted span length</a:t>
            </a:r>
            <a:endParaRPr sz="900">
              <a:solidFill>
                <a:schemeClr val="dk1"/>
              </a:solidFill>
              <a:latin typeface="Calibri"/>
              <a:ea typeface="Calibri"/>
              <a:cs typeface="Calibri"/>
              <a:sym typeface="Calibri"/>
            </a:endParaRPr>
          </a:p>
        </p:txBody>
      </p:sp>
      <p:cxnSp>
        <p:nvCxnSpPr>
          <p:cNvPr id="346" name="Google Shape;346;p38"/>
          <p:cNvCxnSpPr>
            <a:stCxn id="329" idx="3"/>
            <a:endCxn id="334" idx="1"/>
          </p:cNvCxnSpPr>
          <p:nvPr/>
        </p:nvCxnSpPr>
        <p:spPr>
          <a:xfrm rot="10800000" flipH="1">
            <a:off x="3776700" y="1506513"/>
            <a:ext cx="396900" cy="640200"/>
          </a:xfrm>
          <a:prstGeom prst="curvedConnector3">
            <a:avLst>
              <a:gd name="adj1" fmla="val 49994"/>
            </a:avLst>
          </a:prstGeom>
          <a:noFill/>
          <a:ln w="9525" cap="flat" cmpd="sng">
            <a:solidFill>
              <a:schemeClr val="dk2"/>
            </a:solidFill>
            <a:prstDash val="solid"/>
            <a:round/>
            <a:headEnd type="none" w="med" len="med"/>
            <a:tailEnd type="triangle" w="med" len="med"/>
          </a:ln>
        </p:spPr>
      </p:cxnSp>
      <p:cxnSp>
        <p:nvCxnSpPr>
          <p:cNvPr id="347" name="Google Shape;347;p38"/>
          <p:cNvCxnSpPr>
            <a:stCxn id="329" idx="3"/>
            <a:endCxn id="333" idx="1"/>
          </p:cNvCxnSpPr>
          <p:nvPr/>
        </p:nvCxnSpPr>
        <p:spPr>
          <a:xfrm rot="10800000" flipH="1">
            <a:off x="3776700" y="2063913"/>
            <a:ext cx="396900" cy="82800"/>
          </a:xfrm>
          <a:prstGeom prst="curvedConnector3">
            <a:avLst>
              <a:gd name="adj1" fmla="val 49994"/>
            </a:avLst>
          </a:prstGeom>
          <a:noFill/>
          <a:ln w="9525" cap="flat" cmpd="sng">
            <a:solidFill>
              <a:schemeClr val="dk2"/>
            </a:solidFill>
            <a:prstDash val="solid"/>
            <a:round/>
            <a:headEnd type="none" w="med" len="med"/>
            <a:tailEnd type="triangle" w="med" len="med"/>
          </a:ln>
        </p:spPr>
      </p:cxnSp>
      <p:cxnSp>
        <p:nvCxnSpPr>
          <p:cNvPr id="348" name="Google Shape;348;p38"/>
          <p:cNvCxnSpPr>
            <a:stCxn id="329" idx="3"/>
            <a:endCxn id="332" idx="1"/>
          </p:cNvCxnSpPr>
          <p:nvPr/>
        </p:nvCxnSpPr>
        <p:spPr>
          <a:xfrm>
            <a:off x="3776700" y="2146713"/>
            <a:ext cx="396900" cy="474600"/>
          </a:xfrm>
          <a:prstGeom prst="curvedConnector3">
            <a:avLst>
              <a:gd name="adj1" fmla="val 49994"/>
            </a:avLst>
          </a:prstGeom>
          <a:noFill/>
          <a:ln w="9525" cap="flat" cmpd="sng">
            <a:solidFill>
              <a:schemeClr val="dk2"/>
            </a:solidFill>
            <a:prstDash val="solid"/>
            <a:round/>
            <a:headEnd type="none" w="med" len="med"/>
            <a:tailEnd type="triangle" w="med" len="med"/>
          </a:ln>
        </p:spPr>
      </p:cxnSp>
      <p:cxnSp>
        <p:nvCxnSpPr>
          <p:cNvPr id="349" name="Google Shape;349;p38"/>
          <p:cNvCxnSpPr>
            <a:stCxn id="329" idx="3"/>
            <a:endCxn id="331" idx="1"/>
          </p:cNvCxnSpPr>
          <p:nvPr/>
        </p:nvCxnSpPr>
        <p:spPr>
          <a:xfrm>
            <a:off x="3776700" y="2146713"/>
            <a:ext cx="396900" cy="1077600"/>
          </a:xfrm>
          <a:prstGeom prst="curvedConnector3">
            <a:avLst>
              <a:gd name="adj1" fmla="val 49994"/>
            </a:avLst>
          </a:prstGeom>
          <a:noFill/>
          <a:ln w="9525" cap="flat" cmpd="sng">
            <a:solidFill>
              <a:schemeClr val="dk2"/>
            </a:solidFill>
            <a:prstDash val="solid"/>
            <a:round/>
            <a:headEnd type="none" w="med" len="med"/>
            <a:tailEnd type="triangle" w="med" len="med"/>
          </a:ln>
        </p:spPr>
      </p:cxnSp>
      <p:cxnSp>
        <p:nvCxnSpPr>
          <p:cNvPr id="350" name="Google Shape;350;p38"/>
          <p:cNvCxnSpPr>
            <a:stCxn id="333" idx="3"/>
            <a:endCxn id="338" idx="1"/>
          </p:cNvCxnSpPr>
          <p:nvPr/>
        </p:nvCxnSpPr>
        <p:spPr>
          <a:xfrm rot="10800000" flipH="1">
            <a:off x="5038750" y="1506575"/>
            <a:ext cx="593700" cy="557400"/>
          </a:xfrm>
          <a:prstGeom prst="curvedConnector3">
            <a:avLst>
              <a:gd name="adj1" fmla="val 50000"/>
            </a:avLst>
          </a:prstGeom>
          <a:noFill/>
          <a:ln w="9525" cap="flat" cmpd="sng">
            <a:solidFill>
              <a:schemeClr val="dk2"/>
            </a:solidFill>
            <a:prstDash val="solid"/>
            <a:round/>
            <a:headEnd type="none" w="med" len="med"/>
            <a:tailEnd type="triangle" w="med" len="med"/>
          </a:ln>
        </p:spPr>
      </p:cxnSp>
      <p:cxnSp>
        <p:nvCxnSpPr>
          <p:cNvPr id="351" name="Google Shape;351;p38"/>
          <p:cNvCxnSpPr>
            <a:stCxn id="333" idx="3"/>
            <a:endCxn id="337" idx="1"/>
          </p:cNvCxnSpPr>
          <p:nvPr/>
        </p:nvCxnSpPr>
        <p:spPr>
          <a:xfrm>
            <a:off x="5038750" y="2063975"/>
            <a:ext cx="609600" cy="42300"/>
          </a:xfrm>
          <a:prstGeom prst="curvedConnector3">
            <a:avLst>
              <a:gd name="adj1" fmla="val 50004"/>
            </a:avLst>
          </a:prstGeom>
          <a:noFill/>
          <a:ln w="9525" cap="flat" cmpd="sng">
            <a:solidFill>
              <a:schemeClr val="dk2"/>
            </a:solidFill>
            <a:prstDash val="solid"/>
            <a:round/>
            <a:headEnd type="none" w="med" len="med"/>
            <a:tailEnd type="triangle" w="med" len="med"/>
          </a:ln>
        </p:spPr>
      </p:cxnSp>
      <p:cxnSp>
        <p:nvCxnSpPr>
          <p:cNvPr id="352" name="Google Shape;352;p38"/>
          <p:cNvCxnSpPr>
            <a:stCxn id="333" idx="3"/>
            <a:endCxn id="336" idx="1"/>
          </p:cNvCxnSpPr>
          <p:nvPr/>
        </p:nvCxnSpPr>
        <p:spPr>
          <a:xfrm>
            <a:off x="5038750" y="2063975"/>
            <a:ext cx="609600" cy="642000"/>
          </a:xfrm>
          <a:prstGeom prst="curvedConnector3">
            <a:avLst>
              <a:gd name="adj1" fmla="val 50010"/>
            </a:avLst>
          </a:prstGeom>
          <a:noFill/>
          <a:ln w="9525" cap="flat" cmpd="sng">
            <a:solidFill>
              <a:schemeClr val="dk2"/>
            </a:solidFill>
            <a:prstDash val="solid"/>
            <a:round/>
            <a:headEnd type="none" w="med" len="med"/>
            <a:tailEnd type="triangle" w="med" len="med"/>
          </a:ln>
        </p:spPr>
      </p:cxnSp>
      <p:cxnSp>
        <p:nvCxnSpPr>
          <p:cNvPr id="353" name="Google Shape;353;p38"/>
          <p:cNvCxnSpPr>
            <a:stCxn id="333" idx="3"/>
            <a:endCxn id="335" idx="1"/>
          </p:cNvCxnSpPr>
          <p:nvPr/>
        </p:nvCxnSpPr>
        <p:spPr>
          <a:xfrm>
            <a:off x="5038750" y="2063975"/>
            <a:ext cx="609600" cy="1207800"/>
          </a:xfrm>
          <a:prstGeom prst="curvedConnector3">
            <a:avLst>
              <a:gd name="adj1" fmla="val 50010"/>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9"/>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 Performance Results</a:t>
            </a:r>
            <a:endParaRPr/>
          </a:p>
        </p:txBody>
      </p:sp>
      <p:sp>
        <p:nvSpPr>
          <p:cNvPr id="359" name="Google Shape;359;p39"/>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8802C24C-110E-B509-F30D-378B3DFE9A54}"/>
              </a:ext>
            </a:extLst>
          </p:cNvPr>
          <p:cNvGraphicFramePr>
            <a:graphicFrameLocks noGrp="1"/>
          </p:cNvGraphicFramePr>
          <p:nvPr>
            <p:extLst>
              <p:ext uri="{D42A27DB-BD31-4B8C-83A1-F6EECF244321}">
                <p14:modId xmlns:p14="http://schemas.microsoft.com/office/powerpoint/2010/main" val="1044998692"/>
              </p:ext>
            </p:extLst>
          </p:nvPr>
        </p:nvGraphicFramePr>
        <p:xfrm>
          <a:off x="1284052" y="1765786"/>
          <a:ext cx="6138148" cy="1671564"/>
        </p:xfrm>
        <a:graphic>
          <a:graphicData uri="http://schemas.openxmlformats.org/drawingml/2006/table">
            <a:tbl>
              <a:tblPr firstRow="1" firstCol="1" bandRow="1"/>
              <a:tblGrid>
                <a:gridCol w="1324450">
                  <a:extLst>
                    <a:ext uri="{9D8B030D-6E8A-4147-A177-3AD203B41FA5}">
                      <a16:colId xmlns:a16="http://schemas.microsoft.com/office/drawing/2014/main" val="2558217502"/>
                    </a:ext>
                  </a:extLst>
                </a:gridCol>
                <a:gridCol w="806157">
                  <a:extLst>
                    <a:ext uri="{9D8B030D-6E8A-4147-A177-3AD203B41FA5}">
                      <a16:colId xmlns:a16="http://schemas.microsoft.com/office/drawing/2014/main" val="2207338342"/>
                    </a:ext>
                  </a:extLst>
                </a:gridCol>
                <a:gridCol w="524447">
                  <a:extLst>
                    <a:ext uri="{9D8B030D-6E8A-4147-A177-3AD203B41FA5}">
                      <a16:colId xmlns:a16="http://schemas.microsoft.com/office/drawing/2014/main" val="3197977835"/>
                    </a:ext>
                  </a:extLst>
                </a:gridCol>
                <a:gridCol w="698123">
                  <a:extLst>
                    <a:ext uri="{9D8B030D-6E8A-4147-A177-3AD203B41FA5}">
                      <a16:colId xmlns:a16="http://schemas.microsoft.com/office/drawing/2014/main" val="174510583"/>
                    </a:ext>
                  </a:extLst>
                </a:gridCol>
                <a:gridCol w="629063">
                  <a:extLst>
                    <a:ext uri="{9D8B030D-6E8A-4147-A177-3AD203B41FA5}">
                      <a16:colId xmlns:a16="http://schemas.microsoft.com/office/drawing/2014/main" val="1176855359"/>
                    </a:ext>
                  </a:extLst>
                </a:gridCol>
                <a:gridCol w="582567">
                  <a:extLst>
                    <a:ext uri="{9D8B030D-6E8A-4147-A177-3AD203B41FA5}">
                      <a16:colId xmlns:a16="http://schemas.microsoft.com/office/drawing/2014/main" val="3123211277"/>
                    </a:ext>
                  </a:extLst>
                </a:gridCol>
                <a:gridCol w="524447">
                  <a:extLst>
                    <a:ext uri="{9D8B030D-6E8A-4147-A177-3AD203B41FA5}">
                      <a16:colId xmlns:a16="http://schemas.microsoft.com/office/drawing/2014/main" val="1041919001"/>
                    </a:ext>
                  </a:extLst>
                </a:gridCol>
                <a:gridCol w="524447">
                  <a:extLst>
                    <a:ext uri="{9D8B030D-6E8A-4147-A177-3AD203B41FA5}">
                      <a16:colId xmlns:a16="http://schemas.microsoft.com/office/drawing/2014/main" val="1498415480"/>
                    </a:ext>
                  </a:extLst>
                </a:gridCol>
                <a:gridCol w="524447">
                  <a:extLst>
                    <a:ext uri="{9D8B030D-6E8A-4147-A177-3AD203B41FA5}">
                      <a16:colId xmlns:a16="http://schemas.microsoft.com/office/drawing/2014/main" val="3577982465"/>
                    </a:ext>
                  </a:extLst>
                </a:gridCol>
              </a:tblGrid>
              <a:tr h="0">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Data set</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Size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GLUE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CNNDM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SQuAD</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SGLUE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EnDe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EnFr</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EnRo</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extLst>
                  <a:ext uri="{0D108BD9-81ED-4DB2-BD59-A6C34878D82A}">
                    <a16:rowId xmlns:a16="http://schemas.microsoft.com/office/drawing/2014/main" val="3526309019"/>
                  </a:ext>
                </a:extLst>
              </a:tr>
              <a:tr h="248114">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745GB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83.28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19.24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80.88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71.36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26.98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39.82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27.65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020755540"/>
                  </a:ext>
                </a:extLst>
              </a:tr>
              <a:tr h="248114">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C4, unfiltered</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6.1TB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81.46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19.14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78.78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68.04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26.55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39.34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27.21</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3395459964"/>
                  </a:ext>
                </a:extLst>
              </a:tr>
              <a:tr h="248114">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RealNews-like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35GB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83.83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19.23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80.39</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72.38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26.75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39.90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27.48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549721802"/>
                  </a:ext>
                </a:extLst>
              </a:tr>
              <a:tr h="248114">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WebText-like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17GB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84.03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19.31</a:t>
                      </a:r>
                      <a:endParaRPr lang="en-CA"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81.42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71.40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26.80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39.74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27.59</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1826649846"/>
                  </a:ext>
                </a:extLst>
              </a:tr>
              <a:tr h="248114">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Wikipedia</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16GB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81.85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19.31</a:t>
                      </a:r>
                      <a:endParaRPr lang="en-CA" sz="1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81.29</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68.01</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26.94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39.69</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27.67</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006534342"/>
                  </a:ext>
                </a:extLst>
              </a:tr>
              <a:tr h="248114">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Wikipedia +TBC</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20GB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83.65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19.28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82.08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73.24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26.77</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39.63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27.57</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16446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628650" y="102394"/>
            <a:ext cx="7886700" cy="6765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a:t>Agenda</a:t>
            </a:r>
            <a:endParaRPr/>
          </a:p>
        </p:txBody>
      </p:sp>
      <p:sp>
        <p:nvSpPr>
          <p:cNvPr id="114" name="Google Shape;114;p21"/>
          <p:cNvSpPr txBox="1">
            <a:spLocks noGrp="1"/>
          </p:cNvSpPr>
          <p:nvPr>
            <p:ph type="body" idx="1"/>
          </p:nvPr>
        </p:nvSpPr>
        <p:spPr>
          <a:xfrm>
            <a:off x="628650" y="945472"/>
            <a:ext cx="7886700" cy="3687300"/>
          </a:xfrm>
          <a:prstGeom prst="rect">
            <a:avLst/>
          </a:prstGeom>
          <a:noFill/>
          <a:ln>
            <a:noFill/>
          </a:ln>
        </p:spPr>
        <p:txBody>
          <a:bodyPr spcFirstLastPara="1" wrap="square" lIns="68575" tIns="34275" rIns="68575" bIns="34275" anchor="t" anchorCtr="0">
            <a:normAutofit/>
          </a:bodyPr>
          <a:lstStyle/>
          <a:p>
            <a:pPr marL="177800" lvl="0" indent="-222250" algn="l" rtl="0">
              <a:spcBef>
                <a:spcPts val="1000"/>
              </a:spcBef>
              <a:spcAft>
                <a:spcPts val="0"/>
              </a:spcAft>
              <a:buSzPts val="2100"/>
              <a:buChar char="•"/>
            </a:pPr>
            <a:r>
              <a:rPr lang="en" sz="2800"/>
              <a:t>Language Model</a:t>
            </a:r>
            <a:endParaRPr sz="2400"/>
          </a:p>
          <a:p>
            <a:pPr marL="177800" indent="-222250">
              <a:spcBef>
                <a:spcPts val="0"/>
              </a:spcBef>
              <a:buSzPts val="2100"/>
            </a:pPr>
            <a:r>
              <a:rPr lang="en" sz="2400"/>
              <a:t>T5 </a:t>
            </a:r>
            <a:endParaRPr sz="2400"/>
          </a:p>
          <a:p>
            <a:pPr marL="177800" indent="-222250">
              <a:spcBef>
                <a:spcPts val="0"/>
              </a:spcBef>
              <a:buSzPts val="2100"/>
            </a:pPr>
            <a:r>
              <a:rPr lang="en" sz="2400"/>
              <a:t>In-context Learning </a:t>
            </a:r>
            <a:endParaRPr sz="2400"/>
          </a:p>
          <a:p>
            <a:pPr marL="177800" lvl="0" indent="-222250" algn="l" rtl="0">
              <a:spcBef>
                <a:spcPts val="0"/>
              </a:spcBef>
              <a:spcAft>
                <a:spcPts val="0"/>
              </a:spcAft>
              <a:buSzPts val="2100"/>
              <a:buChar char="•"/>
            </a:pPr>
            <a:r>
              <a:rPr lang="en" sz="2400"/>
              <a:t>GPT-3</a:t>
            </a:r>
            <a:endParaRPr sz="2400"/>
          </a:p>
          <a:p>
            <a:pPr marL="177800" lvl="0" indent="-222250" algn="l" rtl="0">
              <a:spcBef>
                <a:spcPts val="0"/>
              </a:spcBef>
              <a:spcAft>
                <a:spcPts val="0"/>
              </a:spcAft>
              <a:buSzPts val="2100"/>
              <a:buChar char="•"/>
            </a:pPr>
            <a:r>
              <a:rPr lang="en" sz="2400"/>
              <a:t>Codex</a:t>
            </a:r>
            <a:endParaRPr sz="2400"/>
          </a:p>
          <a:p>
            <a:pPr marL="177800" lvl="0" indent="-222250" algn="l" rtl="0">
              <a:spcBef>
                <a:spcPts val="0"/>
              </a:spcBef>
              <a:spcAft>
                <a:spcPts val="0"/>
              </a:spcAft>
              <a:buSzPts val="2100"/>
              <a:buChar char="•"/>
            </a:pPr>
            <a:r>
              <a:rPr lang="en" sz="2400"/>
              <a:t>Llama-2</a:t>
            </a:r>
            <a:endParaRPr sz="2400"/>
          </a:p>
          <a:p>
            <a:pPr marL="177800" indent="-222250">
              <a:spcBef>
                <a:spcPts val="0"/>
              </a:spcBef>
              <a:buSzPts val="2100"/>
            </a:pPr>
            <a:r>
              <a:rPr lang="en" sz="2400" err="1"/>
              <a:t>Mixtral</a:t>
            </a:r>
            <a:r>
              <a:rPr lang="en" sz="2400"/>
              <a:t> of Experts</a:t>
            </a:r>
            <a:endParaRPr sz="2400"/>
          </a:p>
          <a:p>
            <a:pPr marL="177800" lvl="0" indent="-241300" algn="l" rtl="0">
              <a:spcBef>
                <a:spcPts val="0"/>
              </a:spcBef>
              <a:spcAft>
                <a:spcPts val="0"/>
              </a:spcAft>
              <a:buSzPts val="2400"/>
              <a:buChar char="•"/>
            </a:pPr>
            <a:r>
              <a:rPr lang="en" sz="2400" err="1"/>
              <a:t>PaLM</a:t>
            </a:r>
            <a:endParaRPr sz="2400" err="1"/>
          </a:p>
          <a:p>
            <a:pPr marL="177800" indent="-273050">
              <a:buSzPts val="2100"/>
            </a:pPr>
            <a:r>
              <a:rPr lang="en"/>
              <a:t>Q&amp;A Session </a:t>
            </a:r>
            <a:endParaRPr/>
          </a:p>
        </p:txBody>
      </p:sp>
      <p:sp>
        <p:nvSpPr>
          <p:cNvPr id="115" name="Google Shape;115;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2024-01-17</a:t>
            </a:r>
            <a:endParaRPr/>
          </a:p>
        </p:txBody>
      </p:sp>
      <p:sp>
        <p:nvSpPr>
          <p:cNvPr id="116" name="Google Shape;116;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Slides created for CS886 at UWaterloo</a:t>
            </a:r>
            <a:endParaRPr/>
          </a:p>
        </p:txBody>
      </p:sp>
      <p:sp>
        <p:nvSpPr>
          <p:cNvPr id="117" name="Google Shape;117;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0"/>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 Pre-training Loss</a:t>
            </a:r>
            <a:endParaRPr/>
          </a:p>
        </p:txBody>
      </p:sp>
      <p:sp>
        <p:nvSpPr>
          <p:cNvPr id="366" name="Google Shape;366;p40"/>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pic>
        <p:nvPicPr>
          <p:cNvPr id="367" name="Google Shape;367;p40"/>
          <p:cNvPicPr preferRelativeResize="0"/>
          <p:nvPr/>
        </p:nvPicPr>
        <p:blipFill>
          <a:blip r:embed="rId3">
            <a:alphaModFix/>
          </a:blip>
          <a:stretch>
            <a:fillRect/>
          </a:stretch>
        </p:blipFill>
        <p:spPr>
          <a:xfrm>
            <a:off x="1696975" y="751095"/>
            <a:ext cx="4010025" cy="2600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1"/>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Scaling</a:t>
            </a:r>
            <a:endParaRPr/>
          </a:p>
        </p:txBody>
      </p:sp>
      <p:sp>
        <p:nvSpPr>
          <p:cNvPr id="373" name="Google Shape;373;p41"/>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Increasing compute power results in better performance </a:t>
            </a:r>
            <a:endParaRPr/>
          </a:p>
          <a:p>
            <a:pPr marL="457200" lvl="0" indent="-317500" algn="l" rtl="0">
              <a:spcBef>
                <a:spcPts val="0"/>
              </a:spcBef>
              <a:spcAft>
                <a:spcPts val="0"/>
              </a:spcAft>
              <a:buSzPts val="1400"/>
              <a:buChar char="-"/>
            </a:pPr>
            <a:r>
              <a:rPr lang="en"/>
              <a:t>Baseline model has 220M parameters, is pre-trained and fine tuned for 2¹⁹ and 2¹⁸  steps respectively</a:t>
            </a:r>
            <a:endParaRPr/>
          </a:p>
          <a:p>
            <a:pPr marL="457200" lvl="0" indent="-317500" algn="l" rtl="0">
              <a:spcBef>
                <a:spcPts val="0"/>
              </a:spcBef>
              <a:spcAft>
                <a:spcPts val="0"/>
              </a:spcAft>
              <a:buSzPts val="1400"/>
              <a:buChar char="-"/>
            </a:pPr>
            <a:r>
              <a:rPr lang="en"/>
              <a:t>Increasing training time and/or model size</a:t>
            </a:r>
            <a:endParaRPr/>
          </a:p>
          <a:p>
            <a:pPr marL="457200" lvl="0" indent="-317500" algn="l" rtl="0">
              <a:spcBef>
                <a:spcPts val="0"/>
              </a:spcBef>
              <a:spcAft>
                <a:spcPts val="0"/>
              </a:spcAft>
              <a:buSzPts val="1400"/>
              <a:buChar char="-"/>
            </a:pPr>
            <a:r>
              <a:rPr lang="en"/>
              <a:t>Increasing baseline model size</a:t>
            </a:r>
            <a:endParaRPr/>
          </a:p>
          <a:p>
            <a:pPr marL="457200" lvl="0" indent="-317500" algn="l" rtl="0">
              <a:spcBef>
                <a:spcPts val="0"/>
              </a:spcBef>
              <a:spcAft>
                <a:spcPts val="0"/>
              </a:spcAft>
              <a:buSzPts val="1400"/>
              <a:buChar char="-"/>
            </a:pPr>
            <a:r>
              <a:rPr lang="en"/>
              <a:t>Undertake longer training to improve performance</a:t>
            </a:r>
            <a:endParaRPr/>
          </a:p>
          <a:p>
            <a:pPr marL="457200" lvl="0" indent="-317500" algn="l" rtl="0">
              <a:spcBef>
                <a:spcPts val="0"/>
              </a:spcBef>
              <a:spcAft>
                <a:spcPts val="0"/>
              </a:spcAft>
              <a:buSzPts val="1400"/>
              <a:buChar char="-"/>
            </a:pPr>
            <a:r>
              <a:rPr lang="en"/>
              <a:t>Scale up model sizes</a:t>
            </a:r>
            <a:endParaRPr/>
          </a:p>
          <a:p>
            <a:pPr marL="457200" lvl="0" indent="0" algn="l" rtl="0">
              <a:spcBef>
                <a:spcPts val="800"/>
              </a:spcBef>
              <a:spcAft>
                <a:spcPts val="0"/>
              </a:spcAft>
              <a:buNone/>
            </a:pPr>
            <a:endParaRPr/>
          </a:p>
        </p:txBody>
      </p:sp>
      <p:sp>
        <p:nvSpPr>
          <p:cNvPr id="374" name="Google Shape;374;p41"/>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2"/>
          <p:cNvSpPr txBox="1">
            <a:spLocks noGrp="1"/>
          </p:cNvSpPr>
          <p:nvPr>
            <p:ph type="body" idx="1"/>
          </p:nvPr>
        </p:nvSpPr>
        <p:spPr>
          <a:xfrm>
            <a:off x="567725" y="945475"/>
            <a:ext cx="8193900" cy="3687300"/>
          </a:xfrm>
          <a:prstGeom prst="rect">
            <a:avLst/>
          </a:prstGeom>
        </p:spPr>
        <p:txBody>
          <a:bodyPr spcFirstLastPara="1" wrap="square" lIns="68575" tIns="34275" rIns="68575" bIns="34275" anchor="t" anchorCtr="0">
            <a:normAutofit fontScale="92500" lnSpcReduction="10000"/>
          </a:bodyPr>
          <a:lstStyle/>
          <a:p>
            <a:pPr marL="457200" lvl="0" indent="-317500" algn="l" rtl="0">
              <a:spcBef>
                <a:spcPts val="800"/>
              </a:spcBef>
              <a:spcAft>
                <a:spcPts val="0"/>
              </a:spcAft>
              <a:buSzPts val="1400"/>
              <a:buChar char="•"/>
            </a:pPr>
            <a:r>
              <a:rPr lang="en"/>
              <a:t>-Text-to-text </a:t>
            </a:r>
            <a:endParaRPr/>
          </a:p>
          <a:p>
            <a:pPr marL="914400" lvl="1" indent="-317500" algn="l" rtl="0">
              <a:spcBef>
                <a:spcPts val="0"/>
              </a:spcBef>
              <a:spcAft>
                <a:spcPts val="0"/>
              </a:spcAft>
              <a:buSzPts val="1400"/>
              <a:buChar char="•"/>
            </a:pPr>
            <a:r>
              <a:rPr lang="en"/>
              <a:t>provides a simple way to train a single model on a wide variety of tasks using the same loss function and decoding procedure</a:t>
            </a:r>
            <a:endParaRPr/>
          </a:p>
          <a:p>
            <a:pPr marL="914400" lvl="1" indent="-317500" algn="l" rtl="0">
              <a:spcBef>
                <a:spcPts val="0"/>
              </a:spcBef>
              <a:spcAft>
                <a:spcPts val="0"/>
              </a:spcAft>
              <a:buSzPts val="1400"/>
              <a:buChar char="•"/>
            </a:pPr>
            <a:r>
              <a:rPr lang="en"/>
              <a:t>Successfully applied to abstractive summarization, classification tasks like natural language inference, and regression task like STS-B</a:t>
            </a:r>
            <a:endParaRPr/>
          </a:p>
          <a:p>
            <a:pPr marL="914400" lvl="1" indent="-317500" algn="l" rtl="0">
              <a:spcBef>
                <a:spcPts val="0"/>
              </a:spcBef>
              <a:spcAft>
                <a:spcPts val="0"/>
              </a:spcAft>
              <a:buSzPts val="1400"/>
              <a:buChar char="•"/>
            </a:pPr>
            <a:r>
              <a:rPr lang="en"/>
              <a:t>Comparable performance to task-specific architectures</a:t>
            </a:r>
            <a:endParaRPr/>
          </a:p>
          <a:p>
            <a:pPr marL="457200" lvl="0" indent="-317500" algn="l" rtl="0">
              <a:spcBef>
                <a:spcPts val="0"/>
              </a:spcBef>
              <a:spcAft>
                <a:spcPts val="0"/>
              </a:spcAft>
              <a:buSzPts val="1400"/>
              <a:buChar char="•"/>
            </a:pPr>
            <a:r>
              <a:rPr lang="en"/>
              <a:t>Architectures</a:t>
            </a:r>
            <a:endParaRPr/>
          </a:p>
          <a:p>
            <a:pPr marL="914400" lvl="1" indent="-317500" algn="l" rtl="0">
              <a:spcBef>
                <a:spcPts val="0"/>
              </a:spcBef>
              <a:spcAft>
                <a:spcPts val="0"/>
              </a:spcAft>
              <a:buSzPts val="1400"/>
              <a:buChar char="•"/>
            </a:pPr>
            <a:r>
              <a:rPr lang="en"/>
              <a:t>Original encoder-decoder form worked best</a:t>
            </a:r>
            <a:endParaRPr/>
          </a:p>
          <a:p>
            <a:pPr marL="914400" lvl="1" indent="-317500" algn="l" rtl="0">
              <a:spcBef>
                <a:spcPts val="0"/>
              </a:spcBef>
              <a:spcAft>
                <a:spcPts val="0"/>
              </a:spcAft>
              <a:buSzPts val="1400"/>
              <a:buChar char="•"/>
            </a:pPr>
            <a:r>
              <a:rPr lang="en"/>
              <a:t>Uses twice as many parameters as “encoder-only” (e.g. BERT)</a:t>
            </a:r>
            <a:endParaRPr/>
          </a:p>
          <a:p>
            <a:pPr marL="457200" lvl="0" indent="-317500" algn="l" rtl="0">
              <a:spcBef>
                <a:spcPts val="0"/>
              </a:spcBef>
              <a:spcAft>
                <a:spcPts val="0"/>
              </a:spcAft>
              <a:buSzPts val="1400"/>
              <a:buChar char="•"/>
            </a:pPr>
            <a:r>
              <a:rPr lang="en"/>
              <a:t>Unsupervised objectives:</a:t>
            </a:r>
            <a:endParaRPr/>
          </a:p>
          <a:p>
            <a:pPr marL="914400" lvl="1" indent="-317500" algn="l" rtl="0">
              <a:spcBef>
                <a:spcPts val="0"/>
              </a:spcBef>
              <a:spcAft>
                <a:spcPts val="0"/>
              </a:spcAft>
              <a:buSzPts val="1400"/>
              <a:buChar char="•"/>
            </a:pPr>
            <a:r>
              <a:rPr lang="en"/>
              <a:t>“Denoising” objectives train the model to reconstruct randomly corrupted text performs well</a:t>
            </a:r>
            <a:endParaRPr/>
          </a:p>
          <a:p>
            <a:pPr marL="457200" lvl="0" indent="-317500" algn="l" rtl="0">
              <a:spcBef>
                <a:spcPts val="0"/>
              </a:spcBef>
              <a:spcAft>
                <a:spcPts val="0"/>
              </a:spcAft>
              <a:buSzPts val="1400"/>
              <a:buChar char="•"/>
            </a:pPr>
            <a:r>
              <a:rPr lang="en"/>
              <a:t>Data sets - Used the (Colossal Clean Crawled Corpus) C4 data set</a:t>
            </a:r>
            <a:endParaRPr/>
          </a:p>
          <a:p>
            <a:pPr marL="457200" lvl="0" indent="-317500" algn="l" rtl="0">
              <a:spcBef>
                <a:spcPts val="0"/>
              </a:spcBef>
              <a:spcAft>
                <a:spcPts val="0"/>
              </a:spcAft>
              <a:buSzPts val="1400"/>
              <a:buChar char="•"/>
            </a:pPr>
            <a:r>
              <a:rPr lang="en"/>
              <a:t>Training strategies</a:t>
            </a:r>
            <a:endParaRPr/>
          </a:p>
          <a:p>
            <a:pPr marL="914400" lvl="1" indent="-317500" algn="l" rtl="0">
              <a:spcBef>
                <a:spcPts val="0"/>
              </a:spcBef>
              <a:spcAft>
                <a:spcPts val="0"/>
              </a:spcAft>
              <a:buSzPts val="1400"/>
              <a:buChar char="•"/>
            </a:pPr>
            <a:r>
              <a:rPr lang="en"/>
              <a:t>Updating all of pre-trained model’s parameters</a:t>
            </a:r>
            <a:endParaRPr/>
          </a:p>
          <a:p>
            <a:pPr marL="457200" lvl="0" indent="-317500" algn="l" rtl="0">
              <a:spcBef>
                <a:spcPts val="0"/>
              </a:spcBef>
              <a:spcAft>
                <a:spcPts val="0"/>
              </a:spcAft>
              <a:buSzPts val="1400"/>
              <a:buChar char="•"/>
            </a:pPr>
            <a:r>
              <a:rPr lang="en"/>
              <a:t>Scaling</a:t>
            </a:r>
            <a:endParaRPr/>
          </a:p>
        </p:txBody>
      </p:sp>
      <p:sp>
        <p:nvSpPr>
          <p:cNvPr id="380" name="Google Shape;380;p42"/>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Reflections on T5</a:t>
            </a:r>
            <a:endParaRPr/>
          </a:p>
        </p:txBody>
      </p:sp>
      <p:sp>
        <p:nvSpPr>
          <p:cNvPr id="381" name="Google Shape;381;p42"/>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3"/>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In-Context Learning </a:t>
            </a:r>
            <a:endParaRPr/>
          </a:p>
        </p:txBody>
      </p:sp>
      <p:sp>
        <p:nvSpPr>
          <p:cNvPr id="387" name="Google Shape;387;p43"/>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Need for a large dataset for every task limits applicability of language models - its not practical</a:t>
            </a:r>
            <a:endParaRPr/>
          </a:p>
          <a:p>
            <a:pPr marL="457200" lvl="0" indent="-317500" algn="l" rtl="0">
              <a:spcBef>
                <a:spcPts val="0"/>
              </a:spcBef>
              <a:spcAft>
                <a:spcPts val="0"/>
              </a:spcAft>
              <a:buSzPts val="1400"/>
              <a:buChar char="•"/>
            </a:pPr>
            <a:r>
              <a:rPr lang="en"/>
              <a:t>Potential to exploit spurious correlations in training data grows with the expressiveness of the model and narrowness of the training distribution Language models are few-shot learners</a:t>
            </a:r>
            <a:endParaRPr/>
          </a:p>
          <a:p>
            <a:pPr marL="457200" lvl="0" indent="-317500" algn="l" rtl="0">
              <a:spcBef>
                <a:spcPts val="0"/>
              </a:spcBef>
              <a:spcAft>
                <a:spcPts val="0"/>
              </a:spcAft>
              <a:buSzPts val="1400"/>
              <a:buChar char="•"/>
            </a:pPr>
            <a:r>
              <a:rPr lang="en"/>
              <a:t>Humans do not require large supervised datasets to learn most language tasks - a brief directive is sufficient</a:t>
            </a:r>
            <a:endParaRPr/>
          </a:p>
          <a:p>
            <a:pPr marL="457200" lvl="0" indent="-317500" algn="l" rtl="0">
              <a:spcBef>
                <a:spcPts val="0"/>
              </a:spcBef>
              <a:spcAft>
                <a:spcPts val="0"/>
              </a:spcAft>
              <a:buSzPts val="1400"/>
              <a:buChar char="•"/>
            </a:pPr>
            <a:r>
              <a:rPr lang="en"/>
              <a:t>Meta-learning or zero-shot transfer allows the model to develop a broad set of skills and pattern recognition abilities at training time</a:t>
            </a:r>
            <a:endParaRPr/>
          </a:p>
          <a:p>
            <a:pPr marL="457200" lvl="0" indent="-317500" algn="l" rtl="0">
              <a:spcBef>
                <a:spcPts val="0"/>
              </a:spcBef>
              <a:spcAft>
                <a:spcPts val="0"/>
              </a:spcAft>
              <a:buSzPts val="1400"/>
              <a:buChar char="•"/>
            </a:pPr>
            <a:r>
              <a:rPr lang="en"/>
              <a:t>Not as performant as reinforcement learning from human feedback (RLHF) </a:t>
            </a:r>
            <a:endParaRPr/>
          </a:p>
        </p:txBody>
      </p:sp>
      <p:sp>
        <p:nvSpPr>
          <p:cNvPr id="388" name="Google Shape;388;p43"/>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4"/>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Language model meta-learning⁴</a:t>
            </a:r>
            <a:endParaRPr/>
          </a:p>
        </p:txBody>
      </p:sp>
      <p:sp>
        <p:nvSpPr>
          <p:cNvPr id="394" name="Google Shape;394;p44"/>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Language model develops a broad set of skills and pattern recognition abilities during training</a:t>
            </a:r>
            <a:endParaRPr/>
          </a:p>
        </p:txBody>
      </p:sp>
      <p:sp>
        <p:nvSpPr>
          <p:cNvPr id="395" name="Google Shape;395;p44"/>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pic>
        <p:nvPicPr>
          <p:cNvPr id="396" name="Google Shape;396;p44"/>
          <p:cNvPicPr preferRelativeResize="0"/>
          <p:nvPr/>
        </p:nvPicPr>
        <p:blipFill>
          <a:blip r:embed="rId3">
            <a:alphaModFix/>
          </a:blip>
          <a:stretch>
            <a:fillRect/>
          </a:stretch>
        </p:blipFill>
        <p:spPr>
          <a:xfrm>
            <a:off x="2855275" y="1657298"/>
            <a:ext cx="6224799" cy="2975475"/>
          </a:xfrm>
          <a:prstGeom prst="rect">
            <a:avLst/>
          </a:prstGeom>
          <a:noFill/>
          <a:ln>
            <a:noFill/>
          </a:ln>
        </p:spPr>
      </p:pic>
      <p:sp>
        <p:nvSpPr>
          <p:cNvPr id="397" name="Google Shape;397;p44"/>
          <p:cNvSpPr txBox="1"/>
          <p:nvPr/>
        </p:nvSpPr>
        <p:spPr>
          <a:xfrm>
            <a:off x="352425" y="4799350"/>
            <a:ext cx="84105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dk1"/>
                </a:solidFill>
              </a:rPr>
              <a:t>4. Brown, T., Mann, B., Ryder, N., Subbiah, M., Kaplan, J. D., Dhariwal, P., ... &amp; Amodei, D. (2020). Language models are few-shot learners. </a:t>
            </a:r>
            <a:r>
              <a:rPr lang="en" sz="700" i="1">
                <a:solidFill>
                  <a:schemeClr val="dk1"/>
                </a:solidFill>
              </a:rPr>
              <a:t>Advances in neural information processing systems</a:t>
            </a:r>
            <a:r>
              <a:rPr lang="en" sz="700">
                <a:solidFill>
                  <a:schemeClr val="dk1"/>
                </a:solidFill>
              </a:rPr>
              <a:t>, </a:t>
            </a:r>
            <a:r>
              <a:rPr lang="en" sz="700" i="1">
                <a:solidFill>
                  <a:schemeClr val="dk1"/>
                </a:solidFill>
              </a:rPr>
              <a:t>33</a:t>
            </a:r>
            <a:r>
              <a:rPr lang="en" sz="700">
                <a:solidFill>
                  <a:schemeClr val="dk1"/>
                </a:solidFill>
              </a:rPr>
              <a:t>, 1877-1901.</a:t>
            </a:r>
            <a:endParaRPr sz="5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5"/>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Language model meta-learning</a:t>
            </a:r>
            <a:endParaRPr/>
          </a:p>
        </p:txBody>
      </p:sp>
      <p:sp>
        <p:nvSpPr>
          <p:cNvPr id="403" name="Google Shape;403;p45"/>
          <p:cNvSpPr txBox="1">
            <a:spLocks noGrp="1"/>
          </p:cNvSpPr>
          <p:nvPr>
            <p:ph type="body" idx="1"/>
          </p:nvPr>
        </p:nvSpPr>
        <p:spPr>
          <a:xfrm>
            <a:off x="628650" y="778900"/>
            <a:ext cx="7886700" cy="38538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Task: Remove random symbols from a word </a:t>
            </a:r>
            <a:endParaRPr/>
          </a:p>
          <a:p>
            <a:pPr marL="457200" lvl="0" indent="-317500" algn="l" rtl="0">
              <a:spcBef>
                <a:spcPts val="0"/>
              </a:spcBef>
              <a:spcAft>
                <a:spcPts val="0"/>
              </a:spcAft>
              <a:buSzPts val="1400"/>
              <a:buChar char="•"/>
            </a:pPr>
            <a:r>
              <a:rPr lang="en"/>
              <a:t>Larger models make increasingly efficient use of in-context info</a:t>
            </a:r>
            <a:endParaRPr/>
          </a:p>
          <a:p>
            <a:pPr marL="457200" lvl="0" indent="-317500" algn="l" rtl="0">
              <a:spcBef>
                <a:spcPts val="0"/>
              </a:spcBef>
              <a:spcAft>
                <a:spcPts val="0"/>
              </a:spcAft>
              <a:buSzPts val="1400"/>
              <a:buChar char="•"/>
            </a:pPr>
            <a:r>
              <a:rPr lang="en"/>
              <a:t>Params: weights + biases</a:t>
            </a:r>
            <a:endParaRPr/>
          </a:p>
          <a:p>
            <a:pPr marL="457200" lvl="0" indent="-317500" algn="l" rtl="0">
              <a:spcBef>
                <a:spcPts val="0"/>
              </a:spcBef>
              <a:spcAft>
                <a:spcPts val="0"/>
              </a:spcAft>
              <a:buSzPts val="1400"/>
              <a:buChar char="•"/>
            </a:pPr>
            <a:r>
              <a:rPr lang="en"/>
              <a:t>Eval: GPT-3</a:t>
            </a:r>
            <a:endParaRPr/>
          </a:p>
          <a:p>
            <a:pPr marL="0" lvl="0" indent="0" algn="l" rtl="0">
              <a:spcBef>
                <a:spcPts val="800"/>
              </a:spcBef>
              <a:spcAft>
                <a:spcPts val="0"/>
              </a:spcAft>
              <a:buNone/>
            </a:pPr>
            <a:endParaRPr/>
          </a:p>
        </p:txBody>
      </p:sp>
      <p:sp>
        <p:nvSpPr>
          <p:cNvPr id="404" name="Google Shape;404;p45"/>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pic>
        <p:nvPicPr>
          <p:cNvPr id="405" name="Google Shape;405;p45"/>
          <p:cNvPicPr preferRelativeResize="0"/>
          <p:nvPr/>
        </p:nvPicPr>
        <p:blipFill>
          <a:blip r:embed="rId3">
            <a:alphaModFix/>
          </a:blip>
          <a:stretch>
            <a:fillRect/>
          </a:stretch>
        </p:blipFill>
        <p:spPr>
          <a:xfrm>
            <a:off x="3421418" y="1838151"/>
            <a:ext cx="5520692" cy="27945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6"/>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GPT-3 Architecture </a:t>
            </a:r>
            <a:endParaRPr/>
          </a:p>
        </p:txBody>
      </p:sp>
      <p:sp>
        <p:nvSpPr>
          <p:cNvPr id="411" name="Google Shape;411;p46"/>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pic>
        <p:nvPicPr>
          <p:cNvPr id="412" name="Google Shape;412;p46"/>
          <p:cNvPicPr preferRelativeResize="0"/>
          <p:nvPr/>
        </p:nvPicPr>
        <p:blipFill>
          <a:blip r:embed="rId3">
            <a:alphaModFix/>
          </a:blip>
          <a:stretch>
            <a:fillRect/>
          </a:stretch>
        </p:blipFill>
        <p:spPr>
          <a:xfrm>
            <a:off x="2687400" y="878795"/>
            <a:ext cx="2950729" cy="35490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7"/>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GPT-3 Training Approaches</a:t>
            </a:r>
            <a:endParaRPr/>
          </a:p>
        </p:txBody>
      </p:sp>
      <p:sp>
        <p:nvSpPr>
          <p:cNvPr id="419" name="Google Shape;419;p47"/>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pic>
        <p:nvPicPr>
          <p:cNvPr id="420" name="Google Shape;420;p47"/>
          <p:cNvPicPr preferRelativeResize="0"/>
          <p:nvPr/>
        </p:nvPicPr>
        <p:blipFill>
          <a:blip r:embed="rId3">
            <a:alphaModFix/>
          </a:blip>
          <a:stretch>
            <a:fillRect/>
          </a:stretch>
        </p:blipFill>
        <p:spPr>
          <a:xfrm>
            <a:off x="1746750" y="712126"/>
            <a:ext cx="4293299" cy="39934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8"/>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GPT-3 - Training dataset</a:t>
            </a:r>
            <a:endParaRPr/>
          </a:p>
        </p:txBody>
      </p:sp>
      <p:sp>
        <p:nvSpPr>
          <p:cNvPr id="426" name="Google Shape;426;p48"/>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Based on raw Common Crawl dataset of up to 1T words</a:t>
            </a:r>
            <a:endParaRPr/>
          </a:p>
          <a:p>
            <a:pPr marL="457200" lvl="0" indent="-317500" algn="l" rtl="0">
              <a:spcBef>
                <a:spcPts val="0"/>
              </a:spcBef>
              <a:spcAft>
                <a:spcPts val="0"/>
              </a:spcAft>
              <a:buSzPts val="1400"/>
              <a:buChar char="•"/>
            </a:pPr>
            <a:r>
              <a:rPr lang="en"/>
              <a:t>Cleaned up original datasets by:</a:t>
            </a:r>
            <a:endParaRPr/>
          </a:p>
          <a:p>
            <a:pPr marL="914400" lvl="1" indent="-317500" algn="l" rtl="0">
              <a:spcBef>
                <a:spcPts val="0"/>
              </a:spcBef>
              <a:spcAft>
                <a:spcPts val="0"/>
              </a:spcAft>
              <a:buSzPts val="1400"/>
              <a:buChar char="•"/>
            </a:pPr>
            <a:r>
              <a:rPr lang="en"/>
              <a:t>Filtered Common Crawl based on similarity to a range of high-quality reference corpora</a:t>
            </a:r>
            <a:endParaRPr/>
          </a:p>
          <a:p>
            <a:pPr marL="914400" lvl="1" indent="-317500" algn="l" rtl="0">
              <a:spcBef>
                <a:spcPts val="0"/>
              </a:spcBef>
              <a:spcAft>
                <a:spcPts val="0"/>
              </a:spcAft>
              <a:buSzPts val="1400"/>
              <a:buChar char="•"/>
            </a:pPr>
            <a:r>
              <a:rPr lang="en"/>
              <a:t>Performed fuzzy deduplication at the document level</a:t>
            </a:r>
            <a:endParaRPr/>
          </a:p>
          <a:p>
            <a:pPr marL="914400" lvl="1" indent="-317500" algn="l" rtl="0">
              <a:spcBef>
                <a:spcPts val="0"/>
              </a:spcBef>
              <a:spcAft>
                <a:spcPts val="0"/>
              </a:spcAft>
              <a:buSzPts val="1400"/>
              <a:buChar char="•"/>
            </a:pPr>
            <a:r>
              <a:rPr lang="en"/>
              <a:t>Added known high-quality reference corpora to the training mix</a:t>
            </a:r>
            <a:endParaRPr/>
          </a:p>
          <a:p>
            <a:pPr marL="457200" lvl="0" indent="-317500" algn="l" rtl="0">
              <a:spcBef>
                <a:spcPts val="0"/>
              </a:spcBef>
              <a:spcAft>
                <a:spcPts val="0"/>
              </a:spcAft>
              <a:buSzPts val="1400"/>
              <a:buChar char="•"/>
            </a:pPr>
            <a:r>
              <a:rPr lang="en"/>
              <a:t>Used final cleaned up data in training</a:t>
            </a:r>
            <a:endParaRPr/>
          </a:p>
        </p:txBody>
      </p:sp>
      <p:sp>
        <p:nvSpPr>
          <p:cNvPr id="427" name="Google Shape;427;p48"/>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9"/>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GPT-3 - Training dataset</a:t>
            </a:r>
            <a:endParaRPr/>
          </a:p>
        </p:txBody>
      </p:sp>
      <p:sp>
        <p:nvSpPr>
          <p:cNvPr id="433" name="Google Shape;433;p49"/>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435" name="Google Shape;435;p49"/>
          <p:cNvSpPr txBox="1"/>
          <p:nvPr/>
        </p:nvSpPr>
        <p:spPr>
          <a:xfrm>
            <a:off x="675000" y="997500"/>
            <a:ext cx="7942500" cy="1477297"/>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Sizes, architectures, and learning hyper-parameters (batch size in tokens and learning rate) of the models trained</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All models were trained for a total of 300 billion tokens</a:t>
            </a:r>
          </a:p>
          <a:p>
            <a:pPr marL="95250" lvl="0" algn="l" rtl="0">
              <a:spcBef>
                <a:spcPts val="0"/>
              </a:spcBef>
              <a:spcAft>
                <a:spcPts val="0"/>
              </a:spcAft>
              <a:buClr>
                <a:schemeClr val="dk1"/>
              </a:buClr>
              <a:buSzPts val="2100"/>
            </a:pPr>
            <a:endParaRPr sz="2100">
              <a:solidFill>
                <a:schemeClr val="dk1"/>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C6FD0FC1-97FB-B8E3-B384-3F1ED2A6B25C}"/>
              </a:ext>
            </a:extLst>
          </p:cNvPr>
          <p:cNvGraphicFramePr>
            <a:graphicFrameLocks noGrp="1"/>
          </p:cNvGraphicFramePr>
          <p:nvPr>
            <p:extLst>
              <p:ext uri="{D42A27DB-BD31-4B8C-83A1-F6EECF244321}">
                <p14:modId xmlns:p14="http://schemas.microsoft.com/office/powerpoint/2010/main" val="2132917589"/>
              </p:ext>
            </p:extLst>
          </p:nvPr>
        </p:nvGraphicFramePr>
        <p:xfrm>
          <a:off x="1419887" y="2474797"/>
          <a:ext cx="5941060" cy="1645920"/>
        </p:xfrm>
        <a:graphic>
          <a:graphicData uri="http://schemas.openxmlformats.org/drawingml/2006/table">
            <a:tbl>
              <a:tblPr firstRow="1" firstCol="1" bandRow="1"/>
              <a:tblGrid>
                <a:gridCol w="1391285">
                  <a:extLst>
                    <a:ext uri="{9D8B030D-6E8A-4147-A177-3AD203B41FA5}">
                      <a16:colId xmlns:a16="http://schemas.microsoft.com/office/drawing/2014/main" val="3923589759"/>
                    </a:ext>
                  </a:extLst>
                </a:gridCol>
                <a:gridCol w="574054">
                  <a:extLst>
                    <a:ext uri="{9D8B030D-6E8A-4147-A177-3AD203B41FA5}">
                      <a16:colId xmlns:a16="http://schemas.microsoft.com/office/drawing/2014/main" val="4062711726"/>
                    </a:ext>
                  </a:extLst>
                </a:gridCol>
                <a:gridCol w="466927">
                  <a:extLst>
                    <a:ext uri="{9D8B030D-6E8A-4147-A177-3AD203B41FA5}">
                      <a16:colId xmlns:a16="http://schemas.microsoft.com/office/drawing/2014/main" val="4158908350"/>
                    </a:ext>
                  </a:extLst>
                </a:gridCol>
                <a:gridCol w="558584">
                  <a:extLst>
                    <a:ext uri="{9D8B030D-6E8A-4147-A177-3AD203B41FA5}">
                      <a16:colId xmlns:a16="http://schemas.microsoft.com/office/drawing/2014/main" val="3004789422"/>
                    </a:ext>
                  </a:extLst>
                </a:gridCol>
                <a:gridCol w="555625">
                  <a:extLst>
                    <a:ext uri="{9D8B030D-6E8A-4147-A177-3AD203B41FA5}">
                      <a16:colId xmlns:a16="http://schemas.microsoft.com/office/drawing/2014/main" val="1567544475"/>
                    </a:ext>
                  </a:extLst>
                </a:gridCol>
                <a:gridCol w="611505">
                  <a:extLst>
                    <a:ext uri="{9D8B030D-6E8A-4147-A177-3AD203B41FA5}">
                      <a16:colId xmlns:a16="http://schemas.microsoft.com/office/drawing/2014/main" val="3099906711"/>
                    </a:ext>
                  </a:extLst>
                </a:gridCol>
                <a:gridCol w="737235">
                  <a:extLst>
                    <a:ext uri="{9D8B030D-6E8A-4147-A177-3AD203B41FA5}">
                      <a16:colId xmlns:a16="http://schemas.microsoft.com/office/drawing/2014/main" val="589352641"/>
                    </a:ext>
                  </a:extLst>
                </a:gridCol>
                <a:gridCol w="1045845">
                  <a:extLst>
                    <a:ext uri="{9D8B030D-6E8A-4147-A177-3AD203B41FA5}">
                      <a16:colId xmlns:a16="http://schemas.microsoft.com/office/drawing/2014/main" val="70356210"/>
                    </a:ext>
                  </a:extLst>
                </a:gridCol>
              </a:tblGrid>
              <a:tr h="0">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Model Name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i="1" kern="10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a:t>
                      </a:r>
                      <a:r>
                        <a:rPr lang="en-CA" sz="1200" b="1" kern="100" baseline="-2500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params</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i="1" kern="10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a:t>
                      </a:r>
                      <a:r>
                        <a:rPr lang="en-CA" sz="1200" b="1" kern="100" baseline="-2500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la</a:t>
                      </a:r>
                      <a:r>
                        <a:rPr lang="en-CA" sz="1200" kern="100" baseline="-2500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yers</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i="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
                      </a:r>
                      <a:r>
                        <a:rPr lang="en-CA" sz="1200" b="1" kern="100" baseline="-25000">
                          <a:solidFill>
                            <a:srgbClr val="FFFFFF"/>
                          </a:solidFill>
                          <a:effectLst/>
                          <a:latin typeface="Calibri" panose="020F0502020204030204" pitchFamily="34" charset="0"/>
                          <a:ea typeface="Calibri" panose="020F0502020204030204" pitchFamily="34" charset="0"/>
                          <a:cs typeface="Times New Roman (Body CS)"/>
                        </a:rPr>
                        <a:t>model</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i="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a:t>
                      </a:r>
                      <a:r>
                        <a:rPr lang="en-CA" sz="1200" b="1" kern="100" baseline="-25000">
                          <a:solidFill>
                            <a:srgbClr val="FFFFFF"/>
                          </a:solidFill>
                          <a:effectLst/>
                          <a:latin typeface="Calibri" panose="020F0502020204030204" pitchFamily="34" charset="0"/>
                          <a:ea typeface="Calibri" panose="020F0502020204030204" pitchFamily="34" charset="0"/>
                          <a:cs typeface="Times New Roman (Body CS)"/>
                        </a:rPr>
                        <a:t>heads</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i="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
                      </a:r>
                      <a:r>
                        <a:rPr lang="en-CA" sz="1200" b="1" kern="100" baseline="-25000">
                          <a:solidFill>
                            <a:srgbClr val="FFFFFF"/>
                          </a:solidFill>
                          <a:effectLst/>
                          <a:latin typeface="Calibri" panose="020F0502020204030204" pitchFamily="34" charset="0"/>
                          <a:ea typeface="Calibri" panose="020F0502020204030204" pitchFamily="34" charset="0"/>
                          <a:cs typeface="Times New Roman (Body CS)"/>
                        </a:rPr>
                        <a:t>head</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BatchSize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Learning Rate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extLst>
                  <a:ext uri="{0D108BD9-81ED-4DB2-BD59-A6C34878D82A}">
                    <a16:rowId xmlns:a16="http://schemas.microsoft.com/office/drawing/2014/main" val="3625978975"/>
                  </a:ext>
                </a:extLst>
              </a:tr>
              <a:tr h="0">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GPT-3 Small</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125M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 x </a:t>
                      </a:r>
                      <a:r>
                        <a:rPr lang="en-CA" sz="1200" kern="100">
                          <a:solidFill>
                            <a:srgbClr val="000000"/>
                          </a:solidFill>
                          <a:effectLst/>
                          <a:latin typeface="Calibri" panose="020F0502020204030204" pitchFamily="34" charset="0"/>
                          <a:ea typeface="Calibri" panose="020F0502020204030204" pitchFamily="34" charset="0"/>
                          <a:cs typeface="Times New Roman (Body CS)"/>
                        </a:rPr>
                        <a:t>10</a:t>
                      </a:r>
                      <a:r>
                        <a:rPr lang="en-CA" sz="1200" kern="100" baseline="30000">
                          <a:solidFill>
                            <a:srgbClr val="000000"/>
                          </a:solidFill>
                          <a:effectLst/>
                          <a:latin typeface="Calibri" panose="020F0502020204030204" pitchFamily="34" charset="0"/>
                          <a:ea typeface="Calibri" panose="020F0502020204030204" pitchFamily="34" charset="0"/>
                          <a:cs typeface="Times New Roman (Body CS)"/>
                        </a:rPr>
                        <a:t>-4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896599302"/>
                  </a:ext>
                </a:extLst>
              </a:tr>
              <a:tr h="0">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GPT-3 Medium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350M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1024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64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0.5M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3.0 x </a:t>
                      </a:r>
                      <a:r>
                        <a:rPr lang="en-CA" sz="1200" kern="100">
                          <a:effectLst/>
                          <a:latin typeface="Calibri" panose="020F0502020204030204" pitchFamily="34" charset="0"/>
                          <a:ea typeface="Calibri" panose="020F0502020204030204" pitchFamily="34" charset="0"/>
                          <a:cs typeface="Times New Roman (Body CS)"/>
                        </a:rPr>
                        <a:t>10</a:t>
                      </a:r>
                      <a:r>
                        <a:rPr lang="en-CA" sz="1200" kern="100" baseline="30000">
                          <a:effectLst/>
                          <a:latin typeface="Calibri" panose="020F0502020204030204" pitchFamily="34" charset="0"/>
                          <a:ea typeface="Calibri" panose="020F0502020204030204" pitchFamily="34" charset="0"/>
                          <a:cs typeface="Times New Roman (Body CS)"/>
                        </a:rPr>
                        <a:t>-4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1305200908"/>
                  </a:ext>
                </a:extLst>
              </a:tr>
              <a:tr h="0">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GPT-3 Large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760M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1536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 x </a:t>
                      </a:r>
                      <a:r>
                        <a:rPr lang="en-CA" sz="1200" kern="100">
                          <a:solidFill>
                            <a:srgbClr val="000000"/>
                          </a:solidFill>
                          <a:effectLst/>
                          <a:latin typeface="Calibri" panose="020F0502020204030204" pitchFamily="34" charset="0"/>
                          <a:ea typeface="Calibri" panose="020F0502020204030204" pitchFamily="34" charset="0"/>
                          <a:cs typeface="Times New Roman (Body CS)"/>
                        </a:rPr>
                        <a:t>10</a:t>
                      </a:r>
                      <a:r>
                        <a:rPr lang="en-CA" sz="1200" kern="100" baseline="30000">
                          <a:solidFill>
                            <a:srgbClr val="000000"/>
                          </a:solidFill>
                          <a:effectLst/>
                          <a:latin typeface="Calibri" panose="020F0502020204030204" pitchFamily="34" charset="0"/>
                          <a:ea typeface="Calibri" panose="020F0502020204030204" pitchFamily="34" charset="0"/>
                          <a:cs typeface="Times New Roman (Body CS)"/>
                        </a:rPr>
                        <a:t>-4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865170074"/>
                  </a:ext>
                </a:extLst>
              </a:tr>
              <a:tr h="0">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GPT-3 XL</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1.3GB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2048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128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2.0 x </a:t>
                      </a:r>
                      <a:r>
                        <a:rPr lang="en-CA" sz="1200" kern="100">
                          <a:effectLst/>
                          <a:latin typeface="Calibri" panose="020F0502020204030204" pitchFamily="34" charset="0"/>
                          <a:ea typeface="Calibri" panose="020F0502020204030204" pitchFamily="34" charset="0"/>
                          <a:cs typeface="Times New Roman (Body CS)"/>
                        </a:rPr>
                        <a:t>10</a:t>
                      </a:r>
                      <a:r>
                        <a:rPr lang="en-CA" sz="1200" kern="100" baseline="30000">
                          <a:effectLst/>
                          <a:latin typeface="Calibri" panose="020F0502020204030204" pitchFamily="34" charset="0"/>
                          <a:ea typeface="Calibri" panose="020F0502020204030204" pitchFamily="34" charset="0"/>
                          <a:cs typeface="Times New Roman (Body CS)"/>
                        </a:rPr>
                        <a:t>-4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2028486935"/>
                  </a:ext>
                </a:extLst>
              </a:tr>
              <a:tr h="0">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GPT-3 2.7B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2.7GB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2560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 x </a:t>
                      </a:r>
                      <a:r>
                        <a:rPr lang="en-CA" sz="1200" kern="100">
                          <a:solidFill>
                            <a:srgbClr val="000000"/>
                          </a:solidFill>
                          <a:effectLst/>
                          <a:latin typeface="Calibri" panose="020F0502020204030204" pitchFamily="34" charset="0"/>
                          <a:ea typeface="Calibri" panose="020F0502020204030204" pitchFamily="34" charset="0"/>
                          <a:cs typeface="Times New Roman (Body CS)"/>
                        </a:rPr>
                        <a:t>10</a:t>
                      </a:r>
                      <a:r>
                        <a:rPr lang="en-CA" sz="1200" kern="100" baseline="30000">
                          <a:solidFill>
                            <a:srgbClr val="000000"/>
                          </a:solidFill>
                          <a:effectLst/>
                          <a:latin typeface="Calibri" panose="020F0502020204030204" pitchFamily="34" charset="0"/>
                          <a:ea typeface="Calibri" panose="020F0502020204030204" pitchFamily="34" charset="0"/>
                          <a:cs typeface="Times New Roman (Body CS)"/>
                        </a:rPr>
                        <a:t>-4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92051623"/>
                  </a:ext>
                </a:extLst>
              </a:tr>
              <a:tr h="0">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GPT-3 6.7B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6.7GB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32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4096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32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128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1.2 x </a:t>
                      </a:r>
                      <a:r>
                        <a:rPr lang="en-CA" sz="1200" kern="100">
                          <a:effectLst/>
                          <a:latin typeface="Calibri" panose="020F0502020204030204" pitchFamily="34" charset="0"/>
                          <a:ea typeface="Calibri" panose="020F0502020204030204" pitchFamily="34" charset="0"/>
                          <a:cs typeface="Times New Roman (Body CS)"/>
                        </a:rPr>
                        <a:t>10</a:t>
                      </a:r>
                      <a:r>
                        <a:rPr lang="en-CA" sz="1200" kern="100" baseline="30000">
                          <a:effectLst/>
                          <a:latin typeface="Calibri" panose="020F0502020204030204" pitchFamily="34" charset="0"/>
                          <a:ea typeface="Calibri" panose="020F0502020204030204" pitchFamily="34" charset="0"/>
                          <a:cs typeface="Times New Roman (Body CS)"/>
                        </a:rPr>
                        <a:t>-4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3766892147"/>
                  </a:ext>
                </a:extLst>
              </a:tr>
              <a:tr h="0">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GPT-3 13B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5144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x </a:t>
                      </a:r>
                      <a:r>
                        <a:rPr lang="en-CA" sz="1200" kern="100">
                          <a:solidFill>
                            <a:srgbClr val="000000"/>
                          </a:solidFill>
                          <a:effectLst/>
                          <a:latin typeface="Calibri" panose="020F0502020204030204" pitchFamily="34" charset="0"/>
                          <a:ea typeface="Calibri" panose="020F0502020204030204" pitchFamily="34" charset="0"/>
                          <a:cs typeface="Times New Roman (Body CS)"/>
                        </a:rPr>
                        <a:t>10</a:t>
                      </a:r>
                      <a:r>
                        <a:rPr lang="en-CA" sz="1200" kern="100" baseline="30000">
                          <a:solidFill>
                            <a:srgbClr val="000000"/>
                          </a:solidFill>
                          <a:effectLst/>
                          <a:latin typeface="Calibri" panose="020F0502020204030204" pitchFamily="34" charset="0"/>
                          <a:ea typeface="Calibri" panose="020F0502020204030204" pitchFamily="34" charset="0"/>
                          <a:cs typeface="Times New Roman (Body CS)"/>
                        </a:rPr>
                        <a:t>-4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654060202"/>
                  </a:ext>
                </a:extLst>
              </a:tr>
              <a:tr h="0">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GPT-3 175B or “GPT-3”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175.0B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96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12288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96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128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3.2M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0.6 x </a:t>
                      </a:r>
                      <a:r>
                        <a:rPr lang="en-CA" sz="1200" kern="100">
                          <a:effectLst/>
                          <a:latin typeface="Calibri" panose="020F0502020204030204" pitchFamily="34" charset="0"/>
                          <a:ea typeface="Calibri" panose="020F0502020204030204" pitchFamily="34" charset="0"/>
                          <a:cs typeface="Times New Roman (Body CS)"/>
                        </a:rPr>
                        <a:t>10</a:t>
                      </a:r>
                      <a:r>
                        <a:rPr lang="en-CA" sz="1200" kern="100" baseline="30000">
                          <a:effectLst/>
                          <a:latin typeface="Calibri" panose="020F0502020204030204" pitchFamily="34" charset="0"/>
                          <a:ea typeface="Calibri" panose="020F0502020204030204" pitchFamily="34" charset="0"/>
                          <a:cs typeface="Times New Roman (Body CS)"/>
                        </a:rPr>
                        <a:t>-4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835320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is Large Language Model (LLM)?¹</a:t>
            </a:r>
            <a:endParaRPr/>
          </a:p>
        </p:txBody>
      </p:sp>
      <p:sp>
        <p:nvSpPr>
          <p:cNvPr id="123" name="Google Shape;123;p22"/>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124" name="Google Shape;124;p22"/>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Language models are computational models that have the capability to understand and generate human language.</a:t>
            </a:r>
            <a:endParaRPr/>
          </a:p>
          <a:p>
            <a:pPr marL="457200" lvl="0" indent="-317500" algn="l" rtl="0">
              <a:spcBef>
                <a:spcPts val="0"/>
              </a:spcBef>
              <a:spcAft>
                <a:spcPts val="0"/>
              </a:spcAft>
              <a:buSzPts val="1400"/>
              <a:buChar char="-"/>
            </a:pPr>
            <a:r>
              <a:rPr lang="en"/>
              <a:t>Deep learning algorithm that can perform various NLP tasks</a:t>
            </a:r>
            <a:endParaRPr/>
          </a:p>
          <a:p>
            <a:pPr marL="457200" lvl="0" indent="-317500" algn="l" rtl="0">
              <a:spcBef>
                <a:spcPts val="0"/>
              </a:spcBef>
              <a:spcAft>
                <a:spcPts val="0"/>
              </a:spcAft>
              <a:buSzPts val="1400"/>
              <a:buChar char="-"/>
            </a:pPr>
            <a:r>
              <a:rPr lang="en"/>
              <a:t>Are trained on massive datasets that allow them to recognise, translate, predict, or generate text or other content</a:t>
            </a:r>
            <a:endParaRPr/>
          </a:p>
          <a:p>
            <a:pPr marL="457200" lvl="0" indent="-317500" algn="l" rtl="0">
              <a:spcBef>
                <a:spcPts val="0"/>
              </a:spcBef>
              <a:spcAft>
                <a:spcPts val="0"/>
              </a:spcAft>
              <a:buSzPts val="1400"/>
              <a:buChar char="-"/>
            </a:pPr>
            <a:r>
              <a:rPr lang="en"/>
              <a:t>Unsupervised multi-task learners</a:t>
            </a:r>
            <a:endParaRPr/>
          </a:p>
          <a:p>
            <a:pPr marL="457200" lvl="0" indent="0" algn="l" rtl="0">
              <a:spcBef>
                <a:spcPts val="800"/>
              </a:spcBef>
              <a:spcAft>
                <a:spcPts val="0"/>
              </a:spcAft>
              <a:buNone/>
            </a:pPr>
            <a:endParaRPr/>
          </a:p>
        </p:txBody>
      </p:sp>
      <p:sp>
        <p:nvSpPr>
          <p:cNvPr id="125" name="Google Shape;125;p22"/>
          <p:cNvSpPr txBox="1"/>
          <p:nvPr/>
        </p:nvSpPr>
        <p:spPr>
          <a:xfrm>
            <a:off x="323850" y="4201675"/>
            <a:ext cx="8601000" cy="431100"/>
          </a:xfrm>
          <a:prstGeom prst="rect">
            <a:avLst/>
          </a:prstGeom>
          <a:noFill/>
          <a:ln>
            <a:noFill/>
          </a:ln>
        </p:spPr>
        <p:txBody>
          <a:bodyPr spcFirstLastPara="1" wrap="square" lIns="91425" tIns="91425" rIns="91425" bIns="91425" anchor="t" anchorCtr="0">
            <a:spAutoFit/>
          </a:bodyPr>
          <a:lstStyle/>
          <a:p>
            <a:pPr marL="457200" lvl="0" indent="-279400" algn="l" rtl="0">
              <a:spcBef>
                <a:spcPts val="0"/>
              </a:spcBef>
              <a:spcAft>
                <a:spcPts val="0"/>
              </a:spcAft>
              <a:buClr>
                <a:schemeClr val="dk1"/>
              </a:buClr>
              <a:buSzPts val="800"/>
              <a:buAutoNum type="arabicPeriod"/>
            </a:pPr>
            <a:r>
              <a:rPr lang="en" sz="800">
                <a:solidFill>
                  <a:schemeClr val="dk1"/>
                </a:solidFill>
              </a:rPr>
              <a:t>Chang, Y., Wang, X., Wang, J., Wu, Y., Zhu, K., Chen, H., Yang, L., Yi, X., Wang, C., Wang, Y., Ye, W., Zhang, Y., Chang, Y., Yu, P.S., Yang, Q., &amp; Xie, X. (2023). </a:t>
            </a:r>
            <a:r>
              <a:rPr lang="en" sz="800" b="1">
                <a:solidFill>
                  <a:schemeClr val="dk1"/>
                </a:solidFill>
              </a:rPr>
              <a:t>A Survey on Evaluation of Large Language Models.</a:t>
            </a:r>
            <a:r>
              <a:rPr lang="en" sz="800">
                <a:solidFill>
                  <a:schemeClr val="dk1"/>
                </a:solidFill>
              </a:rPr>
              <a:t> </a:t>
            </a:r>
            <a:r>
              <a:rPr lang="en" sz="800" i="1">
                <a:solidFill>
                  <a:schemeClr val="dk1"/>
                </a:solidFill>
              </a:rPr>
              <a:t>ArXiv, abs/2307.03109</a:t>
            </a:r>
            <a:r>
              <a:rPr lang="en" sz="800">
                <a:solidFill>
                  <a:schemeClr val="dk1"/>
                </a:solidFill>
              </a:rPr>
              <a:t>.</a:t>
            </a:r>
            <a:endParaRPr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0"/>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GPT-3 Compute Consumption</a:t>
            </a:r>
            <a:endParaRPr/>
          </a:p>
        </p:txBody>
      </p:sp>
      <p:sp>
        <p:nvSpPr>
          <p:cNvPr id="441" name="Google Shape;441;p50"/>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
        <p:nvSpPr>
          <p:cNvPr id="442" name="Google Shape;442;p50"/>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pic>
        <p:nvPicPr>
          <p:cNvPr id="443" name="Google Shape;443;p50"/>
          <p:cNvPicPr preferRelativeResize="0"/>
          <p:nvPr/>
        </p:nvPicPr>
        <p:blipFill>
          <a:blip r:embed="rId3">
            <a:alphaModFix/>
          </a:blip>
          <a:stretch>
            <a:fillRect/>
          </a:stretch>
        </p:blipFill>
        <p:spPr>
          <a:xfrm>
            <a:off x="1634075" y="1119725"/>
            <a:ext cx="5698355" cy="315803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1"/>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GPT-3 Limitations</a:t>
            </a:r>
            <a:endParaRPr/>
          </a:p>
        </p:txBody>
      </p:sp>
      <p:sp>
        <p:nvSpPr>
          <p:cNvPr id="449" name="Google Shape;449;p51"/>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Limitations in text synthesis </a:t>
            </a:r>
            <a:endParaRPr/>
          </a:p>
          <a:p>
            <a:pPr marL="457200" lvl="0" indent="-317500" algn="l" rtl="0">
              <a:spcBef>
                <a:spcPts val="0"/>
              </a:spcBef>
              <a:spcAft>
                <a:spcPts val="0"/>
              </a:spcAft>
              <a:buSzPts val="1400"/>
              <a:buChar char="•"/>
            </a:pPr>
            <a:r>
              <a:rPr lang="en"/>
              <a:t>Structural and algorithmic limitations</a:t>
            </a:r>
            <a:endParaRPr/>
          </a:p>
          <a:p>
            <a:pPr marL="457200" lvl="0" indent="-317500" algn="l" rtl="0">
              <a:spcBef>
                <a:spcPts val="0"/>
              </a:spcBef>
              <a:spcAft>
                <a:spcPts val="0"/>
              </a:spcAft>
              <a:buSzPts val="1400"/>
              <a:buChar char="•"/>
            </a:pPr>
            <a:r>
              <a:rPr lang="en"/>
              <a:t>Poor sample efficiency during pre-training</a:t>
            </a:r>
            <a:endParaRPr/>
          </a:p>
          <a:p>
            <a:pPr marL="457200" lvl="0" indent="-317500" algn="l" rtl="0">
              <a:spcBef>
                <a:spcPts val="0"/>
              </a:spcBef>
              <a:spcAft>
                <a:spcPts val="0"/>
              </a:spcAft>
              <a:buSzPts val="1400"/>
              <a:buChar char="•"/>
            </a:pPr>
            <a:r>
              <a:rPr lang="en"/>
              <a:t>Lack of interpretability </a:t>
            </a:r>
            <a:endParaRPr/>
          </a:p>
          <a:p>
            <a:pPr marL="457200" lvl="0" indent="-317500" algn="l" rtl="0">
              <a:spcBef>
                <a:spcPts val="0"/>
              </a:spcBef>
              <a:spcAft>
                <a:spcPts val="0"/>
              </a:spcAft>
              <a:buSzPts val="1400"/>
              <a:buChar char="•"/>
            </a:pPr>
            <a:r>
              <a:rPr lang="en"/>
              <a:t>Can perpetuate and amplify existing biases and unfairness in society</a:t>
            </a:r>
            <a:endParaRPr/>
          </a:p>
          <a:p>
            <a:pPr marL="457200" lvl="0" indent="-317500" algn="l" rtl="0">
              <a:spcBef>
                <a:spcPts val="0"/>
              </a:spcBef>
              <a:spcAft>
                <a:spcPts val="0"/>
              </a:spcAft>
              <a:buSzPts val="1400"/>
              <a:buChar char="•"/>
            </a:pPr>
            <a:r>
              <a:rPr lang="en"/>
              <a:t>Multilingualism - majority language model researches are done in English</a:t>
            </a:r>
            <a:endParaRPr/>
          </a:p>
        </p:txBody>
      </p:sp>
      <p:sp>
        <p:nvSpPr>
          <p:cNvPr id="450" name="Google Shape;450;p51"/>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2"/>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CodeX introduction</a:t>
            </a:r>
            <a:endParaRPr/>
          </a:p>
        </p:txBody>
      </p:sp>
      <p:sp>
        <p:nvSpPr>
          <p:cNvPr id="456" name="Google Shape;456;p52"/>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Recently, there has been progress in generating programs from language models</a:t>
            </a:r>
            <a:endParaRPr/>
          </a:p>
          <a:p>
            <a:pPr marL="457200" lvl="0" indent="-317500" algn="l" rtl="0">
              <a:spcBef>
                <a:spcPts val="0"/>
              </a:spcBef>
              <a:spcAft>
                <a:spcPts val="0"/>
              </a:spcAft>
              <a:buSzPts val="1400"/>
              <a:buChar char="-"/>
            </a:pPr>
            <a:r>
              <a:rPr lang="en"/>
              <a:t>Surprisingly, GPT3 could generate programs, even though it was never explicitly trained on code</a:t>
            </a:r>
            <a:endParaRPr/>
          </a:p>
          <a:p>
            <a:pPr marL="457200" lvl="0" indent="-317500" algn="l" rtl="0">
              <a:spcBef>
                <a:spcPts val="0"/>
              </a:spcBef>
              <a:spcAft>
                <a:spcPts val="0"/>
              </a:spcAft>
              <a:buSzPts val="1400"/>
              <a:buChar char="-"/>
            </a:pPr>
            <a:r>
              <a:rPr lang="en"/>
              <a:t>CodeX is a specialized GPT model trained on code</a:t>
            </a:r>
            <a:endParaRPr/>
          </a:p>
        </p:txBody>
      </p:sp>
      <p:sp>
        <p:nvSpPr>
          <p:cNvPr id="457" name="Google Shape;457;p52"/>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pic>
        <p:nvPicPr>
          <p:cNvPr id="458" name="Google Shape;458;p52"/>
          <p:cNvPicPr preferRelativeResize="0"/>
          <p:nvPr/>
        </p:nvPicPr>
        <p:blipFill>
          <a:blip r:embed="rId3">
            <a:alphaModFix/>
          </a:blip>
          <a:stretch>
            <a:fillRect/>
          </a:stretch>
        </p:blipFill>
        <p:spPr>
          <a:xfrm>
            <a:off x="5251925" y="2506350"/>
            <a:ext cx="3892076" cy="2637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3"/>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CodeX evaluation</a:t>
            </a:r>
            <a:endParaRPr/>
          </a:p>
        </p:txBody>
      </p:sp>
      <p:sp>
        <p:nvSpPr>
          <p:cNvPr id="464" name="Google Shape;464;p53"/>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While the performance of generative models are usually evaluated using match-based metrics by comparing output to a reference solution, there may be too many different possible output programs that are functionally equivalent to the reference solution for this metric to account for; indeed, it was found that one such metric called the BLEU score is unreliable</a:t>
            </a:r>
            <a:endParaRPr/>
          </a:p>
          <a:p>
            <a:pPr marL="457200" lvl="0" indent="-317500" algn="l" rtl="0">
              <a:spcBef>
                <a:spcPts val="0"/>
              </a:spcBef>
              <a:spcAft>
                <a:spcPts val="0"/>
              </a:spcAft>
              <a:buSzPts val="1400"/>
              <a:buChar char="-"/>
            </a:pPr>
            <a:r>
              <a:rPr lang="en"/>
              <a:t>An alternative method is to use functional correctness instead, which runs the output code on test cases to measure performance; it is preferable similar to how humans judge code </a:t>
            </a:r>
            <a:endParaRPr/>
          </a:p>
          <a:p>
            <a:pPr marL="0" lvl="0" indent="0" algn="l" rtl="0">
              <a:spcBef>
                <a:spcPts val="800"/>
              </a:spcBef>
              <a:spcAft>
                <a:spcPts val="0"/>
              </a:spcAft>
              <a:buNone/>
            </a:pPr>
            <a:endParaRPr/>
          </a:p>
        </p:txBody>
      </p:sp>
      <p:sp>
        <p:nvSpPr>
          <p:cNvPr id="465" name="Google Shape;465;p53"/>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4"/>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CodeX evaluation</a:t>
            </a:r>
            <a:endParaRPr/>
          </a:p>
        </p:txBody>
      </p:sp>
      <p:sp>
        <p:nvSpPr>
          <p:cNvPr id="471" name="Google Shape;471;p54"/>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fontScale="92500"/>
          </a:bodyPr>
          <a:lstStyle/>
          <a:p>
            <a:pPr marL="457200" lvl="0" indent="-317500" algn="l" rtl="0">
              <a:spcBef>
                <a:spcPts val="800"/>
              </a:spcBef>
              <a:spcAft>
                <a:spcPts val="0"/>
              </a:spcAft>
              <a:buSzPts val="1400"/>
              <a:buChar char="-"/>
            </a:pPr>
            <a:r>
              <a:rPr lang="en"/>
              <a:t>Can evaluate functional correctness using the pass@k metric, which calculates the fraction of problems such that at least one of k sample codes generated passed (all test cases) for that problem; pass@k = 1-(1-pass@1)</a:t>
            </a:r>
            <a:r>
              <a:rPr lang="en" baseline="30000"/>
              <a:t>k</a:t>
            </a:r>
            <a:endParaRPr baseline="30000"/>
          </a:p>
          <a:p>
            <a:pPr marL="457200" lvl="0" indent="-317500" algn="l" rtl="0">
              <a:spcBef>
                <a:spcPts val="0"/>
              </a:spcBef>
              <a:spcAft>
                <a:spcPts val="0"/>
              </a:spcAft>
              <a:buSzPts val="1400"/>
              <a:buChar char="-"/>
            </a:pPr>
            <a:r>
              <a:rPr lang="en"/>
              <a:t>Can be interpreted as the result of evaluating the best of k samples</a:t>
            </a:r>
            <a:endParaRPr/>
          </a:p>
          <a:p>
            <a:pPr marL="457200" lvl="0" indent="-317500" algn="l" rtl="0">
              <a:spcBef>
                <a:spcPts val="0"/>
              </a:spcBef>
              <a:spcAft>
                <a:spcPts val="0"/>
              </a:spcAft>
              <a:buSzPts val="1400"/>
              <a:buChar char="-"/>
            </a:pPr>
            <a:r>
              <a:rPr lang="en"/>
              <a:t>Directly calculating the pass@k results in high variance; instead, n&gt;=k sample codes are generated, the # of passed codes c is counted and the estimator 1-(</a:t>
            </a:r>
            <a:r>
              <a:rPr lang="en" baseline="-25000"/>
              <a:t>n-c</a:t>
            </a:r>
            <a:r>
              <a:rPr lang="en"/>
              <a:t>C</a:t>
            </a:r>
            <a:r>
              <a:rPr lang="en" baseline="-25000"/>
              <a:t>k </a:t>
            </a:r>
            <a:r>
              <a:rPr lang="en"/>
              <a:t>/ </a:t>
            </a:r>
            <a:r>
              <a:rPr lang="en" baseline="-25000"/>
              <a:t>n</a:t>
            </a:r>
            <a:r>
              <a:rPr lang="en"/>
              <a:t>C</a:t>
            </a:r>
            <a:r>
              <a:rPr lang="en" baseline="-25000"/>
              <a:t>k</a:t>
            </a:r>
            <a:r>
              <a:rPr lang="en"/>
              <a:t>) is calculated for each problem and averaged</a:t>
            </a:r>
            <a:endParaRPr/>
          </a:p>
          <a:p>
            <a:pPr marL="457200" lvl="0" indent="-317500" algn="l" rtl="0">
              <a:spcBef>
                <a:spcPts val="0"/>
              </a:spcBef>
              <a:spcAft>
                <a:spcPts val="0"/>
              </a:spcAft>
              <a:buSzPts val="1400"/>
              <a:buChar char="-"/>
            </a:pPr>
            <a:r>
              <a:rPr lang="en"/>
              <a:t>That estimator is unbiased, unlike directly plugging in the empirical estimate of pass@1 into pass@k, which underestimates pass@k</a:t>
            </a:r>
            <a:endParaRPr/>
          </a:p>
          <a:p>
            <a:pPr marL="457200" lvl="0" indent="-317500" algn="l" rtl="0">
              <a:spcBef>
                <a:spcPts val="0"/>
              </a:spcBef>
              <a:spcAft>
                <a:spcPts val="0"/>
              </a:spcAft>
              <a:buSzPts val="1400"/>
              <a:buChar char="-"/>
            </a:pPr>
            <a:r>
              <a:rPr lang="en"/>
              <a:t>A set of 164 problems called HumanEval was created (each containing a function signature, docstring, body, and average of 7.7 unit tests), hand-written to avoid training on potential solutions</a:t>
            </a:r>
            <a:endParaRPr/>
          </a:p>
        </p:txBody>
      </p:sp>
      <p:sp>
        <p:nvSpPr>
          <p:cNvPr id="472" name="Google Shape;472;p54"/>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5"/>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CodeX training</a:t>
            </a:r>
            <a:endParaRPr/>
          </a:p>
        </p:txBody>
      </p:sp>
      <p:sp>
        <p:nvSpPr>
          <p:cNvPr id="478" name="Google Shape;478;p55"/>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Fine-tuned GPT models up to 12B parameters on code</a:t>
            </a:r>
            <a:endParaRPr/>
          </a:p>
          <a:p>
            <a:pPr marL="457200" lvl="0" indent="-317500" algn="l" rtl="0">
              <a:spcBef>
                <a:spcPts val="0"/>
              </a:spcBef>
              <a:spcAft>
                <a:spcPts val="0"/>
              </a:spcAft>
              <a:buSzPts val="1400"/>
              <a:buChar char="-"/>
            </a:pPr>
            <a:r>
              <a:rPr lang="en"/>
              <a:t>Trained on 159GB dataset of unique Python files on GitHub</a:t>
            </a:r>
            <a:endParaRPr/>
          </a:p>
          <a:p>
            <a:pPr marL="457200" lvl="0" indent="-317500" algn="l" rtl="0">
              <a:spcBef>
                <a:spcPts val="0"/>
              </a:spcBef>
              <a:spcAft>
                <a:spcPts val="0"/>
              </a:spcAft>
              <a:buSzPts val="1400"/>
              <a:buChar char="-"/>
            </a:pPr>
            <a:r>
              <a:rPr lang="en"/>
              <a:t>Used the same learning rate as the corresponding GPT model, with a 175 step linear warmup and cosine learning rate decay. Trained on a total of 100 billion tokens, using the Adam optimizer with a weight decay coefficient of 0.1.</a:t>
            </a:r>
            <a:endParaRPr/>
          </a:p>
        </p:txBody>
      </p:sp>
      <p:sp>
        <p:nvSpPr>
          <p:cNvPr id="479" name="Google Shape;479;p55"/>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6"/>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CodeX results</a:t>
            </a:r>
            <a:endParaRPr/>
          </a:p>
        </p:txBody>
      </p:sp>
      <p:sp>
        <p:nvSpPr>
          <p:cNvPr id="485" name="Google Shape;485;p56"/>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It was found that the cross-entropy test loss on a held-out validation set follows a power law of (N/5.92x10</a:t>
            </a:r>
            <a:r>
              <a:rPr lang="en" baseline="30000"/>
              <a:t>7</a:t>
            </a:r>
            <a:r>
              <a:rPr lang="en"/>
              <a:t>)</a:t>
            </a:r>
            <a:r>
              <a:rPr lang="en" baseline="30000"/>
              <a:t>-0.13</a:t>
            </a:r>
            <a:r>
              <a:rPr lang="en"/>
              <a:t>, where N=# non-embedding params</a:t>
            </a:r>
            <a:endParaRPr/>
          </a:p>
          <a:p>
            <a:pPr marL="457200" lvl="0" indent="-317500" algn="l" rtl="0">
              <a:spcBef>
                <a:spcPts val="0"/>
              </a:spcBef>
              <a:spcAft>
                <a:spcPts val="0"/>
              </a:spcAft>
              <a:buSzPts val="1400"/>
              <a:buChar char="-"/>
            </a:pPr>
            <a:r>
              <a:rPr lang="en"/>
              <a:t>When only one sample can be evaluated, it was found that compared to randomly choosing a sample to evaluate, choosing the one with the highest mean log probability performs better, but with the highest sum log probability performs slightly worse.</a:t>
            </a:r>
            <a:endParaRPr/>
          </a:p>
        </p:txBody>
      </p:sp>
      <p:pic>
        <p:nvPicPr>
          <p:cNvPr id="486" name="Google Shape;486;p56"/>
          <p:cNvPicPr preferRelativeResize="0"/>
          <p:nvPr/>
        </p:nvPicPr>
        <p:blipFill>
          <a:blip r:embed="rId3">
            <a:alphaModFix/>
          </a:blip>
          <a:stretch>
            <a:fillRect/>
          </a:stretch>
        </p:blipFill>
        <p:spPr>
          <a:xfrm>
            <a:off x="540872" y="3072897"/>
            <a:ext cx="3353350" cy="2070600"/>
          </a:xfrm>
          <a:prstGeom prst="rect">
            <a:avLst/>
          </a:prstGeom>
          <a:noFill/>
          <a:ln>
            <a:noFill/>
          </a:ln>
        </p:spPr>
      </p:pic>
      <p:pic>
        <p:nvPicPr>
          <p:cNvPr id="487" name="Google Shape;487;p56"/>
          <p:cNvPicPr preferRelativeResize="0"/>
          <p:nvPr/>
        </p:nvPicPr>
        <p:blipFill>
          <a:blip r:embed="rId4">
            <a:alphaModFix/>
          </a:blip>
          <a:stretch>
            <a:fillRect/>
          </a:stretch>
        </p:blipFill>
        <p:spPr>
          <a:xfrm>
            <a:off x="4963507" y="3072896"/>
            <a:ext cx="3135293" cy="2070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7"/>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err="1"/>
              <a:t>CodeX</a:t>
            </a:r>
            <a:r>
              <a:rPr lang="en"/>
              <a:t> comparison</a:t>
            </a:r>
            <a:endParaRPr/>
          </a:p>
        </p:txBody>
      </p:sp>
      <p:graphicFrame>
        <p:nvGraphicFramePr>
          <p:cNvPr id="493" name="Google Shape;493;p57"/>
          <p:cNvGraphicFramePr/>
          <p:nvPr>
            <p:extLst>
              <p:ext uri="{D42A27DB-BD31-4B8C-83A1-F6EECF244321}">
                <p14:modId xmlns:p14="http://schemas.microsoft.com/office/powerpoint/2010/main" val="1641074421"/>
              </p:ext>
            </p:extLst>
          </p:nvPr>
        </p:nvGraphicFramePr>
        <p:xfrm>
          <a:off x="628650" y="732056"/>
          <a:ext cx="3067925" cy="4266780"/>
        </p:xfrm>
        <a:graphic>
          <a:graphicData uri="http://schemas.openxmlformats.org/drawingml/2006/table">
            <a:tbl>
              <a:tblPr firstRow="1" bandRow="1">
                <a:tableStyleId>{69C7853C-536D-4A76-A0AE-DD22124D55A5}</a:tableStyleId>
              </a:tblPr>
              <a:tblGrid>
                <a:gridCol w="1045700">
                  <a:extLst>
                    <a:ext uri="{9D8B030D-6E8A-4147-A177-3AD203B41FA5}">
                      <a16:colId xmlns:a16="http://schemas.microsoft.com/office/drawing/2014/main" val="20000"/>
                    </a:ext>
                  </a:extLst>
                </a:gridCol>
                <a:gridCol w="614750">
                  <a:extLst>
                    <a:ext uri="{9D8B030D-6E8A-4147-A177-3AD203B41FA5}">
                      <a16:colId xmlns:a16="http://schemas.microsoft.com/office/drawing/2014/main" val="20001"/>
                    </a:ext>
                  </a:extLst>
                </a:gridCol>
                <a:gridCol w="670925">
                  <a:extLst>
                    <a:ext uri="{9D8B030D-6E8A-4147-A177-3AD203B41FA5}">
                      <a16:colId xmlns:a16="http://schemas.microsoft.com/office/drawing/2014/main" val="20002"/>
                    </a:ext>
                  </a:extLst>
                </a:gridCol>
                <a:gridCol w="736550">
                  <a:extLst>
                    <a:ext uri="{9D8B030D-6E8A-4147-A177-3AD203B41FA5}">
                      <a16:colId xmlns:a16="http://schemas.microsoft.com/office/drawing/2014/main" val="20003"/>
                    </a:ext>
                  </a:extLst>
                </a:gridCol>
              </a:tblGrid>
              <a:tr h="274875">
                <a:tc>
                  <a:txBody>
                    <a:bodyPr/>
                    <a:lstStyle/>
                    <a:p>
                      <a:pPr marL="0" lvl="0" indent="0" algn="l" rtl="0">
                        <a:spcBef>
                          <a:spcPts val="0"/>
                        </a:spcBef>
                        <a:spcAft>
                          <a:spcPts val="0"/>
                        </a:spcAft>
                        <a:buNone/>
                      </a:pPr>
                      <a:r>
                        <a:rPr lang="en" sz="800"/>
                        <a:t>Model</a:t>
                      </a:r>
                      <a:endParaRPr sz="800"/>
                    </a:p>
                  </a:txBody>
                  <a:tcPr marL="91425" marR="91425" marT="91425" marB="91425"/>
                </a:tc>
                <a:tc>
                  <a:txBody>
                    <a:bodyPr/>
                    <a:lstStyle/>
                    <a:p>
                      <a:pPr marL="0" lvl="0" indent="0" algn="l" rtl="0">
                        <a:spcBef>
                          <a:spcPts val="0"/>
                        </a:spcBef>
                        <a:spcAft>
                          <a:spcPts val="0"/>
                        </a:spcAft>
                        <a:buNone/>
                      </a:pPr>
                      <a:r>
                        <a:rPr lang="en" sz="800"/>
                        <a:t>pass@1</a:t>
                      </a:r>
                      <a:endParaRPr sz="800"/>
                    </a:p>
                  </a:txBody>
                  <a:tcPr marL="91425" marR="91425" marT="91425" marB="91425"/>
                </a:tc>
                <a:tc>
                  <a:txBody>
                    <a:bodyPr/>
                    <a:lstStyle/>
                    <a:p>
                      <a:pPr marL="0" lvl="0" indent="0" algn="l" rtl="0">
                        <a:spcBef>
                          <a:spcPts val="0"/>
                        </a:spcBef>
                        <a:spcAft>
                          <a:spcPts val="0"/>
                        </a:spcAft>
                        <a:buNone/>
                      </a:pPr>
                      <a:r>
                        <a:rPr lang="en" sz="800"/>
                        <a:t>pass@10</a:t>
                      </a:r>
                      <a:endParaRPr sz="800"/>
                    </a:p>
                  </a:txBody>
                  <a:tcPr marL="91425" marR="91425" marT="91425" marB="91425"/>
                </a:tc>
                <a:tc>
                  <a:txBody>
                    <a:bodyPr/>
                    <a:lstStyle/>
                    <a:p>
                      <a:pPr marL="0" lvl="0" indent="0" algn="l" rtl="0">
                        <a:spcBef>
                          <a:spcPts val="0"/>
                        </a:spcBef>
                        <a:spcAft>
                          <a:spcPts val="0"/>
                        </a:spcAft>
                        <a:buNone/>
                      </a:pPr>
                      <a:r>
                        <a:rPr lang="en" sz="800"/>
                        <a:t>pass@100</a:t>
                      </a:r>
                      <a:endParaRPr sz="800"/>
                    </a:p>
                  </a:txBody>
                  <a:tcPr marL="91425" marR="91425" marT="91425" marB="91425"/>
                </a:tc>
                <a:extLst>
                  <a:ext uri="{0D108BD9-81ED-4DB2-BD59-A6C34878D82A}">
                    <a16:rowId xmlns:a16="http://schemas.microsoft.com/office/drawing/2014/main" val="10000"/>
                  </a:ext>
                </a:extLst>
              </a:tr>
              <a:tr h="243150">
                <a:tc>
                  <a:txBody>
                    <a:bodyPr/>
                    <a:lstStyle/>
                    <a:p>
                      <a:pPr marL="0" lvl="0" indent="0" algn="l" rtl="0">
                        <a:spcBef>
                          <a:spcPts val="0"/>
                        </a:spcBef>
                        <a:spcAft>
                          <a:spcPts val="0"/>
                        </a:spcAft>
                        <a:buClr>
                          <a:schemeClr val="dk1"/>
                        </a:buClr>
                        <a:buSzPts val="1100"/>
                        <a:buFont typeface="Arial"/>
                        <a:buNone/>
                      </a:pPr>
                      <a:r>
                        <a:rPr lang="en" sz="800">
                          <a:solidFill>
                            <a:schemeClr val="dk1"/>
                          </a:solidFill>
                        </a:rPr>
                        <a:t>GPT-NEO 125M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0.75%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1.88%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2.97% </a:t>
                      </a:r>
                      <a:endParaRPr sz="800"/>
                    </a:p>
                  </a:txBody>
                  <a:tcPr marL="91425" marR="91425" marT="91425" marB="91425"/>
                </a:tc>
                <a:extLst>
                  <a:ext uri="{0D108BD9-81ED-4DB2-BD59-A6C34878D82A}">
                    <a16:rowId xmlns:a16="http://schemas.microsoft.com/office/drawing/2014/main" val="10001"/>
                  </a:ext>
                </a:extLst>
              </a:tr>
              <a:tr h="243150">
                <a:tc>
                  <a:txBody>
                    <a:bodyPr/>
                    <a:lstStyle/>
                    <a:p>
                      <a:pPr marL="0" lvl="0" indent="0" algn="l" rtl="0">
                        <a:spcBef>
                          <a:spcPts val="0"/>
                        </a:spcBef>
                        <a:spcAft>
                          <a:spcPts val="0"/>
                        </a:spcAft>
                        <a:buClr>
                          <a:schemeClr val="dk1"/>
                        </a:buClr>
                        <a:buSzPts val="1100"/>
                        <a:buFont typeface="Arial"/>
                        <a:buNone/>
                      </a:pPr>
                      <a:r>
                        <a:rPr lang="en" sz="800">
                          <a:solidFill>
                            <a:schemeClr val="dk1"/>
                          </a:solidFill>
                        </a:rPr>
                        <a:t>GPT-NEO 1.3B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4.79%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7.47%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16.30% </a:t>
                      </a:r>
                      <a:endParaRPr sz="800"/>
                    </a:p>
                  </a:txBody>
                  <a:tcPr marL="91425" marR="91425" marT="91425" marB="91425"/>
                </a:tc>
                <a:extLst>
                  <a:ext uri="{0D108BD9-81ED-4DB2-BD59-A6C34878D82A}">
                    <a16:rowId xmlns:a16="http://schemas.microsoft.com/office/drawing/2014/main" val="10002"/>
                  </a:ext>
                </a:extLst>
              </a:tr>
              <a:tr h="243150">
                <a:tc>
                  <a:txBody>
                    <a:bodyPr/>
                    <a:lstStyle/>
                    <a:p>
                      <a:pPr marL="0" lvl="0" indent="0" algn="l" rtl="0">
                        <a:spcBef>
                          <a:spcPts val="0"/>
                        </a:spcBef>
                        <a:spcAft>
                          <a:spcPts val="0"/>
                        </a:spcAft>
                        <a:buClr>
                          <a:schemeClr val="dk1"/>
                        </a:buClr>
                        <a:buSzPts val="1100"/>
                        <a:buFont typeface="Arial"/>
                        <a:buNone/>
                      </a:pPr>
                      <a:r>
                        <a:rPr lang="en" sz="800">
                          <a:solidFill>
                            <a:schemeClr val="dk1"/>
                          </a:solidFill>
                        </a:rPr>
                        <a:t>GPT-NEO 2.7B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6.41%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11.27%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21.37% </a:t>
                      </a:r>
                      <a:endParaRPr sz="800"/>
                    </a:p>
                  </a:txBody>
                  <a:tcPr marL="91425" marR="91425" marT="91425" marB="91425"/>
                </a:tc>
                <a:extLst>
                  <a:ext uri="{0D108BD9-81ED-4DB2-BD59-A6C34878D82A}">
                    <a16:rowId xmlns:a16="http://schemas.microsoft.com/office/drawing/2014/main" val="10003"/>
                  </a:ext>
                </a:extLst>
              </a:tr>
              <a:tr h="243150">
                <a:tc>
                  <a:txBody>
                    <a:bodyPr/>
                    <a:lstStyle/>
                    <a:p>
                      <a:pPr marL="0" lvl="0" indent="0" algn="l" rtl="0">
                        <a:spcBef>
                          <a:spcPts val="0"/>
                        </a:spcBef>
                        <a:spcAft>
                          <a:spcPts val="0"/>
                        </a:spcAft>
                        <a:buClr>
                          <a:schemeClr val="dk1"/>
                        </a:buClr>
                        <a:buSzPts val="1100"/>
                        <a:buFont typeface="Arial"/>
                        <a:buNone/>
                      </a:pPr>
                      <a:r>
                        <a:rPr lang="en" sz="800">
                          <a:solidFill>
                            <a:schemeClr val="dk1"/>
                          </a:solidFill>
                        </a:rPr>
                        <a:t>GPT-J 6B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11.62%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15.74%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27.74% </a:t>
                      </a:r>
                      <a:endParaRPr sz="800"/>
                    </a:p>
                  </a:txBody>
                  <a:tcPr marL="91425" marR="91425" marT="91425" marB="91425"/>
                </a:tc>
                <a:extLst>
                  <a:ext uri="{0D108BD9-81ED-4DB2-BD59-A6C34878D82A}">
                    <a16:rowId xmlns:a16="http://schemas.microsoft.com/office/drawing/2014/main" val="10004"/>
                  </a:ext>
                </a:extLst>
              </a:tr>
              <a:tr h="243150">
                <a:tc>
                  <a:txBody>
                    <a:bodyPr/>
                    <a:lstStyle/>
                    <a:p>
                      <a:pPr marL="0" lvl="0" indent="0" algn="l" rtl="0">
                        <a:spcBef>
                          <a:spcPts val="0"/>
                        </a:spcBef>
                        <a:spcAft>
                          <a:spcPts val="0"/>
                        </a:spcAft>
                        <a:buClr>
                          <a:schemeClr val="dk1"/>
                        </a:buClr>
                        <a:buSzPts val="1100"/>
                        <a:buFont typeface="Arial"/>
                        <a:buNone/>
                      </a:pPr>
                      <a:r>
                        <a:rPr lang="en" sz="800">
                          <a:solidFill>
                            <a:schemeClr val="dk1"/>
                          </a:solidFill>
                        </a:rPr>
                        <a:t>TABNINE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2.58%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4.35%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7.59% </a:t>
                      </a:r>
                      <a:endParaRPr sz="800"/>
                    </a:p>
                  </a:txBody>
                  <a:tcPr marL="91425" marR="91425" marT="91425" marB="91425"/>
                </a:tc>
                <a:extLst>
                  <a:ext uri="{0D108BD9-81ED-4DB2-BD59-A6C34878D82A}">
                    <a16:rowId xmlns:a16="http://schemas.microsoft.com/office/drawing/2014/main" val="10005"/>
                  </a:ext>
                </a:extLst>
              </a:tr>
              <a:tr h="250225">
                <a:tc>
                  <a:txBody>
                    <a:bodyPr/>
                    <a:lstStyle/>
                    <a:p>
                      <a:pPr marL="0" lvl="0" indent="0" algn="l" rtl="0">
                        <a:spcBef>
                          <a:spcPts val="0"/>
                        </a:spcBef>
                        <a:spcAft>
                          <a:spcPts val="0"/>
                        </a:spcAft>
                        <a:buClr>
                          <a:schemeClr val="dk1"/>
                        </a:buClr>
                        <a:buSzPts val="1100"/>
                        <a:buFont typeface="Arial"/>
                        <a:buNone/>
                      </a:pPr>
                      <a:r>
                        <a:rPr lang="en" sz="800">
                          <a:solidFill>
                            <a:schemeClr val="dk1"/>
                          </a:solidFill>
                        </a:rPr>
                        <a:t>CODEX-12M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2.00%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3.62%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8.58% </a:t>
                      </a:r>
                      <a:endParaRPr sz="800"/>
                    </a:p>
                  </a:txBody>
                  <a:tcPr marL="91425" marR="91425" marT="91425" marB="91425"/>
                </a:tc>
                <a:extLst>
                  <a:ext uri="{0D108BD9-81ED-4DB2-BD59-A6C34878D82A}">
                    <a16:rowId xmlns:a16="http://schemas.microsoft.com/office/drawing/2014/main" val="10006"/>
                  </a:ext>
                </a:extLst>
              </a:tr>
              <a:tr h="250225">
                <a:tc>
                  <a:txBody>
                    <a:bodyPr/>
                    <a:lstStyle/>
                    <a:p>
                      <a:pPr marL="0" lvl="0" indent="0" algn="l" rtl="0">
                        <a:spcBef>
                          <a:spcPts val="0"/>
                        </a:spcBef>
                        <a:spcAft>
                          <a:spcPts val="0"/>
                        </a:spcAft>
                        <a:buClr>
                          <a:schemeClr val="dk1"/>
                        </a:buClr>
                        <a:buSzPts val="1100"/>
                        <a:buFont typeface="Arial"/>
                        <a:buNone/>
                      </a:pPr>
                      <a:r>
                        <a:rPr lang="en" sz="800">
                          <a:solidFill>
                            <a:schemeClr val="dk1"/>
                          </a:solidFill>
                        </a:rPr>
                        <a:t>CODEX-25M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3.21%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7.1%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12.89% </a:t>
                      </a:r>
                      <a:endParaRPr sz="800"/>
                    </a:p>
                  </a:txBody>
                  <a:tcPr marL="91425" marR="91425" marT="91425" marB="91425"/>
                </a:tc>
                <a:extLst>
                  <a:ext uri="{0D108BD9-81ED-4DB2-BD59-A6C34878D82A}">
                    <a16:rowId xmlns:a16="http://schemas.microsoft.com/office/drawing/2014/main" val="10007"/>
                  </a:ext>
                </a:extLst>
              </a:tr>
              <a:tr h="250225">
                <a:tc>
                  <a:txBody>
                    <a:bodyPr/>
                    <a:lstStyle/>
                    <a:p>
                      <a:pPr marL="0" lvl="0" indent="0" algn="l" rtl="0">
                        <a:spcBef>
                          <a:spcPts val="0"/>
                        </a:spcBef>
                        <a:spcAft>
                          <a:spcPts val="0"/>
                        </a:spcAft>
                        <a:buClr>
                          <a:schemeClr val="dk1"/>
                        </a:buClr>
                        <a:buSzPts val="1100"/>
                        <a:buFont typeface="Arial"/>
                        <a:buNone/>
                      </a:pPr>
                      <a:r>
                        <a:rPr lang="en" sz="800">
                          <a:solidFill>
                            <a:schemeClr val="dk1"/>
                          </a:solidFill>
                        </a:rPr>
                        <a:t>CODEX-42M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5.06%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8.8%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15.55% </a:t>
                      </a:r>
                      <a:endParaRPr sz="800"/>
                    </a:p>
                  </a:txBody>
                  <a:tcPr marL="91425" marR="91425" marT="91425" marB="91425"/>
                </a:tc>
                <a:extLst>
                  <a:ext uri="{0D108BD9-81ED-4DB2-BD59-A6C34878D82A}">
                    <a16:rowId xmlns:a16="http://schemas.microsoft.com/office/drawing/2014/main" val="10008"/>
                  </a:ext>
                </a:extLst>
              </a:tr>
              <a:tr h="250225">
                <a:tc>
                  <a:txBody>
                    <a:bodyPr/>
                    <a:lstStyle/>
                    <a:p>
                      <a:pPr marL="0" lvl="0" indent="0" algn="l" rtl="0">
                        <a:spcBef>
                          <a:spcPts val="0"/>
                        </a:spcBef>
                        <a:spcAft>
                          <a:spcPts val="0"/>
                        </a:spcAft>
                        <a:buClr>
                          <a:schemeClr val="dk1"/>
                        </a:buClr>
                        <a:buSzPts val="1100"/>
                        <a:buFont typeface="Arial"/>
                        <a:buNone/>
                      </a:pPr>
                      <a:r>
                        <a:rPr lang="en" sz="800">
                          <a:solidFill>
                            <a:schemeClr val="dk1"/>
                          </a:solidFill>
                        </a:rPr>
                        <a:t>CODEX-85M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8.22%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12.81%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22.4% </a:t>
                      </a:r>
                      <a:endParaRPr sz="800"/>
                    </a:p>
                  </a:txBody>
                  <a:tcPr marL="91425" marR="91425" marT="91425" marB="91425"/>
                </a:tc>
                <a:extLst>
                  <a:ext uri="{0D108BD9-81ED-4DB2-BD59-A6C34878D82A}">
                    <a16:rowId xmlns:a16="http://schemas.microsoft.com/office/drawing/2014/main" val="10009"/>
                  </a:ext>
                </a:extLst>
              </a:tr>
              <a:tr h="250225">
                <a:tc>
                  <a:txBody>
                    <a:bodyPr/>
                    <a:lstStyle/>
                    <a:p>
                      <a:pPr marL="0" lvl="0" indent="0" algn="l" rtl="0">
                        <a:spcBef>
                          <a:spcPts val="0"/>
                        </a:spcBef>
                        <a:spcAft>
                          <a:spcPts val="0"/>
                        </a:spcAft>
                        <a:buClr>
                          <a:schemeClr val="dk1"/>
                        </a:buClr>
                        <a:buSzPts val="1100"/>
                        <a:buFont typeface="Arial"/>
                        <a:buNone/>
                      </a:pPr>
                      <a:r>
                        <a:rPr lang="en" sz="800">
                          <a:solidFill>
                            <a:schemeClr val="dk1"/>
                          </a:solidFill>
                        </a:rPr>
                        <a:t>CODEX-300M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13.17%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20.37%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36.27% </a:t>
                      </a:r>
                      <a:endParaRPr sz="800"/>
                    </a:p>
                  </a:txBody>
                  <a:tcPr marL="91425" marR="91425" marT="91425" marB="91425"/>
                </a:tc>
                <a:extLst>
                  <a:ext uri="{0D108BD9-81ED-4DB2-BD59-A6C34878D82A}">
                    <a16:rowId xmlns:a16="http://schemas.microsoft.com/office/drawing/2014/main" val="10010"/>
                  </a:ext>
                </a:extLst>
              </a:tr>
              <a:tr h="250225">
                <a:tc>
                  <a:txBody>
                    <a:bodyPr/>
                    <a:lstStyle/>
                    <a:p>
                      <a:pPr marL="0" lvl="0" indent="0" algn="l" rtl="0">
                        <a:spcBef>
                          <a:spcPts val="0"/>
                        </a:spcBef>
                        <a:spcAft>
                          <a:spcPts val="0"/>
                        </a:spcAft>
                        <a:buClr>
                          <a:schemeClr val="dk1"/>
                        </a:buClr>
                        <a:buSzPts val="1100"/>
                        <a:buFont typeface="Arial"/>
                        <a:buNone/>
                      </a:pPr>
                      <a:r>
                        <a:rPr lang="en" sz="800">
                          <a:solidFill>
                            <a:schemeClr val="dk1"/>
                          </a:solidFill>
                        </a:rPr>
                        <a:t>CODEX-679M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16.22%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25.7%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40.95% </a:t>
                      </a:r>
                      <a:endParaRPr sz="800"/>
                    </a:p>
                  </a:txBody>
                  <a:tcPr marL="91425" marR="91425" marT="91425" marB="91425"/>
                </a:tc>
                <a:extLst>
                  <a:ext uri="{0D108BD9-81ED-4DB2-BD59-A6C34878D82A}">
                    <a16:rowId xmlns:a16="http://schemas.microsoft.com/office/drawing/2014/main" val="10011"/>
                  </a:ext>
                </a:extLst>
              </a:tr>
              <a:tr h="250225">
                <a:tc>
                  <a:txBody>
                    <a:bodyPr/>
                    <a:lstStyle/>
                    <a:p>
                      <a:pPr marL="0" lvl="0" indent="0" algn="l" rtl="0">
                        <a:spcBef>
                          <a:spcPts val="0"/>
                        </a:spcBef>
                        <a:spcAft>
                          <a:spcPts val="0"/>
                        </a:spcAft>
                        <a:buClr>
                          <a:schemeClr val="dk1"/>
                        </a:buClr>
                        <a:buSzPts val="1100"/>
                        <a:buFont typeface="Arial"/>
                        <a:buNone/>
                      </a:pPr>
                      <a:r>
                        <a:rPr lang="en" sz="800">
                          <a:solidFill>
                            <a:schemeClr val="dk1"/>
                          </a:solidFill>
                        </a:rPr>
                        <a:t>CODEX-2.5B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21.36%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35.42%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59.5% </a:t>
                      </a:r>
                      <a:endParaRPr sz="800"/>
                    </a:p>
                  </a:txBody>
                  <a:tcPr marL="91425" marR="91425" marT="91425" marB="91425"/>
                </a:tc>
                <a:extLst>
                  <a:ext uri="{0D108BD9-81ED-4DB2-BD59-A6C34878D82A}">
                    <a16:rowId xmlns:a16="http://schemas.microsoft.com/office/drawing/2014/main" val="10012"/>
                  </a:ext>
                </a:extLst>
              </a:tr>
              <a:tr h="250225">
                <a:tc>
                  <a:txBody>
                    <a:bodyPr/>
                    <a:lstStyle/>
                    <a:p>
                      <a:pPr marL="0" lvl="0" indent="0" algn="l" rtl="0">
                        <a:spcBef>
                          <a:spcPts val="0"/>
                        </a:spcBef>
                        <a:spcAft>
                          <a:spcPts val="0"/>
                        </a:spcAft>
                        <a:buClr>
                          <a:schemeClr val="dk1"/>
                        </a:buClr>
                        <a:buSzPts val="1100"/>
                        <a:buFont typeface="Arial"/>
                        <a:buNone/>
                      </a:pPr>
                      <a:r>
                        <a:rPr lang="en" sz="800">
                          <a:solidFill>
                            <a:schemeClr val="dk1"/>
                          </a:solidFill>
                        </a:rPr>
                        <a:t>CODEX-12B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28.81%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46.81% </a:t>
                      </a:r>
                      <a:endParaRPr sz="8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800">
                          <a:solidFill>
                            <a:schemeClr val="dk1"/>
                          </a:solidFill>
                        </a:rPr>
                        <a:t>72.31%</a:t>
                      </a:r>
                      <a:endParaRPr sz="800"/>
                    </a:p>
                  </a:txBody>
                  <a:tcPr marL="91425" marR="91425" marT="91425" marB="91425"/>
                </a:tc>
                <a:extLst>
                  <a:ext uri="{0D108BD9-81ED-4DB2-BD59-A6C34878D82A}">
                    <a16:rowId xmlns:a16="http://schemas.microsoft.com/office/drawing/2014/main" val="10013"/>
                  </a:ext>
                </a:extLst>
              </a:tr>
            </a:tbl>
          </a:graphicData>
        </a:graphic>
      </p:graphicFrame>
      <p:sp>
        <p:nvSpPr>
          <p:cNvPr id="494" name="Google Shape;494;p57"/>
          <p:cNvSpPr txBox="1">
            <a:spLocks noGrp="1"/>
          </p:cNvSpPr>
          <p:nvPr>
            <p:ph type="body" idx="1"/>
          </p:nvPr>
        </p:nvSpPr>
        <p:spPr>
          <a:xfrm>
            <a:off x="3993000" y="778900"/>
            <a:ext cx="4522500" cy="41130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GPT models and the largest free model from </a:t>
            </a:r>
            <a:r>
              <a:rPr lang="en" err="1"/>
              <a:t>Tabnine</a:t>
            </a:r>
            <a:r>
              <a:rPr lang="en"/>
              <a:t> were evaluated on </a:t>
            </a:r>
            <a:r>
              <a:rPr lang="en" err="1"/>
              <a:t>HumanEval</a:t>
            </a:r>
            <a:r>
              <a:rPr lang="en"/>
              <a:t> (with temperatures of 0.2, 0.4, or 0.8)</a:t>
            </a:r>
            <a:endParaRPr/>
          </a:p>
          <a:p>
            <a:pPr marL="457200" lvl="0" indent="-317500" algn="l" rtl="0">
              <a:spcBef>
                <a:spcPts val="0"/>
              </a:spcBef>
              <a:spcAft>
                <a:spcPts val="0"/>
              </a:spcAft>
              <a:buSzPts val="1400"/>
              <a:buChar char="-"/>
            </a:pPr>
            <a:r>
              <a:rPr lang="en"/>
              <a:t>GPT-Neo and GPT-J are models similar to </a:t>
            </a:r>
            <a:r>
              <a:rPr lang="en" err="1"/>
              <a:t>CodeX</a:t>
            </a:r>
            <a:r>
              <a:rPr lang="en"/>
              <a:t>, trained on The Pile dataset which has 8% GitHub code, and are the only GPT models with pass rates not close to 0</a:t>
            </a:r>
            <a:endParaRPr/>
          </a:p>
          <a:p>
            <a:pPr marL="457200" lvl="0" indent="-317500" algn="l" rtl="0">
              <a:spcBef>
                <a:spcPts val="0"/>
              </a:spcBef>
              <a:spcAft>
                <a:spcPts val="0"/>
              </a:spcAft>
              <a:buSzPts val="1400"/>
              <a:buChar char="-"/>
            </a:pPr>
            <a:endParaRPr/>
          </a:p>
        </p:txBody>
      </p:sp>
      <p:sp>
        <p:nvSpPr>
          <p:cNvPr id="495" name="Google Shape;495;p57"/>
          <p:cNvSpPr txBox="1"/>
          <p:nvPr/>
        </p:nvSpPr>
        <p:spPr>
          <a:xfrm>
            <a:off x="3407942" y="4730350"/>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a:t>
            </a:r>
            <a:r>
              <a:rPr lang="en" sz="900" err="1">
                <a:solidFill>
                  <a:srgbClr val="888888"/>
                </a:solidFill>
                <a:latin typeface="Calibri"/>
                <a:ea typeface="Calibri"/>
                <a:cs typeface="Calibri"/>
                <a:sym typeface="Calibri"/>
              </a:rPr>
              <a:t>UWaterloo</a:t>
            </a:r>
            <a:endParaRPr sz="900">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8"/>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CodeX-S</a:t>
            </a:r>
            <a:endParaRPr/>
          </a:p>
        </p:txBody>
      </p:sp>
      <p:sp>
        <p:nvSpPr>
          <p:cNvPr id="501" name="Google Shape;501;p58"/>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There may be code unrelated to translating natural language to code, which may lower performance</a:t>
            </a:r>
            <a:endParaRPr/>
          </a:p>
          <a:p>
            <a:pPr marL="457200" lvl="0" indent="-317500" algn="l" rtl="0">
              <a:spcBef>
                <a:spcPts val="0"/>
              </a:spcBef>
              <a:spcAft>
                <a:spcPts val="0"/>
              </a:spcAft>
              <a:buSzPts val="1400"/>
              <a:buChar char="-"/>
            </a:pPr>
            <a:r>
              <a:rPr lang="en"/>
              <a:t>A set of training problems from relevant code was obtained from competitive programming websites and repositories with continuous integration</a:t>
            </a:r>
            <a:endParaRPr/>
          </a:p>
          <a:p>
            <a:pPr marL="457200" lvl="0" indent="-317500" algn="l" rtl="0">
              <a:spcBef>
                <a:spcPts val="0"/>
              </a:spcBef>
              <a:spcAft>
                <a:spcPts val="0"/>
              </a:spcAft>
              <a:buSzPts val="1400"/>
              <a:buChar char="-"/>
            </a:pPr>
            <a:r>
              <a:rPr lang="en"/>
              <a:t>CodeX-S is a version of CodeX with this supervised fine-tuning and it has improved performance</a:t>
            </a:r>
            <a:endParaRPr/>
          </a:p>
        </p:txBody>
      </p:sp>
      <p:sp>
        <p:nvSpPr>
          <p:cNvPr id="502" name="Google Shape;502;p58"/>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9"/>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CodeX-S results</a:t>
            </a:r>
            <a:endParaRPr/>
          </a:p>
        </p:txBody>
      </p:sp>
      <p:sp>
        <p:nvSpPr>
          <p:cNvPr id="508" name="Google Shape;508;p59"/>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Prefers slightly higher sampling temperatures than CodeX, possibly due to a narrower distribution</a:t>
            </a:r>
            <a:endParaRPr/>
          </a:p>
          <a:p>
            <a:pPr marL="457200" lvl="0" indent="-317500" algn="l" rtl="0">
              <a:spcBef>
                <a:spcPts val="0"/>
              </a:spcBef>
              <a:spcAft>
                <a:spcPts val="0"/>
              </a:spcAft>
              <a:buSzPts val="1400"/>
              <a:buChar char="-"/>
            </a:pPr>
            <a:r>
              <a:rPr lang="en"/>
              <a:t>Outperforms CodeX by 6.5% on pass@1 and 15.1% on pass@100</a:t>
            </a:r>
            <a:endParaRPr/>
          </a:p>
        </p:txBody>
      </p:sp>
      <p:pic>
        <p:nvPicPr>
          <p:cNvPr id="509" name="Google Shape;509;p59"/>
          <p:cNvPicPr preferRelativeResize="0"/>
          <p:nvPr/>
        </p:nvPicPr>
        <p:blipFill>
          <a:blip r:embed="rId3">
            <a:alphaModFix/>
          </a:blip>
          <a:stretch>
            <a:fillRect/>
          </a:stretch>
        </p:blipFill>
        <p:spPr>
          <a:xfrm>
            <a:off x="829533" y="2234597"/>
            <a:ext cx="3524154" cy="2398175"/>
          </a:xfrm>
          <a:prstGeom prst="rect">
            <a:avLst/>
          </a:prstGeom>
          <a:noFill/>
          <a:ln>
            <a:noFill/>
          </a:ln>
        </p:spPr>
      </p:pic>
      <p:pic>
        <p:nvPicPr>
          <p:cNvPr id="510" name="Google Shape;510;p59"/>
          <p:cNvPicPr preferRelativeResize="0"/>
          <p:nvPr/>
        </p:nvPicPr>
        <p:blipFill>
          <a:blip r:embed="rId4">
            <a:alphaModFix/>
          </a:blip>
          <a:stretch>
            <a:fillRect/>
          </a:stretch>
        </p:blipFill>
        <p:spPr>
          <a:xfrm>
            <a:off x="4730525" y="2169592"/>
            <a:ext cx="3407986" cy="2372925"/>
          </a:xfrm>
          <a:prstGeom prst="rect">
            <a:avLst/>
          </a:prstGeom>
          <a:noFill/>
          <a:ln>
            <a:noFill/>
          </a:ln>
        </p:spPr>
      </p:pic>
      <p:sp>
        <p:nvSpPr>
          <p:cNvPr id="2" name="Google Shape;502;p58">
            <a:extLst>
              <a:ext uri="{FF2B5EF4-FFF2-40B4-BE49-F238E27FC236}">
                <a16:creationId xmlns:a16="http://schemas.microsoft.com/office/drawing/2014/main" id="{8DF21E75-F4B1-58CA-F859-1573580F108C}"/>
              </a:ext>
            </a:extLst>
          </p:cNvPr>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Large Language Model (LLM) Comparison</a:t>
            </a:r>
            <a:endParaRPr/>
          </a:p>
        </p:txBody>
      </p:sp>
      <p:sp>
        <p:nvSpPr>
          <p:cNvPr id="131" name="Google Shape;131;p23"/>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132" name="Google Shape;132;p23"/>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graphicFrame>
        <p:nvGraphicFramePr>
          <p:cNvPr id="133" name="Google Shape;133;p23"/>
          <p:cNvGraphicFramePr/>
          <p:nvPr>
            <p:extLst>
              <p:ext uri="{D42A27DB-BD31-4B8C-83A1-F6EECF244321}">
                <p14:modId xmlns:p14="http://schemas.microsoft.com/office/powerpoint/2010/main" val="3688592549"/>
              </p:ext>
            </p:extLst>
          </p:nvPr>
        </p:nvGraphicFramePr>
        <p:xfrm>
          <a:off x="1692614" y="1433208"/>
          <a:ext cx="5642042" cy="2453430"/>
        </p:xfrm>
        <a:graphic>
          <a:graphicData uri="http://schemas.openxmlformats.org/drawingml/2006/table">
            <a:tbl>
              <a:tblPr firstRow="1" bandRow="1">
                <a:tableStyleId>{D27102A9-8310-4765-A935-A1911B00CA55}</a:tableStyleId>
              </a:tblPr>
              <a:tblGrid>
                <a:gridCol w="1883949">
                  <a:extLst>
                    <a:ext uri="{9D8B030D-6E8A-4147-A177-3AD203B41FA5}">
                      <a16:colId xmlns:a16="http://schemas.microsoft.com/office/drawing/2014/main" val="20000"/>
                    </a:ext>
                  </a:extLst>
                </a:gridCol>
                <a:gridCol w="1318345">
                  <a:extLst>
                    <a:ext uri="{9D8B030D-6E8A-4147-A177-3AD203B41FA5}">
                      <a16:colId xmlns:a16="http://schemas.microsoft.com/office/drawing/2014/main" val="20001"/>
                    </a:ext>
                  </a:extLst>
                </a:gridCol>
                <a:gridCol w="1329478">
                  <a:extLst>
                    <a:ext uri="{9D8B030D-6E8A-4147-A177-3AD203B41FA5}">
                      <a16:colId xmlns:a16="http://schemas.microsoft.com/office/drawing/2014/main" val="20002"/>
                    </a:ext>
                  </a:extLst>
                </a:gridCol>
                <a:gridCol w="1110270">
                  <a:extLst>
                    <a:ext uri="{9D8B030D-6E8A-4147-A177-3AD203B41FA5}">
                      <a16:colId xmlns:a16="http://schemas.microsoft.com/office/drawing/2014/main" val="20003"/>
                    </a:ext>
                  </a:extLst>
                </a:gridCol>
              </a:tblGrid>
              <a:tr h="321570">
                <a:tc>
                  <a:txBody>
                    <a:bodyPr/>
                    <a:lstStyle/>
                    <a:p>
                      <a:pPr marL="0" lvl="0" indent="0" algn="l" rtl="0">
                        <a:spcBef>
                          <a:spcPts val="0"/>
                        </a:spcBef>
                        <a:spcAft>
                          <a:spcPts val="0"/>
                        </a:spcAft>
                        <a:buNone/>
                      </a:pPr>
                      <a:r>
                        <a:rPr lang="en" sz="1100" b="1"/>
                        <a:t>Comparison</a:t>
                      </a:r>
                      <a:endParaRPr sz="1100" b="1"/>
                    </a:p>
                  </a:txBody>
                  <a:tcPr marL="91425" marR="91425" marT="91425" marB="91425"/>
                </a:tc>
                <a:tc>
                  <a:txBody>
                    <a:bodyPr/>
                    <a:lstStyle/>
                    <a:p>
                      <a:pPr marL="0" lvl="0" indent="0" algn="l" rtl="0">
                        <a:spcBef>
                          <a:spcPts val="0"/>
                        </a:spcBef>
                        <a:spcAft>
                          <a:spcPts val="0"/>
                        </a:spcAft>
                        <a:buNone/>
                      </a:pPr>
                      <a:r>
                        <a:rPr lang="en" sz="1100" b="1"/>
                        <a:t>Traditional ML</a:t>
                      </a:r>
                      <a:endParaRPr sz="1100" b="1"/>
                    </a:p>
                  </a:txBody>
                  <a:tcPr marL="91425" marR="91425" marT="91425" marB="91425"/>
                </a:tc>
                <a:tc>
                  <a:txBody>
                    <a:bodyPr/>
                    <a:lstStyle/>
                    <a:p>
                      <a:pPr marL="0" lvl="0" indent="0" algn="l" rtl="0">
                        <a:spcBef>
                          <a:spcPts val="0"/>
                        </a:spcBef>
                        <a:spcAft>
                          <a:spcPts val="0"/>
                        </a:spcAft>
                        <a:buNone/>
                      </a:pPr>
                      <a:r>
                        <a:rPr lang="en" sz="1100" b="1"/>
                        <a:t>Deep Learning</a:t>
                      </a:r>
                      <a:endParaRPr sz="1100" b="1"/>
                    </a:p>
                  </a:txBody>
                  <a:tcPr marL="91425" marR="91425" marT="91425" marB="91425"/>
                </a:tc>
                <a:tc>
                  <a:txBody>
                    <a:bodyPr/>
                    <a:lstStyle/>
                    <a:p>
                      <a:pPr marL="0" lvl="0" indent="0" algn="l" rtl="0">
                        <a:spcBef>
                          <a:spcPts val="0"/>
                        </a:spcBef>
                        <a:spcAft>
                          <a:spcPts val="0"/>
                        </a:spcAft>
                        <a:buNone/>
                      </a:pPr>
                      <a:r>
                        <a:rPr lang="en" sz="1100" b="1"/>
                        <a:t>LLMs</a:t>
                      </a:r>
                      <a:endParaRPr sz="1100" b="1"/>
                    </a:p>
                  </a:txBody>
                  <a:tcPr marL="91425" marR="91425" marT="91425" marB="91425"/>
                </a:tc>
                <a:extLst>
                  <a:ext uri="{0D108BD9-81ED-4DB2-BD59-A6C34878D82A}">
                    <a16:rowId xmlns:a16="http://schemas.microsoft.com/office/drawing/2014/main" val="10000"/>
                  </a:ext>
                </a:extLst>
              </a:tr>
              <a:tr h="349562">
                <a:tc>
                  <a:txBody>
                    <a:bodyPr/>
                    <a:lstStyle/>
                    <a:p>
                      <a:pPr marL="0" lvl="0" indent="0" algn="l" rtl="0">
                        <a:spcBef>
                          <a:spcPts val="0"/>
                        </a:spcBef>
                        <a:spcAft>
                          <a:spcPts val="0"/>
                        </a:spcAft>
                        <a:buNone/>
                      </a:pPr>
                      <a:r>
                        <a:rPr lang="en" sz="1100"/>
                        <a:t>Training Data Size</a:t>
                      </a:r>
                      <a:endParaRPr sz="1100"/>
                    </a:p>
                  </a:txBody>
                  <a:tcPr marL="91425" marR="91425" marT="91425" marB="91425"/>
                </a:tc>
                <a:tc>
                  <a:txBody>
                    <a:bodyPr/>
                    <a:lstStyle/>
                    <a:p>
                      <a:pPr marL="0" lvl="0" indent="0" algn="l" rtl="0">
                        <a:spcBef>
                          <a:spcPts val="0"/>
                        </a:spcBef>
                        <a:spcAft>
                          <a:spcPts val="0"/>
                        </a:spcAft>
                        <a:buNone/>
                      </a:pPr>
                      <a:r>
                        <a:rPr lang="en" sz="1100"/>
                        <a:t>Large</a:t>
                      </a:r>
                      <a:endParaRPr sz="1100"/>
                    </a:p>
                  </a:txBody>
                  <a:tcPr marL="91425" marR="91425" marT="91425" marB="91425"/>
                </a:tc>
                <a:tc>
                  <a:txBody>
                    <a:bodyPr/>
                    <a:lstStyle/>
                    <a:p>
                      <a:pPr marL="0" lvl="0" indent="0" algn="l" rtl="0">
                        <a:spcBef>
                          <a:spcPts val="0"/>
                        </a:spcBef>
                        <a:spcAft>
                          <a:spcPts val="0"/>
                        </a:spcAft>
                        <a:buNone/>
                      </a:pPr>
                      <a:r>
                        <a:rPr lang="en" sz="1100"/>
                        <a:t>Large</a:t>
                      </a:r>
                      <a:endParaRPr sz="1100"/>
                    </a:p>
                  </a:txBody>
                  <a:tcPr marL="91425" marR="91425" marT="91425" marB="91425"/>
                </a:tc>
                <a:tc>
                  <a:txBody>
                    <a:bodyPr/>
                    <a:lstStyle/>
                    <a:p>
                      <a:pPr marL="0" lvl="0" indent="0" algn="l" rtl="0">
                        <a:spcBef>
                          <a:spcPts val="0"/>
                        </a:spcBef>
                        <a:spcAft>
                          <a:spcPts val="0"/>
                        </a:spcAft>
                        <a:buNone/>
                      </a:pPr>
                      <a:r>
                        <a:rPr lang="en" sz="1100"/>
                        <a:t>Very Large</a:t>
                      </a:r>
                      <a:endParaRPr sz="1100"/>
                    </a:p>
                  </a:txBody>
                  <a:tcPr marL="91425" marR="91425" marT="91425" marB="91425"/>
                </a:tc>
                <a:extLst>
                  <a:ext uri="{0D108BD9-81ED-4DB2-BD59-A6C34878D82A}">
                    <a16:rowId xmlns:a16="http://schemas.microsoft.com/office/drawing/2014/main" val="10001"/>
                  </a:ext>
                </a:extLst>
              </a:tr>
              <a:tr h="349562">
                <a:tc>
                  <a:txBody>
                    <a:bodyPr/>
                    <a:lstStyle/>
                    <a:p>
                      <a:pPr marL="0" lvl="0" indent="0" algn="l" rtl="0">
                        <a:spcBef>
                          <a:spcPts val="0"/>
                        </a:spcBef>
                        <a:spcAft>
                          <a:spcPts val="0"/>
                        </a:spcAft>
                        <a:buNone/>
                      </a:pPr>
                      <a:r>
                        <a:rPr lang="en" sz="1100"/>
                        <a:t>Feature Engineering</a:t>
                      </a:r>
                      <a:endParaRPr sz="1100"/>
                    </a:p>
                  </a:txBody>
                  <a:tcPr marL="91425" marR="91425" marT="91425" marB="91425"/>
                </a:tc>
                <a:tc>
                  <a:txBody>
                    <a:bodyPr/>
                    <a:lstStyle/>
                    <a:p>
                      <a:pPr marL="0" lvl="0" indent="0" algn="l" rtl="0">
                        <a:spcBef>
                          <a:spcPts val="0"/>
                        </a:spcBef>
                        <a:spcAft>
                          <a:spcPts val="0"/>
                        </a:spcAft>
                        <a:buNone/>
                      </a:pPr>
                      <a:r>
                        <a:rPr lang="en" sz="1100"/>
                        <a:t>Manual</a:t>
                      </a:r>
                      <a:endParaRPr sz="1100"/>
                    </a:p>
                  </a:txBody>
                  <a:tcPr marL="91425" marR="91425" marT="91425" marB="91425"/>
                </a:tc>
                <a:tc>
                  <a:txBody>
                    <a:bodyPr/>
                    <a:lstStyle/>
                    <a:p>
                      <a:pPr marL="0" lvl="0" indent="0" algn="l" rtl="0">
                        <a:spcBef>
                          <a:spcPts val="0"/>
                        </a:spcBef>
                        <a:spcAft>
                          <a:spcPts val="0"/>
                        </a:spcAft>
                        <a:buNone/>
                      </a:pPr>
                      <a:r>
                        <a:rPr lang="en" sz="1100"/>
                        <a:t>Automatic</a:t>
                      </a:r>
                      <a:endParaRPr sz="1100"/>
                    </a:p>
                  </a:txBody>
                  <a:tcPr marL="91425" marR="91425" marT="91425" marB="91425"/>
                </a:tc>
                <a:tc>
                  <a:txBody>
                    <a:bodyPr/>
                    <a:lstStyle/>
                    <a:p>
                      <a:pPr marL="0" lvl="0" indent="0" algn="l" rtl="0">
                        <a:spcBef>
                          <a:spcPts val="0"/>
                        </a:spcBef>
                        <a:spcAft>
                          <a:spcPts val="0"/>
                        </a:spcAft>
                        <a:buNone/>
                      </a:pPr>
                      <a:r>
                        <a:rPr lang="en" sz="1100"/>
                        <a:t>Automatic</a:t>
                      </a:r>
                      <a:endParaRPr sz="1100"/>
                    </a:p>
                  </a:txBody>
                  <a:tcPr marL="91425" marR="91425" marT="91425" marB="91425"/>
                </a:tc>
                <a:extLst>
                  <a:ext uri="{0D108BD9-81ED-4DB2-BD59-A6C34878D82A}">
                    <a16:rowId xmlns:a16="http://schemas.microsoft.com/office/drawing/2014/main" val="10002"/>
                  </a:ext>
                </a:extLst>
              </a:tr>
              <a:tr h="349562">
                <a:tc>
                  <a:txBody>
                    <a:bodyPr/>
                    <a:lstStyle/>
                    <a:p>
                      <a:pPr marL="0" lvl="0" indent="0" algn="l" rtl="0">
                        <a:spcBef>
                          <a:spcPts val="0"/>
                        </a:spcBef>
                        <a:spcAft>
                          <a:spcPts val="0"/>
                        </a:spcAft>
                        <a:buNone/>
                      </a:pPr>
                      <a:r>
                        <a:rPr lang="en" sz="1100"/>
                        <a:t>Model Complexity</a:t>
                      </a:r>
                      <a:endParaRPr sz="1100"/>
                    </a:p>
                  </a:txBody>
                  <a:tcPr marL="91425" marR="91425" marT="91425" marB="91425"/>
                </a:tc>
                <a:tc>
                  <a:txBody>
                    <a:bodyPr/>
                    <a:lstStyle/>
                    <a:p>
                      <a:pPr marL="0" lvl="0" indent="0" algn="l" rtl="0">
                        <a:spcBef>
                          <a:spcPts val="0"/>
                        </a:spcBef>
                        <a:spcAft>
                          <a:spcPts val="0"/>
                        </a:spcAft>
                        <a:buNone/>
                      </a:pPr>
                      <a:r>
                        <a:rPr lang="en" sz="1100"/>
                        <a:t>Limited</a:t>
                      </a:r>
                      <a:endParaRPr sz="1100"/>
                    </a:p>
                  </a:txBody>
                  <a:tcPr marL="91425" marR="91425" marT="91425" marB="91425"/>
                </a:tc>
                <a:tc>
                  <a:txBody>
                    <a:bodyPr/>
                    <a:lstStyle/>
                    <a:p>
                      <a:pPr marL="0" lvl="0" indent="0" algn="l" rtl="0">
                        <a:spcBef>
                          <a:spcPts val="0"/>
                        </a:spcBef>
                        <a:spcAft>
                          <a:spcPts val="0"/>
                        </a:spcAft>
                        <a:buNone/>
                      </a:pPr>
                      <a:r>
                        <a:rPr lang="en" sz="1100"/>
                        <a:t>Complex</a:t>
                      </a:r>
                      <a:endParaRPr sz="1100"/>
                    </a:p>
                  </a:txBody>
                  <a:tcPr marL="91425" marR="91425" marT="91425" marB="91425"/>
                </a:tc>
                <a:tc>
                  <a:txBody>
                    <a:bodyPr/>
                    <a:lstStyle/>
                    <a:p>
                      <a:pPr marL="0" lvl="0" indent="0" algn="l" rtl="0">
                        <a:spcBef>
                          <a:spcPts val="0"/>
                        </a:spcBef>
                        <a:spcAft>
                          <a:spcPts val="0"/>
                        </a:spcAft>
                        <a:buNone/>
                      </a:pPr>
                      <a:r>
                        <a:rPr lang="en" sz="1100"/>
                        <a:t>Complex</a:t>
                      </a:r>
                      <a:endParaRPr sz="1100"/>
                    </a:p>
                  </a:txBody>
                  <a:tcPr marL="91425" marR="91425" marT="91425" marB="91425"/>
                </a:tc>
                <a:extLst>
                  <a:ext uri="{0D108BD9-81ED-4DB2-BD59-A6C34878D82A}">
                    <a16:rowId xmlns:a16="http://schemas.microsoft.com/office/drawing/2014/main" val="10003"/>
                  </a:ext>
                </a:extLst>
              </a:tr>
              <a:tr h="349562">
                <a:tc>
                  <a:txBody>
                    <a:bodyPr/>
                    <a:lstStyle/>
                    <a:p>
                      <a:pPr marL="0" lvl="0" indent="0" algn="l" rtl="0">
                        <a:spcBef>
                          <a:spcPts val="0"/>
                        </a:spcBef>
                        <a:spcAft>
                          <a:spcPts val="0"/>
                        </a:spcAft>
                        <a:buNone/>
                      </a:pPr>
                      <a:r>
                        <a:rPr lang="en" sz="1100"/>
                        <a:t>Interpretability</a:t>
                      </a:r>
                      <a:endParaRPr sz="1100"/>
                    </a:p>
                  </a:txBody>
                  <a:tcPr marL="91425" marR="91425" marT="91425" marB="91425"/>
                </a:tc>
                <a:tc>
                  <a:txBody>
                    <a:bodyPr/>
                    <a:lstStyle/>
                    <a:p>
                      <a:pPr marL="0" lvl="0" indent="0" algn="l" rtl="0">
                        <a:spcBef>
                          <a:spcPts val="0"/>
                        </a:spcBef>
                        <a:spcAft>
                          <a:spcPts val="0"/>
                        </a:spcAft>
                        <a:buNone/>
                      </a:pPr>
                      <a:r>
                        <a:rPr lang="en" sz="1100"/>
                        <a:t>Good</a:t>
                      </a:r>
                      <a:endParaRPr sz="1100"/>
                    </a:p>
                  </a:txBody>
                  <a:tcPr marL="91425" marR="91425" marT="91425" marB="91425"/>
                </a:tc>
                <a:tc>
                  <a:txBody>
                    <a:bodyPr/>
                    <a:lstStyle/>
                    <a:p>
                      <a:pPr marL="0" lvl="0" indent="0" algn="l" rtl="0">
                        <a:spcBef>
                          <a:spcPts val="0"/>
                        </a:spcBef>
                        <a:spcAft>
                          <a:spcPts val="0"/>
                        </a:spcAft>
                        <a:buNone/>
                      </a:pPr>
                      <a:r>
                        <a:rPr lang="en" sz="1100"/>
                        <a:t>Poor</a:t>
                      </a:r>
                      <a:endParaRPr sz="1100"/>
                    </a:p>
                  </a:txBody>
                  <a:tcPr marL="91425" marR="91425" marT="91425" marB="91425"/>
                </a:tc>
                <a:tc>
                  <a:txBody>
                    <a:bodyPr/>
                    <a:lstStyle/>
                    <a:p>
                      <a:pPr marL="0" lvl="0" indent="0" algn="l" rtl="0">
                        <a:spcBef>
                          <a:spcPts val="0"/>
                        </a:spcBef>
                        <a:spcAft>
                          <a:spcPts val="0"/>
                        </a:spcAft>
                        <a:buNone/>
                      </a:pPr>
                      <a:r>
                        <a:rPr lang="en" sz="1100"/>
                        <a:t>Poorer</a:t>
                      </a:r>
                      <a:endParaRPr sz="1100"/>
                    </a:p>
                  </a:txBody>
                  <a:tcPr marL="91425" marR="91425" marT="91425" marB="91425"/>
                </a:tc>
                <a:extLst>
                  <a:ext uri="{0D108BD9-81ED-4DB2-BD59-A6C34878D82A}">
                    <a16:rowId xmlns:a16="http://schemas.microsoft.com/office/drawing/2014/main" val="10004"/>
                  </a:ext>
                </a:extLst>
              </a:tr>
              <a:tr h="349562">
                <a:tc>
                  <a:txBody>
                    <a:bodyPr/>
                    <a:lstStyle/>
                    <a:p>
                      <a:pPr marL="0" lvl="0" indent="0" algn="l" rtl="0">
                        <a:spcBef>
                          <a:spcPts val="0"/>
                        </a:spcBef>
                        <a:spcAft>
                          <a:spcPts val="0"/>
                        </a:spcAft>
                        <a:buNone/>
                      </a:pPr>
                      <a:r>
                        <a:rPr lang="en" sz="1100"/>
                        <a:t>Performance</a:t>
                      </a:r>
                      <a:endParaRPr sz="1100"/>
                    </a:p>
                  </a:txBody>
                  <a:tcPr marL="91425" marR="91425" marT="91425" marB="91425"/>
                </a:tc>
                <a:tc>
                  <a:txBody>
                    <a:bodyPr/>
                    <a:lstStyle/>
                    <a:p>
                      <a:pPr marL="0" lvl="0" indent="0" algn="l" rtl="0">
                        <a:spcBef>
                          <a:spcPts val="0"/>
                        </a:spcBef>
                        <a:spcAft>
                          <a:spcPts val="0"/>
                        </a:spcAft>
                        <a:buNone/>
                      </a:pPr>
                      <a:r>
                        <a:rPr lang="en" sz="1100"/>
                        <a:t>Moderate</a:t>
                      </a:r>
                      <a:endParaRPr sz="1100"/>
                    </a:p>
                  </a:txBody>
                  <a:tcPr marL="91425" marR="91425" marT="91425" marB="91425"/>
                </a:tc>
                <a:tc>
                  <a:txBody>
                    <a:bodyPr/>
                    <a:lstStyle/>
                    <a:p>
                      <a:pPr marL="0" lvl="0" indent="0" algn="l" rtl="0">
                        <a:spcBef>
                          <a:spcPts val="0"/>
                        </a:spcBef>
                        <a:spcAft>
                          <a:spcPts val="0"/>
                        </a:spcAft>
                        <a:buNone/>
                      </a:pPr>
                      <a:r>
                        <a:rPr lang="en" sz="1100"/>
                        <a:t>High</a:t>
                      </a:r>
                      <a:endParaRPr sz="1100"/>
                    </a:p>
                  </a:txBody>
                  <a:tcPr marL="91425" marR="91425" marT="91425" marB="91425"/>
                </a:tc>
                <a:tc>
                  <a:txBody>
                    <a:bodyPr/>
                    <a:lstStyle/>
                    <a:p>
                      <a:pPr marL="0" lvl="0" indent="0" algn="l" rtl="0">
                        <a:spcBef>
                          <a:spcPts val="0"/>
                        </a:spcBef>
                        <a:spcAft>
                          <a:spcPts val="0"/>
                        </a:spcAft>
                        <a:buNone/>
                      </a:pPr>
                      <a:r>
                        <a:rPr lang="en" sz="1100"/>
                        <a:t>Highest</a:t>
                      </a:r>
                      <a:endParaRPr sz="1100"/>
                    </a:p>
                  </a:txBody>
                  <a:tcPr marL="91425" marR="91425" marT="91425" marB="91425"/>
                </a:tc>
                <a:extLst>
                  <a:ext uri="{0D108BD9-81ED-4DB2-BD59-A6C34878D82A}">
                    <a16:rowId xmlns:a16="http://schemas.microsoft.com/office/drawing/2014/main" val="10005"/>
                  </a:ext>
                </a:extLst>
              </a:tr>
              <a:tr h="349562">
                <a:tc>
                  <a:txBody>
                    <a:bodyPr/>
                    <a:lstStyle/>
                    <a:p>
                      <a:pPr marL="0" lvl="0" indent="0" algn="l" rtl="0">
                        <a:spcBef>
                          <a:spcPts val="0"/>
                        </a:spcBef>
                        <a:spcAft>
                          <a:spcPts val="0"/>
                        </a:spcAft>
                        <a:buNone/>
                      </a:pPr>
                      <a:r>
                        <a:rPr lang="en" sz="1100"/>
                        <a:t>Hardware Requirements</a:t>
                      </a:r>
                      <a:endParaRPr sz="1100"/>
                    </a:p>
                  </a:txBody>
                  <a:tcPr marL="91425" marR="91425" marT="91425" marB="91425"/>
                </a:tc>
                <a:tc>
                  <a:txBody>
                    <a:bodyPr/>
                    <a:lstStyle/>
                    <a:p>
                      <a:pPr marL="0" lvl="0" indent="0" algn="l" rtl="0">
                        <a:spcBef>
                          <a:spcPts val="0"/>
                        </a:spcBef>
                        <a:spcAft>
                          <a:spcPts val="0"/>
                        </a:spcAft>
                        <a:buNone/>
                      </a:pPr>
                      <a:r>
                        <a:rPr lang="en" sz="1100"/>
                        <a:t>Low</a:t>
                      </a:r>
                      <a:endParaRPr sz="1100"/>
                    </a:p>
                  </a:txBody>
                  <a:tcPr marL="91425" marR="91425" marT="91425" marB="91425"/>
                </a:tc>
                <a:tc>
                  <a:txBody>
                    <a:bodyPr/>
                    <a:lstStyle/>
                    <a:p>
                      <a:pPr marL="0" lvl="0" indent="0" algn="l" rtl="0">
                        <a:spcBef>
                          <a:spcPts val="0"/>
                        </a:spcBef>
                        <a:spcAft>
                          <a:spcPts val="0"/>
                        </a:spcAft>
                        <a:buNone/>
                      </a:pPr>
                      <a:r>
                        <a:rPr lang="en" sz="1100"/>
                        <a:t>High</a:t>
                      </a:r>
                      <a:endParaRPr sz="1100"/>
                    </a:p>
                  </a:txBody>
                  <a:tcPr marL="91425" marR="91425" marT="91425" marB="91425"/>
                </a:tc>
                <a:tc>
                  <a:txBody>
                    <a:bodyPr/>
                    <a:lstStyle/>
                    <a:p>
                      <a:pPr marL="0" lvl="0" indent="0" algn="l" rtl="0">
                        <a:spcBef>
                          <a:spcPts val="0"/>
                        </a:spcBef>
                        <a:spcAft>
                          <a:spcPts val="0"/>
                        </a:spcAft>
                        <a:buNone/>
                      </a:pPr>
                      <a:r>
                        <a:rPr lang="en" sz="1100"/>
                        <a:t>Very High</a:t>
                      </a:r>
                      <a:endParaRPr sz="110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0"/>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CodeX-D</a:t>
            </a:r>
            <a:endParaRPr/>
          </a:p>
        </p:txBody>
      </p:sp>
      <p:sp>
        <p:nvSpPr>
          <p:cNvPr id="516" name="Google Shape;516;p60"/>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So far we have discussed how CodeX generates code from docstrings, but what about the other way around?</a:t>
            </a:r>
            <a:endParaRPr/>
          </a:p>
          <a:p>
            <a:pPr marL="457200" lvl="0" indent="-317500" algn="l" rtl="0">
              <a:spcBef>
                <a:spcPts val="0"/>
              </a:spcBef>
              <a:spcAft>
                <a:spcPts val="0"/>
              </a:spcAft>
              <a:buSzPts val="1400"/>
              <a:buChar char="-"/>
            </a:pPr>
            <a:r>
              <a:rPr lang="en"/>
              <a:t>CodeX-D is a version of CodeX that generates docstrings from code</a:t>
            </a:r>
            <a:endParaRPr/>
          </a:p>
          <a:p>
            <a:pPr marL="457200" lvl="0" indent="-317500" algn="l" rtl="0">
              <a:spcBef>
                <a:spcPts val="0"/>
              </a:spcBef>
              <a:spcAft>
                <a:spcPts val="0"/>
              </a:spcAft>
              <a:buSzPts val="1400"/>
              <a:buChar char="-"/>
            </a:pPr>
            <a:r>
              <a:rPr lang="en"/>
              <a:t>Each training problem contains the function signature, the reference solution, and docstring</a:t>
            </a:r>
            <a:endParaRPr/>
          </a:p>
          <a:p>
            <a:pPr marL="457200" lvl="0" indent="-317500" algn="l" rtl="0">
              <a:spcBef>
                <a:spcPts val="0"/>
              </a:spcBef>
              <a:spcAft>
                <a:spcPts val="0"/>
              </a:spcAft>
              <a:buSzPts val="1400"/>
              <a:buChar char="-"/>
            </a:pPr>
            <a:r>
              <a:rPr lang="en"/>
              <a:t>No way to measure functional correctness for docstrings</a:t>
            </a:r>
            <a:endParaRPr/>
          </a:p>
          <a:p>
            <a:pPr marL="914400" lvl="1" indent="-317500" algn="l" rtl="0">
              <a:spcBef>
                <a:spcPts val="0"/>
              </a:spcBef>
              <a:spcAft>
                <a:spcPts val="0"/>
              </a:spcAft>
              <a:buSzPts val="1400"/>
              <a:buChar char="-"/>
            </a:pPr>
            <a:r>
              <a:rPr lang="en"/>
              <a:t>graded only 10 samples for each of 1640 problems by hand manually</a:t>
            </a:r>
            <a:endParaRPr/>
          </a:p>
          <a:p>
            <a:pPr marL="914400" lvl="1" indent="-317500" algn="l" rtl="0">
              <a:spcBef>
                <a:spcPts val="0"/>
              </a:spcBef>
              <a:spcAft>
                <a:spcPts val="0"/>
              </a:spcAft>
              <a:buSzPts val="1400"/>
              <a:buChar char="-"/>
            </a:pPr>
            <a:r>
              <a:rPr lang="en"/>
              <a:t>pass@1 and pass@10 are 20.3% and 46.5% respectively (which is slightly lower than that for CodeX-S: 32.2% and 59.5% respectively)</a:t>
            </a:r>
            <a:endParaRPr/>
          </a:p>
        </p:txBody>
      </p:sp>
      <p:sp>
        <p:nvSpPr>
          <p:cNvPr id="517" name="Google Shape;517;p60"/>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1"/>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CodeX Limitations</a:t>
            </a:r>
            <a:endParaRPr/>
          </a:p>
        </p:txBody>
      </p:sp>
      <p:sp>
        <p:nvSpPr>
          <p:cNvPr id="523" name="Google Shape;523;p61"/>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Not sample efficient to train, as the training data totaled hundreds of millions of lines of code</a:t>
            </a:r>
            <a:endParaRPr/>
          </a:p>
          <a:p>
            <a:pPr marL="457200" lvl="0" indent="-317500" algn="l" rtl="0">
              <a:spcBef>
                <a:spcPts val="0"/>
              </a:spcBef>
              <a:spcAft>
                <a:spcPts val="0"/>
              </a:spcAft>
              <a:buSzPts val="1400"/>
              <a:buChar char="-"/>
            </a:pPr>
            <a:r>
              <a:rPr lang="en"/>
              <a:t>Performance decreases exponentially in docstring length</a:t>
            </a:r>
            <a:endParaRPr/>
          </a:p>
          <a:p>
            <a:pPr marL="457200" lvl="0" indent="-317500" algn="l" rtl="0">
              <a:spcBef>
                <a:spcPts val="0"/>
              </a:spcBef>
              <a:spcAft>
                <a:spcPts val="0"/>
              </a:spcAft>
              <a:buSzPts val="1400"/>
              <a:buChar char="-"/>
            </a:pPr>
            <a:r>
              <a:rPr lang="en"/>
              <a:t>Can make mistakes binding variables to operations, especially when there are a lot of them</a:t>
            </a:r>
            <a:endParaRPr/>
          </a:p>
        </p:txBody>
      </p:sp>
      <p:pic>
        <p:nvPicPr>
          <p:cNvPr id="524" name="Google Shape;524;p61"/>
          <p:cNvPicPr preferRelativeResize="0"/>
          <p:nvPr/>
        </p:nvPicPr>
        <p:blipFill>
          <a:blip r:embed="rId3">
            <a:alphaModFix/>
          </a:blip>
          <a:stretch>
            <a:fillRect/>
          </a:stretch>
        </p:blipFill>
        <p:spPr>
          <a:xfrm>
            <a:off x="4677825" y="2275647"/>
            <a:ext cx="3429275" cy="2250025"/>
          </a:xfrm>
          <a:prstGeom prst="rect">
            <a:avLst/>
          </a:prstGeom>
          <a:noFill/>
          <a:ln>
            <a:noFill/>
          </a:ln>
        </p:spPr>
      </p:pic>
      <p:sp>
        <p:nvSpPr>
          <p:cNvPr id="525" name="Google Shape;525;p61"/>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2"/>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Llama-2 introduction</a:t>
            </a:r>
            <a:endParaRPr/>
          </a:p>
        </p:txBody>
      </p:sp>
      <p:sp>
        <p:nvSpPr>
          <p:cNvPr id="531" name="Google Shape;531;p62"/>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-Family of pretrained and fine-tuned LLMs with billions of parameters</a:t>
            </a:r>
            <a:endParaRPr/>
          </a:p>
          <a:p>
            <a:pPr marL="0" lvl="0" indent="0" algn="l" rtl="0">
              <a:spcBef>
                <a:spcPts val="800"/>
              </a:spcBef>
              <a:spcAft>
                <a:spcPts val="0"/>
              </a:spcAft>
              <a:buNone/>
            </a:pPr>
            <a:r>
              <a:rPr lang="en"/>
              <a:t>-Can outperform other open-source LLMs and be on par with close-sourced LLMs</a:t>
            </a:r>
            <a:endParaRPr/>
          </a:p>
          <a:p>
            <a:pPr marL="0" lvl="0" indent="0" algn="l" rtl="0">
              <a:spcBef>
                <a:spcPts val="800"/>
              </a:spcBef>
              <a:spcAft>
                <a:spcPts val="0"/>
              </a:spcAft>
              <a:buNone/>
            </a:pPr>
            <a:endParaRPr/>
          </a:p>
        </p:txBody>
      </p:sp>
      <p:sp>
        <p:nvSpPr>
          <p:cNvPr id="532" name="Google Shape;532;p62"/>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533" name="Google Shape;533;p62"/>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3"/>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Llama-2 pretraining</a:t>
            </a:r>
            <a:endParaRPr/>
          </a:p>
        </p:txBody>
      </p:sp>
      <p:sp>
        <p:nvSpPr>
          <p:cNvPr id="539" name="Google Shape;539;p63"/>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Most of the pretraining, architecture, and hyperparameters were adopted from Llama-1:</a:t>
            </a:r>
            <a:endParaRPr/>
          </a:p>
          <a:p>
            <a:pPr marL="914400" lvl="1" indent="-317500" algn="l" rtl="0">
              <a:spcBef>
                <a:spcPts val="0"/>
              </a:spcBef>
              <a:spcAft>
                <a:spcPts val="0"/>
              </a:spcAft>
              <a:buSzPts val="1400"/>
              <a:buChar char="-"/>
            </a:pPr>
            <a:r>
              <a:rPr lang="en"/>
              <a:t>Standard transformer architecture</a:t>
            </a:r>
            <a:endParaRPr/>
          </a:p>
          <a:p>
            <a:pPr marL="914400" lvl="1" indent="-317500" algn="l" rtl="0">
              <a:spcBef>
                <a:spcPts val="0"/>
              </a:spcBef>
              <a:spcAft>
                <a:spcPts val="0"/>
              </a:spcAft>
              <a:buSzPts val="1400"/>
              <a:buChar char="-"/>
            </a:pPr>
            <a:r>
              <a:rPr lang="en"/>
              <a:t>pre-normalization (normalized the input of each sub-layer instead of the output to improve training stability, like in GPT3)</a:t>
            </a:r>
            <a:endParaRPr/>
          </a:p>
          <a:p>
            <a:pPr marL="914400" lvl="1" indent="-317500" algn="l" rtl="0">
              <a:spcBef>
                <a:spcPts val="0"/>
              </a:spcBef>
              <a:spcAft>
                <a:spcPts val="0"/>
              </a:spcAft>
              <a:buSzPts val="1400"/>
              <a:buChar char="-"/>
            </a:pPr>
            <a:r>
              <a:rPr lang="en"/>
              <a:t>SwiGLU activation function (allows more flexibility and expressiveness in the feed-forward layers to improve performance of transformer models compared to using standard activations like ReLU)</a:t>
            </a:r>
            <a:endParaRPr/>
          </a:p>
          <a:p>
            <a:pPr marL="914400" lvl="1" indent="-317500" algn="l" rtl="0">
              <a:spcBef>
                <a:spcPts val="0"/>
              </a:spcBef>
              <a:spcAft>
                <a:spcPts val="0"/>
              </a:spcAft>
              <a:buSzPts val="1400"/>
              <a:buChar char="-"/>
            </a:pPr>
            <a:r>
              <a:rPr lang="en"/>
              <a:t>Instead of absolute positional embeddings, used rotary positional embeddings which use a rotation matrix which shows relative positions of tokens and allows the model to capture their dependencies; can improve performance because changing positions of words in a sentence can change its meaning.</a:t>
            </a:r>
            <a:endParaRPr/>
          </a:p>
        </p:txBody>
      </p:sp>
      <p:sp>
        <p:nvSpPr>
          <p:cNvPr id="540" name="Google Shape;540;p63"/>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4"/>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Llama-2 pretraining</a:t>
            </a:r>
            <a:endParaRPr/>
          </a:p>
        </p:txBody>
      </p:sp>
      <p:sp>
        <p:nvSpPr>
          <p:cNvPr id="546" name="Google Shape;546;p64"/>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7, 13, 34, and 70 billion parameters, with context length (i.e. amount of text that can be processed at a time) of 4k (doubled from Llama-1)</a:t>
            </a:r>
            <a:endParaRPr/>
          </a:p>
          <a:p>
            <a:pPr marL="457200" lvl="0" indent="-317500" algn="l" rtl="0">
              <a:spcBef>
                <a:spcPts val="0"/>
              </a:spcBef>
              <a:spcAft>
                <a:spcPts val="0"/>
              </a:spcAft>
              <a:buSzPts val="1400"/>
              <a:buChar char="-"/>
            </a:pPr>
            <a:r>
              <a:rPr lang="en"/>
              <a:t>Learning rate of 0.0003 for smaller models, 0.00015 for larger models with grouped query attention</a:t>
            </a:r>
            <a:endParaRPr/>
          </a:p>
          <a:p>
            <a:pPr marL="457200" lvl="0" indent="-317500" algn="l" rtl="0">
              <a:spcBef>
                <a:spcPts val="0"/>
              </a:spcBef>
              <a:spcAft>
                <a:spcPts val="0"/>
              </a:spcAft>
              <a:buSzPts val="1400"/>
              <a:buChar char="-"/>
            </a:pPr>
            <a:r>
              <a:rPr lang="en"/>
              <a:t>Trained using AdamW optimizer with a cosine learning rate schedule, on 2T tokens of data (40% more than Llama-1)</a:t>
            </a:r>
            <a:endParaRPr/>
          </a:p>
        </p:txBody>
      </p:sp>
      <p:sp>
        <p:nvSpPr>
          <p:cNvPr id="547" name="Google Shape;547;p64"/>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5"/>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Llama-2 pretraining evaluation</a:t>
            </a:r>
            <a:endParaRPr/>
          </a:p>
        </p:txBody>
      </p:sp>
      <p:sp>
        <p:nvSpPr>
          <p:cNvPr id="553" name="Google Shape;553;p65"/>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Llama-1 and 2 base models, along with other open-sourced models MosaicML Pretrained Transformer (MPT) and Falcon, were evaluated on several benchmarks for comparison</a:t>
            </a:r>
            <a:endParaRPr/>
          </a:p>
          <a:p>
            <a:pPr marL="914400" lvl="1" indent="-317500" algn="l" rtl="0">
              <a:spcBef>
                <a:spcPts val="0"/>
              </a:spcBef>
              <a:spcAft>
                <a:spcPts val="0"/>
              </a:spcAft>
              <a:buSzPts val="1400"/>
              <a:buChar char="-"/>
            </a:pPr>
            <a:r>
              <a:rPr lang="en"/>
              <a:t>For code, the average pass@1 score on HumanEval and MBPP is reported</a:t>
            </a:r>
            <a:endParaRPr/>
          </a:p>
          <a:p>
            <a:pPr marL="914400" lvl="1" indent="-317500" algn="l" rtl="0">
              <a:spcBef>
                <a:spcPts val="0"/>
              </a:spcBef>
              <a:spcAft>
                <a:spcPts val="0"/>
              </a:spcAft>
              <a:buSzPts val="1400"/>
              <a:buChar char="-"/>
            </a:pPr>
            <a:r>
              <a:rPr lang="en"/>
              <a:t>For commonsense reasoning, world knowledge, reading comprehension, and math, the average of scores from 8, 2, 3, and 2 different methods is reported, respectively</a:t>
            </a:r>
            <a:endParaRPr/>
          </a:p>
          <a:p>
            <a:pPr marL="914400" lvl="1" indent="-317500" algn="l" rtl="0">
              <a:spcBef>
                <a:spcPts val="0"/>
              </a:spcBef>
              <a:spcAft>
                <a:spcPts val="0"/>
              </a:spcAft>
              <a:buSzPts val="1400"/>
              <a:buChar char="-"/>
            </a:pPr>
            <a:r>
              <a:rPr lang="en"/>
              <a:t>Massive multitask language understanding (MMLU), Big Bench Hard (BBH), and Artificial General Intelligence evaluation (AGIEval) on English tasks are also reported.</a:t>
            </a:r>
            <a:endParaRPr/>
          </a:p>
        </p:txBody>
      </p:sp>
      <p:sp>
        <p:nvSpPr>
          <p:cNvPr id="554" name="Google Shape;554;p65"/>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6"/>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Llama-2 pre-training evaluation</a:t>
            </a:r>
            <a:endParaRPr/>
          </a:p>
        </p:txBody>
      </p:sp>
      <p:graphicFrame>
        <p:nvGraphicFramePr>
          <p:cNvPr id="560" name="Google Shape;560;p66"/>
          <p:cNvGraphicFramePr/>
          <p:nvPr>
            <p:extLst>
              <p:ext uri="{D42A27DB-BD31-4B8C-83A1-F6EECF244321}">
                <p14:modId xmlns:p14="http://schemas.microsoft.com/office/powerpoint/2010/main" val="2884598785"/>
              </p:ext>
            </p:extLst>
          </p:nvPr>
        </p:nvGraphicFramePr>
        <p:xfrm>
          <a:off x="899376" y="1368213"/>
          <a:ext cx="7886698" cy="2633095"/>
        </p:xfrm>
        <a:graphic>
          <a:graphicData uri="http://schemas.openxmlformats.org/drawingml/2006/table">
            <a:tbl>
              <a:tblPr firstRow="1" bandRow="1">
                <a:tableStyleId>{35758FB7-9AC5-4552-8A53-C91805E547FA}</a:tableStyleId>
              </a:tblPr>
              <a:tblGrid>
                <a:gridCol w="766864">
                  <a:extLst>
                    <a:ext uri="{9D8B030D-6E8A-4147-A177-3AD203B41FA5}">
                      <a16:colId xmlns:a16="http://schemas.microsoft.com/office/drawing/2014/main" val="20000"/>
                    </a:ext>
                  </a:extLst>
                </a:gridCol>
                <a:gridCol w="555413">
                  <a:extLst>
                    <a:ext uri="{9D8B030D-6E8A-4147-A177-3AD203B41FA5}">
                      <a16:colId xmlns:a16="http://schemas.microsoft.com/office/drawing/2014/main" val="20001"/>
                    </a:ext>
                  </a:extLst>
                </a:gridCol>
                <a:gridCol w="541867">
                  <a:extLst>
                    <a:ext uri="{9D8B030D-6E8A-4147-A177-3AD203B41FA5}">
                      <a16:colId xmlns:a16="http://schemas.microsoft.com/office/drawing/2014/main" val="20002"/>
                    </a:ext>
                  </a:extLst>
                </a:gridCol>
                <a:gridCol w="1225973">
                  <a:extLst>
                    <a:ext uri="{9D8B030D-6E8A-4147-A177-3AD203B41FA5}">
                      <a16:colId xmlns:a16="http://schemas.microsoft.com/office/drawing/2014/main" val="20003"/>
                    </a:ext>
                  </a:extLst>
                </a:gridCol>
                <a:gridCol w="959090">
                  <a:extLst>
                    <a:ext uri="{9D8B030D-6E8A-4147-A177-3AD203B41FA5}">
                      <a16:colId xmlns:a16="http://schemas.microsoft.com/office/drawing/2014/main" val="20004"/>
                    </a:ext>
                  </a:extLst>
                </a:gridCol>
                <a:gridCol w="1199008">
                  <a:extLst>
                    <a:ext uri="{9D8B030D-6E8A-4147-A177-3AD203B41FA5}">
                      <a16:colId xmlns:a16="http://schemas.microsoft.com/office/drawing/2014/main" val="20005"/>
                    </a:ext>
                  </a:extLst>
                </a:gridCol>
                <a:gridCol w="581081">
                  <a:extLst>
                    <a:ext uri="{9D8B030D-6E8A-4147-A177-3AD203B41FA5}">
                      <a16:colId xmlns:a16="http://schemas.microsoft.com/office/drawing/2014/main" val="20006"/>
                    </a:ext>
                  </a:extLst>
                </a:gridCol>
                <a:gridCol w="700648">
                  <a:extLst>
                    <a:ext uri="{9D8B030D-6E8A-4147-A177-3AD203B41FA5}">
                      <a16:colId xmlns:a16="http://schemas.microsoft.com/office/drawing/2014/main" val="20007"/>
                    </a:ext>
                  </a:extLst>
                </a:gridCol>
                <a:gridCol w="734078">
                  <a:extLst>
                    <a:ext uri="{9D8B030D-6E8A-4147-A177-3AD203B41FA5}">
                      <a16:colId xmlns:a16="http://schemas.microsoft.com/office/drawing/2014/main" val="20008"/>
                    </a:ext>
                  </a:extLst>
                </a:gridCol>
                <a:gridCol w="622676">
                  <a:extLst>
                    <a:ext uri="{9D8B030D-6E8A-4147-A177-3AD203B41FA5}">
                      <a16:colId xmlns:a16="http://schemas.microsoft.com/office/drawing/2014/main" val="20009"/>
                    </a:ext>
                  </a:extLst>
                </a:gridCol>
              </a:tblGrid>
              <a:tr h="316772">
                <a:tc>
                  <a:txBody>
                    <a:bodyPr/>
                    <a:lstStyle/>
                    <a:p>
                      <a:pPr marL="0" lvl="0" indent="0" algn="l" rtl="0">
                        <a:spcBef>
                          <a:spcPts val="0"/>
                        </a:spcBef>
                        <a:spcAft>
                          <a:spcPts val="0"/>
                        </a:spcAft>
                        <a:buNone/>
                      </a:pPr>
                      <a:endParaRPr sz="1050"/>
                    </a:p>
                  </a:txBody>
                  <a:tcPr marL="91425" marR="91425" marT="0" marB="0"/>
                </a:tc>
                <a:tc>
                  <a:txBody>
                    <a:bodyPr/>
                    <a:lstStyle/>
                    <a:p>
                      <a:pPr marL="0" lvl="0" indent="0" algn="l" rtl="0">
                        <a:spcBef>
                          <a:spcPts val="0"/>
                        </a:spcBef>
                        <a:spcAft>
                          <a:spcPts val="0"/>
                        </a:spcAft>
                        <a:buNone/>
                      </a:pPr>
                      <a:r>
                        <a:rPr lang="en" sz="1050"/>
                        <a:t>Size</a:t>
                      </a:r>
                      <a:endParaRPr sz="1050"/>
                    </a:p>
                  </a:txBody>
                  <a:tcPr marL="91425" marR="91425" marT="0" marB="0"/>
                </a:tc>
                <a:tc>
                  <a:txBody>
                    <a:bodyPr/>
                    <a:lstStyle/>
                    <a:p>
                      <a:pPr marL="0" lvl="0" indent="0" algn="l" rtl="0">
                        <a:spcBef>
                          <a:spcPts val="0"/>
                        </a:spcBef>
                        <a:spcAft>
                          <a:spcPts val="0"/>
                        </a:spcAft>
                        <a:buNone/>
                      </a:pPr>
                      <a:r>
                        <a:rPr lang="en" sz="1050"/>
                        <a:t>Code</a:t>
                      </a:r>
                      <a:endParaRPr sz="1050"/>
                    </a:p>
                  </a:txBody>
                  <a:tcPr marL="91425" marR="91425" marT="0" marB="0"/>
                </a:tc>
                <a:tc>
                  <a:txBody>
                    <a:bodyPr/>
                    <a:lstStyle/>
                    <a:p>
                      <a:pPr marL="0" lvl="0" indent="0" algn="l" rtl="0">
                        <a:spcBef>
                          <a:spcPts val="0"/>
                        </a:spcBef>
                        <a:spcAft>
                          <a:spcPts val="0"/>
                        </a:spcAft>
                        <a:buNone/>
                      </a:pPr>
                      <a:r>
                        <a:rPr lang="en" sz="1050"/>
                        <a:t>Commonsense Reasoning</a:t>
                      </a:r>
                      <a:endParaRPr sz="1050"/>
                    </a:p>
                  </a:txBody>
                  <a:tcPr marL="91425" marR="91425" marT="0" marB="0"/>
                </a:tc>
                <a:tc>
                  <a:txBody>
                    <a:bodyPr/>
                    <a:lstStyle/>
                    <a:p>
                      <a:pPr marL="0" lvl="0" indent="0" algn="l" rtl="0">
                        <a:spcBef>
                          <a:spcPts val="0"/>
                        </a:spcBef>
                        <a:spcAft>
                          <a:spcPts val="0"/>
                        </a:spcAft>
                        <a:buNone/>
                      </a:pPr>
                      <a:r>
                        <a:rPr lang="en" sz="1050"/>
                        <a:t>World Knowledge</a:t>
                      </a:r>
                      <a:endParaRPr sz="1050"/>
                    </a:p>
                  </a:txBody>
                  <a:tcPr marL="91425" marR="91425" marT="0" marB="0"/>
                </a:tc>
                <a:tc>
                  <a:txBody>
                    <a:bodyPr/>
                    <a:lstStyle/>
                    <a:p>
                      <a:pPr marL="0" lvl="0" indent="0" algn="l" rtl="0">
                        <a:spcBef>
                          <a:spcPts val="0"/>
                        </a:spcBef>
                        <a:spcAft>
                          <a:spcPts val="0"/>
                        </a:spcAft>
                        <a:buNone/>
                      </a:pPr>
                      <a:r>
                        <a:rPr lang="en" sz="1050"/>
                        <a:t>Reading Comprehension</a:t>
                      </a:r>
                      <a:endParaRPr sz="1050"/>
                    </a:p>
                  </a:txBody>
                  <a:tcPr marL="91425" marR="91425" marT="0" marB="0"/>
                </a:tc>
                <a:tc>
                  <a:txBody>
                    <a:bodyPr/>
                    <a:lstStyle/>
                    <a:p>
                      <a:pPr marL="0" lvl="0" indent="0" algn="l" rtl="0">
                        <a:spcBef>
                          <a:spcPts val="0"/>
                        </a:spcBef>
                        <a:spcAft>
                          <a:spcPts val="0"/>
                        </a:spcAft>
                        <a:buNone/>
                      </a:pPr>
                      <a:r>
                        <a:rPr lang="en" sz="1050"/>
                        <a:t>Math</a:t>
                      </a:r>
                      <a:endParaRPr sz="1050"/>
                    </a:p>
                  </a:txBody>
                  <a:tcPr marL="91425" marR="91425" marT="0" marB="0"/>
                </a:tc>
                <a:tc>
                  <a:txBody>
                    <a:bodyPr/>
                    <a:lstStyle/>
                    <a:p>
                      <a:pPr marL="0" lvl="0" indent="0" algn="l" rtl="0">
                        <a:spcBef>
                          <a:spcPts val="0"/>
                        </a:spcBef>
                        <a:spcAft>
                          <a:spcPts val="0"/>
                        </a:spcAft>
                        <a:buNone/>
                      </a:pPr>
                      <a:r>
                        <a:rPr lang="en" sz="1050"/>
                        <a:t>MMLU</a:t>
                      </a:r>
                      <a:endParaRPr sz="1050"/>
                    </a:p>
                  </a:txBody>
                  <a:tcPr marL="91425" marR="91425" marT="0" marB="0"/>
                </a:tc>
                <a:tc>
                  <a:txBody>
                    <a:bodyPr/>
                    <a:lstStyle/>
                    <a:p>
                      <a:pPr marL="0" lvl="0" indent="0" algn="l" rtl="0">
                        <a:spcBef>
                          <a:spcPts val="0"/>
                        </a:spcBef>
                        <a:spcAft>
                          <a:spcPts val="0"/>
                        </a:spcAft>
                        <a:buNone/>
                      </a:pPr>
                      <a:r>
                        <a:rPr lang="en" sz="1050"/>
                        <a:t>BBH</a:t>
                      </a:r>
                      <a:endParaRPr sz="1050"/>
                    </a:p>
                  </a:txBody>
                  <a:tcPr marL="91425" marR="91425" marT="0" marB="0"/>
                </a:tc>
                <a:tc>
                  <a:txBody>
                    <a:bodyPr/>
                    <a:lstStyle/>
                    <a:p>
                      <a:pPr marL="0" lvl="0" indent="0" algn="l" rtl="0">
                        <a:spcBef>
                          <a:spcPts val="0"/>
                        </a:spcBef>
                        <a:spcAft>
                          <a:spcPts val="0"/>
                        </a:spcAft>
                        <a:buNone/>
                      </a:pPr>
                      <a:r>
                        <a:rPr lang="en" sz="1050"/>
                        <a:t>AGI Eval</a:t>
                      </a:r>
                      <a:endParaRPr sz="1050"/>
                    </a:p>
                  </a:txBody>
                  <a:tcPr marL="91425" marR="91425" marT="0" marB="0"/>
                </a:tc>
                <a:extLst>
                  <a:ext uri="{0D108BD9-81ED-4DB2-BD59-A6C34878D82A}">
                    <a16:rowId xmlns:a16="http://schemas.microsoft.com/office/drawing/2014/main" val="10000"/>
                  </a:ext>
                </a:extLst>
              </a:tr>
              <a:tr h="389465">
                <a:tc>
                  <a:txBody>
                    <a:bodyPr/>
                    <a:lstStyle/>
                    <a:p>
                      <a:pPr marL="0" lvl="0" indent="0" algn="l" rtl="0">
                        <a:spcBef>
                          <a:spcPts val="0"/>
                        </a:spcBef>
                        <a:spcAft>
                          <a:spcPts val="0"/>
                        </a:spcAft>
                        <a:buNone/>
                      </a:pPr>
                      <a:r>
                        <a:rPr lang="en" sz="1200"/>
                        <a:t>MPT</a:t>
                      </a:r>
                      <a:endParaRPr sz="1200"/>
                    </a:p>
                  </a:txBody>
                  <a:tcPr marL="91425" marR="91425" marT="91425" marB="91425"/>
                </a:tc>
                <a:tc>
                  <a:txBody>
                    <a:bodyPr/>
                    <a:lstStyle/>
                    <a:p>
                      <a:pPr marL="0" lvl="0" indent="0" algn="l" rtl="0">
                        <a:lnSpc>
                          <a:spcPct val="100000"/>
                        </a:lnSpc>
                        <a:spcBef>
                          <a:spcPts val="0"/>
                        </a:spcBef>
                        <a:spcAft>
                          <a:spcPts val="0"/>
                        </a:spcAft>
                        <a:buNone/>
                      </a:pPr>
                      <a:r>
                        <a:rPr lang="en" sz="1050">
                          <a:sym typeface="Calibri"/>
                        </a:rPr>
                        <a:t>7B</a:t>
                      </a:r>
                      <a:endParaRPr sz="1050">
                        <a:sym typeface="Calibri"/>
                      </a:endParaRPr>
                    </a:p>
                    <a:p>
                      <a:pPr marL="0" lvl="0" indent="0" algn="l" rtl="0">
                        <a:spcBef>
                          <a:spcPts val="0"/>
                        </a:spcBef>
                        <a:spcAft>
                          <a:spcPts val="0"/>
                        </a:spcAft>
                        <a:buNone/>
                      </a:pPr>
                      <a:r>
                        <a:rPr lang="en" sz="1050">
                          <a:solidFill>
                            <a:schemeClr val="dk1"/>
                          </a:solidFill>
                          <a:sym typeface="Calibri"/>
                        </a:rPr>
                        <a:t>30B</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20.5</a:t>
                      </a:r>
                      <a:endParaRPr sz="1050">
                        <a:sym typeface="Calibri"/>
                      </a:endParaRPr>
                    </a:p>
                    <a:p>
                      <a:pPr marL="0" lvl="0" indent="0" algn="l" rtl="0">
                        <a:spcBef>
                          <a:spcPts val="0"/>
                        </a:spcBef>
                        <a:spcAft>
                          <a:spcPts val="0"/>
                        </a:spcAft>
                        <a:buNone/>
                      </a:pPr>
                      <a:r>
                        <a:rPr lang="en" sz="1050">
                          <a:solidFill>
                            <a:schemeClr val="dk1"/>
                          </a:solidFill>
                          <a:sym typeface="Calibri"/>
                        </a:rPr>
                        <a:t>28.9</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57.4</a:t>
                      </a:r>
                      <a:endParaRPr sz="1050">
                        <a:sym typeface="Calibri"/>
                      </a:endParaRPr>
                    </a:p>
                    <a:p>
                      <a:pPr marL="0" lvl="0" indent="0" algn="l" rtl="0">
                        <a:spcBef>
                          <a:spcPts val="0"/>
                        </a:spcBef>
                        <a:spcAft>
                          <a:spcPts val="0"/>
                        </a:spcAft>
                        <a:buNone/>
                      </a:pPr>
                      <a:r>
                        <a:rPr lang="en" sz="1050">
                          <a:solidFill>
                            <a:schemeClr val="dk1"/>
                          </a:solidFill>
                          <a:sym typeface="Calibri"/>
                        </a:rPr>
                        <a:t>64.9</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41.0</a:t>
                      </a:r>
                      <a:endParaRPr sz="1050">
                        <a:sym typeface="Calibri"/>
                      </a:endParaRPr>
                    </a:p>
                    <a:p>
                      <a:pPr marL="0" lvl="0" indent="0" algn="l" rtl="0">
                        <a:spcBef>
                          <a:spcPts val="0"/>
                        </a:spcBef>
                        <a:spcAft>
                          <a:spcPts val="0"/>
                        </a:spcAft>
                        <a:buNone/>
                      </a:pPr>
                      <a:r>
                        <a:rPr lang="en" sz="1050">
                          <a:solidFill>
                            <a:schemeClr val="dk1"/>
                          </a:solidFill>
                          <a:sym typeface="Calibri"/>
                        </a:rPr>
                        <a:t>50.0</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57.5</a:t>
                      </a:r>
                      <a:endParaRPr sz="1050">
                        <a:sym typeface="Calibri"/>
                      </a:endParaRPr>
                    </a:p>
                    <a:p>
                      <a:pPr marL="0" lvl="0" indent="0" algn="l" rtl="0">
                        <a:spcBef>
                          <a:spcPts val="0"/>
                        </a:spcBef>
                        <a:spcAft>
                          <a:spcPts val="0"/>
                        </a:spcAft>
                        <a:buNone/>
                      </a:pPr>
                      <a:r>
                        <a:rPr lang="en" sz="1050">
                          <a:solidFill>
                            <a:schemeClr val="dk1"/>
                          </a:solidFill>
                          <a:sym typeface="Calibri"/>
                        </a:rPr>
                        <a:t>64.7</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4.9</a:t>
                      </a:r>
                      <a:endParaRPr sz="1050">
                        <a:sym typeface="Calibri"/>
                      </a:endParaRPr>
                    </a:p>
                    <a:p>
                      <a:pPr marL="0" lvl="0" indent="0" algn="l" rtl="0">
                        <a:spcBef>
                          <a:spcPts val="0"/>
                        </a:spcBef>
                        <a:spcAft>
                          <a:spcPts val="0"/>
                        </a:spcAft>
                        <a:buNone/>
                      </a:pPr>
                      <a:r>
                        <a:rPr lang="en" sz="1050">
                          <a:solidFill>
                            <a:schemeClr val="dk1"/>
                          </a:solidFill>
                          <a:sym typeface="Calibri"/>
                        </a:rPr>
                        <a:t>9.1</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26.8</a:t>
                      </a:r>
                      <a:endParaRPr sz="1050">
                        <a:sym typeface="Calibri"/>
                      </a:endParaRPr>
                    </a:p>
                    <a:p>
                      <a:pPr marL="0" lvl="0" indent="0" algn="l" rtl="0">
                        <a:spcBef>
                          <a:spcPts val="0"/>
                        </a:spcBef>
                        <a:spcAft>
                          <a:spcPts val="0"/>
                        </a:spcAft>
                        <a:buNone/>
                      </a:pPr>
                      <a:r>
                        <a:rPr lang="en" sz="1050">
                          <a:solidFill>
                            <a:schemeClr val="dk1"/>
                          </a:solidFill>
                          <a:sym typeface="Calibri"/>
                        </a:rPr>
                        <a:t>46.9</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31.0</a:t>
                      </a:r>
                      <a:endParaRPr sz="1050">
                        <a:sym typeface="Calibri"/>
                      </a:endParaRPr>
                    </a:p>
                    <a:p>
                      <a:pPr marL="0" lvl="0" indent="0" algn="l" rtl="0">
                        <a:spcBef>
                          <a:spcPts val="0"/>
                        </a:spcBef>
                        <a:spcAft>
                          <a:spcPts val="0"/>
                        </a:spcAft>
                        <a:buNone/>
                      </a:pPr>
                      <a:r>
                        <a:rPr lang="en" sz="1050">
                          <a:solidFill>
                            <a:schemeClr val="dk1"/>
                          </a:solidFill>
                          <a:sym typeface="Calibri"/>
                        </a:rPr>
                        <a:t>38.0</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23.5</a:t>
                      </a:r>
                      <a:endParaRPr sz="1050">
                        <a:sym typeface="Calibri"/>
                      </a:endParaRPr>
                    </a:p>
                    <a:p>
                      <a:pPr marL="0" lvl="0" indent="0" algn="l" rtl="0">
                        <a:spcBef>
                          <a:spcPts val="0"/>
                        </a:spcBef>
                        <a:spcAft>
                          <a:spcPts val="0"/>
                        </a:spcAft>
                        <a:buNone/>
                      </a:pPr>
                      <a:r>
                        <a:rPr lang="en" sz="1050">
                          <a:solidFill>
                            <a:schemeClr val="dk1"/>
                          </a:solidFill>
                          <a:sym typeface="Calibri"/>
                        </a:rPr>
                        <a:t>33.8</a:t>
                      </a:r>
                      <a:endParaRPr sz="1050">
                        <a:latin typeface="Calibri"/>
                        <a:ea typeface="Calibri"/>
                        <a:cs typeface="Calibri"/>
                        <a:sym typeface="Calibri"/>
                      </a:endParaRPr>
                    </a:p>
                  </a:txBody>
                  <a:tcPr marL="9525" marR="9525" marT="0" marB="0" anchor="b"/>
                </a:tc>
                <a:extLst>
                  <a:ext uri="{0D108BD9-81ED-4DB2-BD59-A6C34878D82A}">
                    <a16:rowId xmlns:a16="http://schemas.microsoft.com/office/drawing/2014/main" val="10001"/>
                  </a:ext>
                </a:extLst>
              </a:tr>
              <a:tr h="389465">
                <a:tc>
                  <a:txBody>
                    <a:bodyPr/>
                    <a:lstStyle/>
                    <a:p>
                      <a:pPr marL="0" lvl="0" indent="0" algn="l" rtl="0">
                        <a:spcBef>
                          <a:spcPts val="0"/>
                        </a:spcBef>
                        <a:spcAft>
                          <a:spcPts val="0"/>
                        </a:spcAft>
                        <a:buNone/>
                      </a:pPr>
                      <a:r>
                        <a:rPr lang="en" sz="1200"/>
                        <a:t>Falcon</a:t>
                      </a:r>
                      <a:endParaRPr sz="1200"/>
                    </a:p>
                  </a:txBody>
                  <a:tcPr marL="91425" marR="91425" marT="91425" marB="91425"/>
                </a:tc>
                <a:tc>
                  <a:txBody>
                    <a:bodyPr/>
                    <a:lstStyle/>
                    <a:p>
                      <a:pPr marL="0" lvl="0" indent="0" algn="l" rtl="0">
                        <a:lnSpc>
                          <a:spcPct val="100000"/>
                        </a:lnSpc>
                        <a:spcBef>
                          <a:spcPts val="0"/>
                        </a:spcBef>
                        <a:spcAft>
                          <a:spcPts val="0"/>
                        </a:spcAft>
                        <a:buNone/>
                      </a:pPr>
                      <a:r>
                        <a:rPr lang="en" sz="1050">
                          <a:sym typeface="Calibri"/>
                        </a:rPr>
                        <a:t>7B</a:t>
                      </a:r>
                      <a:endParaRPr sz="1050">
                        <a:sym typeface="Calibri"/>
                      </a:endParaRPr>
                    </a:p>
                    <a:p>
                      <a:pPr marL="0" lvl="0" indent="0" algn="l" rtl="0">
                        <a:spcBef>
                          <a:spcPts val="0"/>
                        </a:spcBef>
                        <a:spcAft>
                          <a:spcPts val="0"/>
                        </a:spcAft>
                        <a:buNone/>
                      </a:pPr>
                      <a:r>
                        <a:rPr lang="en" sz="1050">
                          <a:solidFill>
                            <a:schemeClr val="dk1"/>
                          </a:solidFill>
                          <a:sym typeface="Calibri"/>
                        </a:rPr>
                        <a:t>40B</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5.6</a:t>
                      </a:r>
                      <a:endParaRPr sz="1050">
                        <a:sym typeface="Calibri"/>
                      </a:endParaRPr>
                    </a:p>
                    <a:p>
                      <a:pPr marL="0" lvl="0" indent="0" algn="l" rtl="0">
                        <a:spcBef>
                          <a:spcPts val="0"/>
                        </a:spcBef>
                        <a:spcAft>
                          <a:spcPts val="0"/>
                        </a:spcAft>
                        <a:buNone/>
                      </a:pPr>
                      <a:r>
                        <a:rPr lang="en" sz="1050">
                          <a:solidFill>
                            <a:schemeClr val="dk1"/>
                          </a:solidFill>
                          <a:sym typeface="Calibri"/>
                        </a:rPr>
                        <a:t>15.2</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56.1</a:t>
                      </a:r>
                      <a:endParaRPr sz="1050">
                        <a:sym typeface="Calibri"/>
                      </a:endParaRPr>
                    </a:p>
                    <a:p>
                      <a:pPr marL="0" lvl="0" indent="0" algn="l" rtl="0">
                        <a:spcBef>
                          <a:spcPts val="0"/>
                        </a:spcBef>
                        <a:spcAft>
                          <a:spcPts val="0"/>
                        </a:spcAft>
                        <a:buNone/>
                      </a:pPr>
                      <a:r>
                        <a:rPr lang="en" sz="1050">
                          <a:solidFill>
                            <a:schemeClr val="dk1"/>
                          </a:solidFill>
                          <a:sym typeface="Calibri"/>
                        </a:rPr>
                        <a:t>69.2</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42.8</a:t>
                      </a:r>
                      <a:endParaRPr sz="1050">
                        <a:sym typeface="Calibri"/>
                      </a:endParaRPr>
                    </a:p>
                    <a:p>
                      <a:pPr marL="0" lvl="0" indent="0" algn="l" rtl="0">
                        <a:spcBef>
                          <a:spcPts val="0"/>
                        </a:spcBef>
                        <a:spcAft>
                          <a:spcPts val="0"/>
                        </a:spcAft>
                        <a:buNone/>
                      </a:pPr>
                      <a:r>
                        <a:rPr lang="en" sz="1050">
                          <a:solidFill>
                            <a:schemeClr val="dk1"/>
                          </a:solidFill>
                          <a:sym typeface="Calibri"/>
                        </a:rPr>
                        <a:t>56.7</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36.0</a:t>
                      </a:r>
                      <a:endParaRPr sz="1050">
                        <a:sym typeface="Calibri"/>
                      </a:endParaRPr>
                    </a:p>
                    <a:p>
                      <a:pPr marL="0" lvl="0" indent="0" algn="l" rtl="0">
                        <a:spcBef>
                          <a:spcPts val="0"/>
                        </a:spcBef>
                        <a:spcAft>
                          <a:spcPts val="0"/>
                        </a:spcAft>
                        <a:buNone/>
                      </a:pPr>
                      <a:r>
                        <a:rPr lang="en" sz="1050">
                          <a:solidFill>
                            <a:schemeClr val="dk1"/>
                          </a:solidFill>
                          <a:sym typeface="Calibri"/>
                        </a:rPr>
                        <a:t>65.7</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4.6</a:t>
                      </a:r>
                      <a:endParaRPr sz="1050">
                        <a:sym typeface="Calibri"/>
                      </a:endParaRPr>
                    </a:p>
                    <a:p>
                      <a:pPr marL="0" lvl="0" indent="0" algn="l" rtl="0">
                        <a:spcBef>
                          <a:spcPts val="0"/>
                        </a:spcBef>
                        <a:spcAft>
                          <a:spcPts val="0"/>
                        </a:spcAft>
                        <a:buNone/>
                      </a:pPr>
                      <a:r>
                        <a:rPr lang="en" sz="1050">
                          <a:solidFill>
                            <a:schemeClr val="dk1"/>
                          </a:solidFill>
                          <a:sym typeface="Calibri"/>
                        </a:rPr>
                        <a:t>12.6</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26.2</a:t>
                      </a:r>
                      <a:endParaRPr sz="1050">
                        <a:sym typeface="Calibri"/>
                      </a:endParaRPr>
                    </a:p>
                    <a:p>
                      <a:pPr marL="0" lvl="0" indent="0" algn="l" rtl="0">
                        <a:spcBef>
                          <a:spcPts val="0"/>
                        </a:spcBef>
                        <a:spcAft>
                          <a:spcPts val="0"/>
                        </a:spcAft>
                        <a:buNone/>
                      </a:pPr>
                      <a:r>
                        <a:rPr lang="en" sz="1050">
                          <a:solidFill>
                            <a:schemeClr val="dk1"/>
                          </a:solidFill>
                          <a:sym typeface="Calibri"/>
                        </a:rPr>
                        <a:t>55.4</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28.0</a:t>
                      </a:r>
                      <a:endParaRPr sz="1050">
                        <a:sym typeface="Calibri"/>
                      </a:endParaRPr>
                    </a:p>
                    <a:p>
                      <a:pPr marL="0" lvl="0" indent="0" algn="l" rtl="0">
                        <a:spcBef>
                          <a:spcPts val="0"/>
                        </a:spcBef>
                        <a:spcAft>
                          <a:spcPts val="0"/>
                        </a:spcAft>
                        <a:buNone/>
                      </a:pPr>
                      <a:r>
                        <a:rPr lang="en" sz="1050">
                          <a:solidFill>
                            <a:schemeClr val="dk1"/>
                          </a:solidFill>
                          <a:sym typeface="Calibri"/>
                        </a:rPr>
                        <a:t>37.1</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21.2</a:t>
                      </a:r>
                      <a:endParaRPr sz="1050">
                        <a:sym typeface="Calibri"/>
                      </a:endParaRPr>
                    </a:p>
                    <a:p>
                      <a:pPr marL="0" lvl="0" indent="0" algn="l" rtl="0">
                        <a:spcBef>
                          <a:spcPts val="0"/>
                        </a:spcBef>
                        <a:spcAft>
                          <a:spcPts val="0"/>
                        </a:spcAft>
                        <a:buNone/>
                      </a:pPr>
                      <a:r>
                        <a:rPr lang="en" sz="1050">
                          <a:solidFill>
                            <a:schemeClr val="dk1"/>
                          </a:solidFill>
                          <a:sym typeface="Calibri"/>
                        </a:rPr>
                        <a:t>37.0</a:t>
                      </a:r>
                      <a:endParaRPr sz="1050" b="1">
                        <a:latin typeface="Calibri"/>
                        <a:ea typeface="Calibri"/>
                        <a:cs typeface="Calibri"/>
                        <a:sym typeface="Calibri"/>
                      </a:endParaRPr>
                    </a:p>
                  </a:txBody>
                  <a:tcPr marL="9525" marR="9525" marT="0" marB="0" anchor="b"/>
                </a:tc>
                <a:extLst>
                  <a:ext uri="{0D108BD9-81ED-4DB2-BD59-A6C34878D82A}">
                    <a16:rowId xmlns:a16="http://schemas.microsoft.com/office/drawing/2014/main" val="10002"/>
                  </a:ext>
                </a:extLst>
              </a:tr>
              <a:tr h="361995">
                <a:tc>
                  <a:txBody>
                    <a:bodyPr/>
                    <a:lstStyle/>
                    <a:p>
                      <a:pPr marL="0" lvl="0" indent="0" algn="l" rtl="0">
                        <a:spcBef>
                          <a:spcPts val="0"/>
                        </a:spcBef>
                        <a:spcAft>
                          <a:spcPts val="0"/>
                        </a:spcAft>
                        <a:buNone/>
                      </a:pPr>
                      <a:r>
                        <a:rPr lang="en" sz="1200"/>
                        <a:t>Llama-1</a:t>
                      </a:r>
                      <a:endParaRPr sz="1200"/>
                    </a:p>
                  </a:txBody>
                  <a:tcPr marL="91425" marR="91425" marT="91425" marB="91425"/>
                </a:tc>
                <a:tc>
                  <a:txBody>
                    <a:bodyPr/>
                    <a:lstStyle/>
                    <a:p>
                      <a:pPr marL="0" lvl="0" indent="0" algn="l" rtl="0">
                        <a:lnSpc>
                          <a:spcPct val="100000"/>
                        </a:lnSpc>
                        <a:spcBef>
                          <a:spcPts val="0"/>
                        </a:spcBef>
                        <a:spcAft>
                          <a:spcPts val="0"/>
                        </a:spcAft>
                        <a:buNone/>
                      </a:pPr>
                      <a:r>
                        <a:rPr lang="en" sz="1050">
                          <a:sym typeface="Calibri"/>
                        </a:rPr>
                        <a:t>7B</a:t>
                      </a:r>
                      <a:endParaRPr sz="1050">
                        <a:sym typeface="Calibri"/>
                      </a:endParaRPr>
                    </a:p>
                    <a:p>
                      <a:pPr marL="0" lvl="0" indent="0" algn="l" rtl="0">
                        <a:spcBef>
                          <a:spcPts val="0"/>
                        </a:spcBef>
                        <a:spcAft>
                          <a:spcPts val="0"/>
                        </a:spcAft>
                        <a:buNone/>
                      </a:pPr>
                      <a:r>
                        <a:rPr lang="en" sz="1050">
                          <a:solidFill>
                            <a:schemeClr val="dk1"/>
                          </a:solidFill>
                          <a:sym typeface="Calibri"/>
                        </a:rPr>
                        <a:t>13B</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14.1</a:t>
                      </a:r>
                      <a:endParaRPr sz="1050">
                        <a:sym typeface="Calibri"/>
                      </a:endParaRPr>
                    </a:p>
                    <a:p>
                      <a:pPr marL="0" lvl="0" indent="0" algn="l" rtl="0">
                        <a:spcBef>
                          <a:spcPts val="0"/>
                        </a:spcBef>
                        <a:spcAft>
                          <a:spcPts val="0"/>
                        </a:spcAft>
                        <a:buNone/>
                      </a:pPr>
                      <a:r>
                        <a:rPr lang="en" sz="1050">
                          <a:solidFill>
                            <a:schemeClr val="dk1"/>
                          </a:solidFill>
                          <a:sym typeface="Calibri"/>
                        </a:rPr>
                        <a:t>18.9</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60.8</a:t>
                      </a:r>
                      <a:endParaRPr sz="1050">
                        <a:sym typeface="Calibri"/>
                      </a:endParaRPr>
                    </a:p>
                    <a:p>
                      <a:pPr marL="0" lvl="0" indent="0" algn="l" rtl="0">
                        <a:spcBef>
                          <a:spcPts val="0"/>
                        </a:spcBef>
                        <a:spcAft>
                          <a:spcPts val="0"/>
                        </a:spcAft>
                        <a:buNone/>
                      </a:pPr>
                      <a:r>
                        <a:rPr lang="en" sz="1050">
                          <a:solidFill>
                            <a:schemeClr val="dk1"/>
                          </a:solidFill>
                          <a:sym typeface="Calibri"/>
                        </a:rPr>
                        <a:t>66.1</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46.2</a:t>
                      </a:r>
                      <a:endParaRPr sz="1050">
                        <a:sym typeface="Calibri"/>
                      </a:endParaRPr>
                    </a:p>
                    <a:p>
                      <a:pPr marL="0" lvl="0" indent="0" algn="l" rtl="0">
                        <a:spcBef>
                          <a:spcPts val="0"/>
                        </a:spcBef>
                        <a:spcAft>
                          <a:spcPts val="0"/>
                        </a:spcAft>
                        <a:buNone/>
                      </a:pPr>
                      <a:r>
                        <a:rPr lang="en" sz="1050">
                          <a:solidFill>
                            <a:schemeClr val="dk1"/>
                          </a:solidFill>
                          <a:sym typeface="Calibri"/>
                        </a:rPr>
                        <a:t>52.6</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58.5</a:t>
                      </a:r>
                      <a:endParaRPr sz="1050">
                        <a:sym typeface="Calibri"/>
                      </a:endParaRPr>
                    </a:p>
                    <a:p>
                      <a:pPr marL="0" lvl="0" indent="0" algn="l" rtl="0">
                        <a:spcBef>
                          <a:spcPts val="0"/>
                        </a:spcBef>
                        <a:spcAft>
                          <a:spcPts val="0"/>
                        </a:spcAft>
                        <a:buNone/>
                      </a:pPr>
                      <a:r>
                        <a:rPr lang="en" sz="1050">
                          <a:solidFill>
                            <a:schemeClr val="dk1"/>
                          </a:solidFill>
                          <a:sym typeface="Calibri"/>
                        </a:rPr>
                        <a:t>62.3</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6.95</a:t>
                      </a:r>
                      <a:endParaRPr sz="1050">
                        <a:sym typeface="Calibri"/>
                      </a:endParaRPr>
                    </a:p>
                    <a:p>
                      <a:pPr marL="0" lvl="0" indent="0" algn="l" rtl="0">
                        <a:spcBef>
                          <a:spcPts val="0"/>
                        </a:spcBef>
                        <a:spcAft>
                          <a:spcPts val="0"/>
                        </a:spcAft>
                        <a:buNone/>
                      </a:pPr>
                      <a:r>
                        <a:rPr lang="en" sz="1050">
                          <a:solidFill>
                            <a:schemeClr val="dk1"/>
                          </a:solidFill>
                          <a:sym typeface="Calibri"/>
                        </a:rPr>
                        <a:t>10.9</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35.1</a:t>
                      </a:r>
                      <a:endParaRPr sz="1050">
                        <a:sym typeface="Calibri"/>
                      </a:endParaRPr>
                    </a:p>
                    <a:p>
                      <a:pPr marL="0" lvl="0" indent="0" algn="l" rtl="0">
                        <a:spcBef>
                          <a:spcPts val="0"/>
                        </a:spcBef>
                        <a:spcAft>
                          <a:spcPts val="0"/>
                        </a:spcAft>
                        <a:buNone/>
                      </a:pPr>
                      <a:r>
                        <a:rPr lang="en" sz="1050">
                          <a:solidFill>
                            <a:schemeClr val="dk1"/>
                          </a:solidFill>
                          <a:sym typeface="Calibri"/>
                        </a:rPr>
                        <a:t>46.9</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30.3</a:t>
                      </a:r>
                      <a:endParaRPr sz="1050">
                        <a:sym typeface="Calibri"/>
                      </a:endParaRPr>
                    </a:p>
                    <a:p>
                      <a:pPr marL="0" lvl="0" indent="0" algn="l" rtl="0">
                        <a:spcBef>
                          <a:spcPts val="0"/>
                        </a:spcBef>
                        <a:spcAft>
                          <a:spcPts val="0"/>
                        </a:spcAft>
                        <a:buNone/>
                      </a:pPr>
                      <a:r>
                        <a:rPr lang="en" sz="1050">
                          <a:solidFill>
                            <a:schemeClr val="dk1"/>
                          </a:solidFill>
                          <a:sym typeface="Calibri"/>
                        </a:rPr>
                        <a:t>37.0</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23.9</a:t>
                      </a:r>
                      <a:endParaRPr sz="1050">
                        <a:sym typeface="Calibri"/>
                      </a:endParaRPr>
                    </a:p>
                    <a:p>
                      <a:pPr marL="0" lvl="0" indent="0" algn="l" rtl="0">
                        <a:spcBef>
                          <a:spcPts val="0"/>
                        </a:spcBef>
                        <a:spcAft>
                          <a:spcPts val="0"/>
                        </a:spcAft>
                        <a:buNone/>
                      </a:pPr>
                      <a:r>
                        <a:rPr lang="en" sz="1050">
                          <a:solidFill>
                            <a:schemeClr val="dk1"/>
                          </a:solidFill>
                          <a:sym typeface="Calibri"/>
                        </a:rPr>
                        <a:t>33.9</a:t>
                      </a:r>
                      <a:endParaRPr sz="1050">
                        <a:latin typeface="Calibri"/>
                        <a:ea typeface="Calibri"/>
                        <a:cs typeface="Calibri"/>
                        <a:sym typeface="Calibri"/>
                      </a:endParaRPr>
                    </a:p>
                  </a:txBody>
                  <a:tcPr marL="9525" marR="9525" marT="0" marB="0" anchor="b"/>
                </a:tc>
                <a:extLst>
                  <a:ext uri="{0D108BD9-81ED-4DB2-BD59-A6C34878D82A}">
                    <a16:rowId xmlns:a16="http://schemas.microsoft.com/office/drawing/2014/main" val="10003"/>
                  </a:ext>
                </a:extLst>
              </a:tr>
              <a:tr h="389465">
                <a:tc>
                  <a:txBody>
                    <a:bodyPr/>
                    <a:lstStyle/>
                    <a:p>
                      <a:pPr marL="0" lvl="0" indent="0" algn="l" rtl="0">
                        <a:spcBef>
                          <a:spcPts val="0"/>
                        </a:spcBef>
                        <a:spcAft>
                          <a:spcPts val="0"/>
                        </a:spcAft>
                        <a:buNone/>
                      </a:pPr>
                      <a:r>
                        <a:rPr lang="en" sz="1200"/>
                        <a:t>Llama-1</a:t>
                      </a:r>
                      <a:endParaRPr sz="1200"/>
                    </a:p>
                  </a:txBody>
                  <a:tcPr marL="91425" marR="91425" marT="91425" marB="91425"/>
                </a:tc>
                <a:tc>
                  <a:txBody>
                    <a:bodyPr/>
                    <a:lstStyle/>
                    <a:p>
                      <a:pPr marL="0" lvl="0" indent="0" algn="l" rtl="0">
                        <a:lnSpc>
                          <a:spcPct val="100000"/>
                        </a:lnSpc>
                        <a:spcBef>
                          <a:spcPts val="0"/>
                        </a:spcBef>
                        <a:spcAft>
                          <a:spcPts val="0"/>
                        </a:spcAft>
                        <a:buNone/>
                      </a:pPr>
                      <a:r>
                        <a:rPr lang="en" sz="1050">
                          <a:sym typeface="Calibri"/>
                        </a:rPr>
                        <a:t>33B</a:t>
                      </a:r>
                      <a:endParaRPr sz="1050">
                        <a:sym typeface="Calibri"/>
                      </a:endParaRPr>
                    </a:p>
                    <a:p>
                      <a:pPr marL="0" lvl="0" indent="0" algn="l" rtl="0">
                        <a:spcBef>
                          <a:spcPts val="0"/>
                        </a:spcBef>
                        <a:spcAft>
                          <a:spcPts val="0"/>
                        </a:spcAft>
                        <a:buClr>
                          <a:schemeClr val="dk1"/>
                        </a:buClr>
                        <a:buSzPts val="1100"/>
                        <a:buFont typeface="Arial"/>
                        <a:buNone/>
                      </a:pPr>
                      <a:r>
                        <a:rPr lang="en" sz="1050">
                          <a:solidFill>
                            <a:schemeClr val="dk1"/>
                          </a:solidFill>
                          <a:sym typeface="Calibri"/>
                        </a:rPr>
                        <a:t>65B</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26.0</a:t>
                      </a:r>
                      <a:endParaRPr sz="1050">
                        <a:sym typeface="Calibri"/>
                      </a:endParaRPr>
                    </a:p>
                    <a:p>
                      <a:pPr marL="0" lvl="0" indent="0" algn="l" rtl="0">
                        <a:spcBef>
                          <a:spcPts val="0"/>
                        </a:spcBef>
                        <a:spcAft>
                          <a:spcPts val="0"/>
                        </a:spcAft>
                        <a:buNone/>
                      </a:pPr>
                      <a:r>
                        <a:rPr lang="en" sz="1050">
                          <a:solidFill>
                            <a:schemeClr val="dk1"/>
                          </a:solidFill>
                          <a:sym typeface="Calibri"/>
                        </a:rPr>
                        <a:t>30.7</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70.0</a:t>
                      </a:r>
                      <a:endParaRPr sz="1050">
                        <a:sym typeface="Calibri"/>
                      </a:endParaRPr>
                    </a:p>
                    <a:p>
                      <a:pPr marL="0" lvl="0" indent="0" algn="l" rtl="0">
                        <a:spcBef>
                          <a:spcPts val="0"/>
                        </a:spcBef>
                        <a:spcAft>
                          <a:spcPts val="0"/>
                        </a:spcAft>
                        <a:buNone/>
                      </a:pPr>
                      <a:r>
                        <a:rPr lang="en" sz="1050">
                          <a:solidFill>
                            <a:schemeClr val="dk1"/>
                          </a:solidFill>
                          <a:sym typeface="Calibri"/>
                        </a:rPr>
                        <a:t>70.7</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58.4</a:t>
                      </a:r>
                      <a:endParaRPr sz="1050">
                        <a:sym typeface="Calibri"/>
                      </a:endParaRPr>
                    </a:p>
                    <a:p>
                      <a:pPr marL="0" lvl="0" indent="0" algn="l" rtl="0">
                        <a:spcBef>
                          <a:spcPts val="0"/>
                        </a:spcBef>
                        <a:spcAft>
                          <a:spcPts val="0"/>
                        </a:spcAft>
                        <a:buNone/>
                      </a:pPr>
                      <a:r>
                        <a:rPr lang="en" sz="1050">
                          <a:solidFill>
                            <a:schemeClr val="dk1"/>
                          </a:solidFill>
                          <a:sym typeface="Calibri"/>
                        </a:rPr>
                        <a:t>60.5</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67.6</a:t>
                      </a:r>
                      <a:endParaRPr sz="1050">
                        <a:sym typeface="Calibri"/>
                      </a:endParaRPr>
                    </a:p>
                    <a:p>
                      <a:pPr marL="0" lvl="0" indent="0" algn="l" rtl="0">
                        <a:spcBef>
                          <a:spcPts val="0"/>
                        </a:spcBef>
                        <a:spcAft>
                          <a:spcPts val="0"/>
                        </a:spcAft>
                        <a:buNone/>
                      </a:pPr>
                      <a:r>
                        <a:rPr lang="en" sz="1050">
                          <a:solidFill>
                            <a:schemeClr val="dk1"/>
                          </a:solidFill>
                          <a:sym typeface="Calibri"/>
                        </a:rPr>
                        <a:t>68.6</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21.4</a:t>
                      </a:r>
                      <a:endParaRPr sz="1050">
                        <a:sym typeface="Calibri"/>
                      </a:endParaRPr>
                    </a:p>
                    <a:p>
                      <a:pPr marL="0" lvl="0" indent="0" algn="l" rtl="0">
                        <a:spcBef>
                          <a:spcPts val="0"/>
                        </a:spcBef>
                        <a:spcAft>
                          <a:spcPts val="0"/>
                        </a:spcAft>
                        <a:buNone/>
                      </a:pPr>
                      <a:r>
                        <a:rPr lang="en" sz="1050">
                          <a:solidFill>
                            <a:schemeClr val="dk1"/>
                          </a:solidFill>
                          <a:sym typeface="Calibri"/>
                        </a:rPr>
                        <a:t>30.8</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57.8</a:t>
                      </a:r>
                      <a:endParaRPr sz="1050">
                        <a:sym typeface="Calibri"/>
                      </a:endParaRPr>
                    </a:p>
                    <a:p>
                      <a:pPr marL="0" lvl="0" indent="0" algn="l" rtl="0">
                        <a:spcBef>
                          <a:spcPts val="0"/>
                        </a:spcBef>
                        <a:spcAft>
                          <a:spcPts val="0"/>
                        </a:spcAft>
                        <a:buNone/>
                      </a:pPr>
                      <a:r>
                        <a:rPr lang="en" sz="1050">
                          <a:solidFill>
                            <a:schemeClr val="dk1"/>
                          </a:solidFill>
                          <a:sym typeface="Calibri"/>
                        </a:rPr>
                        <a:t>63.4</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39.8</a:t>
                      </a:r>
                      <a:endParaRPr sz="1050">
                        <a:sym typeface="Calibri"/>
                      </a:endParaRPr>
                    </a:p>
                    <a:p>
                      <a:pPr marL="0" lvl="0" indent="0" algn="l" rtl="0">
                        <a:spcBef>
                          <a:spcPts val="0"/>
                        </a:spcBef>
                        <a:spcAft>
                          <a:spcPts val="0"/>
                        </a:spcAft>
                        <a:buNone/>
                      </a:pPr>
                      <a:r>
                        <a:rPr lang="en" sz="1050">
                          <a:solidFill>
                            <a:schemeClr val="dk1"/>
                          </a:solidFill>
                          <a:sym typeface="Calibri"/>
                        </a:rPr>
                        <a:t>43.5</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41.7</a:t>
                      </a:r>
                      <a:endParaRPr sz="1050">
                        <a:sym typeface="Calibri"/>
                      </a:endParaRPr>
                    </a:p>
                    <a:p>
                      <a:pPr marL="0" lvl="0" indent="0" algn="l" rtl="0">
                        <a:spcBef>
                          <a:spcPts val="0"/>
                        </a:spcBef>
                        <a:spcAft>
                          <a:spcPts val="0"/>
                        </a:spcAft>
                        <a:buNone/>
                      </a:pPr>
                      <a:r>
                        <a:rPr lang="en" sz="1050">
                          <a:solidFill>
                            <a:schemeClr val="dk1"/>
                          </a:solidFill>
                          <a:sym typeface="Calibri"/>
                        </a:rPr>
                        <a:t>47.6</a:t>
                      </a:r>
                      <a:endParaRPr sz="1050">
                        <a:latin typeface="Calibri"/>
                        <a:ea typeface="Calibri"/>
                        <a:cs typeface="Calibri"/>
                        <a:sym typeface="Calibri"/>
                      </a:endParaRPr>
                    </a:p>
                  </a:txBody>
                  <a:tcPr marL="9525" marR="9525" marT="0" marB="0" anchor="b"/>
                </a:tc>
                <a:extLst>
                  <a:ext uri="{0D108BD9-81ED-4DB2-BD59-A6C34878D82A}">
                    <a16:rowId xmlns:a16="http://schemas.microsoft.com/office/drawing/2014/main" val="10004"/>
                  </a:ext>
                </a:extLst>
              </a:tr>
              <a:tr h="389465">
                <a:tc>
                  <a:txBody>
                    <a:bodyPr/>
                    <a:lstStyle/>
                    <a:p>
                      <a:pPr marL="0" lvl="0" indent="0" algn="l" rtl="0">
                        <a:spcBef>
                          <a:spcPts val="0"/>
                        </a:spcBef>
                        <a:spcAft>
                          <a:spcPts val="0"/>
                        </a:spcAft>
                        <a:buNone/>
                      </a:pPr>
                      <a:r>
                        <a:rPr lang="en" sz="1200"/>
                        <a:t>Llama-2</a:t>
                      </a:r>
                      <a:endParaRPr sz="1200"/>
                    </a:p>
                  </a:txBody>
                  <a:tcPr marL="91425" marR="91425" marT="91425" marB="91425"/>
                </a:tc>
                <a:tc>
                  <a:txBody>
                    <a:bodyPr/>
                    <a:lstStyle/>
                    <a:p>
                      <a:pPr marL="0" lvl="0" indent="0" algn="l" rtl="0">
                        <a:lnSpc>
                          <a:spcPct val="100000"/>
                        </a:lnSpc>
                        <a:spcBef>
                          <a:spcPts val="0"/>
                        </a:spcBef>
                        <a:spcAft>
                          <a:spcPts val="0"/>
                        </a:spcAft>
                        <a:buNone/>
                      </a:pPr>
                      <a:r>
                        <a:rPr lang="en" sz="1050">
                          <a:sym typeface="Calibri"/>
                        </a:rPr>
                        <a:t>7B</a:t>
                      </a:r>
                      <a:endParaRPr sz="1050">
                        <a:sym typeface="Calibri"/>
                      </a:endParaRPr>
                    </a:p>
                    <a:p>
                      <a:pPr marL="0" lvl="0" indent="0" algn="l" rtl="0">
                        <a:spcBef>
                          <a:spcPts val="0"/>
                        </a:spcBef>
                        <a:spcAft>
                          <a:spcPts val="0"/>
                        </a:spcAft>
                        <a:buNone/>
                      </a:pPr>
                      <a:r>
                        <a:rPr lang="en" sz="1050">
                          <a:solidFill>
                            <a:schemeClr val="dk1"/>
                          </a:solidFill>
                          <a:sym typeface="Calibri"/>
                        </a:rPr>
                        <a:t>13B</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16.8</a:t>
                      </a:r>
                      <a:endParaRPr sz="1050">
                        <a:sym typeface="Calibri"/>
                      </a:endParaRPr>
                    </a:p>
                    <a:p>
                      <a:pPr marL="0" lvl="0" indent="0" algn="l" rtl="0">
                        <a:spcBef>
                          <a:spcPts val="0"/>
                        </a:spcBef>
                        <a:spcAft>
                          <a:spcPts val="0"/>
                        </a:spcAft>
                        <a:buNone/>
                      </a:pPr>
                      <a:r>
                        <a:rPr lang="en" sz="1050">
                          <a:solidFill>
                            <a:schemeClr val="dk1"/>
                          </a:solidFill>
                          <a:sym typeface="Calibri"/>
                        </a:rPr>
                        <a:t>24.5</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63.9</a:t>
                      </a:r>
                      <a:endParaRPr sz="1050">
                        <a:sym typeface="Calibri"/>
                      </a:endParaRPr>
                    </a:p>
                    <a:p>
                      <a:pPr marL="0" lvl="0" indent="0" algn="l" rtl="0">
                        <a:spcBef>
                          <a:spcPts val="0"/>
                        </a:spcBef>
                        <a:spcAft>
                          <a:spcPts val="0"/>
                        </a:spcAft>
                        <a:buNone/>
                      </a:pPr>
                      <a:r>
                        <a:rPr lang="en" sz="1050">
                          <a:solidFill>
                            <a:schemeClr val="dk1"/>
                          </a:solidFill>
                          <a:sym typeface="Calibri"/>
                        </a:rPr>
                        <a:t>66.9</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48.9</a:t>
                      </a:r>
                      <a:endParaRPr sz="1050">
                        <a:sym typeface="Calibri"/>
                      </a:endParaRPr>
                    </a:p>
                    <a:p>
                      <a:pPr marL="0" lvl="0" indent="0" algn="l" rtl="0">
                        <a:spcBef>
                          <a:spcPts val="0"/>
                        </a:spcBef>
                        <a:spcAft>
                          <a:spcPts val="0"/>
                        </a:spcAft>
                        <a:buNone/>
                      </a:pPr>
                      <a:r>
                        <a:rPr lang="en" sz="1050">
                          <a:solidFill>
                            <a:schemeClr val="dk1"/>
                          </a:solidFill>
                          <a:sym typeface="Calibri"/>
                        </a:rPr>
                        <a:t>55.4</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61.3</a:t>
                      </a:r>
                      <a:endParaRPr sz="1050">
                        <a:sym typeface="Calibri"/>
                      </a:endParaRPr>
                    </a:p>
                    <a:p>
                      <a:pPr marL="0" lvl="0" indent="0" algn="l" rtl="0">
                        <a:spcBef>
                          <a:spcPts val="0"/>
                        </a:spcBef>
                        <a:spcAft>
                          <a:spcPts val="0"/>
                        </a:spcAft>
                        <a:buNone/>
                      </a:pPr>
                      <a:r>
                        <a:rPr lang="en" sz="1050">
                          <a:solidFill>
                            <a:schemeClr val="dk1"/>
                          </a:solidFill>
                          <a:sym typeface="Calibri"/>
                        </a:rPr>
                        <a:t>65.8</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14.6</a:t>
                      </a:r>
                      <a:endParaRPr sz="1050">
                        <a:sym typeface="Calibri"/>
                      </a:endParaRPr>
                    </a:p>
                    <a:p>
                      <a:pPr marL="0" lvl="0" indent="0" algn="l" rtl="0">
                        <a:spcBef>
                          <a:spcPts val="0"/>
                        </a:spcBef>
                        <a:spcAft>
                          <a:spcPts val="0"/>
                        </a:spcAft>
                        <a:buNone/>
                      </a:pPr>
                      <a:r>
                        <a:rPr lang="en" sz="1050">
                          <a:solidFill>
                            <a:schemeClr val="dk1"/>
                          </a:solidFill>
                          <a:sym typeface="Calibri"/>
                        </a:rPr>
                        <a:t>28.7</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45.3</a:t>
                      </a:r>
                      <a:endParaRPr sz="1050">
                        <a:sym typeface="Calibri"/>
                      </a:endParaRPr>
                    </a:p>
                    <a:p>
                      <a:pPr marL="0" lvl="0" indent="0" algn="l" rtl="0">
                        <a:spcBef>
                          <a:spcPts val="0"/>
                        </a:spcBef>
                        <a:spcAft>
                          <a:spcPts val="0"/>
                        </a:spcAft>
                        <a:buNone/>
                      </a:pPr>
                      <a:r>
                        <a:rPr lang="en" sz="1050">
                          <a:solidFill>
                            <a:schemeClr val="dk1"/>
                          </a:solidFill>
                          <a:sym typeface="Calibri"/>
                        </a:rPr>
                        <a:t>54.8</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32.6</a:t>
                      </a:r>
                      <a:endParaRPr sz="1050">
                        <a:sym typeface="Calibri"/>
                      </a:endParaRPr>
                    </a:p>
                    <a:p>
                      <a:pPr marL="0" lvl="0" indent="0" algn="l" rtl="0">
                        <a:spcBef>
                          <a:spcPts val="0"/>
                        </a:spcBef>
                        <a:spcAft>
                          <a:spcPts val="0"/>
                        </a:spcAft>
                        <a:buNone/>
                      </a:pPr>
                      <a:r>
                        <a:rPr lang="en" sz="1050">
                          <a:solidFill>
                            <a:schemeClr val="dk1"/>
                          </a:solidFill>
                          <a:sym typeface="Calibri"/>
                        </a:rPr>
                        <a:t>39.4</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29.3</a:t>
                      </a:r>
                      <a:endParaRPr sz="1050">
                        <a:sym typeface="Calibri"/>
                      </a:endParaRPr>
                    </a:p>
                    <a:p>
                      <a:pPr marL="0" lvl="0" indent="0" algn="l" rtl="0">
                        <a:spcBef>
                          <a:spcPts val="0"/>
                        </a:spcBef>
                        <a:spcAft>
                          <a:spcPts val="0"/>
                        </a:spcAft>
                        <a:buNone/>
                      </a:pPr>
                      <a:r>
                        <a:rPr lang="en" sz="1050">
                          <a:solidFill>
                            <a:schemeClr val="dk1"/>
                          </a:solidFill>
                          <a:sym typeface="Calibri"/>
                        </a:rPr>
                        <a:t>39.1</a:t>
                      </a:r>
                      <a:endParaRPr sz="1050">
                        <a:latin typeface="Calibri"/>
                        <a:ea typeface="Calibri"/>
                        <a:cs typeface="Calibri"/>
                        <a:sym typeface="Calibri"/>
                      </a:endParaRPr>
                    </a:p>
                  </a:txBody>
                  <a:tcPr marL="9525" marR="9525" marT="0" marB="0" anchor="b"/>
                </a:tc>
                <a:extLst>
                  <a:ext uri="{0D108BD9-81ED-4DB2-BD59-A6C34878D82A}">
                    <a16:rowId xmlns:a16="http://schemas.microsoft.com/office/drawing/2014/main" val="10005"/>
                  </a:ext>
                </a:extLst>
              </a:tr>
              <a:tr h="389465">
                <a:tc>
                  <a:txBody>
                    <a:bodyPr/>
                    <a:lstStyle/>
                    <a:p>
                      <a:pPr marL="0" lvl="0" indent="0" algn="l" rtl="0">
                        <a:spcBef>
                          <a:spcPts val="0"/>
                        </a:spcBef>
                        <a:spcAft>
                          <a:spcPts val="0"/>
                        </a:spcAft>
                        <a:buNone/>
                      </a:pPr>
                      <a:r>
                        <a:rPr lang="en" sz="1200"/>
                        <a:t>Llama-2</a:t>
                      </a:r>
                      <a:endParaRPr sz="1200"/>
                    </a:p>
                  </a:txBody>
                  <a:tcPr marL="91425" marR="91425" marT="91425" marB="91425"/>
                </a:tc>
                <a:tc>
                  <a:txBody>
                    <a:bodyPr/>
                    <a:lstStyle/>
                    <a:p>
                      <a:pPr marL="0" lvl="0" indent="0" algn="l" rtl="0">
                        <a:lnSpc>
                          <a:spcPct val="100000"/>
                        </a:lnSpc>
                        <a:spcBef>
                          <a:spcPts val="0"/>
                        </a:spcBef>
                        <a:spcAft>
                          <a:spcPts val="0"/>
                        </a:spcAft>
                        <a:buNone/>
                      </a:pPr>
                      <a:r>
                        <a:rPr lang="en" sz="1050">
                          <a:sym typeface="Calibri"/>
                        </a:rPr>
                        <a:t>34B</a:t>
                      </a:r>
                      <a:endParaRPr sz="1050">
                        <a:sym typeface="Calibri"/>
                      </a:endParaRPr>
                    </a:p>
                    <a:p>
                      <a:pPr marL="0" lvl="0" indent="0" algn="l" rtl="0">
                        <a:spcBef>
                          <a:spcPts val="0"/>
                        </a:spcBef>
                        <a:spcAft>
                          <a:spcPts val="0"/>
                        </a:spcAft>
                        <a:buNone/>
                      </a:pPr>
                      <a:r>
                        <a:rPr lang="en" sz="1050">
                          <a:solidFill>
                            <a:schemeClr val="dk1"/>
                          </a:solidFill>
                          <a:sym typeface="Calibri"/>
                        </a:rPr>
                        <a:t>70B</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27.8</a:t>
                      </a:r>
                      <a:endParaRPr sz="1050">
                        <a:sym typeface="Calibri"/>
                      </a:endParaRPr>
                    </a:p>
                    <a:p>
                      <a:pPr marL="0" lvl="0" indent="0" algn="l" rtl="0">
                        <a:spcBef>
                          <a:spcPts val="0"/>
                        </a:spcBef>
                        <a:spcAft>
                          <a:spcPts val="0"/>
                        </a:spcAft>
                        <a:buNone/>
                      </a:pPr>
                      <a:r>
                        <a:rPr lang="en" sz="1050">
                          <a:solidFill>
                            <a:schemeClr val="dk1"/>
                          </a:solidFill>
                          <a:sym typeface="Calibri"/>
                        </a:rPr>
                        <a:t>37.5</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69.9</a:t>
                      </a:r>
                      <a:endParaRPr sz="1050">
                        <a:sym typeface="Calibri"/>
                      </a:endParaRPr>
                    </a:p>
                    <a:p>
                      <a:pPr marL="0" lvl="0" indent="0" algn="l" rtl="0">
                        <a:spcBef>
                          <a:spcPts val="0"/>
                        </a:spcBef>
                        <a:spcAft>
                          <a:spcPts val="0"/>
                        </a:spcAft>
                        <a:buNone/>
                      </a:pPr>
                      <a:r>
                        <a:rPr lang="en" sz="1050">
                          <a:solidFill>
                            <a:schemeClr val="dk1"/>
                          </a:solidFill>
                          <a:sym typeface="Calibri"/>
                        </a:rPr>
                        <a:t>71.9</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58.7</a:t>
                      </a:r>
                      <a:endParaRPr sz="1050">
                        <a:sym typeface="Calibri"/>
                      </a:endParaRPr>
                    </a:p>
                    <a:p>
                      <a:pPr marL="0" lvl="0" indent="0" algn="l" rtl="0">
                        <a:spcBef>
                          <a:spcPts val="0"/>
                        </a:spcBef>
                        <a:spcAft>
                          <a:spcPts val="0"/>
                        </a:spcAft>
                        <a:buNone/>
                      </a:pPr>
                      <a:r>
                        <a:rPr lang="en" sz="1050">
                          <a:solidFill>
                            <a:schemeClr val="dk1"/>
                          </a:solidFill>
                          <a:sym typeface="Calibri"/>
                        </a:rPr>
                        <a:t>63.6</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68.0</a:t>
                      </a:r>
                      <a:endParaRPr sz="1050">
                        <a:sym typeface="Calibri"/>
                      </a:endParaRPr>
                    </a:p>
                    <a:p>
                      <a:pPr marL="0" lvl="0" indent="0" algn="l" rtl="0">
                        <a:spcBef>
                          <a:spcPts val="0"/>
                        </a:spcBef>
                        <a:spcAft>
                          <a:spcPts val="0"/>
                        </a:spcAft>
                        <a:buNone/>
                      </a:pPr>
                      <a:r>
                        <a:rPr lang="en" sz="1050">
                          <a:solidFill>
                            <a:schemeClr val="dk1"/>
                          </a:solidFill>
                          <a:sym typeface="Calibri"/>
                        </a:rPr>
                        <a:t>69.4</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24.2</a:t>
                      </a:r>
                      <a:endParaRPr sz="1050">
                        <a:sym typeface="Calibri"/>
                      </a:endParaRPr>
                    </a:p>
                    <a:p>
                      <a:pPr marL="0" lvl="0" indent="0" algn="l" rtl="0">
                        <a:spcBef>
                          <a:spcPts val="0"/>
                        </a:spcBef>
                        <a:spcAft>
                          <a:spcPts val="0"/>
                        </a:spcAft>
                        <a:buNone/>
                      </a:pPr>
                      <a:r>
                        <a:rPr lang="en" sz="1050">
                          <a:solidFill>
                            <a:schemeClr val="dk1"/>
                          </a:solidFill>
                          <a:sym typeface="Calibri"/>
                        </a:rPr>
                        <a:t>35.2</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62.6</a:t>
                      </a:r>
                      <a:endParaRPr sz="1050">
                        <a:sym typeface="Calibri"/>
                      </a:endParaRPr>
                    </a:p>
                    <a:p>
                      <a:pPr marL="0" lvl="0" indent="0" algn="l" rtl="0">
                        <a:spcBef>
                          <a:spcPts val="0"/>
                        </a:spcBef>
                        <a:spcAft>
                          <a:spcPts val="0"/>
                        </a:spcAft>
                        <a:buNone/>
                      </a:pPr>
                      <a:r>
                        <a:rPr lang="en" sz="1050">
                          <a:solidFill>
                            <a:schemeClr val="dk1"/>
                          </a:solidFill>
                          <a:sym typeface="Calibri"/>
                        </a:rPr>
                        <a:t>68.9</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44.1</a:t>
                      </a:r>
                      <a:endParaRPr sz="1050">
                        <a:sym typeface="Calibri"/>
                      </a:endParaRPr>
                    </a:p>
                    <a:p>
                      <a:pPr marL="0" lvl="0" indent="0" algn="l" rtl="0">
                        <a:spcBef>
                          <a:spcPts val="0"/>
                        </a:spcBef>
                        <a:spcAft>
                          <a:spcPts val="0"/>
                        </a:spcAft>
                        <a:buNone/>
                      </a:pPr>
                      <a:r>
                        <a:rPr lang="en" sz="1050">
                          <a:solidFill>
                            <a:schemeClr val="dk1"/>
                          </a:solidFill>
                          <a:sym typeface="Calibri"/>
                        </a:rPr>
                        <a:t>51.2</a:t>
                      </a:r>
                      <a:endParaRPr sz="1050">
                        <a:latin typeface="Calibri"/>
                        <a:ea typeface="Calibri"/>
                        <a:cs typeface="Calibri"/>
                        <a:sym typeface="Calibri"/>
                      </a:endParaRPr>
                    </a:p>
                  </a:txBody>
                  <a:tcPr marL="9525" marR="9525" marT="0" marB="0" anchor="b"/>
                </a:tc>
                <a:tc>
                  <a:txBody>
                    <a:bodyPr/>
                    <a:lstStyle/>
                    <a:p>
                      <a:pPr marL="0" lvl="0" indent="0" algn="l" rtl="0">
                        <a:lnSpc>
                          <a:spcPct val="100000"/>
                        </a:lnSpc>
                        <a:spcBef>
                          <a:spcPts val="0"/>
                        </a:spcBef>
                        <a:spcAft>
                          <a:spcPts val="0"/>
                        </a:spcAft>
                        <a:buNone/>
                      </a:pPr>
                      <a:r>
                        <a:rPr lang="en" sz="1050">
                          <a:sym typeface="Calibri"/>
                        </a:rPr>
                        <a:t>43.4</a:t>
                      </a:r>
                      <a:endParaRPr sz="1050">
                        <a:sym typeface="Calibri"/>
                      </a:endParaRPr>
                    </a:p>
                    <a:p>
                      <a:pPr marL="0" lvl="0" indent="0" algn="l" rtl="0">
                        <a:spcBef>
                          <a:spcPts val="0"/>
                        </a:spcBef>
                        <a:spcAft>
                          <a:spcPts val="0"/>
                        </a:spcAft>
                        <a:buNone/>
                      </a:pPr>
                      <a:r>
                        <a:rPr lang="en" sz="1050">
                          <a:solidFill>
                            <a:schemeClr val="dk1"/>
                          </a:solidFill>
                          <a:sym typeface="Calibri"/>
                        </a:rPr>
                        <a:t>54.2</a:t>
                      </a:r>
                      <a:endParaRPr sz="1050">
                        <a:latin typeface="Calibri"/>
                        <a:ea typeface="Calibri"/>
                        <a:cs typeface="Calibri"/>
                        <a:sym typeface="Calibri"/>
                      </a:endParaRPr>
                    </a:p>
                  </a:txBody>
                  <a:tcPr marL="9525" marR="9525" marT="0" marB="0" anchor="b"/>
                </a:tc>
                <a:extLst>
                  <a:ext uri="{0D108BD9-81ED-4DB2-BD59-A6C34878D82A}">
                    <a16:rowId xmlns:a16="http://schemas.microsoft.com/office/drawing/2014/main" val="10006"/>
                  </a:ext>
                </a:extLst>
              </a:tr>
            </a:tbl>
          </a:graphicData>
        </a:graphic>
      </p:graphicFrame>
      <p:sp>
        <p:nvSpPr>
          <p:cNvPr id="561" name="Google Shape;561;p66"/>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7"/>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 2-Chat</a:t>
            </a:r>
            <a:endParaRPr/>
          </a:p>
        </p:txBody>
      </p:sp>
      <p:sp>
        <p:nvSpPr>
          <p:cNvPr id="567" name="Google Shape;567;p67"/>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Llama 2-Chat is a version of Llama-2 with supervised fine-tuning through alignment techniques</a:t>
            </a:r>
            <a:endParaRPr/>
          </a:p>
          <a:p>
            <a:pPr marL="457200" lvl="0" indent="-317500" algn="l" rtl="0">
              <a:spcBef>
                <a:spcPts val="0"/>
              </a:spcBef>
              <a:spcAft>
                <a:spcPts val="0"/>
              </a:spcAft>
              <a:buSzPts val="1400"/>
              <a:buChar char="-"/>
            </a:pPr>
            <a:r>
              <a:rPr lang="en"/>
              <a:t>Supervised fine tuning with publicly available instruction fine-tuning data</a:t>
            </a:r>
            <a:endParaRPr/>
          </a:p>
          <a:p>
            <a:pPr marL="914400" lvl="1" indent="-317500" algn="l" rtl="0">
              <a:spcBef>
                <a:spcPts val="0"/>
              </a:spcBef>
              <a:spcAft>
                <a:spcPts val="0"/>
              </a:spcAft>
              <a:buSzPts val="1400"/>
              <a:buChar char="-"/>
            </a:pPr>
            <a:r>
              <a:rPr lang="en"/>
              <a:t>it was found that using less (thousands instead of millions) but higher quality examples improved results</a:t>
            </a:r>
            <a:endParaRPr/>
          </a:p>
          <a:p>
            <a:pPr marL="457200" lvl="0" indent="-317500" algn="l" rtl="0">
              <a:spcBef>
                <a:spcPts val="0"/>
              </a:spcBef>
              <a:spcAft>
                <a:spcPts val="0"/>
              </a:spcAft>
              <a:buSzPts val="1400"/>
              <a:buChar char="-"/>
            </a:pPr>
            <a:r>
              <a:rPr lang="en"/>
              <a:t>Reinforcement learning with human feedback (RLHF) is applied after fine-tuning so the model can understand the user intentions to further align the model with human preferences</a:t>
            </a:r>
            <a:endParaRPr/>
          </a:p>
        </p:txBody>
      </p:sp>
      <p:sp>
        <p:nvSpPr>
          <p:cNvPr id="568" name="Google Shape;568;p67"/>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68"/>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Llama 2-Chat Human Preference Data Collection</a:t>
            </a:r>
            <a:endParaRPr/>
          </a:p>
        </p:txBody>
      </p:sp>
      <p:sp>
        <p:nvSpPr>
          <p:cNvPr id="574" name="Google Shape;574;p68"/>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Data of human preferences obtained from human feedback</a:t>
            </a:r>
            <a:endParaRPr/>
          </a:p>
          <a:p>
            <a:pPr marL="457200" lvl="0" indent="-317500" algn="l" rtl="0">
              <a:spcBef>
                <a:spcPts val="0"/>
              </a:spcBef>
              <a:spcAft>
                <a:spcPts val="0"/>
              </a:spcAft>
              <a:buSzPts val="1400"/>
              <a:buChar char="-"/>
            </a:pPr>
            <a:r>
              <a:rPr lang="en"/>
              <a:t>For more diversity of collected prompts, binary comparison protocol was used to collect feedback</a:t>
            </a:r>
            <a:endParaRPr/>
          </a:p>
          <a:p>
            <a:pPr marL="914400" lvl="1" indent="-317500" algn="l" rtl="0">
              <a:spcBef>
                <a:spcPts val="0"/>
              </a:spcBef>
              <a:spcAft>
                <a:spcPts val="0"/>
              </a:spcAft>
              <a:buSzPts val="1400"/>
              <a:buChar char="-"/>
            </a:pPr>
            <a:r>
              <a:rPr lang="en"/>
              <a:t>Annotators write prompts for the model, then for each prompt they choose one of 2 responses from different variants of the model (e.x. With different temperature) based on provided criteria (helpfulness or safety), and rank how much better their chosen response is on a scale of 4 points</a:t>
            </a:r>
            <a:endParaRPr/>
          </a:p>
          <a:p>
            <a:pPr marL="914400" lvl="1" indent="-317500" algn="l" rtl="0">
              <a:spcBef>
                <a:spcPts val="0"/>
              </a:spcBef>
              <a:spcAft>
                <a:spcPts val="0"/>
              </a:spcAft>
              <a:buSzPts val="1400"/>
              <a:buChar char="-"/>
            </a:pPr>
            <a:r>
              <a:rPr lang="en"/>
              <a:t>Preference was given to helpfulness and safety</a:t>
            </a:r>
            <a:endParaRPr/>
          </a:p>
          <a:p>
            <a:pPr marL="914400" lvl="1" indent="-317500" algn="l" rtl="0">
              <a:spcBef>
                <a:spcPts val="0"/>
              </a:spcBef>
              <a:spcAft>
                <a:spcPts val="0"/>
              </a:spcAft>
              <a:buSzPts val="1400"/>
              <a:buChar char="-"/>
            </a:pPr>
            <a:r>
              <a:rPr lang="en"/>
              <a:t>This data was received in batches over time (so the reward model improved over time)</a:t>
            </a:r>
            <a:endParaRPr/>
          </a:p>
        </p:txBody>
      </p:sp>
      <p:sp>
        <p:nvSpPr>
          <p:cNvPr id="575" name="Google Shape;575;p68"/>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9"/>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 2-Chat Reward Modeling</a:t>
            </a:r>
            <a:endParaRPr/>
          </a:p>
        </p:txBody>
      </p:sp>
      <p:sp>
        <p:nvSpPr>
          <p:cNvPr id="581" name="Google Shape;581;p69"/>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Human preference data was used to train reward model (RM) so that patterns in the preferences can be learned, by changing internal text distribution of the base model</a:t>
            </a:r>
            <a:endParaRPr/>
          </a:p>
          <a:p>
            <a:pPr marL="457200" lvl="0" indent="-317500" algn="l" rtl="0">
              <a:spcBef>
                <a:spcPts val="0"/>
              </a:spcBef>
              <a:spcAft>
                <a:spcPts val="0"/>
              </a:spcAft>
              <a:buSzPts val="1400"/>
              <a:buChar char="-"/>
            </a:pPr>
            <a:r>
              <a:rPr lang="en"/>
              <a:t>The RM outputs a score based on prediction of the quality of the model (based on human preference) given a prompt and model response</a:t>
            </a:r>
            <a:endParaRPr/>
          </a:p>
          <a:p>
            <a:pPr marL="457200" lvl="0" indent="-317500" algn="l" rtl="0">
              <a:spcBef>
                <a:spcPts val="0"/>
              </a:spcBef>
              <a:spcAft>
                <a:spcPts val="0"/>
              </a:spcAft>
              <a:buSzPts val="1400"/>
              <a:buChar char="-"/>
            </a:pPr>
            <a:r>
              <a:rPr lang="en"/>
              <a:t>These scores were used as rewards for RLHF</a:t>
            </a:r>
            <a:endParaRPr/>
          </a:p>
          <a:p>
            <a:pPr marL="457200" lvl="0" indent="-317500" algn="l" rtl="0">
              <a:spcBef>
                <a:spcPts val="0"/>
              </a:spcBef>
              <a:spcAft>
                <a:spcPts val="0"/>
              </a:spcAft>
              <a:buSzPts val="1400"/>
              <a:buChar char="-"/>
            </a:pPr>
            <a:r>
              <a:rPr lang="en"/>
              <a:t>Initialized from pretrained model to avoid situations where the models would end up </a:t>
            </a:r>
            <a:r>
              <a:rPr lang="en" err="1"/>
              <a:t>favouring</a:t>
            </a:r>
            <a:r>
              <a:rPr lang="en"/>
              <a:t> hallucinations, with the same architecture and hyperparameters but with a regression head for outputting rewards</a:t>
            </a:r>
            <a:endParaRPr/>
          </a:p>
          <a:p>
            <a:pPr marL="457200" lvl="0" indent="-317500" algn="l" rtl="0">
              <a:spcBef>
                <a:spcPts val="0"/>
              </a:spcBef>
              <a:spcAft>
                <a:spcPts val="0"/>
              </a:spcAft>
              <a:buSzPts val="1400"/>
              <a:buChar char="-"/>
            </a:pPr>
            <a:r>
              <a:rPr lang="en"/>
              <a:t>2 RMs: for helpfulness and for safety</a:t>
            </a:r>
            <a:endParaRPr/>
          </a:p>
        </p:txBody>
      </p:sp>
      <p:sp>
        <p:nvSpPr>
          <p:cNvPr id="582" name="Google Shape;582;p69"/>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Natural Language Processing Tasks</a:t>
            </a:r>
            <a:endParaRPr/>
          </a:p>
        </p:txBody>
      </p:sp>
      <p:sp>
        <p:nvSpPr>
          <p:cNvPr id="139" name="Google Shape;139;p24"/>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140" name="Google Shape;140;p24"/>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fontScale="85000" lnSpcReduction="10000"/>
          </a:bodyPr>
          <a:lstStyle/>
          <a:p>
            <a:pPr marL="457200" lvl="0" indent="-297497" algn="l" rtl="0">
              <a:spcBef>
                <a:spcPts val="800"/>
              </a:spcBef>
              <a:spcAft>
                <a:spcPts val="0"/>
              </a:spcAft>
              <a:buSzPct val="66666"/>
              <a:buChar char="•"/>
            </a:pPr>
            <a:r>
              <a:rPr lang="en" b="1"/>
              <a:t>Natural Language Understanding</a:t>
            </a:r>
            <a:endParaRPr b="1"/>
          </a:p>
          <a:p>
            <a:pPr marL="914400" lvl="1" indent="-297497" algn="l" rtl="0">
              <a:spcBef>
                <a:spcPts val="400"/>
              </a:spcBef>
              <a:spcAft>
                <a:spcPts val="0"/>
              </a:spcAft>
              <a:buSzPct val="77777"/>
              <a:buChar char="•"/>
            </a:pPr>
            <a:r>
              <a:rPr lang="en" b="1" i="1"/>
              <a:t>Sentiment Analysis</a:t>
            </a:r>
            <a:r>
              <a:rPr lang="en"/>
              <a:t>: This is a classification task. It analyzes and interprets text to determine their emotional inclination. The result is usually a binary (positive and negative) or triple (positive, neutral or negative)</a:t>
            </a:r>
            <a:endParaRPr/>
          </a:p>
          <a:p>
            <a:pPr marL="914400" lvl="1" indent="-297497" algn="l" rtl="0">
              <a:spcBef>
                <a:spcPts val="0"/>
              </a:spcBef>
              <a:spcAft>
                <a:spcPts val="0"/>
              </a:spcAft>
              <a:buSzPct val="77777"/>
              <a:buChar char="•"/>
            </a:pPr>
            <a:r>
              <a:rPr lang="en" b="1" i="1"/>
              <a:t>Text Classification:</a:t>
            </a:r>
            <a:r>
              <a:rPr lang="en"/>
              <a:t> This is related to sentiment analysis though encompasses more. </a:t>
            </a:r>
          </a:p>
          <a:p>
            <a:pPr marL="616903" lvl="1" indent="0" algn="l" rtl="0">
              <a:spcBef>
                <a:spcPts val="0"/>
              </a:spcBef>
              <a:spcAft>
                <a:spcPts val="0"/>
              </a:spcAft>
              <a:buSzPct val="77777"/>
              <a:buNone/>
            </a:pPr>
            <a:endParaRPr i="1"/>
          </a:p>
          <a:p>
            <a:pPr marL="914400" lvl="1" indent="-297497" algn="l" rtl="0">
              <a:spcBef>
                <a:spcPts val="0"/>
              </a:spcBef>
              <a:spcAft>
                <a:spcPts val="0"/>
              </a:spcAft>
              <a:buSzPct val="77777"/>
              <a:buChar char="•"/>
            </a:pPr>
            <a:r>
              <a:rPr lang="en" b="1" i="1"/>
              <a:t>Natural language Inference (NLI)</a:t>
            </a:r>
            <a:r>
              <a:rPr lang="en"/>
              <a:t>: determination of whether a given “hypothesis” logically follows from a given “premise”. </a:t>
            </a:r>
            <a:r>
              <a:rPr lang="en" err="1"/>
              <a:t>ChatGPT</a:t>
            </a:r>
            <a:r>
              <a:rPr lang="en"/>
              <a:t> does very well on NLI tasks.</a:t>
            </a:r>
            <a:endParaRPr i="1"/>
          </a:p>
          <a:p>
            <a:pPr marL="914400" lvl="1" indent="-297497" algn="l" rtl="0">
              <a:spcBef>
                <a:spcPts val="0"/>
              </a:spcBef>
              <a:spcAft>
                <a:spcPts val="0"/>
              </a:spcAft>
              <a:buSzPct val="77777"/>
              <a:buChar char="•"/>
            </a:pPr>
            <a:r>
              <a:rPr lang="en" b="1" i="1"/>
              <a:t>Semantic Understanding</a:t>
            </a:r>
            <a:r>
              <a:rPr lang="en" i="1"/>
              <a:t>:</a:t>
            </a:r>
            <a:r>
              <a:rPr lang="en"/>
              <a:t> Interpretation and comprehension of words, phrases, sentences and the relationships between them.</a:t>
            </a:r>
            <a:endParaRPr/>
          </a:p>
          <a:p>
            <a:pPr marL="457200" lvl="0" indent="-297497" algn="l" rtl="0">
              <a:spcBef>
                <a:spcPts val="800"/>
              </a:spcBef>
              <a:spcAft>
                <a:spcPts val="0"/>
              </a:spcAft>
              <a:buSzPct val="66666"/>
              <a:buChar char="•"/>
            </a:pPr>
            <a:r>
              <a:rPr lang="en" b="1"/>
              <a:t>Reasoning</a:t>
            </a:r>
            <a:endParaRPr b="1"/>
          </a:p>
          <a:p>
            <a:pPr marL="914400" lvl="1" indent="-297497" algn="l" rtl="0">
              <a:spcBef>
                <a:spcPts val="0"/>
              </a:spcBef>
              <a:spcAft>
                <a:spcPts val="0"/>
              </a:spcAft>
              <a:buSzPct val="77777"/>
              <a:buChar char="•"/>
            </a:pPr>
            <a:r>
              <a:rPr lang="en"/>
              <a:t>Models must comprehend provided information and utilize reasoning and influence to deduce answers when explicit responses are absent.</a:t>
            </a:r>
            <a:endParaRPr/>
          </a:p>
          <a:p>
            <a:pPr marL="457200" lvl="0" indent="-297497" algn="l" rtl="0">
              <a:spcBef>
                <a:spcPts val="800"/>
              </a:spcBef>
              <a:spcAft>
                <a:spcPts val="0"/>
              </a:spcAft>
              <a:buSzPct val="66666"/>
              <a:buChar char="•"/>
            </a:pPr>
            <a:r>
              <a:rPr lang="en" b="1"/>
              <a:t>Natural Language Generation</a:t>
            </a:r>
            <a:endParaRPr b="1"/>
          </a:p>
          <a:p>
            <a:pPr marL="914400" lvl="1" indent="-297497" algn="l" rtl="0">
              <a:spcBef>
                <a:spcPts val="0"/>
              </a:spcBef>
              <a:spcAft>
                <a:spcPts val="0"/>
              </a:spcAft>
              <a:buSzPct val="77777"/>
              <a:buChar char="•"/>
            </a:pPr>
            <a:r>
              <a:rPr lang="en" b="1" i="1"/>
              <a:t>Summarization</a:t>
            </a:r>
            <a:r>
              <a:rPr lang="en" i="1"/>
              <a:t>: </a:t>
            </a:r>
            <a:r>
              <a:rPr lang="en"/>
              <a:t> ability to create a concise abstract for a given sentence or paragraph.</a:t>
            </a:r>
            <a:endParaRPr/>
          </a:p>
          <a:p>
            <a:pPr marL="914400" lvl="1" indent="-297497" algn="l" rtl="0">
              <a:spcBef>
                <a:spcPts val="0"/>
              </a:spcBef>
              <a:spcAft>
                <a:spcPts val="0"/>
              </a:spcAft>
              <a:buSzPct val="77777"/>
              <a:buChar char="•"/>
            </a:pPr>
            <a:r>
              <a:rPr lang="en" b="1" i="1"/>
              <a:t>Question answering:</a:t>
            </a:r>
            <a:r>
              <a:rPr lang="en"/>
              <a:t> Creating answers to specific questions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0"/>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100"/>
              <a:buFont typeface="Arial"/>
              <a:buNone/>
            </a:pPr>
            <a:r>
              <a:rPr lang="en"/>
              <a:t>Llama 2-Chat Reward Modeling</a:t>
            </a:r>
            <a:endParaRPr/>
          </a:p>
        </p:txBody>
      </p:sp>
      <p:sp>
        <p:nvSpPr>
          <p:cNvPr id="588" name="Google Shape;588;p70"/>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Used a binary ranking loss with a margin component: L</a:t>
            </a:r>
            <a:r>
              <a:rPr lang="en" baseline="-25000"/>
              <a:t>ranking</a:t>
            </a:r>
            <a:r>
              <a:rPr lang="en"/>
              <a:t> = −log(σ(r</a:t>
            </a:r>
            <a:r>
              <a:rPr lang="en" baseline="-25000"/>
              <a:t>θ</a:t>
            </a:r>
            <a:r>
              <a:rPr lang="en"/>
              <a:t>(x, y</a:t>
            </a:r>
            <a:r>
              <a:rPr lang="en" baseline="-25000"/>
              <a:t>c</a:t>
            </a:r>
            <a:r>
              <a:rPr lang="en"/>
              <a:t>) − r</a:t>
            </a:r>
            <a:r>
              <a:rPr lang="en" baseline="-25000"/>
              <a:t>θ</a:t>
            </a:r>
            <a:r>
              <a:rPr lang="en"/>
              <a:t>(x, y</a:t>
            </a:r>
            <a:r>
              <a:rPr lang="en" baseline="-25000"/>
              <a:t>r</a:t>
            </a:r>
            <a:r>
              <a:rPr lang="en"/>
              <a:t>) − m(r))), where r</a:t>
            </a:r>
            <a:r>
              <a:rPr lang="en" baseline="-25000"/>
              <a:t>θ</a:t>
            </a:r>
            <a:r>
              <a:rPr lang="en"/>
              <a:t> is the reward model with model weights</a:t>
            </a:r>
            <a:r>
              <a:rPr lang="en" baseline="-25000"/>
              <a:t> </a:t>
            </a:r>
            <a:r>
              <a:rPr lang="en"/>
              <a:t>θ that takes (prompt, response) as input, y</a:t>
            </a:r>
            <a:r>
              <a:rPr lang="en" baseline="-25000"/>
              <a:t>c</a:t>
            </a:r>
            <a:r>
              <a:rPr lang="en"/>
              <a:t> is the chosen response and y</a:t>
            </a:r>
            <a:r>
              <a:rPr lang="en" baseline="-25000"/>
              <a:t>r</a:t>
            </a:r>
            <a:r>
              <a:rPr lang="en"/>
              <a:t> is the rejected response</a:t>
            </a:r>
            <a:endParaRPr/>
          </a:p>
          <a:p>
            <a:pPr marL="914400" lvl="1" indent="-317500" algn="l" rtl="0">
              <a:spcBef>
                <a:spcPts val="0"/>
              </a:spcBef>
              <a:spcAft>
                <a:spcPts val="0"/>
              </a:spcAft>
              <a:buSzPts val="1400"/>
              <a:buChar char="-"/>
            </a:pPr>
            <a:r>
              <a:rPr lang="en"/>
              <a:t>The margin component m(r) is a function of the preference rating (different for each reward model), which helps the RM give more distinct scores for more different responses</a:t>
            </a:r>
            <a:endParaRPr/>
          </a:p>
          <a:p>
            <a:pPr marL="457200" lvl="0" indent="-317500" algn="l" rtl="0">
              <a:spcBef>
                <a:spcPts val="0"/>
              </a:spcBef>
              <a:spcAft>
                <a:spcPts val="0"/>
              </a:spcAft>
              <a:buSzPts val="1400"/>
              <a:buChar char="-"/>
            </a:pPr>
            <a:r>
              <a:rPr lang="en"/>
              <a:t>The preference data was increased by combining with open-sourced ones </a:t>
            </a:r>
            <a:endParaRPr/>
          </a:p>
          <a:p>
            <a:pPr marL="457200" lvl="0" indent="-317500" algn="l" rtl="0">
              <a:spcBef>
                <a:spcPts val="0"/>
              </a:spcBef>
              <a:spcAft>
                <a:spcPts val="0"/>
              </a:spcAft>
              <a:buSzPts val="1400"/>
              <a:buChar char="-"/>
            </a:pPr>
            <a:r>
              <a:rPr lang="en"/>
              <a:t>Trained with same parameters as base model, but only ran 1 epoch (as it may overfit otherwise) and slightly lower learning rate</a:t>
            </a:r>
            <a:endParaRPr/>
          </a:p>
        </p:txBody>
      </p:sp>
      <p:sp>
        <p:nvSpPr>
          <p:cNvPr id="589" name="Google Shape;589;p70"/>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1"/>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 2-Chat Reward Modeling</a:t>
            </a:r>
            <a:endParaRPr/>
          </a:p>
        </p:txBody>
      </p:sp>
      <p:sp>
        <p:nvSpPr>
          <p:cNvPr id="595" name="Google Shape;595;p71"/>
          <p:cNvSpPr txBox="1">
            <a:spLocks noGrp="1"/>
          </p:cNvSpPr>
          <p:nvPr>
            <p:ph type="body" idx="1"/>
          </p:nvPr>
        </p:nvSpPr>
        <p:spPr>
          <a:xfrm>
            <a:off x="628650" y="6406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These reward models outperform </a:t>
            </a:r>
            <a:r>
              <a:rPr lang="en" err="1"/>
              <a:t>SteamSHP</a:t>
            </a:r>
            <a:r>
              <a:rPr lang="en"/>
              <a:t>-XL, Open Assistant, and GPT4 on several human preference benchmarks</a:t>
            </a:r>
            <a:endParaRPr/>
          </a:p>
          <a:p>
            <a:pPr marL="914400" lvl="1" indent="-317500" algn="l" rtl="0">
              <a:spcBef>
                <a:spcPts val="0"/>
              </a:spcBef>
              <a:spcAft>
                <a:spcPts val="0"/>
              </a:spcAft>
              <a:buSzPts val="1400"/>
              <a:buChar char="-"/>
            </a:pPr>
            <a:r>
              <a:rPr lang="en"/>
              <a:t>The helpfulness RM and safety RM each performed best on their own domain (</a:t>
            </a:r>
            <a:r>
              <a:rPr lang="en" err="1"/>
              <a:t>e.x</a:t>
            </a:r>
            <a:r>
              <a:rPr lang="en"/>
              <a:t>. Helpfulness performed best on Meta Helpful data, </a:t>
            </a:r>
            <a:r>
              <a:rPr lang="en" err="1"/>
              <a:t>etc</a:t>
            </a:r>
            <a:r>
              <a:rPr lang="en"/>
              <a:t>) as they may sometimes have conflicts</a:t>
            </a:r>
            <a:endParaRPr/>
          </a:p>
          <a:p>
            <a:pPr marL="914400" lvl="1" indent="-317500" algn="l" rtl="0">
              <a:spcBef>
                <a:spcPts val="0"/>
              </a:spcBef>
              <a:spcAft>
                <a:spcPts val="0"/>
              </a:spcAft>
              <a:buSzPts val="1400"/>
              <a:buChar char="-"/>
            </a:pPr>
            <a:r>
              <a:rPr lang="en"/>
              <a:t>Optimizing one RM with both objectives would’ve confused the model and not perform well</a:t>
            </a:r>
            <a:endParaRPr/>
          </a:p>
        </p:txBody>
      </p:sp>
      <p:sp>
        <p:nvSpPr>
          <p:cNvPr id="596" name="Google Shape;596;p71"/>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pic>
        <p:nvPicPr>
          <p:cNvPr id="597" name="Google Shape;597;p71"/>
          <p:cNvPicPr preferRelativeResize="0"/>
          <p:nvPr/>
        </p:nvPicPr>
        <p:blipFill>
          <a:blip r:embed="rId3">
            <a:alphaModFix/>
          </a:blip>
          <a:stretch>
            <a:fillRect/>
          </a:stretch>
        </p:blipFill>
        <p:spPr>
          <a:xfrm>
            <a:off x="1515325" y="2779475"/>
            <a:ext cx="5592249" cy="23640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2"/>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 2-Chat Iterative Fine-tuning</a:t>
            </a:r>
            <a:endParaRPr/>
          </a:p>
        </p:txBody>
      </p:sp>
      <p:sp>
        <p:nvSpPr>
          <p:cNvPr id="603" name="Google Shape;603;p72"/>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lnSpcReduction="10000"/>
          </a:bodyPr>
          <a:lstStyle/>
          <a:p>
            <a:pPr marL="457200" lvl="0" indent="-317500" algn="l" rtl="0">
              <a:spcBef>
                <a:spcPts val="800"/>
              </a:spcBef>
              <a:spcAft>
                <a:spcPts val="0"/>
              </a:spcAft>
              <a:buSzPts val="1400"/>
              <a:buChar char="-"/>
            </a:pPr>
            <a:r>
              <a:rPr lang="en"/>
              <a:t>Successive versions of RLHF were trained as more batches of human preference data were received; labelled -V1 to -V5</a:t>
            </a:r>
            <a:endParaRPr/>
          </a:p>
          <a:p>
            <a:pPr marL="457200" lvl="0" indent="-317500" algn="l" rtl="0">
              <a:spcBef>
                <a:spcPts val="0"/>
              </a:spcBef>
              <a:spcAft>
                <a:spcPts val="0"/>
              </a:spcAft>
              <a:buSzPts val="1400"/>
              <a:buChar char="-"/>
            </a:pPr>
            <a:r>
              <a:rPr lang="en"/>
              <a:t>RLHF fine-tuning explored with 2 algorithms:</a:t>
            </a:r>
            <a:endParaRPr/>
          </a:p>
          <a:p>
            <a:pPr marL="457200" lvl="0" indent="-317500" algn="l" rtl="0">
              <a:spcBef>
                <a:spcPts val="0"/>
              </a:spcBef>
              <a:spcAft>
                <a:spcPts val="0"/>
              </a:spcAft>
              <a:buSzPts val="1400"/>
              <a:buChar char="-"/>
            </a:pPr>
            <a:r>
              <a:rPr lang="en"/>
              <a:t>Rejection sampling fine-tuning</a:t>
            </a:r>
            <a:endParaRPr/>
          </a:p>
          <a:p>
            <a:pPr marL="914400" lvl="1" indent="-317500" algn="l" rtl="0">
              <a:spcBef>
                <a:spcPts val="0"/>
              </a:spcBef>
              <a:spcAft>
                <a:spcPts val="0"/>
              </a:spcAft>
              <a:buSzPts val="1400"/>
              <a:buChar char="-"/>
            </a:pPr>
            <a:r>
              <a:rPr lang="en"/>
              <a:t>At each iteration, K samples generated from model, and best one was selected using reward model; these best samples were used for a gradient update to tune the model for the next iteration</a:t>
            </a:r>
            <a:endParaRPr/>
          </a:p>
          <a:p>
            <a:pPr marL="914400" lvl="1" indent="-317500" algn="l" rtl="0">
              <a:spcBef>
                <a:spcPts val="0"/>
              </a:spcBef>
              <a:spcAft>
                <a:spcPts val="0"/>
              </a:spcAft>
              <a:buSzPts val="1400"/>
              <a:buChar char="-"/>
            </a:pPr>
            <a:r>
              <a:rPr lang="en"/>
              <a:t>Applied to the 70B model, with smaller models fine-tuned on rejection sampled data from 70B model</a:t>
            </a:r>
            <a:endParaRPr/>
          </a:p>
          <a:p>
            <a:pPr marL="914400" lvl="1" indent="-317500" algn="l" rtl="0">
              <a:spcBef>
                <a:spcPts val="0"/>
              </a:spcBef>
              <a:spcAft>
                <a:spcPts val="0"/>
              </a:spcAft>
              <a:buSzPts val="1400"/>
              <a:buChar char="-"/>
            </a:pPr>
            <a:r>
              <a:rPr lang="en"/>
              <a:t>Later versions include best samples from all previous models and not just the preceding one since, for example, V3 was trained using only samples from V2 but its performance worsened in certain tasks</a:t>
            </a:r>
            <a:endParaRPr/>
          </a:p>
          <a:p>
            <a:pPr marL="914400" lvl="1" indent="-317500" algn="l" rtl="0">
              <a:spcBef>
                <a:spcPts val="0"/>
              </a:spcBef>
              <a:spcAft>
                <a:spcPts val="0"/>
              </a:spcAft>
              <a:buSzPts val="1400"/>
              <a:buChar char="-"/>
            </a:pPr>
            <a:r>
              <a:rPr lang="en-CA" sz="1800" b="0" i="0" u="none" strike="noStrike">
                <a:solidFill>
                  <a:srgbClr val="000000"/>
                </a:solidFill>
                <a:effectLst/>
                <a:latin typeface="Calibri" panose="020F0502020204030204" pitchFamily="34" charset="0"/>
              </a:rPr>
              <a:t>Sampling </a:t>
            </a:r>
            <a:r>
              <a:rPr lang="en" sz="1800" b="0" i="0" u="none" strike="noStrike">
                <a:solidFill>
                  <a:srgbClr val="000000"/>
                </a:solidFill>
                <a:effectLst/>
                <a:latin typeface="Calibri" panose="020F0502020204030204" pitchFamily="34" charset="0"/>
              </a:rPr>
              <a:t>t</a:t>
            </a:r>
            <a:r>
              <a:rPr lang="en"/>
              <a:t>emperature was adjusted for each iteration, as its optimal value significantly changes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3"/>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 2-Chat Iterative Fine-tuning</a:t>
            </a:r>
            <a:endParaRPr/>
          </a:p>
        </p:txBody>
      </p:sp>
      <p:sp>
        <p:nvSpPr>
          <p:cNvPr id="609" name="Google Shape;609;p73"/>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fontAlgn="base"/>
            <a:r>
              <a:rPr lang="en"/>
              <a:t>A standard method in reinforcement learning</a:t>
            </a:r>
            <a:r>
              <a:rPr lang="en-CA" sz="2100" b="0" i="0" u="none" strike="noStrike">
                <a:solidFill>
                  <a:srgbClr val="000000"/>
                </a:solidFill>
                <a:effectLst/>
                <a:latin typeface="Calibri" panose="020F0502020204030204" pitchFamily="34" charset="0"/>
              </a:rPr>
              <a:t>Proximal policy optimization (PPO)</a:t>
            </a:r>
            <a:endParaRPr lang="en-CA" sz="1400" b="0" i="0" u="none" strike="noStrike">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CA" sz="1800" b="0" i="0" u="none" strike="noStrike">
                <a:solidFill>
                  <a:srgbClr val="000000"/>
                </a:solidFill>
                <a:effectLst/>
                <a:latin typeface="Calibri" panose="020F0502020204030204" pitchFamily="34" charset="0"/>
              </a:rPr>
              <a:t>A standard method in reinforcement learning</a:t>
            </a:r>
            <a:endParaRPr lang="en-CA" sz="1400" b="0" i="0" u="none" strike="noStrike">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CA" sz="1800" b="0" i="0" u="none" strike="noStrike">
                <a:solidFill>
                  <a:srgbClr val="000000"/>
                </a:solidFill>
                <a:effectLst/>
                <a:latin typeface="Calibri" panose="020F0502020204030204" pitchFamily="34" charset="0"/>
              </a:rPr>
              <a:t>Uses the reward model as an estimate of the reward function, and the (language) model as the policy to optimize</a:t>
            </a:r>
            <a:endParaRPr lang="en-CA" sz="1400" b="0" i="0" u="none" strike="noStrike">
              <a:solidFill>
                <a:srgbClr val="000000"/>
              </a:solidFill>
              <a:effectLst/>
              <a:latin typeface="Arial" panose="020B0604020202020204" pitchFamily="34" charset="0"/>
            </a:endParaRPr>
          </a:p>
          <a:p>
            <a:pPr marL="742950" lvl="1" indent="-285750" rtl="0" fontAlgn="base">
              <a:spcBef>
                <a:spcPts val="400"/>
              </a:spcBef>
              <a:spcAft>
                <a:spcPts val="0"/>
              </a:spcAft>
              <a:buFont typeface="Arial" panose="020B0604020202020204" pitchFamily="34" charset="0"/>
              <a:buChar char="•"/>
            </a:pPr>
            <a:r>
              <a:rPr lang="en-CA" sz="1800" b="0" i="0" u="none" strike="noStrike">
                <a:solidFill>
                  <a:srgbClr val="000000"/>
                </a:solidFill>
                <a:effectLst/>
                <a:latin typeface="Calibri" panose="020F0502020204030204" pitchFamily="34" charset="0"/>
              </a:rPr>
              <a:t>Policy iteratively improved by sampling prompts from dataset and generations from policy and apply PPO</a:t>
            </a:r>
            <a:endParaRPr lang="en-CA" sz="1400" b="0" i="0" u="none" strike="noStrike">
              <a:solidFill>
                <a:srgbClr val="000000"/>
              </a:solidFill>
              <a:effectLst/>
              <a:latin typeface="Arial" panose="020B0604020202020204" pitchFamily="34" charset="0"/>
            </a:endParaRPr>
          </a:p>
          <a:p>
            <a:pPr lvl="1">
              <a:spcBef>
                <a:spcPts val="0"/>
              </a:spcBef>
              <a:buFont typeface="Arial"/>
              <a:buChar char="-"/>
            </a:pPr>
            <a:endParaRPr lang="en"/>
          </a:p>
          <a:p>
            <a:pPr marL="914400" lvl="1" indent="-317500" algn="l" rtl="0">
              <a:spcBef>
                <a:spcPts val="0"/>
              </a:spcBef>
              <a:spcAft>
                <a:spcPts val="0"/>
              </a:spcAft>
              <a:buSzPts val="1400"/>
              <a:buChar char="-"/>
            </a:pPr>
            <a:endParaRPr/>
          </a:p>
          <a:p>
            <a:pPr marL="914400" lvl="1" indent="-317500" algn="l" rtl="0">
              <a:spcBef>
                <a:spcPts val="0"/>
              </a:spcBef>
              <a:spcAft>
                <a:spcPts val="0"/>
              </a:spcAft>
              <a:buSzPts val="1400"/>
              <a:buChar char="-"/>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4"/>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 2-Chat Ghost Attention (GAtt)</a:t>
            </a:r>
            <a:endParaRPr/>
          </a:p>
        </p:txBody>
      </p:sp>
      <p:sp>
        <p:nvSpPr>
          <p:cNvPr id="615" name="Google Shape;615;p74"/>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GAtt is a new technique from this model that helps control dialogue flow over multiple turns</a:t>
            </a:r>
            <a:endParaRPr/>
          </a:p>
          <a:p>
            <a:pPr marL="457200" lvl="0" indent="-317500" algn="l" rtl="0">
              <a:spcBef>
                <a:spcPts val="0"/>
              </a:spcBef>
              <a:spcAft>
                <a:spcPts val="0"/>
              </a:spcAft>
              <a:buSzPts val="1400"/>
              <a:buChar char="-"/>
            </a:pPr>
            <a:r>
              <a:rPr lang="en"/>
              <a:t>Initially the RLHF models sometimes forgets instructions in a dialogue after a few turns; this can be fixed with GAtt, and was applied after RLHF-V3</a:t>
            </a:r>
            <a:endParaRPr/>
          </a:p>
          <a:p>
            <a:pPr marL="457200" lvl="0" indent="-317500" algn="l" rtl="0">
              <a:spcBef>
                <a:spcPts val="0"/>
              </a:spcBef>
              <a:spcAft>
                <a:spcPts val="0"/>
              </a:spcAft>
              <a:buSzPts val="1400"/>
              <a:buChar char="-"/>
            </a:pPr>
            <a:r>
              <a:rPr lang="en"/>
              <a:t>The method works by synthetically concatenating the instruction to user messages once it’s defined</a:t>
            </a:r>
            <a:endParaRPr/>
          </a:p>
          <a:p>
            <a:pPr marL="457200" lvl="0" indent="-317500" algn="l" rtl="0">
              <a:spcBef>
                <a:spcPts val="0"/>
              </a:spcBef>
              <a:spcAft>
                <a:spcPts val="0"/>
              </a:spcAft>
              <a:buSzPts val="1400"/>
              <a:buChar char="-"/>
            </a:pPr>
            <a:r>
              <a:rPr lang="en"/>
              <a:t>GAtt is consistent up to 20+ turns up to the context length</a:t>
            </a:r>
            <a:endParaRPr/>
          </a:p>
        </p:txBody>
      </p:sp>
      <p:sp>
        <p:nvSpPr>
          <p:cNvPr id="616" name="Google Shape;616;p74"/>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75"/>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 2-Chat RLHF model-based evaluation</a:t>
            </a:r>
            <a:endParaRPr/>
          </a:p>
        </p:txBody>
      </p:sp>
      <p:sp>
        <p:nvSpPr>
          <p:cNvPr id="622" name="Google Shape;622;p75"/>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For each prompt in a test set of helpfulness and safety, 3 annotators judge the quality on a 7 point scale</a:t>
            </a:r>
            <a:endParaRPr/>
          </a:p>
          <a:p>
            <a:pPr marL="457200" lvl="0" indent="-317500" algn="l" rtl="0">
              <a:spcBef>
                <a:spcPts val="0"/>
              </a:spcBef>
              <a:spcAft>
                <a:spcPts val="0"/>
              </a:spcAft>
              <a:buSzPts val="1400"/>
              <a:buChar char="-"/>
            </a:pPr>
            <a:r>
              <a:rPr lang="en"/>
              <a:t>The figure below shows the win rate % against GPT-4 for different versions of Llama 2-Chat during SFT and RLHF</a:t>
            </a:r>
            <a:endParaRPr/>
          </a:p>
        </p:txBody>
      </p:sp>
      <p:pic>
        <p:nvPicPr>
          <p:cNvPr id="623" name="Google Shape;623;p75"/>
          <p:cNvPicPr preferRelativeResize="0"/>
          <p:nvPr/>
        </p:nvPicPr>
        <p:blipFill>
          <a:blip r:embed="rId3">
            <a:alphaModFix/>
          </a:blip>
          <a:stretch>
            <a:fillRect/>
          </a:stretch>
        </p:blipFill>
        <p:spPr>
          <a:xfrm>
            <a:off x="1526497" y="2307590"/>
            <a:ext cx="5895975" cy="25908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6"/>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 2-Chat RLHF human evaluation</a:t>
            </a:r>
            <a:endParaRPr/>
          </a:p>
        </p:txBody>
      </p:sp>
      <p:sp>
        <p:nvSpPr>
          <p:cNvPr id="629" name="Google Shape;629;p76"/>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Llama 2-Chat was compared with MPT-7B-chat, Vicuna-13B-v1.1 an 33B-v1.3, Falcon-40B-instruct, </a:t>
            </a:r>
            <a:r>
              <a:rPr lang="en" err="1"/>
              <a:t>PaLM</a:t>
            </a:r>
            <a:r>
              <a:rPr lang="en"/>
              <a:t>-Bison, and ChatGPT-0301 on human evaluation with over 4000 diverse prompts, with multi-turn prompts generated by Llama 2-Chat and/or </a:t>
            </a:r>
            <a:r>
              <a:rPr lang="en" err="1"/>
              <a:t>ChatGPT</a:t>
            </a:r>
            <a:endParaRPr/>
          </a:p>
          <a:p>
            <a:pPr marL="457200" lvl="0" indent="-317500" algn="l" rtl="0">
              <a:spcBef>
                <a:spcPts val="0"/>
              </a:spcBef>
              <a:spcAft>
                <a:spcPts val="0"/>
              </a:spcAft>
              <a:buSzPts val="1400"/>
              <a:buChar char="-"/>
            </a:pPr>
            <a:r>
              <a:rPr lang="en"/>
              <a:t>For each prompt, 3 human annotators rate how much better/worse one model is than the other on a 7 point scale</a:t>
            </a:r>
            <a:endParaRPr/>
          </a:p>
        </p:txBody>
      </p:sp>
      <p:pic>
        <p:nvPicPr>
          <p:cNvPr id="630" name="Google Shape;630;p76"/>
          <p:cNvPicPr preferRelativeResize="0"/>
          <p:nvPr/>
        </p:nvPicPr>
        <p:blipFill>
          <a:blip r:embed="rId3">
            <a:alphaModFix/>
          </a:blip>
          <a:stretch>
            <a:fillRect/>
          </a:stretch>
        </p:blipFill>
        <p:spPr>
          <a:xfrm>
            <a:off x="1817806" y="2879590"/>
            <a:ext cx="4772648" cy="216151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77"/>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Llama-2 Safety</a:t>
            </a:r>
            <a:endParaRPr/>
          </a:p>
        </p:txBody>
      </p:sp>
      <p:sp>
        <p:nvSpPr>
          <p:cNvPr id="636" name="Google Shape;636;p77"/>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Harmful data filtered out during pretraining and fine-tuning</a:t>
            </a:r>
            <a:endParaRPr/>
          </a:p>
          <a:p>
            <a:pPr marL="457200" lvl="0" indent="-317500" algn="l" rtl="0">
              <a:spcBef>
                <a:spcPts val="0"/>
              </a:spcBef>
              <a:spcAft>
                <a:spcPts val="0"/>
              </a:spcAft>
              <a:buSzPts val="1400"/>
              <a:buChar char="-"/>
            </a:pPr>
            <a:r>
              <a:rPr lang="en"/>
              <a:t>Compared to before fine-tuning, Llama 2-chat showed great improvement in truthfulness and toxicity</a:t>
            </a:r>
            <a:endParaRPr/>
          </a:p>
          <a:p>
            <a:pPr marL="914400" lvl="1" indent="-317500" algn="l" rtl="0">
              <a:spcBef>
                <a:spcPts val="0"/>
              </a:spcBef>
              <a:spcAft>
                <a:spcPts val="0"/>
              </a:spcAft>
              <a:buSzPts val="1400"/>
              <a:buChar char="-"/>
            </a:pPr>
            <a:r>
              <a:rPr lang="en"/>
              <a:t>50.18% to 64.14% on TruthfulQA and 24.60 to 0.01% ToxiGen, respectively, for the 70B model</a:t>
            </a:r>
            <a:endParaRPr/>
          </a:p>
          <a:p>
            <a:pPr marL="914400" lvl="1" indent="-317500" algn="l" rtl="0">
              <a:spcBef>
                <a:spcPts val="0"/>
              </a:spcBef>
              <a:spcAft>
                <a:spcPts val="0"/>
              </a:spcAft>
              <a:buSzPts val="1400"/>
              <a:buChar char="-"/>
            </a:pPr>
            <a:r>
              <a:rPr lang="en"/>
              <a:t>Also, lowered bias, as the BOLD scores increased overall</a:t>
            </a:r>
            <a:endParaRPr/>
          </a:p>
          <a:p>
            <a:pPr marL="457200" lvl="0" indent="-317500" algn="l" rtl="0">
              <a:spcBef>
                <a:spcPts val="0"/>
              </a:spcBef>
              <a:spcAft>
                <a:spcPts val="0"/>
              </a:spcAft>
              <a:buSzPts val="1400"/>
              <a:buChar char="-"/>
            </a:pPr>
            <a:r>
              <a:rPr lang="en"/>
              <a:t>To test robustness against attackers, red teaming was performed </a:t>
            </a:r>
            <a:endParaRPr/>
          </a:p>
          <a:p>
            <a:pPr marL="914400" lvl="1" indent="-317500" algn="l" rtl="0">
              <a:spcBef>
                <a:spcPts val="0"/>
              </a:spcBef>
              <a:spcAft>
                <a:spcPts val="0"/>
              </a:spcAft>
              <a:buSzPts val="1400"/>
              <a:buChar char="-"/>
            </a:pPr>
            <a:r>
              <a:rPr lang="en"/>
              <a:t>Over 350 diverse people, including experts in various fields, probed the models in various unsafe situations with simulated prompts</a:t>
            </a:r>
            <a:endParaRPr/>
          </a:p>
          <a:p>
            <a:pPr marL="914400" lvl="1" indent="-317500" algn="l" rtl="0">
              <a:spcBef>
                <a:spcPts val="0"/>
              </a:spcBef>
              <a:spcAft>
                <a:spcPts val="0"/>
              </a:spcAft>
              <a:buSzPts val="1400"/>
              <a:buChar char="-"/>
            </a:pPr>
            <a:r>
              <a:rPr lang="en"/>
              <a:t>These insights were used for fine-tuning and feedback training to lower the rate of violating responses; for the 7B model, this rate was lowered by 4x</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78"/>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Llama-2 Safety</a:t>
            </a:r>
            <a:endParaRPr/>
          </a:p>
        </p:txBody>
      </p:sp>
      <p:sp>
        <p:nvSpPr>
          <p:cNvPr id="642" name="Google Shape;642;p78"/>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Overall outperforms many other models in helpfulness and safety (Falcon, Vicuna, PaLM, ChatGPT) based on human raters judging</a:t>
            </a:r>
            <a:endParaRPr/>
          </a:p>
          <a:p>
            <a:pPr marL="457200" lvl="0" indent="-317500" algn="l" rtl="0">
              <a:spcBef>
                <a:spcPts val="0"/>
              </a:spcBef>
              <a:spcAft>
                <a:spcPts val="0"/>
              </a:spcAft>
              <a:buSzPts val="1400"/>
              <a:buChar char="-"/>
            </a:pPr>
            <a:r>
              <a:rPr lang="en"/>
              <a:t>While these safety tuning approaches fixed most safety issues, it goes too far in some instances, which can cause the model to be overly cautious and have false refusals, although only happens 0.05% of the time on the helpfulness data</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79"/>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Mixtral of Experts (MoE) introduction</a:t>
            </a:r>
            <a:endParaRPr/>
          </a:p>
        </p:txBody>
      </p:sp>
      <p:sp>
        <p:nvSpPr>
          <p:cNvPr id="648" name="Google Shape;648;p79"/>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err="1"/>
              <a:t>Mixtral</a:t>
            </a:r>
            <a:r>
              <a:rPr lang="en"/>
              <a:t> 8x7B is a sparse </a:t>
            </a:r>
            <a:r>
              <a:rPr lang="en" err="1"/>
              <a:t>mixtral</a:t>
            </a:r>
            <a:r>
              <a:rPr lang="en"/>
              <a:t> of experts (</a:t>
            </a:r>
            <a:r>
              <a:rPr lang="en" err="1"/>
              <a:t>SMoE</a:t>
            </a:r>
            <a:r>
              <a:rPr lang="en"/>
              <a:t>) model that can outperform Llama-2 70B and GPT3.5 on most benchmarks (math, code generation, multilingual tasks)</a:t>
            </a:r>
            <a:endParaRPr/>
          </a:p>
          <a:p>
            <a:pPr marL="457200" lvl="0" indent="-317500" algn="l" rtl="0">
              <a:spcBef>
                <a:spcPts val="0"/>
              </a:spcBef>
              <a:spcAft>
                <a:spcPts val="0"/>
              </a:spcAft>
              <a:buSzPts val="1400"/>
              <a:buChar char="-"/>
            </a:pPr>
            <a:r>
              <a:rPr lang="en"/>
              <a:t>Uses a subset of parameters for every token, can change the size to make inference faster or higher throughput</a:t>
            </a:r>
            <a:endParaRPr/>
          </a:p>
        </p:txBody>
      </p:sp>
      <p:sp>
        <p:nvSpPr>
          <p:cNvPr id="649" name="Google Shape;649;p79"/>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pic>
        <p:nvPicPr>
          <p:cNvPr id="650" name="Google Shape;650;p79"/>
          <p:cNvPicPr preferRelativeResize="0"/>
          <p:nvPr/>
        </p:nvPicPr>
        <p:blipFill>
          <a:blip r:embed="rId3">
            <a:alphaModFix/>
          </a:blip>
          <a:stretch>
            <a:fillRect/>
          </a:stretch>
        </p:blipFill>
        <p:spPr>
          <a:xfrm>
            <a:off x="2210838" y="2725613"/>
            <a:ext cx="4391025" cy="199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Framework²</a:t>
            </a:r>
            <a:endParaRPr/>
          </a:p>
        </p:txBody>
      </p:sp>
      <p:sp>
        <p:nvSpPr>
          <p:cNvPr id="146" name="Google Shape;146;p25"/>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fontScale="40000" lnSpcReduction="20000"/>
          </a:bodyPr>
          <a:lstStyle/>
          <a:p>
            <a:pPr marL="0" lvl="0" indent="0" algn="l" rtl="0">
              <a:spcBef>
                <a:spcPts val="800"/>
              </a:spcBef>
              <a:spcAft>
                <a:spcPts val="0"/>
              </a:spcAft>
              <a:buNone/>
            </a:pPr>
            <a:endParaRPr/>
          </a:p>
          <a:p>
            <a:pPr marL="457200" lvl="0" indent="-289560" algn="l" rtl="0">
              <a:spcBef>
                <a:spcPts val="800"/>
              </a:spcBef>
              <a:spcAft>
                <a:spcPts val="0"/>
              </a:spcAft>
              <a:buSzPct val="77419"/>
              <a:buChar char="•"/>
            </a:pPr>
            <a:r>
              <a:rPr lang="en" sz="3100"/>
              <a:t>Unified (text) approach to tasks</a:t>
            </a:r>
            <a:endParaRPr sz="3100"/>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r>
              <a:rPr lang="en" sz="1850">
                <a:latin typeface="Arial"/>
                <a:ea typeface="Arial"/>
                <a:cs typeface="Arial"/>
                <a:sym typeface="Arial"/>
              </a:rPr>
              <a:t>2.  Raffel, C., Shazeer, N., Roberts, A., Lee, K., Narang, S., Matena, M., ... &amp; Liu, P. J. (2020). </a:t>
            </a:r>
            <a:r>
              <a:rPr lang="en" sz="1850" b="1">
                <a:latin typeface="Arial"/>
                <a:ea typeface="Arial"/>
                <a:cs typeface="Arial"/>
                <a:sym typeface="Arial"/>
              </a:rPr>
              <a:t>Exploring the limits of transfer learning with a unified text-to-text transformer. </a:t>
            </a:r>
            <a:r>
              <a:rPr lang="en" sz="1850" b="1" i="1">
                <a:latin typeface="Arial"/>
                <a:ea typeface="Arial"/>
                <a:cs typeface="Arial"/>
                <a:sym typeface="Arial"/>
              </a:rPr>
              <a:t>The Journal of Machine Learning Research</a:t>
            </a:r>
            <a:r>
              <a:rPr lang="en" sz="1850">
                <a:latin typeface="Arial"/>
                <a:ea typeface="Arial"/>
                <a:cs typeface="Arial"/>
                <a:sym typeface="Arial"/>
              </a:rPr>
              <a:t>, </a:t>
            </a:r>
            <a:r>
              <a:rPr lang="en" sz="1850" i="1">
                <a:latin typeface="Arial"/>
                <a:ea typeface="Arial"/>
                <a:cs typeface="Arial"/>
                <a:sym typeface="Arial"/>
              </a:rPr>
              <a:t>21</a:t>
            </a:r>
            <a:r>
              <a:rPr lang="en" sz="1850">
                <a:latin typeface="Arial"/>
                <a:ea typeface="Arial"/>
                <a:cs typeface="Arial"/>
                <a:sym typeface="Arial"/>
              </a:rPr>
              <a:t>(1), 5485-5551.</a:t>
            </a:r>
            <a:endParaRPr sz="2850"/>
          </a:p>
          <a:p>
            <a:pPr marL="0" lvl="0" indent="0" algn="l" rtl="0">
              <a:spcBef>
                <a:spcPts val="800"/>
              </a:spcBef>
              <a:spcAft>
                <a:spcPts val="0"/>
              </a:spcAft>
              <a:buNone/>
            </a:pPr>
            <a:endParaRPr/>
          </a:p>
        </p:txBody>
      </p:sp>
      <p:sp>
        <p:nvSpPr>
          <p:cNvPr id="147" name="Google Shape;147;p25"/>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148" name="Google Shape;148;p25"/>
          <p:cNvSpPr/>
          <p:nvPr/>
        </p:nvSpPr>
        <p:spPr>
          <a:xfrm>
            <a:off x="829700" y="1488625"/>
            <a:ext cx="2706000" cy="2259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latin typeface="Calibri"/>
                <a:ea typeface="Calibri"/>
                <a:cs typeface="Calibri"/>
                <a:sym typeface="Calibri"/>
              </a:rPr>
              <a:t>Translate English to German: That is good</a:t>
            </a:r>
            <a:endParaRPr sz="900">
              <a:latin typeface="Calibri"/>
              <a:ea typeface="Calibri"/>
              <a:cs typeface="Calibri"/>
              <a:sym typeface="Calibri"/>
            </a:endParaRPr>
          </a:p>
        </p:txBody>
      </p:sp>
      <p:sp>
        <p:nvSpPr>
          <p:cNvPr id="149" name="Google Shape;149;p25"/>
          <p:cNvSpPr/>
          <p:nvPr/>
        </p:nvSpPr>
        <p:spPr>
          <a:xfrm>
            <a:off x="918050" y="1944075"/>
            <a:ext cx="2438400" cy="2259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latin typeface="Calibri"/>
                <a:ea typeface="Calibri"/>
                <a:cs typeface="Calibri"/>
                <a:sym typeface="Calibri"/>
              </a:rPr>
              <a:t>cola sentence: The course is jumping well.</a:t>
            </a:r>
            <a:endParaRPr sz="900">
              <a:latin typeface="Calibri"/>
              <a:ea typeface="Calibri"/>
              <a:cs typeface="Calibri"/>
              <a:sym typeface="Calibri"/>
            </a:endParaRPr>
          </a:p>
        </p:txBody>
      </p:sp>
      <p:sp>
        <p:nvSpPr>
          <p:cNvPr id="150" name="Google Shape;150;p25"/>
          <p:cNvSpPr/>
          <p:nvPr/>
        </p:nvSpPr>
        <p:spPr>
          <a:xfrm>
            <a:off x="868250" y="2464788"/>
            <a:ext cx="2538000" cy="4821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latin typeface="Calibri"/>
                <a:ea typeface="Calibri"/>
                <a:cs typeface="Calibri"/>
                <a:sym typeface="Calibri"/>
              </a:rPr>
              <a:t>Stsb (similarity score 1-5)</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Sentence 1: The rhino grazed on the grass, sentence 2: A rhino is grazing in a field </a:t>
            </a:r>
            <a:endParaRPr sz="900">
              <a:latin typeface="Calibri"/>
              <a:ea typeface="Calibri"/>
              <a:cs typeface="Calibri"/>
              <a:sym typeface="Calibri"/>
            </a:endParaRPr>
          </a:p>
        </p:txBody>
      </p:sp>
      <p:sp>
        <p:nvSpPr>
          <p:cNvPr id="151" name="Google Shape;151;p25"/>
          <p:cNvSpPr/>
          <p:nvPr/>
        </p:nvSpPr>
        <p:spPr>
          <a:xfrm>
            <a:off x="729900" y="3335138"/>
            <a:ext cx="3078000" cy="4821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latin typeface="Calibri"/>
                <a:ea typeface="Calibri"/>
                <a:cs typeface="Calibri"/>
                <a:sym typeface="Calibri"/>
              </a:rPr>
              <a:t>Summarize: state authorities dispatched emergency crews tuesday to survey the damage after an onslaught of severe weather in Mississippi</a:t>
            </a:r>
            <a:endParaRPr sz="900">
              <a:latin typeface="Calibri"/>
              <a:ea typeface="Calibri"/>
              <a:cs typeface="Calibri"/>
              <a:sym typeface="Calibri"/>
            </a:endParaRPr>
          </a:p>
        </p:txBody>
      </p:sp>
      <p:sp>
        <p:nvSpPr>
          <p:cNvPr id="152" name="Google Shape;152;p25"/>
          <p:cNvSpPr/>
          <p:nvPr/>
        </p:nvSpPr>
        <p:spPr>
          <a:xfrm>
            <a:off x="6349950" y="3288050"/>
            <a:ext cx="1780200" cy="4821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latin typeface="Calibri"/>
                <a:ea typeface="Calibri"/>
                <a:cs typeface="Calibri"/>
                <a:sym typeface="Calibri"/>
              </a:rPr>
              <a:t>Six people hospitalized after a storm in attala county</a:t>
            </a:r>
            <a:endParaRPr sz="900">
              <a:latin typeface="Calibri"/>
              <a:ea typeface="Calibri"/>
              <a:cs typeface="Calibri"/>
              <a:sym typeface="Calibri"/>
            </a:endParaRPr>
          </a:p>
        </p:txBody>
      </p:sp>
      <p:sp>
        <p:nvSpPr>
          <p:cNvPr id="153" name="Google Shape;153;p25"/>
          <p:cNvSpPr/>
          <p:nvPr/>
        </p:nvSpPr>
        <p:spPr>
          <a:xfrm>
            <a:off x="6945300" y="2649450"/>
            <a:ext cx="589500" cy="241200"/>
          </a:xfrm>
          <a:prstGeom prst="roundRect">
            <a:avLst>
              <a:gd name="adj" fmla="val 1666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latin typeface="Calibri"/>
                <a:ea typeface="Calibri"/>
                <a:cs typeface="Calibri"/>
                <a:sym typeface="Calibri"/>
              </a:rPr>
              <a:t>3.8</a:t>
            </a:r>
            <a:endParaRPr sz="900">
              <a:latin typeface="Calibri"/>
              <a:ea typeface="Calibri"/>
              <a:cs typeface="Calibri"/>
              <a:sym typeface="Calibri"/>
            </a:endParaRPr>
          </a:p>
        </p:txBody>
      </p:sp>
      <p:sp>
        <p:nvSpPr>
          <p:cNvPr id="154" name="Google Shape;154;p25"/>
          <p:cNvSpPr/>
          <p:nvPr/>
        </p:nvSpPr>
        <p:spPr>
          <a:xfrm>
            <a:off x="6127800" y="2202350"/>
            <a:ext cx="1673700" cy="2412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latin typeface="Calibri"/>
                <a:ea typeface="Calibri"/>
                <a:cs typeface="Calibri"/>
                <a:sym typeface="Calibri"/>
              </a:rPr>
              <a:t>Not acceptable</a:t>
            </a:r>
            <a:endParaRPr sz="900">
              <a:latin typeface="Calibri"/>
              <a:ea typeface="Calibri"/>
              <a:cs typeface="Calibri"/>
              <a:sym typeface="Calibri"/>
            </a:endParaRPr>
          </a:p>
        </p:txBody>
      </p:sp>
      <p:sp>
        <p:nvSpPr>
          <p:cNvPr id="155" name="Google Shape;155;p25"/>
          <p:cNvSpPr/>
          <p:nvPr/>
        </p:nvSpPr>
        <p:spPr>
          <a:xfrm>
            <a:off x="6106625" y="1555675"/>
            <a:ext cx="1319100" cy="2259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latin typeface="Calibri"/>
                <a:ea typeface="Calibri"/>
                <a:cs typeface="Calibri"/>
                <a:sym typeface="Calibri"/>
              </a:rPr>
              <a:t>Das is gut</a:t>
            </a:r>
            <a:endParaRPr sz="900">
              <a:latin typeface="Calibri"/>
              <a:ea typeface="Calibri"/>
              <a:cs typeface="Calibri"/>
              <a:sym typeface="Calibri"/>
            </a:endParaRPr>
          </a:p>
        </p:txBody>
      </p:sp>
      <p:sp>
        <p:nvSpPr>
          <p:cNvPr id="156" name="Google Shape;156;p25"/>
          <p:cNvSpPr/>
          <p:nvPr/>
        </p:nvSpPr>
        <p:spPr>
          <a:xfrm>
            <a:off x="4125300" y="2105400"/>
            <a:ext cx="893400" cy="67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a:latin typeface="Calibri"/>
                <a:ea typeface="Calibri"/>
                <a:cs typeface="Calibri"/>
                <a:sym typeface="Calibri"/>
              </a:rPr>
              <a:t>T5</a:t>
            </a:r>
            <a:endParaRPr sz="2100">
              <a:latin typeface="Calibri"/>
              <a:ea typeface="Calibri"/>
              <a:cs typeface="Calibri"/>
              <a:sym typeface="Calibri"/>
            </a:endParaRPr>
          </a:p>
        </p:txBody>
      </p:sp>
      <p:cxnSp>
        <p:nvCxnSpPr>
          <p:cNvPr id="157" name="Google Shape;157;p25"/>
          <p:cNvCxnSpPr>
            <a:stCxn id="148" idx="3"/>
            <a:endCxn id="156" idx="1"/>
          </p:cNvCxnSpPr>
          <p:nvPr/>
        </p:nvCxnSpPr>
        <p:spPr>
          <a:xfrm>
            <a:off x="3535700" y="1601575"/>
            <a:ext cx="589500" cy="842100"/>
          </a:xfrm>
          <a:prstGeom prst="curvedConnector3">
            <a:avLst>
              <a:gd name="adj1" fmla="val 50008"/>
            </a:avLst>
          </a:prstGeom>
          <a:noFill/>
          <a:ln w="9525" cap="flat" cmpd="sng">
            <a:solidFill>
              <a:schemeClr val="dk2"/>
            </a:solidFill>
            <a:prstDash val="solid"/>
            <a:round/>
            <a:headEnd type="none" w="med" len="med"/>
            <a:tailEnd type="none" w="med" len="med"/>
          </a:ln>
        </p:spPr>
      </p:cxnSp>
      <p:cxnSp>
        <p:nvCxnSpPr>
          <p:cNvPr id="158" name="Google Shape;158;p25"/>
          <p:cNvCxnSpPr>
            <a:stCxn id="156" idx="3"/>
            <a:endCxn id="155" idx="1"/>
          </p:cNvCxnSpPr>
          <p:nvPr/>
        </p:nvCxnSpPr>
        <p:spPr>
          <a:xfrm rot="10800000" flipH="1">
            <a:off x="5018700" y="1668750"/>
            <a:ext cx="1087800" cy="774900"/>
          </a:xfrm>
          <a:prstGeom prst="curvedConnector3">
            <a:avLst>
              <a:gd name="adj1" fmla="val 50006"/>
            </a:avLst>
          </a:prstGeom>
          <a:noFill/>
          <a:ln w="9525" cap="flat" cmpd="sng">
            <a:solidFill>
              <a:schemeClr val="dk2"/>
            </a:solidFill>
            <a:prstDash val="solid"/>
            <a:round/>
            <a:headEnd type="none" w="med" len="med"/>
            <a:tailEnd type="none" w="med" len="med"/>
          </a:ln>
        </p:spPr>
      </p:cxnSp>
      <p:cxnSp>
        <p:nvCxnSpPr>
          <p:cNvPr id="159" name="Google Shape;159;p25"/>
          <p:cNvCxnSpPr>
            <a:stCxn id="149" idx="3"/>
            <a:endCxn id="156" idx="1"/>
          </p:cNvCxnSpPr>
          <p:nvPr/>
        </p:nvCxnSpPr>
        <p:spPr>
          <a:xfrm>
            <a:off x="3356450" y="2057025"/>
            <a:ext cx="768900" cy="386700"/>
          </a:xfrm>
          <a:prstGeom prst="curvedConnector3">
            <a:avLst>
              <a:gd name="adj1" fmla="val 49997"/>
            </a:avLst>
          </a:prstGeom>
          <a:noFill/>
          <a:ln w="9525" cap="flat" cmpd="sng">
            <a:solidFill>
              <a:schemeClr val="dk2"/>
            </a:solidFill>
            <a:prstDash val="solid"/>
            <a:round/>
            <a:headEnd type="none" w="med" len="med"/>
            <a:tailEnd type="none" w="med" len="med"/>
          </a:ln>
        </p:spPr>
      </p:cxnSp>
      <p:cxnSp>
        <p:nvCxnSpPr>
          <p:cNvPr id="160" name="Google Shape;160;p25"/>
          <p:cNvCxnSpPr>
            <a:stCxn id="156" idx="3"/>
            <a:endCxn id="154" idx="1"/>
          </p:cNvCxnSpPr>
          <p:nvPr/>
        </p:nvCxnSpPr>
        <p:spPr>
          <a:xfrm rot="10800000" flipH="1">
            <a:off x="5018700" y="2323050"/>
            <a:ext cx="1109100" cy="1206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161" name="Google Shape;161;p25"/>
          <p:cNvCxnSpPr>
            <a:stCxn id="150" idx="3"/>
            <a:endCxn id="156" idx="1"/>
          </p:cNvCxnSpPr>
          <p:nvPr/>
        </p:nvCxnSpPr>
        <p:spPr>
          <a:xfrm rot="10800000" flipH="1">
            <a:off x="3406250" y="2443638"/>
            <a:ext cx="719100" cy="262200"/>
          </a:xfrm>
          <a:prstGeom prst="curvedConnector3">
            <a:avLst>
              <a:gd name="adj1" fmla="val 49997"/>
            </a:avLst>
          </a:prstGeom>
          <a:noFill/>
          <a:ln w="9525" cap="flat" cmpd="sng">
            <a:solidFill>
              <a:schemeClr val="dk2"/>
            </a:solidFill>
            <a:prstDash val="solid"/>
            <a:round/>
            <a:headEnd type="none" w="med" len="med"/>
            <a:tailEnd type="none" w="med" len="med"/>
          </a:ln>
        </p:spPr>
      </p:cxnSp>
      <p:cxnSp>
        <p:nvCxnSpPr>
          <p:cNvPr id="162" name="Google Shape;162;p25"/>
          <p:cNvCxnSpPr>
            <a:stCxn id="156" idx="3"/>
            <a:endCxn id="153" idx="1"/>
          </p:cNvCxnSpPr>
          <p:nvPr/>
        </p:nvCxnSpPr>
        <p:spPr>
          <a:xfrm>
            <a:off x="5018700" y="2443650"/>
            <a:ext cx="1926600" cy="3264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163" name="Google Shape;163;p25"/>
          <p:cNvCxnSpPr>
            <a:stCxn id="156" idx="1"/>
            <a:endCxn id="151" idx="3"/>
          </p:cNvCxnSpPr>
          <p:nvPr/>
        </p:nvCxnSpPr>
        <p:spPr>
          <a:xfrm flipH="1">
            <a:off x="3807900" y="2443650"/>
            <a:ext cx="317400" cy="11325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164" name="Google Shape;164;p25"/>
          <p:cNvCxnSpPr>
            <a:stCxn id="156" idx="3"/>
            <a:endCxn id="152" idx="1"/>
          </p:cNvCxnSpPr>
          <p:nvPr/>
        </p:nvCxnSpPr>
        <p:spPr>
          <a:xfrm>
            <a:off x="5018700" y="2443650"/>
            <a:ext cx="1331400" cy="1085400"/>
          </a:xfrm>
          <a:prstGeom prst="curvedConnector3">
            <a:avLst>
              <a:gd name="adj1" fmla="val 49994"/>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80"/>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Mistral architecture</a:t>
            </a:r>
            <a:endParaRPr/>
          </a:p>
        </p:txBody>
      </p:sp>
      <p:sp>
        <p:nvSpPr>
          <p:cNvPr id="656" name="Google Shape;656;p80"/>
          <p:cNvSpPr txBox="1">
            <a:spLocks noGrp="1"/>
          </p:cNvSpPr>
          <p:nvPr>
            <p:ph type="body" idx="1"/>
          </p:nvPr>
        </p:nvSpPr>
        <p:spPr>
          <a:xfrm>
            <a:off x="554143" y="57971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Mistral 7B is an earlier version of </a:t>
            </a:r>
            <a:r>
              <a:rPr lang="en" err="1"/>
              <a:t>Mixtral</a:t>
            </a:r>
            <a:endParaRPr/>
          </a:p>
          <a:p>
            <a:pPr marL="457200" lvl="0" indent="-317500" algn="l" rtl="0">
              <a:spcBef>
                <a:spcPts val="0"/>
              </a:spcBef>
              <a:spcAft>
                <a:spcPts val="0"/>
              </a:spcAft>
              <a:buSzPts val="1400"/>
              <a:buChar char="-"/>
            </a:pPr>
            <a:r>
              <a:rPr lang="en"/>
              <a:t>Similar architecture to Llama, but also with:</a:t>
            </a:r>
            <a:endParaRPr/>
          </a:p>
          <a:p>
            <a:pPr marL="914400" lvl="1" indent="-317500" algn="l" rtl="0">
              <a:spcBef>
                <a:spcPts val="0"/>
              </a:spcBef>
              <a:spcAft>
                <a:spcPts val="0"/>
              </a:spcAft>
              <a:buSzPts val="1400"/>
              <a:buChar char="-"/>
            </a:pPr>
            <a:r>
              <a:rPr lang="en"/>
              <a:t>Sliding Window Attention (SWA) limits the amount of tokens each token can attend to by window size W, to save computation and memory</a:t>
            </a:r>
            <a:endParaRPr/>
          </a:p>
          <a:p>
            <a:pPr marL="914400" lvl="1" indent="-317500" algn="l" rtl="0">
              <a:spcBef>
                <a:spcPts val="0"/>
              </a:spcBef>
              <a:spcAft>
                <a:spcPts val="0"/>
              </a:spcAft>
              <a:buSzPts val="1400"/>
              <a:buChar char="-"/>
            </a:pPr>
            <a:r>
              <a:rPr lang="en"/>
              <a:t>Rolling Buffer Cache was then used to limit cache size to W, and the keys and values at the </a:t>
            </a:r>
            <a:r>
              <a:rPr lang="en" err="1"/>
              <a:t>i-th</a:t>
            </a:r>
            <a:r>
              <a:rPr lang="en"/>
              <a:t> step are stored at the (</a:t>
            </a:r>
            <a:r>
              <a:rPr lang="en" err="1"/>
              <a:t>i</a:t>
            </a:r>
            <a:r>
              <a:rPr lang="en"/>
              <a:t> mod W)-</a:t>
            </a:r>
            <a:r>
              <a:rPr lang="en" err="1"/>
              <a:t>th</a:t>
            </a:r>
            <a:r>
              <a:rPr lang="en"/>
              <a:t> position of the cache</a:t>
            </a:r>
            <a:endParaRPr/>
          </a:p>
          <a:p>
            <a:pPr marL="914400" lvl="1" indent="-317500" algn="l" rtl="0">
              <a:spcBef>
                <a:spcPts val="0"/>
              </a:spcBef>
              <a:spcAft>
                <a:spcPts val="0"/>
              </a:spcAft>
              <a:buSzPts val="1400"/>
              <a:buChar char="-"/>
            </a:pPr>
            <a:r>
              <a:rPr lang="en"/>
              <a:t>Pre-fill and chunking: can pre-fill cache with prompt, or split and pre-fill with each chunk if prompt is large; then, to compute the attention for each chunk, only that of the current chunk and the previous (which is in the cache) is needed</a:t>
            </a:r>
            <a:endParaRPr/>
          </a:p>
        </p:txBody>
      </p:sp>
      <p:pic>
        <p:nvPicPr>
          <p:cNvPr id="657" name="Google Shape;657;p80"/>
          <p:cNvPicPr preferRelativeResize="0"/>
          <p:nvPr/>
        </p:nvPicPr>
        <p:blipFill>
          <a:blip r:embed="rId3">
            <a:alphaModFix/>
          </a:blip>
          <a:stretch>
            <a:fillRect/>
          </a:stretch>
        </p:blipFill>
        <p:spPr>
          <a:xfrm>
            <a:off x="5170915" y="3263925"/>
            <a:ext cx="3040051" cy="1614075"/>
          </a:xfrm>
          <a:prstGeom prst="rect">
            <a:avLst/>
          </a:prstGeom>
          <a:noFill/>
          <a:ln>
            <a:noFill/>
          </a:ln>
        </p:spPr>
      </p:pic>
      <p:sp>
        <p:nvSpPr>
          <p:cNvPr id="658" name="Google Shape;658;p80"/>
          <p:cNvSpPr txBox="1"/>
          <p:nvPr/>
        </p:nvSpPr>
        <p:spPr>
          <a:xfrm>
            <a:off x="2793925" y="4716450"/>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81"/>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Sparse Mixtral of Experts</a:t>
            </a:r>
            <a:endParaRPr/>
          </a:p>
        </p:txBody>
      </p:sp>
      <p:sp>
        <p:nvSpPr>
          <p:cNvPr id="664" name="Google Shape;664;p81"/>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Mixtral has the same architecture and its parameters as Mistral, except the context length is 32k (quadrupled from Mistral), and feed-forward blocks are replaced by 8 MoE layers</a:t>
            </a:r>
            <a:endParaRPr/>
          </a:p>
          <a:p>
            <a:pPr marL="457200" lvl="0" indent="-317500" algn="l" rtl="0">
              <a:spcBef>
                <a:spcPts val="0"/>
              </a:spcBef>
              <a:spcAft>
                <a:spcPts val="0"/>
              </a:spcAft>
              <a:buSzPts val="1400"/>
              <a:buChar char="-"/>
            </a:pPr>
            <a:r>
              <a:rPr lang="en"/>
              <a:t>Experts are individual feed-forward networks</a:t>
            </a:r>
            <a:endParaRPr/>
          </a:p>
          <a:p>
            <a:pPr marL="457200" lvl="0" indent="-317500" algn="l" rtl="0">
              <a:spcBef>
                <a:spcPts val="0"/>
              </a:spcBef>
              <a:spcAft>
                <a:spcPts val="0"/>
              </a:spcAft>
              <a:buSzPts val="1400"/>
              <a:buChar char="-"/>
            </a:pPr>
            <a:r>
              <a:rPr lang="en"/>
              <a:t>Generally, MoE’s output is the sum of the dot products of the expert E(x)</a:t>
            </a:r>
            <a:r>
              <a:rPr lang="en" baseline="-25000"/>
              <a:t>i</a:t>
            </a:r>
            <a:r>
              <a:rPr lang="en"/>
              <a:t> and its gating network G(x)</a:t>
            </a:r>
            <a:r>
              <a:rPr lang="en" baseline="-25000"/>
              <a:t>i</a:t>
            </a:r>
            <a:r>
              <a:rPr lang="en"/>
              <a:t>, over each expert i</a:t>
            </a:r>
            <a:endParaRPr/>
          </a:p>
          <a:p>
            <a:pPr marL="914400" lvl="1" indent="-317500" algn="l" rtl="0">
              <a:spcBef>
                <a:spcPts val="0"/>
              </a:spcBef>
              <a:spcAft>
                <a:spcPts val="0"/>
              </a:spcAft>
              <a:buSzPts val="1400"/>
              <a:buChar char="-"/>
            </a:pPr>
            <a:r>
              <a:rPr lang="en"/>
              <a:t>Mixtral uses the softmax of top k logits of linear layer: G(x)=Softmax(TopK(x⋅W</a:t>
            </a:r>
            <a:r>
              <a:rPr lang="en" baseline="-25000"/>
              <a:t>g</a:t>
            </a:r>
            <a:r>
              <a:rPr lang="en"/>
              <a:t>)), where TopK is identity for top K logits and -inf otherwise</a:t>
            </a:r>
            <a:endParaRPr/>
          </a:p>
          <a:p>
            <a:pPr marL="914400" lvl="1" indent="-317500" algn="l" rtl="0">
              <a:spcBef>
                <a:spcPts val="0"/>
              </a:spcBef>
              <a:spcAft>
                <a:spcPts val="0"/>
              </a:spcAft>
              <a:buSzPts val="1400"/>
              <a:buChar char="-"/>
            </a:pPr>
            <a:r>
              <a:rPr lang="en"/>
              <a:t>Then, the total (sparse) parameter count can grow with n while the active parameter count (used for processing a token) only grows with k</a:t>
            </a:r>
            <a:endParaRPr/>
          </a:p>
          <a:p>
            <a:pPr marL="914400" lvl="1" indent="-317500" algn="l" rtl="0">
              <a:spcBef>
                <a:spcPts val="0"/>
              </a:spcBef>
              <a:spcAft>
                <a:spcPts val="0"/>
              </a:spcAft>
              <a:buSzPts val="1400"/>
              <a:buChar char="-"/>
            </a:pPr>
            <a:r>
              <a:rPr lang="en"/>
              <a:t>For mixtral, E=SwiGLU and K=2</a:t>
            </a:r>
            <a:endParaRPr/>
          </a:p>
        </p:txBody>
      </p:sp>
      <p:sp>
        <p:nvSpPr>
          <p:cNvPr id="665" name="Google Shape;665;p81"/>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2"/>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Mixtral results</a:t>
            </a:r>
            <a:endParaRPr/>
          </a:p>
        </p:txBody>
      </p:sp>
      <p:sp>
        <p:nvSpPr>
          <p:cNvPr id="671" name="Google Shape;671;p82"/>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Mixtral was compared to Llama by evaluating them on several benchmarks similar to Llama-2’s paper</a:t>
            </a:r>
            <a:endParaRPr/>
          </a:p>
          <a:p>
            <a:pPr marL="0" lvl="0" indent="0" algn="l" rtl="0">
              <a:spcBef>
                <a:spcPts val="800"/>
              </a:spcBef>
              <a:spcAft>
                <a:spcPts val="0"/>
              </a:spcAft>
              <a:buNone/>
            </a:pPr>
            <a:endParaRPr/>
          </a:p>
        </p:txBody>
      </p:sp>
      <p:sp>
        <p:nvSpPr>
          <p:cNvPr id="672" name="Google Shape;672;p82"/>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graphicFrame>
        <p:nvGraphicFramePr>
          <p:cNvPr id="673" name="Google Shape;673;p82"/>
          <p:cNvGraphicFramePr/>
          <p:nvPr>
            <p:extLst>
              <p:ext uri="{D42A27DB-BD31-4B8C-83A1-F6EECF244321}">
                <p14:modId xmlns:p14="http://schemas.microsoft.com/office/powerpoint/2010/main" val="3799429044"/>
              </p:ext>
            </p:extLst>
          </p:nvPr>
        </p:nvGraphicFramePr>
        <p:xfrm>
          <a:off x="285345" y="2041550"/>
          <a:ext cx="8810032" cy="2514390"/>
        </p:xfrm>
        <a:graphic>
          <a:graphicData uri="http://schemas.openxmlformats.org/drawingml/2006/table">
            <a:tbl>
              <a:tblPr firstRow="1" bandRow="1">
                <a:tableStyleId>{68D230F3-CF80-4859-8CE7-A43EE81993B5}</a:tableStyleId>
              </a:tblPr>
              <a:tblGrid>
                <a:gridCol w="629288">
                  <a:extLst>
                    <a:ext uri="{9D8B030D-6E8A-4147-A177-3AD203B41FA5}">
                      <a16:colId xmlns:a16="http://schemas.microsoft.com/office/drawing/2014/main" val="20000"/>
                    </a:ext>
                  </a:extLst>
                </a:gridCol>
                <a:gridCol w="629288">
                  <a:extLst>
                    <a:ext uri="{9D8B030D-6E8A-4147-A177-3AD203B41FA5}">
                      <a16:colId xmlns:a16="http://schemas.microsoft.com/office/drawing/2014/main" val="20001"/>
                    </a:ext>
                  </a:extLst>
                </a:gridCol>
                <a:gridCol w="569359">
                  <a:extLst>
                    <a:ext uri="{9D8B030D-6E8A-4147-A177-3AD203B41FA5}">
                      <a16:colId xmlns:a16="http://schemas.microsoft.com/office/drawing/2014/main" val="20002"/>
                    </a:ext>
                  </a:extLst>
                </a:gridCol>
                <a:gridCol w="759622">
                  <a:extLst>
                    <a:ext uri="{9D8B030D-6E8A-4147-A177-3AD203B41FA5}">
                      <a16:colId xmlns:a16="http://schemas.microsoft.com/office/drawing/2014/main" val="20003"/>
                    </a:ext>
                  </a:extLst>
                </a:gridCol>
                <a:gridCol w="798245">
                  <a:extLst>
                    <a:ext uri="{9D8B030D-6E8A-4147-A177-3AD203B41FA5}">
                      <a16:colId xmlns:a16="http://schemas.microsoft.com/office/drawing/2014/main" val="20004"/>
                    </a:ext>
                  </a:extLst>
                </a:gridCol>
                <a:gridCol w="389926">
                  <a:extLst>
                    <a:ext uri="{9D8B030D-6E8A-4147-A177-3AD203B41FA5}">
                      <a16:colId xmlns:a16="http://schemas.microsoft.com/office/drawing/2014/main" val="20005"/>
                    </a:ext>
                  </a:extLst>
                </a:gridCol>
                <a:gridCol w="629288">
                  <a:extLst>
                    <a:ext uri="{9D8B030D-6E8A-4147-A177-3AD203B41FA5}">
                      <a16:colId xmlns:a16="http://schemas.microsoft.com/office/drawing/2014/main" val="20006"/>
                    </a:ext>
                  </a:extLst>
                </a:gridCol>
                <a:gridCol w="629288">
                  <a:extLst>
                    <a:ext uri="{9D8B030D-6E8A-4147-A177-3AD203B41FA5}">
                      <a16:colId xmlns:a16="http://schemas.microsoft.com/office/drawing/2014/main" val="20007"/>
                    </a:ext>
                  </a:extLst>
                </a:gridCol>
                <a:gridCol w="629288">
                  <a:extLst>
                    <a:ext uri="{9D8B030D-6E8A-4147-A177-3AD203B41FA5}">
                      <a16:colId xmlns:a16="http://schemas.microsoft.com/office/drawing/2014/main" val="20008"/>
                    </a:ext>
                  </a:extLst>
                </a:gridCol>
                <a:gridCol w="629288">
                  <a:extLst>
                    <a:ext uri="{9D8B030D-6E8A-4147-A177-3AD203B41FA5}">
                      <a16:colId xmlns:a16="http://schemas.microsoft.com/office/drawing/2014/main" val="20009"/>
                    </a:ext>
                  </a:extLst>
                </a:gridCol>
                <a:gridCol w="629288">
                  <a:extLst>
                    <a:ext uri="{9D8B030D-6E8A-4147-A177-3AD203B41FA5}">
                      <a16:colId xmlns:a16="http://schemas.microsoft.com/office/drawing/2014/main" val="20010"/>
                    </a:ext>
                  </a:extLst>
                </a:gridCol>
                <a:gridCol w="629288">
                  <a:extLst>
                    <a:ext uri="{9D8B030D-6E8A-4147-A177-3AD203B41FA5}">
                      <a16:colId xmlns:a16="http://schemas.microsoft.com/office/drawing/2014/main" val="20011"/>
                    </a:ext>
                  </a:extLst>
                </a:gridCol>
                <a:gridCol w="629288">
                  <a:extLst>
                    <a:ext uri="{9D8B030D-6E8A-4147-A177-3AD203B41FA5}">
                      <a16:colId xmlns:a16="http://schemas.microsoft.com/office/drawing/2014/main" val="20012"/>
                    </a:ext>
                  </a:extLst>
                </a:gridCol>
                <a:gridCol w="629288">
                  <a:extLst>
                    <a:ext uri="{9D8B030D-6E8A-4147-A177-3AD203B41FA5}">
                      <a16:colId xmlns:a16="http://schemas.microsoft.com/office/drawing/2014/main" val="20013"/>
                    </a:ext>
                  </a:extLst>
                </a:gridCol>
              </a:tblGrid>
              <a:tr h="590468">
                <a:tc>
                  <a:txBody>
                    <a:bodyPr/>
                    <a:lstStyle/>
                    <a:p>
                      <a:pPr marL="0" lvl="0" indent="0" algn="l" rtl="0">
                        <a:spcBef>
                          <a:spcPts val="0"/>
                        </a:spcBef>
                        <a:spcAft>
                          <a:spcPts val="0"/>
                        </a:spcAft>
                        <a:buNone/>
                      </a:pPr>
                      <a:r>
                        <a:rPr lang="en" sz="900">
                          <a:sym typeface="Calibri"/>
                        </a:rPr>
                        <a:t>Model</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Active params</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MMLU</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err="1">
                          <a:sym typeface="Calibri"/>
                        </a:rPr>
                        <a:t>Hellaswag</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err="1">
                          <a:sym typeface="Calibri"/>
                        </a:rPr>
                        <a:t>Winogander</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PIQA</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ARC-Easy</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ARC-Challenge</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NaturalQuestions</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TriviaQA</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HumanEval</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MBPP</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MATH</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GSM8K</a:t>
                      </a:r>
                      <a:endParaRPr sz="9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09279">
                <a:tc>
                  <a:txBody>
                    <a:bodyPr/>
                    <a:lstStyle/>
                    <a:p>
                      <a:pPr marL="0" lvl="0" indent="0" algn="l" rtl="0">
                        <a:spcBef>
                          <a:spcPts val="0"/>
                        </a:spcBef>
                        <a:spcAft>
                          <a:spcPts val="0"/>
                        </a:spcAft>
                        <a:buNone/>
                      </a:pPr>
                      <a:r>
                        <a:rPr lang="en" sz="900">
                          <a:sym typeface="Calibri"/>
                        </a:rPr>
                        <a:t>Llama-2</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7B</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44.4%</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77.1%</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69.5%</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77.9%</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68.7%</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43.2%</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17.5%</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56.6%</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11.6%</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26.1%</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3.9%</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16.0%</a:t>
                      </a:r>
                      <a:endParaRPr sz="900">
                        <a:latin typeface="Calibri"/>
                        <a:ea typeface="Calibri"/>
                        <a:cs typeface="Calibri"/>
                        <a:sym typeface="Calibri"/>
                      </a:endParaRPr>
                    </a:p>
                  </a:txBody>
                  <a:tcPr marL="9525" marR="9525" marT="9525" marB="91425" anchor="b"/>
                </a:tc>
                <a:extLst>
                  <a:ext uri="{0D108BD9-81ED-4DB2-BD59-A6C34878D82A}">
                    <a16:rowId xmlns:a16="http://schemas.microsoft.com/office/drawing/2014/main" val="10001"/>
                  </a:ext>
                </a:extLst>
              </a:tr>
              <a:tr h="309279">
                <a:tc>
                  <a:txBody>
                    <a:bodyPr/>
                    <a:lstStyle/>
                    <a:p>
                      <a:pPr marL="0" lvl="0" indent="0" algn="l" rtl="0">
                        <a:spcBef>
                          <a:spcPts val="0"/>
                        </a:spcBef>
                        <a:spcAft>
                          <a:spcPts val="0"/>
                        </a:spcAft>
                        <a:buClr>
                          <a:schemeClr val="dk1"/>
                        </a:buClr>
                        <a:buSzPts val="1100"/>
                        <a:buFont typeface="Arial"/>
                        <a:buNone/>
                      </a:pPr>
                      <a:r>
                        <a:rPr lang="en" sz="900">
                          <a:solidFill>
                            <a:schemeClr val="dk1"/>
                          </a:solidFill>
                          <a:sym typeface="Calibri"/>
                        </a:rPr>
                        <a:t>Llama-2</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13B</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55.6%</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80.7%</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72.9%</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80.8%</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75.2%</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48.8%</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16.7%</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64.0%</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18.9%</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35.4%</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6.0%</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34.3%</a:t>
                      </a:r>
                      <a:endParaRPr sz="900">
                        <a:latin typeface="Calibri"/>
                        <a:ea typeface="Calibri"/>
                        <a:cs typeface="Calibri"/>
                        <a:sym typeface="Calibri"/>
                      </a:endParaRPr>
                    </a:p>
                  </a:txBody>
                  <a:tcPr marL="9525" marR="9525" marT="9525" marB="91425" anchor="b"/>
                </a:tc>
                <a:extLst>
                  <a:ext uri="{0D108BD9-81ED-4DB2-BD59-A6C34878D82A}">
                    <a16:rowId xmlns:a16="http://schemas.microsoft.com/office/drawing/2014/main" val="10002"/>
                  </a:ext>
                </a:extLst>
              </a:tr>
              <a:tr h="309279">
                <a:tc>
                  <a:txBody>
                    <a:bodyPr/>
                    <a:lstStyle/>
                    <a:p>
                      <a:pPr marL="0" lvl="0" indent="0" algn="l" rtl="0">
                        <a:spcBef>
                          <a:spcPts val="0"/>
                        </a:spcBef>
                        <a:spcAft>
                          <a:spcPts val="0"/>
                        </a:spcAft>
                        <a:buClr>
                          <a:schemeClr val="dk1"/>
                        </a:buClr>
                        <a:buSzPts val="1100"/>
                        <a:buFont typeface="Arial"/>
                        <a:buNone/>
                      </a:pPr>
                      <a:r>
                        <a:rPr lang="en" sz="900">
                          <a:solidFill>
                            <a:schemeClr val="dk1"/>
                          </a:solidFill>
                          <a:sym typeface="Calibri"/>
                        </a:rPr>
                        <a:t>Llama-1</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33B</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56.8%</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83.7%</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76.2%</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82.2%</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79.6%</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54.4%</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24.1%</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68.5%</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25.0%</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40.9%</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8.4%</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44.1%</a:t>
                      </a:r>
                      <a:endParaRPr sz="900">
                        <a:latin typeface="Calibri"/>
                        <a:ea typeface="Calibri"/>
                        <a:cs typeface="Calibri"/>
                        <a:sym typeface="Calibri"/>
                      </a:endParaRPr>
                    </a:p>
                  </a:txBody>
                  <a:tcPr marL="9525" marR="9525" marT="9525" marB="91425" anchor="b"/>
                </a:tc>
                <a:extLst>
                  <a:ext uri="{0D108BD9-81ED-4DB2-BD59-A6C34878D82A}">
                    <a16:rowId xmlns:a16="http://schemas.microsoft.com/office/drawing/2014/main" val="10003"/>
                  </a:ext>
                </a:extLst>
              </a:tr>
              <a:tr h="309279">
                <a:tc>
                  <a:txBody>
                    <a:bodyPr/>
                    <a:lstStyle/>
                    <a:p>
                      <a:pPr marL="0" lvl="0" indent="0" algn="l" rtl="0">
                        <a:spcBef>
                          <a:spcPts val="0"/>
                        </a:spcBef>
                        <a:spcAft>
                          <a:spcPts val="0"/>
                        </a:spcAft>
                        <a:buClr>
                          <a:schemeClr val="dk1"/>
                        </a:buClr>
                        <a:buSzPts val="1100"/>
                        <a:buFont typeface="Arial"/>
                        <a:buNone/>
                      </a:pPr>
                      <a:r>
                        <a:rPr lang="en" sz="900">
                          <a:solidFill>
                            <a:schemeClr val="dk1"/>
                          </a:solidFill>
                          <a:sym typeface="Calibri"/>
                        </a:rPr>
                        <a:t>Llama-2</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70B</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69.9%</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85.4%</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80.4%</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82.6%</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79.9%</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56.5%</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25.4%</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73.0%</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29.3%</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49.8%</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13.8%</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69.6%</a:t>
                      </a:r>
                      <a:endParaRPr sz="900">
                        <a:latin typeface="Calibri"/>
                        <a:ea typeface="Calibri"/>
                        <a:cs typeface="Calibri"/>
                        <a:sym typeface="Calibri"/>
                      </a:endParaRPr>
                    </a:p>
                  </a:txBody>
                  <a:tcPr marL="9525" marR="9525" marT="9525" marB="91425" anchor="b"/>
                </a:tc>
                <a:extLst>
                  <a:ext uri="{0D108BD9-81ED-4DB2-BD59-A6C34878D82A}">
                    <a16:rowId xmlns:a16="http://schemas.microsoft.com/office/drawing/2014/main" val="10004"/>
                  </a:ext>
                </a:extLst>
              </a:tr>
              <a:tr h="309279">
                <a:tc>
                  <a:txBody>
                    <a:bodyPr/>
                    <a:lstStyle/>
                    <a:p>
                      <a:pPr marL="0" lvl="0" indent="0" algn="l" rtl="0">
                        <a:spcBef>
                          <a:spcPts val="0"/>
                        </a:spcBef>
                        <a:spcAft>
                          <a:spcPts val="0"/>
                        </a:spcAft>
                        <a:buNone/>
                      </a:pPr>
                      <a:r>
                        <a:rPr lang="en" sz="900">
                          <a:sym typeface="Calibri"/>
                        </a:rPr>
                        <a:t>Mistral</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7B</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62.5%</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81.0%</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74.2%</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82.2%</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80.5%</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54.9%</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23.2%</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62.5%</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26.2%</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50.2%</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12.7%</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50.0%</a:t>
                      </a:r>
                      <a:endParaRPr sz="900">
                        <a:latin typeface="Calibri"/>
                        <a:ea typeface="Calibri"/>
                        <a:cs typeface="Calibri"/>
                        <a:sym typeface="Calibri"/>
                      </a:endParaRPr>
                    </a:p>
                  </a:txBody>
                  <a:tcPr marL="9525" marR="9525" marT="9525" marB="91425" anchor="b"/>
                </a:tc>
                <a:extLst>
                  <a:ext uri="{0D108BD9-81ED-4DB2-BD59-A6C34878D82A}">
                    <a16:rowId xmlns:a16="http://schemas.microsoft.com/office/drawing/2014/main" val="10005"/>
                  </a:ext>
                </a:extLst>
              </a:tr>
              <a:tr h="309279">
                <a:tc>
                  <a:txBody>
                    <a:bodyPr/>
                    <a:lstStyle/>
                    <a:p>
                      <a:pPr marL="0" lvl="0" indent="0" algn="l" rtl="0">
                        <a:spcBef>
                          <a:spcPts val="0"/>
                        </a:spcBef>
                        <a:spcAft>
                          <a:spcPts val="0"/>
                        </a:spcAft>
                        <a:buNone/>
                      </a:pPr>
                      <a:r>
                        <a:rPr lang="en" sz="900">
                          <a:sym typeface="Calibri"/>
                        </a:rPr>
                        <a:t>Mixtral</a:t>
                      </a:r>
                      <a:endParaRPr sz="9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900">
                          <a:sym typeface="Calibri"/>
                        </a:rPr>
                        <a:t>13B</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70.6%</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84.4%</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77.2%</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83.6%</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83.1%</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59.7%</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30.6%</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71.5%</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40.2%</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60.7%</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28.4%</a:t>
                      </a:r>
                      <a:endParaRPr sz="900">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900">
                          <a:sym typeface="Calibri"/>
                        </a:rPr>
                        <a:t>74.4%</a:t>
                      </a:r>
                      <a:endParaRPr sz="900">
                        <a:latin typeface="Calibri"/>
                        <a:ea typeface="Calibri"/>
                        <a:cs typeface="Calibri"/>
                        <a:sym typeface="Calibri"/>
                      </a:endParaRPr>
                    </a:p>
                  </a:txBody>
                  <a:tcPr marL="9525" marR="9525" marT="9525" marB="91425" anchor="b"/>
                </a:tc>
                <a:extLst>
                  <a:ext uri="{0D108BD9-81ED-4DB2-BD59-A6C34878D82A}">
                    <a16:rowId xmlns:a16="http://schemas.microsoft.com/office/drawing/2014/main" val="10006"/>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83"/>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Mixtral results</a:t>
            </a:r>
            <a:endParaRPr/>
          </a:p>
        </p:txBody>
      </p:sp>
      <p:sp>
        <p:nvSpPr>
          <p:cNvPr id="679" name="Google Shape;679;p83"/>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Compared to Mistral, multilingual data was significantly upsampled, allowing it to perform well on multilingual benchmarks</a:t>
            </a:r>
            <a:endParaRPr/>
          </a:p>
          <a:p>
            <a:pPr marL="457200" lvl="0" indent="-317500" algn="l" rtl="0">
              <a:spcBef>
                <a:spcPts val="0"/>
              </a:spcBef>
              <a:spcAft>
                <a:spcPts val="0"/>
              </a:spcAft>
              <a:buSzPts val="1400"/>
              <a:buChar char="-"/>
            </a:pPr>
            <a:r>
              <a:rPr lang="en"/>
              <a:t>For each language, ARC-Challenge, Hellaswag, and MMLU are reported</a:t>
            </a:r>
            <a:endParaRPr/>
          </a:p>
        </p:txBody>
      </p:sp>
      <p:graphicFrame>
        <p:nvGraphicFramePr>
          <p:cNvPr id="680" name="Google Shape;680;p83"/>
          <p:cNvGraphicFramePr/>
          <p:nvPr>
            <p:extLst>
              <p:ext uri="{D42A27DB-BD31-4B8C-83A1-F6EECF244321}">
                <p14:modId xmlns:p14="http://schemas.microsoft.com/office/powerpoint/2010/main" val="350248306"/>
              </p:ext>
            </p:extLst>
          </p:nvPr>
        </p:nvGraphicFramePr>
        <p:xfrm>
          <a:off x="628650" y="2789124"/>
          <a:ext cx="8020900" cy="1280040"/>
        </p:xfrm>
        <a:graphic>
          <a:graphicData uri="http://schemas.openxmlformats.org/drawingml/2006/table">
            <a:tbl>
              <a:tblPr firstRow="1" bandRow="1">
                <a:tableStyleId>{C083E6E3-FA7D-4D7B-A595-EF9225AFEA82}</a:tableStyleId>
              </a:tblPr>
              <a:tblGrid>
                <a:gridCol w="1604180">
                  <a:extLst>
                    <a:ext uri="{9D8B030D-6E8A-4147-A177-3AD203B41FA5}">
                      <a16:colId xmlns:a16="http://schemas.microsoft.com/office/drawing/2014/main" val="20000"/>
                    </a:ext>
                  </a:extLst>
                </a:gridCol>
                <a:gridCol w="1604180">
                  <a:extLst>
                    <a:ext uri="{9D8B030D-6E8A-4147-A177-3AD203B41FA5}">
                      <a16:colId xmlns:a16="http://schemas.microsoft.com/office/drawing/2014/main" val="20001"/>
                    </a:ext>
                  </a:extLst>
                </a:gridCol>
                <a:gridCol w="1604180">
                  <a:extLst>
                    <a:ext uri="{9D8B030D-6E8A-4147-A177-3AD203B41FA5}">
                      <a16:colId xmlns:a16="http://schemas.microsoft.com/office/drawing/2014/main" val="20002"/>
                    </a:ext>
                  </a:extLst>
                </a:gridCol>
                <a:gridCol w="1604180">
                  <a:extLst>
                    <a:ext uri="{9D8B030D-6E8A-4147-A177-3AD203B41FA5}">
                      <a16:colId xmlns:a16="http://schemas.microsoft.com/office/drawing/2014/main" val="20003"/>
                    </a:ext>
                  </a:extLst>
                </a:gridCol>
                <a:gridCol w="1604180">
                  <a:extLst>
                    <a:ext uri="{9D8B030D-6E8A-4147-A177-3AD203B41FA5}">
                      <a16:colId xmlns:a16="http://schemas.microsoft.com/office/drawing/2014/main" val="20004"/>
                    </a:ext>
                  </a:extLst>
                </a:gridCol>
              </a:tblGrid>
              <a:tr h="240826">
                <a:tc>
                  <a:txBody>
                    <a:bodyPr/>
                    <a:lstStyle/>
                    <a:p>
                      <a:pPr marL="0" lvl="0" indent="0" algn="l" rtl="0">
                        <a:spcBef>
                          <a:spcPts val="0"/>
                        </a:spcBef>
                        <a:spcAft>
                          <a:spcPts val="0"/>
                        </a:spcAft>
                        <a:buNone/>
                      </a:pPr>
                      <a:r>
                        <a:rPr lang="en" sz="900"/>
                        <a:t>Model</a:t>
                      </a:r>
                      <a:endParaRPr sz="900"/>
                    </a:p>
                  </a:txBody>
                  <a:tcPr marL="91425" marR="91425" marT="91425" marB="91425"/>
                </a:tc>
                <a:tc>
                  <a:txBody>
                    <a:bodyPr/>
                    <a:lstStyle/>
                    <a:p>
                      <a:pPr marL="0" lvl="0" indent="0" algn="l" rtl="0">
                        <a:spcBef>
                          <a:spcPts val="0"/>
                        </a:spcBef>
                        <a:spcAft>
                          <a:spcPts val="0"/>
                        </a:spcAft>
                        <a:buNone/>
                      </a:pPr>
                      <a:r>
                        <a:rPr lang="en" sz="900"/>
                        <a:t>French</a:t>
                      </a:r>
                      <a:endParaRPr sz="900"/>
                    </a:p>
                  </a:txBody>
                  <a:tcPr marL="91425" marR="91425" marT="91425" marB="91425"/>
                </a:tc>
                <a:tc>
                  <a:txBody>
                    <a:bodyPr/>
                    <a:lstStyle/>
                    <a:p>
                      <a:pPr marL="0" lvl="0" indent="0" algn="l" rtl="0">
                        <a:spcBef>
                          <a:spcPts val="0"/>
                        </a:spcBef>
                        <a:spcAft>
                          <a:spcPts val="0"/>
                        </a:spcAft>
                        <a:buNone/>
                      </a:pPr>
                      <a:r>
                        <a:rPr lang="en" sz="900"/>
                        <a:t>German</a:t>
                      </a:r>
                      <a:endParaRPr sz="900"/>
                    </a:p>
                  </a:txBody>
                  <a:tcPr marL="91425" marR="91425" marT="91425" marB="91425"/>
                </a:tc>
                <a:tc>
                  <a:txBody>
                    <a:bodyPr/>
                    <a:lstStyle/>
                    <a:p>
                      <a:pPr marL="0" lvl="0" indent="0" algn="l" rtl="0">
                        <a:spcBef>
                          <a:spcPts val="0"/>
                        </a:spcBef>
                        <a:spcAft>
                          <a:spcPts val="0"/>
                        </a:spcAft>
                        <a:buNone/>
                      </a:pPr>
                      <a:r>
                        <a:rPr lang="en" sz="900"/>
                        <a:t>Spanish</a:t>
                      </a:r>
                      <a:endParaRPr sz="900"/>
                    </a:p>
                  </a:txBody>
                  <a:tcPr marL="91425" marR="91425" marT="91425" marB="91425"/>
                </a:tc>
                <a:tc>
                  <a:txBody>
                    <a:bodyPr/>
                    <a:lstStyle/>
                    <a:p>
                      <a:pPr marL="0" lvl="0" indent="0" algn="l" rtl="0">
                        <a:spcBef>
                          <a:spcPts val="0"/>
                        </a:spcBef>
                        <a:spcAft>
                          <a:spcPts val="0"/>
                        </a:spcAft>
                        <a:buNone/>
                      </a:pPr>
                      <a:r>
                        <a:rPr lang="en" sz="900"/>
                        <a:t>Italian</a:t>
                      </a:r>
                      <a:endParaRPr sz="900"/>
                    </a:p>
                  </a:txBody>
                  <a:tcPr marL="91425" marR="91425" marT="91425" marB="91425"/>
                </a:tc>
                <a:extLst>
                  <a:ext uri="{0D108BD9-81ED-4DB2-BD59-A6C34878D82A}">
                    <a16:rowId xmlns:a16="http://schemas.microsoft.com/office/drawing/2014/main" val="10000"/>
                  </a:ext>
                </a:extLst>
              </a:tr>
              <a:tr h="240826">
                <a:tc>
                  <a:txBody>
                    <a:bodyPr/>
                    <a:lstStyle/>
                    <a:p>
                      <a:pPr marL="0" lvl="0" indent="0" algn="l" rtl="0">
                        <a:spcBef>
                          <a:spcPts val="0"/>
                        </a:spcBef>
                        <a:spcAft>
                          <a:spcPts val="0"/>
                        </a:spcAft>
                        <a:buNone/>
                      </a:pPr>
                      <a:r>
                        <a:rPr lang="en" sz="900"/>
                        <a:t>Llama-1 33B</a:t>
                      </a:r>
                      <a:endParaRPr sz="900"/>
                    </a:p>
                  </a:txBody>
                  <a:tcPr marL="91425" marR="91425" marT="91425" marB="91425"/>
                </a:tc>
                <a:tc>
                  <a:txBody>
                    <a:bodyPr/>
                    <a:lstStyle/>
                    <a:p>
                      <a:pPr marL="0" lvl="0" indent="0" algn="l" rtl="0">
                        <a:spcBef>
                          <a:spcPts val="0"/>
                        </a:spcBef>
                        <a:spcAft>
                          <a:spcPts val="0"/>
                        </a:spcAft>
                        <a:buNone/>
                      </a:pPr>
                      <a:r>
                        <a:rPr lang="en" sz="900"/>
                        <a:t>39.3% 68.1% 49.9%</a:t>
                      </a:r>
                      <a:endParaRPr sz="900"/>
                    </a:p>
                  </a:txBody>
                  <a:tcPr marL="91425" marR="91425" marT="91425" marB="91425"/>
                </a:tc>
                <a:tc>
                  <a:txBody>
                    <a:bodyPr/>
                    <a:lstStyle/>
                    <a:p>
                      <a:pPr marL="0" lvl="0" indent="0" algn="l" rtl="0">
                        <a:spcBef>
                          <a:spcPts val="0"/>
                        </a:spcBef>
                        <a:spcAft>
                          <a:spcPts val="0"/>
                        </a:spcAft>
                        <a:buNone/>
                      </a:pPr>
                      <a:r>
                        <a:rPr lang="en" sz="900"/>
                        <a:t>41.1% 63.3% 48.7%</a:t>
                      </a:r>
                      <a:endParaRPr sz="900"/>
                    </a:p>
                  </a:txBody>
                  <a:tcPr marL="91425" marR="91425" marT="91425" marB="91425"/>
                </a:tc>
                <a:tc>
                  <a:txBody>
                    <a:bodyPr/>
                    <a:lstStyle/>
                    <a:p>
                      <a:pPr marL="0" lvl="0" indent="0" algn="l" rtl="0">
                        <a:spcBef>
                          <a:spcPts val="0"/>
                        </a:spcBef>
                        <a:spcAft>
                          <a:spcPts val="0"/>
                        </a:spcAft>
                        <a:buNone/>
                      </a:pPr>
                      <a:r>
                        <a:rPr lang="en" sz="900"/>
                        <a:t>45.7% 69.8% 52.3%</a:t>
                      </a:r>
                      <a:endParaRPr sz="900"/>
                    </a:p>
                  </a:txBody>
                  <a:tcPr marL="91425" marR="91425" marT="91425" marB="91425"/>
                </a:tc>
                <a:tc>
                  <a:txBody>
                    <a:bodyPr/>
                    <a:lstStyle/>
                    <a:p>
                      <a:pPr marL="0" lvl="0" indent="0" algn="l" rtl="0">
                        <a:spcBef>
                          <a:spcPts val="0"/>
                        </a:spcBef>
                        <a:spcAft>
                          <a:spcPts val="0"/>
                        </a:spcAft>
                        <a:buNone/>
                      </a:pPr>
                      <a:r>
                        <a:rPr lang="en" sz="900"/>
                        <a:t>42.9% 65.4% 49.0%</a:t>
                      </a:r>
                      <a:endParaRPr sz="900"/>
                    </a:p>
                  </a:txBody>
                  <a:tcPr marL="91425" marR="91425" marT="91425" marB="91425"/>
                </a:tc>
                <a:extLst>
                  <a:ext uri="{0D108BD9-81ED-4DB2-BD59-A6C34878D82A}">
                    <a16:rowId xmlns:a16="http://schemas.microsoft.com/office/drawing/2014/main" val="10001"/>
                  </a:ext>
                </a:extLst>
              </a:tr>
              <a:tr h="240826">
                <a:tc>
                  <a:txBody>
                    <a:bodyPr/>
                    <a:lstStyle/>
                    <a:p>
                      <a:pPr marL="0" lvl="0" indent="0" algn="l" rtl="0">
                        <a:spcBef>
                          <a:spcPts val="0"/>
                        </a:spcBef>
                        <a:spcAft>
                          <a:spcPts val="0"/>
                        </a:spcAft>
                        <a:buNone/>
                      </a:pPr>
                      <a:r>
                        <a:rPr lang="en" sz="900"/>
                        <a:t>Llama-2 70B</a:t>
                      </a:r>
                      <a:endParaRPr sz="900"/>
                    </a:p>
                  </a:txBody>
                  <a:tcPr marL="91425" marR="91425" marT="91425" marB="91425"/>
                </a:tc>
                <a:tc>
                  <a:txBody>
                    <a:bodyPr/>
                    <a:lstStyle/>
                    <a:p>
                      <a:pPr marL="0" lvl="0" indent="0" algn="l" rtl="0">
                        <a:spcBef>
                          <a:spcPts val="0"/>
                        </a:spcBef>
                        <a:spcAft>
                          <a:spcPts val="0"/>
                        </a:spcAft>
                        <a:buNone/>
                      </a:pPr>
                      <a:r>
                        <a:rPr lang="en" sz="900"/>
                        <a:t>49.9% 72.5% 64.3%</a:t>
                      </a:r>
                      <a:endParaRPr sz="900"/>
                    </a:p>
                  </a:txBody>
                  <a:tcPr marL="91425" marR="91425" marT="91425" marB="91425"/>
                </a:tc>
                <a:tc>
                  <a:txBody>
                    <a:bodyPr/>
                    <a:lstStyle/>
                    <a:p>
                      <a:pPr marL="0" lvl="0" indent="0" algn="l" rtl="0">
                        <a:spcBef>
                          <a:spcPts val="0"/>
                        </a:spcBef>
                        <a:spcAft>
                          <a:spcPts val="0"/>
                        </a:spcAft>
                        <a:buNone/>
                      </a:pPr>
                      <a:r>
                        <a:rPr lang="en" sz="900"/>
                        <a:t>47.3% 68.7% 64.2%</a:t>
                      </a:r>
                      <a:endParaRPr sz="900"/>
                    </a:p>
                  </a:txBody>
                  <a:tcPr marL="91425" marR="91425" marT="91425" marB="91425"/>
                </a:tc>
                <a:tc>
                  <a:txBody>
                    <a:bodyPr/>
                    <a:lstStyle/>
                    <a:p>
                      <a:pPr marL="0" lvl="0" indent="0" algn="l" rtl="0">
                        <a:spcBef>
                          <a:spcPts val="0"/>
                        </a:spcBef>
                        <a:spcAft>
                          <a:spcPts val="0"/>
                        </a:spcAft>
                        <a:buNone/>
                      </a:pPr>
                      <a:r>
                        <a:rPr lang="en" sz="900"/>
                        <a:t>50.5% 74.5% 66.0%</a:t>
                      </a:r>
                      <a:endParaRPr sz="900"/>
                    </a:p>
                  </a:txBody>
                  <a:tcPr marL="91425" marR="91425" marT="91425" marB="91425"/>
                </a:tc>
                <a:tc>
                  <a:txBody>
                    <a:bodyPr/>
                    <a:lstStyle/>
                    <a:p>
                      <a:pPr marL="0" lvl="0" indent="0" algn="l" rtl="0">
                        <a:spcBef>
                          <a:spcPts val="0"/>
                        </a:spcBef>
                        <a:spcAft>
                          <a:spcPts val="0"/>
                        </a:spcAft>
                        <a:buNone/>
                      </a:pPr>
                      <a:r>
                        <a:rPr lang="en" sz="900"/>
                        <a:t>49.4% 70.9% 65.1% </a:t>
                      </a:r>
                      <a:endParaRPr sz="900"/>
                    </a:p>
                  </a:txBody>
                  <a:tcPr marL="91425" marR="91425" marT="91425" marB="91425"/>
                </a:tc>
                <a:extLst>
                  <a:ext uri="{0D108BD9-81ED-4DB2-BD59-A6C34878D82A}">
                    <a16:rowId xmlns:a16="http://schemas.microsoft.com/office/drawing/2014/main" val="10002"/>
                  </a:ext>
                </a:extLst>
              </a:tr>
              <a:tr h="240826">
                <a:tc>
                  <a:txBody>
                    <a:bodyPr/>
                    <a:lstStyle/>
                    <a:p>
                      <a:pPr marL="0" lvl="0" indent="0" algn="l" rtl="0">
                        <a:spcBef>
                          <a:spcPts val="0"/>
                        </a:spcBef>
                        <a:spcAft>
                          <a:spcPts val="0"/>
                        </a:spcAft>
                        <a:buNone/>
                      </a:pPr>
                      <a:r>
                        <a:rPr lang="en" sz="900"/>
                        <a:t>Mixtral 8x7B</a:t>
                      </a:r>
                      <a:endParaRPr sz="900"/>
                    </a:p>
                  </a:txBody>
                  <a:tcPr marL="91425" marR="91425" marT="91425" marB="91425"/>
                </a:tc>
                <a:tc>
                  <a:txBody>
                    <a:bodyPr/>
                    <a:lstStyle/>
                    <a:p>
                      <a:pPr marL="0" lvl="0" indent="0" algn="l" rtl="0">
                        <a:spcBef>
                          <a:spcPts val="0"/>
                        </a:spcBef>
                        <a:spcAft>
                          <a:spcPts val="0"/>
                        </a:spcAft>
                        <a:buNone/>
                      </a:pPr>
                      <a:r>
                        <a:rPr lang="en" sz="900"/>
                        <a:t>58.2% 77.4% 70.9%</a:t>
                      </a:r>
                      <a:endParaRPr sz="900"/>
                    </a:p>
                  </a:txBody>
                  <a:tcPr marL="91425" marR="91425" marT="91425" marB="91425"/>
                </a:tc>
                <a:tc>
                  <a:txBody>
                    <a:bodyPr/>
                    <a:lstStyle/>
                    <a:p>
                      <a:pPr marL="0" lvl="0" indent="0" algn="l" rtl="0">
                        <a:spcBef>
                          <a:spcPts val="0"/>
                        </a:spcBef>
                        <a:spcAft>
                          <a:spcPts val="0"/>
                        </a:spcAft>
                        <a:buNone/>
                      </a:pPr>
                      <a:r>
                        <a:rPr lang="en" sz="900"/>
                        <a:t>54.3% 73.0% 71.5%</a:t>
                      </a:r>
                      <a:endParaRPr sz="900"/>
                    </a:p>
                  </a:txBody>
                  <a:tcPr marL="91425" marR="91425" marT="91425" marB="91425"/>
                </a:tc>
                <a:tc>
                  <a:txBody>
                    <a:bodyPr/>
                    <a:lstStyle/>
                    <a:p>
                      <a:pPr marL="0" lvl="0" indent="0" algn="l" rtl="0">
                        <a:spcBef>
                          <a:spcPts val="0"/>
                        </a:spcBef>
                        <a:spcAft>
                          <a:spcPts val="0"/>
                        </a:spcAft>
                        <a:buNone/>
                      </a:pPr>
                      <a:r>
                        <a:rPr lang="en" sz="900"/>
                        <a:t>55.4% 77.6% 72.5%</a:t>
                      </a:r>
                      <a:endParaRPr sz="900"/>
                    </a:p>
                  </a:txBody>
                  <a:tcPr marL="91425" marR="91425" marT="91425" marB="91425"/>
                </a:tc>
                <a:tc>
                  <a:txBody>
                    <a:bodyPr/>
                    <a:lstStyle/>
                    <a:p>
                      <a:pPr marL="0" lvl="0" indent="0" algn="l" rtl="0">
                        <a:spcBef>
                          <a:spcPts val="0"/>
                        </a:spcBef>
                        <a:spcAft>
                          <a:spcPts val="0"/>
                        </a:spcAft>
                        <a:buNone/>
                      </a:pPr>
                      <a:r>
                        <a:rPr lang="en" sz="900"/>
                        <a:t>52.8% 75.1% 70.9%</a:t>
                      </a:r>
                      <a:endParaRPr sz="900"/>
                    </a:p>
                  </a:txBody>
                  <a:tcPr marL="91425" marR="91425" marT="91425" marB="91425"/>
                </a:tc>
                <a:extLst>
                  <a:ext uri="{0D108BD9-81ED-4DB2-BD59-A6C34878D82A}">
                    <a16:rowId xmlns:a16="http://schemas.microsoft.com/office/drawing/2014/main" val="10003"/>
                  </a:ext>
                </a:extLst>
              </a:tr>
            </a:tbl>
          </a:graphicData>
        </a:graphic>
      </p:graphicFrame>
      <p:sp>
        <p:nvSpPr>
          <p:cNvPr id="2" name="Google Shape;665;p81">
            <a:extLst>
              <a:ext uri="{FF2B5EF4-FFF2-40B4-BE49-F238E27FC236}">
                <a16:creationId xmlns:a16="http://schemas.microsoft.com/office/drawing/2014/main" id="{04D47714-F031-691D-3E8A-CE98A96EA0CF}"/>
              </a:ext>
            </a:extLst>
          </p:cNvPr>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84"/>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Mixtral results</a:t>
            </a:r>
            <a:endParaRPr/>
          </a:p>
        </p:txBody>
      </p:sp>
      <p:sp>
        <p:nvSpPr>
          <p:cNvPr id="686" name="Google Shape;686;p84"/>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Long range performance</a:t>
            </a:r>
            <a:endParaRPr/>
          </a:p>
          <a:p>
            <a:pPr marL="914400" lvl="1" indent="-317500" algn="l" rtl="0">
              <a:spcBef>
                <a:spcPts val="0"/>
              </a:spcBef>
              <a:spcAft>
                <a:spcPts val="0"/>
              </a:spcAft>
              <a:buSzPts val="1400"/>
              <a:buChar char="-"/>
            </a:pPr>
            <a:r>
              <a:rPr lang="en"/>
              <a:t>100% retrieval accuracy of the passkey retrieval task which measures the ability of models to retrieve a passkey randomly inserted in a long prompt</a:t>
            </a:r>
            <a:endParaRPr/>
          </a:p>
          <a:p>
            <a:pPr marL="914400" lvl="1" indent="-317500" algn="l" rtl="0">
              <a:spcBef>
                <a:spcPts val="0"/>
              </a:spcBef>
              <a:spcAft>
                <a:spcPts val="0"/>
              </a:spcAft>
              <a:buSzPts val="1400"/>
              <a:buChar char="-"/>
            </a:pPr>
            <a:r>
              <a:rPr lang="en"/>
              <a:t>Perplexity decreases as context length increases</a:t>
            </a:r>
            <a:endParaRPr/>
          </a:p>
          <a:p>
            <a:pPr marL="457200" lvl="0" indent="-317500" algn="l" rtl="0">
              <a:spcBef>
                <a:spcPts val="0"/>
              </a:spcBef>
              <a:spcAft>
                <a:spcPts val="0"/>
              </a:spcAft>
              <a:buSzPts val="1400"/>
              <a:buChar char="-"/>
            </a:pPr>
            <a:r>
              <a:rPr lang="en"/>
              <a:t>Bias benchmarks</a:t>
            </a:r>
            <a:endParaRPr/>
          </a:p>
          <a:p>
            <a:pPr marL="914400" lvl="1" indent="-317500" algn="l" rtl="0">
              <a:spcBef>
                <a:spcPts val="0"/>
              </a:spcBef>
              <a:spcAft>
                <a:spcPts val="0"/>
              </a:spcAft>
              <a:buSzPts val="1400"/>
              <a:buChar char="-"/>
            </a:pPr>
            <a:r>
              <a:rPr lang="en"/>
              <a:t>Mixtral outperforms Llama-2 70B on Bias Benchmark for QA (BBQ) (56.0% vs 51.5%)</a:t>
            </a:r>
            <a:endParaRPr/>
          </a:p>
          <a:p>
            <a:pPr marL="914400" lvl="1" indent="-317500" algn="l" rtl="0">
              <a:spcBef>
                <a:spcPts val="0"/>
              </a:spcBef>
              <a:spcAft>
                <a:spcPts val="0"/>
              </a:spcAft>
              <a:buSzPts val="1400"/>
              <a:buChar char="-"/>
            </a:pPr>
            <a:r>
              <a:rPr lang="en"/>
              <a:t>On Bias in Open-Ended Language Generation Dataset (BOLD), Mixtral has higher scores overall compared to Llama-2, which represents less social bias</a:t>
            </a:r>
            <a:endParaRPr/>
          </a:p>
        </p:txBody>
      </p:sp>
      <p:sp>
        <p:nvSpPr>
          <p:cNvPr id="2" name="Google Shape;665;p81">
            <a:extLst>
              <a:ext uri="{FF2B5EF4-FFF2-40B4-BE49-F238E27FC236}">
                <a16:creationId xmlns:a16="http://schemas.microsoft.com/office/drawing/2014/main" id="{9D242918-30D5-09A3-3010-BE78D754C077}"/>
              </a:ext>
            </a:extLst>
          </p:cNvPr>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85"/>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Mixtral-Instruct</a:t>
            </a:r>
            <a:endParaRPr/>
          </a:p>
        </p:txBody>
      </p:sp>
      <p:sp>
        <p:nvSpPr>
          <p:cNvPr id="692" name="Google Shape;692;p85"/>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err="1"/>
              <a:t>Mixtral</a:t>
            </a:r>
            <a:r>
              <a:rPr lang="en"/>
              <a:t>-Instruct is a version of </a:t>
            </a:r>
            <a:r>
              <a:rPr lang="en" err="1"/>
              <a:t>Mixtral</a:t>
            </a:r>
            <a:r>
              <a:rPr lang="en"/>
              <a:t> with supervised fine-tuning on an instruction dataset followed by Direct Performance Optimization (DPO)</a:t>
            </a:r>
            <a:endParaRPr/>
          </a:p>
          <a:p>
            <a:pPr marL="457200" lvl="0" indent="-317500" algn="l" rtl="0">
              <a:spcBef>
                <a:spcPts val="0"/>
              </a:spcBef>
              <a:spcAft>
                <a:spcPts val="0"/>
              </a:spcAft>
              <a:buSzPts val="1400"/>
              <a:buChar char="-"/>
            </a:pPr>
            <a:r>
              <a:rPr lang="en"/>
              <a:t>In the Large Model Systems (LMSYS) Chatbot Arena as of December 2023, </a:t>
            </a:r>
            <a:r>
              <a:rPr lang="en" err="1"/>
              <a:t>Mixtral</a:t>
            </a:r>
            <a:r>
              <a:rPr lang="en"/>
              <a:t>-Instruct outperforms other open-weight models on MT-Bench (a set of challenging multi-turn questions) and is ranked 6th in the arena </a:t>
            </a:r>
            <a:r>
              <a:rPr lang="en" err="1"/>
              <a:t>elo</a:t>
            </a:r>
            <a:r>
              <a:rPr lang="en"/>
              <a:t> (based on 200,000 human preference votes)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86"/>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Mixtral routing analysis</a:t>
            </a:r>
            <a:endParaRPr/>
          </a:p>
        </p:txBody>
      </p:sp>
      <p:sp>
        <p:nvSpPr>
          <p:cNvPr id="698" name="Google Shape;698;p86"/>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The distribution of selected experts using The Pile datasets was measured and reported for first, middle, and last layers</a:t>
            </a:r>
            <a:endParaRPr/>
          </a:p>
          <a:p>
            <a:pPr marL="457200" lvl="0" indent="-317500" algn="l" rtl="0">
              <a:spcBef>
                <a:spcPts val="0"/>
              </a:spcBef>
              <a:spcAft>
                <a:spcPts val="0"/>
              </a:spcAft>
              <a:buSzPts val="1400"/>
              <a:buChar char="-"/>
            </a:pPr>
            <a:r>
              <a:rPr lang="en"/>
              <a:t>Only DM Mathematics had significantly different distributions, possibly due to limited coverage of natural language</a:t>
            </a:r>
            <a:endParaRPr/>
          </a:p>
          <a:p>
            <a:pPr marL="457200" lvl="0" indent="-317500" algn="l" rtl="0">
              <a:spcBef>
                <a:spcPts val="0"/>
              </a:spcBef>
              <a:spcAft>
                <a:spcPts val="0"/>
              </a:spcAft>
              <a:buSzPts val="1400"/>
              <a:buChar char="-"/>
            </a:pPr>
            <a:r>
              <a:rPr lang="en"/>
              <a:t>Its distribution at the first and last layer is very similar to the input and output embeddings, respectively</a:t>
            </a:r>
            <a:endParaRPr/>
          </a:p>
          <a:p>
            <a:pPr marL="457200" lvl="0" indent="-317500" algn="l" rtl="0">
              <a:spcBef>
                <a:spcPts val="0"/>
              </a:spcBef>
              <a:spcAft>
                <a:spcPts val="0"/>
              </a:spcAft>
              <a:buSzPts val="1400"/>
              <a:buChar char="-"/>
            </a:pPr>
            <a:r>
              <a:rPr lang="en"/>
              <a:t>This suggests the router has structured syntactic behavior</a:t>
            </a:r>
            <a:endParaRPr/>
          </a:p>
        </p:txBody>
      </p:sp>
      <p:pic>
        <p:nvPicPr>
          <p:cNvPr id="699" name="Google Shape;699;p86"/>
          <p:cNvPicPr preferRelativeResize="0"/>
          <p:nvPr/>
        </p:nvPicPr>
        <p:blipFill>
          <a:blip r:embed="rId3">
            <a:alphaModFix/>
          </a:blip>
          <a:stretch>
            <a:fillRect/>
          </a:stretch>
        </p:blipFill>
        <p:spPr>
          <a:xfrm>
            <a:off x="570899" y="3115375"/>
            <a:ext cx="3034100" cy="2028125"/>
          </a:xfrm>
          <a:prstGeom prst="rect">
            <a:avLst/>
          </a:prstGeom>
          <a:noFill/>
          <a:ln>
            <a:noFill/>
          </a:ln>
        </p:spPr>
      </p:pic>
      <p:pic>
        <p:nvPicPr>
          <p:cNvPr id="700" name="Google Shape;700;p86"/>
          <p:cNvPicPr preferRelativeResize="0"/>
          <p:nvPr/>
        </p:nvPicPr>
        <p:blipFill>
          <a:blip r:embed="rId4">
            <a:alphaModFix/>
          </a:blip>
          <a:stretch>
            <a:fillRect/>
          </a:stretch>
        </p:blipFill>
        <p:spPr>
          <a:xfrm>
            <a:off x="4771649" y="3156800"/>
            <a:ext cx="3582098" cy="202812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87"/>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PaLM: Pathways Language Model⁵	</a:t>
            </a:r>
            <a:endParaRPr/>
          </a:p>
        </p:txBody>
      </p:sp>
      <p:sp>
        <p:nvSpPr>
          <p:cNvPr id="706" name="Google Shape;706;p87"/>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fontScale="62500" lnSpcReduction="20000"/>
          </a:bodyPr>
          <a:lstStyle/>
          <a:p>
            <a:pPr marL="457200" lvl="0" indent="-284162" algn="l" rtl="0">
              <a:spcBef>
                <a:spcPts val="800"/>
              </a:spcBef>
              <a:spcAft>
                <a:spcPts val="0"/>
              </a:spcAft>
              <a:buSzPct val="66666"/>
              <a:buChar char="-"/>
            </a:pPr>
            <a:r>
              <a:rPr lang="en"/>
              <a:t>Trained as a 540-billion parameter, densely activated, Transformer Language model</a:t>
            </a:r>
            <a:endParaRPr/>
          </a:p>
          <a:p>
            <a:pPr marL="457200" lvl="0" indent="-284162" algn="l" rtl="0">
              <a:spcBef>
                <a:spcPts val="0"/>
              </a:spcBef>
              <a:spcAft>
                <a:spcPts val="0"/>
              </a:spcAft>
              <a:buSzPct val="66666"/>
              <a:buChar char="-"/>
            </a:pPr>
            <a:r>
              <a:rPr lang="en"/>
              <a:t>Trained on a Google 6144 Tensor Processing Units (TPU) v4 chips </a:t>
            </a:r>
            <a:endParaRPr/>
          </a:p>
          <a:p>
            <a:pPr marL="457200" lvl="0" indent="0" algn="l" rtl="0">
              <a:spcBef>
                <a:spcPts val="800"/>
              </a:spcBef>
              <a:spcAft>
                <a:spcPts val="0"/>
              </a:spcAft>
              <a:buNone/>
            </a:pPr>
            <a:endParaRPr/>
          </a:p>
          <a:p>
            <a:pPr marL="914400" lvl="1" indent="-284162" algn="l" rtl="0">
              <a:spcBef>
                <a:spcPts val="400"/>
              </a:spcBef>
              <a:spcAft>
                <a:spcPts val="0"/>
              </a:spcAft>
              <a:buSzPct val="77777"/>
              <a:buChar char="-"/>
            </a:pPr>
            <a:r>
              <a:rPr lang="en" b="1"/>
              <a:t>Efficient Scaling</a:t>
            </a:r>
            <a:r>
              <a:rPr lang="en"/>
              <a:t> - Scaled very well across thousands or tens of thousands of accelerator chips in a highly efficient manner</a:t>
            </a:r>
            <a:endParaRPr/>
          </a:p>
          <a:p>
            <a:pPr marL="914400" lvl="0" indent="0" algn="l" rtl="0">
              <a:spcBef>
                <a:spcPts val="800"/>
              </a:spcBef>
              <a:spcAft>
                <a:spcPts val="0"/>
              </a:spcAft>
              <a:buNone/>
            </a:pPr>
            <a:endParaRPr/>
          </a:p>
          <a:p>
            <a:pPr marL="914400" lvl="1" indent="-284162" algn="l" rtl="0">
              <a:spcBef>
                <a:spcPts val="400"/>
              </a:spcBef>
              <a:spcAft>
                <a:spcPts val="0"/>
              </a:spcAft>
              <a:buSzPct val="77777"/>
              <a:buChar char="-"/>
            </a:pPr>
            <a:r>
              <a:rPr lang="en" b="1"/>
              <a:t>Continued improvements from scaling</a:t>
            </a:r>
            <a:r>
              <a:rPr lang="en"/>
              <a:t>  - Continuous growth in improvement on device as its TPU are scaled up</a:t>
            </a:r>
            <a:endParaRPr/>
          </a:p>
          <a:p>
            <a:pPr marL="914400" lvl="0" indent="0" algn="l" rtl="0">
              <a:spcBef>
                <a:spcPts val="800"/>
              </a:spcBef>
              <a:spcAft>
                <a:spcPts val="0"/>
              </a:spcAft>
              <a:buNone/>
            </a:pPr>
            <a:endParaRPr/>
          </a:p>
          <a:p>
            <a:pPr marL="914400" lvl="1" indent="-284162" algn="l" rtl="0">
              <a:spcBef>
                <a:spcPts val="400"/>
              </a:spcBef>
              <a:spcAft>
                <a:spcPts val="0"/>
              </a:spcAft>
              <a:buSzPct val="77777"/>
              <a:buChar char="-"/>
            </a:pPr>
            <a:r>
              <a:rPr lang="en" b="1"/>
              <a:t>Breakthrough capabilities </a:t>
            </a:r>
            <a:r>
              <a:rPr lang="en"/>
              <a:t>- It can perform reasoning tasks via multi-step mathematics</a:t>
            </a:r>
            <a:endParaRPr/>
          </a:p>
          <a:p>
            <a:pPr marL="914400" lvl="0" indent="0" algn="l" rtl="0">
              <a:spcBef>
                <a:spcPts val="800"/>
              </a:spcBef>
              <a:spcAft>
                <a:spcPts val="0"/>
              </a:spcAft>
              <a:buNone/>
            </a:pPr>
            <a:endParaRPr/>
          </a:p>
          <a:p>
            <a:pPr marL="914400" lvl="1" indent="-284162" algn="l" rtl="0">
              <a:spcBef>
                <a:spcPts val="400"/>
              </a:spcBef>
              <a:spcAft>
                <a:spcPts val="0"/>
              </a:spcAft>
              <a:buSzPct val="77777"/>
              <a:buChar char="-"/>
            </a:pPr>
            <a:r>
              <a:rPr lang="en" b="1"/>
              <a:t>Discontinuous improvements </a:t>
            </a:r>
            <a:r>
              <a:rPr lang="en"/>
              <a:t>- Scaling behaviour where improvements in performance not linear e.g. scaling from 62b to 540b parameters result in dramatic jump in accuracy compared to scaling from 8B to 62B. New capabilities emerge when the model achieves sufficient scale.</a:t>
            </a:r>
            <a:endParaRPr/>
          </a:p>
          <a:p>
            <a:pPr marL="914400" lvl="0" indent="0" algn="l" rtl="0">
              <a:spcBef>
                <a:spcPts val="800"/>
              </a:spcBef>
              <a:spcAft>
                <a:spcPts val="0"/>
              </a:spcAft>
              <a:buNone/>
            </a:pPr>
            <a:endParaRPr/>
          </a:p>
          <a:p>
            <a:pPr marL="914400" lvl="1" indent="-284162" algn="l" rtl="0">
              <a:spcBef>
                <a:spcPts val="400"/>
              </a:spcBef>
              <a:spcAft>
                <a:spcPts val="0"/>
              </a:spcAft>
              <a:buSzPct val="77777"/>
              <a:buChar char="-"/>
            </a:pPr>
            <a:r>
              <a:rPr lang="en" b="1"/>
              <a:t>Multilingual Understanding</a:t>
            </a:r>
            <a:r>
              <a:rPr lang="en"/>
              <a:t> -  More thorough work than earlier models including translation</a:t>
            </a:r>
            <a:endParaRPr/>
          </a:p>
          <a:p>
            <a:pPr marL="914400" lvl="0" indent="0" algn="l" rtl="0">
              <a:spcBef>
                <a:spcPts val="800"/>
              </a:spcBef>
              <a:spcAft>
                <a:spcPts val="0"/>
              </a:spcAft>
              <a:buNone/>
            </a:pPr>
            <a:endParaRPr/>
          </a:p>
          <a:p>
            <a:pPr marL="914400" lvl="1" indent="-284162" algn="l" rtl="0">
              <a:spcBef>
                <a:spcPts val="400"/>
              </a:spcBef>
              <a:spcAft>
                <a:spcPts val="0"/>
              </a:spcAft>
              <a:buSzPct val="77777"/>
              <a:buChar char="-"/>
            </a:pPr>
            <a:r>
              <a:rPr lang="en" b="1"/>
              <a:t>Bias and toxicity</a:t>
            </a:r>
            <a:r>
              <a:rPr lang="en"/>
              <a:t> - Accuracy improved on gender and occupation bias. The model still has an issue with race/religion/gender bias being very much affected by the style of prompt provided. It still associated Muslims with terrorism, extremism and violence. This is work in progress.</a:t>
            </a:r>
            <a:endParaRPr/>
          </a:p>
        </p:txBody>
      </p:sp>
      <p:sp>
        <p:nvSpPr>
          <p:cNvPr id="707" name="Google Shape;707;p87"/>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708" name="Google Shape;708;p87"/>
          <p:cNvSpPr txBox="1"/>
          <p:nvPr/>
        </p:nvSpPr>
        <p:spPr>
          <a:xfrm>
            <a:off x="888625" y="4532725"/>
            <a:ext cx="8103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5. Chowdhery, A., Narang, S., Devlin, J., Bosma, M., Mishra, G., Roberts, A., ... &amp; Fiedel, N. (2023). Palm: Scaling language modeling with pathways. </a:t>
            </a:r>
            <a:r>
              <a:rPr lang="en" sz="800" i="1">
                <a:solidFill>
                  <a:schemeClr val="dk1"/>
                </a:solidFill>
              </a:rPr>
              <a:t>Journal of Machine Learning Research</a:t>
            </a:r>
            <a:r>
              <a:rPr lang="en" sz="800">
                <a:solidFill>
                  <a:schemeClr val="dk1"/>
                </a:solidFill>
              </a:rPr>
              <a:t>, </a:t>
            </a:r>
            <a:r>
              <a:rPr lang="en" sz="800" i="1">
                <a:solidFill>
                  <a:schemeClr val="dk1"/>
                </a:solidFill>
              </a:rPr>
              <a:t>24</a:t>
            </a:r>
            <a:r>
              <a:rPr lang="en" sz="800">
                <a:solidFill>
                  <a:schemeClr val="dk1"/>
                </a:solidFill>
              </a:rPr>
              <a:t>(240), 1-113.</a:t>
            </a:r>
            <a:endParaRPr sz="800">
              <a:solidFill>
                <a:schemeClr val="dk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88"/>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PaLM: Model Architecture</a:t>
            </a:r>
            <a:endParaRPr/>
          </a:p>
        </p:txBody>
      </p:sp>
      <p:sp>
        <p:nvSpPr>
          <p:cNvPr id="714" name="Google Shape;714;p88"/>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Uses a standard Transformer Model architecture in a decoder-only setup. Each timestep can only attend to itself and past timesteps</a:t>
            </a:r>
            <a:endParaRPr/>
          </a:p>
          <a:p>
            <a:pPr marL="457200" lvl="0" indent="-317500" algn="l" rtl="0">
              <a:spcBef>
                <a:spcPts val="0"/>
              </a:spcBef>
              <a:spcAft>
                <a:spcPts val="0"/>
              </a:spcAft>
              <a:buSzPts val="1400"/>
              <a:buChar char="-"/>
            </a:pPr>
            <a:r>
              <a:rPr lang="en"/>
              <a:t>SwiGLU Activation - </a:t>
            </a:r>
            <a:endParaRPr/>
          </a:p>
          <a:p>
            <a:pPr marL="457200" lvl="0" indent="-317500" algn="l" rtl="0">
              <a:spcBef>
                <a:spcPts val="0"/>
              </a:spcBef>
              <a:spcAft>
                <a:spcPts val="0"/>
              </a:spcAft>
              <a:buSzPts val="1400"/>
              <a:buChar char="-"/>
            </a:pPr>
            <a:r>
              <a:rPr lang="en"/>
              <a:t>Parallel Layers - each transformer block is in parallel. The standard formulation is written as:</a:t>
            </a:r>
            <a:endParaRPr/>
          </a:p>
          <a:p>
            <a:pPr marL="914400" lvl="0" indent="0" algn="l" rtl="0">
              <a:spcBef>
                <a:spcPts val="800"/>
              </a:spcBef>
              <a:spcAft>
                <a:spcPts val="0"/>
              </a:spcAft>
              <a:buNone/>
            </a:pPr>
            <a:r>
              <a:rPr lang="en" i="1"/>
              <a:t>y</a:t>
            </a:r>
            <a:r>
              <a:rPr lang="en"/>
              <a:t> = </a:t>
            </a:r>
            <a:r>
              <a:rPr lang="en" i="1"/>
              <a:t>x </a:t>
            </a:r>
            <a:r>
              <a:rPr lang="en"/>
              <a:t>+ MLP(LayerNorm(</a:t>
            </a:r>
            <a:r>
              <a:rPr lang="en" b="1"/>
              <a:t>x +</a:t>
            </a:r>
            <a:r>
              <a:rPr lang="en"/>
              <a:t> Attention(LayerNorm(x))) </a:t>
            </a:r>
            <a:endParaRPr/>
          </a:p>
          <a:p>
            <a:pPr marL="457200" lvl="0" indent="0" algn="l" rtl="0">
              <a:spcBef>
                <a:spcPts val="800"/>
              </a:spcBef>
              <a:spcAft>
                <a:spcPts val="0"/>
              </a:spcAft>
              <a:buNone/>
            </a:pPr>
            <a:r>
              <a:rPr lang="en"/>
              <a:t>whereas the parallel formulation can be written as:</a:t>
            </a:r>
            <a:endParaRPr/>
          </a:p>
          <a:p>
            <a:pPr marL="914400" lvl="0" indent="0" algn="l" rtl="0">
              <a:spcBef>
                <a:spcPts val="800"/>
              </a:spcBef>
              <a:spcAft>
                <a:spcPts val="0"/>
              </a:spcAft>
              <a:buNone/>
            </a:pPr>
            <a:r>
              <a:rPr lang="en" i="1"/>
              <a:t>y</a:t>
            </a:r>
            <a:r>
              <a:rPr lang="en"/>
              <a:t> = </a:t>
            </a:r>
            <a:r>
              <a:rPr lang="en" i="1"/>
              <a:t>x</a:t>
            </a:r>
            <a:r>
              <a:rPr lang="en"/>
              <a:t> + MLP(LayerNorm(x)) + Attention(LayerNorm(x))</a:t>
            </a:r>
            <a:endParaRPr/>
          </a:p>
        </p:txBody>
      </p:sp>
      <p:sp>
        <p:nvSpPr>
          <p:cNvPr id="715" name="Google Shape;715;p88"/>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89"/>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PaLM: Model Scale Hyperparameters</a:t>
            </a:r>
            <a:endParaRPr/>
          </a:p>
        </p:txBody>
      </p:sp>
      <p:sp>
        <p:nvSpPr>
          <p:cNvPr id="721" name="Google Shape;721;p89"/>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722" name="Google Shape;722;p89"/>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Compared three different model scales: 540B parameters, 62B parameter, and 8B parameters</a:t>
            </a:r>
            <a:endParaRPr/>
          </a:p>
          <a:p>
            <a:pPr marL="457200" lvl="0" indent="-317500" algn="l" rtl="0">
              <a:spcBef>
                <a:spcPts val="0"/>
              </a:spcBef>
              <a:spcAft>
                <a:spcPts val="0"/>
              </a:spcAft>
              <a:buSzPts val="1400"/>
              <a:buChar char="-"/>
            </a:pPr>
            <a:r>
              <a:rPr lang="en"/>
              <a:t>Number of FLOPs per token is approx equal to number of parameters</a:t>
            </a:r>
            <a:endParaRPr/>
          </a:p>
          <a:p>
            <a:pPr marL="457200" lvl="0" indent="0" algn="l" rtl="0">
              <a:spcBef>
                <a:spcPts val="800"/>
              </a:spcBef>
              <a:spcAft>
                <a:spcPts val="0"/>
              </a:spcAft>
              <a:buNone/>
            </a:pPr>
            <a:endParaRPr/>
          </a:p>
        </p:txBody>
      </p:sp>
      <p:graphicFrame>
        <p:nvGraphicFramePr>
          <p:cNvPr id="3" name="Table 2">
            <a:extLst>
              <a:ext uri="{FF2B5EF4-FFF2-40B4-BE49-F238E27FC236}">
                <a16:creationId xmlns:a16="http://schemas.microsoft.com/office/drawing/2014/main" id="{00085CEF-B80E-B573-1430-D2287288C5BB}"/>
              </a:ext>
            </a:extLst>
          </p:cNvPr>
          <p:cNvGraphicFramePr>
            <a:graphicFrameLocks noGrp="1"/>
          </p:cNvGraphicFramePr>
          <p:nvPr>
            <p:extLst>
              <p:ext uri="{D42A27DB-BD31-4B8C-83A1-F6EECF244321}">
                <p14:modId xmlns:p14="http://schemas.microsoft.com/office/powerpoint/2010/main" val="1000402709"/>
              </p:ext>
            </p:extLst>
          </p:nvPr>
        </p:nvGraphicFramePr>
        <p:xfrm>
          <a:off x="1601470" y="2578259"/>
          <a:ext cx="6128777" cy="1118251"/>
        </p:xfrm>
        <a:graphic>
          <a:graphicData uri="http://schemas.openxmlformats.org/drawingml/2006/table">
            <a:tbl>
              <a:tblPr firstRow="1" firstCol="1" bandRow="1"/>
              <a:tblGrid>
                <a:gridCol w="1226673">
                  <a:extLst>
                    <a:ext uri="{9D8B030D-6E8A-4147-A177-3AD203B41FA5}">
                      <a16:colId xmlns:a16="http://schemas.microsoft.com/office/drawing/2014/main" val="2066790869"/>
                    </a:ext>
                  </a:extLst>
                </a:gridCol>
                <a:gridCol w="551740">
                  <a:extLst>
                    <a:ext uri="{9D8B030D-6E8A-4147-A177-3AD203B41FA5}">
                      <a16:colId xmlns:a16="http://schemas.microsoft.com/office/drawing/2014/main" val="4103350666"/>
                    </a:ext>
                  </a:extLst>
                </a:gridCol>
                <a:gridCol w="916073">
                  <a:extLst>
                    <a:ext uri="{9D8B030D-6E8A-4147-A177-3AD203B41FA5}">
                      <a16:colId xmlns:a16="http://schemas.microsoft.com/office/drawing/2014/main" val="3012460741"/>
                    </a:ext>
                  </a:extLst>
                </a:gridCol>
                <a:gridCol w="650032">
                  <a:extLst>
                    <a:ext uri="{9D8B030D-6E8A-4147-A177-3AD203B41FA5}">
                      <a16:colId xmlns:a16="http://schemas.microsoft.com/office/drawing/2014/main" val="30657120"/>
                    </a:ext>
                  </a:extLst>
                </a:gridCol>
                <a:gridCol w="1484195">
                  <a:extLst>
                    <a:ext uri="{9D8B030D-6E8A-4147-A177-3AD203B41FA5}">
                      <a16:colId xmlns:a16="http://schemas.microsoft.com/office/drawing/2014/main" val="3241978169"/>
                    </a:ext>
                  </a:extLst>
                </a:gridCol>
                <a:gridCol w="1300064">
                  <a:extLst>
                    <a:ext uri="{9D8B030D-6E8A-4147-A177-3AD203B41FA5}">
                      <a16:colId xmlns:a16="http://schemas.microsoft.com/office/drawing/2014/main" val="1989373086"/>
                    </a:ext>
                  </a:extLst>
                </a:gridCol>
              </a:tblGrid>
              <a:tr h="483568">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Model</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Layers</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of Heads</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r>
                        <a:rPr lang="en-CA" sz="1200" b="1" i="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
                      </a:r>
                      <a:r>
                        <a:rPr lang="en-CA" sz="1200" b="1" kern="100" baseline="-25000">
                          <a:solidFill>
                            <a:srgbClr val="FFFFFF"/>
                          </a:solidFill>
                          <a:effectLst/>
                          <a:latin typeface="Calibri" panose="020F0502020204030204" pitchFamily="34" charset="0"/>
                          <a:ea typeface="Calibri" panose="020F0502020204030204" pitchFamily="34" charset="0"/>
                          <a:cs typeface="Times New Roman (Body CS)"/>
                        </a:rPr>
                        <a:t>model</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of Parameters</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 billions)</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BatchSize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extLst>
                  <a:ext uri="{0D108BD9-81ED-4DB2-BD59-A6C34878D82A}">
                    <a16:rowId xmlns:a16="http://schemas.microsoft.com/office/drawing/2014/main" val="872320183"/>
                  </a:ext>
                </a:extLst>
              </a:tr>
              <a:tr h="211561">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PaLM 8B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4096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256 -&gt; 512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055462840"/>
                  </a:ext>
                </a:extLst>
              </a:tr>
              <a:tr h="211561">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PaLM 62B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r>
                        <a:rPr lang="en-CA" sz="1050" kern="100">
                          <a:effectLst/>
                          <a:latin typeface="Calibri" panose="020F0502020204030204" pitchFamily="34" charset="0"/>
                          <a:ea typeface="Calibri" panose="020F0502020204030204" pitchFamily="34" charset="0"/>
                          <a:cs typeface="Times New Roman" panose="02020603050405020304" pitchFamily="18" charset="0"/>
                        </a:rPr>
                        <a:t>64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r>
                        <a:rPr lang="en-CA" sz="1050" kern="100">
                          <a:effectLst/>
                          <a:latin typeface="Calibri" panose="020F0502020204030204" pitchFamily="34" charset="0"/>
                          <a:ea typeface="Calibri" panose="020F0502020204030204" pitchFamily="34" charset="0"/>
                          <a:cs typeface="Times New Roman" panose="02020603050405020304" pitchFamily="18" charset="0"/>
                        </a:rPr>
                        <a:t>32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r>
                        <a:rPr lang="en-CA" sz="1050" kern="100">
                          <a:effectLst/>
                          <a:latin typeface="Calibri" panose="020F0502020204030204" pitchFamily="34" charset="0"/>
                          <a:ea typeface="Calibri" panose="020F0502020204030204" pitchFamily="34" charset="0"/>
                          <a:cs typeface="Times New Roman" panose="02020603050405020304" pitchFamily="18" charset="0"/>
                        </a:rPr>
                        <a:t>8192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r>
                        <a:rPr lang="en-CA" sz="1050" kern="100">
                          <a:effectLst/>
                          <a:latin typeface="Calibri" panose="020F0502020204030204" pitchFamily="34" charset="0"/>
                          <a:ea typeface="Calibri" panose="020F0502020204030204" pitchFamily="34" charset="0"/>
                          <a:cs typeface="Times New Roman" panose="02020603050405020304" pitchFamily="18" charset="0"/>
                        </a:rPr>
                        <a:t>62.50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r>
                        <a:rPr lang="en-CA" sz="1050" kern="100">
                          <a:effectLst/>
                          <a:latin typeface="Calibri" panose="020F0502020204030204" pitchFamily="34" charset="0"/>
                          <a:ea typeface="Calibri" panose="020F0502020204030204" pitchFamily="34" charset="0"/>
                          <a:cs typeface="Times New Roman" panose="02020603050405020304" pitchFamily="18" charset="0"/>
                        </a:rPr>
                        <a:t>512 -&gt; 1024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3094526846"/>
                  </a:ext>
                </a:extLst>
              </a:tr>
              <a:tr h="211561">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PaLM 540B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18432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540.35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512 -&gt; 1024 -&gt; 2048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23187347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Transformer Architecture</a:t>
            </a:r>
            <a:endParaRPr/>
          </a:p>
        </p:txBody>
      </p:sp>
      <p:sp>
        <p:nvSpPr>
          <p:cNvPr id="170" name="Google Shape;170;p26"/>
          <p:cNvSpPr txBox="1"/>
          <p:nvPr/>
        </p:nvSpPr>
        <p:spPr>
          <a:xfrm>
            <a:off x="2870775" y="4820400"/>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171" name="Google Shape;171;p26"/>
          <p:cNvSpPr/>
          <p:nvPr/>
        </p:nvSpPr>
        <p:spPr>
          <a:xfrm>
            <a:off x="1654575" y="971125"/>
            <a:ext cx="1163700" cy="2832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Input Embedding</a:t>
            </a:r>
            <a:endParaRPr sz="1000">
              <a:latin typeface="Calibri"/>
              <a:ea typeface="Calibri"/>
              <a:cs typeface="Calibri"/>
              <a:sym typeface="Calibri"/>
            </a:endParaRPr>
          </a:p>
        </p:txBody>
      </p:sp>
      <p:sp>
        <p:nvSpPr>
          <p:cNvPr id="172" name="Google Shape;172;p26"/>
          <p:cNvSpPr/>
          <p:nvPr/>
        </p:nvSpPr>
        <p:spPr>
          <a:xfrm>
            <a:off x="1598250" y="1576875"/>
            <a:ext cx="1263600" cy="283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Positional Encoding</a:t>
            </a:r>
            <a:endParaRPr sz="1000">
              <a:latin typeface="Calibri"/>
              <a:ea typeface="Calibri"/>
              <a:cs typeface="Calibri"/>
              <a:sym typeface="Calibri"/>
            </a:endParaRPr>
          </a:p>
        </p:txBody>
      </p:sp>
      <p:sp>
        <p:nvSpPr>
          <p:cNvPr id="173" name="Google Shape;173;p26"/>
          <p:cNvSpPr txBox="1"/>
          <p:nvPr/>
        </p:nvSpPr>
        <p:spPr>
          <a:xfrm>
            <a:off x="133900" y="912625"/>
            <a:ext cx="61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Input</a:t>
            </a:r>
            <a:endParaRPr>
              <a:solidFill>
                <a:schemeClr val="dk1"/>
              </a:solidFill>
              <a:latin typeface="Calibri"/>
              <a:ea typeface="Calibri"/>
              <a:cs typeface="Calibri"/>
              <a:sym typeface="Calibri"/>
            </a:endParaRPr>
          </a:p>
        </p:txBody>
      </p:sp>
      <p:cxnSp>
        <p:nvCxnSpPr>
          <p:cNvPr id="174" name="Google Shape;174;p26"/>
          <p:cNvCxnSpPr>
            <a:stCxn id="173" idx="3"/>
            <a:endCxn id="171" idx="1"/>
          </p:cNvCxnSpPr>
          <p:nvPr/>
        </p:nvCxnSpPr>
        <p:spPr>
          <a:xfrm>
            <a:off x="745300" y="1112725"/>
            <a:ext cx="909300" cy="0"/>
          </a:xfrm>
          <a:prstGeom prst="straightConnector1">
            <a:avLst/>
          </a:prstGeom>
          <a:noFill/>
          <a:ln w="9525" cap="flat" cmpd="sng">
            <a:solidFill>
              <a:schemeClr val="dk2"/>
            </a:solidFill>
            <a:prstDash val="solid"/>
            <a:round/>
            <a:headEnd type="none" w="med" len="med"/>
            <a:tailEnd type="triangle" w="med" len="med"/>
          </a:ln>
        </p:spPr>
      </p:cxnSp>
      <p:sp>
        <p:nvSpPr>
          <p:cNvPr id="175" name="Google Shape;175;p26"/>
          <p:cNvSpPr/>
          <p:nvPr/>
        </p:nvSpPr>
        <p:spPr>
          <a:xfrm>
            <a:off x="799275" y="2182625"/>
            <a:ext cx="2877300" cy="21417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6" name="Google Shape;176;p26"/>
          <p:cNvSpPr txBox="1"/>
          <p:nvPr/>
        </p:nvSpPr>
        <p:spPr>
          <a:xfrm>
            <a:off x="1307100" y="2201600"/>
            <a:ext cx="184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Encoding Component</a:t>
            </a:r>
            <a:endParaRPr>
              <a:solidFill>
                <a:schemeClr val="dk1"/>
              </a:solidFill>
              <a:latin typeface="Calibri"/>
              <a:ea typeface="Calibri"/>
              <a:cs typeface="Calibri"/>
              <a:sym typeface="Calibri"/>
            </a:endParaRPr>
          </a:p>
        </p:txBody>
      </p:sp>
      <p:cxnSp>
        <p:nvCxnSpPr>
          <p:cNvPr id="177" name="Google Shape;177;p26"/>
          <p:cNvCxnSpPr>
            <a:stCxn id="171" idx="2"/>
            <a:endCxn id="172" idx="0"/>
          </p:cNvCxnSpPr>
          <p:nvPr/>
        </p:nvCxnSpPr>
        <p:spPr>
          <a:xfrm flipH="1">
            <a:off x="2230125" y="1254325"/>
            <a:ext cx="6300" cy="322500"/>
          </a:xfrm>
          <a:prstGeom prst="straightConnector1">
            <a:avLst/>
          </a:prstGeom>
          <a:noFill/>
          <a:ln w="9525" cap="flat" cmpd="sng">
            <a:solidFill>
              <a:schemeClr val="dk2"/>
            </a:solidFill>
            <a:prstDash val="solid"/>
            <a:round/>
            <a:headEnd type="none" w="med" len="med"/>
            <a:tailEnd type="triangle" w="med" len="med"/>
          </a:ln>
        </p:spPr>
      </p:cxnSp>
      <p:cxnSp>
        <p:nvCxnSpPr>
          <p:cNvPr id="178" name="Google Shape;178;p26"/>
          <p:cNvCxnSpPr>
            <a:stCxn id="172" idx="2"/>
            <a:endCxn id="175" idx="0"/>
          </p:cNvCxnSpPr>
          <p:nvPr/>
        </p:nvCxnSpPr>
        <p:spPr>
          <a:xfrm>
            <a:off x="2230050" y="1860075"/>
            <a:ext cx="7800" cy="322500"/>
          </a:xfrm>
          <a:prstGeom prst="straightConnector1">
            <a:avLst/>
          </a:prstGeom>
          <a:noFill/>
          <a:ln w="9525" cap="flat" cmpd="sng">
            <a:solidFill>
              <a:schemeClr val="dk2"/>
            </a:solidFill>
            <a:prstDash val="solid"/>
            <a:round/>
            <a:headEnd type="none" w="med" len="med"/>
            <a:tailEnd type="triangle" w="med" len="med"/>
          </a:ln>
        </p:spPr>
      </p:cxnSp>
      <p:sp>
        <p:nvSpPr>
          <p:cNvPr id="179" name="Google Shape;179;p26"/>
          <p:cNvSpPr/>
          <p:nvPr/>
        </p:nvSpPr>
        <p:spPr>
          <a:xfrm>
            <a:off x="1035000" y="3807800"/>
            <a:ext cx="2451600" cy="4002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Calibri"/>
                <a:ea typeface="Calibri"/>
                <a:cs typeface="Calibri"/>
                <a:sym typeface="Calibri"/>
              </a:rPr>
              <a:t>Encoder</a:t>
            </a:r>
            <a:endParaRPr sz="1100">
              <a:latin typeface="Calibri"/>
              <a:ea typeface="Calibri"/>
              <a:cs typeface="Calibri"/>
              <a:sym typeface="Calibri"/>
            </a:endParaRPr>
          </a:p>
        </p:txBody>
      </p:sp>
      <p:sp>
        <p:nvSpPr>
          <p:cNvPr id="180" name="Google Shape;180;p26"/>
          <p:cNvSpPr/>
          <p:nvPr/>
        </p:nvSpPr>
        <p:spPr>
          <a:xfrm>
            <a:off x="991125" y="2599550"/>
            <a:ext cx="2513400" cy="4002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Calibri"/>
                <a:ea typeface="Calibri"/>
                <a:cs typeface="Calibri"/>
                <a:sym typeface="Calibri"/>
              </a:rPr>
              <a:t>Encoder</a:t>
            </a:r>
            <a:endParaRPr>
              <a:latin typeface="Calibri"/>
              <a:ea typeface="Calibri"/>
              <a:cs typeface="Calibri"/>
              <a:sym typeface="Calibri"/>
            </a:endParaRPr>
          </a:p>
        </p:txBody>
      </p:sp>
      <p:sp>
        <p:nvSpPr>
          <p:cNvPr id="181" name="Google Shape;181;p26"/>
          <p:cNvSpPr/>
          <p:nvPr/>
        </p:nvSpPr>
        <p:spPr>
          <a:xfrm>
            <a:off x="991125" y="3203663"/>
            <a:ext cx="2513400" cy="4002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Calibri"/>
                <a:ea typeface="Calibri"/>
                <a:cs typeface="Calibri"/>
                <a:sym typeface="Calibri"/>
              </a:rPr>
              <a:t>Encoder</a:t>
            </a:r>
            <a:endParaRPr>
              <a:latin typeface="Calibri"/>
              <a:ea typeface="Calibri"/>
              <a:cs typeface="Calibri"/>
              <a:sym typeface="Calibri"/>
            </a:endParaRPr>
          </a:p>
        </p:txBody>
      </p:sp>
      <p:sp>
        <p:nvSpPr>
          <p:cNvPr id="182" name="Google Shape;182;p26"/>
          <p:cNvSpPr/>
          <p:nvPr/>
        </p:nvSpPr>
        <p:spPr>
          <a:xfrm>
            <a:off x="5106675" y="1624425"/>
            <a:ext cx="2877300" cy="21417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3" name="Google Shape;183;p26"/>
          <p:cNvSpPr txBox="1"/>
          <p:nvPr/>
        </p:nvSpPr>
        <p:spPr>
          <a:xfrm>
            <a:off x="5584500" y="1624425"/>
            <a:ext cx="184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Decoding Component</a:t>
            </a:r>
            <a:endParaRPr>
              <a:solidFill>
                <a:schemeClr val="dk1"/>
              </a:solidFill>
              <a:latin typeface="Calibri"/>
              <a:ea typeface="Calibri"/>
              <a:cs typeface="Calibri"/>
              <a:sym typeface="Calibri"/>
            </a:endParaRPr>
          </a:p>
        </p:txBody>
      </p:sp>
      <p:sp>
        <p:nvSpPr>
          <p:cNvPr id="184" name="Google Shape;184;p26"/>
          <p:cNvSpPr/>
          <p:nvPr/>
        </p:nvSpPr>
        <p:spPr>
          <a:xfrm>
            <a:off x="5278725" y="3159650"/>
            <a:ext cx="2513400" cy="400200"/>
          </a:xfrm>
          <a:prstGeom prst="roundRect">
            <a:avLst>
              <a:gd name="adj" fmla="val 16667"/>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Calibri"/>
                <a:ea typeface="Calibri"/>
                <a:cs typeface="Calibri"/>
                <a:sym typeface="Calibri"/>
              </a:rPr>
              <a:t>Decoder</a:t>
            </a:r>
            <a:endParaRPr sz="1100">
              <a:latin typeface="Calibri"/>
              <a:ea typeface="Calibri"/>
              <a:cs typeface="Calibri"/>
              <a:sym typeface="Calibri"/>
            </a:endParaRPr>
          </a:p>
        </p:txBody>
      </p:sp>
      <p:sp>
        <p:nvSpPr>
          <p:cNvPr id="185" name="Google Shape;185;p26"/>
          <p:cNvSpPr/>
          <p:nvPr/>
        </p:nvSpPr>
        <p:spPr>
          <a:xfrm>
            <a:off x="5278725" y="2025350"/>
            <a:ext cx="2513400" cy="400200"/>
          </a:xfrm>
          <a:prstGeom prst="roundRect">
            <a:avLst>
              <a:gd name="adj" fmla="val 16667"/>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Calibri"/>
                <a:ea typeface="Calibri"/>
                <a:cs typeface="Calibri"/>
                <a:sym typeface="Calibri"/>
              </a:rPr>
              <a:t>Decoder</a:t>
            </a:r>
            <a:endParaRPr>
              <a:latin typeface="Calibri"/>
              <a:ea typeface="Calibri"/>
              <a:cs typeface="Calibri"/>
              <a:sym typeface="Calibri"/>
            </a:endParaRPr>
          </a:p>
        </p:txBody>
      </p:sp>
      <p:sp>
        <p:nvSpPr>
          <p:cNvPr id="186" name="Google Shape;186;p26"/>
          <p:cNvSpPr/>
          <p:nvPr/>
        </p:nvSpPr>
        <p:spPr>
          <a:xfrm>
            <a:off x="5278725" y="2592500"/>
            <a:ext cx="2513400" cy="400200"/>
          </a:xfrm>
          <a:prstGeom prst="roundRect">
            <a:avLst>
              <a:gd name="adj" fmla="val 16667"/>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Calibri"/>
                <a:ea typeface="Calibri"/>
                <a:cs typeface="Calibri"/>
                <a:sym typeface="Calibri"/>
              </a:rPr>
              <a:t>Decoder</a:t>
            </a:r>
            <a:endParaRPr>
              <a:latin typeface="Calibri"/>
              <a:ea typeface="Calibri"/>
              <a:cs typeface="Calibri"/>
              <a:sym typeface="Calibri"/>
            </a:endParaRPr>
          </a:p>
        </p:txBody>
      </p:sp>
      <p:sp>
        <p:nvSpPr>
          <p:cNvPr id="187" name="Google Shape;187;p26"/>
          <p:cNvSpPr/>
          <p:nvPr/>
        </p:nvSpPr>
        <p:spPr>
          <a:xfrm>
            <a:off x="5870775" y="4134675"/>
            <a:ext cx="1351800" cy="283200"/>
          </a:xfrm>
          <a:prstGeom prst="roundRect">
            <a:avLst>
              <a:gd name="adj" fmla="val 16667"/>
            </a:avLst>
          </a:prstGeom>
          <a:solidFill>
            <a:srgbClr val="C27B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Linear</a:t>
            </a:r>
            <a:endParaRPr sz="1000">
              <a:latin typeface="Calibri"/>
              <a:ea typeface="Calibri"/>
              <a:cs typeface="Calibri"/>
              <a:sym typeface="Calibri"/>
            </a:endParaRPr>
          </a:p>
        </p:txBody>
      </p:sp>
      <p:sp>
        <p:nvSpPr>
          <p:cNvPr id="188" name="Google Shape;188;p26"/>
          <p:cNvSpPr/>
          <p:nvPr/>
        </p:nvSpPr>
        <p:spPr>
          <a:xfrm>
            <a:off x="5875275" y="4703300"/>
            <a:ext cx="1351800" cy="283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Softmax</a:t>
            </a:r>
            <a:endParaRPr sz="1000">
              <a:latin typeface="Calibri"/>
              <a:ea typeface="Calibri"/>
              <a:cs typeface="Calibri"/>
              <a:sym typeface="Calibri"/>
            </a:endParaRPr>
          </a:p>
        </p:txBody>
      </p:sp>
      <p:sp>
        <p:nvSpPr>
          <p:cNvPr id="189" name="Google Shape;189;p26"/>
          <p:cNvSpPr txBox="1"/>
          <p:nvPr/>
        </p:nvSpPr>
        <p:spPr>
          <a:xfrm>
            <a:off x="7927500" y="4663525"/>
            <a:ext cx="87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Output</a:t>
            </a:r>
            <a:endParaRPr>
              <a:solidFill>
                <a:schemeClr val="dk1"/>
              </a:solidFill>
              <a:latin typeface="Calibri"/>
              <a:ea typeface="Calibri"/>
              <a:cs typeface="Calibri"/>
              <a:sym typeface="Calibri"/>
            </a:endParaRPr>
          </a:p>
        </p:txBody>
      </p:sp>
      <p:cxnSp>
        <p:nvCxnSpPr>
          <p:cNvPr id="190" name="Google Shape;190;p26"/>
          <p:cNvCxnSpPr>
            <a:stCxn id="182" idx="2"/>
            <a:endCxn id="187" idx="0"/>
          </p:cNvCxnSpPr>
          <p:nvPr/>
        </p:nvCxnSpPr>
        <p:spPr>
          <a:xfrm>
            <a:off x="6545325" y="3766125"/>
            <a:ext cx="1500" cy="368700"/>
          </a:xfrm>
          <a:prstGeom prst="straightConnector1">
            <a:avLst/>
          </a:prstGeom>
          <a:noFill/>
          <a:ln w="9525" cap="flat" cmpd="sng">
            <a:solidFill>
              <a:schemeClr val="dk2"/>
            </a:solidFill>
            <a:prstDash val="solid"/>
            <a:round/>
            <a:headEnd type="none" w="med" len="med"/>
            <a:tailEnd type="triangle" w="med" len="med"/>
          </a:ln>
        </p:spPr>
      </p:cxnSp>
      <p:cxnSp>
        <p:nvCxnSpPr>
          <p:cNvPr id="191" name="Google Shape;191;p26"/>
          <p:cNvCxnSpPr>
            <a:stCxn id="187" idx="2"/>
            <a:endCxn id="188" idx="0"/>
          </p:cNvCxnSpPr>
          <p:nvPr/>
        </p:nvCxnSpPr>
        <p:spPr>
          <a:xfrm>
            <a:off x="6546675" y="4417875"/>
            <a:ext cx="4500" cy="285300"/>
          </a:xfrm>
          <a:prstGeom prst="straightConnector1">
            <a:avLst/>
          </a:prstGeom>
          <a:noFill/>
          <a:ln w="9525" cap="flat" cmpd="sng">
            <a:solidFill>
              <a:schemeClr val="dk2"/>
            </a:solidFill>
            <a:prstDash val="solid"/>
            <a:round/>
            <a:headEnd type="none" w="med" len="med"/>
            <a:tailEnd type="triangle" w="med" len="med"/>
          </a:ln>
        </p:spPr>
      </p:cxnSp>
      <p:cxnSp>
        <p:nvCxnSpPr>
          <p:cNvPr id="192" name="Google Shape;192;p26"/>
          <p:cNvCxnSpPr>
            <a:stCxn id="188" idx="3"/>
            <a:endCxn id="189" idx="1"/>
          </p:cNvCxnSpPr>
          <p:nvPr/>
        </p:nvCxnSpPr>
        <p:spPr>
          <a:xfrm>
            <a:off x="7227075" y="4844900"/>
            <a:ext cx="700500" cy="18600"/>
          </a:xfrm>
          <a:prstGeom prst="straightConnector1">
            <a:avLst/>
          </a:prstGeom>
          <a:noFill/>
          <a:ln w="9525" cap="flat" cmpd="sng">
            <a:solidFill>
              <a:schemeClr val="dk2"/>
            </a:solidFill>
            <a:prstDash val="solid"/>
            <a:round/>
            <a:headEnd type="none" w="med" len="med"/>
            <a:tailEnd type="triangle" w="med" len="med"/>
          </a:ln>
        </p:spPr>
      </p:cxnSp>
      <p:cxnSp>
        <p:nvCxnSpPr>
          <p:cNvPr id="193" name="Google Shape;193;p26"/>
          <p:cNvCxnSpPr>
            <a:stCxn id="175" idx="3"/>
            <a:endCxn id="182" idx="1"/>
          </p:cNvCxnSpPr>
          <p:nvPr/>
        </p:nvCxnSpPr>
        <p:spPr>
          <a:xfrm rot="10800000" flipH="1">
            <a:off x="3676575" y="2695175"/>
            <a:ext cx="1430100" cy="558300"/>
          </a:xfrm>
          <a:prstGeom prst="straightConnector1">
            <a:avLst/>
          </a:prstGeom>
          <a:noFill/>
          <a:ln w="38100" cap="flat" cmpd="sng">
            <a:solidFill>
              <a:schemeClr val="dk2"/>
            </a:solidFill>
            <a:prstDash val="solid"/>
            <a:round/>
            <a:headEnd type="none" w="med" len="med"/>
            <a:tailEnd type="triangle" w="med" len="med"/>
          </a:ln>
        </p:spPr>
      </p:cxnSp>
      <p:sp>
        <p:nvSpPr>
          <p:cNvPr id="194" name="Google Shape;194;p26"/>
          <p:cNvSpPr/>
          <p:nvPr/>
        </p:nvSpPr>
        <p:spPr>
          <a:xfrm>
            <a:off x="3830325" y="699850"/>
            <a:ext cx="2513400" cy="676500"/>
          </a:xfrm>
          <a:prstGeom prst="wedgeRoundRectCallout">
            <a:avLst>
              <a:gd name="adj1" fmla="val -90794"/>
              <a:gd name="adj2" fmla="val 18389"/>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Uses word2vec to generate numeric representation vector for each token in the input sequence</a:t>
            </a:r>
            <a:endParaRPr sz="1100">
              <a:solidFill>
                <a:schemeClr val="dk1"/>
              </a:solidFill>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p:txBody>
      </p:sp>
      <p:cxnSp>
        <p:nvCxnSpPr>
          <p:cNvPr id="195" name="Google Shape;195;p26"/>
          <p:cNvCxnSpPr>
            <a:stCxn id="180" idx="2"/>
            <a:endCxn id="181" idx="0"/>
          </p:cNvCxnSpPr>
          <p:nvPr/>
        </p:nvCxnSpPr>
        <p:spPr>
          <a:xfrm>
            <a:off x="2247825" y="2999750"/>
            <a:ext cx="0" cy="204000"/>
          </a:xfrm>
          <a:prstGeom prst="straightConnector1">
            <a:avLst/>
          </a:prstGeom>
          <a:noFill/>
          <a:ln w="9525" cap="flat" cmpd="sng">
            <a:solidFill>
              <a:schemeClr val="dk2"/>
            </a:solidFill>
            <a:prstDash val="solid"/>
            <a:round/>
            <a:headEnd type="none" w="med" len="med"/>
            <a:tailEnd type="triangle" w="med" len="med"/>
          </a:ln>
        </p:spPr>
      </p:cxnSp>
      <p:cxnSp>
        <p:nvCxnSpPr>
          <p:cNvPr id="196" name="Google Shape;196;p26"/>
          <p:cNvCxnSpPr>
            <a:stCxn id="181" idx="2"/>
            <a:endCxn id="179" idx="0"/>
          </p:cNvCxnSpPr>
          <p:nvPr/>
        </p:nvCxnSpPr>
        <p:spPr>
          <a:xfrm>
            <a:off x="2247825" y="3603863"/>
            <a:ext cx="12900" cy="204000"/>
          </a:xfrm>
          <a:prstGeom prst="straightConnector1">
            <a:avLst/>
          </a:prstGeom>
          <a:noFill/>
          <a:ln w="9525" cap="flat" cmpd="sng">
            <a:solidFill>
              <a:schemeClr val="dk2"/>
            </a:solidFill>
            <a:prstDash val="solid"/>
            <a:round/>
            <a:headEnd type="none" w="med" len="med"/>
            <a:tailEnd type="triangle" w="med" len="med"/>
          </a:ln>
        </p:spPr>
      </p:cxnSp>
      <p:cxnSp>
        <p:nvCxnSpPr>
          <p:cNvPr id="197" name="Google Shape;197;p26"/>
          <p:cNvCxnSpPr>
            <a:stCxn id="185" idx="2"/>
            <a:endCxn id="186" idx="0"/>
          </p:cNvCxnSpPr>
          <p:nvPr/>
        </p:nvCxnSpPr>
        <p:spPr>
          <a:xfrm>
            <a:off x="6535425" y="2425550"/>
            <a:ext cx="0" cy="167100"/>
          </a:xfrm>
          <a:prstGeom prst="straightConnector1">
            <a:avLst/>
          </a:prstGeom>
          <a:noFill/>
          <a:ln w="9525" cap="flat" cmpd="sng">
            <a:solidFill>
              <a:schemeClr val="dk2"/>
            </a:solidFill>
            <a:prstDash val="solid"/>
            <a:round/>
            <a:headEnd type="none" w="med" len="med"/>
            <a:tailEnd type="triangle" w="med" len="med"/>
          </a:ln>
        </p:spPr>
      </p:cxnSp>
      <p:cxnSp>
        <p:nvCxnSpPr>
          <p:cNvPr id="198" name="Google Shape;198;p26"/>
          <p:cNvCxnSpPr>
            <a:stCxn id="186" idx="2"/>
            <a:endCxn id="184" idx="0"/>
          </p:cNvCxnSpPr>
          <p:nvPr/>
        </p:nvCxnSpPr>
        <p:spPr>
          <a:xfrm>
            <a:off x="6535425" y="2992700"/>
            <a:ext cx="0" cy="167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90"/>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PaLM: Training Dataset</a:t>
            </a:r>
            <a:endParaRPr/>
          </a:p>
        </p:txBody>
      </p:sp>
      <p:sp>
        <p:nvSpPr>
          <p:cNvPr id="729" name="Google Shape;729;p90"/>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730" name="Google Shape;730;p90"/>
          <p:cNvSpPr txBox="1"/>
          <p:nvPr/>
        </p:nvSpPr>
        <p:spPr>
          <a:xfrm>
            <a:off x="740125" y="778900"/>
            <a:ext cx="6969900" cy="14775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Consists of high-quality corpus of 780 billion tokens representing a wide range of natural language use cases</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Based on datasets used to train LaMDA</a:t>
            </a:r>
            <a:endParaRPr sz="2100">
              <a:solidFill>
                <a:schemeClr val="dk1"/>
              </a:solidFill>
              <a:latin typeface="Calibri"/>
              <a:ea typeface="Calibri"/>
              <a:cs typeface="Calibri"/>
              <a:sym typeface="Calibri"/>
            </a:endParaRPr>
          </a:p>
          <a:p>
            <a:pPr marL="457200" lvl="0" indent="0" algn="l" rtl="0">
              <a:spcBef>
                <a:spcPts val="0"/>
              </a:spcBef>
              <a:spcAft>
                <a:spcPts val="0"/>
              </a:spcAft>
              <a:buNone/>
            </a:pPr>
            <a:endParaRPr sz="2100">
              <a:solidFill>
                <a:schemeClr val="dk1"/>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F4804A9C-F11B-C62D-6516-C01FBDF771FD}"/>
              </a:ext>
            </a:extLst>
          </p:cNvPr>
          <p:cNvGraphicFramePr>
            <a:graphicFrameLocks noGrp="1"/>
          </p:cNvGraphicFramePr>
          <p:nvPr>
            <p:extLst>
              <p:ext uri="{D42A27DB-BD31-4B8C-83A1-F6EECF244321}">
                <p14:modId xmlns:p14="http://schemas.microsoft.com/office/powerpoint/2010/main" val="239313264"/>
              </p:ext>
            </p:extLst>
          </p:nvPr>
        </p:nvGraphicFramePr>
        <p:xfrm>
          <a:off x="1367472" y="2135981"/>
          <a:ext cx="6409055" cy="1544533"/>
        </p:xfrm>
        <a:graphic>
          <a:graphicData uri="http://schemas.openxmlformats.org/drawingml/2006/table">
            <a:tbl>
              <a:tblPr firstRow="1" firstCol="1" bandRow="1"/>
              <a:tblGrid>
                <a:gridCol w="3780790">
                  <a:extLst>
                    <a:ext uri="{9D8B030D-6E8A-4147-A177-3AD203B41FA5}">
                      <a16:colId xmlns:a16="http://schemas.microsoft.com/office/drawing/2014/main" val="3533756955"/>
                    </a:ext>
                  </a:extLst>
                </a:gridCol>
                <a:gridCol w="2628265">
                  <a:extLst>
                    <a:ext uri="{9D8B030D-6E8A-4147-A177-3AD203B41FA5}">
                      <a16:colId xmlns:a16="http://schemas.microsoft.com/office/drawing/2014/main" val="789720985"/>
                    </a:ext>
                  </a:extLst>
                </a:gridCol>
              </a:tblGrid>
              <a:tr h="244053">
                <a:tc gridSpan="2">
                  <a:txBody>
                    <a:bodyPr/>
                    <a:lstStyle/>
                    <a:p>
                      <a:pPr algn="ctr"/>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Total dataset size = 780 billion tokens</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hMerge="1">
                  <a:txBody>
                    <a:bodyPr/>
                    <a:lstStyle/>
                    <a:p>
                      <a:endParaRPr lang="en-CA"/>
                    </a:p>
                  </a:txBody>
                  <a:tcPr/>
                </a:tc>
                <a:extLst>
                  <a:ext uri="{0D108BD9-81ED-4DB2-BD59-A6C34878D82A}">
                    <a16:rowId xmlns:a16="http://schemas.microsoft.com/office/drawing/2014/main" val="99665060"/>
                  </a:ext>
                </a:extLst>
              </a:tr>
              <a:tr h="214630">
                <a:tc>
                  <a:txBody>
                    <a:bodyPr/>
                    <a:lstStyle/>
                    <a:p>
                      <a:r>
                        <a:rPr lang="en-CA" sz="12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Data source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Proportion of data</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553739912"/>
                  </a:ext>
                </a:extLst>
              </a:tr>
              <a:tr h="180975">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Social media conversations (multilingual)</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r>
                        <a:rPr lang="en-CA" sz="1050" kern="100">
                          <a:effectLst/>
                          <a:latin typeface="Calibri" panose="020F0502020204030204" pitchFamily="34" charset="0"/>
                          <a:ea typeface="Calibri" panose="020F0502020204030204" pitchFamily="34" charset="0"/>
                          <a:cs typeface="Times New Roman" panose="02020603050405020304" pitchFamily="18" charset="0"/>
                        </a:rPr>
                        <a:t>50%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1236288363"/>
                  </a:ext>
                </a:extLst>
              </a:tr>
              <a:tr h="180975">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Filtered webpages (multilingual)</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465098925"/>
                  </a:ext>
                </a:extLst>
              </a:tr>
              <a:tr h="180975">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Books (English)</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r>
                        <a:rPr lang="en-CA" sz="1050" kern="100">
                          <a:effectLst/>
                          <a:latin typeface="Calibri" panose="020F0502020204030204" pitchFamily="34" charset="0"/>
                          <a:ea typeface="Calibri" panose="020F0502020204030204" pitchFamily="34" charset="0"/>
                          <a:cs typeface="Times New Roman" panose="02020603050405020304" pitchFamily="18" charset="0"/>
                        </a:rPr>
                        <a:t>13%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510826838"/>
                  </a:ext>
                </a:extLst>
              </a:tr>
              <a:tr h="180975">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GitHub (code)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330097955"/>
                  </a:ext>
                </a:extLst>
              </a:tr>
              <a:tr h="180975">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Wikipedia (multilingual)</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r>
                        <a:rPr lang="en-CA" sz="1050" kern="100">
                          <a:effectLst/>
                          <a:latin typeface="Calibri" panose="020F0502020204030204" pitchFamily="34" charset="0"/>
                          <a:ea typeface="Calibri" panose="020F0502020204030204" pitchFamily="34" charset="0"/>
                          <a:cs typeface="Times New Roman" panose="02020603050405020304" pitchFamily="18" charset="0"/>
                        </a:rPr>
                        <a:t>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2909495751"/>
                  </a:ext>
                </a:extLst>
              </a:tr>
              <a:tr h="180975">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News (English)</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974092495"/>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91"/>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PaLM: Training Infrastructure</a:t>
            </a:r>
            <a:endParaRPr/>
          </a:p>
        </p:txBody>
      </p:sp>
      <p:sp>
        <p:nvSpPr>
          <p:cNvPr id="737" name="Google Shape;737;p91"/>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738" name="Google Shape;738;p91"/>
          <p:cNvSpPr txBox="1"/>
          <p:nvPr/>
        </p:nvSpPr>
        <p:spPr>
          <a:xfrm>
            <a:off x="740125" y="778900"/>
            <a:ext cx="6969900" cy="5079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All models trained on TPU v4 Pods </a:t>
            </a:r>
            <a:endParaRPr sz="2100">
              <a:solidFill>
                <a:schemeClr val="dk1"/>
              </a:solidFill>
              <a:latin typeface="Calibri"/>
              <a:ea typeface="Calibri"/>
              <a:cs typeface="Calibri"/>
              <a:sym typeface="Calibri"/>
            </a:endParaRPr>
          </a:p>
        </p:txBody>
      </p:sp>
      <p:pic>
        <p:nvPicPr>
          <p:cNvPr id="739" name="Google Shape;739;p91"/>
          <p:cNvPicPr preferRelativeResize="0"/>
          <p:nvPr/>
        </p:nvPicPr>
        <p:blipFill>
          <a:blip r:embed="rId3">
            <a:alphaModFix/>
          </a:blip>
          <a:stretch>
            <a:fillRect/>
          </a:stretch>
        </p:blipFill>
        <p:spPr>
          <a:xfrm>
            <a:off x="1594025" y="1421950"/>
            <a:ext cx="4243250" cy="183382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92"/>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PaLM: Results</a:t>
            </a:r>
            <a:endParaRPr/>
          </a:p>
        </p:txBody>
      </p:sp>
      <p:sp>
        <p:nvSpPr>
          <p:cNvPr id="745" name="Google Shape;745;p92"/>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746" name="Google Shape;746;p92"/>
          <p:cNvSpPr txBox="1"/>
          <p:nvPr/>
        </p:nvSpPr>
        <p:spPr>
          <a:xfrm>
            <a:off x="740125" y="778900"/>
            <a:ext cx="6969900" cy="5079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PaLM 540B across 29 NLP benchmarks</a:t>
            </a:r>
            <a:endParaRPr sz="2100">
              <a:solidFill>
                <a:schemeClr val="dk1"/>
              </a:solidFill>
              <a:latin typeface="Calibri"/>
              <a:ea typeface="Calibri"/>
              <a:cs typeface="Calibri"/>
              <a:sym typeface="Calibri"/>
            </a:endParaRPr>
          </a:p>
        </p:txBody>
      </p:sp>
      <p:pic>
        <p:nvPicPr>
          <p:cNvPr id="747" name="Google Shape;747;p92"/>
          <p:cNvPicPr preferRelativeResize="0"/>
          <p:nvPr/>
        </p:nvPicPr>
        <p:blipFill>
          <a:blip r:embed="rId3">
            <a:alphaModFix/>
          </a:blip>
          <a:stretch>
            <a:fillRect/>
          </a:stretch>
        </p:blipFill>
        <p:spPr>
          <a:xfrm>
            <a:off x="5425050" y="827800"/>
            <a:ext cx="3243999" cy="42404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93"/>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PaLM: BIG-bench</a:t>
            </a:r>
            <a:endParaRPr/>
          </a:p>
        </p:txBody>
      </p:sp>
      <p:sp>
        <p:nvSpPr>
          <p:cNvPr id="753" name="Google Shape;753;p93"/>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754" name="Google Shape;754;p93"/>
          <p:cNvSpPr txBox="1"/>
          <p:nvPr/>
        </p:nvSpPr>
        <p:spPr>
          <a:xfrm>
            <a:off x="740125" y="778900"/>
            <a:ext cx="7204800" cy="8313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BIG-bench is a collaborative benchmark aimed at producing challenging tasks for LLM.</a:t>
            </a:r>
            <a:endParaRPr sz="2100">
              <a:solidFill>
                <a:schemeClr val="dk1"/>
              </a:solidFill>
              <a:latin typeface="Calibri"/>
              <a:ea typeface="Calibri"/>
              <a:cs typeface="Calibri"/>
              <a:sym typeface="Calibri"/>
            </a:endParaRPr>
          </a:p>
        </p:txBody>
      </p:sp>
      <p:pic>
        <p:nvPicPr>
          <p:cNvPr id="755" name="Google Shape;755;p93"/>
          <p:cNvPicPr preferRelativeResize="0"/>
          <p:nvPr/>
        </p:nvPicPr>
        <p:blipFill>
          <a:blip r:embed="rId3">
            <a:alphaModFix/>
          </a:blip>
          <a:stretch>
            <a:fillRect/>
          </a:stretch>
        </p:blipFill>
        <p:spPr>
          <a:xfrm>
            <a:off x="1508107" y="1500213"/>
            <a:ext cx="5579942" cy="2423462"/>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94"/>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PaLM: Evaluating Reasoning</a:t>
            </a:r>
            <a:endParaRPr/>
          </a:p>
        </p:txBody>
      </p:sp>
      <p:sp>
        <p:nvSpPr>
          <p:cNvPr id="761" name="Google Shape;761;p94"/>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762" name="Google Shape;762;p94"/>
          <p:cNvSpPr txBox="1"/>
          <p:nvPr/>
        </p:nvSpPr>
        <p:spPr>
          <a:xfrm>
            <a:off x="740125" y="778900"/>
            <a:ext cx="7613700" cy="38790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Font typeface="Calibri"/>
              <a:buChar char="-"/>
            </a:pPr>
            <a:r>
              <a:rPr lang="en" sz="2100" b="1">
                <a:solidFill>
                  <a:schemeClr val="dk1"/>
                </a:solidFill>
                <a:latin typeface="Calibri"/>
                <a:ea typeface="Calibri"/>
                <a:cs typeface="Calibri"/>
                <a:sym typeface="Calibri"/>
              </a:rPr>
              <a:t>Arithmetic reasoning - </a:t>
            </a:r>
            <a:r>
              <a:rPr lang="en" sz="2100">
                <a:solidFill>
                  <a:schemeClr val="dk1"/>
                </a:solidFill>
                <a:latin typeface="Calibri"/>
                <a:ea typeface="Calibri"/>
                <a:cs typeface="Calibri"/>
                <a:sym typeface="Calibri"/>
              </a:rPr>
              <a:t>often grade-school level natural language math problems which require multi-step logical inference. The math itself is trivial. The difficult part is transforming the natural language into mathematical equations.</a:t>
            </a:r>
            <a:endParaRPr sz="21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Input: Q: Roger has 5 tennis balls. He buys 2 more cans of tennis balls. Each can has 3 tennis balls. How many</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tennis balls does he have now?</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Answer: The answer is 11.</a:t>
            </a:r>
            <a:endParaRPr sz="12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en" sz="2100" b="1">
                <a:solidFill>
                  <a:schemeClr val="dk1"/>
                </a:solidFill>
                <a:latin typeface="Calibri"/>
                <a:ea typeface="Calibri"/>
                <a:cs typeface="Calibri"/>
                <a:sym typeface="Calibri"/>
              </a:rPr>
              <a:t>Commonsense reasoning</a:t>
            </a:r>
            <a:r>
              <a:rPr lang="en" sz="2100">
                <a:solidFill>
                  <a:schemeClr val="dk1"/>
                </a:solidFill>
                <a:latin typeface="Calibri"/>
                <a:ea typeface="Calibri"/>
                <a:cs typeface="Calibri"/>
                <a:sym typeface="Calibri"/>
              </a:rPr>
              <a:t> - Question answering tasks which require strong world knowledge but are not simply factual question answering. They require chaining multiple logical inferences about the world</a:t>
            </a:r>
            <a:endParaRPr sz="21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Input: Q: Sean was in a rush to get home, but the light turned yellow and he was</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forced to do what? Answer Choices: (a) take time (b) dawdle (c) go slowly (d) ocean (e) slow down</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Answer: The answer is (e) slow down.</a:t>
            </a:r>
            <a:endParaRPr sz="1200">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95"/>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PaLM: Chain-of-thought prompting</a:t>
            </a:r>
            <a:endParaRPr/>
          </a:p>
        </p:txBody>
      </p:sp>
      <p:sp>
        <p:nvSpPr>
          <p:cNvPr id="768" name="Google Shape;768;p95"/>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769" name="Google Shape;769;p95"/>
          <p:cNvSpPr txBox="1"/>
          <p:nvPr/>
        </p:nvSpPr>
        <p:spPr>
          <a:xfrm>
            <a:off x="740125" y="778900"/>
            <a:ext cx="7613700" cy="369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770" name="Google Shape;770;p95"/>
          <p:cNvPicPr preferRelativeResize="0"/>
          <p:nvPr/>
        </p:nvPicPr>
        <p:blipFill>
          <a:blip r:embed="rId3">
            <a:alphaModFix/>
          </a:blip>
          <a:stretch>
            <a:fillRect/>
          </a:stretch>
        </p:blipFill>
        <p:spPr>
          <a:xfrm>
            <a:off x="1040550" y="778900"/>
            <a:ext cx="6122501" cy="27317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96"/>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PaLM: Chain-of-thought Results</a:t>
            </a:r>
            <a:endParaRPr/>
          </a:p>
        </p:txBody>
      </p:sp>
      <p:sp>
        <p:nvSpPr>
          <p:cNvPr id="776" name="Google Shape;776;p96"/>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pic>
        <p:nvPicPr>
          <p:cNvPr id="777" name="Google Shape;777;p96"/>
          <p:cNvPicPr preferRelativeResize="0"/>
          <p:nvPr/>
        </p:nvPicPr>
        <p:blipFill>
          <a:blip r:embed="rId3">
            <a:alphaModFix/>
          </a:blip>
          <a:stretch>
            <a:fillRect/>
          </a:stretch>
        </p:blipFill>
        <p:spPr>
          <a:xfrm>
            <a:off x="1104925" y="885725"/>
            <a:ext cx="6630925" cy="28506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97"/>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PaLM: Code Tasks</a:t>
            </a:r>
            <a:endParaRPr/>
          </a:p>
        </p:txBody>
      </p:sp>
      <p:sp>
        <p:nvSpPr>
          <p:cNvPr id="783" name="Google Shape;783;p97"/>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784" name="Google Shape;784;p97"/>
          <p:cNvSpPr txBox="1"/>
          <p:nvPr/>
        </p:nvSpPr>
        <p:spPr>
          <a:xfrm>
            <a:off x="489125" y="663075"/>
            <a:ext cx="7886700" cy="24474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Font typeface="Calibri"/>
              <a:buChar char="-"/>
            </a:pPr>
            <a:r>
              <a:rPr lang="en" sz="2100" b="1">
                <a:solidFill>
                  <a:schemeClr val="dk1"/>
                </a:solidFill>
                <a:latin typeface="Calibri"/>
                <a:ea typeface="Calibri"/>
                <a:cs typeface="Calibri"/>
                <a:sym typeface="Calibri"/>
              </a:rPr>
              <a:t>Text-to-code</a:t>
            </a:r>
            <a:r>
              <a:rPr lang="en" sz="2100">
                <a:solidFill>
                  <a:schemeClr val="dk1"/>
                </a:solidFill>
                <a:latin typeface="Calibri"/>
                <a:ea typeface="Calibri"/>
                <a:cs typeface="Calibri"/>
                <a:sym typeface="Calibri"/>
              </a:rPr>
              <a:t> - task is to write code given a natural language description. </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en" sz="2100" b="1">
                <a:solidFill>
                  <a:schemeClr val="dk1"/>
                </a:solidFill>
                <a:latin typeface="Calibri"/>
                <a:ea typeface="Calibri"/>
                <a:cs typeface="Calibri"/>
                <a:sym typeface="Calibri"/>
              </a:rPr>
              <a:t>Code-to-code</a:t>
            </a:r>
            <a:r>
              <a:rPr lang="en" sz="2100">
                <a:solidFill>
                  <a:schemeClr val="dk1"/>
                </a:solidFill>
                <a:latin typeface="Calibri"/>
                <a:ea typeface="Calibri"/>
                <a:cs typeface="Calibri"/>
                <a:sym typeface="Calibri"/>
              </a:rPr>
              <a:t> - task is to translate C or C++ programs to Python </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en" sz="2100" b="1">
                <a:solidFill>
                  <a:schemeClr val="dk1"/>
                </a:solidFill>
                <a:latin typeface="Calibri"/>
                <a:ea typeface="Calibri"/>
                <a:cs typeface="Calibri"/>
                <a:sym typeface="Calibri"/>
              </a:rPr>
              <a:t>Major risks:</a:t>
            </a:r>
            <a:endParaRPr sz="2100" b="1">
              <a:solidFill>
                <a:schemeClr val="dk1"/>
              </a:solidFill>
              <a:latin typeface="Calibri"/>
              <a:ea typeface="Calibri"/>
              <a:cs typeface="Calibri"/>
              <a:sym typeface="Calibri"/>
            </a:endParaRPr>
          </a:p>
          <a:p>
            <a:pPr marL="914400" lvl="1"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Generated code may be wrong</a:t>
            </a:r>
            <a:endParaRPr sz="2100">
              <a:solidFill>
                <a:schemeClr val="dk1"/>
              </a:solidFill>
              <a:latin typeface="Calibri"/>
              <a:ea typeface="Calibri"/>
              <a:cs typeface="Calibri"/>
              <a:sym typeface="Calibri"/>
            </a:endParaRPr>
          </a:p>
          <a:p>
            <a:pPr marL="914400" lvl="1"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Presence of subtle bugs</a:t>
            </a:r>
            <a:endParaRPr sz="2100">
              <a:solidFill>
                <a:schemeClr val="dk1"/>
              </a:solidFill>
              <a:latin typeface="Calibri"/>
              <a:ea typeface="Calibri"/>
              <a:cs typeface="Calibri"/>
              <a:sym typeface="Calibri"/>
            </a:endParaRPr>
          </a:p>
          <a:p>
            <a:pPr marL="914400" lvl="1" indent="-361950" algn="l" rtl="0">
              <a:spcBef>
                <a:spcPts val="0"/>
              </a:spcBef>
              <a:spcAft>
                <a:spcPts val="0"/>
              </a:spcAft>
              <a:buClr>
                <a:schemeClr val="dk1"/>
              </a:buClr>
              <a:buSzPts val="2100"/>
              <a:buFont typeface="Calibri"/>
              <a:buChar char="-"/>
            </a:pPr>
            <a:endParaRPr sz="2100">
              <a:solidFill>
                <a:schemeClr val="dk1"/>
              </a:solidFill>
              <a:latin typeface="Calibri"/>
              <a:ea typeface="Calibri"/>
              <a:cs typeface="Calibri"/>
              <a:sym typeface="Calibri"/>
            </a:endParaRPr>
          </a:p>
        </p:txBody>
      </p:sp>
      <p:pic>
        <p:nvPicPr>
          <p:cNvPr id="785" name="Google Shape;785;p97"/>
          <p:cNvPicPr preferRelativeResize="0"/>
          <p:nvPr/>
        </p:nvPicPr>
        <p:blipFill>
          <a:blip r:embed="rId3">
            <a:alphaModFix/>
          </a:blip>
          <a:stretch>
            <a:fillRect/>
          </a:stretch>
        </p:blipFill>
        <p:spPr>
          <a:xfrm>
            <a:off x="4849975" y="1795925"/>
            <a:ext cx="4246625" cy="31599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98"/>
          <p:cNvSpPr txBox="1">
            <a:spLocks noGrp="1"/>
          </p:cNvSpPr>
          <p:nvPr>
            <p:ph type="title"/>
          </p:nvPr>
        </p:nvSpPr>
        <p:spPr>
          <a:xfrm>
            <a:off x="628650" y="830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PaLM: Translation</a:t>
            </a:r>
            <a:endParaRPr/>
          </a:p>
        </p:txBody>
      </p:sp>
      <p:sp>
        <p:nvSpPr>
          <p:cNvPr id="791" name="Google Shape;791;p98"/>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792" name="Google Shape;792;p98"/>
          <p:cNvSpPr txBox="1"/>
          <p:nvPr/>
        </p:nvSpPr>
        <p:spPr>
          <a:xfrm>
            <a:off x="707850" y="669500"/>
            <a:ext cx="7807500" cy="35865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Rewrite one human language into another one while preserving the content, semantics and style of the input</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 sz="1700" b="1">
                <a:solidFill>
                  <a:schemeClr val="dk1"/>
                </a:solidFill>
                <a:latin typeface="Calibri"/>
                <a:ea typeface="Calibri"/>
                <a:cs typeface="Calibri"/>
                <a:sym typeface="Calibri"/>
              </a:rPr>
              <a:t>English-centric language pairs</a:t>
            </a:r>
            <a:endParaRPr sz="1700" b="1">
              <a:solidFill>
                <a:schemeClr val="dk1"/>
              </a:solidFill>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Traditional focus of past models</a:t>
            </a:r>
            <a:endParaRPr sz="1700">
              <a:solidFill>
                <a:schemeClr val="dk1"/>
              </a:solidFill>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English as source or target language e.g. English -&gt; French, English-&gt;German, etc.</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 sz="1700" b="1">
                <a:solidFill>
                  <a:schemeClr val="dk1"/>
                </a:solidFill>
                <a:latin typeface="Calibri"/>
                <a:ea typeface="Calibri"/>
                <a:cs typeface="Calibri"/>
                <a:sym typeface="Calibri"/>
              </a:rPr>
              <a:t>Direct language pairs</a:t>
            </a:r>
            <a:endParaRPr sz="1700" b="1">
              <a:solidFill>
                <a:schemeClr val="dk1"/>
              </a:solidFill>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Directly translate between any pair of languages without involving English. For example </a:t>
            </a:r>
            <a:r>
              <a:rPr lang="en" sz="1700" b="1">
                <a:solidFill>
                  <a:schemeClr val="dk1"/>
                </a:solidFill>
                <a:latin typeface="Calibri"/>
                <a:ea typeface="Calibri"/>
                <a:cs typeface="Calibri"/>
                <a:sym typeface="Calibri"/>
              </a:rPr>
              <a:t>French-&gt;German</a:t>
            </a:r>
            <a:r>
              <a:rPr lang="en" sz="1700">
                <a:solidFill>
                  <a:schemeClr val="dk1"/>
                </a:solidFill>
                <a:latin typeface="Calibri"/>
                <a:ea typeface="Calibri"/>
                <a:cs typeface="Calibri"/>
                <a:sym typeface="Calibri"/>
              </a:rPr>
              <a:t> instead of French-&gt;English-&gt;German </a:t>
            </a:r>
            <a:endParaRPr sz="170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Calibri"/>
              <a:buChar char="-"/>
            </a:pPr>
            <a:r>
              <a:rPr lang="en" sz="1700" b="1">
                <a:solidFill>
                  <a:schemeClr val="dk1"/>
                </a:solidFill>
                <a:latin typeface="Calibri"/>
                <a:ea typeface="Calibri"/>
                <a:cs typeface="Calibri"/>
                <a:sym typeface="Calibri"/>
              </a:rPr>
              <a:t>Extremely-low resource language pairs</a:t>
            </a:r>
            <a:endParaRPr sz="1700" b="1">
              <a:solidFill>
                <a:schemeClr val="dk1"/>
              </a:solidFill>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In some cases, one of the languages have little monolingual data such as Kazakh. E.g. French and German have about 24 and 26 billion tokens in training set while Kazakh has around 134 million tokens.</a:t>
            </a:r>
            <a:endParaRPr sz="1700">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99"/>
          <p:cNvSpPr txBox="1">
            <a:spLocks noGrp="1"/>
          </p:cNvSpPr>
          <p:nvPr>
            <p:ph type="title"/>
          </p:nvPr>
        </p:nvSpPr>
        <p:spPr>
          <a:xfrm>
            <a:off x="628650" y="830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PaLM: Translation</a:t>
            </a:r>
            <a:endParaRPr/>
          </a:p>
        </p:txBody>
      </p:sp>
      <p:sp>
        <p:nvSpPr>
          <p:cNvPr id="798" name="Google Shape;798;p99"/>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799" name="Google Shape;799;p99"/>
          <p:cNvSpPr txBox="1"/>
          <p:nvPr/>
        </p:nvSpPr>
        <p:spPr>
          <a:xfrm>
            <a:off x="707850" y="669500"/>
            <a:ext cx="7807500" cy="4464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endParaRPr sz="1700">
              <a:solidFill>
                <a:schemeClr val="dk1"/>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FB1D6DD6-EBED-BA79-3157-864EF2EBD844}"/>
              </a:ext>
            </a:extLst>
          </p:cNvPr>
          <p:cNvGraphicFramePr>
            <a:graphicFrameLocks noGrp="1"/>
          </p:cNvGraphicFramePr>
          <p:nvPr>
            <p:extLst>
              <p:ext uri="{D42A27DB-BD31-4B8C-83A1-F6EECF244321}">
                <p14:modId xmlns:p14="http://schemas.microsoft.com/office/powerpoint/2010/main" val="1609096401"/>
              </p:ext>
            </p:extLst>
          </p:nvPr>
        </p:nvGraphicFramePr>
        <p:xfrm>
          <a:off x="1352197" y="1574783"/>
          <a:ext cx="6522061" cy="1923661"/>
        </p:xfrm>
        <a:graphic>
          <a:graphicData uri="http://schemas.openxmlformats.org/drawingml/2006/table">
            <a:tbl>
              <a:tblPr firstRow="1" firstCol="1" bandRow="1"/>
              <a:tblGrid>
                <a:gridCol w="669502">
                  <a:extLst>
                    <a:ext uri="{9D8B030D-6E8A-4147-A177-3AD203B41FA5}">
                      <a16:colId xmlns:a16="http://schemas.microsoft.com/office/drawing/2014/main" val="2697638606"/>
                    </a:ext>
                  </a:extLst>
                </a:gridCol>
                <a:gridCol w="768612">
                  <a:extLst>
                    <a:ext uri="{9D8B030D-6E8A-4147-A177-3AD203B41FA5}">
                      <a16:colId xmlns:a16="http://schemas.microsoft.com/office/drawing/2014/main" val="406624869"/>
                    </a:ext>
                  </a:extLst>
                </a:gridCol>
                <a:gridCol w="768612">
                  <a:extLst>
                    <a:ext uri="{9D8B030D-6E8A-4147-A177-3AD203B41FA5}">
                      <a16:colId xmlns:a16="http://schemas.microsoft.com/office/drawing/2014/main" val="112450305"/>
                    </a:ext>
                  </a:extLst>
                </a:gridCol>
                <a:gridCol w="925033">
                  <a:extLst>
                    <a:ext uri="{9D8B030D-6E8A-4147-A177-3AD203B41FA5}">
                      <a16:colId xmlns:a16="http://schemas.microsoft.com/office/drawing/2014/main" val="515778760"/>
                    </a:ext>
                  </a:extLst>
                </a:gridCol>
                <a:gridCol w="624329">
                  <a:extLst>
                    <a:ext uri="{9D8B030D-6E8A-4147-A177-3AD203B41FA5}">
                      <a16:colId xmlns:a16="http://schemas.microsoft.com/office/drawing/2014/main" val="4267710809"/>
                    </a:ext>
                  </a:extLst>
                </a:gridCol>
                <a:gridCol w="688380">
                  <a:extLst>
                    <a:ext uri="{9D8B030D-6E8A-4147-A177-3AD203B41FA5}">
                      <a16:colId xmlns:a16="http://schemas.microsoft.com/office/drawing/2014/main" val="2247306080"/>
                    </a:ext>
                  </a:extLst>
                </a:gridCol>
                <a:gridCol w="620285">
                  <a:extLst>
                    <a:ext uri="{9D8B030D-6E8A-4147-A177-3AD203B41FA5}">
                      <a16:colId xmlns:a16="http://schemas.microsoft.com/office/drawing/2014/main" val="1653966796"/>
                    </a:ext>
                  </a:extLst>
                </a:gridCol>
                <a:gridCol w="574438">
                  <a:extLst>
                    <a:ext uri="{9D8B030D-6E8A-4147-A177-3AD203B41FA5}">
                      <a16:colId xmlns:a16="http://schemas.microsoft.com/office/drawing/2014/main" val="3336305051"/>
                    </a:ext>
                  </a:extLst>
                </a:gridCol>
                <a:gridCol w="882870">
                  <a:extLst>
                    <a:ext uri="{9D8B030D-6E8A-4147-A177-3AD203B41FA5}">
                      <a16:colId xmlns:a16="http://schemas.microsoft.com/office/drawing/2014/main" val="538764150"/>
                    </a:ext>
                  </a:extLst>
                </a:gridCol>
              </a:tblGrid>
              <a:tr h="343347">
                <a:tc gridSpan="2">
                  <a:txBody>
                    <a:bodyPr/>
                    <a:lstStyle/>
                    <a:p>
                      <a:r>
                        <a:rPr lang="en-CA" sz="12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hMerge="1">
                  <a:txBody>
                    <a:bodyPr/>
                    <a:lstStyle/>
                    <a:p>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gridSpan="2">
                  <a:txBody>
                    <a:bodyPr/>
                    <a:lstStyle/>
                    <a:p>
                      <a:pPr algn="ctr"/>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0-Shot</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hMerge="1">
                  <a:txBody>
                    <a:bodyPr/>
                    <a:lstStyle/>
                    <a:p>
                      <a:endParaRPr lang="en-CA"/>
                    </a:p>
                  </a:txBody>
                  <a:tcPr/>
                </a:tc>
                <a:tc gridSpan="2">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1-Shot</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hMerge="1">
                  <a:txBody>
                    <a:bodyPr/>
                    <a:lstStyle/>
                    <a:p>
                      <a:endParaRPr lang="en-CA"/>
                    </a:p>
                  </a:txBody>
                  <a:tcPr/>
                </a:tc>
                <a:tc gridSpan="2">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Few-shot</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hMerge="1">
                  <a:txBody>
                    <a:bodyPr/>
                    <a:lstStyle/>
                    <a:p>
                      <a:endParaRPr lang="en-CA"/>
                    </a:p>
                  </a:txBody>
                  <a:tcPr/>
                </a:tc>
                <a:tc>
                  <a:txBody>
                    <a:bodyPr/>
                    <a:lstStyle/>
                    <a:p>
                      <a:r>
                        <a:rPr lang="en-CA"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Supervised</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val="919734883"/>
                  </a:ext>
                </a:extLst>
              </a:tr>
              <a:tr h="343347">
                <a:tc>
                  <a:txBody>
                    <a:bodyPr/>
                    <a:lstStyle/>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SOTA</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PaLM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540B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SOTA</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PaLM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540B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SOTA</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PaLM</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540B</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Finetuned</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p>
                      <a:r>
                        <a:rPr lang="en-CA"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SOTA</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510642541"/>
                  </a:ext>
                </a:extLst>
              </a:tr>
              <a:tr h="213377">
                <a:tc>
                  <a:txBody>
                    <a:bodyPr/>
                    <a:lstStyle/>
                    <a:p>
                      <a:r>
                        <a:rPr lang="en-CA" sz="1050" kern="100" err="1">
                          <a:effectLst/>
                          <a:latin typeface="Calibri" panose="020F0502020204030204" pitchFamily="34" charset="0"/>
                          <a:ea typeface="Calibri" panose="020F0502020204030204" pitchFamily="34" charset="0"/>
                          <a:cs typeface="Times New Roman" panose="02020603050405020304" pitchFamily="18" charset="0"/>
                        </a:rPr>
                        <a:t>en</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fr</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38.5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28.3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37.5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33.9</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44.0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45.6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1482031"/>
                  </a:ext>
                </a:extLst>
              </a:tr>
              <a:tr h="187276">
                <a:tc>
                  <a:txBody>
                    <a:bodyPr/>
                    <a:lstStyle/>
                    <a:p>
                      <a:r>
                        <a:rPr lang="en-CA" sz="1050" kern="1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920284252"/>
                  </a:ext>
                </a:extLst>
              </a:tr>
              <a:tr h="189653">
                <a:tc>
                  <a:txBody>
                    <a:bodyPr/>
                    <a:lstStyle/>
                    <a:p>
                      <a:r>
                        <a:rPr lang="en-CA" sz="1050" kern="100" err="1">
                          <a:effectLst/>
                          <a:latin typeface="Calibri" panose="020F0502020204030204" pitchFamily="34" charset="0"/>
                          <a:ea typeface="Calibri" panose="020F0502020204030204" pitchFamily="34" charset="0"/>
                          <a:cs typeface="Times New Roman" panose="02020603050405020304" pitchFamily="18" charset="0"/>
                        </a:rPr>
                        <a:t>en</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ro</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24.2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20.6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28.2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20.5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28.7</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33.4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3221345045"/>
                  </a:ext>
                </a:extLst>
              </a:tr>
              <a:tr h="182880">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41.1</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33.7</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38.0</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456171839"/>
                  </a:ext>
                </a:extLst>
              </a:tr>
              <a:tr h="189654">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de</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a:noFill/>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en</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a:noFill/>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a:noFill/>
                    </a:lnB>
                    <a:noFill/>
                  </a:tcPr>
                </a:tc>
                <a:tc>
                  <a:txBody>
                    <a:bodyPr/>
                    <a:lstStyle/>
                    <a:p>
                      <a:r>
                        <a:rPr lang="en-CA" sz="1050" b="1" kern="100">
                          <a:effectLst/>
                          <a:latin typeface="Calibri" panose="020F0502020204030204" pitchFamily="34" charset="0"/>
                          <a:ea typeface="Calibri" panose="020F0502020204030204" pitchFamily="34" charset="0"/>
                          <a:cs typeface="Times New Roman" panose="02020603050405020304" pitchFamily="18" charset="0"/>
                        </a:rPr>
                        <a:t>43.8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a:noFill/>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30.4</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a:noFill/>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43.9</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a:noFill/>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40.6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a:noFill/>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47.5</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a:noFill/>
                    </a:lnB>
                    <a:noFill/>
                  </a:tcPr>
                </a:tc>
                <a:tc>
                  <a:txBody>
                    <a:bodyPr/>
                    <a:lstStyle/>
                    <a:p>
                      <a:r>
                        <a:rPr lang="en-CA" sz="1050" kern="100">
                          <a:effectLst/>
                          <a:latin typeface="Calibri" panose="020F0502020204030204" pitchFamily="34" charset="0"/>
                          <a:ea typeface="Calibri" panose="020F0502020204030204" pitchFamily="34" charset="0"/>
                          <a:cs typeface="Times New Roman" panose="02020603050405020304" pitchFamily="18" charset="0"/>
                        </a:rPr>
                        <a:t>41.2</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a:noFill/>
                    </a:lnB>
                    <a:noFill/>
                  </a:tcPr>
                </a:tc>
                <a:extLst>
                  <a:ext uri="{0D108BD9-81ED-4DB2-BD59-A6C34878D82A}">
                    <a16:rowId xmlns:a16="http://schemas.microsoft.com/office/drawing/2014/main" val="513278066"/>
                  </a:ext>
                </a:extLst>
              </a:tr>
              <a:tr h="229301">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2P</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39.9</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38.6</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42.1</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37.3</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43.8</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tc>
                  <a:txBody>
                    <a:bodyPr/>
                    <a:lstStyle/>
                    <a:p>
                      <a:r>
                        <a:rPr lang="en-CA" sz="105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39.1</a:t>
                      </a:r>
                      <a:endParaRPr lang="en-CA"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4968797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a:spLocks noGrp="1"/>
          </p:cNvSpPr>
          <p:nvPr>
            <p:ph type="title"/>
          </p:nvPr>
        </p:nvSpPr>
        <p:spPr>
          <a:xfrm>
            <a:off x="546150" y="48795"/>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Transformer Architecture</a:t>
            </a:r>
            <a:endParaRPr/>
          </a:p>
        </p:txBody>
      </p:sp>
      <p:sp>
        <p:nvSpPr>
          <p:cNvPr id="204" name="Google Shape;204;p27"/>
          <p:cNvSpPr txBox="1"/>
          <p:nvPr/>
        </p:nvSpPr>
        <p:spPr>
          <a:xfrm>
            <a:off x="2870775" y="4820400"/>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205" name="Google Shape;205;p27"/>
          <p:cNvSpPr/>
          <p:nvPr/>
        </p:nvSpPr>
        <p:spPr>
          <a:xfrm>
            <a:off x="799275" y="778900"/>
            <a:ext cx="3685800" cy="35454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6" name="Google Shape;206;p27"/>
          <p:cNvSpPr txBox="1"/>
          <p:nvPr/>
        </p:nvSpPr>
        <p:spPr>
          <a:xfrm>
            <a:off x="1658625" y="874100"/>
            <a:ext cx="18459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Encoding Component</a:t>
            </a:r>
            <a:endParaRPr>
              <a:solidFill>
                <a:schemeClr val="dk1"/>
              </a:solidFill>
              <a:latin typeface="Calibri"/>
              <a:ea typeface="Calibri"/>
              <a:cs typeface="Calibri"/>
              <a:sym typeface="Calibri"/>
            </a:endParaRPr>
          </a:p>
        </p:txBody>
      </p:sp>
      <p:sp>
        <p:nvSpPr>
          <p:cNvPr id="207" name="Google Shape;207;p27"/>
          <p:cNvSpPr/>
          <p:nvPr/>
        </p:nvSpPr>
        <p:spPr>
          <a:xfrm>
            <a:off x="988125" y="1423898"/>
            <a:ext cx="3103800" cy="14811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chemeClr val="dk1"/>
                </a:solidFill>
                <a:latin typeface="Calibri"/>
                <a:ea typeface="Calibri"/>
                <a:cs typeface="Calibri"/>
                <a:sym typeface="Calibri"/>
              </a:rPr>
              <a:t>Encoder</a:t>
            </a:r>
            <a:endParaRPr>
              <a:latin typeface="Calibri"/>
              <a:ea typeface="Calibri"/>
              <a:cs typeface="Calibri"/>
              <a:sym typeface="Calibri"/>
            </a:endParaRPr>
          </a:p>
        </p:txBody>
      </p:sp>
      <p:sp>
        <p:nvSpPr>
          <p:cNvPr id="208" name="Google Shape;208;p27"/>
          <p:cNvSpPr/>
          <p:nvPr/>
        </p:nvSpPr>
        <p:spPr>
          <a:xfrm>
            <a:off x="998625" y="3451125"/>
            <a:ext cx="3079800" cy="518700"/>
          </a:xfrm>
          <a:prstGeom prst="round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latin typeface="Calibri"/>
                <a:ea typeface="Calibri"/>
                <a:cs typeface="Calibri"/>
                <a:sym typeface="Calibri"/>
              </a:rPr>
              <a:t>Encoder</a:t>
            </a:r>
            <a:endParaRPr>
              <a:latin typeface="Calibri"/>
              <a:ea typeface="Calibri"/>
              <a:cs typeface="Calibri"/>
              <a:sym typeface="Calibri"/>
            </a:endParaRPr>
          </a:p>
        </p:txBody>
      </p:sp>
      <p:sp>
        <p:nvSpPr>
          <p:cNvPr id="209" name="Google Shape;209;p27"/>
          <p:cNvSpPr/>
          <p:nvPr/>
        </p:nvSpPr>
        <p:spPr>
          <a:xfrm>
            <a:off x="5106675" y="778900"/>
            <a:ext cx="3750900" cy="28629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10" name="Google Shape;210;p27"/>
          <p:cNvSpPr txBox="1"/>
          <p:nvPr/>
        </p:nvSpPr>
        <p:spPr>
          <a:xfrm>
            <a:off x="5729564" y="778900"/>
            <a:ext cx="240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Decoding Component</a:t>
            </a:r>
            <a:endParaRPr>
              <a:solidFill>
                <a:schemeClr val="dk1"/>
              </a:solidFill>
              <a:latin typeface="Calibri"/>
              <a:ea typeface="Calibri"/>
              <a:cs typeface="Calibri"/>
              <a:sym typeface="Calibri"/>
            </a:endParaRPr>
          </a:p>
        </p:txBody>
      </p:sp>
      <p:sp>
        <p:nvSpPr>
          <p:cNvPr id="211" name="Google Shape;211;p27"/>
          <p:cNvSpPr/>
          <p:nvPr/>
        </p:nvSpPr>
        <p:spPr>
          <a:xfrm>
            <a:off x="5345000" y="3103750"/>
            <a:ext cx="3262200" cy="400200"/>
          </a:xfrm>
          <a:prstGeom prst="roundRect">
            <a:avLst>
              <a:gd name="adj" fmla="val 16667"/>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Calibri"/>
                <a:ea typeface="Calibri"/>
                <a:cs typeface="Calibri"/>
                <a:sym typeface="Calibri"/>
              </a:rPr>
              <a:t>Decoder</a:t>
            </a:r>
            <a:endParaRPr sz="1100">
              <a:latin typeface="Calibri"/>
              <a:ea typeface="Calibri"/>
              <a:cs typeface="Calibri"/>
              <a:sym typeface="Calibri"/>
            </a:endParaRPr>
          </a:p>
        </p:txBody>
      </p:sp>
      <p:sp>
        <p:nvSpPr>
          <p:cNvPr id="212" name="Google Shape;212;p27"/>
          <p:cNvSpPr/>
          <p:nvPr/>
        </p:nvSpPr>
        <p:spPr>
          <a:xfrm>
            <a:off x="5330950" y="1132500"/>
            <a:ext cx="3276300" cy="1772400"/>
          </a:xfrm>
          <a:prstGeom prst="roundRect">
            <a:avLst>
              <a:gd name="adj" fmla="val 16667"/>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chemeClr val="dk1"/>
                </a:solidFill>
                <a:latin typeface="Calibri"/>
                <a:ea typeface="Calibri"/>
                <a:cs typeface="Calibri"/>
                <a:sym typeface="Calibri"/>
              </a:rPr>
              <a:t>Decoder</a:t>
            </a:r>
            <a:endParaRPr>
              <a:latin typeface="Calibri"/>
              <a:ea typeface="Calibri"/>
              <a:cs typeface="Calibri"/>
              <a:sym typeface="Calibri"/>
            </a:endParaRPr>
          </a:p>
        </p:txBody>
      </p:sp>
      <p:sp>
        <p:nvSpPr>
          <p:cNvPr id="213" name="Google Shape;213;p27"/>
          <p:cNvSpPr/>
          <p:nvPr/>
        </p:nvSpPr>
        <p:spPr>
          <a:xfrm>
            <a:off x="6307250" y="4135000"/>
            <a:ext cx="1351800" cy="283200"/>
          </a:xfrm>
          <a:prstGeom prst="roundRect">
            <a:avLst>
              <a:gd name="adj" fmla="val 16667"/>
            </a:avLst>
          </a:prstGeom>
          <a:solidFill>
            <a:srgbClr val="C27B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Linear</a:t>
            </a:r>
            <a:endParaRPr sz="1000">
              <a:latin typeface="Calibri"/>
              <a:ea typeface="Calibri"/>
              <a:cs typeface="Calibri"/>
              <a:sym typeface="Calibri"/>
            </a:endParaRPr>
          </a:p>
        </p:txBody>
      </p:sp>
      <p:sp>
        <p:nvSpPr>
          <p:cNvPr id="214" name="Google Shape;214;p27"/>
          <p:cNvSpPr/>
          <p:nvPr/>
        </p:nvSpPr>
        <p:spPr>
          <a:xfrm>
            <a:off x="6293275" y="4712600"/>
            <a:ext cx="1351800" cy="2832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Softmax</a:t>
            </a:r>
            <a:endParaRPr sz="1000">
              <a:latin typeface="Calibri"/>
              <a:ea typeface="Calibri"/>
              <a:cs typeface="Calibri"/>
              <a:sym typeface="Calibri"/>
            </a:endParaRPr>
          </a:p>
        </p:txBody>
      </p:sp>
      <p:sp>
        <p:nvSpPr>
          <p:cNvPr id="215" name="Google Shape;215;p27"/>
          <p:cNvSpPr txBox="1"/>
          <p:nvPr/>
        </p:nvSpPr>
        <p:spPr>
          <a:xfrm>
            <a:off x="8135875" y="4654100"/>
            <a:ext cx="87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Output</a:t>
            </a:r>
            <a:endParaRPr>
              <a:solidFill>
                <a:schemeClr val="dk1"/>
              </a:solidFill>
              <a:latin typeface="Calibri"/>
              <a:ea typeface="Calibri"/>
              <a:cs typeface="Calibri"/>
              <a:sym typeface="Calibri"/>
            </a:endParaRPr>
          </a:p>
        </p:txBody>
      </p:sp>
      <p:cxnSp>
        <p:nvCxnSpPr>
          <p:cNvPr id="216" name="Google Shape;216;p27"/>
          <p:cNvCxnSpPr>
            <a:stCxn id="209" idx="2"/>
            <a:endCxn id="213" idx="0"/>
          </p:cNvCxnSpPr>
          <p:nvPr/>
        </p:nvCxnSpPr>
        <p:spPr>
          <a:xfrm>
            <a:off x="6982125" y="3641800"/>
            <a:ext cx="900" cy="493200"/>
          </a:xfrm>
          <a:prstGeom prst="straightConnector1">
            <a:avLst/>
          </a:prstGeom>
          <a:noFill/>
          <a:ln w="9525" cap="flat" cmpd="sng">
            <a:solidFill>
              <a:schemeClr val="dk2"/>
            </a:solidFill>
            <a:prstDash val="solid"/>
            <a:round/>
            <a:headEnd type="none" w="med" len="med"/>
            <a:tailEnd type="triangle" w="med" len="med"/>
          </a:ln>
        </p:spPr>
      </p:cxnSp>
      <p:cxnSp>
        <p:nvCxnSpPr>
          <p:cNvPr id="217" name="Google Shape;217;p27"/>
          <p:cNvCxnSpPr>
            <a:stCxn id="213" idx="2"/>
            <a:endCxn id="214" idx="0"/>
          </p:cNvCxnSpPr>
          <p:nvPr/>
        </p:nvCxnSpPr>
        <p:spPr>
          <a:xfrm flipH="1">
            <a:off x="6969050" y="4418200"/>
            <a:ext cx="14100" cy="294300"/>
          </a:xfrm>
          <a:prstGeom prst="straightConnector1">
            <a:avLst/>
          </a:prstGeom>
          <a:noFill/>
          <a:ln w="9525" cap="flat" cmpd="sng">
            <a:solidFill>
              <a:schemeClr val="dk2"/>
            </a:solidFill>
            <a:prstDash val="solid"/>
            <a:round/>
            <a:headEnd type="none" w="med" len="med"/>
            <a:tailEnd type="triangle" w="med" len="med"/>
          </a:ln>
        </p:spPr>
      </p:cxnSp>
      <p:cxnSp>
        <p:nvCxnSpPr>
          <p:cNvPr id="218" name="Google Shape;218;p27"/>
          <p:cNvCxnSpPr>
            <a:stCxn id="214" idx="3"/>
            <a:endCxn id="215" idx="1"/>
          </p:cNvCxnSpPr>
          <p:nvPr/>
        </p:nvCxnSpPr>
        <p:spPr>
          <a:xfrm>
            <a:off x="7645075" y="4854200"/>
            <a:ext cx="490800" cy="0"/>
          </a:xfrm>
          <a:prstGeom prst="straightConnector1">
            <a:avLst/>
          </a:prstGeom>
          <a:noFill/>
          <a:ln w="9525" cap="flat" cmpd="sng">
            <a:solidFill>
              <a:schemeClr val="dk2"/>
            </a:solidFill>
            <a:prstDash val="solid"/>
            <a:round/>
            <a:headEnd type="none" w="med" len="med"/>
            <a:tailEnd type="triangle" w="med" len="med"/>
          </a:ln>
        </p:spPr>
      </p:cxnSp>
      <p:cxnSp>
        <p:nvCxnSpPr>
          <p:cNvPr id="219" name="Google Shape;219;p27"/>
          <p:cNvCxnSpPr>
            <a:stCxn id="205" idx="3"/>
            <a:endCxn id="209" idx="1"/>
          </p:cNvCxnSpPr>
          <p:nvPr/>
        </p:nvCxnSpPr>
        <p:spPr>
          <a:xfrm rot="10800000" flipH="1">
            <a:off x="4485075" y="2210500"/>
            <a:ext cx="621600" cy="341100"/>
          </a:xfrm>
          <a:prstGeom prst="straightConnector1">
            <a:avLst/>
          </a:prstGeom>
          <a:noFill/>
          <a:ln w="38100" cap="flat" cmpd="sng">
            <a:solidFill>
              <a:schemeClr val="dk2"/>
            </a:solidFill>
            <a:prstDash val="solid"/>
            <a:round/>
            <a:headEnd type="none" w="med" len="med"/>
            <a:tailEnd type="triangle" w="med" len="med"/>
          </a:ln>
        </p:spPr>
      </p:cxnSp>
      <p:cxnSp>
        <p:nvCxnSpPr>
          <p:cNvPr id="220" name="Google Shape;220;p27"/>
          <p:cNvCxnSpPr>
            <a:stCxn id="207" idx="2"/>
            <a:endCxn id="208" idx="0"/>
          </p:cNvCxnSpPr>
          <p:nvPr/>
        </p:nvCxnSpPr>
        <p:spPr>
          <a:xfrm flipH="1">
            <a:off x="2538525" y="2904998"/>
            <a:ext cx="1500" cy="546000"/>
          </a:xfrm>
          <a:prstGeom prst="straightConnector1">
            <a:avLst/>
          </a:prstGeom>
          <a:noFill/>
          <a:ln w="9525" cap="flat" cmpd="sng">
            <a:solidFill>
              <a:schemeClr val="dk2"/>
            </a:solidFill>
            <a:prstDash val="solid"/>
            <a:round/>
            <a:headEnd type="none" w="med" len="med"/>
            <a:tailEnd type="triangle" w="med" len="med"/>
          </a:ln>
        </p:spPr>
      </p:cxnSp>
      <p:cxnSp>
        <p:nvCxnSpPr>
          <p:cNvPr id="221" name="Google Shape;221;p27"/>
          <p:cNvCxnSpPr>
            <a:stCxn id="212" idx="2"/>
            <a:endCxn id="211" idx="0"/>
          </p:cNvCxnSpPr>
          <p:nvPr/>
        </p:nvCxnSpPr>
        <p:spPr>
          <a:xfrm>
            <a:off x="6969100" y="2904900"/>
            <a:ext cx="6900" cy="198900"/>
          </a:xfrm>
          <a:prstGeom prst="straightConnector1">
            <a:avLst/>
          </a:prstGeom>
          <a:noFill/>
          <a:ln w="9525" cap="flat" cmpd="sng">
            <a:solidFill>
              <a:schemeClr val="dk2"/>
            </a:solidFill>
            <a:prstDash val="solid"/>
            <a:round/>
            <a:headEnd type="none" w="med" len="med"/>
            <a:tailEnd type="triangle" w="med" len="med"/>
          </a:ln>
        </p:spPr>
      </p:cxnSp>
      <p:sp>
        <p:nvSpPr>
          <p:cNvPr id="222" name="Google Shape;222;p27"/>
          <p:cNvSpPr/>
          <p:nvPr/>
        </p:nvSpPr>
        <p:spPr>
          <a:xfrm>
            <a:off x="1697175" y="1828038"/>
            <a:ext cx="1890000" cy="3231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Self-Attention</a:t>
            </a:r>
            <a:endParaRPr sz="1000">
              <a:latin typeface="Calibri"/>
              <a:ea typeface="Calibri"/>
              <a:cs typeface="Calibri"/>
              <a:sym typeface="Calibri"/>
            </a:endParaRPr>
          </a:p>
        </p:txBody>
      </p:sp>
      <p:sp>
        <p:nvSpPr>
          <p:cNvPr id="223" name="Google Shape;223;p27"/>
          <p:cNvSpPr/>
          <p:nvPr/>
        </p:nvSpPr>
        <p:spPr>
          <a:xfrm>
            <a:off x="1697175" y="2381850"/>
            <a:ext cx="1890000" cy="3231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Feed-Forward</a:t>
            </a:r>
            <a:endParaRPr sz="1000">
              <a:latin typeface="Calibri"/>
              <a:ea typeface="Calibri"/>
              <a:cs typeface="Calibri"/>
              <a:sym typeface="Calibri"/>
            </a:endParaRPr>
          </a:p>
        </p:txBody>
      </p:sp>
      <p:cxnSp>
        <p:nvCxnSpPr>
          <p:cNvPr id="224" name="Google Shape;224;p27"/>
          <p:cNvCxnSpPr>
            <a:stCxn id="222" idx="2"/>
            <a:endCxn id="223" idx="0"/>
          </p:cNvCxnSpPr>
          <p:nvPr/>
        </p:nvCxnSpPr>
        <p:spPr>
          <a:xfrm>
            <a:off x="2642175" y="2151138"/>
            <a:ext cx="0" cy="230700"/>
          </a:xfrm>
          <a:prstGeom prst="straightConnector1">
            <a:avLst/>
          </a:prstGeom>
          <a:noFill/>
          <a:ln w="9525" cap="flat" cmpd="sng">
            <a:solidFill>
              <a:schemeClr val="dk2"/>
            </a:solidFill>
            <a:prstDash val="solid"/>
            <a:round/>
            <a:headEnd type="none" w="med" len="med"/>
            <a:tailEnd type="triangle" w="med" len="med"/>
          </a:ln>
        </p:spPr>
      </p:cxnSp>
      <p:sp>
        <p:nvSpPr>
          <p:cNvPr id="225" name="Google Shape;225;p27"/>
          <p:cNvSpPr/>
          <p:nvPr/>
        </p:nvSpPr>
        <p:spPr>
          <a:xfrm>
            <a:off x="6004575" y="1452400"/>
            <a:ext cx="1890000" cy="3231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Self-Attention</a:t>
            </a:r>
            <a:endParaRPr sz="1000">
              <a:latin typeface="Calibri"/>
              <a:ea typeface="Calibri"/>
              <a:cs typeface="Calibri"/>
              <a:sym typeface="Calibri"/>
            </a:endParaRPr>
          </a:p>
        </p:txBody>
      </p:sp>
      <p:sp>
        <p:nvSpPr>
          <p:cNvPr id="226" name="Google Shape;226;p27"/>
          <p:cNvSpPr/>
          <p:nvPr/>
        </p:nvSpPr>
        <p:spPr>
          <a:xfrm>
            <a:off x="6004575" y="1931300"/>
            <a:ext cx="1890000" cy="3231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Encoder-Decoder Attention</a:t>
            </a:r>
            <a:endParaRPr sz="1000">
              <a:latin typeface="Calibri"/>
              <a:ea typeface="Calibri"/>
              <a:cs typeface="Calibri"/>
              <a:sym typeface="Calibri"/>
            </a:endParaRPr>
          </a:p>
        </p:txBody>
      </p:sp>
      <p:sp>
        <p:nvSpPr>
          <p:cNvPr id="227" name="Google Shape;227;p27"/>
          <p:cNvSpPr/>
          <p:nvPr/>
        </p:nvSpPr>
        <p:spPr>
          <a:xfrm>
            <a:off x="5987725" y="2410200"/>
            <a:ext cx="1890000" cy="323100"/>
          </a:xfrm>
          <a:prstGeom prst="roundRect">
            <a:avLst>
              <a:gd name="adj" fmla="val 16667"/>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Calibri"/>
                <a:ea typeface="Calibri"/>
                <a:cs typeface="Calibri"/>
                <a:sym typeface="Calibri"/>
              </a:rPr>
              <a:t>Feed-Forward</a:t>
            </a:r>
            <a:endParaRPr sz="1000">
              <a:latin typeface="Calibri"/>
              <a:ea typeface="Calibri"/>
              <a:cs typeface="Calibri"/>
              <a:sym typeface="Calibri"/>
            </a:endParaRPr>
          </a:p>
        </p:txBody>
      </p:sp>
      <p:cxnSp>
        <p:nvCxnSpPr>
          <p:cNvPr id="228" name="Google Shape;228;p27"/>
          <p:cNvCxnSpPr>
            <a:stCxn id="226" idx="2"/>
            <a:endCxn id="227" idx="0"/>
          </p:cNvCxnSpPr>
          <p:nvPr/>
        </p:nvCxnSpPr>
        <p:spPr>
          <a:xfrm flipH="1">
            <a:off x="6932775" y="2254400"/>
            <a:ext cx="16800" cy="155700"/>
          </a:xfrm>
          <a:prstGeom prst="straightConnector1">
            <a:avLst/>
          </a:prstGeom>
          <a:noFill/>
          <a:ln w="9525" cap="flat" cmpd="sng">
            <a:solidFill>
              <a:schemeClr val="dk2"/>
            </a:solidFill>
            <a:prstDash val="solid"/>
            <a:round/>
            <a:headEnd type="none" w="med" len="med"/>
            <a:tailEnd type="triangle" w="med" len="med"/>
          </a:ln>
        </p:spPr>
      </p:cxnSp>
      <p:cxnSp>
        <p:nvCxnSpPr>
          <p:cNvPr id="229" name="Google Shape;229;p27"/>
          <p:cNvCxnSpPr>
            <a:stCxn id="225" idx="2"/>
            <a:endCxn id="226" idx="0"/>
          </p:cNvCxnSpPr>
          <p:nvPr/>
        </p:nvCxnSpPr>
        <p:spPr>
          <a:xfrm>
            <a:off x="6949575" y="1775500"/>
            <a:ext cx="0" cy="1557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100"/>
          <p:cNvSpPr txBox="1">
            <a:spLocks noGrp="1"/>
          </p:cNvSpPr>
          <p:nvPr>
            <p:ph type="title"/>
          </p:nvPr>
        </p:nvSpPr>
        <p:spPr>
          <a:xfrm>
            <a:off x="628650" y="830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PaLM: Limitations</a:t>
            </a:r>
            <a:endParaRPr/>
          </a:p>
        </p:txBody>
      </p:sp>
      <p:sp>
        <p:nvSpPr>
          <p:cNvPr id="806" name="Google Shape;806;p100"/>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
        <p:nvSpPr>
          <p:cNvPr id="807" name="Google Shape;807;p100"/>
          <p:cNvSpPr txBox="1"/>
          <p:nvPr/>
        </p:nvSpPr>
        <p:spPr>
          <a:xfrm>
            <a:off x="707850" y="669500"/>
            <a:ext cx="7807500" cy="4464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endParaRPr sz="1700">
              <a:solidFill>
                <a:schemeClr val="dk1"/>
              </a:solidFill>
              <a:latin typeface="Calibri"/>
              <a:ea typeface="Calibri"/>
              <a:cs typeface="Calibri"/>
              <a:sym typeface="Calibri"/>
            </a:endParaRPr>
          </a:p>
        </p:txBody>
      </p:sp>
      <p:sp>
        <p:nvSpPr>
          <p:cNvPr id="808" name="Google Shape;808;p100"/>
          <p:cNvSpPr txBox="1"/>
          <p:nvPr/>
        </p:nvSpPr>
        <p:spPr>
          <a:xfrm>
            <a:off x="579875" y="1107025"/>
            <a:ext cx="6054600" cy="11544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Contain and amplify biases in underlying data</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Gender and occupation bias</a:t>
            </a:r>
            <a:endParaRPr sz="2100">
              <a:solidFill>
                <a:schemeClr val="dk1"/>
              </a:solidFill>
              <a:latin typeface="Calibri"/>
              <a:ea typeface="Calibri"/>
              <a:cs typeface="Calibri"/>
              <a:sym typeface="Calibri"/>
            </a:endParaRPr>
          </a:p>
          <a:p>
            <a:pPr marL="457200" lvl="0" indent="-361950" algn="l" rtl="0">
              <a:spcBef>
                <a:spcPts val="0"/>
              </a:spcBef>
              <a:spcAft>
                <a:spcPts val="0"/>
              </a:spcAft>
              <a:buClr>
                <a:schemeClr val="dk1"/>
              </a:buClr>
              <a:buSzPts val="2100"/>
              <a:buFont typeface="Calibri"/>
              <a:buChar char="-"/>
            </a:pPr>
            <a:r>
              <a:rPr lang="en" sz="2100">
                <a:solidFill>
                  <a:schemeClr val="dk1"/>
                </a:solidFill>
                <a:latin typeface="Calibri"/>
                <a:ea typeface="Calibri"/>
                <a:cs typeface="Calibri"/>
                <a:sym typeface="Calibri"/>
              </a:rPr>
              <a:t>Toxicity and bias</a:t>
            </a:r>
            <a:endParaRPr sz="2100">
              <a:solidFill>
                <a:schemeClr val="dk1"/>
              </a:solidFill>
              <a:latin typeface="Calibri"/>
              <a:ea typeface="Calibri"/>
              <a:cs typeface="Calibri"/>
              <a:sym typeface="Calibri"/>
            </a:endParaRPr>
          </a:p>
        </p:txBody>
      </p:sp>
      <p:pic>
        <p:nvPicPr>
          <p:cNvPr id="809" name="Google Shape;809;p100"/>
          <p:cNvPicPr preferRelativeResize="0"/>
          <p:nvPr/>
        </p:nvPicPr>
        <p:blipFill>
          <a:blip r:embed="rId3">
            <a:alphaModFix/>
          </a:blip>
          <a:stretch>
            <a:fillRect/>
          </a:stretch>
        </p:blipFill>
        <p:spPr>
          <a:xfrm>
            <a:off x="4696775" y="1631950"/>
            <a:ext cx="4134875" cy="308658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B33C-63A7-B834-9B78-61D4BBC70F67}"/>
              </a:ext>
            </a:extLst>
          </p:cNvPr>
          <p:cNvSpPr>
            <a:spLocks noGrp="1"/>
          </p:cNvSpPr>
          <p:nvPr>
            <p:ph type="title"/>
          </p:nvPr>
        </p:nvSpPr>
        <p:spPr/>
        <p:txBody>
          <a:bodyPr>
            <a:normAutofit/>
          </a:bodyPr>
          <a:lstStyle/>
          <a:p>
            <a:r>
              <a:rPr lang="en-CA"/>
              <a:t>LLMs Comparison</a:t>
            </a:r>
            <a:endParaRPr lang="en-US"/>
          </a:p>
        </p:txBody>
      </p:sp>
      <p:sp>
        <p:nvSpPr>
          <p:cNvPr id="3" name="Text Placeholder 2">
            <a:extLst>
              <a:ext uri="{FF2B5EF4-FFF2-40B4-BE49-F238E27FC236}">
                <a16:creationId xmlns:a16="http://schemas.microsoft.com/office/drawing/2014/main" id="{CDBCD241-0938-E287-776C-92C37CA940EE}"/>
              </a:ext>
            </a:extLst>
          </p:cNvPr>
          <p:cNvSpPr>
            <a:spLocks noGrp="1"/>
          </p:cNvSpPr>
          <p:nvPr>
            <p:ph type="body" idx="1"/>
          </p:nvPr>
        </p:nvSpPr>
        <p:spPr/>
        <p:txBody>
          <a:bodyPr/>
          <a:lstStyle/>
          <a:p>
            <a:pPr marL="139700" indent="0">
              <a:buNone/>
            </a:pPr>
            <a:endParaRPr lang="en-US"/>
          </a:p>
        </p:txBody>
      </p:sp>
      <p:graphicFrame>
        <p:nvGraphicFramePr>
          <p:cNvPr id="5" name="Table 4">
            <a:extLst>
              <a:ext uri="{FF2B5EF4-FFF2-40B4-BE49-F238E27FC236}">
                <a16:creationId xmlns:a16="http://schemas.microsoft.com/office/drawing/2014/main" id="{A3FB4D75-517B-3C93-B0CA-C473E10DC14F}"/>
              </a:ext>
            </a:extLst>
          </p:cNvPr>
          <p:cNvGraphicFramePr/>
          <p:nvPr>
            <p:extLst>
              <p:ext uri="{D42A27DB-BD31-4B8C-83A1-F6EECF244321}">
                <p14:modId xmlns:p14="http://schemas.microsoft.com/office/powerpoint/2010/main" val="792145876"/>
              </p:ext>
            </p:extLst>
          </p:nvPr>
        </p:nvGraphicFramePr>
        <p:xfrm>
          <a:off x="628650" y="1070364"/>
          <a:ext cx="7886700" cy="3349238"/>
        </p:xfrm>
        <a:graphic>
          <a:graphicData uri="http://schemas.openxmlformats.org/drawingml/2006/table">
            <a:tbl>
              <a:tblPr firstRow="1" bandRow="1">
                <a:tableStyleId>{69C7853C-536D-4A76-A0AE-DD22124D55A5}</a:tableStyleId>
              </a:tblPr>
              <a:tblGrid>
                <a:gridCol w="1508900">
                  <a:extLst>
                    <a:ext uri="{9D8B030D-6E8A-4147-A177-3AD203B41FA5}">
                      <a16:colId xmlns:a16="http://schemas.microsoft.com/office/drawing/2014/main" val="3923589759"/>
                    </a:ext>
                  </a:extLst>
                </a:gridCol>
                <a:gridCol w="618824">
                  <a:extLst>
                    <a:ext uri="{9D8B030D-6E8A-4147-A177-3AD203B41FA5}">
                      <a16:colId xmlns:a16="http://schemas.microsoft.com/office/drawing/2014/main" val="4062711726"/>
                    </a:ext>
                  </a:extLst>
                </a:gridCol>
                <a:gridCol w="529738">
                  <a:extLst>
                    <a:ext uri="{9D8B030D-6E8A-4147-A177-3AD203B41FA5}">
                      <a16:colId xmlns:a16="http://schemas.microsoft.com/office/drawing/2014/main" val="4158908350"/>
                    </a:ext>
                  </a:extLst>
                </a:gridCol>
                <a:gridCol w="575748">
                  <a:extLst>
                    <a:ext uri="{9D8B030D-6E8A-4147-A177-3AD203B41FA5}">
                      <a16:colId xmlns:a16="http://schemas.microsoft.com/office/drawing/2014/main" val="3004789422"/>
                    </a:ext>
                  </a:extLst>
                </a:gridCol>
                <a:gridCol w="598956">
                  <a:extLst>
                    <a:ext uri="{9D8B030D-6E8A-4147-A177-3AD203B41FA5}">
                      <a16:colId xmlns:a16="http://schemas.microsoft.com/office/drawing/2014/main" val="1567544475"/>
                    </a:ext>
                  </a:extLst>
                </a:gridCol>
                <a:gridCol w="659195">
                  <a:extLst>
                    <a:ext uri="{9D8B030D-6E8A-4147-A177-3AD203B41FA5}">
                      <a16:colId xmlns:a16="http://schemas.microsoft.com/office/drawing/2014/main" val="3099906711"/>
                    </a:ext>
                  </a:extLst>
                </a:gridCol>
                <a:gridCol w="918843">
                  <a:extLst>
                    <a:ext uri="{9D8B030D-6E8A-4147-A177-3AD203B41FA5}">
                      <a16:colId xmlns:a16="http://schemas.microsoft.com/office/drawing/2014/main" val="70356210"/>
                    </a:ext>
                  </a:extLst>
                </a:gridCol>
                <a:gridCol w="763978">
                  <a:extLst>
                    <a:ext uri="{9D8B030D-6E8A-4147-A177-3AD203B41FA5}">
                      <a16:colId xmlns:a16="http://schemas.microsoft.com/office/drawing/2014/main" val="4217067469"/>
                    </a:ext>
                  </a:extLst>
                </a:gridCol>
                <a:gridCol w="1712518">
                  <a:extLst>
                    <a:ext uri="{9D8B030D-6E8A-4147-A177-3AD203B41FA5}">
                      <a16:colId xmlns:a16="http://schemas.microsoft.com/office/drawing/2014/main" val="4288601327"/>
                    </a:ext>
                  </a:extLst>
                </a:gridCol>
              </a:tblGrid>
              <a:tr h="384339">
                <a:tc>
                  <a:txBody>
                    <a:bodyPr/>
                    <a:lstStyle/>
                    <a:p>
                      <a:r>
                        <a:rPr lang="en-CA" sz="1050" b="1" kern="100">
                          <a:solidFill>
                            <a:srgbClr val="FFFFFF"/>
                          </a:solidFill>
                          <a:effectLst/>
                        </a:rPr>
                        <a:t>Model Name</a:t>
                      </a:r>
                      <a:endParaRPr lang="en-CA" sz="1050" kern="100">
                        <a:effectLst/>
                        <a:latin typeface="Calibri"/>
                        <a:ea typeface="Calibri" panose="020F0502020204030204" pitchFamily="34" charset="0"/>
                        <a:cs typeface="Times New Roman"/>
                      </a:endParaRPr>
                    </a:p>
                  </a:txBody>
                  <a:tcPr marL="68580" marR="68580" marT="0" marB="0"/>
                </a:tc>
                <a:tc>
                  <a:txBody>
                    <a:bodyPr/>
                    <a:lstStyle/>
                    <a:p>
                      <a:r>
                        <a:rPr lang="en-CA" sz="1050" b="1" kern="100">
                          <a:solidFill>
                            <a:srgbClr val="FFFFFF"/>
                          </a:solidFill>
                          <a:effectLst/>
                        </a:rPr>
                        <a:t>n</a:t>
                      </a:r>
                      <a:r>
                        <a:rPr lang="en-CA" sz="1050" b="1" kern="100" baseline="-25000">
                          <a:solidFill>
                            <a:srgbClr val="FFFFFF"/>
                          </a:solidFill>
                          <a:effectLst/>
                        </a:rPr>
                        <a:t>params</a:t>
                      </a:r>
                      <a:endParaRPr lang="en-CA" sz="1050" kern="100" err="1">
                        <a:effectLst/>
                        <a:latin typeface="Calibri"/>
                        <a:ea typeface="Calibri" panose="020F0502020204030204" pitchFamily="34" charset="0"/>
                        <a:cs typeface="Times New Roman"/>
                      </a:endParaRPr>
                    </a:p>
                  </a:txBody>
                  <a:tcPr marL="68580" marR="68580" marT="0" marB="0"/>
                </a:tc>
                <a:tc>
                  <a:txBody>
                    <a:bodyPr/>
                    <a:lstStyle/>
                    <a:p>
                      <a:r>
                        <a:rPr lang="en-CA" sz="1050" b="1" kern="100">
                          <a:solidFill>
                            <a:srgbClr val="FFFFFF"/>
                          </a:solidFill>
                          <a:effectLst/>
                        </a:rPr>
                        <a:t>n</a:t>
                      </a:r>
                      <a:r>
                        <a:rPr lang="en-CA" sz="1050" b="1" kern="100" baseline="-25000">
                          <a:solidFill>
                            <a:srgbClr val="FFFFFF"/>
                          </a:solidFill>
                          <a:effectLst/>
                        </a:rPr>
                        <a:t>la</a:t>
                      </a:r>
                      <a:r>
                        <a:rPr lang="en-CA" sz="1050" kern="100" baseline="-25000">
                          <a:solidFill>
                            <a:srgbClr val="FFFFFF"/>
                          </a:solidFill>
                          <a:effectLst/>
                        </a:rPr>
                        <a:t>yers</a:t>
                      </a:r>
                      <a:endParaRPr lang="en-CA" sz="1050" kern="100" err="1">
                        <a:effectLst/>
                        <a:latin typeface="Calibri"/>
                        <a:ea typeface="Calibri" panose="020F0502020204030204" pitchFamily="34" charset="0"/>
                        <a:cs typeface="Times New Roman"/>
                      </a:endParaRPr>
                    </a:p>
                  </a:txBody>
                  <a:tcPr marL="68580" marR="68580" marT="0" marB="0"/>
                </a:tc>
                <a:tc>
                  <a:txBody>
                    <a:bodyPr/>
                    <a:lstStyle/>
                    <a:p>
                      <a:r>
                        <a:rPr lang="en-CA" sz="1050" b="1" kern="100" err="1">
                          <a:solidFill>
                            <a:srgbClr val="FFFFFF"/>
                          </a:solidFill>
                          <a:effectLst/>
                        </a:rPr>
                        <a:t>d</a:t>
                      </a:r>
                      <a:r>
                        <a:rPr lang="en-CA" sz="1050" b="1" kern="100" baseline="-25000" err="1">
                          <a:solidFill>
                            <a:srgbClr val="FFFFFF"/>
                          </a:solidFill>
                          <a:effectLst/>
                        </a:rPr>
                        <a:t>model</a:t>
                      </a:r>
                      <a:endParaRPr lang="en-CA" sz="1050" kern="100" err="1">
                        <a:effectLst/>
                        <a:latin typeface="Calibri"/>
                        <a:ea typeface="Calibri" panose="020F0502020204030204" pitchFamily="34" charset="0"/>
                        <a:cs typeface="Times New Roman" panose="02020603050405020304" pitchFamily="18" charset="0"/>
                      </a:endParaRPr>
                    </a:p>
                  </a:txBody>
                  <a:tcPr marL="68580" marR="68580" marT="0" marB="0"/>
                </a:tc>
                <a:tc>
                  <a:txBody>
                    <a:bodyPr/>
                    <a:lstStyle/>
                    <a:p>
                      <a:r>
                        <a:rPr lang="en-CA" sz="1050" b="1" kern="100" err="1">
                          <a:solidFill>
                            <a:srgbClr val="FFFFFF"/>
                          </a:solidFill>
                          <a:effectLst/>
                        </a:rPr>
                        <a:t>n</a:t>
                      </a:r>
                      <a:r>
                        <a:rPr lang="en-CA" sz="1050" b="1" kern="100" baseline="-25000" err="1">
                          <a:solidFill>
                            <a:srgbClr val="FFFFFF"/>
                          </a:solidFill>
                          <a:effectLst/>
                        </a:rPr>
                        <a:t>heads</a:t>
                      </a:r>
                      <a:endParaRPr lang="en-CA" sz="1050" kern="100" err="1">
                        <a:effectLst/>
                        <a:latin typeface="Calibri"/>
                        <a:ea typeface="Calibri" panose="020F0502020204030204" pitchFamily="34" charset="0"/>
                        <a:cs typeface="Times New Roman" panose="02020603050405020304" pitchFamily="18" charset="0"/>
                      </a:endParaRPr>
                    </a:p>
                  </a:txBody>
                  <a:tcPr marL="68580" marR="68580" marT="0" marB="0"/>
                </a:tc>
                <a:tc>
                  <a:txBody>
                    <a:bodyPr/>
                    <a:lstStyle/>
                    <a:p>
                      <a:r>
                        <a:rPr lang="en-CA" sz="1050" b="1" kern="100" err="1">
                          <a:solidFill>
                            <a:srgbClr val="FFFFFF"/>
                          </a:solidFill>
                          <a:effectLst/>
                        </a:rPr>
                        <a:t>d</a:t>
                      </a:r>
                      <a:r>
                        <a:rPr lang="en-CA" sz="1050" b="1" kern="100" baseline="-25000" err="1">
                          <a:solidFill>
                            <a:srgbClr val="FFFFFF"/>
                          </a:solidFill>
                          <a:effectLst/>
                        </a:rPr>
                        <a:t>head</a:t>
                      </a:r>
                      <a:endParaRPr lang="en-CA" sz="1050" kern="100" err="1">
                        <a:effectLst/>
                        <a:latin typeface="Calibri"/>
                        <a:ea typeface="Calibri" panose="020F0502020204030204" pitchFamily="34" charset="0"/>
                        <a:cs typeface="Times New Roman" panose="02020603050405020304" pitchFamily="18" charset="0"/>
                      </a:endParaRPr>
                    </a:p>
                  </a:txBody>
                  <a:tcPr marL="68580" marR="68580" marT="0" marB="0"/>
                </a:tc>
                <a:tc>
                  <a:txBody>
                    <a:bodyPr/>
                    <a:lstStyle/>
                    <a:p>
                      <a:r>
                        <a:rPr lang="en-CA" sz="1050" b="1" kern="100">
                          <a:solidFill>
                            <a:srgbClr val="FFFFFF"/>
                          </a:solidFill>
                          <a:effectLst/>
                        </a:rPr>
                        <a:t>Learning Rate</a:t>
                      </a:r>
                      <a:endParaRPr lang="en-CA" sz="1050" kern="100">
                        <a:effectLst/>
                        <a:latin typeface="Calibri"/>
                        <a:ea typeface="Calibri" panose="020F0502020204030204" pitchFamily="34" charset="0"/>
                        <a:cs typeface="Times New Roman"/>
                      </a:endParaRPr>
                    </a:p>
                  </a:txBody>
                  <a:tcPr marL="68580" marR="68580" marT="0" marB="0"/>
                </a:tc>
                <a:tc>
                  <a:txBody>
                    <a:bodyPr/>
                    <a:lstStyle/>
                    <a:p>
                      <a:pPr lvl="0">
                        <a:buNone/>
                      </a:pPr>
                      <a:r>
                        <a:rPr lang="en-CA" sz="1050" b="1" kern="100">
                          <a:solidFill>
                            <a:srgbClr val="FFFFFF"/>
                          </a:solidFill>
                          <a:effectLst/>
                        </a:rPr>
                        <a:t>Context length</a:t>
                      </a:r>
                      <a:endParaRPr lang="en-CA" sz="1050" b="1" kern="100">
                        <a:solidFill>
                          <a:srgbClr val="FFFFFF"/>
                        </a:solidFill>
                        <a:effectLst/>
                        <a:latin typeface="Calibri"/>
                        <a:ea typeface="Calibri" panose="020F0502020204030204" pitchFamily="34" charset="0"/>
                        <a:cs typeface="Times New Roman"/>
                      </a:endParaRPr>
                    </a:p>
                  </a:txBody>
                  <a:tcPr marL="68580" marR="68580" marT="0" marB="0"/>
                </a:tc>
                <a:tc>
                  <a:txBody>
                    <a:bodyPr/>
                    <a:lstStyle/>
                    <a:p>
                      <a:pPr lvl="0">
                        <a:buNone/>
                      </a:pPr>
                      <a:r>
                        <a:rPr lang="en-CA" sz="1050" b="1" kern="100">
                          <a:solidFill>
                            <a:srgbClr val="FFFFFF"/>
                          </a:solidFill>
                          <a:effectLst/>
                        </a:rPr>
                        <a:t>Architecture</a:t>
                      </a:r>
                      <a:endParaRPr lang="en-CA" sz="1050" b="1" kern="100">
                        <a:solidFill>
                          <a:srgbClr val="FFFFFF"/>
                        </a:solidFill>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3625978975"/>
                  </a:ext>
                </a:extLst>
              </a:tr>
              <a:tr h="494150">
                <a:tc>
                  <a:txBody>
                    <a:bodyPr/>
                    <a:lstStyle/>
                    <a:p>
                      <a:r>
                        <a:rPr lang="en-CA" sz="900" kern="100">
                          <a:solidFill>
                            <a:srgbClr val="000000"/>
                          </a:solidFill>
                          <a:effectLst/>
                        </a:rPr>
                        <a:t>T5</a:t>
                      </a:r>
                      <a:endParaRPr lang="en-CA" sz="900" kern="100">
                        <a:effectLst/>
                        <a:latin typeface="Calibri"/>
                        <a:ea typeface="Calibri" panose="020F0502020204030204" pitchFamily="34" charset="0"/>
                        <a:cs typeface="Times New Roman"/>
                      </a:endParaRPr>
                    </a:p>
                  </a:txBody>
                  <a:tcPr marL="68580" marR="68580" marT="0" marB="0"/>
                </a:tc>
                <a:tc>
                  <a:txBody>
                    <a:bodyPr/>
                    <a:lstStyle/>
                    <a:p>
                      <a:pPr algn="ctr"/>
                      <a:r>
                        <a:rPr lang="en-CA" sz="900" kern="100">
                          <a:solidFill>
                            <a:srgbClr val="000000"/>
                          </a:solidFill>
                          <a:effectLst/>
                        </a:rPr>
                        <a:t>125M</a:t>
                      </a:r>
                      <a:endParaRPr lang="en-CA" sz="900" kern="100">
                        <a:effectLst/>
                        <a:latin typeface="Calibri"/>
                        <a:ea typeface="Calibri" panose="020F0502020204030204" pitchFamily="34" charset="0"/>
                        <a:cs typeface="Times New Roman"/>
                      </a:endParaRPr>
                    </a:p>
                  </a:txBody>
                  <a:tcPr marL="68580" marR="68580" marT="0" marB="0"/>
                </a:tc>
                <a:tc>
                  <a:txBody>
                    <a:bodyPr/>
                    <a:lstStyle/>
                    <a:p>
                      <a:r>
                        <a:rPr lang="en-CA" sz="900" kern="100">
                          <a:solidFill>
                            <a:srgbClr val="000000"/>
                          </a:solidFill>
                          <a:effectLst/>
                        </a:rPr>
                        <a:t>12</a:t>
                      </a:r>
                      <a:endParaRPr lang="en-CA" sz="900" kern="100">
                        <a:effectLst/>
                        <a:latin typeface="Calibri"/>
                        <a:ea typeface="Calibri" panose="020F0502020204030204" pitchFamily="34" charset="0"/>
                        <a:cs typeface="Times New Roman"/>
                      </a:endParaRPr>
                    </a:p>
                  </a:txBody>
                  <a:tcPr marL="68580" marR="68580" marT="0" marB="0"/>
                </a:tc>
                <a:tc>
                  <a:txBody>
                    <a:bodyPr/>
                    <a:lstStyle/>
                    <a:p>
                      <a:r>
                        <a:rPr lang="en-CA" sz="900" kern="100">
                          <a:solidFill>
                            <a:srgbClr val="000000"/>
                          </a:solidFill>
                          <a:effectLst/>
                        </a:rPr>
                        <a:t>768</a:t>
                      </a:r>
                      <a:endParaRPr lang="en-CA" sz="900" kern="100">
                        <a:effectLst/>
                        <a:latin typeface="Calibri"/>
                        <a:ea typeface="Calibri" panose="020F0502020204030204" pitchFamily="34" charset="0"/>
                        <a:cs typeface="Times New Roman"/>
                      </a:endParaRPr>
                    </a:p>
                  </a:txBody>
                  <a:tcPr marL="68580" marR="68580" marT="0" marB="0"/>
                </a:tc>
                <a:tc>
                  <a:txBody>
                    <a:bodyPr/>
                    <a:lstStyle/>
                    <a:p>
                      <a:r>
                        <a:rPr lang="en-CA" sz="900" kern="100">
                          <a:solidFill>
                            <a:srgbClr val="000000"/>
                          </a:solidFill>
                          <a:effectLst/>
                        </a:rPr>
                        <a:t>12</a:t>
                      </a:r>
                      <a:endParaRPr lang="en-CA" sz="900" kern="100">
                        <a:effectLst/>
                        <a:latin typeface="Calibri"/>
                        <a:ea typeface="Calibri" panose="020F0502020204030204" pitchFamily="34" charset="0"/>
                        <a:cs typeface="Times New Roman"/>
                      </a:endParaRPr>
                    </a:p>
                  </a:txBody>
                  <a:tcPr marL="68580" marR="68580" marT="0" marB="0"/>
                </a:tc>
                <a:tc>
                  <a:txBody>
                    <a:bodyPr/>
                    <a:lstStyle/>
                    <a:p>
                      <a:r>
                        <a:rPr lang="en-CA" sz="900" kern="100">
                          <a:solidFill>
                            <a:srgbClr val="000000"/>
                          </a:solidFill>
                          <a:effectLst/>
                        </a:rPr>
                        <a:t>64</a:t>
                      </a:r>
                      <a:endParaRPr lang="en-CA" sz="900" kern="100">
                        <a:effectLst/>
                        <a:latin typeface="Calibri"/>
                        <a:ea typeface="Calibri" panose="020F0502020204030204" pitchFamily="34" charset="0"/>
                        <a:cs typeface="Times New Roman"/>
                      </a:endParaRPr>
                    </a:p>
                  </a:txBody>
                  <a:tcPr marL="68580" marR="68580" marT="0" marB="0"/>
                </a:tc>
                <a:tc>
                  <a:txBody>
                    <a:bodyPr/>
                    <a:lstStyle/>
                    <a:p>
                      <a:r>
                        <a:rPr lang="en-CA" sz="900" kern="100">
                          <a:solidFill>
                            <a:srgbClr val="000000"/>
                          </a:solidFill>
                          <a:effectLst/>
                        </a:rPr>
                        <a:t>1.0 x 10</a:t>
                      </a:r>
                      <a:r>
                        <a:rPr lang="en-CA" sz="900" kern="100" baseline="30000">
                          <a:solidFill>
                            <a:srgbClr val="000000"/>
                          </a:solidFill>
                          <a:effectLst/>
                        </a:rPr>
                        <a:t>-3</a:t>
                      </a:r>
                      <a:endParaRPr lang="en-CA" sz="900" kern="100">
                        <a:effectLst/>
                        <a:latin typeface="Calibri"/>
                        <a:ea typeface="Calibri" panose="020F0502020204030204" pitchFamily="34" charset="0"/>
                        <a:cs typeface="Times New Roman" panose="02020603050405020304" pitchFamily="18" charset="0"/>
                      </a:endParaRPr>
                    </a:p>
                  </a:txBody>
                  <a:tcPr marL="68580" marR="68580" marT="0" marB="0"/>
                </a:tc>
                <a:tc>
                  <a:txBody>
                    <a:bodyPr/>
                    <a:lstStyle/>
                    <a:p>
                      <a:pPr lvl="0">
                        <a:buNone/>
                      </a:pPr>
                      <a:endParaRPr lang="en-CA" sz="900" kern="100" baseline="0">
                        <a:solidFill>
                          <a:srgbClr val="000000"/>
                        </a:solidFill>
                        <a:effectLst/>
                        <a:latin typeface="Calibri"/>
                        <a:ea typeface="Calibri" panose="020F0502020204030204" pitchFamily="34" charset="0"/>
                        <a:cs typeface="Times New Roman"/>
                      </a:endParaRPr>
                    </a:p>
                  </a:txBody>
                  <a:tcPr marL="68580" marR="68580" marT="0" marB="0"/>
                </a:tc>
                <a:tc>
                  <a:txBody>
                    <a:bodyPr/>
                    <a:lstStyle/>
                    <a:p>
                      <a:pPr lvl="0">
                        <a:buNone/>
                      </a:pPr>
                      <a:endParaRPr lang="en-CA" sz="900" kern="100" baseline="0">
                        <a:solidFill>
                          <a:srgbClr val="000000"/>
                        </a:solidFill>
                        <a:effectLst/>
                      </a:endParaRPr>
                    </a:p>
                    <a:p>
                      <a:pPr lvl="0">
                        <a:buNone/>
                      </a:pPr>
                      <a:r>
                        <a:rPr lang="en-CA" sz="900" kern="100" baseline="0">
                          <a:solidFill>
                            <a:srgbClr val="000000"/>
                          </a:solidFill>
                          <a:effectLst/>
                        </a:rPr>
                        <a:t>Transformer – Encoder-Decoder</a:t>
                      </a:r>
                      <a:endParaRPr lang="en-CA" sz="900" kern="100" baseline="0">
                        <a:solidFill>
                          <a:srgbClr val="000000"/>
                        </a:solidFill>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2896599302"/>
                  </a:ext>
                </a:extLst>
              </a:tr>
              <a:tr h="494150">
                <a:tc>
                  <a:txBody>
                    <a:bodyPr/>
                    <a:lstStyle/>
                    <a:p>
                      <a:r>
                        <a:rPr lang="en-CA" sz="900" kern="100">
                          <a:effectLst/>
                        </a:rPr>
                        <a:t>GPT-3 175B or “GPT-3”</a:t>
                      </a:r>
                      <a:endParaRPr lang="en-CA" sz="900" kern="100">
                        <a:effectLst/>
                        <a:latin typeface="Calibri"/>
                        <a:ea typeface="Calibri" panose="020F0502020204030204" pitchFamily="34" charset="0"/>
                        <a:cs typeface="Times New Roman"/>
                      </a:endParaRPr>
                    </a:p>
                  </a:txBody>
                  <a:tcPr marL="68580" marR="68580" marT="0" marB="0"/>
                </a:tc>
                <a:tc>
                  <a:txBody>
                    <a:bodyPr/>
                    <a:lstStyle/>
                    <a:p>
                      <a:pPr algn="ctr"/>
                      <a:r>
                        <a:rPr lang="en-CA" sz="900" kern="100">
                          <a:effectLst/>
                        </a:rPr>
                        <a:t>175.0B</a:t>
                      </a:r>
                      <a:endParaRPr lang="en-CA" sz="900" kern="100">
                        <a:effectLst/>
                        <a:latin typeface="Calibri"/>
                        <a:ea typeface="Calibri" panose="020F0502020204030204" pitchFamily="34" charset="0"/>
                        <a:cs typeface="Times New Roman"/>
                      </a:endParaRPr>
                    </a:p>
                  </a:txBody>
                  <a:tcPr marL="68580" marR="68580" marT="0" marB="0"/>
                </a:tc>
                <a:tc>
                  <a:txBody>
                    <a:bodyPr/>
                    <a:lstStyle/>
                    <a:p>
                      <a:r>
                        <a:rPr lang="en-CA" sz="900" kern="100">
                          <a:effectLst/>
                        </a:rPr>
                        <a:t>96</a:t>
                      </a:r>
                      <a:endParaRPr lang="en-CA" sz="900" kern="100">
                        <a:effectLst/>
                        <a:latin typeface="Calibri"/>
                        <a:ea typeface="Calibri" panose="020F0502020204030204" pitchFamily="34" charset="0"/>
                        <a:cs typeface="Times New Roman"/>
                      </a:endParaRPr>
                    </a:p>
                  </a:txBody>
                  <a:tcPr marL="68580" marR="68580" marT="0" marB="0"/>
                </a:tc>
                <a:tc>
                  <a:txBody>
                    <a:bodyPr/>
                    <a:lstStyle/>
                    <a:p>
                      <a:r>
                        <a:rPr lang="en-CA" sz="900" kern="100">
                          <a:effectLst/>
                        </a:rPr>
                        <a:t>12288</a:t>
                      </a:r>
                      <a:endParaRPr lang="en-CA" sz="900" kern="100">
                        <a:effectLst/>
                        <a:latin typeface="Calibri"/>
                        <a:ea typeface="Calibri" panose="020F0502020204030204" pitchFamily="34" charset="0"/>
                        <a:cs typeface="Times New Roman"/>
                      </a:endParaRPr>
                    </a:p>
                  </a:txBody>
                  <a:tcPr marL="68580" marR="68580" marT="0" marB="0"/>
                </a:tc>
                <a:tc>
                  <a:txBody>
                    <a:bodyPr/>
                    <a:lstStyle/>
                    <a:p>
                      <a:r>
                        <a:rPr lang="en-CA" sz="900" kern="100">
                          <a:effectLst/>
                        </a:rPr>
                        <a:t>96</a:t>
                      </a:r>
                      <a:endParaRPr lang="en-CA" sz="900" kern="100">
                        <a:effectLst/>
                        <a:latin typeface="Calibri"/>
                        <a:ea typeface="Calibri" panose="020F0502020204030204" pitchFamily="34" charset="0"/>
                        <a:cs typeface="Times New Roman"/>
                      </a:endParaRPr>
                    </a:p>
                  </a:txBody>
                  <a:tcPr marL="68580" marR="68580" marT="0" marB="0"/>
                </a:tc>
                <a:tc>
                  <a:txBody>
                    <a:bodyPr/>
                    <a:lstStyle/>
                    <a:p>
                      <a:r>
                        <a:rPr lang="en-CA" sz="900" kern="100">
                          <a:effectLst/>
                        </a:rPr>
                        <a:t>128</a:t>
                      </a:r>
                      <a:endParaRPr lang="en-CA" sz="900" kern="100">
                        <a:effectLst/>
                        <a:latin typeface="Calibri"/>
                        <a:ea typeface="Calibri" panose="020F0502020204030204" pitchFamily="34" charset="0"/>
                        <a:cs typeface="Times New Roman"/>
                      </a:endParaRPr>
                    </a:p>
                  </a:txBody>
                  <a:tcPr marL="68580" marR="68580" marT="0" marB="0"/>
                </a:tc>
                <a:tc>
                  <a:txBody>
                    <a:bodyPr/>
                    <a:lstStyle/>
                    <a:p>
                      <a:r>
                        <a:rPr lang="en-CA" sz="900" kern="100">
                          <a:effectLst/>
                        </a:rPr>
                        <a:t>0.6 x 10</a:t>
                      </a:r>
                      <a:r>
                        <a:rPr lang="en-CA" sz="900" kern="100" baseline="30000">
                          <a:effectLst/>
                        </a:rPr>
                        <a:t>-4</a:t>
                      </a:r>
                      <a:endParaRPr lang="en-CA" sz="900" kern="100">
                        <a:effectLst/>
                        <a:latin typeface="Calibri"/>
                        <a:ea typeface="Calibri" panose="020F0502020204030204" pitchFamily="34" charset="0"/>
                        <a:cs typeface="Times New Roman" panose="02020603050405020304" pitchFamily="18" charset="0"/>
                      </a:endParaRPr>
                    </a:p>
                  </a:txBody>
                  <a:tcPr marL="68580" marR="68580" marT="0" marB="0"/>
                </a:tc>
                <a:tc>
                  <a:txBody>
                    <a:bodyPr/>
                    <a:lstStyle/>
                    <a:p>
                      <a:pPr lvl="0">
                        <a:buNone/>
                      </a:pPr>
                      <a:endParaRPr lang="en-CA" sz="900" kern="100" baseline="0">
                        <a:effectLst/>
                        <a:latin typeface="Calibri"/>
                        <a:ea typeface="Calibri" panose="020F0502020204030204" pitchFamily="34" charset="0"/>
                        <a:cs typeface="Times New Roman"/>
                      </a:endParaRPr>
                    </a:p>
                  </a:txBody>
                  <a:tcPr marL="68580" marR="68580" marT="0" marB="0"/>
                </a:tc>
                <a:tc>
                  <a:txBody>
                    <a:bodyPr/>
                    <a:lstStyle/>
                    <a:p>
                      <a:pPr lvl="0">
                        <a:buNone/>
                      </a:pPr>
                      <a:endParaRPr lang="en-CA" sz="900" kern="100" baseline="0">
                        <a:effectLst/>
                      </a:endParaRPr>
                    </a:p>
                    <a:p>
                      <a:pPr lvl="0">
                        <a:buNone/>
                      </a:pPr>
                      <a:r>
                        <a:rPr lang="en-CA" sz="900" kern="100" baseline="0">
                          <a:solidFill>
                            <a:srgbClr val="000000"/>
                          </a:solidFill>
                          <a:effectLst/>
                        </a:rPr>
                        <a:t>Transformer – Decoder</a:t>
                      </a:r>
                    </a:p>
                    <a:p>
                      <a:pPr lvl="0">
                        <a:buNone/>
                      </a:pPr>
                      <a:endParaRPr lang="en-CA" sz="900" kern="100" baseline="0">
                        <a:effectLst/>
                        <a:latin typeface="Calibri"/>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8353209"/>
                  </a:ext>
                </a:extLst>
              </a:tr>
              <a:tr h="329433">
                <a:tc>
                  <a:txBody>
                    <a:bodyPr/>
                    <a:lstStyle/>
                    <a:p>
                      <a:pPr lvl="0">
                        <a:buNone/>
                      </a:pPr>
                      <a:r>
                        <a:rPr lang="en-CA" sz="900" kern="100" err="1">
                          <a:effectLst/>
                        </a:rPr>
                        <a:t>CodeX</a:t>
                      </a:r>
                      <a:r>
                        <a:rPr lang="en-CA" sz="900" kern="100">
                          <a:effectLst/>
                        </a:rPr>
                        <a:t> 12B</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lgn="ctr">
                        <a:buNone/>
                      </a:pPr>
                      <a:r>
                        <a:rPr lang="en-CA" sz="900" kern="100">
                          <a:effectLst/>
                        </a:rPr>
                        <a:t>12B</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a:effectLst/>
                        </a:rPr>
                        <a:t>N/A</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endParaRPr lang="en-CA" sz="900" kern="100" baseline="0">
                        <a:effectLst/>
                      </a:endParaRPr>
                    </a:p>
                    <a:p>
                      <a:pPr lvl="0">
                        <a:buNone/>
                      </a:pPr>
                      <a:r>
                        <a:rPr lang="en-CA" sz="900" kern="100" baseline="0">
                          <a:effectLst/>
                        </a:rPr>
                        <a:t>0.6 x 10</a:t>
                      </a:r>
                      <a:r>
                        <a:rPr lang="en-CA" sz="900" kern="100" baseline="30000">
                          <a:effectLst/>
                        </a:rPr>
                        <a:t>-4</a:t>
                      </a:r>
                      <a:endParaRPr lang="en-CA" sz="900" kern="100" baseline="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baseline="0">
                          <a:effectLst/>
                        </a:rPr>
                        <a:t>4k</a:t>
                      </a:r>
                      <a:endParaRPr lang="en-CA" sz="900" kern="100" baseline="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baseline="0">
                          <a:effectLst/>
                          <a:latin typeface="Calibri"/>
                          <a:ea typeface="Calibri" panose="020F0502020204030204" pitchFamily="34" charset="0"/>
                          <a:cs typeface="Times New Roman"/>
                        </a:rPr>
                        <a:t>Transformer - Decoder</a:t>
                      </a:r>
                    </a:p>
                  </a:txBody>
                  <a:tcPr marL="68580" marR="68580" marT="0" marB="0"/>
                </a:tc>
                <a:extLst>
                  <a:ext uri="{0D108BD9-81ED-4DB2-BD59-A6C34878D82A}">
                    <a16:rowId xmlns:a16="http://schemas.microsoft.com/office/drawing/2014/main" val="434862360"/>
                  </a:ext>
                </a:extLst>
              </a:tr>
              <a:tr h="494150">
                <a:tc>
                  <a:txBody>
                    <a:bodyPr/>
                    <a:lstStyle/>
                    <a:p>
                      <a:pPr lvl="0">
                        <a:buNone/>
                      </a:pPr>
                      <a:r>
                        <a:rPr lang="en-CA" sz="900" kern="100">
                          <a:effectLst/>
                        </a:rPr>
                        <a:t>Llama-2 70B</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lgn="ctr">
                        <a:buNone/>
                      </a:pPr>
                      <a:r>
                        <a:rPr lang="en-CA" sz="900" kern="100">
                          <a:effectLst/>
                        </a:rPr>
                        <a:t>70B</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a:effectLst/>
                          <a:latin typeface="Calibri"/>
                          <a:ea typeface="Calibri" panose="020F0502020204030204" pitchFamily="34" charset="0"/>
                          <a:cs typeface="Times New Roman"/>
                        </a:rPr>
                        <a:t>N/A</a:t>
                      </a:r>
                    </a:p>
                  </a:txBody>
                  <a:tcPr marL="68580" marR="68580" marT="0" marB="0"/>
                </a:tc>
                <a:tc>
                  <a:txBody>
                    <a:bodyPr/>
                    <a:lstStyle/>
                    <a:p>
                      <a:pPr lvl="0">
                        <a:buNone/>
                      </a:pP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a:effectLst/>
                          <a:latin typeface="Calibri"/>
                          <a:ea typeface="Calibri" panose="020F0502020204030204" pitchFamily="34" charset="0"/>
                          <a:cs typeface="Times New Roman"/>
                        </a:rPr>
                        <a:t>1</a:t>
                      </a:r>
                    </a:p>
                  </a:txBody>
                  <a:tcPr marL="68580" marR="68580" marT="0" marB="0"/>
                </a:tc>
                <a:tc>
                  <a:txBody>
                    <a:bodyPr/>
                    <a:lstStyle/>
                    <a:p>
                      <a:pPr lvl="0">
                        <a:buNone/>
                      </a:pP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endParaRPr lang="en-CA" sz="900" kern="100" baseline="0">
                        <a:effectLst/>
                      </a:endParaRPr>
                    </a:p>
                    <a:p>
                      <a:pPr lvl="0">
                        <a:buNone/>
                      </a:pPr>
                      <a:r>
                        <a:rPr lang="en-CA" sz="900" kern="100" baseline="0">
                          <a:effectLst/>
                        </a:rPr>
                        <a:t>1.5 x 10</a:t>
                      </a:r>
                      <a:r>
                        <a:rPr lang="en-CA" sz="900" kern="100" baseline="30000">
                          <a:effectLst/>
                        </a:rPr>
                        <a:t>-4</a:t>
                      </a:r>
                      <a:endParaRPr lang="en-CA" sz="900" kern="100" baseline="0">
                        <a:effectLst/>
                        <a:latin typeface="Calibri"/>
                        <a:ea typeface="Calibri" panose="020F0502020204030204" pitchFamily="34" charset="0"/>
                        <a:cs typeface="Times New Roman"/>
                      </a:endParaRPr>
                    </a:p>
                  </a:txBody>
                  <a:tcPr marL="68580" marR="68580" marT="0" marB="0"/>
                </a:tc>
                <a:tc>
                  <a:txBody>
                    <a:bodyPr/>
                    <a:lstStyle/>
                    <a:p>
                      <a:pPr lvl="0">
                        <a:buNone/>
                      </a:pPr>
                      <a:r>
                        <a:rPr lang="en-US" sz="900" baseline="0"/>
                        <a:t>4k</a:t>
                      </a:r>
                    </a:p>
                  </a:txBody>
                  <a:tcPr marL="68580" marR="68580" marT="0" marB="0"/>
                </a:tc>
                <a:tc>
                  <a:txBody>
                    <a:bodyPr/>
                    <a:lstStyle/>
                    <a:p>
                      <a:pPr lvl="0">
                        <a:buNone/>
                      </a:pPr>
                      <a:r>
                        <a:rPr lang="en-CA" sz="900" b="0" u="none" strike="noStrike" kern="100" baseline="0" noProof="0">
                          <a:solidFill>
                            <a:srgbClr val="000000"/>
                          </a:solidFill>
                          <a:effectLst/>
                        </a:rPr>
                        <a:t>Transformer with Pre-Normalization, SwiGLU activation, RoPE, GQA</a:t>
                      </a:r>
                      <a:endParaRPr lang="en-US" sz="900" baseline="0" err="1"/>
                    </a:p>
                  </a:txBody>
                  <a:tcPr marL="68580" marR="68580" marT="0" marB="0"/>
                </a:tc>
                <a:extLst>
                  <a:ext uri="{0D108BD9-81ED-4DB2-BD59-A6C34878D82A}">
                    <a16:rowId xmlns:a16="http://schemas.microsoft.com/office/drawing/2014/main" val="4077908436"/>
                  </a:ext>
                </a:extLst>
              </a:tr>
              <a:tr h="823583">
                <a:tc>
                  <a:txBody>
                    <a:bodyPr/>
                    <a:lstStyle/>
                    <a:p>
                      <a:pPr lvl="0">
                        <a:buNone/>
                      </a:pPr>
                      <a:r>
                        <a:rPr lang="en-CA" sz="900" kern="100">
                          <a:effectLst/>
                        </a:rPr>
                        <a:t>Mixtral 8x7B</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lgn="ctr">
                        <a:buNone/>
                      </a:pPr>
                      <a:r>
                        <a:rPr lang="en-CA" sz="900" kern="100">
                          <a:effectLst/>
                        </a:rPr>
                        <a:t>13B active, 47B sparse</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a:effectLst/>
                        </a:rPr>
                        <a:t>32</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a:effectLst/>
                        </a:rPr>
                        <a:t>14436</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a:effectLst/>
                        </a:rPr>
                        <a:t>32</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a:effectLst/>
                        </a:rPr>
                        <a:t>128</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endParaRPr lang="en-CA" sz="900" kern="100" baseline="3000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baseline="0">
                          <a:effectLst/>
                        </a:rPr>
                        <a:t>32k</a:t>
                      </a:r>
                      <a:endParaRPr lang="en-CA" sz="900" kern="100" baseline="0">
                        <a:effectLst/>
                        <a:latin typeface="Calibri"/>
                        <a:ea typeface="Calibri" panose="020F0502020204030204" pitchFamily="34" charset="0"/>
                        <a:cs typeface="Times New Roman"/>
                      </a:endParaRPr>
                    </a:p>
                  </a:txBody>
                  <a:tcPr marL="68580" marR="68580" marT="0" marB="0"/>
                </a:tc>
                <a:tc>
                  <a:txBody>
                    <a:bodyPr/>
                    <a:lstStyle/>
                    <a:p>
                      <a:pPr lvl="0">
                        <a:buNone/>
                      </a:pPr>
                      <a:r>
                        <a:rPr lang="en-CA" sz="900" b="0" u="none" strike="noStrike" kern="100" baseline="0" noProof="0">
                          <a:solidFill>
                            <a:srgbClr val="000000"/>
                          </a:solidFill>
                          <a:effectLst/>
                        </a:rPr>
                        <a:t>Transformer with Pre-Normalization, SwiGLU activation, RoPE, SWA, and Mixture of Experts instead of feed-forward layer</a:t>
                      </a:r>
                      <a:endParaRPr lang="en-US" sz="900" baseline="0"/>
                    </a:p>
                  </a:txBody>
                  <a:tcPr marL="68580" marR="68580" marT="0" marB="0"/>
                </a:tc>
                <a:extLst>
                  <a:ext uri="{0D108BD9-81ED-4DB2-BD59-A6C34878D82A}">
                    <a16:rowId xmlns:a16="http://schemas.microsoft.com/office/drawing/2014/main" val="848996712"/>
                  </a:ext>
                </a:extLst>
              </a:tr>
              <a:tr h="329433">
                <a:tc>
                  <a:txBody>
                    <a:bodyPr/>
                    <a:lstStyle/>
                    <a:p>
                      <a:pPr lvl="0">
                        <a:buNone/>
                      </a:pPr>
                      <a:r>
                        <a:rPr lang="en-CA" sz="900" kern="100" err="1">
                          <a:effectLst/>
                        </a:rPr>
                        <a:t>PaLM</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lgn="ctr">
                        <a:buNone/>
                      </a:pPr>
                      <a:r>
                        <a:rPr lang="en-CA" sz="900" kern="100">
                          <a:effectLst/>
                        </a:rPr>
                        <a:t>540B</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a:effectLst/>
                        </a:rPr>
                        <a:t>118</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a:effectLst/>
                        </a:rPr>
                        <a:t>18432</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a:effectLst/>
                        </a:rPr>
                        <a:t>48</a:t>
                      </a: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endParaRPr lang="en-CA" sz="900" kern="10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baseline="0">
                          <a:effectLst/>
                        </a:rPr>
                        <a:t>5 x10</a:t>
                      </a:r>
                      <a:r>
                        <a:rPr lang="en-CA" sz="900" kern="100" baseline="30000">
                          <a:effectLst/>
                        </a:rPr>
                        <a:t>-5</a:t>
                      </a:r>
                      <a:endParaRPr lang="en-CA" sz="900" kern="100" baseline="0">
                        <a:effectLst/>
                        <a:latin typeface="Calibri"/>
                        <a:ea typeface="Calibri" panose="020F0502020204030204" pitchFamily="34" charset="0"/>
                        <a:cs typeface="Times New Roman"/>
                      </a:endParaRPr>
                    </a:p>
                  </a:txBody>
                  <a:tcPr marL="68580" marR="68580" marT="0" marB="0"/>
                </a:tc>
                <a:tc>
                  <a:txBody>
                    <a:bodyPr/>
                    <a:lstStyle/>
                    <a:p>
                      <a:pPr lvl="0">
                        <a:buNone/>
                      </a:pPr>
                      <a:endParaRPr lang="en-CA" sz="900" kern="100" baseline="30000">
                        <a:effectLst/>
                        <a:latin typeface="Calibri"/>
                        <a:ea typeface="Calibri" panose="020F0502020204030204" pitchFamily="34" charset="0"/>
                        <a:cs typeface="Times New Roman"/>
                      </a:endParaRPr>
                    </a:p>
                  </a:txBody>
                  <a:tcPr marL="68580" marR="68580" marT="0" marB="0"/>
                </a:tc>
                <a:tc>
                  <a:txBody>
                    <a:bodyPr/>
                    <a:lstStyle/>
                    <a:p>
                      <a:pPr lvl="0">
                        <a:buNone/>
                      </a:pPr>
                      <a:r>
                        <a:rPr lang="en-CA" sz="900" kern="100" baseline="0">
                          <a:solidFill>
                            <a:srgbClr val="000000"/>
                          </a:solidFill>
                          <a:effectLst/>
                        </a:rPr>
                        <a:t>Transformer – Encoder- Decoder</a:t>
                      </a:r>
                    </a:p>
                  </a:txBody>
                  <a:tcPr marL="68580" marR="68580" marT="0" marB="0"/>
                </a:tc>
                <a:extLst>
                  <a:ext uri="{0D108BD9-81ED-4DB2-BD59-A6C34878D82A}">
                    <a16:rowId xmlns:a16="http://schemas.microsoft.com/office/drawing/2014/main" val="2571060403"/>
                  </a:ext>
                </a:extLst>
              </a:tr>
            </a:tbl>
          </a:graphicData>
        </a:graphic>
      </p:graphicFrame>
    </p:spTree>
    <p:extLst>
      <p:ext uri="{BB962C8B-B14F-4D97-AF65-F5344CB8AC3E}">
        <p14:creationId xmlns:p14="http://schemas.microsoft.com/office/powerpoint/2010/main" val="2485269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01"/>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Questions/discussions</a:t>
            </a:r>
            <a:endParaRPr/>
          </a:p>
        </p:txBody>
      </p:sp>
      <p:sp>
        <p:nvSpPr>
          <p:cNvPr id="815" name="Google Shape;815;p101"/>
          <p:cNvSpPr txBox="1">
            <a:spLocks noGrp="1"/>
          </p:cNvSpPr>
          <p:nvPr>
            <p:ph type="body" idx="1"/>
          </p:nvPr>
        </p:nvSpPr>
        <p:spPr>
          <a:xfrm>
            <a:off x="628650" y="945472"/>
            <a:ext cx="7886700" cy="36873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AutoNum type="arabicPeriod"/>
            </a:pPr>
            <a:r>
              <a:rPr lang="en"/>
              <a:t>Which is preferable, unsupervised learning or reinforcement learning with human feedback?</a:t>
            </a:r>
            <a:endParaRPr/>
          </a:p>
          <a:p>
            <a:pPr marL="457200" lvl="0" indent="-317500" algn="l" rtl="0">
              <a:spcBef>
                <a:spcPts val="0"/>
              </a:spcBef>
              <a:spcAft>
                <a:spcPts val="0"/>
              </a:spcAft>
              <a:buSzPts val="1400"/>
              <a:buAutoNum type="arabicPeriod"/>
            </a:pPr>
            <a:r>
              <a:rPr lang="en"/>
              <a:t>What makes a large language model large?</a:t>
            </a:r>
            <a:endParaRPr/>
          </a:p>
          <a:p>
            <a:pPr marL="457200" lvl="0" indent="-317500" algn="l" rtl="0">
              <a:spcBef>
                <a:spcPts val="0"/>
              </a:spcBef>
              <a:spcAft>
                <a:spcPts val="0"/>
              </a:spcAft>
              <a:buSzPts val="1400"/>
              <a:buAutoNum type="arabicPeriod"/>
            </a:pPr>
            <a:r>
              <a:rPr lang="en"/>
              <a:t>Can language models be used maliciously?</a:t>
            </a:r>
            <a:endParaRPr/>
          </a:p>
          <a:p>
            <a:pPr marL="457200" lvl="0" indent="-317500" algn="l" rtl="0">
              <a:spcBef>
                <a:spcPts val="0"/>
              </a:spcBef>
              <a:spcAft>
                <a:spcPts val="0"/>
              </a:spcAft>
              <a:buSzPts val="1400"/>
              <a:buAutoNum type="arabicPeriod"/>
            </a:pPr>
            <a:r>
              <a:rPr lang="en"/>
              <a:t>How can we reduce societal harm due to misuse of language models?</a:t>
            </a:r>
            <a:endParaRPr/>
          </a:p>
          <a:p>
            <a:pPr marL="457200" lvl="0" indent="-317500" algn="l" rtl="0">
              <a:spcBef>
                <a:spcPts val="0"/>
              </a:spcBef>
              <a:spcAft>
                <a:spcPts val="0"/>
              </a:spcAft>
              <a:buSzPts val="1400"/>
              <a:buAutoNum type="arabicPeriod"/>
            </a:pPr>
            <a:r>
              <a:rPr lang="en"/>
              <a:t>How do we remove societal implicit biases from becoming part of foundation models?</a:t>
            </a:r>
            <a:endParaRPr lang="en-CA"/>
          </a:p>
          <a:p>
            <a:pPr marL="457200" lvl="0" indent="-317500" algn="l" rtl="0">
              <a:spcBef>
                <a:spcPts val="0"/>
              </a:spcBef>
              <a:spcAft>
                <a:spcPts val="0"/>
              </a:spcAft>
              <a:buSzPts val="1400"/>
              <a:buAutoNum type="arabicPeriod"/>
            </a:pPr>
            <a:r>
              <a:rPr lang="en-CA"/>
              <a:t>What lead to emergent abilities observed in LLMs?</a:t>
            </a:r>
            <a:endParaRPr/>
          </a:p>
          <a:p>
            <a:pPr marL="457200" lvl="0" indent="0" algn="l" rtl="0">
              <a:spcBef>
                <a:spcPts val="800"/>
              </a:spcBef>
              <a:spcAft>
                <a:spcPts val="0"/>
              </a:spcAft>
              <a:buNone/>
            </a:pPr>
            <a:endParaRPr/>
          </a:p>
        </p:txBody>
      </p:sp>
      <p:sp>
        <p:nvSpPr>
          <p:cNvPr id="816" name="Google Shape;816;p101"/>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102"/>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References</a:t>
            </a:r>
            <a:endParaRPr/>
          </a:p>
        </p:txBody>
      </p:sp>
      <p:sp>
        <p:nvSpPr>
          <p:cNvPr id="822" name="Google Shape;822;p102"/>
          <p:cNvSpPr txBox="1">
            <a:spLocks noGrp="1"/>
          </p:cNvSpPr>
          <p:nvPr>
            <p:ph type="body" idx="1"/>
          </p:nvPr>
        </p:nvSpPr>
        <p:spPr>
          <a:xfrm>
            <a:off x="666300" y="728097"/>
            <a:ext cx="7886700" cy="3687300"/>
          </a:xfrm>
          <a:prstGeom prst="rect">
            <a:avLst/>
          </a:prstGeom>
        </p:spPr>
        <p:txBody>
          <a:bodyPr spcFirstLastPara="1" wrap="square" lIns="68575" tIns="34275" rIns="68575" bIns="34275" anchor="t" anchorCtr="0">
            <a:normAutofit/>
          </a:bodyPr>
          <a:lstStyle/>
          <a:p>
            <a:pPr marL="457200" lvl="0" indent="-298450" algn="l" rtl="0">
              <a:lnSpc>
                <a:spcPct val="100000"/>
              </a:lnSpc>
              <a:spcBef>
                <a:spcPts val="0"/>
              </a:spcBef>
              <a:spcAft>
                <a:spcPts val="0"/>
              </a:spcAft>
              <a:buSzPts val="1100"/>
              <a:buAutoNum type="arabicPeriod"/>
            </a:pPr>
            <a:r>
              <a:rPr lang="en" sz="1050">
                <a:latin typeface="Arial"/>
                <a:ea typeface="Arial"/>
                <a:cs typeface="Arial"/>
                <a:sym typeface="Arial"/>
              </a:rPr>
              <a:t>Chang, Y., Wang, X., Wang, J., Wu, Y., Zhu, K., Chen, H., Yang, L., Yi, X., Wang, C., Wang, Y., Ye, W., Zhang, Y., Chang, Y., Yu, P.S., Yang, Q., &amp; </a:t>
            </a:r>
            <a:r>
              <a:rPr lang="en" sz="1050" err="1">
                <a:latin typeface="Arial"/>
                <a:ea typeface="Arial"/>
                <a:cs typeface="Arial"/>
                <a:sym typeface="Arial"/>
              </a:rPr>
              <a:t>Xie</a:t>
            </a:r>
            <a:r>
              <a:rPr lang="en" sz="1050">
                <a:latin typeface="Arial"/>
                <a:ea typeface="Arial"/>
                <a:cs typeface="Arial"/>
                <a:sym typeface="Arial"/>
              </a:rPr>
              <a:t>, X. (2023). </a:t>
            </a:r>
            <a:r>
              <a:rPr lang="en" sz="1050" b="1">
                <a:latin typeface="Arial"/>
                <a:ea typeface="Arial"/>
                <a:cs typeface="Arial"/>
                <a:sym typeface="Arial"/>
              </a:rPr>
              <a:t>A Survey on Evaluation of Large Language Models.</a:t>
            </a:r>
            <a:r>
              <a:rPr lang="en" sz="1050">
                <a:latin typeface="Arial"/>
                <a:ea typeface="Arial"/>
                <a:cs typeface="Arial"/>
                <a:sym typeface="Arial"/>
              </a:rPr>
              <a:t> </a:t>
            </a:r>
            <a:r>
              <a:rPr lang="en" sz="1050" i="1" err="1">
                <a:latin typeface="Arial"/>
                <a:ea typeface="Arial"/>
                <a:cs typeface="Arial"/>
                <a:sym typeface="Arial"/>
              </a:rPr>
              <a:t>ArXiv</a:t>
            </a:r>
            <a:r>
              <a:rPr lang="en" sz="1050" i="1">
                <a:latin typeface="Arial"/>
                <a:ea typeface="Arial"/>
                <a:cs typeface="Arial"/>
                <a:sym typeface="Arial"/>
              </a:rPr>
              <a:t>, abs/2307.03109</a:t>
            </a:r>
            <a:endParaRPr sz="1050" i="1">
              <a:latin typeface="Arial"/>
              <a:ea typeface="Arial"/>
              <a:cs typeface="Arial"/>
              <a:sym typeface="Arial"/>
            </a:endParaRPr>
          </a:p>
          <a:p>
            <a:pPr marL="457200" lvl="0" indent="-298450" algn="l" rtl="0">
              <a:spcBef>
                <a:spcPts val="800"/>
              </a:spcBef>
              <a:spcAft>
                <a:spcPts val="0"/>
              </a:spcAft>
              <a:buSzPts val="1100"/>
              <a:buAutoNum type="arabicPeriod"/>
            </a:pPr>
            <a:r>
              <a:rPr lang="en" sz="1050" err="1">
                <a:latin typeface="Arial"/>
                <a:ea typeface="Arial"/>
                <a:cs typeface="Arial"/>
                <a:sym typeface="Arial"/>
              </a:rPr>
              <a:t>Raffel</a:t>
            </a:r>
            <a:r>
              <a:rPr lang="en" sz="1050">
                <a:latin typeface="Arial"/>
                <a:ea typeface="Arial"/>
                <a:cs typeface="Arial"/>
                <a:sym typeface="Arial"/>
              </a:rPr>
              <a:t>, C., </a:t>
            </a:r>
            <a:r>
              <a:rPr lang="en" sz="1050" err="1">
                <a:latin typeface="Arial"/>
                <a:ea typeface="Arial"/>
                <a:cs typeface="Arial"/>
                <a:sym typeface="Arial"/>
              </a:rPr>
              <a:t>Shazeer</a:t>
            </a:r>
            <a:r>
              <a:rPr lang="en" sz="1050">
                <a:latin typeface="Arial"/>
                <a:ea typeface="Arial"/>
                <a:cs typeface="Arial"/>
                <a:sym typeface="Arial"/>
              </a:rPr>
              <a:t>, N., Roberts, A., Lee, K., Narang, S., </a:t>
            </a:r>
            <a:r>
              <a:rPr lang="en" sz="1050" err="1">
                <a:latin typeface="Arial"/>
                <a:ea typeface="Arial"/>
                <a:cs typeface="Arial"/>
                <a:sym typeface="Arial"/>
              </a:rPr>
              <a:t>Matena</a:t>
            </a:r>
            <a:r>
              <a:rPr lang="en" sz="1050">
                <a:latin typeface="Arial"/>
                <a:ea typeface="Arial"/>
                <a:cs typeface="Arial"/>
                <a:sym typeface="Arial"/>
              </a:rPr>
              <a:t>, M., ... &amp; Liu, P. J. (2020). </a:t>
            </a:r>
            <a:r>
              <a:rPr lang="en" sz="1050" b="1">
                <a:latin typeface="Arial"/>
                <a:ea typeface="Arial"/>
                <a:cs typeface="Arial"/>
                <a:sym typeface="Arial"/>
              </a:rPr>
              <a:t>Exploring the limits of transfer learning with a unified text-to-text transformer. </a:t>
            </a:r>
            <a:r>
              <a:rPr lang="en" sz="1050" i="1">
                <a:latin typeface="Arial"/>
                <a:ea typeface="Arial"/>
                <a:cs typeface="Arial"/>
                <a:sym typeface="Arial"/>
              </a:rPr>
              <a:t>The Journal of Machine Learning Research</a:t>
            </a:r>
            <a:r>
              <a:rPr lang="en" sz="1050">
                <a:latin typeface="Arial"/>
                <a:ea typeface="Arial"/>
                <a:cs typeface="Arial"/>
                <a:sym typeface="Arial"/>
              </a:rPr>
              <a:t>, </a:t>
            </a:r>
            <a:r>
              <a:rPr lang="en" sz="1050" i="1">
                <a:latin typeface="Arial"/>
                <a:ea typeface="Arial"/>
                <a:cs typeface="Arial"/>
                <a:sym typeface="Arial"/>
              </a:rPr>
              <a:t>21</a:t>
            </a:r>
            <a:r>
              <a:rPr lang="en" sz="1050">
                <a:latin typeface="Arial"/>
                <a:ea typeface="Arial"/>
                <a:cs typeface="Arial"/>
                <a:sym typeface="Arial"/>
              </a:rPr>
              <a:t>(1), 5485-5551.</a:t>
            </a:r>
          </a:p>
          <a:p>
            <a:pPr marL="457200" lvl="0" indent="-298450" algn="l" rtl="0">
              <a:spcBef>
                <a:spcPts val="800"/>
              </a:spcBef>
              <a:spcAft>
                <a:spcPts val="0"/>
              </a:spcAft>
              <a:buSzPts val="1100"/>
              <a:buAutoNum type="arabicPeriod"/>
            </a:pPr>
            <a:r>
              <a:rPr lang="en" sz="1050">
                <a:latin typeface="Arial"/>
                <a:ea typeface="Arial"/>
                <a:cs typeface="Arial"/>
                <a:sym typeface="Arial"/>
              </a:rPr>
              <a:t>A. Vaswani et al., “</a:t>
            </a:r>
            <a:r>
              <a:rPr lang="en" sz="1050" b="1">
                <a:latin typeface="Arial"/>
                <a:ea typeface="Arial"/>
                <a:cs typeface="Arial"/>
                <a:sym typeface="Arial"/>
              </a:rPr>
              <a:t>Attention is All you Need,” </a:t>
            </a:r>
            <a:r>
              <a:rPr lang="en" sz="1050">
                <a:latin typeface="Arial"/>
                <a:ea typeface="Arial"/>
                <a:cs typeface="Arial"/>
                <a:sym typeface="Arial"/>
              </a:rPr>
              <a:t>in Advances in Neural Information Processing Systems (</a:t>
            </a:r>
            <a:r>
              <a:rPr lang="en" sz="1050" err="1">
                <a:latin typeface="Arial"/>
                <a:ea typeface="Arial"/>
                <a:cs typeface="Arial"/>
                <a:sym typeface="Arial"/>
              </a:rPr>
              <a:t>NeurIPS</a:t>
            </a:r>
            <a:r>
              <a:rPr lang="en" sz="1050">
                <a:latin typeface="Arial"/>
                <a:ea typeface="Arial"/>
                <a:cs typeface="Arial"/>
                <a:sym typeface="Arial"/>
              </a:rPr>
              <a:t>), 2017.</a:t>
            </a:r>
          </a:p>
          <a:p>
            <a:pPr marL="457200" lvl="0" indent="-298450" algn="l" rtl="0">
              <a:spcBef>
                <a:spcPts val="800"/>
              </a:spcBef>
              <a:spcAft>
                <a:spcPts val="0"/>
              </a:spcAft>
              <a:buSzPts val="1100"/>
              <a:buAutoNum type="arabicPeriod"/>
            </a:pPr>
            <a:r>
              <a:rPr lang="en" sz="1050">
                <a:latin typeface="Arial"/>
                <a:ea typeface="Arial"/>
                <a:cs typeface="Arial"/>
                <a:sym typeface="Arial"/>
              </a:rPr>
              <a:t>Brown, T., Mann, B., Ryder, N., Subbiah, M., Kaplan, J. D., </a:t>
            </a:r>
            <a:r>
              <a:rPr lang="en" sz="1050" err="1">
                <a:latin typeface="Arial"/>
                <a:ea typeface="Arial"/>
                <a:cs typeface="Arial"/>
                <a:sym typeface="Arial"/>
              </a:rPr>
              <a:t>Dhariwal</a:t>
            </a:r>
            <a:r>
              <a:rPr lang="en" sz="1050">
                <a:latin typeface="Arial"/>
                <a:ea typeface="Arial"/>
                <a:cs typeface="Arial"/>
                <a:sym typeface="Arial"/>
              </a:rPr>
              <a:t>, P., ... &amp; </a:t>
            </a:r>
            <a:r>
              <a:rPr lang="en" sz="1050" err="1">
                <a:latin typeface="Arial"/>
                <a:ea typeface="Arial"/>
                <a:cs typeface="Arial"/>
                <a:sym typeface="Arial"/>
              </a:rPr>
              <a:t>Amodei</a:t>
            </a:r>
            <a:r>
              <a:rPr lang="en" sz="1050">
                <a:latin typeface="Arial"/>
                <a:ea typeface="Arial"/>
                <a:cs typeface="Arial"/>
                <a:sym typeface="Arial"/>
              </a:rPr>
              <a:t>, D. (2020).</a:t>
            </a:r>
            <a:r>
              <a:rPr lang="en" sz="1050" b="1">
                <a:latin typeface="Arial"/>
                <a:ea typeface="Arial"/>
                <a:cs typeface="Arial"/>
                <a:sym typeface="Arial"/>
              </a:rPr>
              <a:t> Language models are few-shot learners</a:t>
            </a:r>
            <a:r>
              <a:rPr lang="en" sz="1050">
                <a:latin typeface="Arial"/>
                <a:ea typeface="Arial"/>
                <a:cs typeface="Arial"/>
                <a:sym typeface="Arial"/>
              </a:rPr>
              <a:t>. </a:t>
            </a:r>
            <a:r>
              <a:rPr lang="en" sz="1050" i="1">
                <a:latin typeface="Arial"/>
                <a:ea typeface="Arial"/>
                <a:cs typeface="Arial"/>
                <a:sym typeface="Arial"/>
              </a:rPr>
              <a:t>Advances in neural information processing systems</a:t>
            </a:r>
            <a:r>
              <a:rPr lang="en" sz="1050">
                <a:latin typeface="Arial"/>
                <a:ea typeface="Arial"/>
                <a:cs typeface="Arial"/>
                <a:sym typeface="Arial"/>
              </a:rPr>
              <a:t>, </a:t>
            </a:r>
            <a:r>
              <a:rPr lang="en" sz="1050" i="1">
                <a:latin typeface="Arial"/>
                <a:ea typeface="Arial"/>
                <a:cs typeface="Arial"/>
                <a:sym typeface="Arial"/>
              </a:rPr>
              <a:t>33</a:t>
            </a:r>
            <a:r>
              <a:rPr lang="en" sz="1050">
                <a:latin typeface="Arial"/>
                <a:ea typeface="Arial"/>
                <a:cs typeface="Arial"/>
                <a:sym typeface="Arial"/>
              </a:rPr>
              <a:t>, 1877-1901.</a:t>
            </a:r>
          </a:p>
          <a:p>
            <a:pPr marL="457200" lvl="0" indent="-298450" algn="l" rtl="0">
              <a:spcBef>
                <a:spcPts val="800"/>
              </a:spcBef>
              <a:spcAft>
                <a:spcPts val="0"/>
              </a:spcAft>
              <a:buSzPts val="1100"/>
              <a:buFont typeface="Arial"/>
              <a:buAutoNum type="arabicPeriod"/>
            </a:pPr>
            <a:r>
              <a:rPr lang="en" sz="1050" err="1">
                <a:latin typeface="Arial"/>
                <a:ea typeface="Arial"/>
                <a:cs typeface="Arial"/>
                <a:sym typeface="Arial"/>
              </a:rPr>
              <a:t>Chowdhery</a:t>
            </a:r>
            <a:r>
              <a:rPr lang="en" sz="1050">
                <a:latin typeface="Arial"/>
                <a:ea typeface="Arial"/>
                <a:cs typeface="Arial"/>
                <a:sym typeface="Arial"/>
              </a:rPr>
              <a:t>, A., Narang, S., Devlin, J., </a:t>
            </a:r>
            <a:r>
              <a:rPr lang="en" sz="1050" err="1">
                <a:latin typeface="Arial"/>
                <a:ea typeface="Arial"/>
                <a:cs typeface="Arial"/>
                <a:sym typeface="Arial"/>
              </a:rPr>
              <a:t>Bosma</a:t>
            </a:r>
            <a:r>
              <a:rPr lang="en" sz="1050">
                <a:latin typeface="Arial"/>
                <a:ea typeface="Arial"/>
                <a:cs typeface="Arial"/>
                <a:sym typeface="Arial"/>
              </a:rPr>
              <a:t>, M., Mishra, G., Roberts, A., ... &amp; </a:t>
            </a:r>
            <a:r>
              <a:rPr lang="en" sz="1050" err="1">
                <a:latin typeface="Arial"/>
                <a:ea typeface="Arial"/>
                <a:cs typeface="Arial"/>
                <a:sym typeface="Arial"/>
              </a:rPr>
              <a:t>Fiedel</a:t>
            </a:r>
            <a:r>
              <a:rPr lang="en" sz="1050">
                <a:latin typeface="Arial"/>
                <a:ea typeface="Arial"/>
                <a:cs typeface="Arial"/>
                <a:sym typeface="Arial"/>
              </a:rPr>
              <a:t>, N. (2023). </a:t>
            </a:r>
            <a:r>
              <a:rPr lang="en" sz="1050" b="1">
                <a:latin typeface="Arial"/>
                <a:ea typeface="Arial"/>
                <a:cs typeface="Arial"/>
                <a:sym typeface="Arial"/>
              </a:rPr>
              <a:t>Palm: Scaling language modeling with pathways</a:t>
            </a:r>
            <a:r>
              <a:rPr lang="en" sz="1050">
                <a:latin typeface="Arial"/>
                <a:ea typeface="Arial"/>
                <a:cs typeface="Arial"/>
                <a:sym typeface="Arial"/>
              </a:rPr>
              <a:t>. </a:t>
            </a:r>
            <a:r>
              <a:rPr lang="en" sz="1050" i="1">
                <a:latin typeface="Arial"/>
                <a:ea typeface="Arial"/>
                <a:cs typeface="Arial"/>
                <a:sym typeface="Arial"/>
              </a:rPr>
              <a:t>Journal of Machine Learning Research</a:t>
            </a:r>
            <a:r>
              <a:rPr lang="en" sz="1050">
                <a:latin typeface="Arial"/>
                <a:ea typeface="Arial"/>
                <a:cs typeface="Arial"/>
                <a:sym typeface="Arial"/>
              </a:rPr>
              <a:t>, </a:t>
            </a:r>
            <a:r>
              <a:rPr lang="en" sz="1050" i="1">
                <a:latin typeface="Arial"/>
                <a:ea typeface="Arial"/>
                <a:cs typeface="Arial"/>
                <a:sym typeface="Arial"/>
              </a:rPr>
              <a:t>24</a:t>
            </a:r>
            <a:r>
              <a:rPr lang="en" sz="1050">
                <a:latin typeface="Arial"/>
                <a:ea typeface="Arial"/>
                <a:cs typeface="Arial"/>
                <a:sym typeface="Arial"/>
              </a:rPr>
              <a:t>(240), 1-113.</a:t>
            </a:r>
          </a:p>
          <a:p>
            <a:pPr marL="457200" lvl="0" indent="-298450" algn="l" rtl="0">
              <a:spcBef>
                <a:spcPts val="800"/>
              </a:spcBef>
              <a:spcAft>
                <a:spcPts val="0"/>
              </a:spcAft>
              <a:buSzPts val="1100"/>
              <a:buAutoNum type="arabicPeriod"/>
            </a:pPr>
            <a:r>
              <a:rPr lang="en-CA" sz="1050" b="0" i="0" u="none" strike="noStrike">
                <a:solidFill>
                  <a:srgbClr val="000000"/>
                </a:solidFill>
                <a:effectLst/>
                <a:latin typeface="Arial" panose="020B0604020202020204" pitchFamily="34" charset="0"/>
              </a:rPr>
              <a:t>Chen, Mark, et al. </a:t>
            </a:r>
            <a:r>
              <a:rPr lang="en-CA" sz="1050" b="1" i="0" u="none" strike="noStrike">
                <a:solidFill>
                  <a:srgbClr val="000000"/>
                </a:solidFill>
                <a:effectLst/>
                <a:latin typeface="Arial" panose="020B0604020202020204" pitchFamily="34" charset="0"/>
              </a:rPr>
              <a:t>Evaluating Large Language Models Trained on Code</a:t>
            </a:r>
            <a:r>
              <a:rPr lang="en-CA" sz="1050" b="0" i="0" u="none" strike="noStrike">
                <a:solidFill>
                  <a:srgbClr val="000000"/>
                </a:solidFill>
                <a:effectLst/>
                <a:latin typeface="Arial" panose="020B0604020202020204" pitchFamily="34" charset="0"/>
              </a:rPr>
              <a:t>. arXiv:2107.03374, </a:t>
            </a:r>
            <a:r>
              <a:rPr lang="en-CA" sz="1050" b="0" i="0" u="none" strike="noStrike" err="1">
                <a:solidFill>
                  <a:srgbClr val="000000"/>
                </a:solidFill>
                <a:effectLst/>
                <a:latin typeface="Arial" panose="020B0604020202020204" pitchFamily="34" charset="0"/>
              </a:rPr>
              <a:t>arXiv</a:t>
            </a:r>
            <a:r>
              <a:rPr lang="en-CA" sz="1050" b="0" i="0" u="none" strike="noStrike">
                <a:solidFill>
                  <a:srgbClr val="000000"/>
                </a:solidFill>
                <a:effectLst/>
                <a:latin typeface="Arial" panose="020B0604020202020204" pitchFamily="34" charset="0"/>
              </a:rPr>
              <a:t>, 14 July 2021. </a:t>
            </a:r>
            <a:r>
              <a:rPr lang="en-CA" sz="1050" b="0" i="0" u="none" strike="noStrike" err="1">
                <a:solidFill>
                  <a:srgbClr val="000000"/>
                </a:solidFill>
                <a:effectLst/>
                <a:latin typeface="Arial" panose="020B0604020202020204" pitchFamily="34" charset="0"/>
              </a:rPr>
              <a:t>arXiv.org</a:t>
            </a:r>
            <a:r>
              <a:rPr lang="en-CA" sz="1050" b="0" i="0" u="none" strike="noStrike">
                <a:solidFill>
                  <a:srgbClr val="000000"/>
                </a:solidFill>
                <a:effectLst/>
                <a:latin typeface="Arial" panose="020B0604020202020204" pitchFamily="34" charset="0"/>
              </a:rPr>
              <a:t>, </a:t>
            </a:r>
            <a:r>
              <a:rPr lang="en-CA" sz="1050" b="0" i="0" u="none" strike="noStrike">
                <a:solidFill>
                  <a:srgbClr val="000000"/>
                </a:solidFill>
                <a:effectLst/>
                <a:latin typeface="Arial" panose="020B0604020202020204" pitchFamily="34" charset="0"/>
                <a:hlinkClick r:id="rId3"/>
              </a:rPr>
              <a:t>https://doi.org/10.48550/arXiv.2107.03374</a:t>
            </a:r>
            <a:r>
              <a:rPr lang="en-CA" sz="1050" b="0" i="0" u="none" strike="noStrike">
                <a:solidFill>
                  <a:srgbClr val="000000"/>
                </a:solidFill>
                <a:effectLst/>
                <a:latin typeface="Arial" panose="020B0604020202020204" pitchFamily="34" charset="0"/>
              </a:rPr>
              <a:t>.</a:t>
            </a:r>
          </a:p>
          <a:p>
            <a:pPr marL="368300" indent="-228600" rtl="0" fontAlgn="base">
              <a:spcBef>
                <a:spcPts val="800"/>
              </a:spcBef>
              <a:spcAft>
                <a:spcPts val="0"/>
              </a:spcAft>
              <a:buFont typeface="+mj-lt"/>
              <a:buAutoNum type="arabicPeriod"/>
            </a:pPr>
            <a:r>
              <a:rPr lang="en-CA" sz="1050" b="0" i="0" u="none" strike="noStrike">
                <a:solidFill>
                  <a:srgbClr val="000000"/>
                </a:solidFill>
                <a:effectLst/>
                <a:latin typeface="Arial" panose="020B0604020202020204" pitchFamily="34" charset="0"/>
              </a:rPr>
              <a:t> </a:t>
            </a:r>
            <a:r>
              <a:rPr lang="en-CA" sz="1050" b="0" i="0" u="none" strike="noStrike" err="1">
                <a:solidFill>
                  <a:srgbClr val="000000"/>
                </a:solidFill>
                <a:effectLst/>
                <a:latin typeface="Arial" panose="020B0604020202020204" pitchFamily="34" charset="0"/>
              </a:rPr>
              <a:t>Touvron</a:t>
            </a:r>
            <a:r>
              <a:rPr lang="en-CA" sz="1050" b="0" i="0" u="none" strike="noStrike">
                <a:solidFill>
                  <a:srgbClr val="000000"/>
                </a:solidFill>
                <a:effectLst/>
                <a:latin typeface="Arial" panose="020B0604020202020204" pitchFamily="34" charset="0"/>
              </a:rPr>
              <a:t>, Hugo, et al. </a:t>
            </a:r>
            <a:r>
              <a:rPr lang="en-CA" sz="1050" b="1" i="0" u="none" strike="noStrike">
                <a:solidFill>
                  <a:srgbClr val="000000"/>
                </a:solidFill>
                <a:effectLst/>
                <a:latin typeface="Arial" panose="020B0604020202020204" pitchFamily="34" charset="0"/>
              </a:rPr>
              <a:t>Llama 2: Open Foundation and Fine-Tuned Chat Models</a:t>
            </a:r>
            <a:r>
              <a:rPr lang="en-CA" sz="1050" b="0" i="0" u="none" strike="noStrike">
                <a:solidFill>
                  <a:srgbClr val="000000"/>
                </a:solidFill>
                <a:effectLst/>
                <a:latin typeface="Arial" panose="020B0604020202020204" pitchFamily="34" charset="0"/>
              </a:rPr>
              <a:t>. arXiv:2307.09288, </a:t>
            </a:r>
            <a:r>
              <a:rPr lang="en-CA" sz="1050" b="0" i="0" u="none" strike="noStrike" err="1">
                <a:solidFill>
                  <a:srgbClr val="000000"/>
                </a:solidFill>
                <a:effectLst/>
                <a:latin typeface="Arial" panose="020B0604020202020204" pitchFamily="34" charset="0"/>
              </a:rPr>
              <a:t>arXiv</a:t>
            </a:r>
            <a:r>
              <a:rPr lang="en-CA" sz="1050" b="0" i="0" u="none" strike="noStrike">
                <a:solidFill>
                  <a:srgbClr val="000000"/>
                </a:solidFill>
                <a:effectLst/>
                <a:latin typeface="Arial" panose="020B0604020202020204" pitchFamily="34" charset="0"/>
              </a:rPr>
              <a:t>, 19 July 2023. </a:t>
            </a:r>
            <a:r>
              <a:rPr lang="en-CA" sz="1050" b="0" i="0" u="none" strike="noStrike" err="1">
                <a:solidFill>
                  <a:srgbClr val="000000"/>
                </a:solidFill>
                <a:effectLst/>
                <a:latin typeface="Arial" panose="020B0604020202020204" pitchFamily="34" charset="0"/>
              </a:rPr>
              <a:t>arXiv.org</a:t>
            </a:r>
            <a:r>
              <a:rPr lang="en-CA" sz="1050" b="0" i="0" u="none" strike="noStrike">
                <a:solidFill>
                  <a:srgbClr val="000000"/>
                </a:solidFill>
                <a:effectLst/>
                <a:latin typeface="Arial" panose="020B0604020202020204" pitchFamily="34" charset="0"/>
              </a:rPr>
              <a:t>, </a:t>
            </a:r>
            <a:r>
              <a:rPr lang="en-CA" sz="1050" b="0" i="0" u="none" strike="noStrike">
                <a:solidFill>
                  <a:srgbClr val="000000"/>
                </a:solidFill>
                <a:effectLst/>
                <a:latin typeface="Arial" panose="020B0604020202020204" pitchFamily="34" charset="0"/>
                <a:hlinkClick r:id="rId4"/>
              </a:rPr>
              <a:t>https://doi.org/10.48550/arXiv.2307.09288</a:t>
            </a:r>
            <a:r>
              <a:rPr lang="en-CA" sz="1050" b="0" i="0" u="none" strike="noStrike">
                <a:solidFill>
                  <a:srgbClr val="000000"/>
                </a:solidFill>
                <a:effectLst/>
                <a:latin typeface="Arial" panose="020B0604020202020204" pitchFamily="34" charset="0"/>
              </a:rPr>
              <a:t>.</a:t>
            </a:r>
          </a:p>
          <a:p>
            <a:pPr rtl="0" fontAlgn="base">
              <a:spcBef>
                <a:spcPts val="800"/>
              </a:spcBef>
              <a:spcAft>
                <a:spcPts val="0"/>
              </a:spcAft>
              <a:buFont typeface="+mj-lt"/>
              <a:buAutoNum type="arabicPeriod"/>
            </a:pPr>
            <a:r>
              <a:rPr lang="en-CA" sz="1050" b="0" i="0" u="none" strike="noStrike">
                <a:solidFill>
                  <a:srgbClr val="000000"/>
                </a:solidFill>
                <a:effectLst/>
                <a:latin typeface="Arial"/>
              </a:rPr>
              <a:t>Jiang, Albert Q., et al. </a:t>
            </a:r>
            <a:r>
              <a:rPr lang="en-CA" sz="1050" b="1" i="0" u="none" strike="noStrike">
                <a:solidFill>
                  <a:srgbClr val="000000"/>
                </a:solidFill>
                <a:effectLst/>
                <a:latin typeface="Arial"/>
              </a:rPr>
              <a:t>Mixtral of Experts</a:t>
            </a:r>
            <a:r>
              <a:rPr lang="en-CA" sz="1050" b="0" i="0" u="none" strike="noStrike">
                <a:solidFill>
                  <a:srgbClr val="000000"/>
                </a:solidFill>
                <a:effectLst/>
                <a:latin typeface="Arial"/>
              </a:rPr>
              <a:t>. arXiv:2401.04088, arXiv, 8 Jan. 2024. arXiv.org, </a:t>
            </a:r>
            <a:r>
              <a:rPr lang="en-CA" sz="1050" b="0" i="0" u="none" strike="noStrike">
                <a:solidFill>
                  <a:srgbClr val="000000"/>
                </a:solidFill>
                <a:effectLst/>
                <a:latin typeface="Arial"/>
                <a:hlinkClick r:id="rId5"/>
              </a:rPr>
              <a:t>https://doi.org/10.48550/arXiv.2401.04088</a:t>
            </a:r>
            <a:r>
              <a:rPr lang="en-CA" sz="1050" b="0" i="0" u="none" strike="noStrike">
                <a:solidFill>
                  <a:srgbClr val="000000"/>
                </a:solidFill>
                <a:effectLst/>
                <a:latin typeface="Arial"/>
              </a:rPr>
              <a:t>.</a:t>
            </a:r>
          </a:p>
          <a:p>
            <a:pPr marL="457200" lvl="0" algn="l">
              <a:spcBef>
                <a:spcPts val="800"/>
              </a:spcBef>
              <a:spcAft>
                <a:spcPts val="0"/>
              </a:spcAft>
              <a:buAutoNum type="arabicPeriod"/>
            </a:pPr>
            <a:endParaRPr lang="en-CA" sz="1050">
              <a:ea typeface="Arial"/>
            </a:endParaRPr>
          </a:p>
          <a:p>
            <a:pPr marL="457200" lvl="0" indent="-298450" algn="l" rtl="0">
              <a:spcBef>
                <a:spcPts val="800"/>
              </a:spcBef>
              <a:spcAft>
                <a:spcPts val="0"/>
              </a:spcAft>
              <a:buSzPts val="1100"/>
              <a:buAutoNum type="arabicPeriod"/>
            </a:pPr>
            <a:endParaRPr sz="1100">
              <a:latin typeface="Arial"/>
              <a:ea typeface="Arial"/>
              <a:cs typeface="Arial"/>
            </a:endParaRPr>
          </a:p>
          <a:p>
            <a:pPr lvl="0" indent="0" algn="l" rtl="0">
              <a:spcAft>
                <a:spcPts val="0"/>
              </a:spcAft>
              <a:buNone/>
            </a:pPr>
            <a:endParaRPr sz="700">
              <a:latin typeface="Arial"/>
              <a:ea typeface="Arial"/>
              <a:cs typeface="Arial"/>
            </a:endParaRPr>
          </a:p>
          <a:p>
            <a:pPr marL="0" lvl="0" indent="0" algn="l" rtl="0">
              <a:lnSpc>
                <a:spcPct val="100000"/>
              </a:lnSpc>
              <a:spcBef>
                <a:spcPts val="0"/>
              </a:spcBef>
              <a:spcAft>
                <a:spcPts val="0"/>
              </a:spcAft>
              <a:buNone/>
            </a:pPr>
            <a:endParaRPr sz="700">
              <a:latin typeface="Arial"/>
              <a:cs typeface="Arial"/>
            </a:endParaRPr>
          </a:p>
          <a:p>
            <a:pPr indent="0">
              <a:buNone/>
            </a:pPr>
            <a:endParaRPr lang="en-US"/>
          </a:p>
        </p:txBody>
      </p:sp>
      <p:sp>
        <p:nvSpPr>
          <p:cNvPr id="823" name="Google Shape;823;p102"/>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628650" y="102394"/>
            <a:ext cx="7886700" cy="676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T5 Transformer Model Architecture</a:t>
            </a:r>
            <a:endParaRPr/>
          </a:p>
        </p:txBody>
      </p:sp>
      <p:sp>
        <p:nvSpPr>
          <p:cNvPr id="235" name="Google Shape;235;p28"/>
          <p:cNvSpPr txBox="1">
            <a:spLocks noGrp="1"/>
          </p:cNvSpPr>
          <p:nvPr>
            <p:ph type="body" idx="1"/>
          </p:nvPr>
        </p:nvSpPr>
        <p:spPr>
          <a:xfrm>
            <a:off x="628650" y="945475"/>
            <a:ext cx="5131200" cy="26685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a:t>Encoder/decoder blocks similar in sizes</a:t>
            </a:r>
            <a:endParaRPr/>
          </a:p>
          <a:p>
            <a:pPr marL="457200" lvl="0" indent="-317500" algn="l" rtl="0">
              <a:spcBef>
                <a:spcPts val="0"/>
              </a:spcBef>
              <a:spcAft>
                <a:spcPts val="0"/>
              </a:spcAft>
              <a:buSzPts val="1400"/>
              <a:buChar char="-"/>
            </a:pPr>
            <a:r>
              <a:rPr lang="en"/>
              <a:t>Each block comprises self-attention, optional encoder-attention, and a feed-forward network</a:t>
            </a:r>
            <a:endParaRPr/>
          </a:p>
          <a:p>
            <a:pPr marL="457200" lvl="0" indent="-317500" algn="l" rtl="0">
              <a:spcBef>
                <a:spcPts val="0"/>
              </a:spcBef>
              <a:spcAft>
                <a:spcPts val="0"/>
              </a:spcAft>
              <a:buSzPts val="1400"/>
              <a:buChar char="-"/>
            </a:pPr>
            <a:endParaRPr/>
          </a:p>
          <a:p>
            <a:pPr marL="0" lvl="0" indent="0" algn="l" rtl="0">
              <a:spcBef>
                <a:spcPts val="800"/>
              </a:spcBef>
              <a:spcAft>
                <a:spcPts val="0"/>
              </a:spcAft>
              <a:buNone/>
            </a:pPr>
            <a:endParaRPr/>
          </a:p>
        </p:txBody>
      </p:sp>
      <p:sp>
        <p:nvSpPr>
          <p:cNvPr id="236" name="Google Shape;236;p28"/>
          <p:cNvSpPr txBox="1"/>
          <p:nvPr/>
        </p:nvSpPr>
        <p:spPr>
          <a:xfrm>
            <a:off x="2967675" y="4632775"/>
            <a:ext cx="3000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888888"/>
                </a:solidFill>
                <a:latin typeface="Calibri"/>
                <a:ea typeface="Calibri"/>
                <a:cs typeface="Calibri"/>
                <a:sym typeface="Calibri"/>
              </a:rPr>
              <a:t>Slides created for CS886 at UWaterloo</a:t>
            </a:r>
            <a:endParaRPr sz="900">
              <a:solidFill>
                <a:srgbClr val="888888"/>
              </a:solidFill>
              <a:latin typeface="Calibri"/>
              <a:ea typeface="Calibri"/>
              <a:cs typeface="Calibri"/>
              <a:sym typeface="Calibri"/>
            </a:endParaRPr>
          </a:p>
        </p:txBody>
      </p:sp>
      <p:pic>
        <p:nvPicPr>
          <p:cNvPr id="237" name="Google Shape;237;p28"/>
          <p:cNvPicPr preferRelativeResize="0"/>
          <p:nvPr/>
        </p:nvPicPr>
        <p:blipFill>
          <a:blip r:embed="rId3">
            <a:alphaModFix/>
          </a:blip>
          <a:stretch>
            <a:fillRect/>
          </a:stretch>
        </p:blipFill>
        <p:spPr>
          <a:xfrm>
            <a:off x="5626500" y="778900"/>
            <a:ext cx="2736976" cy="40326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83</Slides>
  <Notes>83</Notes>
  <HiddenSlides>0</HiddenSlide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Lecture 9: Large Language Models</vt:lpstr>
      <vt:lpstr>Agenda</vt:lpstr>
      <vt:lpstr>What is Large Language Model (LLM)?¹</vt:lpstr>
      <vt:lpstr>Large Language Model (LLM) Comparison</vt:lpstr>
      <vt:lpstr>Natural Language Processing Tasks</vt:lpstr>
      <vt:lpstr>T5 Framework²</vt:lpstr>
      <vt:lpstr>T5: Transformer Architecture</vt:lpstr>
      <vt:lpstr>Transformer Architecture</vt:lpstr>
      <vt:lpstr>T5 Transformer Model Architecture</vt:lpstr>
      <vt:lpstr>T5 Transformer Attention³</vt:lpstr>
      <vt:lpstr>T5 Architecture variants</vt:lpstr>
      <vt:lpstr>T5 Attention Mask Patterns</vt:lpstr>
      <vt:lpstr>T5 Performance of architecture variants</vt:lpstr>
      <vt:lpstr>T5 Input - Colossal Clean Crawled Corpus</vt:lpstr>
      <vt:lpstr>T5: Downstream Tasks</vt:lpstr>
      <vt:lpstr>T5: Training the model</vt:lpstr>
      <vt:lpstr>T5 - Unsupervised Objectives</vt:lpstr>
      <vt:lpstr>T5 - Pre-training Data set</vt:lpstr>
      <vt:lpstr>T5 - Performance Results</vt:lpstr>
      <vt:lpstr>T5 - Pre-training Loss</vt:lpstr>
      <vt:lpstr>T5 Scaling</vt:lpstr>
      <vt:lpstr>Reflections on T5</vt:lpstr>
      <vt:lpstr>In-Context Learning </vt:lpstr>
      <vt:lpstr>Language model meta-learning⁴</vt:lpstr>
      <vt:lpstr>Language model meta-learning</vt:lpstr>
      <vt:lpstr>GPT-3 Architecture </vt:lpstr>
      <vt:lpstr>GPT-3 Training Approaches</vt:lpstr>
      <vt:lpstr>GPT-3 - Training dataset</vt:lpstr>
      <vt:lpstr>GPT-3 - Training dataset</vt:lpstr>
      <vt:lpstr>GPT-3 Compute Consumption</vt:lpstr>
      <vt:lpstr>GPT-3 Limitations</vt:lpstr>
      <vt:lpstr>CodeX introduction</vt:lpstr>
      <vt:lpstr>CodeX evaluation</vt:lpstr>
      <vt:lpstr>CodeX evaluation</vt:lpstr>
      <vt:lpstr>CodeX training</vt:lpstr>
      <vt:lpstr>CodeX results</vt:lpstr>
      <vt:lpstr>CodeX comparison</vt:lpstr>
      <vt:lpstr>CodeX-S</vt:lpstr>
      <vt:lpstr>CodeX-S results</vt:lpstr>
      <vt:lpstr>CodeX-D</vt:lpstr>
      <vt:lpstr>CodeX Limitations</vt:lpstr>
      <vt:lpstr>Llama-2 introduction</vt:lpstr>
      <vt:lpstr>Llama-2 pretraining</vt:lpstr>
      <vt:lpstr>Llama-2 pretraining</vt:lpstr>
      <vt:lpstr>Llama-2 pretraining evaluation</vt:lpstr>
      <vt:lpstr>Llama-2 pre-training evaluation</vt:lpstr>
      <vt:lpstr>Llama 2-Chat</vt:lpstr>
      <vt:lpstr>Llama 2-Chat Human Preference Data Collection</vt:lpstr>
      <vt:lpstr>Llama 2-Chat Reward Modeling</vt:lpstr>
      <vt:lpstr>Llama 2-Chat Reward Modeling</vt:lpstr>
      <vt:lpstr>Llama 2-Chat Reward Modeling</vt:lpstr>
      <vt:lpstr>Llama 2-Chat Iterative Fine-tuning</vt:lpstr>
      <vt:lpstr>Llama 2-Chat Iterative Fine-tuning</vt:lpstr>
      <vt:lpstr>Llama 2-Chat Ghost Attention (GAtt)</vt:lpstr>
      <vt:lpstr>Llama 2-Chat RLHF model-based evaluation</vt:lpstr>
      <vt:lpstr>Llama 2-Chat RLHF human evaluation</vt:lpstr>
      <vt:lpstr>Llama-2 Safety</vt:lpstr>
      <vt:lpstr>Llama-2 Safety</vt:lpstr>
      <vt:lpstr>Mixtral of Experts (MoE) introduction</vt:lpstr>
      <vt:lpstr>Mistral architecture</vt:lpstr>
      <vt:lpstr>Sparse Mixtral of Experts</vt:lpstr>
      <vt:lpstr>Mixtral results</vt:lpstr>
      <vt:lpstr>Mixtral results</vt:lpstr>
      <vt:lpstr>Mixtral results</vt:lpstr>
      <vt:lpstr>Mixtral-Instruct</vt:lpstr>
      <vt:lpstr>Mixtral routing analysis</vt:lpstr>
      <vt:lpstr>PaLM: Pathways Language Model⁵ </vt:lpstr>
      <vt:lpstr>PaLM: Model Architecture</vt:lpstr>
      <vt:lpstr>PaLM: Model Scale Hyperparameters</vt:lpstr>
      <vt:lpstr>PaLM: Training Dataset</vt:lpstr>
      <vt:lpstr>PaLM: Training Infrastructure</vt:lpstr>
      <vt:lpstr>PaLM: Results</vt:lpstr>
      <vt:lpstr>PaLM: BIG-bench</vt:lpstr>
      <vt:lpstr>PaLM: Evaluating Reasoning</vt:lpstr>
      <vt:lpstr>PaLM: Chain-of-thought prompting</vt:lpstr>
      <vt:lpstr>PaLM: Chain-of-thought Results</vt:lpstr>
      <vt:lpstr>PaLM: Code Tasks</vt:lpstr>
      <vt:lpstr>PaLM: Translation</vt:lpstr>
      <vt:lpstr>PaLM: Translation</vt:lpstr>
      <vt:lpstr>PaLM: Limitations</vt:lpstr>
      <vt:lpstr>LLMs Comparison</vt:lpstr>
      <vt:lpstr>Questions/discussions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 Large Language Models</dc:title>
  <cp:revision>1</cp:revision>
  <dcterms:modified xsi:type="dcterms:W3CDTF">2024-02-07T17:43:46Z</dcterms:modified>
</cp:coreProperties>
</file>