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embeddedFontLst>
    <p:embeddedFont>
      <p:font typeface="Helvetica Neue" panose="02000503000000020004" pitchFamily="2" charset="0"/>
      <p:regular r:id="rId69"/>
      <p:bold r:id="rId70"/>
      <p:italic r:id="rId71"/>
      <p:boldItalic r:id="rId72"/>
    </p:embeddedFont>
    <p:embeddedFont>
      <p:font typeface="Raleway" pitchFamily="2" charset="77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gbHsUggre0r4K2SJs1BwbW41ce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9A071C-8C26-4CA9-B5B9-33D665099D9E}">
  <a:tblStyle styleId="{AB9A071C-8C26-4CA9-B5B9-33D665099D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48"/>
  </p:normalViewPr>
  <p:slideViewPr>
    <p:cSldViewPr snapToGrid="0">
      <p:cViewPr varScale="1">
        <p:scale>
          <a:sx n="102" d="100"/>
          <a:sy n="102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66fbb5ecf7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266fbb5ecf7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266fbb5ecf7_0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66ebe3d6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266ebe3d69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g266ebe3d69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6ebe3d69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266ebe3d697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266ebe3d697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66ebe3d69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266ebe3d69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0" name="Google Shape;450;g266ebe3d697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66ebe3d69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266ebe3d697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g266ebe3d697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66ebe3d69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266ebe3d697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266ebe3d697_0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66ebe3d697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266ebe3d697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266ebe3d697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66ebe3d69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266ebe3d697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g266ebe3d697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66ebe3d6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266ebe3d697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7" name="Google Shape;497;g266ebe3d697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66ebe3d69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266ebe3d697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266ebe3d697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66ebe3d69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266ebe3d697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g266ebe3d697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6ebe3d69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266ebe3d697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266ebe3d697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66ebe3d697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g266ebe3d697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g266ebe3d697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6fbb5ecf7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g266fbb5ecf7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1" name="Google Shape;541;g266fbb5ecf7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66fbb5ecf7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266fbb5ecf7_2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0" name="Google Shape;550;g266fbb5ecf7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66fbb5ecf7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g266fbb5ecf7_2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g266fbb5ecf7_2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66fbb5ecf7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g266fbb5ecf7_5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g266fbb5ecf7_5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b41d5b9b40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g2b41d5b9b40_1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g2b41d5b9b40_1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66fbb5ecf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266fbb5ecf7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g266fbb5ecf7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66fbb5ecf7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266fbb5ecf7_4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4" name="Google Shape;594;g266fbb5ecf7_4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66fbb5ecf7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266fbb5ecf7_4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g266fbb5ecf7_4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66fbb5ecf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266fbb5ecf7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2" name="Google Shape;612;g266fbb5ecf7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66fbb5ecf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266fbb5ecf7_0_3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g266fbb5ecf7_0_3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2" name="Google Shape;63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8" name="Google Shape;64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1" name="Google Shape;66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7" name="Google Shape;68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0" name="Google Shape;70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4" name="Google Shape;71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4" name="Google Shape;72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b41d5b9b40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g2b41d5b9b40_1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4" name="Google Shape;744;g2b41d5b9b40_1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7" name="Google Shape;76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b41d5b9b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2b41d5b9b4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4" name="Google Shape;784;g2b41d5b9b4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6" name="Google Shape;79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7" name="Google Shape;79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" name="Google Shape;80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66fbb5ecf7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g266fbb5ecf7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4" name="Google Shape;824;g266fbb5ecf7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66fbb5ecf7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g266fbb5ecf7_0_4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g266fbb5ecf7_0_4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2" name="Google Shape;85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0" name="Google Shape;91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1" name="Google Shape;91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4" name="Google Shape;92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2b41d5b9b40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8" name="Google Shape;938;g2b41d5b9b40_1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9" name="Google Shape;939;g2b41d5b9b40_1_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b41d5b9b40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6" name="Google Shape;956;g2b41d5b9b40_1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7" name="Google Shape;957;g2b41d5b9b40_1_3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266fbb5ecf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g266fbb5ecf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0" name="Google Shape;980;g266fbb5ecf7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66fbb5ecf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9" name="Google Shape;989;g266fbb5ecf7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0" name="Google Shape;990;g266fbb5ecf7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1" name="Google Shape;10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ba863a6c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0" name="Google Shape;1010;g2ba863a6cf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1" name="Google Shape;1011;g2ba863a6cf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1" name="Google Shape;102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2" name="Google Shape;103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509804"/>
            <a:ext cx="9144000" cy="147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66478"/>
            <a:ext cx="9144000" cy="66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" descr="Logos | Brand | University of Waterlo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0" y="4495948"/>
            <a:ext cx="3740458" cy="14961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24000" y="2616115"/>
            <a:ext cx="9144000" cy="66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CS886: Recent Advances on Foundation Models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8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515600" cy="49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5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172200" y="1218075"/>
            <a:ext cx="5181600" cy="495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6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20537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121763"/>
            <a:ext cx="5157787" cy="4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21753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121763"/>
            <a:ext cx="5183188" cy="4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7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9" descr="University of Waterloo - Wikip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740" y="136525"/>
            <a:ext cx="902162" cy="9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59.jpg"/><Relationship Id="rId4" Type="http://schemas.openxmlformats.org/officeDocument/2006/relationships/image" Target="../media/image6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1524000" y="509804"/>
            <a:ext cx="9144000" cy="147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Lecture 8: Language Model Pretraining</a:t>
            </a:r>
            <a:endParaRPr/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1524000" y="3666478"/>
            <a:ext cx="9144000" cy="66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Presenters: Zhengyuan Dong,  Yifan Jiang</a:t>
            </a:r>
            <a:endParaRPr/>
          </a:p>
        </p:txBody>
      </p:sp>
      <p:sp>
        <p:nvSpPr>
          <p:cNvPr id="65" name="Google Shape;65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2023-12-29</a:t>
            </a:r>
            <a:endParaRPr/>
          </a:p>
        </p:txBody>
      </p:sp>
      <p:sp>
        <p:nvSpPr>
          <p:cNvPr id="66" name="Google Shape;66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Slides created for CS886 at UWaterloo</a:t>
            </a:r>
            <a:endParaRPr/>
          </a:p>
        </p:txBody>
      </p:sp>
      <p:sp>
        <p:nvSpPr>
          <p:cNvPr id="67" name="Google Shape;6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338" name="Google Shape;338;p18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18"/>
          <p:cNvGrpSpPr/>
          <p:nvPr/>
        </p:nvGrpSpPr>
        <p:grpSpPr>
          <a:xfrm>
            <a:off x="824641" y="4953495"/>
            <a:ext cx="4762260" cy="1374301"/>
            <a:chOff x="749192" y="4637396"/>
            <a:chExt cx="4762260" cy="1374301"/>
          </a:xfrm>
        </p:grpSpPr>
        <p:sp>
          <p:nvSpPr>
            <p:cNvPr id="340" name="Google Shape;340;p18"/>
            <p:cNvSpPr txBox="1"/>
            <p:nvPr/>
          </p:nvSpPr>
          <p:spPr>
            <a:xfrm>
              <a:off x="777106" y="4672519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Input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1" name="Google Shape;341;p18" descr="A line of black dot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48372" y="4637396"/>
              <a:ext cx="1257300" cy="34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18"/>
            <p:cNvSpPr txBox="1"/>
            <p:nvPr/>
          </p:nvSpPr>
          <p:spPr>
            <a:xfrm>
              <a:off x="765246" y="5099430"/>
              <a:ext cx="9364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Forward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18" descr="A black and white math equati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67379" y="5021627"/>
              <a:ext cx="3144073" cy="510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18"/>
            <p:cNvSpPr txBox="1"/>
            <p:nvPr/>
          </p:nvSpPr>
          <p:spPr>
            <a:xfrm>
              <a:off x="749192" y="5566310"/>
              <a:ext cx="10839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Backward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18" descr="A black and white math equati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48638" y="5497992"/>
              <a:ext cx="3162814" cy="5137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18" descr="A math equations on a whit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3748" y="5124945"/>
            <a:ext cx="4194101" cy="108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8"/>
          <p:cNvSpPr txBox="1"/>
          <p:nvPr/>
        </p:nvSpPr>
        <p:spPr>
          <a:xfrm>
            <a:off x="6139865" y="4906329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Loss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83850" y="4227600"/>
            <a:ext cx="3048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9249591" y="4256477"/>
            <a:ext cx="13163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3850" y="4545100"/>
            <a:ext cx="292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8"/>
          <p:cNvSpPr txBox="1"/>
          <p:nvPr/>
        </p:nvSpPr>
        <p:spPr>
          <a:xfrm>
            <a:off x="9249591" y="4516222"/>
            <a:ext cx="10983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8" descr="A diagram of a software processing process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77646" y="1780422"/>
            <a:ext cx="4784533" cy="282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360" name="Google Shape;360;p19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Representations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19" descr="A diagram of a software processing proc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7646" y="1780422"/>
            <a:ext cx="4784533" cy="28218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19"/>
          <p:cNvGrpSpPr/>
          <p:nvPr/>
        </p:nvGrpSpPr>
        <p:grpSpPr>
          <a:xfrm>
            <a:off x="5642835" y="4690387"/>
            <a:ext cx="3632275" cy="1783061"/>
            <a:chOff x="802139" y="4654721"/>
            <a:chExt cx="3632275" cy="1783061"/>
          </a:xfrm>
        </p:grpSpPr>
        <p:sp>
          <p:nvSpPr>
            <p:cNvPr id="363" name="Google Shape;363;p19"/>
            <p:cNvSpPr txBox="1"/>
            <p:nvPr/>
          </p:nvSpPr>
          <p:spPr>
            <a:xfrm>
              <a:off x="802139" y="4654721"/>
              <a:ext cx="16770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Representations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4" name="Google Shape;364;p19" descr="A black text with a white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19616" y="5059989"/>
              <a:ext cx="2755900" cy="40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16016" y="5641829"/>
              <a:ext cx="444500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9" descr="A black and white tex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54654" y="6044082"/>
              <a:ext cx="1727200" cy="39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19"/>
            <p:cNvSpPr txBox="1"/>
            <p:nvPr/>
          </p:nvSpPr>
          <p:spPr>
            <a:xfrm>
              <a:off x="1965468" y="5654427"/>
              <a:ext cx="2468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Hidden states of embedding layer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19"/>
          <p:cNvSpPr txBox="1"/>
          <p:nvPr/>
        </p:nvSpPr>
        <p:spPr>
          <a:xfrm>
            <a:off x="7929672" y="3546936"/>
            <a:ext cx="61001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syntactic features.              First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7929672" y="2666743"/>
            <a:ext cx="61001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features.              Top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19"/>
          <p:cNvCxnSpPr/>
          <p:nvPr/>
        </p:nvCxnSpPr>
        <p:spPr>
          <a:xfrm rot="10800000">
            <a:off x="9738628" y="2447305"/>
            <a:ext cx="0" cy="1407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71" name="Google Shape;371;p19"/>
          <p:cNvGrpSpPr/>
          <p:nvPr/>
        </p:nvGrpSpPr>
        <p:grpSpPr>
          <a:xfrm>
            <a:off x="1132527" y="4690387"/>
            <a:ext cx="6840347" cy="1803837"/>
            <a:chOff x="5915006" y="4665343"/>
            <a:chExt cx="6840347" cy="1803837"/>
          </a:xfrm>
        </p:grpSpPr>
        <p:pic>
          <p:nvPicPr>
            <p:cNvPr id="372" name="Google Shape;372;p19" descr="A math equation with black text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39844" y="4973720"/>
              <a:ext cx="3898900" cy="73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" name="Google Shape;373;p19"/>
            <p:cNvSpPr txBox="1"/>
            <p:nvPr/>
          </p:nvSpPr>
          <p:spPr>
            <a:xfrm>
              <a:off x="6655179" y="5649317"/>
              <a:ext cx="31678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1F1F1F"/>
                  </a:solidFill>
                  <a:latin typeface="Arial"/>
                  <a:ea typeface="Arial"/>
                  <a:cs typeface="Arial"/>
                  <a:sym typeface="Arial"/>
                </a:rPr>
                <a:t>linear coefficient, learnable parameters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4" name="Google Shape;374;p19" descr="A black text on a white background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147468" y="5680142"/>
              <a:ext cx="469900" cy="35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9" descr="A black text on a white backgroun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147468" y="6113580"/>
              <a:ext cx="546100" cy="3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19"/>
            <p:cNvSpPr txBox="1"/>
            <p:nvPr/>
          </p:nvSpPr>
          <p:spPr>
            <a:xfrm>
              <a:off x="6655179" y="6146932"/>
              <a:ext cx="61001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1F1F1F"/>
                  </a:solidFill>
                  <a:latin typeface="Arial"/>
                  <a:ea typeface="Arial"/>
                  <a:cs typeface="Arial"/>
                  <a:sym typeface="Arial"/>
                </a:rPr>
                <a:t>scaling factor, learnable parameters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9"/>
            <p:cNvSpPr txBox="1"/>
            <p:nvPr/>
          </p:nvSpPr>
          <p:spPr>
            <a:xfrm>
              <a:off x="5915006" y="4665343"/>
              <a:ext cx="21707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On downstream tasks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84" name="Google Shape;384;p2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385" name="Google Shape;385;p20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How to apply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0"/>
          <p:cNvSpPr txBox="1"/>
          <p:nvPr/>
        </p:nvSpPr>
        <p:spPr>
          <a:xfrm>
            <a:off x="5190293" y="3588042"/>
            <a:ext cx="6100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embeddings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ELMo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20" descr="A diagram of a netwo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392" y="1848038"/>
            <a:ext cx="3622827" cy="390768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0"/>
          <p:cNvSpPr/>
          <p:nvPr/>
        </p:nvSpPr>
        <p:spPr>
          <a:xfrm>
            <a:off x="980392" y="3846257"/>
            <a:ext cx="3622827" cy="1640143"/>
          </a:xfrm>
          <a:prstGeom prst="roundRect">
            <a:avLst>
              <a:gd name="adj" fmla="val 16667"/>
            </a:avLst>
          </a:prstGeom>
          <a:solidFill>
            <a:schemeClr val="lt1">
              <a:alpha val="88235"/>
            </a:schemeClr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ELMO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5190293" y="4384322"/>
            <a:ext cx="6100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Frozen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ELMo’s weights,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updates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neural network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5190293" y="5170281"/>
            <a:ext cx="6100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Finetune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ELMo and new neural network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97" name="Google Shape;397;p2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398" name="Google Shape;398;p21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Performance-Frozen ELMo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21" descr="A white paper with numbers and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651" y="2136961"/>
            <a:ext cx="7772400" cy="244741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1"/>
          <p:cNvSpPr txBox="1"/>
          <p:nvPr/>
        </p:nvSpPr>
        <p:spPr>
          <a:xfrm>
            <a:off x="957661" y="5192366"/>
            <a:ext cx="61001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ELMo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improves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lot on 6 NLP benchmarks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6fbb5ecf7_0_2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07" name="Google Shape;407;g266fbb5ecf7_0_284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408" name="Google Shape;408;g266fbb5ecf7_0_284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Performance-how about polysemy issue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9" name="Google Shape;409;g266fbb5ecf7_0_284"/>
          <p:cNvGraphicFramePr/>
          <p:nvPr/>
        </p:nvGraphicFramePr>
        <p:xfrm>
          <a:off x="838200" y="17880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{AB9A071C-8C26-4CA9-B5B9-33D665099D9E}</a:tableStyleId>
              </a:tblPr>
              <a:tblGrid>
                <a:gridCol w="10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Nearest Neighbors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GloVe 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playing, game, games, played, players, plays, player, Play, football, multiplayer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biLM 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Chico Ruiz made a spectacular 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 Alusik’s grounder…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Kieffer, the only junior in the group, was commended for his ability to hit in the clutch, as well as his all-round excellent 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 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Olivia De Havilland signed to do a Broadway 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Garson…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…they were actors who had been handed fat roles in a successful 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highlight>
                            <a:srgbClr val="C0C0C0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and had talent enough to fill the roles competently, with nice understatement.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417" name="Google Shape;417;p22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Bottleneck/Drawback 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1079053" y="1966151"/>
            <a:ext cx="93020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ELMO utilizes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LSTM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instead of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Transformer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weaker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feature extraction capability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weaker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integrated feature fusion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BERT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 t="1" b="35705"/>
          <a:stretch/>
        </p:blipFill>
        <p:spPr>
          <a:xfrm>
            <a:off x="747905" y="1226419"/>
            <a:ext cx="10492181" cy="418961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3"/>
          <p:cNvSpPr txBox="1"/>
          <p:nvPr/>
        </p:nvSpPr>
        <p:spPr>
          <a:xfrm>
            <a:off x="2241035" y="5416031"/>
            <a:ext cx="10170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SuperGLUE: A Stickier Benchmark for General-Purpose Language Understanding Systems</a:t>
            </a:r>
            <a:endParaRPr sz="14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3"/>
          <p:cNvSpPr txBox="1"/>
          <p:nvPr/>
        </p:nvSpPr>
        <p:spPr>
          <a:xfrm>
            <a:off x="566176" y="5902348"/>
            <a:ext cx="1078762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ELMo model is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far from</a:t>
            </a:r>
            <a:r>
              <a:rPr lang="en-US" sz="2000" b="0" i="0" u="none" strike="noStrike" cap="none">
                <a:solidFill>
                  <a:srgbClr val="37415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reaching the level of human understanding of language tasks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3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still pursuing pre-training models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66ebe3d697_0_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BERT</a:t>
            </a:r>
            <a:endParaRPr sz="4200"/>
          </a:p>
        </p:txBody>
      </p:sp>
      <p:sp>
        <p:nvSpPr>
          <p:cNvPr id="435" name="Google Shape;435;g266ebe3d697_0_0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515600" cy="4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/>
              <a:t>BERT, short for </a:t>
            </a:r>
            <a:r>
              <a:rPr lang="en-US" sz="2600" u="sng"/>
              <a:t>B</a:t>
            </a:r>
            <a:r>
              <a:rPr lang="en-US" sz="2600"/>
              <a:t>idirectional </a:t>
            </a:r>
            <a:r>
              <a:rPr lang="en-US" sz="2600" u="sng"/>
              <a:t>E</a:t>
            </a:r>
            <a:r>
              <a:rPr lang="en-US" sz="2600"/>
              <a:t>ncoder </a:t>
            </a:r>
            <a:r>
              <a:rPr lang="en-US" sz="2600" u="sng"/>
              <a:t>R</a:t>
            </a:r>
            <a:r>
              <a:rPr lang="en-US" sz="2600"/>
              <a:t>epresentations from </a:t>
            </a:r>
            <a:r>
              <a:rPr lang="en-US" sz="2600" u="sng"/>
              <a:t>T</a:t>
            </a:r>
            <a:r>
              <a:rPr lang="en-US" sz="2600"/>
              <a:t>ransformers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36" name="Google Shape;436;g266ebe3d697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37" name="Google Shape;437;g266ebe3d69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900" y="2218375"/>
            <a:ext cx="74961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66ebe3d697_0_47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Transformer Decoder as LM</a:t>
            </a:r>
            <a:endParaRPr sz="4200"/>
          </a:p>
        </p:txBody>
      </p:sp>
      <p:sp>
        <p:nvSpPr>
          <p:cNvPr id="444" name="Google Shape;444;g266ebe3d697_0_47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OpenAI GPT, short for Generative Pre-training Transformer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Decoder-only architecture</a:t>
            </a:r>
            <a:endParaRPr sz="2600"/>
          </a:p>
          <a:p>
            <a:pPr marL="1371600" lvl="2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Encoder part of the original Transformer is discarded</a:t>
            </a:r>
            <a:endParaRPr sz="2600"/>
          </a:p>
          <a:p>
            <a:pPr marL="1371600" lvl="2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Each token is predicted conditioned on its previous tokens</a:t>
            </a:r>
            <a:endParaRPr sz="2600"/>
          </a:p>
        </p:txBody>
      </p:sp>
      <p:sp>
        <p:nvSpPr>
          <p:cNvPr id="445" name="Google Shape;445;g266ebe3d697_0_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446" name="Google Shape;446;g266ebe3d697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4950" y="1218075"/>
            <a:ext cx="4439601" cy="494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66ebe3d697_0_2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Unidirectional vs. Bidirectional Models</a:t>
            </a:r>
            <a:endParaRPr sz="4200"/>
          </a:p>
        </p:txBody>
      </p:sp>
      <p:sp>
        <p:nvSpPr>
          <p:cNvPr id="453" name="Google Shape;453;g266ebe3d697_0_26"/>
          <p:cNvSpPr txBox="1">
            <a:spLocks noGrp="1"/>
          </p:cNvSpPr>
          <p:nvPr>
            <p:ph type="body" idx="1"/>
          </p:nvPr>
        </p:nvSpPr>
        <p:spPr>
          <a:xfrm>
            <a:off x="838200" y="1260625"/>
            <a:ext cx="105156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0400"/>
              <a:t>Problem: Language models are unidirectional, but language understanding is bidirectional.</a:t>
            </a:r>
            <a:endParaRPr sz="104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200"/>
              <a:t>“I went to the bank to deposit money.”</a:t>
            </a:r>
            <a:endParaRPr sz="92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9200"/>
              <a:t>The meaning of “bank” depends on “to deposit money”</a:t>
            </a:r>
            <a:endParaRPr sz="920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57142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13043"/>
              <a:buNone/>
            </a:pPr>
            <a:endParaRPr sz="2300"/>
          </a:p>
        </p:txBody>
      </p:sp>
      <p:sp>
        <p:nvSpPr>
          <p:cNvPr id="454" name="Google Shape;454;g266ebe3d697_0_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55" name="Google Shape;455;g266ebe3d697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75" y="2772013"/>
            <a:ext cx="7386924" cy="31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Content</a:t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383291" y="1291003"/>
            <a:ext cx="8334824" cy="478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About pre-training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Why we need pre-training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Does pre-training indeed help?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Introduce pre-trained models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Motivation for developing different models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Detailed Methods in ELMo, BERT,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en-US" sz="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66ebe3d697_0_10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Model Architecture</a:t>
            </a:r>
            <a:endParaRPr sz="4200"/>
          </a:p>
        </p:txBody>
      </p:sp>
      <p:sp>
        <p:nvSpPr>
          <p:cNvPr id="462" name="Google Shape;462;g266ebe3d697_0_109"/>
          <p:cNvSpPr txBox="1">
            <a:spLocks noGrp="1"/>
          </p:cNvSpPr>
          <p:nvPr>
            <p:ph type="body" idx="1"/>
          </p:nvPr>
        </p:nvSpPr>
        <p:spPr>
          <a:xfrm>
            <a:off x="838200" y="1260628"/>
            <a:ext cx="105156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ELMo uses a bidirectional LSTM, but each direction is trained independently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How to learn a “deeply bidirectional” language model?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Multi-layer bidirectional Transformer encoder</a:t>
            </a:r>
            <a:endParaRPr/>
          </a:p>
        </p:txBody>
      </p:sp>
      <p:sp>
        <p:nvSpPr>
          <p:cNvPr id="463" name="Google Shape;463;g266ebe3d697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64" name="Google Shape;464;g266ebe3d697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350" y="2988325"/>
            <a:ext cx="73342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266ebe3d697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3344" y="2766323"/>
            <a:ext cx="2777719" cy="27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66ebe3d697_0_12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Input Representation</a:t>
            </a:r>
            <a:endParaRPr sz="4200"/>
          </a:p>
        </p:txBody>
      </p:sp>
      <p:sp>
        <p:nvSpPr>
          <p:cNvPr id="472" name="Google Shape;472;g266ebe3d697_0_128"/>
          <p:cNvSpPr txBox="1">
            <a:spLocks noGrp="1"/>
          </p:cNvSpPr>
          <p:nvPr>
            <p:ph type="body" idx="1"/>
          </p:nvPr>
        </p:nvSpPr>
        <p:spPr>
          <a:xfrm>
            <a:off x="838200" y="3975252"/>
            <a:ext cx="105156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600"/>
              <a:t>WordPiece token embeddings: subword tokenization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300"/>
              <a:t>30,000 token vocabulary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300"/>
              <a:t>[CLS], [SEP]: special tokens</a:t>
            </a:r>
            <a:endParaRPr sz="23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600"/>
              <a:t>Segment embeddings: is this input from sentence A or sentence B?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600"/>
              <a:t>Position embeddings: learned rather than hard-coded</a:t>
            </a:r>
            <a:endParaRPr sz="2600"/>
          </a:p>
        </p:txBody>
      </p:sp>
      <p:sp>
        <p:nvSpPr>
          <p:cNvPr id="473" name="Google Shape;473;g266ebe3d697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474" name="Google Shape;474;g266ebe3d697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60613"/>
            <a:ext cx="828675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66ebe3d697_0_8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BERT Base vs. BERT Large</a:t>
            </a:r>
            <a:endParaRPr sz="4200"/>
          </a:p>
        </p:txBody>
      </p:sp>
      <p:sp>
        <p:nvSpPr>
          <p:cNvPr id="481" name="Google Shape;481;g266ebe3d697_0_80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515600" cy="4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BERT Base: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 Transformer blocks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768 hidden units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 attention heads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Total parameters: 110M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BERT Large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24 Transformer blocks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1024 hidden units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24 attention heads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Total parameters: 340M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66ebe3d697_0_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83" name="Google Shape;483;g266ebe3d697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349" y="3312149"/>
            <a:ext cx="4001500" cy="1241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g266ebe3d697_0_80"/>
          <p:cNvCxnSpPr/>
          <p:nvPr/>
        </p:nvCxnSpPr>
        <p:spPr>
          <a:xfrm flipH="1">
            <a:off x="4941900" y="4583400"/>
            <a:ext cx="3129600" cy="84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66ebe3d697_0_4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Pretraining: Masked Language Modeling</a:t>
            </a:r>
            <a:endParaRPr sz="4200"/>
          </a:p>
        </p:txBody>
      </p:sp>
      <p:sp>
        <p:nvSpPr>
          <p:cNvPr id="491" name="Google Shape;491;g266ebe3d697_0_40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How to prevent cheating?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Masked Language Modeling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Masked out 15% of the input text, and predicted the masked words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Mismatch between pretraining and fine-tuning</a:t>
            </a:r>
            <a:endParaRPr sz="2300"/>
          </a:p>
          <a:p>
            <a:pPr marL="137160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80% of the time, replace with [MASK] 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10% of the time, replace with random word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10% of the time, keep same </a:t>
            </a:r>
            <a:endParaRPr/>
          </a:p>
        </p:txBody>
      </p:sp>
      <p:sp>
        <p:nvSpPr>
          <p:cNvPr id="492" name="Google Shape;492;g266ebe3d697_0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493" name="Google Shape;493;g266ebe3d697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500705"/>
            <a:ext cx="5334001" cy="38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66ebe3d697_0_69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Given two sentences A and B, did B follow A in the training corpus, or not? </a:t>
            </a:r>
            <a:endParaRPr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Help the model to learn relationships between sentences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Beneficial to downstream tasks including QA and NLI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</p:txBody>
      </p:sp>
      <p:sp>
        <p:nvSpPr>
          <p:cNvPr id="500" name="Google Shape;500;g266ebe3d697_0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501" name="Google Shape;501;g266ebe3d697_0_6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Pretraining: Next Sentence Prediction</a:t>
            </a:r>
            <a:endParaRPr sz="4200"/>
          </a:p>
        </p:txBody>
      </p:sp>
      <p:pic>
        <p:nvPicPr>
          <p:cNvPr id="502" name="Google Shape;502;g266ebe3d697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511210"/>
            <a:ext cx="5181600" cy="383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66ebe3d697_0_100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Plug in the task-specific inputs and outputs and fine-tune all parameters end to end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Token-level tasks (e.g., sequence tagging, question answering) use token representations in the output layer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Classification tasks (e.g., entailment, sentiment analysis) use the [CLS] representation in the output layer</a:t>
            </a:r>
            <a:endParaRPr sz="2300"/>
          </a:p>
        </p:txBody>
      </p:sp>
      <p:sp>
        <p:nvSpPr>
          <p:cNvPr id="509" name="Google Shape;509;g266ebe3d697_0_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10" name="Google Shape;510;g266ebe3d697_0_10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Fine-tuning</a:t>
            </a:r>
            <a:endParaRPr sz="4200"/>
          </a:p>
        </p:txBody>
      </p:sp>
      <p:pic>
        <p:nvPicPr>
          <p:cNvPr id="511" name="Google Shape;511;g266ebe3d697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725" y="1239275"/>
            <a:ext cx="4734075" cy="49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66ebe3d697_0_119"/>
          <p:cNvSpPr txBox="1">
            <a:spLocks noGrp="1"/>
          </p:cNvSpPr>
          <p:nvPr>
            <p:ph type="title"/>
          </p:nvPr>
        </p:nvSpPr>
        <p:spPr>
          <a:xfrm>
            <a:off x="838200" y="11697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Results</a:t>
            </a:r>
            <a:endParaRPr sz="4200"/>
          </a:p>
        </p:txBody>
      </p:sp>
      <p:sp>
        <p:nvSpPr>
          <p:cNvPr id="518" name="Google Shape;518;g266ebe3d697_0_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519" name="Google Shape;519;g266ebe3d697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88" y="1556151"/>
            <a:ext cx="1020127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66ebe3d697_0_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26" name="Google Shape;526;g266ebe3d697_0_15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BERT Variants</a:t>
            </a:r>
            <a:endParaRPr sz="4200"/>
          </a:p>
        </p:txBody>
      </p:sp>
      <p:sp>
        <p:nvSpPr>
          <p:cNvPr id="527" name="Google Shape;527;g266ebe3d697_0_158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47205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The original BERT, with its size and data requirements, has certain limitations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To address these limitations, several variants of BERT have been developed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RoBERTa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ALBERT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ERNIE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ELECTRA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……</a:t>
            </a:r>
            <a:endParaRPr sz="2300"/>
          </a:p>
        </p:txBody>
      </p:sp>
      <p:pic>
        <p:nvPicPr>
          <p:cNvPr id="528" name="Google Shape;528;g266ebe3d697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700" y="1799125"/>
            <a:ext cx="5795101" cy="32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6ebe3d697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35" name="Google Shape;535;g266ebe3d697_0_16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RoBERTa</a:t>
            </a:r>
            <a:endParaRPr sz="4200"/>
          </a:p>
        </p:txBody>
      </p:sp>
      <p:sp>
        <p:nvSpPr>
          <p:cNvPr id="536" name="Google Shape;536;g266ebe3d697_0_169"/>
          <p:cNvSpPr txBox="1">
            <a:spLocks noGrp="1"/>
          </p:cNvSpPr>
          <p:nvPr>
            <p:ph type="body" idx="1"/>
          </p:nvPr>
        </p:nvSpPr>
        <p:spPr>
          <a:xfrm>
            <a:off x="838200" y="1260627"/>
            <a:ext cx="105156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Char char="•"/>
            </a:pPr>
            <a:r>
              <a:rPr lang="en-US" sz="2600"/>
              <a:t>RoBERTA, short for </a:t>
            </a:r>
            <a:r>
              <a:rPr lang="en-US" sz="2600" u="sng"/>
              <a:t>R</a:t>
            </a:r>
            <a:r>
              <a:rPr lang="en-US" sz="2600"/>
              <a:t>obustly </a:t>
            </a:r>
            <a:r>
              <a:rPr lang="en-US" sz="2600" u="sng"/>
              <a:t>o</a:t>
            </a:r>
            <a:r>
              <a:rPr lang="en-US" sz="2600"/>
              <a:t>ptimized </a:t>
            </a:r>
            <a:r>
              <a:rPr lang="en-US" sz="2600" u="sng"/>
              <a:t>BERT</a:t>
            </a:r>
            <a:r>
              <a:rPr lang="en-US" sz="2600"/>
              <a:t> </a:t>
            </a:r>
            <a:r>
              <a:rPr lang="en-US" sz="2600" u="sng"/>
              <a:t>a</a:t>
            </a:r>
            <a:r>
              <a:rPr lang="en-US" sz="2600"/>
              <a:t>pproach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Char char="•"/>
            </a:pPr>
            <a:r>
              <a:rPr lang="en-US" sz="2600"/>
              <a:t>One of the most popular variants of BERT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Char char="•"/>
            </a:pPr>
            <a:r>
              <a:rPr lang="en-US" sz="2600"/>
              <a:t>Main contributions: </a:t>
            </a:r>
            <a:endParaRPr sz="2600"/>
          </a:p>
          <a:p>
            <a:pPr marL="914400" lvl="1" indent="-3746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Char char="•"/>
            </a:pPr>
            <a:r>
              <a:rPr lang="en-US" sz="2300"/>
              <a:t>Introduce alternative design choices for BERT</a:t>
            </a:r>
            <a:endParaRPr sz="2300"/>
          </a:p>
          <a:p>
            <a:pPr marL="914400" lvl="1" indent="-37468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Char char="•"/>
            </a:pPr>
            <a:r>
              <a:rPr lang="en-US" sz="2300"/>
              <a:t>Add a new pre-training dataset CommonCrawl News</a:t>
            </a:r>
            <a:endParaRPr sz="2300"/>
          </a:p>
        </p:txBody>
      </p:sp>
      <p:pic>
        <p:nvPicPr>
          <p:cNvPr id="537" name="Google Shape;537;g266ebe3d697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75" y="3211525"/>
            <a:ext cx="5489799" cy="28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66fbb5ecf7_2_3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Static vs. Dynamic Masking</a:t>
            </a:r>
            <a:endParaRPr sz="4200"/>
          </a:p>
        </p:txBody>
      </p:sp>
      <p:sp>
        <p:nvSpPr>
          <p:cNvPr id="544" name="Google Shape;544;g266fbb5ecf7_2_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545" name="Google Shape;545;g266fbb5ecf7_2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1758125"/>
            <a:ext cx="5668925" cy="379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266fbb5ecf7_2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1001" y="1895476"/>
            <a:ext cx="4124325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Pre-training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383292" y="1291004"/>
            <a:ext cx="3328096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Standard Learning</a:t>
            </a:r>
            <a:endParaRPr sz="2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1"/>
          <p:cNvGrpSpPr/>
          <p:nvPr/>
        </p:nvGrpSpPr>
        <p:grpSpPr>
          <a:xfrm>
            <a:off x="2995036" y="2279469"/>
            <a:ext cx="2041743" cy="4259431"/>
            <a:chOff x="497518" y="2096919"/>
            <a:chExt cx="2041743" cy="4259431"/>
          </a:xfrm>
        </p:grpSpPr>
        <p:grpSp>
          <p:nvGrpSpPr>
            <p:cNvPr id="85" name="Google Shape;85;p11"/>
            <p:cNvGrpSpPr/>
            <p:nvPr/>
          </p:nvGrpSpPr>
          <p:grpSpPr>
            <a:xfrm>
              <a:off x="497518" y="2096919"/>
              <a:ext cx="2041743" cy="4259431"/>
              <a:chOff x="1052186" y="1637646"/>
              <a:chExt cx="2041743" cy="4259431"/>
            </a:xfrm>
          </p:grpSpPr>
          <p:sp>
            <p:nvSpPr>
              <p:cNvPr id="86" name="Google Shape;86;p11"/>
              <p:cNvSpPr/>
              <p:nvPr/>
            </p:nvSpPr>
            <p:spPr>
              <a:xfrm>
                <a:off x="1052186" y="2818356"/>
                <a:ext cx="2041743" cy="2555310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1"/>
              <p:cNvSpPr txBox="1"/>
              <p:nvPr/>
            </p:nvSpPr>
            <p:spPr>
              <a:xfrm>
                <a:off x="1560735" y="3674608"/>
                <a:ext cx="10246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Task2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Model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1"/>
              <p:cNvSpPr txBox="1"/>
              <p:nvPr/>
            </p:nvSpPr>
            <p:spPr>
              <a:xfrm>
                <a:off x="1475775" y="5435412"/>
                <a:ext cx="10070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inputs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1"/>
              <p:cNvSpPr txBox="1"/>
              <p:nvPr/>
            </p:nvSpPr>
            <p:spPr>
              <a:xfrm>
                <a:off x="1475775" y="1637646"/>
                <a:ext cx="11945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outputs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" name="Google Shape;90;p11"/>
            <p:cNvSpPr/>
            <p:nvPr/>
          </p:nvSpPr>
          <p:spPr>
            <a:xfrm>
              <a:off x="641564" y="2598730"/>
              <a:ext cx="1753644" cy="570666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1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1"/>
          <p:cNvGrpSpPr/>
          <p:nvPr/>
        </p:nvGrpSpPr>
        <p:grpSpPr>
          <a:xfrm>
            <a:off x="649918" y="2249319"/>
            <a:ext cx="2041743" cy="4259431"/>
            <a:chOff x="497518" y="2096919"/>
            <a:chExt cx="2041743" cy="4259431"/>
          </a:xfrm>
        </p:grpSpPr>
        <p:grpSp>
          <p:nvGrpSpPr>
            <p:cNvPr id="92" name="Google Shape;92;p11"/>
            <p:cNvGrpSpPr/>
            <p:nvPr/>
          </p:nvGrpSpPr>
          <p:grpSpPr>
            <a:xfrm>
              <a:off x="497518" y="2096919"/>
              <a:ext cx="2041743" cy="4259431"/>
              <a:chOff x="1052186" y="1637646"/>
              <a:chExt cx="2041743" cy="4259431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052186" y="2818356"/>
                <a:ext cx="2041743" cy="2555310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1"/>
              <p:cNvSpPr txBox="1"/>
              <p:nvPr/>
            </p:nvSpPr>
            <p:spPr>
              <a:xfrm>
                <a:off x="1560735" y="3674608"/>
                <a:ext cx="102463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Task1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Model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1"/>
              <p:cNvSpPr txBox="1"/>
              <p:nvPr/>
            </p:nvSpPr>
            <p:spPr>
              <a:xfrm>
                <a:off x="1475775" y="5435412"/>
                <a:ext cx="10070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inputs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1"/>
              <p:cNvSpPr txBox="1"/>
              <p:nvPr/>
            </p:nvSpPr>
            <p:spPr>
              <a:xfrm>
                <a:off x="1475775" y="1637646"/>
                <a:ext cx="11945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outputs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97;p11"/>
            <p:cNvSpPr/>
            <p:nvPr/>
          </p:nvSpPr>
          <p:spPr>
            <a:xfrm>
              <a:off x="641564" y="2598730"/>
              <a:ext cx="1753644" cy="570666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1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1"/>
          <p:cNvSpPr txBox="1"/>
          <p:nvPr/>
        </p:nvSpPr>
        <p:spPr>
          <a:xfrm>
            <a:off x="5681433" y="1291004"/>
            <a:ext cx="3328096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Transfer Learning</a:t>
            </a:r>
            <a:endParaRPr sz="2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11"/>
          <p:cNvGrpSpPr/>
          <p:nvPr/>
        </p:nvGrpSpPr>
        <p:grpSpPr>
          <a:xfrm>
            <a:off x="6091976" y="2319615"/>
            <a:ext cx="3888024" cy="4162412"/>
            <a:chOff x="-1348763" y="2137065"/>
            <a:chExt cx="3888024" cy="4162412"/>
          </a:xfrm>
        </p:grpSpPr>
        <p:grpSp>
          <p:nvGrpSpPr>
            <p:cNvPr id="100" name="Google Shape;100;p11"/>
            <p:cNvGrpSpPr/>
            <p:nvPr/>
          </p:nvGrpSpPr>
          <p:grpSpPr>
            <a:xfrm>
              <a:off x="-1348763" y="2137065"/>
              <a:ext cx="3888024" cy="4162412"/>
              <a:chOff x="-794095" y="1677792"/>
              <a:chExt cx="3888024" cy="4162412"/>
            </a:xfrm>
          </p:grpSpPr>
          <p:sp>
            <p:nvSpPr>
              <p:cNvPr id="101" name="Google Shape;101;p11"/>
              <p:cNvSpPr/>
              <p:nvPr/>
            </p:nvSpPr>
            <p:spPr>
              <a:xfrm>
                <a:off x="1052186" y="2818356"/>
                <a:ext cx="2041743" cy="2555310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1"/>
              <p:cNvSpPr txBox="1"/>
              <p:nvPr/>
            </p:nvSpPr>
            <p:spPr>
              <a:xfrm>
                <a:off x="1269789" y="3674608"/>
                <a:ext cx="160653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Pretrained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Model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1"/>
              <p:cNvSpPr txBox="1"/>
              <p:nvPr/>
            </p:nvSpPr>
            <p:spPr>
              <a:xfrm>
                <a:off x="-790071" y="5378539"/>
                <a:ext cx="100700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inputs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1"/>
              <p:cNvSpPr txBox="1"/>
              <p:nvPr/>
            </p:nvSpPr>
            <p:spPr>
              <a:xfrm>
                <a:off x="-794095" y="1677792"/>
                <a:ext cx="11945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outputs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641564" y="2598730"/>
              <a:ext cx="1753644" cy="570666"/>
            </a:xfrm>
            <a:prstGeom prst="triangle">
              <a:avLst>
                <a:gd name="adj" fmla="val 50000"/>
              </a:avLst>
            </a:prstGeom>
            <a:noFill/>
            <a:ln w="25400" cap="flat" cmpd="sng">
              <a:solidFill>
                <a:srgbClr val="1C30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1"/>
          <p:cNvSpPr txBox="1"/>
          <p:nvPr/>
        </p:nvSpPr>
        <p:spPr>
          <a:xfrm>
            <a:off x="8455621" y="6047085"/>
            <a:ext cx="1007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10524269" y="6033239"/>
            <a:ext cx="10070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8334673" y="2339556"/>
            <a:ext cx="1194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10430493" y="2361366"/>
            <a:ext cx="1194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66fbb5ecf7_2_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53" name="Google Shape;553;g266fbb5ecf7_2_2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Model Input Format and NSP</a:t>
            </a:r>
            <a:endParaRPr sz="4200"/>
          </a:p>
        </p:txBody>
      </p:sp>
      <p:sp>
        <p:nvSpPr>
          <p:cNvPr id="554" name="Google Shape;554;g266fbb5ecf7_2_21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3991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95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46"/>
              <a:buChar char="•"/>
            </a:pPr>
            <a:r>
              <a:rPr lang="en-US" sz="2848"/>
              <a:t>Remove the NSP task</a:t>
            </a:r>
            <a:endParaRPr sz="2848"/>
          </a:p>
          <a:p>
            <a:pPr marL="457200" lvl="0" indent="-4095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46"/>
              <a:buChar char="•"/>
            </a:pPr>
            <a:r>
              <a:rPr lang="en-US" sz="2848"/>
              <a:t>Use longer sequences</a:t>
            </a:r>
            <a:endParaRPr sz="2848"/>
          </a:p>
          <a:p>
            <a:pPr marL="914400" lvl="1" indent="-3894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532"/>
              <a:t>Segment-Pair+NSP: Original BERT</a:t>
            </a:r>
            <a:endParaRPr sz="2532"/>
          </a:p>
          <a:p>
            <a:pPr marL="914400" lvl="1" indent="-3894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532"/>
              <a:t>Sentence-Pair+NSP: Paired natural sentences from one or multiple documents.</a:t>
            </a:r>
            <a:endParaRPr sz="2532"/>
          </a:p>
          <a:p>
            <a:pPr marL="914400" lvl="1" indent="-38941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532"/>
              <a:t>FULL-SENTENCES: Contiguous sentences from one or more documents, up to 512 tokens.</a:t>
            </a:r>
            <a:endParaRPr sz="2532"/>
          </a:p>
          <a:p>
            <a:pPr marL="1371600" lvl="2" indent="-3566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7"/>
              <a:buChar char="•"/>
            </a:pPr>
            <a:r>
              <a:rPr lang="en-US" sz="2016"/>
              <a:t>RoBERTa choice</a:t>
            </a:r>
            <a:endParaRPr sz="2016"/>
          </a:p>
          <a:p>
            <a:pPr marL="914400" lvl="1" indent="-3756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•"/>
            </a:pPr>
            <a:r>
              <a:rPr lang="en-US" sz="2316"/>
              <a:t>DOC-SENTENCES: Similar to FULL-SENTENCES, but doesn't cross document boundaries.</a:t>
            </a:r>
            <a:endParaRPr sz="2316"/>
          </a:p>
        </p:txBody>
      </p:sp>
      <p:pic>
        <p:nvPicPr>
          <p:cNvPr id="555" name="Google Shape;555;g266fbb5ecf7_2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7425" y="1218075"/>
            <a:ext cx="5116376" cy="288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266fbb5ecf7_2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9650" y="4104100"/>
            <a:ext cx="4011934" cy="20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66fbb5ecf7_2_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563" name="Google Shape;563;g266fbb5ecf7_2_1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Larger Batches, More data, Longer training</a:t>
            </a:r>
            <a:endParaRPr sz="4200"/>
          </a:p>
        </p:txBody>
      </p:sp>
      <p:pic>
        <p:nvPicPr>
          <p:cNvPr id="564" name="Google Shape;564;g266fbb5ecf7_2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575" y="1579625"/>
            <a:ext cx="6541226" cy="369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g266fbb5ecf7_2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025" y="2090738"/>
            <a:ext cx="37623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66fbb5ecf7_5_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572" name="Google Shape;572;g266fbb5ecf7_5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573" name="Google Shape;573;g266fbb5ecf7_5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442350"/>
            <a:ext cx="88392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b41d5b9b40_1_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80" name="Google Shape;580;g2b41d5b9b40_1_14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ALBERT</a:t>
            </a:r>
            <a:endParaRPr sz="4200"/>
          </a:p>
        </p:txBody>
      </p:sp>
      <p:sp>
        <p:nvSpPr>
          <p:cNvPr id="581" name="Google Shape;581;g2b41d5b9b40_1_14"/>
          <p:cNvSpPr txBox="1">
            <a:spLocks noGrp="1"/>
          </p:cNvSpPr>
          <p:nvPr>
            <p:ph type="body" idx="1"/>
          </p:nvPr>
        </p:nvSpPr>
        <p:spPr>
          <a:xfrm>
            <a:off x="838200" y="1260629"/>
            <a:ext cx="10515600" cy="4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ALBERT, short for </a:t>
            </a:r>
            <a:r>
              <a:rPr lang="en-US" sz="2600" u="sng"/>
              <a:t>A</a:t>
            </a:r>
            <a:r>
              <a:rPr lang="en-US" sz="2600"/>
              <a:t> </a:t>
            </a:r>
            <a:r>
              <a:rPr lang="en-US" sz="2600" u="sng"/>
              <a:t>L</a:t>
            </a:r>
            <a:r>
              <a:rPr lang="en-US" sz="2600"/>
              <a:t>ite </a:t>
            </a:r>
            <a:r>
              <a:rPr lang="en-US" sz="2600" u="sng"/>
              <a:t>BERT</a:t>
            </a:r>
            <a:r>
              <a:rPr lang="en-US" sz="2600"/>
              <a:t>, is a light-weighted version of BERT model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Motivation</a:t>
            </a:r>
            <a:endParaRPr sz="260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Scaling up BERT results in better performance; however, there are several challenges:</a:t>
            </a:r>
            <a:endParaRPr sz="2600"/>
          </a:p>
          <a:p>
            <a:pPr marL="1371600" lvl="2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Memory limitation</a:t>
            </a:r>
            <a:endParaRPr sz="2600"/>
          </a:p>
          <a:p>
            <a:pPr marL="1371600" lvl="2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Longer training time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“An ALBERT configuration similar to BERT-large has 18x fewer parameters and can be trained about 1.7x faster”</a:t>
            </a:r>
            <a:endParaRPr sz="2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66fbb5ecf7_4_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Factorized Embedding Parametrization</a:t>
            </a:r>
            <a:endParaRPr sz="4200"/>
          </a:p>
        </p:txBody>
      </p:sp>
      <p:sp>
        <p:nvSpPr>
          <p:cNvPr id="588" name="Google Shape;588;g266fbb5ecf7_4_0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 BERT, the token embedding size E matches the hidden layer size H 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 suboptimal choice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The power of BERT comes from hidden-layer embeddings, so naturally H &gt;&gt; E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Increase H would increase the size of the embedding matrix: V x H, which could be very large</a:t>
            </a:r>
            <a:endParaRPr sz="2300"/>
          </a:p>
          <a:p>
            <a:pPr marL="137160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 = 30k, H = 768 =&gt; 23M</a:t>
            </a:r>
            <a:endParaRPr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Decompose the embedding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O(V x E + E x H) vs. O(V x H)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89" name="Google Shape;589;g266fbb5ecf7_4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590" name="Google Shape;590;g266fbb5ecf7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944525"/>
            <a:ext cx="5334001" cy="284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66fbb5ecf7_4_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Cross-layer Parameter Sharing</a:t>
            </a:r>
            <a:endParaRPr sz="4000"/>
          </a:p>
        </p:txBody>
      </p:sp>
      <p:sp>
        <p:nvSpPr>
          <p:cNvPr id="597" name="Google Shape;597;g266fbb5ecf7_4_8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Parameter sharing can greatly reduce parameters without compromising the performance significantly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Several ways of parameter sharing across layers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only share FFN parameters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only share attention parameters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share all the parameters (default)</a:t>
            </a:r>
            <a:endParaRPr sz="2300"/>
          </a:p>
        </p:txBody>
      </p:sp>
      <p:sp>
        <p:nvSpPr>
          <p:cNvPr id="598" name="Google Shape;598;g266fbb5ecf7_4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599" name="Google Shape;599;g266fbb5ecf7_4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5764" y="1038713"/>
            <a:ext cx="4470461" cy="53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66fbb5ecf7_4_1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Sentence Order Prediction</a:t>
            </a:r>
            <a:endParaRPr sz="4200"/>
          </a:p>
        </p:txBody>
      </p:sp>
      <p:sp>
        <p:nvSpPr>
          <p:cNvPr id="606" name="Google Shape;606;g266fbb5ecf7_4_16"/>
          <p:cNvSpPr txBox="1">
            <a:spLocks noGrp="1"/>
          </p:cNvSpPr>
          <p:nvPr>
            <p:ph type="body" idx="1"/>
          </p:nvPr>
        </p:nvSpPr>
        <p:spPr>
          <a:xfrm>
            <a:off x="838200" y="1218075"/>
            <a:ext cx="5181600" cy="49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Multiple studies have shown NSP is ineffective and decided to remove it</a:t>
            </a:r>
            <a:endParaRPr sz="26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Replace NSP with Sentence Order prediction (SOP) problem</a:t>
            </a:r>
            <a:endParaRPr sz="26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Predict whether two sentences are in the correct order or not</a:t>
            </a:r>
            <a:endParaRPr sz="2300"/>
          </a:p>
          <a:p>
            <a:pPr marL="914400" lvl="1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Model inter-sentence coherence</a:t>
            </a:r>
            <a:endParaRPr sz="2300"/>
          </a:p>
        </p:txBody>
      </p:sp>
      <p:sp>
        <p:nvSpPr>
          <p:cNvPr id="607" name="Google Shape;607;g266fbb5ecf7_4_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608" name="Google Shape;608;g266fbb5ecf7_4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357913"/>
            <a:ext cx="5181599" cy="414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66fbb5ecf7_5_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615" name="Google Shape;615;g266fbb5ecf7_5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616" name="Google Shape;616;g266fbb5ecf7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350" y="1495425"/>
            <a:ext cx="88773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66fbb5ecf7_0_3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23" name="Google Shape;623;g266fbb5ecf7_0_329"/>
          <p:cNvSpPr txBox="1"/>
          <p:nvPr/>
        </p:nvSpPr>
        <p:spPr>
          <a:xfrm>
            <a:off x="1183200" y="1494980"/>
            <a:ext cx="10170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 random masking good enough?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What about new word `APPLE VISION PRO`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g266fbb5ecf7_0_329" descr="一文读懂最强中文NLP预训练模型ERNIE"/>
          <p:cNvPicPr preferRelativeResize="0"/>
          <p:nvPr/>
        </p:nvPicPr>
        <p:blipFill rotWithShape="1">
          <a:blip r:embed="rId3">
            <a:alphaModFix/>
          </a:blip>
          <a:srcRect t="53410" b="8948"/>
          <a:stretch/>
        </p:blipFill>
        <p:spPr>
          <a:xfrm>
            <a:off x="1807900" y="4920492"/>
            <a:ext cx="7946102" cy="172542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266fbb5ecf7_0_32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ERNIE-baidu</a:t>
            </a:r>
            <a:endParaRPr sz="4200"/>
          </a:p>
        </p:txBody>
      </p:sp>
      <p:sp>
        <p:nvSpPr>
          <p:cNvPr id="626" name="Google Shape;626;g266fbb5ecf7_0_329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266fbb5ecf7_0_329"/>
          <p:cNvSpPr txBox="1"/>
          <p:nvPr/>
        </p:nvSpPr>
        <p:spPr>
          <a:xfrm>
            <a:off x="610003" y="449396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Whole word masking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8" name="Google Shape;628;g266fbb5ecf7_0_329" descr="一文读懂最强中文NLP预训练模型ERNIE"/>
          <p:cNvPicPr preferRelativeResize="0"/>
          <p:nvPr/>
        </p:nvPicPr>
        <p:blipFill rotWithShape="1">
          <a:blip r:embed="rId3">
            <a:alphaModFix/>
          </a:blip>
          <a:srcRect b="53410"/>
          <a:stretch/>
        </p:blipFill>
        <p:spPr>
          <a:xfrm>
            <a:off x="1807900" y="2317633"/>
            <a:ext cx="7946102" cy="213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ERNIE-baidu</a:t>
            </a:r>
            <a:endParaRPr sz="4200"/>
          </a:p>
        </p:txBody>
      </p:sp>
      <p:sp>
        <p:nvSpPr>
          <p:cNvPr id="636" name="Google Shape;636;p24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Which level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4"/>
          <p:cNvSpPr txBox="1"/>
          <p:nvPr/>
        </p:nvSpPr>
        <p:spPr>
          <a:xfrm>
            <a:off x="722162" y="2700996"/>
            <a:ext cx="1074767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level masking, </a:t>
            </a:r>
            <a:r>
              <a:rPr lang="en-US" sz="1800" b="1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randomly mask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Phrase level masking, mask a portion of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phrases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Entity level masking, mask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named entities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4"/>
          <p:cNvSpPr txBox="1"/>
          <p:nvPr/>
        </p:nvSpPr>
        <p:spPr>
          <a:xfrm>
            <a:off x="722162" y="3945713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Questions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4"/>
          <p:cNvSpPr txBox="1"/>
          <p:nvPr/>
        </p:nvSpPr>
        <p:spPr>
          <a:xfrm>
            <a:off x="722162" y="4488975"/>
            <a:ext cx="1074767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they recognize the entity and phrases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these two levels independent?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they merge the phrase into one embedding?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24" descr="A group of words on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9282" y="1641167"/>
            <a:ext cx="7772400" cy="10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4"/>
          <p:cNvSpPr/>
          <p:nvPr/>
        </p:nvSpPr>
        <p:spPr>
          <a:xfrm>
            <a:off x="4252871" y="2427603"/>
            <a:ext cx="1210036" cy="3047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4"/>
          <p:cNvSpPr/>
          <p:nvPr/>
        </p:nvSpPr>
        <p:spPr>
          <a:xfrm>
            <a:off x="8033590" y="2181523"/>
            <a:ext cx="1408091" cy="3047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4"/>
          <p:cNvSpPr txBox="1"/>
          <p:nvPr/>
        </p:nvSpPr>
        <p:spPr>
          <a:xfrm>
            <a:off x="722162" y="5658084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4"/>
          <p:cNvSpPr txBox="1"/>
          <p:nvPr/>
        </p:nvSpPr>
        <p:spPr>
          <a:xfrm>
            <a:off x="728710" y="6047869"/>
            <a:ext cx="107476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same as GPT, BERT, XLM.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Pre-training</a:t>
            </a:r>
            <a:endParaRPr/>
          </a:p>
        </p:txBody>
      </p:sp>
      <p:sp>
        <p:nvSpPr>
          <p:cNvPr id="117" name="Google Shape;117;p12"/>
          <p:cNvSpPr txBox="1"/>
          <p:nvPr/>
        </p:nvSpPr>
        <p:spPr>
          <a:xfrm>
            <a:off x="383292" y="1291004"/>
            <a:ext cx="3328096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Computer Vision</a:t>
            </a:r>
            <a:endParaRPr sz="2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5681433" y="1291004"/>
            <a:ext cx="3328096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Language Modeling</a:t>
            </a:r>
            <a:endParaRPr sz="2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6037895" y="2271105"/>
            <a:ext cx="547137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Goal</a:t>
            </a: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A good language model should produce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general-purpose and transferable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representations 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from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ELMo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BERT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ALBERT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RoBERTa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ELECTRA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ERNIE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UniLM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629836" y="2224313"/>
            <a:ext cx="445666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Goal</a:t>
            </a: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Developing the ability to extract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transferable and informative features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from images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VGG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ResNet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Inception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MobileNet</a:t>
            </a: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8607703" y="3812508"/>
            <a:ext cx="32144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Linguistic knowledge: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● The bicycles, even though old, were in good shape because ____ …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● The bicycle, even though old, was in good shape because ____ …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8607703" y="3465930"/>
            <a:ext cx="6100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/>
          <p:nvPr/>
        </p:nvSpPr>
        <p:spPr>
          <a:xfrm>
            <a:off x="8607703" y="4904914"/>
            <a:ext cx="34291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World knowledge: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● The University of Waterloo was founded in _____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● Ontario had a huge population boom as a launching point for expeditions to _____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2646310" y="3435257"/>
            <a:ext cx="6100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2" descr="A collage of images of various objec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74949" b="50196"/>
          <a:stretch/>
        </p:blipFill>
        <p:spPr>
          <a:xfrm>
            <a:off x="2694647" y="3874296"/>
            <a:ext cx="1253473" cy="122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2" descr="A collage of images of various objec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0722" r="24428" b="51060"/>
          <a:stretch/>
        </p:blipFill>
        <p:spPr>
          <a:xfrm>
            <a:off x="4098667" y="3895515"/>
            <a:ext cx="1243422" cy="11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2"/>
          <p:cNvSpPr txBox="1"/>
          <p:nvPr/>
        </p:nvSpPr>
        <p:spPr>
          <a:xfrm>
            <a:off x="2697303" y="5141119"/>
            <a:ext cx="73527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Visualizing and Understanding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Convolutional Network,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ERNIE-baidu</a:t>
            </a:r>
            <a:endParaRPr sz="4200"/>
          </a:p>
        </p:txBody>
      </p:sp>
      <p:sp>
        <p:nvSpPr>
          <p:cNvPr id="652" name="Google Shape;652;p25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Dialogue Task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5"/>
          <p:cNvSpPr txBox="1"/>
          <p:nvPr/>
        </p:nvSpPr>
        <p:spPr>
          <a:xfrm>
            <a:off x="838200" y="4337692"/>
            <a:ext cx="1074767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Reference Relationship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Semantic Consistency</a:t>
            </a:r>
            <a:endParaRPr sz="1800" b="0" i="0" u="none" strike="noStrike" cap="non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25" descr="A screenshot of a key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106" y="1664048"/>
            <a:ext cx="7772400" cy="257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5" descr="A close up of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106" y="5034573"/>
            <a:ext cx="72644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5"/>
          <p:cNvSpPr/>
          <p:nvPr/>
        </p:nvSpPr>
        <p:spPr>
          <a:xfrm>
            <a:off x="2950164" y="5802988"/>
            <a:ext cx="2523709" cy="3047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5"/>
          <p:cNvSpPr/>
          <p:nvPr/>
        </p:nvSpPr>
        <p:spPr>
          <a:xfrm>
            <a:off x="3328034" y="6160148"/>
            <a:ext cx="1682378" cy="3047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664" name="Google Shape;664;p2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ERNIE-baidu</a:t>
            </a:r>
            <a:endParaRPr sz="4200"/>
          </a:p>
        </p:txBody>
      </p:sp>
      <p:sp>
        <p:nvSpPr>
          <p:cNvPr id="665" name="Google Shape;665;p26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6"/>
          <p:cNvSpPr txBox="1"/>
          <p:nvPr/>
        </p:nvSpPr>
        <p:spPr>
          <a:xfrm>
            <a:off x="838200" y="4337692"/>
            <a:ext cx="10747675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XNLI : Cross-lingual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Natural Language Inference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LQAMC: Large-scale Chinese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Question Matching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MSRA-NER: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Named Entity Recognition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ChnSentiCrop: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Sentiment Analysis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nlpcc-dbqa: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Question-Answering</a:t>
            </a:r>
            <a:endParaRPr sz="1800" b="0" i="0" u="none" strike="noStrike" cap="non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7" name="Google Shape;667;p26"/>
          <p:cNvPicPr preferRelativeResize="0"/>
          <p:nvPr/>
        </p:nvPicPr>
        <p:blipFill rotWithShape="1">
          <a:blip r:embed="rId3">
            <a:alphaModFix/>
          </a:blip>
          <a:srcRect r="807" b="11329"/>
          <a:stretch/>
        </p:blipFill>
        <p:spPr>
          <a:xfrm>
            <a:off x="2177416" y="1945189"/>
            <a:ext cx="6273904" cy="2224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ELECTRA</a:t>
            </a:r>
            <a:endParaRPr sz="4200"/>
          </a:p>
        </p:txBody>
      </p:sp>
      <p:sp>
        <p:nvSpPr>
          <p:cNvPr id="675" name="Google Shape;675;p27"/>
          <p:cNvSpPr txBox="1"/>
          <p:nvPr/>
        </p:nvSpPr>
        <p:spPr>
          <a:xfrm>
            <a:off x="714970" y="1128862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Motivation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 txBox="1"/>
          <p:nvPr/>
        </p:nvSpPr>
        <p:spPr>
          <a:xfrm>
            <a:off x="975986" y="1662490"/>
            <a:ext cx="1074767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pretrained models requires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too much computation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avoid that?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 txBox="1"/>
          <p:nvPr/>
        </p:nvSpPr>
        <p:spPr>
          <a:xfrm>
            <a:off x="714969" y="2378817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Replaced Token Detection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7"/>
          <p:cNvSpPr txBox="1"/>
          <p:nvPr/>
        </p:nvSpPr>
        <p:spPr>
          <a:xfrm>
            <a:off x="1091007" y="5061068"/>
            <a:ext cx="107476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  Change seq prediction to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original/replaced signal prediction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7"/>
          <p:cNvSpPr txBox="1"/>
          <p:nvPr/>
        </p:nvSpPr>
        <p:spPr>
          <a:xfrm>
            <a:off x="714969" y="5364554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Reasonable?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7"/>
          <p:cNvSpPr txBox="1"/>
          <p:nvPr/>
        </p:nvSpPr>
        <p:spPr>
          <a:xfrm>
            <a:off x="1091007" y="5775133"/>
            <a:ext cx="1074767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  Grammatical, semantic, and fluency aspects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     handle errors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27"/>
          <p:cNvGrpSpPr/>
          <p:nvPr/>
        </p:nvGrpSpPr>
        <p:grpSpPr>
          <a:xfrm>
            <a:off x="1434353" y="2911025"/>
            <a:ext cx="7772400" cy="2226862"/>
            <a:chOff x="1434353" y="2680208"/>
            <a:chExt cx="7772400" cy="2226862"/>
          </a:xfrm>
        </p:grpSpPr>
        <p:pic>
          <p:nvPicPr>
            <p:cNvPr id="682" name="Google Shape;682;p27" descr="A diagram of a proces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34353" y="2680208"/>
              <a:ext cx="7772400" cy="2226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27" descr="A white background with black dots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14228" y="3117450"/>
              <a:ext cx="1181100" cy="1384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ELECTRA</a:t>
            </a:r>
            <a:endParaRPr sz="4200"/>
          </a:p>
        </p:txBody>
      </p:sp>
      <p:sp>
        <p:nvSpPr>
          <p:cNvPr id="691" name="Google Shape;691;p28"/>
          <p:cNvSpPr txBox="1"/>
          <p:nvPr/>
        </p:nvSpPr>
        <p:spPr>
          <a:xfrm>
            <a:off x="714970" y="5018187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8"/>
          <p:cNvSpPr txBox="1"/>
          <p:nvPr/>
        </p:nvSpPr>
        <p:spPr>
          <a:xfrm>
            <a:off x="975985" y="5849505"/>
            <a:ext cx="1074767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they finetune Generator?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on downstream tasks?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8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 - generate data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8"/>
          <p:cNvSpPr txBox="1"/>
          <p:nvPr/>
        </p:nvSpPr>
        <p:spPr>
          <a:xfrm>
            <a:off x="975985" y="1725172"/>
            <a:ext cx="1074767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No annotation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Reasonable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sentence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word should be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distinguishable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28" descr="A diagram of a proc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353" y="2680208"/>
            <a:ext cx="7772400" cy="2226862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8"/>
          <p:cNvSpPr txBox="1"/>
          <p:nvPr/>
        </p:nvSpPr>
        <p:spPr>
          <a:xfrm>
            <a:off x="975985" y="5548304"/>
            <a:ext cx="107476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it improve comparing to a single small bert?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ELECTRA</a:t>
            </a:r>
            <a:endParaRPr sz="4200"/>
          </a:p>
        </p:txBody>
      </p:sp>
      <p:sp>
        <p:nvSpPr>
          <p:cNvPr id="704" name="Google Shape;704;p29"/>
          <p:cNvSpPr txBox="1"/>
          <p:nvPr/>
        </p:nvSpPr>
        <p:spPr>
          <a:xfrm>
            <a:off x="714967" y="3308258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Mask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Design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5" name="Google Shape;705;p29" descr="A close up of a math proble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139" y="3337740"/>
            <a:ext cx="74549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0139" y="4992725"/>
            <a:ext cx="7772400" cy="960411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9"/>
          <p:cNvSpPr txBox="1"/>
          <p:nvPr/>
        </p:nvSpPr>
        <p:spPr>
          <a:xfrm>
            <a:off x="714968" y="4849919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Loss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29" descr="A diagram of a proces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9800" y="1024359"/>
            <a:ext cx="7772400" cy="2226862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9"/>
          <p:cNvSpPr txBox="1"/>
          <p:nvPr/>
        </p:nvSpPr>
        <p:spPr>
          <a:xfrm>
            <a:off x="714967" y="129290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Google Shape;710;p29" descr="A black text on a white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1200" y="5962465"/>
            <a:ext cx="3746500" cy="58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717" name="Google Shape;717;p3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ELECTRA</a:t>
            </a:r>
            <a:endParaRPr sz="4200"/>
          </a:p>
        </p:txBody>
      </p:sp>
      <p:sp>
        <p:nvSpPr>
          <p:cNvPr id="718" name="Google Shape;718;p30"/>
          <p:cNvSpPr txBox="1"/>
          <p:nvPr/>
        </p:nvSpPr>
        <p:spPr>
          <a:xfrm>
            <a:off x="714967" y="129290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Difference with GAN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0"/>
          <p:cNvSpPr txBox="1"/>
          <p:nvPr/>
        </p:nvSpPr>
        <p:spPr>
          <a:xfrm>
            <a:off x="1528256" y="4834314"/>
            <a:ext cx="59105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Similar architecture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but quite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different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0" name="Google Shape;7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52122"/>
            <a:ext cx="10759062" cy="278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727" name="Google Shape;727;p3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ELECTRA</a:t>
            </a:r>
            <a:endParaRPr sz="4200"/>
          </a:p>
        </p:txBody>
      </p:sp>
      <p:sp>
        <p:nvSpPr>
          <p:cNvPr id="728" name="Google Shape;728;p31"/>
          <p:cNvSpPr txBox="1"/>
          <p:nvPr/>
        </p:nvSpPr>
        <p:spPr>
          <a:xfrm>
            <a:off x="838200" y="990240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Tricks for improving 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1"/>
          <p:cNvSpPr txBox="1"/>
          <p:nvPr/>
        </p:nvSpPr>
        <p:spPr>
          <a:xfrm>
            <a:off x="1302189" y="1360058"/>
            <a:ext cx="9411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Weight sharing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G has better embedding representation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Smaller Generators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Smallest BERT possess most fundamental capabilities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Training Algorithms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Adversarial: RTD loss + Policy Gradient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Two-stage training: Fine-tuning G, then freeze G initialize D and finetune 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0" name="Google Shape;730;p31"/>
          <p:cNvPicPr preferRelativeResize="0"/>
          <p:nvPr/>
        </p:nvPicPr>
        <p:blipFill rotWithShape="1">
          <a:blip r:embed="rId3">
            <a:alphaModFix/>
          </a:blip>
          <a:srcRect b="29911"/>
          <a:stretch/>
        </p:blipFill>
        <p:spPr>
          <a:xfrm>
            <a:off x="1411450" y="3558950"/>
            <a:ext cx="8570750" cy="31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737" name="Google Shape;737;p32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ELECTRA</a:t>
            </a:r>
            <a:endParaRPr sz="4200"/>
          </a:p>
        </p:txBody>
      </p:sp>
      <p:sp>
        <p:nvSpPr>
          <p:cNvPr id="738" name="Google Shape;738;p32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9" name="Google Shape;739;p32"/>
          <p:cNvPicPr preferRelativeResize="0"/>
          <p:nvPr/>
        </p:nvPicPr>
        <p:blipFill rotWithShape="1">
          <a:blip r:embed="rId3">
            <a:alphaModFix/>
          </a:blip>
          <a:srcRect b="13475"/>
          <a:stretch/>
        </p:blipFill>
        <p:spPr>
          <a:xfrm>
            <a:off x="1732675" y="1727926"/>
            <a:ext cx="8372475" cy="3914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2"/>
          <p:cNvSpPr txBox="1"/>
          <p:nvPr/>
        </p:nvSpPr>
        <p:spPr>
          <a:xfrm>
            <a:off x="1536700" y="5765800"/>
            <a:ext cx="7268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ELECTRA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outperforms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BERT under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same FLOPs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b41d5b9b40_1_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747" name="Google Shape;747;g2b41d5b9b40_1_86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2b41d5b9b40_1_86"/>
          <p:cNvSpPr txBox="1"/>
          <p:nvPr/>
        </p:nvSpPr>
        <p:spPr>
          <a:xfrm>
            <a:off x="838200" y="136550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g2b41d5b9b40_1_86"/>
          <p:cNvSpPr txBox="1"/>
          <p:nvPr/>
        </p:nvSpPr>
        <p:spPr>
          <a:xfrm>
            <a:off x="1184202" y="1762025"/>
            <a:ext cx="40366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Smaller ELECTRA on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single GPU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0" name="Google Shape;750;g2b41d5b9b40_1_86"/>
          <p:cNvGrpSpPr/>
          <p:nvPr/>
        </p:nvGrpSpPr>
        <p:grpSpPr>
          <a:xfrm>
            <a:off x="1184202" y="2528145"/>
            <a:ext cx="9093325" cy="3114484"/>
            <a:chOff x="1184202" y="2766945"/>
            <a:chExt cx="9093325" cy="3114484"/>
          </a:xfrm>
        </p:grpSpPr>
        <p:grpSp>
          <p:nvGrpSpPr>
            <p:cNvPr id="751" name="Google Shape;751;g2b41d5b9b40_1_86"/>
            <p:cNvGrpSpPr/>
            <p:nvPr/>
          </p:nvGrpSpPr>
          <p:grpSpPr>
            <a:xfrm>
              <a:off x="1184202" y="2766945"/>
              <a:ext cx="9093325" cy="3114484"/>
              <a:chOff x="1343259" y="2338856"/>
              <a:chExt cx="9093325" cy="3114484"/>
            </a:xfrm>
          </p:grpSpPr>
          <p:pic>
            <p:nvPicPr>
              <p:cNvPr id="752" name="Google Shape;752;g2b41d5b9b40_1_86"/>
              <p:cNvPicPr preferRelativeResize="0"/>
              <p:nvPr/>
            </p:nvPicPr>
            <p:blipFill rotWithShape="1">
              <a:blip r:embed="rId3">
                <a:alphaModFix/>
              </a:blip>
              <a:srcRect b="35056"/>
              <a:stretch/>
            </p:blipFill>
            <p:spPr>
              <a:xfrm>
                <a:off x="1343259" y="2338856"/>
                <a:ext cx="9093325" cy="31144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3" name="Google Shape;753;g2b41d5b9b40_1_86"/>
              <p:cNvSpPr/>
              <p:nvPr/>
            </p:nvSpPr>
            <p:spPr>
              <a:xfrm>
                <a:off x="9470073" y="4781386"/>
                <a:ext cx="512127" cy="2478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g2b41d5b9b40_1_86"/>
              <p:cNvSpPr/>
              <p:nvPr/>
            </p:nvSpPr>
            <p:spPr>
              <a:xfrm>
                <a:off x="9472531" y="3903472"/>
                <a:ext cx="512127" cy="2478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5" name="Google Shape;755;g2b41d5b9b40_1_86"/>
            <p:cNvGrpSpPr/>
            <p:nvPr/>
          </p:nvGrpSpPr>
          <p:grpSpPr>
            <a:xfrm>
              <a:off x="4877560" y="4324187"/>
              <a:ext cx="1730567" cy="1133100"/>
              <a:chOff x="4877560" y="4324187"/>
              <a:chExt cx="1730567" cy="1133100"/>
            </a:xfrm>
          </p:grpSpPr>
          <p:sp>
            <p:nvSpPr>
              <p:cNvPr id="756" name="Google Shape;756;g2b41d5b9b40_1_86"/>
              <p:cNvSpPr/>
              <p:nvPr/>
            </p:nvSpPr>
            <p:spPr>
              <a:xfrm>
                <a:off x="6096000" y="4324187"/>
                <a:ext cx="512127" cy="2478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g2b41d5b9b40_1_86"/>
              <p:cNvSpPr/>
              <p:nvPr/>
            </p:nvSpPr>
            <p:spPr>
              <a:xfrm>
                <a:off x="4877560" y="5209474"/>
                <a:ext cx="1019337" cy="2478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8" name="Google Shape;758;g2b41d5b9b40_1_86"/>
          <p:cNvSpPr txBox="1"/>
          <p:nvPr/>
        </p:nvSpPr>
        <p:spPr>
          <a:xfrm>
            <a:off x="1184202" y="5786232"/>
            <a:ext cx="88040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under same level of # parameters, ELECTRA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outperform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BERT</a:t>
            </a:r>
            <a:endParaRPr sz="20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2b41d5b9b40_1_86"/>
          <p:cNvSpPr/>
          <p:nvPr/>
        </p:nvSpPr>
        <p:spPr>
          <a:xfrm>
            <a:off x="6110065" y="5218487"/>
            <a:ext cx="629948" cy="2478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g2b41d5b9b40_1_86"/>
          <p:cNvSpPr/>
          <p:nvPr/>
        </p:nvSpPr>
        <p:spPr>
          <a:xfrm>
            <a:off x="9322755" y="5203629"/>
            <a:ext cx="500388" cy="2478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g2b41d5b9b40_1_86"/>
          <p:cNvSpPr/>
          <p:nvPr/>
        </p:nvSpPr>
        <p:spPr>
          <a:xfrm>
            <a:off x="9328388" y="3735900"/>
            <a:ext cx="500388" cy="2478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2b41d5b9b40_1_86"/>
          <p:cNvSpPr/>
          <p:nvPr/>
        </p:nvSpPr>
        <p:spPr>
          <a:xfrm>
            <a:off x="9316885" y="3502946"/>
            <a:ext cx="500388" cy="2478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g2b41d5b9b40_1_86"/>
          <p:cNvSpPr/>
          <p:nvPr/>
        </p:nvSpPr>
        <p:spPr>
          <a:xfrm>
            <a:off x="6174845" y="3530663"/>
            <a:ext cx="500388" cy="2478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770" name="Google Shape;770;p33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 txBox="1"/>
          <p:nvPr/>
        </p:nvSpPr>
        <p:spPr>
          <a:xfrm>
            <a:off x="838200" y="136550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3"/>
          <p:cNvSpPr txBox="1"/>
          <p:nvPr/>
        </p:nvSpPr>
        <p:spPr>
          <a:xfrm>
            <a:off x="1184202" y="1762025"/>
            <a:ext cx="21820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Larger ELECTRA</a:t>
            </a:r>
            <a:endParaRPr sz="20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3" name="Google Shape;773;p33"/>
          <p:cNvGrpSpPr/>
          <p:nvPr/>
        </p:nvGrpSpPr>
        <p:grpSpPr>
          <a:xfrm>
            <a:off x="1522203" y="2482736"/>
            <a:ext cx="9147594" cy="2429528"/>
            <a:chOff x="1522203" y="2482736"/>
            <a:chExt cx="9147594" cy="2429528"/>
          </a:xfrm>
        </p:grpSpPr>
        <p:grpSp>
          <p:nvGrpSpPr>
            <p:cNvPr id="774" name="Google Shape;774;p33"/>
            <p:cNvGrpSpPr/>
            <p:nvPr/>
          </p:nvGrpSpPr>
          <p:grpSpPr>
            <a:xfrm>
              <a:off x="1522203" y="2482736"/>
              <a:ext cx="9147594" cy="2429528"/>
              <a:chOff x="1522203" y="2482736"/>
              <a:chExt cx="9147594" cy="2429528"/>
            </a:xfrm>
          </p:grpSpPr>
          <p:pic>
            <p:nvPicPr>
              <p:cNvPr id="775" name="Google Shape;775;p33"/>
              <p:cNvPicPr preferRelativeResize="0"/>
              <p:nvPr/>
            </p:nvPicPr>
            <p:blipFill rotWithShape="1">
              <a:blip r:embed="rId3">
                <a:alphaModFix/>
              </a:blip>
              <a:srcRect b="39309"/>
              <a:stretch/>
            </p:blipFill>
            <p:spPr>
              <a:xfrm>
                <a:off x="1522203" y="2482736"/>
                <a:ext cx="9147594" cy="24295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6" name="Google Shape;776;p33"/>
              <p:cNvSpPr/>
              <p:nvPr/>
            </p:nvSpPr>
            <p:spPr>
              <a:xfrm>
                <a:off x="4007748" y="4538038"/>
                <a:ext cx="512127" cy="2478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4007747" y="3532636"/>
                <a:ext cx="512127" cy="247813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8" name="Google Shape;778;p33"/>
            <p:cNvSpPr/>
            <p:nvPr/>
          </p:nvSpPr>
          <p:spPr>
            <a:xfrm>
              <a:off x="7182465" y="4519385"/>
              <a:ext cx="3311863" cy="266466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7182465" y="3486004"/>
              <a:ext cx="3311863" cy="266466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p33"/>
          <p:cNvSpPr txBox="1"/>
          <p:nvPr/>
        </p:nvSpPr>
        <p:spPr>
          <a:xfrm>
            <a:off x="1184202" y="5786232"/>
            <a:ext cx="85651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under same level of FLOPs, ELECTRA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outperform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RoBERTa</a:t>
            </a:r>
            <a:endParaRPr sz="20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Where to transform from</a:t>
            </a:r>
            <a:endParaRPr/>
          </a:p>
        </p:txBody>
      </p:sp>
      <p:grpSp>
        <p:nvGrpSpPr>
          <p:cNvPr id="135" name="Google Shape;135;p13"/>
          <p:cNvGrpSpPr/>
          <p:nvPr/>
        </p:nvGrpSpPr>
        <p:grpSpPr>
          <a:xfrm>
            <a:off x="626475" y="1154277"/>
            <a:ext cx="4853221" cy="3011534"/>
            <a:chOff x="626475" y="1154277"/>
            <a:chExt cx="4853221" cy="3011534"/>
          </a:xfrm>
        </p:grpSpPr>
        <p:sp>
          <p:nvSpPr>
            <p:cNvPr id="136" name="Google Shape;136;p13"/>
            <p:cNvSpPr txBox="1"/>
            <p:nvPr/>
          </p:nvSpPr>
          <p:spPr>
            <a:xfrm>
              <a:off x="626475" y="1154277"/>
              <a:ext cx="3328096" cy="9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Constituency</a:t>
              </a:r>
              <a:r>
                <a:rPr lang="en-US" sz="2800" b="1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400" b="0" i="0" u="none" strike="noStrike" cap="none">
                  <a:solidFill>
                    <a:srgbClr val="000000"/>
                  </a:solidFill>
                  <a:highlight>
                    <a:srgbClr val="C0C0C0"/>
                  </a:highlight>
                  <a:latin typeface="Arial"/>
                  <a:ea typeface="Arial"/>
                  <a:cs typeface="Arial"/>
                  <a:sym typeface="Arial"/>
                </a:rPr>
                <a:t>Parsing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"/>
                <a:buFont typeface="Arial"/>
                <a:buNone/>
              </a:pPr>
              <a:endParaRPr sz="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"/>
                <a:buFont typeface="Arial"/>
                <a:buNone/>
              </a:pPr>
              <a:endParaRPr sz="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endPara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7" name="Google Shape;137;p13" descr="A diagram of a sentenc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8296" y="1676611"/>
              <a:ext cx="4851400" cy="2489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13" descr="A diagram of food component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912" y="5138824"/>
            <a:ext cx="6410977" cy="158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3"/>
          <p:cNvSpPr txBox="1"/>
          <p:nvPr/>
        </p:nvSpPr>
        <p:spPr>
          <a:xfrm>
            <a:off x="626475" y="4475736"/>
            <a:ext cx="3328096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Machine Translation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7159798" y="1154277"/>
            <a:ext cx="3328096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Question Answering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7277" y="1731644"/>
            <a:ext cx="5294723" cy="356810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/>
          <p:nvPr/>
        </p:nvSpPr>
        <p:spPr>
          <a:xfrm>
            <a:off x="7159798" y="5541658"/>
            <a:ext cx="4656290" cy="131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They all need expensive annotation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Can we train an unsupervised model?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b41d5b9b40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87" name="Google Shape;787;g2b41d5b9b40_1_0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pic>
        <p:nvPicPr>
          <p:cNvPr id="788" name="Google Shape;788;g2b41d5b9b40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201" y="2655626"/>
            <a:ext cx="64674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g2b41d5b9b40_1_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ERNIE-Tsinghua</a:t>
            </a:r>
            <a:endParaRPr/>
          </a:p>
        </p:txBody>
      </p:sp>
      <p:sp>
        <p:nvSpPr>
          <p:cNvPr id="790" name="Google Shape;790;g2b41d5b9b40_1_0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Motivation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b41d5b9b40_1_0"/>
          <p:cNvSpPr txBox="1"/>
          <p:nvPr/>
        </p:nvSpPr>
        <p:spPr>
          <a:xfrm>
            <a:off x="1184201" y="1762025"/>
            <a:ext cx="56295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incorporate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structured entity information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b41d5b9b40_1_0"/>
          <p:cNvSpPr txBox="1"/>
          <p:nvPr/>
        </p:nvSpPr>
        <p:spPr>
          <a:xfrm>
            <a:off x="1302187" y="6156293"/>
            <a:ext cx="56295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incorporate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structured entity information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Input, Output?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b41d5b9b40_1_0"/>
          <p:cNvSpPr txBox="1"/>
          <p:nvPr/>
        </p:nvSpPr>
        <p:spPr>
          <a:xfrm>
            <a:off x="714970" y="5697127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800" name="Google Shape;800;p34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sp>
        <p:nvSpPr>
          <p:cNvPr id="801" name="Google Shape;801;p34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ERNIE-Tsinghua</a:t>
            </a:r>
            <a:endParaRPr/>
          </a:p>
        </p:txBody>
      </p:sp>
      <p:sp>
        <p:nvSpPr>
          <p:cNvPr id="802" name="Google Shape;802;p34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34" descr="A diagram of a computer proc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70" y="1717679"/>
            <a:ext cx="10515600" cy="45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810" name="Google Shape;810;p35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sp>
        <p:nvSpPr>
          <p:cNvPr id="811" name="Google Shape;811;p35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ERNIE-Tsinghua</a:t>
            </a:r>
            <a:endParaRPr/>
          </a:p>
        </p:txBody>
      </p:sp>
      <p:sp>
        <p:nvSpPr>
          <p:cNvPr id="812" name="Google Shape;812;p35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0" y="1169742"/>
            <a:ext cx="44005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5" descr="A diagram of a computer proce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9343"/>
          <a:stretch/>
        </p:blipFill>
        <p:spPr>
          <a:xfrm>
            <a:off x="156115" y="1844425"/>
            <a:ext cx="6378351" cy="45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3250" y="2476305"/>
            <a:ext cx="3438525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5"/>
          <p:cNvSpPr txBox="1"/>
          <p:nvPr/>
        </p:nvSpPr>
        <p:spPr>
          <a:xfrm>
            <a:off x="6689420" y="1952966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With entity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5"/>
          <p:cNvSpPr txBox="1"/>
          <p:nvPr/>
        </p:nvSpPr>
        <p:spPr>
          <a:xfrm>
            <a:off x="6689420" y="3629690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Without entity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8" name="Google Shape;818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3895" y="4185749"/>
            <a:ext cx="24288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662" y="5644421"/>
            <a:ext cx="35718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35"/>
          <p:cNvSpPr txBox="1"/>
          <p:nvPr/>
        </p:nvSpPr>
        <p:spPr>
          <a:xfrm>
            <a:off x="6689419" y="5152407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Loss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66fbb5ecf7_0_4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827" name="Google Shape;827;g266fbb5ecf7_0_467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ERNIE-Tsinghua</a:t>
            </a:r>
            <a:endParaRPr/>
          </a:p>
        </p:txBody>
      </p:sp>
      <p:sp>
        <p:nvSpPr>
          <p:cNvPr id="828" name="Google Shape;828;g266fbb5ecf7_0_467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Downstream tasks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g266fbb5ecf7_0_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175" y="1931351"/>
            <a:ext cx="823912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g266fbb5ecf7_0_467"/>
          <p:cNvSpPr txBox="1"/>
          <p:nvPr/>
        </p:nvSpPr>
        <p:spPr>
          <a:xfrm>
            <a:off x="667375" y="4840123"/>
            <a:ext cx="10170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CLS: overall sentence embedding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ENT: Named Entity Recognition tasks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HD: Head, representing the main entity or subject in a relationship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TL: Tail, indicating the secondary entity or object in a relationship.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66fbb5ecf7_0_4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pic>
        <p:nvPicPr>
          <p:cNvPr id="837" name="Google Shape;837;g266fbb5ecf7_0_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181" y="1671453"/>
            <a:ext cx="4102183" cy="172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g266fbb5ecf7_0_4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6354" y="1810505"/>
            <a:ext cx="441960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g266fbb5ecf7_0_483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ERNIE-Tsinghua</a:t>
            </a:r>
            <a:endParaRPr/>
          </a:p>
        </p:txBody>
      </p:sp>
      <p:sp>
        <p:nvSpPr>
          <p:cNvPr id="840" name="Google Shape;840;g266fbb5ecf7_0_483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66fbb5ecf7_0_4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3967" y="3729268"/>
            <a:ext cx="3864373" cy="20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g266fbb5ecf7_0_4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87181" y="3646781"/>
            <a:ext cx="48577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g266fbb5ecf7_0_483"/>
          <p:cNvSpPr/>
          <p:nvPr/>
        </p:nvSpPr>
        <p:spPr>
          <a:xfrm>
            <a:off x="1902541" y="2788247"/>
            <a:ext cx="3052917" cy="22042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66fbb5ecf7_0_483"/>
          <p:cNvSpPr/>
          <p:nvPr/>
        </p:nvSpPr>
        <p:spPr>
          <a:xfrm>
            <a:off x="6449961" y="2674962"/>
            <a:ext cx="2620298" cy="31493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66fbb5ecf7_0_483"/>
          <p:cNvSpPr/>
          <p:nvPr/>
        </p:nvSpPr>
        <p:spPr>
          <a:xfrm>
            <a:off x="1647069" y="4841558"/>
            <a:ext cx="2113770" cy="3498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66fbb5ecf7_0_483"/>
          <p:cNvSpPr/>
          <p:nvPr/>
        </p:nvSpPr>
        <p:spPr>
          <a:xfrm>
            <a:off x="4336191" y="4841558"/>
            <a:ext cx="855241" cy="3498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66fbb5ecf7_0_483"/>
          <p:cNvSpPr/>
          <p:nvPr/>
        </p:nvSpPr>
        <p:spPr>
          <a:xfrm>
            <a:off x="9639466" y="5629714"/>
            <a:ext cx="448431" cy="3498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g266fbb5ecf7_0_483"/>
          <p:cNvSpPr/>
          <p:nvPr/>
        </p:nvSpPr>
        <p:spPr>
          <a:xfrm>
            <a:off x="7143299" y="5644339"/>
            <a:ext cx="855241" cy="34987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855" name="Google Shape;855;p36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sp>
        <p:nvSpPr>
          <p:cNvPr id="856" name="Google Shape;856;p3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Unified language model</a:t>
            </a:r>
            <a:endParaRPr/>
          </a:p>
        </p:txBody>
      </p:sp>
      <p:sp>
        <p:nvSpPr>
          <p:cNvPr id="857" name="Google Shape;857;p36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6"/>
          <p:cNvSpPr txBox="1"/>
          <p:nvPr/>
        </p:nvSpPr>
        <p:spPr>
          <a:xfrm>
            <a:off x="1408145" y="1777901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generation task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BERT is not applicable</a:t>
            </a:r>
            <a:endParaRPr sz="20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6"/>
          <p:cNvSpPr txBox="1"/>
          <p:nvPr/>
        </p:nvSpPr>
        <p:spPr>
          <a:xfrm>
            <a:off x="714970" y="2548045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Training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36"/>
          <p:cNvGrpSpPr/>
          <p:nvPr/>
        </p:nvGrpSpPr>
        <p:grpSpPr>
          <a:xfrm>
            <a:off x="2890889" y="2710559"/>
            <a:ext cx="5282196" cy="1378265"/>
            <a:chOff x="2890889" y="2710559"/>
            <a:chExt cx="5282196" cy="1378265"/>
          </a:xfrm>
        </p:grpSpPr>
        <p:grpSp>
          <p:nvGrpSpPr>
            <p:cNvPr id="861" name="Google Shape;861;p36"/>
            <p:cNvGrpSpPr/>
            <p:nvPr/>
          </p:nvGrpSpPr>
          <p:grpSpPr>
            <a:xfrm>
              <a:off x="2935205" y="2710559"/>
              <a:ext cx="5237880" cy="806577"/>
              <a:chOff x="89780" y="3674550"/>
              <a:chExt cx="5237880" cy="806577"/>
            </a:xfrm>
          </p:grpSpPr>
          <p:sp>
            <p:nvSpPr>
              <p:cNvPr id="862" name="Google Shape;862;p36"/>
              <p:cNvSpPr/>
              <p:nvPr/>
            </p:nvSpPr>
            <p:spPr>
              <a:xfrm>
                <a:off x="89780" y="3674550"/>
                <a:ext cx="5237880" cy="806577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6"/>
              <p:cNvSpPr txBox="1"/>
              <p:nvPr/>
            </p:nvSpPr>
            <p:spPr>
              <a:xfrm>
                <a:off x="2197950" y="3837699"/>
                <a:ext cx="114165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BERT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4" name="Google Shape;864;p36"/>
            <p:cNvGrpSpPr/>
            <p:nvPr/>
          </p:nvGrpSpPr>
          <p:grpSpPr>
            <a:xfrm>
              <a:off x="2890889" y="3758238"/>
              <a:ext cx="4918970" cy="330586"/>
              <a:chOff x="2890889" y="3758238"/>
              <a:chExt cx="4918970" cy="330586"/>
            </a:xfrm>
          </p:grpSpPr>
          <p:grpSp>
            <p:nvGrpSpPr>
              <p:cNvPr id="865" name="Google Shape;865;p36"/>
              <p:cNvGrpSpPr/>
              <p:nvPr/>
            </p:nvGrpSpPr>
            <p:grpSpPr>
              <a:xfrm>
                <a:off x="2890889" y="3764360"/>
                <a:ext cx="3132970" cy="324464"/>
                <a:chOff x="1181160" y="5189494"/>
                <a:chExt cx="3132970" cy="324464"/>
              </a:xfrm>
            </p:grpSpPr>
            <p:sp>
              <p:nvSpPr>
                <p:cNvPr id="866" name="Google Shape;866;p36"/>
                <p:cNvSpPr txBox="1"/>
                <p:nvPr/>
              </p:nvSpPr>
              <p:spPr>
                <a:xfrm>
                  <a:off x="1181160" y="5206181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6"/>
                <p:cNvSpPr txBox="1"/>
                <p:nvPr/>
              </p:nvSpPr>
              <p:spPr>
                <a:xfrm>
                  <a:off x="2074160" y="5206181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W2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6"/>
                <p:cNvSpPr txBox="1"/>
                <p:nvPr/>
              </p:nvSpPr>
              <p:spPr>
                <a:xfrm>
                  <a:off x="2967160" y="5206181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W3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6"/>
                <p:cNvSpPr txBox="1"/>
                <p:nvPr/>
              </p:nvSpPr>
              <p:spPr>
                <a:xfrm>
                  <a:off x="3860160" y="5189494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highlight>
                        <a:srgbClr val="808080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W4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70" name="Google Shape;870;p36"/>
              <p:cNvSpPr txBox="1"/>
              <p:nvPr/>
            </p:nvSpPr>
            <p:spPr>
              <a:xfrm>
                <a:off x="6435208" y="3758238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6"/>
              <p:cNvSpPr txBox="1"/>
              <p:nvPr/>
            </p:nvSpPr>
            <p:spPr>
              <a:xfrm>
                <a:off x="7355889" y="3761759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2" name="Google Shape;872;p36"/>
          <p:cNvGrpSpPr/>
          <p:nvPr/>
        </p:nvGrpSpPr>
        <p:grpSpPr>
          <a:xfrm>
            <a:off x="2890889" y="4361154"/>
            <a:ext cx="5282196" cy="1378265"/>
            <a:chOff x="2890889" y="2710559"/>
            <a:chExt cx="5282196" cy="1378265"/>
          </a:xfrm>
        </p:grpSpPr>
        <p:grpSp>
          <p:nvGrpSpPr>
            <p:cNvPr id="873" name="Google Shape;873;p36"/>
            <p:cNvGrpSpPr/>
            <p:nvPr/>
          </p:nvGrpSpPr>
          <p:grpSpPr>
            <a:xfrm>
              <a:off x="2935205" y="2710559"/>
              <a:ext cx="5237880" cy="806577"/>
              <a:chOff x="89780" y="3674550"/>
              <a:chExt cx="5237880" cy="806577"/>
            </a:xfrm>
          </p:grpSpPr>
          <p:sp>
            <p:nvSpPr>
              <p:cNvPr id="874" name="Google Shape;874;p36"/>
              <p:cNvSpPr/>
              <p:nvPr/>
            </p:nvSpPr>
            <p:spPr>
              <a:xfrm>
                <a:off x="89780" y="3674550"/>
                <a:ext cx="5237880" cy="806577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6"/>
              <p:cNvSpPr txBox="1"/>
              <p:nvPr/>
            </p:nvSpPr>
            <p:spPr>
              <a:xfrm>
                <a:off x="2197950" y="3837699"/>
                <a:ext cx="114165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BERT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6" name="Google Shape;876;p36"/>
            <p:cNvGrpSpPr/>
            <p:nvPr/>
          </p:nvGrpSpPr>
          <p:grpSpPr>
            <a:xfrm>
              <a:off x="2890889" y="3781047"/>
              <a:ext cx="2239970" cy="307777"/>
              <a:chOff x="1181160" y="5206181"/>
              <a:chExt cx="2239970" cy="307777"/>
            </a:xfrm>
          </p:grpSpPr>
          <p:sp>
            <p:nvSpPr>
              <p:cNvPr id="877" name="Google Shape;877;p36"/>
              <p:cNvSpPr txBox="1"/>
              <p:nvPr/>
            </p:nvSpPr>
            <p:spPr>
              <a:xfrm>
                <a:off x="1181160" y="5206181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6"/>
              <p:cNvSpPr txBox="1"/>
              <p:nvPr/>
            </p:nvSpPr>
            <p:spPr>
              <a:xfrm>
                <a:off x="2074160" y="5206181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6"/>
              <p:cNvSpPr txBox="1"/>
              <p:nvPr/>
            </p:nvSpPr>
            <p:spPr>
              <a:xfrm>
                <a:off x="2967160" y="5206181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0" name="Google Shape;880;p36"/>
          <p:cNvSpPr txBox="1"/>
          <p:nvPr/>
        </p:nvSpPr>
        <p:spPr>
          <a:xfrm>
            <a:off x="714969" y="4210408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Inference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6"/>
          <p:cNvSpPr txBox="1"/>
          <p:nvPr/>
        </p:nvSpPr>
        <p:spPr>
          <a:xfrm>
            <a:off x="770332" y="5713647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Cause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6"/>
          <p:cNvSpPr txBox="1"/>
          <p:nvPr/>
        </p:nvSpPr>
        <p:spPr>
          <a:xfrm>
            <a:off x="1854645" y="6126955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input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different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889" name="Google Shape;889;p37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sp>
        <p:nvSpPr>
          <p:cNvPr id="890" name="Google Shape;890;p37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Unified language model</a:t>
            </a:r>
            <a:endParaRPr/>
          </a:p>
        </p:txBody>
      </p:sp>
      <p:sp>
        <p:nvSpPr>
          <p:cNvPr id="891" name="Google Shape;891;p37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7"/>
          <p:cNvSpPr txBox="1"/>
          <p:nvPr/>
        </p:nvSpPr>
        <p:spPr>
          <a:xfrm>
            <a:off x="1408145" y="1777901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absorb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seq2seq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task into BERT</a:t>
            </a:r>
            <a:endParaRPr sz="20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7"/>
          <p:cNvSpPr txBox="1"/>
          <p:nvPr/>
        </p:nvSpPr>
        <p:spPr>
          <a:xfrm>
            <a:off x="714970" y="2379044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Elements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4" name="Google Shape;894;p37"/>
          <p:cNvGrpSpPr/>
          <p:nvPr/>
        </p:nvGrpSpPr>
        <p:grpSpPr>
          <a:xfrm>
            <a:off x="2628285" y="2824880"/>
            <a:ext cx="2210818" cy="2285972"/>
            <a:chOff x="5037238" y="1134849"/>
            <a:chExt cx="2216137" cy="2361054"/>
          </a:xfrm>
        </p:grpSpPr>
        <p:pic>
          <p:nvPicPr>
            <p:cNvPr id="895" name="Google Shape;895;p37"/>
            <p:cNvPicPr preferRelativeResize="0"/>
            <p:nvPr/>
          </p:nvPicPr>
          <p:blipFill rotWithShape="1">
            <a:blip r:embed="rId3">
              <a:alphaModFix/>
            </a:blip>
            <a:srcRect l="68625" b="70599"/>
            <a:stretch/>
          </p:blipFill>
          <p:spPr>
            <a:xfrm>
              <a:off x="5037238" y="1134849"/>
              <a:ext cx="2216137" cy="1682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37"/>
            <p:cNvSpPr/>
            <p:nvPr/>
          </p:nvSpPr>
          <p:spPr>
            <a:xfrm>
              <a:off x="5269370" y="3009603"/>
              <a:ext cx="1529700" cy="486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Bert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4702561" y="2964639"/>
            <a:ext cx="2210818" cy="2146215"/>
            <a:chOff x="5037238" y="2853307"/>
            <a:chExt cx="2216137" cy="2216707"/>
          </a:xfrm>
        </p:grpSpPr>
        <p:pic>
          <p:nvPicPr>
            <p:cNvPr id="898" name="Google Shape;898;p37"/>
            <p:cNvPicPr preferRelativeResize="0"/>
            <p:nvPr/>
          </p:nvPicPr>
          <p:blipFill rotWithShape="1">
            <a:blip r:embed="rId3">
              <a:alphaModFix/>
            </a:blip>
            <a:srcRect l="68625" t="30025" b="43428"/>
            <a:stretch/>
          </p:blipFill>
          <p:spPr>
            <a:xfrm>
              <a:off x="5037238" y="2853307"/>
              <a:ext cx="2216137" cy="1519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9" name="Google Shape;899;p37"/>
            <p:cNvSpPr/>
            <p:nvPr/>
          </p:nvSpPr>
          <p:spPr>
            <a:xfrm>
              <a:off x="5380456" y="4583714"/>
              <a:ext cx="1529700" cy="486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GPT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37"/>
          <p:cNvGrpSpPr/>
          <p:nvPr/>
        </p:nvGrpSpPr>
        <p:grpSpPr>
          <a:xfrm>
            <a:off x="6776837" y="3001031"/>
            <a:ext cx="2210818" cy="2140717"/>
            <a:chOff x="5037238" y="4431729"/>
            <a:chExt cx="2216137" cy="2211028"/>
          </a:xfrm>
        </p:grpSpPr>
        <p:pic>
          <p:nvPicPr>
            <p:cNvPr id="901" name="Google Shape;901;p37"/>
            <p:cNvPicPr preferRelativeResize="0"/>
            <p:nvPr/>
          </p:nvPicPr>
          <p:blipFill rotWithShape="1">
            <a:blip r:embed="rId3">
              <a:alphaModFix/>
            </a:blip>
            <a:srcRect l="68625" t="57607" b="15034"/>
            <a:stretch/>
          </p:blipFill>
          <p:spPr>
            <a:xfrm>
              <a:off x="5037238" y="4431729"/>
              <a:ext cx="2216137" cy="1565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2" name="Google Shape;902;p37"/>
            <p:cNvSpPr/>
            <p:nvPr/>
          </p:nvSpPr>
          <p:spPr>
            <a:xfrm>
              <a:off x="5380456" y="6156457"/>
              <a:ext cx="1529700" cy="486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BART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MASS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3" name="Google Shape;903;p37"/>
          <p:cNvSpPr txBox="1"/>
          <p:nvPr/>
        </p:nvSpPr>
        <p:spPr>
          <a:xfrm>
            <a:off x="1053138" y="3019398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7"/>
          <p:cNvSpPr txBox="1"/>
          <p:nvPr/>
        </p:nvSpPr>
        <p:spPr>
          <a:xfrm>
            <a:off x="1093110" y="4593766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LM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7"/>
          <p:cNvSpPr txBox="1"/>
          <p:nvPr/>
        </p:nvSpPr>
        <p:spPr>
          <a:xfrm>
            <a:off x="1558534" y="3469090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7"/>
          <p:cNvSpPr txBox="1"/>
          <p:nvPr/>
        </p:nvSpPr>
        <p:spPr>
          <a:xfrm>
            <a:off x="1540237" y="6066211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of LM is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MASK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7"/>
          <p:cNvSpPr txBox="1"/>
          <p:nvPr/>
        </p:nvSpPr>
        <p:spPr>
          <a:xfrm>
            <a:off x="763131" y="5539557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Insight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914" name="Google Shape;914;p38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sp>
        <p:nvSpPr>
          <p:cNvPr id="915" name="Google Shape;915;p38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Unified language model</a:t>
            </a:r>
            <a:endParaRPr/>
          </a:p>
        </p:txBody>
      </p:sp>
      <p:sp>
        <p:nvSpPr>
          <p:cNvPr id="916" name="Google Shape;916;p38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Architecture-UniLM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38"/>
          <p:cNvPicPr preferRelativeResize="0"/>
          <p:nvPr/>
        </p:nvPicPr>
        <p:blipFill rotWithShape="1">
          <a:blip r:embed="rId3">
            <a:alphaModFix/>
          </a:blip>
          <a:srcRect b="15034"/>
          <a:stretch/>
        </p:blipFill>
        <p:spPr>
          <a:xfrm>
            <a:off x="1647851" y="1627131"/>
            <a:ext cx="7512159" cy="5094319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38"/>
          <p:cNvSpPr/>
          <p:nvPr/>
        </p:nvSpPr>
        <p:spPr>
          <a:xfrm>
            <a:off x="5217115" y="1722231"/>
            <a:ext cx="1611388" cy="149070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8"/>
          <p:cNvSpPr/>
          <p:nvPr/>
        </p:nvSpPr>
        <p:spPr>
          <a:xfrm>
            <a:off x="5249781" y="3369517"/>
            <a:ext cx="1611388" cy="149070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8"/>
          <p:cNvSpPr/>
          <p:nvPr/>
        </p:nvSpPr>
        <p:spPr>
          <a:xfrm>
            <a:off x="5217115" y="4865647"/>
            <a:ext cx="1611388" cy="149070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8"/>
          <p:cNvSpPr/>
          <p:nvPr/>
        </p:nvSpPr>
        <p:spPr>
          <a:xfrm>
            <a:off x="1947889" y="1786559"/>
            <a:ext cx="1611388" cy="74725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928" name="Google Shape;928;p39"/>
          <p:cNvSpPr txBox="1">
            <a:spLocks noGrp="1"/>
          </p:cNvSpPr>
          <p:nvPr>
            <p:ph type="body" idx="4294967295"/>
          </p:nvPr>
        </p:nvSpPr>
        <p:spPr>
          <a:xfrm>
            <a:off x="797675" y="976978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48951"/>
              <a:buNone/>
            </a:pPr>
            <a:endParaRPr sz="10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181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21343"/>
              <a:buNone/>
            </a:pPr>
            <a:endParaRPr sz="2300"/>
          </a:p>
        </p:txBody>
      </p:sp>
      <p:sp>
        <p:nvSpPr>
          <p:cNvPr id="929" name="Google Shape;929;p3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Unified language model</a:t>
            </a:r>
            <a:endParaRPr/>
          </a:p>
        </p:txBody>
      </p:sp>
      <p:sp>
        <p:nvSpPr>
          <p:cNvPr id="930" name="Google Shape;930;p39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 - about training details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9"/>
          <p:cNvSpPr txBox="1"/>
          <p:nvPr/>
        </p:nvSpPr>
        <p:spPr>
          <a:xfrm>
            <a:off x="1408145" y="1777901"/>
            <a:ext cx="60984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organize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these tasks to train a unified LM?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mask?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apply to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downstream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tasks?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9"/>
          <p:cNvSpPr txBox="1"/>
          <p:nvPr/>
        </p:nvSpPr>
        <p:spPr>
          <a:xfrm>
            <a:off x="714970" y="2768719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Solution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9"/>
          <p:cNvSpPr txBox="1"/>
          <p:nvPr/>
        </p:nvSpPr>
        <p:spPr>
          <a:xfrm>
            <a:off x="1408145" y="3148218"/>
            <a:ext cx="1028732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MASK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BERT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one batch,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organize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tasks 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1/3 data for training Bi-LM task, update parameters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1/3 for seq2seq task, update parameters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1/6 for left-to-right task, update parameters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1/6 for right-to-left task, update parameters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NLU: same as BERT, NLG: mask [SEG] in second sentence to learn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when to stop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9"/>
          <p:cNvSpPr txBox="1"/>
          <p:nvPr/>
        </p:nvSpPr>
        <p:spPr>
          <a:xfrm>
            <a:off x="797675" y="5345684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Other details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9"/>
          <p:cNvSpPr txBox="1"/>
          <p:nvPr/>
        </p:nvSpPr>
        <p:spPr>
          <a:xfrm>
            <a:off x="1408145" y="5831014"/>
            <a:ext cx="8694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Initialize from BERT- large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80% randomly masked one token, 20% randomly masked bigram/trigram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b41d5b9b40_1_3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pic>
        <p:nvPicPr>
          <p:cNvPr id="942" name="Google Shape;942;g2b41d5b9b40_1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45" y="2783250"/>
            <a:ext cx="7908462" cy="3793480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g2b41d5b9b40_1_36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Unified language model</a:t>
            </a:r>
            <a:endParaRPr/>
          </a:p>
        </p:txBody>
      </p:sp>
      <p:sp>
        <p:nvSpPr>
          <p:cNvPr id="944" name="Google Shape;944;g2b41d5b9b40_1_361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g2b41d5b9b40_1_361"/>
          <p:cNvSpPr txBox="1"/>
          <p:nvPr/>
        </p:nvSpPr>
        <p:spPr>
          <a:xfrm>
            <a:off x="1408145" y="1777901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 about improvement on each kind of task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2b41d5b9b40_1_361"/>
          <p:cNvSpPr/>
          <p:nvPr/>
        </p:nvSpPr>
        <p:spPr>
          <a:xfrm>
            <a:off x="7187606" y="5029201"/>
            <a:ext cx="637994" cy="204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b41d5b9b40_1_361"/>
          <p:cNvSpPr/>
          <p:nvPr/>
        </p:nvSpPr>
        <p:spPr>
          <a:xfrm>
            <a:off x="8504657" y="5019370"/>
            <a:ext cx="637994" cy="204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b41d5b9b40_1_361"/>
          <p:cNvSpPr/>
          <p:nvPr/>
        </p:nvSpPr>
        <p:spPr>
          <a:xfrm>
            <a:off x="7855086" y="5019370"/>
            <a:ext cx="637994" cy="204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b41d5b9b40_1_361"/>
          <p:cNvSpPr/>
          <p:nvPr/>
        </p:nvSpPr>
        <p:spPr>
          <a:xfrm>
            <a:off x="4620470" y="4815268"/>
            <a:ext cx="637994" cy="204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b41d5b9b40_1_361"/>
          <p:cNvSpPr/>
          <p:nvPr/>
        </p:nvSpPr>
        <p:spPr>
          <a:xfrm>
            <a:off x="3316892" y="4759109"/>
            <a:ext cx="637994" cy="204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b41d5b9b40_1_361"/>
          <p:cNvSpPr/>
          <p:nvPr/>
        </p:nvSpPr>
        <p:spPr>
          <a:xfrm>
            <a:off x="1408144" y="5238009"/>
            <a:ext cx="1349803" cy="204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2b41d5b9b40_1_361"/>
          <p:cNvSpPr/>
          <p:nvPr/>
        </p:nvSpPr>
        <p:spPr>
          <a:xfrm>
            <a:off x="8610600" y="5261305"/>
            <a:ext cx="706007" cy="1808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2b41d5b9b40_1_361"/>
          <p:cNvSpPr/>
          <p:nvPr/>
        </p:nvSpPr>
        <p:spPr>
          <a:xfrm>
            <a:off x="5389993" y="5461823"/>
            <a:ext cx="706007" cy="1808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150" y="4558500"/>
            <a:ext cx="264250" cy="2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Next word prediction</a:t>
            </a:r>
            <a:endParaRPr sz="4200"/>
          </a:p>
        </p:txBody>
      </p:sp>
      <p:sp>
        <p:nvSpPr>
          <p:cNvPr id="151" name="Google Shape;151;p14"/>
          <p:cNvSpPr txBox="1"/>
          <p:nvPr/>
        </p:nvSpPr>
        <p:spPr>
          <a:xfrm rot="10800000">
            <a:off x="2491751" y="3147603"/>
            <a:ext cx="457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4"/>
          <p:cNvCxnSpPr>
            <a:stCxn id="153" idx="0"/>
          </p:cNvCxnSpPr>
          <p:nvPr/>
        </p:nvCxnSpPr>
        <p:spPr>
          <a:xfrm rot="10800000">
            <a:off x="961924" y="2424506"/>
            <a:ext cx="7800" cy="1380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4" name="Google Shape;154;p14"/>
          <p:cNvCxnSpPr/>
          <p:nvPr/>
        </p:nvCxnSpPr>
        <p:spPr>
          <a:xfrm rot="10800000">
            <a:off x="2955538" y="2070991"/>
            <a:ext cx="7908" cy="137987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5" name="Google Shape;155;p14"/>
          <p:cNvSpPr txBox="1"/>
          <p:nvPr/>
        </p:nvSpPr>
        <p:spPr>
          <a:xfrm>
            <a:off x="1708791" y="1768347"/>
            <a:ext cx="453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2708714" y="1750087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732301" y="1747412"/>
            <a:ext cx="453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1222937" y="1757225"/>
            <a:ext cx="453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14"/>
          <p:cNvGrpSpPr/>
          <p:nvPr/>
        </p:nvGrpSpPr>
        <p:grpSpPr>
          <a:xfrm>
            <a:off x="617922" y="1133553"/>
            <a:ext cx="3678505" cy="4030120"/>
            <a:chOff x="617922" y="1133553"/>
            <a:chExt cx="3678505" cy="4030120"/>
          </a:xfrm>
        </p:grpSpPr>
        <p:cxnSp>
          <p:nvCxnSpPr>
            <p:cNvPr id="160" name="Google Shape;160;p14"/>
            <p:cNvCxnSpPr/>
            <p:nvPr/>
          </p:nvCxnSpPr>
          <p:spPr>
            <a:xfrm rot="10800000">
              <a:off x="1439892" y="2409193"/>
              <a:ext cx="7908" cy="137987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1" name="Google Shape;161;p14"/>
            <p:cNvCxnSpPr/>
            <p:nvPr/>
          </p:nvCxnSpPr>
          <p:spPr>
            <a:xfrm rot="10800000">
              <a:off x="1903354" y="2384141"/>
              <a:ext cx="7908" cy="137987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62" name="Google Shape;162;p14"/>
            <p:cNvGrpSpPr/>
            <p:nvPr/>
          </p:nvGrpSpPr>
          <p:grpSpPr>
            <a:xfrm>
              <a:off x="617922" y="1133553"/>
              <a:ext cx="3678505" cy="4030120"/>
              <a:chOff x="642974" y="765411"/>
              <a:chExt cx="3678505" cy="4030120"/>
            </a:xfrm>
          </p:grpSpPr>
          <p:sp>
            <p:nvSpPr>
              <p:cNvPr id="163" name="Google Shape;163;p14"/>
              <p:cNvSpPr txBox="1"/>
              <p:nvPr/>
            </p:nvSpPr>
            <p:spPr>
              <a:xfrm>
                <a:off x="652571" y="765411"/>
                <a:ext cx="3668908" cy="431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0" i="0" u="none" strike="noStrike" cap="none">
                    <a:solidFill>
                      <a:srgbClr val="000000"/>
                    </a:solidFill>
                    <a:highlight>
                      <a:srgbClr val="C0C0C0"/>
                    </a:highlight>
                    <a:latin typeface="Arial"/>
                    <a:ea typeface="Arial"/>
                    <a:cs typeface="Arial"/>
                    <a:sym typeface="Arial"/>
                  </a:rPr>
                  <a:t>Next word prediction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00"/>
                  <a:buFont typeface="Arial"/>
                  <a:buNone/>
                </a:pPr>
                <a:endParaRPr sz="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00"/>
                  <a:buFont typeface="Arial"/>
                  <a:buNone/>
                </a:pPr>
                <a:endParaRPr sz="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endParaRPr sz="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4" name="Google Shape;164;p14"/>
              <p:cNvCxnSpPr/>
              <p:nvPr/>
            </p:nvCxnSpPr>
            <p:spPr>
              <a:xfrm rot="10800000">
                <a:off x="986868" y="3697483"/>
                <a:ext cx="0" cy="1994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 rot="10800000">
                <a:off x="1452418" y="3699571"/>
                <a:ext cx="0" cy="1994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 rot="10800000">
                <a:off x="1928406" y="3687045"/>
                <a:ext cx="0" cy="1994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 rot="10800000">
                <a:off x="2968064" y="3699571"/>
                <a:ext cx="0" cy="19940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168" name="Google Shape;168;p14"/>
              <p:cNvGrpSpPr/>
              <p:nvPr/>
            </p:nvGrpSpPr>
            <p:grpSpPr>
              <a:xfrm>
                <a:off x="642974" y="1855304"/>
                <a:ext cx="2669674" cy="2940227"/>
                <a:chOff x="642974" y="1855304"/>
                <a:chExt cx="2669674" cy="2940227"/>
              </a:xfrm>
            </p:grpSpPr>
            <p:grpSp>
              <p:nvGrpSpPr>
                <p:cNvPr id="169" name="Google Shape;169;p14"/>
                <p:cNvGrpSpPr/>
                <p:nvPr/>
              </p:nvGrpSpPr>
              <p:grpSpPr>
                <a:xfrm>
                  <a:off x="838200" y="2194360"/>
                  <a:ext cx="2296241" cy="1503127"/>
                  <a:chOff x="1089764" y="2242155"/>
                  <a:chExt cx="2296241" cy="1503127"/>
                </a:xfrm>
              </p:grpSpPr>
              <p:grpSp>
                <p:nvGrpSpPr>
                  <p:cNvPr id="170" name="Google Shape;170;p14"/>
                  <p:cNvGrpSpPr/>
                  <p:nvPr/>
                </p:nvGrpSpPr>
                <p:grpSpPr>
                  <a:xfrm>
                    <a:off x="1089764" y="2242159"/>
                    <a:ext cx="313151" cy="1503123"/>
                    <a:chOff x="1089764" y="2242159"/>
                    <a:chExt cx="313151" cy="1503123"/>
                  </a:xfrm>
                </p:grpSpPr>
                <p:sp>
                  <p:nvSpPr>
                    <p:cNvPr id="153" name="Google Shape;153;p14"/>
                    <p:cNvSpPr/>
                    <p:nvPr/>
                  </p:nvSpPr>
                  <p:spPr>
                    <a:xfrm>
                      <a:off x="1089764" y="2242159"/>
                      <a:ext cx="313151" cy="1503123"/>
                    </a:xfrm>
                    <a:prstGeom prst="rect">
                      <a:avLst/>
                    </a:prstGeom>
                    <a:noFill/>
                    <a:ln w="25400" cap="flat" cmpd="sng">
                      <a:solidFill>
                        <a:srgbClr val="1C305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1" name="Google Shape;171;p14"/>
                    <p:cNvSpPr txBox="1"/>
                    <p:nvPr/>
                  </p:nvSpPr>
                  <p:spPr>
                    <a:xfrm rot="-5400000">
                      <a:off x="907664" y="2839831"/>
                      <a:ext cx="67197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72" name="Google Shape;172;p14"/>
                  <p:cNvGrpSpPr/>
                  <p:nvPr/>
                </p:nvGrpSpPr>
                <p:grpSpPr>
                  <a:xfrm>
                    <a:off x="1555315" y="2242157"/>
                    <a:ext cx="313151" cy="1503123"/>
                    <a:chOff x="1089764" y="2242159"/>
                    <a:chExt cx="313151" cy="1503123"/>
                  </a:xfrm>
                </p:grpSpPr>
                <p:sp>
                  <p:nvSpPr>
                    <p:cNvPr id="173" name="Google Shape;173;p14"/>
                    <p:cNvSpPr/>
                    <p:nvPr/>
                  </p:nvSpPr>
                  <p:spPr>
                    <a:xfrm>
                      <a:off x="1089764" y="2242159"/>
                      <a:ext cx="313151" cy="1503123"/>
                    </a:xfrm>
                    <a:prstGeom prst="rect">
                      <a:avLst/>
                    </a:prstGeom>
                    <a:noFill/>
                    <a:ln w="25400" cap="flat" cmpd="sng">
                      <a:solidFill>
                        <a:srgbClr val="1C305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4" name="Google Shape;174;p14"/>
                    <p:cNvSpPr txBox="1"/>
                    <p:nvPr/>
                  </p:nvSpPr>
                  <p:spPr>
                    <a:xfrm rot="-5400000">
                      <a:off x="907663" y="2839831"/>
                      <a:ext cx="67197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75" name="Google Shape;175;p14"/>
                  <p:cNvGrpSpPr/>
                  <p:nvPr/>
                </p:nvGrpSpPr>
                <p:grpSpPr>
                  <a:xfrm>
                    <a:off x="2015492" y="2242155"/>
                    <a:ext cx="313151" cy="1503123"/>
                    <a:chOff x="1089764" y="2242159"/>
                    <a:chExt cx="313151" cy="1503123"/>
                  </a:xfrm>
                </p:grpSpPr>
                <p:sp>
                  <p:nvSpPr>
                    <p:cNvPr id="176" name="Google Shape;176;p14"/>
                    <p:cNvSpPr/>
                    <p:nvPr/>
                  </p:nvSpPr>
                  <p:spPr>
                    <a:xfrm>
                      <a:off x="1089764" y="2242159"/>
                      <a:ext cx="313151" cy="1503123"/>
                    </a:xfrm>
                    <a:prstGeom prst="rect">
                      <a:avLst/>
                    </a:prstGeom>
                    <a:noFill/>
                    <a:ln w="25400" cap="flat" cmpd="sng">
                      <a:solidFill>
                        <a:srgbClr val="1C305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7" name="Google Shape;177;p14"/>
                    <p:cNvSpPr txBox="1"/>
                    <p:nvPr/>
                  </p:nvSpPr>
                  <p:spPr>
                    <a:xfrm rot="-5400000">
                      <a:off x="907663" y="2839831"/>
                      <a:ext cx="67197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78" name="Google Shape;178;p14"/>
                  <p:cNvGrpSpPr/>
                  <p:nvPr/>
                </p:nvGrpSpPr>
                <p:grpSpPr>
                  <a:xfrm>
                    <a:off x="3072854" y="2242155"/>
                    <a:ext cx="313151" cy="1503123"/>
                    <a:chOff x="1089764" y="2242159"/>
                    <a:chExt cx="313151" cy="1503123"/>
                  </a:xfrm>
                </p:grpSpPr>
                <p:sp>
                  <p:nvSpPr>
                    <p:cNvPr id="179" name="Google Shape;179;p14"/>
                    <p:cNvSpPr/>
                    <p:nvPr/>
                  </p:nvSpPr>
                  <p:spPr>
                    <a:xfrm>
                      <a:off x="1089764" y="2242159"/>
                      <a:ext cx="313151" cy="1503123"/>
                    </a:xfrm>
                    <a:prstGeom prst="rect">
                      <a:avLst/>
                    </a:prstGeom>
                    <a:noFill/>
                    <a:ln w="25400" cap="flat" cmpd="sng">
                      <a:solidFill>
                        <a:srgbClr val="1C305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0" name="Google Shape;180;p14"/>
                    <p:cNvSpPr txBox="1"/>
                    <p:nvPr/>
                  </p:nvSpPr>
                  <p:spPr>
                    <a:xfrm rot="-5400000">
                      <a:off x="907663" y="2839831"/>
                      <a:ext cx="671979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181" name="Google Shape;181;p14"/>
                  <p:cNvCxnSpPr>
                    <a:stCxn id="153" idx="3"/>
                    <a:endCxn id="173" idx="1"/>
                  </p:cNvCxnSpPr>
                  <p:nvPr/>
                </p:nvCxnSpPr>
                <p:spPr>
                  <a:xfrm>
                    <a:off x="1402915" y="2993721"/>
                    <a:ext cx="1524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E6EC2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82" name="Google Shape;182;p14"/>
                  <p:cNvCxnSpPr/>
                  <p:nvPr/>
                </p:nvCxnSpPr>
                <p:spPr>
                  <a:xfrm rot="10800000" flipH="1">
                    <a:off x="1893517" y="2983281"/>
                    <a:ext cx="152400" cy="2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E6EC2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83" name="Google Shape;183;p14"/>
                  <p:cNvCxnSpPr/>
                  <p:nvPr/>
                </p:nvCxnSpPr>
                <p:spPr>
                  <a:xfrm rot="10800000" flipH="1">
                    <a:off x="2835055" y="2972843"/>
                    <a:ext cx="152400" cy="2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E6EC2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184" name="Google Shape;184;p14"/>
                  <p:cNvCxnSpPr/>
                  <p:nvPr/>
                </p:nvCxnSpPr>
                <p:spPr>
                  <a:xfrm rot="10800000" flipH="1">
                    <a:off x="2423785" y="2974931"/>
                    <a:ext cx="152400" cy="2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E6EC2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</p:spPr>
              </p:cxnSp>
            </p:grpSp>
            <p:sp>
              <p:nvSpPr>
                <p:cNvPr id="185" name="Google Shape;185;p14"/>
                <p:cNvSpPr txBox="1"/>
                <p:nvPr/>
              </p:nvSpPr>
              <p:spPr>
                <a:xfrm>
                  <a:off x="1247989" y="4484531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 txBox="1"/>
                <p:nvPr/>
              </p:nvSpPr>
              <p:spPr>
                <a:xfrm>
                  <a:off x="642974" y="4487754"/>
                  <a:ext cx="717016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&lt;bos&gt;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 txBox="1"/>
                <p:nvPr/>
              </p:nvSpPr>
              <p:spPr>
                <a:xfrm>
                  <a:off x="1705996" y="4472514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W2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 txBox="1"/>
                <p:nvPr/>
              </p:nvSpPr>
              <p:spPr>
                <a:xfrm>
                  <a:off x="2688629" y="4462323"/>
                  <a:ext cx="591829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other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" name="Google Shape;189;p14"/>
                <p:cNvGrpSpPr/>
                <p:nvPr/>
              </p:nvGrpSpPr>
              <p:grpSpPr>
                <a:xfrm>
                  <a:off x="742543" y="1855304"/>
                  <a:ext cx="599546" cy="203735"/>
                  <a:chOff x="9132644" y="2540043"/>
                  <a:chExt cx="811441" cy="258522"/>
                </a:xfrm>
              </p:grpSpPr>
              <p:sp>
                <p:nvSpPr>
                  <p:cNvPr id="190" name="Google Shape;190;p14"/>
                  <p:cNvSpPr/>
                  <p:nvPr/>
                </p:nvSpPr>
                <p:spPr>
                  <a:xfrm rot="-5400000" flipH="1">
                    <a:off x="9394019" y="2384702"/>
                    <a:ext cx="228182" cy="599545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1C305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Google Shape;191;p14"/>
                  <p:cNvSpPr txBox="1"/>
                  <p:nvPr/>
                </p:nvSpPr>
                <p:spPr>
                  <a:xfrm>
                    <a:off x="9132644" y="2540043"/>
                    <a:ext cx="811441" cy="2300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rPr lang="en-US"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softmax</a:t>
                    </a:r>
                    <a:endPara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2" name="Google Shape;192;p14"/>
                <p:cNvGrpSpPr/>
                <p:nvPr/>
              </p:nvGrpSpPr>
              <p:grpSpPr>
                <a:xfrm>
                  <a:off x="1194807" y="1857047"/>
                  <a:ext cx="599546" cy="203735"/>
                  <a:chOff x="9132644" y="2540043"/>
                  <a:chExt cx="811441" cy="258522"/>
                </a:xfrm>
              </p:grpSpPr>
              <p:sp>
                <p:nvSpPr>
                  <p:cNvPr id="193" name="Google Shape;193;p14"/>
                  <p:cNvSpPr/>
                  <p:nvPr/>
                </p:nvSpPr>
                <p:spPr>
                  <a:xfrm rot="-5400000" flipH="1">
                    <a:off x="9394019" y="2384702"/>
                    <a:ext cx="228182" cy="599545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1C305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Google Shape;194;p14"/>
                  <p:cNvSpPr txBox="1"/>
                  <p:nvPr/>
                </p:nvSpPr>
                <p:spPr>
                  <a:xfrm>
                    <a:off x="9132644" y="2540043"/>
                    <a:ext cx="811441" cy="2300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rPr lang="en-US"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softmax</a:t>
                    </a:r>
                    <a:endPara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5" name="Google Shape;195;p14"/>
                <p:cNvGrpSpPr/>
                <p:nvPr/>
              </p:nvGrpSpPr>
              <p:grpSpPr>
                <a:xfrm>
                  <a:off x="1661055" y="1857121"/>
                  <a:ext cx="599546" cy="203735"/>
                  <a:chOff x="9132644" y="2540043"/>
                  <a:chExt cx="811441" cy="258522"/>
                </a:xfrm>
              </p:grpSpPr>
              <p:sp>
                <p:nvSpPr>
                  <p:cNvPr id="196" name="Google Shape;196;p14"/>
                  <p:cNvSpPr/>
                  <p:nvPr/>
                </p:nvSpPr>
                <p:spPr>
                  <a:xfrm rot="-5400000" flipH="1">
                    <a:off x="9394019" y="2384702"/>
                    <a:ext cx="228182" cy="599545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1C305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14"/>
                  <p:cNvSpPr txBox="1"/>
                  <p:nvPr/>
                </p:nvSpPr>
                <p:spPr>
                  <a:xfrm>
                    <a:off x="9132644" y="2540043"/>
                    <a:ext cx="811441" cy="2300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rPr lang="en-US"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softmax</a:t>
                    </a:r>
                    <a:endPara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98" name="Google Shape;198;p14"/>
                <p:cNvGrpSpPr/>
                <p:nvPr/>
              </p:nvGrpSpPr>
              <p:grpSpPr>
                <a:xfrm>
                  <a:off x="2713102" y="1859949"/>
                  <a:ext cx="599546" cy="203735"/>
                  <a:chOff x="9132644" y="2540043"/>
                  <a:chExt cx="811441" cy="258522"/>
                </a:xfrm>
              </p:grpSpPr>
              <p:sp>
                <p:nvSpPr>
                  <p:cNvPr id="199" name="Google Shape;199;p14"/>
                  <p:cNvSpPr/>
                  <p:nvPr/>
                </p:nvSpPr>
                <p:spPr>
                  <a:xfrm rot="-5400000" flipH="1">
                    <a:off x="9394019" y="2384702"/>
                    <a:ext cx="228182" cy="599545"/>
                  </a:xfrm>
                  <a:prstGeom prst="rect">
                    <a:avLst/>
                  </a:prstGeom>
                  <a:noFill/>
                  <a:ln w="25400" cap="flat" cmpd="sng">
                    <a:solidFill>
                      <a:srgbClr val="1C305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14"/>
                  <p:cNvSpPr txBox="1"/>
                  <p:nvPr/>
                </p:nvSpPr>
                <p:spPr>
                  <a:xfrm>
                    <a:off x="9132644" y="2540043"/>
                    <a:ext cx="811441" cy="2300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rPr lang="en-US" sz="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softmax</a:t>
                    </a:r>
                    <a:endParaRPr sz="11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cxnSp>
            <p:nvCxnSpPr>
              <p:cNvPr id="201" name="Google Shape;201;p14"/>
              <p:cNvCxnSpPr/>
              <p:nvPr/>
            </p:nvCxnSpPr>
            <p:spPr>
              <a:xfrm rot="10800000">
                <a:off x="976430" y="1720263"/>
                <a:ext cx="7908" cy="1379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 rot="10800000">
                <a:off x="1464944" y="1720263"/>
                <a:ext cx="7908" cy="1379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 rot="10800000">
                <a:off x="1917968" y="1722351"/>
                <a:ext cx="7908" cy="1379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 rot="10800000">
                <a:off x="2957626" y="2048027"/>
                <a:ext cx="7908" cy="1379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</p:grpSp>
      <p:sp>
        <p:nvSpPr>
          <p:cNvPr id="205" name="Google Shape;205;p14"/>
          <p:cNvSpPr txBox="1"/>
          <p:nvPr/>
        </p:nvSpPr>
        <p:spPr>
          <a:xfrm>
            <a:off x="3659584" y="2474975"/>
            <a:ext cx="26673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word prediction is inherently an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unsupervised task</a:t>
            </a:r>
            <a:endParaRPr sz="1800" b="0" i="0" u="none" strike="noStrike" cap="none">
              <a:solidFill>
                <a:schemeClr val="dk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7159798" y="1154277"/>
            <a:ext cx="3328096" cy="49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Word Embedding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4" descr="A diagram of different colored dot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6555" y="1593451"/>
            <a:ext cx="5058832" cy="367109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3612927" y="3702002"/>
            <a:ext cx="30482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semantic distance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spatial distance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627519" y="4231422"/>
            <a:ext cx="7686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/>
          <p:nvPr/>
        </p:nvSpPr>
        <p:spPr>
          <a:xfrm rot="5400000">
            <a:off x="921948" y="4497927"/>
            <a:ext cx="125018" cy="354001"/>
          </a:xfrm>
          <a:prstGeom prst="rect">
            <a:avLst/>
          </a:prstGeom>
          <a:noFill/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4"/>
          <p:cNvCxnSpPr/>
          <p:nvPr/>
        </p:nvCxnSpPr>
        <p:spPr>
          <a:xfrm rot="10800000">
            <a:off x="976430" y="4393389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2" name="Google Shape;212;p14"/>
          <p:cNvCxnSpPr/>
          <p:nvPr/>
        </p:nvCxnSpPr>
        <p:spPr>
          <a:xfrm rot="10800000">
            <a:off x="963904" y="4719065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 rot="10800000">
            <a:off x="1429454" y="4733679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4" name="Google Shape;214;p14"/>
          <p:cNvSpPr/>
          <p:nvPr/>
        </p:nvSpPr>
        <p:spPr>
          <a:xfrm rot="5400000">
            <a:off x="1362446" y="4487489"/>
            <a:ext cx="125018" cy="354001"/>
          </a:xfrm>
          <a:prstGeom prst="rect">
            <a:avLst/>
          </a:prstGeom>
          <a:noFill/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 rot="5400000">
            <a:off x="1838434" y="4487489"/>
            <a:ext cx="125018" cy="354001"/>
          </a:xfrm>
          <a:prstGeom prst="rect">
            <a:avLst/>
          </a:prstGeom>
          <a:noFill/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14"/>
          <p:cNvCxnSpPr/>
          <p:nvPr/>
        </p:nvCxnSpPr>
        <p:spPr>
          <a:xfrm rot="10800000">
            <a:off x="1920056" y="4723241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14"/>
          <p:cNvCxnSpPr/>
          <p:nvPr/>
        </p:nvCxnSpPr>
        <p:spPr>
          <a:xfrm rot="10800000">
            <a:off x="1897092" y="4362075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8" name="Google Shape;218;p14"/>
          <p:cNvCxnSpPr/>
          <p:nvPr/>
        </p:nvCxnSpPr>
        <p:spPr>
          <a:xfrm rot="10800000">
            <a:off x="1421104" y="4412179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9" name="Google Shape;219;p14"/>
          <p:cNvSpPr txBox="1"/>
          <p:nvPr/>
        </p:nvSpPr>
        <p:spPr>
          <a:xfrm>
            <a:off x="1176934" y="4221364"/>
            <a:ext cx="7686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1745965" y="4221364"/>
            <a:ext cx="7686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2659234" y="4233212"/>
            <a:ext cx="7686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 rot="5400000">
            <a:off x="2880180" y="4464525"/>
            <a:ext cx="125018" cy="354001"/>
          </a:xfrm>
          <a:prstGeom prst="rect">
            <a:avLst/>
          </a:prstGeom>
          <a:noFill/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14"/>
          <p:cNvCxnSpPr/>
          <p:nvPr/>
        </p:nvCxnSpPr>
        <p:spPr>
          <a:xfrm rot="10800000">
            <a:off x="2950126" y="4379608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4" name="Google Shape;224;p14"/>
          <p:cNvCxnSpPr/>
          <p:nvPr/>
        </p:nvCxnSpPr>
        <p:spPr>
          <a:xfrm rot="10800000">
            <a:off x="2939688" y="4682320"/>
            <a:ext cx="0" cy="19940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b41d5b9b40_1_3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pic>
        <p:nvPicPr>
          <p:cNvPr id="960" name="Google Shape;960;g2b41d5b9b40_1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1265" y="1596340"/>
            <a:ext cx="7344082" cy="163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2b41d5b9b40_1_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283" y="3227399"/>
            <a:ext cx="6114588" cy="3494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g2b41d5b9b40_1_369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Unified language model</a:t>
            </a:r>
            <a:endParaRPr/>
          </a:p>
        </p:txBody>
      </p:sp>
      <p:sp>
        <p:nvSpPr>
          <p:cNvPr id="963" name="Google Shape;963;g2b41d5b9b40_1_369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g2b41d5b9b40_1_369"/>
          <p:cNvSpPr/>
          <p:nvPr/>
        </p:nvSpPr>
        <p:spPr>
          <a:xfrm>
            <a:off x="2519681" y="2695247"/>
            <a:ext cx="1255906" cy="17674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g2b41d5b9b40_1_369"/>
          <p:cNvSpPr/>
          <p:nvPr/>
        </p:nvSpPr>
        <p:spPr>
          <a:xfrm>
            <a:off x="5202055" y="2669685"/>
            <a:ext cx="1080757" cy="21953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b41d5b9b40_1_369"/>
          <p:cNvSpPr/>
          <p:nvPr/>
        </p:nvSpPr>
        <p:spPr>
          <a:xfrm>
            <a:off x="7449107" y="2661071"/>
            <a:ext cx="1161493" cy="22815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g2b41d5b9b40_1_369"/>
          <p:cNvSpPr/>
          <p:nvPr/>
        </p:nvSpPr>
        <p:spPr>
          <a:xfrm>
            <a:off x="2917539" y="4563724"/>
            <a:ext cx="1300500" cy="29473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g2b41d5b9b40_1_369"/>
          <p:cNvSpPr/>
          <p:nvPr/>
        </p:nvSpPr>
        <p:spPr>
          <a:xfrm>
            <a:off x="6000027" y="4250882"/>
            <a:ext cx="1300500" cy="29473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g2b41d5b9b40_1_369"/>
          <p:cNvSpPr/>
          <p:nvPr/>
        </p:nvSpPr>
        <p:spPr>
          <a:xfrm>
            <a:off x="2917539" y="6244166"/>
            <a:ext cx="1300500" cy="24535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g2b41d5b9b40_1_369"/>
          <p:cNvSpPr/>
          <p:nvPr/>
        </p:nvSpPr>
        <p:spPr>
          <a:xfrm>
            <a:off x="2035277" y="2437785"/>
            <a:ext cx="2368263" cy="17674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2b41d5b9b40_1_369"/>
          <p:cNvSpPr/>
          <p:nvPr/>
        </p:nvSpPr>
        <p:spPr>
          <a:xfrm>
            <a:off x="4710543" y="2445441"/>
            <a:ext cx="1926231" cy="17674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b41d5b9b40_1_369"/>
          <p:cNvSpPr/>
          <p:nvPr/>
        </p:nvSpPr>
        <p:spPr>
          <a:xfrm>
            <a:off x="7245155" y="2445441"/>
            <a:ext cx="1530136" cy="17674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b41d5b9b40_1_369"/>
          <p:cNvSpPr/>
          <p:nvPr/>
        </p:nvSpPr>
        <p:spPr>
          <a:xfrm>
            <a:off x="5553305" y="4050196"/>
            <a:ext cx="2865565" cy="20068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b41d5b9b40_1_369"/>
          <p:cNvSpPr/>
          <p:nvPr/>
        </p:nvSpPr>
        <p:spPr>
          <a:xfrm>
            <a:off x="2508300" y="3897604"/>
            <a:ext cx="2865565" cy="20068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b41d5b9b40_1_369"/>
          <p:cNvSpPr/>
          <p:nvPr/>
        </p:nvSpPr>
        <p:spPr>
          <a:xfrm>
            <a:off x="2508300" y="4412422"/>
            <a:ext cx="2865565" cy="20068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b41d5b9b40_1_369"/>
          <p:cNvSpPr/>
          <p:nvPr/>
        </p:nvSpPr>
        <p:spPr>
          <a:xfrm>
            <a:off x="2388648" y="5774050"/>
            <a:ext cx="5899946" cy="20068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66fbb5ecf7_0_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983" name="Google Shape;983;g266fbb5ecf7_0_44"/>
          <p:cNvSpPr txBox="1"/>
          <p:nvPr/>
        </p:nvSpPr>
        <p:spPr>
          <a:xfrm>
            <a:off x="9059327" y="2774234"/>
            <a:ext cx="10170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Visualizing and Understanding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the Effectiveness of BERT</a:t>
            </a:r>
            <a:endParaRPr sz="14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4" name="Google Shape;984;g266fbb5ecf7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699" y="886248"/>
            <a:ext cx="6823040" cy="5141823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g266fbb5ecf7_0_44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Pre-training helps</a:t>
            </a:r>
            <a:endParaRPr/>
          </a:p>
        </p:txBody>
      </p:sp>
      <p:sp>
        <p:nvSpPr>
          <p:cNvPr id="986" name="Google Shape;986;g266fbb5ecf7_0_44"/>
          <p:cNvSpPr txBox="1"/>
          <p:nvPr/>
        </p:nvSpPr>
        <p:spPr>
          <a:xfrm>
            <a:off x="1428136" y="6156295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Faster gradient descending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first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66fbb5ecf7_0_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993" name="Google Shape;993;g266fbb5ecf7_0_55"/>
          <p:cNvSpPr txBox="1"/>
          <p:nvPr/>
        </p:nvSpPr>
        <p:spPr>
          <a:xfrm>
            <a:off x="9003636" y="3081995"/>
            <a:ext cx="10170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Visualizing and Understanding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the Effectiveness of BERT</a:t>
            </a:r>
            <a:endParaRPr sz="14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4" name="Google Shape;994;g266fbb5ecf7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405" y="1693062"/>
            <a:ext cx="7315363" cy="4663288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266fbb5ecf7_0_55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Pre-training helps</a:t>
            </a:r>
            <a:endParaRPr/>
          </a:p>
        </p:txBody>
      </p:sp>
      <p:sp>
        <p:nvSpPr>
          <p:cNvPr id="996" name="Google Shape;996;g266fbb5ecf7_0_55"/>
          <p:cNvSpPr txBox="1"/>
          <p:nvPr/>
        </p:nvSpPr>
        <p:spPr>
          <a:xfrm>
            <a:off x="714970" y="1215371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Generalization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g266fbb5ecf7_0_55"/>
          <p:cNvSpPr txBox="1"/>
          <p:nvPr/>
        </p:nvSpPr>
        <p:spPr>
          <a:xfrm>
            <a:off x="958519" y="6321340"/>
            <a:ext cx="6098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Better </a:t>
            </a: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generalization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capability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1004" name="Google Shape;1004;p2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05" name="Google Shape;1005;p2"/>
          <p:cNvSpPr txBox="1"/>
          <p:nvPr/>
        </p:nvSpPr>
        <p:spPr>
          <a:xfrm>
            <a:off x="1010700" y="3502935"/>
            <a:ext cx="10170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A Comprehensive Survey on Pretrained Foundation Models: A History from BERT to ChatGPT</a:t>
            </a:r>
            <a:endParaRPr sz="14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6" name="Google Shape;1006;p2" descr="A diagram of a 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812" y="1154663"/>
            <a:ext cx="11768376" cy="2274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2"/>
          <p:cNvSpPr txBox="1"/>
          <p:nvPr/>
        </p:nvSpPr>
        <p:spPr>
          <a:xfrm>
            <a:off x="580488" y="6150300"/>
            <a:ext cx="11399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dirty="0"/>
              <a:t>Conclusion: The development of pre-trained language models is </a:t>
            </a:r>
            <a:r>
              <a:rPr lang="en-US" sz="1800" dirty="0">
                <a:highlight>
                  <a:srgbClr val="C0C0C0"/>
                </a:highlight>
              </a:rPr>
              <a:t>inseparable</a:t>
            </a:r>
            <a:r>
              <a:rPr lang="en-US" sz="1800" dirty="0"/>
              <a:t> from the support of other modalities or related fields.</a:t>
            </a:r>
            <a:endParaRPr sz="1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ba863a6cf6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1014" name="Google Shape;1014;g2ba863a6cf6_0_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graphicFrame>
        <p:nvGraphicFramePr>
          <p:cNvPr id="1015" name="Google Shape;1015;g2ba863a6cf6_0_0"/>
          <p:cNvGraphicFramePr/>
          <p:nvPr/>
        </p:nvGraphicFramePr>
        <p:xfrm>
          <a:off x="390394" y="1062644"/>
          <a:ext cx="11411225" cy="4823460"/>
        </p:xfrm>
        <a:graphic>
          <a:graphicData uri="http://schemas.openxmlformats.org/drawingml/2006/table">
            <a:tbl>
              <a:tblPr firstRow="1" bandRow="1">
                <a:noFill/>
                <a:tableStyleId>{AB9A071C-8C26-4CA9-B5B9-33D665099D9E}</a:tableStyleId>
              </a:tblPr>
              <a:tblGrid>
                <a:gridCol w="62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Conference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Architecture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Embedding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Method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Innovations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NAACL-HLT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ELMo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LSTM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 model pre-training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Context-dependent word embeddings using bidirectional LSTM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NAACL-HLT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BERT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Transformer Encoder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Masked Language Model (MLM)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Bidirectional context learning using MLM and NSP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OpenAI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GPT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Transformer Decoder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Autoregressive 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 model pre-training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Pretrain-Finetune framework with unidirectional Transformer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ICLR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ALBERT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Transformer Encoder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Masked Language Model (MLM)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Embedding factorization, cross-layer parameter sharing to reduce model size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ICLR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ELECTRA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Transformer Encoder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Replacement token detection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Efficiency and accuracy improvement by using a generator and discriminator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ACL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ERNIE(THU)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Transformer Encoder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Masked Language Model (MLM)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Integrating external knowledge into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NeurIPS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LSTM + Transformer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LM +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 model pre-training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Unifies language understanding and generation capabilities in a single model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arXiv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RoBERTa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Transformer Encoder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Contextual MLM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Masked Language Model (MLM)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Optimizes BERT's pre-training process for better performance</a:t>
                      </a:r>
                      <a:endParaRPr sz="1400" u="none" strike="noStrike" cap="none"/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16" name="Google Shape;1016;g2ba863a6cf6_0_0"/>
          <p:cNvSpPr txBox="1"/>
          <p:nvPr/>
        </p:nvSpPr>
        <p:spPr>
          <a:xfrm>
            <a:off x="561094" y="5889595"/>
            <a:ext cx="10170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A Comprehensive Survey on Pretrained Foundation Models: A History from BERT to ChatGPT</a:t>
            </a:r>
            <a:endParaRPr sz="14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2ba863a6cf6_0_0"/>
          <p:cNvSpPr txBox="1"/>
          <p:nvPr/>
        </p:nvSpPr>
        <p:spPr>
          <a:xfrm>
            <a:off x="390394" y="6184977"/>
            <a:ext cx="113998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Rapid Evolution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Pretrained models have evolved quickly from simple embeddings to complex systems like BERT and GPT, showcasing major advancements in language understanding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1024" name="Google Shape;1024;p40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25" name="Google Shape;1025;p40"/>
          <p:cNvSpPr txBox="1"/>
          <p:nvPr/>
        </p:nvSpPr>
        <p:spPr>
          <a:xfrm>
            <a:off x="561094" y="5889595"/>
            <a:ext cx="10170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A Comprehensive Survey on Pretrained Foundation Models: A History from BERT to </a:t>
            </a:r>
            <a:r>
              <a:rPr lang="en-US" sz="1400" b="0" i="0" u="none" strike="noStrike" cap="none" dirty="0" err="1">
                <a:solidFill>
                  <a:srgbClr val="D1D5DB"/>
                </a:solidFill>
                <a:latin typeface="Arial"/>
                <a:ea typeface="Arial"/>
                <a:cs typeface="Arial"/>
                <a:sym typeface="Arial"/>
              </a:rPr>
              <a:t>ChatGPT</a:t>
            </a:r>
            <a:endParaRPr sz="1400" b="0" i="0" u="none" strike="noStrike" cap="none" dirty="0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Google Shape;1026;p40" descr="A table of numbers an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5422"/>
          <a:stretch/>
        </p:blipFill>
        <p:spPr>
          <a:xfrm>
            <a:off x="206985" y="1061596"/>
            <a:ext cx="5685598" cy="480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40" descr="A table of numbers an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4521"/>
          <a:stretch/>
        </p:blipFill>
        <p:spPr>
          <a:xfrm>
            <a:off x="5892583" y="1240075"/>
            <a:ext cx="6051809" cy="1747381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40"/>
          <p:cNvSpPr txBox="1"/>
          <p:nvPr/>
        </p:nvSpPr>
        <p:spPr>
          <a:xfrm>
            <a:off x="390394" y="6184977"/>
            <a:ext cx="113998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Conclusion: </a:t>
            </a:r>
            <a:r>
              <a:rPr lang="en-US" sz="1800" b="0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Numerous benchmark datasets with unified standards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support the effective validation and comparison of these models.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1035" name="Google Shape;1035;p41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36" name="Google Shape;1036;p41"/>
          <p:cNvSpPr txBox="1"/>
          <p:nvPr/>
        </p:nvSpPr>
        <p:spPr>
          <a:xfrm>
            <a:off x="527079" y="1038626"/>
            <a:ext cx="6585557" cy="131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Takeaway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1"/>
          <p:cNvSpPr txBox="1"/>
          <p:nvPr/>
        </p:nvSpPr>
        <p:spPr>
          <a:xfrm>
            <a:off x="932156" y="1697847"/>
            <a:ext cx="10629367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Contextual Understanding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Models like ELMo introduced deep contextualized representations, significantly enhancing word meaning comprehension in varied contexts.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Bidirectional Training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BERT's bidirectional MLM approach revolutionized model training, enabling a deeper grasp of language syntax and semantics.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Scalability and Efficiency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Advances by GPT-2, GPT-3, and ELECTRA demonstrate that larger, efficiently trained models can achieve remarkable language understanding and generation capabilities.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Specialization and Innovation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Innovations in models like ALBERT, RoBERTa, and UniLM highlight the trend towards specialized optimizations for efficiency and task unification.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Knowledge Integration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Models like ERNIE emphasize integrating external knowledge, improving the understanding of complex concepts beyond textual data.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Towards General AI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evolution towards models like GPT-3 suggests a move towards General AI in NLP, capable of understanding and reasoning across a wide range of tasks with minimal tuning.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150" y="4558500"/>
            <a:ext cx="264250" cy="2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Next word prediction</a:t>
            </a:r>
            <a:endParaRPr sz="4200"/>
          </a:p>
        </p:txBody>
      </p:sp>
      <p:sp>
        <p:nvSpPr>
          <p:cNvPr id="233" name="Google Shape;233;p15"/>
          <p:cNvSpPr txBox="1"/>
          <p:nvPr/>
        </p:nvSpPr>
        <p:spPr>
          <a:xfrm>
            <a:off x="1047098" y="1261492"/>
            <a:ext cx="6609775" cy="6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Word Embedding – Word2Vec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1047098" y="4061385"/>
            <a:ext cx="6609775" cy="6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Word Embedding – Glove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5"/>
          <p:cNvGrpSpPr/>
          <p:nvPr/>
        </p:nvGrpSpPr>
        <p:grpSpPr>
          <a:xfrm>
            <a:off x="1111188" y="1866224"/>
            <a:ext cx="8091038" cy="1935286"/>
            <a:chOff x="1111188" y="1866224"/>
            <a:chExt cx="8091038" cy="1935286"/>
          </a:xfrm>
        </p:grpSpPr>
        <p:grpSp>
          <p:nvGrpSpPr>
            <p:cNvPr id="236" name="Google Shape;236;p15"/>
            <p:cNvGrpSpPr/>
            <p:nvPr/>
          </p:nvGrpSpPr>
          <p:grpSpPr>
            <a:xfrm>
              <a:off x="1111188" y="1963637"/>
              <a:ext cx="8066215" cy="1837873"/>
              <a:chOff x="1111188" y="1963637"/>
              <a:chExt cx="8066215" cy="1837873"/>
            </a:xfrm>
          </p:grpSpPr>
          <p:pic>
            <p:nvPicPr>
              <p:cNvPr id="237" name="Google Shape;237;p15" descr="A diagram of a function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16069" t="2356" r="2718" b="54237"/>
              <a:stretch/>
            </p:blipFill>
            <p:spPr>
              <a:xfrm>
                <a:off x="2167201" y="1963637"/>
                <a:ext cx="2981195" cy="17530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15" descr="A diagram of a function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 l="16007" t="55296" r="2336" b="1808"/>
              <a:stretch/>
            </p:blipFill>
            <p:spPr>
              <a:xfrm>
                <a:off x="6096000" y="2020676"/>
                <a:ext cx="3081403" cy="17808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9" name="Google Shape;239;p15"/>
              <p:cNvSpPr txBox="1"/>
              <p:nvPr/>
            </p:nvSpPr>
            <p:spPr>
              <a:xfrm>
                <a:off x="1111188" y="1963637"/>
                <a:ext cx="58221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highlight>
                      <a:srgbClr val="C0C0C0"/>
                    </a:highlight>
                    <a:latin typeface="Arial"/>
                    <a:ea typeface="Arial"/>
                    <a:cs typeface="Arial"/>
                    <a:sym typeface="Arial"/>
                  </a:rPr>
                  <a:t>Input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5"/>
              <p:cNvSpPr txBox="1"/>
              <p:nvPr/>
            </p:nvSpPr>
            <p:spPr>
              <a:xfrm>
                <a:off x="1126099" y="2776382"/>
                <a:ext cx="98135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highlight>
                      <a:srgbClr val="C0C0C0"/>
                    </a:highlight>
                    <a:latin typeface="Arial"/>
                    <a:ea typeface="Arial"/>
                    <a:cs typeface="Arial"/>
                    <a:sym typeface="Arial"/>
                  </a:rPr>
                  <a:t>Projection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5"/>
              <p:cNvSpPr txBox="1"/>
              <p:nvPr/>
            </p:nvSpPr>
            <p:spPr>
              <a:xfrm>
                <a:off x="1126099" y="3408060"/>
                <a:ext cx="72167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highlight>
                      <a:srgbClr val="C0C0C0"/>
                    </a:highlight>
                    <a:latin typeface="Arial"/>
                    <a:ea typeface="Arial"/>
                    <a:cs typeface="Arial"/>
                    <a:sym typeface="Arial"/>
                  </a:rPr>
                  <a:t>Output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2" name="Google Shape;242;p1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90190" y="2547713"/>
                <a:ext cx="1031628" cy="5364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1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059579" y="2776382"/>
                <a:ext cx="1031628" cy="5364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4" name="Google Shape;244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70598" y="1866224"/>
              <a:ext cx="1031628" cy="536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17787" y="3109991"/>
              <a:ext cx="1031628" cy="5364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15"/>
          <p:cNvSpPr txBox="1"/>
          <p:nvPr/>
        </p:nvSpPr>
        <p:spPr>
          <a:xfrm>
            <a:off x="4553408" y="3343911"/>
            <a:ext cx="2667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CBOW</a:t>
            </a:r>
            <a:endParaRPr sz="1800" b="0" i="0" u="none" strike="noStrike" cap="none">
              <a:solidFill>
                <a:schemeClr val="dk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8537257" y="1910503"/>
            <a:ext cx="12459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Skip-gram</a:t>
            </a:r>
            <a:endParaRPr sz="1800" b="0" i="0" u="none" strike="noStrike" cap="none">
              <a:solidFill>
                <a:schemeClr val="dk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2063379" y="1866224"/>
            <a:ext cx="3414036" cy="209117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5849399" y="1866983"/>
            <a:ext cx="3858060" cy="209117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5" descr="A close-up of a gri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1551"/>
          <a:stretch/>
        </p:blipFill>
        <p:spPr>
          <a:xfrm>
            <a:off x="4572250" y="4585045"/>
            <a:ext cx="2554297" cy="21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 txBox="1"/>
          <p:nvPr/>
        </p:nvSpPr>
        <p:spPr>
          <a:xfrm>
            <a:off x="1348245" y="5210899"/>
            <a:ext cx="21932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fast cat wears no hat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1329009" y="5717325"/>
            <a:ext cx="22124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cat in the hat ran fast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1057140" y="4587639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3657798" y="4585045"/>
            <a:ext cx="19447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Co-occurrence matrix</a:t>
            </a:r>
            <a:endParaRPr sz="14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7537150" y="4587639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Output: embedding</a:t>
            </a:r>
            <a:endParaRPr sz="1400" b="0" i="0" u="none" strike="noStrike" cap="none">
              <a:solidFill>
                <a:srgbClr val="000000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5" descr="A close-up of a whit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0621" y="5289251"/>
            <a:ext cx="3747015" cy="93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150" y="4558500"/>
            <a:ext cx="264250" cy="2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Next word prediction</a:t>
            </a:r>
            <a:endParaRPr sz="4200"/>
          </a:p>
        </p:txBody>
      </p:sp>
      <p:sp>
        <p:nvSpPr>
          <p:cNvPr id="265" name="Google Shape;265;p16"/>
          <p:cNvSpPr txBox="1"/>
          <p:nvPr/>
        </p:nvSpPr>
        <p:spPr>
          <a:xfrm>
            <a:off x="4594068" y="1258716"/>
            <a:ext cx="4598105" cy="56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Problem-Polysemy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4807738" y="1807111"/>
            <a:ext cx="808846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saw a beautiful </a:t>
            </a:r>
            <a:r>
              <a:rPr lang="en-US" sz="2000" b="1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zoo.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help me debug this </a:t>
            </a:r>
            <a:r>
              <a:rPr lang="en-US" sz="2000" b="1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use the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pandas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library for data manipulation in Python.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pandas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zoo are a favorite attraction among children.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326934" y="1336648"/>
            <a:ext cx="4151627" cy="108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Usage-like a lookup table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89647" y="1876701"/>
            <a:ext cx="3321431" cy="3860773"/>
            <a:chOff x="1734651" y="1807815"/>
            <a:chExt cx="3321432" cy="3860773"/>
          </a:xfrm>
        </p:grpSpPr>
        <p:pic>
          <p:nvPicPr>
            <p:cNvPr id="269" name="Google Shape;269;p16" descr="A blue line on a white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51893" y="2112490"/>
              <a:ext cx="2196413" cy="3556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16"/>
            <p:cNvSpPr txBox="1"/>
            <p:nvPr/>
          </p:nvSpPr>
          <p:spPr>
            <a:xfrm>
              <a:off x="1739892" y="2112490"/>
              <a:ext cx="622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1739892" y="2410102"/>
              <a:ext cx="482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1734651" y="2707714"/>
              <a:ext cx="4235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1735527" y="2995161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 txBox="1"/>
            <p:nvPr/>
          </p:nvSpPr>
          <p:spPr>
            <a:xfrm>
              <a:off x="2680066" y="1807815"/>
              <a:ext cx="19351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embedding dimension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 txBox="1"/>
            <p:nvPr/>
          </p:nvSpPr>
          <p:spPr>
            <a:xfrm rot="5400000">
              <a:off x="4044427" y="3580709"/>
              <a:ext cx="17155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number   of   words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6"/>
          <p:cNvSpPr txBox="1"/>
          <p:nvPr/>
        </p:nvSpPr>
        <p:spPr>
          <a:xfrm>
            <a:off x="4557101" y="3855813"/>
            <a:ext cx="5292468" cy="7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Solution-contextualized word embedding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6" descr="A line of a plan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7738" y="4466246"/>
            <a:ext cx="4187980" cy="159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105156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/>
              <a:t>ELMo</a:t>
            </a:r>
            <a:endParaRPr sz="4200"/>
          </a:p>
        </p:txBody>
      </p:sp>
      <p:sp>
        <p:nvSpPr>
          <p:cNvPr id="285" name="Google Shape;285;p17"/>
          <p:cNvSpPr txBox="1"/>
          <p:nvPr/>
        </p:nvSpPr>
        <p:spPr>
          <a:xfrm>
            <a:off x="833501" y="978356"/>
            <a:ext cx="5780239" cy="7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Motivation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 txBox="1"/>
          <p:nvPr/>
        </p:nvSpPr>
        <p:spPr>
          <a:xfrm>
            <a:off x="1020937" y="1396643"/>
            <a:ext cx="80884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incorporating right content into input?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833503" y="3532424"/>
            <a:ext cx="6324286" cy="123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Bidirectional Language Model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833500" y="2158429"/>
            <a:ext cx="5780239" cy="7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Attention</a:t>
            </a: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1057625" y="2590748"/>
            <a:ext cx="80884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Leakage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1057625" y="2955818"/>
            <a:ext cx="80884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17"/>
          <p:cNvGrpSpPr/>
          <p:nvPr/>
        </p:nvGrpSpPr>
        <p:grpSpPr>
          <a:xfrm>
            <a:off x="1296232" y="3950989"/>
            <a:ext cx="7314368" cy="2770461"/>
            <a:chOff x="1296232" y="1778405"/>
            <a:chExt cx="7314368" cy="2770461"/>
          </a:xfrm>
        </p:grpSpPr>
        <p:grpSp>
          <p:nvGrpSpPr>
            <p:cNvPr id="292" name="Google Shape;292;p17"/>
            <p:cNvGrpSpPr/>
            <p:nvPr/>
          </p:nvGrpSpPr>
          <p:grpSpPr>
            <a:xfrm>
              <a:off x="1296232" y="1778405"/>
              <a:ext cx="7314368" cy="2770461"/>
              <a:chOff x="1484102" y="2994038"/>
              <a:chExt cx="7314368" cy="2770461"/>
            </a:xfrm>
          </p:grpSpPr>
          <p:pic>
            <p:nvPicPr>
              <p:cNvPr id="293" name="Google Shape;293;p1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537150" y="4558500"/>
                <a:ext cx="264250" cy="290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17"/>
              <p:cNvSpPr/>
              <p:nvPr/>
            </p:nvSpPr>
            <p:spPr>
              <a:xfrm>
                <a:off x="1484102" y="3572275"/>
                <a:ext cx="1980483" cy="507119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4724004" y="4665530"/>
                <a:ext cx="2060703" cy="507119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1C305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7"/>
              <p:cNvSpPr txBox="1"/>
              <p:nvPr/>
            </p:nvSpPr>
            <p:spPr>
              <a:xfrm>
                <a:off x="1503123" y="4221271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7"/>
              <p:cNvSpPr txBox="1"/>
              <p:nvPr/>
            </p:nvSpPr>
            <p:spPr>
              <a:xfrm>
                <a:off x="2216208" y="4224846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7"/>
              <p:cNvSpPr txBox="1"/>
              <p:nvPr/>
            </p:nvSpPr>
            <p:spPr>
              <a:xfrm>
                <a:off x="3010615" y="4221271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7"/>
              <p:cNvSpPr txBox="1"/>
              <p:nvPr/>
            </p:nvSpPr>
            <p:spPr>
              <a:xfrm>
                <a:off x="3846745" y="4221270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7"/>
              <p:cNvSpPr txBox="1"/>
              <p:nvPr/>
            </p:nvSpPr>
            <p:spPr>
              <a:xfrm>
                <a:off x="4724004" y="4221270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7"/>
              <p:cNvSpPr txBox="1"/>
              <p:nvPr/>
            </p:nvSpPr>
            <p:spPr>
              <a:xfrm>
                <a:off x="5560134" y="4212270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7"/>
              <p:cNvSpPr txBox="1"/>
              <p:nvPr/>
            </p:nvSpPr>
            <p:spPr>
              <a:xfrm>
                <a:off x="6330737" y="4212269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W7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7"/>
              <p:cNvSpPr txBox="1"/>
              <p:nvPr/>
            </p:nvSpPr>
            <p:spPr>
              <a:xfrm>
                <a:off x="2143162" y="3680351"/>
                <a:ext cx="6623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LSTM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7"/>
              <p:cNvSpPr txBox="1"/>
              <p:nvPr/>
            </p:nvSpPr>
            <p:spPr>
              <a:xfrm>
                <a:off x="5374839" y="4744189"/>
                <a:ext cx="66236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LSTM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5" name="Google Shape;305;p17"/>
              <p:cNvCxnSpPr>
                <a:stCxn id="296" idx="0"/>
              </p:cNvCxnSpPr>
              <p:nvPr/>
            </p:nvCxnSpPr>
            <p:spPr>
              <a:xfrm rot="10800000">
                <a:off x="1730108" y="3988171"/>
                <a:ext cx="0" cy="23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6" name="Google Shape;306;p17"/>
              <p:cNvCxnSpPr/>
              <p:nvPr/>
            </p:nvCxnSpPr>
            <p:spPr>
              <a:xfrm rot="10800000">
                <a:off x="2443193" y="3998904"/>
                <a:ext cx="0" cy="2331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7" name="Google Shape;307;p17"/>
              <p:cNvCxnSpPr/>
              <p:nvPr/>
            </p:nvCxnSpPr>
            <p:spPr>
              <a:xfrm rot="10800000">
                <a:off x="3237600" y="3998904"/>
                <a:ext cx="0" cy="2331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8" name="Google Shape;308;p17"/>
              <p:cNvCxnSpPr/>
              <p:nvPr/>
            </p:nvCxnSpPr>
            <p:spPr>
              <a:xfrm>
                <a:off x="4950989" y="4393348"/>
                <a:ext cx="0" cy="33030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9" name="Google Shape;309;p17"/>
              <p:cNvCxnSpPr/>
              <p:nvPr/>
            </p:nvCxnSpPr>
            <p:spPr>
              <a:xfrm>
                <a:off x="5804941" y="4393348"/>
                <a:ext cx="0" cy="33030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10" name="Google Shape;310;p17"/>
              <p:cNvCxnSpPr/>
              <p:nvPr/>
            </p:nvCxnSpPr>
            <p:spPr>
              <a:xfrm>
                <a:off x="6557722" y="4413885"/>
                <a:ext cx="0" cy="33030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11" name="Google Shape;311;p17"/>
              <p:cNvCxnSpPr/>
              <p:nvPr/>
            </p:nvCxnSpPr>
            <p:spPr>
              <a:xfrm rot="10800000">
                <a:off x="3447506" y="3312428"/>
                <a:ext cx="0" cy="2331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312" name="Google Shape;312;p17"/>
              <p:cNvSpPr txBox="1"/>
              <p:nvPr/>
            </p:nvSpPr>
            <p:spPr>
              <a:xfrm>
                <a:off x="3010615" y="2994038"/>
                <a:ext cx="124906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hidden states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7"/>
              <p:cNvSpPr txBox="1"/>
              <p:nvPr/>
            </p:nvSpPr>
            <p:spPr>
              <a:xfrm>
                <a:off x="3995646" y="5456722"/>
                <a:ext cx="124906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hidden states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4" name="Google Shape;314;p17"/>
              <p:cNvCxnSpPr/>
              <p:nvPr/>
            </p:nvCxnSpPr>
            <p:spPr>
              <a:xfrm>
                <a:off x="4729300" y="5172649"/>
                <a:ext cx="0" cy="330304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15" name="Google Shape;315;p17"/>
              <p:cNvCxnSpPr/>
              <p:nvPr/>
            </p:nvCxnSpPr>
            <p:spPr>
              <a:xfrm>
                <a:off x="4300715" y="3147926"/>
                <a:ext cx="389130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6" name="Google Shape;316;p17"/>
              <p:cNvCxnSpPr/>
              <p:nvPr/>
            </p:nvCxnSpPr>
            <p:spPr>
              <a:xfrm>
                <a:off x="5177974" y="5604065"/>
                <a:ext cx="301404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17"/>
              <p:cNvCxnSpPr/>
              <p:nvPr/>
            </p:nvCxnSpPr>
            <p:spPr>
              <a:xfrm>
                <a:off x="8192022" y="3147926"/>
                <a:ext cx="0" cy="10643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8" name="Google Shape;318;p17"/>
              <p:cNvCxnSpPr/>
              <p:nvPr/>
            </p:nvCxnSpPr>
            <p:spPr>
              <a:xfrm>
                <a:off x="8194110" y="4539722"/>
                <a:ext cx="0" cy="106434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319" name="Google Shape;319;p17"/>
              <p:cNvGrpSpPr/>
              <p:nvPr/>
            </p:nvGrpSpPr>
            <p:grpSpPr>
              <a:xfrm>
                <a:off x="7639178" y="4209450"/>
                <a:ext cx="1159292" cy="314198"/>
                <a:chOff x="7714252" y="4210387"/>
                <a:chExt cx="1159292" cy="314198"/>
              </a:xfrm>
            </p:grpSpPr>
            <p:sp>
              <p:nvSpPr>
                <p:cNvPr id="320" name="Google Shape;320;p17"/>
                <p:cNvSpPr txBox="1"/>
                <p:nvPr/>
              </p:nvSpPr>
              <p:spPr>
                <a:xfrm>
                  <a:off x="7714252" y="4210387"/>
                  <a:ext cx="1159292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concatenate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17"/>
                <p:cNvSpPr/>
                <p:nvPr/>
              </p:nvSpPr>
              <p:spPr>
                <a:xfrm>
                  <a:off x="7722012" y="4240163"/>
                  <a:ext cx="1131092" cy="284422"/>
                </a:xfrm>
                <a:prstGeom prst="roundRect">
                  <a:avLst>
                    <a:gd name="adj" fmla="val 16667"/>
                  </a:avLst>
                </a:prstGeom>
                <a:noFill/>
                <a:ln w="25400" cap="flat" cmpd="sng">
                  <a:solidFill>
                    <a:srgbClr val="1C305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22" name="Google Shape;322;p17"/>
              <p:cNvCxnSpPr/>
              <p:nvPr/>
            </p:nvCxnSpPr>
            <p:spPr>
              <a:xfrm>
                <a:off x="7801400" y="3834239"/>
                <a:ext cx="0" cy="404987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17"/>
              <p:cNvCxnSpPr>
                <a:stCxn id="324" idx="1"/>
              </p:cNvCxnSpPr>
              <p:nvPr/>
            </p:nvCxnSpPr>
            <p:spPr>
              <a:xfrm rot="10800000">
                <a:off x="4080132" y="3834218"/>
                <a:ext cx="1302900" cy="10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grpSp>
            <p:nvGrpSpPr>
              <p:cNvPr id="325" name="Google Shape;325;p17"/>
              <p:cNvGrpSpPr/>
              <p:nvPr/>
            </p:nvGrpSpPr>
            <p:grpSpPr>
              <a:xfrm>
                <a:off x="5383032" y="3647975"/>
                <a:ext cx="1131092" cy="338954"/>
                <a:chOff x="7722012" y="4185631"/>
                <a:chExt cx="1131092" cy="338954"/>
              </a:xfrm>
            </p:grpSpPr>
            <p:sp>
              <p:nvSpPr>
                <p:cNvPr id="326" name="Google Shape;326;p17"/>
                <p:cNvSpPr txBox="1"/>
                <p:nvPr/>
              </p:nvSpPr>
              <p:spPr>
                <a:xfrm>
                  <a:off x="7875660" y="4185631"/>
                  <a:ext cx="811441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US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softmax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17"/>
                <p:cNvSpPr/>
                <p:nvPr/>
              </p:nvSpPr>
              <p:spPr>
                <a:xfrm>
                  <a:off x="7722012" y="4240163"/>
                  <a:ext cx="1131092" cy="284422"/>
                </a:xfrm>
                <a:prstGeom prst="roundRect">
                  <a:avLst>
                    <a:gd name="adj" fmla="val 16667"/>
                  </a:avLst>
                </a:prstGeom>
                <a:noFill/>
                <a:ln w="25400" cap="flat" cmpd="sng">
                  <a:solidFill>
                    <a:srgbClr val="1C305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27" name="Google Shape;327;p17"/>
              <p:cNvCxnSpPr>
                <a:stCxn id="324" idx="3"/>
              </p:cNvCxnSpPr>
              <p:nvPr/>
            </p:nvCxnSpPr>
            <p:spPr>
              <a:xfrm>
                <a:off x="6514124" y="3844718"/>
                <a:ext cx="1287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8" name="Google Shape;328;p17"/>
              <p:cNvCxnSpPr/>
              <p:nvPr/>
            </p:nvCxnSpPr>
            <p:spPr>
              <a:xfrm rot="10800000">
                <a:off x="5164051" y="5051966"/>
                <a:ext cx="1082317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29" name="Google Shape;329;p17"/>
              <p:cNvCxnSpPr/>
              <p:nvPr/>
            </p:nvCxnSpPr>
            <p:spPr>
              <a:xfrm>
                <a:off x="1875528" y="3655084"/>
                <a:ext cx="1316336" cy="311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6EC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cxnSp>
          <p:nvCxnSpPr>
            <p:cNvPr id="330" name="Google Shape;330;p17"/>
            <p:cNvCxnSpPr/>
            <p:nvPr/>
          </p:nvCxnSpPr>
          <p:spPr>
            <a:xfrm>
              <a:off x="3892269" y="2628507"/>
              <a:ext cx="0" cy="330304"/>
            </a:xfrm>
            <a:prstGeom prst="straightConnector1">
              <a:avLst/>
            </a:prstGeom>
            <a:noFill/>
            <a:ln w="9525" cap="flat" cmpd="sng">
              <a:solidFill>
                <a:srgbClr val="3E6EC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2509</Words>
  <Application>Microsoft Macintosh PowerPoint</Application>
  <PresentationFormat>Widescreen</PresentationFormat>
  <Paragraphs>696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Raleway</vt:lpstr>
      <vt:lpstr>Calibri</vt:lpstr>
      <vt:lpstr>Helvetica Neue</vt:lpstr>
      <vt:lpstr>Office Theme</vt:lpstr>
      <vt:lpstr>Lecture 8: Language Model Pretraining</vt:lpstr>
      <vt:lpstr>Content</vt:lpstr>
      <vt:lpstr>Why Pre-training</vt:lpstr>
      <vt:lpstr>Why Pre-training</vt:lpstr>
      <vt:lpstr>Where to transform from</vt:lpstr>
      <vt:lpstr>Next word prediction</vt:lpstr>
      <vt:lpstr>Next word prediction</vt:lpstr>
      <vt:lpstr>Next word prediction</vt:lpstr>
      <vt:lpstr>ELMo</vt:lpstr>
      <vt:lpstr>ELMo</vt:lpstr>
      <vt:lpstr>ELMo</vt:lpstr>
      <vt:lpstr>ELMo</vt:lpstr>
      <vt:lpstr>ELMo</vt:lpstr>
      <vt:lpstr>ELMo</vt:lpstr>
      <vt:lpstr>ELMo</vt:lpstr>
      <vt:lpstr>Why still pursuing pre-training models</vt:lpstr>
      <vt:lpstr>BERT</vt:lpstr>
      <vt:lpstr>Transformer Decoder as LM</vt:lpstr>
      <vt:lpstr>Unidirectional vs. Bidirectional Models</vt:lpstr>
      <vt:lpstr>Model Architecture</vt:lpstr>
      <vt:lpstr>Input Representation</vt:lpstr>
      <vt:lpstr>BERT Base vs. BERT Large</vt:lpstr>
      <vt:lpstr>Pretraining: Masked Language Modeling</vt:lpstr>
      <vt:lpstr>Pretraining: Next Sentence Prediction</vt:lpstr>
      <vt:lpstr>Fine-tuning</vt:lpstr>
      <vt:lpstr>Results</vt:lpstr>
      <vt:lpstr>BERT Variants</vt:lpstr>
      <vt:lpstr>RoBERTa</vt:lpstr>
      <vt:lpstr>Static vs. Dynamic Masking</vt:lpstr>
      <vt:lpstr>Model Input Format and NSP</vt:lpstr>
      <vt:lpstr>Larger Batches, More data, Longer training</vt:lpstr>
      <vt:lpstr>Results</vt:lpstr>
      <vt:lpstr>ALBERT</vt:lpstr>
      <vt:lpstr>Factorized Embedding Parametrization</vt:lpstr>
      <vt:lpstr>Cross-layer Parameter Sharing</vt:lpstr>
      <vt:lpstr>Sentence Order Prediction</vt:lpstr>
      <vt:lpstr>Results</vt:lpstr>
      <vt:lpstr>ERNIE-baidu</vt:lpstr>
      <vt:lpstr>ERNIE-baidu</vt:lpstr>
      <vt:lpstr>ERNIE-baidu</vt:lpstr>
      <vt:lpstr>ERNIE-baidu</vt:lpstr>
      <vt:lpstr>ELECTRA</vt:lpstr>
      <vt:lpstr>ELECTRA</vt:lpstr>
      <vt:lpstr>ELECTRA</vt:lpstr>
      <vt:lpstr>ELECTRA</vt:lpstr>
      <vt:lpstr>ELECTRA</vt:lpstr>
      <vt:lpstr>ELECTRA</vt:lpstr>
      <vt:lpstr>PowerPoint Presentation</vt:lpstr>
      <vt:lpstr>PowerPoint Presentation</vt:lpstr>
      <vt:lpstr>ERNIE-Tsinghua</vt:lpstr>
      <vt:lpstr>ERNIE-Tsinghua</vt:lpstr>
      <vt:lpstr>ERNIE-Tsinghua</vt:lpstr>
      <vt:lpstr>ERNIE-Tsinghua</vt:lpstr>
      <vt:lpstr>ERNIE-Tsinghua</vt:lpstr>
      <vt:lpstr>Unified language model</vt:lpstr>
      <vt:lpstr>Unified language model</vt:lpstr>
      <vt:lpstr>Unified language model</vt:lpstr>
      <vt:lpstr>Unified language model</vt:lpstr>
      <vt:lpstr>Unified language model</vt:lpstr>
      <vt:lpstr>Unified language model</vt:lpstr>
      <vt:lpstr>How Pre-training helps</vt:lpstr>
      <vt:lpstr>How Pre-training helps</vt:lpstr>
      <vt:lpstr>Conclusion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Language Model Pretraining</dc:title>
  <dc:creator>Wenhu Chen</dc:creator>
  <cp:lastModifiedBy>Zhengyuan Dong</cp:lastModifiedBy>
  <cp:revision>3</cp:revision>
  <dcterms:created xsi:type="dcterms:W3CDTF">2023-12-29T23:00:40Z</dcterms:created>
  <dcterms:modified xsi:type="dcterms:W3CDTF">2024-02-19T15:47:21Z</dcterms:modified>
</cp:coreProperties>
</file>