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256" r:id="rId2"/>
    <p:sldId id="295" r:id="rId3"/>
    <p:sldId id="333" r:id="rId4"/>
    <p:sldId id="261" r:id="rId5"/>
    <p:sldId id="262" r:id="rId6"/>
    <p:sldId id="263" r:id="rId7"/>
    <p:sldId id="336" r:id="rId8"/>
    <p:sldId id="265" r:id="rId9"/>
    <p:sldId id="266" r:id="rId10"/>
    <p:sldId id="267" r:id="rId11"/>
    <p:sldId id="375" r:id="rId12"/>
    <p:sldId id="334" r:id="rId13"/>
    <p:sldId id="268" r:id="rId14"/>
    <p:sldId id="271" r:id="rId15"/>
    <p:sldId id="270" r:id="rId16"/>
    <p:sldId id="272" r:id="rId17"/>
    <p:sldId id="376" r:id="rId18"/>
    <p:sldId id="273" r:id="rId19"/>
    <p:sldId id="275" r:id="rId20"/>
    <p:sldId id="335" r:id="rId21"/>
    <p:sldId id="293" r:id="rId22"/>
    <p:sldId id="298" r:id="rId23"/>
    <p:sldId id="377" r:id="rId24"/>
    <p:sldId id="276" r:id="rId25"/>
    <p:sldId id="277" r:id="rId26"/>
    <p:sldId id="378" r:id="rId27"/>
    <p:sldId id="279" r:id="rId28"/>
    <p:sldId id="379" r:id="rId29"/>
    <p:sldId id="278" r:id="rId30"/>
    <p:sldId id="280" r:id="rId31"/>
    <p:sldId id="380" r:id="rId32"/>
    <p:sldId id="281" r:id="rId33"/>
    <p:sldId id="282" r:id="rId34"/>
    <p:sldId id="297" r:id="rId35"/>
    <p:sldId id="283" r:id="rId36"/>
    <p:sldId id="284" r:id="rId37"/>
    <p:sldId id="285" r:id="rId38"/>
    <p:sldId id="287" r:id="rId39"/>
    <p:sldId id="381" r:id="rId40"/>
    <p:sldId id="289" r:id="rId41"/>
    <p:sldId id="382" r:id="rId42"/>
    <p:sldId id="290" r:id="rId43"/>
    <p:sldId id="286" r:id="rId44"/>
    <p:sldId id="291" r:id="rId45"/>
    <p:sldId id="292" r:id="rId46"/>
    <p:sldId id="294" r:id="rId47"/>
    <p:sldId id="338" r:id="rId48"/>
    <p:sldId id="339" r:id="rId49"/>
    <p:sldId id="340" r:id="rId50"/>
    <p:sldId id="341" r:id="rId51"/>
    <p:sldId id="342" r:id="rId52"/>
    <p:sldId id="343" r:id="rId53"/>
    <p:sldId id="344" r:id="rId54"/>
    <p:sldId id="345" r:id="rId55"/>
    <p:sldId id="346" r:id="rId56"/>
    <p:sldId id="347" r:id="rId57"/>
    <p:sldId id="348" r:id="rId58"/>
    <p:sldId id="349" r:id="rId59"/>
    <p:sldId id="350" r:id="rId60"/>
    <p:sldId id="351" r:id="rId61"/>
    <p:sldId id="352" r:id="rId62"/>
    <p:sldId id="353" r:id="rId63"/>
    <p:sldId id="354" r:id="rId64"/>
    <p:sldId id="355" r:id="rId65"/>
    <p:sldId id="356" r:id="rId66"/>
    <p:sldId id="357" r:id="rId67"/>
    <p:sldId id="358" r:id="rId68"/>
    <p:sldId id="359" r:id="rId69"/>
    <p:sldId id="360" r:id="rId70"/>
    <p:sldId id="361" r:id="rId71"/>
    <p:sldId id="362" r:id="rId72"/>
    <p:sldId id="363" r:id="rId73"/>
    <p:sldId id="364" r:id="rId74"/>
    <p:sldId id="365" r:id="rId75"/>
    <p:sldId id="366" r:id="rId76"/>
    <p:sldId id="367" r:id="rId77"/>
    <p:sldId id="368" r:id="rId78"/>
    <p:sldId id="369" r:id="rId79"/>
    <p:sldId id="370" r:id="rId80"/>
    <p:sldId id="371" r:id="rId81"/>
    <p:sldId id="372" r:id="rId82"/>
    <p:sldId id="373" r:id="rId83"/>
    <p:sldId id="374" r:id="rId84"/>
    <p:sldId id="296"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B6C8"/>
    <a:srgbClr val="CD9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27206-4346-3A3D-9107-F9E89ECC171C}" v="763" dt="2024-01-30T04:07:54.378"/>
    <p1510:client id="{12F3E031-AE74-4CD8-8517-000BE02BA8E6}" v="5" dt="2024-01-30T03:54:43.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5"/>
    <p:restoredTop sz="94719"/>
  </p:normalViewPr>
  <p:slideViewPr>
    <p:cSldViewPr snapToGrid="0">
      <p:cViewPr>
        <p:scale>
          <a:sx n="125" d="100"/>
          <a:sy n="125" d="100"/>
        </p:scale>
        <p:origin x="1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6C4568-B8FA-D645-A299-2162896CDDEC}" type="doc">
      <dgm:prSet loTypeId="urn:microsoft.com/office/officeart/2005/8/layout/cycle8" loCatId="" qsTypeId="urn:microsoft.com/office/officeart/2005/8/quickstyle/simple2" qsCatId="simple" csTypeId="urn:microsoft.com/office/officeart/2005/8/colors/accent1_2" csCatId="accent1" phldr="1"/>
      <dgm:spPr/>
    </dgm:pt>
    <dgm:pt modelId="{975DB314-B95A-8747-82F2-63E06F8F89EF}">
      <dgm:prSet phldrT="[Text]"/>
      <dgm:spPr/>
      <dgm:t>
        <a:bodyPr/>
        <a:lstStyle/>
        <a:p>
          <a:r>
            <a:rPr lang="en-US" dirty="0"/>
            <a:t>Fine-tuning with Demonstrations</a:t>
          </a:r>
        </a:p>
      </dgm:t>
    </dgm:pt>
    <dgm:pt modelId="{695FF6CF-E60C-A448-B67A-6CD5EC86E89E}" type="parTrans" cxnId="{758C1DF9-6325-644C-B011-32822D5FD5E0}">
      <dgm:prSet/>
      <dgm:spPr/>
      <dgm:t>
        <a:bodyPr/>
        <a:lstStyle/>
        <a:p>
          <a:endParaRPr lang="en-US"/>
        </a:p>
      </dgm:t>
    </dgm:pt>
    <dgm:pt modelId="{664FC0D8-2D56-9143-A243-0C1982B4CA79}" type="sibTrans" cxnId="{758C1DF9-6325-644C-B011-32822D5FD5E0}">
      <dgm:prSet/>
      <dgm:spPr/>
      <dgm:t>
        <a:bodyPr/>
        <a:lstStyle/>
        <a:p>
          <a:endParaRPr lang="en-US"/>
        </a:p>
      </dgm:t>
    </dgm:pt>
    <dgm:pt modelId="{0112B391-1E83-F44B-BA19-490885B3CC73}">
      <dgm:prSet phldrT="[Text]"/>
      <dgm:spPr/>
      <dgm:t>
        <a:bodyPr/>
        <a:lstStyle/>
        <a:p>
          <a:pPr>
            <a:buNone/>
          </a:pPr>
          <a:r>
            <a:rPr lang="en-US" dirty="0"/>
            <a:t>Prompt-based Fine-tuning</a:t>
          </a:r>
        </a:p>
      </dgm:t>
    </dgm:pt>
    <dgm:pt modelId="{DC2EB1F0-0A21-DD4C-A731-D086A0DAFC2C}" type="parTrans" cxnId="{DC7152EF-2985-C843-AA6B-54648A9A23EC}">
      <dgm:prSet/>
      <dgm:spPr/>
      <dgm:t>
        <a:bodyPr/>
        <a:lstStyle/>
        <a:p>
          <a:endParaRPr lang="en-US"/>
        </a:p>
      </dgm:t>
    </dgm:pt>
    <dgm:pt modelId="{BBEEA7BF-3BA7-DB43-8C08-42A9FE357517}" type="sibTrans" cxnId="{DC7152EF-2985-C843-AA6B-54648A9A23EC}">
      <dgm:prSet/>
      <dgm:spPr/>
      <dgm:t>
        <a:bodyPr/>
        <a:lstStyle/>
        <a:p>
          <a:endParaRPr lang="en-US"/>
        </a:p>
      </dgm:t>
    </dgm:pt>
    <dgm:pt modelId="{FE2247FD-4964-BA48-BEBC-EF6A17B4B3BA}">
      <dgm:prSet phldrT="[Text]"/>
      <dgm:spPr/>
      <dgm:t>
        <a:bodyPr/>
        <a:lstStyle/>
        <a:p>
          <a:pPr>
            <a:buNone/>
          </a:pPr>
          <a:r>
            <a:rPr lang="en-US" dirty="0"/>
            <a:t>Automatic Prompt Generation</a:t>
          </a:r>
        </a:p>
      </dgm:t>
    </dgm:pt>
    <dgm:pt modelId="{E9D95CED-152C-6846-AB18-05FA50102D9D}" type="sibTrans" cxnId="{FE43CC2E-75E3-3643-A686-41176C8F754D}">
      <dgm:prSet/>
      <dgm:spPr/>
      <dgm:t>
        <a:bodyPr/>
        <a:lstStyle/>
        <a:p>
          <a:endParaRPr lang="en-US"/>
        </a:p>
      </dgm:t>
    </dgm:pt>
    <dgm:pt modelId="{7E245B84-34C3-F346-AA86-4C845870CA20}" type="parTrans" cxnId="{FE43CC2E-75E3-3643-A686-41176C8F754D}">
      <dgm:prSet/>
      <dgm:spPr/>
      <dgm:t>
        <a:bodyPr/>
        <a:lstStyle/>
        <a:p>
          <a:endParaRPr lang="en-US"/>
        </a:p>
      </dgm:t>
    </dgm:pt>
    <dgm:pt modelId="{D8A7354E-7F06-FD4D-8EA1-0B173369FB69}" type="pres">
      <dgm:prSet presAssocID="{016C4568-B8FA-D645-A299-2162896CDDEC}" presName="compositeShape" presStyleCnt="0">
        <dgm:presLayoutVars>
          <dgm:chMax val="7"/>
          <dgm:dir/>
          <dgm:resizeHandles val="exact"/>
        </dgm:presLayoutVars>
      </dgm:prSet>
      <dgm:spPr/>
    </dgm:pt>
    <dgm:pt modelId="{E002A6D5-1C91-B94D-8A96-F77B4E111528}" type="pres">
      <dgm:prSet presAssocID="{016C4568-B8FA-D645-A299-2162896CDDEC}" presName="wedge1" presStyleLbl="node1" presStyleIdx="0" presStyleCnt="3"/>
      <dgm:spPr/>
    </dgm:pt>
    <dgm:pt modelId="{B4AD7834-6A55-3D4F-B48F-D60B6BC928DB}" type="pres">
      <dgm:prSet presAssocID="{016C4568-B8FA-D645-A299-2162896CDDEC}" presName="dummy1a" presStyleCnt="0"/>
      <dgm:spPr/>
    </dgm:pt>
    <dgm:pt modelId="{FAE44E85-B710-C947-91CA-9D1BD1F16640}" type="pres">
      <dgm:prSet presAssocID="{016C4568-B8FA-D645-A299-2162896CDDEC}" presName="dummy1b" presStyleCnt="0"/>
      <dgm:spPr/>
    </dgm:pt>
    <dgm:pt modelId="{74D99450-4CB7-144A-8E94-76980DF427C2}" type="pres">
      <dgm:prSet presAssocID="{016C4568-B8FA-D645-A299-2162896CDDEC}" presName="wedge1Tx" presStyleLbl="node1" presStyleIdx="0" presStyleCnt="3">
        <dgm:presLayoutVars>
          <dgm:chMax val="0"/>
          <dgm:chPref val="0"/>
          <dgm:bulletEnabled val="1"/>
        </dgm:presLayoutVars>
      </dgm:prSet>
      <dgm:spPr/>
    </dgm:pt>
    <dgm:pt modelId="{1F967F45-D0AC-CE40-912D-1EBCE56C2A12}" type="pres">
      <dgm:prSet presAssocID="{016C4568-B8FA-D645-A299-2162896CDDEC}" presName="wedge2" presStyleLbl="node1" presStyleIdx="1" presStyleCnt="3"/>
      <dgm:spPr/>
    </dgm:pt>
    <dgm:pt modelId="{4D9EFE78-9743-A542-843D-99409FA84FA1}" type="pres">
      <dgm:prSet presAssocID="{016C4568-B8FA-D645-A299-2162896CDDEC}" presName="dummy2a" presStyleCnt="0"/>
      <dgm:spPr/>
    </dgm:pt>
    <dgm:pt modelId="{27C20829-4910-944D-BE98-B285071FA03F}" type="pres">
      <dgm:prSet presAssocID="{016C4568-B8FA-D645-A299-2162896CDDEC}" presName="dummy2b" presStyleCnt="0"/>
      <dgm:spPr/>
    </dgm:pt>
    <dgm:pt modelId="{505443B3-E97A-0245-BCE3-677D55C0B2CB}" type="pres">
      <dgm:prSet presAssocID="{016C4568-B8FA-D645-A299-2162896CDDEC}" presName="wedge2Tx" presStyleLbl="node1" presStyleIdx="1" presStyleCnt="3">
        <dgm:presLayoutVars>
          <dgm:chMax val="0"/>
          <dgm:chPref val="0"/>
          <dgm:bulletEnabled val="1"/>
        </dgm:presLayoutVars>
      </dgm:prSet>
      <dgm:spPr/>
    </dgm:pt>
    <dgm:pt modelId="{B1A6ADF3-FEB2-5249-A75C-973EB2F5F6BF}" type="pres">
      <dgm:prSet presAssocID="{016C4568-B8FA-D645-A299-2162896CDDEC}" presName="wedge3" presStyleLbl="node1" presStyleIdx="2" presStyleCnt="3"/>
      <dgm:spPr/>
    </dgm:pt>
    <dgm:pt modelId="{0C3E81C1-034E-1549-8907-B7C81999DFD2}" type="pres">
      <dgm:prSet presAssocID="{016C4568-B8FA-D645-A299-2162896CDDEC}" presName="dummy3a" presStyleCnt="0"/>
      <dgm:spPr/>
    </dgm:pt>
    <dgm:pt modelId="{AB0823D1-99AE-9240-AAE0-4058E1769826}" type="pres">
      <dgm:prSet presAssocID="{016C4568-B8FA-D645-A299-2162896CDDEC}" presName="dummy3b" presStyleCnt="0"/>
      <dgm:spPr/>
    </dgm:pt>
    <dgm:pt modelId="{A1F6DD00-3101-A646-8CEB-94A7E40EC6D2}" type="pres">
      <dgm:prSet presAssocID="{016C4568-B8FA-D645-A299-2162896CDDEC}" presName="wedge3Tx" presStyleLbl="node1" presStyleIdx="2" presStyleCnt="3">
        <dgm:presLayoutVars>
          <dgm:chMax val="0"/>
          <dgm:chPref val="0"/>
          <dgm:bulletEnabled val="1"/>
        </dgm:presLayoutVars>
      </dgm:prSet>
      <dgm:spPr/>
    </dgm:pt>
    <dgm:pt modelId="{6C1CEDFE-395E-F74E-A5D3-4B27908C0320}" type="pres">
      <dgm:prSet presAssocID="{E9D95CED-152C-6846-AB18-05FA50102D9D}" presName="arrowWedge1" presStyleLbl="fgSibTrans2D1" presStyleIdx="0" presStyleCnt="3"/>
      <dgm:spPr/>
    </dgm:pt>
    <dgm:pt modelId="{CC76FD72-F612-8246-87E7-29DF816EEE99}" type="pres">
      <dgm:prSet presAssocID="{664FC0D8-2D56-9143-A243-0C1982B4CA79}" presName="arrowWedge2" presStyleLbl="fgSibTrans2D1" presStyleIdx="1" presStyleCnt="3"/>
      <dgm:spPr/>
    </dgm:pt>
    <dgm:pt modelId="{811008F1-5A49-744D-8DD7-D5B469B24452}" type="pres">
      <dgm:prSet presAssocID="{BBEEA7BF-3BA7-DB43-8C08-42A9FE357517}" presName="arrowWedge3" presStyleLbl="fgSibTrans2D1" presStyleIdx="2" presStyleCnt="3"/>
      <dgm:spPr/>
    </dgm:pt>
  </dgm:ptLst>
  <dgm:cxnLst>
    <dgm:cxn modelId="{C97BE217-42E4-DD44-8341-ECA967AA9BAE}" type="presOf" srcId="{0112B391-1E83-F44B-BA19-490885B3CC73}" destId="{A1F6DD00-3101-A646-8CEB-94A7E40EC6D2}" srcOrd="1" destOrd="0" presId="urn:microsoft.com/office/officeart/2005/8/layout/cycle8"/>
    <dgm:cxn modelId="{FE43CC2E-75E3-3643-A686-41176C8F754D}" srcId="{016C4568-B8FA-D645-A299-2162896CDDEC}" destId="{FE2247FD-4964-BA48-BEBC-EF6A17B4B3BA}" srcOrd="0" destOrd="0" parTransId="{7E245B84-34C3-F346-AA86-4C845870CA20}" sibTransId="{E9D95CED-152C-6846-AB18-05FA50102D9D}"/>
    <dgm:cxn modelId="{10EE253D-26CB-1840-8DFF-A9D0F0EA0023}" type="presOf" srcId="{975DB314-B95A-8747-82F2-63E06F8F89EF}" destId="{1F967F45-D0AC-CE40-912D-1EBCE56C2A12}" srcOrd="0" destOrd="0" presId="urn:microsoft.com/office/officeart/2005/8/layout/cycle8"/>
    <dgm:cxn modelId="{644B917B-9790-1E4E-B5D8-312E751EBF6D}" type="presOf" srcId="{FE2247FD-4964-BA48-BEBC-EF6A17B4B3BA}" destId="{E002A6D5-1C91-B94D-8A96-F77B4E111528}" srcOrd="0" destOrd="0" presId="urn:microsoft.com/office/officeart/2005/8/layout/cycle8"/>
    <dgm:cxn modelId="{24FEBF8E-0439-144C-AE85-6209F2C2B435}" type="presOf" srcId="{0112B391-1E83-F44B-BA19-490885B3CC73}" destId="{B1A6ADF3-FEB2-5249-A75C-973EB2F5F6BF}" srcOrd="0" destOrd="0" presId="urn:microsoft.com/office/officeart/2005/8/layout/cycle8"/>
    <dgm:cxn modelId="{C9F4A1C8-0D43-074C-9790-2505A53F7CD7}" type="presOf" srcId="{016C4568-B8FA-D645-A299-2162896CDDEC}" destId="{D8A7354E-7F06-FD4D-8EA1-0B173369FB69}" srcOrd="0" destOrd="0" presId="urn:microsoft.com/office/officeart/2005/8/layout/cycle8"/>
    <dgm:cxn modelId="{C31B90E5-9263-D14B-9E52-056C8D8D5CA4}" type="presOf" srcId="{975DB314-B95A-8747-82F2-63E06F8F89EF}" destId="{505443B3-E97A-0245-BCE3-677D55C0B2CB}" srcOrd="1" destOrd="0" presId="urn:microsoft.com/office/officeart/2005/8/layout/cycle8"/>
    <dgm:cxn modelId="{DC7152EF-2985-C843-AA6B-54648A9A23EC}" srcId="{016C4568-B8FA-D645-A299-2162896CDDEC}" destId="{0112B391-1E83-F44B-BA19-490885B3CC73}" srcOrd="2" destOrd="0" parTransId="{DC2EB1F0-0A21-DD4C-A731-D086A0DAFC2C}" sibTransId="{BBEEA7BF-3BA7-DB43-8C08-42A9FE357517}"/>
    <dgm:cxn modelId="{7DD866F4-8CC1-8C4E-ADEF-6364AEB80FD4}" type="presOf" srcId="{FE2247FD-4964-BA48-BEBC-EF6A17B4B3BA}" destId="{74D99450-4CB7-144A-8E94-76980DF427C2}" srcOrd="1" destOrd="0" presId="urn:microsoft.com/office/officeart/2005/8/layout/cycle8"/>
    <dgm:cxn modelId="{758C1DF9-6325-644C-B011-32822D5FD5E0}" srcId="{016C4568-B8FA-D645-A299-2162896CDDEC}" destId="{975DB314-B95A-8747-82F2-63E06F8F89EF}" srcOrd="1" destOrd="0" parTransId="{695FF6CF-E60C-A448-B67A-6CD5EC86E89E}" sibTransId="{664FC0D8-2D56-9143-A243-0C1982B4CA79}"/>
    <dgm:cxn modelId="{DF7FA644-6ABF-684B-B163-9DB5CB5E2B7E}" type="presParOf" srcId="{D8A7354E-7F06-FD4D-8EA1-0B173369FB69}" destId="{E002A6D5-1C91-B94D-8A96-F77B4E111528}" srcOrd="0" destOrd="0" presId="urn:microsoft.com/office/officeart/2005/8/layout/cycle8"/>
    <dgm:cxn modelId="{A501D1A3-E95C-2B43-89C6-02717F209912}" type="presParOf" srcId="{D8A7354E-7F06-FD4D-8EA1-0B173369FB69}" destId="{B4AD7834-6A55-3D4F-B48F-D60B6BC928DB}" srcOrd="1" destOrd="0" presId="urn:microsoft.com/office/officeart/2005/8/layout/cycle8"/>
    <dgm:cxn modelId="{66AA5C80-8FB5-8D4E-B8F3-E336658874F6}" type="presParOf" srcId="{D8A7354E-7F06-FD4D-8EA1-0B173369FB69}" destId="{FAE44E85-B710-C947-91CA-9D1BD1F16640}" srcOrd="2" destOrd="0" presId="urn:microsoft.com/office/officeart/2005/8/layout/cycle8"/>
    <dgm:cxn modelId="{382F3122-4ACA-BF42-BEBA-FE641124754A}" type="presParOf" srcId="{D8A7354E-7F06-FD4D-8EA1-0B173369FB69}" destId="{74D99450-4CB7-144A-8E94-76980DF427C2}" srcOrd="3" destOrd="0" presId="urn:microsoft.com/office/officeart/2005/8/layout/cycle8"/>
    <dgm:cxn modelId="{264A010A-06AB-054F-98F8-2452E7937749}" type="presParOf" srcId="{D8A7354E-7F06-FD4D-8EA1-0B173369FB69}" destId="{1F967F45-D0AC-CE40-912D-1EBCE56C2A12}" srcOrd="4" destOrd="0" presId="urn:microsoft.com/office/officeart/2005/8/layout/cycle8"/>
    <dgm:cxn modelId="{149653BF-E22D-A744-BDB9-5D0A7BFBC8C2}" type="presParOf" srcId="{D8A7354E-7F06-FD4D-8EA1-0B173369FB69}" destId="{4D9EFE78-9743-A542-843D-99409FA84FA1}" srcOrd="5" destOrd="0" presId="urn:microsoft.com/office/officeart/2005/8/layout/cycle8"/>
    <dgm:cxn modelId="{F89AA104-7DF4-9844-9963-4FE9A71CD799}" type="presParOf" srcId="{D8A7354E-7F06-FD4D-8EA1-0B173369FB69}" destId="{27C20829-4910-944D-BE98-B285071FA03F}" srcOrd="6" destOrd="0" presId="urn:microsoft.com/office/officeart/2005/8/layout/cycle8"/>
    <dgm:cxn modelId="{491B9B42-8F42-6541-8F73-990133B78D70}" type="presParOf" srcId="{D8A7354E-7F06-FD4D-8EA1-0B173369FB69}" destId="{505443B3-E97A-0245-BCE3-677D55C0B2CB}" srcOrd="7" destOrd="0" presId="urn:microsoft.com/office/officeart/2005/8/layout/cycle8"/>
    <dgm:cxn modelId="{E6228AA1-3BB0-D94A-8D5B-2BCAE22A6D6D}" type="presParOf" srcId="{D8A7354E-7F06-FD4D-8EA1-0B173369FB69}" destId="{B1A6ADF3-FEB2-5249-A75C-973EB2F5F6BF}" srcOrd="8" destOrd="0" presId="urn:microsoft.com/office/officeart/2005/8/layout/cycle8"/>
    <dgm:cxn modelId="{490F724D-7ED2-AE49-89A4-E31D6DC0433E}" type="presParOf" srcId="{D8A7354E-7F06-FD4D-8EA1-0B173369FB69}" destId="{0C3E81C1-034E-1549-8907-B7C81999DFD2}" srcOrd="9" destOrd="0" presId="urn:microsoft.com/office/officeart/2005/8/layout/cycle8"/>
    <dgm:cxn modelId="{91FA9387-D6A4-F24F-AD92-0CDB799E1567}" type="presParOf" srcId="{D8A7354E-7F06-FD4D-8EA1-0B173369FB69}" destId="{AB0823D1-99AE-9240-AAE0-4058E1769826}" srcOrd="10" destOrd="0" presId="urn:microsoft.com/office/officeart/2005/8/layout/cycle8"/>
    <dgm:cxn modelId="{25FF0971-398D-DD4E-9689-A28A4A70A567}" type="presParOf" srcId="{D8A7354E-7F06-FD4D-8EA1-0B173369FB69}" destId="{A1F6DD00-3101-A646-8CEB-94A7E40EC6D2}" srcOrd="11" destOrd="0" presId="urn:microsoft.com/office/officeart/2005/8/layout/cycle8"/>
    <dgm:cxn modelId="{D9AC88B9-1E91-D245-860F-890FB0794204}" type="presParOf" srcId="{D8A7354E-7F06-FD4D-8EA1-0B173369FB69}" destId="{6C1CEDFE-395E-F74E-A5D3-4B27908C0320}" srcOrd="12" destOrd="0" presId="urn:microsoft.com/office/officeart/2005/8/layout/cycle8"/>
    <dgm:cxn modelId="{6B7EDA4B-6456-F041-832F-81C64C833817}" type="presParOf" srcId="{D8A7354E-7F06-FD4D-8EA1-0B173369FB69}" destId="{CC76FD72-F612-8246-87E7-29DF816EEE99}" srcOrd="13" destOrd="0" presId="urn:microsoft.com/office/officeart/2005/8/layout/cycle8"/>
    <dgm:cxn modelId="{B54B59B3-7057-5241-A935-0A1AD4E8C7E0}" type="presParOf" srcId="{D8A7354E-7F06-FD4D-8EA1-0B173369FB69}" destId="{811008F1-5A49-744D-8DD7-D5B469B24452}"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EAEA67-15B6-4432-A6C9-1D81E0F36B52}" type="doc">
      <dgm:prSet loTypeId="urn:microsoft.com/office/officeart/2005/8/layout/hierarchy1" loCatId="hierarchy" qsTypeId="urn:microsoft.com/office/officeart/2005/8/quickstyle/simple3" qsCatId="simple" csTypeId="urn:microsoft.com/office/officeart/2005/8/colors/accent1_2" csCatId="accent1"/>
      <dgm:spPr/>
      <dgm:t>
        <a:bodyPr/>
        <a:lstStyle/>
        <a:p>
          <a:endParaRPr lang="en-US"/>
        </a:p>
      </dgm:t>
    </dgm:pt>
    <dgm:pt modelId="{89F026E1-D7C9-4902-963E-004FFEAFF2DB}">
      <dgm:prSet/>
      <dgm:spPr/>
      <dgm:t>
        <a:bodyPr/>
        <a:lstStyle/>
        <a:p>
          <a:r>
            <a:rPr lang="en-US"/>
            <a:t>Additional PEFT Methods:</a:t>
          </a:r>
        </a:p>
      </dgm:t>
    </dgm:pt>
    <dgm:pt modelId="{EB2132DD-C70E-4940-BD1D-C96B0348957E}" type="parTrans" cxnId="{C143D9CC-F8B2-418F-8F8A-56741191CD9D}">
      <dgm:prSet/>
      <dgm:spPr/>
      <dgm:t>
        <a:bodyPr/>
        <a:lstStyle/>
        <a:p>
          <a:endParaRPr lang="en-US"/>
        </a:p>
      </dgm:t>
    </dgm:pt>
    <dgm:pt modelId="{AC9F3BEB-0332-40F1-B9D0-CD69C370EA8E}" type="sibTrans" cxnId="{C143D9CC-F8B2-418F-8F8A-56741191CD9D}">
      <dgm:prSet/>
      <dgm:spPr/>
      <dgm:t>
        <a:bodyPr/>
        <a:lstStyle/>
        <a:p>
          <a:endParaRPr lang="en-US"/>
        </a:p>
      </dgm:t>
    </dgm:pt>
    <dgm:pt modelId="{0462F908-48EC-444D-99CC-FAF4BAB6C960}">
      <dgm:prSet/>
      <dgm:spPr/>
      <dgm:t>
        <a:bodyPr/>
        <a:lstStyle/>
        <a:p>
          <a:r>
            <a:rPr lang="en-US"/>
            <a:t>Prefix Tuning</a:t>
          </a:r>
        </a:p>
      </dgm:t>
    </dgm:pt>
    <dgm:pt modelId="{6E835F6A-8C1D-4042-B6FB-41C2426C1538}" type="parTrans" cxnId="{75C21C7B-6F0A-4D80-BBD1-85839C748488}">
      <dgm:prSet/>
      <dgm:spPr/>
      <dgm:t>
        <a:bodyPr/>
        <a:lstStyle/>
        <a:p>
          <a:endParaRPr lang="en-US"/>
        </a:p>
      </dgm:t>
    </dgm:pt>
    <dgm:pt modelId="{97C5594C-07FD-4211-9D1E-06B046CBA331}" type="sibTrans" cxnId="{75C21C7B-6F0A-4D80-BBD1-85839C748488}">
      <dgm:prSet/>
      <dgm:spPr/>
      <dgm:t>
        <a:bodyPr/>
        <a:lstStyle/>
        <a:p>
          <a:endParaRPr lang="en-US"/>
        </a:p>
      </dgm:t>
    </dgm:pt>
    <dgm:pt modelId="{C88D1AAE-A0CF-4148-86EA-1BEE77B00488}">
      <dgm:prSet/>
      <dgm:spPr/>
      <dgm:t>
        <a:bodyPr/>
        <a:lstStyle/>
        <a:p>
          <a:r>
            <a:rPr lang="en-US"/>
            <a:t>Prompt Tuning</a:t>
          </a:r>
        </a:p>
      </dgm:t>
    </dgm:pt>
    <dgm:pt modelId="{68AA3098-133C-4F96-87C8-63E2ACFC5A95}" type="parTrans" cxnId="{0379EEA3-2B7C-4FE6-B7DB-125EAB4317A5}">
      <dgm:prSet/>
      <dgm:spPr/>
      <dgm:t>
        <a:bodyPr/>
        <a:lstStyle/>
        <a:p>
          <a:endParaRPr lang="en-US"/>
        </a:p>
      </dgm:t>
    </dgm:pt>
    <dgm:pt modelId="{1756931C-D5B1-4427-AFAA-A56DACC653B6}" type="sibTrans" cxnId="{0379EEA3-2B7C-4FE6-B7DB-125EAB4317A5}">
      <dgm:prSet/>
      <dgm:spPr/>
      <dgm:t>
        <a:bodyPr/>
        <a:lstStyle/>
        <a:p>
          <a:endParaRPr lang="en-US"/>
        </a:p>
      </dgm:t>
    </dgm:pt>
    <dgm:pt modelId="{2B57CAB2-C6D0-440E-B32C-479383BE414F}">
      <dgm:prSet/>
      <dgm:spPr/>
      <dgm:t>
        <a:bodyPr/>
        <a:lstStyle/>
        <a:p>
          <a:r>
            <a:rPr lang="en-US"/>
            <a:t>(IA)^3</a:t>
          </a:r>
          <a:br>
            <a:rPr lang="en-US"/>
          </a:br>
          <a:endParaRPr lang="en-US"/>
        </a:p>
      </dgm:t>
    </dgm:pt>
    <dgm:pt modelId="{16D77186-C7BB-4A3B-BC43-7BB50E8D13DA}" type="parTrans" cxnId="{527CF006-71E0-4618-91D7-57B3AA6F0FAE}">
      <dgm:prSet/>
      <dgm:spPr/>
      <dgm:t>
        <a:bodyPr/>
        <a:lstStyle/>
        <a:p>
          <a:endParaRPr lang="en-US"/>
        </a:p>
      </dgm:t>
    </dgm:pt>
    <dgm:pt modelId="{BB4E72E4-2F26-4B78-8E14-9D3C0FF4C467}" type="sibTrans" cxnId="{527CF006-71E0-4618-91D7-57B3AA6F0FAE}">
      <dgm:prSet/>
      <dgm:spPr/>
      <dgm:t>
        <a:bodyPr/>
        <a:lstStyle/>
        <a:p>
          <a:endParaRPr lang="en-US"/>
        </a:p>
      </dgm:t>
    </dgm:pt>
    <dgm:pt modelId="{A13A5332-08E1-4072-8DD2-A1D35EBB09CE}">
      <dgm:prSet/>
      <dgm:spPr/>
      <dgm:t>
        <a:bodyPr/>
        <a:lstStyle/>
        <a:p>
          <a:r>
            <a:rPr lang="en-US"/>
            <a:t>Understanding PEFT More Broadly:</a:t>
          </a:r>
        </a:p>
      </dgm:t>
    </dgm:pt>
    <dgm:pt modelId="{B533AA29-EBFA-4259-8641-EB40343FE91C}" type="parTrans" cxnId="{F3E057D4-5336-4F1D-97BC-9BE3D5DA3DA8}">
      <dgm:prSet/>
      <dgm:spPr/>
      <dgm:t>
        <a:bodyPr/>
        <a:lstStyle/>
        <a:p>
          <a:endParaRPr lang="en-US"/>
        </a:p>
      </dgm:t>
    </dgm:pt>
    <dgm:pt modelId="{383948E3-CFF0-4A59-97C1-B6887510F55B}" type="sibTrans" cxnId="{F3E057D4-5336-4F1D-97BC-9BE3D5DA3DA8}">
      <dgm:prSet/>
      <dgm:spPr/>
      <dgm:t>
        <a:bodyPr/>
        <a:lstStyle/>
        <a:p>
          <a:endParaRPr lang="en-US"/>
        </a:p>
      </dgm:t>
    </dgm:pt>
    <dgm:pt modelId="{852D7093-5A6E-4485-8E4B-9B04BABA05D1}">
      <dgm:prSet/>
      <dgm:spPr/>
      <dgm:t>
        <a:bodyPr/>
        <a:lstStyle/>
        <a:p>
          <a:r>
            <a:rPr lang="en-US"/>
            <a:t>Unified View of PEFT</a:t>
          </a:r>
        </a:p>
      </dgm:t>
    </dgm:pt>
    <dgm:pt modelId="{C1088BE1-919C-45EE-BE70-376B4AF41302}" type="parTrans" cxnId="{098B3944-29EC-4746-867F-839001D683DD}">
      <dgm:prSet/>
      <dgm:spPr/>
      <dgm:t>
        <a:bodyPr/>
        <a:lstStyle/>
        <a:p>
          <a:endParaRPr lang="en-US"/>
        </a:p>
      </dgm:t>
    </dgm:pt>
    <dgm:pt modelId="{C98311E3-FCBB-44D7-84BA-D22059894F52}" type="sibTrans" cxnId="{098B3944-29EC-4746-867F-839001D683DD}">
      <dgm:prSet/>
      <dgm:spPr/>
      <dgm:t>
        <a:bodyPr/>
        <a:lstStyle/>
        <a:p>
          <a:endParaRPr lang="en-US"/>
        </a:p>
      </dgm:t>
    </dgm:pt>
    <dgm:pt modelId="{1BB5AAC2-8E49-4BCC-BC69-C9C4E4771D7B}">
      <dgm:prSet/>
      <dgm:spPr/>
      <dgm:t>
        <a:bodyPr/>
        <a:lstStyle/>
        <a:p>
          <a:r>
            <a:rPr lang="en-US"/>
            <a:t>PEFT vs Full Model Fine-Tuning Comparisons</a:t>
          </a:r>
        </a:p>
      </dgm:t>
    </dgm:pt>
    <dgm:pt modelId="{142BE23F-B4AA-4507-BCCD-CC548E2FF512}" type="parTrans" cxnId="{E8B8DB33-3799-400A-869A-AFA3D977A108}">
      <dgm:prSet/>
      <dgm:spPr/>
      <dgm:t>
        <a:bodyPr/>
        <a:lstStyle/>
        <a:p>
          <a:endParaRPr lang="en-US"/>
        </a:p>
      </dgm:t>
    </dgm:pt>
    <dgm:pt modelId="{271CC1F4-A53B-4695-99F7-8F682867DCF8}" type="sibTrans" cxnId="{E8B8DB33-3799-400A-869A-AFA3D977A108}">
      <dgm:prSet/>
      <dgm:spPr/>
      <dgm:t>
        <a:bodyPr/>
        <a:lstStyle/>
        <a:p>
          <a:endParaRPr lang="en-US"/>
        </a:p>
      </dgm:t>
    </dgm:pt>
    <dgm:pt modelId="{76C69A0E-0A88-D049-912A-DB1B3C280D57}" type="pres">
      <dgm:prSet presAssocID="{2EEAEA67-15B6-4432-A6C9-1D81E0F36B52}" presName="hierChild1" presStyleCnt="0">
        <dgm:presLayoutVars>
          <dgm:chPref val="1"/>
          <dgm:dir/>
          <dgm:animOne val="branch"/>
          <dgm:animLvl val="lvl"/>
          <dgm:resizeHandles/>
        </dgm:presLayoutVars>
      </dgm:prSet>
      <dgm:spPr/>
    </dgm:pt>
    <dgm:pt modelId="{683416B8-EA4A-CF42-A30E-69265808B40D}" type="pres">
      <dgm:prSet presAssocID="{89F026E1-D7C9-4902-963E-004FFEAFF2DB}" presName="hierRoot1" presStyleCnt="0"/>
      <dgm:spPr/>
    </dgm:pt>
    <dgm:pt modelId="{D5344902-341A-664E-A8C9-BDDA8C400F23}" type="pres">
      <dgm:prSet presAssocID="{89F026E1-D7C9-4902-963E-004FFEAFF2DB}" presName="composite" presStyleCnt="0"/>
      <dgm:spPr/>
    </dgm:pt>
    <dgm:pt modelId="{AF72EA8A-5C1B-7A4D-ACF0-2D2E6E85C0B3}" type="pres">
      <dgm:prSet presAssocID="{89F026E1-D7C9-4902-963E-004FFEAFF2DB}" presName="background" presStyleLbl="node0" presStyleIdx="0" presStyleCnt="2"/>
      <dgm:spPr/>
    </dgm:pt>
    <dgm:pt modelId="{379CCA08-20AD-434E-9BF1-F1F42C4825F0}" type="pres">
      <dgm:prSet presAssocID="{89F026E1-D7C9-4902-963E-004FFEAFF2DB}" presName="text" presStyleLbl="fgAcc0" presStyleIdx="0" presStyleCnt="2">
        <dgm:presLayoutVars>
          <dgm:chPref val="3"/>
        </dgm:presLayoutVars>
      </dgm:prSet>
      <dgm:spPr/>
    </dgm:pt>
    <dgm:pt modelId="{5A2C9251-4CDD-0F40-8868-BD0337C793F4}" type="pres">
      <dgm:prSet presAssocID="{89F026E1-D7C9-4902-963E-004FFEAFF2DB}" presName="hierChild2" presStyleCnt="0"/>
      <dgm:spPr/>
    </dgm:pt>
    <dgm:pt modelId="{A3CDD7B3-2C3E-9A44-A651-7BB5FD2DB4AC}" type="pres">
      <dgm:prSet presAssocID="{6E835F6A-8C1D-4042-B6FB-41C2426C1538}" presName="Name10" presStyleLbl="parChTrans1D2" presStyleIdx="0" presStyleCnt="5"/>
      <dgm:spPr/>
    </dgm:pt>
    <dgm:pt modelId="{49B63CCA-B7BC-A243-862C-5024357406A1}" type="pres">
      <dgm:prSet presAssocID="{0462F908-48EC-444D-99CC-FAF4BAB6C960}" presName="hierRoot2" presStyleCnt="0"/>
      <dgm:spPr/>
    </dgm:pt>
    <dgm:pt modelId="{BB5E3866-ABF3-8A45-B4C4-FD012019D550}" type="pres">
      <dgm:prSet presAssocID="{0462F908-48EC-444D-99CC-FAF4BAB6C960}" presName="composite2" presStyleCnt="0"/>
      <dgm:spPr/>
    </dgm:pt>
    <dgm:pt modelId="{14882A5F-56D4-6942-B6A1-54AD16B78E42}" type="pres">
      <dgm:prSet presAssocID="{0462F908-48EC-444D-99CC-FAF4BAB6C960}" presName="background2" presStyleLbl="node2" presStyleIdx="0" presStyleCnt="5"/>
      <dgm:spPr/>
    </dgm:pt>
    <dgm:pt modelId="{0D5129A6-9EBF-7844-A0BE-3CE3CF528CF2}" type="pres">
      <dgm:prSet presAssocID="{0462F908-48EC-444D-99CC-FAF4BAB6C960}" presName="text2" presStyleLbl="fgAcc2" presStyleIdx="0" presStyleCnt="5">
        <dgm:presLayoutVars>
          <dgm:chPref val="3"/>
        </dgm:presLayoutVars>
      </dgm:prSet>
      <dgm:spPr/>
    </dgm:pt>
    <dgm:pt modelId="{07E9652F-DE53-B741-A637-0D530ED21172}" type="pres">
      <dgm:prSet presAssocID="{0462F908-48EC-444D-99CC-FAF4BAB6C960}" presName="hierChild3" presStyleCnt="0"/>
      <dgm:spPr/>
    </dgm:pt>
    <dgm:pt modelId="{EE39CAD8-6D82-E94A-8DFF-F7B66E3351CA}" type="pres">
      <dgm:prSet presAssocID="{68AA3098-133C-4F96-87C8-63E2ACFC5A95}" presName="Name10" presStyleLbl="parChTrans1D2" presStyleIdx="1" presStyleCnt="5"/>
      <dgm:spPr/>
    </dgm:pt>
    <dgm:pt modelId="{3919C4FE-E6B5-4744-A30B-719B0448478D}" type="pres">
      <dgm:prSet presAssocID="{C88D1AAE-A0CF-4148-86EA-1BEE77B00488}" presName="hierRoot2" presStyleCnt="0"/>
      <dgm:spPr/>
    </dgm:pt>
    <dgm:pt modelId="{F123AC89-2425-8E4A-985F-F621AC8241A7}" type="pres">
      <dgm:prSet presAssocID="{C88D1AAE-A0CF-4148-86EA-1BEE77B00488}" presName="composite2" presStyleCnt="0"/>
      <dgm:spPr/>
    </dgm:pt>
    <dgm:pt modelId="{38AFF632-AE56-B84A-97A7-08CD32C9B315}" type="pres">
      <dgm:prSet presAssocID="{C88D1AAE-A0CF-4148-86EA-1BEE77B00488}" presName="background2" presStyleLbl="node2" presStyleIdx="1" presStyleCnt="5"/>
      <dgm:spPr/>
    </dgm:pt>
    <dgm:pt modelId="{BBFF63C1-9A67-7F46-A9E8-9BDE14CE8326}" type="pres">
      <dgm:prSet presAssocID="{C88D1AAE-A0CF-4148-86EA-1BEE77B00488}" presName="text2" presStyleLbl="fgAcc2" presStyleIdx="1" presStyleCnt="5">
        <dgm:presLayoutVars>
          <dgm:chPref val="3"/>
        </dgm:presLayoutVars>
      </dgm:prSet>
      <dgm:spPr/>
    </dgm:pt>
    <dgm:pt modelId="{C83D99A0-F3AB-8240-A79A-B02E7458FA9F}" type="pres">
      <dgm:prSet presAssocID="{C88D1AAE-A0CF-4148-86EA-1BEE77B00488}" presName="hierChild3" presStyleCnt="0"/>
      <dgm:spPr/>
    </dgm:pt>
    <dgm:pt modelId="{C78C9790-6909-954A-9236-60D57DEAB9FC}" type="pres">
      <dgm:prSet presAssocID="{16D77186-C7BB-4A3B-BC43-7BB50E8D13DA}" presName="Name10" presStyleLbl="parChTrans1D2" presStyleIdx="2" presStyleCnt="5"/>
      <dgm:spPr/>
    </dgm:pt>
    <dgm:pt modelId="{567D2B11-6DB8-8248-A84E-42860C918282}" type="pres">
      <dgm:prSet presAssocID="{2B57CAB2-C6D0-440E-B32C-479383BE414F}" presName="hierRoot2" presStyleCnt="0"/>
      <dgm:spPr/>
    </dgm:pt>
    <dgm:pt modelId="{B81CB395-18D7-A346-BD8E-39D2F85BFEF1}" type="pres">
      <dgm:prSet presAssocID="{2B57CAB2-C6D0-440E-B32C-479383BE414F}" presName="composite2" presStyleCnt="0"/>
      <dgm:spPr/>
    </dgm:pt>
    <dgm:pt modelId="{EF85C313-512F-8B4C-AD99-979BE0C48D2E}" type="pres">
      <dgm:prSet presAssocID="{2B57CAB2-C6D0-440E-B32C-479383BE414F}" presName="background2" presStyleLbl="node2" presStyleIdx="2" presStyleCnt="5"/>
      <dgm:spPr/>
    </dgm:pt>
    <dgm:pt modelId="{5CB7E03B-50F9-4540-A916-4F793C49B658}" type="pres">
      <dgm:prSet presAssocID="{2B57CAB2-C6D0-440E-B32C-479383BE414F}" presName="text2" presStyleLbl="fgAcc2" presStyleIdx="2" presStyleCnt="5">
        <dgm:presLayoutVars>
          <dgm:chPref val="3"/>
        </dgm:presLayoutVars>
      </dgm:prSet>
      <dgm:spPr/>
    </dgm:pt>
    <dgm:pt modelId="{0CEC17E1-0F97-8C41-971B-DE7A2BEDA1B6}" type="pres">
      <dgm:prSet presAssocID="{2B57CAB2-C6D0-440E-B32C-479383BE414F}" presName="hierChild3" presStyleCnt="0"/>
      <dgm:spPr/>
    </dgm:pt>
    <dgm:pt modelId="{2EBA4413-E655-0D4E-B6ED-7E3A63FC61A1}" type="pres">
      <dgm:prSet presAssocID="{A13A5332-08E1-4072-8DD2-A1D35EBB09CE}" presName="hierRoot1" presStyleCnt="0"/>
      <dgm:spPr/>
    </dgm:pt>
    <dgm:pt modelId="{AA7D9CE2-43F1-FF4B-AB11-225B867F9B44}" type="pres">
      <dgm:prSet presAssocID="{A13A5332-08E1-4072-8DD2-A1D35EBB09CE}" presName="composite" presStyleCnt="0"/>
      <dgm:spPr/>
    </dgm:pt>
    <dgm:pt modelId="{42084DDA-5D13-0D42-9CAC-EDF49F5CDF17}" type="pres">
      <dgm:prSet presAssocID="{A13A5332-08E1-4072-8DD2-A1D35EBB09CE}" presName="background" presStyleLbl="node0" presStyleIdx="1" presStyleCnt="2"/>
      <dgm:spPr/>
    </dgm:pt>
    <dgm:pt modelId="{0DB990FD-DDB9-2347-B17B-5EB770D6DD62}" type="pres">
      <dgm:prSet presAssocID="{A13A5332-08E1-4072-8DD2-A1D35EBB09CE}" presName="text" presStyleLbl="fgAcc0" presStyleIdx="1" presStyleCnt="2">
        <dgm:presLayoutVars>
          <dgm:chPref val="3"/>
        </dgm:presLayoutVars>
      </dgm:prSet>
      <dgm:spPr/>
    </dgm:pt>
    <dgm:pt modelId="{5B318C10-948B-BC47-9A10-7A5337C3C5FD}" type="pres">
      <dgm:prSet presAssocID="{A13A5332-08E1-4072-8DD2-A1D35EBB09CE}" presName="hierChild2" presStyleCnt="0"/>
      <dgm:spPr/>
    </dgm:pt>
    <dgm:pt modelId="{265E0EBB-C8DE-7747-A915-B43AAB42F0B0}" type="pres">
      <dgm:prSet presAssocID="{C1088BE1-919C-45EE-BE70-376B4AF41302}" presName="Name10" presStyleLbl="parChTrans1D2" presStyleIdx="3" presStyleCnt="5"/>
      <dgm:spPr/>
    </dgm:pt>
    <dgm:pt modelId="{EE47AC41-4A8F-C443-8A10-49D0B20E0D56}" type="pres">
      <dgm:prSet presAssocID="{852D7093-5A6E-4485-8E4B-9B04BABA05D1}" presName="hierRoot2" presStyleCnt="0"/>
      <dgm:spPr/>
    </dgm:pt>
    <dgm:pt modelId="{22377CD8-5076-594B-AF46-C18075192647}" type="pres">
      <dgm:prSet presAssocID="{852D7093-5A6E-4485-8E4B-9B04BABA05D1}" presName="composite2" presStyleCnt="0"/>
      <dgm:spPr/>
    </dgm:pt>
    <dgm:pt modelId="{425AA896-3FD8-E647-9E80-883942EBE251}" type="pres">
      <dgm:prSet presAssocID="{852D7093-5A6E-4485-8E4B-9B04BABA05D1}" presName="background2" presStyleLbl="node2" presStyleIdx="3" presStyleCnt="5"/>
      <dgm:spPr/>
    </dgm:pt>
    <dgm:pt modelId="{0CCCD056-F65D-284C-9021-5CEB8696C266}" type="pres">
      <dgm:prSet presAssocID="{852D7093-5A6E-4485-8E4B-9B04BABA05D1}" presName="text2" presStyleLbl="fgAcc2" presStyleIdx="3" presStyleCnt="5">
        <dgm:presLayoutVars>
          <dgm:chPref val="3"/>
        </dgm:presLayoutVars>
      </dgm:prSet>
      <dgm:spPr/>
    </dgm:pt>
    <dgm:pt modelId="{0BF9966F-338B-174A-A477-FC5DFA445596}" type="pres">
      <dgm:prSet presAssocID="{852D7093-5A6E-4485-8E4B-9B04BABA05D1}" presName="hierChild3" presStyleCnt="0"/>
      <dgm:spPr/>
    </dgm:pt>
    <dgm:pt modelId="{81D84183-3C3F-1E49-83FE-165FE4E9A7C2}" type="pres">
      <dgm:prSet presAssocID="{142BE23F-B4AA-4507-BCCD-CC548E2FF512}" presName="Name10" presStyleLbl="parChTrans1D2" presStyleIdx="4" presStyleCnt="5"/>
      <dgm:spPr/>
    </dgm:pt>
    <dgm:pt modelId="{43A48B9A-CF7C-3843-B4F4-45CAC0A90D33}" type="pres">
      <dgm:prSet presAssocID="{1BB5AAC2-8E49-4BCC-BC69-C9C4E4771D7B}" presName="hierRoot2" presStyleCnt="0"/>
      <dgm:spPr/>
    </dgm:pt>
    <dgm:pt modelId="{854CF323-E02F-A14D-826D-BD29C569CE47}" type="pres">
      <dgm:prSet presAssocID="{1BB5AAC2-8E49-4BCC-BC69-C9C4E4771D7B}" presName="composite2" presStyleCnt="0"/>
      <dgm:spPr/>
    </dgm:pt>
    <dgm:pt modelId="{29CC064E-B8A3-F34C-84C3-F2A4559EECF8}" type="pres">
      <dgm:prSet presAssocID="{1BB5AAC2-8E49-4BCC-BC69-C9C4E4771D7B}" presName="background2" presStyleLbl="node2" presStyleIdx="4" presStyleCnt="5"/>
      <dgm:spPr/>
    </dgm:pt>
    <dgm:pt modelId="{992C7145-6099-6642-A68C-F433928F5156}" type="pres">
      <dgm:prSet presAssocID="{1BB5AAC2-8E49-4BCC-BC69-C9C4E4771D7B}" presName="text2" presStyleLbl="fgAcc2" presStyleIdx="4" presStyleCnt="5">
        <dgm:presLayoutVars>
          <dgm:chPref val="3"/>
        </dgm:presLayoutVars>
      </dgm:prSet>
      <dgm:spPr/>
    </dgm:pt>
    <dgm:pt modelId="{E88CA08D-98E4-EE49-BD02-3E776C1F32CE}" type="pres">
      <dgm:prSet presAssocID="{1BB5AAC2-8E49-4BCC-BC69-C9C4E4771D7B}" presName="hierChild3" presStyleCnt="0"/>
      <dgm:spPr/>
    </dgm:pt>
  </dgm:ptLst>
  <dgm:cxnLst>
    <dgm:cxn modelId="{527CF006-71E0-4618-91D7-57B3AA6F0FAE}" srcId="{89F026E1-D7C9-4902-963E-004FFEAFF2DB}" destId="{2B57CAB2-C6D0-440E-B32C-479383BE414F}" srcOrd="2" destOrd="0" parTransId="{16D77186-C7BB-4A3B-BC43-7BB50E8D13DA}" sibTransId="{BB4E72E4-2F26-4B78-8E14-9D3C0FF4C467}"/>
    <dgm:cxn modelId="{E8B8DB33-3799-400A-869A-AFA3D977A108}" srcId="{A13A5332-08E1-4072-8DD2-A1D35EBB09CE}" destId="{1BB5AAC2-8E49-4BCC-BC69-C9C4E4771D7B}" srcOrd="1" destOrd="0" parTransId="{142BE23F-B4AA-4507-BCCD-CC548E2FF512}" sibTransId="{271CC1F4-A53B-4695-99F7-8F682867DCF8}"/>
    <dgm:cxn modelId="{88A24E40-A196-3E4F-8A82-E09669D8F623}" type="presOf" srcId="{6E835F6A-8C1D-4042-B6FB-41C2426C1538}" destId="{A3CDD7B3-2C3E-9A44-A651-7BB5FD2DB4AC}" srcOrd="0" destOrd="0" presId="urn:microsoft.com/office/officeart/2005/8/layout/hierarchy1"/>
    <dgm:cxn modelId="{098B3944-29EC-4746-867F-839001D683DD}" srcId="{A13A5332-08E1-4072-8DD2-A1D35EBB09CE}" destId="{852D7093-5A6E-4485-8E4B-9B04BABA05D1}" srcOrd="0" destOrd="0" parTransId="{C1088BE1-919C-45EE-BE70-376B4AF41302}" sibTransId="{C98311E3-FCBB-44D7-84BA-D22059894F52}"/>
    <dgm:cxn modelId="{0A2F0645-0B38-1143-B543-21BF2A83DFBA}" type="presOf" srcId="{16D77186-C7BB-4A3B-BC43-7BB50E8D13DA}" destId="{C78C9790-6909-954A-9236-60D57DEAB9FC}" srcOrd="0" destOrd="0" presId="urn:microsoft.com/office/officeart/2005/8/layout/hierarchy1"/>
    <dgm:cxn modelId="{AE22DA6A-5F49-CA47-8707-3FCA4CD92176}" type="presOf" srcId="{852D7093-5A6E-4485-8E4B-9B04BABA05D1}" destId="{0CCCD056-F65D-284C-9021-5CEB8696C266}" srcOrd="0" destOrd="0" presId="urn:microsoft.com/office/officeart/2005/8/layout/hierarchy1"/>
    <dgm:cxn modelId="{9D2B5775-DA04-8B44-A156-9B2C393A81D7}" type="presOf" srcId="{2EEAEA67-15B6-4432-A6C9-1D81E0F36B52}" destId="{76C69A0E-0A88-D049-912A-DB1B3C280D57}" srcOrd="0" destOrd="0" presId="urn:microsoft.com/office/officeart/2005/8/layout/hierarchy1"/>
    <dgm:cxn modelId="{73DC6279-96E4-1340-BD91-8B5D6C0C97CC}" type="presOf" srcId="{89F026E1-D7C9-4902-963E-004FFEAFF2DB}" destId="{379CCA08-20AD-434E-9BF1-F1F42C4825F0}" srcOrd="0" destOrd="0" presId="urn:microsoft.com/office/officeart/2005/8/layout/hierarchy1"/>
    <dgm:cxn modelId="{75C21C7B-6F0A-4D80-BBD1-85839C748488}" srcId="{89F026E1-D7C9-4902-963E-004FFEAFF2DB}" destId="{0462F908-48EC-444D-99CC-FAF4BAB6C960}" srcOrd="0" destOrd="0" parTransId="{6E835F6A-8C1D-4042-B6FB-41C2426C1538}" sibTransId="{97C5594C-07FD-4211-9D1E-06B046CBA331}"/>
    <dgm:cxn modelId="{2CE73C86-DD5A-974A-8BA3-945FEB58B2B4}" type="presOf" srcId="{68AA3098-133C-4F96-87C8-63E2ACFC5A95}" destId="{EE39CAD8-6D82-E94A-8DFF-F7B66E3351CA}" srcOrd="0" destOrd="0" presId="urn:microsoft.com/office/officeart/2005/8/layout/hierarchy1"/>
    <dgm:cxn modelId="{48A9858B-334A-DD4C-95D1-BC28F2B85FE7}" type="presOf" srcId="{0462F908-48EC-444D-99CC-FAF4BAB6C960}" destId="{0D5129A6-9EBF-7844-A0BE-3CE3CF528CF2}" srcOrd="0" destOrd="0" presId="urn:microsoft.com/office/officeart/2005/8/layout/hierarchy1"/>
    <dgm:cxn modelId="{58D0348F-FED7-9045-BB05-AB4FEC5C345E}" type="presOf" srcId="{C1088BE1-919C-45EE-BE70-376B4AF41302}" destId="{265E0EBB-C8DE-7747-A915-B43AAB42F0B0}" srcOrd="0" destOrd="0" presId="urn:microsoft.com/office/officeart/2005/8/layout/hierarchy1"/>
    <dgm:cxn modelId="{12199A9B-8548-F54A-B841-4A319ABFD7CB}" type="presOf" srcId="{C88D1AAE-A0CF-4148-86EA-1BEE77B00488}" destId="{BBFF63C1-9A67-7F46-A9E8-9BDE14CE8326}" srcOrd="0" destOrd="0" presId="urn:microsoft.com/office/officeart/2005/8/layout/hierarchy1"/>
    <dgm:cxn modelId="{E1CD339D-2608-B442-8753-978D526DCE6D}" type="presOf" srcId="{2B57CAB2-C6D0-440E-B32C-479383BE414F}" destId="{5CB7E03B-50F9-4540-A916-4F793C49B658}" srcOrd="0" destOrd="0" presId="urn:microsoft.com/office/officeart/2005/8/layout/hierarchy1"/>
    <dgm:cxn modelId="{0379EEA3-2B7C-4FE6-B7DB-125EAB4317A5}" srcId="{89F026E1-D7C9-4902-963E-004FFEAFF2DB}" destId="{C88D1AAE-A0CF-4148-86EA-1BEE77B00488}" srcOrd="1" destOrd="0" parTransId="{68AA3098-133C-4F96-87C8-63E2ACFC5A95}" sibTransId="{1756931C-D5B1-4427-AFAA-A56DACC653B6}"/>
    <dgm:cxn modelId="{20FB2EA4-5E5B-D64B-98CC-8D6188D3AB99}" type="presOf" srcId="{1BB5AAC2-8E49-4BCC-BC69-C9C4E4771D7B}" destId="{992C7145-6099-6642-A68C-F433928F5156}" srcOrd="0" destOrd="0" presId="urn:microsoft.com/office/officeart/2005/8/layout/hierarchy1"/>
    <dgm:cxn modelId="{001090BA-5DF7-2D43-86FA-B4D9054FAFBB}" type="presOf" srcId="{A13A5332-08E1-4072-8DD2-A1D35EBB09CE}" destId="{0DB990FD-DDB9-2347-B17B-5EB770D6DD62}" srcOrd="0" destOrd="0" presId="urn:microsoft.com/office/officeart/2005/8/layout/hierarchy1"/>
    <dgm:cxn modelId="{C143D9CC-F8B2-418F-8F8A-56741191CD9D}" srcId="{2EEAEA67-15B6-4432-A6C9-1D81E0F36B52}" destId="{89F026E1-D7C9-4902-963E-004FFEAFF2DB}" srcOrd="0" destOrd="0" parTransId="{EB2132DD-C70E-4940-BD1D-C96B0348957E}" sibTransId="{AC9F3BEB-0332-40F1-B9D0-CD69C370EA8E}"/>
    <dgm:cxn modelId="{F3E057D4-5336-4F1D-97BC-9BE3D5DA3DA8}" srcId="{2EEAEA67-15B6-4432-A6C9-1D81E0F36B52}" destId="{A13A5332-08E1-4072-8DD2-A1D35EBB09CE}" srcOrd="1" destOrd="0" parTransId="{B533AA29-EBFA-4259-8641-EB40343FE91C}" sibTransId="{383948E3-CFF0-4A59-97C1-B6887510F55B}"/>
    <dgm:cxn modelId="{177508EC-7C7B-AF4F-B3EF-E084FB5FB798}" type="presOf" srcId="{142BE23F-B4AA-4507-BCCD-CC548E2FF512}" destId="{81D84183-3C3F-1E49-83FE-165FE4E9A7C2}" srcOrd="0" destOrd="0" presId="urn:microsoft.com/office/officeart/2005/8/layout/hierarchy1"/>
    <dgm:cxn modelId="{25CF4366-1E9F-434F-89D6-D1F31B61B7F6}" type="presParOf" srcId="{76C69A0E-0A88-D049-912A-DB1B3C280D57}" destId="{683416B8-EA4A-CF42-A30E-69265808B40D}" srcOrd="0" destOrd="0" presId="urn:microsoft.com/office/officeart/2005/8/layout/hierarchy1"/>
    <dgm:cxn modelId="{895268E5-DCB5-CE4C-8D73-C63B6D9ACCE1}" type="presParOf" srcId="{683416B8-EA4A-CF42-A30E-69265808B40D}" destId="{D5344902-341A-664E-A8C9-BDDA8C400F23}" srcOrd="0" destOrd="0" presId="urn:microsoft.com/office/officeart/2005/8/layout/hierarchy1"/>
    <dgm:cxn modelId="{829A5880-AEE9-5240-AFE9-D06252F27AD3}" type="presParOf" srcId="{D5344902-341A-664E-A8C9-BDDA8C400F23}" destId="{AF72EA8A-5C1B-7A4D-ACF0-2D2E6E85C0B3}" srcOrd="0" destOrd="0" presId="urn:microsoft.com/office/officeart/2005/8/layout/hierarchy1"/>
    <dgm:cxn modelId="{F9808FE9-7AF0-6D43-9F46-A74B937EC2D9}" type="presParOf" srcId="{D5344902-341A-664E-A8C9-BDDA8C400F23}" destId="{379CCA08-20AD-434E-9BF1-F1F42C4825F0}" srcOrd="1" destOrd="0" presId="urn:microsoft.com/office/officeart/2005/8/layout/hierarchy1"/>
    <dgm:cxn modelId="{AF227DA9-3EB3-6A4E-9CE6-A93C170FC277}" type="presParOf" srcId="{683416B8-EA4A-CF42-A30E-69265808B40D}" destId="{5A2C9251-4CDD-0F40-8868-BD0337C793F4}" srcOrd="1" destOrd="0" presId="urn:microsoft.com/office/officeart/2005/8/layout/hierarchy1"/>
    <dgm:cxn modelId="{8B46B67B-6B30-EB4B-B0F7-84CA975AD198}" type="presParOf" srcId="{5A2C9251-4CDD-0F40-8868-BD0337C793F4}" destId="{A3CDD7B3-2C3E-9A44-A651-7BB5FD2DB4AC}" srcOrd="0" destOrd="0" presId="urn:microsoft.com/office/officeart/2005/8/layout/hierarchy1"/>
    <dgm:cxn modelId="{24AAF86F-17C6-0B47-814F-21968C407641}" type="presParOf" srcId="{5A2C9251-4CDD-0F40-8868-BD0337C793F4}" destId="{49B63CCA-B7BC-A243-862C-5024357406A1}" srcOrd="1" destOrd="0" presId="urn:microsoft.com/office/officeart/2005/8/layout/hierarchy1"/>
    <dgm:cxn modelId="{BDDDCEE5-9EBD-2746-BD58-7BAD65AE683B}" type="presParOf" srcId="{49B63CCA-B7BC-A243-862C-5024357406A1}" destId="{BB5E3866-ABF3-8A45-B4C4-FD012019D550}" srcOrd="0" destOrd="0" presId="urn:microsoft.com/office/officeart/2005/8/layout/hierarchy1"/>
    <dgm:cxn modelId="{C30D0BE7-49B8-3644-88DA-4DF744DE8284}" type="presParOf" srcId="{BB5E3866-ABF3-8A45-B4C4-FD012019D550}" destId="{14882A5F-56D4-6942-B6A1-54AD16B78E42}" srcOrd="0" destOrd="0" presId="urn:microsoft.com/office/officeart/2005/8/layout/hierarchy1"/>
    <dgm:cxn modelId="{4DA80C53-674A-414E-B9D0-43E5CBB13903}" type="presParOf" srcId="{BB5E3866-ABF3-8A45-B4C4-FD012019D550}" destId="{0D5129A6-9EBF-7844-A0BE-3CE3CF528CF2}" srcOrd="1" destOrd="0" presId="urn:microsoft.com/office/officeart/2005/8/layout/hierarchy1"/>
    <dgm:cxn modelId="{D0D06176-E5C7-1346-8F9F-6BF40D828C2D}" type="presParOf" srcId="{49B63CCA-B7BC-A243-862C-5024357406A1}" destId="{07E9652F-DE53-B741-A637-0D530ED21172}" srcOrd="1" destOrd="0" presId="urn:microsoft.com/office/officeart/2005/8/layout/hierarchy1"/>
    <dgm:cxn modelId="{05000983-DBFC-4A40-BF44-581505921991}" type="presParOf" srcId="{5A2C9251-4CDD-0F40-8868-BD0337C793F4}" destId="{EE39CAD8-6D82-E94A-8DFF-F7B66E3351CA}" srcOrd="2" destOrd="0" presId="urn:microsoft.com/office/officeart/2005/8/layout/hierarchy1"/>
    <dgm:cxn modelId="{1E896115-4BD5-FB43-9B72-EE347DCFEDC6}" type="presParOf" srcId="{5A2C9251-4CDD-0F40-8868-BD0337C793F4}" destId="{3919C4FE-E6B5-4744-A30B-719B0448478D}" srcOrd="3" destOrd="0" presId="urn:microsoft.com/office/officeart/2005/8/layout/hierarchy1"/>
    <dgm:cxn modelId="{20791EB0-A5F1-6E42-852D-A376DE54C6F9}" type="presParOf" srcId="{3919C4FE-E6B5-4744-A30B-719B0448478D}" destId="{F123AC89-2425-8E4A-985F-F621AC8241A7}" srcOrd="0" destOrd="0" presId="urn:microsoft.com/office/officeart/2005/8/layout/hierarchy1"/>
    <dgm:cxn modelId="{AF566B08-56CA-0248-9228-CC9F9B861922}" type="presParOf" srcId="{F123AC89-2425-8E4A-985F-F621AC8241A7}" destId="{38AFF632-AE56-B84A-97A7-08CD32C9B315}" srcOrd="0" destOrd="0" presId="urn:microsoft.com/office/officeart/2005/8/layout/hierarchy1"/>
    <dgm:cxn modelId="{5DD3D2D3-BE8D-2941-A017-73CBF076AEC0}" type="presParOf" srcId="{F123AC89-2425-8E4A-985F-F621AC8241A7}" destId="{BBFF63C1-9A67-7F46-A9E8-9BDE14CE8326}" srcOrd="1" destOrd="0" presId="urn:microsoft.com/office/officeart/2005/8/layout/hierarchy1"/>
    <dgm:cxn modelId="{2B8708BA-E24C-AF4E-A557-B6686B6CEAD7}" type="presParOf" srcId="{3919C4FE-E6B5-4744-A30B-719B0448478D}" destId="{C83D99A0-F3AB-8240-A79A-B02E7458FA9F}" srcOrd="1" destOrd="0" presId="urn:microsoft.com/office/officeart/2005/8/layout/hierarchy1"/>
    <dgm:cxn modelId="{C0F17714-CE5F-DF4B-95FD-A91A57B45D54}" type="presParOf" srcId="{5A2C9251-4CDD-0F40-8868-BD0337C793F4}" destId="{C78C9790-6909-954A-9236-60D57DEAB9FC}" srcOrd="4" destOrd="0" presId="urn:microsoft.com/office/officeart/2005/8/layout/hierarchy1"/>
    <dgm:cxn modelId="{7293F11B-6E3A-9A46-B4CB-8A3D8F59F2E7}" type="presParOf" srcId="{5A2C9251-4CDD-0F40-8868-BD0337C793F4}" destId="{567D2B11-6DB8-8248-A84E-42860C918282}" srcOrd="5" destOrd="0" presId="urn:microsoft.com/office/officeart/2005/8/layout/hierarchy1"/>
    <dgm:cxn modelId="{D95D2A2D-ABC7-8D49-92C9-8D1E79BB2C12}" type="presParOf" srcId="{567D2B11-6DB8-8248-A84E-42860C918282}" destId="{B81CB395-18D7-A346-BD8E-39D2F85BFEF1}" srcOrd="0" destOrd="0" presId="urn:microsoft.com/office/officeart/2005/8/layout/hierarchy1"/>
    <dgm:cxn modelId="{385C17B7-F7F4-FA4E-9CC8-501E32EABBBC}" type="presParOf" srcId="{B81CB395-18D7-A346-BD8E-39D2F85BFEF1}" destId="{EF85C313-512F-8B4C-AD99-979BE0C48D2E}" srcOrd="0" destOrd="0" presId="urn:microsoft.com/office/officeart/2005/8/layout/hierarchy1"/>
    <dgm:cxn modelId="{F00B8F9A-0A3D-5747-ACAE-F6747C8D4E9B}" type="presParOf" srcId="{B81CB395-18D7-A346-BD8E-39D2F85BFEF1}" destId="{5CB7E03B-50F9-4540-A916-4F793C49B658}" srcOrd="1" destOrd="0" presId="urn:microsoft.com/office/officeart/2005/8/layout/hierarchy1"/>
    <dgm:cxn modelId="{A97F8085-E58E-A343-8B54-1CF43F40EE19}" type="presParOf" srcId="{567D2B11-6DB8-8248-A84E-42860C918282}" destId="{0CEC17E1-0F97-8C41-971B-DE7A2BEDA1B6}" srcOrd="1" destOrd="0" presId="urn:microsoft.com/office/officeart/2005/8/layout/hierarchy1"/>
    <dgm:cxn modelId="{A43C8A32-053A-C645-BF0B-7239AB3A9C78}" type="presParOf" srcId="{76C69A0E-0A88-D049-912A-DB1B3C280D57}" destId="{2EBA4413-E655-0D4E-B6ED-7E3A63FC61A1}" srcOrd="1" destOrd="0" presId="urn:microsoft.com/office/officeart/2005/8/layout/hierarchy1"/>
    <dgm:cxn modelId="{C93ED4CC-3284-1C43-9A08-41E583BCFD8F}" type="presParOf" srcId="{2EBA4413-E655-0D4E-B6ED-7E3A63FC61A1}" destId="{AA7D9CE2-43F1-FF4B-AB11-225B867F9B44}" srcOrd="0" destOrd="0" presId="urn:microsoft.com/office/officeart/2005/8/layout/hierarchy1"/>
    <dgm:cxn modelId="{D5EEA474-5607-F243-B9DE-EC8CFDDD053C}" type="presParOf" srcId="{AA7D9CE2-43F1-FF4B-AB11-225B867F9B44}" destId="{42084DDA-5D13-0D42-9CAC-EDF49F5CDF17}" srcOrd="0" destOrd="0" presId="urn:microsoft.com/office/officeart/2005/8/layout/hierarchy1"/>
    <dgm:cxn modelId="{576A6A06-5A8E-A94F-9A97-C44F9C8A1F0C}" type="presParOf" srcId="{AA7D9CE2-43F1-FF4B-AB11-225B867F9B44}" destId="{0DB990FD-DDB9-2347-B17B-5EB770D6DD62}" srcOrd="1" destOrd="0" presId="urn:microsoft.com/office/officeart/2005/8/layout/hierarchy1"/>
    <dgm:cxn modelId="{EA1C86BC-93DC-6647-8E6B-2D1BCE670A47}" type="presParOf" srcId="{2EBA4413-E655-0D4E-B6ED-7E3A63FC61A1}" destId="{5B318C10-948B-BC47-9A10-7A5337C3C5FD}" srcOrd="1" destOrd="0" presId="urn:microsoft.com/office/officeart/2005/8/layout/hierarchy1"/>
    <dgm:cxn modelId="{E753D33F-5897-484C-AE21-DB99358F79CE}" type="presParOf" srcId="{5B318C10-948B-BC47-9A10-7A5337C3C5FD}" destId="{265E0EBB-C8DE-7747-A915-B43AAB42F0B0}" srcOrd="0" destOrd="0" presId="urn:microsoft.com/office/officeart/2005/8/layout/hierarchy1"/>
    <dgm:cxn modelId="{1A142476-8829-544B-BF94-B7A5CFC5017B}" type="presParOf" srcId="{5B318C10-948B-BC47-9A10-7A5337C3C5FD}" destId="{EE47AC41-4A8F-C443-8A10-49D0B20E0D56}" srcOrd="1" destOrd="0" presId="urn:microsoft.com/office/officeart/2005/8/layout/hierarchy1"/>
    <dgm:cxn modelId="{B622DDF9-E2FA-FB45-87EA-8A0897129AFD}" type="presParOf" srcId="{EE47AC41-4A8F-C443-8A10-49D0B20E0D56}" destId="{22377CD8-5076-594B-AF46-C18075192647}" srcOrd="0" destOrd="0" presId="urn:microsoft.com/office/officeart/2005/8/layout/hierarchy1"/>
    <dgm:cxn modelId="{9F8E376B-3B3A-5D40-837C-5A0C91B0CF65}" type="presParOf" srcId="{22377CD8-5076-594B-AF46-C18075192647}" destId="{425AA896-3FD8-E647-9E80-883942EBE251}" srcOrd="0" destOrd="0" presId="urn:microsoft.com/office/officeart/2005/8/layout/hierarchy1"/>
    <dgm:cxn modelId="{00BE6EBE-9669-AF4E-97FA-865D9C9A14D0}" type="presParOf" srcId="{22377CD8-5076-594B-AF46-C18075192647}" destId="{0CCCD056-F65D-284C-9021-5CEB8696C266}" srcOrd="1" destOrd="0" presId="urn:microsoft.com/office/officeart/2005/8/layout/hierarchy1"/>
    <dgm:cxn modelId="{F79A9B9E-87E6-4F44-96C7-48E51CF88A32}" type="presParOf" srcId="{EE47AC41-4A8F-C443-8A10-49D0B20E0D56}" destId="{0BF9966F-338B-174A-A477-FC5DFA445596}" srcOrd="1" destOrd="0" presId="urn:microsoft.com/office/officeart/2005/8/layout/hierarchy1"/>
    <dgm:cxn modelId="{42D8A02B-F74C-644F-85DD-C42197A7AAF5}" type="presParOf" srcId="{5B318C10-948B-BC47-9A10-7A5337C3C5FD}" destId="{81D84183-3C3F-1E49-83FE-165FE4E9A7C2}" srcOrd="2" destOrd="0" presId="urn:microsoft.com/office/officeart/2005/8/layout/hierarchy1"/>
    <dgm:cxn modelId="{1C99CA1C-F110-7441-A12E-D7C8235EFA9F}" type="presParOf" srcId="{5B318C10-948B-BC47-9A10-7A5337C3C5FD}" destId="{43A48B9A-CF7C-3843-B4F4-45CAC0A90D33}" srcOrd="3" destOrd="0" presId="urn:microsoft.com/office/officeart/2005/8/layout/hierarchy1"/>
    <dgm:cxn modelId="{3086A60A-38EC-C04A-B234-026AE15527FD}" type="presParOf" srcId="{43A48B9A-CF7C-3843-B4F4-45CAC0A90D33}" destId="{854CF323-E02F-A14D-826D-BD29C569CE47}" srcOrd="0" destOrd="0" presId="urn:microsoft.com/office/officeart/2005/8/layout/hierarchy1"/>
    <dgm:cxn modelId="{EDAE7081-51FA-B24D-B996-09F1B4BB6412}" type="presParOf" srcId="{854CF323-E02F-A14D-826D-BD29C569CE47}" destId="{29CC064E-B8A3-F34C-84C3-F2A4559EECF8}" srcOrd="0" destOrd="0" presId="urn:microsoft.com/office/officeart/2005/8/layout/hierarchy1"/>
    <dgm:cxn modelId="{5A3ADFB7-0C3F-E44C-9C3D-542A6443946E}" type="presParOf" srcId="{854CF323-E02F-A14D-826D-BD29C569CE47}" destId="{992C7145-6099-6642-A68C-F433928F5156}" srcOrd="1" destOrd="0" presId="urn:microsoft.com/office/officeart/2005/8/layout/hierarchy1"/>
    <dgm:cxn modelId="{F435E787-4CD3-254E-8818-3DC9268ABC2C}" type="presParOf" srcId="{43A48B9A-CF7C-3843-B4F4-45CAC0A90D33}" destId="{E88CA08D-98E4-EE49-BD02-3E776C1F32C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2A6D5-1C91-B94D-8A96-F77B4E111528}">
      <dsp:nvSpPr>
        <dsp:cNvPr id="0" name=""/>
        <dsp:cNvSpPr/>
      </dsp:nvSpPr>
      <dsp:spPr>
        <a:xfrm>
          <a:off x="820717" y="240494"/>
          <a:ext cx="3107931" cy="3107931"/>
        </a:xfrm>
        <a:prstGeom prst="pie">
          <a:avLst>
            <a:gd name="adj1" fmla="val 16200000"/>
            <a:gd name="adj2" fmla="val 18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Automatic Prompt Generation</a:t>
          </a:r>
        </a:p>
      </dsp:txBody>
      <dsp:txXfrm>
        <a:off x="2458671" y="899080"/>
        <a:ext cx="1109975" cy="924979"/>
      </dsp:txXfrm>
    </dsp:sp>
    <dsp:sp modelId="{1F967F45-D0AC-CE40-912D-1EBCE56C2A12}">
      <dsp:nvSpPr>
        <dsp:cNvPr id="0" name=""/>
        <dsp:cNvSpPr/>
      </dsp:nvSpPr>
      <dsp:spPr>
        <a:xfrm>
          <a:off x="756708" y="351492"/>
          <a:ext cx="3107931" cy="3107931"/>
        </a:xfrm>
        <a:prstGeom prst="pie">
          <a:avLst>
            <a:gd name="adj1" fmla="val 1800000"/>
            <a:gd name="adj2" fmla="val 90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Fine-tuning with Demonstrations</a:t>
          </a:r>
        </a:p>
      </dsp:txBody>
      <dsp:txXfrm>
        <a:off x="1496692" y="2367947"/>
        <a:ext cx="1664963" cy="813981"/>
      </dsp:txXfrm>
    </dsp:sp>
    <dsp:sp modelId="{B1A6ADF3-FEB2-5249-A75C-973EB2F5F6BF}">
      <dsp:nvSpPr>
        <dsp:cNvPr id="0" name=""/>
        <dsp:cNvSpPr/>
      </dsp:nvSpPr>
      <dsp:spPr>
        <a:xfrm>
          <a:off x="692700" y="240494"/>
          <a:ext cx="3107931" cy="3107931"/>
        </a:xfrm>
        <a:prstGeom prst="pie">
          <a:avLst>
            <a:gd name="adj1" fmla="val 90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Prompt-based Fine-tuning</a:t>
          </a:r>
        </a:p>
      </dsp:txBody>
      <dsp:txXfrm>
        <a:off x="1052702" y="899080"/>
        <a:ext cx="1109975" cy="924979"/>
      </dsp:txXfrm>
    </dsp:sp>
    <dsp:sp modelId="{6C1CEDFE-395E-F74E-A5D3-4B27908C0320}">
      <dsp:nvSpPr>
        <dsp:cNvPr id="0" name=""/>
        <dsp:cNvSpPr/>
      </dsp:nvSpPr>
      <dsp:spPr>
        <a:xfrm>
          <a:off x="628578" y="48098"/>
          <a:ext cx="3492722" cy="349272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C76FD72-F612-8246-87E7-29DF816EEE99}">
      <dsp:nvSpPr>
        <dsp:cNvPr id="0" name=""/>
        <dsp:cNvSpPr/>
      </dsp:nvSpPr>
      <dsp:spPr>
        <a:xfrm>
          <a:off x="564313" y="158899"/>
          <a:ext cx="3492722" cy="349272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11008F1-5A49-744D-8DD7-D5B469B24452}">
      <dsp:nvSpPr>
        <dsp:cNvPr id="0" name=""/>
        <dsp:cNvSpPr/>
      </dsp:nvSpPr>
      <dsp:spPr>
        <a:xfrm>
          <a:off x="500048" y="48098"/>
          <a:ext cx="3492722" cy="349272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84183-3C3F-1E49-83FE-165FE4E9A7C2}">
      <dsp:nvSpPr>
        <dsp:cNvPr id="0" name=""/>
        <dsp:cNvSpPr/>
      </dsp:nvSpPr>
      <dsp:spPr>
        <a:xfrm>
          <a:off x="8371403" y="2111048"/>
          <a:ext cx="1070301" cy="509366"/>
        </a:xfrm>
        <a:custGeom>
          <a:avLst/>
          <a:gdLst/>
          <a:ahLst/>
          <a:cxnLst/>
          <a:rect l="0" t="0" r="0" b="0"/>
          <a:pathLst>
            <a:path>
              <a:moveTo>
                <a:pt x="0" y="0"/>
              </a:moveTo>
              <a:lnTo>
                <a:pt x="0" y="347118"/>
              </a:lnTo>
              <a:lnTo>
                <a:pt x="1070301" y="347118"/>
              </a:lnTo>
              <a:lnTo>
                <a:pt x="1070301" y="5093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5E0EBB-C8DE-7747-A915-B43AAB42F0B0}">
      <dsp:nvSpPr>
        <dsp:cNvPr id="0" name=""/>
        <dsp:cNvSpPr/>
      </dsp:nvSpPr>
      <dsp:spPr>
        <a:xfrm>
          <a:off x="7301102" y="2111048"/>
          <a:ext cx="1070301" cy="509366"/>
        </a:xfrm>
        <a:custGeom>
          <a:avLst/>
          <a:gdLst/>
          <a:ahLst/>
          <a:cxnLst/>
          <a:rect l="0" t="0" r="0" b="0"/>
          <a:pathLst>
            <a:path>
              <a:moveTo>
                <a:pt x="1070301" y="0"/>
              </a:moveTo>
              <a:lnTo>
                <a:pt x="1070301" y="347118"/>
              </a:lnTo>
              <a:lnTo>
                <a:pt x="0" y="347118"/>
              </a:lnTo>
              <a:lnTo>
                <a:pt x="0" y="5093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8C9790-6909-954A-9236-60D57DEAB9FC}">
      <dsp:nvSpPr>
        <dsp:cNvPr id="0" name=""/>
        <dsp:cNvSpPr/>
      </dsp:nvSpPr>
      <dsp:spPr>
        <a:xfrm>
          <a:off x="3019897" y="2111048"/>
          <a:ext cx="2140602" cy="509366"/>
        </a:xfrm>
        <a:custGeom>
          <a:avLst/>
          <a:gdLst/>
          <a:ahLst/>
          <a:cxnLst/>
          <a:rect l="0" t="0" r="0" b="0"/>
          <a:pathLst>
            <a:path>
              <a:moveTo>
                <a:pt x="0" y="0"/>
              </a:moveTo>
              <a:lnTo>
                <a:pt x="0" y="347118"/>
              </a:lnTo>
              <a:lnTo>
                <a:pt x="2140602" y="347118"/>
              </a:lnTo>
              <a:lnTo>
                <a:pt x="2140602" y="5093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39CAD8-6D82-E94A-8DFF-F7B66E3351CA}">
      <dsp:nvSpPr>
        <dsp:cNvPr id="0" name=""/>
        <dsp:cNvSpPr/>
      </dsp:nvSpPr>
      <dsp:spPr>
        <a:xfrm>
          <a:off x="2974177" y="2111048"/>
          <a:ext cx="91440" cy="509366"/>
        </a:xfrm>
        <a:custGeom>
          <a:avLst/>
          <a:gdLst/>
          <a:ahLst/>
          <a:cxnLst/>
          <a:rect l="0" t="0" r="0" b="0"/>
          <a:pathLst>
            <a:path>
              <a:moveTo>
                <a:pt x="45720" y="0"/>
              </a:moveTo>
              <a:lnTo>
                <a:pt x="45720" y="5093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CDD7B3-2C3E-9A44-A651-7BB5FD2DB4AC}">
      <dsp:nvSpPr>
        <dsp:cNvPr id="0" name=""/>
        <dsp:cNvSpPr/>
      </dsp:nvSpPr>
      <dsp:spPr>
        <a:xfrm>
          <a:off x="879295" y="2111048"/>
          <a:ext cx="2140602" cy="509366"/>
        </a:xfrm>
        <a:custGeom>
          <a:avLst/>
          <a:gdLst/>
          <a:ahLst/>
          <a:cxnLst/>
          <a:rect l="0" t="0" r="0" b="0"/>
          <a:pathLst>
            <a:path>
              <a:moveTo>
                <a:pt x="2140602" y="0"/>
              </a:moveTo>
              <a:lnTo>
                <a:pt x="2140602" y="347118"/>
              </a:lnTo>
              <a:lnTo>
                <a:pt x="0" y="347118"/>
              </a:lnTo>
              <a:lnTo>
                <a:pt x="0" y="5093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72EA8A-5C1B-7A4D-ACF0-2D2E6E85C0B3}">
      <dsp:nvSpPr>
        <dsp:cNvPr id="0" name=""/>
        <dsp:cNvSpPr/>
      </dsp:nvSpPr>
      <dsp:spPr>
        <a:xfrm>
          <a:off x="2144196" y="998908"/>
          <a:ext cx="1751401" cy="111214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79CCA08-20AD-434E-9BF1-F1F42C4825F0}">
      <dsp:nvSpPr>
        <dsp:cNvPr id="0" name=""/>
        <dsp:cNvSpPr/>
      </dsp:nvSpPr>
      <dsp:spPr>
        <a:xfrm>
          <a:off x="2338796" y="1183778"/>
          <a:ext cx="1751401" cy="111214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Additional PEFT Methods:</a:t>
          </a:r>
        </a:p>
      </dsp:txBody>
      <dsp:txXfrm>
        <a:off x="2371369" y="1216351"/>
        <a:ext cx="1686255" cy="1046994"/>
      </dsp:txXfrm>
    </dsp:sp>
    <dsp:sp modelId="{14882A5F-56D4-6942-B6A1-54AD16B78E42}">
      <dsp:nvSpPr>
        <dsp:cNvPr id="0" name=""/>
        <dsp:cNvSpPr/>
      </dsp:nvSpPr>
      <dsp:spPr>
        <a:xfrm>
          <a:off x="3594" y="2620414"/>
          <a:ext cx="1751401" cy="111214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D5129A6-9EBF-7844-A0BE-3CE3CF528CF2}">
      <dsp:nvSpPr>
        <dsp:cNvPr id="0" name=""/>
        <dsp:cNvSpPr/>
      </dsp:nvSpPr>
      <dsp:spPr>
        <a:xfrm>
          <a:off x="198194" y="2805285"/>
          <a:ext cx="1751401" cy="111214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Prefix Tuning</a:t>
          </a:r>
        </a:p>
      </dsp:txBody>
      <dsp:txXfrm>
        <a:off x="230767" y="2837858"/>
        <a:ext cx="1686255" cy="1046994"/>
      </dsp:txXfrm>
    </dsp:sp>
    <dsp:sp modelId="{38AFF632-AE56-B84A-97A7-08CD32C9B315}">
      <dsp:nvSpPr>
        <dsp:cNvPr id="0" name=""/>
        <dsp:cNvSpPr/>
      </dsp:nvSpPr>
      <dsp:spPr>
        <a:xfrm>
          <a:off x="2144196" y="2620414"/>
          <a:ext cx="1751401" cy="111214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BFF63C1-9A67-7F46-A9E8-9BDE14CE8326}">
      <dsp:nvSpPr>
        <dsp:cNvPr id="0" name=""/>
        <dsp:cNvSpPr/>
      </dsp:nvSpPr>
      <dsp:spPr>
        <a:xfrm>
          <a:off x="2338796" y="2805285"/>
          <a:ext cx="1751401" cy="111214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Prompt Tuning</a:t>
          </a:r>
        </a:p>
      </dsp:txBody>
      <dsp:txXfrm>
        <a:off x="2371369" y="2837858"/>
        <a:ext cx="1686255" cy="1046994"/>
      </dsp:txXfrm>
    </dsp:sp>
    <dsp:sp modelId="{EF85C313-512F-8B4C-AD99-979BE0C48D2E}">
      <dsp:nvSpPr>
        <dsp:cNvPr id="0" name=""/>
        <dsp:cNvSpPr/>
      </dsp:nvSpPr>
      <dsp:spPr>
        <a:xfrm>
          <a:off x="4284798" y="2620414"/>
          <a:ext cx="1751401" cy="111214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CB7E03B-50F9-4540-A916-4F793C49B658}">
      <dsp:nvSpPr>
        <dsp:cNvPr id="0" name=""/>
        <dsp:cNvSpPr/>
      </dsp:nvSpPr>
      <dsp:spPr>
        <a:xfrm>
          <a:off x="4479399" y="2805285"/>
          <a:ext cx="1751401" cy="111214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(IA)^3</a:t>
          </a:r>
          <a:br>
            <a:rPr lang="en-US" sz="1600" kern="1200"/>
          </a:br>
          <a:endParaRPr lang="en-US" sz="1600" kern="1200"/>
        </a:p>
      </dsp:txBody>
      <dsp:txXfrm>
        <a:off x="4511972" y="2837858"/>
        <a:ext cx="1686255" cy="1046994"/>
      </dsp:txXfrm>
    </dsp:sp>
    <dsp:sp modelId="{42084DDA-5D13-0D42-9CAC-EDF49F5CDF17}">
      <dsp:nvSpPr>
        <dsp:cNvPr id="0" name=""/>
        <dsp:cNvSpPr/>
      </dsp:nvSpPr>
      <dsp:spPr>
        <a:xfrm>
          <a:off x="7495702" y="998908"/>
          <a:ext cx="1751401" cy="111214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DB990FD-DDB9-2347-B17B-5EB770D6DD62}">
      <dsp:nvSpPr>
        <dsp:cNvPr id="0" name=""/>
        <dsp:cNvSpPr/>
      </dsp:nvSpPr>
      <dsp:spPr>
        <a:xfrm>
          <a:off x="7690302" y="1183778"/>
          <a:ext cx="1751401" cy="111214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Understanding PEFT More Broadly:</a:t>
          </a:r>
        </a:p>
      </dsp:txBody>
      <dsp:txXfrm>
        <a:off x="7722875" y="1216351"/>
        <a:ext cx="1686255" cy="1046994"/>
      </dsp:txXfrm>
    </dsp:sp>
    <dsp:sp modelId="{425AA896-3FD8-E647-9E80-883942EBE251}">
      <dsp:nvSpPr>
        <dsp:cNvPr id="0" name=""/>
        <dsp:cNvSpPr/>
      </dsp:nvSpPr>
      <dsp:spPr>
        <a:xfrm>
          <a:off x="6425401" y="2620414"/>
          <a:ext cx="1751401" cy="111214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CCCD056-F65D-284C-9021-5CEB8696C266}">
      <dsp:nvSpPr>
        <dsp:cNvPr id="0" name=""/>
        <dsp:cNvSpPr/>
      </dsp:nvSpPr>
      <dsp:spPr>
        <a:xfrm>
          <a:off x="6620001" y="2805285"/>
          <a:ext cx="1751401" cy="111214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Unified View of PEFT</a:t>
          </a:r>
        </a:p>
      </dsp:txBody>
      <dsp:txXfrm>
        <a:off x="6652574" y="2837858"/>
        <a:ext cx="1686255" cy="1046994"/>
      </dsp:txXfrm>
    </dsp:sp>
    <dsp:sp modelId="{29CC064E-B8A3-F34C-84C3-F2A4559EECF8}">
      <dsp:nvSpPr>
        <dsp:cNvPr id="0" name=""/>
        <dsp:cNvSpPr/>
      </dsp:nvSpPr>
      <dsp:spPr>
        <a:xfrm>
          <a:off x="8566003" y="2620414"/>
          <a:ext cx="1751401" cy="111214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92C7145-6099-6642-A68C-F433928F5156}">
      <dsp:nvSpPr>
        <dsp:cNvPr id="0" name=""/>
        <dsp:cNvSpPr/>
      </dsp:nvSpPr>
      <dsp:spPr>
        <a:xfrm>
          <a:off x="8760603" y="2805285"/>
          <a:ext cx="1751401" cy="111214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PEFT vs Full Model Fine-Tuning Comparisons</a:t>
          </a:r>
        </a:p>
      </dsp:txBody>
      <dsp:txXfrm>
        <a:off x="8793176" y="2837858"/>
        <a:ext cx="1686255" cy="1046994"/>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AC053-2B7B-EB46-8806-5FB9B970AF34}" type="datetimeFigureOut">
              <a:rPr lang="en-US" smtClean="0"/>
              <a:t>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AD0C2-C254-6340-AE95-5F3F67128CDB}" type="slidenum">
              <a:rPr lang="en-US" smtClean="0"/>
              <a:t>‹#›</a:t>
            </a:fld>
            <a:endParaRPr lang="en-US"/>
          </a:p>
        </p:txBody>
      </p:sp>
    </p:spTree>
    <p:extLst>
      <p:ext uri="{BB962C8B-B14F-4D97-AF65-F5344CB8AC3E}">
        <p14:creationId xmlns:p14="http://schemas.microsoft.com/office/powerpoint/2010/main" val="399945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2</a:t>
            </a:fld>
            <a:endParaRPr lang="en-US"/>
          </a:p>
        </p:txBody>
      </p:sp>
    </p:spTree>
    <p:extLst>
      <p:ext uri="{BB962C8B-B14F-4D97-AF65-F5344CB8AC3E}">
        <p14:creationId xmlns:p14="http://schemas.microsoft.com/office/powerpoint/2010/main" val="1421505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60F1D-93BD-DEEA-DEA7-DA32F9D4E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7DAFE-778D-4AAE-CC7C-451B06532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B6A99-BF52-9DA9-6154-5E8156FFD4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3331D0-D561-2EBE-81D8-AC2C795663A8}"/>
              </a:ext>
            </a:extLst>
          </p:cNvPr>
          <p:cNvSpPr>
            <a:spLocks noGrp="1"/>
          </p:cNvSpPr>
          <p:nvPr>
            <p:ph type="sldNum" sz="quarter" idx="5"/>
          </p:nvPr>
        </p:nvSpPr>
        <p:spPr/>
        <p:txBody>
          <a:bodyPr/>
          <a:lstStyle/>
          <a:p>
            <a:fld id="{5CFAD0C2-C254-6340-AE95-5F3F67128CDB}" type="slidenum">
              <a:rPr lang="en-US" smtClean="0"/>
              <a:t>26</a:t>
            </a:fld>
            <a:endParaRPr lang="en-US"/>
          </a:p>
        </p:txBody>
      </p:sp>
    </p:spTree>
    <p:extLst>
      <p:ext uri="{BB962C8B-B14F-4D97-AF65-F5344CB8AC3E}">
        <p14:creationId xmlns:p14="http://schemas.microsoft.com/office/powerpoint/2010/main" val="810543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B5CBD-6ADF-B28C-8533-879F88CA0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C89063-33E0-C5B6-8964-384F7A115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0B9CA-2EA4-3B01-C765-A713A6381A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AC119-A253-56E7-9D58-F7FCF2CDFEF9}"/>
              </a:ext>
            </a:extLst>
          </p:cNvPr>
          <p:cNvSpPr>
            <a:spLocks noGrp="1"/>
          </p:cNvSpPr>
          <p:nvPr>
            <p:ph type="sldNum" sz="quarter" idx="5"/>
          </p:nvPr>
        </p:nvSpPr>
        <p:spPr/>
        <p:txBody>
          <a:bodyPr/>
          <a:lstStyle/>
          <a:p>
            <a:fld id="{5CFAD0C2-C254-6340-AE95-5F3F67128CDB}" type="slidenum">
              <a:rPr lang="en-US" smtClean="0"/>
              <a:t>27</a:t>
            </a:fld>
            <a:endParaRPr lang="en-US"/>
          </a:p>
        </p:txBody>
      </p:sp>
    </p:spTree>
    <p:extLst>
      <p:ext uri="{BB962C8B-B14F-4D97-AF65-F5344CB8AC3E}">
        <p14:creationId xmlns:p14="http://schemas.microsoft.com/office/powerpoint/2010/main" val="818270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A506F-2B46-971C-AE15-B09C2B806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9FAEC-89F2-D727-61DD-CC6D83B52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0C906-ACD1-CD24-D2A7-538584749E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CE01DC-86AD-B47A-2566-18258C2A5057}"/>
              </a:ext>
            </a:extLst>
          </p:cNvPr>
          <p:cNvSpPr>
            <a:spLocks noGrp="1"/>
          </p:cNvSpPr>
          <p:nvPr>
            <p:ph type="sldNum" sz="quarter" idx="5"/>
          </p:nvPr>
        </p:nvSpPr>
        <p:spPr/>
        <p:txBody>
          <a:bodyPr/>
          <a:lstStyle/>
          <a:p>
            <a:fld id="{5CFAD0C2-C254-6340-AE95-5F3F67128CDB}" type="slidenum">
              <a:rPr lang="en-US" smtClean="0"/>
              <a:t>28</a:t>
            </a:fld>
            <a:endParaRPr lang="en-US"/>
          </a:p>
        </p:txBody>
      </p:sp>
    </p:spTree>
    <p:extLst>
      <p:ext uri="{BB962C8B-B14F-4D97-AF65-F5344CB8AC3E}">
        <p14:creationId xmlns:p14="http://schemas.microsoft.com/office/powerpoint/2010/main" val="2775503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D041F-7DAE-2566-C368-AC74BF110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E1ED68-3F81-F882-DDA2-B112C9AC9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288E3-334E-5DFC-B9CC-049A4A5B28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A66C4E-44D9-D1DC-BF89-C4C9E418E606}"/>
              </a:ext>
            </a:extLst>
          </p:cNvPr>
          <p:cNvSpPr>
            <a:spLocks noGrp="1"/>
          </p:cNvSpPr>
          <p:nvPr>
            <p:ph type="sldNum" sz="quarter" idx="5"/>
          </p:nvPr>
        </p:nvSpPr>
        <p:spPr/>
        <p:txBody>
          <a:bodyPr/>
          <a:lstStyle/>
          <a:p>
            <a:fld id="{5CFAD0C2-C254-6340-AE95-5F3F67128CDB}" type="slidenum">
              <a:rPr lang="en-US" smtClean="0"/>
              <a:t>29</a:t>
            </a:fld>
            <a:endParaRPr lang="en-US"/>
          </a:p>
        </p:txBody>
      </p:sp>
    </p:spTree>
    <p:extLst>
      <p:ext uri="{BB962C8B-B14F-4D97-AF65-F5344CB8AC3E}">
        <p14:creationId xmlns:p14="http://schemas.microsoft.com/office/powerpoint/2010/main" val="2341383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48C78-72FB-D8BB-E69F-80D96A4A8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F64F2-363B-65BE-0734-5B0CCA203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D1D92E-8F01-AD9E-BEE5-1ED61ACC35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8EED05-28C1-0796-3F97-2169953BC917}"/>
              </a:ext>
            </a:extLst>
          </p:cNvPr>
          <p:cNvSpPr>
            <a:spLocks noGrp="1"/>
          </p:cNvSpPr>
          <p:nvPr>
            <p:ph type="sldNum" sz="quarter" idx="5"/>
          </p:nvPr>
        </p:nvSpPr>
        <p:spPr/>
        <p:txBody>
          <a:bodyPr/>
          <a:lstStyle/>
          <a:p>
            <a:fld id="{5CFAD0C2-C254-6340-AE95-5F3F67128CDB}" type="slidenum">
              <a:rPr lang="en-US" smtClean="0"/>
              <a:t>30</a:t>
            </a:fld>
            <a:endParaRPr lang="en-US"/>
          </a:p>
        </p:txBody>
      </p:sp>
    </p:spTree>
    <p:extLst>
      <p:ext uri="{BB962C8B-B14F-4D97-AF65-F5344CB8AC3E}">
        <p14:creationId xmlns:p14="http://schemas.microsoft.com/office/powerpoint/2010/main" val="2062850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84B24-B37C-BED2-D4B8-8A57F6ECA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1181B4-ED18-7AA8-D780-6001D0993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1C7C1-C713-3AAA-13B6-89A82FE0C8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3BFD8E-7266-05FB-6B88-31E9B1952031}"/>
              </a:ext>
            </a:extLst>
          </p:cNvPr>
          <p:cNvSpPr>
            <a:spLocks noGrp="1"/>
          </p:cNvSpPr>
          <p:nvPr>
            <p:ph type="sldNum" sz="quarter" idx="5"/>
          </p:nvPr>
        </p:nvSpPr>
        <p:spPr/>
        <p:txBody>
          <a:bodyPr/>
          <a:lstStyle/>
          <a:p>
            <a:fld id="{5CFAD0C2-C254-6340-AE95-5F3F67128CDB}" type="slidenum">
              <a:rPr lang="en-US" smtClean="0"/>
              <a:t>31</a:t>
            </a:fld>
            <a:endParaRPr lang="en-US"/>
          </a:p>
        </p:txBody>
      </p:sp>
    </p:spTree>
    <p:extLst>
      <p:ext uri="{BB962C8B-B14F-4D97-AF65-F5344CB8AC3E}">
        <p14:creationId xmlns:p14="http://schemas.microsoft.com/office/powerpoint/2010/main" val="569132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EDFF7-8DDE-0FB5-49D8-60A0ADC7AA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54303-2463-9767-243E-5405147BA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54C91-EF97-0AB9-95E7-A69F421555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250DB2-17A5-3191-AEB8-EFE77C4FD1E1}"/>
              </a:ext>
            </a:extLst>
          </p:cNvPr>
          <p:cNvSpPr>
            <a:spLocks noGrp="1"/>
          </p:cNvSpPr>
          <p:nvPr>
            <p:ph type="sldNum" sz="quarter" idx="5"/>
          </p:nvPr>
        </p:nvSpPr>
        <p:spPr/>
        <p:txBody>
          <a:bodyPr/>
          <a:lstStyle/>
          <a:p>
            <a:fld id="{5CFAD0C2-C254-6340-AE95-5F3F67128CDB}" type="slidenum">
              <a:rPr lang="en-US" smtClean="0"/>
              <a:t>32</a:t>
            </a:fld>
            <a:endParaRPr lang="en-US"/>
          </a:p>
        </p:txBody>
      </p:sp>
    </p:spTree>
    <p:extLst>
      <p:ext uri="{BB962C8B-B14F-4D97-AF65-F5344CB8AC3E}">
        <p14:creationId xmlns:p14="http://schemas.microsoft.com/office/powerpoint/2010/main" val="2510578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40</a:t>
            </a:fld>
            <a:endParaRPr lang="en-US"/>
          </a:p>
        </p:txBody>
      </p:sp>
    </p:spTree>
    <p:extLst>
      <p:ext uri="{BB962C8B-B14F-4D97-AF65-F5344CB8AC3E}">
        <p14:creationId xmlns:p14="http://schemas.microsoft.com/office/powerpoint/2010/main" val="536406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6F98C-4911-0D8F-D031-6EEE05921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18495-65A6-3EA0-AC11-19395F30AE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C3CEE9-2F6A-A6A1-FB1C-D63B97D783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837CA5-9F02-338F-75BD-30F6A9952E70}"/>
              </a:ext>
            </a:extLst>
          </p:cNvPr>
          <p:cNvSpPr>
            <a:spLocks noGrp="1"/>
          </p:cNvSpPr>
          <p:nvPr>
            <p:ph type="sldNum" sz="quarter" idx="5"/>
          </p:nvPr>
        </p:nvSpPr>
        <p:spPr/>
        <p:txBody>
          <a:bodyPr/>
          <a:lstStyle/>
          <a:p>
            <a:fld id="{5CFAD0C2-C254-6340-AE95-5F3F67128CDB}" type="slidenum">
              <a:rPr lang="en-US" smtClean="0"/>
              <a:t>41</a:t>
            </a:fld>
            <a:endParaRPr lang="en-US"/>
          </a:p>
        </p:txBody>
      </p:sp>
    </p:spTree>
    <p:extLst>
      <p:ext uri="{BB962C8B-B14F-4D97-AF65-F5344CB8AC3E}">
        <p14:creationId xmlns:p14="http://schemas.microsoft.com/office/powerpoint/2010/main" val="2489466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42</a:t>
            </a:fld>
            <a:endParaRPr lang="en-US"/>
          </a:p>
        </p:txBody>
      </p:sp>
    </p:spTree>
    <p:extLst>
      <p:ext uri="{BB962C8B-B14F-4D97-AF65-F5344CB8AC3E}">
        <p14:creationId xmlns:p14="http://schemas.microsoft.com/office/powerpoint/2010/main" val="617427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3DF1A-7A5E-6B9E-9691-925115979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5359B-46F3-7A53-777D-E87DC8DDB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3976CD-9585-6A0E-D8A2-CE3C22D5AE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5518B4-4382-4499-1EC4-865A5C2FEB1A}"/>
              </a:ext>
            </a:extLst>
          </p:cNvPr>
          <p:cNvSpPr>
            <a:spLocks noGrp="1"/>
          </p:cNvSpPr>
          <p:nvPr>
            <p:ph type="sldNum" sz="quarter" idx="5"/>
          </p:nvPr>
        </p:nvSpPr>
        <p:spPr/>
        <p:txBody>
          <a:bodyPr/>
          <a:lstStyle/>
          <a:p>
            <a:fld id="{5CFAD0C2-C254-6340-AE95-5F3F67128CDB}" type="slidenum">
              <a:rPr lang="en-US" smtClean="0"/>
              <a:t>3</a:t>
            </a:fld>
            <a:endParaRPr lang="en-US"/>
          </a:p>
        </p:txBody>
      </p:sp>
    </p:spTree>
    <p:extLst>
      <p:ext uri="{BB962C8B-B14F-4D97-AF65-F5344CB8AC3E}">
        <p14:creationId xmlns:p14="http://schemas.microsoft.com/office/powerpoint/2010/main" val="3412792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49</a:t>
            </a:fld>
            <a:endParaRPr lang="en-US"/>
          </a:p>
        </p:txBody>
      </p:sp>
    </p:spTree>
    <p:extLst>
      <p:ext uri="{BB962C8B-B14F-4D97-AF65-F5344CB8AC3E}">
        <p14:creationId xmlns:p14="http://schemas.microsoft.com/office/powerpoint/2010/main" val="735376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51</a:t>
            </a:fld>
            <a:endParaRPr lang="en-US"/>
          </a:p>
        </p:txBody>
      </p:sp>
    </p:spTree>
    <p:extLst>
      <p:ext uri="{BB962C8B-B14F-4D97-AF65-F5344CB8AC3E}">
        <p14:creationId xmlns:p14="http://schemas.microsoft.com/office/powerpoint/2010/main" val="737766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52</a:t>
            </a:fld>
            <a:endParaRPr lang="en-US"/>
          </a:p>
        </p:txBody>
      </p:sp>
    </p:spTree>
    <p:extLst>
      <p:ext uri="{BB962C8B-B14F-4D97-AF65-F5344CB8AC3E}">
        <p14:creationId xmlns:p14="http://schemas.microsoft.com/office/powerpoint/2010/main" val="3401959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53</a:t>
            </a:fld>
            <a:endParaRPr lang="en-US"/>
          </a:p>
        </p:txBody>
      </p:sp>
    </p:spTree>
    <p:extLst>
      <p:ext uri="{BB962C8B-B14F-4D97-AF65-F5344CB8AC3E}">
        <p14:creationId xmlns:p14="http://schemas.microsoft.com/office/powerpoint/2010/main" val="3120820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54</a:t>
            </a:fld>
            <a:endParaRPr lang="en-US"/>
          </a:p>
        </p:txBody>
      </p:sp>
    </p:spTree>
    <p:extLst>
      <p:ext uri="{BB962C8B-B14F-4D97-AF65-F5344CB8AC3E}">
        <p14:creationId xmlns:p14="http://schemas.microsoft.com/office/powerpoint/2010/main" val="3394700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55</a:t>
            </a:fld>
            <a:endParaRPr lang="en-US"/>
          </a:p>
        </p:txBody>
      </p:sp>
    </p:spTree>
    <p:extLst>
      <p:ext uri="{BB962C8B-B14F-4D97-AF65-F5344CB8AC3E}">
        <p14:creationId xmlns:p14="http://schemas.microsoft.com/office/powerpoint/2010/main" val="3825401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56</a:t>
            </a:fld>
            <a:endParaRPr lang="en-US"/>
          </a:p>
        </p:txBody>
      </p:sp>
    </p:spTree>
    <p:extLst>
      <p:ext uri="{BB962C8B-B14F-4D97-AF65-F5344CB8AC3E}">
        <p14:creationId xmlns:p14="http://schemas.microsoft.com/office/powerpoint/2010/main" val="2918262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57</a:t>
            </a:fld>
            <a:endParaRPr lang="en-US"/>
          </a:p>
        </p:txBody>
      </p:sp>
    </p:spTree>
    <p:extLst>
      <p:ext uri="{BB962C8B-B14F-4D97-AF65-F5344CB8AC3E}">
        <p14:creationId xmlns:p14="http://schemas.microsoft.com/office/powerpoint/2010/main" val="3542214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58</a:t>
            </a:fld>
            <a:endParaRPr lang="en-US"/>
          </a:p>
        </p:txBody>
      </p:sp>
    </p:spTree>
    <p:extLst>
      <p:ext uri="{BB962C8B-B14F-4D97-AF65-F5344CB8AC3E}">
        <p14:creationId xmlns:p14="http://schemas.microsoft.com/office/powerpoint/2010/main" val="2554672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14</a:t>
            </a:fld>
            <a:endParaRPr lang="en-US"/>
          </a:p>
        </p:txBody>
      </p:sp>
    </p:spTree>
    <p:extLst>
      <p:ext uri="{BB962C8B-B14F-4D97-AF65-F5344CB8AC3E}">
        <p14:creationId xmlns:p14="http://schemas.microsoft.com/office/powerpoint/2010/main" val="241974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C7E28-FACD-DDDA-72D0-B1AD65DFE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237624-DF4A-A17A-3E06-61D5991A0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CD36A-AE89-6A0D-5C1E-41B7398CFF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3A5EF4-0D15-5074-9548-12A8B9B14FD4}"/>
              </a:ext>
            </a:extLst>
          </p:cNvPr>
          <p:cNvSpPr>
            <a:spLocks noGrp="1"/>
          </p:cNvSpPr>
          <p:nvPr>
            <p:ph type="sldNum" sz="quarter" idx="5"/>
          </p:nvPr>
        </p:nvSpPr>
        <p:spPr/>
        <p:txBody>
          <a:bodyPr/>
          <a:lstStyle/>
          <a:p>
            <a:fld id="{5CFAD0C2-C254-6340-AE95-5F3F67128CDB}" type="slidenum">
              <a:rPr lang="en-US" smtClean="0"/>
              <a:t>16</a:t>
            </a:fld>
            <a:endParaRPr lang="en-US"/>
          </a:p>
        </p:txBody>
      </p:sp>
    </p:spTree>
    <p:extLst>
      <p:ext uri="{BB962C8B-B14F-4D97-AF65-F5344CB8AC3E}">
        <p14:creationId xmlns:p14="http://schemas.microsoft.com/office/powerpoint/2010/main" val="3103567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41229-FC8D-E7DB-6D3F-59D1D1B52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013EA-5044-639E-861F-4B4421500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1784B-255E-C854-410B-60F121BB59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65255C-7D6D-82F2-4FAC-EAFA8986C292}"/>
              </a:ext>
            </a:extLst>
          </p:cNvPr>
          <p:cNvSpPr>
            <a:spLocks noGrp="1"/>
          </p:cNvSpPr>
          <p:nvPr>
            <p:ph type="sldNum" sz="quarter" idx="5"/>
          </p:nvPr>
        </p:nvSpPr>
        <p:spPr/>
        <p:txBody>
          <a:bodyPr/>
          <a:lstStyle/>
          <a:p>
            <a:fld id="{5CFAD0C2-C254-6340-AE95-5F3F67128CDB}" type="slidenum">
              <a:rPr lang="en-US" smtClean="0"/>
              <a:t>17</a:t>
            </a:fld>
            <a:endParaRPr lang="en-US"/>
          </a:p>
        </p:txBody>
      </p:sp>
    </p:spTree>
    <p:extLst>
      <p:ext uri="{BB962C8B-B14F-4D97-AF65-F5344CB8AC3E}">
        <p14:creationId xmlns:p14="http://schemas.microsoft.com/office/powerpoint/2010/main" val="1945542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5BAF4-CD04-1E16-46DF-852676FB2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2B528-D9BD-B9F5-3E59-8E710F97C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1EA41-1E7E-F8D4-0B07-4431EDBD26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5C3527-50DD-F590-49AE-0538B1E4CD01}"/>
              </a:ext>
            </a:extLst>
          </p:cNvPr>
          <p:cNvSpPr>
            <a:spLocks noGrp="1"/>
          </p:cNvSpPr>
          <p:nvPr>
            <p:ph type="sldNum" sz="quarter" idx="5"/>
          </p:nvPr>
        </p:nvSpPr>
        <p:spPr/>
        <p:txBody>
          <a:bodyPr/>
          <a:lstStyle/>
          <a:p>
            <a:fld id="{5CFAD0C2-C254-6340-AE95-5F3F67128CDB}" type="slidenum">
              <a:rPr lang="en-US" smtClean="0"/>
              <a:t>18</a:t>
            </a:fld>
            <a:endParaRPr lang="en-US"/>
          </a:p>
        </p:txBody>
      </p:sp>
    </p:spTree>
    <p:extLst>
      <p:ext uri="{BB962C8B-B14F-4D97-AF65-F5344CB8AC3E}">
        <p14:creationId xmlns:p14="http://schemas.microsoft.com/office/powerpoint/2010/main" val="234102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687AF-36C8-A2CA-1A91-E3E691039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12D44-84A1-0465-1C73-18DF933EC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0F79AA-845B-3750-B175-65527F378B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15DD5D-C877-072C-E7DD-0F96E8522877}"/>
              </a:ext>
            </a:extLst>
          </p:cNvPr>
          <p:cNvSpPr>
            <a:spLocks noGrp="1"/>
          </p:cNvSpPr>
          <p:nvPr>
            <p:ph type="sldNum" sz="quarter" idx="5"/>
          </p:nvPr>
        </p:nvSpPr>
        <p:spPr/>
        <p:txBody>
          <a:bodyPr/>
          <a:lstStyle/>
          <a:p>
            <a:fld id="{5CFAD0C2-C254-6340-AE95-5F3F67128CDB}" type="slidenum">
              <a:rPr lang="en-US" smtClean="0"/>
              <a:t>19</a:t>
            </a:fld>
            <a:endParaRPr lang="en-US"/>
          </a:p>
        </p:txBody>
      </p:sp>
    </p:spTree>
    <p:extLst>
      <p:ext uri="{BB962C8B-B14F-4D97-AF65-F5344CB8AC3E}">
        <p14:creationId xmlns:p14="http://schemas.microsoft.com/office/powerpoint/2010/main" val="1801512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2219B-637B-7928-D55A-5B3210A2A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A5A0C-B212-967B-C0DA-F707D506A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709FAA-E05A-DAC9-5B2E-50C177E4FF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909443-90DD-6A0E-FBB3-3423F0E54A14}"/>
              </a:ext>
            </a:extLst>
          </p:cNvPr>
          <p:cNvSpPr>
            <a:spLocks noGrp="1"/>
          </p:cNvSpPr>
          <p:nvPr>
            <p:ph type="sldNum" sz="quarter" idx="5"/>
          </p:nvPr>
        </p:nvSpPr>
        <p:spPr/>
        <p:txBody>
          <a:bodyPr/>
          <a:lstStyle/>
          <a:p>
            <a:fld id="{5CFAD0C2-C254-6340-AE95-5F3F67128CDB}" type="slidenum">
              <a:rPr lang="en-US" smtClean="0"/>
              <a:t>20</a:t>
            </a:fld>
            <a:endParaRPr lang="en-US"/>
          </a:p>
        </p:txBody>
      </p:sp>
    </p:spTree>
    <p:extLst>
      <p:ext uri="{BB962C8B-B14F-4D97-AF65-F5344CB8AC3E}">
        <p14:creationId xmlns:p14="http://schemas.microsoft.com/office/powerpoint/2010/main" val="1651615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25</a:t>
            </a:fld>
            <a:endParaRPr lang="en-US"/>
          </a:p>
        </p:txBody>
      </p:sp>
    </p:spTree>
    <p:extLst>
      <p:ext uri="{BB962C8B-B14F-4D97-AF65-F5344CB8AC3E}">
        <p14:creationId xmlns:p14="http://schemas.microsoft.com/office/powerpoint/2010/main" val="4241177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6EC-71A7-93A6-EBFE-629299DFA1DF}"/>
              </a:ext>
            </a:extLst>
          </p:cNvPr>
          <p:cNvSpPr>
            <a:spLocks noGrp="1"/>
          </p:cNvSpPr>
          <p:nvPr>
            <p:ph type="ctrTitle"/>
          </p:nvPr>
        </p:nvSpPr>
        <p:spPr>
          <a:xfrm>
            <a:off x="1524000" y="509804"/>
            <a:ext cx="9144000" cy="147879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DC1633-AF6F-3502-85A1-E7BB94A708A5}"/>
              </a:ext>
            </a:extLst>
          </p:cNvPr>
          <p:cNvSpPr>
            <a:spLocks noGrp="1"/>
          </p:cNvSpPr>
          <p:nvPr>
            <p:ph type="subTitle" idx="1"/>
          </p:nvPr>
        </p:nvSpPr>
        <p:spPr>
          <a:xfrm>
            <a:off x="1524000" y="3666478"/>
            <a:ext cx="9144000" cy="66582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BFE1BE6-2AB6-FB2B-9913-998DFF15DA76}"/>
              </a:ext>
            </a:extLst>
          </p:cNvPr>
          <p:cNvSpPr>
            <a:spLocks noGrp="1"/>
          </p:cNvSpPr>
          <p:nvPr>
            <p:ph type="dt" sz="half" idx="10"/>
          </p:nvPr>
        </p:nvSpPr>
        <p:spPr/>
        <p:txBody>
          <a:bodyPr/>
          <a:lstStyle/>
          <a:p>
            <a:fld id="{C7A15469-0524-8F4F-9E12-76BE9BAEC418}" type="datetime1">
              <a:rPr lang="en-CA" smtClean="0"/>
              <a:t>2024-02-03</a:t>
            </a:fld>
            <a:endParaRPr lang="en-US"/>
          </a:p>
        </p:txBody>
      </p:sp>
      <p:sp>
        <p:nvSpPr>
          <p:cNvPr id="5" name="Footer Placeholder 4">
            <a:extLst>
              <a:ext uri="{FF2B5EF4-FFF2-40B4-BE49-F238E27FC236}">
                <a16:creationId xmlns:a16="http://schemas.microsoft.com/office/drawing/2014/main" id="{7A2C4CDF-2176-0D86-DE74-17D144EE8509}"/>
              </a:ext>
            </a:extLst>
          </p:cNvPr>
          <p:cNvSpPr>
            <a:spLocks noGrp="1"/>
          </p:cNvSpPr>
          <p:nvPr>
            <p:ph type="ftr" sz="quarter" idx="11"/>
          </p:nvPr>
        </p:nvSpPr>
        <p:spPr/>
        <p:txBody>
          <a:bodyPr/>
          <a:lstStyle/>
          <a:p>
            <a:r>
              <a:rPr lang="en-US" dirty="0"/>
              <a:t>Slides created for CS886 at UWaterloo</a:t>
            </a:r>
          </a:p>
        </p:txBody>
      </p:sp>
      <p:sp>
        <p:nvSpPr>
          <p:cNvPr id="6" name="Slide Number Placeholder 5">
            <a:extLst>
              <a:ext uri="{FF2B5EF4-FFF2-40B4-BE49-F238E27FC236}">
                <a16:creationId xmlns:a16="http://schemas.microsoft.com/office/drawing/2014/main" id="{6FD9A1E6-52BD-8933-6C13-B232659BECB9}"/>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1026" name="Picture 2" descr="Logos | Brand | University of Waterloo">
            <a:extLst>
              <a:ext uri="{FF2B5EF4-FFF2-40B4-BE49-F238E27FC236}">
                <a16:creationId xmlns:a16="http://schemas.microsoft.com/office/drawing/2014/main" id="{84836A4D-8608-D8C7-5771-AF81472156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38600" y="4495948"/>
            <a:ext cx="3740458" cy="1496183"/>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96348192-A553-B42F-0FF8-E86CA9FFED6F}"/>
              </a:ext>
            </a:extLst>
          </p:cNvPr>
          <p:cNvSpPr txBox="1">
            <a:spLocks/>
          </p:cNvSpPr>
          <p:nvPr userDrawn="1"/>
        </p:nvSpPr>
        <p:spPr>
          <a:xfrm>
            <a:off x="1524000" y="2616115"/>
            <a:ext cx="9144000" cy="6658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CS886: Recent Advances on Foundation Models</a:t>
            </a:r>
          </a:p>
        </p:txBody>
      </p:sp>
    </p:spTree>
    <p:extLst>
      <p:ext uri="{BB962C8B-B14F-4D97-AF65-F5344CB8AC3E}">
        <p14:creationId xmlns:p14="http://schemas.microsoft.com/office/powerpoint/2010/main" val="380006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9F07F-75F3-65EE-202D-44A2C92020A4}"/>
              </a:ext>
            </a:extLst>
          </p:cNvPr>
          <p:cNvSpPr>
            <a:spLocks noGrp="1"/>
          </p:cNvSpPr>
          <p:nvPr>
            <p:ph type="title"/>
          </p:nvPr>
        </p:nvSpPr>
        <p:spPr>
          <a:xfrm>
            <a:off x="838200" y="136526"/>
            <a:ext cx="10515600" cy="90216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A6968AC-2047-1C9A-6F0C-A2FB163D749B}"/>
              </a:ext>
            </a:extLst>
          </p:cNvPr>
          <p:cNvSpPr>
            <a:spLocks noGrp="1"/>
          </p:cNvSpPr>
          <p:nvPr>
            <p:ph idx="1"/>
          </p:nvPr>
        </p:nvSpPr>
        <p:spPr>
          <a:xfrm>
            <a:off x="838200" y="1260629"/>
            <a:ext cx="10515600" cy="4916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724F4-E49C-FBF4-F77B-65D28C6EB48A}"/>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7213E37D-8B91-E45F-C21A-08AC87811263}"/>
              </a:ext>
            </a:extLst>
          </p:cNvPr>
          <p:cNvSpPr>
            <a:spLocks noGrp="1"/>
          </p:cNvSpPr>
          <p:nvPr>
            <p:ph type="ftr" sz="quarter" idx="11"/>
          </p:nvPr>
        </p:nvSpPr>
        <p:spPr/>
        <p:txBody>
          <a:bodyPr/>
          <a:lstStyle/>
          <a:p>
            <a:r>
              <a:rPr lang="en-US" dirty="0"/>
              <a:t>Slides created for CS886 at UWaterloo</a:t>
            </a:r>
          </a:p>
        </p:txBody>
      </p:sp>
      <p:sp>
        <p:nvSpPr>
          <p:cNvPr id="6" name="Slide Number Placeholder 5">
            <a:extLst>
              <a:ext uri="{FF2B5EF4-FFF2-40B4-BE49-F238E27FC236}">
                <a16:creationId xmlns:a16="http://schemas.microsoft.com/office/drawing/2014/main" id="{11CDFCEC-FC6A-1247-31D6-9756B15CF1E9}"/>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2050" name="Picture 2" descr="University of Waterloo - Wikipedia">
            <a:extLst>
              <a:ext uri="{FF2B5EF4-FFF2-40B4-BE49-F238E27FC236}">
                <a16:creationId xmlns:a16="http://schemas.microsoft.com/office/drawing/2014/main" id="{D0B3DC21-35D6-A201-ACE8-3099DDFD9B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756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C1038-A7AC-0FD1-A0B4-CC0A750B171B}"/>
              </a:ext>
            </a:extLst>
          </p:cNvPr>
          <p:cNvSpPr>
            <a:spLocks noGrp="1"/>
          </p:cNvSpPr>
          <p:nvPr>
            <p:ph sz="half" idx="1"/>
          </p:nvPr>
        </p:nvSpPr>
        <p:spPr>
          <a:xfrm>
            <a:off x="838200" y="1218075"/>
            <a:ext cx="5181600" cy="49588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A94DAF3-52B2-14D5-73BD-76EF3E852375}"/>
              </a:ext>
            </a:extLst>
          </p:cNvPr>
          <p:cNvSpPr>
            <a:spLocks noGrp="1"/>
          </p:cNvSpPr>
          <p:nvPr>
            <p:ph sz="half" idx="2"/>
          </p:nvPr>
        </p:nvSpPr>
        <p:spPr>
          <a:xfrm>
            <a:off x="6172200" y="1218075"/>
            <a:ext cx="5181600" cy="495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122E9A-1509-2B17-8B07-2AB617926693}"/>
              </a:ext>
            </a:extLst>
          </p:cNvPr>
          <p:cNvSpPr>
            <a:spLocks noGrp="1"/>
          </p:cNvSpPr>
          <p:nvPr>
            <p:ph type="dt" sz="half" idx="10"/>
          </p:nvPr>
        </p:nvSpPr>
        <p:spPr/>
        <p:txBody>
          <a:bodyPr/>
          <a:lstStyle/>
          <a:p>
            <a:fld id="{D301FFEF-BC07-6945-8DF9-83389C94DF56}" type="datetime1">
              <a:rPr lang="en-CA" smtClean="0"/>
              <a:t>2024-02-03</a:t>
            </a:fld>
            <a:endParaRPr lang="en-US"/>
          </a:p>
        </p:txBody>
      </p:sp>
      <p:sp>
        <p:nvSpPr>
          <p:cNvPr id="6" name="Footer Placeholder 5">
            <a:extLst>
              <a:ext uri="{FF2B5EF4-FFF2-40B4-BE49-F238E27FC236}">
                <a16:creationId xmlns:a16="http://schemas.microsoft.com/office/drawing/2014/main" id="{277F1462-F1AB-8508-3202-A656C2E177E9}"/>
              </a:ext>
            </a:extLst>
          </p:cNvPr>
          <p:cNvSpPr>
            <a:spLocks noGrp="1"/>
          </p:cNvSpPr>
          <p:nvPr>
            <p:ph type="ftr" sz="quarter" idx="11"/>
          </p:nvPr>
        </p:nvSpPr>
        <p:spPr/>
        <p:txBody>
          <a:bodyPr/>
          <a:lstStyle/>
          <a:p>
            <a:r>
              <a:rPr lang="en-US" dirty="0"/>
              <a:t>Slides created for CS886 at UWaterloo</a:t>
            </a:r>
          </a:p>
        </p:txBody>
      </p:sp>
      <p:sp>
        <p:nvSpPr>
          <p:cNvPr id="7" name="Slide Number Placeholder 6">
            <a:extLst>
              <a:ext uri="{FF2B5EF4-FFF2-40B4-BE49-F238E27FC236}">
                <a16:creationId xmlns:a16="http://schemas.microsoft.com/office/drawing/2014/main" id="{6EF0C4A2-1436-3FA6-A80A-3B196EF86179}"/>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8" name="Title 1">
            <a:extLst>
              <a:ext uri="{FF2B5EF4-FFF2-40B4-BE49-F238E27FC236}">
                <a16:creationId xmlns:a16="http://schemas.microsoft.com/office/drawing/2014/main" id="{F781557D-31D8-7504-F9E6-89FF176BA510}"/>
              </a:ext>
            </a:extLst>
          </p:cNvPr>
          <p:cNvSpPr>
            <a:spLocks noGrp="1"/>
          </p:cNvSpPr>
          <p:nvPr>
            <p:ph type="title"/>
          </p:nvPr>
        </p:nvSpPr>
        <p:spPr>
          <a:xfrm>
            <a:off x="838200" y="136526"/>
            <a:ext cx="10515600" cy="902162"/>
          </a:xfrm>
        </p:spPr>
        <p:txBody>
          <a:bodyPr/>
          <a:lstStyle/>
          <a:p>
            <a:r>
              <a:rPr lang="en-US"/>
              <a:t>Click to edit Master title style</a:t>
            </a:r>
          </a:p>
        </p:txBody>
      </p:sp>
      <p:pic>
        <p:nvPicPr>
          <p:cNvPr id="9" name="Picture 2" descr="University of Waterloo - Wikipedia">
            <a:extLst>
              <a:ext uri="{FF2B5EF4-FFF2-40B4-BE49-F238E27FC236}">
                <a16:creationId xmlns:a16="http://schemas.microsoft.com/office/drawing/2014/main" id="{30D6D19C-4AD8-95AC-CE4A-AB553F7783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99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56DB85-3109-D20D-B726-7CD35142FB06}"/>
              </a:ext>
            </a:extLst>
          </p:cNvPr>
          <p:cNvSpPr>
            <a:spLocks noGrp="1"/>
          </p:cNvSpPr>
          <p:nvPr>
            <p:ph type="body" idx="1"/>
          </p:nvPr>
        </p:nvSpPr>
        <p:spPr>
          <a:xfrm>
            <a:off x="839788" y="120537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47E9F-7F6E-CB88-A309-9348ABC7CDFD}"/>
              </a:ext>
            </a:extLst>
          </p:cNvPr>
          <p:cNvSpPr>
            <a:spLocks noGrp="1"/>
          </p:cNvSpPr>
          <p:nvPr>
            <p:ph sz="half" idx="2"/>
          </p:nvPr>
        </p:nvSpPr>
        <p:spPr>
          <a:xfrm>
            <a:off x="839788" y="2121763"/>
            <a:ext cx="5157787" cy="406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4D8F0-E4E6-9A37-967F-3A1E300F8E40}"/>
              </a:ext>
            </a:extLst>
          </p:cNvPr>
          <p:cNvSpPr>
            <a:spLocks noGrp="1"/>
          </p:cNvSpPr>
          <p:nvPr>
            <p:ph type="body" sz="quarter" idx="3"/>
          </p:nvPr>
        </p:nvSpPr>
        <p:spPr>
          <a:xfrm>
            <a:off x="6172200" y="121753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E38E09-86E0-9F8C-F1CF-50CBC6E18AE0}"/>
              </a:ext>
            </a:extLst>
          </p:cNvPr>
          <p:cNvSpPr>
            <a:spLocks noGrp="1"/>
          </p:cNvSpPr>
          <p:nvPr>
            <p:ph sz="quarter" idx="4"/>
          </p:nvPr>
        </p:nvSpPr>
        <p:spPr>
          <a:xfrm>
            <a:off x="6172200" y="2121763"/>
            <a:ext cx="5183188" cy="406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C3F933-C143-FE57-4DA1-91A01ED6B61C}"/>
              </a:ext>
            </a:extLst>
          </p:cNvPr>
          <p:cNvSpPr>
            <a:spLocks noGrp="1"/>
          </p:cNvSpPr>
          <p:nvPr>
            <p:ph type="dt" sz="half" idx="10"/>
          </p:nvPr>
        </p:nvSpPr>
        <p:spPr/>
        <p:txBody>
          <a:bodyPr/>
          <a:lstStyle/>
          <a:p>
            <a:fld id="{3155D33B-FEF6-E34F-9240-CA7C515C6240}" type="datetime1">
              <a:rPr lang="en-CA" smtClean="0"/>
              <a:t>2024-02-03</a:t>
            </a:fld>
            <a:endParaRPr lang="en-US"/>
          </a:p>
        </p:txBody>
      </p:sp>
      <p:sp>
        <p:nvSpPr>
          <p:cNvPr id="8" name="Footer Placeholder 7">
            <a:extLst>
              <a:ext uri="{FF2B5EF4-FFF2-40B4-BE49-F238E27FC236}">
                <a16:creationId xmlns:a16="http://schemas.microsoft.com/office/drawing/2014/main" id="{0B6F2904-2C1D-800F-4C22-ACC942182AA4}"/>
              </a:ext>
            </a:extLst>
          </p:cNvPr>
          <p:cNvSpPr>
            <a:spLocks noGrp="1"/>
          </p:cNvSpPr>
          <p:nvPr>
            <p:ph type="ftr" sz="quarter" idx="11"/>
          </p:nvPr>
        </p:nvSpPr>
        <p:spPr/>
        <p:txBody>
          <a:bodyPr/>
          <a:lstStyle/>
          <a:p>
            <a:r>
              <a:rPr lang="en-US" dirty="0"/>
              <a:t>Slides created for CS886 at UWaterloo</a:t>
            </a:r>
          </a:p>
        </p:txBody>
      </p:sp>
      <p:sp>
        <p:nvSpPr>
          <p:cNvPr id="9" name="Slide Number Placeholder 8">
            <a:extLst>
              <a:ext uri="{FF2B5EF4-FFF2-40B4-BE49-F238E27FC236}">
                <a16:creationId xmlns:a16="http://schemas.microsoft.com/office/drawing/2014/main" id="{1221D5BA-27EE-967F-DD04-6A63ECB47BA5}"/>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10" name="Title 1">
            <a:extLst>
              <a:ext uri="{FF2B5EF4-FFF2-40B4-BE49-F238E27FC236}">
                <a16:creationId xmlns:a16="http://schemas.microsoft.com/office/drawing/2014/main" id="{113F627A-A02C-AF1F-F166-F53663B6D1BC}"/>
              </a:ext>
            </a:extLst>
          </p:cNvPr>
          <p:cNvSpPr>
            <a:spLocks noGrp="1"/>
          </p:cNvSpPr>
          <p:nvPr>
            <p:ph type="title"/>
          </p:nvPr>
        </p:nvSpPr>
        <p:spPr>
          <a:xfrm>
            <a:off x="838200" y="136526"/>
            <a:ext cx="10515600" cy="902162"/>
          </a:xfrm>
        </p:spPr>
        <p:txBody>
          <a:bodyPr/>
          <a:lstStyle/>
          <a:p>
            <a:r>
              <a:rPr lang="en-US"/>
              <a:t>Click to edit Master title style</a:t>
            </a:r>
          </a:p>
        </p:txBody>
      </p:sp>
      <p:pic>
        <p:nvPicPr>
          <p:cNvPr id="11" name="Picture 2" descr="University of Waterloo - Wikipedia">
            <a:extLst>
              <a:ext uri="{FF2B5EF4-FFF2-40B4-BE49-F238E27FC236}">
                <a16:creationId xmlns:a16="http://schemas.microsoft.com/office/drawing/2014/main" id="{B811803D-71E7-4121-57B4-19D8CD5D9C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967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8D8C26-893B-BFA9-5143-56BB44C1D130}"/>
              </a:ext>
            </a:extLst>
          </p:cNvPr>
          <p:cNvSpPr>
            <a:spLocks noGrp="1"/>
          </p:cNvSpPr>
          <p:nvPr>
            <p:ph type="dt" sz="half" idx="10"/>
          </p:nvPr>
        </p:nvSpPr>
        <p:spPr/>
        <p:txBody>
          <a:bodyPr/>
          <a:lstStyle/>
          <a:p>
            <a:fld id="{9A561D02-7E11-1544-897F-A30819BC8F60}" type="datetime1">
              <a:rPr lang="en-CA" smtClean="0"/>
              <a:t>2024-02-03</a:t>
            </a:fld>
            <a:endParaRPr lang="en-US"/>
          </a:p>
        </p:txBody>
      </p:sp>
      <p:sp>
        <p:nvSpPr>
          <p:cNvPr id="4" name="Footer Placeholder 3">
            <a:extLst>
              <a:ext uri="{FF2B5EF4-FFF2-40B4-BE49-F238E27FC236}">
                <a16:creationId xmlns:a16="http://schemas.microsoft.com/office/drawing/2014/main" id="{F72D5C8A-7C87-503A-352C-215B34BF8BF4}"/>
              </a:ext>
            </a:extLst>
          </p:cNvPr>
          <p:cNvSpPr>
            <a:spLocks noGrp="1"/>
          </p:cNvSpPr>
          <p:nvPr>
            <p:ph type="ftr" sz="quarter" idx="11"/>
          </p:nvPr>
        </p:nvSpPr>
        <p:spPr/>
        <p:txBody>
          <a:bodyPr/>
          <a:lstStyle/>
          <a:p>
            <a:r>
              <a:rPr lang="en-US" dirty="0"/>
              <a:t>Slides created for CS886 at UWaterloo</a:t>
            </a:r>
          </a:p>
        </p:txBody>
      </p:sp>
      <p:sp>
        <p:nvSpPr>
          <p:cNvPr id="5" name="Slide Number Placeholder 4">
            <a:extLst>
              <a:ext uri="{FF2B5EF4-FFF2-40B4-BE49-F238E27FC236}">
                <a16:creationId xmlns:a16="http://schemas.microsoft.com/office/drawing/2014/main" id="{8ABFF82A-D5FD-2F01-8AE7-340AD93F7221}"/>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6" name="Title 1">
            <a:extLst>
              <a:ext uri="{FF2B5EF4-FFF2-40B4-BE49-F238E27FC236}">
                <a16:creationId xmlns:a16="http://schemas.microsoft.com/office/drawing/2014/main" id="{87760D92-8162-97D7-DFDC-98F6D400DD83}"/>
              </a:ext>
            </a:extLst>
          </p:cNvPr>
          <p:cNvSpPr>
            <a:spLocks noGrp="1"/>
          </p:cNvSpPr>
          <p:nvPr>
            <p:ph type="title"/>
          </p:nvPr>
        </p:nvSpPr>
        <p:spPr>
          <a:xfrm>
            <a:off x="838200" y="136526"/>
            <a:ext cx="10515600" cy="902162"/>
          </a:xfrm>
        </p:spPr>
        <p:txBody>
          <a:bodyPr/>
          <a:lstStyle/>
          <a:p>
            <a:r>
              <a:rPr lang="en-US"/>
              <a:t>Click to edit Master title style</a:t>
            </a:r>
          </a:p>
        </p:txBody>
      </p:sp>
      <p:pic>
        <p:nvPicPr>
          <p:cNvPr id="7" name="Picture 2" descr="University of Waterloo - Wikipedia">
            <a:extLst>
              <a:ext uri="{FF2B5EF4-FFF2-40B4-BE49-F238E27FC236}">
                <a16:creationId xmlns:a16="http://schemas.microsoft.com/office/drawing/2014/main" id="{8DEF5173-B7F7-26FC-3E58-21CFC011EC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013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8B479-7018-6B39-BA47-55C998C658A0}"/>
              </a:ext>
            </a:extLst>
          </p:cNvPr>
          <p:cNvSpPr>
            <a:spLocks noGrp="1"/>
          </p:cNvSpPr>
          <p:nvPr>
            <p:ph type="dt" sz="half" idx="10"/>
          </p:nvPr>
        </p:nvSpPr>
        <p:spPr/>
        <p:txBody>
          <a:bodyPr/>
          <a:lstStyle/>
          <a:p>
            <a:fld id="{00E961B8-A498-DA41-8388-3640B039A975}" type="datetime1">
              <a:rPr lang="en-CA" smtClean="0"/>
              <a:t>2024-02-03</a:t>
            </a:fld>
            <a:endParaRPr lang="en-US"/>
          </a:p>
        </p:txBody>
      </p:sp>
      <p:sp>
        <p:nvSpPr>
          <p:cNvPr id="3" name="Footer Placeholder 2">
            <a:extLst>
              <a:ext uri="{FF2B5EF4-FFF2-40B4-BE49-F238E27FC236}">
                <a16:creationId xmlns:a16="http://schemas.microsoft.com/office/drawing/2014/main" id="{180D3E43-1D4D-00CA-AA0E-A322A4406ED0}"/>
              </a:ext>
            </a:extLst>
          </p:cNvPr>
          <p:cNvSpPr>
            <a:spLocks noGrp="1"/>
          </p:cNvSpPr>
          <p:nvPr>
            <p:ph type="ftr" sz="quarter" idx="11"/>
          </p:nvPr>
        </p:nvSpPr>
        <p:spPr/>
        <p:txBody>
          <a:bodyPr/>
          <a:lstStyle/>
          <a:p>
            <a:r>
              <a:rPr lang="en-US" dirty="0"/>
              <a:t>Slides created for CS886 at UWaterloo</a:t>
            </a:r>
          </a:p>
        </p:txBody>
      </p:sp>
      <p:sp>
        <p:nvSpPr>
          <p:cNvPr id="4" name="Slide Number Placeholder 3">
            <a:extLst>
              <a:ext uri="{FF2B5EF4-FFF2-40B4-BE49-F238E27FC236}">
                <a16:creationId xmlns:a16="http://schemas.microsoft.com/office/drawing/2014/main" id="{00CD0ACD-EBA4-FD35-F200-D39152C12FC3}"/>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5" name="Picture 2" descr="University of Waterloo - Wikipedia">
            <a:extLst>
              <a:ext uri="{FF2B5EF4-FFF2-40B4-BE49-F238E27FC236}">
                <a16:creationId xmlns:a16="http://schemas.microsoft.com/office/drawing/2014/main" id="{E982EB98-9440-A2AE-3345-B597DDD1E9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5330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5C615-D3D7-CA3A-7493-50D0F7F791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24BBA1-81D6-454B-4E5D-A15F189CA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00D77-9017-FCD1-D559-BD3BD41418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6C317-5B29-6F48-A50A-672AEB20555B}" type="datetime1">
              <a:rPr lang="en-CA" smtClean="0"/>
              <a:t>2024-02-03</a:t>
            </a:fld>
            <a:endParaRPr lang="en-US"/>
          </a:p>
        </p:txBody>
      </p:sp>
      <p:sp>
        <p:nvSpPr>
          <p:cNvPr id="5" name="Footer Placeholder 4">
            <a:extLst>
              <a:ext uri="{FF2B5EF4-FFF2-40B4-BE49-F238E27FC236}">
                <a16:creationId xmlns:a16="http://schemas.microsoft.com/office/drawing/2014/main" id="{2940478F-B586-1105-DBAE-D72EAA82A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Slides created for CS886 at UWaterloo</a:t>
            </a:r>
          </a:p>
        </p:txBody>
      </p:sp>
      <p:sp>
        <p:nvSpPr>
          <p:cNvPr id="6" name="Slide Number Placeholder 5">
            <a:extLst>
              <a:ext uri="{FF2B5EF4-FFF2-40B4-BE49-F238E27FC236}">
                <a16:creationId xmlns:a16="http://schemas.microsoft.com/office/drawing/2014/main" id="{751D82B9-01F9-5ECA-13DB-4E12081E45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24A5E-B0D2-394D-9970-9AE06BCB59C1}" type="slidenum">
              <a:rPr lang="en-US" smtClean="0"/>
              <a:t>‹#›</a:t>
            </a:fld>
            <a:endParaRPr lang="en-US"/>
          </a:p>
        </p:txBody>
      </p:sp>
    </p:spTree>
    <p:extLst>
      <p:ext uri="{BB962C8B-B14F-4D97-AF65-F5344CB8AC3E}">
        <p14:creationId xmlns:p14="http://schemas.microsoft.com/office/powerpoint/2010/main" val="3905641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0.png"/><Relationship Id="rId7" Type="http://schemas.openxmlformats.org/officeDocument/2006/relationships/image" Target="../media/image4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0.png"/><Relationship Id="rId5" Type="http://schemas.openxmlformats.org/officeDocument/2006/relationships/image" Target="../media/image440.png"/><Relationship Id="rId10" Type="http://schemas.openxmlformats.org/officeDocument/2006/relationships/image" Target="../media/image49.png"/><Relationship Id="rId4" Type="http://schemas.openxmlformats.org/officeDocument/2006/relationships/image" Target="../media/image430.pn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9"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7.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30.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7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90.png"/><Relationship Id="rId4" Type="http://schemas.openxmlformats.org/officeDocument/2006/relationships/image" Target="../media/image9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0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60.png"/><Relationship Id="rId5" Type="http://schemas.openxmlformats.org/officeDocument/2006/relationships/image" Target="../media/image1050.png"/><Relationship Id="rId4" Type="http://schemas.openxmlformats.org/officeDocument/2006/relationships/image" Target="../media/image1040.png"/></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0.png"/><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xml"/><Relationship Id="rId5" Type="http://schemas.openxmlformats.org/officeDocument/2006/relationships/image" Target="../media/image120.png"/><Relationship Id="rId4" Type="http://schemas.openxmlformats.org/officeDocument/2006/relationships/image" Target="../media/image119.png"/></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7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7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7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7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8.sv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7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6545-4BD3-ADE2-7347-2745EA200FE0}"/>
              </a:ext>
            </a:extLst>
          </p:cNvPr>
          <p:cNvSpPr>
            <a:spLocks noGrp="1"/>
          </p:cNvSpPr>
          <p:nvPr>
            <p:ph type="ctrTitle"/>
          </p:nvPr>
        </p:nvSpPr>
        <p:spPr/>
        <p:txBody>
          <a:bodyPr>
            <a:normAutofit fontScale="90000"/>
          </a:bodyPr>
          <a:lstStyle/>
          <a:p>
            <a:r>
              <a:rPr lang="en-US" dirty="0"/>
              <a:t>Lecture 7: Parameter-efficient Transformer</a:t>
            </a:r>
          </a:p>
        </p:txBody>
      </p:sp>
      <p:sp>
        <p:nvSpPr>
          <p:cNvPr id="3" name="Subtitle 2">
            <a:extLst>
              <a:ext uri="{FF2B5EF4-FFF2-40B4-BE49-F238E27FC236}">
                <a16:creationId xmlns:a16="http://schemas.microsoft.com/office/drawing/2014/main" id="{6F4B5AB2-71ED-F483-B392-B5AD8D305EF7}"/>
              </a:ext>
            </a:extLst>
          </p:cNvPr>
          <p:cNvSpPr>
            <a:spLocks noGrp="1"/>
          </p:cNvSpPr>
          <p:nvPr>
            <p:ph type="subTitle" idx="1"/>
          </p:nvPr>
        </p:nvSpPr>
        <p:spPr/>
        <p:txBody>
          <a:bodyPr>
            <a:normAutofit/>
          </a:bodyPr>
          <a:lstStyle/>
          <a:p>
            <a:r>
              <a:rPr lang="en-US" dirty="0"/>
              <a:t>Presenters: Ansh Sharma and </a:t>
            </a:r>
            <a:r>
              <a:rPr lang="en-US" dirty="0" err="1"/>
              <a:t>Manveer</a:t>
            </a:r>
            <a:r>
              <a:rPr lang="en-US" dirty="0"/>
              <a:t> Singh </a:t>
            </a:r>
            <a:r>
              <a:rPr lang="en-US" dirty="0" err="1"/>
              <a:t>Tamber</a:t>
            </a:r>
            <a:endParaRPr lang="en-US" dirty="0"/>
          </a:p>
        </p:txBody>
      </p:sp>
      <p:sp>
        <p:nvSpPr>
          <p:cNvPr id="4" name="Date Placeholder 3">
            <a:extLst>
              <a:ext uri="{FF2B5EF4-FFF2-40B4-BE49-F238E27FC236}">
                <a16:creationId xmlns:a16="http://schemas.microsoft.com/office/drawing/2014/main" id="{D8CC2768-A8BB-A142-D541-0D8F63A418BD}"/>
              </a:ext>
            </a:extLst>
          </p:cNvPr>
          <p:cNvSpPr>
            <a:spLocks noGrp="1"/>
          </p:cNvSpPr>
          <p:nvPr>
            <p:ph type="dt" sz="half" idx="10"/>
          </p:nvPr>
        </p:nvSpPr>
        <p:spPr/>
        <p:txBody>
          <a:bodyPr/>
          <a:lstStyle/>
          <a:p>
            <a:fld id="{EFF2884E-48B2-1441-B188-EF9645BFD4B8}" type="datetime1">
              <a:rPr lang="en-CA" smtClean="0"/>
              <a:t>2024-02-03</a:t>
            </a:fld>
            <a:endParaRPr lang="en-US" dirty="0"/>
          </a:p>
        </p:txBody>
      </p:sp>
      <p:sp>
        <p:nvSpPr>
          <p:cNvPr id="5" name="Footer Placeholder 4">
            <a:extLst>
              <a:ext uri="{FF2B5EF4-FFF2-40B4-BE49-F238E27FC236}">
                <a16:creationId xmlns:a16="http://schemas.microsoft.com/office/drawing/2014/main" id="{C82B6CAC-8609-18DE-AB72-8370B086D664}"/>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8530BE5A-5729-DB64-14F7-99BD0EDC38B7}"/>
              </a:ext>
            </a:extLst>
          </p:cNvPr>
          <p:cNvSpPr>
            <a:spLocks noGrp="1"/>
          </p:cNvSpPr>
          <p:nvPr>
            <p:ph type="sldNum" sz="quarter" idx="12"/>
          </p:nvPr>
        </p:nvSpPr>
        <p:spPr/>
        <p:txBody>
          <a:bodyPr/>
          <a:lstStyle/>
          <a:p>
            <a:fld id="{D4F24A5E-B0D2-394D-9970-9AE06BCB59C1}" type="slidenum">
              <a:rPr lang="en-US" smtClean="0"/>
              <a:t>1</a:t>
            </a:fld>
            <a:endParaRPr lang="en-US" dirty="0"/>
          </a:p>
        </p:txBody>
      </p:sp>
    </p:spTree>
    <p:extLst>
      <p:ext uri="{BB962C8B-B14F-4D97-AF65-F5344CB8AC3E}">
        <p14:creationId xmlns:p14="http://schemas.microsoft.com/office/powerpoint/2010/main" val="390026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FD8EC-B94D-80E8-D243-693B9E13105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848C903A-FC0A-864A-FD16-8BED14AD572B}"/>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8BF65378-1678-A5CB-CCD7-46C4E644590E}"/>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49BC4A29-E7BD-9F31-6E50-BD611112F26F}"/>
              </a:ext>
            </a:extLst>
          </p:cNvPr>
          <p:cNvSpPr>
            <a:spLocks noGrp="1"/>
          </p:cNvSpPr>
          <p:nvPr>
            <p:ph type="sldNum" sz="quarter" idx="12"/>
          </p:nvPr>
        </p:nvSpPr>
        <p:spPr/>
        <p:txBody>
          <a:bodyPr/>
          <a:lstStyle/>
          <a:p>
            <a:fld id="{D4F24A5E-B0D2-394D-9970-9AE06BCB59C1}" type="slidenum">
              <a:rPr lang="en-US" smtClean="0"/>
              <a:t>10</a:t>
            </a:fld>
            <a:endParaRPr lang="en-US"/>
          </a:p>
        </p:txBody>
      </p:sp>
      <p:sp>
        <p:nvSpPr>
          <p:cNvPr id="13" name="TextBox 12">
            <a:extLst>
              <a:ext uri="{FF2B5EF4-FFF2-40B4-BE49-F238E27FC236}">
                <a16:creationId xmlns:a16="http://schemas.microsoft.com/office/drawing/2014/main" id="{C7299D51-28A7-8FD8-2498-17EC9D4F8A20}"/>
              </a:ext>
            </a:extLst>
          </p:cNvPr>
          <p:cNvSpPr txBox="1"/>
          <p:nvPr/>
        </p:nvSpPr>
        <p:spPr>
          <a:xfrm>
            <a:off x="684552" y="356324"/>
            <a:ext cx="2864695" cy="707886"/>
          </a:xfrm>
          <a:prstGeom prst="rect">
            <a:avLst/>
          </a:prstGeom>
          <a:noFill/>
        </p:spPr>
        <p:txBody>
          <a:bodyPr wrap="none" lIns="91440" tIns="45720" rIns="91440" bIns="45720" rtlCol="0" anchor="t">
            <a:spAutoFit/>
          </a:bodyPr>
          <a:lstStyle/>
          <a:p>
            <a:r>
              <a:rPr lang="en-US" sz="4000" b="1" dirty="0">
                <a:latin typeface="+mj-lt"/>
                <a:cs typeface="Calibri Light"/>
              </a:rPr>
              <a:t>Experiments</a:t>
            </a:r>
          </a:p>
        </p:txBody>
      </p:sp>
      <p:sp>
        <p:nvSpPr>
          <p:cNvPr id="2" name="TextBox 1">
            <a:extLst>
              <a:ext uri="{FF2B5EF4-FFF2-40B4-BE49-F238E27FC236}">
                <a16:creationId xmlns:a16="http://schemas.microsoft.com/office/drawing/2014/main" id="{24A88C6D-44A1-7517-F7D1-40A75164CA18}"/>
              </a:ext>
            </a:extLst>
          </p:cNvPr>
          <p:cNvSpPr txBox="1"/>
          <p:nvPr/>
        </p:nvSpPr>
        <p:spPr>
          <a:xfrm>
            <a:off x="2581515" y="2644170"/>
            <a:ext cx="7028970" cy="1569660"/>
          </a:xfrm>
          <a:prstGeom prst="rect">
            <a:avLst/>
          </a:prstGeom>
          <a:noFill/>
        </p:spPr>
        <p:txBody>
          <a:bodyPr wrap="square" rtlCol="0">
            <a:spAutoFit/>
          </a:bodyPr>
          <a:lstStyle/>
          <a:p>
            <a:pPr algn="ctr"/>
            <a:r>
              <a:rPr lang="en-US" sz="2400" b="1" dirty="0">
                <a:solidFill>
                  <a:schemeClr val="accent6">
                    <a:lumMod val="75000"/>
                  </a:schemeClr>
                </a:solidFill>
              </a:rPr>
              <a:t>The goal </a:t>
            </a:r>
            <a:r>
              <a:rPr lang="en-US" sz="2400" dirty="0">
                <a:solidFill>
                  <a:schemeClr val="accent6">
                    <a:lumMod val="75000"/>
                  </a:schemeClr>
                </a:solidFill>
              </a:rPr>
              <a:t>is to build a compact and extensible system that performs well on multiple </a:t>
            </a:r>
            <a:r>
              <a:rPr lang="en-US" sz="2400" dirty="0">
                <a:solidFill>
                  <a:srgbClr val="C00000"/>
                </a:solidFill>
              </a:rPr>
              <a:t>similar downstream tasks (new data is unknown at start)</a:t>
            </a:r>
            <a:r>
              <a:rPr lang="en-US" sz="2400" dirty="0">
                <a:solidFill>
                  <a:schemeClr val="accent6">
                    <a:lumMod val="75000"/>
                  </a:schemeClr>
                </a:solidFill>
              </a:rPr>
              <a:t>, but without training an entire new model for every new task.</a:t>
            </a:r>
          </a:p>
        </p:txBody>
      </p:sp>
    </p:spTree>
    <p:extLst>
      <p:ext uri="{BB962C8B-B14F-4D97-AF65-F5344CB8AC3E}">
        <p14:creationId xmlns:p14="http://schemas.microsoft.com/office/powerpoint/2010/main" val="2588867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CE68E-2173-5EF9-088A-434C11790000}"/>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5EA8277C-DF07-14B4-6019-D403861E3D4F}"/>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40CC3BF2-182C-41D1-3095-F6C1F6546B94}"/>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3CD2A44E-DD3A-EE53-0703-6BCFEF2434AE}"/>
              </a:ext>
            </a:extLst>
          </p:cNvPr>
          <p:cNvSpPr>
            <a:spLocks noGrp="1"/>
          </p:cNvSpPr>
          <p:nvPr>
            <p:ph type="sldNum" sz="quarter" idx="12"/>
          </p:nvPr>
        </p:nvSpPr>
        <p:spPr/>
        <p:txBody>
          <a:bodyPr/>
          <a:lstStyle/>
          <a:p>
            <a:fld id="{D4F24A5E-B0D2-394D-9970-9AE06BCB59C1}" type="slidenum">
              <a:rPr lang="en-US" smtClean="0"/>
              <a:t>11</a:t>
            </a:fld>
            <a:endParaRPr lang="en-US"/>
          </a:p>
        </p:txBody>
      </p:sp>
      <p:sp>
        <p:nvSpPr>
          <p:cNvPr id="10" name="TextBox 9">
            <a:extLst>
              <a:ext uri="{FF2B5EF4-FFF2-40B4-BE49-F238E27FC236}">
                <a16:creationId xmlns:a16="http://schemas.microsoft.com/office/drawing/2014/main" id="{EE2C1D86-081A-9C1E-0234-0D6E567E4C2B}"/>
              </a:ext>
            </a:extLst>
          </p:cNvPr>
          <p:cNvSpPr txBox="1"/>
          <p:nvPr/>
        </p:nvSpPr>
        <p:spPr>
          <a:xfrm>
            <a:off x="1318334" y="2103614"/>
            <a:ext cx="9555329" cy="3416320"/>
          </a:xfrm>
          <a:prstGeom prst="rect">
            <a:avLst/>
          </a:prstGeom>
          <a:noFill/>
        </p:spPr>
        <p:txBody>
          <a:bodyPr wrap="square" lIns="91440" tIns="45720" rIns="91440" bIns="45720" rtlCol="0" anchor="t">
            <a:spAutoFit/>
          </a:bodyPr>
          <a:lstStyle/>
          <a:p>
            <a:r>
              <a:rPr lang="en-US" sz="2400" dirty="0"/>
              <a:t>The GLUE (General Language Understanding Evaluation) benchmark is a resource set for training, evaluating, and analyzing natural language understanding systems. It has diagnostic dataset, nine language understanding tasks, a leaderboard and dashboard.</a:t>
            </a:r>
            <a:endParaRPr lang="en-US" sz="2400" dirty="0">
              <a:cs typeface="Calibri"/>
            </a:endParaRPr>
          </a:p>
          <a:p>
            <a:endParaRPr lang="en-US" sz="2400" dirty="0">
              <a:cs typeface="Calibri"/>
            </a:endParaRPr>
          </a:p>
          <a:p>
            <a:r>
              <a:rPr lang="en-US" sz="2400" dirty="0"/>
              <a:t>GLUE is model-agnostic, suitable for any system handling sentence or sentence pairs. </a:t>
            </a:r>
            <a:r>
              <a:rPr lang="en-US" sz="2400" dirty="0">
                <a:solidFill>
                  <a:srgbClr val="C00000"/>
                </a:solidFill>
              </a:rPr>
              <a:t>It's designed to encourage models that use transfer learning or parameter sharing, aiming to advance robust natural language understanding systems.</a:t>
            </a:r>
            <a:endParaRPr lang="en-US" sz="2400" dirty="0">
              <a:solidFill>
                <a:srgbClr val="C00000"/>
              </a:solidFill>
              <a:cs typeface="Calibri"/>
            </a:endParaRPr>
          </a:p>
        </p:txBody>
      </p:sp>
      <p:pic>
        <p:nvPicPr>
          <p:cNvPr id="7172" name="Picture 4" descr="GLUE Benchmark">
            <a:extLst>
              <a:ext uri="{FF2B5EF4-FFF2-40B4-BE49-F238E27FC236}">
                <a16:creationId xmlns:a16="http://schemas.microsoft.com/office/drawing/2014/main" id="{DFD72D97-5D48-99D1-2C85-A8F0E224BD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6465" y1="41629" x2="26465" y2="41629"/>
                        <a14:foregroundMark x1="26938" y1="34615" x2="27316" y2="64027"/>
                        <a14:foregroundMark x1="15879" y1="36878" x2="28828" y2="37104"/>
                        <a14:foregroundMark x1="45180" y1="42081" x2="42155" y2="38688"/>
                        <a14:foregroundMark x1="49716" y1="40271" x2="49905" y2="56561"/>
                        <a14:foregroundMark x1="60113" y1="43665" x2="60113" y2="51131"/>
                        <a14:foregroundMark x1="73440" y1="42534" x2="73440" y2="48416"/>
                      </a14:backgroundRemoval>
                    </a14:imgEffect>
                  </a14:imgLayer>
                </a14:imgProps>
              </a:ext>
              <a:ext uri="{28A0092B-C50C-407E-A947-70E740481C1C}">
                <a14:useLocalDpi xmlns:a14="http://schemas.microsoft.com/office/drawing/2010/main" val="0"/>
              </a:ext>
            </a:extLst>
          </a:blip>
          <a:srcRect/>
          <a:stretch>
            <a:fillRect/>
          </a:stretch>
        </p:blipFill>
        <p:spPr bwMode="auto">
          <a:xfrm>
            <a:off x="9141519" y="3123369"/>
            <a:ext cx="2646872" cy="11056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D28453-9521-437A-C806-7DCCAC67CE08}"/>
              </a:ext>
            </a:extLst>
          </p:cNvPr>
          <p:cNvSpPr txBox="1"/>
          <p:nvPr/>
        </p:nvSpPr>
        <p:spPr>
          <a:xfrm>
            <a:off x="1081699" y="1268083"/>
            <a:ext cx="10028601" cy="461665"/>
          </a:xfrm>
          <a:prstGeom prst="rect">
            <a:avLst/>
          </a:prstGeom>
          <a:noFill/>
        </p:spPr>
        <p:txBody>
          <a:bodyPr wrap="square" rtlCol="0">
            <a:spAutoFit/>
          </a:bodyPr>
          <a:lstStyle/>
          <a:p>
            <a:r>
              <a:rPr lang="en-US" sz="2400" dirty="0">
                <a:solidFill>
                  <a:srgbClr val="C00000"/>
                </a:solidFill>
              </a:rPr>
              <a:t>   26 diverse text classification tasks using BERT!</a:t>
            </a:r>
          </a:p>
        </p:txBody>
      </p:sp>
    </p:spTree>
    <p:extLst>
      <p:ext uri="{BB962C8B-B14F-4D97-AF65-F5344CB8AC3E}">
        <p14:creationId xmlns:p14="http://schemas.microsoft.com/office/powerpoint/2010/main" val="2652866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33D00-5E50-029B-56C2-36E463E15B07}"/>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CB4C4DAE-8772-C45E-E132-A0F65B958AE3}"/>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AC8ADD91-D65B-AE05-3F7C-A22CA907B341}"/>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70A948ED-BB8D-8559-9D2A-527490E654F0}"/>
              </a:ext>
            </a:extLst>
          </p:cNvPr>
          <p:cNvSpPr>
            <a:spLocks noGrp="1"/>
          </p:cNvSpPr>
          <p:nvPr>
            <p:ph type="sldNum" sz="quarter" idx="12"/>
          </p:nvPr>
        </p:nvSpPr>
        <p:spPr/>
        <p:txBody>
          <a:bodyPr/>
          <a:lstStyle/>
          <a:p>
            <a:fld id="{D4F24A5E-B0D2-394D-9970-9AE06BCB59C1}" type="slidenum">
              <a:rPr lang="en-US" smtClean="0"/>
              <a:t>12</a:t>
            </a:fld>
            <a:endParaRPr lang="en-US"/>
          </a:p>
        </p:txBody>
      </p:sp>
      <p:sp>
        <p:nvSpPr>
          <p:cNvPr id="8" name="TextBox 7">
            <a:extLst>
              <a:ext uri="{FF2B5EF4-FFF2-40B4-BE49-F238E27FC236}">
                <a16:creationId xmlns:a16="http://schemas.microsoft.com/office/drawing/2014/main" id="{B9C769CE-B9CB-4EA6-F017-7B8F1A9D255E}"/>
              </a:ext>
            </a:extLst>
          </p:cNvPr>
          <p:cNvSpPr txBox="1"/>
          <p:nvPr/>
        </p:nvSpPr>
        <p:spPr>
          <a:xfrm>
            <a:off x="1056333" y="1207672"/>
            <a:ext cx="10101636" cy="707886"/>
          </a:xfrm>
          <a:prstGeom prst="rect">
            <a:avLst/>
          </a:prstGeom>
          <a:noFill/>
        </p:spPr>
        <p:txBody>
          <a:bodyPr wrap="square" lIns="91440" tIns="45720" rIns="91440" bIns="45720" anchor="t">
            <a:spAutoFit/>
          </a:bodyPr>
          <a:lstStyle/>
          <a:p>
            <a:r>
              <a:rPr lang="en-US" sz="4000" b="1" dirty="0" err="1">
                <a:latin typeface="+mj-lt"/>
                <a:cs typeface="Calibri Light"/>
              </a:rPr>
              <a:t>SQuAD</a:t>
            </a:r>
            <a:r>
              <a:rPr lang="en-US" sz="4000" b="1" dirty="0">
                <a:latin typeface="+mj-lt"/>
                <a:cs typeface="Calibri Light"/>
              </a:rPr>
              <a:t> (Stanford Question Answering Dataset)</a:t>
            </a:r>
          </a:p>
        </p:txBody>
      </p:sp>
      <p:sp>
        <p:nvSpPr>
          <p:cNvPr id="11" name="TextBox 10">
            <a:extLst>
              <a:ext uri="{FF2B5EF4-FFF2-40B4-BE49-F238E27FC236}">
                <a16:creationId xmlns:a16="http://schemas.microsoft.com/office/drawing/2014/main" id="{48E35AC2-8DB4-86FD-6C66-C2B40028161E}"/>
              </a:ext>
            </a:extLst>
          </p:cNvPr>
          <p:cNvSpPr txBox="1"/>
          <p:nvPr/>
        </p:nvSpPr>
        <p:spPr>
          <a:xfrm>
            <a:off x="1776882" y="2350613"/>
            <a:ext cx="8660538" cy="3416320"/>
          </a:xfrm>
          <a:prstGeom prst="rect">
            <a:avLst/>
          </a:prstGeom>
          <a:noFill/>
        </p:spPr>
        <p:txBody>
          <a:bodyPr wrap="square" lIns="91440" tIns="45720" rIns="91440" bIns="45720" rtlCol="0" anchor="t">
            <a:spAutoFit/>
          </a:bodyPr>
          <a:lstStyle/>
          <a:p>
            <a:pPr algn="ctr"/>
            <a:r>
              <a:rPr lang="en-US" sz="2400" dirty="0"/>
              <a:t>The Stanford Question Answering Dataset (</a:t>
            </a:r>
            <a:r>
              <a:rPr lang="en-US" sz="2400" dirty="0" err="1"/>
              <a:t>SQuAD</a:t>
            </a:r>
            <a:r>
              <a:rPr lang="en-US" sz="2400" dirty="0"/>
              <a:t>) is a set of </a:t>
            </a:r>
            <a:r>
              <a:rPr lang="en-US" sz="2400" b="1" dirty="0"/>
              <a:t>question-answer pairs from Wikipedia articles</a:t>
            </a:r>
            <a:r>
              <a:rPr lang="en-US" sz="2400" dirty="0"/>
              <a:t>. Answers are sequences of text from the articles, and the dataset is created through crowdsourcing, offering diversity. </a:t>
            </a:r>
            <a:endParaRPr lang="en-US" sz="2400" dirty="0">
              <a:cs typeface="Calibri"/>
            </a:endParaRPr>
          </a:p>
          <a:p>
            <a:pPr algn="ctr"/>
            <a:endParaRPr lang="en-US" sz="2400" dirty="0">
              <a:cs typeface="Calibri"/>
            </a:endParaRPr>
          </a:p>
          <a:p>
            <a:pPr algn="ctr"/>
            <a:r>
              <a:rPr lang="en-US" sz="2400" b="1" dirty="0" err="1"/>
              <a:t>SQuAD</a:t>
            </a:r>
            <a:r>
              <a:rPr lang="en-US" sz="2400" b="1" dirty="0"/>
              <a:t> 1.1 has </a:t>
            </a:r>
            <a:r>
              <a:rPr lang="en-US" sz="2400" b="1" dirty="0">
                <a:solidFill>
                  <a:srgbClr val="C00000"/>
                </a:solidFill>
              </a:rPr>
              <a:t>107,785 pairs </a:t>
            </a:r>
            <a:r>
              <a:rPr lang="en-US" sz="2400" b="1" dirty="0"/>
              <a:t>across 536 articles. </a:t>
            </a:r>
            <a:r>
              <a:rPr lang="en-US" sz="2400" dirty="0"/>
              <a:t>The latest version, </a:t>
            </a:r>
            <a:r>
              <a:rPr lang="en-US" sz="2400" b="1" dirty="0"/>
              <a:t>SQuAD2.0 (or </a:t>
            </a:r>
            <a:r>
              <a:rPr lang="en-US" sz="2400" b="1" dirty="0" err="1"/>
              <a:t>SQuAD</a:t>
            </a:r>
            <a:r>
              <a:rPr lang="en-US" sz="2400" b="1" dirty="0"/>
              <a:t>-Open), combines SQuAD1.1's questions with over </a:t>
            </a:r>
            <a:r>
              <a:rPr lang="en-US" sz="2400" b="1" dirty="0">
                <a:solidFill>
                  <a:srgbClr val="C00000"/>
                </a:solidFill>
              </a:rPr>
              <a:t>50,000 unanswerable ones</a:t>
            </a:r>
            <a:r>
              <a:rPr lang="en-US" sz="2400" dirty="0"/>
              <a:t>, crafted </a:t>
            </a:r>
            <a:r>
              <a:rPr lang="en-US" sz="2400" dirty="0" err="1"/>
              <a:t>adversarially</a:t>
            </a:r>
            <a:r>
              <a:rPr lang="en-US" sz="2400" dirty="0"/>
              <a:t> to resemble answerable queries.</a:t>
            </a:r>
            <a:endParaRPr lang="en-US" sz="2400" dirty="0">
              <a:solidFill>
                <a:srgbClr val="C00000"/>
              </a:solidFill>
              <a:cs typeface="Calibri"/>
            </a:endParaRPr>
          </a:p>
        </p:txBody>
      </p:sp>
    </p:spTree>
    <p:extLst>
      <p:ext uri="{BB962C8B-B14F-4D97-AF65-F5344CB8AC3E}">
        <p14:creationId xmlns:p14="http://schemas.microsoft.com/office/powerpoint/2010/main" val="362839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DF5F8-4B67-712B-2DED-4370D84469DD}"/>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30584999-9F4A-7081-EA76-ACCA46F7E9DA}"/>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47FA9335-E1E6-854B-8DA4-E8A7B8A3A578}"/>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50595FA6-D5EB-4DB7-ADDE-6CEF1397FBA0}"/>
              </a:ext>
            </a:extLst>
          </p:cNvPr>
          <p:cNvSpPr>
            <a:spLocks noGrp="1"/>
          </p:cNvSpPr>
          <p:nvPr>
            <p:ph type="sldNum" sz="quarter" idx="12"/>
          </p:nvPr>
        </p:nvSpPr>
        <p:spPr/>
        <p:txBody>
          <a:bodyPr/>
          <a:lstStyle/>
          <a:p>
            <a:fld id="{D4F24A5E-B0D2-394D-9970-9AE06BCB59C1}" type="slidenum">
              <a:rPr lang="en-US" smtClean="0"/>
              <a:t>13</a:t>
            </a:fld>
            <a:endParaRPr lang="en-US"/>
          </a:p>
        </p:txBody>
      </p:sp>
      <p:sp>
        <p:nvSpPr>
          <p:cNvPr id="10" name="TextBox 9">
            <a:extLst>
              <a:ext uri="{FF2B5EF4-FFF2-40B4-BE49-F238E27FC236}">
                <a16:creationId xmlns:a16="http://schemas.microsoft.com/office/drawing/2014/main" id="{E39020A4-05D9-37F7-A991-84EC3D85C78D}"/>
              </a:ext>
            </a:extLst>
          </p:cNvPr>
          <p:cNvSpPr txBox="1"/>
          <p:nvPr/>
        </p:nvSpPr>
        <p:spPr>
          <a:xfrm>
            <a:off x="1356675" y="900125"/>
            <a:ext cx="2743199" cy="400110"/>
          </a:xfrm>
          <a:prstGeom prst="rect">
            <a:avLst/>
          </a:prstGeom>
          <a:noFill/>
        </p:spPr>
        <p:txBody>
          <a:bodyPr wrap="square" rtlCol="0">
            <a:spAutoFit/>
          </a:bodyPr>
          <a:lstStyle/>
          <a:p>
            <a:r>
              <a:rPr lang="en-US" sz="2000" dirty="0"/>
              <a:t>GLUE benchmark results</a:t>
            </a:r>
            <a:endParaRPr lang="en-US" sz="2000" dirty="0">
              <a:solidFill>
                <a:srgbClr val="C00000"/>
              </a:solidFill>
            </a:endParaRPr>
          </a:p>
        </p:txBody>
      </p:sp>
      <p:pic>
        <p:nvPicPr>
          <p:cNvPr id="2" name="Picture 1">
            <a:extLst>
              <a:ext uri="{FF2B5EF4-FFF2-40B4-BE49-F238E27FC236}">
                <a16:creationId xmlns:a16="http://schemas.microsoft.com/office/drawing/2014/main" id="{0BF0FB6C-4F27-A53B-8D85-1C48852A0BC3}"/>
              </a:ext>
            </a:extLst>
          </p:cNvPr>
          <p:cNvPicPr>
            <a:picLocks noChangeAspect="1"/>
          </p:cNvPicPr>
          <p:nvPr/>
        </p:nvPicPr>
        <p:blipFill>
          <a:blip r:embed="rId2"/>
          <a:stretch>
            <a:fillRect/>
          </a:stretch>
        </p:blipFill>
        <p:spPr>
          <a:xfrm>
            <a:off x="1356674" y="1331066"/>
            <a:ext cx="7772400" cy="1052869"/>
          </a:xfrm>
          <a:prstGeom prst="rect">
            <a:avLst/>
          </a:prstGeom>
        </p:spPr>
      </p:pic>
      <p:sp>
        <p:nvSpPr>
          <p:cNvPr id="3" name="Rounded Rectangle 2">
            <a:extLst>
              <a:ext uri="{FF2B5EF4-FFF2-40B4-BE49-F238E27FC236}">
                <a16:creationId xmlns:a16="http://schemas.microsoft.com/office/drawing/2014/main" id="{28E7673D-C3E1-66AA-6CCB-DE0F7C88DD7C}"/>
              </a:ext>
            </a:extLst>
          </p:cNvPr>
          <p:cNvSpPr/>
          <p:nvPr/>
        </p:nvSpPr>
        <p:spPr>
          <a:xfrm>
            <a:off x="8671874" y="1770358"/>
            <a:ext cx="377858" cy="490195"/>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8E6B6BD-59F8-4E97-6CB1-F04E914C3231}"/>
              </a:ext>
            </a:extLst>
          </p:cNvPr>
          <p:cNvSpPr txBox="1"/>
          <p:nvPr/>
        </p:nvSpPr>
        <p:spPr>
          <a:xfrm>
            <a:off x="528152" y="1719000"/>
            <a:ext cx="986167" cy="276999"/>
          </a:xfrm>
          <a:prstGeom prst="rect">
            <a:avLst/>
          </a:prstGeom>
          <a:noFill/>
        </p:spPr>
        <p:txBody>
          <a:bodyPr wrap="none" rtlCol="0">
            <a:spAutoFit/>
          </a:bodyPr>
          <a:lstStyle/>
          <a:p>
            <a:r>
              <a:rPr lang="en-US" sz="1200" dirty="0">
                <a:solidFill>
                  <a:srgbClr val="C00000"/>
                </a:solidFill>
              </a:rPr>
              <a:t>(Fine-tuning)</a:t>
            </a:r>
          </a:p>
        </p:txBody>
      </p:sp>
      <p:sp>
        <p:nvSpPr>
          <p:cNvPr id="12" name="TextBox 11">
            <a:extLst>
              <a:ext uri="{FF2B5EF4-FFF2-40B4-BE49-F238E27FC236}">
                <a16:creationId xmlns:a16="http://schemas.microsoft.com/office/drawing/2014/main" id="{955CD0CA-EA16-87D0-D177-B251042E6AE4}"/>
              </a:ext>
            </a:extLst>
          </p:cNvPr>
          <p:cNvSpPr txBox="1"/>
          <p:nvPr/>
        </p:nvSpPr>
        <p:spPr>
          <a:xfrm>
            <a:off x="1424234" y="2647030"/>
            <a:ext cx="3157193" cy="400110"/>
          </a:xfrm>
          <a:prstGeom prst="rect">
            <a:avLst/>
          </a:prstGeom>
          <a:noFill/>
        </p:spPr>
        <p:txBody>
          <a:bodyPr wrap="square" rtlCol="0">
            <a:spAutoFit/>
          </a:bodyPr>
          <a:lstStyle/>
          <a:p>
            <a:r>
              <a:rPr lang="en-US" sz="2000" dirty="0" err="1"/>
              <a:t>AutoML</a:t>
            </a:r>
            <a:r>
              <a:rPr lang="en-US" sz="2000" dirty="0"/>
              <a:t> benchmark results</a:t>
            </a:r>
            <a:endParaRPr lang="en-US" sz="2000" dirty="0">
              <a:solidFill>
                <a:srgbClr val="C00000"/>
              </a:solidFill>
            </a:endParaRPr>
          </a:p>
        </p:txBody>
      </p:sp>
      <p:pic>
        <p:nvPicPr>
          <p:cNvPr id="13" name="Picture 12">
            <a:extLst>
              <a:ext uri="{FF2B5EF4-FFF2-40B4-BE49-F238E27FC236}">
                <a16:creationId xmlns:a16="http://schemas.microsoft.com/office/drawing/2014/main" id="{02C785FE-91FC-420D-C68A-B91E6D4027FF}"/>
              </a:ext>
            </a:extLst>
          </p:cNvPr>
          <p:cNvPicPr>
            <a:picLocks noChangeAspect="1"/>
          </p:cNvPicPr>
          <p:nvPr/>
        </p:nvPicPr>
        <p:blipFill>
          <a:blip r:embed="rId3"/>
          <a:stretch>
            <a:fillRect/>
          </a:stretch>
        </p:blipFill>
        <p:spPr>
          <a:xfrm>
            <a:off x="1382205" y="2944771"/>
            <a:ext cx="5177705" cy="3403284"/>
          </a:xfrm>
          <a:prstGeom prst="rect">
            <a:avLst/>
          </a:prstGeom>
        </p:spPr>
      </p:pic>
      <p:sp>
        <p:nvSpPr>
          <p:cNvPr id="14" name="Rounded Rectangle 13">
            <a:extLst>
              <a:ext uri="{FF2B5EF4-FFF2-40B4-BE49-F238E27FC236}">
                <a16:creationId xmlns:a16="http://schemas.microsoft.com/office/drawing/2014/main" id="{E5493BB5-0938-0E9B-BB26-40F842A73C06}"/>
              </a:ext>
            </a:extLst>
          </p:cNvPr>
          <p:cNvSpPr/>
          <p:nvPr/>
        </p:nvSpPr>
        <p:spPr>
          <a:xfrm>
            <a:off x="3968685" y="5754164"/>
            <a:ext cx="2450969" cy="150829"/>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C72D0F5-19EE-8EFF-41E8-289AD777537E}"/>
              </a:ext>
            </a:extLst>
          </p:cNvPr>
          <p:cNvSpPr txBox="1"/>
          <p:nvPr/>
        </p:nvSpPr>
        <p:spPr>
          <a:xfrm>
            <a:off x="6789224" y="4000082"/>
            <a:ext cx="1768497" cy="646331"/>
          </a:xfrm>
          <a:prstGeom prst="rect">
            <a:avLst/>
          </a:prstGeom>
          <a:noFill/>
        </p:spPr>
        <p:txBody>
          <a:bodyPr wrap="none" rtlCol="0">
            <a:spAutoFit/>
          </a:bodyPr>
          <a:lstStyle/>
          <a:p>
            <a:r>
              <a:rPr lang="en-US" dirty="0"/>
              <a:t>Similar accuracy!</a:t>
            </a:r>
            <a:br>
              <a:rPr lang="en-US" dirty="0"/>
            </a:br>
            <a:r>
              <a:rPr lang="en-US" dirty="0"/>
              <a:t>Less parameters!</a:t>
            </a:r>
          </a:p>
        </p:txBody>
      </p:sp>
      <p:pic>
        <p:nvPicPr>
          <p:cNvPr id="18" name="Picture 17">
            <a:extLst>
              <a:ext uri="{FF2B5EF4-FFF2-40B4-BE49-F238E27FC236}">
                <a16:creationId xmlns:a16="http://schemas.microsoft.com/office/drawing/2014/main" id="{9C547D9F-D28B-A468-8B95-2EA745B9009F}"/>
              </a:ext>
            </a:extLst>
          </p:cNvPr>
          <p:cNvPicPr>
            <a:picLocks noChangeAspect="1"/>
          </p:cNvPicPr>
          <p:nvPr/>
        </p:nvPicPr>
        <p:blipFill>
          <a:blip r:embed="rId4"/>
          <a:stretch>
            <a:fillRect/>
          </a:stretch>
        </p:blipFill>
        <p:spPr>
          <a:xfrm>
            <a:off x="8610600" y="3568213"/>
            <a:ext cx="3187032" cy="2156400"/>
          </a:xfrm>
          <a:prstGeom prst="rect">
            <a:avLst/>
          </a:prstGeom>
        </p:spPr>
      </p:pic>
      <p:sp>
        <p:nvSpPr>
          <p:cNvPr id="20" name="TextBox 19">
            <a:extLst>
              <a:ext uri="{FF2B5EF4-FFF2-40B4-BE49-F238E27FC236}">
                <a16:creationId xmlns:a16="http://schemas.microsoft.com/office/drawing/2014/main" id="{C3322B59-71D4-7719-25FD-143EDCA2E552}"/>
              </a:ext>
            </a:extLst>
          </p:cNvPr>
          <p:cNvSpPr txBox="1"/>
          <p:nvPr/>
        </p:nvSpPr>
        <p:spPr>
          <a:xfrm>
            <a:off x="8844020" y="2860327"/>
            <a:ext cx="2388988" cy="707886"/>
          </a:xfrm>
          <a:prstGeom prst="rect">
            <a:avLst/>
          </a:prstGeom>
          <a:noFill/>
        </p:spPr>
        <p:txBody>
          <a:bodyPr wrap="square" rtlCol="0">
            <a:spAutoFit/>
          </a:bodyPr>
          <a:lstStyle/>
          <a:p>
            <a:r>
              <a:rPr lang="en-US" sz="2000" dirty="0" err="1"/>
              <a:t>SQuAD</a:t>
            </a:r>
            <a:r>
              <a:rPr lang="en-US" sz="2000" dirty="0"/>
              <a:t> test results (validation accuracy)</a:t>
            </a:r>
            <a:endParaRPr lang="en-US" sz="2000" dirty="0">
              <a:solidFill>
                <a:srgbClr val="C00000"/>
              </a:solidFill>
            </a:endParaRPr>
          </a:p>
        </p:txBody>
      </p:sp>
      <p:sp>
        <p:nvSpPr>
          <p:cNvPr id="21" name="TextBox 20">
            <a:extLst>
              <a:ext uri="{FF2B5EF4-FFF2-40B4-BE49-F238E27FC236}">
                <a16:creationId xmlns:a16="http://schemas.microsoft.com/office/drawing/2014/main" id="{77B535EC-5A61-1D50-2C54-476E360932D4}"/>
              </a:ext>
            </a:extLst>
          </p:cNvPr>
          <p:cNvSpPr txBox="1"/>
          <p:nvPr/>
        </p:nvSpPr>
        <p:spPr>
          <a:xfrm>
            <a:off x="412057" y="291308"/>
            <a:ext cx="1719958" cy="707886"/>
          </a:xfrm>
          <a:prstGeom prst="rect">
            <a:avLst/>
          </a:prstGeom>
          <a:noFill/>
        </p:spPr>
        <p:txBody>
          <a:bodyPr wrap="none" rtlCol="0">
            <a:spAutoFit/>
          </a:bodyPr>
          <a:lstStyle/>
          <a:p>
            <a:r>
              <a:rPr lang="en-US" sz="4000" b="1" dirty="0">
                <a:latin typeface="+mj-lt"/>
              </a:rPr>
              <a:t>Results</a:t>
            </a:r>
          </a:p>
        </p:txBody>
      </p:sp>
      <p:sp>
        <p:nvSpPr>
          <p:cNvPr id="8" name="TextBox 7">
            <a:extLst>
              <a:ext uri="{FF2B5EF4-FFF2-40B4-BE49-F238E27FC236}">
                <a16:creationId xmlns:a16="http://schemas.microsoft.com/office/drawing/2014/main" id="{FDD39998-098B-3A86-18D3-E7A6377DC06E}"/>
              </a:ext>
            </a:extLst>
          </p:cNvPr>
          <p:cNvSpPr txBox="1"/>
          <p:nvPr/>
        </p:nvSpPr>
        <p:spPr>
          <a:xfrm>
            <a:off x="266618" y="2199351"/>
            <a:ext cx="1351591" cy="276999"/>
          </a:xfrm>
          <a:prstGeom prst="rect">
            <a:avLst/>
          </a:prstGeom>
          <a:noFill/>
        </p:spPr>
        <p:txBody>
          <a:bodyPr wrap="square" rtlCol="0">
            <a:spAutoFit/>
          </a:bodyPr>
          <a:lstStyle/>
          <a:p>
            <a:r>
              <a:rPr lang="en-CA" sz="1200" dirty="0">
                <a:solidFill>
                  <a:srgbClr val="C00000"/>
                </a:solidFill>
              </a:rPr>
              <a:t>Overall batch size</a:t>
            </a:r>
            <a:endParaRPr lang="en-US" sz="1200" dirty="0">
              <a:solidFill>
                <a:srgbClr val="C00000"/>
              </a:solidFill>
            </a:endParaRPr>
          </a:p>
        </p:txBody>
      </p:sp>
      <p:cxnSp>
        <p:nvCxnSpPr>
          <p:cNvPr id="11" name="Straight Arrow Connector 10">
            <a:extLst>
              <a:ext uri="{FF2B5EF4-FFF2-40B4-BE49-F238E27FC236}">
                <a16:creationId xmlns:a16="http://schemas.microsoft.com/office/drawing/2014/main" id="{79375BAE-288B-5E5B-4FCF-52629C6CEC99}"/>
              </a:ext>
            </a:extLst>
          </p:cNvPr>
          <p:cNvCxnSpPr>
            <a:cxnSpLocks/>
          </p:cNvCxnSpPr>
          <p:nvPr/>
        </p:nvCxnSpPr>
        <p:spPr>
          <a:xfrm flipV="1">
            <a:off x="1117539" y="2059974"/>
            <a:ext cx="978143" cy="200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2766D29-1838-F7F4-0902-3F8F2ED7EDE2}"/>
              </a:ext>
            </a:extLst>
          </p:cNvPr>
          <p:cNvSpPr txBox="1"/>
          <p:nvPr/>
        </p:nvSpPr>
        <p:spPr>
          <a:xfrm>
            <a:off x="308672" y="2484645"/>
            <a:ext cx="951364" cy="276999"/>
          </a:xfrm>
          <a:prstGeom prst="rect">
            <a:avLst/>
          </a:prstGeom>
          <a:noFill/>
        </p:spPr>
        <p:txBody>
          <a:bodyPr wrap="square" rtlCol="0">
            <a:spAutoFit/>
          </a:bodyPr>
          <a:lstStyle/>
          <a:p>
            <a:r>
              <a:rPr lang="en-CA" sz="1200" dirty="0">
                <a:solidFill>
                  <a:srgbClr val="C00000"/>
                </a:solidFill>
              </a:rPr>
              <a:t>Adapter size</a:t>
            </a:r>
          </a:p>
        </p:txBody>
      </p:sp>
      <p:cxnSp>
        <p:nvCxnSpPr>
          <p:cNvPr id="17" name="Straight Arrow Connector 16">
            <a:extLst>
              <a:ext uri="{FF2B5EF4-FFF2-40B4-BE49-F238E27FC236}">
                <a16:creationId xmlns:a16="http://schemas.microsoft.com/office/drawing/2014/main" id="{90CBD76F-9E95-C355-78ED-32ACF4BFC3DC}"/>
              </a:ext>
            </a:extLst>
          </p:cNvPr>
          <p:cNvCxnSpPr>
            <a:cxnSpLocks/>
          </p:cNvCxnSpPr>
          <p:nvPr/>
        </p:nvCxnSpPr>
        <p:spPr>
          <a:xfrm flipV="1">
            <a:off x="892524" y="2059974"/>
            <a:ext cx="1410733" cy="499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E83DBD4B-B2E6-735E-176A-1E4D79EB6BC0}"/>
              </a:ext>
            </a:extLst>
          </p:cNvPr>
          <p:cNvSpPr/>
          <p:nvPr/>
        </p:nvSpPr>
        <p:spPr>
          <a:xfrm>
            <a:off x="2542392" y="1770358"/>
            <a:ext cx="344717" cy="490195"/>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F338B98E-6AA8-5E22-699F-90D4E53AADF5}"/>
              </a:ext>
            </a:extLst>
          </p:cNvPr>
          <p:cNvSpPr/>
          <p:nvPr/>
        </p:nvSpPr>
        <p:spPr>
          <a:xfrm>
            <a:off x="4017389" y="5957876"/>
            <a:ext cx="2450969" cy="289224"/>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471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EB923-FB39-1684-6BF4-F09D39D060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21B49C-1F18-2D72-B657-EB24DA1E4372}"/>
              </a:ext>
            </a:extLst>
          </p:cNvPr>
          <p:cNvSpPr>
            <a:spLocks noGrp="1"/>
          </p:cNvSpPr>
          <p:nvPr>
            <p:ph type="title"/>
          </p:nvPr>
        </p:nvSpPr>
        <p:spPr>
          <a:xfrm>
            <a:off x="737532" y="249630"/>
            <a:ext cx="9808548" cy="1586154"/>
          </a:xfrm>
        </p:spPr>
        <p:txBody>
          <a:bodyPr>
            <a:normAutofit/>
          </a:bodyPr>
          <a:lstStyle/>
          <a:p>
            <a:r>
              <a:rPr lang="en-US" sz="4000" b="1" dirty="0"/>
              <a:t>Paper 2: </a:t>
            </a:r>
            <a:r>
              <a:rPr lang="en-US" sz="4000" b="1" dirty="0" err="1"/>
              <a:t>LoRA</a:t>
            </a:r>
            <a:r>
              <a:rPr lang="en-US" sz="4000" b="1" dirty="0"/>
              <a:t>: Low-Rank Adaptation of </a:t>
            </a:r>
            <a:br>
              <a:rPr lang="en-US" sz="4000" b="1" dirty="0"/>
            </a:br>
            <a:r>
              <a:rPr lang="en-US" sz="4000" b="1" dirty="0"/>
              <a:t>		Large Language Models</a:t>
            </a:r>
            <a:endParaRPr lang="en-US" sz="4000" b="1" dirty="0">
              <a:cs typeface="Calibri Ligh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5227F8E-5C29-C2BF-3516-E89426EB993E}"/>
                  </a:ext>
                </a:extLst>
              </p:cNvPr>
              <p:cNvSpPr>
                <a:spLocks noGrp="1"/>
              </p:cNvSpPr>
              <p:nvPr>
                <p:ph idx="1"/>
              </p:nvPr>
            </p:nvSpPr>
            <p:spPr>
              <a:xfrm>
                <a:off x="833585" y="1009283"/>
                <a:ext cx="10515600" cy="2115563"/>
              </a:xfrm>
            </p:spPr>
            <p:txBody>
              <a:bodyPr>
                <a:normAutofit/>
              </a:bodyPr>
              <a:lstStyle/>
              <a:p>
                <a:pPr marL="0" indent="0">
                  <a:buNone/>
                </a:pPr>
                <a:endParaRPr lang="en-US" dirty="0"/>
              </a:p>
              <a:p>
                <a:pPr marL="0" indent="0">
                  <a:buNone/>
                </a:pPr>
                <a:endParaRPr lang="en-US" sz="1400" dirty="0"/>
              </a:p>
              <a:p>
                <a:pPr marL="457200" lvl="1" indent="0">
                  <a:buNone/>
                </a:pPr>
                <a14:m>
                  <m:oMathPara xmlns:m="http://schemas.openxmlformats.org/officeDocument/2006/math">
                    <m:oMathParaPr>
                      <m:jc m:val="centerGroup"/>
                    </m:oMathParaPr>
                    <m:oMath xmlns:m="http://schemas.openxmlformats.org/officeDocument/2006/math">
                      <m:sPre>
                        <m:sPrePr>
                          <m:ctrlPr>
                            <a:rPr lang="en-US" i="1" smtClean="0">
                              <a:latin typeface="Cambria Math" panose="02040503050406030204" pitchFamily="18" charset="0"/>
                            </a:rPr>
                          </m:ctrlPr>
                        </m:sPrePr>
                        <m:sub>
                          <m:r>
                            <m:rPr>
                              <m:sty m:val="p"/>
                            </m:rPr>
                            <a:rPr lang="el-GR" i="1" smtClean="0">
                              <a:latin typeface="Cambria Math" panose="02040503050406030204" pitchFamily="18" charset="0"/>
                              <a:ea typeface="Cambria Math" panose="02040503050406030204" pitchFamily="18" charset="0"/>
                            </a:rPr>
                            <m:t>Φ</m:t>
                          </m:r>
                        </m:sub>
                        <m:sup>
                          <m:r>
                            <a:rPr lang="en-CA" b="0" i="1" smtClean="0">
                              <a:latin typeface="Cambria Math" panose="02040503050406030204" pitchFamily="18" charset="0"/>
                            </a:rPr>
                            <m:t>𝑚𝑎𝑥</m:t>
                          </m:r>
                        </m:sup>
                        <m:e>
                          <m:r>
                            <a:rPr lang="en-CA" b="0" i="1" smtClean="0">
                              <a:latin typeface="Cambria Math" panose="02040503050406030204" pitchFamily="18" charset="0"/>
                            </a:rPr>
                            <m:t> </m:t>
                          </m:r>
                        </m:e>
                      </m:sPre>
                      <m:nary>
                        <m:naryPr>
                          <m:chr m:val="∑"/>
                          <m:supHide m:val="on"/>
                          <m:ctrlPr>
                            <a:rPr lang="en-US" i="1" smtClean="0">
                              <a:latin typeface="Cambria Math" panose="02040503050406030204" pitchFamily="18" charset="0"/>
                            </a:rPr>
                          </m:ctrlPr>
                        </m:naryPr>
                        <m:sub>
                          <m:r>
                            <m:rPr>
                              <m:brk m:alnAt="7"/>
                            </m:rPr>
                            <a:rPr lang="en-CA" b="0" i="1" smtClean="0">
                              <a:latin typeface="Cambria Math" panose="02040503050406030204" pitchFamily="18" charset="0"/>
                            </a:rPr>
                            <m:t>(</m:t>
                          </m:r>
                          <m:r>
                            <a:rPr lang="en-CA" b="0" i="1" smtClean="0">
                              <a:latin typeface="Cambria Math" panose="02040503050406030204" pitchFamily="18" charset="0"/>
                            </a:rPr>
                            <m:t>𝑥</m:t>
                          </m:r>
                          <m:r>
                            <a:rPr lang="en-CA" b="0" i="1" smtClean="0">
                              <a:latin typeface="Cambria Math" panose="02040503050406030204" pitchFamily="18" charset="0"/>
                            </a:rPr>
                            <m:t>,</m:t>
                          </m:r>
                          <m:r>
                            <a:rPr lang="en-CA" b="0" i="1" smtClean="0">
                              <a:latin typeface="Cambria Math" panose="02040503050406030204" pitchFamily="18" charset="0"/>
                            </a:rPr>
                            <m:t>𝑦</m:t>
                          </m:r>
                          <m:r>
                            <a:rPr lang="en-CA" b="0" i="1" smtClean="0">
                              <a:latin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𝑧</m:t>
                          </m:r>
                        </m:sub>
                        <m:sup/>
                        <m:e>
                          <m:r>
                            <a:rPr lang="en-CA" b="0" i="1" smtClean="0">
                              <a:latin typeface="Cambria Math" panose="02040503050406030204" pitchFamily="18" charset="0"/>
                            </a:rPr>
                            <m:t> </m:t>
                          </m:r>
                        </m:e>
                      </m:nary>
                      <m:nary>
                        <m:naryPr>
                          <m:chr m:val="∑"/>
                          <m:ctrlPr>
                            <a:rPr lang="en-US" i="1" smtClean="0">
                              <a:latin typeface="Cambria Math" panose="02040503050406030204" pitchFamily="18" charset="0"/>
                            </a:rPr>
                          </m:ctrlPr>
                        </m:naryPr>
                        <m:sub>
                          <m:r>
                            <m:rPr>
                              <m:brk m:alnAt="23"/>
                            </m:rPr>
                            <a:rPr lang="en-CA" b="0" i="1" smtClean="0">
                              <a:latin typeface="Cambria Math" panose="02040503050406030204" pitchFamily="18" charset="0"/>
                            </a:rPr>
                            <m:t>𝑡</m:t>
                          </m:r>
                          <m:r>
                            <a:rPr lang="en-CA" b="0" i="1" smtClean="0">
                              <a:latin typeface="Cambria Math" panose="02040503050406030204" pitchFamily="18" charset="0"/>
                            </a:rPr>
                            <m:t>=1</m:t>
                          </m:r>
                        </m:sub>
                        <m:sup>
                          <m:r>
                            <a:rPr lang="en-CA" b="0" i="1" smtClean="0">
                              <a:latin typeface="Cambria Math" panose="02040503050406030204" pitchFamily="18" charset="0"/>
                            </a:rPr>
                            <m:t>|</m:t>
                          </m:r>
                          <m:r>
                            <a:rPr lang="en-CA" b="0" i="1" smtClean="0">
                              <a:latin typeface="Cambria Math" panose="02040503050406030204" pitchFamily="18" charset="0"/>
                            </a:rPr>
                            <m:t>𝑦</m:t>
                          </m:r>
                          <m:r>
                            <a:rPr lang="en-CA" b="0" i="1" smtClean="0">
                              <a:latin typeface="Cambria Math" panose="02040503050406030204" pitchFamily="18" charset="0"/>
                            </a:rPr>
                            <m:t>|</m:t>
                          </m:r>
                        </m:sup>
                        <m:e>
                          <m:r>
                            <m:rPr>
                              <m:sty m:val="p"/>
                            </m:rPr>
                            <a:rPr lang="en-CA" b="0" i="0" smtClean="0">
                              <a:latin typeface="Cambria Math" panose="02040503050406030204" pitchFamily="18" charset="0"/>
                            </a:rPr>
                            <m:t>log</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𝑃</m:t>
                              </m:r>
                            </m:e>
                            <m:sub>
                              <m:r>
                                <m:rPr>
                                  <m:sty m:val="p"/>
                                </m:rPr>
                                <a:rPr lang="el-GR" b="0" i="1" smtClean="0">
                                  <a:latin typeface="Cambria Math" panose="02040503050406030204" pitchFamily="18" charset="0"/>
                                  <a:ea typeface="Cambria Math" panose="02040503050406030204" pitchFamily="18" charset="0"/>
                                </a:rPr>
                                <m:t>Φ</m:t>
                              </m:r>
                            </m:sub>
                          </m:sSub>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𝑦</m:t>
                                  </m:r>
                                </m:e>
                                <m:sub>
                                  <m:r>
                                    <a:rPr lang="en-CA" b="0" i="1" smtClean="0">
                                      <a:latin typeface="Cambria Math" panose="02040503050406030204" pitchFamily="18" charset="0"/>
                                    </a:rPr>
                                    <m:t>𝑡</m:t>
                                  </m:r>
                                </m:sub>
                              </m:sSub>
                            </m:e>
                            <m:e>
                              <m:r>
                                <a:rPr lang="en-CA" b="0" i="1" smtClean="0">
                                  <a:latin typeface="Cambria Math" panose="02040503050406030204" pitchFamily="18" charset="0"/>
                                </a:rPr>
                                <m:t>𝑥</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𝑦</m:t>
                                  </m:r>
                                </m:e>
                                <m:sub>
                                  <m:r>
                                    <a:rPr lang="en-CA" b="0" i="1" smtClean="0">
                                      <a:latin typeface="Cambria Math" panose="02040503050406030204" pitchFamily="18" charset="0"/>
                                    </a:rPr>
                                    <m:t>&lt;</m:t>
                                  </m:r>
                                  <m:r>
                                    <a:rPr lang="en-CA" b="0" i="1" smtClean="0">
                                      <a:latin typeface="Cambria Math" panose="02040503050406030204" pitchFamily="18" charset="0"/>
                                    </a:rPr>
                                    <m:t>𝑡</m:t>
                                  </m:r>
                                </m:sub>
                              </m:sSub>
                            </m:e>
                          </m:d>
                          <m:r>
                            <a:rPr lang="en-CA" b="0" i="1" smtClean="0">
                              <a:latin typeface="Cambria Math" panose="02040503050406030204" pitchFamily="18" charset="0"/>
                            </a:rPr>
                            <m:t>)</m:t>
                          </m:r>
                        </m:e>
                      </m:nary>
                    </m:oMath>
                  </m:oMathPara>
                </a14:m>
                <a:endParaRPr lang="en-US" dirty="0"/>
              </a:p>
            </p:txBody>
          </p:sp>
        </mc:Choice>
        <mc:Fallback>
          <p:sp>
            <p:nvSpPr>
              <p:cNvPr id="3" name="Content Placeholder 2">
                <a:extLst>
                  <a:ext uri="{FF2B5EF4-FFF2-40B4-BE49-F238E27FC236}">
                    <a16:creationId xmlns:a16="http://schemas.microsoft.com/office/drawing/2014/main" id="{05227F8E-5C29-C2BF-3516-E89426EB993E}"/>
                  </a:ext>
                </a:extLst>
              </p:cNvPr>
              <p:cNvSpPr>
                <a:spLocks noGrp="1" noRot="1" noChangeAspect="1" noMove="1" noResize="1" noEditPoints="1" noAdjustHandles="1" noChangeArrowheads="1" noChangeShapeType="1" noTextEdit="1"/>
              </p:cNvSpPr>
              <p:nvPr>
                <p:ph idx="1"/>
              </p:nvPr>
            </p:nvSpPr>
            <p:spPr>
              <a:xfrm>
                <a:off x="833585" y="1009283"/>
                <a:ext cx="10515600" cy="2115563"/>
              </a:xfrm>
              <a:blipFill>
                <a:blip r:embed="rId3"/>
                <a:stretch>
                  <a:fillRect t="-25000" b="-6785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8B74691-818F-9CDF-DE30-7E64A331F6B0}"/>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E22DF40D-77BE-A679-D040-06B9E10180E7}"/>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745C6FD1-AD4B-D6CA-7DD4-48C7CBD13BFE}"/>
              </a:ext>
            </a:extLst>
          </p:cNvPr>
          <p:cNvSpPr>
            <a:spLocks noGrp="1"/>
          </p:cNvSpPr>
          <p:nvPr>
            <p:ph type="sldNum" sz="quarter" idx="12"/>
          </p:nvPr>
        </p:nvSpPr>
        <p:spPr/>
        <p:txBody>
          <a:bodyPr/>
          <a:lstStyle/>
          <a:p>
            <a:fld id="{D4F24A5E-B0D2-394D-9970-9AE06BCB59C1}" type="slidenum">
              <a:rPr lang="en-US" smtClean="0"/>
              <a:t>14</a:t>
            </a:fld>
            <a:endParaRPr lang="en-US"/>
          </a:p>
        </p:txBody>
      </p:sp>
      <p:sp>
        <p:nvSpPr>
          <p:cNvPr id="51" name="TextBox 50">
            <a:extLst>
              <a:ext uri="{FF2B5EF4-FFF2-40B4-BE49-F238E27FC236}">
                <a16:creationId xmlns:a16="http://schemas.microsoft.com/office/drawing/2014/main" id="{E9B4B4E4-B855-CD47-4F05-321EBD0008FB}"/>
              </a:ext>
            </a:extLst>
          </p:cNvPr>
          <p:cNvSpPr txBox="1"/>
          <p:nvPr/>
        </p:nvSpPr>
        <p:spPr>
          <a:xfrm>
            <a:off x="8454007" y="1994223"/>
            <a:ext cx="2606355" cy="369332"/>
          </a:xfrm>
          <a:prstGeom prst="rect">
            <a:avLst/>
          </a:prstGeom>
          <a:noFill/>
        </p:spPr>
        <p:txBody>
          <a:bodyPr wrap="none" rtlCol="0">
            <a:spAutoFit/>
          </a:bodyPr>
          <a:lstStyle/>
          <a:p>
            <a:r>
              <a:rPr lang="en-US" dirty="0">
                <a:solidFill>
                  <a:srgbClr val="00B050"/>
                </a:solidFill>
              </a:rPr>
              <a:t>(to predict the next word)</a:t>
            </a:r>
          </a:p>
        </p:txBody>
      </p:sp>
      <mc:AlternateContent xmlns:mc="http://schemas.openxmlformats.org/markup-compatibility/2006">
        <mc:Choice xmlns:a14="http://schemas.microsoft.com/office/drawing/2010/main" Requires="a14">
          <p:sp>
            <p:nvSpPr>
              <p:cNvPr id="60" name="Content Placeholder 2">
                <a:extLst>
                  <a:ext uri="{FF2B5EF4-FFF2-40B4-BE49-F238E27FC236}">
                    <a16:creationId xmlns:a16="http://schemas.microsoft.com/office/drawing/2014/main" id="{64B9122B-6A63-6B01-0A53-5A5640FD4AE7}"/>
                  </a:ext>
                </a:extLst>
              </p:cNvPr>
              <p:cNvSpPr txBox="1">
                <a:spLocks/>
              </p:cNvSpPr>
              <p:nvPr/>
            </p:nvSpPr>
            <p:spPr>
              <a:xfrm>
                <a:off x="5501964" y="4890324"/>
                <a:ext cx="6217271" cy="1518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a:p>
              <a:p>
                <a:pPr marL="457200" lvl="1" indent="0">
                  <a:buFont typeface="Arial" panose="020B0604020202020204" pitchFamily="34" charset="0"/>
                  <a:buNone/>
                </a:pPr>
                <a14:m>
                  <m:oMathPara xmlns:m="http://schemas.openxmlformats.org/officeDocument/2006/math">
                    <m:oMathParaPr>
                      <m:jc m:val="centerGroup"/>
                    </m:oMathParaPr>
                    <m:oMath xmlns:m="http://schemas.openxmlformats.org/officeDocument/2006/math">
                      <m:sPre>
                        <m:sPrePr>
                          <m:ctrlPr>
                            <a:rPr lang="en-US" i="1" smtClean="0">
                              <a:latin typeface="Cambria Math" panose="02040503050406030204" pitchFamily="18" charset="0"/>
                            </a:rPr>
                          </m:ctrlPr>
                        </m:sPrePr>
                        <m:sub>
                          <m:r>
                            <m:rPr>
                              <m:sty m:val="p"/>
                            </m:rPr>
                            <a:rPr lang="el-GR" i="1">
                              <a:latin typeface="Cambria Math" panose="02040503050406030204" pitchFamily="18" charset="0"/>
                              <a:ea typeface="Cambria Math" panose="02040503050406030204" pitchFamily="18" charset="0"/>
                            </a:rPr>
                            <m:t>Θ</m:t>
                          </m:r>
                        </m:sub>
                        <m:sup>
                          <m:r>
                            <a:rPr lang="en-CA" i="1" smtClean="0">
                              <a:latin typeface="Cambria Math" panose="02040503050406030204" pitchFamily="18" charset="0"/>
                            </a:rPr>
                            <m:t>𝑚𝑎𝑥</m:t>
                          </m:r>
                        </m:sup>
                        <m:e>
                          <m:r>
                            <a:rPr lang="en-CA" i="1" smtClean="0">
                              <a:latin typeface="Cambria Math" panose="02040503050406030204" pitchFamily="18" charset="0"/>
                            </a:rPr>
                            <m:t> </m:t>
                          </m:r>
                        </m:e>
                      </m:sPre>
                      <m:nary>
                        <m:naryPr>
                          <m:chr m:val="∑"/>
                          <m:supHide m:val="on"/>
                          <m:ctrlPr>
                            <a:rPr lang="en-US" i="1" smtClean="0">
                              <a:latin typeface="Cambria Math" panose="02040503050406030204" pitchFamily="18" charset="0"/>
                            </a:rPr>
                          </m:ctrlPr>
                        </m:naryPr>
                        <m:sub>
                          <m:r>
                            <m:rPr>
                              <m:brk m:alnAt="7"/>
                            </m:rPr>
                            <a:rPr lang="en-CA" i="1" smtClean="0">
                              <a:latin typeface="Cambria Math" panose="02040503050406030204" pitchFamily="18" charset="0"/>
                            </a:rPr>
                            <m:t>(</m:t>
                          </m:r>
                          <m:r>
                            <a:rPr lang="en-CA" i="1" smtClean="0">
                              <a:latin typeface="Cambria Math" panose="02040503050406030204" pitchFamily="18" charset="0"/>
                            </a:rPr>
                            <m:t>𝑥</m:t>
                          </m:r>
                          <m:r>
                            <a:rPr lang="en-CA" i="1" smtClean="0">
                              <a:latin typeface="Cambria Math" panose="02040503050406030204" pitchFamily="18" charset="0"/>
                            </a:rPr>
                            <m:t>,</m:t>
                          </m:r>
                          <m:r>
                            <a:rPr lang="en-CA" i="1" smtClean="0">
                              <a:latin typeface="Cambria Math" panose="02040503050406030204" pitchFamily="18" charset="0"/>
                            </a:rPr>
                            <m:t>𝑦</m:t>
                          </m:r>
                          <m:r>
                            <a:rPr lang="en-CA" i="1" smtClean="0">
                              <a:latin typeface="Cambria Math" panose="02040503050406030204" pitchFamily="18" charset="0"/>
                            </a:rPr>
                            <m:t>)∈</m:t>
                          </m:r>
                          <m:r>
                            <a:rPr lang="en-CA" i="1" smtClean="0">
                              <a:latin typeface="Cambria Math" panose="02040503050406030204" pitchFamily="18" charset="0"/>
                              <a:ea typeface="Cambria Math" panose="02040503050406030204" pitchFamily="18" charset="0"/>
                            </a:rPr>
                            <m:t>𝑧</m:t>
                          </m:r>
                        </m:sub>
                        <m:sup/>
                        <m:e>
                          <m:r>
                            <a:rPr lang="en-CA" i="1" smtClean="0">
                              <a:latin typeface="Cambria Math" panose="02040503050406030204" pitchFamily="18" charset="0"/>
                            </a:rPr>
                            <m:t> </m:t>
                          </m:r>
                        </m:e>
                      </m:nary>
                      <m:nary>
                        <m:naryPr>
                          <m:chr m:val="∑"/>
                          <m:ctrlPr>
                            <a:rPr lang="en-US" i="1" smtClean="0">
                              <a:latin typeface="Cambria Math" panose="02040503050406030204" pitchFamily="18" charset="0"/>
                            </a:rPr>
                          </m:ctrlPr>
                        </m:naryPr>
                        <m:sub>
                          <m:r>
                            <m:rPr>
                              <m:brk m:alnAt="23"/>
                            </m:rPr>
                            <a:rPr lang="en-CA" i="1" smtClean="0">
                              <a:latin typeface="Cambria Math" panose="02040503050406030204" pitchFamily="18" charset="0"/>
                            </a:rPr>
                            <m:t>𝑡</m:t>
                          </m:r>
                          <m:r>
                            <a:rPr lang="en-CA" i="1" smtClean="0">
                              <a:latin typeface="Cambria Math" panose="02040503050406030204" pitchFamily="18" charset="0"/>
                            </a:rPr>
                            <m:t>=1</m:t>
                          </m:r>
                        </m:sub>
                        <m:sup>
                          <m:r>
                            <a:rPr lang="en-CA" i="1" smtClean="0">
                              <a:latin typeface="Cambria Math" panose="02040503050406030204" pitchFamily="18" charset="0"/>
                            </a:rPr>
                            <m:t>|</m:t>
                          </m:r>
                          <m:r>
                            <a:rPr lang="en-CA" i="1" smtClean="0">
                              <a:latin typeface="Cambria Math" panose="02040503050406030204" pitchFamily="18" charset="0"/>
                            </a:rPr>
                            <m:t>𝑦</m:t>
                          </m:r>
                          <m:r>
                            <a:rPr lang="en-CA" i="1" smtClean="0">
                              <a:latin typeface="Cambria Math" panose="02040503050406030204" pitchFamily="18" charset="0"/>
                            </a:rPr>
                            <m:t>|</m:t>
                          </m:r>
                        </m:sup>
                        <m:e>
                          <m:r>
                            <m:rPr>
                              <m:sty m:val="p"/>
                            </m:rPr>
                            <a:rPr lang="en-CA" smtClean="0">
                              <a:latin typeface="Cambria Math" panose="02040503050406030204" pitchFamily="18" charset="0"/>
                            </a:rPr>
                            <m:t>log</m:t>
                          </m:r>
                          <m:r>
                            <a:rPr lang="en-CA" i="1" smtClean="0">
                              <a:latin typeface="Cambria Math" panose="02040503050406030204" pitchFamily="18" charset="0"/>
                            </a:rPr>
                            <m:t>⁡(</m:t>
                          </m:r>
                          <m:sSub>
                            <m:sSubPr>
                              <m:ctrlPr>
                                <a:rPr lang="en-CA" i="1" smtClean="0">
                                  <a:latin typeface="Cambria Math" panose="02040503050406030204" pitchFamily="18" charset="0"/>
                                </a:rPr>
                              </m:ctrlPr>
                            </m:sSubPr>
                            <m:e>
                              <m:r>
                                <a:rPr lang="en-CA" i="1" smtClean="0">
                                  <a:latin typeface="Cambria Math" panose="02040503050406030204" pitchFamily="18" charset="0"/>
                                </a:rPr>
                                <m:t>𝑃</m:t>
                              </m:r>
                            </m:e>
                            <m:sub>
                              <m:sSub>
                                <m:sSubPr>
                                  <m:ctrlPr>
                                    <a:rPr lang="en-CA"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Φ</m:t>
                                  </m:r>
                                </m:e>
                                <m:sub>
                                  <m:r>
                                    <a:rPr lang="en-CA" b="0" i="1" smtClean="0">
                                      <a:latin typeface="Cambria Math" panose="02040503050406030204" pitchFamily="18" charset="0"/>
                                    </a:rPr>
                                    <m:t>0</m:t>
                                  </m:r>
                                </m:sub>
                              </m:sSub>
                              <m:r>
                                <a:rPr lang="en-CA" b="0" i="1" smtClean="0">
                                  <a:latin typeface="Cambria Math" panose="02040503050406030204" pitchFamily="18" charset="0"/>
                                </a:rPr>
                                <m:t>+</m:t>
                              </m:r>
                              <m:r>
                                <m:rPr>
                                  <m:sty m:val="p"/>
                                </m:rPr>
                                <a:rPr lang="el-GR" b="0" i="0" smtClean="0">
                                  <a:latin typeface="Cambria Math" panose="02040503050406030204" pitchFamily="18" charset="0"/>
                                  <a:ea typeface="Cambria Math" panose="02040503050406030204" pitchFamily="18" charset="0"/>
                                </a:rPr>
                                <m:t>Φ</m:t>
                              </m:r>
                              <m:r>
                                <a:rPr lang="en-CA" b="0" i="1" smtClean="0">
                                  <a:latin typeface="Cambria Math" panose="02040503050406030204" pitchFamily="18" charset="0"/>
                                  <a:ea typeface="Cambria Math" panose="02040503050406030204" pitchFamily="18" charset="0"/>
                                </a:rPr>
                                <m:t> </m:t>
                              </m:r>
                              <m:d>
                                <m:dPr>
                                  <m:ctrlPr>
                                    <a:rPr lang="en-CA" b="0" i="1" smtClean="0">
                                      <a:latin typeface="Cambria Math" panose="02040503050406030204" pitchFamily="18" charset="0"/>
                                      <a:ea typeface="Cambria Math" panose="02040503050406030204" pitchFamily="18" charset="0"/>
                                    </a:rPr>
                                  </m:ctrlPr>
                                </m:dPr>
                                <m:e>
                                  <m:r>
                                    <m:rPr>
                                      <m:sty m:val="p"/>
                                    </m:rPr>
                                    <a:rPr lang="el-GR" b="0" i="0" smtClean="0">
                                      <a:latin typeface="Cambria Math" panose="02040503050406030204" pitchFamily="18" charset="0"/>
                                      <a:ea typeface="Cambria Math" panose="02040503050406030204" pitchFamily="18" charset="0"/>
                                    </a:rPr>
                                    <m:t>Θ</m:t>
                                  </m:r>
                                </m:e>
                              </m:d>
                            </m:sub>
                          </m:sSub>
                          <m:d>
                            <m:dPr>
                              <m:ctrlPr>
                                <a:rPr lang="en-CA" i="1" smtClean="0">
                                  <a:latin typeface="Cambria Math" panose="02040503050406030204" pitchFamily="18" charset="0"/>
                                </a:rPr>
                              </m:ctrlPr>
                            </m:dPr>
                            <m:e>
                              <m:sSub>
                                <m:sSubPr>
                                  <m:ctrlPr>
                                    <a:rPr lang="en-CA" i="1" smtClean="0">
                                      <a:latin typeface="Cambria Math" panose="02040503050406030204" pitchFamily="18" charset="0"/>
                                    </a:rPr>
                                  </m:ctrlPr>
                                </m:sSubPr>
                                <m:e>
                                  <m:r>
                                    <a:rPr lang="en-CA" i="1" smtClean="0">
                                      <a:latin typeface="Cambria Math" panose="02040503050406030204" pitchFamily="18" charset="0"/>
                                    </a:rPr>
                                    <m:t>𝑦</m:t>
                                  </m:r>
                                </m:e>
                                <m:sub>
                                  <m:r>
                                    <a:rPr lang="en-CA" i="1" smtClean="0">
                                      <a:latin typeface="Cambria Math" panose="02040503050406030204" pitchFamily="18" charset="0"/>
                                    </a:rPr>
                                    <m:t>𝑡</m:t>
                                  </m:r>
                                </m:sub>
                              </m:sSub>
                            </m:e>
                            <m:e>
                              <m:r>
                                <a:rPr lang="en-CA" i="1" smtClean="0">
                                  <a:latin typeface="Cambria Math" panose="02040503050406030204" pitchFamily="18" charset="0"/>
                                </a:rPr>
                                <m:t>𝑥</m:t>
                              </m:r>
                              <m:r>
                                <a:rPr lang="en-CA" i="1" smtClean="0">
                                  <a:latin typeface="Cambria Math" panose="02040503050406030204" pitchFamily="18" charset="0"/>
                                </a:rPr>
                                <m:t>,</m:t>
                              </m:r>
                              <m:sSub>
                                <m:sSubPr>
                                  <m:ctrlPr>
                                    <a:rPr lang="en-CA" i="1" smtClean="0">
                                      <a:latin typeface="Cambria Math" panose="02040503050406030204" pitchFamily="18" charset="0"/>
                                    </a:rPr>
                                  </m:ctrlPr>
                                </m:sSubPr>
                                <m:e>
                                  <m:r>
                                    <a:rPr lang="en-CA" i="1" smtClean="0">
                                      <a:latin typeface="Cambria Math" panose="02040503050406030204" pitchFamily="18" charset="0"/>
                                    </a:rPr>
                                    <m:t>𝑦</m:t>
                                  </m:r>
                                </m:e>
                                <m:sub>
                                  <m:r>
                                    <a:rPr lang="en-CA" i="1" smtClean="0">
                                      <a:latin typeface="Cambria Math" panose="02040503050406030204" pitchFamily="18" charset="0"/>
                                    </a:rPr>
                                    <m:t>&lt;</m:t>
                                  </m:r>
                                  <m:r>
                                    <a:rPr lang="en-CA" i="1" smtClean="0">
                                      <a:latin typeface="Cambria Math" panose="02040503050406030204" pitchFamily="18" charset="0"/>
                                    </a:rPr>
                                    <m:t>𝑡</m:t>
                                  </m:r>
                                </m:sub>
                              </m:sSub>
                            </m:e>
                          </m:d>
                          <m:r>
                            <a:rPr lang="en-CA" b="0" i="1" smtClean="0">
                              <a:latin typeface="Cambria Math" panose="02040503050406030204" pitchFamily="18" charset="0"/>
                            </a:rPr>
                            <m:t>)</m:t>
                          </m:r>
                        </m:e>
                      </m:nary>
                    </m:oMath>
                  </m:oMathPara>
                </a14:m>
                <a:endParaRPr lang="en-US" dirty="0"/>
              </a:p>
              <a:p>
                <a:pPr marL="457200" lvl="1" indent="0">
                  <a:buFont typeface="Arial" panose="020B0604020202020204" pitchFamily="34" charset="0"/>
                  <a:buNone/>
                </a:pPr>
                <a:endParaRPr lang="en-US" dirty="0"/>
              </a:p>
            </p:txBody>
          </p:sp>
        </mc:Choice>
        <mc:Fallback>
          <p:sp>
            <p:nvSpPr>
              <p:cNvPr id="60" name="Content Placeholder 2">
                <a:extLst>
                  <a:ext uri="{FF2B5EF4-FFF2-40B4-BE49-F238E27FC236}">
                    <a16:creationId xmlns:a16="http://schemas.microsoft.com/office/drawing/2014/main" id="{64B9122B-6A63-6B01-0A53-5A5640FD4AE7}"/>
                  </a:ext>
                </a:extLst>
              </p:cNvPr>
              <p:cNvSpPr txBox="1">
                <a:spLocks noRot="1" noChangeAspect="1" noMove="1" noResize="1" noEditPoints="1" noAdjustHandles="1" noChangeArrowheads="1" noChangeShapeType="1" noTextEdit="1"/>
              </p:cNvSpPr>
              <p:nvPr/>
            </p:nvSpPr>
            <p:spPr>
              <a:xfrm>
                <a:off x="5501964" y="4890324"/>
                <a:ext cx="6217271" cy="1518521"/>
              </a:xfrm>
              <a:prstGeom prst="rect">
                <a:avLst/>
              </a:prstGeom>
              <a:blipFill>
                <a:blip r:embed="rId4"/>
                <a:stretch>
                  <a:fillRect t="-57851" b="-1090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1" name="TextBox 60">
                <a:extLst>
                  <a:ext uri="{FF2B5EF4-FFF2-40B4-BE49-F238E27FC236}">
                    <a16:creationId xmlns:a16="http://schemas.microsoft.com/office/drawing/2014/main" id="{371FDFB4-7114-84BB-77E1-F789A9935228}"/>
                  </a:ext>
                </a:extLst>
              </p:cNvPr>
              <p:cNvSpPr txBox="1"/>
              <p:nvPr/>
            </p:nvSpPr>
            <p:spPr>
              <a:xfrm>
                <a:off x="916625" y="3134643"/>
                <a:ext cx="8840560" cy="923330"/>
              </a:xfrm>
              <a:prstGeom prst="rect">
                <a:avLst/>
              </a:prstGeom>
              <a:noFill/>
            </p:spPr>
            <p:txBody>
              <a:bodyPr wrap="square" rtlCol="0">
                <a:spAutoFit/>
              </a:bodyPr>
              <a:lstStyle/>
              <a:p>
                <a:r>
                  <a:rPr lang="en-US" sz="2400" b="1" dirty="0"/>
                  <a:t>Fine-tuning LLMs</a:t>
                </a:r>
              </a:p>
              <a:p>
                <a:endParaRPr lang="en-US" sz="400" dirty="0"/>
              </a:p>
              <a:p>
                <a:r>
                  <a:rPr lang="en-US" sz="2400" dirty="0"/>
                  <a:t>New weights: </a:t>
                </a:r>
                <a14:m>
                  <m:oMath xmlns:m="http://schemas.openxmlformats.org/officeDocument/2006/math">
                    <m:sSub>
                      <m:sSubPr>
                        <m:ctrlPr>
                          <a:rPr lang="en-US" sz="2400" i="1" smtClean="0">
                            <a:latin typeface="Cambria Math" panose="02040503050406030204" pitchFamily="18" charset="0"/>
                          </a:rPr>
                        </m:ctrlPr>
                      </m:sSubPr>
                      <m:e>
                        <m:r>
                          <m:rPr>
                            <m:sty m:val="p"/>
                          </m:rPr>
                          <a:rPr lang="el-GR" sz="2400" i="1" smtClean="0">
                            <a:latin typeface="Cambria Math" panose="02040503050406030204" pitchFamily="18" charset="0"/>
                            <a:ea typeface="Cambria Math" panose="02040503050406030204" pitchFamily="18" charset="0"/>
                          </a:rPr>
                          <m:t>Φ</m:t>
                        </m:r>
                      </m:e>
                      <m:sub>
                        <m:r>
                          <a:rPr lang="en-CA" sz="2400" b="0" i="1" smtClean="0">
                            <a:latin typeface="Cambria Math" panose="02040503050406030204" pitchFamily="18" charset="0"/>
                          </a:rPr>
                          <m:t>0</m:t>
                        </m:r>
                      </m:sub>
                    </m:sSub>
                    <m:r>
                      <a:rPr lang="en-CA" sz="2400" b="0" i="0" smtClean="0">
                        <a:latin typeface="Cambria Math" panose="02040503050406030204" pitchFamily="18" charset="0"/>
                      </a:rPr>
                      <m:t>+ </m:t>
                    </m:r>
                    <m:r>
                      <a:rPr lang="en-CA" sz="2400" b="0" i="1" smtClean="0">
                        <a:latin typeface="Cambria Math" panose="02040503050406030204" pitchFamily="18" charset="0"/>
                        <a:ea typeface="Cambria Math" panose="02040503050406030204" pitchFamily="18" charset="0"/>
                      </a:rPr>
                      <m:t>△</m:t>
                    </m:r>
                    <m:r>
                      <m:rPr>
                        <m:sty m:val="p"/>
                      </m:rPr>
                      <a:rPr lang="el-GR" sz="2400" b="0" i="1" smtClean="0">
                        <a:latin typeface="Cambria Math" panose="02040503050406030204" pitchFamily="18" charset="0"/>
                        <a:ea typeface="Cambria Math" panose="02040503050406030204" pitchFamily="18" charset="0"/>
                      </a:rPr>
                      <m:t>Φ</m:t>
                    </m:r>
                  </m:oMath>
                </a14:m>
                <a:r>
                  <a:rPr lang="en-US" sz="2400" dirty="0"/>
                  <a:t> (Here, dimensions of </a:t>
                </a:r>
                <a14:m>
                  <m:oMath xmlns:m="http://schemas.openxmlformats.org/officeDocument/2006/math">
                    <m:r>
                      <a:rPr lang="en-CA" sz="2400" b="0" i="0" smtClean="0">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m:t>
                    </m:r>
                    <m:r>
                      <m:rPr>
                        <m:sty m:val="p"/>
                      </m:rPr>
                      <a:rPr lang="el-GR" sz="2400" i="1">
                        <a:latin typeface="Cambria Math" panose="02040503050406030204" pitchFamily="18" charset="0"/>
                        <a:ea typeface="Cambria Math" panose="02040503050406030204" pitchFamily="18" charset="0"/>
                      </a:rPr>
                      <m:t>Φ</m:t>
                    </m:r>
                    <m:r>
                      <a:rPr lang="en-CA" sz="2400" b="0" i="1" smtClean="0">
                        <a:latin typeface="Cambria Math" panose="02040503050406030204" pitchFamily="18" charset="0"/>
                        <a:ea typeface="Cambria Math" panose="02040503050406030204" pitchFamily="18" charset="0"/>
                      </a:rPr>
                      <m:t>|</m:t>
                    </m:r>
                  </m:oMath>
                </a14:m>
                <a:r>
                  <a:rPr lang="en-US" sz="2400" dirty="0"/>
                  <a:t> = </a:t>
                </a:r>
                <a14:m>
                  <m:oMath xmlns:m="http://schemas.openxmlformats.org/officeDocument/2006/math">
                    <m:sSub>
                      <m:sSubPr>
                        <m:ctrlPr>
                          <a:rPr lang="en-US" sz="2400" i="1">
                            <a:latin typeface="Cambria Math" panose="02040503050406030204" pitchFamily="18" charset="0"/>
                          </a:rPr>
                        </m:ctrlPr>
                      </m:sSubPr>
                      <m:e>
                        <m:r>
                          <a:rPr lang="en-CA" sz="2400" b="0" i="1" smtClean="0">
                            <a:latin typeface="Cambria Math" panose="02040503050406030204" pitchFamily="18" charset="0"/>
                          </a:rPr>
                          <m:t>|</m:t>
                        </m:r>
                        <m:r>
                          <m:rPr>
                            <m:sty m:val="p"/>
                          </m:rPr>
                          <a:rPr lang="el-GR" sz="2400" i="1">
                            <a:latin typeface="Cambria Math" panose="02040503050406030204" pitchFamily="18" charset="0"/>
                            <a:ea typeface="Cambria Math" panose="02040503050406030204" pitchFamily="18" charset="0"/>
                          </a:rPr>
                          <m:t>Φ</m:t>
                        </m:r>
                      </m:e>
                      <m:sub>
                        <m:r>
                          <a:rPr lang="en-CA" sz="2400" i="1">
                            <a:latin typeface="Cambria Math" panose="02040503050406030204" pitchFamily="18" charset="0"/>
                          </a:rPr>
                          <m:t>0</m:t>
                        </m:r>
                      </m:sub>
                    </m:sSub>
                    <m:r>
                      <a:rPr lang="en-CA" sz="2400" b="0" i="0" smtClean="0">
                        <a:latin typeface="Cambria Math" panose="02040503050406030204" pitchFamily="18" charset="0"/>
                      </a:rPr>
                      <m:t>|</m:t>
                    </m:r>
                  </m:oMath>
                </a14:m>
                <a:r>
                  <a:rPr lang="en-US" sz="2400" dirty="0"/>
                  <a:t>)</a:t>
                </a:r>
              </a:p>
            </p:txBody>
          </p:sp>
        </mc:Choice>
        <mc:Fallback>
          <p:sp>
            <p:nvSpPr>
              <p:cNvPr id="61" name="TextBox 60">
                <a:extLst>
                  <a:ext uri="{FF2B5EF4-FFF2-40B4-BE49-F238E27FC236}">
                    <a16:creationId xmlns:a16="http://schemas.microsoft.com/office/drawing/2014/main" id="{371FDFB4-7114-84BB-77E1-F789A9935228}"/>
                  </a:ext>
                </a:extLst>
              </p:cNvPr>
              <p:cNvSpPr txBox="1">
                <a:spLocks noRot="1" noChangeAspect="1" noMove="1" noResize="1" noEditPoints="1" noAdjustHandles="1" noChangeArrowheads="1" noChangeShapeType="1" noTextEdit="1"/>
              </p:cNvSpPr>
              <p:nvPr/>
            </p:nvSpPr>
            <p:spPr>
              <a:xfrm>
                <a:off x="916625" y="3134643"/>
                <a:ext cx="8840560" cy="923330"/>
              </a:xfrm>
              <a:prstGeom prst="rect">
                <a:avLst/>
              </a:prstGeom>
              <a:blipFill>
                <a:blip r:embed="rId5"/>
                <a:stretch>
                  <a:fillRect l="-1148" t="-5405" b="-108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7" name="TextBox 66">
                <a:extLst>
                  <a:ext uri="{FF2B5EF4-FFF2-40B4-BE49-F238E27FC236}">
                    <a16:creationId xmlns:a16="http://schemas.microsoft.com/office/drawing/2014/main" id="{C8B9D3C6-CA19-C3DD-2425-75C0C5EFCCB8}"/>
                  </a:ext>
                </a:extLst>
              </p:cNvPr>
              <p:cNvSpPr txBox="1"/>
              <p:nvPr/>
            </p:nvSpPr>
            <p:spPr>
              <a:xfrm>
                <a:off x="916625" y="4180388"/>
                <a:ext cx="10654689" cy="1323439"/>
              </a:xfrm>
              <a:prstGeom prst="rect">
                <a:avLst/>
              </a:prstGeom>
              <a:noFill/>
            </p:spPr>
            <p:txBody>
              <a:bodyPr wrap="square" rtlCol="0">
                <a:spAutoFit/>
              </a:bodyPr>
              <a:lstStyle/>
              <a:p>
                <a:r>
                  <a:rPr lang="en-US" sz="2400" b="1" dirty="0"/>
                  <a:t>Parameter-efficient approach</a:t>
                </a:r>
              </a:p>
              <a:p>
                <a:endParaRPr lang="en-US" sz="700" dirty="0"/>
              </a:p>
              <a:p>
                <a:r>
                  <a:rPr lang="en-US" sz="2400" dirty="0"/>
                  <a:t>New weights: </a:t>
                </a:r>
                <a14:m>
                  <m:oMath xmlns:m="http://schemas.openxmlformats.org/officeDocument/2006/math">
                    <m:sSub>
                      <m:sSubPr>
                        <m:ctrlPr>
                          <a:rPr lang="en-US" sz="2400" i="1" smtClean="0">
                            <a:latin typeface="Cambria Math" panose="02040503050406030204" pitchFamily="18" charset="0"/>
                          </a:rPr>
                        </m:ctrlPr>
                      </m:sSubPr>
                      <m:e>
                        <m:r>
                          <m:rPr>
                            <m:sty m:val="p"/>
                          </m:rPr>
                          <a:rPr lang="el-GR" sz="2400" i="1" smtClean="0">
                            <a:latin typeface="Cambria Math" panose="02040503050406030204" pitchFamily="18" charset="0"/>
                            <a:ea typeface="Cambria Math" panose="02040503050406030204" pitchFamily="18" charset="0"/>
                          </a:rPr>
                          <m:t>Φ</m:t>
                        </m:r>
                      </m:e>
                      <m:sub>
                        <m:r>
                          <a:rPr lang="en-CA" sz="2400" b="0" i="1" smtClean="0">
                            <a:latin typeface="Cambria Math" panose="02040503050406030204" pitchFamily="18" charset="0"/>
                          </a:rPr>
                          <m:t>0</m:t>
                        </m:r>
                      </m:sub>
                    </m:sSub>
                    <m:r>
                      <a:rPr lang="en-CA" sz="2400" b="0" i="0" smtClean="0">
                        <a:latin typeface="Cambria Math" panose="02040503050406030204" pitchFamily="18" charset="0"/>
                      </a:rPr>
                      <m:t>+ </m:t>
                    </m:r>
                    <m:r>
                      <a:rPr lang="en-CA" sz="2400" b="0" i="1" smtClean="0">
                        <a:latin typeface="Cambria Math" panose="02040503050406030204" pitchFamily="18" charset="0"/>
                        <a:ea typeface="Cambria Math" panose="02040503050406030204" pitchFamily="18" charset="0"/>
                      </a:rPr>
                      <m:t>△</m:t>
                    </m:r>
                    <m:r>
                      <m:rPr>
                        <m:sty m:val="p"/>
                      </m:rPr>
                      <a:rPr lang="el-GR" sz="2400" b="0" i="1" smtClean="0">
                        <a:latin typeface="Cambria Math" panose="02040503050406030204" pitchFamily="18" charset="0"/>
                        <a:ea typeface="Cambria Math" panose="02040503050406030204" pitchFamily="18" charset="0"/>
                      </a:rPr>
                      <m:t>Φ</m:t>
                    </m:r>
                    <m:r>
                      <a:rPr lang="en-CA" sz="2400" b="0" i="1" smtClean="0">
                        <a:latin typeface="Cambria Math" panose="02040503050406030204" pitchFamily="18" charset="0"/>
                        <a:ea typeface="Cambria Math" panose="02040503050406030204" pitchFamily="18" charset="0"/>
                      </a:rPr>
                      <m:t> (</m:t>
                    </m:r>
                    <m:r>
                      <m:rPr>
                        <m:sty m:val="p"/>
                      </m:rPr>
                      <a:rPr lang="el-GR" sz="2400" b="0" i="1" smtClean="0">
                        <a:latin typeface="Cambria Math" panose="02040503050406030204" pitchFamily="18" charset="0"/>
                        <a:ea typeface="Cambria Math" panose="02040503050406030204" pitchFamily="18" charset="0"/>
                      </a:rPr>
                      <m:t>Θ</m:t>
                    </m:r>
                    <m:r>
                      <a:rPr lang="en-CA" sz="2400" b="0" i="1" smtClean="0">
                        <a:latin typeface="Cambria Math" panose="02040503050406030204" pitchFamily="18" charset="0"/>
                        <a:ea typeface="Cambria Math" panose="02040503050406030204" pitchFamily="18" charset="0"/>
                      </a:rPr>
                      <m:t>)</m:t>
                    </m:r>
                  </m:oMath>
                </a14:m>
                <a:r>
                  <a:rPr lang="en-US" sz="2400" dirty="0"/>
                  <a:t> (Here, dimensions of </a:t>
                </a:r>
                <a14:m>
                  <m:oMath xmlns:m="http://schemas.openxmlformats.org/officeDocument/2006/math">
                    <m:r>
                      <a:rPr lang="en-CA" sz="2400">
                        <a:latin typeface="Cambria Math" panose="02040503050406030204" pitchFamily="18" charset="0"/>
                        <a:ea typeface="Cambria Math" panose="02040503050406030204" pitchFamily="18" charset="0"/>
                      </a:rPr>
                      <m:t>|</m:t>
                    </m:r>
                    <m:r>
                      <m:rPr>
                        <m:sty m:val="p"/>
                      </m:rPr>
                      <a:rPr lang="el-GR" sz="2400" i="1">
                        <a:latin typeface="Cambria Math" panose="02040503050406030204" pitchFamily="18" charset="0"/>
                        <a:ea typeface="Cambria Math" panose="02040503050406030204" pitchFamily="18" charset="0"/>
                      </a:rPr>
                      <m:t>Θ</m:t>
                    </m:r>
                    <m:r>
                      <a:rPr lang="en-CA" sz="2400" i="1">
                        <a:latin typeface="Cambria Math" panose="02040503050406030204" pitchFamily="18" charset="0"/>
                        <a:ea typeface="Cambria Math" panose="02040503050406030204" pitchFamily="18" charset="0"/>
                      </a:rPr>
                      <m:t>|</m:t>
                    </m:r>
                  </m:oMath>
                </a14:m>
                <a:r>
                  <a:rPr lang="en-US" sz="2400" dirty="0"/>
                  <a:t> &lt;&lt; </a:t>
                </a:r>
                <a14:m>
                  <m:oMath xmlns:m="http://schemas.openxmlformats.org/officeDocument/2006/math">
                    <m:sSub>
                      <m:sSubPr>
                        <m:ctrlPr>
                          <a:rPr lang="en-US" sz="2400" i="1">
                            <a:latin typeface="Cambria Math" panose="02040503050406030204" pitchFamily="18" charset="0"/>
                          </a:rPr>
                        </m:ctrlPr>
                      </m:sSubPr>
                      <m:e>
                        <m:r>
                          <a:rPr lang="en-CA" sz="2400" i="1">
                            <a:latin typeface="Cambria Math" panose="02040503050406030204" pitchFamily="18" charset="0"/>
                          </a:rPr>
                          <m:t>|</m:t>
                        </m:r>
                        <m:r>
                          <m:rPr>
                            <m:sty m:val="p"/>
                          </m:rPr>
                          <a:rPr lang="el-GR" sz="2400" i="1">
                            <a:latin typeface="Cambria Math" panose="02040503050406030204" pitchFamily="18" charset="0"/>
                            <a:ea typeface="Cambria Math" panose="02040503050406030204" pitchFamily="18" charset="0"/>
                          </a:rPr>
                          <m:t>Φ</m:t>
                        </m:r>
                      </m:e>
                      <m:sub>
                        <m:r>
                          <a:rPr lang="en-CA" sz="2400" i="1">
                            <a:latin typeface="Cambria Math" panose="02040503050406030204" pitchFamily="18" charset="0"/>
                          </a:rPr>
                          <m:t>0</m:t>
                        </m:r>
                      </m:sub>
                    </m:sSub>
                    <m:r>
                      <a:rPr lang="en-CA" sz="2400">
                        <a:latin typeface="Cambria Math" panose="02040503050406030204" pitchFamily="18" charset="0"/>
                      </a:rPr>
                      <m:t>|</m:t>
                    </m:r>
                  </m:oMath>
                </a14:m>
                <a:r>
                  <a:rPr lang="en-US" sz="2400" dirty="0"/>
                  <a:t>, eg- </a:t>
                </a:r>
                <a14:m>
                  <m:oMath xmlns:m="http://schemas.openxmlformats.org/officeDocument/2006/math">
                    <m:r>
                      <a:rPr lang="en-CA" sz="2400">
                        <a:latin typeface="Cambria Math" panose="02040503050406030204" pitchFamily="18" charset="0"/>
                        <a:ea typeface="Cambria Math" panose="02040503050406030204" pitchFamily="18" charset="0"/>
                      </a:rPr>
                      <m:t>|</m:t>
                    </m:r>
                    <m:r>
                      <m:rPr>
                        <m:sty m:val="p"/>
                      </m:rPr>
                      <a:rPr lang="el-GR" sz="2400" i="1">
                        <a:latin typeface="Cambria Math" panose="02040503050406030204" pitchFamily="18" charset="0"/>
                        <a:ea typeface="Cambria Math" panose="02040503050406030204" pitchFamily="18" charset="0"/>
                      </a:rPr>
                      <m:t>Θ</m:t>
                    </m:r>
                    <m:r>
                      <a:rPr lang="en-CA" sz="2400" i="1">
                        <a:latin typeface="Cambria Math" panose="02040503050406030204" pitchFamily="18" charset="0"/>
                        <a:ea typeface="Cambria Math" panose="02040503050406030204" pitchFamily="18" charset="0"/>
                      </a:rPr>
                      <m:t>|</m:t>
                    </m:r>
                  </m:oMath>
                </a14:m>
                <a:r>
                  <a:rPr lang="en-US" sz="2400" dirty="0"/>
                  <a:t> can be as small as 0.01% of  </a:t>
                </a:r>
                <a14:m>
                  <m:oMath xmlns:m="http://schemas.openxmlformats.org/officeDocument/2006/math">
                    <m:sSub>
                      <m:sSubPr>
                        <m:ctrlPr>
                          <a:rPr lang="en-US" sz="2400" i="1">
                            <a:latin typeface="Cambria Math" panose="02040503050406030204" pitchFamily="18" charset="0"/>
                          </a:rPr>
                        </m:ctrlPr>
                      </m:sSubPr>
                      <m:e>
                        <m:r>
                          <a:rPr lang="en-CA" sz="2400" i="1">
                            <a:latin typeface="Cambria Math" panose="02040503050406030204" pitchFamily="18" charset="0"/>
                          </a:rPr>
                          <m:t>|</m:t>
                        </m:r>
                        <m:r>
                          <m:rPr>
                            <m:sty m:val="p"/>
                          </m:rPr>
                          <a:rPr lang="el-GR" sz="2400" i="1">
                            <a:latin typeface="Cambria Math" panose="02040503050406030204" pitchFamily="18" charset="0"/>
                            <a:ea typeface="Cambria Math" panose="02040503050406030204" pitchFamily="18" charset="0"/>
                          </a:rPr>
                          <m:t>Φ</m:t>
                        </m:r>
                      </m:e>
                      <m:sub>
                        <m:r>
                          <a:rPr lang="en-CA" sz="2400" i="1">
                            <a:latin typeface="Cambria Math" panose="02040503050406030204" pitchFamily="18" charset="0"/>
                          </a:rPr>
                          <m:t>0</m:t>
                        </m:r>
                      </m:sub>
                    </m:sSub>
                    <m:r>
                      <a:rPr lang="en-CA" sz="2400">
                        <a:latin typeface="Cambria Math" panose="02040503050406030204" pitchFamily="18" charset="0"/>
                      </a:rPr>
                      <m:t>|</m:t>
                    </m:r>
                  </m:oMath>
                </a14:m>
                <a:r>
                  <a:rPr lang="en-US" sz="2400" dirty="0"/>
                  <a:t>)</a:t>
                </a:r>
              </a:p>
            </p:txBody>
          </p:sp>
        </mc:Choice>
        <mc:Fallback>
          <p:sp>
            <p:nvSpPr>
              <p:cNvPr id="67" name="TextBox 66">
                <a:extLst>
                  <a:ext uri="{FF2B5EF4-FFF2-40B4-BE49-F238E27FC236}">
                    <a16:creationId xmlns:a16="http://schemas.microsoft.com/office/drawing/2014/main" id="{C8B9D3C6-CA19-C3DD-2425-75C0C5EFCCB8}"/>
                  </a:ext>
                </a:extLst>
              </p:cNvPr>
              <p:cNvSpPr txBox="1">
                <a:spLocks noRot="1" noChangeAspect="1" noMove="1" noResize="1" noEditPoints="1" noAdjustHandles="1" noChangeArrowheads="1" noChangeShapeType="1" noTextEdit="1"/>
              </p:cNvSpPr>
              <p:nvPr/>
            </p:nvSpPr>
            <p:spPr>
              <a:xfrm>
                <a:off x="916625" y="4180388"/>
                <a:ext cx="10654689" cy="1323439"/>
              </a:xfrm>
              <a:prstGeom prst="rect">
                <a:avLst/>
              </a:prstGeom>
              <a:blipFill>
                <a:blip r:embed="rId6"/>
                <a:stretch>
                  <a:fillRect l="-952" t="-3810" b="-85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8" name="TextBox 67">
                <a:extLst>
                  <a:ext uri="{FF2B5EF4-FFF2-40B4-BE49-F238E27FC236}">
                    <a16:creationId xmlns:a16="http://schemas.microsoft.com/office/drawing/2014/main" id="{76E19A2F-D4B1-4FBC-A758-636918972229}"/>
                  </a:ext>
                </a:extLst>
              </p:cNvPr>
              <p:cNvSpPr txBox="1"/>
              <p:nvPr/>
            </p:nvSpPr>
            <p:spPr>
              <a:xfrm>
                <a:off x="916625" y="2675898"/>
                <a:ext cx="2857494" cy="400110"/>
              </a:xfrm>
              <a:prstGeom prst="rect">
                <a:avLst/>
              </a:prstGeom>
              <a:noFill/>
            </p:spPr>
            <p:txBody>
              <a:bodyPr wrap="square" rtlCol="0">
                <a:spAutoFit/>
              </a:bodyPr>
              <a:lstStyle/>
              <a:p>
                <a:r>
                  <a:rPr lang="en-US" sz="2000" dirty="0"/>
                  <a:t>Original weights: </a:t>
                </a:r>
                <a14:m>
                  <m:oMath xmlns:m="http://schemas.openxmlformats.org/officeDocument/2006/math">
                    <m:sSub>
                      <m:sSubPr>
                        <m:ctrlPr>
                          <a:rPr lang="en-US" sz="2000" i="1" smtClean="0">
                            <a:latin typeface="Cambria Math" panose="02040503050406030204" pitchFamily="18" charset="0"/>
                          </a:rPr>
                        </m:ctrlPr>
                      </m:sSubPr>
                      <m:e>
                        <m:r>
                          <m:rPr>
                            <m:sty m:val="p"/>
                          </m:rPr>
                          <a:rPr lang="el-GR" sz="2000" i="1" smtClean="0">
                            <a:latin typeface="Cambria Math" panose="02040503050406030204" pitchFamily="18" charset="0"/>
                            <a:ea typeface="Cambria Math" panose="02040503050406030204" pitchFamily="18" charset="0"/>
                          </a:rPr>
                          <m:t>Φ</m:t>
                        </m:r>
                      </m:e>
                      <m:sub>
                        <m:r>
                          <a:rPr lang="en-CA" sz="2000" b="0" i="1" smtClean="0">
                            <a:latin typeface="Cambria Math" panose="02040503050406030204" pitchFamily="18" charset="0"/>
                          </a:rPr>
                          <m:t>0</m:t>
                        </m:r>
                      </m:sub>
                    </m:sSub>
                  </m:oMath>
                </a14:m>
                <a:endParaRPr lang="en-US" sz="2000" dirty="0"/>
              </a:p>
            </p:txBody>
          </p:sp>
        </mc:Choice>
        <mc:Fallback>
          <p:sp>
            <p:nvSpPr>
              <p:cNvPr id="68" name="TextBox 67">
                <a:extLst>
                  <a:ext uri="{FF2B5EF4-FFF2-40B4-BE49-F238E27FC236}">
                    <a16:creationId xmlns:a16="http://schemas.microsoft.com/office/drawing/2014/main" id="{76E19A2F-D4B1-4FBC-A758-636918972229}"/>
                  </a:ext>
                </a:extLst>
              </p:cNvPr>
              <p:cNvSpPr txBox="1">
                <a:spLocks noRot="1" noChangeAspect="1" noMove="1" noResize="1" noEditPoints="1" noAdjustHandles="1" noChangeArrowheads="1" noChangeShapeType="1" noTextEdit="1"/>
              </p:cNvSpPr>
              <p:nvPr/>
            </p:nvSpPr>
            <p:spPr>
              <a:xfrm>
                <a:off x="916625" y="2675898"/>
                <a:ext cx="2857494" cy="400110"/>
              </a:xfrm>
              <a:prstGeom prst="rect">
                <a:avLst/>
              </a:prstGeom>
              <a:blipFill>
                <a:blip r:embed="rId7"/>
                <a:stretch>
                  <a:fillRect l="-2212" t="-9091" b="-24242"/>
                </a:stretch>
              </a:blipFill>
            </p:spPr>
            <p:txBody>
              <a:bodyPr/>
              <a:lstStyle/>
              <a:p>
                <a:r>
                  <a:rPr lang="en-US">
                    <a:noFill/>
                  </a:rPr>
                  <a:t> </a:t>
                </a:r>
              </a:p>
            </p:txBody>
          </p:sp>
        </mc:Fallback>
      </mc:AlternateContent>
      <p:sp>
        <p:nvSpPr>
          <p:cNvPr id="70" name="TextBox 69">
            <a:extLst>
              <a:ext uri="{FF2B5EF4-FFF2-40B4-BE49-F238E27FC236}">
                <a16:creationId xmlns:a16="http://schemas.microsoft.com/office/drawing/2014/main" id="{A1147844-3034-5273-001E-8876748428D9}"/>
              </a:ext>
            </a:extLst>
          </p:cNvPr>
          <p:cNvSpPr txBox="1"/>
          <p:nvPr/>
        </p:nvSpPr>
        <p:spPr>
          <a:xfrm>
            <a:off x="833585" y="1541961"/>
            <a:ext cx="1816331" cy="461665"/>
          </a:xfrm>
          <a:prstGeom prst="rect">
            <a:avLst/>
          </a:prstGeom>
          <a:noFill/>
        </p:spPr>
        <p:txBody>
          <a:bodyPr wrap="none" rtlCol="0">
            <a:spAutoFit/>
          </a:bodyPr>
          <a:lstStyle/>
          <a:p>
            <a:r>
              <a:rPr lang="en-US" sz="2400" dirty="0"/>
              <a:t>Prerequisites</a:t>
            </a:r>
          </a:p>
        </p:txBody>
      </p:sp>
    </p:spTree>
    <p:extLst>
      <p:ext uri="{BB962C8B-B14F-4D97-AF65-F5344CB8AC3E}">
        <p14:creationId xmlns:p14="http://schemas.microsoft.com/office/powerpoint/2010/main" val="470816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CE3FA-D71B-8E09-0A81-1A37634DC4F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490BF4-FC7E-4F01-C8E2-B40418785314}"/>
              </a:ext>
            </a:extLst>
          </p:cNvPr>
          <p:cNvSpPr>
            <a:spLocks noGrp="1"/>
          </p:cNvSpPr>
          <p:nvPr>
            <p:ph idx="1"/>
          </p:nvPr>
        </p:nvSpPr>
        <p:spPr>
          <a:xfrm>
            <a:off x="838200" y="949094"/>
            <a:ext cx="10515600" cy="4959812"/>
          </a:xfrm>
        </p:spPr>
        <p:txBody>
          <a:bodyPr>
            <a:normAutofit/>
          </a:bodyPr>
          <a:lstStyle/>
          <a:p>
            <a:pPr marL="0" indent="0">
              <a:buNone/>
            </a:pPr>
            <a:endParaRPr lang="en-US" sz="900" dirty="0"/>
          </a:p>
          <a:p>
            <a:r>
              <a:rPr lang="en-US" b="1" dirty="0"/>
              <a:t>Can we apply adapter modules to LLMs like GPT-3?</a:t>
            </a:r>
          </a:p>
          <a:p>
            <a:pPr lvl="1"/>
            <a:r>
              <a:rPr lang="en-US" dirty="0"/>
              <a:t>Yes, but with </a:t>
            </a:r>
            <a:r>
              <a:rPr lang="en-US" dirty="0">
                <a:solidFill>
                  <a:srgbClr val="C00000"/>
                </a:solidFill>
              </a:rPr>
              <a:t>high inference latency </a:t>
            </a:r>
            <a:r>
              <a:rPr lang="en-US" dirty="0"/>
              <a:t>as  adapter layers have to be processed sequentially.</a:t>
            </a:r>
          </a:p>
          <a:p>
            <a:pPr lvl="1"/>
            <a:r>
              <a:rPr lang="en-US" dirty="0">
                <a:solidFill>
                  <a:srgbClr val="C00000"/>
                </a:solidFill>
              </a:rPr>
              <a:t>Additional depth </a:t>
            </a:r>
            <a:r>
              <a:rPr lang="en-US" dirty="0"/>
              <a:t>because of adapters requires more synchronous GPU operations, unless we store the adapter parameters redundantly many times.</a:t>
            </a:r>
          </a:p>
          <a:p>
            <a:pPr lvl="1"/>
            <a:endParaRPr lang="en-US" dirty="0"/>
          </a:p>
          <a:p>
            <a:r>
              <a:rPr lang="en-US" b="1" dirty="0"/>
              <a:t>Can we apply prefix tuning and add a prompt before the input?</a:t>
            </a:r>
          </a:p>
          <a:p>
            <a:pPr lvl="1"/>
            <a:r>
              <a:rPr lang="en-US" dirty="0"/>
              <a:t>Yes, but prefix tuning is </a:t>
            </a:r>
            <a:r>
              <a:rPr lang="en-US" dirty="0">
                <a:solidFill>
                  <a:srgbClr val="C00000"/>
                </a:solidFill>
              </a:rPr>
              <a:t>difficult to optimize </a:t>
            </a:r>
            <a:r>
              <a:rPr lang="en-US" dirty="0"/>
              <a:t>and its performance varies in an </a:t>
            </a:r>
            <a:r>
              <a:rPr lang="en-US" dirty="0">
                <a:solidFill>
                  <a:srgbClr val="C00000"/>
                </a:solidFill>
              </a:rPr>
              <a:t>inconsistent</a:t>
            </a:r>
            <a:r>
              <a:rPr lang="en-US" dirty="0"/>
              <a:t>, non-linear manner with changes in trainable parameters.</a:t>
            </a:r>
          </a:p>
          <a:p>
            <a:pPr lvl="1"/>
            <a:r>
              <a:rPr lang="en-US" dirty="0"/>
              <a:t>Allocating a portion of a model's sequence length for adaptation (such as prompt tuning) </a:t>
            </a:r>
            <a:r>
              <a:rPr lang="en-US" dirty="0">
                <a:solidFill>
                  <a:srgbClr val="C00000"/>
                </a:solidFill>
              </a:rPr>
              <a:t>limits the length</a:t>
            </a:r>
            <a:r>
              <a:rPr lang="en-US" dirty="0"/>
              <a:t> available for processing specific tasks.         We can combine </a:t>
            </a:r>
            <a:r>
              <a:rPr lang="en-US" dirty="0" err="1"/>
              <a:t>LoRA</a:t>
            </a:r>
            <a:r>
              <a:rPr lang="en-US" dirty="0"/>
              <a:t> with prefix tuning.</a:t>
            </a:r>
          </a:p>
          <a:p>
            <a:pPr lvl="1"/>
            <a:endParaRPr lang="en-US" dirty="0"/>
          </a:p>
          <a:p>
            <a:pPr marL="457200" lvl="1" indent="0">
              <a:buNone/>
            </a:pPr>
            <a:endParaRPr lang="en-US" dirty="0"/>
          </a:p>
          <a:p>
            <a:pPr marL="457200" lvl="1" indent="0">
              <a:buNone/>
            </a:pPr>
            <a:endParaRPr lang="en-US" dirty="0"/>
          </a:p>
        </p:txBody>
      </p:sp>
      <p:sp>
        <p:nvSpPr>
          <p:cNvPr id="4" name="Date Placeholder 3">
            <a:extLst>
              <a:ext uri="{FF2B5EF4-FFF2-40B4-BE49-F238E27FC236}">
                <a16:creationId xmlns:a16="http://schemas.microsoft.com/office/drawing/2014/main" id="{06743DC2-430F-AE9A-8AA9-89715944311A}"/>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2AAA3062-DE42-83B4-3ABC-4A13CB10A79D}"/>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0BE42E07-318E-C60A-2788-DBBBF55CB4AD}"/>
              </a:ext>
            </a:extLst>
          </p:cNvPr>
          <p:cNvSpPr>
            <a:spLocks noGrp="1"/>
          </p:cNvSpPr>
          <p:nvPr>
            <p:ph type="sldNum" sz="quarter" idx="12"/>
          </p:nvPr>
        </p:nvSpPr>
        <p:spPr/>
        <p:txBody>
          <a:bodyPr/>
          <a:lstStyle/>
          <a:p>
            <a:fld id="{D4F24A5E-B0D2-394D-9970-9AE06BCB59C1}" type="slidenum">
              <a:rPr lang="en-US" smtClean="0"/>
              <a:t>15</a:t>
            </a:fld>
            <a:endParaRPr lang="en-US"/>
          </a:p>
        </p:txBody>
      </p:sp>
    </p:spTree>
    <p:extLst>
      <p:ext uri="{BB962C8B-B14F-4D97-AF65-F5344CB8AC3E}">
        <p14:creationId xmlns:p14="http://schemas.microsoft.com/office/powerpoint/2010/main" val="2254653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5F01D-13AD-A9E7-4902-4D7E72FA5163}"/>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0726A85-B12E-66D9-BD15-4050C19B6061}"/>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CCF0DF1A-1674-9FBA-6CBB-5FA55D60B097}"/>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FFB8960D-EA65-B71C-20CE-7923B244B7C7}"/>
              </a:ext>
            </a:extLst>
          </p:cNvPr>
          <p:cNvSpPr>
            <a:spLocks noGrp="1"/>
          </p:cNvSpPr>
          <p:nvPr>
            <p:ph type="sldNum" sz="quarter" idx="12"/>
          </p:nvPr>
        </p:nvSpPr>
        <p:spPr/>
        <p:txBody>
          <a:bodyPr/>
          <a:lstStyle/>
          <a:p>
            <a:fld id="{D4F24A5E-B0D2-394D-9970-9AE06BCB59C1}" type="slidenum">
              <a:rPr lang="en-US" smtClean="0"/>
              <a:t>16</a:t>
            </a:fld>
            <a:endParaRPr lang="en-US"/>
          </a:p>
        </p:txBody>
      </p:sp>
      <p:sp>
        <p:nvSpPr>
          <p:cNvPr id="70" name="TextBox 69">
            <a:extLst>
              <a:ext uri="{FF2B5EF4-FFF2-40B4-BE49-F238E27FC236}">
                <a16:creationId xmlns:a16="http://schemas.microsoft.com/office/drawing/2014/main" id="{79E3214D-15AC-A9BB-EB99-3F76F9D9D993}"/>
              </a:ext>
            </a:extLst>
          </p:cNvPr>
          <p:cNvSpPr txBox="1"/>
          <p:nvPr/>
        </p:nvSpPr>
        <p:spPr>
          <a:xfrm>
            <a:off x="838200" y="1286934"/>
            <a:ext cx="9003811" cy="461665"/>
          </a:xfrm>
          <a:prstGeom prst="rect">
            <a:avLst/>
          </a:prstGeom>
          <a:noFill/>
        </p:spPr>
        <p:txBody>
          <a:bodyPr wrap="none" rtlCol="0">
            <a:spAutoFit/>
          </a:bodyPr>
          <a:lstStyle/>
          <a:p>
            <a:r>
              <a:rPr lang="en-US" sz="2400" dirty="0"/>
              <a:t>Let’s understand 2 key concepts: Intrinsic Dimension and Intrinsic Rank</a:t>
            </a:r>
          </a:p>
        </p:txBody>
      </p:sp>
      <p:sp>
        <p:nvSpPr>
          <p:cNvPr id="9" name="TextBox 8">
            <a:extLst>
              <a:ext uri="{FF2B5EF4-FFF2-40B4-BE49-F238E27FC236}">
                <a16:creationId xmlns:a16="http://schemas.microsoft.com/office/drawing/2014/main" id="{AE3ACB6F-DA10-7D07-1E7F-0BC37969D811}"/>
              </a:ext>
            </a:extLst>
          </p:cNvPr>
          <p:cNvSpPr txBox="1"/>
          <p:nvPr/>
        </p:nvSpPr>
        <p:spPr>
          <a:xfrm>
            <a:off x="838201" y="1959439"/>
            <a:ext cx="9910155" cy="1200329"/>
          </a:xfrm>
          <a:prstGeom prst="rect">
            <a:avLst/>
          </a:prstGeom>
          <a:noFill/>
        </p:spPr>
        <p:txBody>
          <a:bodyPr wrap="square" rtlCol="0">
            <a:spAutoFit/>
          </a:bodyPr>
          <a:lstStyle/>
          <a:p>
            <a:r>
              <a:rPr lang="en-US" sz="2400" b="1" dirty="0"/>
              <a:t>The intrinsic dimension </a:t>
            </a:r>
            <a:r>
              <a:rPr lang="en-US" sz="2400" dirty="0"/>
              <a:t>of a neural network refers to the </a:t>
            </a:r>
            <a:r>
              <a:rPr lang="en-US" sz="2400" dirty="0">
                <a:solidFill>
                  <a:srgbClr val="C00000"/>
                </a:solidFill>
              </a:rPr>
              <a:t>minimum number of parameters or features needed to get a performance similar to the full model</a:t>
            </a:r>
            <a:r>
              <a:rPr lang="en-US" sz="2400" dirty="0"/>
              <a:t>. </a:t>
            </a:r>
            <a:r>
              <a:rPr lang="en-US" sz="2400" dirty="0">
                <a:solidFill>
                  <a:srgbClr val="00B050"/>
                </a:solidFill>
              </a:rPr>
              <a:t>It's like finding the simplest version of the model that still does the job well</a:t>
            </a:r>
            <a:r>
              <a:rPr lang="en-US" sz="2400" dirty="0"/>
              <a:t>. </a:t>
            </a:r>
          </a:p>
        </p:txBody>
      </p:sp>
      <p:sp>
        <p:nvSpPr>
          <p:cNvPr id="10" name="TextBox 9">
            <a:extLst>
              <a:ext uri="{FF2B5EF4-FFF2-40B4-BE49-F238E27FC236}">
                <a16:creationId xmlns:a16="http://schemas.microsoft.com/office/drawing/2014/main" id="{C133F1AF-F251-4513-957A-DE8A178C2B60}"/>
              </a:ext>
            </a:extLst>
          </p:cNvPr>
          <p:cNvSpPr txBox="1"/>
          <p:nvPr/>
        </p:nvSpPr>
        <p:spPr>
          <a:xfrm>
            <a:off x="838200" y="3493718"/>
            <a:ext cx="9910155" cy="1569660"/>
          </a:xfrm>
          <a:prstGeom prst="rect">
            <a:avLst/>
          </a:prstGeom>
          <a:noFill/>
        </p:spPr>
        <p:txBody>
          <a:bodyPr wrap="square" rtlCol="0">
            <a:spAutoFit/>
          </a:bodyPr>
          <a:lstStyle/>
          <a:p>
            <a:r>
              <a:rPr lang="en-US" sz="2400" b="1" dirty="0"/>
              <a:t>The intrinsic rank </a:t>
            </a:r>
            <a:r>
              <a:rPr lang="en-US" sz="2400" dirty="0"/>
              <a:t>is the </a:t>
            </a:r>
            <a:r>
              <a:rPr lang="en-US" sz="2400" dirty="0">
                <a:solidFill>
                  <a:srgbClr val="C00000"/>
                </a:solidFill>
              </a:rPr>
              <a:t>complexity or the degree of freedom in a particular component of a neural network, like a weight matrix in a layer</a:t>
            </a:r>
            <a:r>
              <a:rPr lang="en-US" sz="2400" dirty="0"/>
              <a:t>. </a:t>
            </a:r>
            <a:r>
              <a:rPr lang="en-US" sz="2400" dirty="0">
                <a:solidFill>
                  <a:srgbClr val="00B050"/>
                </a:solidFill>
              </a:rPr>
              <a:t>It indicates the minimum number of dimensions needed to represent the important information in that component. </a:t>
            </a:r>
            <a:endParaRPr lang="en-US" sz="2400" dirty="0"/>
          </a:p>
        </p:txBody>
      </p:sp>
    </p:spTree>
    <p:extLst>
      <p:ext uri="{BB962C8B-B14F-4D97-AF65-F5344CB8AC3E}">
        <p14:creationId xmlns:p14="http://schemas.microsoft.com/office/powerpoint/2010/main" val="69219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C0A07-77BF-D070-376F-9120E4EA756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F892FA0-10C5-9151-9F02-40B4256F4DE1}"/>
              </a:ext>
            </a:extLst>
          </p:cNvPr>
          <p:cNvSpPr>
            <a:spLocks noGrp="1"/>
          </p:cNvSpPr>
          <p:nvPr>
            <p:ph type="dt" sz="half" idx="10"/>
          </p:nvPr>
        </p:nvSpPr>
        <p:spPr/>
        <p:txBody>
          <a:bodyPr/>
          <a:lstStyle/>
          <a:p>
            <a:fld id="{251F351B-3C41-6C46-A5F1-3CA0D762442A}" type="datetime1">
              <a:rPr lang="en-CA" smtClean="0"/>
              <a:t>2024-02-05</a:t>
            </a:fld>
            <a:endParaRPr lang="en-US"/>
          </a:p>
        </p:txBody>
      </p:sp>
      <p:sp>
        <p:nvSpPr>
          <p:cNvPr id="5" name="Footer Placeholder 4">
            <a:extLst>
              <a:ext uri="{FF2B5EF4-FFF2-40B4-BE49-F238E27FC236}">
                <a16:creationId xmlns:a16="http://schemas.microsoft.com/office/drawing/2014/main" id="{E887ADE6-0210-6258-DE03-5BF8AD0385B4}"/>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93B81D1A-E3AE-F5BC-3C5B-591756005E55}"/>
              </a:ext>
            </a:extLst>
          </p:cNvPr>
          <p:cNvSpPr>
            <a:spLocks noGrp="1"/>
          </p:cNvSpPr>
          <p:nvPr>
            <p:ph type="sldNum" sz="quarter" idx="12"/>
          </p:nvPr>
        </p:nvSpPr>
        <p:spPr/>
        <p:txBody>
          <a:bodyPr/>
          <a:lstStyle/>
          <a:p>
            <a:fld id="{D4F24A5E-B0D2-394D-9970-9AE06BCB59C1}" type="slidenum">
              <a:rPr lang="en-US" smtClean="0"/>
              <a:t>17</a:t>
            </a:fld>
            <a:endParaRPr lang="en-US"/>
          </a:p>
        </p:txBody>
      </p:sp>
      <p:sp>
        <p:nvSpPr>
          <p:cNvPr id="70" name="TextBox 69">
            <a:extLst>
              <a:ext uri="{FF2B5EF4-FFF2-40B4-BE49-F238E27FC236}">
                <a16:creationId xmlns:a16="http://schemas.microsoft.com/office/drawing/2014/main" id="{513AE317-7338-8FB0-3B7B-991A1540A9C3}"/>
              </a:ext>
            </a:extLst>
          </p:cNvPr>
          <p:cNvSpPr txBox="1"/>
          <p:nvPr/>
        </p:nvSpPr>
        <p:spPr>
          <a:xfrm>
            <a:off x="782281" y="358587"/>
            <a:ext cx="3170312" cy="707886"/>
          </a:xfrm>
          <a:prstGeom prst="rect">
            <a:avLst/>
          </a:prstGeom>
          <a:noFill/>
        </p:spPr>
        <p:txBody>
          <a:bodyPr wrap="square" lIns="91440" tIns="45720" rIns="91440" bIns="45720" rtlCol="0" anchor="t">
            <a:spAutoFit/>
          </a:bodyPr>
          <a:lstStyle/>
          <a:p>
            <a:r>
              <a:rPr lang="en-US" sz="4000" b="1" dirty="0">
                <a:latin typeface="+mj-lt"/>
                <a:cs typeface="Calibri Light"/>
              </a:rPr>
              <a:t>Concepts</a:t>
            </a:r>
          </a:p>
        </p:txBody>
      </p:sp>
      <p:grpSp>
        <p:nvGrpSpPr>
          <p:cNvPr id="42" name="Group 41">
            <a:extLst>
              <a:ext uri="{FF2B5EF4-FFF2-40B4-BE49-F238E27FC236}">
                <a16:creationId xmlns:a16="http://schemas.microsoft.com/office/drawing/2014/main" id="{9314759D-7EC0-3514-482A-12CBEFD69724}"/>
              </a:ext>
            </a:extLst>
          </p:cNvPr>
          <p:cNvGrpSpPr/>
          <p:nvPr/>
        </p:nvGrpSpPr>
        <p:grpSpPr>
          <a:xfrm>
            <a:off x="4407558" y="1495804"/>
            <a:ext cx="3828704" cy="3866391"/>
            <a:chOff x="838200" y="1920200"/>
            <a:chExt cx="3828704" cy="3866391"/>
          </a:xfrm>
        </p:grpSpPr>
        <p:sp>
          <p:nvSpPr>
            <p:cNvPr id="3" name="Rectangle 2">
              <a:extLst>
                <a:ext uri="{FF2B5EF4-FFF2-40B4-BE49-F238E27FC236}">
                  <a16:creationId xmlns:a16="http://schemas.microsoft.com/office/drawing/2014/main" id="{BC9E964F-BBE2-A410-7B06-519B466B193F}"/>
                </a:ext>
              </a:extLst>
            </p:cNvPr>
            <p:cNvSpPr/>
            <p:nvPr/>
          </p:nvSpPr>
          <p:spPr>
            <a:xfrm>
              <a:off x="1321724" y="1961804"/>
              <a:ext cx="2876203" cy="29925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532935A-B387-FCF7-C40F-BE5E6467D58B}"/>
                </a:ext>
              </a:extLst>
            </p:cNvPr>
            <p:cNvSpPr/>
            <p:nvPr/>
          </p:nvSpPr>
          <p:spPr>
            <a:xfrm>
              <a:off x="1321723" y="5452296"/>
              <a:ext cx="2876203" cy="29925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1CFCA3-2D37-75E7-9072-74FD1A96B624}"/>
                </a:ext>
              </a:extLst>
            </p:cNvPr>
            <p:cNvSpPr/>
            <p:nvPr/>
          </p:nvSpPr>
          <p:spPr>
            <a:xfrm>
              <a:off x="838200" y="2982663"/>
              <a:ext cx="1737362" cy="1748031"/>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Trapezoid 10">
              <a:extLst>
                <a:ext uri="{FF2B5EF4-FFF2-40B4-BE49-F238E27FC236}">
                  <a16:creationId xmlns:a16="http://schemas.microsoft.com/office/drawing/2014/main" id="{B748EEB2-C621-A77D-D029-615B35FA2049}"/>
                </a:ext>
              </a:extLst>
            </p:cNvPr>
            <p:cNvSpPr/>
            <p:nvPr/>
          </p:nvSpPr>
          <p:spPr>
            <a:xfrm>
              <a:off x="3077788" y="4098175"/>
              <a:ext cx="1589116" cy="632519"/>
            </a:xfrm>
            <a:prstGeom prst="trapezoid">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2" name="Trapezoid 11">
              <a:extLst>
                <a:ext uri="{FF2B5EF4-FFF2-40B4-BE49-F238E27FC236}">
                  <a16:creationId xmlns:a16="http://schemas.microsoft.com/office/drawing/2014/main" id="{D9F89B36-BCEC-0E32-AACC-3DDEA6AD02B0}"/>
                </a:ext>
              </a:extLst>
            </p:cNvPr>
            <p:cNvSpPr/>
            <p:nvPr/>
          </p:nvSpPr>
          <p:spPr>
            <a:xfrm rot="10800000">
              <a:off x="3077788" y="2982663"/>
              <a:ext cx="1589116" cy="632518"/>
            </a:xfrm>
            <a:prstGeom prst="trapezoid">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3" name="Plus 12">
              <a:extLst>
                <a:ext uri="{FF2B5EF4-FFF2-40B4-BE49-F238E27FC236}">
                  <a16:creationId xmlns:a16="http://schemas.microsoft.com/office/drawing/2014/main" id="{FFD30FB4-B2B1-3A1D-EF41-B14EA393EBA9}"/>
                </a:ext>
              </a:extLst>
            </p:cNvPr>
            <p:cNvSpPr/>
            <p:nvPr/>
          </p:nvSpPr>
          <p:spPr>
            <a:xfrm>
              <a:off x="2451213" y="2328771"/>
              <a:ext cx="617221" cy="613536"/>
            </a:xfrm>
            <a:prstGeom prst="mathPlu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DA430B68-247E-F872-5F51-F54D3AB7E2B7}"/>
                </a:ext>
              </a:extLst>
            </p:cNvPr>
            <p:cNvSpPr/>
            <p:nvPr/>
          </p:nvSpPr>
          <p:spPr>
            <a:xfrm rot="19515560">
              <a:off x="1563287" y="2456824"/>
              <a:ext cx="771401" cy="369332"/>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0ED04E84-F1CD-5C43-E4DF-29DD0D749459}"/>
                </a:ext>
              </a:extLst>
            </p:cNvPr>
            <p:cNvSpPr/>
            <p:nvPr/>
          </p:nvSpPr>
          <p:spPr>
            <a:xfrm rot="12649796">
              <a:off x="3184958" y="2472128"/>
              <a:ext cx="771401" cy="369332"/>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A8EC31F3-F21F-5738-0469-3D6CA3360521}"/>
                </a:ext>
              </a:extLst>
            </p:cNvPr>
            <p:cNvSpPr/>
            <p:nvPr/>
          </p:nvSpPr>
          <p:spPr>
            <a:xfrm rot="19434598">
              <a:off x="3195699" y="4906053"/>
              <a:ext cx="771401" cy="369332"/>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98ABEDC2-BA45-C976-8F79-A76314F43C59}"/>
                </a:ext>
              </a:extLst>
            </p:cNvPr>
            <p:cNvSpPr/>
            <p:nvPr/>
          </p:nvSpPr>
          <p:spPr>
            <a:xfrm rot="12886515">
              <a:off x="1559522" y="4910807"/>
              <a:ext cx="771401" cy="369332"/>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D87774C-75A8-3F24-F021-9BDFC77C4FFA}"/>
                </a:ext>
              </a:extLst>
            </p:cNvPr>
            <p:cNvSpPr txBox="1"/>
            <p:nvPr/>
          </p:nvSpPr>
          <p:spPr>
            <a:xfrm>
              <a:off x="935684" y="1920200"/>
              <a:ext cx="306494" cy="369332"/>
            </a:xfrm>
            <a:prstGeom prst="rect">
              <a:avLst/>
            </a:prstGeom>
            <a:noFill/>
          </p:spPr>
          <p:txBody>
            <a:bodyPr wrap="none" rtlCol="0">
              <a:spAutoFit/>
            </a:bodyPr>
            <a:lstStyle/>
            <a:p>
              <a:r>
                <a:rPr lang="en-US" dirty="0"/>
                <a:t>h</a:t>
              </a:r>
            </a:p>
          </p:txBody>
        </p:sp>
        <p:sp>
          <p:nvSpPr>
            <p:cNvPr id="22" name="TextBox 21">
              <a:extLst>
                <a:ext uri="{FF2B5EF4-FFF2-40B4-BE49-F238E27FC236}">
                  <a16:creationId xmlns:a16="http://schemas.microsoft.com/office/drawing/2014/main" id="{137EA5E3-68B4-9712-FA6D-00C258F03704}"/>
                </a:ext>
              </a:extLst>
            </p:cNvPr>
            <p:cNvSpPr txBox="1"/>
            <p:nvPr/>
          </p:nvSpPr>
          <p:spPr>
            <a:xfrm>
              <a:off x="2606576" y="5105593"/>
              <a:ext cx="306494" cy="369332"/>
            </a:xfrm>
            <a:prstGeom prst="rect">
              <a:avLst/>
            </a:prstGeom>
            <a:noFill/>
          </p:spPr>
          <p:txBody>
            <a:bodyPr wrap="none" rtlCol="0">
              <a:spAutoFit/>
            </a:bodyPr>
            <a:lstStyle/>
            <a:p>
              <a:r>
                <a:rPr lang="en-US" dirty="0"/>
                <a:t>d</a:t>
              </a:r>
            </a:p>
          </p:txBody>
        </p:sp>
        <p:sp>
          <p:nvSpPr>
            <p:cNvPr id="23" name="TextBox 22">
              <a:extLst>
                <a:ext uri="{FF2B5EF4-FFF2-40B4-BE49-F238E27FC236}">
                  <a16:creationId xmlns:a16="http://schemas.microsoft.com/office/drawing/2014/main" id="{DC31B100-9E30-3F45-12A1-0D6774DA216E}"/>
                </a:ext>
              </a:extLst>
            </p:cNvPr>
            <p:cNvSpPr txBox="1"/>
            <p:nvPr/>
          </p:nvSpPr>
          <p:spPr>
            <a:xfrm>
              <a:off x="1024463" y="5417259"/>
              <a:ext cx="284052" cy="369332"/>
            </a:xfrm>
            <a:prstGeom prst="rect">
              <a:avLst/>
            </a:prstGeom>
            <a:noFill/>
          </p:spPr>
          <p:txBody>
            <a:bodyPr wrap="none" rtlCol="0">
              <a:spAutoFit/>
            </a:bodyPr>
            <a:lstStyle/>
            <a:p>
              <a:r>
                <a:rPr lang="en-US" dirty="0"/>
                <a:t>x</a:t>
              </a:r>
            </a:p>
          </p:txBody>
        </p:sp>
        <p:sp>
          <p:nvSpPr>
            <p:cNvPr id="24" name="TextBox 23">
              <a:extLst>
                <a:ext uri="{FF2B5EF4-FFF2-40B4-BE49-F238E27FC236}">
                  <a16:creationId xmlns:a16="http://schemas.microsoft.com/office/drawing/2014/main" id="{6DC4F2C0-8ADB-6F0B-926C-9205FEE046A8}"/>
                </a:ext>
              </a:extLst>
            </p:cNvPr>
            <p:cNvSpPr txBox="1"/>
            <p:nvPr/>
          </p:nvSpPr>
          <p:spPr>
            <a:xfrm>
              <a:off x="3719099" y="3777219"/>
              <a:ext cx="264816" cy="369332"/>
            </a:xfrm>
            <a:prstGeom prst="rect">
              <a:avLst/>
            </a:prstGeom>
            <a:noFill/>
          </p:spPr>
          <p:txBody>
            <a:bodyPr wrap="none" rtlCol="0">
              <a:spAutoFit/>
            </a:bodyPr>
            <a:lstStyle/>
            <a:p>
              <a:r>
                <a:rPr lang="en-US" dirty="0"/>
                <a:t>r</a:t>
              </a:r>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355656B1-06F3-AFCC-464D-8FDF37291D6A}"/>
                    </a:ext>
                  </a:extLst>
                </p:cNvPr>
                <p:cNvSpPr txBox="1"/>
                <p:nvPr/>
              </p:nvSpPr>
              <p:spPr>
                <a:xfrm>
                  <a:off x="3219188" y="3112238"/>
                  <a:ext cx="130270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𝐵</m:t>
                        </m:r>
                        <m:r>
                          <a:rPr lang="en-CA" sz="1600" b="0" i="1" smtClean="0">
                            <a:latin typeface="Cambria Math" panose="02040503050406030204" pitchFamily="18" charset="0"/>
                          </a:rPr>
                          <m:t>=0</m:t>
                        </m:r>
                      </m:oMath>
                    </m:oMathPara>
                  </a14:m>
                  <a:endParaRPr lang="en-US" sz="1600" dirty="0"/>
                </a:p>
              </p:txBody>
            </p:sp>
          </mc:Choice>
          <mc:Fallback>
            <p:sp>
              <p:nvSpPr>
                <p:cNvPr id="25" name="TextBox 24">
                  <a:extLst>
                    <a:ext uri="{FF2B5EF4-FFF2-40B4-BE49-F238E27FC236}">
                      <a16:creationId xmlns:a16="http://schemas.microsoft.com/office/drawing/2014/main" id="{355656B1-06F3-AFCC-464D-8FDF37291D6A}"/>
                    </a:ext>
                  </a:extLst>
                </p:cNvPr>
                <p:cNvSpPr txBox="1">
                  <a:spLocks noRot="1" noChangeAspect="1" noMove="1" noResize="1" noEditPoints="1" noAdjustHandles="1" noChangeArrowheads="1" noChangeShapeType="1" noTextEdit="1"/>
                </p:cNvSpPr>
                <p:nvPr/>
              </p:nvSpPr>
              <p:spPr>
                <a:xfrm>
                  <a:off x="3219188" y="3112238"/>
                  <a:ext cx="1302707" cy="33855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5FAE16B6-1984-C879-AA4E-4CD84BCFA9F1}"/>
                    </a:ext>
                  </a:extLst>
                </p:cNvPr>
                <p:cNvSpPr txBox="1"/>
                <p:nvPr/>
              </p:nvSpPr>
              <p:spPr>
                <a:xfrm>
                  <a:off x="3219188" y="4232567"/>
                  <a:ext cx="1302707"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400" b="0" i="1" smtClean="0">
                            <a:latin typeface="Cambria Math" panose="02040503050406030204" pitchFamily="18" charset="0"/>
                            <a:ea typeface="Cambria Math" panose="02040503050406030204" pitchFamily="18" charset="0"/>
                          </a:rPr>
                          <m:t>𝐴</m:t>
                        </m:r>
                        <m:r>
                          <a:rPr lang="en-CA" sz="1400" b="0" i="1" smtClean="0">
                            <a:latin typeface="Cambria Math" panose="02040503050406030204" pitchFamily="18" charset="0"/>
                            <a:ea typeface="Cambria Math" panose="02040503050406030204" pitchFamily="18" charset="0"/>
                          </a:rPr>
                          <m:t>= </m:t>
                        </m:r>
                        <m:r>
                          <m:rPr>
                            <m:sty m:val="p"/>
                          </m:rPr>
                          <a:rPr lang="el-GR" sz="1400" i="1" smtClean="0">
                            <a:latin typeface="Cambria Math" panose="02040503050406030204" pitchFamily="18" charset="0"/>
                            <a:ea typeface="Cambria Math" panose="02040503050406030204" pitchFamily="18" charset="0"/>
                          </a:rPr>
                          <m:t>Ν</m:t>
                        </m:r>
                        <m:r>
                          <a:rPr lang="en-CA" sz="1400" b="0" i="1" smtClean="0">
                            <a:latin typeface="Cambria Math" panose="02040503050406030204" pitchFamily="18" charset="0"/>
                            <a:ea typeface="Cambria Math" panose="02040503050406030204" pitchFamily="18" charset="0"/>
                          </a:rPr>
                          <m:t>(0,</m:t>
                        </m:r>
                        <m:sSup>
                          <m:sSupPr>
                            <m:ctrlPr>
                              <a:rPr lang="en-CA" sz="1400" b="0" i="1" smtClean="0">
                                <a:latin typeface="Cambria Math" panose="02040503050406030204" pitchFamily="18" charset="0"/>
                                <a:ea typeface="Cambria Math" panose="02040503050406030204" pitchFamily="18" charset="0"/>
                              </a:rPr>
                            </m:ctrlPr>
                          </m:sSupPr>
                          <m:e>
                            <m:r>
                              <a:rPr lang="en-CA" sz="1400" b="0" i="1" smtClean="0">
                                <a:latin typeface="Cambria Math" panose="02040503050406030204" pitchFamily="18" charset="0"/>
                                <a:ea typeface="Cambria Math" panose="02040503050406030204" pitchFamily="18" charset="0"/>
                              </a:rPr>
                              <m:t>𝜎</m:t>
                            </m:r>
                          </m:e>
                          <m:sup>
                            <m:r>
                              <a:rPr lang="en-CA" sz="1400" b="0" i="1" smtClean="0">
                                <a:latin typeface="Cambria Math" panose="02040503050406030204" pitchFamily="18" charset="0"/>
                                <a:ea typeface="Cambria Math" panose="02040503050406030204" pitchFamily="18" charset="0"/>
                              </a:rPr>
                              <m:t>2</m:t>
                            </m:r>
                          </m:sup>
                        </m:sSup>
                        <m:r>
                          <a:rPr lang="en-CA" sz="1400" b="0" i="1" smtClean="0">
                            <a:latin typeface="Cambria Math" panose="02040503050406030204" pitchFamily="18" charset="0"/>
                            <a:ea typeface="Cambria Math" panose="02040503050406030204" pitchFamily="18" charset="0"/>
                          </a:rPr>
                          <m:t>)</m:t>
                        </m:r>
                      </m:oMath>
                    </m:oMathPara>
                  </a14:m>
                  <a:endParaRPr lang="en-US" sz="1400" dirty="0"/>
                </a:p>
              </p:txBody>
            </p:sp>
          </mc:Choice>
          <mc:Fallback>
            <p:sp>
              <p:nvSpPr>
                <p:cNvPr id="26" name="TextBox 25">
                  <a:extLst>
                    <a:ext uri="{FF2B5EF4-FFF2-40B4-BE49-F238E27FC236}">
                      <a16:creationId xmlns:a16="http://schemas.microsoft.com/office/drawing/2014/main" id="{5FAE16B6-1984-C879-AA4E-4CD84BCFA9F1}"/>
                    </a:ext>
                  </a:extLst>
                </p:cNvPr>
                <p:cNvSpPr txBox="1">
                  <a:spLocks noRot="1" noChangeAspect="1" noMove="1" noResize="1" noEditPoints="1" noAdjustHandles="1" noChangeArrowheads="1" noChangeShapeType="1" noTextEdit="1"/>
                </p:cNvSpPr>
                <p:nvPr/>
              </p:nvSpPr>
              <p:spPr>
                <a:xfrm>
                  <a:off x="3219188" y="4232567"/>
                  <a:ext cx="1302707" cy="307777"/>
                </a:xfrm>
                <a:prstGeom prst="rect">
                  <a:avLst/>
                </a:prstGeom>
                <a:blipFill>
                  <a:blip r:embed="rId4"/>
                  <a:stretch>
                    <a:fillRect b="-1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030F4EF4-20D6-FA50-9951-68850BCDD850}"/>
                    </a:ext>
                  </a:extLst>
                </p:cNvPr>
                <p:cNvSpPr txBox="1"/>
                <p:nvPr/>
              </p:nvSpPr>
              <p:spPr>
                <a:xfrm>
                  <a:off x="1035432" y="3397404"/>
                  <a:ext cx="1342898" cy="928267"/>
                </a:xfrm>
                <a:prstGeom prst="rect">
                  <a:avLst/>
                </a:prstGeom>
                <a:noFill/>
              </p:spPr>
              <p:txBody>
                <a:bodyPr wrap="square" rtlCol="0">
                  <a:spAutoFit/>
                </a:bodyPr>
                <a:lstStyle/>
                <a:p>
                  <a:pPr algn="ctr"/>
                  <a:r>
                    <a:rPr lang="en-US" dirty="0"/>
                    <a:t>Pretrained Weights</a:t>
                  </a:r>
                </a:p>
                <a:p>
                  <a:pPr algn="ct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𝑊</m:t>
                        </m:r>
                        <m:r>
                          <a:rPr lang="en-CA" b="0" i="1" smtClean="0">
                            <a:latin typeface="Cambria Math" panose="02040503050406030204" pitchFamily="18" charset="0"/>
                          </a:rPr>
                          <m:t> ∈ </m:t>
                        </m:r>
                        <m:sSup>
                          <m:sSupPr>
                            <m:ctrlPr>
                              <a:rPr lang="en-CA" b="0" i="1" smtClean="0">
                                <a:latin typeface="Cambria Math" panose="02040503050406030204" pitchFamily="18" charset="0"/>
                                <a:ea typeface="Cambria Math" panose="02040503050406030204" pitchFamily="18" charset="0"/>
                              </a:rPr>
                            </m:ctrlPr>
                          </m:sSupPr>
                          <m:e>
                            <m:r>
                              <a:rPr lang="en-CA" b="0" i="1" smtClean="0">
                                <a:latin typeface="Cambria Math" panose="02040503050406030204" pitchFamily="18" charset="0"/>
                                <a:ea typeface="Cambria Math" panose="02040503050406030204" pitchFamily="18" charset="0"/>
                              </a:rPr>
                              <m:t>ℝ</m:t>
                            </m:r>
                          </m:e>
                          <m:sup>
                            <m:r>
                              <a:rPr lang="en-CA" b="0" i="1" smtClean="0">
                                <a:latin typeface="Cambria Math" panose="02040503050406030204" pitchFamily="18" charset="0"/>
                                <a:ea typeface="Cambria Math" panose="02040503050406030204" pitchFamily="18" charset="0"/>
                              </a:rPr>
                              <m:t>𝑑</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𝑑</m:t>
                            </m:r>
                          </m:sup>
                        </m:sSup>
                      </m:oMath>
                    </m:oMathPara>
                  </a14:m>
                  <a:endParaRPr lang="en-US" dirty="0"/>
                </a:p>
              </p:txBody>
            </p:sp>
          </mc:Choice>
          <mc:Fallback>
            <p:sp>
              <p:nvSpPr>
                <p:cNvPr id="27" name="TextBox 26">
                  <a:extLst>
                    <a:ext uri="{FF2B5EF4-FFF2-40B4-BE49-F238E27FC236}">
                      <a16:creationId xmlns:a16="http://schemas.microsoft.com/office/drawing/2014/main" id="{030F4EF4-20D6-FA50-9951-68850BCDD850}"/>
                    </a:ext>
                  </a:extLst>
                </p:cNvPr>
                <p:cNvSpPr txBox="1">
                  <a:spLocks noRot="1" noChangeAspect="1" noMove="1" noResize="1" noEditPoints="1" noAdjustHandles="1" noChangeArrowheads="1" noChangeShapeType="1" noTextEdit="1"/>
                </p:cNvSpPr>
                <p:nvPr/>
              </p:nvSpPr>
              <p:spPr>
                <a:xfrm>
                  <a:off x="1035432" y="3397404"/>
                  <a:ext cx="1342898" cy="928267"/>
                </a:xfrm>
                <a:prstGeom prst="rect">
                  <a:avLst/>
                </a:prstGeom>
                <a:blipFill>
                  <a:blip r:embed="rId5"/>
                  <a:stretch>
                    <a:fillRect t="-4054" b="-5405"/>
                  </a:stretch>
                </a:blipFill>
              </p:spPr>
              <p:txBody>
                <a:bodyPr/>
                <a:lstStyle/>
                <a:p>
                  <a:r>
                    <a:rPr lang="en-US">
                      <a:noFill/>
                    </a:rPr>
                    <a:t> </a:t>
                  </a:r>
                </a:p>
              </p:txBody>
            </p:sp>
          </mc:Fallback>
        </mc:AlternateContent>
      </p:grpSp>
      <p:sp>
        <p:nvSpPr>
          <p:cNvPr id="46" name="TextBox 45">
            <a:extLst>
              <a:ext uri="{FF2B5EF4-FFF2-40B4-BE49-F238E27FC236}">
                <a16:creationId xmlns:a16="http://schemas.microsoft.com/office/drawing/2014/main" id="{CA009A37-8F54-2D71-2025-9B5E3D4ADAA2}"/>
              </a:ext>
            </a:extLst>
          </p:cNvPr>
          <p:cNvSpPr txBox="1"/>
          <p:nvPr/>
        </p:nvSpPr>
        <p:spPr>
          <a:xfrm>
            <a:off x="3352819" y="3059668"/>
            <a:ext cx="747164" cy="738664"/>
          </a:xfrm>
          <a:prstGeom prst="rect">
            <a:avLst/>
          </a:prstGeom>
          <a:noFill/>
        </p:spPr>
        <p:txBody>
          <a:bodyPr wrap="square" rtlCol="0">
            <a:spAutoFit/>
          </a:bodyPr>
          <a:lstStyle/>
          <a:p>
            <a:r>
              <a:rPr lang="en-CA" sz="1400" dirty="0">
                <a:solidFill>
                  <a:srgbClr val="C00000"/>
                </a:solidFill>
              </a:rPr>
              <a:t>Frozen </a:t>
            </a:r>
          </a:p>
          <a:p>
            <a:r>
              <a:rPr lang="en-CA" sz="1400" dirty="0">
                <a:solidFill>
                  <a:srgbClr val="C00000"/>
                </a:solidFill>
              </a:rPr>
              <a:t>during </a:t>
            </a:r>
          </a:p>
          <a:p>
            <a:r>
              <a:rPr lang="en-CA" sz="1400" dirty="0">
                <a:solidFill>
                  <a:srgbClr val="C00000"/>
                </a:solidFill>
              </a:rPr>
              <a:t>training</a:t>
            </a:r>
            <a:endParaRPr lang="en-US" sz="1400" dirty="0">
              <a:solidFill>
                <a:srgbClr val="C00000"/>
              </a:solidFill>
            </a:endParaRPr>
          </a:p>
        </p:txBody>
      </p:sp>
      <p:cxnSp>
        <p:nvCxnSpPr>
          <p:cNvPr id="48" name="Straight Arrow Connector 47">
            <a:extLst>
              <a:ext uri="{FF2B5EF4-FFF2-40B4-BE49-F238E27FC236}">
                <a16:creationId xmlns:a16="http://schemas.microsoft.com/office/drawing/2014/main" id="{D9D4062D-F811-9D82-28CA-E2C63FAE5725}"/>
              </a:ext>
            </a:extLst>
          </p:cNvPr>
          <p:cNvCxnSpPr>
            <a:cxnSpLocks/>
            <a:endCxn id="8" idx="1"/>
          </p:cNvCxnSpPr>
          <p:nvPr/>
        </p:nvCxnSpPr>
        <p:spPr>
          <a:xfrm flipV="1">
            <a:off x="3911061" y="3432283"/>
            <a:ext cx="496497" cy="4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7F71E80-476B-ABDC-3946-C992FC21AC1C}"/>
              </a:ext>
            </a:extLst>
          </p:cNvPr>
          <p:cNvSpPr txBox="1"/>
          <p:nvPr/>
        </p:nvSpPr>
        <p:spPr>
          <a:xfrm>
            <a:off x="4500025" y="5516218"/>
            <a:ext cx="3814634" cy="369332"/>
          </a:xfrm>
          <a:prstGeom prst="rect">
            <a:avLst/>
          </a:prstGeom>
          <a:noFill/>
        </p:spPr>
        <p:txBody>
          <a:bodyPr wrap="none" rtlCol="0">
            <a:spAutoFit/>
          </a:bodyPr>
          <a:lstStyle/>
          <a:p>
            <a:r>
              <a:rPr lang="en-US" dirty="0"/>
              <a:t>Reparameterization done in the paper </a:t>
            </a:r>
          </a:p>
        </p:txBody>
      </p:sp>
    </p:spTree>
    <p:extLst>
      <p:ext uri="{BB962C8B-B14F-4D97-AF65-F5344CB8AC3E}">
        <p14:creationId xmlns:p14="http://schemas.microsoft.com/office/powerpoint/2010/main" val="1604823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2383E-552F-8594-74EC-83CF9874A22F}"/>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3019C9E-9004-146D-1599-267F7E68C89E}"/>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2A89BF87-ABD3-20AC-B4D9-7617D85774C3}"/>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425AC818-A891-6A31-7D66-5AE528155C97}"/>
              </a:ext>
            </a:extLst>
          </p:cNvPr>
          <p:cNvSpPr>
            <a:spLocks noGrp="1"/>
          </p:cNvSpPr>
          <p:nvPr>
            <p:ph type="sldNum" sz="quarter" idx="12"/>
          </p:nvPr>
        </p:nvSpPr>
        <p:spPr/>
        <p:txBody>
          <a:bodyPr/>
          <a:lstStyle/>
          <a:p>
            <a:fld id="{D4F24A5E-B0D2-394D-9970-9AE06BCB59C1}" type="slidenum">
              <a:rPr lang="en-US" smtClean="0"/>
              <a:t>18</a:t>
            </a:fld>
            <a:endParaRPr lang="en-US"/>
          </a:p>
        </p:txBody>
      </p:sp>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493BA55D-BF9D-A0D1-9576-14DF0FCD9DDB}"/>
                  </a:ext>
                </a:extLst>
              </p:cNvPr>
              <p:cNvSpPr txBox="1"/>
              <p:nvPr/>
            </p:nvSpPr>
            <p:spPr>
              <a:xfrm>
                <a:off x="1011219" y="559929"/>
                <a:ext cx="10342581" cy="5559407"/>
              </a:xfrm>
              <a:prstGeom prst="rect">
                <a:avLst/>
              </a:prstGeom>
              <a:noFill/>
            </p:spPr>
            <p:txBody>
              <a:bodyPr wrap="square" rtlCol="0">
                <a:spAutoFit/>
              </a:bodyPr>
              <a:lstStyle/>
              <a:p>
                <a:r>
                  <a:rPr lang="en-US" sz="2400" dirty="0"/>
                  <a:t>Pre-trained weight matrix:            </a:t>
                </a:r>
                <a14:m>
                  <m:oMath xmlns:m="http://schemas.openxmlformats.org/officeDocument/2006/math">
                    <m:sSub>
                      <m:sSubPr>
                        <m:ctrlPr>
                          <a:rPr lang="en-CA" sz="2400" b="0" i="1" smtClean="0"/>
                        </m:ctrlPr>
                      </m:sSubPr>
                      <m:e>
                        <m:r>
                          <a:rPr lang="en-CA" sz="2400" b="0" i="1" smtClean="0"/>
                          <m:t>𝑊</m:t>
                        </m:r>
                      </m:e>
                      <m:sub>
                        <m:r>
                          <a:rPr lang="en-CA" sz="2400" b="0" i="1" smtClean="0"/>
                          <m:t>0</m:t>
                        </m:r>
                      </m:sub>
                    </m:sSub>
                    <m:r>
                      <a:rPr lang="en-CA" sz="2400" b="0" i="1" smtClean="0"/>
                      <m:t>∈ </m:t>
                    </m:r>
                    <m:sSup>
                      <m:sSupPr>
                        <m:ctrlPr>
                          <a:rPr lang="en-CA" sz="2400" b="0" i="1" smtClean="0">
                            <a:ea typeface="Cambria Math" panose="02040503050406030204" pitchFamily="18" charset="0"/>
                          </a:rPr>
                        </m:ctrlPr>
                      </m:sSupPr>
                      <m:e>
                        <m:r>
                          <a:rPr lang="en-CA" sz="2400" b="0" i="1" smtClean="0">
                            <a:ea typeface="Cambria Math" panose="02040503050406030204" pitchFamily="18" charset="0"/>
                          </a:rPr>
                          <m:t>ℝ</m:t>
                        </m:r>
                      </m:e>
                      <m:sup>
                        <m:r>
                          <a:rPr lang="en-CA" sz="2400" b="0" i="1" smtClean="0">
                            <a:ea typeface="Cambria Math" panose="02040503050406030204" pitchFamily="18" charset="0"/>
                          </a:rPr>
                          <m:t>𝑑</m:t>
                        </m:r>
                        <m:r>
                          <a:rPr lang="en-CA" sz="2400" b="0" i="1" smtClean="0">
                            <a:ea typeface="Cambria Math" panose="02040503050406030204" pitchFamily="18" charset="0"/>
                          </a:rPr>
                          <m:t>×</m:t>
                        </m:r>
                        <m:r>
                          <a:rPr lang="en-CA" sz="2400" b="0" i="1" smtClean="0">
                            <a:ea typeface="Cambria Math" panose="02040503050406030204" pitchFamily="18" charset="0"/>
                          </a:rPr>
                          <m:t>𝑑</m:t>
                        </m:r>
                      </m:sup>
                    </m:sSup>
                  </m:oMath>
                </a14:m>
                <a:endParaRPr lang="en-US" sz="2400" dirty="0"/>
              </a:p>
              <a:p>
                <a:r>
                  <a:rPr lang="en-US" sz="2400" dirty="0"/>
                  <a:t>Update to the original matrix:      </a:t>
                </a:r>
                <a14:m>
                  <m:oMath xmlns:m="http://schemas.openxmlformats.org/officeDocument/2006/math">
                    <m:sSub>
                      <m:sSubPr>
                        <m:ctrlPr>
                          <a:rPr lang="en-CA" sz="2400" b="0" i="1" smtClean="0"/>
                        </m:ctrlPr>
                      </m:sSubPr>
                      <m:e>
                        <m:r>
                          <a:rPr lang="en-CA" sz="2400" b="0" i="1" smtClean="0"/>
                          <m:t>𝑊</m:t>
                        </m:r>
                      </m:e>
                      <m:sub>
                        <m:r>
                          <a:rPr lang="en-CA" sz="2400" b="0" i="1" smtClean="0"/>
                          <m:t>0</m:t>
                        </m:r>
                      </m:sub>
                    </m:sSub>
                    <m:r>
                      <a:rPr lang="en-CA" sz="2400" b="0" i="1" smtClean="0"/>
                      <m:t>+ </m:t>
                    </m:r>
                    <m:r>
                      <a:rPr lang="en-CA" sz="2400" i="1"/>
                      <m:t>△</m:t>
                    </m:r>
                    <m:r>
                      <a:rPr lang="en-CA" sz="2400" i="1"/>
                      <m:t>𝑊</m:t>
                    </m:r>
                    <m:r>
                      <a:rPr lang="en-CA" sz="2400" b="0" i="1" smtClean="0"/>
                      <m:t>=</m:t>
                    </m:r>
                    <m:sSub>
                      <m:sSubPr>
                        <m:ctrlPr>
                          <a:rPr lang="en-CA" sz="2400" i="1"/>
                        </m:ctrlPr>
                      </m:sSubPr>
                      <m:e>
                        <m:r>
                          <a:rPr lang="en-CA" sz="2400" i="1"/>
                          <m:t>𝑊</m:t>
                        </m:r>
                      </m:e>
                      <m:sub>
                        <m:r>
                          <a:rPr lang="en-CA" sz="2400" i="1"/>
                          <m:t>0</m:t>
                        </m:r>
                      </m:sub>
                    </m:sSub>
                    <m:r>
                      <a:rPr lang="en-CA" sz="2400" b="0" i="0" smtClean="0"/>
                      <m:t>+</m:t>
                    </m:r>
                    <m:r>
                      <m:rPr>
                        <m:sty m:val="p"/>
                      </m:rPr>
                      <a:rPr lang="en-CA" sz="2400" b="0" i="0" smtClean="0"/>
                      <m:t>BA</m:t>
                    </m:r>
                  </m:oMath>
                </a14:m>
                <a:endParaRPr lang="en-US" sz="2400" dirty="0"/>
              </a:p>
              <a:p>
                <a:r>
                  <a:rPr lang="en-US" sz="2400" dirty="0"/>
                  <a:t>	(Here, </a:t>
                </a:r>
                <a14:m>
                  <m:oMath xmlns:m="http://schemas.openxmlformats.org/officeDocument/2006/math">
                    <m:r>
                      <m:rPr>
                        <m:sty m:val="p"/>
                      </m:rPr>
                      <a:rPr lang="en-CA" sz="2400" b="0" i="0" smtClean="0"/>
                      <m:t>B</m:t>
                    </m:r>
                    <m:r>
                      <a:rPr lang="en-CA" sz="2400" b="0" i="1" smtClean="0"/>
                      <m:t>∈ </m:t>
                    </m:r>
                    <m:sSup>
                      <m:sSupPr>
                        <m:ctrlPr>
                          <a:rPr lang="en-CA" sz="2400" b="0" i="1" smtClean="0">
                            <a:ea typeface="Cambria Math" panose="02040503050406030204" pitchFamily="18" charset="0"/>
                          </a:rPr>
                        </m:ctrlPr>
                      </m:sSupPr>
                      <m:e>
                        <m:r>
                          <a:rPr lang="en-CA" sz="2400" b="0" i="1" smtClean="0">
                            <a:ea typeface="Cambria Math" panose="02040503050406030204" pitchFamily="18" charset="0"/>
                          </a:rPr>
                          <m:t>ℝ</m:t>
                        </m:r>
                      </m:e>
                      <m:sup>
                        <m:r>
                          <a:rPr lang="en-CA" sz="2400" b="0" i="1" smtClean="0">
                            <a:ea typeface="Cambria Math" panose="02040503050406030204" pitchFamily="18" charset="0"/>
                          </a:rPr>
                          <m:t>𝑑</m:t>
                        </m:r>
                        <m:r>
                          <a:rPr lang="en-CA" sz="2400" b="0" i="1" smtClean="0">
                            <a:ea typeface="Cambria Math" panose="02040503050406030204" pitchFamily="18" charset="0"/>
                          </a:rPr>
                          <m:t>×</m:t>
                        </m:r>
                        <m:r>
                          <a:rPr lang="en-CA" sz="2400" b="0" i="1" smtClean="0">
                            <a:ea typeface="Cambria Math" panose="02040503050406030204" pitchFamily="18" charset="0"/>
                          </a:rPr>
                          <m:t>𝑟</m:t>
                        </m:r>
                      </m:sup>
                    </m:sSup>
                  </m:oMath>
                </a14:m>
                <a:r>
                  <a:rPr lang="en-US" sz="2400" dirty="0"/>
                  <a:t>, </a:t>
                </a:r>
                <a14:m>
                  <m:oMath xmlns:m="http://schemas.openxmlformats.org/officeDocument/2006/math">
                    <m:r>
                      <m:rPr>
                        <m:sty m:val="p"/>
                      </m:rPr>
                      <a:rPr lang="en-CA" sz="2400" b="0" i="0" smtClean="0"/>
                      <m:t>A</m:t>
                    </m:r>
                    <m:r>
                      <a:rPr lang="en-CA" sz="2400" i="1"/>
                      <m:t>∈ </m:t>
                    </m:r>
                    <m:sSup>
                      <m:sSupPr>
                        <m:ctrlPr>
                          <a:rPr lang="en-CA" sz="2400" i="1">
                            <a:ea typeface="Cambria Math" panose="02040503050406030204" pitchFamily="18" charset="0"/>
                          </a:rPr>
                        </m:ctrlPr>
                      </m:sSupPr>
                      <m:e>
                        <m:r>
                          <a:rPr lang="en-CA" sz="2400" i="1">
                            <a:ea typeface="Cambria Math" panose="02040503050406030204" pitchFamily="18" charset="0"/>
                          </a:rPr>
                          <m:t>ℝ</m:t>
                        </m:r>
                      </m:e>
                      <m:sup>
                        <m:r>
                          <a:rPr lang="en-CA" sz="2400" b="0" i="1" smtClean="0">
                            <a:ea typeface="Cambria Math" panose="02040503050406030204" pitchFamily="18" charset="0"/>
                          </a:rPr>
                          <m:t>𝑟</m:t>
                        </m:r>
                        <m:r>
                          <a:rPr lang="en-CA" sz="2400" i="1">
                            <a:ea typeface="Cambria Math" panose="02040503050406030204" pitchFamily="18" charset="0"/>
                          </a:rPr>
                          <m:t>×</m:t>
                        </m:r>
                        <m:r>
                          <a:rPr lang="en-CA" sz="2400" b="0" i="1" smtClean="0">
                            <a:ea typeface="Cambria Math" panose="02040503050406030204" pitchFamily="18" charset="0"/>
                          </a:rPr>
                          <m:t>𝑘</m:t>
                        </m:r>
                      </m:sup>
                    </m:sSup>
                  </m:oMath>
                </a14:m>
                <a:r>
                  <a:rPr lang="en-US" sz="2400" dirty="0"/>
                  <a:t>)		</a:t>
                </a:r>
                <a:r>
                  <a:rPr lang="en-US" sz="2400" dirty="0">
                    <a:solidFill>
                      <a:srgbClr val="C00000"/>
                    </a:solidFill>
                  </a:rPr>
                  <a:t>Note- rank r &lt;&lt; min(d, k) </a:t>
                </a:r>
              </a:p>
              <a:p>
                <a:endParaRPr lang="en-US" sz="2400" dirty="0">
                  <a:solidFill>
                    <a:srgbClr val="C00000"/>
                  </a:solidFill>
                </a:endParaRPr>
              </a:p>
              <a:p>
                <a:r>
                  <a:rPr lang="en-US" sz="2400" dirty="0"/>
                  <a:t>F</a:t>
                </a:r>
                <a:r>
                  <a:rPr lang="en-US" sz="2400" dirty="0">
                    <a:solidFill>
                      <a:schemeClr val="tx1"/>
                    </a:solidFill>
                  </a:rPr>
                  <a:t>orward pass-</a:t>
                </a:r>
                <a:br>
                  <a:rPr lang="en-US" sz="2400" dirty="0">
                    <a:solidFill>
                      <a:schemeClr val="tx1"/>
                    </a:solidFill>
                  </a:rPr>
                </a:br>
                <a:r>
                  <a:rPr lang="en-US" sz="2400" dirty="0">
                    <a:solidFill>
                      <a:schemeClr val="tx1"/>
                    </a:solidFill>
                  </a:rPr>
                  <a:t>Before using </a:t>
                </a:r>
                <a:r>
                  <a:rPr lang="en-US" sz="2400" dirty="0" err="1">
                    <a:solidFill>
                      <a:schemeClr val="tx1"/>
                    </a:solidFill>
                  </a:rPr>
                  <a:t>LoRA</a:t>
                </a:r>
                <a:r>
                  <a:rPr lang="en-US" sz="2400" dirty="0">
                    <a:solidFill>
                      <a:schemeClr val="tx1"/>
                    </a:solidFill>
                  </a:rPr>
                  <a:t>: </a:t>
                </a:r>
                <a14:m>
                  <m:oMath xmlns:m="http://schemas.openxmlformats.org/officeDocument/2006/math">
                    <m:sSub>
                      <m:sSubPr>
                        <m:ctrlPr>
                          <a:rPr lang="en-CA" sz="2400" b="0" i="1" smtClean="0">
                            <a:solidFill>
                              <a:schemeClr val="tx1"/>
                            </a:solidFill>
                          </a:rPr>
                        </m:ctrlPr>
                      </m:sSubPr>
                      <m:e>
                        <m:r>
                          <a:rPr lang="en-CA" sz="2400" b="0" i="1" smtClean="0">
                            <a:solidFill>
                              <a:schemeClr val="tx1"/>
                            </a:solidFill>
                          </a:rPr>
                          <m:t>h</m:t>
                        </m:r>
                        <m:r>
                          <a:rPr lang="en-CA" sz="2400" b="0" i="1" smtClean="0">
                            <a:solidFill>
                              <a:schemeClr val="tx1"/>
                            </a:solidFill>
                          </a:rPr>
                          <m:t>= </m:t>
                        </m:r>
                        <m:r>
                          <a:rPr lang="en-CA" sz="2400" b="0" i="1" smtClean="0">
                            <a:solidFill>
                              <a:schemeClr val="tx1"/>
                            </a:solidFill>
                          </a:rPr>
                          <m:t>𝑊</m:t>
                        </m:r>
                      </m:e>
                      <m:sub>
                        <m:r>
                          <a:rPr lang="en-CA" sz="2400" b="0" i="1" smtClean="0">
                            <a:solidFill>
                              <a:schemeClr val="tx1"/>
                            </a:solidFill>
                          </a:rPr>
                          <m:t>0</m:t>
                        </m:r>
                      </m:sub>
                    </m:sSub>
                    <m:r>
                      <m:rPr>
                        <m:sty m:val="p"/>
                      </m:rPr>
                      <a:rPr lang="en-CA" sz="2400" b="0" i="0" smtClean="0">
                        <a:solidFill>
                          <a:schemeClr val="tx1"/>
                        </a:solidFill>
                      </a:rPr>
                      <m:t>x</m:t>
                    </m:r>
                  </m:oMath>
                </a14:m>
                <a:endParaRPr lang="en-CA" sz="2400" b="0" dirty="0">
                  <a:solidFill>
                    <a:schemeClr val="tx1"/>
                  </a:solidFill>
                </a:endParaRPr>
              </a:p>
              <a:p>
                <a:r>
                  <a:rPr lang="en-US" sz="2400" b="1" dirty="0">
                    <a:solidFill>
                      <a:schemeClr val="tx1"/>
                    </a:solidFill>
                  </a:rPr>
                  <a:t>After using </a:t>
                </a:r>
                <a:r>
                  <a:rPr lang="en-US" sz="2400" b="1" dirty="0" err="1">
                    <a:solidFill>
                      <a:schemeClr val="tx1"/>
                    </a:solidFill>
                  </a:rPr>
                  <a:t>LoRA</a:t>
                </a:r>
                <a:r>
                  <a:rPr lang="en-US" sz="2400" b="1" dirty="0">
                    <a:solidFill>
                      <a:schemeClr val="tx1"/>
                    </a:solidFill>
                  </a:rPr>
                  <a:t>:   </a:t>
                </a:r>
                <a14:m>
                  <m:oMath xmlns:m="http://schemas.openxmlformats.org/officeDocument/2006/math">
                    <m:sSub>
                      <m:sSubPr>
                        <m:ctrlPr>
                          <a:rPr lang="en-CA" sz="2400" b="1" i="1" smtClean="0">
                            <a:solidFill>
                              <a:schemeClr val="tx1"/>
                            </a:solidFill>
                          </a:rPr>
                        </m:ctrlPr>
                      </m:sSubPr>
                      <m:e>
                        <m:r>
                          <a:rPr lang="en-CA" sz="2400" b="1" i="1" smtClean="0">
                            <a:solidFill>
                              <a:schemeClr val="tx1"/>
                            </a:solidFill>
                          </a:rPr>
                          <m:t>𝒉</m:t>
                        </m:r>
                        <m:r>
                          <a:rPr lang="en-CA" sz="2400" b="1" i="1" smtClean="0">
                            <a:solidFill>
                              <a:schemeClr val="tx1"/>
                            </a:solidFill>
                          </a:rPr>
                          <m:t>=</m:t>
                        </m:r>
                        <m:r>
                          <a:rPr lang="en-CA" sz="2400" b="1" i="1" smtClean="0">
                            <a:solidFill>
                              <a:schemeClr val="tx1"/>
                            </a:solidFill>
                          </a:rPr>
                          <m:t>𝑾</m:t>
                        </m:r>
                      </m:e>
                      <m:sub>
                        <m:r>
                          <a:rPr lang="en-CA" sz="2400" b="1" i="1" smtClean="0">
                            <a:solidFill>
                              <a:schemeClr val="tx1"/>
                            </a:solidFill>
                          </a:rPr>
                          <m:t>𝟎</m:t>
                        </m:r>
                      </m:sub>
                    </m:sSub>
                    <m:r>
                      <a:rPr lang="en-CA" sz="2400" b="1" i="0" smtClean="0">
                        <a:solidFill>
                          <a:schemeClr val="tx1"/>
                        </a:solidFill>
                      </a:rPr>
                      <m:t>𝐱</m:t>
                    </m:r>
                    <m:r>
                      <a:rPr lang="en-CA" sz="2400" b="1">
                        <a:solidFill>
                          <a:schemeClr val="tx1"/>
                        </a:solidFill>
                      </a:rPr>
                      <m:t>+△</m:t>
                    </m:r>
                    <m:r>
                      <a:rPr lang="en-CA" sz="2400" b="1" i="1">
                        <a:solidFill>
                          <a:schemeClr val="tx1"/>
                        </a:solidFill>
                      </a:rPr>
                      <m:t>𝐖</m:t>
                    </m:r>
                    <m:r>
                      <a:rPr lang="en-CA" sz="2400" b="1" i="0" smtClean="0">
                        <a:solidFill>
                          <a:schemeClr val="tx1"/>
                        </a:solidFill>
                      </a:rPr>
                      <m:t>𝐱</m:t>
                    </m:r>
                    <m:r>
                      <a:rPr lang="en-CA" sz="2400" b="1" i="0" smtClean="0">
                        <a:solidFill>
                          <a:schemeClr val="tx1"/>
                        </a:solidFill>
                      </a:rPr>
                      <m:t>=</m:t>
                    </m:r>
                    <m:sSub>
                      <m:sSubPr>
                        <m:ctrlPr>
                          <a:rPr lang="en-CA" sz="2400" b="1" i="1">
                            <a:solidFill>
                              <a:schemeClr val="tx1"/>
                            </a:solidFill>
                          </a:rPr>
                        </m:ctrlPr>
                      </m:sSubPr>
                      <m:e>
                        <m:r>
                          <a:rPr lang="en-CA" sz="2400" b="1" i="1">
                            <a:solidFill>
                              <a:schemeClr val="tx1"/>
                            </a:solidFill>
                          </a:rPr>
                          <m:t>𝑾</m:t>
                        </m:r>
                      </m:e>
                      <m:sub>
                        <m:r>
                          <a:rPr lang="en-CA" sz="2400" b="1" i="1">
                            <a:solidFill>
                              <a:schemeClr val="tx1"/>
                            </a:solidFill>
                          </a:rPr>
                          <m:t>𝟎</m:t>
                        </m:r>
                      </m:sub>
                    </m:sSub>
                    <m:r>
                      <a:rPr lang="en-CA" sz="2400" b="1" i="1">
                        <a:solidFill>
                          <a:schemeClr val="tx1"/>
                        </a:solidFill>
                      </a:rPr>
                      <m:t>𝐱</m:t>
                    </m:r>
                    <m:r>
                      <a:rPr lang="en-CA" sz="2400" b="1" i="0" smtClean="0">
                        <a:solidFill>
                          <a:schemeClr val="tx1"/>
                        </a:solidFill>
                      </a:rPr>
                      <m:t>+</m:t>
                    </m:r>
                    <m:r>
                      <a:rPr lang="en-CA" sz="2400" b="1" i="0" smtClean="0">
                        <a:solidFill>
                          <a:schemeClr val="tx1"/>
                        </a:solidFill>
                      </a:rPr>
                      <m:t>𝐁𝐀𝐱</m:t>
                    </m:r>
                  </m:oMath>
                </a14:m>
                <a:endParaRPr lang="en-CA" sz="2400" b="1" dirty="0">
                  <a:solidFill>
                    <a:schemeClr val="tx1"/>
                  </a:solidFill>
                </a:endParaRPr>
              </a:p>
              <a:p>
                <a:endParaRPr lang="en-CA" sz="2400" b="1" dirty="0"/>
              </a:p>
              <a:p>
                <a:r>
                  <a:rPr lang="en-US" sz="2400" dirty="0">
                    <a:solidFill>
                      <a:schemeClr val="tx1"/>
                    </a:solidFill>
                  </a:rPr>
                  <a:t>For initialization,</a:t>
                </a:r>
                <a:endParaRPr lang="en-CA" sz="2400" b="1" dirty="0"/>
              </a:p>
              <a:p>
                <a:pPr/>
                <a14:m>
                  <m:oMathPara xmlns:m="http://schemas.openxmlformats.org/officeDocument/2006/math">
                    <m:oMathParaPr>
                      <m:jc m:val="left"/>
                    </m:oMathParaPr>
                    <m:oMath xmlns:m="http://schemas.openxmlformats.org/officeDocument/2006/math">
                      <m:r>
                        <a:rPr lang="en-CA" sz="2400" b="0" i="1" smtClean="0">
                          <a:solidFill>
                            <a:schemeClr val="tx1"/>
                          </a:solidFill>
                        </a:rPr>
                        <m:t>𝐵</m:t>
                      </m:r>
                      <m:r>
                        <a:rPr lang="en-CA" sz="2400" b="0" i="1" smtClean="0">
                          <a:solidFill>
                            <a:schemeClr val="tx1"/>
                          </a:solidFill>
                        </a:rPr>
                        <m:t>=0</m:t>
                      </m:r>
                      <m:r>
                        <a:rPr lang="en-CA" sz="2400" b="0" i="0" smtClean="0">
                          <a:solidFill>
                            <a:schemeClr val="tx1"/>
                          </a:solidFill>
                        </a:rPr>
                        <m:t>,  </m:t>
                      </m:r>
                      <m:r>
                        <m:rPr>
                          <m:sty m:val="p"/>
                        </m:rPr>
                        <a:rPr lang="en-CA" sz="2400" b="0" i="0" smtClean="0">
                          <a:solidFill>
                            <a:schemeClr val="tx1"/>
                          </a:solidFill>
                        </a:rPr>
                        <m:t>A</m:t>
                      </m:r>
                      <m:r>
                        <a:rPr lang="en-CA" sz="2400" b="0" i="0" smtClean="0">
                          <a:solidFill>
                            <a:schemeClr val="tx1"/>
                          </a:solidFill>
                        </a:rPr>
                        <m:t>=</m:t>
                      </m:r>
                      <m:r>
                        <m:rPr>
                          <m:sty m:val="p"/>
                        </m:rPr>
                        <a:rPr lang="en-CA" sz="2400" b="0" i="0" smtClean="0">
                          <a:solidFill>
                            <a:schemeClr val="tx1"/>
                          </a:solidFill>
                        </a:rPr>
                        <m:t>random</m:t>
                      </m:r>
                      <m:r>
                        <a:rPr lang="en-CA" sz="2400" b="0" i="0" smtClean="0">
                          <a:solidFill>
                            <a:schemeClr val="tx1"/>
                          </a:solidFill>
                        </a:rPr>
                        <m:t> </m:t>
                      </m:r>
                      <m:r>
                        <m:rPr>
                          <m:sty m:val="p"/>
                        </m:rPr>
                        <a:rPr lang="en-CA" sz="2400" b="0" i="0" smtClean="0">
                          <a:solidFill>
                            <a:schemeClr val="tx1"/>
                          </a:solidFill>
                        </a:rPr>
                        <m:t>gausian</m:t>
                      </m:r>
                      <m:r>
                        <a:rPr lang="en-CA" sz="2400" b="0" i="0" smtClean="0">
                          <a:solidFill>
                            <a:schemeClr val="tx1"/>
                          </a:solidFill>
                        </a:rPr>
                        <m:t> </m:t>
                      </m:r>
                      <m:r>
                        <m:rPr>
                          <m:sty m:val="p"/>
                        </m:rPr>
                        <a:rPr lang="en-CA" sz="2400" b="0" i="0" smtClean="0">
                          <a:solidFill>
                            <a:schemeClr val="tx1"/>
                          </a:solidFill>
                        </a:rPr>
                        <m:t>initialization</m:t>
                      </m:r>
                      <m:r>
                        <a:rPr lang="en-CA" sz="2400" b="0" i="0" smtClean="0">
                          <a:solidFill>
                            <a:schemeClr val="tx1"/>
                          </a:solidFill>
                        </a:rPr>
                        <m:t> (0,</m:t>
                      </m:r>
                      <m:sSup>
                        <m:sSupPr>
                          <m:ctrlPr>
                            <a:rPr lang="en-CA" sz="2400" i="1">
                              <a:ea typeface="Cambria Math" panose="02040503050406030204" pitchFamily="18" charset="0"/>
                            </a:rPr>
                          </m:ctrlPr>
                        </m:sSupPr>
                        <m:e>
                          <m:r>
                            <a:rPr lang="en-CA" sz="2400" i="1">
                              <a:ea typeface="Cambria Math" panose="02040503050406030204" pitchFamily="18" charset="0"/>
                            </a:rPr>
                            <m:t>𝜎</m:t>
                          </m:r>
                        </m:e>
                        <m:sup>
                          <m:r>
                            <a:rPr lang="en-CA" sz="2400" i="1">
                              <a:ea typeface="Cambria Math" panose="02040503050406030204" pitchFamily="18" charset="0"/>
                            </a:rPr>
                            <m:t>2</m:t>
                          </m:r>
                        </m:sup>
                      </m:sSup>
                      <m:r>
                        <a:rPr lang="en-CA" sz="2400" b="0" i="0" smtClean="0">
                          <a:solidFill>
                            <a:schemeClr val="tx1"/>
                          </a:solidFill>
                        </a:rPr>
                        <m:t>)</m:t>
                      </m:r>
                    </m:oMath>
                  </m:oMathPara>
                </a14:m>
                <a:endParaRPr lang="en-CA" sz="2400" dirty="0">
                  <a:solidFill>
                    <a:schemeClr val="tx1"/>
                  </a:solidFill>
                </a:endParaRPr>
              </a:p>
              <a:p>
                <a:endParaRPr lang="en-CA" sz="2400" dirty="0"/>
              </a:p>
              <a:p>
                <a:r>
                  <a:rPr lang="en-CA" sz="2400" dirty="0"/>
                  <a:t>While training,</a:t>
                </a:r>
              </a:p>
              <a:p>
                <a:pPr/>
                <a14:m>
                  <m:oMathPara xmlns:m="http://schemas.openxmlformats.org/officeDocument/2006/math">
                    <m:oMathParaPr>
                      <m:jc m:val="left"/>
                    </m:oMathParaPr>
                    <m:oMath xmlns:m="http://schemas.openxmlformats.org/officeDocument/2006/math">
                      <m:r>
                        <a:rPr lang="en-CA" sz="2400" b="0" smtClean="0">
                          <a:solidFill>
                            <a:schemeClr val="tx1"/>
                          </a:solidFill>
                        </a:rPr>
                        <m:t>△</m:t>
                      </m:r>
                      <m:r>
                        <a:rPr lang="en-CA" sz="2400" b="0" i="1">
                          <a:solidFill>
                            <a:schemeClr val="tx1"/>
                          </a:solidFill>
                        </a:rPr>
                        <m:t>𝑊</m:t>
                      </m:r>
                      <m:r>
                        <m:rPr>
                          <m:sty m:val="p"/>
                        </m:rPr>
                        <a:rPr lang="en-CA" sz="2400" b="0" i="0" smtClean="0">
                          <a:solidFill>
                            <a:schemeClr val="tx1"/>
                          </a:solidFill>
                        </a:rPr>
                        <m:t>x</m:t>
                      </m:r>
                      <m:r>
                        <a:rPr lang="en-CA" sz="2400" b="0" i="0" smtClean="0">
                          <a:solidFill>
                            <a:schemeClr val="tx1"/>
                          </a:solidFill>
                        </a:rPr>
                        <m:t> </m:t>
                      </m:r>
                      <m:r>
                        <m:rPr>
                          <m:sty m:val="p"/>
                        </m:rPr>
                        <a:rPr lang="en-CA" sz="2400" b="0" i="0" smtClean="0">
                          <a:solidFill>
                            <a:schemeClr val="tx1"/>
                          </a:solidFill>
                        </a:rPr>
                        <m:t>is</m:t>
                      </m:r>
                      <m:r>
                        <a:rPr lang="en-CA" sz="2400" b="0" i="0" smtClean="0">
                          <a:solidFill>
                            <a:schemeClr val="tx1"/>
                          </a:solidFill>
                        </a:rPr>
                        <m:t> </m:t>
                      </m:r>
                      <m:r>
                        <m:rPr>
                          <m:sty m:val="p"/>
                        </m:rPr>
                        <a:rPr lang="en-CA" sz="2400" b="0" i="0" smtClean="0">
                          <a:solidFill>
                            <a:schemeClr val="tx1"/>
                          </a:solidFill>
                        </a:rPr>
                        <m:t>scaled</m:t>
                      </m:r>
                      <m:r>
                        <a:rPr lang="en-CA" sz="2400" b="0" i="0" smtClean="0">
                          <a:solidFill>
                            <a:schemeClr val="tx1"/>
                          </a:solidFill>
                        </a:rPr>
                        <m:t> </m:t>
                      </m:r>
                      <m:r>
                        <m:rPr>
                          <m:sty m:val="p"/>
                        </m:rPr>
                        <a:rPr lang="en-CA" sz="2400" b="0" i="0" smtClean="0">
                          <a:solidFill>
                            <a:schemeClr val="tx1"/>
                          </a:solidFill>
                        </a:rPr>
                        <m:t>by</m:t>
                      </m:r>
                      <m:r>
                        <a:rPr lang="en-CA" sz="2400" b="0" i="0" smtClean="0">
                          <a:solidFill>
                            <a:schemeClr val="tx1"/>
                          </a:solidFill>
                        </a:rPr>
                        <m:t> </m:t>
                      </m:r>
                      <m:r>
                        <m:rPr>
                          <m:sty m:val="p"/>
                        </m:rPr>
                        <a:rPr lang="en-CA" sz="2400" b="0" i="0" smtClean="0">
                          <a:solidFill>
                            <a:schemeClr val="tx1"/>
                          </a:solidFill>
                        </a:rPr>
                        <m:t>a</m:t>
                      </m:r>
                      <m:r>
                        <a:rPr lang="en-CA" sz="2400" b="0" i="0" smtClean="0">
                          <a:solidFill>
                            <a:schemeClr val="tx1"/>
                          </a:solidFill>
                        </a:rPr>
                        <m:t> </m:t>
                      </m:r>
                      <m:r>
                        <m:rPr>
                          <m:sty m:val="p"/>
                        </m:rPr>
                        <a:rPr lang="en-CA" sz="2400" b="0" i="0" smtClean="0">
                          <a:solidFill>
                            <a:schemeClr val="tx1"/>
                          </a:solidFill>
                        </a:rPr>
                        <m:t>factor</m:t>
                      </m:r>
                      <m:r>
                        <a:rPr lang="en-CA" sz="2400" b="0" i="0" smtClean="0">
                          <a:solidFill>
                            <a:schemeClr val="tx1"/>
                          </a:solidFill>
                        </a:rPr>
                        <m:t> </m:t>
                      </m:r>
                      <m:r>
                        <m:rPr>
                          <m:sty m:val="p"/>
                        </m:rPr>
                        <a:rPr lang="en-CA" sz="2400" b="0" i="0" smtClean="0">
                          <a:solidFill>
                            <a:schemeClr val="tx1"/>
                          </a:solidFill>
                        </a:rPr>
                        <m:t>of</m:t>
                      </m:r>
                      <m:r>
                        <a:rPr lang="en-CA" sz="2400" b="0" i="0" smtClean="0">
                          <a:solidFill>
                            <a:schemeClr val="tx1"/>
                          </a:solidFill>
                        </a:rPr>
                        <m:t> </m:t>
                      </m:r>
                      <m:f>
                        <m:fPr>
                          <m:ctrlPr>
                            <a:rPr lang="el-GR" sz="2400" b="0" i="1" smtClean="0">
                              <a:solidFill>
                                <a:schemeClr val="tx1"/>
                              </a:solidFill>
                            </a:rPr>
                          </m:ctrlPr>
                        </m:fPr>
                        <m:num>
                          <m:r>
                            <a:rPr lang="el-GR" sz="2400" b="0" i="1" smtClean="0">
                              <a:solidFill>
                                <a:schemeClr val="tx1"/>
                              </a:solidFill>
                              <a:ea typeface="Cambria Math" panose="02040503050406030204" pitchFamily="18" charset="0"/>
                            </a:rPr>
                            <m:t>𝛼</m:t>
                          </m:r>
                        </m:num>
                        <m:den>
                          <m:r>
                            <a:rPr lang="en-CA" sz="2400" b="0" i="1" smtClean="0">
                              <a:solidFill>
                                <a:schemeClr val="tx1"/>
                              </a:solidFill>
                            </a:rPr>
                            <m:t>𝑟</m:t>
                          </m:r>
                        </m:den>
                      </m:f>
                      <m:r>
                        <a:rPr lang="en-CA" sz="2400" b="0" i="0" smtClean="0">
                          <a:solidFill>
                            <a:schemeClr val="tx1"/>
                          </a:solidFill>
                        </a:rPr>
                        <m:t>, </m:t>
                      </m:r>
                      <m:r>
                        <m:rPr>
                          <m:sty m:val="p"/>
                        </m:rPr>
                        <a:rPr lang="en-CA" sz="2400" b="0" i="0" smtClean="0">
                          <a:solidFill>
                            <a:schemeClr val="tx1"/>
                          </a:solidFill>
                        </a:rPr>
                        <m:t>where</m:t>
                      </m:r>
                      <m:r>
                        <a:rPr lang="en-CA" sz="2400" b="0" i="0" smtClean="0">
                          <a:solidFill>
                            <a:schemeClr val="tx1"/>
                          </a:solidFill>
                        </a:rPr>
                        <m:t> </m:t>
                      </m:r>
                      <m:r>
                        <m:rPr>
                          <m:sty m:val="p"/>
                        </m:rPr>
                        <a:rPr lang="el-GR" sz="2400" b="0" i="1" smtClean="0">
                          <a:solidFill>
                            <a:schemeClr val="tx1"/>
                          </a:solidFill>
                          <a:ea typeface="Cambria Math" panose="02040503050406030204" pitchFamily="18" charset="0"/>
                        </a:rPr>
                        <m:t>α</m:t>
                      </m:r>
                      <m:r>
                        <a:rPr lang="en-CA" sz="2400" b="0" i="1" smtClean="0">
                          <a:solidFill>
                            <a:schemeClr val="tx1"/>
                          </a:solidFill>
                          <a:ea typeface="Cambria Math" panose="02040503050406030204" pitchFamily="18" charset="0"/>
                        </a:rPr>
                        <m:t> </m:t>
                      </m:r>
                      <m:r>
                        <a:rPr lang="en-CA" sz="2400" b="0" i="1" smtClean="0">
                          <a:solidFill>
                            <a:schemeClr val="tx1"/>
                          </a:solidFill>
                          <a:ea typeface="Cambria Math" panose="02040503050406030204" pitchFamily="18" charset="0"/>
                        </a:rPr>
                        <m:t>𝑖𝑠</m:t>
                      </m:r>
                      <m:r>
                        <a:rPr lang="en-CA" sz="2400" b="0" i="1" smtClean="0">
                          <a:solidFill>
                            <a:schemeClr val="tx1"/>
                          </a:solidFill>
                          <a:ea typeface="Cambria Math" panose="02040503050406030204" pitchFamily="18" charset="0"/>
                        </a:rPr>
                        <m:t> </m:t>
                      </m:r>
                      <m:r>
                        <a:rPr lang="en-CA" sz="2400" b="0" i="1" smtClean="0">
                          <a:solidFill>
                            <a:schemeClr val="tx1"/>
                          </a:solidFill>
                          <a:ea typeface="Cambria Math" panose="02040503050406030204" pitchFamily="18" charset="0"/>
                        </a:rPr>
                        <m:t>𝑎</m:t>
                      </m:r>
                      <m:r>
                        <a:rPr lang="en-CA" sz="2400" b="0" i="1" smtClean="0">
                          <a:solidFill>
                            <a:schemeClr val="tx1"/>
                          </a:solidFill>
                          <a:ea typeface="Cambria Math" panose="02040503050406030204" pitchFamily="18" charset="0"/>
                        </a:rPr>
                        <m:t> </m:t>
                      </m:r>
                      <m:r>
                        <a:rPr lang="en-CA" sz="2400" b="0" i="1" smtClean="0">
                          <a:solidFill>
                            <a:schemeClr val="tx1"/>
                          </a:solidFill>
                          <a:ea typeface="Cambria Math" panose="02040503050406030204" pitchFamily="18" charset="0"/>
                        </a:rPr>
                        <m:t>𝑐𝑜𝑛𝑠𝑡𝑎𝑛𝑡</m:t>
                      </m:r>
                      <m:r>
                        <a:rPr lang="en-CA" sz="2400" b="0" i="1" smtClean="0">
                          <a:solidFill>
                            <a:schemeClr val="tx1"/>
                          </a:solidFill>
                          <a:ea typeface="Cambria Math" panose="02040503050406030204" pitchFamily="18" charset="0"/>
                        </a:rPr>
                        <m:t> </m:t>
                      </m:r>
                      <m:r>
                        <a:rPr lang="en-CA" sz="2400" b="0" i="1" smtClean="0">
                          <a:solidFill>
                            <a:schemeClr val="tx1"/>
                          </a:solidFill>
                          <a:ea typeface="Cambria Math" panose="02040503050406030204" pitchFamily="18" charset="0"/>
                        </a:rPr>
                        <m:t>𝑖𝑛</m:t>
                      </m:r>
                      <m:r>
                        <a:rPr lang="en-CA" sz="2400" b="0" i="1" smtClean="0">
                          <a:solidFill>
                            <a:schemeClr val="tx1"/>
                          </a:solidFill>
                          <a:ea typeface="Cambria Math" panose="02040503050406030204" pitchFamily="18" charset="0"/>
                        </a:rPr>
                        <m:t> </m:t>
                      </m:r>
                      <m:r>
                        <a:rPr lang="en-CA" sz="2400" b="0" i="1" smtClean="0">
                          <a:solidFill>
                            <a:schemeClr val="tx1"/>
                          </a:solidFill>
                          <a:ea typeface="Cambria Math" panose="02040503050406030204" pitchFamily="18" charset="0"/>
                        </a:rPr>
                        <m:t>𝑟</m:t>
                      </m:r>
                      <m:r>
                        <a:rPr lang="en-CA" sz="2400" b="0" i="1" smtClean="0">
                          <a:solidFill>
                            <a:schemeClr val="tx1"/>
                          </a:solidFill>
                          <a:ea typeface="Cambria Math" panose="02040503050406030204" pitchFamily="18" charset="0"/>
                        </a:rPr>
                        <m:t>.</m:t>
                      </m:r>
                    </m:oMath>
                  </m:oMathPara>
                </a14:m>
                <a:endParaRPr lang="en-CA" sz="2400" dirty="0">
                  <a:solidFill>
                    <a:schemeClr val="tx1"/>
                  </a:solidFill>
                </a:endParaRPr>
              </a:p>
              <a:p>
                <a:pPr algn="ctr"/>
                <a:r>
                  <a:rPr lang="en-CA" sz="2400" dirty="0">
                    <a:solidFill>
                      <a:srgbClr val="C00000"/>
                    </a:solidFill>
                  </a:rPr>
                  <a:t>(This scaling helps to reduce the need to retune hyperparameters when we vary r)</a:t>
                </a:r>
              </a:p>
            </p:txBody>
          </p:sp>
        </mc:Choice>
        <mc:Fallback>
          <p:sp>
            <p:nvSpPr>
              <p:cNvPr id="45" name="TextBox 44">
                <a:extLst>
                  <a:ext uri="{FF2B5EF4-FFF2-40B4-BE49-F238E27FC236}">
                    <a16:creationId xmlns:a16="http://schemas.microsoft.com/office/drawing/2014/main" id="{493BA55D-BF9D-A0D1-9576-14DF0FCD9DDB}"/>
                  </a:ext>
                </a:extLst>
              </p:cNvPr>
              <p:cNvSpPr txBox="1">
                <a:spLocks noRot="1" noChangeAspect="1" noMove="1" noResize="1" noEditPoints="1" noAdjustHandles="1" noChangeArrowheads="1" noChangeShapeType="1" noTextEdit="1"/>
              </p:cNvSpPr>
              <p:nvPr/>
            </p:nvSpPr>
            <p:spPr>
              <a:xfrm>
                <a:off x="1011219" y="559929"/>
                <a:ext cx="10342581" cy="5559407"/>
              </a:xfrm>
              <a:prstGeom prst="rect">
                <a:avLst/>
              </a:prstGeom>
              <a:blipFill>
                <a:blip r:embed="rId3"/>
                <a:stretch>
                  <a:fillRect l="-858" t="-457" r="-735" b="-1598"/>
                </a:stretch>
              </a:blipFill>
            </p:spPr>
            <p:txBody>
              <a:bodyPr/>
              <a:lstStyle/>
              <a:p>
                <a:r>
                  <a:rPr lang="en-US">
                    <a:noFill/>
                  </a:rPr>
                  <a:t> </a:t>
                </a:r>
              </a:p>
            </p:txBody>
          </p:sp>
        </mc:Fallback>
      </mc:AlternateContent>
    </p:spTree>
    <p:extLst>
      <p:ext uri="{BB962C8B-B14F-4D97-AF65-F5344CB8AC3E}">
        <p14:creationId xmlns:p14="http://schemas.microsoft.com/office/powerpoint/2010/main" val="1246325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86C38-104F-453B-D8FD-CE52BDFFD2F0}"/>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1E3D387B-C3D3-999C-FCE6-4084AA290BD5}"/>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AE365466-E292-0076-84F4-57FA917D1D9B}"/>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87D6EC14-3340-88E2-45FC-CAECB91DEFC3}"/>
              </a:ext>
            </a:extLst>
          </p:cNvPr>
          <p:cNvSpPr>
            <a:spLocks noGrp="1"/>
          </p:cNvSpPr>
          <p:nvPr>
            <p:ph type="sldNum" sz="quarter" idx="12"/>
          </p:nvPr>
        </p:nvSpPr>
        <p:spPr/>
        <p:txBody>
          <a:bodyPr/>
          <a:lstStyle/>
          <a:p>
            <a:fld id="{D4F24A5E-B0D2-394D-9970-9AE06BCB59C1}" type="slidenum">
              <a:rPr lang="en-US" smtClean="0"/>
              <a:t>19</a:t>
            </a:fld>
            <a:endParaRPr lang="en-US"/>
          </a:p>
        </p:txBody>
      </p:sp>
      <p:sp>
        <p:nvSpPr>
          <p:cNvPr id="70" name="TextBox 69">
            <a:extLst>
              <a:ext uri="{FF2B5EF4-FFF2-40B4-BE49-F238E27FC236}">
                <a16:creationId xmlns:a16="http://schemas.microsoft.com/office/drawing/2014/main" id="{BE8069B2-CC19-32B4-AC74-FE7F9B6776C3}"/>
              </a:ext>
            </a:extLst>
          </p:cNvPr>
          <p:cNvSpPr txBox="1"/>
          <p:nvPr/>
        </p:nvSpPr>
        <p:spPr>
          <a:xfrm>
            <a:off x="782281" y="358587"/>
            <a:ext cx="4108708" cy="707886"/>
          </a:xfrm>
          <a:prstGeom prst="rect">
            <a:avLst/>
          </a:prstGeom>
          <a:noFill/>
        </p:spPr>
        <p:txBody>
          <a:bodyPr wrap="square" lIns="91440" tIns="45720" rIns="91440" bIns="45720" rtlCol="0" anchor="t">
            <a:spAutoFit/>
          </a:bodyPr>
          <a:lstStyle/>
          <a:p>
            <a:r>
              <a:rPr lang="en-US" sz="4000" b="1" dirty="0">
                <a:latin typeface="+mj-lt"/>
                <a:cs typeface="Calibri Light"/>
              </a:rPr>
              <a:t>Experiments</a:t>
            </a:r>
          </a:p>
        </p:txBody>
      </p:sp>
      <p:sp>
        <p:nvSpPr>
          <p:cNvPr id="2" name="TextBox 1">
            <a:extLst>
              <a:ext uri="{FF2B5EF4-FFF2-40B4-BE49-F238E27FC236}">
                <a16:creationId xmlns:a16="http://schemas.microsoft.com/office/drawing/2014/main" id="{F3EB711C-C93C-91C5-870B-4126C3A680D6}"/>
              </a:ext>
            </a:extLst>
          </p:cNvPr>
          <p:cNvSpPr txBox="1"/>
          <p:nvPr/>
        </p:nvSpPr>
        <p:spPr>
          <a:xfrm>
            <a:off x="961576" y="2906842"/>
            <a:ext cx="10613652" cy="1200329"/>
          </a:xfrm>
          <a:prstGeom prst="rect">
            <a:avLst/>
          </a:prstGeom>
          <a:noFill/>
        </p:spPr>
        <p:txBody>
          <a:bodyPr wrap="square" lIns="91440" tIns="45720" rIns="91440" bIns="45720" rtlCol="0" anchor="t">
            <a:spAutoFit/>
          </a:bodyPr>
          <a:lstStyle/>
          <a:p>
            <a:r>
              <a:rPr lang="en-US" sz="2400" dirty="0" err="1">
                <a:solidFill>
                  <a:srgbClr val="C00000"/>
                </a:solidFill>
              </a:rPr>
              <a:t>WikiSQL</a:t>
            </a:r>
            <a:r>
              <a:rPr lang="en-US" sz="2400" dirty="0">
                <a:solidFill>
                  <a:srgbClr val="C00000"/>
                </a:solidFill>
              </a:rPr>
              <a:t> (Zhong et al., 2017)</a:t>
            </a:r>
            <a:endParaRPr lang="en-US" sz="2400" dirty="0">
              <a:solidFill>
                <a:srgbClr val="C00000"/>
              </a:solidFill>
              <a:cs typeface="Calibri"/>
            </a:endParaRPr>
          </a:p>
          <a:p>
            <a:r>
              <a:rPr lang="en-US" sz="2400" dirty="0"/>
              <a:t>Data:            56,355 training and 8,421 validation examples.</a:t>
            </a:r>
            <a:endParaRPr lang="en-US" sz="2400" dirty="0">
              <a:cs typeface="Calibri"/>
            </a:endParaRPr>
          </a:p>
          <a:p>
            <a:r>
              <a:rPr lang="en-US" sz="2400" dirty="0"/>
              <a:t>Structure:   Context encoded as {table schema, query}; target as {SQL}.</a:t>
            </a:r>
            <a:endParaRPr lang="en-US" sz="2400" dirty="0">
              <a:cs typeface="Calibri"/>
            </a:endParaRPr>
          </a:p>
        </p:txBody>
      </p:sp>
      <p:sp>
        <p:nvSpPr>
          <p:cNvPr id="10" name="TextBox 9">
            <a:extLst>
              <a:ext uri="{FF2B5EF4-FFF2-40B4-BE49-F238E27FC236}">
                <a16:creationId xmlns:a16="http://schemas.microsoft.com/office/drawing/2014/main" id="{FDBD0829-633B-E900-58EC-A028EF7DDDD8}"/>
              </a:ext>
            </a:extLst>
          </p:cNvPr>
          <p:cNvSpPr txBox="1"/>
          <p:nvPr/>
        </p:nvSpPr>
        <p:spPr>
          <a:xfrm>
            <a:off x="782281" y="4505819"/>
            <a:ext cx="10925345" cy="1200329"/>
          </a:xfrm>
          <a:prstGeom prst="rect">
            <a:avLst/>
          </a:prstGeom>
          <a:noFill/>
        </p:spPr>
        <p:txBody>
          <a:bodyPr wrap="square" lIns="91440" tIns="45720" rIns="91440" bIns="45720" rtlCol="0" anchor="t">
            <a:spAutoFit/>
          </a:bodyPr>
          <a:lstStyle/>
          <a:p>
            <a:pPr algn="r"/>
            <a:r>
              <a:rPr lang="en-US" sz="2400" dirty="0" err="1">
                <a:solidFill>
                  <a:srgbClr val="C00000"/>
                </a:solidFill>
              </a:rPr>
              <a:t>SAMSum</a:t>
            </a:r>
            <a:r>
              <a:rPr lang="en-US" sz="2400" dirty="0">
                <a:solidFill>
                  <a:srgbClr val="C00000"/>
                </a:solidFill>
              </a:rPr>
              <a:t> (Gliwa et al., 2019)</a:t>
            </a:r>
            <a:endParaRPr lang="en-US" sz="2400" dirty="0">
              <a:solidFill>
                <a:srgbClr val="C00000"/>
              </a:solidFill>
              <a:cs typeface="Calibri"/>
            </a:endParaRPr>
          </a:p>
          <a:p>
            <a:pPr algn="r"/>
            <a:r>
              <a:rPr lang="en-US" sz="2400" dirty="0"/>
              <a:t>  Data:                                                                           14,732 training and 819 test examples.</a:t>
            </a:r>
            <a:endParaRPr lang="en-US" sz="2400" dirty="0">
              <a:cs typeface="Calibri"/>
            </a:endParaRPr>
          </a:p>
          <a:p>
            <a:pPr algn="r"/>
            <a:r>
              <a:rPr lang="en-US" sz="2400" dirty="0"/>
              <a:t>Structure:               Context encoded as concatenated utterances; target as {summary}.</a:t>
            </a:r>
            <a:endParaRPr lang="en-US" sz="2400" dirty="0">
              <a:cs typeface="Calibri"/>
            </a:endParaRPr>
          </a:p>
        </p:txBody>
      </p:sp>
      <p:sp>
        <p:nvSpPr>
          <p:cNvPr id="16" name="TextBox 15">
            <a:extLst>
              <a:ext uri="{FF2B5EF4-FFF2-40B4-BE49-F238E27FC236}">
                <a16:creationId xmlns:a16="http://schemas.microsoft.com/office/drawing/2014/main" id="{A1630803-EA6B-A9F8-D73E-52943B0376BB}"/>
              </a:ext>
            </a:extLst>
          </p:cNvPr>
          <p:cNvSpPr txBox="1"/>
          <p:nvPr/>
        </p:nvSpPr>
        <p:spPr>
          <a:xfrm>
            <a:off x="7039553" y="2046530"/>
            <a:ext cx="4668073" cy="461665"/>
          </a:xfrm>
          <a:prstGeom prst="rect">
            <a:avLst/>
          </a:prstGeom>
          <a:noFill/>
        </p:spPr>
        <p:txBody>
          <a:bodyPr wrap="none" lIns="91440" tIns="45720" rIns="91440" bIns="45720" rtlCol="0" anchor="t">
            <a:spAutoFit/>
          </a:bodyPr>
          <a:lstStyle/>
          <a:p>
            <a:r>
              <a:rPr lang="en-US" sz="2400" dirty="0">
                <a:solidFill>
                  <a:srgbClr val="C00000"/>
                </a:solidFill>
              </a:rPr>
              <a:t>GLUE Benchmark (discussed earlier)</a:t>
            </a:r>
            <a:endParaRPr lang="en-US" sz="2400" dirty="0">
              <a:solidFill>
                <a:srgbClr val="C00000"/>
              </a:solidFill>
              <a:cs typeface="Calibri"/>
            </a:endParaRPr>
          </a:p>
        </p:txBody>
      </p:sp>
      <p:sp>
        <p:nvSpPr>
          <p:cNvPr id="3" name="TextBox 2">
            <a:extLst>
              <a:ext uri="{FF2B5EF4-FFF2-40B4-BE49-F238E27FC236}">
                <a16:creationId xmlns:a16="http://schemas.microsoft.com/office/drawing/2014/main" id="{8C918B5A-FD9A-2405-339B-CC78E6E322BD}"/>
              </a:ext>
            </a:extLst>
          </p:cNvPr>
          <p:cNvSpPr txBox="1"/>
          <p:nvPr/>
        </p:nvSpPr>
        <p:spPr>
          <a:xfrm>
            <a:off x="961576" y="1165496"/>
            <a:ext cx="8196154" cy="461665"/>
          </a:xfrm>
          <a:prstGeom prst="rect">
            <a:avLst/>
          </a:prstGeom>
          <a:noFill/>
        </p:spPr>
        <p:txBody>
          <a:bodyPr wrap="none" rtlCol="0">
            <a:spAutoFit/>
          </a:bodyPr>
          <a:lstStyle/>
          <a:p>
            <a:r>
              <a:rPr lang="en-US" sz="2400" dirty="0" err="1"/>
              <a:t>RoBERTa</a:t>
            </a:r>
            <a:r>
              <a:rPr lang="en-US" sz="2400" dirty="0"/>
              <a:t>, </a:t>
            </a:r>
            <a:r>
              <a:rPr lang="en-US" sz="2400" dirty="0" err="1"/>
              <a:t>DeBERTa</a:t>
            </a:r>
            <a:r>
              <a:rPr lang="en-US" sz="2400" dirty="0"/>
              <a:t>, GPT-2, and GPT-3 were used for comparison.</a:t>
            </a:r>
          </a:p>
        </p:txBody>
      </p:sp>
    </p:spTree>
    <p:extLst>
      <p:ext uri="{BB962C8B-B14F-4D97-AF65-F5344CB8AC3E}">
        <p14:creationId xmlns:p14="http://schemas.microsoft.com/office/powerpoint/2010/main" val="2068821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5CFD1-E616-6B43-499C-AECED88DDE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843ECB-2822-EC5C-1DA8-509456F35E9D}"/>
              </a:ext>
            </a:extLst>
          </p:cNvPr>
          <p:cNvSpPr>
            <a:spLocks noGrp="1"/>
          </p:cNvSpPr>
          <p:nvPr>
            <p:ph type="title"/>
          </p:nvPr>
        </p:nvSpPr>
        <p:spPr>
          <a:xfrm>
            <a:off x="505691" y="156672"/>
            <a:ext cx="10515600" cy="902162"/>
          </a:xfrm>
        </p:spPr>
        <p:txBody>
          <a:bodyPr>
            <a:normAutofit/>
          </a:bodyPr>
          <a:lstStyle/>
          <a:p>
            <a:r>
              <a:rPr lang="en-US" sz="4000" b="1" dirty="0"/>
              <a:t>Outline (First half)</a:t>
            </a:r>
          </a:p>
        </p:txBody>
      </p:sp>
      <p:sp>
        <p:nvSpPr>
          <p:cNvPr id="3" name="Content Placeholder 2">
            <a:extLst>
              <a:ext uri="{FF2B5EF4-FFF2-40B4-BE49-F238E27FC236}">
                <a16:creationId xmlns:a16="http://schemas.microsoft.com/office/drawing/2014/main" id="{B5FFEFCB-F001-D0D1-76A0-E64C1439A4CF}"/>
              </a:ext>
            </a:extLst>
          </p:cNvPr>
          <p:cNvSpPr>
            <a:spLocks noGrp="1"/>
          </p:cNvSpPr>
          <p:nvPr>
            <p:ph idx="1"/>
          </p:nvPr>
        </p:nvSpPr>
        <p:spPr>
          <a:xfrm>
            <a:off x="505691" y="1269827"/>
            <a:ext cx="7348042" cy="2396595"/>
          </a:xfrm>
        </p:spPr>
        <p:txBody>
          <a:bodyPr vert="horz" lIns="91440" tIns="45720" rIns="91440" bIns="45720" rtlCol="0" anchor="t">
            <a:noAutofit/>
          </a:bodyPr>
          <a:lstStyle/>
          <a:p>
            <a:r>
              <a:rPr lang="en-US" sz="2400" b="1" dirty="0"/>
              <a:t>Paper 1: Parameter-efficient Transfer Learning for NLP</a:t>
            </a:r>
            <a:endParaRPr lang="en-US" sz="2400" b="1" dirty="0">
              <a:cs typeface="Calibri"/>
            </a:endParaRPr>
          </a:p>
          <a:p>
            <a:pPr lvl="1"/>
            <a:r>
              <a:rPr lang="en-US" sz="2000" dirty="0"/>
              <a:t>What is transfer learning?</a:t>
            </a:r>
            <a:endParaRPr lang="en-US" sz="2000" dirty="0">
              <a:cs typeface="Calibri"/>
            </a:endParaRPr>
          </a:p>
          <a:p>
            <a:pPr lvl="1"/>
            <a:r>
              <a:rPr lang="en-US" sz="2000" dirty="0"/>
              <a:t>Feature-based vs Fine-tuning</a:t>
            </a:r>
            <a:endParaRPr lang="en-US" sz="2000" dirty="0">
              <a:cs typeface="Calibri"/>
            </a:endParaRPr>
          </a:p>
          <a:p>
            <a:pPr lvl="1"/>
            <a:r>
              <a:rPr lang="en-US" sz="2000" dirty="0"/>
              <a:t>Adapter tuning</a:t>
            </a:r>
            <a:endParaRPr lang="en-US" sz="2000" dirty="0">
              <a:cs typeface="Calibri"/>
            </a:endParaRPr>
          </a:p>
          <a:p>
            <a:pPr lvl="1"/>
            <a:r>
              <a:rPr lang="en-US" sz="2000" dirty="0"/>
              <a:t>Architecture</a:t>
            </a:r>
            <a:endParaRPr lang="en-US" sz="2000" dirty="0">
              <a:cs typeface="Calibri"/>
            </a:endParaRPr>
          </a:p>
          <a:p>
            <a:pPr lvl="1"/>
            <a:r>
              <a:rPr lang="en-US" sz="2000" dirty="0"/>
              <a:t>Experiments and results</a:t>
            </a:r>
            <a:endParaRPr lang="en-US" sz="2000" dirty="0">
              <a:cs typeface="Calibri"/>
            </a:endParaRPr>
          </a:p>
        </p:txBody>
      </p:sp>
      <p:sp>
        <p:nvSpPr>
          <p:cNvPr id="4" name="Date Placeholder 3">
            <a:extLst>
              <a:ext uri="{FF2B5EF4-FFF2-40B4-BE49-F238E27FC236}">
                <a16:creationId xmlns:a16="http://schemas.microsoft.com/office/drawing/2014/main" id="{6D155FC1-2E0C-AC91-324E-22DB79D033AA}"/>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D1EC13F5-D768-DFF0-7124-2D188CBAA70B}"/>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BA2CAFB7-B111-012B-785D-AE1B39B72E8E}"/>
              </a:ext>
            </a:extLst>
          </p:cNvPr>
          <p:cNvSpPr>
            <a:spLocks noGrp="1"/>
          </p:cNvSpPr>
          <p:nvPr>
            <p:ph type="sldNum" sz="quarter" idx="12"/>
          </p:nvPr>
        </p:nvSpPr>
        <p:spPr/>
        <p:txBody>
          <a:bodyPr/>
          <a:lstStyle/>
          <a:p>
            <a:fld id="{D4F24A5E-B0D2-394D-9970-9AE06BCB59C1}" type="slidenum">
              <a:rPr lang="en-US" smtClean="0"/>
              <a:t>2</a:t>
            </a:fld>
            <a:endParaRPr lang="en-US"/>
          </a:p>
        </p:txBody>
      </p:sp>
      <p:sp>
        <p:nvSpPr>
          <p:cNvPr id="7" name="Content Placeholder 2">
            <a:extLst>
              <a:ext uri="{FF2B5EF4-FFF2-40B4-BE49-F238E27FC236}">
                <a16:creationId xmlns:a16="http://schemas.microsoft.com/office/drawing/2014/main" id="{BE23EE05-2176-E952-D092-234FD60DD7C2}"/>
              </a:ext>
            </a:extLst>
          </p:cNvPr>
          <p:cNvSpPr txBox="1">
            <a:spLocks/>
          </p:cNvSpPr>
          <p:nvPr/>
        </p:nvSpPr>
        <p:spPr>
          <a:xfrm>
            <a:off x="2858032" y="3666531"/>
            <a:ext cx="8589733" cy="23517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Paper 2: </a:t>
            </a:r>
            <a:r>
              <a:rPr lang="en-US" sz="2400" b="1" dirty="0" err="1"/>
              <a:t>LoRA</a:t>
            </a:r>
            <a:r>
              <a:rPr lang="en-US" sz="2400" b="1" dirty="0"/>
              <a:t>: Low-Rank Adaptation of Large Language Models</a:t>
            </a:r>
            <a:endParaRPr lang="en-US" sz="2400" b="1" dirty="0">
              <a:cs typeface="Calibri"/>
            </a:endParaRPr>
          </a:p>
          <a:p>
            <a:pPr lvl="1"/>
            <a:r>
              <a:rPr lang="en-US" sz="2000" dirty="0"/>
              <a:t>Fine-tuning LLMs and Parameter-efficient approach</a:t>
            </a:r>
            <a:endParaRPr lang="en-US" sz="2000" dirty="0">
              <a:cs typeface="Calibri"/>
            </a:endParaRPr>
          </a:p>
          <a:p>
            <a:pPr lvl="1"/>
            <a:r>
              <a:rPr lang="en-US" sz="2000" dirty="0"/>
              <a:t>Adapter modules and  prefix tuning </a:t>
            </a:r>
            <a:endParaRPr lang="en-US" sz="2000" dirty="0">
              <a:cs typeface="Calibri"/>
            </a:endParaRPr>
          </a:p>
          <a:p>
            <a:pPr lvl="1"/>
            <a:r>
              <a:rPr lang="en-US" sz="2000" dirty="0"/>
              <a:t>Intrinsic Dimension and Intrinsic Rank</a:t>
            </a:r>
            <a:endParaRPr lang="en-US" sz="2000" dirty="0">
              <a:cs typeface="Calibri"/>
            </a:endParaRPr>
          </a:p>
          <a:p>
            <a:pPr lvl="1"/>
            <a:r>
              <a:rPr lang="en-US" sz="2000" dirty="0" err="1"/>
              <a:t>LoRA</a:t>
            </a:r>
            <a:endParaRPr lang="en-US" sz="2000" dirty="0">
              <a:cs typeface="Calibri"/>
            </a:endParaRPr>
          </a:p>
          <a:p>
            <a:pPr lvl="1"/>
            <a:r>
              <a:rPr lang="en-US" sz="2000" dirty="0"/>
              <a:t>Experiments and results</a:t>
            </a:r>
            <a:endParaRPr lang="en-US" sz="2000" dirty="0">
              <a:cs typeface="Calibri"/>
            </a:endParaRPr>
          </a:p>
        </p:txBody>
      </p:sp>
      <p:pic>
        <p:nvPicPr>
          <p:cNvPr id="2056" name="Picture 8" descr="Pie Chart Thirds Images – Browse 488 Stock Photos, Vectors, and Video |  Adobe Stock">
            <a:extLst>
              <a:ext uri="{FF2B5EF4-FFF2-40B4-BE49-F238E27FC236}">
                <a16:creationId xmlns:a16="http://schemas.microsoft.com/office/drawing/2014/main" id="{419017D6-99B5-2FD3-F9EF-253C4E313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602" t="9447" r="5420" b="9049"/>
          <a:stretch/>
        </p:blipFill>
        <p:spPr bwMode="auto">
          <a:xfrm>
            <a:off x="10772326" y="5489749"/>
            <a:ext cx="849664" cy="86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970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0ABFE-585C-2065-C10A-00E10B011945}"/>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63A06762-2F83-4749-E3A2-BFDE242B617D}"/>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C220AB03-6106-75FB-5B8D-415E7845C051}"/>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CEB64490-DE00-79E1-E377-DA9416F631E3}"/>
              </a:ext>
            </a:extLst>
          </p:cNvPr>
          <p:cNvSpPr>
            <a:spLocks noGrp="1"/>
          </p:cNvSpPr>
          <p:nvPr>
            <p:ph type="sldNum" sz="quarter" idx="12"/>
          </p:nvPr>
        </p:nvSpPr>
        <p:spPr/>
        <p:txBody>
          <a:bodyPr/>
          <a:lstStyle/>
          <a:p>
            <a:fld id="{D4F24A5E-B0D2-394D-9970-9AE06BCB59C1}" type="slidenum">
              <a:rPr lang="en-US" smtClean="0"/>
              <a:t>20</a:t>
            </a:fld>
            <a:endParaRPr lang="en-US"/>
          </a:p>
        </p:txBody>
      </p:sp>
      <p:sp>
        <p:nvSpPr>
          <p:cNvPr id="9" name="TextBox 8">
            <a:extLst>
              <a:ext uri="{FF2B5EF4-FFF2-40B4-BE49-F238E27FC236}">
                <a16:creationId xmlns:a16="http://schemas.microsoft.com/office/drawing/2014/main" id="{7302AD5B-1022-04E6-CC7D-230F234AAC5D}"/>
              </a:ext>
            </a:extLst>
          </p:cNvPr>
          <p:cNvSpPr txBox="1"/>
          <p:nvPr/>
        </p:nvSpPr>
        <p:spPr>
          <a:xfrm>
            <a:off x="1398494" y="2968260"/>
            <a:ext cx="9955306" cy="1200329"/>
          </a:xfrm>
          <a:prstGeom prst="rect">
            <a:avLst/>
          </a:prstGeom>
          <a:noFill/>
        </p:spPr>
        <p:txBody>
          <a:bodyPr wrap="square" lIns="91440" tIns="45720" rIns="91440" bIns="45720" rtlCol="0" anchor="t">
            <a:spAutoFit/>
          </a:bodyPr>
          <a:lstStyle/>
          <a:p>
            <a:pPr algn="r"/>
            <a:r>
              <a:rPr lang="en-US" sz="2400" dirty="0">
                <a:solidFill>
                  <a:srgbClr val="C00000"/>
                </a:solidFill>
              </a:rPr>
              <a:t>DART (Nan et al., 2020)</a:t>
            </a:r>
            <a:endParaRPr lang="en-US" sz="2400" dirty="0">
              <a:solidFill>
                <a:srgbClr val="C00000"/>
              </a:solidFill>
              <a:cs typeface="Calibri"/>
            </a:endParaRPr>
          </a:p>
          <a:p>
            <a:pPr algn="r"/>
            <a:r>
              <a:rPr lang="en-US" sz="2400" dirty="0"/>
              <a:t>Data:                                                                                                   82,000 examples.</a:t>
            </a:r>
            <a:endParaRPr lang="en-US" sz="2400" dirty="0">
              <a:cs typeface="Calibri"/>
            </a:endParaRPr>
          </a:p>
          <a:p>
            <a:pPr algn="r"/>
            <a:r>
              <a:rPr lang="en-US" sz="2400" dirty="0"/>
              <a:t>Structure:           Inputs as sequences of ENTITY — RELATION — ENTITY triples.</a:t>
            </a:r>
            <a:endParaRPr lang="en-US" sz="2400" dirty="0">
              <a:cs typeface="Calibri"/>
            </a:endParaRPr>
          </a:p>
        </p:txBody>
      </p:sp>
      <p:sp>
        <p:nvSpPr>
          <p:cNvPr id="14" name="TextBox 13">
            <a:extLst>
              <a:ext uri="{FF2B5EF4-FFF2-40B4-BE49-F238E27FC236}">
                <a16:creationId xmlns:a16="http://schemas.microsoft.com/office/drawing/2014/main" id="{0F1009AC-BED7-9E76-8C89-3139CDC9E82F}"/>
              </a:ext>
            </a:extLst>
          </p:cNvPr>
          <p:cNvSpPr txBox="1"/>
          <p:nvPr/>
        </p:nvSpPr>
        <p:spPr>
          <a:xfrm>
            <a:off x="782281" y="798442"/>
            <a:ext cx="9513374" cy="1938992"/>
          </a:xfrm>
          <a:prstGeom prst="rect">
            <a:avLst/>
          </a:prstGeom>
          <a:noFill/>
        </p:spPr>
        <p:txBody>
          <a:bodyPr wrap="none" lIns="91440" tIns="45720" rIns="91440" bIns="45720" rtlCol="0" anchor="t">
            <a:spAutoFit/>
          </a:bodyPr>
          <a:lstStyle/>
          <a:p>
            <a:r>
              <a:rPr lang="en-US" sz="2400" dirty="0">
                <a:solidFill>
                  <a:srgbClr val="C00000"/>
                </a:solidFill>
              </a:rPr>
              <a:t>E2E NLG Challenge (Novikova et al., 2017)</a:t>
            </a:r>
            <a:endParaRPr lang="en-US" sz="2400" dirty="0">
              <a:solidFill>
                <a:srgbClr val="C00000"/>
              </a:solidFill>
              <a:cs typeface="Calibri"/>
            </a:endParaRPr>
          </a:p>
          <a:p>
            <a:r>
              <a:rPr lang="en-US" sz="2400" dirty="0"/>
              <a:t>Data:           Approximately 42,000 training, 4,600 validation, and 4,600 test </a:t>
            </a:r>
          </a:p>
          <a:p>
            <a:r>
              <a:rPr lang="en-US" sz="2400" dirty="0"/>
              <a:t>                    examples in the restaurant domain.</a:t>
            </a:r>
            <a:endParaRPr lang="en-US" sz="2400" dirty="0">
              <a:cs typeface="Calibri"/>
            </a:endParaRPr>
          </a:p>
          <a:p>
            <a:r>
              <a:rPr lang="en-US" sz="2400" dirty="0"/>
              <a:t>Structure:  Input as sequence of slot-value pairs; target as natural language </a:t>
            </a:r>
          </a:p>
          <a:p>
            <a:r>
              <a:rPr lang="en-US" sz="2400" dirty="0"/>
              <a:t>                    reference text.</a:t>
            </a:r>
            <a:endParaRPr lang="en-US" sz="2400" dirty="0">
              <a:cs typeface="Calibri"/>
            </a:endParaRPr>
          </a:p>
        </p:txBody>
      </p:sp>
      <p:sp>
        <p:nvSpPr>
          <p:cNvPr id="15" name="TextBox 14">
            <a:extLst>
              <a:ext uri="{FF2B5EF4-FFF2-40B4-BE49-F238E27FC236}">
                <a16:creationId xmlns:a16="http://schemas.microsoft.com/office/drawing/2014/main" id="{97200B2C-D149-A4B2-0572-A1A0905B2A8B}"/>
              </a:ext>
            </a:extLst>
          </p:cNvPr>
          <p:cNvSpPr txBox="1"/>
          <p:nvPr/>
        </p:nvSpPr>
        <p:spPr>
          <a:xfrm>
            <a:off x="782281" y="4722226"/>
            <a:ext cx="9851800" cy="1200329"/>
          </a:xfrm>
          <a:prstGeom prst="rect">
            <a:avLst/>
          </a:prstGeom>
          <a:noFill/>
        </p:spPr>
        <p:txBody>
          <a:bodyPr wrap="none" lIns="91440" tIns="45720" rIns="91440" bIns="45720" rtlCol="0" anchor="t">
            <a:spAutoFit/>
          </a:bodyPr>
          <a:lstStyle/>
          <a:p>
            <a:r>
              <a:rPr lang="en-US" sz="2400" dirty="0" err="1">
                <a:solidFill>
                  <a:srgbClr val="C00000"/>
                </a:solidFill>
              </a:rPr>
              <a:t>WebNLG</a:t>
            </a:r>
            <a:r>
              <a:rPr lang="en-US" sz="2400" dirty="0">
                <a:solidFill>
                  <a:srgbClr val="C00000"/>
                </a:solidFill>
              </a:rPr>
              <a:t> (</a:t>
            </a:r>
            <a:r>
              <a:rPr lang="en-US" sz="2400" dirty="0" err="1">
                <a:solidFill>
                  <a:srgbClr val="C00000"/>
                </a:solidFill>
              </a:rPr>
              <a:t>Gardent</a:t>
            </a:r>
            <a:r>
              <a:rPr lang="en-US" sz="2400" dirty="0">
                <a:solidFill>
                  <a:srgbClr val="C00000"/>
                </a:solidFill>
              </a:rPr>
              <a:t> et al., 2017)</a:t>
            </a:r>
            <a:endParaRPr lang="en-US" sz="2400" dirty="0">
              <a:solidFill>
                <a:srgbClr val="C00000"/>
              </a:solidFill>
              <a:cs typeface="Calibri"/>
            </a:endParaRPr>
          </a:p>
          <a:p>
            <a:r>
              <a:rPr lang="en-US" sz="2400" dirty="0"/>
              <a:t>Data:           22,000 examples across 14 categories, with 9 seen during training.</a:t>
            </a:r>
            <a:endParaRPr lang="en-US" sz="2400" dirty="0">
              <a:cs typeface="Calibri"/>
            </a:endParaRPr>
          </a:p>
          <a:p>
            <a:r>
              <a:rPr lang="en-US" sz="2400" dirty="0"/>
              <a:t>Structure:   Input as sequence of SUBJECT — PROPERTY — OBJECT triples.</a:t>
            </a:r>
            <a:endParaRPr lang="en-US" sz="2400" dirty="0">
              <a:cs typeface="Calibri"/>
            </a:endParaRPr>
          </a:p>
        </p:txBody>
      </p:sp>
    </p:spTree>
    <p:extLst>
      <p:ext uri="{BB962C8B-B14F-4D97-AF65-F5344CB8AC3E}">
        <p14:creationId xmlns:p14="http://schemas.microsoft.com/office/powerpoint/2010/main" val="3882684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1F035-4FF3-5837-8E69-5CCA88CB6117}"/>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3AA51A01-D1A4-287A-29EF-5C2497E4F628}"/>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638076E9-A924-7A9E-2CD6-8034D08CC316}"/>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36731B2A-D3BD-2423-9377-8A956171DD55}"/>
              </a:ext>
            </a:extLst>
          </p:cNvPr>
          <p:cNvSpPr>
            <a:spLocks noGrp="1"/>
          </p:cNvSpPr>
          <p:nvPr>
            <p:ph type="sldNum" sz="quarter" idx="12"/>
          </p:nvPr>
        </p:nvSpPr>
        <p:spPr/>
        <p:txBody>
          <a:bodyPr/>
          <a:lstStyle/>
          <a:p>
            <a:fld id="{D4F24A5E-B0D2-394D-9970-9AE06BCB59C1}" type="slidenum">
              <a:rPr lang="en-US" smtClean="0"/>
              <a:t>21</a:t>
            </a:fld>
            <a:endParaRPr lang="en-US"/>
          </a:p>
        </p:txBody>
      </p:sp>
      <p:sp>
        <p:nvSpPr>
          <p:cNvPr id="7" name="TextBox 6">
            <a:extLst>
              <a:ext uri="{FF2B5EF4-FFF2-40B4-BE49-F238E27FC236}">
                <a16:creationId xmlns:a16="http://schemas.microsoft.com/office/drawing/2014/main" id="{2D8B3AFC-2957-CC52-686B-109B7C5B9BB2}"/>
              </a:ext>
            </a:extLst>
          </p:cNvPr>
          <p:cNvSpPr txBox="1"/>
          <p:nvPr/>
        </p:nvSpPr>
        <p:spPr>
          <a:xfrm>
            <a:off x="2397134" y="5153596"/>
            <a:ext cx="7397731" cy="369332"/>
          </a:xfrm>
          <a:prstGeom prst="rect">
            <a:avLst/>
          </a:prstGeom>
          <a:noFill/>
        </p:spPr>
        <p:txBody>
          <a:bodyPr wrap="none" rtlCol="0">
            <a:spAutoFit/>
          </a:bodyPr>
          <a:lstStyle/>
          <a:p>
            <a:r>
              <a:rPr lang="en-US" dirty="0"/>
              <a:t>Better accuracy! 	Less Trainable Parameters! 	Less Storage Requirements!</a:t>
            </a:r>
          </a:p>
        </p:txBody>
      </p:sp>
      <p:sp>
        <p:nvSpPr>
          <p:cNvPr id="21" name="TextBox 20">
            <a:extLst>
              <a:ext uri="{FF2B5EF4-FFF2-40B4-BE49-F238E27FC236}">
                <a16:creationId xmlns:a16="http://schemas.microsoft.com/office/drawing/2014/main" id="{FEEB22C5-8694-D502-A04F-AA203BBD4154}"/>
              </a:ext>
            </a:extLst>
          </p:cNvPr>
          <p:cNvSpPr txBox="1"/>
          <p:nvPr/>
        </p:nvSpPr>
        <p:spPr>
          <a:xfrm>
            <a:off x="757278" y="459956"/>
            <a:ext cx="1718740" cy="707886"/>
          </a:xfrm>
          <a:prstGeom prst="rect">
            <a:avLst/>
          </a:prstGeom>
          <a:noFill/>
        </p:spPr>
        <p:txBody>
          <a:bodyPr wrap="none" lIns="91440" tIns="45720" rIns="91440" bIns="45720" rtlCol="0" anchor="t">
            <a:spAutoFit/>
          </a:bodyPr>
          <a:lstStyle/>
          <a:p>
            <a:r>
              <a:rPr lang="en-US" sz="4000" b="1" dirty="0">
                <a:latin typeface="+mj-lt"/>
                <a:cs typeface="Calibri Light"/>
              </a:rPr>
              <a:t>Results</a:t>
            </a:r>
            <a:endParaRPr lang="en-US" sz="3200" b="1" dirty="0">
              <a:latin typeface="+mj-lt"/>
              <a:cs typeface="Calibri Light"/>
            </a:endParaRPr>
          </a:p>
        </p:txBody>
      </p:sp>
      <p:pic>
        <p:nvPicPr>
          <p:cNvPr id="2" name="Picture 1">
            <a:extLst>
              <a:ext uri="{FF2B5EF4-FFF2-40B4-BE49-F238E27FC236}">
                <a16:creationId xmlns:a16="http://schemas.microsoft.com/office/drawing/2014/main" id="{927B25EA-3E61-C3D9-2002-D2C625984B2F}"/>
              </a:ext>
            </a:extLst>
          </p:cNvPr>
          <p:cNvPicPr>
            <a:picLocks noChangeAspect="1"/>
          </p:cNvPicPr>
          <p:nvPr/>
        </p:nvPicPr>
        <p:blipFill>
          <a:blip r:embed="rId2"/>
          <a:stretch>
            <a:fillRect/>
          </a:stretch>
        </p:blipFill>
        <p:spPr>
          <a:xfrm>
            <a:off x="757597" y="1480287"/>
            <a:ext cx="5171450" cy="3444077"/>
          </a:xfrm>
          <a:prstGeom prst="rect">
            <a:avLst/>
          </a:prstGeom>
        </p:spPr>
      </p:pic>
      <p:pic>
        <p:nvPicPr>
          <p:cNvPr id="3" name="Picture 2">
            <a:extLst>
              <a:ext uri="{FF2B5EF4-FFF2-40B4-BE49-F238E27FC236}">
                <a16:creationId xmlns:a16="http://schemas.microsoft.com/office/drawing/2014/main" id="{4EA68A25-0520-EE65-F542-0028E3D744F2}"/>
              </a:ext>
            </a:extLst>
          </p:cNvPr>
          <p:cNvPicPr>
            <a:picLocks noChangeAspect="1"/>
          </p:cNvPicPr>
          <p:nvPr/>
        </p:nvPicPr>
        <p:blipFill>
          <a:blip r:embed="rId3"/>
          <a:stretch>
            <a:fillRect/>
          </a:stretch>
        </p:blipFill>
        <p:spPr>
          <a:xfrm>
            <a:off x="6041639" y="1525942"/>
            <a:ext cx="5312735" cy="3280810"/>
          </a:xfrm>
          <a:prstGeom prst="rect">
            <a:avLst/>
          </a:prstGeom>
        </p:spPr>
      </p:pic>
      <p:sp>
        <p:nvSpPr>
          <p:cNvPr id="13" name="Rounded Rectangle 12">
            <a:extLst>
              <a:ext uri="{FF2B5EF4-FFF2-40B4-BE49-F238E27FC236}">
                <a16:creationId xmlns:a16="http://schemas.microsoft.com/office/drawing/2014/main" id="{124A36B5-3C96-A82B-0990-3117F2E0F338}"/>
              </a:ext>
            </a:extLst>
          </p:cNvPr>
          <p:cNvSpPr/>
          <p:nvPr/>
        </p:nvSpPr>
        <p:spPr>
          <a:xfrm>
            <a:off x="1856592" y="1928154"/>
            <a:ext cx="456324" cy="2068517"/>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29EF83EF-889C-C6ED-3A49-E39E7E9ED641}"/>
              </a:ext>
            </a:extLst>
          </p:cNvPr>
          <p:cNvSpPr/>
          <p:nvPr/>
        </p:nvSpPr>
        <p:spPr>
          <a:xfrm>
            <a:off x="5564825" y="1928155"/>
            <a:ext cx="254177" cy="2068517"/>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11F27E5C-9946-9654-8A76-EFCF9417606E}"/>
              </a:ext>
            </a:extLst>
          </p:cNvPr>
          <p:cNvSpPr/>
          <p:nvPr/>
        </p:nvSpPr>
        <p:spPr>
          <a:xfrm>
            <a:off x="7681184" y="2026126"/>
            <a:ext cx="517825" cy="1879020"/>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08DA2E-1319-3194-D6D9-E003FE21A8B3}"/>
              </a:ext>
            </a:extLst>
          </p:cNvPr>
          <p:cNvSpPr txBox="1"/>
          <p:nvPr/>
        </p:nvSpPr>
        <p:spPr>
          <a:xfrm>
            <a:off x="41038" y="2458852"/>
            <a:ext cx="752925" cy="461665"/>
          </a:xfrm>
          <a:prstGeom prst="rect">
            <a:avLst/>
          </a:prstGeom>
          <a:noFill/>
        </p:spPr>
        <p:txBody>
          <a:bodyPr wrap="square" rtlCol="0">
            <a:spAutoFit/>
          </a:bodyPr>
          <a:lstStyle/>
          <a:p>
            <a:r>
              <a:rPr lang="en-CA" sz="1200" dirty="0">
                <a:solidFill>
                  <a:srgbClr val="C00000"/>
                </a:solidFill>
              </a:rPr>
              <a:t>Bias-only </a:t>
            </a:r>
          </a:p>
          <a:p>
            <a:r>
              <a:rPr lang="en-CA" sz="1200" dirty="0">
                <a:solidFill>
                  <a:srgbClr val="C00000"/>
                </a:solidFill>
              </a:rPr>
              <a:t>or </a:t>
            </a:r>
            <a:r>
              <a:rPr lang="en-CA" sz="1200" dirty="0" err="1">
                <a:solidFill>
                  <a:srgbClr val="C00000"/>
                </a:solidFill>
              </a:rPr>
              <a:t>BitFit</a:t>
            </a:r>
            <a:endParaRPr lang="en-CA" sz="1200" dirty="0">
              <a:solidFill>
                <a:srgbClr val="C00000"/>
              </a:solidFill>
            </a:endParaRPr>
          </a:p>
        </p:txBody>
      </p:sp>
      <p:cxnSp>
        <p:nvCxnSpPr>
          <p:cNvPr id="9" name="Straight Arrow Connector 8">
            <a:extLst>
              <a:ext uri="{FF2B5EF4-FFF2-40B4-BE49-F238E27FC236}">
                <a16:creationId xmlns:a16="http://schemas.microsoft.com/office/drawing/2014/main" id="{3C56C79D-D1A2-BF1A-FC66-10761F837EF8}"/>
              </a:ext>
            </a:extLst>
          </p:cNvPr>
          <p:cNvCxnSpPr>
            <a:cxnSpLocks/>
            <a:stCxn id="8" idx="0"/>
          </p:cNvCxnSpPr>
          <p:nvPr/>
        </p:nvCxnSpPr>
        <p:spPr>
          <a:xfrm flipV="1">
            <a:off x="417501" y="2133083"/>
            <a:ext cx="475023" cy="325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312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86EE2-9DD9-6758-A0DD-2F5E3D27E5C2}"/>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92187B2-1DED-9E3B-C208-9E1FFC895F31}"/>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437D2C3-342B-4C50-AD18-4DCEDBA75659}"/>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2ECD0763-6A0A-40EC-C8AF-57A80AB52F08}"/>
              </a:ext>
            </a:extLst>
          </p:cNvPr>
          <p:cNvSpPr>
            <a:spLocks noGrp="1"/>
          </p:cNvSpPr>
          <p:nvPr>
            <p:ph type="sldNum" sz="quarter" idx="12"/>
          </p:nvPr>
        </p:nvSpPr>
        <p:spPr/>
        <p:txBody>
          <a:bodyPr/>
          <a:lstStyle/>
          <a:p>
            <a:fld id="{D4F24A5E-B0D2-394D-9970-9AE06BCB59C1}" type="slidenum">
              <a:rPr lang="en-US" smtClean="0"/>
              <a:t>22</a:t>
            </a:fld>
            <a:endParaRPr lang="en-US"/>
          </a:p>
        </p:txBody>
      </p:sp>
      <p:pic>
        <p:nvPicPr>
          <p:cNvPr id="10" name="Picture 9">
            <a:extLst>
              <a:ext uri="{FF2B5EF4-FFF2-40B4-BE49-F238E27FC236}">
                <a16:creationId xmlns:a16="http://schemas.microsoft.com/office/drawing/2014/main" id="{52CC33A9-08C1-CF6A-CB18-06F0C223DE2B}"/>
              </a:ext>
            </a:extLst>
          </p:cNvPr>
          <p:cNvPicPr>
            <a:picLocks noChangeAspect="1"/>
          </p:cNvPicPr>
          <p:nvPr/>
        </p:nvPicPr>
        <p:blipFill>
          <a:blip r:embed="rId2"/>
          <a:stretch>
            <a:fillRect/>
          </a:stretch>
        </p:blipFill>
        <p:spPr>
          <a:xfrm>
            <a:off x="759683" y="1852653"/>
            <a:ext cx="4962891" cy="2654032"/>
          </a:xfrm>
          <a:prstGeom prst="rect">
            <a:avLst/>
          </a:prstGeom>
        </p:spPr>
      </p:pic>
      <p:pic>
        <p:nvPicPr>
          <p:cNvPr id="12" name="Picture 11">
            <a:extLst>
              <a:ext uri="{FF2B5EF4-FFF2-40B4-BE49-F238E27FC236}">
                <a16:creationId xmlns:a16="http://schemas.microsoft.com/office/drawing/2014/main" id="{6024D859-FEA1-0872-296C-2748E0D8A1C2}"/>
              </a:ext>
            </a:extLst>
          </p:cNvPr>
          <p:cNvPicPr>
            <a:picLocks noChangeAspect="1"/>
          </p:cNvPicPr>
          <p:nvPr/>
        </p:nvPicPr>
        <p:blipFill>
          <a:blip r:embed="rId3"/>
          <a:stretch>
            <a:fillRect/>
          </a:stretch>
        </p:blipFill>
        <p:spPr>
          <a:xfrm>
            <a:off x="5890549" y="1946875"/>
            <a:ext cx="5709042" cy="2498826"/>
          </a:xfrm>
          <a:prstGeom prst="rect">
            <a:avLst/>
          </a:prstGeom>
        </p:spPr>
      </p:pic>
      <p:sp>
        <p:nvSpPr>
          <p:cNvPr id="18" name="Rounded Rectangle 17">
            <a:extLst>
              <a:ext uri="{FF2B5EF4-FFF2-40B4-BE49-F238E27FC236}">
                <a16:creationId xmlns:a16="http://schemas.microsoft.com/office/drawing/2014/main" id="{360D30BA-2200-FB15-3E9D-2398A14B7925}"/>
              </a:ext>
            </a:extLst>
          </p:cNvPr>
          <p:cNvSpPr/>
          <p:nvPr/>
        </p:nvSpPr>
        <p:spPr>
          <a:xfrm>
            <a:off x="2442520" y="2349714"/>
            <a:ext cx="649345" cy="1205223"/>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610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F0D18-29B8-CDA8-05F9-547AE982C1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477B03-DEB7-4F7E-26F6-7FBC8E2CDAA4}"/>
              </a:ext>
            </a:extLst>
          </p:cNvPr>
          <p:cNvSpPr>
            <a:spLocks noGrp="1"/>
          </p:cNvSpPr>
          <p:nvPr>
            <p:ph type="title"/>
          </p:nvPr>
        </p:nvSpPr>
        <p:spPr>
          <a:xfrm>
            <a:off x="558114" y="612618"/>
            <a:ext cx="10515600" cy="1883156"/>
          </a:xfrm>
        </p:spPr>
        <p:txBody>
          <a:bodyPr>
            <a:noAutofit/>
          </a:bodyPr>
          <a:lstStyle/>
          <a:p>
            <a:r>
              <a:rPr lang="en-US" sz="4000" b="1" dirty="0"/>
              <a:t>Paper 3: It’s Not Just Size That Matters: Small </a:t>
            </a:r>
            <a:br>
              <a:rPr lang="en-US" sz="4000" b="1" dirty="0">
                <a:cs typeface="Calibri Light"/>
              </a:rPr>
            </a:br>
            <a:r>
              <a:rPr lang="en-US" sz="4000" b="1" dirty="0"/>
              <a:t>                Language Models Are Also Few-Shot   </a:t>
            </a:r>
            <a:br>
              <a:rPr lang="en-US" sz="4000" b="1" dirty="0"/>
            </a:br>
            <a:r>
              <a:rPr lang="en-US" sz="4000" b="1" dirty="0"/>
              <a:t>                Learners</a:t>
            </a:r>
            <a:endParaRPr lang="en-US" sz="4000" b="1" dirty="0">
              <a:cs typeface="Calibri Light"/>
            </a:endParaRPr>
          </a:p>
        </p:txBody>
      </p:sp>
      <p:sp>
        <p:nvSpPr>
          <p:cNvPr id="3" name="Content Placeholder 2">
            <a:extLst>
              <a:ext uri="{FF2B5EF4-FFF2-40B4-BE49-F238E27FC236}">
                <a16:creationId xmlns:a16="http://schemas.microsoft.com/office/drawing/2014/main" id="{22300D99-EE55-4016-8CD5-82152A19D175}"/>
              </a:ext>
            </a:extLst>
          </p:cNvPr>
          <p:cNvSpPr>
            <a:spLocks noGrp="1"/>
          </p:cNvSpPr>
          <p:nvPr>
            <p:ph idx="1"/>
          </p:nvPr>
        </p:nvSpPr>
        <p:spPr>
          <a:xfrm>
            <a:off x="838200" y="2697811"/>
            <a:ext cx="2582732" cy="716245"/>
          </a:xfrm>
        </p:spPr>
        <p:txBody>
          <a:bodyPr>
            <a:normAutofit/>
          </a:bodyPr>
          <a:lstStyle/>
          <a:p>
            <a:pPr marL="0" indent="0">
              <a:buNone/>
            </a:pPr>
            <a:r>
              <a:rPr lang="en-US" sz="2400" dirty="0"/>
              <a:t>Prerequisites</a:t>
            </a:r>
          </a:p>
          <a:p>
            <a:pPr marL="457200" lvl="1" indent="0">
              <a:buNone/>
            </a:pPr>
            <a:endParaRPr lang="en-US" dirty="0"/>
          </a:p>
          <a:p>
            <a:pPr marL="457200" lvl="1" indent="0">
              <a:buNone/>
            </a:pPr>
            <a:endParaRPr lang="en-US" dirty="0"/>
          </a:p>
        </p:txBody>
      </p:sp>
      <p:sp>
        <p:nvSpPr>
          <p:cNvPr id="4" name="Date Placeholder 3">
            <a:extLst>
              <a:ext uri="{FF2B5EF4-FFF2-40B4-BE49-F238E27FC236}">
                <a16:creationId xmlns:a16="http://schemas.microsoft.com/office/drawing/2014/main" id="{096B5000-15CD-1D37-EB6B-7E6225EF7CE9}"/>
              </a:ext>
            </a:extLst>
          </p:cNvPr>
          <p:cNvSpPr>
            <a:spLocks noGrp="1"/>
          </p:cNvSpPr>
          <p:nvPr>
            <p:ph type="dt" sz="half" idx="10"/>
          </p:nvPr>
        </p:nvSpPr>
        <p:spPr/>
        <p:txBody>
          <a:bodyPr/>
          <a:lstStyle/>
          <a:p>
            <a:fld id="{251F351B-3C41-6C46-A5F1-3CA0D762442A}" type="datetime1">
              <a:rPr lang="en-CA" smtClean="0"/>
              <a:t>2024-02-05</a:t>
            </a:fld>
            <a:endParaRPr lang="en-US"/>
          </a:p>
        </p:txBody>
      </p:sp>
      <p:sp>
        <p:nvSpPr>
          <p:cNvPr id="5" name="Footer Placeholder 4">
            <a:extLst>
              <a:ext uri="{FF2B5EF4-FFF2-40B4-BE49-F238E27FC236}">
                <a16:creationId xmlns:a16="http://schemas.microsoft.com/office/drawing/2014/main" id="{7C989FD2-4ED8-5842-C625-3431E36AB70D}"/>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F915E43A-B4D1-6CDB-426C-3C11CFB53677}"/>
              </a:ext>
            </a:extLst>
          </p:cNvPr>
          <p:cNvSpPr>
            <a:spLocks noGrp="1"/>
          </p:cNvSpPr>
          <p:nvPr>
            <p:ph type="sldNum" sz="quarter" idx="12"/>
          </p:nvPr>
        </p:nvSpPr>
        <p:spPr/>
        <p:txBody>
          <a:bodyPr/>
          <a:lstStyle/>
          <a:p>
            <a:fld id="{D4F24A5E-B0D2-394D-9970-9AE06BCB59C1}" type="slidenum">
              <a:rPr lang="en-US" smtClean="0"/>
              <a:t>23</a:t>
            </a:fld>
            <a:endParaRPr lang="en-US"/>
          </a:p>
        </p:txBody>
      </p:sp>
      <p:sp>
        <p:nvSpPr>
          <p:cNvPr id="19" name="TextBox 18">
            <a:extLst>
              <a:ext uri="{FF2B5EF4-FFF2-40B4-BE49-F238E27FC236}">
                <a16:creationId xmlns:a16="http://schemas.microsoft.com/office/drawing/2014/main" id="{51957723-1E5C-81B9-4B2E-2FA203034F35}"/>
              </a:ext>
            </a:extLst>
          </p:cNvPr>
          <p:cNvSpPr txBox="1"/>
          <p:nvPr/>
        </p:nvSpPr>
        <p:spPr>
          <a:xfrm>
            <a:off x="885021" y="3198394"/>
            <a:ext cx="10421958" cy="3046988"/>
          </a:xfrm>
          <a:prstGeom prst="rect">
            <a:avLst/>
          </a:prstGeom>
          <a:noFill/>
        </p:spPr>
        <p:txBody>
          <a:bodyPr wrap="square" rtlCol="0">
            <a:spAutoFit/>
          </a:bodyPr>
          <a:lstStyle/>
          <a:p>
            <a:r>
              <a:rPr lang="en-US" sz="2400" b="1" dirty="0"/>
              <a:t>Zero-Shot Learning</a:t>
            </a:r>
            <a:r>
              <a:rPr lang="en-US" sz="2400" dirty="0"/>
              <a:t>: the model is trained on a range of tasks but is then </a:t>
            </a:r>
            <a:r>
              <a:rPr lang="en-US" sz="2400" dirty="0">
                <a:solidFill>
                  <a:srgbClr val="C00000"/>
                </a:solidFill>
              </a:rPr>
              <a:t>applied to a completely new task </a:t>
            </a:r>
            <a:r>
              <a:rPr lang="en-US" sz="2400" dirty="0"/>
              <a:t>for which it has seen no specific examples. The model </a:t>
            </a:r>
            <a:r>
              <a:rPr lang="en-US" sz="2400" dirty="0">
                <a:solidFill>
                  <a:srgbClr val="C00000"/>
                </a:solidFill>
              </a:rPr>
              <a:t>relies on its general understanding and knowledge </a:t>
            </a:r>
            <a:r>
              <a:rPr lang="en-US" sz="2400" dirty="0"/>
              <a:t>gained during training to infer and make predictions about the new task.</a:t>
            </a:r>
          </a:p>
          <a:p>
            <a:r>
              <a:rPr lang="en-US" sz="2400" dirty="0">
                <a:solidFill>
                  <a:srgbClr val="C00000"/>
                </a:solidFill>
              </a:rPr>
              <a:t>Eg- When a model trained on English tasks (like text classification, etc.) encounters a task of performing sentiment analysis on French data, its success hinges on the linguistic similarities between French and English, as well as the model's ability to adapt to different languages.</a:t>
            </a:r>
          </a:p>
        </p:txBody>
      </p:sp>
    </p:spTree>
    <p:extLst>
      <p:ext uri="{BB962C8B-B14F-4D97-AF65-F5344CB8AC3E}">
        <p14:creationId xmlns:p14="http://schemas.microsoft.com/office/powerpoint/2010/main" val="2993366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5F3EE-3D47-38CF-236B-531245656101}"/>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0ED94B7-9F37-A668-F61C-A79721E719AE}"/>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5CFCF9-E2D2-C6A1-86A8-084146CB13CE}"/>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8D72A0EB-6FFD-2B63-1BA4-46A37021C4D4}"/>
              </a:ext>
            </a:extLst>
          </p:cNvPr>
          <p:cNvSpPr>
            <a:spLocks noGrp="1"/>
          </p:cNvSpPr>
          <p:nvPr>
            <p:ph type="sldNum" sz="quarter" idx="12"/>
          </p:nvPr>
        </p:nvSpPr>
        <p:spPr/>
        <p:txBody>
          <a:bodyPr/>
          <a:lstStyle/>
          <a:p>
            <a:fld id="{D4F24A5E-B0D2-394D-9970-9AE06BCB59C1}" type="slidenum">
              <a:rPr lang="en-US" smtClean="0"/>
              <a:t>24</a:t>
            </a:fld>
            <a:endParaRPr lang="en-US"/>
          </a:p>
        </p:txBody>
      </p:sp>
      <p:sp>
        <p:nvSpPr>
          <p:cNvPr id="20" name="TextBox 19">
            <a:extLst>
              <a:ext uri="{FF2B5EF4-FFF2-40B4-BE49-F238E27FC236}">
                <a16:creationId xmlns:a16="http://schemas.microsoft.com/office/drawing/2014/main" id="{20477AD2-95FC-4D7D-7C8A-7C1AAAE662FD}"/>
              </a:ext>
            </a:extLst>
          </p:cNvPr>
          <p:cNvSpPr txBox="1"/>
          <p:nvPr/>
        </p:nvSpPr>
        <p:spPr>
          <a:xfrm>
            <a:off x="885021" y="1905506"/>
            <a:ext cx="10421958" cy="3046988"/>
          </a:xfrm>
          <a:prstGeom prst="rect">
            <a:avLst/>
          </a:prstGeom>
          <a:noFill/>
        </p:spPr>
        <p:txBody>
          <a:bodyPr wrap="square" rtlCol="0">
            <a:spAutoFit/>
          </a:bodyPr>
          <a:lstStyle/>
          <a:p>
            <a:r>
              <a:rPr lang="en-US" sz="2400" b="1" dirty="0"/>
              <a:t>Few-Shot Learning:</a:t>
            </a:r>
            <a:r>
              <a:rPr lang="en-US" sz="2400" dirty="0"/>
              <a:t> involves training a model on a </a:t>
            </a:r>
            <a:r>
              <a:rPr lang="en-US" sz="2400" dirty="0">
                <a:solidFill>
                  <a:srgbClr val="C00000"/>
                </a:solidFill>
              </a:rPr>
              <a:t>small set of examples specific to the new task</a:t>
            </a:r>
            <a:r>
              <a:rPr lang="en-US" sz="2400" dirty="0"/>
              <a:t>, assuming that the model has already been pre-trained on a large, diverse dataset, and </a:t>
            </a:r>
            <a:r>
              <a:rPr lang="en-US" sz="2400" dirty="0">
                <a:solidFill>
                  <a:srgbClr val="C00000"/>
                </a:solidFill>
              </a:rPr>
              <a:t>then it is fine-tuned</a:t>
            </a:r>
            <a:r>
              <a:rPr lang="en-US" sz="2400" dirty="0"/>
              <a:t> with just a few examples of the specific task. </a:t>
            </a:r>
          </a:p>
          <a:p>
            <a:r>
              <a:rPr lang="en-US" sz="2400" dirty="0">
                <a:solidFill>
                  <a:srgbClr val="C00000"/>
                </a:solidFill>
              </a:rPr>
              <a:t>Eg- (Same example as previous) but now you give the model 20 documents with labeled French text. Leveraging its foundational training in English, along with the nuances learned from the few French examples, the model attempts to perform sentiment analysis on French data.</a:t>
            </a:r>
          </a:p>
        </p:txBody>
      </p:sp>
    </p:spTree>
    <p:extLst>
      <p:ext uri="{BB962C8B-B14F-4D97-AF65-F5344CB8AC3E}">
        <p14:creationId xmlns:p14="http://schemas.microsoft.com/office/powerpoint/2010/main" val="3417443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E353B-D464-9FFB-E35C-643EB8641752}"/>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B889C437-5DD3-C616-5C6E-F4FFC5C7317E}"/>
              </a:ext>
            </a:extLst>
          </p:cNvPr>
          <p:cNvSpPr>
            <a:spLocks noGrp="1"/>
          </p:cNvSpPr>
          <p:nvPr>
            <p:ph type="dt" sz="half" idx="10"/>
          </p:nvPr>
        </p:nvSpPr>
        <p:spPr/>
        <p:txBody>
          <a:bodyPr/>
          <a:lstStyle/>
          <a:p>
            <a:fld id="{251F351B-3C41-6C46-A5F1-3CA0D762442A}" type="datetime1">
              <a:rPr lang="en-CA" smtClean="0"/>
              <a:t>2024-02-05</a:t>
            </a:fld>
            <a:endParaRPr lang="en-US"/>
          </a:p>
        </p:txBody>
      </p:sp>
      <p:sp>
        <p:nvSpPr>
          <p:cNvPr id="5" name="Footer Placeholder 4">
            <a:extLst>
              <a:ext uri="{FF2B5EF4-FFF2-40B4-BE49-F238E27FC236}">
                <a16:creationId xmlns:a16="http://schemas.microsoft.com/office/drawing/2014/main" id="{ED90806F-43C3-FEF5-DA2B-3191538EFC81}"/>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2607EFE3-288E-DABA-948E-993D93D931AA}"/>
              </a:ext>
            </a:extLst>
          </p:cNvPr>
          <p:cNvSpPr>
            <a:spLocks noGrp="1"/>
          </p:cNvSpPr>
          <p:nvPr>
            <p:ph type="sldNum" sz="quarter" idx="12"/>
          </p:nvPr>
        </p:nvSpPr>
        <p:spPr/>
        <p:txBody>
          <a:bodyPr/>
          <a:lstStyle/>
          <a:p>
            <a:fld id="{D4F24A5E-B0D2-394D-9970-9AE06BCB59C1}" type="slidenum">
              <a:rPr lang="en-US" smtClean="0"/>
              <a:t>25</a:t>
            </a:fld>
            <a:endParaRPr lang="en-US"/>
          </a:p>
        </p:txBody>
      </p:sp>
      <p:sp>
        <p:nvSpPr>
          <p:cNvPr id="20" name="TextBox 19">
            <a:extLst>
              <a:ext uri="{FF2B5EF4-FFF2-40B4-BE49-F238E27FC236}">
                <a16:creationId xmlns:a16="http://schemas.microsoft.com/office/drawing/2014/main" id="{0347AB3B-D13E-C0E7-84DD-62F8FE4A1B52}"/>
              </a:ext>
            </a:extLst>
          </p:cNvPr>
          <p:cNvSpPr txBox="1"/>
          <p:nvPr/>
        </p:nvSpPr>
        <p:spPr>
          <a:xfrm>
            <a:off x="436069" y="440192"/>
            <a:ext cx="7103098" cy="707886"/>
          </a:xfrm>
          <a:prstGeom prst="rect">
            <a:avLst/>
          </a:prstGeom>
          <a:noFill/>
        </p:spPr>
        <p:txBody>
          <a:bodyPr wrap="none" rtlCol="0">
            <a:spAutoFit/>
          </a:bodyPr>
          <a:lstStyle/>
          <a:p>
            <a:r>
              <a:rPr lang="en-US" sz="4000" b="1" dirty="0">
                <a:latin typeface="+mj-lt"/>
              </a:rPr>
              <a:t>PET (Pattern-Exploiting Training)</a:t>
            </a:r>
          </a:p>
        </p:txBody>
      </p:sp>
      <mc:AlternateContent xmlns:mc="http://schemas.openxmlformats.org/markup-compatibility/2006">
        <mc:Choice xmlns:a14="http://schemas.microsoft.com/office/drawing/2010/main" Requires="a14">
          <p:sp>
            <p:nvSpPr>
              <p:cNvPr id="103" name="TextBox 102">
                <a:extLst>
                  <a:ext uri="{FF2B5EF4-FFF2-40B4-BE49-F238E27FC236}">
                    <a16:creationId xmlns:a16="http://schemas.microsoft.com/office/drawing/2014/main" id="{53DA0301-EFF8-EF10-E13C-4CDD76ABE001}"/>
                  </a:ext>
                </a:extLst>
              </p:cNvPr>
              <p:cNvSpPr txBox="1"/>
              <p:nvPr/>
            </p:nvSpPr>
            <p:spPr>
              <a:xfrm>
                <a:off x="436069" y="1354923"/>
                <a:ext cx="11238291" cy="1510413"/>
              </a:xfrm>
              <a:prstGeom prst="rect">
                <a:avLst/>
              </a:prstGeom>
              <a:noFill/>
            </p:spPr>
            <p:txBody>
              <a:bodyPr wrap="square" rtlCol="0">
                <a:spAutoFit/>
              </a:bodyPr>
              <a:lstStyle/>
              <a:p>
                <a:r>
                  <a:rPr lang="en-US" sz="2400" dirty="0">
                    <a:solidFill>
                      <a:schemeClr val="tx1"/>
                    </a:solidFill>
                  </a:rPr>
                  <a:t>An input </a:t>
                </a:r>
                <a14:m>
                  <m:oMath xmlns:m="http://schemas.openxmlformats.org/officeDocument/2006/math">
                    <m:r>
                      <a:rPr lang="en-CA" sz="2400" b="0" i="1" smtClean="0">
                        <a:solidFill>
                          <a:schemeClr val="tx1"/>
                        </a:solidFill>
                      </a:rPr>
                      <m:t>𝑥</m:t>
                    </m:r>
                    <m:r>
                      <a:rPr lang="en-CA" sz="2400" b="0" i="1" smtClean="0">
                        <a:solidFill>
                          <a:schemeClr val="tx1"/>
                        </a:solidFill>
                      </a:rPr>
                      <m:t>=(</m:t>
                    </m:r>
                    <m:sSub>
                      <m:sSubPr>
                        <m:ctrlPr>
                          <a:rPr lang="en-CA" sz="2400" b="0" i="1" smtClean="0">
                            <a:solidFill>
                              <a:schemeClr val="tx1"/>
                            </a:solidFill>
                          </a:rPr>
                        </m:ctrlPr>
                      </m:sSubPr>
                      <m:e>
                        <m:r>
                          <a:rPr lang="en-CA" sz="2400" b="0" i="1" smtClean="0">
                            <a:solidFill>
                              <a:schemeClr val="tx1"/>
                            </a:solidFill>
                          </a:rPr>
                          <m:t>𝑥</m:t>
                        </m:r>
                      </m:e>
                      <m:sub>
                        <m:r>
                          <a:rPr lang="en-CA" sz="2400" b="0" i="1" smtClean="0">
                            <a:solidFill>
                              <a:schemeClr val="tx1"/>
                            </a:solidFill>
                          </a:rPr>
                          <m:t>1</m:t>
                        </m:r>
                      </m:sub>
                    </m:sSub>
                    <m:r>
                      <a:rPr lang="en-CA" sz="2400" b="0" i="1" smtClean="0">
                        <a:solidFill>
                          <a:schemeClr val="tx1"/>
                        </a:solidFill>
                      </a:rPr>
                      <m:t>,</m:t>
                    </m:r>
                    <m:sSub>
                      <m:sSubPr>
                        <m:ctrlPr>
                          <a:rPr lang="en-CA" sz="2400" b="0" i="1" smtClean="0">
                            <a:solidFill>
                              <a:schemeClr val="tx1"/>
                            </a:solidFill>
                          </a:rPr>
                        </m:ctrlPr>
                      </m:sSubPr>
                      <m:e>
                        <m:r>
                          <a:rPr lang="en-CA" sz="2400" b="0" i="1" smtClean="0">
                            <a:solidFill>
                              <a:schemeClr val="tx1"/>
                            </a:solidFill>
                          </a:rPr>
                          <m:t>𝑥</m:t>
                        </m:r>
                      </m:e>
                      <m:sub>
                        <m:r>
                          <a:rPr lang="en-CA" sz="2400" b="0" i="1" smtClean="0">
                            <a:solidFill>
                              <a:schemeClr val="tx1"/>
                            </a:solidFill>
                          </a:rPr>
                          <m:t>2</m:t>
                        </m:r>
                      </m:sub>
                    </m:sSub>
                    <m:r>
                      <a:rPr lang="en-CA" sz="2400" b="0" i="1" smtClean="0">
                        <a:solidFill>
                          <a:schemeClr val="tx1"/>
                        </a:solidFill>
                      </a:rPr>
                      <m:t>)</m:t>
                    </m:r>
                  </m:oMath>
                </a14:m>
                <a:r>
                  <a:rPr lang="en-US" sz="2400" dirty="0">
                    <a:solidFill>
                      <a:schemeClr val="tx1"/>
                    </a:solidFill>
                  </a:rPr>
                  <a:t> is converted to cloze question </a:t>
                </a:r>
                <a14:m>
                  <m:oMath xmlns:m="http://schemas.openxmlformats.org/officeDocument/2006/math">
                    <m:r>
                      <a:rPr lang="en-CA" sz="2400" i="1">
                        <a:solidFill>
                          <a:schemeClr val="tx1"/>
                        </a:solidFill>
                      </a:rPr>
                      <m:t>𝑃</m:t>
                    </m:r>
                    <m:d>
                      <m:dPr>
                        <m:ctrlPr>
                          <a:rPr lang="en-CA" sz="2400" i="1">
                            <a:solidFill>
                              <a:schemeClr val="tx1"/>
                            </a:solidFill>
                          </a:rPr>
                        </m:ctrlPr>
                      </m:dPr>
                      <m:e>
                        <m:r>
                          <a:rPr lang="en-CA" sz="2400" i="1">
                            <a:solidFill>
                              <a:schemeClr val="tx1"/>
                            </a:solidFill>
                          </a:rPr>
                          <m:t>𝑥</m:t>
                        </m:r>
                      </m:e>
                    </m:d>
                  </m:oMath>
                </a14:m>
                <a:r>
                  <a:rPr lang="en-CA" sz="2400" dirty="0">
                    <a:solidFill>
                      <a:schemeClr val="tx1"/>
                    </a:solidFill>
                  </a:rPr>
                  <a:t>.</a:t>
                </a:r>
              </a:p>
              <a:p>
                <a:endParaRPr lang="en-US" dirty="0">
                  <a:solidFill>
                    <a:schemeClr val="tx1"/>
                  </a:solidFill>
                </a:endParaRPr>
              </a:p>
              <a:p>
                <a14:m>
                  <m:oMath xmlns:m="http://schemas.openxmlformats.org/officeDocument/2006/math">
                    <m:sSub>
                      <m:sSubPr>
                        <m:ctrlPr>
                          <a:rPr lang="en-US" sz="2400" i="1" smtClean="0">
                            <a:solidFill>
                              <a:schemeClr val="tx1"/>
                            </a:solidFill>
                          </a:rPr>
                        </m:ctrlPr>
                      </m:sSubPr>
                      <m:e>
                        <m:r>
                          <a:rPr lang="en-CA" sz="2400" b="0" i="1" smtClean="0">
                            <a:solidFill>
                              <a:schemeClr val="tx1"/>
                            </a:solidFill>
                          </a:rPr>
                          <m:t>𝑞</m:t>
                        </m:r>
                      </m:e>
                      <m:sub>
                        <m:r>
                          <a:rPr lang="en-CA" sz="2400" b="0" i="1" smtClean="0">
                            <a:solidFill>
                              <a:schemeClr val="tx1"/>
                            </a:solidFill>
                          </a:rPr>
                          <m:t>𝑝</m:t>
                        </m:r>
                      </m:sub>
                    </m:sSub>
                    <m:r>
                      <a:rPr lang="en-CA" sz="2400" b="0" i="1" smtClean="0">
                        <a:solidFill>
                          <a:schemeClr val="tx1"/>
                        </a:solidFill>
                      </a:rPr>
                      <m:t>(</m:t>
                    </m:r>
                    <m:r>
                      <a:rPr lang="en-CA" sz="2400" b="0" i="1" smtClean="0">
                        <a:solidFill>
                          <a:schemeClr val="tx1"/>
                        </a:solidFill>
                      </a:rPr>
                      <m:t>𝑦</m:t>
                    </m:r>
                    <m:r>
                      <a:rPr lang="en-CA" sz="2400" b="0" i="1" smtClean="0">
                        <a:solidFill>
                          <a:schemeClr val="tx1"/>
                        </a:solidFill>
                      </a:rPr>
                      <m:t>|</m:t>
                    </m:r>
                    <m:r>
                      <a:rPr lang="en-CA" sz="2400" b="0" i="1" smtClean="0">
                        <a:solidFill>
                          <a:schemeClr val="tx1"/>
                        </a:solidFill>
                      </a:rPr>
                      <m:t>𝑥</m:t>
                    </m:r>
                    <m:r>
                      <a:rPr lang="en-CA" sz="2400" b="0" i="1" smtClean="0">
                        <a:solidFill>
                          <a:schemeClr val="tx1"/>
                        </a:solidFill>
                      </a:rPr>
                      <m:t>)</m:t>
                    </m:r>
                  </m:oMath>
                </a14:m>
                <a:r>
                  <a:rPr lang="en-US" sz="2400" dirty="0">
                    <a:solidFill>
                      <a:schemeClr val="tx1"/>
                    </a:solidFill>
                  </a:rPr>
                  <a:t> is the probability of output </a:t>
                </a:r>
                <a14:m>
                  <m:oMath xmlns:m="http://schemas.openxmlformats.org/officeDocument/2006/math">
                    <m:r>
                      <a:rPr lang="en-CA" sz="2400" i="1">
                        <a:solidFill>
                          <a:schemeClr val="tx1"/>
                        </a:solidFill>
                      </a:rPr>
                      <m:t>(</m:t>
                    </m:r>
                    <m:r>
                      <a:rPr lang="en-CA" sz="2400" i="1">
                        <a:solidFill>
                          <a:schemeClr val="tx1"/>
                        </a:solidFill>
                      </a:rPr>
                      <m:t>𝑦</m:t>
                    </m:r>
                    <m:r>
                      <a:rPr lang="en-CA" sz="2400" i="1">
                        <a:solidFill>
                          <a:schemeClr val="tx1"/>
                        </a:solidFill>
                      </a:rPr>
                      <m:t>)</m:t>
                    </m:r>
                  </m:oMath>
                </a14:m>
                <a:r>
                  <a:rPr lang="en-US" sz="2400" dirty="0">
                    <a:solidFill>
                      <a:schemeClr val="tx1"/>
                    </a:solidFill>
                  </a:rPr>
                  <a:t> which is derived from probability of </a:t>
                </a:r>
                <a14:m>
                  <m:oMath xmlns:m="http://schemas.openxmlformats.org/officeDocument/2006/math">
                    <m:r>
                      <a:rPr lang="en-CA" sz="2400" i="1">
                        <a:solidFill>
                          <a:schemeClr val="tx1"/>
                        </a:solidFill>
                      </a:rPr>
                      <m:t>𝑣</m:t>
                    </m:r>
                    <m:r>
                      <a:rPr lang="en-CA" sz="2400" i="1">
                        <a:solidFill>
                          <a:schemeClr val="tx1"/>
                        </a:solidFill>
                      </a:rPr>
                      <m:t>(</m:t>
                    </m:r>
                    <m:r>
                      <a:rPr lang="en-CA" sz="2400" i="1">
                        <a:solidFill>
                          <a:schemeClr val="tx1"/>
                        </a:solidFill>
                      </a:rPr>
                      <m:t>𝑦</m:t>
                    </m:r>
                    <m:r>
                      <a:rPr lang="en-CA" sz="2400" i="1">
                        <a:solidFill>
                          <a:schemeClr val="tx1"/>
                        </a:solidFill>
                      </a:rPr>
                      <m:t>)</m:t>
                    </m:r>
                  </m:oMath>
                </a14:m>
                <a:r>
                  <a:rPr lang="en-US" sz="2400" dirty="0">
                    <a:solidFill>
                      <a:schemeClr val="tx1"/>
                    </a:solidFill>
                  </a:rPr>
                  <a:t> being plausible choice for the masked position.</a:t>
                </a:r>
              </a:p>
            </p:txBody>
          </p:sp>
        </mc:Choice>
        <mc:Fallback>
          <p:sp>
            <p:nvSpPr>
              <p:cNvPr id="103" name="TextBox 102">
                <a:extLst>
                  <a:ext uri="{FF2B5EF4-FFF2-40B4-BE49-F238E27FC236}">
                    <a16:creationId xmlns:a16="http://schemas.microsoft.com/office/drawing/2014/main" id="{53DA0301-EFF8-EF10-E13C-4CDD76ABE001}"/>
                  </a:ext>
                </a:extLst>
              </p:cNvPr>
              <p:cNvSpPr txBox="1">
                <a:spLocks noRot="1" noChangeAspect="1" noMove="1" noResize="1" noEditPoints="1" noAdjustHandles="1" noChangeArrowheads="1" noChangeShapeType="1" noTextEdit="1"/>
              </p:cNvSpPr>
              <p:nvPr/>
            </p:nvSpPr>
            <p:spPr>
              <a:xfrm>
                <a:off x="436069" y="1354923"/>
                <a:ext cx="11238291" cy="1510413"/>
              </a:xfrm>
              <a:prstGeom prst="rect">
                <a:avLst/>
              </a:prstGeom>
              <a:blipFill>
                <a:blip r:embed="rId3"/>
                <a:stretch>
                  <a:fillRect l="-903" t="-2500" b="-8333"/>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AE278EA7-5F2E-41A8-4E1E-B71B67977A0C}"/>
              </a:ext>
            </a:extLst>
          </p:cNvPr>
          <p:cNvGrpSpPr/>
          <p:nvPr/>
        </p:nvGrpSpPr>
        <p:grpSpPr>
          <a:xfrm>
            <a:off x="3200701" y="3072181"/>
            <a:ext cx="4791215" cy="2937872"/>
            <a:chOff x="435429" y="600933"/>
            <a:chExt cx="4791215" cy="2937872"/>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82BE862C-24C3-57B8-80A3-C0B157B93BE0}"/>
                    </a:ext>
                  </a:extLst>
                </p:cNvPr>
                <p:cNvSpPr txBox="1"/>
                <p:nvPr/>
              </p:nvSpPr>
              <p:spPr>
                <a:xfrm>
                  <a:off x="3090045" y="600933"/>
                  <a:ext cx="1005853" cy="3907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𝑝</m:t>
                            </m:r>
                          </m:sub>
                        </m:sSub>
                        <m:r>
                          <a:rPr lang="en-CA" b="0" i="1" smtClean="0">
                            <a:latin typeface="Cambria Math" panose="02040503050406030204" pitchFamily="18" charset="0"/>
                          </a:rPr>
                          <m:t>(</m:t>
                        </m:r>
                        <m:r>
                          <a:rPr lang="en-CA" b="0" i="1" smtClean="0">
                            <a:latin typeface="Cambria Math" panose="02040503050406030204" pitchFamily="18" charset="0"/>
                          </a:rPr>
                          <m:t>𝑦</m:t>
                        </m:r>
                        <m:r>
                          <a:rPr lang="en-CA" b="0" i="1" smtClean="0">
                            <a:latin typeface="Cambria Math" panose="02040503050406030204" pitchFamily="18" charset="0"/>
                          </a:rPr>
                          <m:t>|</m:t>
                        </m:r>
                        <m:r>
                          <a:rPr lang="en-CA" b="0" i="1" smtClean="0">
                            <a:latin typeface="Cambria Math" panose="02040503050406030204" pitchFamily="18" charset="0"/>
                          </a:rPr>
                          <m:t>𝑥</m:t>
                        </m:r>
                        <m:r>
                          <a:rPr lang="en-CA" b="0" i="1" smtClean="0">
                            <a:latin typeface="Cambria Math" panose="02040503050406030204" pitchFamily="18" charset="0"/>
                          </a:rPr>
                          <m:t>)</m:t>
                        </m:r>
                      </m:oMath>
                    </m:oMathPara>
                  </a14:m>
                  <a:endParaRPr lang="en-US" dirty="0"/>
                </a:p>
              </p:txBody>
            </p:sp>
          </mc:Choice>
          <mc:Fallback>
            <p:sp>
              <p:nvSpPr>
                <p:cNvPr id="3" name="TextBox 2">
                  <a:extLst>
                    <a:ext uri="{FF2B5EF4-FFF2-40B4-BE49-F238E27FC236}">
                      <a16:creationId xmlns:a16="http://schemas.microsoft.com/office/drawing/2014/main" id="{82BE862C-24C3-57B8-80A3-C0B157B93BE0}"/>
                    </a:ext>
                  </a:extLst>
                </p:cNvPr>
                <p:cNvSpPr txBox="1">
                  <a:spLocks noRot="1" noChangeAspect="1" noMove="1" noResize="1" noEditPoints="1" noAdjustHandles="1" noChangeArrowheads="1" noChangeShapeType="1" noTextEdit="1"/>
                </p:cNvSpPr>
                <p:nvPr/>
              </p:nvSpPr>
              <p:spPr>
                <a:xfrm>
                  <a:off x="3090045" y="600933"/>
                  <a:ext cx="1005853" cy="390748"/>
                </a:xfrm>
                <a:prstGeom prst="rect">
                  <a:avLst/>
                </a:prstGeom>
                <a:blipFill>
                  <a:blip r:embed="rId4"/>
                  <a:stretch>
                    <a:fillRect b="-9375"/>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8579DA0D-4EA5-2161-83BE-6D501A326263}"/>
                </a:ext>
              </a:extLst>
            </p:cNvPr>
            <p:cNvGrpSpPr/>
            <p:nvPr/>
          </p:nvGrpSpPr>
          <p:grpSpPr>
            <a:xfrm>
              <a:off x="435429" y="796307"/>
              <a:ext cx="4791215" cy="2742498"/>
              <a:chOff x="435429" y="796307"/>
              <a:chExt cx="4791215" cy="2742498"/>
            </a:xfrm>
          </p:grpSpPr>
          <p:sp>
            <p:nvSpPr>
              <p:cNvPr id="8" name="Rounded Rectangle 7">
                <a:extLst>
                  <a:ext uri="{FF2B5EF4-FFF2-40B4-BE49-F238E27FC236}">
                    <a16:creationId xmlns:a16="http://schemas.microsoft.com/office/drawing/2014/main" id="{10837F03-7769-FD40-A56A-B242C05BEDAB}"/>
                  </a:ext>
                </a:extLst>
              </p:cNvPr>
              <p:cNvSpPr/>
              <p:nvPr/>
            </p:nvSpPr>
            <p:spPr>
              <a:xfrm>
                <a:off x="435429" y="1297577"/>
                <a:ext cx="4308542" cy="1010194"/>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EC76492-40BC-5661-5BD3-BC8DD7A5108B}"/>
                  </a:ext>
                </a:extLst>
              </p:cNvPr>
              <p:cNvGrpSpPr/>
              <p:nvPr/>
            </p:nvGrpSpPr>
            <p:grpSpPr>
              <a:xfrm>
                <a:off x="507750" y="1605480"/>
                <a:ext cx="4207877" cy="383965"/>
                <a:chOff x="484637" y="1612731"/>
                <a:chExt cx="4207877" cy="383965"/>
              </a:xfrm>
            </p:grpSpPr>
            <p:sp>
              <p:nvSpPr>
                <p:cNvPr id="28" name="Rounded Rectangle 27">
                  <a:extLst>
                    <a:ext uri="{FF2B5EF4-FFF2-40B4-BE49-F238E27FC236}">
                      <a16:creationId xmlns:a16="http://schemas.microsoft.com/office/drawing/2014/main" id="{A20AE718-06A5-814A-CFA5-D1510574F70A}"/>
                    </a:ext>
                  </a:extLst>
                </p:cNvPr>
                <p:cNvSpPr/>
                <p:nvPr/>
              </p:nvSpPr>
              <p:spPr>
                <a:xfrm>
                  <a:off x="484637" y="1614005"/>
                  <a:ext cx="1529861" cy="379885"/>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 prices rise</a:t>
                  </a:r>
                </a:p>
              </p:txBody>
            </p:sp>
            <p:sp>
              <p:nvSpPr>
                <p:cNvPr id="29" name="Rounded Rectangle 28">
                  <a:extLst>
                    <a:ext uri="{FF2B5EF4-FFF2-40B4-BE49-F238E27FC236}">
                      <a16:creationId xmlns:a16="http://schemas.microsoft.com/office/drawing/2014/main" id="{066A6BC0-8D4E-9D17-EE8E-F5421CA5CFFF}"/>
                    </a:ext>
                  </a:extLst>
                </p:cNvPr>
                <p:cNvSpPr/>
                <p:nvPr/>
              </p:nvSpPr>
              <p:spPr>
                <a:xfrm>
                  <a:off x="2600999" y="1616811"/>
                  <a:ext cx="1937720" cy="379885"/>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 prices fall back</a:t>
                  </a:r>
                </a:p>
              </p:txBody>
            </p:sp>
            <p:sp>
              <p:nvSpPr>
                <p:cNvPr id="30" name="TextBox 29">
                  <a:extLst>
                    <a:ext uri="{FF2B5EF4-FFF2-40B4-BE49-F238E27FC236}">
                      <a16:creationId xmlns:a16="http://schemas.microsoft.com/office/drawing/2014/main" id="{F11CD78D-709C-2316-412E-406F4B8D3FFD}"/>
                    </a:ext>
                  </a:extLst>
                </p:cNvPr>
                <p:cNvSpPr txBox="1"/>
                <p:nvPr/>
              </p:nvSpPr>
              <p:spPr>
                <a:xfrm>
                  <a:off x="1972495" y="1614005"/>
                  <a:ext cx="696686" cy="379885"/>
                </a:xfrm>
                <a:prstGeom prst="rect">
                  <a:avLst/>
                </a:prstGeom>
                <a:noFill/>
              </p:spPr>
              <p:txBody>
                <a:bodyPr wrap="square" rtlCol="0">
                  <a:spAutoFit/>
                </a:bodyPr>
                <a:lstStyle/>
                <a:p>
                  <a:r>
                    <a:rPr lang="en-US" dirty="0"/>
                    <a:t>? __ ,</a:t>
                  </a:r>
                </a:p>
              </p:txBody>
            </p:sp>
            <p:sp>
              <p:nvSpPr>
                <p:cNvPr id="31" name="TextBox 30">
                  <a:extLst>
                    <a:ext uri="{FF2B5EF4-FFF2-40B4-BE49-F238E27FC236}">
                      <a16:creationId xmlns:a16="http://schemas.microsoft.com/office/drawing/2014/main" id="{7238F6B1-91F5-CF20-E58D-FB16F32DA918}"/>
                    </a:ext>
                  </a:extLst>
                </p:cNvPr>
                <p:cNvSpPr txBox="1"/>
                <p:nvPr/>
              </p:nvSpPr>
              <p:spPr>
                <a:xfrm>
                  <a:off x="4505279" y="1612731"/>
                  <a:ext cx="187235" cy="379885"/>
                </a:xfrm>
                <a:prstGeom prst="rect">
                  <a:avLst/>
                </a:prstGeom>
                <a:noFill/>
              </p:spPr>
              <p:txBody>
                <a:bodyPr wrap="square" rtlCol="0">
                  <a:spAutoFit/>
                </a:bodyPr>
                <a:lstStyle/>
                <a:p>
                  <a:r>
                    <a:rPr lang="en-US" dirty="0"/>
                    <a:t>.</a:t>
                  </a:r>
                </a:p>
              </p:txBody>
            </p:sp>
          </p:grpSp>
          <p:sp>
            <p:nvSpPr>
              <p:cNvPr id="10" name="Rounded Rectangle 9">
                <a:extLst>
                  <a:ext uri="{FF2B5EF4-FFF2-40B4-BE49-F238E27FC236}">
                    <a16:creationId xmlns:a16="http://schemas.microsoft.com/office/drawing/2014/main" id="{FDDCF09E-5E1D-8FD6-CACB-0E3457CAB693}"/>
                  </a:ext>
                </a:extLst>
              </p:cNvPr>
              <p:cNvSpPr/>
              <p:nvPr/>
            </p:nvSpPr>
            <p:spPr>
              <a:xfrm>
                <a:off x="2209800" y="2815921"/>
                <a:ext cx="1714941" cy="379885"/>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not_entailment</a:t>
                </a:r>
              </a:p>
            </p:txBody>
          </p:sp>
          <p:sp>
            <p:nvSpPr>
              <p:cNvPr id="11" name="Rounded Rectangle 10">
                <a:extLst>
                  <a:ext uri="{FF2B5EF4-FFF2-40B4-BE49-F238E27FC236}">
                    <a16:creationId xmlns:a16="http://schemas.microsoft.com/office/drawing/2014/main" id="{A5BEB515-552E-ED67-3A6E-2B13594184A6}"/>
                  </a:ext>
                </a:extLst>
              </p:cNvPr>
              <p:cNvSpPr/>
              <p:nvPr/>
            </p:nvSpPr>
            <p:spPr>
              <a:xfrm>
                <a:off x="4231276" y="2818939"/>
                <a:ext cx="512696" cy="37988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a:t>
                </a:r>
              </a:p>
            </p:txBody>
          </p:sp>
          <p:sp>
            <p:nvSpPr>
              <p:cNvPr id="12" name="TextBox 11">
                <a:extLst>
                  <a:ext uri="{FF2B5EF4-FFF2-40B4-BE49-F238E27FC236}">
                    <a16:creationId xmlns:a16="http://schemas.microsoft.com/office/drawing/2014/main" id="{92E1F36F-D649-7EEF-0D70-1384667D63FE}"/>
                  </a:ext>
                </a:extLst>
              </p:cNvPr>
              <p:cNvSpPr txBox="1"/>
              <p:nvPr/>
            </p:nvSpPr>
            <p:spPr>
              <a:xfrm>
                <a:off x="2684135" y="2466644"/>
                <a:ext cx="1205613" cy="369332"/>
              </a:xfrm>
              <a:prstGeom prst="rect">
                <a:avLst/>
              </a:prstGeom>
              <a:noFill/>
            </p:spPr>
            <p:txBody>
              <a:bodyPr wrap="square" rtlCol="0">
                <a:spAutoFit/>
              </a:bodyPr>
              <a:lstStyle/>
              <a:p>
                <a:r>
                  <a:rPr lang="en-US" dirty="0">
                    <a:solidFill>
                      <a:schemeClr val="bg2">
                        <a:lumMod val="50000"/>
                      </a:schemeClr>
                    </a:solidFill>
                  </a:rPr>
                  <a:t>entailment</a:t>
                </a:r>
              </a:p>
            </p:txBody>
          </p:sp>
          <p:sp>
            <p:nvSpPr>
              <p:cNvPr id="13" name="TextBox 12">
                <a:extLst>
                  <a:ext uri="{FF2B5EF4-FFF2-40B4-BE49-F238E27FC236}">
                    <a16:creationId xmlns:a16="http://schemas.microsoft.com/office/drawing/2014/main" id="{E6A2EC88-2CA2-B640-C1D8-DB78F969E7DB}"/>
                  </a:ext>
                </a:extLst>
              </p:cNvPr>
              <p:cNvSpPr txBox="1"/>
              <p:nvPr/>
            </p:nvSpPr>
            <p:spPr>
              <a:xfrm>
                <a:off x="4231276" y="2475940"/>
                <a:ext cx="512695" cy="369332"/>
              </a:xfrm>
              <a:prstGeom prst="rect">
                <a:avLst/>
              </a:prstGeom>
              <a:noFill/>
            </p:spPr>
            <p:txBody>
              <a:bodyPr wrap="square" rtlCol="0">
                <a:spAutoFit/>
              </a:bodyPr>
              <a:lstStyle/>
              <a:p>
                <a:r>
                  <a:rPr lang="en-US" dirty="0">
                    <a:solidFill>
                      <a:schemeClr val="bg2">
                        <a:lumMod val="50000"/>
                      </a:schemeClr>
                    </a:solidFill>
                  </a:rPr>
                  <a:t>Yes</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9EB2C5C-85BF-F084-2D10-60100ABD55B8}"/>
                      </a:ext>
                    </a:extLst>
                  </p:cNvPr>
                  <p:cNvSpPr txBox="1"/>
                  <p:nvPr/>
                </p:nvSpPr>
                <p:spPr>
                  <a:xfrm>
                    <a:off x="2144169" y="2233274"/>
                    <a:ext cx="70865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𝑃</m:t>
                          </m:r>
                          <m:r>
                            <a:rPr lang="en-CA" b="0" i="1" smtClean="0">
                              <a:latin typeface="Cambria Math" panose="02040503050406030204" pitchFamily="18" charset="0"/>
                            </a:rPr>
                            <m:t>(</m:t>
                          </m:r>
                          <m:r>
                            <a:rPr lang="en-CA" b="0" i="1" smtClean="0">
                              <a:latin typeface="Cambria Math" panose="02040503050406030204" pitchFamily="18" charset="0"/>
                            </a:rPr>
                            <m:t>𝑥</m:t>
                          </m:r>
                          <m:r>
                            <a:rPr lang="en-CA" b="0" i="1" smtClean="0">
                              <a:latin typeface="Cambria Math" panose="02040503050406030204" pitchFamily="18" charset="0"/>
                            </a:rPr>
                            <m:t>)</m:t>
                          </m:r>
                        </m:oMath>
                      </m:oMathPara>
                    </a14:m>
                    <a:endParaRPr lang="en-US" dirty="0"/>
                  </a:p>
                </p:txBody>
              </p:sp>
            </mc:Choice>
            <mc:Fallback>
              <p:sp>
                <p:nvSpPr>
                  <p:cNvPr id="14" name="TextBox 13">
                    <a:extLst>
                      <a:ext uri="{FF2B5EF4-FFF2-40B4-BE49-F238E27FC236}">
                        <a16:creationId xmlns:a16="http://schemas.microsoft.com/office/drawing/2014/main" id="{F9EB2C5C-85BF-F084-2D10-60100ABD55B8}"/>
                      </a:ext>
                    </a:extLst>
                  </p:cNvPr>
                  <p:cNvSpPr txBox="1">
                    <a:spLocks noRot="1" noChangeAspect="1" noMove="1" noResize="1" noEditPoints="1" noAdjustHandles="1" noChangeArrowheads="1" noChangeShapeType="1" noTextEdit="1"/>
                  </p:cNvSpPr>
                  <p:nvPr/>
                </p:nvSpPr>
                <p:spPr>
                  <a:xfrm>
                    <a:off x="2144169" y="2233274"/>
                    <a:ext cx="708656" cy="369332"/>
                  </a:xfrm>
                  <a:prstGeom prst="rect">
                    <a:avLst/>
                  </a:prstGeom>
                  <a:blipFill>
                    <a:blip r:embed="rId5"/>
                    <a:stretch>
                      <a:fillRect b="-13333"/>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E14C9109-BD02-98F0-B03B-2AD273CA6EE2}"/>
                  </a:ext>
                </a:extLst>
              </p:cNvPr>
              <p:cNvCxnSpPr>
                <a:stCxn id="10" idx="3"/>
                <a:endCxn id="11" idx="1"/>
              </p:cNvCxnSpPr>
              <p:nvPr/>
            </p:nvCxnSpPr>
            <p:spPr>
              <a:xfrm>
                <a:off x="3924741" y="3005864"/>
                <a:ext cx="306535" cy="30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E3ED60D9-CC92-0CDE-BD2E-7F505CD90149}"/>
                  </a:ext>
                </a:extLst>
              </p:cNvPr>
              <p:cNvCxnSpPr/>
              <p:nvPr/>
            </p:nvCxnSpPr>
            <p:spPr>
              <a:xfrm>
                <a:off x="3924740" y="2636756"/>
                <a:ext cx="306535" cy="3018"/>
              </a:xfrm>
              <a:prstGeom prst="straightConnector1">
                <a:avLst/>
              </a:prstGeom>
              <a:ln>
                <a:solidFill>
                  <a:schemeClr val="tx1">
                    <a:lumMod val="75000"/>
                    <a:lumOff val="25000"/>
                  </a:schemeClr>
                </a:solidFill>
                <a:tailEnd type="triangle"/>
              </a:ln>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012A80DE-2FE5-1E0D-BECD-0ADBD40C440E}"/>
                  </a:ext>
                </a:extLst>
              </p:cNvPr>
              <p:cNvCxnSpPr>
                <a:stCxn id="11" idx="3"/>
              </p:cNvCxnSpPr>
              <p:nvPr/>
            </p:nvCxnSpPr>
            <p:spPr>
              <a:xfrm flipV="1">
                <a:off x="4743972" y="3005863"/>
                <a:ext cx="481171" cy="3019"/>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5CECC911-8A5E-E311-DBEE-81560AE828EB}"/>
                  </a:ext>
                </a:extLst>
              </p:cNvPr>
              <p:cNvCxnSpPr>
                <a:cxnSpLocks/>
              </p:cNvCxnSpPr>
              <p:nvPr/>
            </p:nvCxnSpPr>
            <p:spPr>
              <a:xfrm flipV="1">
                <a:off x="5226644" y="796307"/>
                <a:ext cx="0" cy="2217134"/>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6989B544-EAE9-45A2-DDA7-DA8637D0CC68}"/>
                  </a:ext>
                </a:extLst>
              </p:cNvPr>
              <p:cNvCxnSpPr>
                <a:endCxn id="3" idx="3"/>
              </p:cNvCxnSpPr>
              <p:nvPr/>
            </p:nvCxnSpPr>
            <p:spPr>
              <a:xfrm flipH="1">
                <a:off x="4095898" y="796307"/>
                <a:ext cx="1129245"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1CB49528-B8B3-97A5-E7A2-BBB6C6B4CDF9}"/>
                  </a:ext>
                </a:extLst>
              </p:cNvPr>
              <p:cNvCxnSpPr>
                <a:stCxn id="3" idx="1"/>
              </p:cNvCxnSpPr>
              <p:nvPr/>
            </p:nvCxnSpPr>
            <p:spPr>
              <a:xfrm flipH="1">
                <a:off x="2343951" y="796307"/>
                <a:ext cx="746094"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0A431D80-2441-89FC-FDE1-955B475D7DED}"/>
                  </a:ext>
                </a:extLst>
              </p:cNvPr>
              <p:cNvCxnSpPr/>
              <p:nvPr/>
            </p:nvCxnSpPr>
            <p:spPr>
              <a:xfrm>
                <a:off x="2343951" y="796307"/>
                <a:ext cx="0" cy="8091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28938541-7B95-F014-70B0-1C7F589B404C}"/>
                      </a:ext>
                    </a:extLst>
                  </p:cNvPr>
                  <p:cNvSpPr txBox="1"/>
                  <p:nvPr/>
                </p:nvSpPr>
                <p:spPr>
                  <a:xfrm>
                    <a:off x="3402075" y="1882918"/>
                    <a:ext cx="4607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CA" b="0" i="1" smtClean="0">
                                  <a:latin typeface="Cambria Math" panose="02040503050406030204" pitchFamily="18" charset="0"/>
                                </a:rPr>
                                <m:t>𝑥</m:t>
                              </m:r>
                            </m:e>
                            <m:sub>
                              <m:r>
                                <a:rPr lang="en-CA" b="0" i="1" smtClean="0">
                                  <a:latin typeface="Cambria Math" panose="02040503050406030204" pitchFamily="18" charset="0"/>
                                </a:rPr>
                                <m:t>1</m:t>
                              </m:r>
                            </m:sub>
                          </m:sSub>
                        </m:oMath>
                      </m:oMathPara>
                    </a14:m>
                    <a:endParaRPr lang="en-US" dirty="0"/>
                  </a:p>
                </p:txBody>
              </p:sp>
            </mc:Choice>
            <mc:Fallback>
              <p:sp>
                <p:nvSpPr>
                  <p:cNvPr id="24" name="TextBox 23">
                    <a:extLst>
                      <a:ext uri="{FF2B5EF4-FFF2-40B4-BE49-F238E27FC236}">
                        <a16:creationId xmlns:a16="http://schemas.microsoft.com/office/drawing/2014/main" id="{28938541-7B95-F014-70B0-1C7F589B404C}"/>
                      </a:ext>
                    </a:extLst>
                  </p:cNvPr>
                  <p:cNvSpPr txBox="1">
                    <a:spLocks noRot="1" noChangeAspect="1" noMove="1" noResize="1" noEditPoints="1" noAdjustHandles="1" noChangeArrowheads="1" noChangeShapeType="1" noTextEdit="1"/>
                  </p:cNvSpPr>
                  <p:nvPr/>
                </p:nvSpPr>
                <p:spPr>
                  <a:xfrm>
                    <a:off x="3402075" y="1882918"/>
                    <a:ext cx="460767"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804EA737-E25E-4431-A16B-0EA6494198EC}"/>
                      </a:ext>
                    </a:extLst>
                  </p:cNvPr>
                  <p:cNvSpPr txBox="1"/>
                  <p:nvPr/>
                </p:nvSpPr>
                <p:spPr>
                  <a:xfrm>
                    <a:off x="1039799" y="1881410"/>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CA" b="0" i="1" smtClean="0">
                                  <a:latin typeface="Cambria Math" panose="02040503050406030204" pitchFamily="18" charset="0"/>
                                </a:rPr>
                                <m:t>𝑥</m:t>
                              </m:r>
                            </m:e>
                            <m:sub>
                              <m:r>
                                <a:rPr lang="en-CA" b="0" i="1" smtClean="0">
                                  <a:latin typeface="Cambria Math" panose="02040503050406030204" pitchFamily="18" charset="0"/>
                                </a:rPr>
                                <m:t>2</m:t>
                              </m:r>
                            </m:sub>
                          </m:sSub>
                        </m:oMath>
                      </m:oMathPara>
                    </a14:m>
                    <a:endParaRPr lang="en-US" dirty="0"/>
                  </a:p>
                </p:txBody>
              </p:sp>
            </mc:Choice>
            <mc:Fallback>
              <p:sp>
                <p:nvSpPr>
                  <p:cNvPr id="25" name="TextBox 24">
                    <a:extLst>
                      <a:ext uri="{FF2B5EF4-FFF2-40B4-BE49-F238E27FC236}">
                        <a16:creationId xmlns:a16="http://schemas.microsoft.com/office/drawing/2014/main" id="{804EA737-E25E-4431-A16B-0EA6494198EC}"/>
                      </a:ext>
                    </a:extLst>
                  </p:cNvPr>
                  <p:cNvSpPr txBox="1">
                    <a:spLocks noRot="1" noChangeAspect="1" noMove="1" noResize="1" noEditPoints="1" noAdjustHandles="1" noChangeArrowheads="1" noChangeShapeType="1" noTextEdit="1"/>
                  </p:cNvSpPr>
                  <p:nvPr/>
                </p:nvSpPr>
                <p:spPr>
                  <a:xfrm>
                    <a:off x="1039799" y="1881410"/>
                    <a:ext cx="466090"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86BBDA2A-C92B-40D6-93A4-344B37D97324}"/>
                      </a:ext>
                    </a:extLst>
                  </p:cNvPr>
                  <p:cNvSpPr txBox="1"/>
                  <p:nvPr/>
                </p:nvSpPr>
                <p:spPr>
                  <a:xfrm>
                    <a:off x="2878237" y="3157201"/>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solidFill>
                                <a:schemeClr val="accent1">
                                  <a:lumMod val="75000"/>
                                </a:schemeClr>
                              </a:solidFill>
                              <a:latin typeface="Cambria Math" panose="02040503050406030204" pitchFamily="18" charset="0"/>
                            </a:rPr>
                            <m:t>𝑦</m:t>
                          </m:r>
                        </m:oMath>
                      </m:oMathPara>
                    </a14:m>
                    <a:endParaRPr lang="en-US" dirty="0"/>
                  </a:p>
                </p:txBody>
              </p:sp>
            </mc:Choice>
            <mc:Fallback>
              <p:sp>
                <p:nvSpPr>
                  <p:cNvPr id="26" name="TextBox 25">
                    <a:extLst>
                      <a:ext uri="{FF2B5EF4-FFF2-40B4-BE49-F238E27FC236}">
                        <a16:creationId xmlns:a16="http://schemas.microsoft.com/office/drawing/2014/main" id="{86BBDA2A-C92B-40D6-93A4-344B37D97324}"/>
                      </a:ext>
                    </a:extLst>
                  </p:cNvPr>
                  <p:cNvSpPr txBox="1">
                    <a:spLocks noRot="1" noChangeAspect="1" noMove="1" noResize="1" noEditPoints="1" noAdjustHandles="1" noChangeArrowheads="1" noChangeShapeType="1" noTextEdit="1"/>
                  </p:cNvSpPr>
                  <p:nvPr/>
                </p:nvSpPr>
                <p:spPr>
                  <a:xfrm>
                    <a:off x="2878237" y="3157201"/>
                    <a:ext cx="371384" cy="369332"/>
                  </a:xfrm>
                  <a:prstGeom prst="rect">
                    <a:avLst/>
                  </a:prstGeom>
                  <a:blipFill>
                    <a:blip r:embed="rId8"/>
                    <a:stretch>
                      <a:fillRect b="-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119220D8-B619-5D8C-C0D4-BB40494E7102}"/>
                      </a:ext>
                    </a:extLst>
                  </p:cNvPr>
                  <p:cNvSpPr txBox="1"/>
                  <p:nvPr/>
                </p:nvSpPr>
                <p:spPr>
                  <a:xfrm>
                    <a:off x="4149351" y="3169473"/>
                    <a:ext cx="6955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solidFill>
                                <a:schemeClr val="accent2">
                                  <a:lumMod val="75000"/>
                                </a:schemeClr>
                              </a:solidFill>
                              <a:latin typeface="Cambria Math" panose="02040503050406030204" pitchFamily="18" charset="0"/>
                            </a:rPr>
                            <m:t>𝑣</m:t>
                          </m:r>
                          <m:r>
                            <a:rPr lang="en-CA" b="0" i="1" smtClean="0">
                              <a:solidFill>
                                <a:schemeClr val="accent2">
                                  <a:lumMod val="75000"/>
                                </a:schemeClr>
                              </a:solidFill>
                              <a:latin typeface="Cambria Math" panose="02040503050406030204" pitchFamily="18" charset="0"/>
                            </a:rPr>
                            <m:t>(</m:t>
                          </m:r>
                          <m:r>
                            <a:rPr lang="en-CA" b="0" i="1" smtClean="0">
                              <a:solidFill>
                                <a:schemeClr val="accent2">
                                  <a:lumMod val="75000"/>
                                </a:schemeClr>
                              </a:solidFill>
                              <a:latin typeface="Cambria Math" panose="02040503050406030204" pitchFamily="18" charset="0"/>
                            </a:rPr>
                            <m:t>𝑦</m:t>
                          </m:r>
                          <m:r>
                            <a:rPr lang="en-CA" b="0" i="1" smtClean="0">
                              <a:solidFill>
                                <a:schemeClr val="accent2">
                                  <a:lumMod val="75000"/>
                                </a:schemeClr>
                              </a:solidFill>
                              <a:latin typeface="Cambria Math" panose="02040503050406030204" pitchFamily="18" charset="0"/>
                            </a:rPr>
                            <m:t>)</m:t>
                          </m:r>
                        </m:oMath>
                      </m:oMathPara>
                    </a14:m>
                    <a:endParaRPr lang="en-US" dirty="0">
                      <a:solidFill>
                        <a:schemeClr val="accent2">
                          <a:lumMod val="75000"/>
                        </a:schemeClr>
                      </a:solidFill>
                    </a:endParaRPr>
                  </a:p>
                </p:txBody>
              </p:sp>
            </mc:Choice>
            <mc:Fallback>
              <p:sp>
                <p:nvSpPr>
                  <p:cNvPr id="27" name="TextBox 26">
                    <a:extLst>
                      <a:ext uri="{FF2B5EF4-FFF2-40B4-BE49-F238E27FC236}">
                        <a16:creationId xmlns:a16="http://schemas.microsoft.com/office/drawing/2014/main" id="{119220D8-B619-5D8C-C0D4-BB40494E7102}"/>
                      </a:ext>
                    </a:extLst>
                  </p:cNvPr>
                  <p:cNvSpPr txBox="1">
                    <a:spLocks noRot="1" noChangeAspect="1" noMove="1" noResize="1" noEditPoints="1" noAdjustHandles="1" noChangeArrowheads="1" noChangeShapeType="1" noTextEdit="1"/>
                  </p:cNvSpPr>
                  <p:nvPr/>
                </p:nvSpPr>
                <p:spPr>
                  <a:xfrm>
                    <a:off x="4149351" y="3169473"/>
                    <a:ext cx="695511" cy="369332"/>
                  </a:xfrm>
                  <a:prstGeom prst="rect">
                    <a:avLst/>
                  </a:prstGeom>
                  <a:blipFill>
                    <a:blip r:embed="rId9"/>
                    <a:stretch>
                      <a:fillRect b="-13333"/>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1236300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406F1-18B7-6EFF-7B85-34EC2E378D2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6DCE2458-1AA7-FED5-E245-C57679E87BD0}"/>
              </a:ext>
            </a:extLst>
          </p:cNvPr>
          <p:cNvSpPr>
            <a:spLocks noGrp="1"/>
          </p:cNvSpPr>
          <p:nvPr>
            <p:ph type="dt" sz="half" idx="10"/>
          </p:nvPr>
        </p:nvSpPr>
        <p:spPr/>
        <p:txBody>
          <a:bodyPr/>
          <a:lstStyle/>
          <a:p>
            <a:fld id="{251F351B-3C41-6C46-A5F1-3CA0D762442A}" type="datetime1">
              <a:rPr lang="en-CA" smtClean="0"/>
              <a:t>2024-02-05</a:t>
            </a:fld>
            <a:endParaRPr lang="en-US"/>
          </a:p>
        </p:txBody>
      </p:sp>
      <p:sp>
        <p:nvSpPr>
          <p:cNvPr id="5" name="Footer Placeholder 4">
            <a:extLst>
              <a:ext uri="{FF2B5EF4-FFF2-40B4-BE49-F238E27FC236}">
                <a16:creationId xmlns:a16="http://schemas.microsoft.com/office/drawing/2014/main" id="{7C4AA357-A0C1-52B8-D50D-5ABD2E80546E}"/>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A7F40E8E-041E-5C45-6272-4E6FB6CE7C3B}"/>
              </a:ext>
            </a:extLst>
          </p:cNvPr>
          <p:cNvSpPr>
            <a:spLocks noGrp="1"/>
          </p:cNvSpPr>
          <p:nvPr>
            <p:ph type="sldNum" sz="quarter" idx="12"/>
          </p:nvPr>
        </p:nvSpPr>
        <p:spPr/>
        <p:txBody>
          <a:bodyPr/>
          <a:lstStyle/>
          <a:p>
            <a:fld id="{D4F24A5E-B0D2-394D-9970-9AE06BCB59C1}" type="slidenum">
              <a:rPr lang="en-US" smtClean="0"/>
              <a:t>26</a:t>
            </a:fld>
            <a:endParaRPr lang="en-US"/>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598C00DF-DC15-78B9-F316-D82F87938245}"/>
                  </a:ext>
                </a:extLst>
              </p:cNvPr>
              <p:cNvSpPr txBox="1"/>
              <p:nvPr/>
            </p:nvSpPr>
            <p:spPr>
              <a:xfrm>
                <a:off x="637412" y="501876"/>
                <a:ext cx="6030226" cy="5665397"/>
              </a:xfrm>
              <a:prstGeom prst="rect">
                <a:avLst/>
              </a:prstGeom>
              <a:noFill/>
            </p:spPr>
            <p:txBody>
              <a:bodyPr wrap="square" rtlCol="0">
                <a:spAutoFit/>
              </a:bodyPr>
              <a:lstStyle/>
              <a:p>
                <a14:m>
                  <m:oMath xmlns:m="http://schemas.openxmlformats.org/officeDocument/2006/math">
                    <m:sSub>
                      <m:sSubPr>
                        <m:ctrlPr>
                          <a:rPr lang="en-US" sz="2400" i="1" smtClean="0"/>
                        </m:ctrlPr>
                      </m:sSubPr>
                      <m:e>
                        <m:r>
                          <a:rPr lang="en-CA" sz="2400" b="0" i="1" smtClean="0"/>
                          <m:t>𝑃𝑉𝑃</m:t>
                        </m:r>
                      </m:e>
                      <m:sub>
                        <m:r>
                          <a:rPr lang="en-CA" sz="2400" b="0" i="1" smtClean="0"/>
                          <m:t>𝑝</m:t>
                        </m:r>
                      </m:sub>
                    </m:sSub>
                    <m:r>
                      <a:rPr lang="en-CA" sz="2400" b="0" i="1" smtClean="0"/>
                      <m:t>=(</m:t>
                    </m:r>
                    <m:r>
                      <a:rPr lang="en-CA" sz="2400" b="0" i="1" smtClean="0"/>
                      <m:t>𝑃</m:t>
                    </m:r>
                    <m:r>
                      <a:rPr lang="en-CA" sz="2400" b="0" i="1" smtClean="0"/>
                      <m:t>,</m:t>
                    </m:r>
                    <m:r>
                      <a:rPr lang="en-CA" sz="2400" b="0" i="1" smtClean="0"/>
                      <m:t>𝑣</m:t>
                    </m:r>
                    <m:r>
                      <a:rPr lang="en-CA" sz="2400" b="0" i="1" smtClean="0"/>
                      <m:t>)</m:t>
                    </m:r>
                  </m:oMath>
                </a14:m>
                <a:r>
                  <a:rPr lang="en-US" sz="2400" dirty="0"/>
                  <a:t>	 </a:t>
                </a:r>
                <a:r>
                  <a:rPr lang="en-US" sz="2400" dirty="0">
                    <a:solidFill>
                      <a:srgbClr val="C00000"/>
                    </a:solidFill>
                  </a:rPr>
                  <a:t>To map inputs </a:t>
                </a:r>
                <a14:m>
                  <m:oMath xmlns:m="http://schemas.openxmlformats.org/officeDocument/2006/math">
                    <m:r>
                      <a:rPr lang="en-CA" sz="2400" b="0" i="0" smtClean="0">
                        <a:solidFill>
                          <a:srgbClr val="C00000"/>
                        </a:solidFill>
                      </a:rPr>
                      <m:t>(</m:t>
                    </m:r>
                    <m:r>
                      <m:rPr>
                        <m:sty m:val="p"/>
                      </m:rPr>
                      <a:rPr lang="en-CA" sz="2400" i="1">
                        <a:solidFill>
                          <a:srgbClr val="C00000"/>
                        </a:solidFill>
                      </a:rPr>
                      <m:t>x</m:t>
                    </m:r>
                    <m:r>
                      <a:rPr lang="en-CA" sz="2400" i="1">
                        <a:solidFill>
                          <a:srgbClr val="C00000"/>
                        </a:solidFill>
                        <a:ea typeface="Cambria Math" panose="02040503050406030204" pitchFamily="18" charset="0"/>
                      </a:rPr>
                      <m:t>∈</m:t>
                    </m:r>
                    <m:r>
                      <a:rPr lang="en-CA" sz="2400" i="1">
                        <a:solidFill>
                          <a:srgbClr val="C00000"/>
                        </a:solidFill>
                        <a:ea typeface="Cambria Math" panose="02040503050406030204" pitchFamily="18" charset="0"/>
                      </a:rPr>
                      <m:t>𝑋</m:t>
                    </m:r>
                    <m:r>
                      <a:rPr lang="en-CA" sz="2400" b="0" i="1" smtClean="0">
                        <a:solidFill>
                          <a:srgbClr val="C00000"/>
                        </a:solidFill>
                        <a:ea typeface="Cambria Math" panose="02040503050406030204" pitchFamily="18" charset="0"/>
                      </a:rPr>
                      <m:t>)</m:t>
                    </m:r>
                  </m:oMath>
                </a14:m>
                <a:r>
                  <a:rPr lang="en-US" sz="2400" dirty="0">
                    <a:solidFill>
                      <a:srgbClr val="C00000"/>
                    </a:solidFill>
                  </a:rPr>
                  <a:t> to  </a:t>
                </a:r>
              </a:p>
              <a:p>
                <a:r>
                  <a:rPr lang="en-US" sz="2400" dirty="0">
                    <a:solidFill>
                      <a:srgbClr val="C00000"/>
                    </a:solidFill>
                  </a:rPr>
                  <a:t>                            outputs </a:t>
                </a:r>
                <a14:m>
                  <m:oMath xmlns:m="http://schemas.openxmlformats.org/officeDocument/2006/math">
                    <m:r>
                      <a:rPr lang="en-CA" sz="2400" b="0" i="0" dirty="0" smtClean="0">
                        <a:solidFill>
                          <a:srgbClr val="C00000"/>
                        </a:solidFill>
                      </a:rPr>
                      <m:t>(</m:t>
                    </m:r>
                    <m:r>
                      <m:rPr>
                        <m:sty m:val="p"/>
                      </m:rPr>
                      <a:rPr lang="en-CA" sz="2400" i="1" dirty="0">
                        <a:solidFill>
                          <a:srgbClr val="C00000"/>
                        </a:solidFill>
                      </a:rPr>
                      <m:t>y</m:t>
                    </m:r>
                    <m:r>
                      <a:rPr lang="en-CA" sz="2400" i="1">
                        <a:solidFill>
                          <a:srgbClr val="C00000"/>
                        </a:solidFill>
                        <a:ea typeface="Cambria Math" panose="02040503050406030204" pitchFamily="18" charset="0"/>
                      </a:rPr>
                      <m:t>∈</m:t>
                    </m:r>
                    <m:r>
                      <a:rPr lang="en-CA" sz="2400" i="1">
                        <a:solidFill>
                          <a:srgbClr val="C00000"/>
                        </a:solidFill>
                        <a:ea typeface="Cambria Math" panose="02040503050406030204" pitchFamily="18" charset="0"/>
                      </a:rPr>
                      <m:t>𝑌</m:t>
                    </m:r>
                    <m:r>
                      <a:rPr lang="en-CA" sz="2400" b="0" i="1" smtClean="0">
                        <a:solidFill>
                          <a:srgbClr val="C00000"/>
                        </a:solidFill>
                        <a:ea typeface="Cambria Math" panose="02040503050406030204" pitchFamily="18" charset="0"/>
                      </a:rPr>
                      <m:t>)</m:t>
                    </m:r>
                  </m:oMath>
                </a14:m>
                <a:r>
                  <a:rPr lang="en-US" sz="2400" dirty="0">
                    <a:solidFill>
                      <a:srgbClr val="C00000"/>
                    </a:solidFill>
                  </a:rPr>
                  <a:t>, each PET </a:t>
                </a:r>
              </a:p>
              <a:p>
                <a:r>
                  <a:rPr lang="en-US" sz="2400" dirty="0">
                    <a:solidFill>
                      <a:srgbClr val="C00000"/>
                    </a:solidFill>
                  </a:rPr>
                  <a:t>                            contains a set of Pattern-</a:t>
                </a:r>
              </a:p>
              <a:p>
                <a:r>
                  <a:rPr lang="en-US" sz="2400" dirty="0">
                    <a:solidFill>
                      <a:srgbClr val="C00000"/>
                    </a:solidFill>
                  </a:rPr>
                  <a:t>                            verbalizer pairs (PVPs)</a:t>
                </a:r>
              </a:p>
              <a:p>
                <a:endParaRPr lang="en-US" sz="2400" dirty="0">
                  <a:solidFill>
                    <a:schemeClr val="tx1"/>
                  </a:solidFill>
                </a:endParaRPr>
              </a:p>
              <a:p>
                <a14:m>
                  <m:oMath xmlns:m="http://schemas.openxmlformats.org/officeDocument/2006/math">
                    <m:r>
                      <a:rPr lang="en-CA" sz="2400" i="1" smtClean="0"/>
                      <m:t>𝑃</m:t>
                    </m:r>
                    <m:r>
                      <a:rPr lang="en-CA" sz="2400" b="0" i="1" smtClean="0"/>
                      <m:t>:</m:t>
                    </m:r>
                    <m:r>
                      <a:rPr lang="en-CA" sz="2400" b="0" i="1" smtClean="0"/>
                      <m:t>𝑋</m:t>
                    </m:r>
                    <m:r>
                      <a:rPr lang="en-CA" sz="2400" b="0" i="1" smtClean="0"/>
                      <m:t>→</m:t>
                    </m:r>
                    <m:sSup>
                      <m:sSupPr>
                        <m:ctrlPr>
                          <a:rPr lang="en-US" sz="2400" i="1" smtClean="0">
                            <a:solidFill>
                              <a:schemeClr val="tx1"/>
                            </a:solidFill>
                          </a:rPr>
                        </m:ctrlPr>
                      </m:sSupPr>
                      <m:e>
                        <m:r>
                          <a:rPr lang="en-CA" sz="2400" i="1">
                            <a:solidFill>
                              <a:schemeClr val="tx1"/>
                            </a:solidFill>
                          </a:rPr>
                          <m:t>𝑇</m:t>
                        </m:r>
                      </m:e>
                      <m:sup>
                        <m:r>
                          <a:rPr lang="en-CA" sz="2400" i="1">
                            <a:solidFill>
                              <a:schemeClr val="tx1"/>
                            </a:solidFill>
                          </a:rPr>
                          <m:t>∗</m:t>
                        </m:r>
                      </m:sup>
                    </m:sSup>
                  </m:oMath>
                </a14:m>
                <a:r>
                  <a:rPr lang="en-US" sz="2400" dirty="0"/>
                  <a:t>	</a:t>
                </a:r>
                <a:r>
                  <a:rPr lang="en-US" sz="2400" dirty="0">
                    <a:solidFill>
                      <a:srgbClr val="C00000"/>
                    </a:solidFill>
                  </a:rPr>
                  <a:t>Maps inputs to cloze questions  </a:t>
                </a:r>
              </a:p>
              <a:p>
                <a:r>
                  <a:rPr lang="en-US" sz="2400" dirty="0">
                    <a:solidFill>
                      <a:srgbClr val="C00000"/>
                    </a:solidFill>
                  </a:rPr>
                  <a:t>                           containing a single mask</a:t>
                </a:r>
                <a:endParaRPr lang="en-CA" sz="2400" i="1" dirty="0">
                  <a:solidFill>
                    <a:srgbClr val="C00000"/>
                  </a:solidFill>
                </a:endParaRPr>
              </a:p>
              <a:p>
                <a:endParaRPr lang="en-CA" sz="2400" i="1" dirty="0"/>
              </a:p>
              <a:p>
                <a14:m>
                  <m:oMath xmlns:m="http://schemas.openxmlformats.org/officeDocument/2006/math">
                    <m:r>
                      <a:rPr lang="en-CA" sz="2400" b="0" i="1" smtClean="0"/>
                      <m:t>𝑣</m:t>
                    </m:r>
                    <m:r>
                      <a:rPr lang="en-CA" sz="2400" i="1"/>
                      <m:t>:</m:t>
                    </m:r>
                    <m:r>
                      <a:rPr lang="en-CA" sz="2400" b="0" i="1" smtClean="0"/>
                      <m:t>𝑌</m:t>
                    </m:r>
                    <m:r>
                      <a:rPr lang="en-CA" sz="2400" i="1"/>
                      <m:t>→</m:t>
                    </m:r>
                    <m:r>
                      <a:rPr lang="en-CA" sz="2400" b="0" i="1" smtClean="0"/>
                      <m:t>𝑇</m:t>
                    </m:r>
                  </m:oMath>
                </a14:m>
                <a:r>
                  <a:rPr lang="en-US" sz="2400" dirty="0"/>
                  <a:t>	</a:t>
                </a:r>
                <a:r>
                  <a:rPr lang="en-US" sz="2400" dirty="0">
                    <a:solidFill>
                      <a:srgbClr val="C00000"/>
                    </a:solidFill>
                  </a:rPr>
                  <a:t>Maps each output to a single </a:t>
                </a:r>
              </a:p>
              <a:p>
                <a:r>
                  <a:rPr lang="en-US" sz="2400" dirty="0">
                    <a:solidFill>
                      <a:srgbClr val="C00000"/>
                    </a:solidFill>
                  </a:rPr>
                  <a:t>                           token representing its task-</a:t>
                </a:r>
              </a:p>
              <a:p>
                <a:r>
                  <a:rPr lang="en-US" sz="2400" dirty="0">
                    <a:solidFill>
                      <a:srgbClr val="C00000"/>
                    </a:solidFill>
                  </a:rPr>
                  <a:t>                           specific meaning in the pattern</a:t>
                </a:r>
              </a:p>
              <a:p>
                <a:endParaRPr lang="en-US" sz="2400" dirty="0">
                  <a:solidFill>
                    <a:srgbClr val="C00000"/>
                  </a:solidFill>
                </a:endParaRPr>
              </a:p>
              <a:p>
                <a:r>
                  <a:rPr lang="en-US" sz="2400" dirty="0">
                    <a:solidFill>
                      <a:srgbClr val="C00000"/>
                    </a:solidFill>
                  </a:rPr>
                  <a:t>Note- 		</a:t>
                </a:r>
                <a14:m>
                  <m:oMath xmlns:m="http://schemas.openxmlformats.org/officeDocument/2006/math">
                    <m:r>
                      <a:rPr lang="en-CA" sz="2400" b="0" i="1" smtClean="0">
                        <a:solidFill>
                          <a:srgbClr val="C00000"/>
                        </a:solidFill>
                      </a:rPr>
                      <m:t>𝑇</m:t>
                    </m:r>
                  </m:oMath>
                </a14:m>
                <a:r>
                  <a:rPr lang="en-US" sz="2400" dirty="0">
                    <a:solidFill>
                      <a:srgbClr val="C00000"/>
                    </a:solidFill>
                  </a:rPr>
                  <a:t> is the vocabulary of the MLM</a:t>
                </a:r>
              </a:p>
              <a:p>
                <a:r>
                  <a:rPr lang="en-US" sz="2400" dirty="0">
                    <a:solidFill>
                      <a:srgbClr val="C00000"/>
                    </a:solidFill>
                  </a:rPr>
                  <a:t>		</a:t>
                </a:r>
                <a14:m>
                  <m:oMath xmlns:m="http://schemas.openxmlformats.org/officeDocument/2006/math">
                    <m:sSup>
                      <m:sSupPr>
                        <m:ctrlPr>
                          <a:rPr lang="en-US" sz="2400" i="1" smtClean="0">
                            <a:solidFill>
                              <a:srgbClr val="C00000"/>
                            </a:solidFill>
                          </a:rPr>
                        </m:ctrlPr>
                      </m:sSupPr>
                      <m:e>
                        <m:r>
                          <a:rPr lang="en-CA" sz="2400" b="0" i="1" smtClean="0">
                            <a:solidFill>
                              <a:srgbClr val="C00000"/>
                            </a:solidFill>
                          </a:rPr>
                          <m:t>𝑇</m:t>
                        </m:r>
                      </m:e>
                      <m:sup>
                        <m:r>
                          <a:rPr lang="en-CA" sz="2400" b="0" i="1" smtClean="0">
                            <a:solidFill>
                              <a:srgbClr val="C00000"/>
                            </a:solidFill>
                          </a:rPr>
                          <m:t>∗</m:t>
                        </m:r>
                      </m:sup>
                    </m:sSup>
                  </m:oMath>
                </a14:m>
                <a:r>
                  <a:rPr lang="en-US" sz="2400" dirty="0">
                    <a:solidFill>
                      <a:srgbClr val="C00000"/>
                    </a:solidFill>
                  </a:rPr>
                  <a:t> is the set of all token </a:t>
                </a:r>
              </a:p>
              <a:p>
                <a:r>
                  <a:rPr lang="en-US" sz="2400" dirty="0">
                    <a:solidFill>
                      <a:srgbClr val="C00000"/>
                    </a:solidFill>
                  </a:rPr>
                  <a:t>                           sequences</a:t>
                </a:r>
              </a:p>
            </p:txBody>
          </p:sp>
        </mc:Choice>
        <mc:Fallback>
          <p:sp>
            <p:nvSpPr>
              <p:cNvPr id="19" name="TextBox 18">
                <a:extLst>
                  <a:ext uri="{FF2B5EF4-FFF2-40B4-BE49-F238E27FC236}">
                    <a16:creationId xmlns:a16="http://schemas.microsoft.com/office/drawing/2014/main" id="{598C00DF-DC15-78B9-F316-D82F87938245}"/>
                  </a:ext>
                </a:extLst>
              </p:cNvPr>
              <p:cNvSpPr txBox="1">
                <a:spLocks noRot="1" noChangeAspect="1" noMove="1" noResize="1" noEditPoints="1" noAdjustHandles="1" noChangeArrowheads="1" noChangeShapeType="1" noTextEdit="1"/>
              </p:cNvSpPr>
              <p:nvPr/>
            </p:nvSpPr>
            <p:spPr>
              <a:xfrm>
                <a:off x="637412" y="501876"/>
                <a:ext cx="6030226" cy="5665397"/>
              </a:xfrm>
              <a:prstGeom prst="rect">
                <a:avLst/>
              </a:prstGeom>
              <a:blipFill>
                <a:blip r:embed="rId3"/>
                <a:stretch>
                  <a:fillRect l="-1681" t="-671" b="-1566"/>
                </a:stretch>
              </a:blipFill>
            </p:spPr>
            <p:txBody>
              <a:bodyPr/>
              <a:lstStyle/>
              <a:p>
                <a:r>
                  <a:rPr lang="en-US">
                    <a:noFill/>
                  </a:rPr>
                  <a:t> </a:t>
                </a:r>
              </a:p>
            </p:txBody>
          </p:sp>
        </mc:Fallback>
      </mc:AlternateContent>
      <p:grpSp>
        <p:nvGrpSpPr>
          <p:cNvPr id="101" name="Group 100">
            <a:extLst>
              <a:ext uri="{FF2B5EF4-FFF2-40B4-BE49-F238E27FC236}">
                <a16:creationId xmlns:a16="http://schemas.microsoft.com/office/drawing/2014/main" id="{55FBB0D6-8F3F-7C41-F5B1-D124C3A9987E}"/>
              </a:ext>
            </a:extLst>
          </p:cNvPr>
          <p:cNvGrpSpPr/>
          <p:nvPr/>
        </p:nvGrpSpPr>
        <p:grpSpPr>
          <a:xfrm>
            <a:off x="6562585" y="1960064"/>
            <a:ext cx="4791215" cy="2937872"/>
            <a:chOff x="435429" y="600933"/>
            <a:chExt cx="4791215" cy="2937872"/>
          </a:xfrm>
        </p:grpSpPr>
        <mc:AlternateContent xmlns:mc="http://schemas.openxmlformats.org/markup-compatibility/2006">
          <mc:Choice xmlns:a14="http://schemas.microsoft.com/office/drawing/2010/main" Requires="a14">
            <p:sp>
              <p:nvSpPr>
                <p:cNvPr id="80" name="TextBox 79">
                  <a:extLst>
                    <a:ext uri="{FF2B5EF4-FFF2-40B4-BE49-F238E27FC236}">
                      <a16:creationId xmlns:a16="http://schemas.microsoft.com/office/drawing/2014/main" id="{4502960A-3669-192A-EAA4-49642DB8BD91}"/>
                    </a:ext>
                  </a:extLst>
                </p:cNvPr>
                <p:cNvSpPr txBox="1"/>
                <p:nvPr/>
              </p:nvSpPr>
              <p:spPr>
                <a:xfrm>
                  <a:off x="3090045" y="600933"/>
                  <a:ext cx="1005853" cy="3907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𝑝</m:t>
                            </m:r>
                          </m:sub>
                        </m:sSub>
                        <m:r>
                          <a:rPr lang="en-CA" b="0" i="1" smtClean="0">
                            <a:latin typeface="Cambria Math" panose="02040503050406030204" pitchFamily="18" charset="0"/>
                          </a:rPr>
                          <m:t>(</m:t>
                        </m:r>
                        <m:r>
                          <a:rPr lang="en-CA" b="0" i="1" smtClean="0">
                            <a:latin typeface="Cambria Math" panose="02040503050406030204" pitchFamily="18" charset="0"/>
                          </a:rPr>
                          <m:t>𝑦</m:t>
                        </m:r>
                        <m:r>
                          <a:rPr lang="en-CA" b="0" i="1" smtClean="0">
                            <a:latin typeface="Cambria Math" panose="02040503050406030204" pitchFamily="18" charset="0"/>
                          </a:rPr>
                          <m:t>|</m:t>
                        </m:r>
                        <m:r>
                          <a:rPr lang="en-CA" b="0" i="1" smtClean="0">
                            <a:latin typeface="Cambria Math" panose="02040503050406030204" pitchFamily="18" charset="0"/>
                          </a:rPr>
                          <m:t>𝑥</m:t>
                        </m:r>
                        <m:r>
                          <a:rPr lang="en-CA" b="0" i="1" smtClean="0">
                            <a:latin typeface="Cambria Math" panose="02040503050406030204" pitchFamily="18" charset="0"/>
                          </a:rPr>
                          <m:t>)</m:t>
                        </m:r>
                      </m:oMath>
                    </m:oMathPara>
                  </a14:m>
                  <a:endParaRPr lang="en-US" dirty="0"/>
                </a:p>
              </p:txBody>
            </p:sp>
          </mc:Choice>
          <mc:Fallback>
            <p:sp>
              <p:nvSpPr>
                <p:cNvPr id="80" name="TextBox 79">
                  <a:extLst>
                    <a:ext uri="{FF2B5EF4-FFF2-40B4-BE49-F238E27FC236}">
                      <a16:creationId xmlns:a16="http://schemas.microsoft.com/office/drawing/2014/main" id="{4502960A-3669-192A-EAA4-49642DB8BD91}"/>
                    </a:ext>
                  </a:extLst>
                </p:cNvPr>
                <p:cNvSpPr txBox="1">
                  <a:spLocks noRot="1" noChangeAspect="1" noMove="1" noResize="1" noEditPoints="1" noAdjustHandles="1" noChangeArrowheads="1" noChangeShapeType="1" noTextEdit="1"/>
                </p:cNvSpPr>
                <p:nvPr/>
              </p:nvSpPr>
              <p:spPr>
                <a:xfrm>
                  <a:off x="3090045" y="600933"/>
                  <a:ext cx="1005853" cy="390748"/>
                </a:xfrm>
                <a:prstGeom prst="rect">
                  <a:avLst/>
                </a:prstGeom>
                <a:blipFill>
                  <a:blip r:embed="rId4"/>
                  <a:stretch>
                    <a:fillRect b="-6250"/>
                  </a:stretch>
                </a:blipFill>
              </p:spPr>
              <p:txBody>
                <a:bodyPr/>
                <a:lstStyle/>
                <a:p>
                  <a:r>
                    <a:rPr lang="en-US">
                      <a:noFill/>
                    </a:rPr>
                    <a:t> </a:t>
                  </a:r>
                </a:p>
              </p:txBody>
            </p:sp>
          </mc:Fallback>
        </mc:AlternateContent>
        <p:grpSp>
          <p:nvGrpSpPr>
            <p:cNvPr id="100" name="Group 99">
              <a:extLst>
                <a:ext uri="{FF2B5EF4-FFF2-40B4-BE49-F238E27FC236}">
                  <a16:creationId xmlns:a16="http://schemas.microsoft.com/office/drawing/2014/main" id="{790F4829-799F-3EB8-617D-DF677020BF67}"/>
                </a:ext>
              </a:extLst>
            </p:cNvPr>
            <p:cNvGrpSpPr/>
            <p:nvPr/>
          </p:nvGrpSpPr>
          <p:grpSpPr>
            <a:xfrm>
              <a:off x="435429" y="796307"/>
              <a:ext cx="4791215" cy="2742498"/>
              <a:chOff x="435429" y="796307"/>
              <a:chExt cx="4791215" cy="2742498"/>
            </a:xfrm>
          </p:grpSpPr>
          <p:sp>
            <p:nvSpPr>
              <p:cNvPr id="61" name="Rounded Rectangle 60">
                <a:extLst>
                  <a:ext uri="{FF2B5EF4-FFF2-40B4-BE49-F238E27FC236}">
                    <a16:creationId xmlns:a16="http://schemas.microsoft.com/office/drawing/2014/main" id="{D05C5069-78F1-7E4A-5F33-08BF6342B00D}"/>
                  </a:ext>
                </a:extLst>
              </p:cNvPr>
              <p:cNvSpPr/>
              <p:nvPr/>
            </p:nvSpPr>
            <p:spPr>
              <a:xfrm>
                <a:off x="435429" y="1297577"/>
                <a:ext cx="4308542" cy="1010194"/>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36AAE616-B92E-AC5D-DD25-8A36FA5B7221}"/>
                  </a:ext>
                </a:extLst>
              </p:cNvPr>
              <p:cNvGrpSpPr/>
              <p:nvPr/>
            </p:nvGrpSpPr>
            <p:grpSpPr>
              <a:xfrm>
                <a:off x="507750" y="1605480"/>
                <a:ext cx="4207877" cy="383965"/>
                <a:chOff x="484637" y="1612731"/>
                <a:chExt cx="4207877" cy="383965"/>
              </a:xfrm>
            </p:grpSpPr>
            <p:sp>
              <p:nvSpPr>
                <p:cNvPr id="62" name="Rounded Rectangle 61">
                  <a:extLst>
                    <a:ext uri="{FF2B5EF4-FFF2-40B4-BE49-F238E27FC236}">
                      <a16:creationId xmlns:a16="http://schemas.microsoft.com/office/drawing/2014/main" id="{CC8F9F5B-BEDC-DF85-EBA0-CB4B46EDB69E}"/>
                    </a:ext>
                  </a:extLst>
                </p:cNvPr>
                <p:cNvSpPr/>
                <p:nvPr/>
              </p:nvSpPr>
              <p:spPr>
                <a:xfrm>
                  <a:off x="484637" y="1614005"/>
                  <a:ext cx="1529861" cy="379885"/>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 prices rise</a:t>
                  </a:r>
                </a:p>
              </p:txBody>
            </p:sp>
            <p:sp>
              <p:nvSpPr>
                <p:cNvPr id="64" name="Rounded Rectangle 63">
                  <a:extLst>
                    <a:ext uri="{FF2B5EF4-FFF2-40B4-BE49-F238E27FC236}">
                      <a16:creationId xmlns:a16="http://schemas.microsoft.com/office/drawing/2014/main" id="{4F756FCC-03AE-29E4-55B5-082136BA17E5}"/>
                    </a:ext>
                  </a:extLst>
                </p:cNvPr>
                <p:cNvSpPr/>
                <p:nvPr/>
              </p:nvSpPr>
              <p:spPr>
                <a:xfrm>
                  <a:off x="2600999" y="1616811"/>
                  <a:ext cx="1937720" cy="379885"/>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 prices fall back</a:t>
                  </a:r>
                </a:p>
              </p:txBody>
            </p:sp>
            <p:sp>
              <p:nvSpPr>
                <p:cNvPr id="65" name="TextBox 64">
                  <a:extLst>
                    <a:ext uri="{FF2B5EF4-FFF2-40B4-BE49-F238E27FC236}">
                      <a16:creationId xmlns:a16="http://schemas.microsoft.com/office/drawing/2014/main" id="{7078F881-2FEF-FFC3-62F4-499AEB95A8F8}"/>
                    </a:ext>
                  </a:extLst>
                </p:cNvPr>
                <p:cNvSpPr txBox="1"/>
                <p:nvPr/>
              </p:nvSpPr>
              <p:spPr>
                <a:xfrm>
                  <a:off x="1972495" y="1614005"/>
                  <a:ext cx="696686" cy="379885"/>
                </a:xfrm>
                <a:prstGeom prst="rect">
                  <a:avLst/>
                </a:prstGeom>
                <a:noFill/>
              </p:spPr>
              <p:txBody>
                <a:bodyPr wrap="square" rtlCol="0">
                  <a:spAutoFit/>
                </a:bodyPr>
                <a:lstStyle/>
                <a:p>
                  <a:r>
                    <a:rPr lang="en-US" dirty="0"/>
                    <a:t>? __ ,</a:t>
                  </a:r>
                </a:p>
              </p:txBody>
            </p:sp>
            <p:sp>
              <p:nvSpPr>
                <p:cNvPr id="66" name="TextBox 65">
                  <a:extLst>
                    <a:ext uri="{FF2B5EF4-FFF2-40B4-BE49-F238E27FC236}">
                      <a16:creationId xmlns:a16="http://schemas.microsoft.com/office/drawing/2014/main" id="{81F4422E-7C54-D2F7-918C-5C09EA2BE75B}"/>
                    </a:ext>
                  </a:extLst>
                </p:cNvPr>
                <p:cNvSpPr txBox="1"/>
                <p:nvPr/>
              </p:nvSpPr>
              <p:spPr>
                <a:xfrm>
                  <a:off x="4505279" y="1612731"/>
                  <a:ext cx="187235" cy="379885"/>
                </a:xfrm>
                <a:prstGeom prst="rect">
                  <a:avLst/>
                </a:prstGeom>
                <a:noFill/>
              </p:spPr>
              <p:txBody>
                <a:bodyPr wrap="square" rtlCol="0">
                  <a:spAutoFit/>
                </a:bodyPr>
                <a:lstStyle/>
                <a:p>
                  <a:r>
                    <a:rPr lang="en-US" dirty="0"/>
                    <a:t>.</a:t>
                  </a:r>
                </a:p>
              </p:txBody>
            </p:sp>
          </p:grpSp>
          <p:sp>
            <p:nvSpPr>
              <p:cNvPr id="69" name="Rounded Rectangle 68">
                <a:extLst>
                  <a:ext uri="{FF2B5EF4-FFF2-40B4-BE49-F238E27FC236}">
                    <a16:creationId xmlns:a16="http://schemas.microsoft.com/office/drawing/2014/main" id="{F0A2934C-19DE-BE98-A2F1-1FFD6CDA566F}"/>
                  </a:ext>
                </a:extLst>
              </p:cNvPr>
              <p:cNvSpPr/>
              <p:nvPr/>
            </p:nvSpPr>
            <p:spPr>
              <a:xfrm>
                <a:off x="2209800" y="2815921"/>
                <a:ext cx="1714941" cy="379885"/>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not_entailment</a:t>
                </a:r>
              </a:p>
            </p:txBody>
          </p:sp>
          <p:sp>
            <p:nvSpPr>
              <p:cNvPr id="70" name="Rounded Rectangle 69">
                <a:extLst>
                  <a:ext uri="{FF2B5EF4-FFF2-40B4-BE49-F238E27FC236}">
                    <a16:creationId xmlns:a16="http://schemas.microsoft.com/office/drawing/2014/main" id="{B3A5A8E7-5E55-1A7D-89AA-4C5AD4F293D9}"/>
                  </a:ext>
                </a:extLst>
              </p:cNvPr>
              <p:cNvSpPr/>
              <p:nvPr/>
            </p:nvSpPr>
            <p:spPr>
              <a:xfrm>
                <a:off x="4231276" y="2818939"/>
                <a:ext cx="512696" cy="37988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a:t>
                </a:r>
              </a:p>
            </p:txBody>
          </p:sp>
          <p:sp>
            <p:nvSpPr>
              <p:cNvPr id="72" name="TextBox 71">
                <a:extLst>
                  <a:ext uri="{FF2B5EF4-FFF2-40B4-BE49-F238E27FC236}">
                    <a16:creationId xmlns:a16="http://schemas.microsoft.com/office/drawing/2014/main" id="{F71EBA86-F466-F16E-3DA1-BBAF673C29BD}"/>
                  </a:ext>
                </a:extLst>
              </p:cNvPr>
              <p:cNvSpPr txBox="1"/>
              <p:nvPr/>
            </p:nvSpPr>
            <p:spPr>
              <a:xfrm>
                <a:off x="2684135" y="2466644"/>
                <a:ext cx="1205613" cy="369332"/>
              </a:xfrm>
              <a:prstGeom prst="rect">
                <a:avLst/>
              </a:prstGeom>
              <a:noFill/>
            </p:spPr>
            <p:txBody>
              <a:bodyPr wrap="square" rtlCol="0">
                <a:spAutoFit/>
              </a:bodyPr>
              <a:lstStyle/>
              <a:p>
                <a:r>
                  <a:rPr lang="en-US" dirty="0">
                    <a:solidFill>
                      <a:schemeClr val="bg2">
                        <a:lumMod val="50000"/>
                      </a:schemeClr>
                    </a:solidFill>
                  </a:rPr>
                  <a:t>entailment</a:t>
                </a:r>
              </a:p>
            </p:txBody>
          </p:sp>
          <p:sp>
            <p:nvSpPr>
              <p:cNvPr id="73" name="TextBox 72">
                <a:extLst>
                  <a:ext uri="{FF2B5EF4-FFF2-40B4-BE49-F238E27FC236}">
                    <a16:creationId xmlns:a16="http://schemas.microsoft.com/office/drawing/2014/main" id="{1BFAD11E-96F7-1E21-2077-CDF612C6B892}"/>
                  </a:ext>
                </a:extLst>
              </p:cNvPr>
              <p:cNvSpPr txBox="1"/>
              <p:nvPr/>
            </p:nvSpPr>
            <p:spPr>
              <a:xfrm>
                <a:off x="4231276" y="2475940"/>
                <a:ext cx="512695" cy="369332"/>
              </a:xfrm>
              <a:prstGeom prst="rect">
                <a:avLst/>
              </a:prstGeom>
              <a:noFill/>
            </p:spPr>
            <p:txBody>
              <a:bodyPr wrap="square" rtlCol="0">
                <a:spAutoFit/>
              </a:bodyPr>
              <a:lstStyle/>
              <a:p>
                <a:r>
                  <a:rPr lang="en-US" dirty="0">
                    <a:solidFill>
                      <a:schemeClr val="bg2">
                        <a:lumMod val="50000"/>
                      </a:schemeClr>
                    </a:solidFill>
                  </a:rPr>
                  <a:t>Yes</a:t>
                </a:r>
              </a:p>
            </p:txBody>
          </p:sp>
          <mc:AlternateContent xmlns:mc="http://schemas.openxmlformats.org/markup-compatibility/2006">
            <mc:Choice xmlns:a14="http://schemas.microsoft.com/office/drawing/2010/main" Requires="a14">
              <p:sp>
                <p:nvSpPr>
                  <p:cNvPr id="74" name="TextBox 73">
                    <a:extLst>
                      <a:ext uri="{FF2B5EF4-FFF2-40B4-BE49-F238E27FC236}">
                        <a16:creationId xmlns:a16="http://schemas.microsoft.com/office/drawing/2014/main" id="{76472AA6-53F9-5E96-76C2-A58E51CBD4F5}"/>
                      </a:ext>
                    </a:extLst>
                  </p:cNvPr>
                  <p:cNvSpPr txBox="1"/>
                  <p:nvPr/>
                </p:nvSpPr>
                <p:spPr>
                  <a:xfrm>
                    <a:off x="2144169" y="2233274"/>
                    <a:ext cx="70865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𝑃</m:t>
                          </m:r>
                          <m:r>
                            <a:rPr lang="en-CA" b="0" i="1" smtClean="0">
                              <a:latin typeface="Cambria Math" panose="02040503050406030204" pitchFamily="18" charset="0"/>
                            </a:rPr>
                            <m:t>(</m:t>
                          </m:r>
                          <m:r>
                            <a:rPr lang="en-CA" b="0" i="1" smtClean="0">
                              <a:latin typeface="Cambria Math" panose="02040503050406030204" pitchFamily="18" charset="0"/>
                            </a:rPr>
                            <m:t>𝑥</m:t>
                          </m:r>
                          <m:r>
                            <a:rPr lang="en-CA" b="0" i="1" smtClean="0">
                              <a:latin typeface="Cambria Math" panose="02040503050406030204" pitchFamily="18" charset="0"/>
                            </a:rPr>
                            <m:t>)</m:t>
                          </m:r>
                        </m:oMath>
                      </m:oMathPara>
                    </a14:m>
                    <a:endParaRPr lang="en-US" dirty="0"/>
                  </a:p>
                </p:txBody>
              </p:sp>
            </mc:Choice>
            <mc:Fallback>
              <p:sp>
                <p:nvSpPr>
                  <p:cNvPr id="74" name="TextBox 73">
                    <a:extLst>
                      <a:ext uri="{FF2B5EF4-FFF2-40B4-BE49-F238E27FC236}">
                        <a16:creationId xmlns:a16="http://schemas.microsoft.com/office/drawing/2014/main" id="{76472AA6-53F9-5E96-76C2-A58E51CBD4F5}"/>
                      </a:ext>
                    </a:extLst>
                  </p:cNvPr>
                  <p:cNvSpPr txBox="1">
                    <a:spLocks noRot="1" noChangeAspect="1" noMove="1" noResize="1" noEditPoints="1" noAdjustHandles="1" noChangeArrowheads="1" noChangeShapeType="1" noTextEdit="1"/>
                  </p:cNvSpPr>
                  <p:nvPr/>
                </p:nvSpPr>
                <p:spPr>
                  <a:xfrm>
                    <a:off x="2144169" y="2233274"/>
                    <a:ext cx="708656" cy="369332"/>
                  </a:xfrm>
                  <a:prstGeom prst="rect">
                    <a:avLst/>
                  </a:prstGeom>
                  <a:blipFill>
                    <a:blip r:embed="rId5"/>
                    <a:stretch>
                      <a:fillRect b="-16667"/>
                    </a:stretch>
                  </a:blipFill>
                </p:spPr>
                <p:txBody>
                  <a:bodyPr/>
                  <a:lstStyle/>
                  <a:p>
                    <a:r>
                      <a:rPr lang="en-US">
                        <a:noFill/>
                      </a:rPr>
                      <a:t> </a:t>
                    </a:r>
                  </a:p>
                </p:txBody>
              </p:sp>
            </mc:Fallback>
          </mc:AlternateContent>
          <p:cxnSp>
            <p:nvCxnSpPr>
              <p:cNvPr id="76" name="Straight Arrow Connector 75">
                <a:extLst>
                  <a:ext uri="{FF2B5EF4-FFF2-40B4-BE49-F238E27FC236}">
                    <a16:creationId xmlns:a16="http://schemas.microsoft.com/office/drawing/2014/main" id="{BFA74E86-EF42-DE25-5604-4AC7E86C176B}"/>
                  </a:ext>
                </a:extLst>
              </p:cNvPr>
              <p:cNvCxnSpPr>
                <a:stCxn id="69" idx="3"/>
                <a:endCxn id="70" idx="1"/>
              </p:cNvCxnSpPr>
              <p:nvPr/>
            </p:nvCxnSpPr>
            <p:spPr>
              <a:xfrm>
                <a:off x="3924741" y="3005864"/>
                <a:ext cx="306535" cy="30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9" name="Straight Arrow Connector 78">
                <a:extLst>
                  <a:ext uri="{FF2B5EF4-FFF2-40B4-BE49-F238E27FC236}">
                    <a16:creationId xmlns:a16="http://schemas.microsoft.com/office/drawing/2014/main" id="{B720B039-9E8D-CF94-A1B2-010BE7D8B094}"/>
                  </a:ext>
                </a:extLst>
              </p:cNvPr>
              <p:cNvCxnSpPr/>
              <p:nvPr/>
            </p:nvCxnSpPr>
            <p:spPr>
              <a:xfrm>
                <a:off x="3924740" y="2636756"/>
                <a:ext cx="306535" cy="3018"/>
              </a:xfrm>
              <a:prstGeom prst="straightConnector1">
                <a:avLst/>
              </a:prstGeom>
              <a:ln>
                <a:solidFill>
                  <a:schemeClr val="tx1">
                    <a:lumMod val="75000"/>
                    <a:lumOff val="25000"/>
                  </a:schemeClr>
                </a:solidFill>
                <a:tailEnd type="triangle"/>
              </a:ln>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5C39F08F-7115-891D-8DBB-628500B4A036}"/>
                  </a:ext>
                </a:extLst>
              </p:cNvPr>
              <p:cNvCxnSpPr>
                <a:stCxn id="70" idx="3"/>
              </p:cNvCxnSpPr>
              <p:nvPr/>
            </p:nvCxnSpPr>
            <p:spPr>
              <a:xfrm flipV="1">
                <a:off x="4743972" y="3005863"/>
                <a:ext cx="481171" cy="3019"/>
              </a:xfrm>
              <a:prstGeom prst="line">
                <a:avLst/>
              </a:prstGeom>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67E8CFAC-7EF8-30F6-5C35-0DE97BEFB144}"/>
                  </a:ext>
                </a:extLst>
              </p:cNvPr>
              <p:cNvCxnSpPr>
                <a:cxnSpLocks/>
              </p:cNvCxnSpPr>
              <p:nvPr/>
            </p:nvCxnSpPr>
            <p:spPr>
              <a:xfrm flipV="1">
                <a:off x="5226644" y="796307"/>
                <a:ext cx="0" cy="2217134"/>
              </a:xfrm>
              <a:prstGeom prst="line">
                <a:avLst/>
              </a:prstGeom>
            </p:spPr>
            <p:style>
              <a:lnRef idx="2">
                <a:schemeClr val="dk1"/>
              </a:lnRef>
              <a:fillRef idx="0">
                <a:schemeClr val="dk1"/>
              </a:fillRef>
              <a:effectRef idx="1">
                <a:schemeClr val="dk1"/>
              </a:effectRef>
              <a:fontRef idx="minor">
                <a:schemeClr val="tx1"/>
              </a:fontRef>
            </p:style>
          </p:cxnSp>
          <p:cxnSp>
            <p:nvCxnSpPr>
              <p:cNvPr id="88" name="Straight Connector 87">
                <a:extLst>
                  <a:ext uri="{FF2B5EF4-FFF2-40B4-BE49-F238E27FC236}">
                    <a16:creationId xmlns:a16="http://schemas.microsoft.com/office/drawing/2014/main" id="{AFA2A40B-16EA-FA81-B426-DFCABE02BD14}"/>
                  </a:ext>
                </a:extLst>
              </p:cNvPr>
              <p:cNvCxnSpPr>
                <a:endCxn id="80" idx="3"/>
              </p:cNvCxnSpPr>
              <p:nvPr/>
            </p:nvCxnSpPr>
            <p:spPr>
              <a:xfrm flipH="1">
                <a:off x="4095898" y="796307"/>
                <a:ext cx="1129245" cy="0"/>
              </a:xfrm>
              <a:prstGeom prst="line">
                <a:avLst/>
              </a:prstGeom>
            </p:spPr>
            <p:style>
              <a:lnRef idx="2">
                <a:schemeClr val="dk1"/>
              </a:lnRef>
              <a:fillRef idx="0">
                <a:schemeClr val="dk1"/>
              </a:fillRef>
              <a:effectRef idx="1">
                <a:schemeClr val="dk1"/>
              </a:effectRef>
              <a:fontRef idx="minor">
                <a:schemeClr val="tx1"/>
              </a:fontRef>
            </p:style>
          </p:cxnSp>
          <p:cxnSp>
            <p:nvCxnSpPr>
              <p:cNvPr id="91" name="Straight Connector 90">
                <a:extLst>
                  <a:ext uri="{FF2B5EF4-FFF2-40B4-BE49-F238E27FC236}">
                    <a16:creationId xmlns:a16="http://schemas.microsoft.com/office/drawing/2014/main" id="{34FC7E2E-3A71-093B-BBC7-17F4D9E5A2E0}"/>
                  </a:ext>
                </a:extLst>
              </p:cNvPr>
              <p:cNvCxnSpPr>
                <a:stCxn id="80" idx="1"/>
              </p:cNvCxnSpPr>
              <p:nvPr/>
            </p:nvCxnSpPr>
            <p:spPr>
              <a:xfrm flipH="1">
                <a:off x="2343951" y="796307"/>
                <a:ext cx="746094" cy="0"/>
              </a:xfrm>
              <a:prstGeom prst="line">
                <a:avLst/>
              </a:prstGeom>
            </p:spPr>
            <p:style>
              <a:lnRef idx="2">
                <a:schemeClr val="dk1"/>
              </a:lnRef>
              <a:fillRef idx="0">
                <a:schemeClr val="dk1"/>
              </a:fillRef>
              <a:effectRef idx="1">
                <a:schemeClr val="dk1"/>
              </a:effectRef>
              <a:fontRef idx="minor">
                <a:schemeClr val="tx1"/>
              </a:fontRef>
            </p:style>
          </p:cxnSp>
          <p:cxnSp>
            <p:nvCxnSpPr>
              <p:cNvPr id="93" name="Straight Arrow Connector 92">
                <a:extLst>
                  <a:ext uri="{FF2B5EF4-FFF2-40B4-BE49-F238E27FC236}">
                    <a16:creationId xmlns:a16="http://schemas.microsoft.com/office/drawing/2014/main" id="{9548041D-55E8-7FF4-3851-F6948CD29EA8}"/>
                  </a:ext>
                </a:extLst>
              </p:cNvPr>
              <p:cNvCxnSpPr/>
              <p:nvPr/>
            </p:nvCxnSpPr>
            <p:spPr>
              <a:xfrm>
                <a:off x="2343951" y="796307"/>
                <a:ext cx="0" cy="8091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94" name="TextBox 93">
                    <a:extLst>
                      <a:ext uri="{FF2B5EF4-FFF2-40B4-BE49-F238E27FC236}">
                        <a16:creationId xmlns:a16="http://schemas.microsoft.com/office/drawing/2014/main" id="{3B959A4D-1395-13DB-FC87-A7BD07036B5F}"/>
                      </a:ext>
                    </a:extLst>
                  </p:cNvPr>
                  <p:cNvSpPr txBox="1"/>
                  <p:nvPr/>
                </p:nvSpPr>
                <p:spPr>
                  <a:xfrm>
                    <a:off x="3402075" y="1882918"/>
                    <a:ext cx="4607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CA" b="0" i="1" smtClean="0">
                                  <a:latin typeface="Cambria Math" panose="02040503050406030204" pitchFamily="18" charset="0"/>
                                </a:rPr>
                                <m:t>𝑥</m:t>
                              </m:r>
                            </m:e>
                            <m:sub>
                              <m:r>
                                <a:rPr lang="en-CA" b="0" i="1" smtClean="0">
                                  <a:latin typeface="Cambria Math" panose="02040503050406030204" pitchFamily="18" charset="0"/>
                                </a:rPr>
                                <m:t>1</m:t>
                              </m:r>
                            </m:sub>
                          </m:sSub>
                        </m:oMath>
                      </m:oMathPara>
                    </a14:m>
                    <a:endParaRPr lang="en-US" dirty="0"/>
                  </a:p>
                </p:txBody>
              </p:sp>
            </mc:Choice>
            <mc:Fallback>
              <p:sp>
                <p:nvSpPr>
                  <p:cNvPr id="94" name="TextBox 93">
                    <a:extLst>
                      <a:ext uri="{FF2B5EF4-FFF2-40B4-BE49-F238E27FC236}">
                        <a16:creationId xmlns:a16="http://schemas.microsoft.com/office/drawing/2014/main" id="{3B959A4D-1395-13DB-FC87-A7BD07036B5F}"/>
                      </a:ext>
                    </a:extLst>
                  </p:cNvPr>
                  <p:cNvSpPr txBox="1">
                    <a:spLocks noRot="1" noChangeAspect="1" noMove="1" noResize="1" noEditPoints="1" noAdjustHandles="1" noChangeArrowheads="1" noChangeShapeType="1" noTextEdit="1"/>
                  </p:cNvSpPr>
                  <p:nvPr/>
                </p:nvSpPr>
                <p:spPr>
                  <a:xfrm>
                    <a:off x="3402075" y="1882918"/>
                    <a:ext cx="460767"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6" name="TextBox 95">
                    <a:extLst>
                      <a:ext uri="{FF2B5EF4-FFF2-40B4-BE49-F238E27FC236}">
                        <a16:creationId xmlns:a16="http://schemas.microsoft.com/office/drawing/2014/main" id="{D7ED4E10-905F-8338-88A1-4AD4FF8A4A5E}"/>
                      </a:ext>
                    </a:extLst>
                  </p:cNvPr>
                  <p:cNvSpPr txBox="1"/>
                  <p:nvPr/>
                </p:nvSpPr>
                <p:spPr>
                  <a:xfrm>
                    <a:off x="1039799" y="1881410"/>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CA" b="0" i="1" smtClean="0">
                                  <a:latin typeface="Cambria Math" panose="02040503050406030204" pitchFamily="18" charset="0"/>
                                </a:rPr>
                                <m:t>𝑥</m:t>
                              </m:r>
                            </m:e>
                            <m:sub>
                              <m:r>
                                <a:rPr lang="en-CA" b="0" i="1" smtClean="0">
                                  <a:latin typeface="Cambria Math" panose="02040503050406030204" pitchFamily="18" charset="0"/>
                                </a:rPr>
                                <m:t>2</m:t>
                              </m:r>
                            </m:sub>
                          </m:sSub>
                        </m:oMath>
                      </m:oMathPara>
                    </a14:m>
                    <a:endParaRPr lang="en-US" dirty="0"/>
                  </a:p>
                </p:txBody>
              </p:sp>
            </mc:Choice>
            <mc:Fallback>
              <p:sp>
                <p:nvSpPr>
                  <p:cNvPr id="96" name="TextBox 95">
                    <a:extLst>
                      <a:ext uri="{FF2B5EF4-FFF2-40B4-BE49-F238E27FC236}">
                        <a16:creationId xmlns:a16="http://schemas.microsoft.com/office/drawing/2014/main" id="{D7ED4E10-905F-8338-88A1-4AD4FF8A4A5E}"/>
                      </a:ext>
                    </a:extLst>
                  </p:cNvPr>
                  <p:cNvSpPr txBox="1">
                    <a:spLocks noRot="1" noChangeAspect="1" noMove="1" noResize="1" noEditPoints="1" noAdjustHandles="1" noChangeArrowheads="1" noChangeShapeType="1" noTextEdit="1"/>
                  </p:cNvSpPr>
                  <p:nvPr/>
                </p:nvSpPr>
                <p:spPr>
                  <a:xfrm>
                    <a:off x="1039799" y="1881410"/>
                    <a:ext cx="466090"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8" name="TextBox 97">
                    <a:extLst>
                      <a:ext uri="{FF2B5EF4-FFF2-40B4-BE49-F238E27FC236}">
                        <a16:creationId xmlns:a16="http://schemas.microsoft.com/office/drawing/2014/main" id="{981B1D28-8EB0-74AB-2B8E-8DCF907D639F}"/>
                      </a:ext>
                    </a:extLst>
                  </p:cNvPr>
                  <p:cNvSpPr txBox="1"/>
                  <p:nvPr/>
                </p:nvSpPr>
                <p:spPr>
                  <a:xfrm>
                    <a:off x="2878237" y="3157201"/>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solidFill>
                                <a:schemeClr val="accent1">
                                  <a:lumMod val="75000"/>
                                </a:schemeClr>
                              </a:solidFill>
                              <a:latin typeface="Cambria Math" panose="02040503050406030204" pitchFamily="18" charset="0"/>
                            </a:rPr>
                            <m:t>𝑦</m:t>
                          </m:r>
                        </m:oMath>
                      </m:oMathPara>
                    </a14:m>
                    <a:endParaRPr lang="en-US" dirty="0"/>
                  </a:p>
                </p:txBody>
              </p:sp>
            </mc:Choice>
            <mc:Fallback>
              <p:sp>
                <p:nvSpPr>
                  <p:cNvPr id="98" name="TextBox 97">
                    <a:extLst>
                      <a:ext uri="{FF2B5EF4-FFF2-40B4-BE49-F238E27FC236}">
                        <a16:creationId xmlns:a16="http://schemas.microsoft.com/office/drawing/2014/main" id="{981B1D28-8EB0-74AB-2B8E-8DCF907D639F}"/>
                      </a:ext>
                    </a:extLst>
                  </p:cNvPr>
                  <p:cNvSpPr txBox="1">
                    <a:spLocks noRot="1" noChangeAspect="1" noMove="1" noResize="1" noEditPoints="1" noAdjustHandles="1" noChangeArrowheads="1" noChangeShapeType="1" noTextEdit="1"/>
                  </p:cNvSpPr>
                  <p:nvPr/>
                </p:nvSpPr>
                <p:spPr>
                  <a:xfrm>
                    <a:off x="2878237" y="3157201"/>
                    <a:ext cx="371384" cy="369332"/>
                  </a:xfrm>
                  <a:prstGeom prst="rect">
                    <a:avLst/>
                  </a:prstGeom>
                  <a:blipFill>
                    <a:blip r:embed="rId8"/>
                    <a:stretch>
                      <a:fillRect b="-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9" name="TextBox 98">
                    <a:extLst>
                      <a:ext uri="{FF2B5EF4-FFF2-40B4-BE49-F238E27FC236}">
                        <a16:creationId xmlns:a16="http://schemas.microsoft.com/office/drawing/2014/main" id="{3C53B088-FA30-86A4-B008-28070D9A5463}"/>
                      </a:ext>
                    </a:extLst>
                  </p:cNvPr>
                  <p:cNvSpPr txBox="1"/>
                  <p:nvPr/>
                </p:nvSpPr>
                <p:spPr>
                  <a:xfrm>
                    <a:off x="4149351" y="3169473"/>
                    <a:ext cx="6955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solidFill>
                                <a:schemeClr val="accent2">
                                  <a:lumMod val="75000"/>
                                </a:schemeClr>
                              </a:solidFill>
                              <a:latin typeface="Cambria Math" panose="02040503050406030204" pitchFamily="18" charset="0"/>
                            </a:rPr>
                            <m:t>𝑣</m:t>
                          </m:r>
                          <m:r>
                            <a:rPr lang="en-CA" b="0" i="1" smtClean="0">
                              <a:solidFill>
                                <a:schemeClr val="accent2">
                                  <a:lumMod val="75000"/>
                                </a:schemeClr>
                              </a:solidFill>
                              <a:latin typeface="Cambria Math" panose="02040503050406030204" pitchFamily="18" charset="0"/>
                            </a:rPr>
                            <m:t>(</m:t>
                          </m:r>
                          <m:r>
                            <a:rPr lang="en-CA" b="0" i="1" smtClean="0">
                              <a:solidFill>
                                <a:schemeClr val="accent2">
                                  <a:lumMod val="75000"/>
                                </a:schemeClr>
                              </a:solidFill>
                              <a:latin typeface="Cambria Math" panose="02040503050406030204" pitchFamily="18" charset="0"/>
                            </a:rPr>
                            <m:t>𝑦</m:t>
                          </m:r>
                          <m:r>
                            <a:rPr lang="en-CA" b="0" i="1" smtClean="0">
                              <a:solidFill>
                                <a:schemeClr val="accent2">
                                  <a:lumMod val="75000"/>
                                </a:schemeClr>
                              </a:solidFill>
                              <a:latin typeface="Cambria Math" panose="02040503050406030204" pitchFamily="18" charset="0"/>
                            </a:rPr>
                            <m:t>)</m:t>
                          </m:r>
                        </m:oMath>
                      </m:oMathPara>
                    </a14:m>
                    <a:endParaRPr lang="en-US" dirty="0">
                      <a:solidFill>
                        <a:schemeClr val="accent2">
                          <a:lumMod val="75000"/>
                        </a:schemeClr>
                      </a:solidFill>
                    </a:endParaRPr>
                  </a:p>
                </p:txBody>
              </p:sp>
            </mc:Choice>
            <mc:Fallback>
              <p:sp>
                <p:nvSpPr>
                  <p:cNvPr id="99" name="TextBox 98">
                    <a:extLst>
                      <a:ext uri="{FF2B5EF4-FFF2-40B4-BE49-F238E27FC236}">
                        <a16:creationId xmlns:a16="http://schemas.microsoft.com/office/drawing/2014/main" id="{3C53B088-FA30-86A4-B008-28070D9A5463}"/>
                      </a:ext>
                    </a:extLst>
                  </p:cNvPr>
                  <p:cNvSpPr txBox="1">
                    <a:spLocks noRot="1" noChangeAspect="1" noMove="1" noResize="1" noEditPoints="1" noAdjustHandles="1" noChangeArrowheads="1" noChangeShapeType="1" noTextEdit="1"/>
                  </p:cNvSpPr>
                  <p:nvPr/>
                </p:nvSpPr>
                <p:spPr>
                  <a:xfrm>
                    <a:off x="4149351" y="3169473"/>
                    <a:ext cx="695511" cy="369332"/>
                  </a:xfrm>
                  <a:prstGeom prst="rect">
                    <a:avLst/>
                  </a:prstGeom>
                  <a:blipFill>
                    <a:blip r:embed="rId9"/>
                    <a:stretch>
                      <a:fillRect b="-13333"/>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3269891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42DC-D506-02AC-5E77-1DE876AE66D8}"/>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CE9B049D-6211-F960-3392-B67E40519434}"/>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5EAE96AE-77D1-4CD1-A901-7332621D5286}"/>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6308EE9C-6DA4-BD57-C90D-2ACBAB347A20}"/>
              </a:ext>
            </a:extLst>
          </p:cNvPr>
          <p:cNvSpPr>
            <a:spLocks noGrp="1"/>
          </p:cNvSpPr>
          <p:nvPr>
            <p:ph type="sldNum" sz="quarter" idx="12"/>
          </p:nvPr>
        </p:nvSpPr>
        <p:spPr/>
        <p:txBody>
          <a:bodyPr/>
          <a:lstStyle/>
          <a:p>
            <a:fld id="{D4F24A5E-B0D2-394D-9970-9AE06BCB59C1}" type="slidenum">
              <a:rPr lang="en-US" smtClean="0"/>
              <a:t>27</a:t>
            </a:fld>
            <a:endParaRPr lang="en-US"/>
          </a:p>
        </p:txBody>
      </p:sp>
      <p:grpSp>
        <p:nvGrpSpPr>
          <p:cNvPr id="101" name="Group 100">
            <a:extLst>
              <a:ext uri="{FF2B5EF4-FFF2-40B4-BE49-F238E27FC236}">
                <a16:creationId xmlns:a16="http://schemas.microsoft.com/office/drawing/2014/main" id="{0390D55E-7263-6BFA-3162-1B140415DB4E}"/>
              </a:ext>
            </a:extLst>
          </p:cNvPr>
          <p:cNvGrpSpPr/>
          <p:nvPr/>
        </p:nvGrpSpPr>
        <p:grpSpPr>
          <a:xfrm>
            <a:off x="428606" y="2914470"/>
            <a:ext cx="4791215" cy="2937872"/>
            <a:chOff x="435429" y="600933"/>
            <a:chExt cx="4791215" cy="2937872"/>
          </a:xfrm>
        </p:grpSpPr>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92AC97EF-D8E3-8681-F084-D6EA5FCE7A6C}"/>
                    </a:ext>
                  </a:extLst>
                </p:cNvPr>
                <p:cNvSpPr txBox="1"/>
                <p:nvPr/>
              </p:nvSpPr>
              <p:spPr>
                <a:xfrm>
                  <a:off x="3090045" y="600933"/>
                  <a:ext cx="1005853" cy="3907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𝑝</m:t>
                            </m:r>
                          </m:sub>
                        </m:sSub>
                        <m:r>
                          <a:rPr lang="en-CA" b="0" i="1" smtClean="0">
                            <a:latin typeface="Cambria Math" panose="02040503050406030204" pitchFamily="18" charset="0"/>
                          </a:rPr>
                          <m:t>(</m:t>
                        </m:r>
                        <m:r>
                          <a:rPr lang="en-CA" b="0" i="1" smtClean="0">
                            <a:latin typeface="Cambria Math" panose="02040503050406030204" pitchFamily="18" charset="0"/>
                          </a:rPr>
                          <m:t>𝑦</m:t>
                        </m:r>
                        <m:r>
                          <a:rPr lang="en-CA" b="0" i="1" smtClean="0">
                            <a:latin typeface="Cambria Math" panose="02040503050406030204" pitchFamily="18" charset="0"/>
                          </a:rPr>
                          <m:t>|</m:t>
                        </m:r>
                        <m:r>
                          <a:rPr lang="en-CA" b="0" i="1" smtClean="0">
                            <a:latin typeface="Cambria Math" panose="02040503050406030204" pitchFamily="18" charset="0"/>
                          </a:rPr>
                          <m:t>𝑥</m:t>
                        </m:r>
                        <m:r>
                          <a:rPr lang="en-CA" b="0" i="1" smtClean="0">
                            <a:latin typeface="Cambria Math" panose="02040503050406030204" pitchFamily="18" charset="0"/>
                          </a:rPr>
                          <m:t>)</m:t>
                        </m:r>
                      </m:oMath>
                    </m:oMathPara>
                  </a14:m>
                  <a:endParaRPr lang="en-US" dirty="0"/>
                </a:p>
              </p:txBody>
            </p:sp>
          </mc:Choice>
          <mc:Fallback xmlns="">
            <p:sp>
              <p:nvSpPr>
                <p:cNvPr id="80" name="TextBox 79">
                  <a:extLst>
                    <a:ext uri="{FF2B5EF4-FFF2-40B4-BE49-F238E27FC236}">
                      <a16:creationId xmlns:a16="http://schemas.microsoft.com/office/drawing/2014/main" id="{92AC97EF-D8E3-8681-F084-D6EA5FCE7A6C}"/>
                    </a:ext>
                  </a:extLst>
                </p:cNvPr>
                <p:cNvSpPr txBox="1">
                  <a:spLocks noRot="1" noChangeAspect="1" noMove="1" noResize="1" noEditPoints="1" noAdjustHandles="1" noChangeArrowheads="1" noChangeShapeType="1" noTextEdit="1"/>
                </p:cNvSpPr>
                <p:nvPr/>
              </p:nvSpPr>
              <p:spPr>
                <a:xfrm>
                  <a:off x="3090045" y="600933"/>
                  <a:ext cx="1005853" cy="390748"/>
                </a:xfrm>
                <a:prstGeom prst="rect">
                  <a:avLst/>
                </a:prstGeom>
                <a:blipFill>
                  <a:blip r:embed="rId3"/>
                  <a:stretch>
                    <a:fillRect b="-6250"/>
                  </a:stretch>
                </a:blipFill>
              </p:spPr>
              <p:txBody>
                <a:bodyPr/>
                <a:lstStyle/>
                <a:p>
                  <a:r>
                    <a:rPr lang="en-US">
                      <a:noFill/>
                    </a:rPr>
                    <a:t> </a:t>
                  </a:r>
                </a:p>
              </p:txBody>
            </p:sp>
          </mc:Fallback>
        </mc:AlternateContent>
        <p:grpSp>
          <p:nvGrpSpPr>
            <p:cNvPr id="100" name="Group 99">
              <a:extLst>
                <a:ext uri="{FF2B5EF4-FFF2-40B4-BE49-F238E27FC236}">
                  <a16:creationId xmlns:a16="http://schemas.microsoft.com/office/drawing/2014/main" id="{994A72D5-1178-45C5-AA32-7A5D3FFB83FC}"/>
                </a:ext>
              </a:extLst>
            </p:cNvPr>
            <p:cNvGrpSpPr/>
            <p:nvPr/>
          </p:nvGrpSpPr>
          <p:grpSpPr>
            <a:xfrm>
              <a:off x="435429" y="796307"/>
              <a:ext cx="4791215" cy="2742498"/>
              <a:chOff x="435429" y="796307"/>
              <a:chExt cx="4791215" cy="2742498"/>
            </a:xfrm>
          </p:grpSpPr>
          <p:sp>
            <p:nvSpPr>
              <p:cNvPr id="61" name="Rounded Rectangle 60">
                <a:extLst>
                  <a:ext uri="{FF2B5EF4-FFF2-40B4-BE49-F238E27FC236}">
                    <a16:creationId xmlns:a16="http://schemas.microsoft.com/office/drawing/2014/main" id="{CBC5C2F3-A228-92A6-511E-6FE737D2C94E}"/>
                  </a:ext>
                </a:extLst>
              </p:cNvPr>
              <p:cNvSpPr/>
              <p:nvPr/>
            </p:nvSpPr>
            <p:spPr>
              <a:xfrm>
                <a:off x="435429" y="1297577"/>
                <a:ext cx="4308542" cy="1010194"/>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8FA4C791-7AC1-DD46-0F39-E0CD81BB7F4A}"/>
                  </a:ext>
                </a:extLst>
              </p:cNvPr>
              <p:cNvGrpSpPr/>
              <p:nvPr/>
            </p:nvGrpSpPr>
            <p:grpSpPr>
              <a:xfrm>
                <a:off x="507750" y="1605480"/>
                <a:ext cx="4207877" cy="383965"/>
                <a:chOff x="484637" y="1612731"/>
                <a:chExt cx="4207877" cy="383965"/>
              </a:xfrm>
            </p:grpSpPr>
            <p:sp>
              <p:nvSpPr>
                <p:cNvPr id="62" name="Rounded Rectangle 61">
                  <a:extLst>
                    <a:ext uri="{FF2B5EF4-FFF2-40B4-BE49-F238E27FC236}">
                      <a16:creationId xmlns:a16="http://schemas.microsoft.com/office/drawing/2014/main" id="{DF35C2E4-64D4-EED8-1CE2-2F48D8968B19}"/>
                    </a:ext>
                  </a:extLst>
                </p:cNvPr>
                <p:cNvSpPr/>
                <p:nvPr/>
              </p:nvSpPr>
              <p:spPr>
                <a:xfrm>
                  <a:off x="484637" y="1614005"/>
                  <a:ext cx="1529861" cy="379885"/>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 prices rise</a:t>
                  </a:r>
                </a:p>
              </p:txBody>
            </p:sp>
            <p:sp>
              <p:nvSpPr>
                <p:cNvPr id="64" name="Rounded Rectangle 63">
                  <a:extLst>
                    <a:ext uri="{FF2B5EF4-FFF2-40B4-BE49-F238E27FC236}">
                      <a16:creationId xmlns:a16="http://schemas.microsoft.com/office/drawing/2014/main" id="{F5DF263C-8ECB-8E18-F5B9-1509F2068206}"/>
                    </a:ext>
                  </a:extLst>
                </p:cNvPr>
                <p:cNvSpPr/>
                <p:nvPr/>
              </p:nvSpPr>
              <p:spPr>
                <a:xfrm>
                  <a:off x="2600999" y="1616811"/>
                  <a:ext cx="1937720" cy="379885"/>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 prices fall back</a:t>
                  </a:r>
                </a:p>
              </p:txBody>
            </p:sp>
            <p:sp>
              <p:nvSpPr>
                <p:cNvPr id="65" name="TextBox 64">
                  <a:extLst>
                    <a:ext uri="{FF2B5EF4-FFF2-40B4-BE49-F238E27FC236}">
                      <a16:creationId xmlns:a16="http://schemas.microsoft.com/office/drawing/2014/main" id="{4AAF991A-2E5A-7DFB-0A26-A5F7FD620D38}"/>
                    </a:ext>
                  </a:extLst>
                </p:cNvPr>
                <p:cNvSpPr txBox="1"/>
                <p:nvPr/>
              </p:nvSpPr>
              <p:spPr>
                <a:xfrm>
                  <a:off x="1972495" y="1614005"/>
                  <a:ext cx="696686" cy="379885"/>
                </a:xfrm>
                <a:prstGeom prst="rect">
                  <a:avLst/>
                </a:prstGeom>
                <a:noFill/>
              </p:spPr>
              <p:txBody>
                <a:bodyPr wrap="square" rtlCol="0">
                  <a:spAutoFit/>
                </a:bodyPr>
                <a:lstStyle/>
                <a:p>
                  <a:r>
                    <a:rPr lang="en-US" dirty="0"/>
                    <a:t>? __ ,</a:t>
                  </a:r>
                </a:p>
              </p:txBody>
            </p:sp>
            <p:sp>
              <p:nvSpPr>
                <p:cNvPr id="66" name="TextBox 65">
                  <a:extLst>
                    <a:ext uri="{FF2B5EF4-FFF2-40B4-BE49-F238E27FC236}">
                      <a16:creationId xmlns:a16="http://schemas.microsoft.com/office/drawing/2014/main" id="{C0AAC00E-EA6B-45DA-0245-C699B1EA0295}"/>
                    </a:ext>
                  </a:extLst>
                </p:cNvPr>
                <p:cNvSpPr txBox="1"/>
                <p:nvPr/>
              </p:nvSpPr>
              <p:spPr>
                <a:xfrm>
                  <a:off x="4505279" y="1612731"/>
                  <a:ext cx="187235" cy="379885"/>
                </a:xfrm>
                <a:prstGeom prst="rect">
                  <a:avLst/>
                </a:prstGeom>
                <a:noFill/>
              </p:spPr>
              <p:txBody>
                <a:bodyPr wrap="square" rtlCol="0">
                  <a:spAutoFit/>
                </a:bodyPr>
                <a:lstStyle/>
                <a:p>
                  <a:r>
                    <a:rPr lang="en-US" dirty="0"/>
                    <a:t>.</a:t>
                  </a:r>
                </a:p>
              </p:txBody>
            </p:sp>
          </p:grpSp>
          <p:sp>
            <p:nvSpPr>
              <p:cNvPr id="69" name="Rounded Rectangle 68">
                <a:extLst>
                  <a:ext uri="{FF2B5EF4-FFF2-40B4-BE49-F238E27FC236}">
                    <a16:creationId xmlns:a16="http://schemas.microsoft.com/office/drawing/2014/main" id="{127698D4-77D0-BC1C-EA7C-BD3D015B70B7}"/>
                  </a:ext>
                </a:extLst>
              </p:cNvPr>
              <p:cNvSpPr/>
              <p:nvPr/>
            </p:nvSpPr>
            <p:spPr>
              <a:xfrm>
                <a:off x="2209800" y="2815921"/>
                <a:ext cx="1714941" cy="379885"/>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not_entailment</a:t>
                </a:r>
              </a:p>
            </p:txBody>
          </p:sp>
          <p:sp>
            <p:nvSpPr>
              <p:cNvPr id="70" name="Rounded Rectangle 69">
                <a:extLst>
                  <a:ext uri="{FF2B5EF4-FFF2-40B4-BE49-F238E27FC236}">
                    <a16:creationId xmlns:a16="http://schemas.microsoft.com/office/drawing/2014/main" id="{8E239F5F-BBBA-2B2C-43F0-61F6610F5216}"/>
                  </a:ext>
                </a:extLst>
              </p:cNvPr>
              <p:cNvSpPr/>
              <p:nvPr/>
            </p:nvSpPr>
            <p:spPr>
              <a:xfrm>
                <a:off x="4231276" y="2818939"/>
                <a:ext cx="512696" cy="37988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a:t>
                </a:r>
              </a:p>
            </p:txBody>
          </p:sp>
          <p:sp>
            <p:nvSpPr>
              <p:cNvPr id="72" name="TextBox 71">
                <a:extLst>
                  <a:ext uri="{FF2B5EF4-FFF2-40B4-BE49-F238E27FC236}">
                    <a16:creationId xmlns:a16="http://schemas.microsoft.com/office/drawing/2014/main" id="{5FE7F9CE-3D6D-B3FE-A2C4-99228907A0F3}"/>
                  </a:ext>
                </a:extLst>
              </p:cNvPr>
              <p:cNvSpPr txBox="1"/>
              <p:nvPr/>
            </p:nvSpPr>
            <p:spPr>
              <a:xfrm>
                <a:off x="2684135" y="2466644"/>
                <a:ext cx="1205613" cy="369332"/>
              </a:xfrm>
              <a:prstGeom prst="rect">
                <a:avLst/>
              </a:prstGeom>
              <a:noFill/>
            </p:spPr>
            <p:txBody>
              <a:bodyPr wrap="square" rtlCol="0">
                <a:spAutoFit/>
              </a:bodyPr>
              <a:lstStyle/>
              <a:p>
                <a:r>
                  <a:rPr lang="en-US" dirty="0">
                    <a:solidFill>
                      <a:schemeClr val="bg2">
                        <a:lumMod val="50000"/>
                      </a:schemeClr>
                    </a:solidFill>
                  </a:rPr>
                  <a:t>entailment</a:t>
                </a:r>
              </a:p>
            </p:txBody>
          </p:sp>
          <p:sp>
            <p:nvSpPr>
              <p:cNvPr id="73" name="TextBox 72">
                <a:extLst>
                  <a:ext uri="{FF2B5EF4-FFF2-40B4-BE49-F238E27FC236}">
                    <a16:creationId xmlns:a16="http://schemas.microsoft.com/office/drawing/2014/main" id="{73B1945C-3CD4-25F7-B4C2-EFBF662BD6CC}"/>
                  </a:ext>
                </a:extLst>
              </p:cNvPr>
              <p:cNvSpPr txBox="1"/>
              <p:nvPr/>
            </p:nvSpPr>
            <p:spPr>
              <a:xfrm>
                <a:off x="4231276" y="2475940"/>
                <a:ext cx="512695" cy="369332"/>
              </a:xfrm>
              <a:prstGeom prst="rect">
                <a:avLst/>
              </a:prstGeom>
              <a:noFill/>
            </p:spPr>
            <p:txBody>
              <a:bodyPr wrap="square" rtlCol="0">
                <a:spAutoFit/>
              </a:bodyPr>
              <a:lstStyle/>
              <a:p>
                <a:r>
                  <a:rPr lang="en-US" dirty="0">
                    <a:solidFill>
                      <a:schemeClr val="bg2">
                        <a:lumMod val="50000"/>
                      </a:schemeClr>
                    </a:solidFill>
                  </a:rPr>
                  <a:t>Yes</a:t>
                </a: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88A185DF-E779-844F-068B-A212A3B3568E}"/>
                      </a:ext>
                    </a:extLst>
                  </p:cNvPr>
                  <p:cNvSpPr txBox="1"/>
                  <p:nvPr/>
                </p:nvSpPr>
                <p:spPr>
                  <a:xfrm>
                    <a:off x="2144169" y="2233274"/>
                    <a:ext cx="70865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𝑃</m:t>
                          </m:r>
                          <m:r>
                            <a:rPr lang="en-CA" b="0" i="1" smtClean="0">
                              <a:latin typeface="Cambria Math" panose="02040503050406030204" pitchFamily="18" charset="0"/>
                            </a:rPr>
                            <m:t>(</m:t>
                          </m:r>
                          <m:r>
                            <a:rPr lang="en-CA" b="0" i="1" smtClean="0">
                              <a:latin typeface="Cambria Math" panose="02040503050406030204" pitchFamily="18" charset="0"/>
                            </a:rPr>
                            <m:t>𝑥</m:t>
                          </m:r>
                          <m:r>
                            <a:rPr lang="en-CA" b="0" i="1" smtClean="0">
                              <a:latin typeface="Cambria Math" panose="02040503050406030204" pitchFamily="18" charset="0"/>
                            </a:rPr>
                            <m:t>)</m:t>
                          </m:r>
                        </m:oMath>
                      </m:oMathPara>
                    </a14:m>
                    <a:endParaRPr lang="en-US" dirty="0"/>
                  </a:p>
                </p:txBody>
              </p:sp>
            </mc:Choice>
            <mc:Fallback xmlns="">
              <p:sp>
                <p:nvSpPr>
                  <p:cNvPr id="74" name="TextBox 73">
                    <a:extLst>
                      <a:ext uri="{FF2B5EF4-FFF2-40B4-BE49-F238E27FC236}">
                        <a16:creationId xmlns:a16="http://schemas.microsoft.com/office/drawing/2014/main" id="{88A185DF-E779-844F-068B-A212A3B3568E}"/>
                      </a:ext>
                    </a:extLst>
                  </p:cNvPr>
                  <p:cNvSpPr txBox="1">
                    <a:spLocks noRot="1" noChangeAspect="1" noMove="1" noResize="1" noEditPoints="1" noAdjustHandles="1" noChangeArrowheads="1" noChangeShapeType="1" noTextEdit="1"/>
                  </p:cNvSpPr>
                  <p:nvPr/>
                </p:nvSpPr>
                <p:spPr>
                  <a:xfrm>
                    <a:off x="2144169" y="2233274"/>
                    <a:ext cx="708656" cy="369332"/>
                  </a:xfrm>
                  <a:prstGeom prst="rect">
                    <a:avLst/>
                  </a:prstGeom>
                  <a:blipFill>
                    <a:blip r:embed="rId4"/>
                    <a:stretch>
                      <a:fillRect b="-13333"/>
                    </a:stretch>
                  </a:blipFill>
                </p:spPr>
                <p:txBody>
                  <a:bodyPr/>
                  <a:lstStyle/>
                  <a:p>
                    <a:r>
                      <a:rPr lang="en-US">
                        <a:noFill/>
                      </a:rPr>
                      <a:t> </a:t>
                    </a:r>
                  </a:p>
                </p:txBody>
              </p:sp>
            </mc:Fallback>
          </mc:AlternateContent>
          <p:cxnSp>
            <p:nvCxnSpPr>
              <p:cNvPr id="76" name="Straight Arrow Connector 75">
                <a:extLst>
                  <a:ext uri="{FF2B5EF4-FFF2-40B4-BE49-F238E27FC236}">
                    <a16:creationId xmlns:a16="http://schemas.microsoft.com/office/drawing/2014/main" id="{8DC84033-97C7-30B9-EA18-23982CFF36FF}"/>
                  </a:ext>
                </a:extLst>
              </p:cNvPr>
              <p:cNvCxnSpPr>
                <a:stCxn id="69" idx="3"/>
                <a:endCxn id="70" idx="1"/>
              </p:cNvCxnSpPr>
              <p:nvPr/>
            </p:nvCxnSpPr>
            <p:spPr>
              <a:xfrm>
                <a:off x="3924741" y="3005864"/>
                <a:ext cx="306535" cy="30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9" name="Straight Arrow Connector 78">
                <a:extLst>
                  <a:ext uri="{FF2B5EF4-FFF2-40B4-BE49-F238E27FC236}">
                    <a16:creationId xmlns:a16="http://schemas.microsoft.com/office/drawing/2014/main" id="{8638BC67-5E79-6EAD-EA1B-D33613EC92EA}"/>
                  </a:ext>
                </a:extLst>
              </p:cNvPr>
              <p:cNvCxnSpPr/>
              <p:nvPr/>
            </p:nvCxnSpPr>
            <p:spPr>
              <a:xfrm>
                <a:off x="3924740" y="2636756"/>
                <a:ext cx="306535" cy="3018"/>
              </a:xfrm>
              <a:prstGeom prst="straightConnector1">
                <a:avLst/>
              </a:prstGeom>
              <a:ln>
                <a:solidFill>
                  <a:schemeClr val="tx1">
                    <a:lumMod val="75000"/>
                    <a:lumOff val="25000"/>
                  </a:schemeClr>
                </a:solidFill>
                <a:tailEnd type="triangle"/>
              </a:ln>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0C36B759-E03B-02E5-754A-6430A17154D3}"/>
                  </a:ext>
                </a:extLst>
              </p:cNvPr>
              <p:cNvCxnSpPr>
                <a:stCxn id="70" idx="3"/>
              </p:cNvCxnSpPr>
              <p:nvPr/>
            </p:nvCxnSpPr>
            <p:spPr>
              <a:xfrm flipV="1">
                <a:off x="4743972" y="3005863"/>
                <a:ext cx="481171" cy="3019"/>
              </a:xfrm>
              <a:prstGeom prst="line">
                <a:avLst/>
              </a:prstGeom>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37C458CA-E0F4-827B-8280-33119FBD95DF}"/>
                  </a:ext>
                </a:extLst>
              </p:cNvPr>
              <p:cNvCxnSpPr>
                <a:cxnSpLocks/>
              </p:cNvCxnSpPr>
              <p:nvPr/>
            </p:nvCxnSpPr>
            <p:spPr>
              <a:xfrm flipV="1">
                <a:off x="5226644" y="796307"/>
                <a:ext cx="0" cy="2217134"/>
              </a:xfrm>
              <a:prstGeom prst="line">
                <a:avLst/>
              </a:prstGeom>
            </p:spPr>
            <p:style>
              <a:lnRef idx="2">
                <a:schemeClr val="dk1"/>
              </a:lnRef>
              <a:fillRef idx="0">
                <a:schemeClr val="dk1"/>
              </a:fillRef>
              <a:effectRef idx="1">
                <a:schemeClr val="dk1"/>
              </a:effectRef>
              <a:fontRef idx="minor">
                <a:schemeClr val="tx1"/>
              </a:fontRef>
            </p:style>
          </p:cxnSp>
          <p:cxnSp>
            <p:nvCxnSpPr>
              <p:cNvPr id="88" name="Straight Connector 87">
                <a:extLst>
                  <a:ext uri="{FF2B5EF4-FFF2-40B4-BE49-F238E27FC236}">
                    <a16:creationId xmlns:a16="http://schemas.microsoft.com/office/drawing/2014/main" id="{DCCD57E3-FED2-66F6-73F5-F1C47950522B}"/>
                  </a:ext>
                </a:extLst>
              </p:cNvPr>
              <p:cNvCxnSpPr>
                <a:endCxn id="80" idx="3"/>
              </p:cNvCxnSpPr>
              <p:nvPr/>
            </p:nvCxnSpPr>
            <p:spPr>
              <a:xfrm flipH="1">
                <a:off x="4095898" y="796307"/>
                <a:ext cx="1129245" cy="0"/>
              </a:xfrm>
              <a:prstGeom prst="line">
                <a:avLst/>
              </a:prstGeom>
            </p:spPr>
            <p:style>
              <a:lnRef idx="2">
                <a:schemeClr val="dk1"/>
              </a:lnRef>
              <a:fillRef idx="0">
                <a:schemeClr val="dk1"/>
              </a:fillRef>
              <a:effectRef idx="1">
                <a:schemeClr val="dk1"/>
              </a:effectRef>
              <a:fontRef idx="minor">
                <a:schemeClr val="tx1"/>
              </a:fontRef>
            </p:style>
          </p:cxnSp>
          <p:cxnSp>
            <p:nvCxnSpPr>
              <p:cNvPr id="91" name="Straight Connector 90">
                <a:extLst>
                  <a:ext uri="{FF2B5EF4-FFF2-40B4-BE49-F238E27FC236}">
                    <a16:creationId xmlns:a16="http://schemas.microsoft.com/office/drawing/2014/main" id="{8CBA4B1F-8C27-77B3-6172-5AEE65605419}"/>
                  </a:ext>
                </a:extLst>
              </p:cNvPr>
              <p:cNvCxnSpPr>
                <a:stCxn id="80" idx="1"/>
              </p:cNvCxnSpPr>
              <p:nvPr/>
            </p:nvCxnSpPr>
            <p:spPr>
              <a:xfrm flipH="1">
                <a:off x="2343951" y="796307"/>
                <a:ext cx="746094" cy="0"/>
              </a:xfrm>
              <a:prstGeom prst="line">
                <a:avLst/>
              </a:prstGeom>
            </p:spPr>
            <p:style>
              <a:lnRef idx="2">
                <a:schemeClr val="dk1"/>
              </a:lnRef>
              <a:fillRef idx="0">
                <a:schemeClr val="dk1"/>
              </a:fillRef>
              <a:effectRef idx="1">
                <a:schemeClr val="dk1"/>
              </a:effectRef>
              <a:fontRef idx="minor">
                <a:schemeClr val="tx1"/>
              </a:fontRef>
            </p:style>
          </p:cxnSp>
          <p:cxnSp>
            <p:nvCxnSpPr>
              <p:cNvPr id="93" name="Straight Arrow Connector 92">
                <a:extLst>
                  <a:ext uri="{FF2B5EF4-FFF2-40B4-BE49-F238E27FC236}">
                    <a16:creationId xmlns:a16="http://schemas.microsoft.com/office/drawing/2014/main" id="{6A7B1BDB-96FE-1789-DFAD-62E9AECF05DF}"/>
                  </a:ext>
                </a:extLst>
              </p:cNvPr>
              <p:cNvCxnSpPr/>
              <p:nvPr/>
            </p:nvCxnSpPr>
            <p:spPr>
              <a:xfrm>
                <a:off x="2343951" y="796307"/>
                <a:ext cx="0" cy="8091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B43F7DAB-4C65-FF5C-E473-1168DB48EE55}"/>
                      </a:ext>
                    </a:extLst>
                  </p:cNvPr>
                  <p:cNvSpPr txBox="1"/>
                  <p:nvPr/>
                </p:nvSpPr>
                <p:spPr>
                  <a:xfrm>
                    <a:off x="3402075" y="1882918"/>
                    <a:ext cx="4607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CA" b="0" i="1" smtClean="0">
                                  <a:latin typeface="Cambria Math" panose="02040503050406030204" pitchFamily="18" charset="0"/>
                                </a:rPr>
                                <m:t>𝑥</m:t>
                              </m:r>
                            </m:e>
                            <m:sub>
                              <m:r>
                                <a:rPr lang="en-CA" b="0" i="1" smtClean="0">
                                  <a:latin typeface="Cambria Math" panose="02040503050406030204" pitchFamily="18" charset="0"/>
                                </a:rPr>
                                <m:t>1</m:t>
                              </m:r>
                            </m:sub>
                          </m:sSub>
                        </m:oMath>
                      </m:oMathPara>
                    </a14:m>
                    <a:endParaRPr lang="en-US" dirty="0"/>
                  </a:p>
                </p:txBody>
              </p:sp>
            </mc:Choice>
            <mc:Fallback xmlns="">
              <p:sp>
                <p:nvSpPr>
                  <p:cNvPr id="94" name="TextBox 93">
                    <a:extLst>
                      <a:ext uri="{FF2B5EF4-FFF2-40B4-BE49-F238E27FC236}">
                        <a16:creationId xmlns:a16="http://schemas.microsoft.com/office/drawing/2014/main" id="{B43F7DAB-4C65-FF5C-E473-1168DB48EE55}"/>
                      </a:ext>
                    </a:extLst>
                  </p:cNvPr>
                  <p:cNvSpPr txBox="1">
                    <a:spLocks noRot="1" noChangeAspect="1" noMove="1" noResize="1" noEditPoints="1" noAdjustHandles="1" noChangeArrowheads="1" noChangeShapeType="1" noTextEdit="1"/>
                  </p:cNvSpPr>
                  <p:nvPr/>
                </p:nvSpPr>
                <p:spPr>
                  <a:xfrm>
                    <a:off x="3402075" y="1882918"/>
                    <a:ext cx="460767"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3F701F48-F9EF-670D-A672-5CFB39E6CF2C}"/>
                      </a:ext>
                    </a:extLst>
                  </p:cNvPr>
                  <p:cNvSpPr txBox="1"/>
                  <p:nvPr/>
                </p:nvSpPr>
                <p:spPr>
                  <a:xfrm>
                    <a:off x="1039799" y="1881410"/>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CA" b="0" i="1" smtClean="0">
                                  <a:latin typeface="Cambria Math" panose="02040503050406030204" pitchFamily="18" charset="0"/>
                                </a:rPr>
                                <m:t>𝑥</m:t>
                              </m:r>
                            </m:e>
                            <m:sub>
                              <m:r>
                                <a:rPr lang="en-CA" b="0" i="1" smtClean="0">
                                  <a:latin typeface="Cambria Math" panose="02040503050406030204" pitchFamily="18" charset="0"/>
                                </a:rPr>
                                <m:t>2</m:t>
                              </m:r>
                            </m:sub>
                          </m:sSub>
                        </m:oMath>
                      </m:oMathPara>
                    </a14:m>
                    <a:endParaRPr lang="en-US" dirty="0"/>
                  </a:p>
                </p:txBody>
              </p:sp>
            </mc:Choice>
            <mc:Fallback xmlns="">
              <p:sp>
                <p:nvSpPr>
                  <p:cNvPr id="96" name="TextBox 95">
                    <a:extLst>
                      <a:ext uri="{FF2B5EF4-FFF2-40B4-BE49-F238E27FC236}">
                        <a16:creationId xmlns:a16="http://schemas.microsoft.com/office/drawing/2014/main" id="{3F701F48-F9EF-670D-A672-5CFB39E6CF2C}"/>
                      </a:ext>
                    </a:extLst>
                  </p:cNvPr>
                  <p:cNvSpPr txBox="1">
                    <a:spLocks noRot="1" noChangeAspect="1" noMove="1" noResize="1" noEditPoints="1" noAdjustHandles="1" noChangeArrowheads="1" noChangeShapeType="1" noTextEdit="1"/>
                  </p:cNvSpPr>
                  <p:nvPr/>
                </p:nvSpPr>
                <p:spPr>
                  <a:xfrm>
                    <a:off x="1039799" y="1881410"/>
                    <a:ext cx="46609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4D3927AC-E693-134E-5A24-3655FC055A62}"/>
                      </a:ext>
                    </a:extLst>
                  </p:cNvPr>
                  <p:cNvSpPr txBox="1"/>
                  <p:nvPr/>
                </p:nvSpPr>
                <p:spPr>
                  <a:xfrm>
                    <a:off x="2878237" y="3157201"/>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solidFill>
                                <a:schemeClr val="accent1">
                                  <a:lumMod val="75000"/>
                                </a:schemeClr>
                              </a:solidFill>
                              <a:latin typeface="Cambria Math" panose="02040503050406030204" pitchFamily="18" charset="0"/>
                            </a:rPr>
                            <m:t>𝑦</m:t>
                          </m:r>
                        </m:oMath>
                      </m:oMathPara>
                    </a14:m>
                    <a:endParaRPr lang="en-US" dirty="0"/>
                  </a:p>
                </p:txBody>
              </p:sp>
            </mc:Choice>
            <mc:Fallback xmlns="">
              <p:sp>
                <p:nvSpPr>
                  <p:cNvPr id="98" name="TextBox 97">
                    <a:extLst>
                      <a:ext uri="{FF2B5EF4-FFF2-40B4-BE49-F238E27FC236}">
                        <a16:creationId xmlns:a16="http://schemas.microsoft.com/office/drawing/2014/main" id="{4D3927AC-E693-134E-5A24-3655FC055A62}"/>
                      </a:ext>
                    </a:extLst>
                  </p:cNvPr>
                  <p:cNvSpPr txBox="1">
                    <a:spLocks noRot="1" noChangeAspect="1" noMove="1" noResize="1" noEditPoints="1" noAdjustHandles="1" noChangeArrowheads="1" noChangeShapeType="1" noTextEdit="1"/>
                  </p:cNvSpPr>
                  <p:nvPr/>
                </p:nvSpPr>
                <p:spPr>
                  <a:xfrm>
                    <a:off x="2878237" y="3157201"/>
                    <a:ext cx="371384" cy="369332"/>
                  </a:xfrm>
                  <a:prstGeom prst="rect">
                    <a:avLst/>
                  </a:prstGeom>
                  <a:blipFill>
                    <a:blip r:embed="rId7"/>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D5A87DB3-9122-C359-8A1F-8768D94A60D0}"/>
                      </a:ext>
                    </a:extLst>
                  </p:cNvPr>
                  <p:cNvSpPr txBox="1"/>
                  <p:nvPr/>
                </p:nvSpPr>
                <p:spPr>
                  <a:xfrm>
                    <a:off x="4149351" y="3169473"/>
                    <a:ext cx="6955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solidFill>
                                <a:schemeClr val="accent2">
                                  <a:lumMod val="75000"/>
                                </a:schemeClr>
                              </a:solidFill>
                              <a:latin typeface="Cambria Math" panose="02040503050406030204" pitchFamily="18" charset="0"/>
                            </a:rPr>
                            <m:t>𝑣</m:t>
                          </m:r>
                          <m:r>
                            <a:rPr lang="en-CA" b="0" i="1" smtClean="0">
                              <a:solidFill>
                                <a:schemeClr val="accent2">
                                  <a:lumMod val="75000"/>
                                </a:schemeClr>
                              </a:solidFill>
                              <a:latin typeface="Cambria Math" panose="02040503050406030204" pitchFamily="18" charset="0"/>
                            </a:rPr>
                            <m:t>(</m:t>
                          </m:r>
                          <m:r>
                            <a:rPr lang="en-CA" b="0" i="1" smtClean="0">
                              <a:solidFill>
                                <a:schemeClr val="accent2">
                                  <a:lumMod val="75000"/>
                                </a:schemeClr>
                              </a:solidFill>
                              <a:latin typeface="Cambria Math" panose="02040503050406030204" pitchFamily="18" charset="0"/>
                            </a:rPr>
                            <m:t>𝑦</m:t>
                          </m:r>
                          <m:r>
                            <a:rPr lang="en-CA" b="0" i="1" smtClean="0">
                              <a:solidFill>
                                <a:schemeClr val="accent2">
                                  <a:lumMod val="75000"/>
                                </a:schemeClr>
                              </a:solidFill>
                              <a:latin typeface="Cambria Math" panose="02040503050406030204" pitchFamily="18" charset="0"/>
                            </a:rPr>
                            <m:t>)</m:t>
                          </m:r>
                        </m:oMath>
                      </m:oMathPara>
                    </a14:m>
                    <a:endParaRPr lang="en-US" dirty="0">
                      <a:solidFill>
                        <a:schemeClr val="accent2">
                          <a:lumMod val="75000"/>
                        </a:schemeClr>
                      </a:solidFill>
                    </a:endParaRPr>
                  </a:p>
                </p:txBody>
              </p:sp>
            </mc:Choice>
            <mc:Fallback xmlns="">
              <p:sp>
                <p:nvSpPr>
                  <p:cNvPr id="99" name="TextBox 98">
                    <a:extLst>
                      <a:ext uri="{FF2B5EF4-FFF2-40B4-BE49-F238E27FC236}">
                        <a16:creationId xmlns:a16="http://schemas.microsoft.com/office/drawing/2014/main" id="{D5A87DB3-9122-C359-8A1F-8768D94A60D0}"/>
                      </a:ext>
                    </a:extLst>
                  </p:cNvPr>
                  <p:cNvSpPr txBox="1">
                    <a:spLocks noRot="1" noChangeAspect="1" noMove="1" noResize="1" noEditPoints="1" noAdjustHandles="1" noChangeArrowheads="1" noChangeShapeType="1" noTextEdit="1"/>
                  </p:cNvSpPr>
                  <p:nvPr/>
                </p:nvSpPr>
                <p:spPr>
                  <a:xfrm>
                    <a:off x="4149351" y="3169473"/>
                    <a:ext cx="695511" cy="369332"/>
                  </a:xfrm>
                  <a:prstGeom prst="rect">
                    <a:avLst/>
                  </a:prstGeom>
                  <a:blipFill>
                    <a:blip r:embed="rId8"/>
                    <a:stretch>
                      <a:fillRect b="-12903"/>
                    </a:stretch>
                  </a:blipFill>
                </p:spPr>
                <p:txBody>
                  <a:bodyPr/>
                  <a:lstStyle/>
                  <a:p>
                    <a:r>
                      <a:rPr lang="en-US">
                        <a:noFill/>
                      </a:rPr>
                      <a:t> </a:t>
                    </a:r>
                  </a:p>
                </p:txBody>
              </p:sp>
            </mc:Fallback>
          </mc:AlternateContent>
        </p:grpSp>
      </p:grpSp>
      <mc:AlternateContent xmlns:mc="http://schemas.openxmlformats.org/markup-compatibility/2006">
        <mc:Choice xmlns:a14="http://schemas.microsoft.com/office/drawing/2010/main" Requires="a14">
          <p:sp>
            <p:nvSpPr>
              <p:cNvPr id="103" name="TextBox 102">
                <a:extLst>
                  <a:ext uri="{FF2B5EF4-FFF2-40B4-BE49-F238E27FC236}">
                    <a16:creationId xmlns:a16="http://schemas.microsoft.com/office/drawing/2014/main" id="{739E282D-F96A-8C57-2D25-41C508D4BDAA}"/>
                  </a:ext>
                </a:extLst>
              </p:cNvPr>
              <p:cNvSpPr txBox="1"/>
              <p:nvPr/>
            </p:nvSpPr>
            <p:spPr>
              <a:xfrm>
                <a:off x="428606" y="1452123"/>
                <a:ext cx="10208296" cy="9583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CA" sz="2400" b="0" i="1" smtClean="0">
                              <a:solidFill>
                                <a:schemeClr val="tx1"/>
                              </a:solidFill>
                              <a:latin typeface="Cambria Math" panose="02040503050406030204" pitchFamily="18" charset="0"/>
                            </a:rPr>
                            <m:t>𝑞</m:t>
                          </m:r>
                        </m:e>
                        <m:sub>
                          <m:r>
                            <a:rPr lang="en-CA" sz="2400" b="0" i="1" smtClean="0">
                              <a:solidFill>
                                <a:schemeClr val="tx1"/>
                              </a:solidFill>
                              <a:latin typeface="Cambria Math" panose="02040503050406030204" pitchFamily="18" charset="0"/>
                            </a:rPr>
                            <m:t>𝑝</m:t>
                          </m:r>
                        </m:sub>
                      </m:sSub>
                      <m:d>
                        <m:dPr>
                          <m:ctrlPr>
                            <a:rPr lang="en-CA" sz="2400" b="0" i="1" smtClean="0">
                              <a:solidFill>
                                <a:schemeClr val="tx1"/>
                              </a:solidFill>
                              <a:latin typeface="Cambria Math" panose="02040503050406030204" pitchFamily="18" charset="0"/>
                            </a:rPr>
                          </m:ctrlPr>
                        </m:dPr>
                        <m:e>
                          <m:r>
                            <a:rPr lang="en-CA" sz="2400" b="0" i="1" smtClean="0">
                              <a:solidFill>
                                <a:schemeClr val="tx1"/>
                              </a:solidFill>
                              <a:latin typeface="Cambria Math" panose="02040503050406030204" pitchFamily="18" charset="0"/>
                            </a:rPr>
                            <m:t>𝑦</m:t>
                          </m:r>
                        </m:e>
                        <m:e>
                          <m:r>
                            <a:rPr lang="en-CA" sz="2400" b="0" i="1" smtClean="0">
                              <a:solidFill>
                                <a:schemeClr val="tx1"/>
                              </a:solidFill>
                              <a:latin typeface="Cambria Math" panose="02040503050406030204" pitchFamily="18" charset="0"/>
                            </a:rPr>
                            <m:t>𝑥</m:t>
                          </m:r>
                        </m:e>
                      </m:d>
                      <m:r>
                        <a:rPr lang="en-CA" sz="2400" b="0" i="1" smtClean="0">
                          <a:solidFill>
                            <a:schemeClr val="tx1"/>
                          </a:solidFill>
                          <a:latin typeface="Cambria Math" panose="02040503050406030204" pitchFamily="18" charset="0"/>
                        </a:rPr>
                        <m:t>= </m:t>
                      </m:r>
                      <m:f>
                        <m:fPr>
                          <m:ctrlPr>
                            <a:rPr lang="en-CA" sz="2400" b="0" i="1" smtClean="0">
                              <a:solidFill>
                                <a:schemeClr val="tx1"/>
                              </a:solidFill>
                              <a:latin typeface="Cambria Math" panose="02040503050406030204" pitchFamily="18" charset="0"/>
                            </a:rPr>
                          </m:ctrlPr>
                        </m:fPr>
                        <m:num>
                          <m:func>
                            <m:funcPr>
                              <m:ctrlPr>
                                <a:rPr lang="en-CA" sz="2400" b="0" i="1" smtClean="0">
                                  <a:solidFill>
                                    <a:schemeClr val="tx1"/>
                                  </a:solidFill>
                                  <a:latin typeface="Cambria Math" panose="02040503050406030204" pitchFamily="18" charset="0"/>
                                </a:rPr>
                              </m:ctrlPr>
                            </m:funcPr>
                            <m:fName>
                              <m:r>
                                <m:rPr>
                                  <m:sty m:val="p"/>
                                </m:rPr>
                                <a:rPr lang="en-CA" sz="2400" b="0" i="0" smtClean="0">
                                  <a:solidFill>
                                    <a:schemeClr val="tx1"/>
                                  </a:solidFill>
                                  <a:latin typeface="Cambria Math" panose="02040503050406030204" pitchFamily="18" charset="0"/>
                                </a:rPr>
                                <m:t>exp</m:t>
                              </m:r>
                            </m:fName>
                            <m:e>
                              <m:sSub>
                                <m:sSubPr>
                                  <m:ctrlPr>
                                    <a:rPr lang="en-CA" sz="2400" b="0" i="1" smtClean="0">
                                      <a:solidFill>
                                        <a:schemeClr val="tx1"/>
                                      </a:solidFill>
                                      <a:latin typeface="Cambria Math" panose="02040503050406030204" pitchFamily="18" charset="0"/>
                                    </a:rPr>
                                  </m:ctrlPr>
                                </m:sSubPr>
                                <m:e>
                                  <m:r>
                                    <a:rPr lang="en-CA" sz="2400" b="0" i="1" smtClean="0">
                                      <a:solidFill>
                                        <a:schemeClr val="tx1"/>
                                      </a:solidFill>
                                      <a:latin typeface="Cambria Math" panose="02040503050406030204" pitchFamily="18" charset="0"/>
                                    </a:rPr>
                                    <m:t>𝑠</m:t>
                                  </m:r>
                                </m:e>
                                <m:sub>
                                  <m:r>
                                    <a:rPr lang="en-CA" sz="2400" b="0" i="1" smtClean="0">
                                      <a:solidFill>
                                        <a:schemeClr val="tx1"/>
                                      </a:solidFill>
                                      <a:latin typeface="Cambria Math" panose="02040503050406030204" pitchFamily="18" charset="0"/>
                                    </a:rPr>
                                    <m:t>𝑝</m:t>
                                  </m:r>
                                </m:sub>
                              </m:sSub>
                              <m:d>
                                <m:dPr>
                                  <m:endChr m:val="|"/>
                                  <m:ctrlPr>
                                    <a:rPr lang="en-CA" sz="2400" b="0" i="1" smtClean="0">
                                      <a:solidFill>
                                        <a:schemeClr val="tx1"/>
                                      </a:solidFill>
                                      <a:latin typeface="Cambria Math" panose="02040503050406030204" pitchFamily="18" charset="0"/>
                                    </a:rPr>
                                  </m:ctrlPr>
                                </m:dPr>
                                <m:e>
                                  <m:r>
                                    <a:rPr lang="en-CA" sz="2400" b="0" i="1" smtClean="0">
                                      <a:solidFill>
                                        <a:schemeClr val="tx1"/>
                                      </a:solidFill>
                                      <a:latin typeface="Cambria Math" panose="02040503050406030204" pitchFamily="18" charset="0"/>
                                    </a:rPr>
                                    <m:t>𝑦</m:t>
                                  </m:r>
                                  <m:r>
                                    <a:rPr lang="en-CA" sz="2400" b="0" i="1" smtClean="0">
                                      <a:solidFill>
                                        <a:schemeClr val="tx1"/>
                                      </a:solidFill>
                                      <a:latin typeface="Cambria Math" panose="02040503050406030204" pitchFamily="18" charset="0"/>
                                    </a:rPr>
                                    <m:t> </m:t>
                                  </m:r>
                                </m:e>
                              </m:d>
                              <m:r>
                                <a:rPr lang="en-CA" sz="2400" b="0" i="1" smtClean="0">
                                  <a:solidFill>
                                    <a:schemeClr val="tx1"/>
                                  </a:solidFill>
                                  <a:latin typeface="Cambria Math" panose="02040503050406030204" pitchFamily="18" charset="0"/>
                                </a:rPr>
                                <m:t> </m:t>
                              </m:r>
                              <m:r>
                                <a:rPr lang="en-CA" sz="2400" b="0" i="1" smtClean="0">
                                  <a:solidFill>
                                    <a:schemeClr val="tx1"/>
                                  </a:solidFill>
                                  <a:latin typeface="Cambria Math" panose="02040503050406030204" pitchFamily="18" charset="0"/>
                                </a:rPr>
                                <m:t>𝑥</m:t>
                              </m:r>
                              <m:r>
                                <a:rPr lang="en-CA" sz="2400" b="0" i="1" smtClean="0">
                                  <a:solidFill>
                                    <a:schemeClr val="tx1"/>
                                  </a:solidFill>
                                  <a:latin typeface="Cambria Math" panose="02040503050406030204" pitchFamily="18" charset="0"/>
                                </a:rPr>
                                <m:t>)</m:t>
                              </m:r>
                            </m:e>
                          </m:func>
                        </m:num>
                        <m:den>
                          <m:nary>
                            <m:naryPr>
                              <m:chr m:val="∑"/>
                              <m:limLoc m:val="subSup"/>
                              <m:supHide m:val="on"/>
                              <m:ctrlPr>
                                <a:rPr lang="en-CA" sz="2400" b="0" i="1" smtClean="0">
                                  <a:solidFill>
                                    <a:schemeClr val="tx1"/>
                                  </a:solidFill>
                                  <a:latin typeface="Cambria Math" panose="02040503050406030204" pitchFamily="18" charset="0"/>
                                </a:rPr>
                              </m:ctrlPr>
                            </m:naryPr>
                            <m:sub>
                              <m:r>
                                <m:rPr>
                                  <m:brk m:alnAt="9"/>
                                </m:rPr>
                                <a:rPr lang="en-CA" sz="2400" b="0" i="1" smtClean="0">
                                  <a:solidFill>
                                    <a:schemeClr val="tx1"/>
                                  </a:solidFill>
                                  <a:latin typeface="Cambria Math" panose="02040503050406030204" pitchFamily="18" charset="0"/>
                                </a:rPr>
                                <m:t>𝑦</m:t>
                              </m:r>
                              <m:r>
                                <a:rPr lang="en-CA" sz="2400" b="0" i="1" smtClean="0">
                                  <a:solidFill>
                                    <a:schemeClr val="tx1"/>
                                  </a:solidFill>
                                  <a:latin typeface="Cambria Math" panose="02040503050406030204" pitchFamily="18" charset="0"/>
                                </a:rPr>
                                <m:t>′∈</m:t>
                              </m:r>
                              <m:r>
                                <a:rPr lang="en-CA" sz="2400" b="0" i="1" smtClean="0">
                                  <a:solidFill>
                                    <a:schemeClr val="tx1"/>
                                  </a:solidFill>
                                  <a:latin typeface="Cambria Math" panose="02040503050406030204" pitchFamily="18" charset="0"/>
                                  <a:ea typeface="Cambria Math" panose="02040503050406030204" pitchFamily="18" charset="0"/>
                                </a:rPr>
                                <m:t>𝑌</m:t>
                              </m:r>
                            </m:sub>
                            <m:sup/>
                            <m:e>
                              <m:func>
                                <m:funcPr>
                                  <m:ctrlPr>
                                    <a:rPr lang="en-CA" sz="2400" i="1">
                                      <a:latin typeface="Cambria Math" panose="02040503050406030204" pitchFamily="18" charset="0"/>
                                    </a:rPr>
                                  </m:ctrlPr>
                                </m:funcPr>
                                <m:fName>
                                  <m:r>
                                    <m:rPr>
                                      <m:sty m:val="p"/>
                                    </m:rPr>
                                    <a:rPr lang="en-CA" sz="2400">
                                      <a:latin typeface="Cambria Math" panose="02040503050406030204" pitchFamily="18" charset="0"/>
                                    </a:rPr>
                                    <m:t>exp</m:t>
                                  </m:r>
                                </m:fName>
                                <m:e>
                                  <m:sSub>
                                    <m:sSubPr>
                                      <m:ctrlPr>
                                        <a:rPr lang="en-CA" sz="2400" i="1">
                                          <a:latin typeface="Cambria Math" panose="02040503050406030204" pitchFamily="18" charset="0"/>
                                        </a:rPr>
                                      </m:ctrlPr>
                                    </m:sSubPr>
                                    <m:e>
                                      <m:r>
                                        <a:rPr lang="en-CA" sz="2400" i="1">
                                          <a:latin typeface="Cambria Math" panose="02040503050406030204" pitchFamily="18" charset="0"/>
                                        </a:rPr>
                                        <m:t>𝑠</m:t>
                                      </m:r>
                                    </m:e>
                                    <m:sub>
                                      <m:r>
                                        <a:rPr lang="en-CA" sz="2400" i="1">
                                          <a:latin typeface="Cambria Math" panose="02040503050406030204" pitchFamily="18" charset="0"/>
                                        </a:rPr>
                                        <m:t>𝑝</m:t>
                                      </m:r>
                                    </m:sub>
                                  </m:sSub>
                                  <m:d>
                                    <m:dPr>
                                      <m:endChr m:val="|"/>
                                      <m:ctrlPr>
                                        <a:rPr lang="en-CA" sz="2400" i="1">
                                          <a:latin typeface="Cambria Math" panose="02040503050406030204" pitchFamily="18" charset="0"/>
                                        </a:rPr>
                                      </m:ctrlPr>
                                    </m:dPr>
                                    <m:e>
                                      <m:r>
                                        <a:rPr lang="en-CA" sz="2400" i="1">
                                          <a:latin typeface="Cambria Math" panose="02040503050406030204" pitchFamily="18" charset="0"/>
                                        </a:rPr>
                                        <m:t>𝑦</m:t>
                                      </m:r>
                                      <m:r>
                                        <a:rPr lang="en-CA" sz="2400" b="0" i="1" smtClean="0">
                                          <a:latin typeface="Cambria Math" panose="02040503050406030204" pitchFamily="18" charset="0"/>
                                        </a:rPr>
                                        <m:t>′</m:t>
                                      </m:r>
                                      <m:r>
                                        <a:rPr lang="en-CA" sz="2400" i="1">
                                          <a:latin typeface="Cambria Math" panose="02040503050406030204" pitchFamily="18" charset="0"/>
                                        </a:rPr>
                                        <m:t> </m:t>
                                      </m:r>
                                    </m:e>
                                  </m:d>
                                  <m:r>
                                    <a:rPr lang="en-CA" sz="2400" i="1">
                                      <a:latin typeface="Cambria Math" panose="02040503050406030204" pitchFamily="18" charset="0"/>
                                    </a:rPr>
                                    <m:t> </m:t>
                                  </m:r>
                                  <m:r>
                                    <a:rPr lang="en-CA" sz="2400" i="1">
                                      <a:latin typeface="Cambria Math" panose="02040503050406030204" pitchFamily="18" charset="0"/>
                                    </a:rPr>
                                    <m:t>𝑥</m:t>
                                  </m:r>
                                  <m:r>
                                    <a:rPr lang="en-CA" sz="2400" i="1">
                                      <a:latin typeface="Cambria Math" panose="02040503050406030204" pitchFamily="18" charset="0"/>
                                    </a:rPr>
                                    <m:t>)</m:t>
                                  </m:r>
                                </m:e>
                              </m:func>
                            </m:e>
                          </m:nary>
                        </m:den>
                      </m:f>
                      <m:r>
                        <a:rPr lang="en-CA" sz="2400" b="0" i="1" smtClean="0">
                          <a:solidFill>
                            <a:schemeClr val="tx1"/>
                          </a:solidFill>
                          <a:latin typeface="Cambria Math" panose="02040503050406030204" pitchFamily="18" charset="0"/>
                        </a:rPr>
                        <m:t>=</m:t>
                      </m:r>
                      <m:f>
                        <m:fPr>
                          <m:ctrlPr>
                            <a:rPr lang="en-CA" sz="2400" i="1">
                              <a:latin typeface="Cambria Math" panose="02040503050406030204" pitchFamily="18" charset="0"/>
                            </a:rPr>
                          </m:ctrlPr>
                        </m:fPr>
                        <m:num>
                          <m:func>
                            <m:funcPr>
                              <m:ctrlPr>
                                <a:rPr lang="en-CA" sz="2400" i="1">
                                  <a:latin typeface="Cambria Math" panose="02040503050406030204" pitchFamily="18" charset="0"/>
                                </a:rPr>
                              </m:ctrlPr>
                            </m:funcPr>
                            <m:fName>
                              <m:r>
                                <m:rPr>
                                  <m:sty m:val="p"/>
                                </m:rPr>
                                <a:rPr lang="en-CA" sz="2400">
                                  <a:latin typeface="Cambria Math" panose="02040503050406030204" pitchFamily="18" charset="0"/>
                                </a:rPr>
                                <m:t>exp</m:t>
                              </m:r>
                            </m:fName>
                            <m:e>
                              <m:sSubSup>
                                <m:sSubSupPr>
                                  <m:ctrlPr>
                                    <a:rPr lang="en-CA" sz="2400" i="1" smtClean="0">
                                      <a:latin typeface="Cambria Math" panose="02040503050406030204" pitchFamily="18" charset="0"/>
                                    </a:rPr>
                                  </m:ctrlPr>
                                </m:sSubSupPr>
                                <m:e>
                                  <m:r>
                                    <a:rPr lang="en-CA" sz="2400" b="0" i="1" smtClean="0">
                                      <a:latin typeface="Cambria Math" panose="02040503050406030204" pitchFamily="18" charset="0"/>
                                    </a:rPr>
                                    <m:t>𝑠</m:t>
                                  </m:r>
                                </m:e>
                                <m:sub>
                                  <m:r>
                                    <a:rPr lang="en-CA" sz="2400" b="0" i="1" smtClean="0">
                                      <a:latin typeface="Cambria Math" panose="02040503050406030204" pitchFamily="18" charset="0"/>
                                    </a:rPr>
                                    <m:t>𝑀</m:t>
                                  </m:r>
                                </m:sub>
                                <m:sup>
                                  <m:r>
                                    <a:rPr lang="en-CA" sz="2400" b="0" i="1" smtClean="0">
                                      <a:latin typeface="Cambria Math" panose="02040503050406030204" pitchFamily="18" charset="0"/>
                                    </a:rPr>
                                    <m:t>1</m:t>
                                  </m:r>
                                </m:sup>
                              </m:sSubSup>
                              <m:d>
                                <m:dPr>
                                  <m:endChr m:val="|"/>
                                  <m:ctrlPr>
                                    <a:rPr lang="en-CA" sz="2400" i="1">
                                      <a:latin typeface="Cambria Math" panose="02040503050406030204" pitchFamily="18" charset="0"/>
                                    </a:rPr>
                                  </m:ctrlPr>
                                </m:dPr>
                                <m:e>
                                  <m:r>
                                    <a:rPr lang="en-CA" sz="2400" b="0" i="1" smtClean="0">
                                      <a:latin typeface="Cambria Math" panose="02040503050406030204" pitchFamily="18" charset="0"/>
                                    </a:rPr>
                                    <m:t>𝑣</m:t>
                                  </m:r>
                                  <m:r>
                                    <a:rPr lang="en-CA" sz="2400" b="0" i="1" smtClean="0">
                                      <a:latin typeface="Cambria Math" panose="02040503050406030204" pitchFamily="18" charset="0"/>
                                    </a:rPr>
                                    <m:t>(</m:t>
                                  </m:r>
                                  <m:r>
                                    <a:rPr lang="en-CA" sz="2400" b="0" i="1" smtClean="0">
                                      <a:latin typeface="Cambria Math" panose="02040503050406030204" pitchFamily="18" charset="0"/>
                                    </a:rPr>
                                    <m:t>𝑦</m:t>
                                  </m:r>
                                  <m:r>
                                    <a:rPr lang="en-CA" sz="2400" b="0" i="1" smtClean="0">
                                      <a:latin typeface="Cambria Math" panose="02040503050406030204" pitchFamily="18" charset="0"/>
                                    </a:rPr>
                                    <m:t>) </m:t>
                                  </m:r>
                                </m:e>
                              </m:d>
                              <m:r>
                                <a:rPr lang="en-CA" sz="2400" i="1">
                                  <a:latin typeface="Cambria Math" panose="02040503050406030204" pitchFamily="18" charset="0"/>
                                </a:rPr>
                                <m:t> </m:t>
                              </m:r>
                              <m:r>
                                <a:rPr lang="en-CA" sz="2400" b="0" i="1" smtClean="0">
                                  <a:latin typeface="Cambria Math" panose="02040503050406030204" pitchFamily="18" charset="0"/>
                                </a:rPr>
                                <m:t>𝑃</m:t>
                              </m:r>
                              <m:r>
                                <a:rPr lang="en-CA" sz="2400" b="0" i="1" smtClean="0">
                                  <a:latin typeface="Cambria Math" panose="02040503050406030204" pitchFamily="18" charset="0"/>
                                </a:rPr>
                                <m:t>(</m:t>
                              </m:r>
                              <m:r>
                                <a:rPr lang="en-CA" sz="2400" i="1">
                                  <a:latin typeface="Cambria Math" panose="02040503050406030204" pitchFamily="18" charset="0"/>
                                </a:rPr>
                                <m:t>𝑥</m:t>
                              </m:r>
                              <m:r>
                                <a:rPr lang="en-CA" sz="2400" b="0" i="1" smtClean="0">
                                  <a:latin typeface="Cambria Math" panose="02040503050406030204" pitchFamily="18" charset="0"/>
                                </a:rPr>
                                <m:t>)</m:t>
                              </m:r>
                              <m:r>
                                <a:rPr lang="en-CA" sz="2400" i="1">
                                  <a:latin typeface="Cambria Math" panose="02040503050406030204" pitchFamily="18" charset="0"/>
                                </a:rPr>
                                <m:t>)</m:t>
                              </m:r>
                            </m:e>
                          </m:func>
                        </m:num>
                        <m:den>
                          <m:nary>
                            <m:naryPr>
                              <m:chr m:val="∑"/>
                              <m:limLoc m:val="subSup"/>
                              <m:supHide m:val="on"/>
                              <m:ctrlPr>
                                <a:rPr lang="en-CA" sz="2400" i="1">
                                  <a:latin typeface="Cambria Math" panose="02040503050406030204" pitchFamily="18" charset="0"/>
                                </a:rPr>
                              </m:ctrlPr>
                            </m:naryPr>
                            <m:sub>
                              <m:r>
                                <m:rPr>
                                  <m:brk m:alnAt="9"/>
                                </m:rPr>
                                <a:rPr lang="en-CA" sz="2400" i="1">
                                  <a:latin typeface="Cambria Math" panose="02040503050406030204" pitchFamily="18" charset="0"/>
                                </a:rPr>
                                <m:t>𝑦</m:t>
                              </m:r>
                              <m:r>
                                <a:rPr lang="en-CA" sz="2400" i="1">
                                  <a:latin typeface="Cambria Math" panose="02040503050406030204" pitchFamily="18" charset="0"/>
                                </a:rPr>
                                <m:t>′∈</m:t>
                              </m:r>
                              <m:r>
                                <a:rPr lang="en-CA" sz="2400" i="1">
                                  <a:latin typeface="Cambria Math" panose="02040503050406030204" pitchFamily="18" charset="0"/>
                                  <a:ea typeface="Cambria Math" panose="02040503050406030204" pitchFamily="18" charset="0"/>
                                </a:rPr>
                                <m:t>𝑌</m:t>
                              </m:r>
                            </m:sub>
                            <m:sup/>
                            <m:e>
                              <m:func>
                                <m:funcPr>
                                  <m:ctrlPr>
                                    <a:rPr lang="en-CA" sz="2400" i="1">
                                      <a:latin typeface="Cambria Math" panose="02040503050406030204" pitchFamily="18" charset="0"/>
                                    </a:rPr>
                                  </m:ctrlPr>
                                </m:funcPr>
                                <m:fName>
                                  <m:r>
                                    <m:rPr>
                                      <m:sty m:val="p"/>
                                    </m:rPr>
                                    <a:rPr lang="en-CA" sz="2400">
                                      <a:latin typeface="Cambria Math" panose="02040503050406030204" pitchFamily="18" charset="0"/>
                                    </a:rPr>
                                    <m:t>exp</m:t>
                                  </m:r>
                                </m:fName>
                                <m:e>
                                  <m:sSub>
                                    <m:sSubPr>
                                      <m:ctrlPr>
                                        <a:rPr lang="en-CA" sz="2400" i="1">
                                          <a:latin typeface="Cambria Math" panose="02040503050406030204" pitchFamily="18" charset="0"/>
                                        </a:rPr>
                                      </m:ctrlPr>
                                    </m:sSubPr>
                                    <m:e>
                                      <m:r>
                                        <a:rPr lang="en-CA" sz="2400" i="1">
                                          <a:latin typeface="Cambria Math" panose="02040503050406030204" pitchFamily="18" charset="0"/>
                                        </a:rPr>
                                        <m:t>𝑠</m:t>
                                      </m:r>
                                    </m:e>
                                    <m:sub>
                                      <m:r>
                                        <a:rPr lang="en-CA" sz="2400" i="1">
                                          <a:latin typeface="Cambria Math" panose="02040503050406030204" pitchFamily="18" charset="0"/>
                                        </a:rPr>
                                        <m:t>𝑝</m:t>
                                      </m:r>
                                    </m:sub>
                                  </m:sSub>
                                  <m:d>
                                    <m:dPr>
                                      <m:endChr m:val="|"/>
                                      <m:ctrlPr>
                                        <a:rPr lang="en-CA" sz="2400" i="1">
                                          <a:latin typeface="Cambria Math" panose="02040503050406030204" pitchFamily="18" charset="0"/>
                                        </a:rPr>
                                      </m:ctrlPr>
                                    </m:dPr>
                                    <m:e>
                                      <m:r>
                                        <a:rPr lang="en-CA" sz="2400" i="1">
                                          <a:latin typeface="Cambria Math" panose="02040503050406030204" pitchFamily="18" charset="0"/>
                                        </a:rPr>
                                        <m:t>𝑦</m:t>
                                      </m:r>
                                      <m:r>
                                        <a:rPr lang="en-CA" sz="2400" i="1">
                                          <a:latin typeface="Cambria Math" panose="02040503050406030204" pitchFamily="18" charset="0"/>
                                        </a:rPr>
                                        <m:t>′ </m:t>
                                      </m:r>
                                    </m:e>
                                  </m:d>
                                  <m:r>
                                    <a:rPr lang="en-CA" sz="2400" i="1">
                                      <a:latin typeface="Cambria Math" panose="02040503050406030204" pitchFamily="18" charset="0"/>
                                    </a:rPr>
                                    <m:t> </m:t>
                                  </m:r>
                                  <m:r>
                                    <a:rPr lang="en-CA" sz="2400" i="1">
                                      <a:latin typeface="Cambria Math" panose="02040503050406030204" pitchFamily="18" charset="0"/>
                                    </a:rPr>
                                    <m:t>𝑥</m:t>
                                  </m:r>
                                  <m:r>
                                    <a:rPr lang="en-CA" sz="2400" i="1">
                                      <a:latin typeface="Cambria Math" panose="02040503050406030204" pitchFamily="18" charset="0"/>
                                    </a:rPr>
                                    <m:t>)</m:t>
                                  </m:r>
                                </m:e>
                              </m:func>
                            </m:e>
                          </m:nary>
                        </m:den>
                      </m:f>
                    </m:oMath>
                  </m:oMathPara>
                </a14:m>
                <a:endParaRPr lang="en-US" sz="2400" dirty="0">
                  <a:solidFill>
                    <a:schemeClr val="tx1"/>
                  </a:solidFill>
                </a:endParaRPr>
              </a:p>
            </p:txBody>
          </p:sp>
        </mc:Choice>
        <mc:Fallback>
          <p:sp>
            <p:nvSpPr>
              <p:cNvPr id="103" name="TextBox 102">
                <a:extLst>
                  <a:ext uri="{FF2B5EF4-FFF2-40B4-BE49-F238E27FC236}">
                    <a16:creationId xmlns:a16="http://schemas.microsoft.com/office/drawing/2014/main" id="{739E282D-F96A-8C57-2D25-41C508D4BDAA}"/>
                  </a:ext>
                </a:extLst>
              </p:cNvPr>
              <p:cNvSpPr txBox="1">
                <a:spLocks noRot="1" noChangeAspect="1" noMove="1" noResize="1" noEditPoints="1" noAdjustHandles="1" noChangeArrowheads="1" noChangeShapeType="1" noTextEdit="1"/>
              </p:cNvSpPr>
              <p:nvPr/>
            </p:nvSpPr>
            <p:spPr>
              <a:xfrm>
                <a:off x="428606" y="1452123"/>
                <a:ext cx="10208296" cy="958339"/>
              </a:xfrm>
              <a:prstGeom prst="rect">
                <a:avLst/>
              </a:prstGeom>
              <a:blipFill>
                <a:blip r:embed="rId9"/>
                <a:stretch>
                  <a:fillRect t="-15789" b="-894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272A30DB-475E-ADC5-281E-797C7ECC9E4B}"/>
                  </a:ext>
                </a:extLst>
              </p:cNvPr>
              <p:cNvSpPr txBox="1"/>
              <p:nvPr/>
            </p:nvSpPr>
            <p:spPr>
              <a:xfrm>
                <a:off x="6127910" y="347768"/>
                <a:ext cx="3670877" cy="830997"/>
              </a:xfrm>
              <a:prstGeom prst="rect">
                <a:avLst/>
              </a:prstGeom>
              <a:noFill/>
            </p:spPr>
            <p:txBody>
              <a:bodyPr wrap="none" rtlCol="0">
                <a:spAutoFit/>
              </a:bodyPr>
              <a:lstStyle/>
              <a:p>
                <a:pPr algn="ctr"/>
                <a:r>
                  <a:rPr lang="en-US" sz="2400" dirty="0">
                    <a:solidFill>
                      <a:srgbClr val="C00000"/>
                    </a:solidFill>
                  </a:rPr>
                  <a:t>Raw position of </a:t>
                </a:r>
                <a14:m>
                  <m:oMath xmlns:m="http://schemas.openxmlformats.org/officeDocument/2006/math">
                    <m:r>
                      <a:rPr lang="en-CA" sz="2400" i="1">
                        <a:solidFill>
                          <a:srgbClr val="C00000"/>
                        </a:solidFill>
                        <a:latin typeface="Cambria Math" panose="02040503050406030204" pitchFamily="18" charset="0"/>
                      </a:rPr>
                      <m:t>𝑣</m:t>
                    </m:r>
                    <m:r>
                      <a:rPr lang="en-CA" sz="2400" i="1">
                        <a:solidFill>
                          <a:srgbClr val="C00000"/>
                        </a:solidFill>
                        <a:latin typeface="Cambria Math" panose="02040503050406030204" pitchFamily="18" charset="0"/>
                      </a:rPr>
                      <m:t>(</m:t>
                    </m:r>
                    <m:r>
                      <a:rPr lang="en-CA" sz="2400" i="1">
                        <a:solidFill>
                          <a:srgbClr val="C00000"/>
                        </a:solidFill>
                        <a:latin typeface="Cambria Math" panose="02040503050406030204" pitchFamily="18" charset="0"/>
                      </a:rPr>
                      <m:t>𝑦</m:t>
                    </m:r>
                    <m:r>
                      <a:rPr lang="en-CA" sz="2400" i="1">
                        <a:solidFill>
                          <a:srgbClr val="C00000"/>
                        </a:solidFill>
                        <a:latin typeface="Cambria Math" panose="02040503050406030204" pitchFamily="18" charset="0"/>
                      </a:rPr>
                      <m:t>) </m:t>
                    </m:r>
                  </m:oMath>
                </a14:m>
                <a:r>
                  <a:rPr lang="en-US" sz="2400" dirty="0">
                    <a:solidFill>
                      <a:srgbClr val="C00000"/>
                    </a:solidFill>
                  </a:rPr>
                  <a:t>at the </a:t>
                </a:r>
              </a:p>
              <a:p>
                <a:pPr algn="ctr"/>
                <a:r>
                  <a:rPr lang="en-US" sz="2400" dirty="0">
                    <a:solidFill>
                      <a:srgbClr val="C00000"/>
                    </a:solidFill>
                  </a:rPr>
                  <a:t>masked position in </a:t>
                </a:r>
                <a14:m>
                  <m:oMath xmlns:m="http://schemas.openxmlformats.org/officeDocument/2006/math">
                    <m:r>
                      <a:rPr lang="en-CA" sz="2400" b="0" i="1" smtClean="0">
                        <a:solidFill>
                          <a:srgbClr val="C00000"/>
                        </a:solidFill>
                        <a:latin typeface="Cambria Math" panose="02040503050406030204" pitchFamily="18" charset="0"/>
                      </a:rPr>
                      <m:t>𝑃</m:t>
                    </m:r>
                    <m:r>
                      <a:rPr lang="en-CA" sz="2400" b="0" i="1" smtClean="0">
                        <a:solidFill>
                          <a:srgbClr val="C00000"/>
                        </a:solidFill>
                        <a:latin typeface="Cambria Math" panose="02040503050406030204" pitchFamily="18" charset="0"/>
                      </a:rPr>
                      <m:t>(</m:t>
                    </m:r>
                    <m:r>
                      <a:rPr lang="en-CA" sz="2400" i="1">
                        <a:solidFill>
                          <a:srgbClr val="C00000"/>
                        </a:solidFill>
                        <a:latin typeface="Cambria Math" panose="02040503050406030204" pitchFamily="18" charset="0"/>
                      </a:rPr>
                      <m:t>𝑥</m:t>
                    </m:r>
                    <m:r>
                      <a:rPr lang="en-CA" sz="2400" b="0" i="1" smtClean="0">
                        <a:solidFill>
                          <a:srgbClr val="C00000"/>
                        </a:solidFill>
                        <a:latin typeface="Cambria Math" panose="02040503050406030204" pitchFamily="18" charset="0"/>
                      </a:rPr>
                      <m:t>)</m:t>
                    </m:r>
                  </m:oMath>
                </a14:m>
                <a:endParaRPr lang="en-US" sz="2400" dirty="0">
                  <a:solidFill>
                    <a:srgbClr val="C00000"/>
                  </a:solidFill>
                </a:endParaRPr>
              </a:p>
            </p:txBody>
          </p:sp>
        </mc:Choice>
        <mc:Fallback>
          <p:sp>
            <p:nvSpPr>
              <p:cNvPr id="2" name="TextBox 1">
                <a:extLst>
                  <a:ext uri="{FF2B5EF4-FFF2-40B4-BE49-F238E27FC236}">
                    <a16:creationId xmlns:a16="http://schemas.microsoft.com/office/drawing/2014/main" id="{272A30DB-475E-ADC5-281E-797C7ECC9E4B}"/>
                  </a:ext>
                </a:extLst>
              </p:cNvPr>
              <p:cNvSpPr txBox="1">
                <a:spLocks noRot="1" noChangeAspect="1" noMove="1" noResize="1" noEditPoints="1" noAdjustHandles="1" noChangeArrowheads="1" noChangeShapeType="1" noTextEdit="1"/>
              </p:cNvSpPr>
              <p:nvPr/>
            </p:nvSpPr>
            <p:spPr>
              <a:xfrm>
                <a:off x="6127910" y="347768"/>
                <a:ext cx="3670877" cy="830997"/>
              </a:xfrm>
              <a:prstGeom prst="rect">
                <a:avLst/>
              </a:prstGeom>
              <a:blipFill>
                <a:blip r:embed="rId10"/>
                <a:stretch>
                  <a:fillRect l="-2069" t="-4545" r="-2069" b="-15152"/>
                </a:stretch>
              </a:blipFill>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C27580DB-45E7-CA13-8477-503668E11D7C}"/>
              </a:ext>
            </a:extLst>
          </p:cNvPr>
          <p:cNvSpPr/>
          <p:nvPr/>
        </p:nvSpPr>
        <p:spPr>
          <a:xfrm>
            <a:off x="6912387" y="1485853"/>
            <a:ext cx="2081604" cy="40344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A6FFFBE7-3154-E5C9-BDC6-B97DE288AE28}"/>
              </a:ext>
            </a:extLst>
          </p:cNvPr>
          <p:cNvCxnSpPr>
            <a:cxnSpLocks/>
            <a:stCxn id="3" idx="0"/>
            <a:endCxn id="2" idx="2"/>
          </p:cNvCxnSpPr>
          <p:nvPr/>
        </p:nvCxnSpPr>
        <p:spPr>
          <a:xfrm flipV="1">
            <a:off x="7953189" y="1178765"/>
            <a:ext cx="10160" cy="307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CC0CCC1-06C8-AAD4-87B7-2C9C71897743}"/>
              </a:ext>
            </a:extLst>
          </p:cNvPr>
          <p:cNvSpPr txBox="1"/>
          <p:nvPr/>
        </p:nvSpPr>
        <p:spPr>
          <a:xfrm>
            <a:off x="5532754" y="2960074"/>
            <a:ext cx="6362293" cy="2677656"/>
          </a:xfrm>
          <a:prstGeom prst="rect">
            <a:avLst/>
          </a:prstGeom>
          <a:noFill/>
        </p:spPr>
        <p:txBody>
          <a:bodyPr wrap="square" rtlCol="0">
            <a:spAutoFit/>
          </a:bodyPr>
          <a:lstStyle/>
          <a:p>
            <a:r>
              <a:rPr lang="en-CA" sz="2400" dirty="0"/>
              <a:t>Identifying PVPs that perform well is challenging in the absence of a large development set. Therefore, PET enables a combination of </a:t>
            </a:r>
            <a:r>
              <a:rPr lang="en-CA" sz="2400" dirty="0">
                <a:solidFill>
                  <a:srgbClr val="C00000"/>
                </a:solidFill>
              </a:rPr>
              <a:t>multiple PVPs P = {p1, . . . , </a:t>
            </a:r>
            <a:r>
              <a:rPr lang="en-CA" sz="2400" dirty="0" err="1">
                <a:solidFill>
                  <a:srgbClr val="C00000"/>
                </a:solidFill>
              </a:rPr>
              <a:t>pn</a:t>
            </a:r>
            <a:r>
              <a:rPr lang="en-CA" sz="2400" dirty="0">
                <a:solidFill>
                  <a:srgbClr val="C00000"/>
                </a:solidFill>
              </a:rPr>
              <a:t>}</a:t>
            </a:r>
            <a:r>
              <a:rPr lang="en-CA" sz="2400" dirty="0"/>
              <a:t>. </a:t>
            </a:r>
          </a:p>
          <a:p>
            <a:endParaRPr lang="en-CA" sz="2400" dirty="0"/>
          </a:p>
          <a:p>
            <a:r>
              <a:rPr lang="en-CA" sz="2400" dirty="0">
                <a:solidFill>
                  <a:srgbClr val="C00000"/>
                </a:solidFill>
              </a:rPr>
              <a:t>Multiple MLMs are trained for each PVP and fine-tuned on training examples</a:t>
            </a:r>
            <a:r>
              <a:rPr lang="en-CA" sz="2400" dirty="0"/>
              <a:t>. </a:t>
            </a:r>
            <a:endParaRPr lang="en-US" sz="2400" dirty="0"/>
          </a:p>
        </p:txBody>
      </p:sp>
    </p:spTree>
    <p:extLst>
      <p:ext uri="{BB962C8B-B14F-4D97-AF65-F5344CB8AC3E}">
        <p14:creationId xmlns:p14="http://schemas.microsoft.com/office/powerpoint/2010/main" val="312458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9F65A-C739-F721-9A5B-B68DC85F6BBB}"/>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1240A7B-2151-94C4-B5B4-1BAEDC403623}"/>
              </a:ext>
            </a:extLst>
          </p:cNvPr>
          <p:cNvSpPr>
            <a:spLocks noGrp="1"/>
          </p:cNvSpPr>
          <p:nvPr>
            <p:ph type="dt" sz="half" idx="10"/>
          </p:nvPr>
        </p:nvSpPr>
        <p:spPr/>
        <p:txBody>
          <a:bodyPr/>
          <a:lstStyle/>
          <a:p>
            <a:fld id="{251F351B-3C41-6C46-A5F1-3CA0D762442A}" type="datetime1">
              <a:rPr lang="en-CA" smtClean="0"/>
              <a:t>2024-02-05</a:t>
            </a:fld>
            <a:endParaRPr lang="en-US"/>
          </a:p>
        </p:txBody>
      </p:sp>
      <p:sp>
        <p:nvSpPr>
          <p:cNvPr id="5" name="Footer Placeholder 4">
            <a:extLst>
              <a:ext uri="{FF2B5EF4-FFF2-40B4-BE49-F238E27FC236}">
                <a16:creationId xmlns:a16="http://schemas.microsoft.com/office/drawing/2014/main" id="{3D517FA5-E605-725F-42E4-7E30624B71ED}"/>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3CB5FF48-188E-71DC-FA37-7502D2C08787}"/>
              </a:ext>
            </a:extLst>
          </p:cNvPr>
          <p:cNvSpPr>
            <a:spLocks noGrp="1"/>
          </p:cNvSpPr>
          <p:nvPr>
            <p:ph type="sldNum" sz="quarter" idx="12"/>
          </p:nvPr>
        </p:nvSpPr>
        <p:spPr/>
        <p:txBody>
          <a:bodyPr/>
          <a:lstStyle/>
          <a:p>
            <a:fld id="{D4F24A5E-B0D2-394D-9970-9AE06BCB59C1}" type="slidenum">
              <a:rPr lang="en-US" smtClean="0"/>
              <a:t>28</a:t>
            </a:fld>
            <a:endParaRPr lang="en-US"/>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38A20B2C-2FE1-0F5D-DA80-062A995E91E7}"/>
                  </a:ext>
                </a:extLst>
              </p:cNvPr>
              <p:cNvSpPr txBox="1"/>
              <p:nvPr/>
            </p:nvSpPr>
            <p:spPr>
              <a:xfrm>
                <a:off x="672116" y="1223531"/>
                <a:ext cx="10370245" cy="1200329"/>
              </a:xfrm>
              <a:prstGeom prst="rect">
                <a:avLst/>
              </a:prstGeom>
              <a:noFill/>
            </p:spPr>
            <p:txBody>
              <a:bodyPr wrap="square" rtlCol="0">
                <a:spAutoFit/>
              </a:bodyPr>
              <a:lstStyle/>
              <a:p>
                <a:pPr algn="ctr"/>
                <a:r>
                  <a:rPr lang="en-US" sz="2400" dirty="0"/>
                  <a:t>An ensemble of these </a:t>
                </a:r>
                <a:r>
                  <a:rPr lang="en-US" sz="2400" dirty="0">
                    <a:solidFill>
                      <a:srgbClr val="C00000"/>
                    </a:solidFill>
                  </a:rPr>
                  <a:t>fine-tuned MLMs is then used to assign probabilities </a:t>
                </a:r>
              </a:p>
              <a:p>
                <a:pPr algn="ctr"/>
                <a:r>
                  <a:rPr lang="en-US" sz="2400" dirty="0">
                    <a:solidFill>
                      <a:srgbClr val="C00000"/>
                    </a:solidFill>
                  </a:rPr>
                  <a:t>(soft labels) to unlabeled examples </a:t>
                </a:r>
                <a14:m>
                  <m:oMath xmlns:m="http://schemas.openxmlformats.org/officeDocument/2006/math">
                    <m:r>
                      <a:rPr lang="en-CA" sz="2400" b="0" i="0" smtClean="0">
                        <a:solidFill>
                          <a:srgbClr val="C00000"/>
                        </a:solidFill>
                      </a:rPr>
                      <m:t>(</m:t>
                    </m:r>
                    <m:r>
                      <m:rPr>
                        <m:sty m:val="p"/>
                      </m:rPr>
                      <a:rPr lang="en-CA" sz="2400" i="1">
                        <a:solidFill>
                          <a:srgbClr val="C00000"/>
                        </a:solidFill>
                      </a:rPr>
                      <m:t>x</m:t>
                    </m:r>
                    <m:r>
                      <a:rPr lang="en-CA" sz="2400" i="1">
                        <a:solidFill>
                          <a:srgbClr val="C00000"/>
                        </a:solidFill>
                        <a:ea typeface="Cambria Math" panose="02040503050406030204" pitchFamily="18" charset="0"/>
                      </a:rPr>
                      <m:t>∈</m:t>
                    </m:r>
                    <m:r>
                      <a:rPr lang="en-CA" sz="2400" i="1">
                        <a:solidFill>
                          <a:srgbClr val="C00000"/>
                        </a:solidFill>
                        <a:ea typeface="Cambria Math" panose="02040503050406030204" pitchFamily="18" charset="0"/>
                      </a:rPr>
                      <m:t>𝑋</m:t>
                    </m:r>
                    <m:r>
                      <a:rPr lang="en-CA" sz="2400" b="0" i="1" smtClean="0">
                        <a:solidFill>
                          <a:srgbClr val="C00000"/>
                        </a:solidFill>
                        <a:ea typeface="Cambria Math" panose="02040503050406030204" pitchFamily="18" charset="0"/>
                      </a:rPr>
                      <m:t>)</m:t>
                    </m:r>
                  </m:oMath>
                </a14:m>
                <a:r>
                  <a:rPr lang="en-US" sz="2400" dirty="0"/>
                  <a:t>. Each unlabeled input is given a probability distribution for each possible output.</a:t>
                </a:r>
              </a:p>
            </p:txBody>
          </p:sp>
        </mc:Choice>
        <mc:Fallback>
          <p:sp>
            <p:nvSpPr>
              <p:cNvPr id="12" name="TextBox 11">
                <a:extLst>
                  <a:ext uri="{FF2B5EF4-FFF2-40B4-BE49-F238E27FC236}">
                    <a16:creationId xmlns:a16="http://schemas.microsoft.com/office/drawing/2014/main" id="{38A20B2C-2FE1-0F5D-DA80-062A995E91E7}"/>
                  </a:ext>
                </a:extLst>
              </p:cNvPr>
              <p:cNvSpPr txBox="1">
                <a:spLocks noRot="1" noChangeAspect="1" noMove="1" noResize="1" noEditPoints="1" noAdjustHandles="1" noChangeArrowheads="1" noChangeShapeType="1" noTextEdit="1"/>
              </p:cNvSpPr>
              <p:nvPr/>
            </p:nvSpPr>
            <p:spPr>
              <a:xfrm>
                <a:off x="672116" y="1223531"/>
                <a:ext cx="10370245" cy="1200329"/>
              </a:xfrm>
              <a:prstGeom prst="rect">
                <a:avLst/>
              </a:prstGeom>
              <a:blipFill>
                <a:blip r:embed="rId3"/>
                <a:stretch>
                  <a:fillRect t="-4167" b="-93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C68DDB53-1153-A8B2-8E31-6D48F76587E5}"/>
                  </a:ext>
                </a:extLst>
              </p:cNvPr>
              <p:cNvSpPr txBox="1"/>
              <p:nvPr/>
            </p:nvSpPr>
            <p:spPr>
              <a:xfrm>
                <a:off x="971837" y="3436626"/>
                <a:ext cx="4467570" cy="9367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m:ctrlPr>
                        </m:sSubPr>
                        <m:e>
                          <m:r>
                            <a:rPr lang="en-CA" sz="2400" i="1"/>
                            <m:t>𝑞</m:t>
                          </m:r>
                        </m:e>
                        <m:sub>
                          <m:r>
                            <a:rPr lang="en-CA" sz="2400" i="1"/>
                            <m:t>𝑝</m:t>
                          </m:r>
                        </m:sub>
                      </m:sSub>
                      <m:d>
                        <m:dPr>
                          <m:ctrlPr>
                            <a:rPr lang="en-CA" sz="2400" i="1"/>
                          </m:ctrlPr>
                        </m:dPr>
                        <m:e>
                          <m:r>
                            <a:rPr lang="en-CA" sz="2400" i="1"/>
                            <m:t>𝑦</m:t>
                          </m:r>
                        </m:e>
                        <m:e>
                          <m:r>
                            <a:rPr lang="en-CA" sz="2400" i="1"/>
                            <m:t>𝑥</m:t>
                          </m:r>
                        </m:e>
                      </m:d>
                      <m:r>
                        <a:rPr lang="en-CA" sz="2400" b="0" i="1" smtClean="0"/>
                        <m:t> </m:t>
                      </m:r>
                      <m:r>
                        <a:rPr lang="en-CA" sz="2400" b="0" i="1" smtClean="0">
                          <a:ea typeface="Cambria Math" panose="02040503050406030204" pitchFamily="18" charset="0"/>
                        </a:rPr>
                        <m:t>∝</m:t>
                      </m:r>
                      <m:func>
                        <m:funcPr>
                          <m:ctrlPr>
                            <a:rPr lang="en-CA" sz="2400" b="0" i="1" smtClean="0">
                              <a:ea typeface="Cambria Math" panose="02040503050406030204" pitchFamily="18" charset="0"/>
                            </a:rPr>
                          </m:ctrlPr>
                        </m:funcPr>
                        <m:fName>
                          <m:r>
                            <m:rPr>
                              <m:sty m:val="p"/>
                            </m:rPr>
                            <a:rPr lang="en-CA" sz="2400" b="0" i="0" smtClean="0">
                              <a:ea typeface="Cambria Math" panose="02040503050406030204" pitchFamily="18" charset="0"/>
                            </a:rPr>
                            <m:t>exp</m:t>
                          </m:r>
                        </m:fName>
                        <m:e>
                          <m:r>
                            <a:rPr lang="en-CA" sz="2400" b="0" i="1" smtClean="0">
                              <a:ea typeface="Cambria Math" panose="02040503050406030204" pitchFamily="18" charset="0"/>
                            </a:rPr>
                            <m:t> </m:t>
                          </m:r>
                          <m:nary>
                            <m:naryPr>
                              <m:chr m:val="∑"/>
                              <m:supHide m:val="on"/>
                              <m:ctrlPr>
                                <a:rPr lang="en-CA" sz="2400" b="0" i="1" smtClean="0">
                                  <a:ea typeface="Cambria Math" panose="02040503050406030204" pitchFamily="18" charset="0"/>
                                </a:rPr>
                              </m:ctrlPr>
                            </m:naryPr>
                            <m:sub>
                              <m:r>
                                <m:rPr>
                                  <m:brk m:alnAt="7"/>
                                </m:rPr>
                                <a:rPr lang="en-CA" sz="2400" b="0" i="1" smtClean="0">
                                  <a:ea typeface="Cambria Math" panose="02040503050406030204" pitchFamily="18" charset="0"/>
                                </a:rPr>
                                <m:t>𝑝</m:t>
                              </m:r>
                              <m:r>
                                <a:rPr lang="en-CA" sz="2400" b="0" i="1" smtClean="0">
                                  <a:ea typeface="Cambria Math" panose="02040503050406030204" pitchFamily="18" charset="0"/>
                                </a:rPr>
                                <m:t>∈</m:t>
                              </m:r>
                              <m:r>
                                <a:rPr lang="en-CA" sz="2400" b="0" i="1" smtClean="0">
                                  <a:ea typeface="Cambria Math" panose="02040503050406030204" pitchFamily="18" charset="0"/>
                                </a:rPr>
                                <m:t>𝑃</m:t>
                              </m:r>
                            </m:sub>
                            <m:sup/>
                            <m:e>
                              <m:sSub>
                                <m:sSubPr>
                                  <m:ctrlPr>
                                    <a:rPr lang="en-CA" sz="2400" b="0" i="1" smtClean="0">
                                      <a:ea typeface="Cambria Math" panose="02040503050406030204" pitchFamily="18" charset="0"/>
                                    </a:rPr>
                                  </m:ctrlPr>
                                </m:sSubPr>
                                <m:e>
                                  <m:r>
                                    <a:rPr lang="en-CA" sz="2400" b="0" i="1" smtClean="0">
                                      <a:ea typeface="Cambria Math" panose="02040503050406030204" pitchFamily="18" charset="0"/>
                                    </a:rPr>
                                    <m:t>𝑤</m:t>
                                  </m:r>
                                </m:e>
                                <m:sub>
                                  <m:r>
                                    <a:rPr lang="en-CA" sz="2400" b="0" i="1" smtClean="0">
                                      <a:ea typeface="Cambria Math" panose="02040503050406030204" pitchFamily="18" charset="0"/>
                                    </a:rPr>
                                    <m:t>𝑝</m:t>
                                  </m:r>
                                </m:sub>
                              </m:sSub>
                              <m:r>
                                <a:rPr lang="en-CA" sz="2400" b="0" i="1" smtClean="0">
                                  <a:ea typeface="Cambria Math" panose="02040503050406030204" pitchFamily="18" charset="0"/>
                                </a:rPr>
                                <m:t> . </m:t>
                              </m:r>
                            </m:e>
                          </m:nary>
                        </m:e>
                      </m:func>
                      <m:func>
                        <m:funcPr>
                          <m:ctrlPr>
                            <a:rPr lang="en-CA" sz="2400" i="1"/>
                          </m:ctrlPr>
                        </m:funcPr>
                        <m:fName>
                          <m:r>
                            <a:rPr lang="en-CA" sz="2400" b="0" i="1" smtClean="0"/>
                            <m:t> </m:t>
                          </m:r>
                        </m:fName>
                        <m:e>
                          <m:sSub>
                            <m:sSubPr>
                              <m:ctrlPr>
                                <a:rPr lang="en-CA" sz="2400" i="1"/>
                              </m:ctrlPr>
                            </m:sSubPr>
                            <m:e>
                              <m:r>
                                <a:rPr lang="en-CA" sz="2400" i="1"/>
                                <m:t>𝑠</m:t>
                              </m:r>
                            </m:e>
                            <m:sub>
                              <m:r>
                                <a:rPr lang="en-CA" sz="2400" i="1"/>
                                <m:t>𝑝</m:t>
                              </m:r>
                            </m:sub>
                          </m:sSub>
                          <m:d>
                            <m:dPr>
                              <m:endChr m:val="|"/>
                              <m:ctrlPr>
                                <a:rPr lang="en-CA" sz="2400" i="1"/>
                              </m:ctrlPr>
                            </m:dPr>
                            <m:e>
                              <m:r>
                                <a:rPr lang="en-CA" sz="2400" i="1"/>
                                <m:t>𝑦</m:t>
                              </m:r>
                              <m:r>
                                <a:rPr lang="en-CA" sz="2400" i="1"/>
                                <m:t> </m:t>
                              </m:r>
                            </m:e>
                          </m:d>
                          <m:r>
                            <a:rPr lang="en-CA" sz="2400" i="1"/>
                            <m:t> </m:t>
                          </m:r>
                          <m:r>
                            <a:rPr lang="en-CA" sz="2400" i="1"/>
                            <m:t>𝑥</m:t>
                          </m:r>
                          <m:r>
                            <a:rPr lang="en-CA" sz="2400" i="1"/>
                            <m:t>)</m:t>
                          </m:r>
                        </m:e>
                      </m:func>
                    </m:oMath>
                  </m:oMathPara>
                </a14:m>
                <a:endParaRPr lang="en-US" sz="2400" dirty="0"/>
              </a:p>
            </p:txBody>
          </p:sp>
        </mc:Choice>
        <mc:Fallback>
          <p:sp>
            <p:nvSpPr>
              <p:cNvPr id="13" name="TextBox 12">
                <a:extLst>
                  <a:ext uri="{FF2B5EF4-FFF2-40B4-BE49-F238E27FC236}">
                    <a16:creationId xmlns:a16="http://schemas.microsoft.com/office/drawing/2014/main" id="{C68DDB53-1153-A8B2-8E31-6D48F76587E5}"/>
                  </a:ext>
                </a:extLst>
              </p:cNvPr>
              <p:cNvSpPr txBox="1">
                <a:spLocks noRot="1" noChangeAspect="1" noMove="1" noResize="1" noEditPoints="1" noAdjustHandles="1" noChangeArrowheads="1" noChangeShapeType="1" noTextEdit="1"/>
              </p:cNvSpPr>
              <p:nvPr/>
            </p:nvSpPr>
            <p:spPr>
              <a:xfrm>
                <a:off x="971837" y="3436626"/>
                <a:ext cx="4467570" cy="936795"/>
              </a:xfrm>
              <a:prstGeom prst="rect">
                <a:avLst/>
              </a:prstGeom>
              <a:blipFill>
                <a:blip r:embed="rId4"/>
                <a:stretch>
                  <a:fillRect l="-283" t="-141333" r="-1133" b="-189333"/>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BB99306-0234-CB18-9B55-1433F115F1A1}"/>
              </a:ext>
            </a:extLst>
          </p:cNvPr>
          <p:cNvSpPr txBox="1"/>
          <p:nvPr/>
        </p:nvSpPr>
        <p:spPr>
          <a:xfrm>
            <a:off x="1840562" y="4723469"/>
            <a:ext cx="2198038" cy="461665"/>
          </a:xfrm>
          <a:prstGeom prst="rect">
            <a:avLst/>
          </a:prstGeom>
          <a:noFill/>
        </p:spPr>
        <p:txBody>
          <a:bodyPr wrap="none" rtlCol="0">
            <a:spAutoFit/>
          </a:bodyPr>
          <a:lstStyle/>
          <a:p>
            <a:r>
              <a:rPr lang="en-US" sz="2400" dirty="0">
                <a:solidFill>
                  <a:srgbClr val="C00000"/>
                </a:solidFill>
              </a:rPr>
              <a:t>P = {p1, . . . , </a:t>
            </a:r>
            <a:r>
              <a:rPr lang="en-US" sz="2400" dirty="0" err="1">
                <a:solidFill>
                  <a:srgbClr val="C00000"/>
                </a:solidFill>
              </a:rPr>
              <a:t>pn</a:t>
            </a:r>
            <a:r>
              <a:rPr lang="en-US" sz="2400" dirty="0">
                <a:solidFill>
                  <a:srgbClr val="C00000"/>
                </a:solidFill>
              </a:rPr>
              <a:t>}</a:t>
            </a:r>
          </a:p>
        </p:txBody>
      </p:sp>
      <p:sp>
        <p:nvSpPr>
          <p:cNvPr id="15" name="TextBox 14">
            <a:extLst>
              <a:ext uri="{FF2B5EF4-FFF2-40B4-BE49-F238E27FC236}">
                <a16:creationId xmlns:a16="http://schemas.microsoft.com/office/drawing/2014/main" id="{96CF6874-4855-82BE-4E47-07CF3131FB39}"/>
              </a:ext>
            </a:extLst>
          </p:cNvPr>
          <p:cNvSpPr txBox="1"/>
          <p:nvPr/>
        </p:nvSpPr>
        <p:spPr>
          <a:xfrm>
            <a:off x="5816599" y="2727122"/>
            <a:ext cx="4114801" cy="1200329"/>
          </a:xfrm>
          <a:prstGeom prst="rect">
            <a:avLst/>
          </a:prstGeom>
          <a:noFill/>
        </p:spPr>
        <p:txBody>
          <a:bodyPr wrap="square" rtlCol="0">
            <a:spAutoFit/>
          </a:bodyPr>
          <a:lstStyle/>
          <a:p>
            <a:pPr algn="ctr"/>
            <a:r>
              <a:rPr lang="en-US" sz="2400" dirty="0">
                <a:solidFill>
                  <a:srgbClr val="C00000"/>
                </a:solidFill>
              </a:rPr>
              <a:t>Weighting term for each PVP, which is based on how accurate each PVP is on the training set.</a:t>
            </a:r>
          </a:p>
        </p:txBody>
      </p:sp>
      <p:cxnSp>
        <p:nvCxnSpPr>
          <p:cNvPr id="17" name="Straight Arrow Connector 16">
            <a:extLst>
              <a:ext uri="{FF2B5EF4-FFF2-40B4-BE49-F238E27FC236}">
                <a16:creationId xmlns:a16="http://schemas.microsoft.com/office/drawing/2014/main" id="{FB7BED8F-667C-863C-ABE8-F952DFDA3CFF}"/>
              </a:ext>
            </a:extLst>
          </p:cNvPr>
          <p:cNvCxnSpPr>
            <a:cxnSpLocks/>
            <a:endCxn id="15" idx="1"/>
          </p:cNvCxnSpPr>
          <p:nvPr/>
        </p:nvCxnSpPr>
        <p:spPr>
          <a:xfrm flipV="1">
            <a:off x="3769360" y="3327287"/>
            <a:ext cx="2047239" cy="386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0B529F9-0689-A0EA-2B7A-A4B65BAC17DA}"/>
              </a:ext>
            </a:extLst>
          </p:cNvPr>
          <p:cNvCxnSpPr>
            <a:stCxn id="13" idx="2"/>
            <a:endCxn id="14" idx="0"/>
          </p:cNvCxnSpPr>
          <p:nvPr/>
        </p:nvCxnSpPr>
        <p:spPr>
          <a:xfrm flipH="1">
            <a:off x="2939581" y="4373421"/>
            <a:ext cx="266041" cy="350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0B3D4668-D74F-7503-E29C-2DA9E71C9B6A}"/>
                  </a:ext>
                </a:extLst>
              </p:cNvPr>
              <p:cNvSpPr txBox="1"/>
              <p:nvPr/>
            </p:nvSpPr>
            <p:spPr>
              <a:xfrm>
                <a:off x="5245362" y="4617647"/>
                <a:ext cx="6362293" cy="1228863"/>
              </a:xfrm>
              <a:prstGeom prst="rect">
                <a:avLst/>
              </a:prstGeom>
              <a:noFill/>
            </p:spPr>
            <p:txBody>
              <a:bodyPr wrap="square" rtlCol="0">
                <a:spAutoFit/>
              </a:bodyPr>
              <a:lstStyle/>
              <a:p>
                <a:r>
                  <a:rPr lang="en-US" sz="2400" dirty="0"/>
                  <a:t>The resulting dataset is used to train a regular sequence classifier by minimizing cross entropy between its output and </a:t>
                </a:r>
                <a14:m>
                  <m:oMath xmlns:m="http://schemas.openxmlformats.org/officeDocument/2006/math">
                    <m:sSub>
                      <m:sSubPr>
                        <m:ctrlPr>
                          <a:rPr lang="en-US" sz="2400" i="1" smtClean="0"/>
                        </m:ctrlPr>
                      </m:sSubPr>
                      <m:e>
                        <m:r>
                          <a:rPr lang="en-CA" sz="2400" i="1"/>
                          <m:t>𝑞</m:t>
                        </m:r>
                      </m:e>
                      <m:sub>
                        <m:r>
                          <a:rPr lang="en-CA" sz="2400" i="1"/>
                          <m:t>𝑝</m:t>
                        </m:r>
                      </m:sub>
                    </m:sSub>
                  </m:oMath>
                </a14:m>
                <a:r>
                  <a:rPr lang="en-US" sz="2400" dirty="0"/>
                  <a:t>.</a:t>
                </a:r>
              </a:p>
            </p:txBody>
          </p:sp>
        </mc:Choice>
        <mc:Fallback>
          <p:sp>
            <p:nvSpPr>
              <p:cNvPr id="23" name="TextBox 22">
                <a:extLst>
                  <a:ext uri="{FF2B5EF4-FFF2-40B4-BE49-F238E27FC236}">
                    <a16:creationId xmlns:a16="http://schemas.microsoft.com/office/drawing/2014/main" id="{0B3D4668-D74F-7503-E29C-2DA9E71C9B6A}"/>
                  </a:ext>
                </a:extLst>
              </p:cNvPr>
              <p:cNvSpPr txBox="1">
                <a:spLocks noRot="1" noChangeAspect="1" noMove="1" noResize="1" noEditPoints="1" noAdjustHandles="1" noChangeArrowheads="1" noChangeShapeType="1" noTextEdit="1"/>
              </p:cNvSpPr>
              <p:nvPr/>
            </p:nvSpPr>
            <p:spPr>
              <a:xfrm>
                <a:off x="5245362" y="4617647"/>
                <a:ext cx="6362293" cy="1228863"/>
              </a:xfrm>
              <a:prstGeom prst="rect">
                <a:avLst/>
              </a:prstGeom>
              <a:blipFill>
                <a:blip r:embed="rId5"/>
                <a:stretch>
                  <a:fillRect l="-1394" t="-4082" b="-8163"/>
                </a:stretch>
              </a:blipFill>
            </p:spPr>
            <p:txBody>
              <a:bodyPr/>
              <a:lstStyle/>
              <a:p>
                <a:r>
                  <a:rPr lang="en-US">
                    <a:noFill/>
                  </a:rPr>
                  <a:t> </a:t>
                </a:r>
              </a:p>
            </p:txBody>
          </p:sp>
        </mc:Fallback>
      </mc:AlternateContent>
    </p:spTree>
    <p:extLst>
      <p:ext uri="{BB962C8B-B14F-4D97-AF65-F5344CB8AC3E}">
        <p14:creationId xmlns:p14="http://schemas.microsoft.com/office/powerpoint/2010/main" val="3342035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C5AB-3A25-D96E-3F0A-32C30E0C7FD7}"/>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BD45FB73-3996-3CEC-13F8-41B50A538547}"/>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63F6316C-8CA4-FD33-3288-977B1C377F15}"/>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69AC4183-50E5-EEF4-9452-2A93FC52D2BF}"/>
              </a:ext>
            </a:extLst>
          </p:cNvPr>
          <p:cNvSpPr>
            <a:spLocks noGrp="1"/>
          </p:cNvSpPr>
          <p:nvPr>
            <p:ph type="sldNum" sz="quarter" idx="12"/>
          </p:nvPr>
        </p:nvSpPr>
        <p:spPr/>
        <p:txBody>
          <a:bodyPr/>
          <a:lstStyle/>
          <a:p>
            <a:fld id="{D4F24A5E-B0D2-394D-9970-9AE06BCB59C1}" type="slidenum">
              <a:rPr lang="en-US" smtClean="0"/>
              <a:t>29</a:t>
            </a:fld>
            <a:endParaRPr lang="en-US"/>
          </a:p>
        </p:txBody>
      </p:sp>
      <p:sp>
        <p:nvSpPr>
          <p:cNvPr id="2" name="TextBox 1">
            <a:extLst>
              <a:ext uri="{FF2B5EF4-FFF2-40B4-BE49-F238E27FC236}">
                <a16:creationId xmlns:a16="http://schemas.microsoft.com/office/drawing/2014/main" id="{CBA63619-C5B9-AECA-3561-C7CFF2FE9036}"/>
              </a:ext>
            </a:extLst>
          </p:cNvPr>
          <p:cNvSpPr txBox="1"/>
          <p:nvPr/>
        </p:nvSpPr>
        <p:spPr>
          <a:xfrm>
            <a:off x="615523" y="308620"/>
            <a:ext cx="6410088" cy="707886"/>
          </a:xfrm>
          <a:prstGeom prst="rect">
            <a:avLst/>
          </a:prstGeom>
          <a:noFill/>
        </p:spPr>
        <p:txBody>
          <a:bodyPr wrap="none" rtlCol="0">
            <a:spAutoFit/>
          </a:bodyPr>
          <a:lstStyle/>
          <a:p>
            <a:r>
              <a:rPr lang="en-US" sz="4000" b="1" dirty="0" err="1">
                <a:latin typeface="+mj-lt"/>
              </a:rPr>
              <a:t>iPET</a:t>
            </a:r>
            <a:r>
              <a:rPr lang="en-US" sz="4000" b="1" dirty="0">
                <a:latin typeface="+mj-lt"/>
              </a:rPr>
              <a:t> (Iterative variant of PET)</a:t>
            </a:r>
          </a:p>
        </p:txBody>
      </p:sp>
      <p:sp>
        <p:nvSpPr>
          <p:cNvPr id="7" name="Rounded Rectangle 6">
            <a:extLst>
              <a:ext uri="{FF2B5EF4-FFF2-40B4-BE49-F238E27FC236}">
                <a16:creationId xmlns:a16="http://schemas.microsoft.com/office/drawing/2014/main" id="{E388A645-990E-7F9F-A458-43F94080D86C}"/>
              </a:ext>
            </a:extLst>
          </p:cNvPr>
          <p:cNvSpPr/>
          <p:nvPr/>
        </p:nvSpPr>
        <p:spPr>
          <a:xfrm>
            <a:off x="615523" y="1087120"/>
            <a:ext cx="3228344" cy="457922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Initial Training </a:t>
            </a:r>
          </a:p>
          <a:p>
            <a:pPr algn="ctr"/>
            <a:r>
              <a:rPr lang="en-US" sz="2400" dirty="0">
                <a:solidFill>
                  <a:schemeClr val="tx1"/>
                </a:solidFill>
              </a:rPr>
              <a:t>Train an ensemble of MLMs using PET. This involves each model learning from a small set of examples</a:t>
            </a:r>
          </a:p>
        </p:txBody>
      </p:sp>
      <mc:AlternateContent xmlns:mc="http://schemas.openxmlformats.org/markup-compatibility/2006">
        <mc:Choice xmlns:a14="http://schemas.microsoft.com/office/drawing/2010/main" Requires="a14">
          <p:sp>
            <p:nvSpPr>
              <p:cNvPr id="9" name="Rounded Rectangle 8">
                <a:extLst>
                  <a:ext uri="{FF2B5EF4-FFF2-40B4-BE49-F238E27FC236}">
                    <a16:creationId xmlns:a16="http://schemas.microsoft.com/office/drawing/2014/main" id="{42D083A7-F1E6-D4F1-44BA-9A8DC4963223}"/>
                  </a:ext>
                </a:extLst>
              </p:cNvPr>
              <p:cNvSpPr/>
              <p:nvPr/>
            </p:nvSpPr>
            <p:spPr>
              <a:xfrm>
                <a:off x="4481828" y="1087120"/>
                <a:ext cx="3228344" cy="4579224"/>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Creating New Training Sets </a:t>
                </a:r>
                <a:r>
                  <a:rPr lang="en-US" sz="2400" dirty="0">
                    <a:solidFill>
                      <a:schemeClr val="tx1"/>
                    </a:solidFill>
                  </a:rPr>
                  <a:t>Each model </a:t>
                </a:r>
                <a14:m>
                  <m:oMath xmlns:m="http://schemas.openxmlformats.org/officeDocument/2006/math">
                    <m:sSub>
                      <m:sSubPr>
                        <m:ctrlPr>
                          <a:rPr lang="en-US" sz="2400" i="1" smtClean="0">
                            <a:solidFill>
                              <a:schemeClr val="tx1"/>
                            </a:solidFill>
                          </a:rPr>
                        </m:ctrlPr>
                      </m:sSubPr>
                      <m:e>
                        <m:r>
                          <a:rPr lang="en-CA" sz="2400" b="0" i="1" smtClean="0">
                            <a:solidFill>
                              <a:schemeClr val="tx1"/>
                            </a:solidFill>
                          </a:rPr>
                          <m:t>𝑀</m:t>
                        </m:r>
                      </m:e>
                      <m:sub>
                        <m:r>
                          <a:rPr lang="en-CA" sz="2400" b="0" i="1" smtClean="0">
                            <a:solidFill>
                              <a:schemeClr val="tx1"/>
                            </a:solidFill>
                          </a:rPr>
                          <m:t>𝑖</m:t>
                        </m:r>
                      </m:sub>
                    </m:sSub>
                  </m:oMath>
                </a14:m>
                <a:r>
                  <a:rPr lang="en-US" sz="2400" dirty="0">
                    <a:solidFill>
                      <a:schemeClr val="tx1"/>
                    </a:solidFill>
                  </a:rPr>
                  <a:t> in the ensemble, uses a random subset of other trained models to label a set of unlabeled examples. The subset of models is chosen based on their confidence in their predictions</a:t>
                </a:r>
              </a:p>
            </p:txBody>
          </p:sp>
        </mc:Choice>
        <mc:Fallback>
          <p:sp>
            <p:nvSpPr>
              <p:cNvPr id="9" name="Rounded Rectangle 8">
                <a:extLst>
                  <a:ext uri="{FF2B5EF4-FFF2-40B4-BE49-F238E27FC236}">
                    <a16:creationId xmlns:a16="http://schemas.microsoft.com/office/drawing/2014/main" id="{42D083A7-F1E6-D4F1-44BA-9A8DC4963223}"/>
                  </a:ext>
                </a:extLst>
              </p:cNvPr>
              <p:cNvSpPr>
                <a:spLocks noRot="1" noChangeAspect="1" noMove="1" noResize="1" noEditPoints="1" noAdjustHandles="1" noChangeArrowheads="1" noChangeShapeType="1" noTextEdit="1"/>
              </p:cNvSpPr>
              <p:nvPr/>
            </p:nvSpPr>
            <p:spPr>
              <a:xfrm>
                <a:off x="4481828" y="1087120"/>
                <a:ext cx="3228344" cy="4579224"/>
              </a:xfrm>
              <a:prstGeom prst="roundRect">
                <a:avLst/>
              </a:prstGeom>
              <a:blipFill>
                <a:blip r:embed="rId3"/>
                <a:stretch>
                  <a:fillRect b="-16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ounded Rectangle 9">
                <a:extLst>
                  <a:ext uri="{FF2B5EF4-FFF2-40B4-BE49-F238E27FC236}">
                    <a16:creationId xmlns:a16="http://schemas.microsoft.com/office/drawing/2014/main" id="{69249E66-E88B-FEBA-DC9D-994E9EEABB56}"/>
                  </a:ext>
                </a:extLst>
              </p:cNvPr>
              <p:cNvSpPr/>
              <p:nvPr/>
            </p:nvSpPr>
            <p:spPr>
              <a:xfrm>
                <a:off x="8348133" y="1087120"/>
                <a:ext cx="3228344" cy="4579224"/>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Retraining Models </a:t>
                </a:r>
              </a:p>
              <a:p>
                <a:pPr algn="ctr"/>
                <a:r>
                  <a:rPr lang="en-US" sz="2400" dirty="0">
                    <a:solidFill>
                      <a:schemeClr val="tx1"/>
                    </a:solidFill>
                  </a:rPr>
                  <a:t>Each model </a:t>
                </a:r>
                <a14:m>
                  <m:oMath xmlns:m="http://schemas.openxmlformats.org/officeDocument/2006/math">
                    <m:sSub>
                      <m:sSubPr>
                        <m:ctrlPr>
                          <a:rPr lang="en-US" sz="2400" i="1" smtClean="0">
                            <a:solidFill>
                              <a:schemeClr val="tx1"/>
                            </a:solidFill>
                          </a:rPr>
                        </m:ctrlPr>
                      </m:sSubPr>
                      <m:e>
                        <m:r>
                          <a:rPr lang="en-CA" sz="2400" b="0" i="1" smtClean="0">
                            <a:solidFill>
                              <a:schemeClr val="tx1"/>
                            </a:solidFill>
                          </a:rPr>
                          <m:t>𝑀</m:t>
                        </m:r>
                      </m:e>
                      <m:sub>
                        <m:r>
                          <a:rPr lang="en-CA" sz="2400" b="0" i="1" smtClean="0">
                            <a:solidFill>
                              <a:schemeClr val="tx1"/>
                            </a:solidFill>
                          </a:rPr>
                          <m:t>𝑖</m:t>
                        </m:r>
                      </m:sub>
                    </m:sSub>
                  </m:oMath>
                </a14:m>
                <a:r>
                  <a:rPr lang="en-US" sz="2400" dirty="0">
                    <a:solidFill>
                      <a:schemeClr val="tx1"/>
                    </a:solidFill>
                  </a:rPr>
                  <a:t> is then retrained on its newly created training set </a:t>
                </a:r>
                <a14:m>
                  <m:oMath xmlns:m="http://schemas.openxmlformats.org/officeDocument/2006/math">
                    <m:sSub>
                      <m:sSubPr>
                        <m:ctrlPr>
                          <a:rPr lang="en-US" sz="2400" i="1">
                            <a:solidFill>
                              <a:schemeClr val="tx1"/>
                            </a:solidFill>
                          </a:rPr>
                        </m:ctrlPr>
                      </m:sSubPr>
                      <m:e>
                        <m:r>
                          <a:rPr lang="en-CA" sz="2400" b="0" i="1" smtClean="0">
                            <a:solidFill>
                              <a:schemeClr val="tx1"/>
                            </a:solidFill>
                          </a:rPr>
                          <m:t>𝑇</m:t>
                        </m:r>
                      </m:e>
                      <m:sub>
                        <m:r>
                          <a:rPr lang="en-CA" sz="2400" i="1">
                            <a:solidFill>
                              <a:schemeClr val="tx1"/>
                            </a:solidFill>
                          </a:rPr>
                          <m:t>𝑖</m:t>
                        </m:r>
                      </m:sub>
                    </m:sSub>
                  </m:oMath>
                </a14:m>
                <a:endParaRPr lang="en-US" sz="2400" dirty="0">
                  <a:solidFill>
                    <a:schemeClr val="tx1"/>
                  </a:solidFill>
                </a:endParaRPr>
              </a:p>
            </p:txBody>
          </p:sp>
        </mc:Choice>
        <mc:Fallback>
          <p:sp>
            <p:nvSpPr>
              <p:cNvPr id="10" name="Rounded Rectangle 9">
                <a:extLst>
                  <a:ext uri="{FF2B5EF4-FFF2-40B4-BE49-F238E27FC236}">
                    <a16:creationId xmlns:a16="http://schemas.microsoft.com/office/drawing/2014/main" id="{69249E66-E88B-FEBA-DC9D-994E9EEABB56}"/>
                  </a:ext>
                </a:extLst>
              </p:cNvPr>
              <p:cNvSpPr>
                <a:spLocks noRot="1" noChangeAspect="1" noMove="1" noResize="1" noEditPoints="1" noAdjustHandles="1" noChangeArrowheads="1" noChangeShapeType="1" noTextEdit="1"/>
              </p:cNvSpPr>
              <p:nvPr/>
            </p:nvSpPr>
            <p:spPr>
              <a:xfrm>
                <a:off x="8348133" y="1087120"/>
                <a:ext cx="3228344" cy="4579224"/>
              </a:xfrm>
              <a:prstGeom prst="roundRect">
                <a:avLst/>
              </a:prstGeom>
              <a:blipFill>
                <a:blip r:embed="rId4"/>
                <a:stretch>
                  <a:fillRect/>
                </a:stretch>
              </a:blipFill>
            </p:spPr>
            <p:txBody>
              <a:bodyPr/>
              <a:lstStyle/>
              <a:p>
                <a:r>
                  <a:rPr lang="en-US">
                    <a:noFill/>
                  </a:rPr>
                  <a:t> </a:t>
                </a:r>
              </a:p>
            </p:txBody>
          </p:sp>
        </mc:Fallback>
      </mc:AlternateContent>
      <p:sp>
        <p:nvSpPr>
          <p:cNvPr id="13" name="Right Arrow 12">
            <a:extLst>
              <a:ext uri="{FF2B5EF4-FFF2-40B4-BE49-F238E27FC236}">
                <a16:creationId xmlns:a16="http://schemas.microsoft.com/office/drawing/2014/main" id="{767AC913-6370-DD90-214A-D0390623636C}"/>
              </a:ext>
            </a:extLst>
          </p:cNvPr>
          <p:cNvSpPr/>
          <p:nvPr/>
        </p:nvSpPr>
        <p:spPr>
          <a:xfrm>
            <a:off x="3843867" y="3203165"/>
            <a:ext cx="637961" cy="3471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44746E89-1275-DD74-C896-A081A31A7215}"/>
              </a:ext>
            </a:extLst>
          </p:cNvPr>
          <p:cNvSpPr/>
          <p:nvPr/>
        </p:nvSpPr>
        <p:spPr>
          <a:xfrm>
            <a:off x="7710170" y="2568375"/>
            <a:ext cx="637961" cy="3471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3F1CFE26-DBF7-B71A-FF11-9A09C28538DA}"/>
              </a:ext>
            </a:extLst>
          </p:cNvPr>
          <p:cNvSpPr/>
          <p:nvPr/>
        </p:nvSpPr>
        <p:spPr>
          <a:xfrm rot="10800000">
            <a:off x="7710170" y="3759612"/>
            <a:ext cx="637961" cy="3471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6C0C7653-A3E9-79EC-103F-84AEEC87BAD5}"/>
                  </a:ext>
                </a:extLst>
              </p:cNvPr>
              <p:cNvSpPr txBox="1"/>
              <p:nvPr/>
            </p:nvSpPr>
            <p:spPr>
              <a:xfrm>
                <a:off x="4871720" y="5734453"/>
                <a:ext cx="6563360" cy="707886"/>
              </a:xfrm>
              <a:prstGeom prst="rect">
                <a:avLst/>
              </a:prstGeom>
              <a:noFill/>
            </p:spPr>
            <p:txBody>
              <a:bodyPr wrap="square" rtlCol="0">
                <a:spAutoFit/>
              </a:bodyPr>
              <a:lstStyle/>
              <a:p>
                <a:pPr algn="ctr"/>
                <a:r>
                  <a:rPr lang="en-US" sz="2000" dirty="0">
                    <a:solidFill>
                      <a:srgbClr val="C00000"/>
                    </a:solidFill>
                  </a:rPr>
                  <a:t>(With each iteration, the size of the training set </a:t>
                </a:r>
              </a:p>
              <a:p>
                <a:pPr algn="ctr"/>
                <a14:m>
                  <m:oMath xmlns:m="http://schemas.openxmlformats.org/officeDocument/2006/math">
                    <m:sSub>
                      <m:sSubPr>
                        <m:ctrlPr>
                          <a:rPr lang="en-US" sz="2000" i="1" smtClean="0">
                            <a:solidFill>
                              <a:srgbClr val="C00000"/>
                            </a:solidFill>
                            <a:latin typeface="Cambria Math" panose="02040503050406030204" pitchFamily="18" charset="0"/>
                          </a:rPr>
                        </m:ctrlPr>
                      </m:sSubPr>
                      <m:e>
                        <m:r>
                          <a:rPr lang="en-CA" sz="2000" b="0" i="1" smtClean="0">
                            <a:solidFill>
                              <a:srgbClr val="C00000"/>
                            </a:solidFill>
                            <a:latin typeface="Cambria Math" panose="02040503050406030204" pitchFamily="18" charset="0"/>
                          </a:rPr>
                          <m:t>𝑇</m:t>
                        </m:r>
                      </m:e>
                      <m:sub>
                        <m:r>
                          <a:rPr lang="en-CA" sz="2000" i="1">
                            <a:solidFill>
                              <a:srgbClr val="C00000"/>
                            </a:solidFill>
                            <a:latin typeface="Cambria Math" panose="02040503050406030204" pitchFamily="18" charset="0"/>
                          </a:rPr>
                          <m:t>𝑖</m:t>
                        </m:r>
                      </m:sub>
                    </m:sSub>
                    <m:r>
                      <a:rPr lang="en-CA" sz="2000" i="1">
                        <a:solidFill>
                          <a:srgbClr val="C00000"/>
                        </a:solidFill>
                        <a:latin typeface="Cambria Math" panose="02040503050406030204" pitchFamily="18" charset="0"/>
                      </a:rPr>
                      <m:t> </m:t>
                    </m:r>
                  </m:oMath>
                </a14:m>
                <a:r>
                  <a:rPr lang="en-US" sz="2000" dirty="0">
                    <a:solidFill>
                      <a:srgbClr val="C00000"/>
                    </a:solidFill>
                  </a:rPr>
                  <a:t>​is increased by adding more examples)</a:t>
                </a:r>
              </a:p>
            </p:txBody>
          </p:sp>
        </mc:Choice>
        <mc:Fallback>
          <p:sp>
            <p:nvSpPr>
              <p:cNvPr id="16" name="TextBox 15">
                <a:extLst>
                  <a:ext uri="{FF2B5EF4-FFF2-40B4-BE49-F238E27FC236}">
                    <a16:creationId xmlns:a16="http://schemas.microsoft.com/office/drawing/2014/main" id="{6C0C7653-A3E9-79EC-103F-84AEEC87BAD5}"/>
                  </a:ext>
                </a:extLst>
              </p:cNvPr>
              <p:cNvSpPr txBox="1">
                <a:spLocks noRot="1" noChangeAspect="1" noMove="1" noResize="1" noEditPoints="1" noAdjustHandles="1" noChangeArrowheads="1" noChangeShapeType="1" noTextEdit="1"/>
              </p:cNvSpPr>
              <p:nvPr/>
            </p:nvSpPr>
            <p:spPr>
              <a:xfrm>
                <a:off x="4871720" y="5734453"/>
                <a:ext cx="6563360" cy="707886"/>
              </a:xfrm>
              <a:prstGeom prst="rect">
                <a:avLst/>
              </a:prstGeom>
              <a:blipFill>
                <a:blip r:embed="rId5"/>
                <a:stretch>
                  <a:fillRect t="-5263" b="-14035"/>
                </a:stretch>
              </a:blipFill>
            </p:spPr>
            <p:txBody>
              <a:bodyPr/>
              <a:lstStyle/>
              <a:p>
                <a:r>
                  <a:rPr lang="en-US">
                    <a:noFill/>
                  </a:rPr>
                  <a:t> </a:t>
                </a:r>
              </a:p>
            </p:txBody>
          </p:sp>
        </mc:Fallback>
      </mc:AlternateContent>
    </p:spTree>
    <p:extLst>
      <p:ext uri="{BB962C8B-B14F-4D97-AF65-F5344CB8AC3E}">
        <p14:creationId xmlns:p14="http://schemas.microsoft.com/office/powerpoint/2010/main" val="200815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53FC5-0B21-D81C-7BA4-1BC411825A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B4A36B-9516-0EA5-A545-97564DC4E8CA}"/>
              </a:ext>
            </a:extLst>
          </p:cNvPr>
          <p:cNvSpPr>
            <a:spLocks noGrp="1"/>
          </p:cNvSpPr>
          <p:nvPr>
            <p:ph type="title"/>
          </p:nvPr>
        </p:nvSpPr>
        <p:spPr>
          <a:xfrm>
            <a:off x="505691" y="156672"/>
            <a:ext cx="10515600" cy="902162"/>
          </a:xfrm>
        </p:spPr>
        <p:txBody>
          <a:bodyPr>
            <a:normAutofit/>
          </a:bodyPr>
          <a:lstStyle/>
          <a:p>
            <a:r>
              <a:rPr lang="en-US" sz="4000" b="1" dirty="0"/>
              <a:t>Outline (First half)</a:t>
            </a:r>
          </a:p>
        </p:txBody>
      </p:sp>
      <p:sp>
        <p:nvSpPr>
          <p:cNvPr id="4" name="Date Placeholder 3">
            <a:extLst>
              <a:ext uri="{FF2B5EF4-FFF2-40B4-BE49-F238E27FC236}">
                <a16:creationId xmlns:a16="http://schemas.microsoft.com/office/drawing/2014/main" id="{5A07A33A-BE8F-9CC8-AA91-9E3075FDFD84}"/>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1927F06-43CC-596B-355D-F3C7F5185788}"/>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E599BAF5-DAAD-D87F-D4A0-FC7ADD36FDD0}"/>
              </a:ext>
            </a:extLst>
          </p:cNvPr>
          <p:cNvSpPr>
            <a:spLocks noGrp="1"/>
          </p:cNvSpPr>
          <p:nvPr>
            <p:ph type="sldNum" sz="quarter" idx="12"/>
          </p:nvPr>
        </p:nvSpPr>
        <p:spPr/>
        <p:txBody>
          <a:bodyPr/>
          <a:lstStyle/>
          <a:p>
            <a:fld id="{D4F24A5E-B0D2-394D-9970-9AE06BCB59C1}" type="slidenum">
              <a:rPr lang="en-US" smtClean="0"/>
              <a:t>3</a:t>
            </a:fld>
            <a:endParaRPr lang="en-US"/>
          </a:p>
        </p:txBody>
      </p:sp>
      <p:sp>
        <p:nvSpPr>
          <p:cNvPr id="8" name="Content Placeholder 2">
            <a:extLst>
              <a:ext uri="{FF2B5EF4-FFF2-40B4-BE49-F238E27FC236}">
                <a16:creationId xmlns:a16="http://schemas.microsoft.com/office/drawing/2014/main" id="{BB7BB673-1CA1-9081-D2C8-D4384E5579FD}"/>
              </a:ext>
            </a:extLst>
          </p:cNvPr>
          <p:cNvSpPr txBox="1">
            <a:spLocks/>
          </p:cNvSpPr>
          <p:nvPr/>
        </p:nvSpPr>
        <p:spPr>
          <a:xfrm>
            <a:off x="505691" y="1182167"/>
            <a:ext cx="9328265" cy="23640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Paper 3: It’s Not Just Size That Matters: Small Language Models Are Also Few-Shot Learners</a:t>
            </a:r>
            <a:endParaRPr lang="en-US" sz="2400" b="1" dirty="0">
              <a:cs typeface="Calibri"/>
            </a:endParaRPr>
          </a:p>
          <a:p>
            <a:pPr lvl="1"/>
            <a:r>
              <a:rPr lang="en-US" sz="2000" dirty="0"/>
              <a:t>Zero-Shot Learning vs Few-Shot Learning</a:t>
            </a:r>
            <a:endParaRPr lang="en-US" sz="2000" dirty="0">
              <a:cs typeface="Calibri"/>
            </a:endParaRPr>
          </a:p>
          <a:p>
            <a:pPr lvl="1"/>
            <a:r>
              <a:rPr lang="en-US" sz="2000" dirty="0"/>
              <a:t>PET (Pattern-Exploiting Training)</a:t>
            </a:r>
            <a:endParaRPr lang="en-US" sz="2000" dirty="0">
              <a:cs typeface="Calibri"/>
            </a:endParaRPr>
          </a:p>
          <a:p>
            <a:pPr lvl="1"/>
            <a:r>
              <a:rPr lang="en-US" sz="2000" dirty="0" err="1"/>
              <a:t>iPET</a:t>
            </a:r>
            <a:r>
              <a:rPr lang="en-US" sz="2000" dirty="0"/>
              <a:t> (Iterative variant of PET)</a:t>
            </a:r>
            <a:endParaRPr lang="en-US" sz="2000" dirty="0">
              <a:cs typeface="Calibri"/>
            </a:endParaRPr>
          </a:p>
          <a:p>
            <a:pPr lvl="1"/>
            <a:r>
              <a:rPr lang="en-US" sz="2000" dirty="0"/>
              <a:t>PET with Multiple Masks</a:t>
            </a:r>
            <a:endParaRPr lang="en-US" sz="2000" dirty="0">
              <a:cs typeface="Calibri"/>
            </a:endParaRPr>
          </a:p>
          <a:p>
            <a:pPr lvl="1"/>
            <a:r>
              <a:rPr lang="en-US" sz="2000" dirty="0"/>
              <a:t>Experiments and results</a:t>
            </a:r>
            <a:endParaRPr lang="en-US" sz="2000" dirty="0">
              <a:cs typeface="Calibri"/>
            </a:endParaRPr>
          </a:p>
        </p:txBody>
      </p:sp>
      <p:sp>
        <p:nvSpPr>
          <p:cNvPr id="9" name="Content Placeholder 2">
            <a:extLst>
              <a:ext uri="{FF2B5EF4-FFF2-40B4-BE49-F238E27FC236}">
                <a16:creationId xmlns:a16="http://schemas.microsoft.com/office/drawing/2014/main" id="{065A9923-0AC1-E8BE-1C83-6DFFE0CC4D8D}"/>
              </a:ext>
            </a:extLst>
          </p:cNvPr>
          <p:cNvSpPr txBox="1">
            <a:spLocks/>
          </p:cNvSpPr>
          <p:nvPr/>
        </p:nvSpPr>
        <p:spPr>
          <a:xfrm>
            <a:off x="4211702" y="3664728"/>
            <a:ext cx="7667185" cy="273725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Paper 4: Making Pre-trained Language Models Better Few-shot Learners</a:t>
            </a:r>
            <a:endParaRPr lang="en-US" sz="2400" b="1" dirty="0">
              <a:cs typeface="Calibri"/>
            </a:endParaRPr>
          </a:p>
          <a:p>
            <a:pPr lvl="1"/>
            <a:r>
              <a:rPr lang="en-US" sz="2000" dirty="0"/>
              <a:t>LM-BFF (better few-shot fine-tuning of language models)</a:t>
            </a:r>
            <a:endParaRPr lang="en-US" sz="2000" dirty="0">
              <a:cs typeface="Calibri"/>
            </a:endParaRPr>
          </a:p>
          <a:p>
            <a:pPr lvl="1"/>
            <a:r>
              <a:rPr lang="en-US" sz="2000" dirty="0"/>
              <a:t>Prompt-based Fine-tuning</a:t>
            </a:r>
            <a:endParaRPr lang="en-US" sz="2000" dirty="0">
              <a:cs typeface="Calibri"/>
            </a:endParaRPr>
          </a:p>
          <a:p>
            <a:pPr lvl="1"/>
            <a:r>
              <a:rPr lang="en-US" sz="2000" dirty="0"/>
              <a:t>Automatic Prompt Generation</a:t>
            </a:r>
            <a:endParaRPr lang="en-US" sz="2000" dirty="0">
              <a:cs typeface="Calibri"/>
            </a:endParaRPr>
          </a:p>
          <a:p>
            <a:pPr lvl="1"/>
            <a:r>
              <a:rPr lang="en-US" sz="2000" dirty="0"/>
              <a:t>Fine-tuning with Demonstrations</a:t>
            </a:r>
            <a:endParaRPr lang="en-US" sz="2000" dirty="0">
              <a:cs typeface="Calibri"/>
            </a:endParaRPr>
          </a:p>
          <a:p>
            <a:pPr lvl="1"/>
            <a:r>
              <a:rPr lang="en-US" sz="2000" dirty="0"/>
              <a:t>Experiments and results</a:t>
            </a:r>
            <a:endParaRPr lang="en-US" sz="2000" dirty="0">
              <a:cs typeface="Calibri"/>
            </a:endParaRPr>
          </a:p>
        </p:txBody>
      </p:sp>
      <p:pic>
        <p:nvPicPr>
          <p:cNvPr id="3" name="Picture 8" descr="Pie Chart Thirds Images – Browse 488 Stock Photos, Vectors, and Video |  Adobe Stock">
            <a:extLst>
              <a:ext uri="{FF2B5EF4-FFF2-40B4-BE49-F238E27FC236}">
                <a16:creationId xmlns:a16="http://schemas.microsoft.com/office/drawing/2014/main" id="{E360D1DE-565A-2D9C-34D6-F3DE0D8152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602" t="9447" r="5420" b="9049"/>
          <a:stretch/>
        </p:blipFill>
        <p:spPr bwMode="auto">
          <a:xfrm>
            <a:off x="10772326" y="5489749"/>
            <a:ext cx="849664" cy="8666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ie Chart Thirds Images – Browse 488 Stock Photos, Vectors, and Video |  Adobe Stock">
            <a:extLst>
              <a:ext uri="{FF2B5EF4-FFF2-40B4-BE49-F238E27FC236}">
                <a16:creationId xmlns:a16="http://schemas.microsoft.com/office/drawing/2014/main" id="{9F1E5789-586A-8462-7620-FBE4BB8637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67" t="10195" r="51572" b="9274"/>
          <a:stretch/>
        </p:blipFill>
        <p:spPr bwMode="auto">
          <a:xfrm>
            <a:off x="10772326" y="5512564"/>
            <a:ext cx="849664" cy="86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670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6434A-E8E9-4474-0710-26BE4EEE9EB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162D70F-D495-F642-519F-BCB42C993E10}"/>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228CD1F5-6B4D-DFCD-1589-188FED36FB1D}"/>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739E20A7-D659-8B2F-5027-C046389CDC7D}"/>
              </a:ext>
            </a:extLst>
          </p:cNvPr>
          <p:cNvSpPr>
            <a:spLocks noGrp="1"/>
          </p:cNvSpPr>
          <p:nvPr>
            <p:ph type="sldNum" sz="quarter" idx="12"/>
          </p:nvPr>
        </p:nvSpPr>
        <p:spPr/>
        <p:txBody>
          <a:bodyPr/>
          <a:lstStyle/>
          <a:p>
            <a:fld id="{D4F24A5E-B0D2-394D-9970-9AE06BCB59C1}" type="slidenum">
              <a:rPr lang="en-US" smtClean="0"/>
              <a:t>30</a:t>
            </a:fld>
            <a:endParaRPr lang="en-US"/>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4BAB30A3-49A2-0DC5-9CB8-FBDD4A730A8A}"/>
                  </a:ext>
                </a:extLst>
              </p:cNvPr>
              <p:cNvSpPr txBox="1"/>
              <p:nvPr/>
            </p:nvSpPr>
            <p:spPr>
              <a:xfrm>
                <a:off x="654410" y="1511939"/>
                <a:ext cx="10699390" cy="3866251"/>
              </a:xfrm>
              <a:prstGeom prst="rect">
                <a:avLst/>
              </a:prstGeom>
              <a:noFill/>
            </p:spPr>
            <p:txBody>
              <a:bodyPr wrap="square" rtlCol="0">
                <a:spAutoFit/>
              </a:bodyPr>
              <a:lstStyle/>
              <a:p>
                <a:r>
                  <a:rPr lang="en-US" sz="2400" dirty="0"/>
                  <a:t>For every </a:t>
                </a:r>
                <a14:m>
                  <m:oMath xmlns:m="http://schemas.openxmlformats.org/officeDocument/2006/math">
                    <m:sSub>
                      <m:sSubPr>
                        <m:ctrlPr>
                          <a:rPr lang="en-US" sz="2400" i="1" smtClean="0"/>
                        </m:ctrlPr>
                      </m:sSubPr>
                      <m:e>
                        <m:r>
                          <a:rPr lang="en-CA" sz="2400" b="0" i="1" smtClean="0"/>
                          <m:t>𝑃𝑉𝑃</m:t>
                        </m:r>
                      </m:e>
                      <m:sub>
                        <m:r>
                          <a:rPr lang="en-CA" sz="2400" b="0" i="1" smtClean="0"/>
                          <m:t>𝑝</m:t>
                        </m:r>
                      </m:sub>
                    </m:sSub>
                    <m:r>
                      <a:rPr lang="en-CA" sz="2400" b="0" i="1" smtClean="0"/>
                      <m:t>=(</m:t>
                    </m:r>
                    <m:r>
                      <a:rPr lang="en-CA" sz="2400" b="0" i="1" smtClean="0"/>
                      <m:t>𝑃</m:t>
                    </m:r>
                    <m:r>
                      <a:rPr lang="en-CA" sz="2400" b="0" i="1" smtClean="0"/>
                      <m:t>,</m:t>
                    </m:r>
                    <m:r>
                      <a:rPr lang="en-CA" sz="2400" b="0" i="1" smtClean="0"/>
                      <m:t>𝑣</m:t>
                    </m:r>
                    <m:r>
                      <a:rPr lang="en-CA" sz="2400" b="0" i="1" smtClean="0"/>
                      <m:t>)</m:t>
                    </m:r>
                  </m:oMath>
                </a14:m>
                <a:r>
                  <a:rPr lang="en-US" sz="2400" dirty="0"/>
                  <a:t>  </a:t>
                </a:r>
              </a:p>
              <a:p>
                <a:r>
                  <a:rPr lang="en-US" sz="2400" dirty="0"/>
                  <a:t>we define </a:t>
                </a:r>
                <a:r>
                  <a:rPr lang="en-US" sz="2400" dirty="0">
                    <a:solidFill>
                      <a:srgbClr val="C00000"/>
                    </a:solidFill>
                  </a:rPr>
                  <a:t>maximum number of tokens required to express the output </a:t>
                </a:r>
                <a:r>
                  <a:rPr lang="en-US" sz="2400" dirty="0"/>
                  <a:t>as </a:t>
                </a:r>
                <a14:m>
                  <m:oMath xmlns:m="http://schemas.openxmlformats.org/officeDocument/2006/math">
                    <m:r>
                      <a:rPr lang="en-CA" sz="2400" b="0" i="1" smtClean="0"/>
                      <m:t>𝑙</m:t>
                    </m:r>
                    <m:d>
                      <m:dPr>
                        <m:ctrlPr>
                          <a:rPr lang="en-CA" sz="2400" b="0" i="1" smtClean="0"/>
                        </m:ctrlPr>
                      </m:dPr>
                      <m:e>
                        <m:r>
                          <a:rPr lang="en-CA" sz="2400" b="0" i="1" smtClean="0"/>
                          <m:t>𝑥</m:t>
                        </m:r>
                      </m:e>
                    </m:d>
                    <m:r>
                      <a:rPr lang="en-CA" sz="2400" b="0" i="1" smtClean="0"/>
                      <m:t>= </m:t>
                    </m:r>
                    <m:sSub>
                      <m:sSubPr>
                        <m:ctrlPr>
                          <a:rPr lang="en-CA" sz="2400" b="0" i="1" smtClean="0"/>
                        </m:ctrlPr>
                      </m:sSubPr>
                      <m:e>
                        <m:r>
                          <a:rPr lang="en-CA" sz="2400" b="0" i="1" smtClean="0"/>
                          <m:t>𝑚𝑎𝑥</m:t>
                        </m:r>
                      </m:e>
                      <m:sub>
                        <m:r>
                          <a:rPr lang="en-CA" sz="2400" b="0" i="1" smtClean="0"/>
                          <m:t>𝑦</m:t>
                        </m:r>
                        <m:r>
                          <a:rPr lang="en-CA" sz="2400" b="0" i="1" smtClean="0">
                            <a:ea typeface="Cambria Math" panose="02040503050406030204" pitchFamily="18" charset="0"/>
                          </a:rPr>
                          <m:t>∈</m:t>
                        </m:r>
                        <m:sSub>
                          <m:sSubPr>
                            <m:ctrlPr>
                              <a:rPr lang="en-CA" sz="2400" b="0" i="1" smtClean="0">
                                <a:ea typeface="Cambria Math" panose="02040503050406030204" pitchFamily="18" charset="0"/>
                              </a:rPr>
                            </m:ctrlPr>
                          </m:sSubPr>
                          <m:e>
                            <m:r>
                              <a:rPr lang="en-CA" sz="2400" b="0" i="1" smtClean="0">
                                <a:ea typeface="Cambria Math" panose="02040503050406030204" pitchFamily="18" charset="0"/>
                              </a:rPr>
                              <m:t>𝑌</m:t>
                            </m:r>
                          </m:e>
                          <m:sub>
                            <m:r>
                              <a:rPr lang="en-CA" sz="2400" b="0" i="1" smtClean="0">
                                <a:ea typeface="Cambria Math" panose="02040503050406030204" pitchFamily="18" charset="0"/>
                              </a:rPr>
                              <m:t>𝑥</m:t>
                            </m:r>
                          </m:sub>
                        </m:sSub>
                      </m:sub>
                    </m:sSub>
                    <m:r>
                      <a:rPr lang="en-CA" sz="2400" b="0" i="1" smtClean="0"/>
                      <m:t>|</m:t>
                    </m:r>
                    <m:r>
                      <a:rPr lang="en-CA" sz="2400" b="0" i="1" smtClean="0"/>
                      <m:t>𝑣</m:t>
                    </m:r>
                    <m:r>
                      <a:rPr lang="en-CA" sz="2400" b="0" i="1" smtClean="0"/>
                      <m:t>(</m:t>
                    </m:r>
                    <m:r>
                      <a:rPr lang="en-CA" sz="2400" b="0" i="1" smtClean="0"/>
                      <m:t>𝑦</m:t>
                    </m:r>
                    <m:r>
                      <a:rPr lang="en-CA" sz="2400" b="0" i="1" smtClean="0"/>
                      <m:t>)|</m:t>
                    </m:r>
                  </m:oMath>
                </a14:m>
                <a:endParaRPr lang="en-CA" sz="2400" b="0" i="1" dirty="0"/>
              </a:p>
              <a:p>
                <a:endParaRPr lang="en-CA" sz="2400" i="1" dirty="0"/>
              </a:p>
              <a:p>
                <a14:m>
                  <m:oMath xmlns:m="http://schemas.openxmlformats.org/officeDocument/2006/math">
                    <m:r>
                      <a:rPr lang="en-CA" sz="2400" b="0" i="1" smtClean="0"/>
                      <m:t>𝑣</m:t>
                    </m:r>
                    <m:r>
                      <a:rPr lang="en-CA" sz="2400" i="1"/>
                      <m:t>:</m:t>
                    </m:r>
                    <m:r>
                      <a:rPr lang="en-CA" sz="2400" b="0" i="1" smtClean="0"/>
                      <m:t>𝑌</m:t>
                    </m:r>
                    <m:r>
                      <a:rPr lang="en-CA" sz="2400" i="1"/>
                      <m:t>→</m:t>
                    </m:r>
                    <m:r>
                      <a:rPr lang="en-CA" sz="2400" b="0" i="1" smtClean="0"/>
                      <m:t>𝑇</m:t>
                    </m:r>
                  </m:oMath>
                </a14:m>
                <a:r>
                  <a:rPr lang="en-US" sz="2400" dirty="0"/>
                  <a:t>     </a:t>
                </a:r>
                <a:r>
                  <a:rPr lang="en-US" sz="2400" dirty="0">
                    <a:solidFill>
                      <a:srgbClr val="C00000"/>
                    </a:solidFill>
                  </a:rPr>
                  <a:t>PET with single mask </a:t>
                </a:r>
              </a:p>
              <a:p>
                <a14:m>
                  <m:oMath xmlns:m="http://schemas.openxmlformats.org/officeDocument/2006/math">
                    <m:r>
                      <a:rPr lang="en-CA" sz="2400" i="1"/>
                      <m:t>𝑣</m:t>
                    </m:r>
                    <m:r>
                      <a:rPr lang="en-CA" sz="2400" i="1"/>
                      <m:t>:</m:t>
                    </m:r>
                    <m:r>
                      <a:rPr lang="en-CA" sz="2400" i="1"/>
                      <m:t>𝑌</m:t>
                    </m:r>
                    <m:r>
                      <a:rPr lang="en-CA" sz="2400" i="1"/>
                      <m:t>→</m:t>
                    </m:r>
                    <m:sSup>
                      <m:sSupPr>
                        <m:ctrlPr>
                          <a:rPr lang="en-CA" sz="2400" i="1" smtClean="0"/>
                        </m:ctrlPr>
                      </m:sSupPr>
                      <m:e>
                        <m:r>
                          <a:rPr lang="en-CA" sz="2400" b="0" i="1" smtClean="0"/>
                          <m:t>𝑇</m:t>
                        </m:r>
                      </m:e>
                      <m:sup>
                        <m:r>
                          <a:rPr lang="en-CA" sz="2400" b="0" i="1" smtClean="0"/>
                          <m:t>∗</m:t>
                        </m:r>
                      </m:sup>
                    </m:sSup>
                  </m:oMath>
                </a14:m>
                <a:r>
                  <a:rPr lang="en-US" sz="2400" dirty="0"/>
                  <a:t>   </a:t>
                </a:r>
                <a:r>
                  <a:rPr lang="en-US" sz="2400" dirty="0">
                    <a:solidFill>
                      <a:srgbClr val="C00000"/>
                    </a:solidFill>
                  </a:rPr>
                  <a:t>PET with multiple masks</a:t>
                </a:r>
              </a:p>
              <a:p>
                <a:endParaRPr lang="en-US" sz="2400" dirty="0">
                  <a:solidFill>
                    <a:srgbClr val="C00000"/>
                  </a:solidFill>
                </a:endParaRPr>
              </a:p>
              <a:p>
                <a:r>
                  <a:rPr lang="en-US" sz="2400" dirty="0"/>
                  <a:t>A set of outputs are retrieved for a single input.</a:t>
                </a:r>
              </a:p>
              <a:p>
                <a:endParaRPr lang="en-US" sz="2400" dirty="0"/>
              </a:p>
              <a:p>
                <a14:m>
                  <m:oMath xmlns:m="http://schemas.openxmlformats.org/officeDocument/2006/math">
                    <m:r>
                      <a:rPr lang="en-CA" sz="2400" b="0" i="1" smtClean="0"/>
                      <m:t>𝑃</m:t>
                    </m:r>
                    <m:r>
                      <a:rPr lang="en-CA" sz="2400" b="0" i="1" smtClean="0"/>
                      <m:t>(</m:t>
                    </m:r>
                    <m:r>
                      <a:rPr lang="en-CA" sz="2400" b="0" i="1" smtClean="0"/>
                      <m:t>𝑥</m:t>
                    </m:r>
                    <m:r>
                      <a:rPr lang="en-CA" sz="2400" b="0" i="1" smtClean="0"/>
                      <m:t>)</m:t>
                    </m:r>
                  </m:oMath>
                </a14:m>
                <a:r>
                  <a:rPr lang="en-US" sz="2400" dirty="0"/>
                  <a:t> becomes </a:t>
                </a:r>
                <a14:m>
                  <m:oMath xmlns:m="http://schemas.openxmlformats.org/officeDocument/2006/math">
                    <m:sSup>
                      <m:sSupPr>
                        <m:ctrlPr>
                          <a:rPr lang="en-US" sz="2400" i="1"/>
                        </m:ctrlPr>
                      </m:sSupPr>
                      <m:e>
                        <m:r>
                          <a:rPr lang="en-CA" sz="2400" i="1"/>
                          <m:t>𝑃</m:t>
                        </m:r>
                      </m:e>
                      <m:sup>
                        <m:r>
                          <a:rPr lang="en-CA" sz="2400" b="0" i="1" smtClean="0"/>
                          <m:t>𝑘</m:t>
                        </m:r>
                      </m:sup>
                    </m:sSup>
                    <m:r>
                      <a:rPr lang="en-CA" sz="2400" i="1"/>
                      <m:t>(</m:t>
                    </m:r>
                    <m:r>
                      <a:rPr lang="en-CA" sz="2400" i="1"/>
                      <m:t>𝑥</m:t>
                    </m:r>
                    <m:r>
                      <a:rPr lang="en-CA" sz="2400" i="1"/>
                      <m:t>)</m:t>
                    </m:r>
                  </m:oMath>
                </a14:m>
                <a:r>
                  <a:rPr lang="en-US" sz="2400" dirty="0"/>
                  <a:t>, where </a:t>
                </a:r>
                <a14:m>
                  <m:oMath xmlns:m="http://schemas.openxmlformats.org/officeDocument/2006/math">
                    <m:r>
                      <a:rPr lang="en-CA" sz="2400" b="0" i="1" smtClean="0"/>
                      <m:t>𝑘</m:t>
                    </m:r>
                  </m:oMath>
                </a14:m>
                <a:r>
                  <a:rPr lang="en-US" sz="2400" dirty="0"/>
                  <a:t> is </a:t>
                </a:r>
                <a14:m>
                  <m:oMath xmlns:m="http://schemas.openxmlformats.org/officeDocument/2006/math">
                    <m:r>
                      <a:rPr lang="en-CA" sz="2400" i="1"/>
                      <m:t>𝑙</m:t>
                    </m:r>
                    <m:d>
                      <m:dPr>
                        <m:ctrlPr>
                          <a:rPr lang="en-CA" sz="2400" i="1"/>
                        </m:ctrlPr>
                      </m:dPr>
                      <m:e>
                        <m:r>
                          <a:rPr lang="en-CA" sz="2400" i="1"/>
                          <m:t>𝑥</m:t>
                        </m:r>
                      </m:e>
                    </m:d>
                    <m:r>
                      <a:rPr lang="en-CA" sz="2400" b="0" i="1" smtClean="0"/>
                      <m:t>.</m:t>
                    </m:r>
                  </m:oMath>
                </a14:m>
                <a:endParaRPr lang="en-US" sz="2400" dirty="0"/>
              </a:p>
            </p:txBody>
          </p:sp>
        </mc:Choice>
        <mc:Fallback>
          <p:sp>
            <p:nvSpPr>
              <p:cNvPr id="3" name="TextBox 2">
                <a:extLst>
                  <a:ext uri="{FF2B5EF4-FFF2-40B4-BE49-F238E27FC236}">
                    <a16:creationId xmlns:a16="http://schemas.microsoft.com/office/drawing/2014/main" id="{4BAB30A3-49A2-0DC5-9CB8-FBDD4A730A8A}"/>
                  </a:ext>
                </a:extLst>
              </p:cNvPr>
              <p:cNvSpPr txBox="1">
                <a:spLocks noRot="1" noChangeAspect="1" noMove="1" noResize="1" noEditPoints="1" noAdjustHandles="1" noChangeArrowheads="1" noChangeShapeType="1" noTextEdit="1"/>
              </p:cNvSpPr>
              <p:nvPr/>
            </p:nvSpPr>
            <p:spPr>
              <a:xfrm>
                <a:off x="654410" y="1511939"/>
                <a:ext cx="10699390" cy="3866251"/>
              </a:xfrm>
              <a:prstGeom prst="rect">
                <a:avLst/>
              </a:prstGeom>
              <a:blipFill>
                <a:blip r:embed="rId3"/>
                <a:stretch>
                  <a:fillRect l="-829" t="-984" b="-229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3DF392F-7DAF-3EAB-0400-969DF6665689}"/>
              </a:ext>
            </a:extLst>
          </p:cNvPr>
          <p:cNvSpPr txBox="1"/>
          <p:nvPr/>
        </p:nvSpPr>
        <p:spPr>
          <a:xfrm>
            <a:off x="654411" y="430022"/>
            <a:ext cx="5427896" cy="707886"/>
          </a:xfrm>
          <a:prstGeom prst="rect">
            <a:avLst/>
          </a:prstGeom>
          <a:noFill/>
        </p:spPr>
        <p:txBody>
          <a:bodyPr wrap="none" rtlCol="0">
            <a:spAutoFit/>
          </a:bodyPr>
          <a:lstStyle/>
          <a:p>
            <a:r>
              <a:rPr lang="en-US" sz="4000" b="1" dirty="0">
                <a:latin typeface="+mj-lt"/>
              </a:rPr>
              <a:t>PET with Multiple Masks</a:t>
            </a:r>
          </a:p>
        </p:txBody>
      </p:sp>
      <p:grpSp>
        <p:nvGrpSpPr>
          <p:cNvPr id="9" name="Group 8">
            <a:extLst>
              <a:ext uri="{FF2B5EF4-FFF2-40B4-BE49-F238E27FC236}">
                <a16:creationId xmlns:a16="http://schemas.microsoft.com/office/drawing/2014/main" id="{5E7AF5C0-15FF-0526-D06C-BAA77819B3C9}"/>
              </a:ext>
            </a:extLst>
          </p:cNvPr>
          <p:cNvGrpSpPr/>
          <p:nvPr/>
        </p:nvGrpSpPr>
        <p:grpSpPr>
          <a:xfrm>
            <a:off x="7322854" y="4448001"/>
            <a:ext cx="4050436" cy="1326435"/>
            <a:chOff x="4102964" y="3057269"/>
            <a:chExt cx="4050436" cy="1326435"/>
          </a:xfrm>
        </p:grpSpPr>
        <p:sp>
          <p:nvSpPr>
            <p:cNvPr id="10" name="Rounded Rectangle 9">
              <a:extLst>
                <a:ext uri="{FF2B5EF4-FFF2-40B4-BE49-F238E27FC236}">
                  <a16:creationId xmlns:a16="http://schemas.microsoft.com/office/drawing/2014/main" id="{ABD2E457-81AA-A2E3-11C9-F34D3EFE5258}"/>
                </a:ext>
              </a:extLst>
            </p:cNvPr>
            <p:cNvSpPr/>
            <p:nvPr/>
          </p:nvSpPr>
          <p:spPr>
            <a:xfrm>
              <a:off x="4819135" y="3057269"/>
              <a:ext cx="3334265" cy="626420"/>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8609A4E1-56F7-646F-B590-EB3438E09DF5}"/>
                </a:ext>
              </a:extLst>
            </p:cNvPr>
            <p:cNvSpPr/>
            <p:nvPr/>
          </p:nvSpPr>
          <p:spPr>
            <a:xfrm>
              <a:off x="5065615" y="3210527"/>
              <a:ext cx="1359243" cy="3377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Awful pizza!</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EF12409-2893-13E2-19A3-70422F29829C}"/>
                    </a:ext>
                  </a:extLst>
                </p:cNvPr>
                <p:cNvSpPr txBox="1"/>
                <p:nvPr/>
              </p:nvSpPr>
              <p:spPr>
                <a:xfrm>
                  <a:off x="5629469" y="3425905"/>
                  <a:ext cx="28008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𝑥</m:t>
                        </m:r>
                      </m:oMath>
                    </m:oMathPara>
                  </a14:m>
                  <a:endParaRPr lang="en-US" dirty="0"/>
                </a:p>
              </p:txBody>
            </p:sp>
          </mc:Choice>
          <mc:Fallback xmlns="">
            <p:sp>
              <p:nvSpPr>
                <p:cNvPr id="12" name="TextBox 11">
                  <a:extLst>
                    <a:ext uri="{FF2B5EF4-FFF2-40B4-BE49-F238E27FC236}">
                      <a16:creationId xmlns:a16="http://schemas.microsoft.com/office/drawing/2014/main" id="{3EF12409-2893-13E2-19A3-70422F29829C}"/>
                    </a:ext>
                  </a:extLst>
                </p:cNvPr>
                <p:cNvSpPr txBox="1">
                  <a:spLocks noRot="1" noChangeAspect="1" noMove="1" noResize="1" noEditPoints="1" noAdjustHandles="1" noChangeArrowheads="1" noChangeShapeType="1" noTextEdit="1"/>
                </p:cNvSpPr>
                <p:nvPr/>
              </p:nvSpPr>
              <p:spPr>
                <a:xfrm>
                  <a:off x="5629469" y="3425905"/>
                  <a:ext cx="280085" cy="338554"/>
                </a:xfrm>
                <a:prstGeom prst="rect">
                  <a:avLst/>
                </a:prstGeom>
                <a:blipFill>
                  <a:blip r:embed="rId5"/>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8EF35276-9502-1720-284E-699289E2558E}"/>
                </a:ext>
              </a:extLst>
            </p:cNvPr>
            <p:cNvSpPr txBox="1"/>
            <p:nvPr/>
          </p:nvSpPr>
          <p:spPr>
            <a:xfrm>
              <a:off x="6482523" y="3210527"/>
              <a:ext cx="1589117" cy="369332"/>
            </a:xfrm>
            <a:prstGeom prst="rect">
              <a:avLst/>
            </a:prstGeom>
            <a:noFill/>
          </p:spPr>
          <p:txBody>
            <a:bodyPr wrap="square" rtlCol="0">
              <a:spAutoFit/>
            </a:bodyPr>
            <a:lstStyle/>
            <a:p>
              <a:r>
                <a:rPr lang="en-US" dirty="0"/>
                <a:t>It was __ •</a:t>
              </a:r>
              <a:r>
                <a:rPr lang="en-US" dirty="0" err="1"/>
                <a:t>ble</a:t>
              </a:r>
              <a:r>
                <a:rPr lang="en-US" dirty="0"/>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5428D8D-225C-912E-EEB7-20B994017B17}"/>
                    </a:ext>
                  </a:extLst>
                </p:cNvPr>
                <p:cNvSpPr txBox="1"/>
                <p:nvPr/>
              </p:nvSpPr>
              <p:spPr>
                <a:xfrm>
                  <a:off x="6150470" y="3643227"/>
                  <a:ext cx="67159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CA" sz="1400" b="0" i="1" smtClean="0">
                                <a:latin typeface="Cambria Math" panose="02040503050406030204" pitchFamily="18" charset="0"/>
                              </a:rPr>
                              <m:t>𝑃</m:t>
                            </m:r>
                          </m:e>
                          <m:sup>
                            <m:r>
                              <a:rPr lang="en-CA" sz="1400" b="0" i="1" smtClean="0">
                                <a:latin typeface="Cambria Math" panose="02040503050406030204" pitchFamily="18" charset="0"/>
                              </a:rPr>
                              <m:t>2</m:t>
                            </m:r>
                          </m:sup>
                        </m:sSup>
                        <m:r>
                          <a:rPr lang="en-CA" sz="1400" b="0" i="1" smtClean="0">
                            <a:latin typeface="Cambria Math" panose="02040503050406030204" pitchFamily="18" charset="0"/>
                          </a:rPr>
                          <m:t>(</m:t>
                        </m:r>
                        <m:r>
                          <a:rPr lang="en-CA" sz="1400" b="0" i="1" smtClean="0">
                            <a:latin typeface="Cambria Math" panose="02040503050406030204" pitchFamily="18" charset="0"/>
                          </a:rPr>
                          <m:t>𝑥</m:t>
                        </m:r>
                        <m:r>
                          <a:rPr lang="en-CA" sz="1400" b="0" i="1" smtClean="0">
                            <a:latin typeface="Cambria Math" panose="02040503050406030204" pitchFamily="18" charset="0"/>
                          </a:rPr>
                          <m:t>)</m:t>
                        </m:r>
                      </m:oMath>
                    </m:oMathPara>
                  </a14:m>
                  <a:endParaRPr lang="en-US" sz="1400" dirty="0"/>
                </a:p>
              </p:txBody>
            </p:sp>
          </mc:Choice>
          <mc:Fallback xmlns="">
            <p:sp>
              <p:nvSpPr>
                <p:cNvPr id="14" name="TextBox 13">
                  <a:extLst>
                    <a:ext uri="{FF2B5EF4-FFF2-40B4-BE49-F238E27FC236}">
                      <a16:creationId xmlns:a16="http://schemas.microsoft.com/office/drawing/2014/main" id="{75428D8D-225C-912E-EEB7-20B994017B17}"/>
                    </a:ext>
                  </a:extLst>
                </p:cNvPr>
                <p:cNvSpPr txBox="1">
                  <a:spLocks noRot="1" noChangeAspect="1" noMove="1" noResize="1" noEditPoints="1" noAdjustHandles="1" noChangeArrowheads="1" noChangeShapeType="1" noTextEdit="1"/>
                </p:cNvSpPr>
                <p:nvPr/>
              </p:nvSpPr>
              <p:spPr>
                <a:xfrm>
                  <a:off x="6150470" y="3643227"/>
                  <a:ext cx="671594" cy="307777"/>
                </a:xfrm>
                <a:prstGeom prst="rect">
                  <a:avLst/>
                </a:prstGeom>
                <a:blipFill>
                  <a:blip r:embed="rId6"/>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8A1C3E7-9D5D-B6FD-97F4-9E5BE680DEEB}"/>
                    </a:ext>
                  </a:extLst>
                </p:cNvPr>
                <p:cNvSpPr txBox="1"/>
                <p:nvPr/>
              </p:nvSpPr>
              <p:spPr>
                <a:xfrm>
                  <a:off x="6667255" y="4042200"/>
                  <a:ext cx="1235405" cy="3415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a:rPr lang="en-CA" sz="1600" b="0" i="1" smtClean="0">
                                <a:latin typeface="Cambria Math" panose="02040503050406030204" pitchFamily="18" charset="0"/>
                              </a:rPr>
                              <m:t>𝑞</m:t>
                            </m:r>
                          </m:e>
                          <m:sub>
                            <m:r>
                              <a:rPr lang="en-CA" sz="1600" b="0" i="1" smtClean="0">
                                <a:latin typeface="Cambria Math" panose="02040503050406030204" pitchFamily="18" charset="0"/>
                              </a:rPr>
                              <m:t>𝑀</m:t>
                            </m:r>
                          </m:sub>
                          <m:sup>
                            <m:r>
                              <a:rPr lang="en-CA" sz="1600" b="0" i="1" smtClean="0">
                                <a:latin typeface="Cambria Math" panose="02040503050406030204" pitchFamily="18" charset="0"/>
                              </a:rPr>
                              <m:t>1</m:t>
                            </m:r>
                          </m:sup>
                        </m:sSubSup>
                        <m:d>
                          <m:dPr>
                            <m:ctrlPr>
                              <a:rPr lang="en-CA" sz="1600" b="0" i="1" smtClean="0">
                                <a:latin typeface="Cambria Math" panose="02040503050406030204" pitchFamily="18" charset="0"/>
                              </a:rPr>
                            </m:ctrlPr>
                          </m:dPr>
                          <m:e>
                            <m:r>
                              <a:rPr lang="en-CA" sz="1600" b="0" i="1" smtClean="0">
                                <a:latin typeface="Cambria Math" panose="02040503050406030204" pitchFamily="18" charset="0"/>
                              </a:rPr>
                              <m:t>𝑡𝑒𝑟𝑟𝑖</m:t>
                            </m:r>
                          </m:e>
                          <m:e>
                            <m:r>
                              <a:rPr lang="en-CA" sz="1600" b="1" i="1" smtClean="0">
                                <a:latin typeface="Cambria Math" panose="02040503050406030204" pitchFamily="18" charset="0"/>
                              </a:rPr>
                              <m:t>𝒛</m:t>
                            </m:r>
                            <m:r>
                              <a:rPr lang="en-CA" sz="1600" b="0" i="1" smtClean="0">
                                <a:latin typeface="Cambria Math" panose="02040503050406030204" pitchFamily="18" charset="0"/>
                              </a:rPr>
                              <m:t>′</m:t>
                            </m:r>
                          </m:e>
                        </m:d>
                      </m:oMath>
                    </m:oMathPara>
                  </a14:m>
                  <a:endParaRPr lang="en-US" dirty="0"/>
                </a:p>
              </p:txBody>
            </p:sp>
          </mc:Choice>
          <mc:Fallback xmlns="">
            <p:sp>
              <p:nvSpPr>
                <p:cNvPr id="15" name="TextBox 14">
                  <a:extLst>
                    <a:ext uri="{FF2B5EF4-FFF2-40B4-BE49-F238E27FC236}">
                      <a16:creationId xmlns:a16="http://schemas.microsoft.com/office/drawing/2014/main" id="{38A1C3E7-9D5D-B6FD-97F4-9E5BE680DEEB}"/>
                    </a:ext>
                  </a:extLst>
                </p:cNvPr>
                <p:cNvSpPr txBox="1">
                  <a:spLocks noRot="1" noChangeAspect="1" noMove="1" noResize="1" noEditPoints="1" noAdjustHandles="1" noChangeArrowheads="1" noChangeShapeType="1" noTextEdit="1"/>
                </p:cNvSpPr>
                <p:nvPr/>
              </p:nvSpPr>
              <p:spPr>
                <a:xfrm>
                  <a:off x="6667255" y="4042200"/>
                  <a:ext cx="1235405" cy="341504"/>
                </a:xfrm>
                <a:prstGeom prst="rect">
                  <a:avLst/>
                </a:prstGeom>
                <a:blipFill>
                  <a:blip r:embed="rId7"/>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325D2D60-CB5A-9658-E076-6663FC35F8E8}"/>
                </a:ext>
              </a:extLst>
            </p:cNvPr>
            <p:cNvCxnSpPr>
              <a:cxnSpLocks/>
            </p:cNvCxnSpPr>
            <p:nvPr/>
          </p:nvCxnSpPr>
          <p:spPr>
            <a:xfrm flipV="1">
              <a:off x="7322390" y="3574246"/>
              <a:ext cx="0" cy="56461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ABDC2B8-5539-314B-2089-B73DE0C58895}"/>
                    </a:ext>
                  </a:extLst>
                </p:cNvPr>
                <p:cNvSpPr txBox="1"/>
                <p:nvPr/>
              </p:nvSpPr>
              <p:spPr>
                <a:xfrm>
                  <a:off x="4102964" y="3192487"/>
                  <a:ext cx="6703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𝑍</m:t>
                        </m:r>
                        <m:r>
                          <a:rPr lang="en-CA" b="0" i="1" smtClean="0">
                            <a:latin typeface="Cambria Math" panose="02040503050406030204" pitchFamily="18" charset="0"/>
                          </a:rPr>
                          <m:t>′=</m:t>
                        </m:r>
                      </m:oMath>
                    </m:oMathPara>
                  </a14:m>
                  <a:endParaRPr lang="en-US" dirty="0"/>
                </a:p>
              </p:txBody>
            </p:sp>
          </mc:Choice>
          <mc:Fallback xmlns="">
            <p:sp>
              <p:nvSpPr>
                <p:cNvPr id="17" name="TextBox 16">
                  <a:extLst>
                    <a:ext uri="{FF2B5EF4-FFF2-40B4-BE49-F238E27FC236}">
                      <a16:creationId xmlns:a16="http://schemas.microsoft.com/office/drawing/2014/main" id="{3ABDC2B8-5539-314B-2089-B73DE0C58895}"/>
                    </a:ext>
                  </a:extLst>
                </p:cNvPr>
                <p:cNvSpPr txBox="1">
                  <a:spLocks noRot="1" noChangeAspect="1" noMove="1" noResize="1" noEditPoints="1" noAdjustHandles="1" noChangeArrowheads="1" noChangeShapeType="1" noTextEdit="1"/>
                </p:cNvSpPr>
                <p:nvPr/>
              </p:nvSpPr>
              <p:spPr>
                <a:xfrm>
                  <a:off x="4102964" y="3192487"/>
                  <a:ext cx="670375" cy="369332"/>
                </a:xfrm>
                <a:prstGeom prst="rect">
                  <a:avLst/>
                </a:prstGeom>
                <a:blipFill>
                  <a:blip r:embed="rId8"/>
                  <a:stretch>
                    <a:fillRect/>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037FCED3-16A1-8A66-DE63-B8ECE21A0BB7}"/>
              </a:ext>
            </a:extLst>
          </p:cNvPr>
          <p:cNvGrpSpPr/>
          <p:nvPr/>
        </p:nvGrpSpPr>
        <p:grpSpPr>
          <a:xfrm>
            <a:off x="7322854" y="2639262"/>
            <a:ext cx="4580768" cy="1607699"/>
            <a:chOff x="4102964" y="1342423"/>
            <a:chExt cx="4580768" cy="1607699"/>
          </a:xfrm>
        </p:grpSpPr>
        <p:sp>
          <p:nvSpPr>
            <p:cNvPr id="30" name="Rounded Rectangle 29">
              <a:extLst>
                <a:ext uri="{FF2B5EF4-FFF2-40B4-BE49-F238E27FC236}">
                  <a16:creationId xmlns:a16="http://schemas.microsoft.com/office/drawing/2014/main" id="{F6A4F3B0-20C5-4B9E-6F83-BB10B807E0AA}"/>
                </a:ext>
              </a:extLst>
            </p:cNvPr>
            <p:cNvSpPr/>
            <p:nvPr/>
          </p:nvSpPr>
          <p:spPr>
            <a:xfrm>
              <a:off x="4819135" y="1342423"/>
              <a:ext cx="3334265" cy="626420"/>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B85B8FD8-7BF8-DB7E-1B10-54BF7A291D14}"/>
                </a:ext>
              </a:extLst>
            </p:cNvPr>
            <p:cNvSpPr/>
            <p:nvPr/>
          </p:nvSpPr>
          <p:spPr>
            <a:xfrm>
              <a:off x="5089891" y="1495681"/>
              <a:ext cx="1359243" cy="3377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Awful pizza!</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F137D24-85F6-DC18-57BA-C3F53ACAF69F}"/>
                    </a:ext>
                  </a:extLst>
                </p:cNvPr>
                <p:cNvSpPr txBox="1"/>
                <p:nvPr/>
              </p:nvSpPr>
              <p:spPr>
                <a:xfrm>
                  <a:off x="5629469" y="1711059"/>
                  <a:ext cx="28008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𝑥</m:t>
                        </m:r>
                      </m:oMath>
                    </m:oMathPara>
                  </a14:m>
                  <a:endParaRPr lang="en-US" dirty="0"/>
                </a:p>
              </p:txBody>
            </p:sp>
          </mc:Choice>
          <mc:Fallback xmlns="">
            <p:sp>
              <p:nvSpPr>
                <p:cNvPr id="33" name="TextBox 32">
                  <a:extLst>
                    <a:ext uri="{FF2B5EF4-FFF2-40B4-BE49-F238E27FC236}">
                      <a16:creationId xmlns:a16="http://schemas.microsoft.com/office/drawing/2014/main" id="{BF137D24-85F6-DC18-57BA-C3F53ACAF69F}"/>
                    </a:ext>
                  </a:extLst>
                </p:cNvPr>
                <p:cNvSpPr txBox="1">
                  <a:spLocks noRot="1" noChangeAspect="1" noMove="1" noResize="1" noEditPoints="1" noAdjustHandles="1" noChangeArrowheads="1" noChangeShapeType="1" noTextEdit="1"/>
                </p:cNvSpPr>
                <p:nvPr/>
              </p:nvSpPr>
              <p:spPr>
                <a:xfrm>
                  <a:off x="5629469" y="1711059"/>
                  <a:ext cx="280085" cy="338554"/>
                </a:xfrm>
                <a:prstGeom prst="rect">
                  <a:avLst/>
                </a:prstGeom>
                <a:blipFill>
                  <a:blip r:embed="rId9"/>
                  <a:stretch>
                    <a:fillRect/>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FAF68522-23D0-47AC-F261-7D03B6C360CE}"/>
                </a:ext>
              </a:extLst>
            </p:cNvPr>
            <p:cNvSpPr txBox="1"/>
            <p:nvPr/>
          </p:nvSpPr>
          <p:spPr>
            <a:xfrm>
              <a:off x="6506800" y="1495681"/>
              <a:ext cx="1441622" cy="369332"/>
            </a:xfrm>
            <a:prstGeom prst="rect">
              <a:avLst/>
            </a:prstGeom>
            <a:noFill/>
          </p:spPr>
          <p:txBody>
            <a:bodyPr wrap="square" rtlCol="0">
              <a:spAutoFit/>
            </a:bodyPr>
            <a:lstStyle/>
            <a:p>
              <a:r>
                <a:rPr lang="en-US" dirty="0"/>
                <a:t>It was __ __ .</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2B8F902-E59D-CC4A-11AE-DFF88AA5B1F0}"/>
                    </a:ext>
                  </a:extLst>
                </p:cNvPr>
                <p:cNvSpPr txBox="1"/>
                <p:nvPr/>
              </p:nvSpPr>
              <p:spPr>
                <a:xfrm>
                  <a:off x="6150470" y="1928381"/>
                  <a:ext cx="67159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CA" sz="1400" b="0" i="1" smtClean="0">
                                <a:latin typeface="Cambria Math" panose="02040503050406030204" pitchFamily="18" charset="0"/>
                              </a:rPr>
                              <m:t>𝑃</m:t>
                            </m:r>
                          </m:e>
                          <m:sup>
                            <m:r>
                              <a:rPr lang="en-CA" sz="1400" b="0" i="1" smtClean="0">
                                <a:latin typeface="Cambria Math" panose="02040503050406030204" pitchFamily="18" charset="0"/>
                              </a:rPr>
                              <m:t>2</m:t>
                            </m:r>
                          </m:sup>
                        </m:sSup>
                        <m:r>
                          <a:rPr lang="en-CA" sz="1400" b="0" i="1" smtClean="0">
                            <a:latin typeface="Cambria Math" panose="02040503050406030204" pitchFamily="18" charset="0"/>
                          </a:rPr>
                          <m:t>(</m:t>
                        </m:r>
                        <m:r>
                          <a:rPr lang="en-CA" sz="1400" b="0" i="1" smtClean="0">
                            <a:latin typeface="Cambria Math" panose="02040503050406030204" pitchFamily="18" charset="0"/>
                          </a:rPr>
                          <m:t>𝑥</m:t>
                        </m:r>
                        <m:r>
                          <a:rPr lang="en-CA" sz="1400" b="0" i="1" smtClean="0">
                            <a:latin typeface="Cambria Math" panose="02040503050406030204" pitchFamily="18" charset="0"/>
                          </a:rPr>
                          <m:t>)</m:t>
                        </m:r>
                      </m:oMath>
                    </m:oMathPara>
                  </a14:m>
                  <a:endParaRPr lang="en-US" sz="1400" dirty="0"/>
                </a:p>
              </p:txBody>
            </p:sp>
          </mc:Choice>
          <mc:Fallback xmlns="">
            <p:sp>
              <p:nvSpPr>
                <p:cNvPr id="42" name="TextBox 41">
                  <a:extLst>
                    <a:ext uri="{FF2B5EF4-FFF2-40B4-BE49-F238E27FC236}">
                      <a16:creationId xmlns:a16="http://schemas.microsoft.com/office/drawing/2014/main" id="{A2B8F902-E59D-CC4A-11AE-DFF88AA5B1F0}"/>
                    </a:ext>
                  </a:extLst>
                </p:cNvPr>
                <p:cNvSpPr txBox="1">
                  <a:spLocks noRot="1" noChangeAspect="1" noMove="1" noResize="1" noEditPoints="1" noAdjustHandles="1" noChangeArrowheads="1" noChangeShapeType="1" noTextEdit="1"/>
                </p:cNvSpPr>
                <p:nvPr/>
              </p:nvSpPr>
              <p:spPr>
                <a:xfrm>
                  <a:off x="6150470" y="1928381"/>
                  <a:ext cx="671594" cy="307777"/>
                </a:xfrm>
                <a:prstGeom prst="rect">
                  <a:avLst/>
                </a:prstGeom>
                <a:blipFill>
                  <a:blip r:embed="rId10"/>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FEACF67-3140-905C-4953-2C1551E99C69}"/>
                    </a:ext>
                  </a:extLst>
                </p:cNvPr>
                <p:cNvSpPr txBox="1"/>
                <p:nvPr/>
              </p:nvSpPr>
              <p:spPr>
                <a:xfrm>
                  <a:off x="6208132" y="2331106"/>
                  <a:ext cx="2475600" cy="6190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a:rPr lang="en-CA" sz="1600" b="0" i="1" smtClean="0">
                                <a:latin typeface="Cambria Math" panose="02040503050406030204" pitchFamily="18" charset="0"/>
                              </a:rPr>
                              <m:t>𝑞</m:t>
                            </m:r>
                          </m:e>
                          <m:sub>
                            <m:r>
                              <a:rPr lang="en-CA" sz="1600" b="0" i="1" smtClean="0">
                                <a:latin typeface="Cambria Math" panose="02040503050406030204" pitchFamily="18" charset="0"/>
                              </a:rPr>
                              <m:t>𝑀</m:t>
                            </m:r>
                          </m:sub>
                          <m:sup>
                            <m:r>
                              <a:rPr lang="en-CA" sz="1600" b="0" i="1" smtClean="0">
                                <a:latin typeface="Cambria Math" panose="02040503050406030204" pitchFamily="18" charset="0"/>
                              </a:rPr>
                              <m:t>1</m:t>
                            </m:r>
                          </m:sup>
                        </m:sSubSup>
                        <m:d>
                          <m:dPr>
                            <m:ctrlPr>
                              <a:rPr lang="en-CA" sz="1600" b="0" i="1" smtClean="0">
                                <a:latin typeface="Cambria Math" panose="02040503050406030204" pitchFamily="18" charset="0"/>
                              </a:rPr>
                            </m:ctrlPr>
                          </m:dPr>
                          <m:e>
                            <m:r>
                              <a:rPr lang="en-CA" sz="1600" b="0" i="1" smtClean="0">
                                <a:latin typeface="Cambria Math" panose="02040503050406030204" pitchFamily="18" charset="0"/>
                              </a:rPr>
                              <m:t>𝑡𝑒𝑟𝑟𝑖</m:t>
                            </m:r>
                          </m:e>
                          <m:e>
                            <m:r>
                              <a:rPr lang="en-CA" sz="1600" b="1" i="1" smtClean="0">
                                <a:latin typeface="Cambria Math" panose="02040503050406030204" pitchFamily="18" charset="0"/>
                              </a:rPr>
                              <m:t>𝒛</m:t>
                            </m:r>
                          </m:e>
                        </m:d>
                        <m:r>
                          <a:rPr lang="en-CA" sz="1600" b="0" i="1" smtClean="0">
                            <a:solidFill>
                              <a:schemeClr val="accent2"/>
                            </a:solidFill>
                            <a:latin typeface="Cambria Math" panose="02040503050406030204" pitchFamily="18" charset="0"/>
                          </a:rPr>
                          <m:t>&lt;</m:t>
                        </m:r>
                        <m:sSubSup>
                          <m:sSubSupPr>
                            <m:ctrlPr>
                              <a:rPr lang="en-US" sz="1600" i="1">
                                <a:latin typeface="Cambria Math" panose="02040503050406030204" pitchFamily="18" charset="0"/>
                              </a:rPr>
                            </m:ctrlPr>
                          </m:sSubSupPr>
                          <m:e>
                            <m:r>
                              <a:rPr lang="en-CA" sz="1600" i="1">
                                <a:latin typeface="Cambria Math" panose="02040503050406030204" pitchFamily="18" charset="0"/>
                              </a:rPr>
                              <m:t>𝑞</m:t>
                            </m:r>
                          </m:e>
                          <m:sub>
                            <m:r>
                              <a:rPr lang="en-CA" sz="1600" i="1">
                                <a:latin typeface="Cambria Math" panose="02040503050406030204" pitchFamily="18" charset="0"/>
                              </a:rPr>
                              <m:t>𝑀</m:t>
                            </m:r>
                          </m:sub>
                          <m:sup>
                            <m:r>
                              <a:rPr lang="en-CA" sz="1600" b="0" i="1" smtClean="0">
                                <a:latin typeface="Cambria Math" panose="02040503050406030204" pitchFamily="18" charset="0"/>
                              </a:rPr>
                              <m:t>2</m:t>
                            </m:r>
                          </m:sup>
                        </m:sSubSup>
                        <m:r>
                          <a:rPr lang="en-CA" sz="1600" i="1">
                            <a:latin typeface="Cambria Math" panose="02040503050406030204" pitchFamily="18" charset="0"/>
                          </a:rPr>
                          <m:t>(</m:t>
                        </m:r>
                        <m:r>
                          <m:rPr>
                            <m:nor/>
                          </m:rPr>
                          <a:rPr lang="en-CA" sz="1600"/>
                          <m:t>•</m:t>
                        </m:r>
                        <m:r>
                          <a:rPr lang="en-CA" sz="1600" b="0" i="1" smtClean="0">
                            <a:latin typeface="Cambria Math" panose="02040503050406030204" pitchFamily="18" charset="0"/>
                          </a:rPr>
                          <m:t>𝑏𝑙𝑒</m:t>
                        </m:r>
                        <m:r>
                          <a:rPr lang="en-CA" sz="1600" i="1">
                            <a:latin typeface="Cambria Math" panose="02040503050406030204" pitchFamily="18" charset="0"/>
                          </a:rPr>
                          <m:t>|</m:t>
                        </m:r>
                        <m:r>
                          <a:rPr lang="en-CA" sz="1600" b="1" i="1">
                            <a:latin typeface="Cambria Math" panose="02040503050406030204" pitchFamily="18" charset="0"/>
                          </a:rPr>
                          <m:t>𝒛</m:t>
                        </m:r>
                        <m:r>
                          <a:rPr lang="en-CA" sz="1600" i="1">
                            <a:latin typeface="Cambria Math" panose="02040503050406030204" pitchFamily="18" charset="0"/>
                          </a:rPr>
                          <m:t>)</m:t>
                        </m:r>
                      </m:oMath>
                    </m:oMathPara>
                  </a14:m>
                  <a:endParaRPr lang="en-US" sz="1600" dirty="0"/>
                </a:p>
                <a:p>
                  <a:endParaRPr lang="en-US" dirty="0"/>
                </a:p>
              </p:txBody>
            </p:sp>
          </mc:Choice>
          <mc:Fallback xmlns="">
            <p:sp>
              <p:nvSpPr>
                <p:cNvPr id="43" name="TextBox 42">
                  <a:extLst>
                    <a:ext uri="{FF2B5EF4-FFF2-40B4-BE49-F238E27FC236}">
                      <a16:creationId xmlns:a16="http://schemas.microsoft.com/office/drawing/2014/main" id="{CFEACF67-3140-905C-4953-2C1551E99C69}"/>
                    </a:ext>
                  </a:extLst>
                </p:cNvPr>
                <p:cNvSpPr txBox="1">
                  <a:spLocks noRot="1" noChangeAspect="1" noMove="1" noResize="1" noEditPoints="1" noAdjustHandles="1" noChangeArrowheads="1" noChangeShapeType="1" noTextEdit="1"/>
                </p:cNvSpPr>
                <p:nvPr/>
              </p:nvSpPr>
              <p:spPr>
                <a:xfrm>
                  <a:off x="6208132" y="2331106"/>
                  <a:ext cx="2475600" cy="619016"/>
                </a:xfrm>
                <a:prstGeom prst="rect">
                  <a:avLst/>
                </a:prstGeom>
                <a:blipFill>
                  <a:blip r:embed="rId11"/>
                  <a:stretch>
                    <a:fillRect/>
                  </a:stretch>
                </a:blipFill>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7439C28D-AF9B-0475-C422-BC49B64E6E0F}"/>
                </a:ext>
              </a:extLst>
            </p:cNvPr>
            <p:cNvCxnSpPr>
              <a:cxnSpLocks/>
            </p:cNvCxnSpPr>
            <p:nvPr/>
          </p:nvCxnSpPr>
          <p:spPr>
            <a:xfrm flipV="1">
              <a:off x="6879730" y="1859400"/>
              <a:ext cx="405228" cy="5629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5" name="Straight Arrow Connector 44">
              <a:extLst>
                <a:ext uri="{FF2B5EF4-FFF2-40B4-BE49-F238E27FC236}">
                  <a16:creationId xmlns:a16="http://schemas.microsoft.com/office/drawing/2014/main" id="{5E4C8D47-AB74-03AC-DA60-8E45C4B3E78D}"/>
                </a:ext>
              </a:extLst>
            </p:cNvPr>
            <p:cNvCxnSpPr>
              <a:cxnSpLocks/>
            </p:cNvCxnSpPr>
            <p:nvPr/>
          </p:nvCxnSpPr>
          <p:spPr>
            <a:xfrm flipH="1" flipV="1">
              <a:off x="7600222" y="1859400"/>
              <a:ext cx="495694" cy="5255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C30E188-93CE-95FE-2F7C-97435D4A4B94}"/>
                    </a:ext>
                  </a:extLst>
                </p:cNvPr>
                <p:cNvSpPr txBox="1"/>
                <p:nvPr/>
              </p:nvSpPr>
              <p:spPr>
                <a:xfrm>
                  <a:off x="4102964" y="1479891"/>
                  <a:ext cx="61670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𝑍</m:t>
                        </m:r>
                        <m:r>
                          <a:rPr lang="en-CA" b="0" i="1" smtClean="0">
                            <a:latin typeface="Cambria Math" panose="02040503050406030204" pitchFamily="18" charset="0"/>
                          </a:rPr>
                          <m:t>=</m:t>
                        </m:r>
                      </m:oMath>
                    </m:oMathPara>
                  </a14:m>
                  <a:endParaRPr lang="en-US" dirty="0"/>
                </a:p>
              </p:txBody>
            </p:sp>
          </mc:Choice>
          <mc:Fallback xmlns="">
            <p:sp>
              <p:nvSpPr>
                <p:cNvPr id="46" name="TextBox 45">
                  <a:extLst>
                    <a:ext uri="{FF2B5EF4-FFF2-40B4-BE49-F238E27FC236}">
                      <a16:creationId xmlns:a16="http://schemas.microsoft.com/office/drawing/2014/main" id="{EC30E188-93CE-95FE-2F7C-97435D4A4B94}"/>
                    </a:ext>
                  </a:extLst>
                </p:cNvPr>
                <p:cNvSpPr txBox="1">
                  <a:spLocks noRot="1" noChangeAspect="1" noMove="1" noResize="1" noEditPoints="1" noAdjustHandles="1" noChangeArrowheads="1" noChangeShapeType="1" noTextEdit="1"/>
                </p:cNvSpPr>
                <p:nvPr/>
              </p:nvSpPr>
              <p:spPr>
                <a:xfrm>
                  <a:off x="4102964" y="1479891"/>
                  <a:ext cx="616707" cy="369332"/>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259665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AC9C8-4215-2EA2-4D18-9FD70DC15ADB}"/>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2E12FF23-4E10-B44E-3695-4CBF7FECA848}"/>
              </a:ext>
            </a:extLst>
          </p:cNvPr>
          <p:cNvSpPr>
            <a:spLocks noGrp="1"/>
          </p:cNvSpPr>
          <p:nvPr>
            <p:ph type="dt" sz="half" idx="10"/>
          </p:nvPr>
        </p:nvSpPr>
        <p:spPr/>
        <p:txBody>
          <a:bodyPr/>
          <a:lstStyle/>
          <a:p>
            <a:fld id="{251F351B-3C41-6C46-A5F1-3CA0D762442A}" type="datetime1">
              <a:rPr lang="en-CA" smtClean="0"/>
              <a:t>2024-02-05</a:t>
            </a:fld>
            <a:endParaRPr lang="en-US"/>
          </a:p>
        </p:txBody>
      </p:sp>
      <p:sp>
        <p:nvSpPr>
          <p:cNvPr id="5" name="Footer Placeholder 4">
            <a:extLst>
              <a:ext uri="{FF2B5EF4-FFF2-40B4-BE49-F238E27FC236}">
                <a16:creationId xmlns:a16="http://schemas.microsoft.com/office/drawing/2014/main" id="{598959B0-AE8A-A229-AC2E-AD2E71BB42C1}"/>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1E72E222-5776-D2FA-7D1B-854CB2EB782C}"/>
              </a:ext>
            </a:extLst>
          </p:cNvPr>
          <p:cNvSpPr>
            <a:spLocks noGrp="1"/>
          </p:cNvSpPr>
          <p:nvPr>
            <p:ph type="sldNum" sz="quarter" idx="12"/>
          </p:nvPr>
        </p:nvSpPr>
        <p:spPr/>
        <p:txBody>
          <a:bodyPr/>
          <a:lstStyle/>
          <a:p>
            <a:fld id="{D4F24A5E-B0D2-394D-9970-9AE06BCB59C1}" type="slidenum">
              <a:rPr lang="en-US" smtClean="0"/>
              <a:t>31</a:t>
            </a:fld>
            <a:endParaRPr lang="en-US"/>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987D2610-CE9B-E796-4B97-4837C0E4D61E}"/>
                  </a:ext>
                </a:extLst>
              </p:cNvPr>
              <p:cNvSpPr txBox="1"/>
              <p:nvPr/>
            </p:nvSpPr>
            <p:spPr>
              <a:xfrm>
                <a:off x="701898" y="1602138"/>
                <a:ext cx="6030226" cy="3474669"/>
              </a:xfrm>
              <a:prstGeom prst="rect">
                <a:avLst/>
              </a:prstGeom>
              <a:noFill/>
            </p:spPr>
            <p:txBody>
              <a:bodyPr wrap="square" rtlCol="0">
                <a:spAutoFit/>
              </a:bodyPr>
              <a:lstStyle/>
              <a:p>
                <a14:m>
                  <m:oMath xmlns:m="http://schemas.openxmlformats.org/officeDocument/2006/math">
                    <m:r>
                      <a:rPr lang="en-CA" sz="2400" b="0" i="1" smtClean="0"/>
                      <m:t>__</m:t>
                    </m:r>
                    <m:r>
                      <a:rPr lang="en-CA" sz="2400" b="0" i="1" smtClean="0">
                        <a:ea typeface="Cambria Math" panose="02040503050406030204" pitchFamily="18" charset="0"/>
                      </a:rPr>
                      <m:t>∈</m:t>
                    </m:r>
                    <m:r>
                      <a:rPr lang="en-CA" sz="2400" b="0" i="1" smtClean="0">
                        <a:ea typeface="Cambria Math" panose="02040503050406030204" pitchFamily="18" charset="0"/>
                      </a:rPr>
                      <m:t>𝑇</m:t>
                    </m:r>
                  </m:oMath>
                </a14:m>
                <a:r>
                  <a:rPr lang="en-US" sz="2400" dirty="0"/>
                  <a:t>       	</a:t>
                </a:r>
                <a:r>
                  <a:rPr lang="en-US" sz="2400" dirty="0">
                    <a:solidFill>
                      <a:srgbClr val="C00000"/>
                    </a:solidFill>
                  </a:rPr>
                  <a:t>__ is the mask token </a:t>
                </a:r>
                <a:endParaRPr lang="en-CA" sz="2400" b="0" i="1" dirty="0">
                  <a:solidFill>
                    <a:srgbClr val="C00000"/>
                  </a:solidFill>
                </a:endParaRPr>
              </a:p>
              <a:p>
                <a:endParaRPr lang="en-US" sz="2400" dirty="0">
                  <a:solidFill>
                    <a:srgbClr val="C00000"/>
                  </a:solidFill>
                </a:endParaRPr>
              </a:p>
              <a:p>
                <a14:m>
                  <m:oMath xmlns:m="http://schemas.openxmlformats.org/officeDocument/2006/math">
                    <m:sSubSup>
                      <m:sSubSupPr>
                        <m:ctrlPr>
                          <a:rPr lang="en-US" sz="2400" i="1" smtClean="0"/>
                        </m:ctrlPr>
                      </m:sSubSupPr>
                      <m:e>
                        <m:r>
                          <a:rPr lang="en-CA" sz="2400" b="0" i="1" smtClean="0"/>
                          <m:t>𝑞</m:t>
                        </m:r>
                      </m:e>
                      <m:sub>
                        <m:r>
                          <a:rPr lang="en-CA" sz="2400" b="0" i="1" smtClean="0"/>
                          <m:t>𝑀</m:t>
                        </m:r>
                      </m:sub>
                      <m:sup>
                        <m:r>
                          <a:rPr lang="en-CA" sz="2400" b="0" i="1" smtClean="0"/>
                          <m:t>𝑘</m:t>
                        </m:r>
                      </m:sup>
                    </m:sSubSup>
                    <m:r>
                      <a:rPr lang="en-CA" sz="2400" b="0" i="1" smtClean="0"/>
                      <m:t>(</m:t>
                    </m:r>
                    <m:r>
                      <a:rPr lang="en-CA" sz="2400" b="0" i="1" smtClean="0"/>
                      <m:t>𝑡</m:t>
                    </m:r>
                    <m:r>
                      <a:rPr lang="en-CA" sz="2400" b="0" i="1" smtClean="0"/>
                      <m:t>|</m:t>
                    </m:r>
                    <m:r>
                      <a:rPr lang="en-CA" sz="2400" b="1" i="1" smtClean="0"/>
                      <m:t>𝒛</m:t>
                    </m:r>
                    <m:r>
                      <a:rPr lang="en-CA" sz="2400" b="0" i="1" smtClean="0"/>
                      <m:t>)</m:t>
                    </m:r>
                  </m:oMath>
                </a14:m>
                <a:r>
                  <a:rPr lang="en-CA" sz="2400" b="0" i="1" dirty="0">
                    <a:solidFill>
                      <a:schemeClr val="tx1"/>
                    </a:solidFill>
                    <a:ea typeface="Cambria Math" panose="02040503050406030204" pitchFamily="18" charset="0"/>
                  </a:rPr>
                  <a:t>   	</a:t>
                </a:r>
                <a:r>
                  <a:rPr lang="en-CA" sz="2400" b="0" dirty="0">
                    <a:solidFill>
                      <a:srgbClr val="C00000"/>
                    </a:solidFill>
                    <a:ea typeface="Cambria Math" panose="02040503050406030204" pitchFamily="18" charset="0"/>
                  </a:rPr>
                  <a:t>Probability that t (</a:t>
                </a:r>
                <a14:m>
                  <m:oMath xmlns:m="http://schemas.openxmlformats.org/officeDocument/2006/math">
                    <m:r>
                      <m:rPr>
                        <m:sty m:val="p"/>
                      </m:rPr>
                      <a:rPr lang="en-CA" sz="2400" b="0" i="0" smtClean="0">
                        <a:solidFill>
                          <a:srgbClr val="C00000"/>
                        </a:solidFill>
                        <a:ea typeface="Cambria Math" panose="02040503050406030204" pitchFamily="18" charset="0"/>
                      </a:rPr>
                      <m:t>t</m:t>
                    </m:r>
                    <m:r>
                      <a:rPr lang="en-CA" sz="2400" i="1">
                        <a:solidFill>
                          <a:srgbClr val="C00000"/>
                        </a:solidFill>
                        <a:ea typeface="Cambria Math" panose="02040503050406030204" pitchFamily="18" charset="0"/>
                      </a:rPr>
                      <m:t>∈</m:t>
                    </m:r>
                    <m:r>
                      <a:rPr lang="en-CA" sz="2400" i="1">
                        <a:solidFill>
                          <a:srgbClr val="C00000"/>
                        </a:solidFill>
                        <a:ea typeface="Cambria Math" panose="02040503050406030204" pitchFamily="18" charset="0"/>
                      </a:rPr>
                      <m:t>𝑇</m:t>
                    </m:r>
                  </m:oMath>
                </a14:m>
                <a:r>
                  <a:rPr lang="en-CA" sz="2400" b="0" dirty="0">
                    <a:solidFill>
                      <a:srgbClr val="C00000"/>
                    </a:solidFill>
                    <a:ea typeface="Cambria Math" panose="02040503050406030204" pitchFamily="18" charset="0"/>
                  </a:rPr>
                  <a:t>) will be </a:t>
                </a:r>
              </a:p>
              <a:p>
                <a:r>
                  <a:rPr lang="en-CA" sz="2400" dirty="0">
                    <a:solidFill>
                      <a:srgbClr val="C00000"/>
                    </a:solidFill>
                    <a:ea typeface="Cambria Math" panose="02040503050406030204" pitchFamily="18" charset="0"/>
                  </a:rPr>
                  <a:t>                           </a:t>
                </a:r>
                <a:r>
                  <a:rPr lang="en-CA" sz="2400" b="0" dirty="0">
                    <a:solidFill>
                      <a:srgbClr val="C00000"/>
                    </a:solidFill>
                    <a:ea typeface="Cambria Math" panose="02040503050406030204" pitchFamily="18" charset="0"/>
                  </a:rPr>
                  <a:t>assigned at the kth position</a:t>
                </a:r>
                <a:endParaRPr lang="en-CA" sz="2400" dirty="0">
                  <a:solidFill>
                    <a:srgbClr val="C00000"/>
                  </a:solidFill>
                  <a:ea typeface="Cambria Math" panose="02040503050406030204" pitchFamily="18" charset="0"/>
                </a:endParaRPr>
              </a:p>
              <a:p>
                <a:endParaRPr lang="en-US" sz="2400" dirty="0">
                  <a:solidFill>
                    <a:schemeClr val="tx1"/>
                  </a:solidFill>
                </a:endParaRPr>
              </a:p>
              <a:p>
                <a14:m>
                  <m:oMath xmlns:m="http://schemas.openxmlformats.org/officeDocument/2006/math">
                    <m:sSubSup>
                      <m:sSubSupPr>
                        <m:ctrlPr>
                          <a:rPr lang="en-US" sz="2400" i="1" smtClean="0"/>
                        </m:ctrlPr>
                      </m:sSubSupPr>
                      <m:e>
                        <m:r>
                          <a:rPr lang="en-CA" sz="2400" b="0" i="1" smtClean="0"/>
                          <m:t>𝑠</m:t>
                        </m:r>
                      </m:e>
                      <m:sub>
                        <m:r>
                          <a:rPr lang="en-CA" sz="2400" b="0" i="1" smtClean="0"/>
                          <m:t>𝑀</m:t>
                        </m:r>
                      </m:sub>
                      <m:sup>
                        <m:r>
                          <a:rPr lang="en-CA" sz="2400" b="0" i="1" smtClean="0"/>
                          <m:t>𝑘</m:t>
                        </m:r>
                      </m:sup>
                    </m:sSubSup>
                    <m:d>
                      <m:dPr>
                        <m:ctrlPr>
                          <a:rPr lang="en-CA" sz="2400" b="0" i="1" smtClean="0"/>
                        </m:ctrlPr>
                      </m:dPr>
                      <m:e>
                        <m:r>
                          <a:rPr lang="en-CA" sz="2400" b="0" i="1" smtClean="0"/>
                          <m:t>𝑡</m:t>
                        </m:r>
                      </m:e>
                      <m:e>
                        <m:r>
                          <a:rPr lang="en-CA" sz="2400" b="1" i="1" smtClean="0"/>
                          <m:t>𝒛</m:t>
                        </m:r>
                      </m:e>
                    </m:d>
                  </m:oMath>
                </a14:m>
                <a:r>
                  <a:rPr lang="en-US" sz="2400" dirty="0"/>
                  <a:t>   	</a:t>
                </a:r>
                <a:r>
                  <a:rPr lang="en-US" sz="2400" dirty="0">
                    <a:solidFill>
                      <a:srgbClr val="C00000"/>
                    </a:solidFill>
                  </a:rPr>
                  <a:t>Logit (raw score) of the neural         </a:t>
                </a:r>
              </a:p>
              <a:p>
                <a:r>
                  <a:rPr lang="en-US" sz="2400" dirty="0">
                    <a:solidFill>
                      <a:srgbClr val="C00000"/>
                    </a:solidFill>
                  </a:rPr>
                  <a:t>                           network corresponding to the </a:t>
                </a:r>
              </a:p>
              <a:p>
                <a:r>
                  <a:rPr lang="en-US" sz="2400" dirty="0">
                    <a:solidFill>
                      <a:srgbClr val="C00000"/>
                    </a:solidFill>
                  </a:rPr>
                  <a:t>                           above probability before </a:t>
                </a:r>
              </a:p>
              <a:p>
                <a:r>
                  <a:rPr lang="en-US" sz="2400" dirty="0">
                    <a:solidFill>
                      <a:srgbClr val="C00000"/>
                    </a:solidFill>
                  </a:rPr>
                  <a:t>                           applying </a:t>
                </a:r>
                <a:r>
                  <a:rPr lang="en-US" sz="2400" dirty="0" err="1">
                    <a:solidFill>
                      <a:srgbClr val="C00000"/>
                    </a:solidFill>
                  </a:rPr>
                  <a:t>softmax</a:t>
                </a:r>
                <a:endParaRPr lang="en-US" sz="2400" dirty="0">
                  <a:solidFill>
                    <a:srgbClr val="C00000"/>
                  </a:solidFill>
                </a:endParaRPr>
              </a:p>
            </p:txBody>
          </p:sp>
        </mc:Choice>
        <mc:Fallback>
          <p:sp>
            <p:nvSpPr>
              <p:cNvPr id="8" name="TextBox 7">
                <a:extLst>
                  <a:ext uri="{FF2B5EF4-FFF2-40B4-BE49-F238E27FC236}">
                    <a16:creationId xmlns:a16="http://schemas.microsoft.com/office/drawing/2014/main" id="{987D2610-CE9B-E796-4B97-4837C0E4D61E}"/>
                  </a:ext>
                </a:extLst>
              </p:cNvPr>
              <p:cNvSpPr txBox="1">
                <a:spLocks noRot="1" noChangeAspect="1" noMove="1" noResize="1" noEditPoints="1" noAdjustHandles="1" noChangeArrowheads="1" noChangeShapeType="1" noTextEdit="1"/>
              </p:cNvSpPr>
              <p:nvPr/>
            </p:nvSpPr>
            <p:spPr>
              <a:xfrm>
                <a:off x="701898" y="1602138"/>
                <a:ext cx="6030226" cy="3474669"/>
              </a:xfrm>
              <a:prstGeom prst="rect">
                <a:avLst/>
              </a:prstGeom>
              <a:blipFill>
                <a:blip r:embed="rId3"/>
                <a:stretch>
                  <a:fillRect l="-1684" t="-1095" r="-6737" b="-2190"/>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1B849F63-C6E1-9FA1-D713-71E6E4371680}"/>
              </a:ext>
            </a:extLst>
          </p:cNvPr>
          <p:cNvGrpSpPr/>
          <p:nvPr/>
        </p:nvGrpSpPr>
        <p:grpSpPr>
          <a:xfrm>
            <a:off x="7292420" y="3635201"/>
            <a:ext cx="4050436" cy="1326435"/>
            <a:chOff x="4102964" y="3057269"/>
            <a:chExt cx="4050436" cy="1326435"/>
          </a:xfrm>
        </p:grpSpPr>
        <p:sp>
          <p:nvSpPr>
            <p:cNvPr id="10" name="Rounded Rectangle 9">
              <a:extLst>
                <a:ext uri="{FF2B5EF4-FFF2-40B4-BE49-F238E27FC236}">
                  <a16:creationId xmlns:a16="http://schemas.microsoft.com/office/drawing/2014/main" id="{84E783A3-F382-0D48-72D7-285E295B2D04}"/>
                </a:ext>
              </a:extLst>
            </p:cNvPr>
            <p:cNvSpPr/>
            <p:nvPr/>
          </p:nvSpPr>
          <p:spPr>
            <a:xfrm>
              <a:off x="4819135" y="3057269"/>
              <a:ext cx="3334265" cy="626420"/>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69793E18-607A-D599-BC40-F6C47E3C047E}"/>
                </a:ext>
              </a:extLst>
            </p:cNvPr>
            <p:cNvSpPr/>
            <p:nvPr/>
          </p:nvSpPr>
          <p:spPr>
            <a:xfrm>
              <a:off x="5065615" y="3210527"/>
              <a:ext cx="1359243" cy="3377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Awful pizza!</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EB1B18D0-70FC-EFE3-DB6D-B0FE9DC78F16}"/>
                    </a:ext>
                  </a:extLst>
                </p:cNvPr>
                <p:cNvSpPr txBox="1"/>
                <p:nvPr/>
              </p:nvSpPr>
              <p:spPr>
                <a:xfrm>
                  <a:off x="5629469" y="3425905"/>
                  <a:ext cx="28008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𝑥</m:t>
                        </m:r>
                      </m:oMath>
                    </m:oMathPara>
                  </a14:m>
                  <a:endParaRPr lang="en-US" dirty="0"/>
                </a:p>
              </p:txBody>
            </p:sp>
          </mc:Choice>
          <mc:Fallback>
            <p:sp>
              <p:nvSpPr>
                <p:cNvPr id="12" name="TextBox 11">
                  <a:extLst>
                    <a:ext uri="{FF2B5EF4-FFF2-40B4-BE49-F238E27FC236}">
                      <a16:creationId xmlns:a16="http://schemas.microsoft.com/office/drawing/2014/main" id="{EB1B18D0-70FC-EFE3-DB6D-B0FE9DC78F16}"/>
                    </a:ext>
                  </a:extLst>
                </p:cNvPr>
                <p:cNvSpPr txBox="1">
                  <a:spLocks noRot="1" noChangeAspect="1" noMove="1" noResize="1" noEditPoints="1" noAdjustHandles="1" noChangeArrowheads="1" noChangeShapeType="1" noTextEdit="1"/>
                </p:cNvSpPr>
                <p:nvPr/>
              </p:nvSpPr>
              <p:spPr>
                <a:xfrm>
                  <a:off x="5629469" y="3425905"/>
                  <a:ext cx="280085" cy="338554"/>
                </a:xfrm>
                <a:prstGeom prst="rect">
                  <a:avLst/>
                </a:prstGeom>
                <a:blipFill>
                  <a:blip r:embed="rId4"/>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34142A93-F1CE-45EA-D2F1-4C5EBA49DCCD}"/>
                </a:ext>
              </a:extLst>
            </p:cNvPr>
            <p:cNvSpPr txBox="1"/>
            <p:nvPr/>
          </p:nvSpPr>
          <p:spPr>
            <a:xfrm>
              <a:off x="6482523" y="3210527"/>
              <a:ext cx="1589117" cy="369332"/>
            </a:xfrm>
            <a:prstGeom prst="rect">
              <a:avLst/>
            </a:prstGeom>
            <a:noFill/>
          </p:spPr>
          <p:txBody>
            <a:bodyPr wrap="square" rtlCol="0">
              <a:spAutoFit/>
            </a:bodyPr>
            <a:lstStyle/>
            <a:p>
              <a:r>
                <a:rPr lang="en-US" dirty="0"/>
                <a:t>It was __ •</a:t>
              </a:r>
              <a:r>
                <a:rPr lang="en-US" dirty="0" err="1"/>
                <a:t>ble</a:t>
              </a:r>
              <a:r>
                <a:rPr lang="en-US" dirty="0"/>
                <a:t>.</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7D262DA2-1BA4-DBCF-DC7B-DC7B2C89B57E}"/>
                    </a:ext>
                  </a:extLst>
                </p:cNvPr>
                <p:cNvSpPr txBox="1"/>
                <p:nvPr/>
              </p:nvSpPr>
              <p:spPr>
                <a:xfrm>
                  <a:off x="6150470" y="3643227"/>
                  <a:ext cx="67159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CA" sz="1400" b="0" i="1" smtClean="0">
                                <a:latin typeface="Cambria Math" panose="02040503050406030204" pitchFamily="18" charset="0"/>
                              </a:rPr>
                              <m:t>𝑃</m:t>
                            </m:r>
                          </m:e>
                          <m:sup>
                            <m:r>
                              <a:rPr lang="en-CA" sz="1400" b="0" i="1" smtClean="0">
                                <a:latin typeface="Cambria Math" panose="02040503050406030204" pitchFamily="18" charset="0"/>
                              </a:rPr>
                              <m:t>2</m:t>
                            </m:r>
                          </m:sup>
                        </m:sSup>
                        <m:r>
                          <a:rPr lang="en-CA" sz="1400" b="0" i="1" smtClean="0">
                            <a:latin typeface="Cambria Math" panose="02040503050406030204" pitchFamily="18" charset="0"/>
                          </a:rPr>
                          <m:t>(</m:t>
                        </m:r>
                        <m:r>
                          <a:rPr lang="en-CA" sz="1400" b="0" i="1" smtClean="0">
                            <a:latin typeface="Cambria Math" panose="02040503050406030204" pitchFamily="18" charset="0"/>
                          </a:rPr>
                          <m:t>𝑥</m:t>
                        </m:r>
                        <m:r>
                          <a:rPr lang="en-CA" sz="1400" b="0" i="1" smtClean="0">
                            <a:latin typeface="Cambria Math" panose="02040503050406030204" pitchFamily="18" charset="0"/>
                          </a:rPr>
                          <m:t>)</m:t>
                        </m:r>
                      </m:oMath>
                    </m:oMathPara>
                  </a14:m>
                  <a:endParaRPr lang="en-US" sz="1400" dirty="0"/>
                </a:p>
              </p:txBody>
            </p:sp>
          </mc:Choice>
          <mc:Fallback>
            <p:sp>
              <p:nvSpPr>
                <p:cNvPr id="14" name="TextBox 13">
                  <a:extLst>
                    <a:ext uri="{FF2B5EF4-FFF2-40B4-BE49-F238E27FC236}">
                      <a16:creationId xmlns:a16="http://schemas.microsoft.com/office/drawing/2014/main" id="{7D262DA2-1BA4-DBCF-DC7B-DC7B2C89B57E}"/>
                    </a:ext>
                  </a:extLst>
                </p:cNvPr>
                <p:cNvSpPr txBox="1">
                  <a:spLocks noRot="1" noChangeAspect="1" noMove="1" noResize="1" noEditPoints="1" noAdjustHandles="1" noChangeArrowheads="1" noChangeShapeType="1" noTextEdit="1"/>
                </p:cNvSpPr>
                <p:nvPr/>
              </p:nvSpPr>
              <p:spPr>
                <a:xfrm>
                  <a:off x="6150470" y="3643227"/>
                  <a:ext cx="671594" cy="307777"/>
                </a:xfrm>
                <a:prstGeom prst="rect">
                  <a:avLst/>
                </a:prstGeom>
                <a:blipFill>
                  <a:blip r:embed="rId5"/>
                  <a:stretch>
                    <a:fillRect b="-8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07B0DFF3-2C60-E5E8-94D4-E2EB7913C039}"/>
                    </a:ext>
                  </a:extLst>
                </p:cNvPr>
                <p:cNvSpPr txBox="1"/>
                <p:nvPr/>
              </p:nvSpPr>
              <p:spPr>
                <a:xfrm>
                  <a:off x="6667255" y="4042200"/>
                  <a:ext cx="1235405" cy="3415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a:rPr lang="en-CA" sz="1600" b="0" i="1" smtClean="0">
                                <a:latin typeface="Cambria Math" panose="02040503050406030204" pitchFamily="18" charset="0"/>
                              </a:rPr>
                              <m:t>𝑞</m:t>
                            </m:r>
                          </m:e>
                          <m:sub>
                            <m:r>
                              <a:rPr lang="en-CA" sz="1600" b="0" i="1" smtClean="0">
                                <a:latin typeface="Cambria Math" panose="02040503050406030204" pitchFamily="18" charset="0"/>
                              </a:rPr>
                              <m:t>𝑀</m:t>
                            </m:r>
                          </m:sub>
                          <m:sup>
                            <m:r>
                              <a:rPr lang="en-CA" sz="1600" b="0" i="1" smtClean="0">
                                <a:latin typeface="Cambria Math" panose="02040503050406030204" pitchFamily="18" charset="0"/>
                              </a:rPr>
                              <m:t>1</m:t>
                            </m:r>
                          </m:sup>
                        </m:sSubSup>
                        <m:d>
                          <m:dPr>
                            <m:ctrlPr>
                              <a:rPr lang="en-CA" sz="1600" b="0" i="1" smtClean="0">
                                <a:latin typeface="Cambria Math" panose="02040503050406030204" pitchFamily="18" charset="0"/>
                              </a:rPr>
                            </m:ctrlPr>
                          </m:dPr>
                          <m:e>
                            <m:r>
                              <a:rPr lang="en-CA" sz="1600" b="0" i="1" smtClean="0">
                                <a:latin typeface="Cambria Math" panose="02040503050406030204" pitchFamily="18" charset="0"/>
                              </a:rPr>
                              <m:t>𝑡𝑒𝑟𝑟𝑖</m:t>
                            </m:r>
                          </m:e>
                          <m:e>
                            <m:r>
                              <a:rPr lang="en-CA" sz="1600" b="1" i="1" smtClean="0">
                                <a:latin typeface="Cambria Math" panose="02040503050406030204" pitchFamily="18" charset="0"/>
                              </a:rPr>
                              <m:t>𝒛</m:t>
                            </m:r>
                            <m:r>
                              <a:rPr lang="en-CA" sz="1600" b="0" i="1" smtClean="0">
                                <a:latin typeface="Cambria Math" panose="02040503050406030204" pitchFamily="18" charset="0"/>
                              </a:rPr>
                              <m:t>′</m:t>
                            </m:r>
                          </m:e>
                        </m:d>
                      </m:oMath>
                    </m:oMathPara>
                  </a14:m>
                  <a:endParaRPr lang="en-US" dirty="0"/>
                </a:p>
              </p:txBody>
            </p:sp>
          </mc:Choice>
          <mc:Fallback>
            <p:sp>
              <p:nvSpPr>
                <p:cNvPr id="15" name="TextBox 14">
                  <a:extLst>
                    <a:ext uri="{FF2B5EF4-FFF2-40B4-BE49-F238E27FC236}">
                      <a16:creationId xmlns:a16="http://schemas.microsoft.com/office/drawing/2014/main" id="{07B0DFF3-2C60-E5E8-94D4-E2EB7913C039}"/>
                    </a:ext>
                  </a:extLst>
                </p:cNvPr>
                <p:cNvSpPr txBox="1">
                  <a:spLocks noRot="1" noChangeAspect="1" noMove="1" noResize="1" noEditPoints="1" noAdjustHandles="1" noChangeArrowheads="1" noChangeShapeType="1" noTextEdit="1"/>
                </p:cNvSpPr>
                <p:nvPr/>
              </p:nvSpPr>
              <p:spPr>
                <a:xfrm>
                  <a:off x="6667255" y="4042200"/>
                  <a:ext cx="1235405" cy="341504"/>
                </a:xfrm>
                <a:prstGeom prst="rect">
                  <a:avLst/>
                </a:prstGeom>
                <a:blipFill>
                  <a:blip r:embed="rId6"/>
                  <a:stretch>
                    <a:fillRect b="-3571"/>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CB7D861B-93DB-6C8B-A1AC-A1ACBB77D4CC}"/>
                </a:ext>
              </a:extLst>
            </p:cNvPr>
            <p:cNvCxnSpPr>
              <a:cxnSpLocks/>
            </p:cNvCxnSpPr>
            <p:nvPr/>
          </p:nvCxnSpPr>
          <p:spPr>
            <a:xfrm flipV="1">
              <a:off x="7322390" y="3574246"/>
              <a:ext cx="0" cy="56461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0AED01EF-AA16-2B33-EABF-4F289C7D34DE}"/>
                    </a:ext>
                  </a:extLst>
                </p:cNvPr>
                <p:cNvSpPr txBox="1"/>
                <p:nvPr/>
              </p:nvSpPr>
              <p:spPr>
                <a:xfrm>
                  <a:off x="4102964" y="3192487"/>
                  <a:ext cx="6703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𝑍</m:t>
                        </m:r>
                        <m:r>
                          <a:rPr lang="en-CA" b="0" i="1" smtClean="0">
                            <a:latin typeface="Cambria Math" panose="02040503050406030204" pitchFamily="18" charset="0"/>
                          </a:rPr>
                          <m:t>′=</m:t>
                        </m:r>
                      </m:oMath>
                    </m:oMathPara>
                  </a14:m>
                  <a:endParaRPr lang="en-US" dirty="0"/>
                </a:p>
              </p:txBody>
            </p:sp>
          </mc:Choice>
          <mc:Fallback>
            <p:sp>
              <p:nvSpPr>
                <p:cNvPr id="17" name="TextBox 16">
                  <a:extLst>
                    <a:ext uri="{FF2B5EF4-FFF2-40B4-BE49-F238E27FC236}">
                      <a16:creationId xmlns:a16="http://schemas.microsoft.com/office/drawing/2014/main" id="{0AED01EF-AA16-2B33-EABF-4F289C7D34DE}"/>
                    </a:ext>
                  </a:extLst>
                </p:cNvPr>
                <p:cNvSpPr txBox="1">
                  <a:spLocks noRot="1" noChangeAspect="1" noMove="1" noResize="1" noEditPoints="1" noAdjustHandles="1" noChangeArrowheads="1" noChangeShapeType="1" noTextEdit="1"/>
                </p:cNvSpPr>
                <p:nvPr/>
              </p:nvSpPr>
              <p:spPr>
                <a:xfrm>
                  <a:off x="4102964" y="3192487"/>
                  <a:ext cx="670375" cy="369332"/>
                </a:xfrm>
                <a:prstGeom prst="rect">
                  <a:avLst/>
                </a:prstGeom>
                <a:blipFill>
                  <a:blip r:embed="rId7"/>
                  <a:stretch>
                    <a:fillRect/>
                  </a:stretch>
                </a:blipFill>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06B25AEE-FD44-9767-6C69-4F3988FA7994}"/>
              </a:ext>
            </a:extLst>
          </p:cNvPr>
          <p:cNvGrpSpPr/>
          <p:nvPr/>
        </p:nvGrpSpPr>
        <p:grpSpPr>
          <a:xfrm>
            <a:off x="6767684" y="1826462"/>
            <a:ext cx="5105504" cy="1607699"/>
            <a:chOff x="373777" y="3653608"/>
            <a:chExt cx="5105504" cy="1607699"/>
          </a:xfrm>
        </p:grpSpPr>
        <p:grpSp>
          <p:nvGrpSpPr>
            <p:cNvPr id="20" name="Group 19">
              <a:extLst>
                <a:ext uri="{FF2B5EF4-FFF2-40B4-BE49-F238E27FC236}">
                  <a16:creationId xmlns:a16="http://schemas.microsoft.com/office/drawing/2014/main" id="{38995CF4-EB4B-03B8-497F-2A3B0B9D64E0}"/>
                </a:ext>
              </a:extLst>
            </p:cNvPr>
            <p:cNvGrpSpPr/>
            <p:nvPr/>
          </p:nvGrpSpPr>
          <p:grpSpPr>
            <a:xfrm>
              <a:off x="898513" y="3653608"/>
              <a:ext cx="4580768" cy="1607699"/>
              <a:chOff x="4102964" y="1342423"/>
              <a:chExt cx="4580768" cy="1607699"/>
            </a:xfrm>
          </p:grpSpPr>
          <p:sp>
            <p:nvSpPr>
              <p:cNvPr id="30" name="Rounded Rectangle 29">
                <a:extLst>
                  <a:ext uri="{FF2B5EF4-FFF2-40B4-BE49-F238E27FC236}">
                    <a16:creationId xmlns:a16="http://schemas.microsoft.com/office/drawing/2014/main" id="{46314A80-B68F-4242-6F9A-12C400E4827D}"/>
                  </a:ext>
                </a:extLst>
              </p:cNvPr>
              <p:cNvSpPr/>
              <p:nvPr/>
            </p:nvSpPr>
            <p:spPr>
              <a:xfrm>
                <a:off x="4819135" y="1342423"/>
                <a:ext cx="3334265" cy="626420"/>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1E9933DA-543C-B5F6-F959-5581CE6AE388}"/>
                  </a:ext>
                </a:extLst>
              </p:cNvPr>
              <p:cNvSpPr/>
              <p:nvPr/>
            </p:nvSpPr>
            <p:spPr>
              <a:xfrm>
                <a:off x="5089891" y="1495681"/>
                <a:ext cx="1359243" cy="3377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Awful pizza!</a:t>
                </a:r>
              </a:p>
            </p:txBody>
          </p:sp>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CD4A5CCC-EA45-AED3-FFD9-34AA00EF1EF3}"/>
                      </a:ext>
                    </a:extLst>
                  </p:cNvPr>
                  <p:cNvSpPr txBox="1"/>
                  <p:nvPr/>
                </p:nvSpPr>
                <p:spPr>
                  <a:xfrm>
                    <a:off x="5629469" y="1711059"/>
                    <a:ext cx="28008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𝑥</m:t>
                          </m:r>
                        </m:oMath>
                      </m:oMathPara>
                    </a14:m>
                    <a:endParaRPr lang="en-US" dirty="0"/>
                  </a:p>
                </p:txBody>
              </p:sp>
            </mc:Choice>
            <mc:Fallback>
              <p:sp>
                <p:nvSpPr>
                  <p:cNvPr id="33" name="TextBox 32">
                    <a:extLst>
                      <a:ext uri="{FF2B5EF4-FFF2-40B4-BE49-F238E27FC236}">
                        <a16:creationId xmlns:a16="http://schemas.microsoft.com/office/drawing/2014/main" id="{CD4A5CCC-EA45-AED3-FFD9-34AA00EF1EF3}"/>
                      </a:ext>
                    </a:extLst>
                  </p:cNvPr>
                  <p:cNvSpPr txBox="1">
                    <a:spLocks noRot="1" noChangeAspect="1" noMove="1" noResize="1" noEditPoints="1" noAdjustHandles="1" noChangeArrowheads="1" noChangeShapeType="1" noTextEdit="1"/>
                  </p:cNvSpPr>
                  <p:nvPr/>
                </p:nvSpPr>
                <p:spPr>
                  <a:xfrm>
                    <a:off x="5629469" y="1711059"/>
                    <a:ext cx="280085" cy="338554"/>
                  </a:xfrm>
                  <a:prstGeom prst="rect">
                    <a:avLst/>
                  </a:prstGeom>
                  <a:blipFill>
                    <a:blip r:embed="rId8"/>
                    <a:stretch>
                      <a:fillRect/>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EC3C69E9-FDE6-EAE3-2032-98B0778C8B28}"/>
                  </a:ext>
                </a:extLst>
              </p:cNvPr>
              <p:cNvSpPr txBox="1"/>
              <p:nvPr/>
            </p:nvSpPr>
            <p:spPr>
              <a:xfrm>
                <a:off x="6506800" y="1495681"/>
                <a:ext cx="1441622" cy="369332"/>
              </a:xfrm>
              <a:prstGeom prst="rect">
                <a:avLst/>
              </a:prstGeom>
              <a:noFill/>
            </p:spPr>
            <p:txBody>
              <a:bodyPr wrap="square" rtlCol="0">
                <a:spAutoFit/>
              </a:bodyPr>
              <a:lstStyle/>
              <a:p>
                <a:r>
                  <a:rPr lang="en-US" dirty="0"/>
                  <a:t>It was __ __ .</a:t>
                </a:r>
              </a:p>
            </p:txBody>
          </p:sp>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F8CBA9BE-CCA1-D7B1-3AD2-6EEDF91CCBA3}"/>
                      </a:ext>
                    </a:extLst>
                  </p:cNvPr>
                  <p:cNvSpPr txBox="1"/>
                  <p:nvPr/>
                </p:nvSpPr>
                <p:spPr>
                  <a:xfrm>
                    <a:off x="6150470" y="1928381"/>
                    <a:ext cx="67159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CA" sz="1400" b="0" i="1" smtClean="0">
                                  <a:latin typeface="Cambria Math" panose="02040503050406030204" pitchFamily="18" charset="0"/>
                                </a:rPr>
                                <m:t>𝑃</m:t>
                              </m:r>
                            </m:e>
                            <m:sup>
                              <m:r>
                                <a:rPr lang="en-CA" sz="1400" b="0" i="1" smtClean="0">
                                  <a:latin typeface="Cambria Math" panose="02040503050406030204" pitchFamily="18" charset="0"/>
                                </a:rPr>
                                <m:t>2</m:t>
                              </m:r>
                            </m:sup>
                          </m:sSup>
                          <m:r>
                            <a:rPr lang="en-CA" sz="1400" b="0" i="1" smtClean="0">
                              <a:latin typeface="Cambria Math" panose="02040503050406030204" pitchFamily="18" charset="0"/>
                            </a:rPr>
                            <m:t>(</m:t>
                          </m:r>
                          <m:r>
                            <a:rPr lang="en-CA" sz="1400" b="0" i="1" smtClean="0">
                              <a:latin typeface="Cambria Math" panose="02040503050406030204" pitchFamily="18" charset="0"/>
                            </a:rPr>
                            <m:t>𝑥</m:t>
                          </m:r>
                          <m:r>
                            <a:rPr lang="en-CA" sz="1400" b="0" i="1" smtClean="0">
                              <a:latin typeface="Cambria Math" panose="02040503050406030204" pitchFamily="18" charset="0"/>
                            </a:rPr>
                            <m:t>)</m:t>
                          </m:r>
                        </m:oMath>
                      </m:oMathPara>
                    </a14:m>
                    <a:endParaRPr lang="en-US" sz="1400" dirty="0"/>
                  </a:p>
                </p:txBody>
              </p:sp>
            </mc:Choice>
            <mc:Fallback>
              <p:sp>
                <p:nvSpPr>
                  <p:cNvPr id="42" name="TextBox 41">
                    <a:extLst>
                      <a:ext uri="{FF2B5EF4-FFF2-40B4-BE49-F238E27FC236}">
                        <a16:creationId xmlns:a16="http://schemas.microsoft.com/office/drawing/2014/main" id="{F8CBA9BE-CCA1-D7B1-3AD2-6EEDF91CCBA3}"/>
                      </a:ext>
                    </a:extLst>
                  </p:cNvPr>
                  <p:cNvSpPr txBox="1">
                    <a:spLocks noRot="1" noChangeAspect="1" noMove="1" noResize="1" noEditPoints="1" noAdjustHandles="1" noChangeArrowheads="1" noChangeShapeType="1" noTextEdit="1"/>
                  </p:cNvSpPr>
                  <p:nvPr/>
                </p:nvSpPr>
                <p:spPr>
                  <a:xfrm>
                    <a:off x="6150470" y="1928381"/>
                    <a:ext cx="671594" cy="307777"/>
                  </a:xfrm>
                  <a:prstGeom prst="rect">
                    <a:avLst/>
                  </a:prstGeom>
                  <a:blipFill>
                    <a:blip r:embed="rId9"/>
                    <a:stretch>
                      <a:fillRect b="-8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AEBBB4DF-65AA-7FC5-448C-86E7C4EC157B}"/>
                      </a:ext>
                    </a:extLst>
                  </p:cNvPr>
                  <p:cNvSpPr txBox="1"/>
                  <p:nvPr/>
                </p:nvSpPr>
                <p:spPr>
                  <a:xfrm>
                    <a:off x="6208132" y="2331106"/>
                    <a:ext cx="2475600" cy="6190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a:rPr lang="en-CA" sz="1600" b="0" i="1" smtClean="0">
                                  <a:latin typeface="Cambria Math" panose="02040503050406030204" pitchFamily="18" charset="0"/>
                                </a:rPr>
                                <m:t>𝑞</m:t>
                              </m:r>
                            </m:e>
                            <m:sub>
                              <m:r>
                                <a:rPr lang="en-CA" sz="1600" b="0" i="1" smtClean="0">
                                  <a:latin typeface="Cambria Math" panose="02040503050406030204" pitchFamily="18" charset="0"/>
                                </a:rPr>
                                <m:t>𝑀</m:t>
                              </m:r>
                            </m:sub>
                            <m:sup>
                              <m:r>
                                <a:rPr lang="en-CA" sz="1600" b="0" i="1" smtClean="0">
                                  <a:latin typeface="Cambria Math" panose="02040503050406030204" pitchFamily="18" charset="0"/>
                                </a:rPr>
                                <m:t>1</m:t>
                              </m:r>
                            </m:sup>
                          </m:sSubSup>
                          <m:d>
                            <m:dPr>
                              <m:ctrlPr>
                                <a:rPr lang="en-CA" sz="1600" b="0" i="1" smtClean="0">
                                  <a:latin typeface="Cambria Math" panose="02040503050406030204" pitchFamily="18" charset="0"/>
                                </a:rPr>
                              </m:ctrlPr>
                            </m:dPr>
                            <m:e>
                              <m:r>
                                <a:rPr lang="en-CA" sz="1600" b="0" i="1" smtClean="0">
                                  <a:latin typeface="Cambria Math" panose="02040503050406030204" pitchFamily="18" charset="0"/>
                                </a:rPr>
                                <m:t>𝑡𝑒𝑟𝑟𝑖</m:t>
                              </m:r>
                            </m:e>
                            <m:e>
                              <m:r>
                                <a:rPr lang="en-CA" sz="1600" b="1" i="1" smtClean="0">
                                  <a:latin typeface="Cambria Math" panose="02040503050406030204" pitchFamily="18" charset="0"/>
                                </a:rPr>
                                <m:t>𝒛</m:t>
                              </m:r>
                            </m:e>
                          </m:d>
                          <m:r>
                            <a:rPr lang="en-CA" sz="1600" b="0" i="1" smtClean="0">
                              <a:solidFill>
                                <a:schemeClr val="accent2"/>
                              </a:solidFill>
                              <a:latin typeface="Cambria Math" panose="02040503050406030204" pitchFamily="18" charset="0"/>
                            </a:rPr>
                            <m:t>&lt;</m:t>
                          </m:r>
                          <m:sSubSup>
                            <m:sSubSupPr>
                              <m:ctrlPr>
                                <a:rPr lang="en-US" sz="1600" i="1">
                                  <a:latin typeface="Cambria Math" panose="02040503050406030204" pitchFamily="18" charset="0"/>
                                </a:rPr>
                              </m:ctrlPr>
                            </m:sSubSupPr>
                            <m:e>
                              <m:r>
                                <a:rPr lang="en-CA" sz="1600" i="1">
                                  <a:latin typeface="Cambria Math" panose="02040503050406030204" pitchFamily="18" charset="0"/>
                                </a:rPr>
                                <m:t>𝑞</m:t>
                              </m:r>
                            </m:e>
                            <m:sub>
                              <m:r>
                                <a:rPr lang="en-CA" sz="1600" i="1">
                                  <a:latin typeface="Cambria Math" panose="02040503050406030204" pitchFamily="18" charset="0"/>
                                </a:rPr>
                                <m:t>𝑀</m:t>
                              </m:r>
                            </m:sub>
                            <m:sup>
                              <m:r>
                                <a:rPr lang="en-CA" sz="1600" b="0" i="1" smtClean="0">
                                  <a:latin typeface="Cambria Math" panose="02040503050406030204" pitchFamily="18" charset="0"/>
                                </a:rPr>
                                <m:t>2</m:t>
                              </m:r>
                            </m:sup>
                          </m:sSubSup>
                          <m:r>
                            <a:rPr lang="en-CA" sz="1600" i="1">
                              <a:latin typeface="Cambria Math" panose="02040503050406030204" pitchFamily="18" charset="0"/>
                            </a:rPr>
                            <m:t>(</m:t>
                          </m:r>
                          <m:r>
                            <m:rPr>
                              <m:nor/>
                            </m:rPr>
                            <a:rPr lang="en-CA" sz="1600"/>
                            <m:t>•</m:t>
                          </m:r>
                          <m:r>
                            <a:rPr lang="en-CA" sz="1600" b="0" i="1" smtClean="0">
                              <a:latin typeface="Cambria Math" panose="02040503050406030204" pitchFamily="18" charset="0"/>
                            </a:rPr>
                            <m:t>𝑏𝑙𝑒</m:t>
                          </m:r>
                          <m:r>
                            <a:rPr lang="en-CA" sz="1600" i="1">
                              <a:latin typeface="Cambria Math" panose="02040503050406030204" pitchFamily="18" charset="0"/>
                            </a:rPr>
                            <m:t>|</m:t>
                          </m:r>
                          <m:r>
                            <a:rPr lang="en-CA" sz="1600" b="1" i="1">
                              <a:latin typeface="Cambria Math" panose="02040503050406030204" pitchFamily="18" charset="0"/>
                            </a:rPr>
                            <m:t>𝒛</m:t>
                          </m:r>
                          <m:r>
                            <a:rPr lang="en-CA" sz="1600" i="1">
                              <a:latin typeface="Cambria Math" panose="02040503050406030204" pitchFamily="18" charset="0"/>
                            </a:rPr>
                            <m:t>)</m:t>
                          </m:r>
                        </m:oMath>
                      </m:oMathPara>
                    </a14:m>
                    <a:endParaRPr lang="en-US" sz="1600" dirty="0"/>
                  </a:p>
                  <a:p>
                    <a:endParaRPr lang="en-US" dirty="0"/>
                  </a:p>
                </p:txBody>
              </p:sp>
            </mc:Choice>
            <mc:Fallback>
              <p:sp>
                <p:nvSpPr>
                  <p:cNvPr id="43" name="TextBox 42">
                    <a:extLst>
                      <a:ext uri="{FF2B5EF4-FFF2-40B4-BE49-F238E27FC236}">
                        <a16:creationId xmlns:a16="http://schemas.microsoft.com/office/drawing/2014/main" id="{AEBBB4DF-65AA-7FC5-448C-86E7C4EC157B}"/>
                      </a:ext>
                    </a:extLst>
                  </p:cNvPr>
                  <p:cNvSpPr txBox="1">
                    <a:spLocks noRot="1" noChangeAspect="1" noMove="1" noResize="1" noEditPoints="1" noAdjustHandles="1" noChangeArrowheads="1" noChangeShapeType="1" noTextEdit="1"/>
                  </p:cNvSpPr>
                  <p:nvPr/>
                </p:nvSpPr>
                <p:spPr>
                  <a:xfrm>
                    <a:off x="6208132" y="2331106"/>
                    <a:ext cx="2475600" cy="619016"/>
                  </a:xfrm>
                  <a:prstGeom prst="rect">
                    <a:avLst/>
                  </a:prstGeom>
                  <a:blipFill>
                    <a:blip r:embed="rId10"/>
                    <a:stretch>
                      <a:fillRect/>
                    </a:stretch>
                  </a:blipFill>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DD265E9F-5A6F-147B-035D-EFC83C6C06F0}"/>
                  </a:ext>
                </a:extLst>
              </p:cNvPr>
              <p:cNvCxnSpPr>
                <a:cxnSpLocks/>
              </p:cNvCxnSpPr>
              <p:nvPr/>
            </p:nvCxnSpPr>
            <p:spPr>
              <a:xfrm flipV="1">
                <a:off x="6879730" y="1859400"/>
                <a:ext cx="405228" cy="5629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5" name="Straight Arrow Connector 44">
                <a:extLst>
                  <a:ext uri="{FF2B5EF4-FFF2-40B4-BE49-F238E27FC236}">
                    <a16:creationId xmlns:a16="http://schemas.microsoft.com/office/drawing/2014/main" id="{3C80A09F-CC85-3BF3-BFB5-5C36153B4598}"/>
                  </a:ext>
                </a:extLst>
              </p:cNvPr>
              <p:cNvCxnSpPr>
                <a:cxnSpLocks/>
              </p:cNvCxnSpPr>
              <p:nvPr/>
            </p:nvCxnSpPr>
            <p:spPr>
              <a:xfrm flipH="1" flipV="1">
                <a:off x="7600222" y="1859400"/>
                <a:ext cx="495694" cy="5255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200D3616-89FF-8B65-4198-FA657FB4B2E7}"/>
                      </a:ext>
                    </a:extLst>
                  </p:cNvPr>
                  <p:cNvSpPr txBox="1"/>
                  <p:nvPr/>
                </p:nvSpPr>
                <p:spPr>
                  <a:xfrm>
                    <a:off x="4102964" y="1479891"/>
                    <a:ext cx="61670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𝑍</m:t>
                          </m:r>
                          <m:r>
                            <a:rPr lang="en-CA" b="0" i="1" smtClean="0">
                              <a:latin typeface="Cambria Math" panose="02040503050406030204" pitchFamily="18" charset="0"/>
                            </a:rPr>
                            <m:t>=</m:t>
                          </m:r>
                        </m:oMath>
                      </m:oMathPara>
                    </a14:m>
                    <a:endParaRPr lang="en-US" dirty="0"/>
                  </a:p>
                </p:txBody>
              </p:sp>
            </mc:Choice>
            <mc:Fallback>
              <p:sp>
                <p:nvSpPr>
                  <p:cNvPr id="46" name="TextBox 45">
                    <a:extLst>
                      <a:ext uri="{FF2B5EF4-FFF2-40B4-BE49-F238E27FC236}">
                        <a16:creationId xmlns:a16="http://schemas.microsoft.com/office/drawing/2014/main" id="{200D3616-89FF-8B65-4198-FA657FB4B2E7}"/>
                      </a:ext>
                    </a:extLst>
                  </p:cNvPr>
                  <p:cNvSpPr txBox="1">
                    <a:spLocks noRot="1" noChangeAspect="1" noMove="1" noResize="1" noEditPoints="1" noAdjustHandles="1" noChangeArrowheads="1" noChangeShapeType="1" noTextEdit="1"/>
                  </p:cNvSpPr>
                  <p:nvPr/>
                </p:nvSpPr>
                <p:spPr>
                  <a:xfrm>
                    <a:off x="4102964" y="1479891"/>
                    <a:ext cx="616707" cy="369332"/>
                  </a:xfrm>
                  <a:prstGeom prst="rect">
                    <a:avLst/>
                  </a:prstGeom>
                  <a:blipFill>
                    <a:blip r:embed="rId11"/>
                    <a:stretch>
                      <a:fillRect/>
                    </a:stretch>
                  </a:blipFill>
                </p:spPr>
                <p:txBody>
                  <a:bodyPr/>
                  <a:lstStyle/>
                  <a:p>
                    <a:r>
                      <a:rPr lang="en-US">
                        <a:noFill/>
                      </a:rPr>
                      <a:t> </a:t>
                    </a:r>
                  </a:p>
                </p:txBody>
              </p:sp>
            </mc:Fallback>
          </mc:AlternateContent>
        </p:grpSp>
        <p:cxnSp>
          <p:nvCxnSpPr>
            <p:cNvPr id="27" name="Straight Arrow Connector 26">
              <a:extLst>
                <a:ext uri="{FF2B5EF4-FFF2-40B4-BE49-F238E27FC236}">
                  <a16:creationId xmlns:a16="http://schemas.microsoft.com/office/drawing/2014/main" id="{E74AC4AA-FB05-9266-3863-D78EC8EB273A}"/>
                </a:ext>
              </a:extLst>
            </p:cNvPr>
            <p:cNvCxnSpPr>
              <a:cxnSpLocks/>
            </p:cNvCxnSpPr>
            <p:nvPr/>
          </p:nvCxnSpPr>
          <p:spPr>
            <a:xfrm flipH="1">
              <a:off x="765979" y="4095354"/>
              <a:ext cx="309125" cy="265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5E757202-4BFA-AADA-0E30-91B9E158D78E}"/>
                    </a:ext>
                  </a:extLst>
                </p:cNvPr>
                <p:cNvSpPr txBox="1"/>
                <p:nvPr/>
              </p:nvSpPr>
              <p:spPr>
                <a:xfrm>
                  <a:off x="373777" y="4304045"/>
                  <a:ext cx="78440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i="1" smtClean="0">
                            <a:solidFill>
                              <a:srgbClr val="C00000"/>
                            </a:solidFill>
                            <a:latin typeface="Cambria Math" panose="02040503050406030204" pitchFamily="18" charset="0"/>
                            <a:ea typeface="Cambria Math" panose="02040503050406030204" pitchFamily="18" charset="0"/>
                          </a:rPr>
                          <m:t>𝑍</m:t>
                        </m:r>
                        <m:r>
                          <a:rPr lang="en-CA" sz="1600" i="1" smtClean="0">
                            <a:solidFill>
                              <a:srgbClr val="C00000"/>
                            </a:solidFill>
                            <a:latin typeface="Cambria Math" panose="02040503050406030204" pitchFamily="18" charset="0"/>
                            <a:ea typeface="Cambria Math" panose="02040503050406030204" pitchFamily="18" charset="0"/>
                          </a:rPr>
                          <m:t>∈</m:t>
                        </m:r>
                        <m:sSup>
                          <m:sSupPr>
                            <m:ctrlPr>
                              <a:rPr lang="en-US" sz="1600" i="1">
                                <a:solidFill>
                                  <a:srgbClr val="C00000"/>
                                </a:solidFill>
                                <a:latin typeface="Cambria Math" panose="02040503050406030204" pitchFamily="18" charset="0"/>
                              </a:rPr>
                            </m:ctrlPr>
                          </m:sSupPr>
                          <m:e>
                            <m:r>
                              <a:rPr lang="en-CA" sz="1600" i="1">
                                <a:solidFill>
                                  <a:srgbClr val="C00000"/>
                                </a:solidFill>
                                <a:latin typeface="Cambria Math" panose="02040503050406030204" pitchFamily="18" charset="0"/>
                              </a:rPr>
                              <m:t>𝑇</m:t>
                            </m:r>
                          </m:e>
                          <m:sup>
                            <m:r>
                              <a:rPr lang="en-CA" sz="1600" i="1">
                                <a:solidFill>
                                  <a:srgbClr val="C00000"/>
                                </a:solidFill>
                                <a:latin typeface="Cambria Math" panose="02040503050406030204" pitchFamily="18" charset="0"/>
                              </a:rPr>
                              <m:t>∗</m:t>
                            </m:r>
                          </m:sup>
                        </m:sSup>
                      </m:oMath>
                    </m:oMathPara>
                  </a14:m>
                  <a:endParaRPr lang="en-US" sz="1600" dirty="0">
                    <a:solidFill>
                      <a:srgbClr val="C00000"/>
                    </a:solidFill>
                  </a:endParaRPr>
                </a:p>
              </p:txBody>
            </p:sp>
          </mc:Choice>
          <mc:Fallback>
            <p:sp>
              <p:nvSpPr>
                <p:cNvPr id="28" name="TextBox 27">
                  <a:extLst>
                    <a:ext uri="{FF2B5EF4-FFF2-40B4-BE49-F238E27FC236}">
                      <a16:creationId xmlns:a16="http://schemas.microsoft.com/office/drawing/2014/main" id="{5E757202-4BFA-AADA-0E30-91B9E158D78E}"/>
                    </a:ext>
                  </a:extLst>
                </p:cNvPr>
                <p:cNvSpPr txBox="1">
                  <a:spLocks noRot="1" noChangeAspect="1" noMove="1" noResize="1" noEditPoints="1" noAdjustHandles="1" noChangeArrowheads="1" noChangeShapeType="1" noTextEdit="1"/>
                </p:cNvSpPr>
                <p:nvPr/>
              </p:nvSpPr>
              <p:spPr>
                <a:xfrm>
                  <a:off x="373777" y="4304045"/>
                  <a:ext cx="784404" cy="338554"/>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58713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2AE57-2B2E-A760-22B0-1CF4D80FF5F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830D840-DD0B-7300-8876-0ECEB8EFADF7}"/>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0CA01F2A-E8EC-34B6-58BD-A9B59FE0AFDA}"/>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2AC60AAD-295C-5FE4-1866-FD4AF3BD9970}"/>
              </a:ext>
            </a:extLst>
          </p:cNvPr>
          <p:cNvSpPr>
            <a:spLocks noGrp="1"/>
          </p:cNvSpPr>
          <p:nvPr>
            <p:ph type="sldNum" sz="quarter" idx="12"/>
          </p:nvPr>
        </p:nvSpPr>
        <p:spPr/>
        <p:txBody>
          <a:bodyPr/>
          <a:lstStyle/>
          <a:p>
            <a:fld id="{D4F24A5E-B0D2-394D-9970-9AE06BCB59C1}" type="slidenum">
              <a:rPr lang="en-US" smtClean="0"/>
              <a:t>32</a:t>
            </a:fld>
            <a:endParaRPr lang="en-US"/>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2B75D33D-567F-EE69-C5DF-1955BDAED4D3}"/>
                  </a:ext>
                </a:extLst>
              </p:cNvPr>
              <p:cNvSpPr txBox="1"/>
              <p:nvPr/>
            </p:nvSpPr>
            <p:spPr>
              <a:xfrm>
                <a:off x="567763" y="349162"/>
                <a:ext cx="11226928" cy="2876685"/>
              </a:xfrm>
              <a:prstGeom prst="rect">
                <a:avLst/>
              </a:prstGeom>
              <a:noFill/>
            </p:spPr>
            <p:txBody>
              <a:bodyPr wrap="square" rtlCol="0">
                <a:spAutoFit/>
              </a:bodyPr>
              <a:lstStyle/>
              <a:p>
                <a:r>
                  <a:rPr lang="en-US" sz="2400" dirty="0">
                    <a:solidFill>
                      <a:schemeClr val="tx1"/>
                    </a:solidFill>
                  </a:rPr>
                  <a:t>For example-</a:t>
                </a:r>
              </a:p>
              <a:p>
                <a:r>
                  <a:rPr lang="en-US" sz="2400" dirty="0">
                    <a:solidFill>
                      <a:schemeClr val="tx1"/>
                    </a:solidFill>
                  </a:rPr>
                  <a:t>Sentiment classification for restaurant reviews.</a:t>
                </a:r>
              </a:p>
              <a:p>
                <a:endParaRPr lang="en-US" dirty="0">
                  <a:solidFill>
                    <a:schemeClr val="tx1"/>
                  </a:solidFill>
                </a:endParaRPr>
              </a:p>
              <a:p>
                <a14:m>
                  <m:oMath xmlns:m="http://schemas.openxmlformats.org/officeDocument/2006/math">
                    <m:r>
                      <a:rPr lang="en-CA" sz="2400" b="0" i="1" smtClean="0">
                        <a:solidFill>
                          <a:schemeClr val="tx1"/>
                        </a:solidFill>
                      </a:rPr>
                      <m:t>𝑌</m:t>
                    </m:r>
                    <m:r>
                      <a:rPr lang="en-CA" sz="2400" b="0" i="1" smtClean="0">
                        <a:solidFill>
                          <a:schemeClr val="tx1"/>
                        </a:solidFill>
                      </a:rPr>
                      <m:t>={+1,−1}</m:t>
                    </m:r>
                  </m:oMath>
                </a14:m>
                <a:r>
                  <a:rPr lang="en-US" sz="2400" dirty="0">
                    <a:solidFill>
                      <a:schemeClr val="tx1"/>
                    </a:solidFill>
                  </a:rPr>
                  <a:t> </a:t>
                </a:r>
              </a:p>
              <a:p>
                <a:endParaRPr lang="en-US" dirty="0">
                  <a:solidFill>
                    <a:schemeClr val="tx1"/>
                  </a:solidFill>
                </a:endParaRPr>
              </a:p>
              <a:p>
                <a:r>
                  <a:rPr lang="en-US" sz="2400" dirty="0">
                    <a:solidFill>
                      <a:schemeClr val="tx1"/>
                    </a:solidFill>
                  </a:rPr>
                  <a:t>An approximate probability is calculated for each </a:t>
                </a:r>
                <a14:m>
                  <m:oMath xmlns:m="http://schemas.openxmlformats.org/officeDocument/2006/math">
                    <m:r>
                      <a:rPr lang="en-CA" sz="2400" b="0" i="1" smtClean="0">
                        <a:solidFill>
                          <a:schemeClr val="tx1"/>
                        </a:solidFill>
                      </a:rPr>
                      <m:t>𝑌</m:t>
                    </m:r>
                  </m:oMath>
                </a14:m>
                <a:r>
                  <a:rPr lang="en-US" sz="2400" dirty="0">
                    <a:solidFill>
                      <a:schemeClr val="tx1"/>
                    </a:solidFill>
                  </a:rPr>
                  <a:t> </a:t>
                </a:r>
                <a:r>
                  <a:rPr lang="en-US" sz="2400" dirty="0" err="1">
                    <a:solidFill>
                      <a:schemeClr val="tx1"/>
                    </a:solidFill>
                  </a:rPr>
                  <a:t>ie</a:t>
                </a:r>
                <a:r>
                  <a:rPr lang="en-US" sz="2400" dirty="0">
                    <a:solidFill>
                      <a:schemeClr val="tx1"/>
                    </a:solidFill>
                  </a:rPr>
                  <a:t>. +1 and -1</a:t>
                </a:r>
              </a:p>
              <a:p>
                <a:endParaRPr lang="en-US" dirty="0">
                  <a:solidFill>
                    <a:schemeClr val="tx1"/>
                  </a:solidFill>
                </a:endParaRPr>
              </a:p>
              <a:p>
                <a14:m>
                  <m:oMath xmlns:m="http://schemas.openxmlformats.org/officeDocument/2006/math">
                    <m:sSub>
                      <m:sSubPr>
                        <m:ctrlPr>
                          <a:rPr lang="en-CA" sz="2400" b="0" i="1" smtClean="0">
                            <a:solidFill>
                              <a:srgbClr val="C00000"/>
                            </a:solidFill>
                          </a:rPr>
                        </m:ctrlPr>
                      </m:sSubPr>
                      <m:e>
                        <m:r>
                          <m:rPr>
                            <m:nor/>
                          </m:rPr>
                          <a:rPr lang="en-CA" sz="2400" smtClean="0">
                            <a:solidFill>
                              <a:srgbClr val="C00000"/>
                            </a:solidFill>
                          </a:rPr>
                          <m:t>q</m:t>
                        </m:r>
                        <m:r>
                          <m:rPr>
                            <m:nor/>
                          </m:rPr>
                          <a:rPr lang="en-CA" sz="2400" smtClean="0">
                            <a:solidFill>
                              <a:srgbClr val="C00000"/>
                            </a:solidFill>
                          </a:rPr>
                          <m:t>̃</m:t>
                        </m:r>
                      </m:e>
                      <m:sub>
                        <m:r>
                          <a:rPr lang="en-CA" sz="2400" b="0" i="1" smtClean="0">
                            <a:solidFill>
                              <a:srgbClr val="C00000"/>
                            </a:solidFill>
                          </a:rPr>
                          <m:t>𝑝</m:t>
                        </m:r>
                      </m:sub>
                    </m:sSub>
                    <m:d>
                      <m:dPr>
                        <m:ctrlPr>
                          <a:rPr lang="en-CA" sz="2400" b="0" i="1" smtClean="0">
                            <a:solidFill>
                              <a:srgbClr val="C00000"/>
                            </a:solidFill>
                          </a:rPr>
                        </m:ctrlPr>
                      </m:dPr>
                      <m:e>
                        <m:r>
                          <a:rPr lang="en-CA" sz="2400" b="0" i="1" smtClean="0">
                            <a:solidFill>
                              <a:srgbClr val="C00000"/>
                            </a:solidFill>
                          </a:rPr>
                          <m:t>𝑦</m:t>
                        </m:r>
                        <m:r>
                          <a:rPr lang="en-CA" sz="2400" b="0" i="1" smtClean="0">
                            <a:solidFill>
                              <a:srgbClr val="C00000"/>
                            </a:solidFill>
                          </a:rPr>
                          <m:t>′</m:t>
                        </m:r>
                      </m:e>
                      <m:e>
                        <m:r>
                          <a:rPr lang="en-CA" sz="2400" b="0" i="1" smtClean="0">
                            <a:solidFill>
                              <a:srgbClr val="C00000"/>
                            </a:solidFill>
                          </a:rPr>
                          <m:t>𝑥</m:t>
                        </m:r>
                      </m:e>
                    </m:d>
                    <m:r>
                      <a:rPr lang="en-CA" sz="2400" b="0" i="1" smtClean="0">
                        <a:solidFill>
                          <a:srgbClr val="C00000"/>
                        </a:solidFill>
                      </a:rPr>
                      <m:t>=</m:t>
                    </m:r>
                    <m:nary>
                      <m:naryPr>
                        <m:chr m:val="∏"/>
                        <m:ctrlPr>
                          <a:rPr lang="en-CA" sz="2400" b="0" i="1" smtClean="0">
                            <a:solidFill>
                              <a:srgbClr val="C00000"/>
                            </a:solidFill>
                          </a:rPr>
                        </m:ctrlPr>
                      </m:naryPr>
                      <m:sub>
                        <m:r>
                          <m:rPr>
                            <m:brk m:alnAt="23"/>
                          </m:rPr>
                          <a:rPr lang="en-CA" sz="2400" b="0" i="1" smtClean="0">
                            <a:solidFill>
                              <a:srgbClr val="C00000"/>
                            </a:solidFill>
                          </a:rPr>
                          <m:t>𝑖</m:t>
                        </m:r>
                        <m:r>
                          <a:rPr lang="en-CA" sz="2400" b="0" i="1" smtClean="0">
                            <a:solidFill>
                              <a:srgbClr val="C00000"/>
                            </a:solidFill>
                          </a:rPr>
                          <m:t>=1</m:t>
                        </m:r>
                      </m:sub>
                      <m:sup>
                        <m:r>
                          <a:rPr lang="en-CA" sz="2400" b="0" i="1" smtClean="0">
                            <a:solidFill>
                              <a:srgbClr val="C00000"/>
                            </a:solidFill>
                          </a:rPr>
                          <m:t>𝑘</m:t>
                        </m:r>
                      </m:sup>
                      <m:e>
                        <m:sSubSup>
                          <m:sSubSupPr>
                            <m:ctrlPr>
                              <a:rPr lang="en-CA" sz="2400" i="1">
                                <a:solidFill>
                                  <a:srgbClr val="C00000"/>
                                </a:solidFill>
                              </a:rPr>
                            </m:ctrlPr>
                          </m:sSubSupPr>
                          <m:e>
                            <m:r>
                              <a:rPr lang="en-CA" sz="2400" i="1">
                                <a:solidFill>
                                  <a:srgbClr val="C00000"/>
                                </a:solidFill>
                              </a:rPr>
                              <m:t>𝑞</m:t>
                            </m:r>
                          </m:e>
                          <m:sub>
                            <m:r>
                              <a:rPr lang="en-CA" sz="2400" i="1">
                                <a:solidFill>
                                  <a:srgbClr val="C00000"/>
                                </a:solidFill>
                              </a:rPr>
                              <m:t>𝑀</m:t>
                            </m:r>
                          </m:sub>
                          <m:sup>
                            <m:r>
                              <a:rPr lang="en-CA" sz="2400" b="0" i="1" smtClean="0">
                                <a:solidFill>
                                  <a:srgbClr val="C00000"/>
                                </a:solidFill>
                              </a:rPr>
                              <m:t>𝑖</m:t>
                            </m:r>
                          </m:sup>
                        </m:sSubSup>
                        <m:r>
                          <a:rPr lang="en-CA" sz="2400" b="0" i="1" smtClean="0">
                            <a:solidFill>
                              <a:srgbClr val="C00000"/>
                            </a:solidFill>
                          </a:rPr>
                          <m:t>(</m:t>
                        </m:r>
                        <m:sSub>
                          <m:sSubPr>
                            <m:ctrlPr>
                              <a:rPr lang="en-CA" sz="2400" b="0" i="1" smtClean="0">
                                <a:solidFill>
                                  <a:srgbClr val="C00000"/>
                                </a:solidFill>
                              </a:rPr>
                            </m:ctrlPr>
                          </m:sSubPr>
                          <m:e>
                            <m:r>
                              <a:rPr lang="en-CA" sz="2400" b="0" i="1" smtClean="0">
                                <a:solidFill>
                                  <a:srgbClr val="C00000"/>
                                </a:solidFill>
                              </a:rPr>
                              <m:t>𝑡</m:t>
                            </m:r>
                          </m:e>
                          <m:sub>
                            <m:r>
                              <a:rPr lang="en-CA" sz="2400" b="0" i="1" smtClean="0">
                                <a:solidFill>
                                  <a:srgbClr val="C00000"/>
                                </a:solidFill>
                              </a:rPr>
                              <m:t>𝑖</m:t>
                            </m:r>
                          </m:sub>
                        </m:sSub>
                        <m:r>
                          <a:rPr lang="en-CA" sz="2400" b="0" i="1" smtClean="0">
                            <a:solidFill>
                              <a:srgbClr val="C00000"/>
                            </a:solidFill>
                          </a:rPr>
                          <m:t>|</m:t>
                        </m:r>
                        <m:sSup>
                          <m:sSupPr>
                            <m:ctrlPr>
                              <a:rPr lang="en-CA" sz="2400" b="0" i="1" smtClean="0">
                                <a:solidFill>
                                  <a:srgbClr val="C00000"/>
                                </a:solidFill>
                              </a:rPr>
                            </m:ctrlPr>
                          </m:sSupPr>
                          <m:e>
                            <m:r>
                              <a:rPr lang="en-CA" sz="2400" b="0" i="1" smtClean="0">
                                <a:solidFill>
                                  <a:srgbClr val="C00000"/>
                                </a:solidFill>
                              </a:rPr>
                              <m:t>𝑃</m:t>
                            </m:r>
                          </m:e>
                          <m:sup>
                            <m:r>
                              <a:rPr lang="en-CA" sz="2400" b="0" i="1" smtClean="0">
                                <a:solidFill>
                                  <a:srgbClr val="C00000"/>
                                </a:solidFill>
                              </a:rPr>
                              <m:t>𝑙</m:t>
                            </m:r>
                            <m:d>
                              <m:dPr>
                                <m:ctrlPr>
                                  <a:rPr lang="en-CA" sz="2400" b="0" i="1" smtClean="0">
                                    <a:solidFill>
                                      <a:srgbClr val="C00000"/>
                                    </a:solidFill>
                                  </a:rPr>
                                </m:ctrlPr>
                              </m:dPr>
                              <m:e>
                                <m:r>
                                  <a:rPr lang="en-CA" sz="2400" b="0" i="1" smtClean="0">
                                    <a:solidFill>
                                      <a:srgbClr val="C00000"/>
                                    </a:solidFill>
                                  </a:rPr>
                                  <m:t>𝑥</m:t>
                                </m:r>
                              </m:e>
                            </m:d>
                          </m:sup>
                        </m:sSup>
                        <m:r>
                          <a:rPr lang="en-CA" sz="2400" b="0" i="1" smtClean="0">
                            <a:solidFill>
                              <a:srgbClr val="C00000"/>
                            </a:solidFill>
                          </a:rPr>
                          <m:t>(</m:t>
                        </m:r>
                        <m:r>
                          <a:rPr lang="en-CA" sz="2400" b="0" i="1" smtClean="0">
                            <a:solidFill>
                              <a:srgbClr val="C00000"/>
                            </a:solidFill>
                          </a:rPr>
                          <m:t>𝑥</m:t>
                        </m:r>
                        <m:r>
                          <a:rPr lang="en-CA" sz="2400" b="0" i="1" smtClean="0">
                            <a:solidFill>
                              <a:srgbClr val="C00000"/>
                            </a:solidFill>
                          </a:rPr>
                          <m:t>))</m:t>
                        </m:r>
                      </m:e>
                    </m:nary>
                  </m:oMath>
                </a14:m>
                <a:r>
                  <a:rPr lang="en-US" sz="2400" dirty="0">
                    <a:solidFill>
                      <a:srgbClr val="C00000"/>
                    </a:solidFill>
                  </a:rPr>
                  <a:t> </a:t>
                </a:r>
                <a:endParaRPr lang="en-US" sz="2400" dirty="0">
                  <a:solidFill>
                    <a:schemeClr val="tx1"/>
                  </a:solidFill>
                </a:endParaRPr>
              </a:p>
            </p:txBody>
          </p:sp>
        </mc:Choice>
        <mc:Fallback>
          <p:sp>
            <p:nvSpPr>
              <p:cNvPr id="2" name="TextBox 1">
                <a:extLst>
                  <a:ext uri="{FF2B5EF4-FFF2-40B4-BE49-F238E27FC236}">
                    <a16:creationId xmlns:a16="http://schemas.microsoft.com/office/drawing/2014/main" id="{2B75D33D-567F-EE69-C5DF-1955BDAED4D3}"/>
                  </a:ext>
                </a:extLst>
              </p:cNvPr>
              <p:cNvSpPr txBox="1">
                <a:spLocks noRot="1" noChangeAspect="1" noMove="1" noResize="1" noEditPoints="1" noAdjustHandles="1" noChangeArrowheads="1" noChangeShapeType="1" noTextEdit="1"/>
              </p:cNvSpPr>
              <p:nvPr/>
            </p:nvSpPr>
            <p:spPr>
              <a:xfrm>
                <a:off x="567763" y="349162"/>
                <a:ext cx="11226928" cy="2876685"/>
              </a:xfrm>
              <a:prstGeom prst="rect">
                <a:avLst/>
              </a:prstGeom>
              <a:blipFill>
                <a:blip r:embed="rId3"/>
                <a:stretch>
                  <a:fillRect l="-904" t="-1762" b="-281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D54AEFE-8D91-25B2-390E-FC30570B4540}"/>
                  </a:ext>
                </a:extLst>
              </p:cNvPr>
              <p:cNvSpPr txBox="1"/>
              <p:nvPr/>
            </p:nvSpPr>
            <p:spPr>
              <a:xfrm>
                <a:off x="374722" y="3429000"/>
                <a:ext cx="11085758" cy="2751715"/>
              </a:xfrm>
              <a:prstGeom prst="rect">
                <a:avLst/>
              </a:prstGeom>
              <a:noFill/>
            </p:spPr>
            <p:txBody>
              <a:bodyPr wrap="square" rtlCol="0">
                <a:spAutoFit/>
              </a:bodyPr>
              <a:lstStyle/>
              <a:p>
                <a:r>
                  <a:rPr lang="en-CA" sz="2400" dirty="0">
                    <a:solidFill>
                      <a:srgbClr val="C00000"/>
                    </a:solidFill>
                  </a:rPr>
                  <a:t>   </a:t>
                </a:r>
                <a14:m>
                  <m:oMath xmlns:m="http://schemas.openxmlformats.org/officeDocument/2006/math">
                    <m:sSub>
                      <m:sSubPr>
                        <m:ctrlPr>
                          <a:rPr lang="en-CA" sz="2400" i="1">
                            <a:solidFill>
                              <a:srgbClr val="C00000"/>
                            </a:solidFill>
                          </a:rPr>
                        </m:ctrlPr>
                      </m:sSubPr>
                      <m:e>
                        <m:r>
                          <m:rPr>
                            <m:nor/>
                          </m:rPr>
                          <a:rPr lang="en-CA" sz="2400">
                            <a:solidFill>
                              <a:srgbClr val="C00000"/>
                            </a:solidFill>
                          </a:rPr>
                          <m:t>q</m:t>
                        </m:r>
                        <m:r>
                          <m:rPr>
                            <m:nor/>
                          </m:rPr>
                          <a:rPr lang="en-CA" sz="2400">
                            <a:solidFill>
                              <a:srgbClr val="C00000"/>
                            </a:solidFill>
                          </a:rPr>
                          <m:t>̃</m:t>
                        </m:r>
                      </m:e>
                      <m:sub>
                        <m:r>
                          <a:rPr lang="en-CA" sz="2400" i="1">
                            <a:solidFill>
                              <a:srgbClr val="C00000"/>
                            </a:solidFill>
                          </a:rPr>
                          <m:t>𝑝</m:t>
                        </m:r>
                      </m:sub>
                    </m:sSub>
                    <m:d>
                      <m:dPr>
                        <m:ctrlPr>
                          <a:rPr lang="en-CA" sz="2400" b="0" i="1" smtClean="0">
                            <a:solidFill>
                              <a:srgbClr val="C00000"/>
                            </a:solidFill>
                          </a:rPr>
                        </m:ctrlPr>
                      </m:dPr>
                      <m:e>
                        <m:r>
                          <a:rPr lang="en-CA" sz="2400" b="0" i="1" smtClean="0">
                            <a:solidFill>
                              <a:srgbClr val="C00000"/>
                            </a:solidFill>
                          </a:rPr>
                          <m:t>+1,</m:t>
                        </m:r>
                        <m:r>
                          <a:rPr lang="en-CA" sz="2400" b="0" i="1" smtClean="0">
                            <a:solidFill>
                              <a:srgbClr val="C00000"/>
                            </a:solidFill>
                          </a:rPr>
                          <m:t>𝑥</m:t>
                        </m:r>
                      </m:e>
                    </m:d>
                    <m:r>
                      <a:rPr lang="en-CA" sz="2400" b="0" i="1" smtClean="0">
                        <a:solidFill>
                          <a:srgbClr val="C00000"/>
                        </a:solidFill>
                      </a:rPr>
                      <m:t>=</m:t>
                    </m:r>
                    <m:sSubSup>
                      <m:sSubSupPr>
                        <m:ctrlPr>
                          <a:rPr lang="en-CA" sz="2400" i="1">
                            <a:solidFill>
                              <a:srgbClr val="C00000"/>
                            </a:solidFill>
                          </a:rPr>
                        </m:ctrlPr>
                      </m:sSubSupPr>
                      <m:e>
                        <m:r>
                          <a:rPr lang="en-CA" sz="2400" i="1">
                            <a:solidFill>
                              <a:srgbClr val="C00000"/>
                            </a:solidFill>
                          </a:rPr>
                          <m:t>𝑞</m:t>
                        </m:r>
                      </m:e>
                      <m:sub>
                        <m:r>
                          <a:rPr lang="en-CA" sz="2400" i="1">
                            <a:solidFill>
                              <a:srgbClr val="C00000"/>
                            </a:solidFill>
                          </a:rPr>
                          <m:t>𝑀</m:t>
                        </m:r>
                      </m:sub>
                      <m:sup>
                        <m:r>
                          <a:rPr lang="en-CA" sz="2400" i="1">
                            <a:solidFill>
                              <a:srgbClr val="C00000"/>
                            </a:solidFill>
                          </a:rPr>
                          <m:t>1</m:t>
                        </m:r>
                      </m:sup>
                    </m:sSubSup>
                    <m:d>
                      <m:dPr>
                        <m:ctrlPr>
                          <a:rPr lang="en-CA" sz="2400" i="1">
                            <a:solidFill>
                              <a:srgbClr val="C00000"/>
                            </a:solidFill>
                          </a:rPr>
                        </m:ctrlPr>
                      </m:dPr>
                      <m:e>
                        <m:r>
                          <a:rPr lang="en-CA" sz="2400" b="0" i="1" smtClean="0">
                            <a:solidFill>
                              <a:srgbClr val="C00000"/>
                            </a:solidFill>
                          </a:rPr>
                          <m:t>𝑔𝑟𝑒𝑎𝑡</m:t>
                        </m:r>
                      </m:e>
                      <m:e>
                        <m:r>
                          <a:rPr lang="en-CA" sz="2400" i="1">
                            <a:solidFill>
                              <a:srgbClr val="C00000"/>
                            </a:solidFill>
                          </a:rPr>
                          <m:t>𝑧</m:t>
                        </m:r>
                      </m:e>
                    </m:d>
                  </m:oMath>
                </a14:m>
                <a:r>
                  <a:rPr lang="en-US" sz="2400" i="1" dirty="0">
                    <a:solidFill>
                      <a:srgbClr val="C00000"/>
                    </a:solidFill>
                  </a:rPr>
                  <a:t> </a:t>
                </a:r>
              </a:p>
              <a:p>
                <a:r>
                  <a:rPr lang="en-CA" sz="2400" dirty="0">
                    <a:solidFill>
                      <a:srgbClr val="C00000"/>
                    </a:solidFill>
                  </a:rPr>
                  <a:t>   </a:t>
                </a:r>
                <a14:m>
                  <m:oMath xmlns:m="http://schemas.openxmlformats.org/officeDocument/2006/math">
                    <m:sSub>
                      <m:sSubPr>
                        <m:ctrlPr>
                          <a:rPr lang="en-CA" sz="2400" i="1">
                            <a:solidFill>
                              <a:srgbClr val="C00000"/>
                            </a:solidFill>
                          </a:rPr>
                        </m:ctrlPr>
                      </m:sSubPr>
                      <m:e>
                        <m:r>
                          <m:rPr>
                            <m:nor/>
                          </m:rPr>
                          <a:rPr lang="en-CA" sz="2400">
                            <a:solidFill>
                              <a:srgbClr val="C00000"/>
                            </a:solidFill>
                          </a:rPr>
                          <m:t>q</m:t>
                        </m:r>
                        <m:r>
                          <m:rPr>
                            <m:nor/>
                          </m:rPr>
                          <a:rPr lang="en-CA" sz="2400">
                            <a:solidFill>
                              <a:srgbClr val="C00000"/>
                            </a:solidFill>
                          </a:rPr>
                          <m:t>̃</m:t>
                        </m:r>
                      </m:e>
                      <m:sub>
                        <m:r>
                          <a:rPr lang="en-CA" sz="2400" i="1">
                            <a:solidFill>
                              <a:srgbClr val="C00000"/>
                            </a:solidFill>
                          </a:rPr>
                          <m:t>𝑝</m:t>
                        </m:r>
                      </m:sub>
                    </m:sSub>
                    <m:d>
                      <m:dPr>
                        <m:ctrlPr>
                          <a:rPr lang="en-CA" sz="2400" b="0" i="1" smtClean="0">
                            <a:solidFill>
                              <a:srgbClr val="C00000"/>
                            </a:solidFill>
                          </a:rPr>
                        </m:ctrlPr>
                      </m:dPr>
                      <m:e>
                        <m:r>
                          <a:rPr lang="en-CA" sz="2400" b="0" i="1" smtClean="0">
                            <a:solidFill>
                              <a:srgbClr val="C00000"/>
                            </a:solidFill>
                          </a:rPr>
                          <m:t>−1,</m:t>
                        </m:r>
                        <m:r>
                          <a:rPr lang="en-CA" sz="2400" b="0" i="1" smtClean="0">
                            <a:solidFill>
                              <a:srgbClr val="C00000"/>
                            </a:solidFill>
                          </a:rPr>
                          <m:t>𝑥</m:t>
                        </m:r>
                      </m:e>
                    </m:d>
                    <m:r>
                      <a:rPr lang="en-CA" sz="2400" b="0" i="1" smtClean="0">
                        <a:solidFill>
                          <a:srgbClr val="C00000"/>
                        </a:solidFill>
                      </a:rPr>
                      <m:t>=</m:t>
                    </m:r>
                    <m:sSubSup>
                      <m:sSubSupPr>
                        <m:ctrlPr>
                          <a:rPr lang="en-CA" sz="2400" i="1">
                            <a:solidFill>
                              <a:srgbClr val="C00000"/>
                            </a:solidFill>
                          </a:rPr>
                        </m:ctrlPr>
                      </m:sSubSupPr>
                      <m:e>
                        <m:r>
                          <a:rPr lang="en-CA" sz="2400" i="1">
                            <a:solidFill>
                              <a:srgbClr val="C00000"/>
                            </a:solidFill>
                          </a:rPr>
                          <m:t>𝑞</m:t>
                        </m:r>
                      </m:e>
                      <m:sub>
                        <m:r>
                          <a:rPr lang="en-CA" sz="2400" i="1">
                            <a:solidFill>
                              <a:srgbClr val="C00000"/>
                            </a:solidFill>
                          </a:rPr>
                          <m:t>𝑀</m:t>
                        </m:r>
                      </m:sub>
                      <m:sup>
                        <m:r>
                          <a:rPr lang="en-CA" sz="2400" i="1">
                            <a:solidFill>
                              <a:srgbClr val="C00000"/>
                            </a:solidFill>
                          </a:rPr>
                          <m:t>1</m:t>
                        </m:r>
                      </m:sup>
                    </m:sSubSup>
                    <m:d>
                      <m:dPr>
                        <m:ctrlPr>
                          <a:rPr lang="en-CA" sz="2400" i="1">
                            <a:solidFill>
                              <a:srgbClr val="C00000"/>
                            </a:solidFill>
                          </a:rPr>
                        </m:ctrlPr>
                      </m:dPr>
                      <m:e>
                        <m:r>
                          <a:rPr lang="en-CA" sz="2400" i="1">
                            <a:solidFill>
                              <a:srgbClr val="C00000"/>
                            </a:solidFill>
                          </a:rPr>
                          <m:t>𝑡𝑒𝑟𝑟𝑖</m:t>
                        </m:r>
                      </m:e>
                      <m:e>
                        <m:r>
                          <a:rPr lang="en-CA" sz="2400" i="1">
                            <a:solidFill>
                              <a:srgbClr val="C00000"/>
                            </a:solidFill>
                          </a:rPr>
                          <m:t>𝑧</m:t>
                        </m:r>
                      </m:e>
                    </m:d>
                    <m:sSubSup>
                      <m:sSubSupPr>
                        <m:ctrlPr>
                          <a:rPr lang="en-CA" sz="2400" i="1">
                            <a:solidFill>
                              <a:srgbClr val="C00000"/>
                            </a:solidFill>
                          </a:rPr>
                        </m:ctrlPr>
                      </m:sSubSupPr>
                      <m:e>
                        <m:r>
                          <a:rPr lang="en-CA" sz="2400" b="0" i="1" smtClean="0">
                            <a:solidFill>
                              <a:srgbClr val="C00000"/>
                            </a:solidFill>
                          </a:rPr>
                          <m:t>.</m:t>
                        </m:r>
                        <m:r>
                          <a:rPr lang="en-CA" sz="2400" i="1">
                            <a:solidFill>
                              <a:srgbClr val="C00000"/>
                            </a:solidFill>
                          </a:rPr>
                          <m:t>𝑞</m:t>
                        </m:r>
                      </m:e>
                      <m:sub>
                        <m:r>
                          <a:rPr lang="en-CA" sz="2400" i="1">
                            <a:solidFill>
                              <a:srgbClr val="C00000"/>
                            </a:solidFill>
                          </a:rPr>
                          <m:t>𝑀</m:t>
                        </m:r>
                      </m:sub>
                      <m:sup>
                        <m:r>
                          <a:rPr lang="en-CA" sz="2400" i="1">
                            <a:solidFill>
                              <a:srgbClr val="C00000"/>
                            </a:solidFill>
                          </a:rPr>
                          <m:t>2</m:t>
                        </m:r>
                      </m:sup>
                    </m:sSubSup>
                    <m:d>
                      <m:dPr>
                        <m:ctrlPr>
                          <a:rPr lang="en-CA" sz="2400" i="1">
                            <a:solidFill>
                              <a:srgbClr val="C00000"/>
                            </a:solidFill>
                          </a:rPr>
                        </m:ctrlPr>
                      </m:dPr>
                      <m:e>
                        <m:r>
                          <a:rPr lang="en-CA" sz="2400" i="1">
                            <a:solidFill>
                              <a:srgbClr val="C00000"/>
                            </a:solidFill>
                          </a:rPr>
                          <m:t>•</m:t>
                        </m:r>
                        <m:r>
                          <a:rPr lang="en-CA" sz="2400" i="1">
                            <a:solidFill>
                              <a:srgbClr val="C00000"/>
                            </a:solidFill>
                          </a:rPr>
                          <m:t>𝑏𝑙𝑒</m:t>
                        </m:r>
                      </m:e>
                      <m:e>
                        <m:r>
                          <a:rPr lang="en-CA" sz="2400" i="1">
                            <a:solidFill>
                              <a:srgbClr val="C00000"/>
                            </a:solidFill>
                          </a:rPr>
                          <m:t>𝑧</m:t>
                        </m:r>
                      </m:e>
                    </m:d>
                  </m:oMath>
                </a14:m>
                <a:r>
                  <a:rPr lang="en-CA" sz="2400" b="0" dirty="0">
                    <a:solidFill>
                      <a:srgbClr val="C00000"/>
                    </a:solidFill>
                  </a:rPr>
                  <a:t>, because </a:t>
                </a:r>
                <a14:m>
                  <m:oMath xmlns:m="http://schemas.openxmlformats.org/officeDocument/2006/math">
                    <m:d>
                      <m:dPr>
                        <m:begChr m:val="|"/>
                        <m:endChr m:val="|"/>
                        <m:ctrlPr>
                          <a:rPr lang="en-CA" sz="2400" b="0" i="1" smtClean="0">
                            <a:solidFill>
                              <a:srgbClr val="C00000"/>
                            </a:solidFill>
                          </a:rPr>
                        </m:ctrlPr>
                      </m:dPr>
                      <m:e>
                        <m:r>
                          <a:rPr lang="en-CA" sz="2400" b="0" i="1" smtClean="0">
                            <a:solidFill>
                              <a:srgbClr val="C00000"/>
                            </a:solidFill>
                          </a:rPr>
                          <m:t>𝑣</m:t>
                        </m:r>
                        <m:d>
                          <m:dPr>
                            <m:ctrlPr>
                              <a:rPr lang="en-CA" sz="2400" b="0" i="1" smtClean="0">
                                <a:solidFill>
                                  <a:srgbClr val="C00000"/>
                                </a:solidFill>
                              </a:rPr>
                            </m:ctrlPr>
                          </m:dPr>
                          <m:e>
                            <m:r>
                              <a:rPr lang="en-CA" sz="2400" b="0" i="1" smtClean="0">
                                <a:solidFill>
                                  <a:srgbClr val="C00000"/>
                                </a:solidFill>
                              </a:rPr>
                              <m:t>𝑦</m:t>
                            </m:r>
                          </m:e>
                        </m:d>
                      </m:e>
                    </m:d>
                    <m:r>
                      <a:rPr lang="en-CA" sz="2400" i="1">
                        <a:solidFill>
                          <a:srgbClr val="C00000"/>
                        </a:solidFill>
                      </a:rPr>
                      <m:t>=</m:t>
                    </m:r>
                    <m:d>
                      <m:dPr>
                        <m:begChr m:val="|"/>
                        <m:endChr m:val="|"/>
                        <m:ctrlPr>
                          <a:rPr lang="en-CA" sz="2400" i="1">
                            <a:solidFill>
                              <a:srgbClr val="C00000"/>
                            </a:solidFill>
                          </a:rPr>
                        </m:ctrlPr>
                      </m:dPr>
                      <m:e>
                        <m:d>
                          <m:dPr>
                            <m:begChr m:val="{"/>
                            <m:endChr m:val="}"/>
                            <m:ctrlPr>
                              <a:rPr lang="en-CA" sz="2400" i="1">
                                <a:solidFill>
                                  <a:srgbClr val="C00000"/>
                                </a:solidFill>
                              </a:rPr>
                            </m:ctrlPr>
                          </m:dPr>
                          <m:e>
                            <m:r>
                              <a:rPr lang="en-CA" sz="2400" i="1">
                                <a:solidFill>
                                  <a:srgbClr val="C00000"/>
                                </a:solidFill>
                              </a:rPr>
                              <m:t>𝑡𝑒𝑟𝑟𝑖</m:t>
                            </m:r>
                            <m:r>
                              <a:rPr lang="en-CA" sz="2400" i="1">
                                <a:solidFill>
                                  <a:srgbClr val="C00000"/>
                                </a:solidFill>
                              </a:rPr>
                              <m:t>,•</m:t>
                            </m:r>
                            <m:r>
                              <a:rPr lang="en-CA" sz="2400" i="1">
                                <a:solidFill>
                                  <a:srgbClr val="C00000"/>
                                </a:solidFill>
                              </a:rPr>
                              <m:t>𝑏𝑙𝑒</m:t>
                            </m:r>
                          </m:e>
                        </m:d>
                      </m:e>
                    </m:d>
                    <m:r>
                      <a:rPr lang="en-CA" sz="2400" b="0" i="1" smtClean="0">
                        <a:solidFill>
                          <a:srgbClr val="C00000"/>
                        </a:solidFill>
                      </a:rPr>
                      <m:t>=2</m:t>
                    </m:r>
                  </m:oMath>
                </a14:m>
                <a:endParaRPr lang="en-US" dirty="0">
                  <a:solidFill>
                    <a:schemeClr val="tx1"/>
                  </a:solidFill>
                </a:endParaRPr>
              </a:p>
              <a:p>
                <a:endParaRPr lang="en-US" dirty="0">
                  <a:solidFill>
                    <a:schemeClr val="tx1"/>
                  </a:solidFill>
                </a:endParaRPr>
              </a:p>
              <a:p>
                <a:pPr algn="ctr"/>
                <a:r>
                  <a:rPr lang="en-US" sz="2400" dirty="0">
                    <a:solidFill>
                      <a:schemeClr val="tx1"/>
                    </a:solidFill>
                  </a:rPr>
                  <a:t>Now, autoregressive predictions are made, and in each step the next token is chosen based on the MLM's confidence.</a:t>
                </a:r>
              </a:p>
              <a:p>
                <a:pPr algn="ctr"/>
                <a:endParaRPr lang="en-US" dirty="0">
                  <a:solidFill>
                    <a:schemeClr val="tx1"/>
                  </a:solidFill>
                </a:endParaRPr>
              </a:p>
              <a:p>
                <a:pPr algn="ctr"/>
                <a14:m>
                  <m:oMath xmlns:m="http://schemas.openxmlformats.org/officeDocument/2006/math">
                    <m:sSub>
                      <m:sSubPr>
                        <m:ctrlPr>
                          <a:rPr lang="en-US" sz="2400" i="1" smtClean="0">
                            <a:solidFill>
                              <a:srgbClr val="C00000"/>
                            </a:solidFill>
                          </a:rPr>
                        </m:ctrlPr>
                      </m:sSubPr>
                      <m:e>
                        <m:r>
                          <a:rPr lang="en-CA" sz="2400" b="0" i="1" smtClean="0">
                            <a:solidFill>
                              <a:srgbClr val="C00000"/>
                            </a:solidFill>
                          </a:rPr>
                          <m:t>𝑞</m:t>
                        </m:r>
                      </m:e>
                      <m:sub>
                        <m:r>
                          <a:rPr lang="en-CA" sz="2400" b="0" i="1" smtClean="0">
                            <a:solidFill>
                              <a:srgbClr val="C00000"/>
                            </a:solidFill>
                          </a:rPr>
                          <m:t>𝑝</m:t>
                        </m:r>
                      </m:sub>
                    </m:sSub>
                    <m:d>
                      <m:dPr>
                        <m:ctrlPr>
                          <a:rPr lang="en-CA" sz="2400" b="0" i="1" smtClean="0">
                            <a:solidFill>
                              <a:srgbClr val="C00000"/>
                            </a:solidFill>
                          </a:rPr>
                        </m:ctrlPr>
                      </m:dPr>
                      <m:e>
                        <m:r>
                          <a:rPr lang="en-CA" sz="2400" b="0" i="1" smtClean="0">
                            <a:solidFill>
                              <a:srgbClr val="C00000"/>
                            </a:solidFill>
                          </a:rPr>
                          <m:t>−1</m:t>
                        </m:r>
                      </m:e>
                      <m:e>
                        <m:r>
                          <a:rPr lang="en-CA" sz="2400" b="0" i="1" smtClean="0">
                            <a:solidFill>
                              <a:srgbClr val="C00000"/>
                            </a:solidFill>
                          </a:rPr>
                          <m:t>𝑥</m:t>
                        </m:r>
                      </m:e>
                    </m:d>
                    <m:r>
                      <a:rPr lang="en-CA" sz="2400" b="0" i="1" smtClean="0">
                        <a:solidFill>
                          <a:srgbClr val="C00000"/>
                        </a:solidFill>
                      </a:rPr>
                      <m:t>=</m:t>
                    </m:r>
                    <m:sSubSup>
                      <m:sSubSupPr>
                        <m:ctrlPr>
                          <a:rPr lang="en-CA" sz="2400" b="0" i="1" smtClean="0">
                            <a:solidFill>
                              <a:srgbClr val="C00000"/>
                            </a:solidFill>
                          </a:rPr>
                        </m:ctrlPr>
                      </m:sSubSupPr>
                      <m:e>
                        <m:r>
                          <a:rPr lang="en-CA" sz="2400" b="0" i="1" smtClean="0">
                            <a:solidFill>
                              <a:srgbClr val="C00000"/>
                            </a:solidFill>
                          </a:rPr>
                          <m:t>𝑞</m:t>
                        </m:r>
                      </m:e>
                      <m:sub>
                        <m:r>
                          <a:rPr lang="en-CA" sz="2400" b="0" i="1" smtClean="0">
                            <a:solidFill>
                              <a:srgbClr val="C00000"/>
                            </a:solidFill>
                          </a:rPr>
                          <m:t>𝑀</m:t>
                        </m:r>
                      </m:sub>
                      <m:sup>
                        <m:r>
                          <a:rPr lang="en-CA" sz="2400" b="0" i="1" smtClean="0">
                            <a:solidFill>
                              <a:srgbClr val="C00000"/>
                            </a:solidFill>
                          </a:rPr>
                          <m:t>2</m:t>
                        </m:r>
                      </m:sup>
                    </m:sSubSup>
                    <m:d>
                      <m:dPr>
                        <m:ctrlPr>
                          <a:rPr lang="en-CA" sz="2400" b="0" i="1" smtClean="0">
                            <a:solidFill>
                              <a:srgbClr val="C00000"/>
                            </a:solidFill>
                          </a:rPr>
                        </m:ctrlPr>
                      </m:dPr>
                      <m:e>
                        <m:r>
                          <a:rPr lang="en-CA" sz="2400" i="1">
                            <a:solidFill>
                              <a:srgbClr val="C00000"/>
                            </a:solidFill>
                          </a:rPr>
                          <m:t>•</m:t>
                        </m:r>
                        <m:r>
                          <a:rPr lang="en-CA" sz="2400" b="0" i="1" smtClean="0">
                            <a:solidFill>
                              <a:srgbClr val="C00000"/>
                            </a:solidFill>
                          </a:rPr>
                          <m:t>𝑏𝑙𝑒</m:t>
                        </m:r>
                      </m:e>
                      <m:e>
                        <m:r>
                          <a:rPr lang="en-CA" sz="2400" b="0" i="1" smtClean="0">
                            <a:solidFill>
                              <a:srgbClr val="C00000"/>
                            </a:solidFill>
                          </a:rPr>
                          <m:t>𝑧</m:t>
                        </m:r>
                      </m:e>
                    </m:d>
                    <m:r>
                      <a:rPr lang="en-CA" sz="2400" b="0" i="1" smtClean="0">
                        <a:solidFill>
                          <a:srgbClr val="C00000"/>
                        </a:solidFill>
                      </a:rPr>
                      <m:t>.</m:t>
                    </m:r>
                    <m:sSubSup>
                      <m:sSubSupPr>
                        <m:ctrlPr>
                          <a:rPr lang="en-CA" sz="2400" i="1">
                            <a:solidFill>
                              <a:srgbClr val="C00000"/>
                            </a:solidFill>
                          </a:rPr>
                        </m:ctrlPr>
                      </m:sSubSupPr>
                      <m:e>
                        <m:r>
                          <a:rPr lang="en-CA" sz="2400" i="1" smtClean="0">
                            <a:solidFill>
                              <a:srgbClr val="C00000"/>
                            </a:solidFill>
                          </a:rPr>
                          <m:t>𝑞</m:t>
                        </m:r>
                      </m:e>
                      <m:sub>
                        <m:r>
                          <a:rPr lang="en-CA" sz="2400" i="1">
                            <a:solidFill>
                              <a:srgbClr val="C00000"/>
                            </a:solidFill>
                          </a:rPr>
                          <m:t>𝑀</m:t>
                        </m:r>
                      </m:sub>
                      <m:sup>
                        <m:r>
                          <a:rPr lang="en-CA" sz="2400" b="0" i="1" smtClean="0">
                            <a:solidFill>
                              <a:srgbClr val="C00000"/>
                            </a:solidFill>
                          </a:rPr>
                          <m:t>1</m:t>
                        </m:r>
                      </m:sup>
                    </m:sSubSup>
                    <m:d>
                      <m:dPr>
                        <m:ctrlPr>
                          <a:rPr lang="en-CA" sz="2400" i="1">
                            <a:solidFill>
                              <a:srgbClr val="C00000"/>
                            </a:solidFill>
                          </a:rPr>
                        </m:ctrlPr>
                      </m:dPr>
                      <m:e>
                        <m:r>
                          <a:rPr lang="en-CA" sz="2400" b="0" i="1" smtClean="0">
                            <a:solidFill>
                              <a:srgbClr val="C00000"/>
                            </a:solidFill>
                          </a:rPr>
                          <m:t>𝑡𝑒𝑟𝑟𝑖</m:t>
                        </m:r>
                      </m:e>
                      <m:e>
                        <m:r>
                          <a:rPr lang="en-CA" sz="2400" i="1">
                            <a:solidFill>
                              <a:srgbClr val="C00000"/>
                            </a:solidFill>
                          </a:rPr>
                          <m:t>𝑧</m:t>
                        </m:r>
                        <m:r>
                          <a:rPr lang="en-CA" sz="2400" b="0" i="1" smtClean="0">
                            <a:solidFill>
                              <a:srgbClr val="C00000"/>
                            </a:solidFill>
                          </a:rPr>
                          <m:t>′</m:t>
                        </m:r>
                      </m:e>
                    </m:d>
                  </m:oMath>
                </a14:m>
                <a:r>
                  <a:rPr lang="en-US" sz="2400" dirty="0">
                    <a:solidFill>
                      <a:srgbClr val="C00000"/>
                    </a:solidFill>
                  </a:rPr>
                  <a:t> </a:t>
                </a:r>
              </a:p>
            </p:txBody>
          </p:sp>
        </mc:Choice>
        <mc:Fallback>
          <p:sp>
            <p:nvSpPr>
              <p:cNvPr id="8" name="TextBox 7">
                <a:extLst>
                  <a:ext uri="{FF2B5EF4-FFF2-40B4-BE49-F238E27FC236}">
                    <a16:creationId xmlns:a16="http://schemas.microsoft.com/office/drawing/2014/main" id="{7D54AEFE-8D91-25B2-390E-FC30570B4540}"/>
                  </a:ext>
                </a:extLst>
              </p:cNvPr>
              <p:cNvSpPr txBox="1">
                <a:spLocks noRot="1" noChangeAspect="1" noMove="1" noResize="1" noEditPoints="1" noAdjustHandles="1" noChangeArrowheads="1" noChangeShapeType="1" noTextEdit="1"/>
              </p:cNvSpPr>
              <p:nvPr/>
            </p:nvSpPr>
            <p:spPr>
              <a:xfrm>
                <a:off x="374722" y="3429000"/>
                <a:ext cx="11085758" cy="2751715"/>
              </a:xfrm>
              <a:prstGeom prst="rect">
                <a:avLst/>
              </a:prstGeom>
              <a:blipFill>
                <a:blip r:embed="rId4"/>
                <a:stretch>
                  <a:fillRect l="-801" t="-922" b="-1382"/>
                </a:stretch>
              </a:blipFill>
            </p:spPr>
            <p:txBody>
              <a:bodyPr/>
              <a:lstStyle/>
              <a:p>
                <a:r>
                  <a:rPr lang="en-US">
                    <a:noFill/>
                  </a:rPr>
                  <a:t> </a:t>
                </a:r>
              </a:p>
            </p:txBody>
          </p:sp>
        </mc:Fallback>
      </mc:AlternateContent>
    </p:spTree>
    <p:extLst>
      <p:ext uri="{BB962C8B-B14F-4D97-AF65-F5344CB8AC3E}">
        <p14:creationId xmlns:p14="http://schemas.microsoft.com/office/powerpoint/2010/main" val="3046378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3ECE5-1E31-E2E2-EC97-42E7FD6E93B0}"/>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354A3B50-3E18-7743-76C4-D15D17FE4F94}"/>
              </a:ext>
            </a:extLst>
          </p:cNvPr>
          <p:cNvSpPr>
            <a:spLocks noGrp="1"/>
          </p:cNvSpPr>
          <p:nvPr>
            <p:ph type="dt" sz="half" idx="10"/>
          </p:nvPr>
        </p:nvSpPr>
        <p:spPr/>
        <p:txBody>
          <a:bodyPr/>
          <a:lstStyle/>
          <a:p>
            <a:fld id="{251F351B-3C41-6C46-A5F1-3CA0D762442A}" type="datetime1">
              <a:rPr lang="en-CA" smtClean="0"/>
              <a:t>2024-02-05</a:t>
            </a:fld>
            <a:endParaRPr lang="en-US"/>
          </a:p>
        </p:txBody>
      </p:sp>
      <p:sp>
        <p:nvSpPr>
          <p:cNvPr id="5" name="Footer Placeholder 4">
            <a:extLst>
              <a:ext uri="{FF2B5EF4-FFF2-40B4-BE49-F238E27FC236}">
                <a16:creationId xmlns:a16="http://schemas.microsoft.com/office/drawing/2014/main" id="{883A6775-DD1B-59B7-3872-A2010639C11B}"/>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5528671D-10B6-5D16-A7D5-BAAC76BB6C90}"/>
              </a:ext>
            </a:extLst>
          </p:cNvPr>
          <p:cNvSpPr>
            <a:spLocks noGrp="1"/>
          </p:cNvSpPr>
          <p:nvPr>
            <p:ph type="sldNum" sz="quarter" idx="12"/>
          </p:nvPr>
        </p:nvSpPr>
        <p:spPr/>
        <p:txBody>
          <a:bodyPr/>
          <a:lstStyle/>
          <a:p>
            <a:fld id="{D4F24A5E-B0D2-394D-9970-9AE06BCB59C1}" type="slidenum">
              <a:rPr lang="en-US" smtClean="0"/>
              <a:t>33</a:t>
            </a:fld>
            <a:endParaRPr lang="en-US"/>
          </a:p>
        </p:txBody>
      </p:sp>
      <p:sp>
        <p:nvSpPr>
          <p:cNvPr id="10" name="TextBox 9">
            <a:extLst>
              <a:ext uri="{FF2B5EF4-FFF2-40B4-BE49-F238E27FC236}">
                <a16:creationId xmlns:a16="http://schemas.microsoft.com/office/drawing/2014/main" id="{1D8FD3D8-0201-341C-76E9-966CF415FE32}"/>
              </a:ext>
            </a:extLst>
          </p:cNvPr>
          <p:cNvSpPr txBox="1"/>
          <p:nvPr/>
        </p:nvSpPr>
        <p:spPr>
          <a:xfrm>
            <a:off x="811827" y="3108741"/>
            <a:ext cx="10568343" cy="2308324"/>
          </a:xfrm>
          <a:prstGeom prst="rect">
            <a:avLst/>
          </a:prstGeom>
          <a:noFill/>
        </p:spPr>
        <p:txBody>
          <a:bodyPr wrap="square" rtlCol="0">
            <a:spAutoFit/>
          </a:bodyPr>
          <a:lstStyle/>
          <a:p>
            <a:r>
              <a:rPr lang="en-US" sz="2400" dirty="0" err="1">
                <a:solidFill>
                  <a:srgbClr val="C00000"/>
                </a:solidFill>
              </a:rPr>
              <a:t>SuperGLUE</a:t>
            </a:r>
            <a:r>
              <a:rPr lang="en-US" sz="2400" dirty="0">
                <a:solidFill>
                  <a:srgbClr val="C00000"/>
                </a:solidFill>
              </a:rPr>
              <a:t> (Super General Language Understanding Evaluation) </a:t>
            </a:r>
            <a:r>
              <a:rPr lang="en-US" sz="2400" dirty="0"/>
              <a:t>is an advanced benchmark designed to evaluate and measure the performance of the latest AI models in natural language understanding (NLU). Introduced as a </a:t>
            </a:r>
            <a:r>
              <a:rPr lang="en-US" sz="2400" dirty="0">
                <a:solidFill>
                  <a:srgbClr val="C00000"/>
                </a:solidFill>
              </a:rPr>
              <a:t>successor to the original GLUE benchmark</a:t>
            </a:r>
            <a:r>
              <a:rPr lang="en-US" sz="2400" dirty="0"/>
              <a:t>, </a:t>
            </a:r>
            <a:r>
              <a:rPr lang="en-US" sz="2400" dirty="0" err="1"/>
              <a:t>SuperGLUE</a:t>
            </a:r>
            <a:r>
              <a:rPr lang="en-US" sz="2400" dirty="0"/>
              <a:t> was developed to present more challenging tasks and push the limits of AI language models. </a:t>
            </a:r>
            <a:r>
              <a:rPr lang="en-US" sz="2400" dirty="0" err="1"/>
              <a:t>SuperGLUE</a:t>
            </a:r>
            <a:r>
              <a:rPr lang="en-US" sz="2400" dirty="0"/>
              <a:t> has tasks like </a:t>
            </a:r>
            <a:r>
              <a:rPr lang="en-US" sz="2400" dirty="0" err="1"/>
              <a:t>BoolQ</a:t>
            </a:r>
            <a:r>
              <a:rPr lang="en-US" sz="2400" dirty="0"/>
              <a:t>, CB, COPA, etc.</a:t>
            </a:r>
          </a:p>
        </p:txBody>
      </p:sp>
      <p:sp>
        <p:nvSpPr>
          <p:cNvPr id="13" name="TextBox 12">
            <a:extLst>
              <a:ext uri="{FF2B5EF4-FFF2-40B4-BE49-F238E27FC236}">
                <a16:creationId xmlns:a16="http://schemas.microsoft.com/office/drawing/2014/main" id="{D244EE5D-B44F-7E4B-5E99-AE9531B65C7A}"/>
              </a:ext>
            </a:extLst>
          </p:cNvPr>
          <p:cNvSpPr txBox="1"/>
          <p:nvPr/>
        </p:nvSpPr>
        <p:spPr>
          <a:xfrm>
            <a:off x="785457" y="465668"/>
            <a:ext cx="3014383" cy="707886"/>
          </a:xfrm>
          <a:prstGeom prst="rect">
            <a:avLst/>
          </a:prstGeom>
          <a:noFill/>
        </p:spPr>
        <p:txBody>
          <a:bodyPr wrap="square" rtlCol="0">
            <a:spAutoFit/>
          </a:bodyPr>
          <a:lstStyle/>
          <a:p>
            <a:r>
              <a:rPr lang="en-US" sz="4000" b="1" dirty="0">
                <a:latin typeface="+mj-lt"/>
              </a:rPr>
              <a:t>Experiments</a:t>
            </a:r>
          </a:p>
        </p:txBody>
      </p:sp>
      <p:pic>
        <p:nvPicPr>
          <p:cNvPr id="12290" name="Picture 2" descr="SuperGLUE Dataset | Papers With Code">
            <a:extLst>
              <a:ext uri="{FF2B5EF4-FFF2-40B4-BE49-F238E27FC236}">
                <a16:creationId xmlns:a16="http://schemas.microsoft.com/office/drawing/2014/main" id="{CC5803D8-A0FB-47F5-E257-A97B99CD532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2176" y1="54339" x2="12176" y2="57231"/>
                        <a14:foregroundMark x1="28942" y1="41736" x2="26846" y2="42769"/>
                        <a14:foregroundMark x1="34631" y1="48554" x2="34631" y2="52066"/>
                        <a14:foregroundMark x1="41717" y1="48347" x2="41916" y2="51653"/>
                        <a14:foregroundMark x1="49202" y1="49174" x2="49202" y2="51860"/>
                        <a14:foregroundMark x1="56188" y1="47314" x2="56188" y2="51653"/>
                        <a14:foregroundMark x1="60479" y1="46488" x2="60579" y2="50207"/>
                        <a14:foregroundMark x1="69162" y1="45868" x2="69261" y2="49587"/>
                        <a14:foregroundMark x1="75948" y1="45868" x2="76048" y2="50413"/>
                        <a14:foregroundMark x1="84631" y1="46074" x2="84631" y2="49380"/>
                        <a14:backgroundMark x1="51198" y1="49380" x2="51198" y2="49380"/>
                      </a14:backgroundRemoval>
                    </a14:imgEffect>
                  </a14:imgLayer>
                </a14:imgProps>
              </a:ext>
              <a:ext uri="{28A0092B-C50C-407E-A947-70E740481C1C}">
                <a14:useLocalDpi xmlns:a14="http://schemas.microsoft.com/office/drawing/2010/main" val="0"/>
              </a:ext>
            </a:extLst>
          </a:blip>
          <a:srcRect l="8189" t="28355" r="6828" b="30464"/>
          <a:stretch/>
        </p:blipFill>
        <p:spPr bwMode="auto">
          <a:xfrm>
            <a:off x="4462700" y="2344073"/>
            <a:ext cx="3266595" cy="7646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A3AA34-BFD1-8288-BB82-4B203D046574}"/>
              </a:ext>
            </a:extLst>
          </p:cNvPr>
          <p:cNvSpPr txBox="1"/>
          <p:nvPr/>
        </p:nvSpPr>
        <p:spPr>
          <a:xfrm>
            <a:off x="838200" y="1568890"/>
            <a:ext cx="3166380" cy="461665"/>
          </a:xfrm>
          <a:prstGeom prst="rect">
            <a:avLst/>
          </a:prstGeom>
          <a:noFill/>
        </p:spPr>
        <p:txBody>
          <a:bodyPr wrap="none" rtlCol="0">
            <a:spAutoFit/>
          </a:bodyPr>
          <a:lstStyle/>
          <a:p>
            <a:r>
              <a:rPr lang="en-US" sz="2400" dirty="0"/>
              <a:t>PET is based on ALBERT.</a:t>
            </a:r>
          </a:p>
        </p:txBody>
      </p:sp>
    </p:spTree>
    <p:extLst>
      <p:ext uri="{BB962C8B-B14F-4D97-AF65-F5344CB8AC3E}">
        <p14:creationId xmlns:p14="http://schemas.microsoft.com/office/powerpoint/2010/main" val="2476661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9A3D7-6EB8-65B0-5B03-9D438FD1302D}"/>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F589BF3A-E29B-28C4-899D-FA4FE062DC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F3835DA5-35F9-A20A-06F6-E3BC7560B369}"/>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ECBC8534-AAF3-E685-90BB-FD10FA5BC408}"/>
              </a:ext>
            </a:extLst>
          </p:cNvPr>
          <p:cNvSpPr>
            <a:spLocks noGrp="1"/>
          </p:cNvSpPr>
          <p:nvPr>
            <p:ph type="sldNum" sz="quarter" idx="12"/>
          </p:nvPr>
        </p:nvSpPr>
        <p:spPr/>
        <p:txBody>
          <a:bodyPr/>
          <a:lstStyle/>
          <a:p>
            <a:fld id="{D4F24A5E-B0D2-394D-9970-9AE06BCB59C1}" type="slidenum">
              <a:rPr lang="en-US" smtClean="0"/>
              <a:t>34</a:t>
            </a:fld>
            <a:endParaRPr lang="en-US"/>
          </a:p>
        </p:txBody>
      </p:sp>
      <p:sp>
        <p:nvSpPr>
          <p:cNvPr id="8" name="TextBox 7">
            <a:extLst>
              <a:ext uri="{FF2B5EF4-FFF2-40B4-BE49-F238E27FC236}">
                <a16:creationId xmlns:a16="http://schemas.microsoft.com/office/drawing/2014/main" id="{735B4365-1F70-1EDC-7CC9-3DC9563BBCF0}"/>
              </a:ext>
            </a:extLst>
          </p:cNvPr>
          <p:cNvSpPr txBox="1"/>
          <p:nvPr/>
        </p:nvSpPr>
        <p:spPr>
          <a:xfrm>
            <a:off x="677333" y="991182"/>
            <a:ext cx="3467947" cy="707886"/>
          </a:xfrm>
          <a:prstGeom prst="rect">
            <a:avLst/>
          </a:prstGeom>
          <a:noFill/>
        </p:spPr>
        <p:txBody>
          <a:bodyPr wrap="square">
            <a:spAutoFit/>
          </a:bodyPr>
          <a:lstStyle/>
          <a:p>
            <a:r>
              <a:rPr lang="en-US" sz="4000" b="1" dirty="0" err="1">
                <a:latin typeface="+mj-lt"/>
              </a:rPr>
              <a:t>FewGLUE</a:t>
            </a:r>
            <a:endParaRPr lang="en-US" sz="4000" b="1" dirty="0">
              <a:latin typeface="+mj-lt"/>
            </a:endParaRPr>
          </a:p>
        </p:txBody>
      </p:sp>
      <p:sp>
        <p:nvSpPr>
          <p:cNvPr id="11" name="TextBox 10">
            <a:extLst>
              <a:ext uri="{FF2B5EF4-FFF2-40B4-BE49-F238E27FC236}">
                <a16:creationId xmlns:a16="http://schemas.microsoft.com/office/drawing/2014/main" id="{0F534B8C-827F-4B78-702B-725C597EB594}"/>
              </a:ext>
            </a:extLst>
          </p:cNvPr>
          <p:cNvSpPr txBox="1"/>
          <p:nvPr/>
        </p:nvSpPr>
        <p:spPr>
          <a:xfrm>
            <a:off x="677333" y="2042911"/>
            <a:ext cx="10676467" cy="3416320"/>
          </a:xfrm>
          <a:prstGeom prst="rect">
            <a:avLst/>
          </a:prstGeom>
          <a:noFill/>
        </p:spPr>
        <p:txBody>
          <a:bodyPr wrap="square" rtlCol="0">
            <a:spAutoFit/>
          </a:bodyPr>
          <a:lstStyle/>
          <a:p>
            <a:pPr algn="ctr"/>
            <a:r>
              <a:rPr lang="en-US" sz="2400" dirty="0"/>
              <a:t>The authors developed </a:t>
            </a:r>
            <a:r>
              <a:rPr lang="en-US" sz="2400" dirty="0" err="1">
                <a:solidFill>
                  <a:srgbClr val="C00000"/>
                </a:solidFill>
              </a:rPr>
              <a:t>FewGLUE</a:t>
            </a:r>
            <a:r>
              <a:rPr lang="en-US" sz="2400" dirty="0">
                <a:solidFill>
                  <a:srgbClr val="C00000"/>
                </a:solidFill>
              </a:rPr>
              <a:t>, a variation of the </a:t>
            </a:r>
            <a:r>
              <a:rPr lang="en-US" sz="2400" dirty="0" err="1">
                <a:solidFill>
                  <a:srgbClr val="C00000"/>
                </a:solidFill>
              </a:rPr>
              <a:t>SuperGLUE</a:t>
            </a:r>
            <a:r>
              <a:rPr lang="en-US" sz="2400" dirty="0">
                <a:solidFill>
                  <a:srgbClr val="C00000"/>
                </a:solidFill>
              </a:rPr>
              <a:t> benchmark</a:t>
            </a:r>
            <a:r>
              <a:rPr lang="en-US" sz="2400" dirty="0"/>
              <a:t>, to evaluate language models like PET and GPT-3 under constrained conditions. </a:t>
            </a:r>
            <a:r>
              <a:rPr lang="en-US" sz="2400" dirty="0">
                <a:solidFill>
                  <a:srgbClr val="C00000"/>
                </a:solidFill>
              </a:rPr>
              <a:t>They generated new training sets by selecting 32 random examples from each </a:t>
            </a:r>
            <a:r>
              <a:rPr lang="en-US" sz="2400" dirty="0" err="1">
                <a:solidFill>
                  <a:srgbClr val="C00000"/>
                </a:solidFill>
              </a:rPr>
              <a:t>SuperGLUE</a:t>
            </a:r>
            <a:r>
              <a:rPr lang="en-US" sz="2400" dirty="0">
                <a:solidFill>
                  <a:srgbClr val="C00000"/>
                </a:solidFill>
              </a:rPr>
              <a:t> task</a:t>
            </a:r>
            <a:r>
              <a:rPr lang="en-US" sz="2400" dirty="0"/>
              <a:t>, using a consistent random seed for uniformity. </a:t>
            </a:r>
          </a:p>
          <a:p>
            <a:pPr algn="ctr"/>
            <a:endParaRPr lang="en-US" sz="2400" dirty="0"/>
          </a:p>
          <a:p>
            <a:pPr algn="ctr"/>
            <a:r>
              <a:rPr lang="en-US" sz="2400" dirty="0"/>
              <a:t>Additionally, they created </a:t>
            </a:r>
            <a:r>
              <a:rPr lang="en-US" sz="2400" dirty="0">
                <a:solidFill>
                  <a:srgbClr val="C00000"/>
                </a:solidFill>
              </a:rPr>
              <a:t>unlabeled example sets (up to 20,000 per task) </a:t>
            </a:r>
            <a:r>
              <a:rPr lang="en-US" sz="2400" dirty="0"/>
              <a:t>by stripping labels from the original training data. These adjustments aim to test models' performance in unsupervised or semi-supervised settings with limited or no labeled data.</a:t>
            </a:r>
            <a:endParaRPr lang="en-US" sz="2400" dirty="0">
              <a:solidFill>
                <a:srgbClr val="C00000"/>
              </a:solidFill>
            </a:endParaRPr>
          </a:p>
        </p:txBody>
      </p:sp>
    </p:spTree>
    <p:extLst>
      <p:ext uri="{BB962C8B-B14F-4D97-AF65-F5344CB8AC3E}">
        <p14:creationId xmlns:p14="http://schemas.microsoft.com/office/powerpoint/2010/main" val="3600845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B54FF-4A21-1F39-D580-C9171F791E7F}"/>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3BECB1D5-0F90-F2D8-5BFA-B08493DF080C}"/>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58280DE6-89D1-EEA3-8DF8-F05AEAF18F91}"/>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C2F39647-5C34-13DA-8228-6BE86D567246}"/>
              </a:ext>
            </a:extLst>
          </p:cNvPr>
          <p:cNvSpPr>
            <a:spLocks noGrp="1"/>
          </p:cNvSpPr>
          <p:nvPr>
            <p:ph type="sldNum" sz="quarter" idx="12"/>
          </p:nvPr>
        </p:nvSpPr>
        <p:spPr/>
        <p:txBody>
          <a:bodyPr/>
          <a:lstStyle/>
          <a:p>
            <a:fld id="{D4F24A5E-B0D2-394D-9970-9AE06BCB59C1}" type="slidenum">
              <a:rPr lang="en-US" smtClean="0"/>
              <a:t>35</a:t>
            </a:fld>
            <a:endParaRPr lang="en-US"/>
          </a:p>
        </p:txBody>
      </p:sp>
      <p:sp>
        <p:nvSpPr>
          <p:cNvPr id="21" name="TextBox 20">
            <a:extLst>
              <a:ext uri="{FF2B5EF4-FFF2-40B4-BE49-F238E27FC236}">
                <a16:creationId xmlns:a16="http://schemas.microsoft.com/office/drawing/2014/main" id="{03F91F91-82B0-9172-53DE-116F8A3BADD6}"/>
              </a:ext>
            </a:extLst>
          </p:cNvPr>
          <p:cNvSpPr txBox="1"/>
          <p:nvPr/>
        </p:nvSpPr>
        <p:spPr>
          <a:xfrm>
            <a:off x="838199" y="491605"/>
            <a:ext cx="1879833" cy="707886"/>
          </a:xfrm>
          <a:prstGeom prst="rect">
            <a:avLst/>
          </a:prstGeom>
          <a:noFill/>
        </p:spPr>
        <p:txBody>
          <a:bodyPr wrap="square" rtlCol="0">
            <a:spAutoFit/>
          </a:bodyPr>
          <a:lstStyle/>
          <a:p>
            <a:r>
              <a:rPr lang="en-US" sz="4000" b="1" dirty="0">
                <a:latin typeface="+mj-lt"/>
              </a:rPr>
              <a:t>Results</a:t>
            </a:r>
            <a:endParaRPr lang="en-US" sz="3200" b="1" dirty="0">
              <a:latin typeface="+mj-lt"/>
            </a:endParaRPr>
          </a:p>
        </p:txBody>
      </p:sp>
      <p:sp>
        <p:nvSpPr>
          <p:cNvPr id="7" name="TextBox 6">
            <a:extLst>
              <a:ext uri="{FF2B5EF4-FFF2-40B4-BE49-F238E27FC236}">
                <a16:creationId xmlns:a16="http://schemas.microsoft.com/office/drawing/2014/main" id="{AD60830B-8057-7897-DC43-207C0527ED02}"/>
              </a:ext>
            </a:extLst>
          </p:cNvPr>
          <p:cNvSpPr txBox="1"/>
          <p:nvPr/>
        </p:nvSpPr>
        <p:spPr>
          <a:xfrm>
            <a:off x="4356884" y="5522343"/>
            <a:ext cx="3478231" cy="369332"/>
          </a:xfrm>
          <a:prstGeom prst="rect">
            <a:avLst/>
          </a:prstGeom>
          <a:noFill/>
        </p:spPr>
        <p:txBody>
          <a:bodyPr wrap="square" rtlCol="0">
            <a:spAutoFit/>
          </a:bodyPr>
          <a:lstStyle/>
          <a:p>
            <a:r>
              <a:rPr lang="en-US" dirty="0"/>
              <a:t>Mostly better results, except a few!</a:t>
            </a:r>
          </a:p>
        </p:txBody>
      </p:sp>
      <p:pic>
        <p:nvPicPr>
          <p:cNvPr id="18" name="Picture 17">
            <a:extLst>
              <a:ext uri="{FF2B5EF4-FFF2-40B4-BE49-F238E27FC236}">
                <a16:creationId xmlns:a16="http://schemas.microsoft.com/office/drawing/2014/main" id="{C7AF9C77-110F-B8FA-8646-7450757E1895}"/>
              </a:ext>
            </a:extLst>
          </p:cNvPr>
          <p:cNvPicPr>
            <a:picLocks noChangeAspect="1"/>
          </p:cNvPicPr>
          <p:nvPr/>
        </p:nvPicPr>
        <p:blipFill>
          <a:blip r:embed="rId2"/>
          <a:stretch>
            <a:fillRect/>
          </a:stretch>
        </p:blipFill>
        <p:spPr>
          <a:xfrm>
            <a:off x="4038600" y="1514607"/>
            <a:ext cx="7441528" cy="3828786"/>
          </a:xfrm>
          <a:prstGeom prst="rect">
            <a:avLst/>
          </a:prstGeom>
        </p:spPr>
      </p:pic>
      <p:pic>
        <p:nvPicPr>
          <p:cNvPr id="2" name="Picture 1">
            <a:extLst>
              <a:ext uri="{FF2B5EF4-FFF2-40B4-BE49-F238E27FC236}">
                <a16:creationId xmlns:a16="http://schemas.microsoft.com/office/drawing/2014/main" id="{318833F7-2E8E-4D1A-249F-6EB716B95700}"/>
              </a:ext>
            </a:extLst>
          </p:cNvPr>
          <p:cNvPicPr>
            <a:picLocks noChangeAspect="1"/>
          </p:cNvPicPr>
          <p:nvPr/>
        </p:nvPicPr>
        <p:blipFill>
          <a:blip r:embed="rId3"/>
          <a:stretch>
            <a:fillRect/>
          </a:stretch>
        </p:blipFill>
        <p:spPr>
          <a:xfrm>
            <a:off x="503820" y="2239893"/>
            <a:ext cx="3411959" cy="2378213"/>
          </a:xfrm>
          <a:prstGeom prst="rect">
            <a:avLst/>
          </a:prstGeom>
        </p:spPr>
      </p:pic>
    </p:spTree>
    <p:extLst>
      <p:ext uri="{BB962C8B-B14F-4D97-AF65-F5344CB8AC3E}">
        <p14:creationId xmlns:p14="http://schemas.microsoft.com/office/powerpoint/2010/main" val="11857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517CE-2B8D-51C6-3609-51BBC33B6861}"/>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EB5C830-BBD0-9DFE-32C8-C3F9572616D6}"/>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5D53D476-2BC0-116A-5190-615BE3489126}"/>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7F60992A-A14C-86B1-9247-C87910E911ED}"/>
              </a:ext>
            </a:extLst>
          </p:cNvPr>
          <p:cNvSpPr>
            <a:spLocks noGrp="1"/>
          </p:cNvSpPr>
          <p:nvPr>
            <p:ph type="sldNum" sz="quarter" idx="12"/>
          </p:nvPr>
        </p:nvSpPr>
        <p:spPr/>
        <p:txBody>
          <a:bodyPr/>
          <a:lstStyle/>
          <a:p>
            <a:fld id="{D4F24A5E-B0D2-394D-9970-9AE06BCB59C1}" type="slidenum">
              <a:rPr lang="en-US" smtClean="0"/>
              <a:t>36</a:t>
            </a:fld>
            <a:endParaRPr lang="en-US"/>
          </a:p>
        </p:txBody>
      </p:sp>
      <p:pic>
        <p:nvPicPr>
          <p:cNvPr id="3" name="Picture 2">
            <a:extLst>
              <a:ext uri="{FF2B5EF4-FFF2-40B4-BE49-F238E27FC236}">
                <a16:creationId xmlns:a16="http://schemas.microsoft.com/office/drawing/2014/main" id="{0F922CC9-B229-7732-8D61-96B47C73CAAB}"/>
              </a:ext>
            </a:extLst>
          </p:cNvPr>
          <p:cNvPicPr>
            <a:picLocks noChangeAspect="1"/>
          </p:cNvPicPr>
          <p:nvPr/>
        </p:nvPicPr>
        <p:blipFill>
          <a:blip r:embed="rId2"/>
          <a:stretch>
            <a:fillRect/>
          </a:stretch>
        </p:blipFill>
        <p:spPr>
          <a:xfrm>
            <a:off x="2094745" y="565130"/>
            <a:ext cx="3636677" cy="2283904"/>
          </a:xfrm>
          <a:prstGeom prst="rect">
            <a:avLst/>
          </a:prstGeom>
        </p:spPr>
      </p:pic>
      <p:pic>
        <p:nvPicPr>
          <p:cNvPr id="9" name="Picture 8">
            <a:extLst>
              <a:ext uri="{FF2B5EF4-FFF2-40B4-BE49-F238E27FC236}">
                <a16:creationId xmlns:a16="http://schemas.microsoft.com/office/drawing/2014/main" id="{85963804-C445-11AF-7269-4C009F34B5BB}"/>
              </a:ext>
            </a:extLst>
          </p:cNvPr>
          <p:cNvPicPr>
            <a:picLocks noChangeAspect="1"/>
          </p:cNvPicPr>
          <p:nvPr/>
        </p:nvPicPr>
        <p:blipFill>
          <a:blip r:embed="rId3"/>
          <a:stretch>
            <a:fillRect/>
          </a:stretch>
        </p:blipFill>
        <p:spPr>
          <a:xfrm>
            <a:off x="6196407" y="565130"/>
            <a:ext cx="3699422" cy="2120400"/>
          </a:xfrm>
          <a:prstGeom prst="rect">
            <a:avLst/>
          </a:prstGeom>
        </p:spPr>
      </p:pic>
      <p:pic>
        <p:nvPicPr>
          <p:cNvPr id="13" name="Picture 12">
            <a:extLst>
              <a:ext uri="{FF2B5EF4-FFF2-40B4-BE49-F238E27FC236}">
                <a16:creationId xmlns:a16="http://schemas.microsoft.com/office/drawing/2014/main" id="{184C3099-C97E-16F3-DEF0-34481F67D617}"/>
              </a:ext>
            </a:extLst>
          </p:cNvPr>
          <p:cNvPicPr>
            <a:picLocks noChangeAspect="1"/>
          </p:cNvPicPr>
          <p:nvPr/>
        </p:nvPicPr>
        <p:blipFill>
          <a:blip r:embed="rId4"/>
          <a:stretch>
            <a:fillRect/>
          </a:stretch>
        </p:blipFill>
        <p:spPr>
          <a:xfrm>
            <a:off x="487119" y="2784507"/>
            <a:ext cx="3763148" cy="2037260"/>
          </a:xfrm>
          <a:prstGeom prst="rect">
            <a:avLst/>
          </a:prstGeom>
        </p:spPr>
      </p:pic>
      <p:pic>
        <p:nvPicPr>
          <p:cNvPr id="14" name="Picture 13">
            <a:extLst>
              <a:ext uri="{FF2B5EF4-FFF2-40B4-BE49-F238E27FC236}">
                <a16:creationId xmlns:a16="http://schemas.microsoft.com/office/drawing/2014/main" id="{B55DA00E-E2A5-EB01-21C0-339435D75DDE}"/>
              </a:ext>
            </a:extLst>
          </p:cNvPr>
          <p:cNvPicPr>
            <a:picLocks noChangeAspect="1"/>
          </p:cNvPicPr>
          <p:nvPr/>
        </p:nvPicPr>
        <p:blipFill>
          <a:blip r:embed="rId5"/>
          <a:stretch>
            <a:fillRect/>
          </a:stretch>
        </p:blipFill>
        <p:spPr>
          <a:xfrm>
            <a:off x="4286709" y="3966641"/>
            <a:ext cx="3434238" cy="2037260"/>
          </a:xfrm>
          <a:prstGeom prst="rect">
            <a:avLst/>
          </a:prstGeom>
        </p:spPr>
      </p:pic>
      <p:pic>
        <p:nvPicPr>
          <p:cNvPr id="15" name="Picture 14">
            <a:extLst>
              <a:ext uri="{FF2B5EF4-FFF2-40B4-BE49-F238E27FC236}">
                <a16:creationId xmlns:a16="http://schemas.microsoft.com/office/drawing/2014/main" id="{5FF94C66-2E0B-EA09-958A-BB1544686081}"/>
              </a:ext>
            </a:extLst>
          </p:cNvPr>
          <p:cNvPicPr>
            <a:picLocks noChangeAspect="1"/>
          </p:cNvPicPr>
          <p:nvPr/>
        </p:nvPicPr>
        <p:blipFill>
          <a:blip r:embed="rId6"/>
          <a:stretch>
            <a:fillRect/>
          </a:stretch>
        </p:blipFill>
        <p:spPr>
          <a:xfrm>
            <a:off x="7791255" y="2849034"/>
            <a:ext cx="3844064" cy="1972733"/>
          </a:xfrm>
          <a:prstGeom prst="rect">
            <a:avLst/>
          </a:prstGeom>
        </p:spPr>
      </p:pic>
    </p:spTree>
    <p:extLst>
      <p:ext uri="{BB962C8B-B14F-4D97-AF65-F5344CB8AC3E}">
        <p14:creationId xmlns:p14="http://schemas.microsoft.com/office/powerpoint/2010/main" val="3387634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C8578-E703-DF72-ADE5-338C77914D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0E6DBA-90B2-01E8-30F1-123182DBCB84}"/>
              </a:ext>
            </a:extLst>
          </p:cNvPr>
          <p:cNvSpPr>
            <a:spLocks noGrp="1"/>
          </p:cNvSpPr>
          <p:nvPr>
            <p:ph type="title"/>
          </p:nvPr>
        </p:nvSpPr>
        <p:spPr>
          <a:xfrm>
            <a:off x="558114" y="397924"/>
            <a:ext cx="10515600" cy="1301886"/>
          </a:xfrm>
        </p:spPr>
        <p:txBody>
          <a:bodyPr>
            <a:normAutofit/>
          </a:bodyPr>
          <a:lstStyle/>
          <a:p>
            <a:r>
              <a:rPr lang="en-US" sz="4000" b="1" dirty="0"/>
              <a:t>Paper 4: Making Pre-trained Language </a:t>
            </a:r>
            <a:br>
              <a:rPr lang="en-US" sz="4000" b="1" dirty="0"/>
            </a:br>
            <a:r>
              <a:rPr lang="en-US" sz="4000" b="1" dirty="0"/>
              <a:t>		Models Better Few-shot Learners</a:t>
            </a:r>
          </a:p>
        </p:txBody>
      </p:sp>
      <p:sp>
        <p:nvSpPr>
          <p:cNvPr id="3" name="Content Placeholder 2">
            <a:extLst>
              <a:ext uri="{FF2B5EF4-FFF2-40B4-BE49-F238E27FC236}">
                <a16:creationId xmlns:a16="http://schemas.microsoft.com/office/drawing/2014/main" id="{6166F633-3BE4-170C-0458-8E5E2200C38F}"/>
              </a:ext>
            </a:extLst>
          </p:cNvPr>
          <p:cNvSpPr>
            <a:spLocks noGrp="1"/>
          </p:cNvSpPr>
          <p:nvPr>
            <p:ph idx="1"/>
          </p:nvPr>
        </p:nvSpPr>
        <p:spPr>
          <a:xfrm>
            <a:off x="558114" y="1721228"/>
            <a:ext cx="3023286" cy="940692"/>
          </a:xfrm>
        </p:spPr>
        <p:txBody>
          <a:bodyPr>
            <a:normAutofit/>
          </a:bodyPr>
          <a:lstStyle/>
          <a:p>
            <a:pPr marL="0" indent="0">
              <a:buNone/>
            </a:pPr>
            <a:r>
              <a:rPr lang="en-US" sz="2400" dirty="0"/>
              <a:t>Prerequisites</a:t>
            </a:r>
          </a:p>
          <a:p>
            <a:pPr marL="457200" lvl="1" indent="0">
              <a:buNone/>
            </a:pPr>
            <a:endParaRPr lang="en-US" dirty="0"/>
          </a:p>
          <a:p>
            <a:pPr marL="457200" lvl="1" indent="0">
              <a:buNone/>
            </a:pPr>
            <a:endParaRPr lang="en-US" dirty="0"/>
          </a:p>
        </p:txBody>
      </p:sp>
      <p:sp>
        <p:nvSpPr>
          <p:cNvPr id="4" name="Date Placeholder 3">
            <a:extLst>
              <a:ext uri="{FF2B5EF4-FFF2-40B4-BE49-F238E27FC236}">
                <a16:creationId xmlns:a16="http://schemas.microsoft.com/office/drawing/2014/main" id="{1DF70A97-D078-7B08-F524-5E4A10F6C9A1}"/>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47A7474B-6DC6-9BEA-B302-3E636C0131D2}"/>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9E9B4793-0810-0002-FA53-B421FC352D29}"/>
              </a:ext>
            </a:extLst>
          </p:cNvPr>
          <p:cNvSpPr>
            <a:spLocks noGrp="1"/>
          </p:cNvSpPr>
          <p:nvPr>
            <p:ph type="sldNum" sz="quarter" idx="12"/>
          </p:nvPr>
        </p:nvSpPr>
        <p:spPr/>
        <p:txBody>
          <a:bodyPr/>
          <a:lstStyle/>
          <a:p>
            <a:fld id="{D4F24A5E-B0D2-394D-9970-9AE06BCB59C1}" type="slidenum">
              <a:rPr lang="en-US" smtClean="0"/>
              <a:t>37</a:t>
            </a:fld>
            <a:endParaRPr lang="en-US"/>
          </a:p>
        </p:txBody>
      </p:sp>
      <p:sp>
        <p:nvSpPr>
          <p:cNvPr id="19" name="TextBox 18">
            <a:extLst>
              <a:ext uri="{FF2B5EF4-FFF2-40B4-BE49-F238E27FC236}">
                <a16:creationId xmlns:a16="http://schemas.microsoft.com/office/drawing/2014/main" id="{69FC5A95-A880-7B08-4D7A-B945C2CB77D5}"/>
              </a:ext>
            </a:extLst>
          </p:cNvPr>
          <p:cNvSpPr txBox="1"/>
          <p:nvPr/>
        </p:nvSpPr>
        <p:spPr>
          <a:xfrm>
            <a:off x="711199" y="2224868"/>
            <a:ext cx="7379063" cy="3785652"/>
          </a:xfrm>
          <a:prstGeom prst="rect">
            <a:avLst/>
          </a:prstGeom>
          <a:noFill/>
        </p:spPr>
        <p:txBody>
          <a:bodyPr wrap="square" rtlCol="0">
            <a:spAutoFit/>
          </a:bodyPr>
          <a:lstStyle/>
          <a:p>
            <a:r>
              <a:rPr lang="en-US" sz="2400" b="1" dirty="0"/>
              <a:t>LM-BFF (better few-shot fine-tuning of language models)</a:t>
            </a:r>
          </a:p>
          <a:p>
            <a:r>
              <a:rPr lang="en-US" sz="2400" dirty="0"/>
              <a:t>- The task is transformed into a </a:t>
            </a:r>
            <a:r>
              <a:rPr lang="en-US" sz="2400" dirty="0">
                <a:solidFill>
                  <a:srgbClr val="C00000"/>
                </a:solidFill>
              </a:rPr>
              <a:t>text prompt automatically</a:t>
            </a:r>
            <a:r>
              <a:rPr lang="en-US" sz="2400" dirty="0"/>
              <a:t>, with </a:t>
            </a:r>
            <a:r>
              <a:rPr lang="en-US" sz="2400" dirty="0">
                <a:solidFill>
                  <a:srgbClr val="C00000"/>
                </a:solidFill>
              </a:rPr>
              <a:t>demonstration sets formed by randomly selecting one example per class from the training data for each input</a:t>
            </a:r>
            <a:r>
              <a:rPr lang="en-US" sz="2400" dirty="0"/>
              <a:t>. This gives the model a diverse set of examples, each representing a unique class, to illustrate the range of possible responses or categories for the task. </a:t>
            </a:r>
            <a:r>
              <a:rPr lang="en-US" sz="2400" dirty="0">
                <a:solidFill>
                  <a:srgbClr val="C00000"/>
                </a:solidFill>
              </a:rPr>
              <a:t>The prompt is then enhanced by adding highly relevant examples from each class, providing contextual information to guide the model's response generation.</a:t>
            </a:r>
            <a:endParaRPr lang="en-US" sz="2000" dirty="0">
              <a:solidFill>
                <a:srgbClr val="C00000"/>
              </a:solidFill>
            </a:endParaRPr>
          </a:p>
        </p:txBody>
      </p:sp>
      <p:graphicFrame>
        <p:nvGraphicFramePr>
          <p:cNvPr id="13" name="Diagram 12">
            <a:extLst>
              <a:ext uri="{FF2B5EF4-FFF2-40B4-BE49-F238E27FC236}">
                <a16:creationId xmlns:a16="http://schemas.microsoft.com/office/drawing/2014/main" id="{C5479405-3BF9-4FC6-E3E4-F33615DCD219}"/>
              </a:ext>
            </a:extLst>
          </p:cNvPr>
          <p:cNvGraphicFramePr/>
          <p:nvPr>
            <p:extLst>
              <p:ext uri="{D42A27DB-BD31-4B8C-83A1-F6EECF244321}">
                <p14:modId xmlns:p14="http://schemas.microsoft.com/office/powerpoint/2010/main" val="2217982936"/>
              </p:ext>
            </p:extLst>
          </p:nvPr>
        </p:nvGraphicFramePr>
        <p:xfrm>
          <a:off x="7570651" y="2310602"/>
          <a:ext cx="4621349" cy="36999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4904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8EBE5-60B1-5792-27AA-3658868C4C2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3B4400-D7D5-77CF-001A-E68211112399}"/>
              </a:ext>
            </a:extLst>
          </p:cNvPr>
          <p:cNvSpPr>
            <a:spLocks noGrp="1"/>
          </p:cNvSpPr>
          <p:nvPr>
            <p:ph idx="1"/>
          </p:nvPr>
        </p:nvSpPr>
        <p:spPr>
          <a:xfrm>
            <a:off x="562689" y="479846"/>
            <a:ext cx="7260511" cy="1643594"/>
          </a:xfrm>
        </p:spPr>
        <p:txBody>
          <a:bodyPr>
            <a:normAutofit/>
          </a:bodyPr>
          <a:lstStyle/>
          <a:p>
            <a:pPr marL="0" indent="0">
              <a:buNone/>
            </a:pPr>
            <a:r>
              <a:rPr lang="en-US" sz="4000" b="1" dirty="0">
                <a:latin typeface="+mj-lt"/>
              </a:rPr>
              <a:t>1. Prompt-based Fine-tuning</a:t>
            </a:r>
          </a:p>
        </p:txBody>
      </p:sp>
      <p:sp>
        <p:nvSpPr>
          <p:cNvPr id="4" name="Date Placeholder 3">
            <a:extLst>
              <a:ext uri="{FF2B5EF4-FFF2-40B4-BE49-F238E27FC236}">
                <a16:creationId xmlns:a16="http://schemas.microsoft.com/office/drawing/2014/main" id="{89C38BED-8B17-D7BF-3DA5-6123FFD740D6}"/>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4D2F4043-FAE2-2FA3-1481-E1A589327307}"/>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B941C0D4-3F3E-26FE-0B22-A1CC59EE8C2A}"/>
              </a:ext>
            </a:extLst>
          </p:cNvPr>
          <p:cNvSpPr>
            <a:spLocks noGrp="1"/>
          </p:cNvSpPr>
          <p:nvPr>
            <p:ph type="sldNum" sz="quarter" idx="12"/>
          </p:nvPr>
        </p:nvSpPr>
        <p:spPr/>
        <p:txBody>
          <a:bodyPr/>
          <a:lstStyle/>
          <a:p>
            <a:fld id="{D4F24A5E-B0D2-394D-9970-9AE06BCB59C1}" type="slidenum">
              <a:rPr lang="en-US" smtClean="0"/>
              <a:t>38</a:t>
            </a:fld>
            <a:endParaRPr lang="en-US"/>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5FE117B4-0B21-71A3-584D-D9301E7D0D14}"/>
                  </a:ext>
                </a:extLst>
              </p:cNvPr>
              <p:cNvSpPr txBox="1"/>
              <p:nvPr/>
            </p:nvSpPr>
            <p:spPr>
              <a:xfrm>
                <a:off x="562689" y="1305577"/>
                <a:ext cx="11066621" cy="4686796"/>
              </a:xfrm>
              <a:prstGeom prst="rect">
                <a:avLst/>
              </a:prstGeom>
              <a:noFill/>
            </p:spPr>
            <p:txBody>
              <a:bodyPr wrap="square" rtlCol="0">
                <a:spAutoFit/>
              </a:bodyPr>
              <a:lstStyle/>
              <a:p>
                <a:r>
                  <a:rPr lang="en-US" sz="2400" dirty="0"/>
                  <a:t>In standard fine-tuning the MLM (</a:t>
                </a:r>
                <a14:m>
                  <m:oMath xmlns:m="http://schemas.openxmlformats.org/officeDocument/2006/math">
                    <m:r>
                      <a:rPr lang="en-CA" sz="2400" b="0" i="1" smtClean="0"/>
                      <m:t>𝐿</m:t>
                    </m:r>
                  </m:oMath>
                </a14:m>
                <a:r>
                  <a:rPr lang="en-US" sz="2400" dirty="0"/>
                  <a:t>) converts </a:t>
                </a:r>
                <a14:m>
                  <m:oMath xmlns:m="http://schemas.openxmlformats.org/officeDocument/2006/math">
                    <m:sSub>
                      <m:sSubPr>
                        <m:ctrlPr>
                          <a:rPr lang="en-US" sz="2400" i="1" smtClean="0"/>
                        </m:ctrlPr>
                      </m:sSubPr>
                      <m:e>
                        <m:r>
                          <a:rPr lang="en-CA" sz="2400" b="0" i="1" smtClean="0"/>
                          <m:t>𝑥</m:t>
                        </m:r>
                      </m:e>
                      <m:sub>
                        <m:r>
                          <a:rPr lang="en-CA" sz="2400" b="0" i="1" smtClean="0"/>
                          <m:t>𝑖𝑛</m:t>
                        </m:r>
                      </m:sub>
                    </m:sSub>
                  </m:oMath>
                </a14:m>
                <a:r>
                  <a:rPr lang="en-US" sz="2400" dirty="0"/>
                  <a:t>(input task) to </a:t>
                </a:r>
                <a14:m>
                  <m:oMath xmlns:m="http://schemas.openxmlformats.org/officeDocument/2006/math">
                    <m:sSup>
                      <m:sSupPr>
                        <m:ctrlPr>
                          <a:rPr lang="en-CA" sz="2400" b="0" i="1" smtClean="0"/>
                        </m:ctrlPr>
                      </m:sSupPr>
                      <m:e>
                        <m:r>
                          <a:rPr lang="en-CA" sz="2400" b="0" i="1" smtClean="0"/>
                          <m:t>𝑥</m:t>
                        </m:r>
                      </m:e>
                      <m:sup>
                        <m:r>
                          <a:rPr lang="en-CA" sz="2400" b="0" i="1" smtClean="0"/>
                          <m:t>~</m:t>
                        </m:r>
                      </m:sup>
                    </m:sSup>
                  </m:oMath>
                </a14:m>
                <a:r>
                  <a:rPr lang="en-US" sz="2400" dirty="0"/>
                  <a:t> (token sequence)</a:t>
                </a:r>
              </a:p>
              <a:p>
                <a14:m>
                  <m:oMath xmlns:m="http://schemas.openxmlformats.org/officeDocument/2006/math">
                    <m:sSub>
                      <m:sSubPr>
                        <m:ctrlPr>
                          <a:rPr lang="en-US" sz="2400" i="1" smtClean="0">
                            <a:solidFill>
                              <a:srgbClr val="C00000"/>
                            </a:solidFill>
                          </a:rPr>
                        </m:ctrlPr>
                      </m:sSubPr>
                      <m:e>
                        <m:sSubSup>
                          <m:sSubSupPr>
                            <m:ctrlPr>
                              <a:rPr lang="en-CA" sz="2400" b="0" i="1" smtClean="0">
                                <a:solidFill>
                                  <a:srgbClr val="C00000"/>
                                </a:solidFill>
                              </a:rPr>
                            </m:ctrlPr>
                          </m:sSubSupPr>
                          <m:e>
                            <m:r>
                              <a:rPr lang="en-CA" sz="2400" b="0" i="1" smtClean="0">
                                <a:solidFill>
                                  <a:srgbClr val="C00000"/>
                                </a:solidFill>
                              </a:rPr>
                              <m:t>𝑥</m:t>
                            </m:r>
                          </m:e>
                          <m:sub>
                            <m:r>
                              <a:rPr lang="en-CA" sz="2400" b="0" i="1" smtClean="0">
                                <a:solidFill>
                                  <a:srgbClr val="C00000"/>
                                </a:solidFill>
                              </a:rPr>
                              <m:t>𝑠𝑖𝑛𝑔𝑙𝑒</m:t>
                            </m:r>
                          </m:sub>
                          <m:sup>
                            <m:r>
                              <a:rPr lang="en-CA" sz="2400" b="0" i="1" smtClean="0">
                                <a:solidFill>
                                  <a:srgbClr val="C00000"/>
                                </a:solidFill>
                              </a:rPr>
                              <m:t>~</m:t>
                            </m:r>
                          </m:sup>
                        </m:sSubSup>
                      </m:e>
                      <m:sub>
                        <m:r>
                          <a:rPr lang="en-CA" sz="2400" b="0" i="1" smtClean="0">
                            <a:solidFill>
                              <a:srgbClr val="C00000"/>
                            </a:solidFill>
                          </a:rPr>
                          <m:t> </m:t>
                        </m:r>
                      </m:sub>
                    </m:sSub>
                    <m:r>
                      <a:rPr lang="en-CA" sz="2400" b="0" i="1" smtClean="0">
                        <a:solidFill>
                          <a:srgbClr val="C00000"/>
                        </a:solidFill>
                      </a:rPr>
                      <m:t>=</m:t>
                    </m:r>
                    <m:d>
                      <m:dPr>
                        <m:begChr m:val="["/>
                        <m:endChr m:val="]"/>
                        <m:ctrlPr>
                          <a:rPr lang="en-CA" sz="2400" b="0" i="1" smtClean="0">
                            <a:solidFill>
                              <a:srgbClr val="C00000"/>
                            </a:solidFill>
                          </a:rPr>
                        </m:ctrlPr>
                      </m:dPr>
                      <m:e>
                        <m:r>
                          <a:rPr lang="en-CA" sz="2400" b="0" i="1" smtClean="0">
                            <a:solidFill>
                              <a:srgbClr val="C00000"/>
                            </a:solidFill>
                          </a:rPr>
                          <m:t>𝐶𝐿𝑆</m:t>
                        </m:r>
                      </m:e>
                    </m:d>
                    <m:r>
                      <a:rPr lang="en-CA" sz="2400" b="0" i="1" smtClean="0">
                        <a:solidFill>
                          <a:srgbClr val="C00000"/>
                        </a:solidFill>
                      </a:rPr>
                      <m:t> </m:t>
                    </m:r>
                    <m:sSub>
                      <m:sSubPr>
                        <m:ctrlPr>
                          <a:rPr lang="en-CA" sz="2400" b="0" i="1" smtClean="0">
                            <a:solidFill>
                              <a:srgbClr val="C00000"/>
                            </a:solidFill>
                          </a:rPr>
                        </m:ctrlPr>
                      </m:sSubPr>
                      <m:e>
                        <m:r>
                          <a:rPr lang="en-CA" sz="2400" b="0" i="1" smtClean="0">
                            <a:solidFill>
                              <a:srgbClr val="C00000"/>
                            </a:solidFill>
                          </a:rPr>
                          <m:t>𝑥</m:t>
                        </m:r>
                      </m:e>
                      <m:sub>
                        <m:r>
                          <a:rPr lang="en-CA" sz="2400" b="0" i="1" smtClean="0">
                            <a:solidFill>
                              <a:srgbClr val="C00000"/>
                            </a:solidFill>
                          </a:rPr>
                          <m:t>1</m:t>
                        </m:r>
                      </m:sub>
                    </m:sSub>
                    <m:d>
                      <m:dPr>
                        <m:begChr m:val="["/>
                        <m:endChr m:val="]"/>
                        <m:ctrlPr>
                          <a:rPr lang="en-CA" sz="2400" b="0" i="1" smtClean="0">
                            <a:solidFill>
                              <a:srgbClr val="C00000"/>
                            </a:solidFill>
                          </a:rPr>
                        </m:ctrlPr>
                      </m:dPr>
                      <m:e>
                        <m:r>
                          <a:rPr lang="en-CA" sz="2400" b="0" i="1" smtClean="0">
                            <a:solidFill>
                              <a:srgbClr val="C00000"/>
                            </a:solidFill>
                          </a:rPr>
                          <m:t>𝑆𝐸𝑃</m:t>
                        </m:r>
                      </m:e>
                    </m:d>
                    <m:r>
                      <a:rPr lang="en-CA" sz="2400" b="0" i="1" smtClean="0">
                        <a:solidFill>
                          <a:srgbClr val="C00000"/>
                        </a:solidFill>
                      </a:rPr>
                      <m:t>      </m:t>
                    </m:r>
                    <m:r>
                      <a:rPr lang="en-CA" sz="2400" b="0" i="1" smtClean="0">
                        <a:solidFill>
                          <a:srgbClr val="C00000"/>
                        </a:solidFill>
                      </a:rPr>
                      <m:t>𝑜𝑟</m:t>
                    </m:r>
                    <m:r>
                      <a:rPr lang="en-CA" sz="2400" b="0" i="1" smtClean="0">
                        <a:solidFill>
                          <a:srgbClr val="C00000"/>
                        </a:solidFill>
                      </a:rPr>
                      <m:t>      </m:t>
                    </m:r>
                    <m:sSubSup>
                      <m:sSubSupPr>
                        <m:ctrlPr>
                          <a:rPr lang="en-CA" sz="2400" i="1">
                            <a:solidFill>
                              <a:srgbClr val="C00000"/>
                            </a:solidFill>
                          </a:rPr>
                        </m:ctrlPr>
                      </m:sSubSupPr>
                      <m:e>
                        <m:r>
                          <a:rPr lang="en-CA" sz="2400" i="1">
                            <a:solidFill>
                              <a:srgbClr val="C00000"/>
                            </a:solidFill>
                          </a:rPr>
                          <m:t>𝑥</m:t>
                        </m:r>
                      </m:e>
                      <m:sub>
                        <m:r>
                          <a:rPr lang="en-CA" sz="2400" b="0" i="1" smtClean="0">
                            <a:solidFill>
                              <a:srgbClr val="C00000"/>
                            </a:solidFill>
                          </a:rPr>
                          <m:t>𝑝𝑎𝑖𝑟</m:t>
                        </m:r>
                      </m:sub>
                      <m:sup>
                        <m:r>
                          <a:rPr lang="en-CA" sz="2400" i="1">
                            <a:solidFill>
                              <a:srgbClr val="C00000"/>
                            </a:solidFill>
                          </a:rPr>
                          <m:t>~</m:t>
                        </m:r>
                      </m:sup>
                    </m:sSubSup>
                    <m:r>
                      <a:rPr lang="en-CA" sz="2400" i="1">
                        <a:solidFill>
                          <a:srgbClr val="C00000"/>
                        </a:solidFill>
                      </a:rPr>
                      <m:t>=</m:t>
                    </m:r>
                    <m:d>
                      <m:dPr>
                        <m:begChr m:val="["/>
                        <m:endChr m:val="]"/>
                        <m:ctrlPr>
                          <a:rPr lang="en-CA" sz="2400" i="1">
                            <a:solidFill>
                              <a:srgbClr val="C00000"/>
                            </a:solidFill>
                          </a:rPr>
                        </m:ctrlPr>
                      </m:dPr>
                      <m:e>
                        <m:r>
                          <a:rPr lang="en-CA" sz="2400" i="1">
                            <a:solidFill>
                              <a:srgbClr val="C00000"/>
                            </a:solidFill>
                          </a:rPr>
                          <m:t>𝐶𝐿𝑆</m:t>
                        </m:r>
                      </m:e>
                    </m:d>
                    <m:r>
                      <a:rPr lang="en-CA" sz="2400" i="1">
                        <a:solidFill>
                          <a:srgbClr val="C00000"/>
                        </a:solidFill>
                      </a:rPr>
                      <m:t> </m:t>
                    </m:r>
                    <m:sSub>
                      <m:sSubPr>
                        <m:ctrlPr>
                          <a:rPr lang="en-CA" sz="2400" i="1">
                            <a:solidFill>
                              <a:srgbClr val="C00000"/>
                            </a:solidFill>
                          </a:rPr>
                        </m:ctrlPr>
                      </m:sSubPr>
                      <m:e>
                        <m:r>
                          <a:rPr lang="en-CA" sz="2400" i="1">
                            <a:solidFill>
                              <a:srgbClr val="C00000"/>
                            </a:solidFill>
                          </a:rPr>
                          <m:t>𝑥</m:t>
                        </m:r>
                      </m:e>
                      <m:sub>
                        <m:r>
                          <a:rPr lang="en-CA" sz="2400" i="1">
                            <a:solidFill>
                              <a:srgbClr val="C00000"/>
                            </a:solidFill>
                          </a:rPr>
                          <m:t>1</m:t>
                        </m:r>
                      </m:sub>
                    </m:sSub>
                    <m:d>
                      <m:dPr>
                        <m:begChr m:val="["/>
                        <m:endChr m:val="]"/>
                        <m:ctrlPr>
                          <a:rPr lang="en-CA" sz="2400" i="1">
                            <a:solidFill>
                              <a:srgbClr val="C00000"/>
                            </a:solidFill>
                          </a:rPr>
                        </m:ctrlPr>
                      </m:dPr>
                      <m:e>
                        <m:r>
                          <a:rPr lang="en-CA" sz="2400" i="1">
                            <a:solidFill>
                              <a:srgbClr val="C00000"/>
                            </a:solidFill>
                          </a:rPr>
                          <m:t>𝑆𝐸𝑃</m:t>
                        </m:r>
                      </m:e>
                    </m:d>
                    <m:sSub>
                      <m:sSubPr>
                        <m:ctrlPr>
                          <a:rPr lang="en-CA" sz="2400" i="1">
                            <a:solidFill>
                              <a:srgbClr val="C00000"/>
                            </a:solidFill>
                          </a:rPr>
                        </m:ctrlPr>
                      </m:sSubPr>
                      <m:e>
                        <m:r>
                          <a:rPr lang="en-CA" sz="2400" i="1">
                            <a:solidFill>
                              <a:srgbClr val="C00000"/>
                            </a:solidFill>
                          </a:rPr>
                          <m:t>𝑥</m:t>
                        </m:r>
                      </m:e>
                      <m:sub>
                        <m:r>
                          <a:rPr lang="en-CA" sz="2400" b="0" i="1" smtClean="0">
                            <a:solidFill>
                              <a:srgbClr val="C00000"/>
                            </a:solidFill>
                          </a:rPr>
                          <m:t>2</m:t>
                        </m:r>
                      </m:sub>
                    </m:sSub>
                    <m:d>
                      <m:dPr>
                        <m:begChr m:val="["/>
                        <m:endChr m:val="]"/>
                        <m:ctrlPr>
                          <a:rPr lang="en-CA" sz="2400" i="1">
                            <a:solidFill>
                              <a:srgbClr val="C00000"/>
                            </a:solidFill>
                          </a:rPr>
                        </m:ctrlPr>
                      </m:dPr>
                      <m:e>
                        <m:r>
                          <a:rPr lang="en-CA" sz="2400" i="1">
                            <a:solidFill>
                              <a:srgbClr val="C00000"/>
                            </a:solidFill>
                          </a:rPr>
                          <m:t>𝑆𝐸𝑃</m:t>
                        </m:r>
                      </m:e>
                    </m:d>
                  </m:oMath>
                </a14:m>
                <a:r>
                  <a:rPr lang="en-US" sz="2400" dirty="0">
                    <a:solidFill>
                      <a:srgbClr val="C00000"/>
                    </a:solidFill>
                  </a:rPr>
                  <a:t> </a:t>
                </a:r>
                <a:endParaRPr lang="en-US" sz="2400" dirty="0"/>
              </a:p>
              <a:p>
                <a:endParaRPr lang="en-US" sz="2400" dirty="0"/>
              </a:p>
              <a:p>
                <a:r>
                  <a:rPr lang="en-US" sz="2400" b="1" dirty="0"/>
                  <a:t>In </a:t>
                </a:r>
                <a:r>
                  <a:rPr lang="en-US" sz="2400" b="1" i="1" dirty="0"/>
                  <a:t>prompt-based fine-tuning </a:t>
                </a:r>
                <a:r>
                  <a:rPr lang="en-US" sz="2400" dirty="0"/>
                  <a:t>the MLM (</a:t>
                </a:r>
                <a14:m>
                  <m:oMath xmlns:m="http://schemas.openxmlformats.org/officeDocument/2006/math">
                    <m:r>
                      <a:rPr lang="en-CA" sz="2400" b="0" i="1" smtClean="0"/>
                      <m:t>𝐿</m:t>
                    </m:r>
                  </m:oMath>
                </a14:m>
                <a:r>
                  <a:rPr lang="en-US" sz="2400" dirty="0"/>
                  <a:t>) automatically converts </a:t>
                </a:r>
                <a14:m>
                  <m:oMath xmlns:m="http://schemas.openxmlformats.org/officeDocument/2006/math">
                    <m:sSub>
                      <m:sSubPr>
                        <m:ctrlPr>
                          <a:rPr lang="en-US" sz="2400" i="1"/>
                        </m:ctrlPr>
                      </m:sSubPr>
                      <m:e>
                        <m:r>
                          <a:rPr lang="en-CA" sz="2400" i="1"/>
                          <m:t>𝑥</m:t>
                        </m:r>
                      </m:e>
                      <m:sub>
                        <m:r>
                          <a:rPr lang="en-CA" sz="2400" i="1"/>
                          <m:t>𝑖𝑛</m:t>
                        </m:r>
                      </m:sub>
                    </m:sSub>
                  </m:oMath>
                </a14:m>
                <a:r>
                  <a:rPr lang="en-US" sz="2400" dirty="0"/>
                  <a:t> to textual prompts to be fed back to the model</a:t>
                </a:r>
              </a:p>
              <a:p>
                <a14:m>
                  <m:oMath xmlns:m="http://schemas.openxmlformats.org/officeDocument/2006/math">
                    <m:sSub>
                      <m:sSubPr>
                        <m:ctrlPr>
                          <a:rPr lang="en-US" sz="2400" i="1" smtClean="0">
                            <a:solidFill>
                              <a:srgbClr val="C00000"/>
                            </a:solidFill>
                          </a:rPr>
                        </m:ctrlPr>
                      </m:sSubPr>
                      <m:e>
                        <m:r>
                          <a:rPr lang="en-CA" sz="2400" b="0" i="1" smtClean="0">
                            <a:solidFill>
                              <a:srgbClr val="C00000"/>
                            </a:solidFill>
                          </a:rPr>
                          <m:t>𝑥</m:t>
                        </m:r>
                      </m:e>
                      <m:sub>
                        <m:r>
                          <a:rPr lang="en-CA" sz="2400" b="0" i="1" smtClean="0">
                            <a:solidFill>
                              <a:srgbClr val="C00000"/>
                            </a:solidFill>
                          </a:rPr>
                          <m:t>𝑝𝑟𝑜𝑚𝑝𝑡</m:t>
                        </m:r>
                      </m:sub>
                    </m:sSub>
                    <m:r>
                      <a:rPr lang="en-CA" sz="2400" b="0" i="1" smtClean="0">
                        <a:solidFill>
                          <a:srgbClr val="C00000"/>
                        </a:solidFill>
                      </a:rPr>
                      <m:t>=</m:t>
                    </m:r>
                    <m:r>
                      <a:rPr lang="en-CA" sz="2400" b="0" i="1" smtClean="0">
                        <a:solidFill>
                          <a:srgbClr val="C00000"/>
                        </a:solidFill>
                      </a:rPr>
                      <m:t>𝑇</m:t>
                    </m:r>
                    <m:d>
                      <m:dPr>
                        <m:ctrlPr>
                          <a:rPr lang="en-CA" sz="2400" b="0" i="1" smtClean="0">
                            <a:solidFill>
                              <a:srgbClr val="C00000"/>
                            </a:solidFill>
                          </a:rPr>
                        </m:ctrlPr>
                      </m:dPr>
                      <m:e>
                        <m:sSub>
                          <m:sSubPr>
                            <m:ctrlPr>
                              <a:rPr lang="en-CA" sz="2400" b="0" i="1" smtClean="0">
                                <a:solidFill>
                                  <a:srgbClr val="C00000"/>
                                </a:solidFill>
                              </a:rPr>
                            </m:ctrlPr>
                          </m:sSubPr>
                          <m:e>
                            <m:r>
                              <a:rPr lang="en-CA" sz="2400" b="0" i="1" smtClean="0">
                                <a:solidFill>
                                  <a:srgbClr val="C00000"/>
                                </a:solidFill>
                              </a:rPr>
                              <m:t>𝑥</m:t>
                            </m:r>
                          </m:e>
                          <m:sub>
                            <m:r>
                              <a:rPr lang="en-CA" sz="2400" b="0" i="1" smtClean="0">
                                <a:solidFill>
                                  <a:srgbClr val="C00000"/>
                                </a:solidFill>
                              </a:rPr>
                              <m:t>𝑖𝑛</m:t>
                            </m:r>
                          </m:sub>
                        </m:sSub>
                      </m:e>
                    </m:d>
                    <m:r>
                      <a:rPr lang="en-CA" sz="2400" b="0" i="1" smtClean="0">
                        <a:solidFill>
                          <a:srgbClr val="C00000"/>
                        </a:solidFill>
                      </a:rPr>
                      <m:t>=</m:t>
                    </m:r>
                    <m:d>
                      <m:dPr>
                        <m:begChr m:val="["/>
                        <m:endChr m:val="]"/>
                        <m:ctrlPr>
                          <a:rPr lang="en-CA" sz="2400" b="0" i="1" smtClean="0">
                            <a:solidFill>
                              <a:srgbClr val="C00000"/>
                            </a:solidFill>
                          </a:rPr>
                        </m:ctrlPr>
                      </m:dPr>
                      <m:e>
                        <m:r>
                          <a:rPr lang="en-CA" sz="2400" b="0" i="1" smtClean="0">
                            <a:solidFill>
                              <a:srgbClr val="C00000"/>
                            </a:solidFill>
                          </a:rPr>
                          <m:t>𝐶𝐿𝑆</m:t>
                        </m:r>
                      </m:e>
                    </m:d>
                    <m:r>
                      <a:rPr lang="en-CA" sz="2400" b="0" i="1" smtClean="0">
                        <a:solidFill>
                          <a:srgbClr val="C00000"/>
                        </a:solidFill>
                      </a:rPr>
                      <m:t> </m:t>
                    </m:r>
                    <m:sSub>
                      <m:sSubPr>
                        <m:ctrlPr>
                          <a:rPr lang="en-CA" sz="2400" b="0" i="1" smtClean="0">
                            <a:solidFill>
                              <a:srgbClr val="C00000"/>
                            </a:solidFill>
                          </a:rPr>
                        </m:ctrlPr>
                      </m:sSubPr>
                      <m:e>
                        <m:r>
                          <a:rPr lang="en-CA" sz="2400" b="0" i="1" smtClean="0">
                            <a:solidFill>
                              <a:srgbClr val="C00000"/>
                            </a:solidFill>
                          </a:rPr>
                          <m:t>𝑥</m:t>
                        </m:r>
                      </m:e>
                      <m:sub>
                        <m:r>
                          <a:rPr lang="en-CA" sz="2400" b="0" i="1" smtClean="0">
                            <a:solidFill>
                              <a:srgbClr val="C00000"/>
                            </a:solidFill>
                          </a:rPr>
                          <m:t>1</m:t>
                        </m:r>
                      </m:sub>
                    </m:sSub>
                  </m:oMath>
                </a14:m>
                <a:r>
                  <a:rPr lang="en-US" sz="2400" dirty="0">
                    <a:solidFill>
                      <a:srgbClr val="C00000"/>
                    </a:solidFill>
                  </a:rPr>
                  <a:t> </a:t>
                </a:r>
                <a14:m>
                  <m:oMath xmlns:m="http://schemas.openxmlformats.org/officeDocument/2006/math">
                    <m:r>
                      <a:rPr lang="en-CA" sz="2400" b="0" i="0" smtClean="0">
                        <a:solidFill>
                          <a:srgbClr val="C00000"/>
                        </a:solidFill>
                      </a:rPr>
                      <m:t>&lt;</m:t>
                    </m:r>
                    <m:r>
                      <m:rPr>
                        <m:sty m:val="p"/>
                      </m:rPr>
                      <a:rPr lang="en-CA" sz="2400" b="0" i="0" smtClean="0">
                        <a:solidFill>
                          <a:srgbClr val="C00000"/>
                        </a:solidFill>
                      </a:rPr>
                      <m:t>prompt</m:t>
                    </m:r>
                    <m:r>
                      <a:rPr lang="en-CA" sz="2400" b="0" i="0" smtClean="0">
                        <a:solidFill>
                          <a:srgbClr val="C00000"/>
                        </a:solidFill>
                      </a:rPr>
                      <m:t>&gt;</m:t>
                    </m:r>
                    <m:d>
                      <m:dPr>
                        <m:begChr m:val="["/>
                        <m:endChr m:val="]"/>
                        <m:ctrlPr>
                          <a:rPr lang="en-CA" sz="2400" b="0" i="1" smtClean="0">
                            <a:solidFill>
                              <a:srgbClr val="C00000"/>
                            </a:solidFill>
                          </a:rPr>
                        </m:ctrlPr>
                      </m:dPr>
                      <m:e>
                        <m:r>
                          <a:rPr lang="en-CA" sz="2400" b="0" i="1" smtClean="0">
                            <a:solidFill>
                              <a:srgbClr val="C00000"/>
                            </a:solidFill>
                          </a:rPr>
                          <m:t>𝑀𝐴𝑆𝐾</m:t>
                        </m:r>
                      </m:e>
                    </m:d>
                    <m:r>
                      <a:rPr lang="en-CA" sz="2400" b="0" i="1" smtClean="0">
                        <a:solidFill>
                          <a:srgbClr val="C00000"/>
                        </a:solidFill>
                      </a:rPr>
                      <m:t>.</m:t>
                    </m:r>
                    <m:d>
                      <m:dPr>
                        <m:begChr m:val="["/>
                        <m:endChr m:val="]"/>
                        <m:ctrlPr>
                          <a:rPr lang="en-CA" sz="2400" b="0" i="1" smtClean="0">
                            <a:solidFill>
                              <a:srgbClr val="C00000"/>
                            </a:solidFill>
                          </a:rPr>
                        </m:ctrlPr>
                      </m:dPr>
                      <m:e>
                        <m:r>
                          <a:rPr lang="en-CA" sz="2400" b="0" i="1" smtClean="0">
                            <a:solidFill>
                              <a:srgbClr val="C00000"/>
                            </a:solidFill>
                          </a:rPr>
                          <m:t>𝑆𝐸𝑃</m:t>
                        </m:r>
                      </m:e>
                    </m:d>
                  </m:oMath>
                </a14:m>
                <a:endParaRPr lang="en-CA" sz="2400" b="0" dirty="0">
                  <a:solidFill>
                    <a:srgbClr val="C00000"/>
                  </a:solidFill>
                </a:endParaRPr>
              </a:p>
              <a:p>
                <a:endParaRPr lang="en-CA" sz="2400" b="0" dirty="0">
                  <a:solidFill>
                    <a:srgbClr val="C00000"/>
                  </a:solidFill>
                </a:endParaRPr>
              </a:p>
              <a:p>
                <a:r>
                  <a:rPr lang="en-US" sz="2400" dirty="0">
                    <a:solidFill>
                      <a:srgbClr val="00B050"/>
                    </a:solidFill>
                  </a:rPr>
                  <a:t>Eg- We can formulate a binary sentiment classification task using a prompt with input </a:t>
                </a:r>
                <a14:m>
                  <m:oMath xmlns:m="http://schemas.openxmlformats.org/officeDocument/2006/math">
                    <m:sSub>
                      <m:sSubPr>
                        <m:ctrlPr>
                          <a:rPr lang="en-CA" sz="2400" i="1" smtClean="0">
                            <a:solidFill>
                              <a:srgbClr val="00B050"/>
                            </a:solidFill>
                          </a:rPr>
                        </m:ctrlPr>
                      </m:sSubPr>
                      <m:e>
                        <m:r>
                          <a:rPr lang="en-CA" sz="2400" i="1">
                            <a:solidFill>
                              <a:srgbClr val="00B050"/>
                            </a:solidFill>
                          </a:rPr>
                          <m:t>𝑥</m:t>
                        </m:r>
                      </m:e>
                      <m:sub>
                        <m:r>
                          <a:rPr lang="en-CA" sz="2400" i="1">
                            <a:solidFill>
                              <a:srgbClr val="00B050"/>
                            </a:solidFill>
                          </a:rPr>
                          <m:t>1</m:t>
                        </m:r>
                      </m:sub>
                    </m:sSub>
                  </m:oMath>
                </a14:m>
                <a:r>
                  <a:rPr lang="en-US" sz="2400" dirty="0">
                    <a:solidFill>
                      <a:srgbClr val="00B050"/>
                    </a:solidFill>
                  </a:rPr>
                  <a:t> (e.g., “No reason to watch </a:t>
                </a:r>
              </a:p>
              <a:p>
                <a:r>
                  <a:rPr lang="en-US" sz="2400" dirty="0">
                    <a:solidFill>
                      <a:srgbClr val="00B050"/>
                    </a:solidFill>
                  </a:rPr>
                  <a:t>it .”) then </a:t>
                </a:r>
                <a14:m>
                  <m:oMath xmlns:m="http://schemas.openxmlformats.org/officeDocument/2006/math">
                    <m:sSub>
                      <m:sSubPr>
                        <m:ctrlPr>
                          <a:rPr lang="en-US" sz="2400" i="1">
                            <a:solidFill>
                              <a:srgbClr val="00B050"/>
                            </a:solidFill>
                          </a:rPr>
                        </m:ctrlPr>
                      </m:sSubPr>
                      <m:e>
                        <m:r>
                          <a:rPr lang="en-CA" sz="2400" i="1">
                            <a:solidFill>
                              <a:srgbClr val="00B050"/>
                            </a:solidFill>
                          </a:rPr>
                          <m:t>𝑥</m:t>
                        </m:r>
                      </m:e>
                      <m:sub>
                        <m:r>
                          <a:rPr lang="en-CA" sz="2400" i="1">
                            <a:solidFill>
                              <a:srgbClr val="00B050"/>
                            </a:solidFill>
                          </a:rPr>
                          <m:t>𝑝𝑟𝑜𝑚𝑝𝑡</m:t>
                        </m:r>
                      </m:sub>
                    </m:sSub>
                    <m:r>
                      <a:rPr lang="en-CA" sz="2400" i="1">
                        <a:solidFill>
                          <a:srgbClr val="00B050"/>
                        </a:solidFill>
                      </a:rPr>
                      <m:t>=</m:t>
                    </m:r>
                    <m:d>
                      <m:dPr>
                        <m:begChr m:val="["/>
                        <m:endChr m:val="]"/>
                        <m:ctrlPr>
                          <a:rPr lang="en-CA" sz="2400" i="1">
                            <a:solidFill>
                              <a:srgbClr val="00B050"/>
                            </a:solidFill>
                          </a:rPr>
                        </m:ctrlPr>
                      </m:dPr>
                      <m:e>
                        <m:r>
                          <a:rPr lang="en-CA" sz="2400" i="1">
                            <a:solidFill>
                              <a:srgbClr val="00B050"/>
                            </a:solidFill>
                          </a:rPr>
                          <m:t>𝐶𝐿𝑆</m:t>
                        </m:r>
                      </m:e>
                    </m:d>
                    <m:r>
                      <a:rPr lang="en-CA" sz="2400" i="1">
                        <a:solidFill>
                          <a:srgbClr val="00B050"/>
                        </a:solidFill>
                      </a:rPr>
                      <m:t> </m:t>
                    </m:r>
                    <m:sSub>
                      <m:sSubPr>
                        <m:ctrlPr>
                          <a:rPr lang="en-CA" sz="2400" i="1">
                            <a:solidFill>
                              <a:srgbClr val="00B050"/>
                            </a:solidFill>
                          </a:rPr>
                        </m:ctrlPr>
                      </m:sSubPr>
                      <m:e>
                        <m:r>
                          <a:rPr lang="en-CA" sz="2400" i="1">
                            <a:solidFill>
                              <a:srgbClr val="00B050"/>
                            </a:solidFill>
                          </a:rPr>
                          <m:t>𝑥</m:t>
                        </m:r>
                      </m:e>
                      <m:sub>
                        <m:r>
                          <a:rPr lang="en-CA" sz="2400" i="1">
                            <a:solidFill>
                              <a:srgbClr val="00B050"/>
                            </a:solidFill>
                          </a:rPr>
                          <m:t>1</m:t>
                        </m:r>
                      </m:sub>
                    </m:sSub>
                  </m:oMath>
                </a14:m>
                <a:r>
                  <a:rPr lang="en-US" sz="2400" dirty="0">
                    <a:solidFill>
                      <a:srgbClr val="00B050"/>
                    </a:solidFill>
                  </a:rPr>
                  <a:t> It was </a:t>
                </a:r>
                <a14:m>
                  <m:oMath xmlns:m="http://schemas.openxmlformats.org/officeDocument/2006/math">
                    <m:d>
                      <m:dPr>
                        <m:begChr m:val="["/>
                        <m:endChr m:val="]"/>
                        <m:ctrlPr>
                          <a:rPr lang="en-CA" sz="2400" i="1">
                            <a:solidFill>
                              <a:srgbClr val="00B050"/>
                            </a:solidFill>
                          </a:rPr>
                        </m:ctrlPr>
                      </m:dPr>
                      <m:e>
                        <m:r>
                          <a:rPr lang="en-CA" sz="2400" i="1">
                            <a:solidFill>
                              <a:srgbClr val="00B050"/>
                            </a:solidFill>
                          </a:rPr>
                          <m:t>𝑀𝐴𝑆𝐾</m:t>
                        </m:r>
                      </m:e>
                    </m:d>
                    <m:r>
                      <a:rPr lang="en-CA" sz="2400" i="1">
                        <a:solidFill>
                          <a:srgbClr val="00B050"/>
                        </a:solidFill>
                      </a:rPr>
                      <m:t>.[</m:t>
                    </m:r>
                    <m:r>
                      <a:rPr lang="en-CA" sz="2400" i="1">
                        <a:solidFill>
                          <a:srgbClr val="00B050"/>
                        </a:solidFill>
                      </a:rPr>
                      <m:t>𝑆𝐸𝑃</m:t>
                    </m:r>
                    <m:r>
                      <a:rPr lang="en-CA" sz="2400" i="1">
                        <a:solidFill>
                          <a:srgbClr val="00B050"/>
                        </a:solidFill>
                      </a:rPr>
                      <m:t>]</m:t>
                    </m:r>
                  </m:oMath>
                </a14:m>
                <a:endParaRPr lang="en-US" sz="2400" dirty="0">
                  <a:solidFill>
                    <a:srgbClr val="00B050"/>
                  </a:solidFill>
                </a:endParaRPr>
              </a:p>
              <a:p>
                <a:r>
                  <a:rPr lang="en-US" sz="2400" dirty="0">
                    <a:solidFill>
                      <a:srgbClr val="00B050"/>
                    </a:solidFill>
                  </a:rPr>
                  <a:t>Then </a:t>
                </a:r>
                <a14:m>
                  <m:oMath xmlns:m="http://schemas.openxmlformats.org/officeDocument/2006/math">
                    <m:r>
                      <a:rPr lang="en-CA" sz="2400" b="0" i="1" smtClean="0">
                        <a:solidFill>
                          <a:srgbClr val="00B050"/>
                        </a:solidFill>
                      </a:rPr>
                      <m:t>𝐿</m:t>
                    </m:r>
                  </m:oMath>
                </a14:m>
                <a:r>
                  <a:rPr lang="en-US" sz="2400" dirty="0">
                    <a:solidFill>
                      <a:srgbClr val="00B050"/>
                    </a:solidFill>
                  </a:rPr>
                  <a:t> decides </a:t>
                </a:r>
                <a:r>
                  <a:rPr lang="en-CA" sz="2400" dirty="0">
                    <a:solidFill>
                      <a:srgbClr val="00B050"/>
                    </a:solidFill>
                  </a:rPr>
                  <a:t>whether it is more appropriate to fill in “great” (positive) or “terrible” (negative) for [MASK].</a:t>
                </a:r>
                <a:endParaRPr lang="en-US" sz="2400" dirty="0">
                  <a:solidFill>
                    <a:srgbClr val="00B050"/>
                  </a:solidFill>
                </a:endParaRPr>
              </a:p>
            </p:txBody>
          </p:sp>
        </mc:Choice>
        <mc:Fallback>
          <p:sp>
            <p:nvSpPr>
              <p:cNvPr id="19" name="TextBox 18">
                <a:extLst>
                  <a:ext uri="{FF2B5EF4-FFF2-40B4-BE49-F238E27FC236}">
                    <a16:creationId xmlns:a16="http://schemas.microsoft.com/office/drawing/2014/main" id="{5FE117B4-0B21-71A3-584D-D9301E7D0D14}"/>
                  </a:ext>
                </a:extLst>
              </p:cNvPr>
              <p:cNvSpPr txBox="1">
                <a:spLocks noRot="1" noChangeAspect="1" noMove="1" noResize="1" noEditPoints="1" noAdjustHandles="1" noChangeArrowheads="1" noChangeShapeType="1" noTextEdit="1"/>
              </p:cNvSpPr>
              <p:nvPr/>
            </p:nvSpPr>
            <p:spPr>
              <a:xfrm>
                <a:off x="562689" y="1305577"/>
                <a:ext cx="11066621" cy="4686796"/>
              </a:xfrm>
              <a:prstGeom prst="rect">
                <a:avLst/>
              </a:prstGeom>
              <a:blipFill>
                <a:blip r:embed="rId2"/>
                <a:stretch>
                  <a:fillRect l="-917" t="-811" r="-1376" b="-1892"/>
                </a:stretch>
              </a:blipFill>
            </p:spPr>
            <p:txBody>
              <a:bodyPr/>
              <a:lstStyle/>
              <a:p>
                <a:r>
                  <a:rPr lang="en-US">
                    <a:noFill/>
                  </a:rPr>
                  <a:t> </a:t>
                </a:r>
              </a:p>
            </p:txBody>
          </p:sp>
        </mc:Fallback>
      </mc:AlternateContent>
    </p:spTree>
    <p:extLst>
      <p:ext uri="{BB962C8B-B14F-4D97-AF65-F5344CB8AC3E}">
        <p14:creationId xmlns:p14="http://schemas.microsoft.com/office/powerpoint/2010/main" val="620546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FC4DA-B827-1F02-7B72-B49E97C0F215}"/>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7043C4FF-DF4C-7F19-F936-2190ACFAEA81}"/>
              </a:ext>
            </a:extLst>
          </p:cNvPr>
          <p:cNvSpPr>
            <a:spLocks noGrp="1"/>
          </p:cNvSpPr>
          <p:nvPr>
            <p:ph type="dt" sz="half" idx="10"/>
          </p:nvPr>
        </p:nvSpPr>
        <p:spPr/>
        <p:txBody>
          <a:bodyPr/>
          <a:lstStyle/>
          <a:p>
            <a:fld id="{251F351B-3C41-6C46-A5F1-3CA0D762442A}" type="datetime1">
              <a:rPr lang="en-CA" smtClean="0"/>
              <a:t>2024-02-05</a:t>
            </a:fld>
            <a:endParaRPr lang="en-US"/>
          </a:p>
        </p:txBody>
      </p:sp>
      <p:sp>
        <p:nvSpPr>
          <p:cNvPr id="5" name="Footer Placeholder 4">
            <a:extLst>
              <a:ext uri="{FF2B5EF4-FFF2-40B4-BE49-F238E27FC236}">
                <a16:creationId xmlns:a16="http://schemas.microsoft.com/office/drawing/2014/main" id="{110BCAB2-BEC3-3725-CA89-1173651EC397}"/>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4249FCC0-ABEB-07F0-E89D-1EFA25A07047}"/>
              </a:ext>
            </a:extLst>
          </p:cNvPr>
          <p:cNvSpPr>
            <a:spLocks noGrp="1"/>
          </p:cNvSpPr>
          <p:nvPr>
            <p:ph type="sldNum" sz="quarter" idx="12"/>
          </p:nvPr>
        </p:nvSpPr>
        <p:spPr/>
        <p:txBody>
          <a:bodyPr/>
          <a:lstStyle/>
          <a:p>
            <a:fld id="{D4F24A5E-B0D2-394D-9970-9AE06BCB59C1}" type="slidenum">
              <a:rPr lang="en-US" smtClean="0"/>
              <a:t>39</a:t>
            </a:fld>
            <a:endParaRPr lang="en-US"/>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04F4A0BA-8F48-9D49-6B9A-303AED088087}"/>
                  </a:ext>
                </a:extLst>
              </p:cNvPr>
              <p:cNvSpPr txBox="1"/>
              <p:nvPr/>
            </p:nvSpPr>
            <p:spPr>
              <a:xfrm>
                <a:off x="562689" y="909337"/>
                <a:ext cx="11066621" cy="4847417"/>
              </a:xfrm>
              <a:prstGeom prst="rect">
                <a:avLst/>
              </a:prstGeom>
              <a:noFill/>
            </p:spPr>
            <p:txBody>
              <a:bodyPr wrap="square" rtlCol="0">
                <a:spAutoFit/>
              </a:bodyPr>
              <a:lstStyle/>
              <a:p>
                <a:r>
                  <a:rPr lang="en-US" sz="2400" dirty="0"/>
                  <a:t>    a. </a:t>
                </a:r>
                <a:r>
                  <a:rPr lang="en-US" sz="2400" b="1" dirty="0"/>
                  <a:t>Classification tasks-</a:t>
                </a:r>
              </a:p>
              <a:p>
                <a:r>
                  <a:rPr lang="en-US" sz="2400" dirty="0"/>
                  <a:t>        </a:t>
                </a:r>
                <a14:m>
                  <m:oMath xmlns:m="http://schemas.openxmlformats.org/officeDocument/2006/math">
                    <m:r>
                      <a:rPr lang="en-CA" sz="2400" b="0" i="1" smtClean="0"/>
                      <m:t>𝑀</m:t>
                    </m:r>
                    <m:r>
                      <a:rPr lang="en-CA" sz="2400" b="0" i="1" smtClean="0"/>
                      <m:t>:</m:t>
                    </m:r>
                    <m:r>
                      <a:rPr lang="en-CA" sz="2400" b="0" i="1" smtClean="0">
                        <a:ea typeface="Cambria Math" panose="02040503050406030204" pitchFamily="18" charset="0"/>
                      </a:rPr>
                      <m:t>𝛶</m:t>
                    </m:r>
                    <m:r>
                      <a:rPr lang="en-CA" sz="2400" b="0" i="1" smtClean="0">
                        <a:ea typeface="Cambria Math" panose="02040503050406030204" pitchFamily="18" charset="0"/>
                      </a:rPr>
                      <m:t>→</m:t>
                    </m:r>
                    <m:r>
                      <a:rPr lang="en-CA" sz="2400" b="0" i="1" smtClean="0">
                        <a:ea typeface="Cambria Math" panose="02040503050406030204" pitchFamily="18" charset="0"/>
                      </a:rPr>
                      <m:t>𝑣</m:t>
                    </m:r>
                  </m:oMath>
                </a14:m>
                <a:r>
                  <a:rPr lang="en-US" sz="2400" dirty="0"/>
                  <a:t>   (maps task label space to individual vocabulary words of </a:t>
                </a:r>
                <a14:m>
                  <m:oMath xmlns:m="http://schemas.openxmlformats.org/officeDocument/2006/math">
                    <m:r>
                      <a:rPr lang="en-CA" sz="2400" i="1"/>
                      <m:t>𝐿</m:t>
                    </m:r>
                  </m:oMath>
                </a14:m>
                <a:r>
                  <a:rPr lang="en-US" sz="2400" dirty="0"/>
                  <a:t>)</a:t>
                </a:r>
              </a:p>
              <a:p>
                <a:r>
                  <a:rPr lang="en-US" sz="2400" dirty="0">
                    <a:solidFill>
                      <a:srgbClr val="C00000"/>
                    </a:solidFill>
                  </a:rPr>
                  <a:t>        </a:t>
                </a:r>
                <a14:m>
                  <m:oMath xmlns:m="http://schemas.openxmlformats.org/officeDocument/2006/math">
                    <m:r>
                      <a:rPr lang="en-CA" sz="2400" b="0" i="1" smtClean="0">
                        <a:solidFill>
                          <a:srgbClr val="C00000"/>
                        </a:solidFill>
                      </a:rPr>
                      <m:t>𝑝</m:t>
                    </m:r>
                    <m:d>
                      <m:dPr>
                        <m:ctrlPr>
                          <a:rPr lang="en-CA" sz="2400" b="0" i="1" smtClean="0">
                            <a:solidFill>
                              <a:srgbClr val="C00000"/>
                            </a:solidFill>
                          </a:rPr>
                        </m:ctrlPr>
                      </m:dPr>
                      <m:e>
                        <m:r>
                          <a:rPr lang="en-CA" sz="2400" b="0" i="1" smtClean="0">
                            <a:solidFill>
                              <a:srgbClr val="C00000"/>
                            </a:solidFill>
                          </a:rPr>
                          <m:t>𝑦</m:t>
                        </m:r>
                      </m:e>
                      <m:e>
                        <m:sSub>
                          <m:sSubPr>
                            <m:ctrlPr>
                              <a:rPr lang="en-CA" sz="2400" b="0" i="1" smtClean="0">
                                <a:solidFill>
                                  <a:srgbClr val="C00000"/>
                                </a:solidFill>
                              </a:rPr>
                            </m:ctrlPr>
                          </m:sSubPr>
                          <m:e>
                            <m:r>
                              <a:rPr lang="en-CA" sz="2400" b="0" i="1" smtClean="0">
                                <a:solidFill>
                                  <a:srgbClr val="C00000"/>
                                </a:solidFill>
                              </a:rPr>
                              <m:t>𝑥</m:t>
                            </m:r>
                          </m:e>
                          <m:sub>
                            <m:r>
                              <a:rPr lang="en-CA" sz="2400" b="0" i="1" smtClean="0">
                                <a:solidFill>
                                  <a:srgbClr val="C00000"/>
                                </a:solidFill>
                              </a:rPr>
                              <m:t>𝑖𝑛</m:t>
                            </m:r>
                          </m:sub>
                        </m:sSub>
                      </m:e>
                    </m:d>
                    <m:r>
                      <a:rPr lang="en-CA" sz="2400" b="0" i="1" smtClean="0">
                        <a:solidFill>
                          <a:srgbClr val="C00000"/>
                        </a:solidFill>
                      </a:rPr>
                      <m:t>=</m:t>
                    </m:r>
                    <m:r>
                      <a:rPr lang="en-CA" sz="2400" b="0" i="1" smtClean="0">
                        <a:solidFill>
                          <a:srgbClr val="C00000"/>
                        </a:solidFill>
                      </a:rPr>
                      <m:t>𝑝</m:t>
                    </m:r>
                    <m:d>
                      <m:dPr>
                        <m:ctrlPr>
                          <a:rPr lang="en-CA" sz="2400" b="0" i="1" smtClean="0">
                            <a:solidFill>
                              <a:srgbClr val="C00000"/>
                            </a:solidFill>
                          </a:rPr>
                        </m:ctrlPr>
                      </m:dPr>
                      <m:e>
                        <m:d>
                          <m:dPr>
                            <m:begChr m:val="["/>
                            <m:endChr m:val="]"/>
                            <m:ctrlPr>
                              <a:rPr lang="en-CA" sz="2400" b="0" i="1" smtClean="0">
                                <a:solidFill>
                                  <a:srgbClr val="C00000"/>
                                </a:solidFill>
                              </a:rPr>
                            </m:ctrlPr>
                          </m:dPr>
                          <m:e>
                            <m:r>
                              <a:rPr lang="en-CA" sz="2400" b="0" i="1" smtClean="0">
                                <a:solidFill>
                                  <a:srgbClr val="C00000"/>
                                </a:solidFill>
                              </a:rPr>
                              <m:t>𝑀𝐴𝑆𝐾</m:t>
                            </m:r>
                          </m:e>
                        </m:d>
                        <m:r>
                          <a:rPr lang="en-CA" sz="2400" b="0" i="1" smtClean="0">
                            <a:solidFill>
                              <a:srgbClr val="C00000"/>
                            </a:solidFill>
                          </a:rPr>
                          <m:t>=</m:t>
                        </m:r>
                        <m:r>
                          <a:rPr lang="en-CA" sz="2400" b="0" i="1" smtClean="0">
                            <a:solidFill>
                              <a:srgbClr val="C00000"/>
                            </a:solidFill>
                          </a:rPr>
                          <m:t>𝑀</m:t>
                        </m:r>
                        <m:d>
                          <m:dPr>
                            <m:ctrlPr>
                              <a:rPr lang="en-CA" sz="2400" b="0" i="1" smtClean="0">
                                <a:solidFill>
                                  <a:srgbClr val="C00000"/>
                                </a:solidFill>
                              </a:rPr>
                            </m:ctrlPr>
                          </m:dPr>
                          <m:e>
                            <m:r>
                              <a:rPr lang="en-CA" sz="2400" b="0" i="1" smtClean="0">
                                <a:solidFill>
                                  <a:srgbClr val="C00000"/>
                                </a:solidFill>
                              </a:rPr>
                              <m:t>𝑦</m:t>
                            </m:r>
                          </m:e>
                        </m:d>
                      </m:e>
                      <m:e>
                        <m:sSub>
                          <m:sSubPr>
                            <m:ctrlPr>
                              <a:rPr lang="en-CA" sz="2400" b="0" i="1" smtClean="0">
                                <a:solidFill>
                                  <a:srgbClr val="C00000"/>
                                </a:solidFill>
                              </a:rPr>
                            </m:ctrlPr>
                          </m:sSubPr>
                          <m:e>
                            <m:r>
                              <a:rPr lang="en-CA" sz="2400" b="0" i="1" smtClean="0">
                                <a:solidFill>
                                  <a:srgbClr val="C00000"/>
                                </a:solidFill>
                              </a:rPr>
                              <m:t>𝑥</m:t>
                            </m:r>
                          </m:e>
                          <m:sub>
                            <m:r>
                              <a:rPr lang="en-CA" sz="2400" b="0" i="1" smtClean="0">
                                <a:solidFill>
                                  <a:srgbClr val="C00000"/>
                                </a:solidFill>
                              </a:rPr>
                              <m:t>𝑝𝑟𝑜𝑚𝑝𝑡</m:t>
                            </m:r>
                          </m:sub>
                        </m:sSub>
                      </m:e>
                    </m:d>
                    <m:r>
                      <a:rPr lang="en-CA" sz="2400" b="0" i="1" smtClean="0">
                        <a:solidFill>
                          <a:srgbClr val="C00000"/>
                        </a:solidFill>
                      </a:rPr>
                      <m:t>=</m:t>
                    </m:r>
                    <m:f>
                      <m:fPr>
                        <m:ctrlPr>
                          <a:rPr lang="en-CA" sz="2400" b="0" i="1" smtClean="0">
                            <a:solidFill>
                              <a:srgbClr val="C00000"/>
                            </a:solidFill>
                          </a:rPr>
                        </m:ctrlPr>
                      </m:fPr>
                      <m:num>
                        <m:func>
                          <m:funcPr>
                            <m:ctrlPr>
                              <a:rPr lang="en-CA" sz="2400" b="0" i="1" smtClean="0">
                                <a:solidFill>
                                  <a:srgbClr val="C00000"/>
                                </a:solidFill>
                              </a:rPr>
                            </m:ctrlPr>
                          </m:funcPr>
                          <m:fName>
                            <m:r>
                              <m:rPr>
                                <m:sty m:val="p"/>
                              </m:rPr>
                              <a:rPr lang="en-CA" sz="2400" b="0" i="0" smtClean="0">
                                <a:solidFill>
                                  <a:srgbClr val="C00000"/>
                                </a:solidFill>
                              </a:rPr>
                              <m:t>exp</m:t>
                            </m:r>
                          </m:fName>
                          <m:e>
                            <m:r>
                              <a:rPr lang="en-CA" sz="2400" b="0" i="1" smtClean="0">
                                <a:solidFill>
                                  <a:srgbClr val="C00000"/>
                                </a:solidFill>
                              </a:rPr>
                              <m:t>(</m:t>
                            </m:r>
                            <m:sSub>
                              <m:sSubPr>
                                <m:ctrlPr>
                                  <a:rPr lang="en-CA" sz="2400" b="0" i="1" smtClean="0">
                                    <a:solidFill>
                                      <a:srgbClr val="C00000"/>
                                    </a:solidFill>
                                  </a:rPr>
                                </m:ctrlPr>
                              </m:sSubPr>
                              <m:e>
                                <m:r>
                                  <a:rPr lang="en-CA" sz="2400" b="0" i="1" smtClean="0">
                                    <a:solidFill>
                                      <a:srgbClr val="C00000"/>
                                    </a:solidFill>
                                  </a:rPr>
                                  <m:t>𝑊</m:t>
                                </m:r>
                              </m:e>
                              <m:sub>
                                <m:r>
                                  <a:rPr lang="en-CA" sz="2400" b="0" i="1" smtClean="0">
                                    <a:solidFill>
                                      <a:srgbClr val="C00000"/>
                                    </a:solidFill>
                                  </a:rPr>
                                  <m:t>𝑀</m:t>
                                </m:r>
                                <m:d>
                                  <m:dPr>
                                    <m:ctrlPr>
                                      <a:rPr lang="en-CA" sz="2400" b="0" i="1" smtClean="0">
                                        <a:solidFill>
                                          <a:srgbClr val="C00000"/>
                                        </a:solidFill>
                                      </a:rPr>
                                    </m:ctrlPr>
                                  </m:dPr>
                                  <m:e>
                                    <m:r>
                                      <a:rPr lang="en-CA" sz="2400" b="0" i="1" smtClean="0">
                                        <a:solidFill>
                                          <a:srgbClr val="C00000"/>
                                        </a:solidFill>
                                      </a:rPr>
                                      <m:t>𝑦</m:t>
                                    </m:r>
                                  </m:e>
                                </m:d>
                              </m:sub>
                            </m:sSub>
                            <m:r>
                              <a:rPr lang="en-CA" sz="2400" b="0" i="1" smtClean="0">
                                <a:solidFill>
                                  <a:srgbClr val="C00000"/>
                                </a:solidFill>
                              </a:rPr>
                              <m:t>.</m:t>
                            </m:r>
                            <m:sSub>
                              <m:sSubPr>
                                <m:ctrlPr>
                                  <a:rPr lang="en-CA" sz="2400" b="0" i="1" smtClean="0">
                                    <a:solidFill>
                                      <a:srgbClr val="C00000"/>
                                    </a:solidFill>
                                  </a:rPr>
                                </m:ctrlPr>
                              </m:sSubPr>
                              <m:e>
                                <m:r>
                                  <a:rPr lang="en-CA" sz="2400" b="0" i="1" smtClean="0">
                                    <a:solidFill>
                                      <a:srgbClr val="C00000"/>
                                    </a:solidFill>
                                  </a:rPr>
                                  <m:t>h</m:t>
                                </m:r>
                              </m:e>
                              <m:sub>
                                <m:r>
                                  <a:rPr lang="en-CA" sz="2400" b="0" i="1" smtClean="0">
                                    <a:solidFill>
                                      <a:srgbClr val="C00000"/>
                                    </a:solidFill>
                                  </a:rPr>
                                  <m:t>[</m:t>
                                </m:r>
                                <m:r>
                                  <a:rPr lang="en-CA" sz="2400" b="0" i="1" smtClean="0">
                                    <a:solidFill>
                                      <a:srgbClr val="C00000"/>
                                    </a:solidFill>
                                  </a:rPr>
                                  <m:t>𝑀𝐴𝑆𝐾</m:t>
                                </m:r>
                                <m:r>
                                  <a:rPr lang="en-CA" sz="2400" b="0" i="1" smtClean="0">
                                    <a:solidFill>
                                      <a:srgbClr val="C00000"/>
                                    </a:solidFill>
                                  </a:rPr>
                                  <m:t>]</m:t>
                                </m:r>
                              </m:sub>
                            </m:sSub>
                            <m:r>
                              <a:rPr lang="en-CA" sz="2400" b="0" i="1" smtClean="0">
                                <a:solidFill>
                                  <a:srgbClr val="C00000"/>
                                </a:solidFill>
                              </a:rPr>
                              <m:t>)</m:t>
                            </m:r>
                          </m:e>
                        </m:func>
                      </m:num>
                      <m:den>
                        <m:nary>
                          <m:naryPr>
                            <m:chr m:val="∑"/>
                            <m:supHide m:val="on"/>
                            <m:ctrlPr>
                              <a:rPr lang="en-CA" sz="2400" b="0" i="1" smtClean="0">
                                <a:solidFill>
                                  <a:srgbClr val="C00000"/>
                                </a:solidFill>
                              </a:rPr>
                            </m:ctrlPr>
                          </m:naryPr>
                          <m:sub>
                            <m:r>
                              <m:rPr>
                                <m:brk m:alnAt="7"/>
                              </m:rPr>
                              <a:rPr lang="en-CA" sz="2400" b="0" i="1" smtClean="0">
                                <a:solidFill>
                                  <a:srgbClr val="C00000"/>
                                </a:solidFill>
                              </a:rPr>
                              <m:t>𝑦</m:t>
                            </m:r>
                            <m:r>
                              <a:rPr lang="en-CA" sz="2400" b="0" i="1" smtClean="0">
                                <a:solidFill>
                                  <a:srgbClr val="C00000"/>
                                </a:solidFill>
                              </a:rPr>
                              <m:t>′∈</m:t>
                            </m:r>
                            <m:r>
                              <a:rPr lang="en-CA" sz="2400" b="0" i="1" smtClean="0">
                                <a:solidFill>
                                  <a:srgbClr val="C00000"/>
                                </a:solidFill>
                                <a:ea typeface="Cambria Math" panose="02040503050406030204" pitchFamily="18" charset="0"/>
                              </a:rPr>
                              <m:t>𝛾</m:t>
                            </m:r>
                          </m:sub>
                          <m:sup/>
                          <m:e>
                            <m:func>
                              <m:funcPr>
                                <m:ctrlPr>
                                  <a:rPr lang="en-CA" sz="2400" b="0" i="1" smtClean="0">
                                    <a:solidFill>
                                      <a:srgbClr val="C00000"/>
                                    </a:solidFill>
                                  </a:rPr>
                                </m:ctrlPr>
                              </m:funcPr>
                              <m:fName>
                                <m:r>
                                  <m:rPr>
                                    <m:sty m:val="p"/>
                                  </m:rPr>
                                  <a:rPr lang="en-CA" sz="2400" b="0" i="0" smtClean="0">
                                    <a:solidFill>
                                      <a:srgbClr val="C00000"/>
                                    </a:solidFill>
                                  </a:rPr>
                                  <m:t>exp</m:t>
                                </m:r>
                              </m:fName>
                              <m:e>
                                <m:r>
                                  <a:rPr lang="en-CA" sz="2400" b="0" i="1" smtClean="0">
                                    <a:solidFill>
                                      <a:srgbClr val="C00000"/>
                                    </a:solidFill>
                                  </a:rPr>
                                  <m:t>(</m:t>
                                </m:r>
                                <m:sSub>
                                  <m:sSubPr>
                                    <m:ctrlPr>
                                      <a:rPr lang="en-CA" sz="2400" i="1">
                                        <a:solidFill>
                                          <a:srgbClr val="C00000"/>
                                        </a:solidFill>
                                      </a:rPr>
                                    </m:ctrlPr>
                                  </m:sSubPr>
                                  <m:e>
                                    <m:r>
                                      <a:rPr lang="en-CA" sz="2400" i="1">
                                        <a:solidFill>
                                          <a:srgbClr val="C00000"/>
                                        </a:solidFill>
                                      </a:rPr>
                                      <m:t>𝑊</m:t>
                                    </m:r>
                                  </m:e>
                                  <m:sub>
                                    <m:r>
                                      <a:rPr lang="en-CA" sz="2400" i="1">
                                        <a:solidFill>
                                          <a:srgbClr val="C00000"/>
                                        </a:solidFill>
                                      </a:rPr>
                                      <m:t>𝑀</m:t>
                                    </m:r>
                                    <m:d>
                                      <m:dPr>
                                        <m:ctrlPr>
                                          <a:rPr lang="en-CA" sz="2400" i="1">
                                            <a:solidFill>
                                              <a:srgbClr val="C00000"/>
                                            </a:solidFill>
                                          </a:rPr>
                                        </m:ctrlPr>
                                      </m:dPr>
                                      <m:e>
                                        <m:r>
                                          <a:rPr lang="en-CA" sz="2400" i="1">
                                            <a:solidFill>
                                              <a:srgbClr val="C00000"/>
                                            </a:solidFill>
                                          </a:rPr>
                                          <m:t>𝑦</m:t>
                                        </m:r>
                                        <m:r>
                                          <a:rPr lang="en-CA" sz="2400" b="0" i="1" smtClean="0">
                                            <a:solidFill>
                                              <a:srgbClr val="C00000"/>
                                            </a:solidFill>
                                          </a:rPr>
                                          <m:t>′</m:t>
                                        </m:r>
                                      </m:e>
                                    </m:d>
                                  </m:sub>
                                </m:sSub>
                                <m:r>
                                  <a:rPr lang="en-CA" sz="2400" i="1">
                                    <a:solidFill>
                                      <a:srgbClr val="C00000"/>
                                    </a:solidFill>
                                  </a:rPr>
                                  <m:t>.</m:t>
                                </m:r>
                                <m:sSub>
                                  <m:sSubPr>
                                    <m:ctrlPr>
                                      <a:rPr lang="en-CA" sz="2400" i="1">
                                        <a:solidFill>
                                          <a:srgbClr val="C00000"/>
                                        </a:solidFill>
                                      </a:rPr>
                                    </m:ctrlPr>
                                  </m:sSubPr>
                                  <m:e>
                                    <m:r>
                                      <a:rPr lang="en-CA" sz="2400" i="1">
                                        <a:solidFill>
                                          <a:srgbClr val="C00000"/>
                                        </a:solidFill>
                                      </a:rPr>
                                      <m:t>h</m:t>
                                    </m:r>
                                  </m:e>
                                  <m:sub>
                                    <m:r>
                                      <a:rPr lang="en-CA" sz="2400" i="1">
                                        <a:solidFill>
                                          <a:srgbClr val="C00000"/>
                                        </a:solidFill>
                                      </a:rPr>
                                      <m:t>[</m:t>
                                    </m:r>
                                    <m:r>
                                      <a:rPr lang="en-CA" sz="2400" i="1">
                                        <a:solidFill>
                                          <a:srgbClr val="C00000"/>
                                        </a:solidFill>
                                      </a:rPr>
                                      <m:t>𝑀𝐴𝑆𝐾</m:t>
                                    </m:r>
                                    <m:r>
                                      <a:rPr lang="en-CA" sz="2400" i="1">
                                        <a:solidFill>
                                          <a:srgbClr val="C00000"/>
                                        </a:solidFill>
                                      </a:rPr>
                                      <m:t>]</m:t>
                                    </m:r>
                                  </m:sub>
                                </m:sSub>
                                <m:r>
                                  <a:rPr lang="en-CA" sz="2400" b="0" i="1" smtClean="0">
                                    <a:solidFill>
                                      <a:srgbClr val="C00000"/>
                                    </a:solidFill>
                                  </a:rPr>
                                  <m:t>)</m:t>
                                </m:r>
                              </m:e>
                            </m:func>
                          </m:e>
                        </m:nary>
                      </m:den>
                    </m:f>
                  </m:oMath>
                </a14:m>
                <a:endParaRPr lang="en-US" sz="2400" dirty="0">
                  <a:solidFill>
                    <a:srgbClr val="C00000"/>
                  </a:solidFill>
                </a:endParaRPr>
              </a:p>
              <a:p>
                <a:endParaRPr lang="en-US" sz="2400" dirty="0"/>
              </a:p>
              <a:p>
                <a:endParaRPr lang="en-US" sz="2400" dirty="0"/>
              </a:p>
              <a:p>
                <a:endParaRPr lang="en-US" sz="2400" dirty="0"/>
              </a:p>
              <a:p>
                <a:endParaRPr lang="en-US" sz="2400" dirty="0"/>
              </a:p>
              <a:p>
                <a:endParaRPr lang="en-US" sz="2400" dirty="0"/>
              </a:p>
              <a:p>
                <a:r>
                  <a:rPr lang="en-US" sz="2400" dirty="0"/>
                  <a:t>    b. </a:t>
                </a:r>
                <a:r>
                  <a:rPr lang="en-US" sz="2400" b="1" dirty="0"/>
                  <a:t>Regression tasks-</a:t>
                </a:r>
              </a:p>
              <a:p>
                <a:r>
                  <a:rPr lang="en-US" sz="2400" dirty="0"/>
                  <a:t>        </a:t>
                </a:r>
                <a14:m>
                  <m:oMath xmlns:m="http://schemas.openxmlformats.org/officeDocument/2006/math">
                    <m:r>
                      <a:rPr lang="en-CA" sz="2400" b="0" i="1" smtClean="0">
                        <a:ea typeface="Cambria Math" panose="02040503050406030204" pitchFamily="18" charset="0"/>
                      </a:rPr>
                      <m:t>𝛶</m:t>
                    </m:r>
                  </m:oMath>
                </a14:m>
                <a:r>
                  <a:rPr lang="en-US" sz="2400" dirty="0"/>
                  <a:t> is treated as bounded intervals which are opposing poles </a:t>
                </a:r>
                <a14:m>
                  <m:oMath xmlns:m="http://schemas.openxmlformats.org/officeDocument/2006/math">
                    <m:r>
                      <a:rPr lang="en-CA" sz="2400" b="0" i="1" smtClean="0"/>
                      <m:t>[</m:t>
                    </m:r>
                    <m:sSub>
                      <m:sSubPr>
                        <m:ctrlPr>
                          <a:rPr lang="en-CA" sz="2400" b="0" i="1" smtClean="0"/>
                        </m:ctrlPr>
                      </m:sSubPr>
                      <m:e>
                        <m:r>
                          <a:rPr lang="en-CA" sz="2400" b="0" i="1" smtClean="0"/>
                          <m:t>𝑣</m:t>
                        </m:r>
                      </m:e>
                      <m:sub>
                        <m:r>
                          <a:rPr lang="en-CA" sz="2400" b="0" i="1" smtClean="0"/>
                          <m:t>𝑙</m:t>
                        </m:r>
                      </m:sub>
                    </m:sSub>
                    <m:r>
                      <a:rPr lang="en-CA" sz="2400" b="0" i="1" smtClean="0"/>
                      <m:t>,</m:t>
                    </m:r>
                    <m:sSub>
                      <m:sSubPr>
                        <m:ctrlPr>
                          <a:rPr lang="en-CA" sz="2400" b="0" i="1" smtClean="0"/>
                        </m:ctrlPr>
                      </m:sSubPr>
                      <m:e>
                        <m:r>
                          <a:rPr lang="en-CA" sz="2400" b="0" i="1" smtClean="0"/>
                          <m:t>𝑣</m:t>
                        </m:r>
                      </m:e>
                      <m:sub>
                        <m:r>
                          <a:rPr lang="en-CA" sz="2400" b="0" i="1" smtClean="0"/>
                          <m:t>𝑢</m:t>
                        </m:r>
                      </m:sub>
                    </m:sSub>
                    <m:r>
                      <a:rPr lang="en-CA" sz="2400" b="0" i="1" smtClean="0"/>
                      <m:t>]</m:t>
                    </m:r>
                  </m:oMath>
                </a14:m>
                <a:r>
                  <a:rPr lang="en-US" sz="2400" dirty="0"/>
                  <a:t> </a:t>
                </a:r>
              </a:p>
              <a:p>
                <a:r>
                  <a:rPr lang="en-US" sz="2400" dirty="0">
                    <a:solidFill>
                      <a:srgbClr val="C00000"/>
                    </a:solidFill>
                  </a:rPr>
                  <a:t>        (eg- [0,1], 0 = “terrible” and 1 = “great”)</a:t>
                </a:r>
              </a:p>
              <a:p>
                <a:r>
                  <a:rPr lang="en-US" sz="2400" dirty="0">
                    <a:solidFill>
                      <a:srgbClr val="C00000"/>
                    </a:solidFill>
                  </a:rPr>
                  <a:t>        </a:t>
                </a:r>
                <a14:m>
                  <m:oMath xmlns:m="http://schemas.openxmlformats.org/officeDocument/2006/math">
                    <m:r>
                      <a:rPr lang="en-CA" sz="2400" b="0" i="1" smtClean="0">
                        <a:solidFill>
                          <a:srgbClr val="C00000"/>
                        </a:solidFill>
                      </a:rPr>
                      <m:t>𝑦</m:t>
                    </m:r>
                    <m:r>
                      <a:rPr lang="en-CA" sz="2400" b="0" i="1" smtClean="0">
                        <a:solidFill>
                          <a:srgbClr val="C00000"/>
                        </a:solidFill>
                      </a:rPr>
                      <m:t>=</m:t>
                    </m:r>
                    <m:sSub>
                      <m:sSubPr>
                        <m:ctrlPr>
                          <a:rPr lang="en-CA" sz="2400" i="1">
                            <a:solidFill>
                              <a:srgbClr val="C00000"/>
                            </a:solidFill>
                          </a:rPr>
                        </m:ctrlPr>
                      </m:sSubPr>
                      <m:e>
                        <m:r>
                          <a:rPr lang="en-CA" sz="2400" i="1">
                            <a:solidFill>
                              <a:srgbClr val="C00000"/>
                            </a:solidFill>
                          </a:rPr>
                          <m:t>𝑣</m:t>
                        </m:r>
                      </m:e>
                      <m:sub>
                        <m:r>
                          <a:rPr lang="en-CA" sz="2400" i="1">
                            <a:solidFill>
                              <a:srgbClr val="C00000"/>
                            </a:solidFill>
                          </a:rPr>
                          <m:t>𝑙</m:t>
                        </m:r>
                      </m:sub>
                    </m:sSub>
                    <m:r>
                      <a:rPr lang="en-CA" sz="2400" b="0" i="1" smtClean="0">
                        <a:solidFill>
                          <a:srgbClr val="C00000"/>
                        </a:solidFill>
                      </a:rPr>
                      <m:t>.</m:t>
                    </m:r>
                    <m:r>
                      <a:rPr lang="en-CA" sz="2400" b="0" i="1" smtClean="0">
                        <a:solidFill>
                          <a:srgbClr val="C00000"/>
                        </a:solidFill>
                      </a:rPr>
                      <m:t>𝑝</m:t>
                    </m:r>
                    <m:d>
                      <m:dPr>
                        <m:ctrlPr>
                          <a:rPr lang="en-CA" sz="2400" b="0" i="1" smtClean="0">
                            <a:solidFill>
                              <a:srgbClr val="C00000"/>
                            </a:solidFill>
                          </a:rPr>
                        </m:ctrlPr>
                      </m:dPr>
                      <m:e>
                        <m:sSub>
                          <m:sSubPr>
                            <m:ctrlPr>
                              <a:rPr lang="en-CA" sz="2400" i="1">
                                <a:solidFill>
                                  <a:srgbClr val="C00000"/>
                                </a:solidFill>
                              </a:rPr>
                            </m:ctrlPr>
                          </m:sSubPr>
                          <m:e>
                            <m:r>
                              <a:rPr lang="en-CA" sz="2400" b="0" i="1" smtClean="0">
                                <a:solidFill>
                                  <a:srgbClr val="C00000"/>
                                </a:solidFill>
                              </a:rPr>
                              <m:t>𝑦</m:t>
                            </m:r>
                          </m:e>
                          <m:sub>
                            <m:r>
                              <a:rPr lang="en-CA" sz="2400" i="1">
                                <a:solidFill>
                                  <a:srgbClr val="C00000"/>
                                </a:solidFill>
                              </a:rPr>
                              <m:t>𝑙</m:t>
                            </m:r>
                          </m:sub>
                        </m:sSub>
                      </m:e>
                      <m:e>
                        <m:sSub>
                          <m:sSubPr>
                            <m:ctrlPr>
                              <a:rPr lang="en-CA" sz="2400" i="1">
                                <a:solidFill>
                                  <a:srgbClr val="C00000"/>
                                </a:solidFill>
                              </a:rPr>
                            </m:ctrlPr>
                          </m:sSubPr>
                          <m:e>
                            <m:r>
                              <a:rPr lang="en-CA" sz="2400" b="0" i="1" smtClean="0">
                                <a:solidFill>
                                  <a:srgbClr val="C00000"/>
                                </a:solidFill>
                              </a:rPr>
                              <m:t>𝑥</m:t>
                            </m:r>
                          </m:e>
                          <m:sub>
                            <m:r>
                              <a:rPr lang="en-CA" sz="2400" b="0" i="1" smtClean="0">
                                <a:solidFill>
                                  <a:srgbClr val="C00000"/>
                                </a:solidFill>
                              </a:rPr>
                              <m:t>𝑖𝑛</m:t>
                            </m:r>
                          </m:sub>
                        </m:sSub>
                      </m:e>
                    </m:d>
                    <m:r>
                      <a:rPr lang="en-CA" sz="2400" b="0" i="1" smtClean="0">
                        <a:solidFill>
                          <a:srgbClr val="C00000"/>
                        </a:solidFill>
                      </a:rPr>
                      <m:t>+</m:t>
                    </m:r>
                    <m:sSub>
                      <m:sSubPr>
                        <m:ctrlPr>
                          <a:rPr lang="en-CA" sz="2400" i="1">
                            <a:solidFill>
                              <a:srgbClr val="C00000"/>
                            </a:solidFill>
                          </a:rPr>
                        </m:ctrlPr>
                      </m:sSubPr>
                      <m:e>
                        <m:r>
                          <a:rPr lang="en-CA" sz="2400" i="1">
                            <a:solidFill>
                              <a:srgbClr val="C00000"/>
                            </a:solidFill>
                          </a:rPr>
                          <m:t>𝑣</m:t>
                        </m:r>
                      </m:e>
                      <m:sub>
                        <m:r>
                          <a:rPr lang="en-CA" sz="2400" b="0" i="1" smtClean="0">
                            <a:solidFill>
                              <a:srgbClr val="C00000"/>
                            </a:solidFill>
                          </a:rPr>
                          <m:t>𝑢</m:t>
                        </m:r>
                      </m:sub>
                    </m:sSub>
                    <m:r>
                      <a:rPr lang="en-CA" sz="2400" i="1">
                        <a:solidFill>
                          <a:srgbClr val="C00000"/>
                        </a:solidFill>
                      </a:rPr>
                      <m:t>.</m:t>
                    </m:r>
                    <m:r>
                      <a:rPr lang="en-CA" sz="2400" i="1">
                        <a:solidFill>
                          <a:srgbClr val="C00000"/>
                        </a:solidFill>
                      </a:rPr>
                      <m:t>𝑝</m:t>
                    </m:r>
                    <m:d>
                      <m:dPr>
                        <m:ctrlPr>
                          <a:rPr lang="en-CA" sz="2400" i="1">
                            <a:solidFill>
                              <a:srgbClr val="C00000"/>
                            </a:solidFill>
                          </a:rPr>
                        </m:ctrlPr>
                      </m:dPr>
                      <m:e>
                        <m:sSub>
                          <m:sSubPr>
                            <m:ctrlPr>
                              <a:rPr lang="en-CA" sz="2400" i="1">
                                <a:solidFill>
                                  <a:srgbClr val="C00000"/>
                                </a:solidFill>
                              </a:rPr>
                            </m:ctrlPr>
                          </m:sSubPr>
                          <m:e>
                            <m:r>
                              <a:rPr lang="en-CA" sz="2400" i="1">
                                <a:solidFill>
                                  <a:srgbClr val="C00000"/>
                                </a:solidFill>
                              </a:rPr>
                              <m:t>𝑦</m:t>
                            </m:r>
                          </m:e>
                          <m:sub>
                            <m:r>
                              <a:rPr lang="en-CA" sz="2400" b="0" i="1" smtClean="0">
                                <a:solidFill>
                                  <a:srgbClr val="C00000"/>
                                </a:solidFill>
                              </a:rPr>
                              <m:t>𝑢</m:t>
                            </m:r>
                          </m:sub>
                        </m:sSub>
                      </m:e>
                      <m:e>
                        <m:sSub>
                          <m:sSubPr>
                            <m:ctrlPr>
                              <a:rPr lang="en-CA" sz="2400" i="1">
                                <a:solidFill>
                                  <a:srgbClr val="C00000"/>
                                </a:solidFill>
                              </a:rPr>
                            </m:ctrlPr>
                          </m:sSubPr>
                          <m:e>
                            <m:r>
                              <a:rPr lang="en-CA" sz="2400" i="1">
                                <a:solidFill>
                                  <a:srgbClr val="C00000"/>
                                </a:solidFill>
                              </a:rPr>
                              <m:t>𝑥</m:t>
                            </m:r>
                          </m:e>
                          <m:sub>
                            <m:r>
                              <a:rPr lang="en-CA" sz="2400" i="1">
                                <a:solidFill>
                                  <a:srgbClr val="C00000"/>
                                </a:solidFill>
                              </a:rPr>
                              <m:t>𝑖𝑛</m:t>
                            </m:r>
                          </m:sub>
                        </m:sSub>
                      </m:e>
                    </m:d>
                  </m:oMath>
                </a14:m>
                <a:endParaRPr lang="en-US" sz="2400" dirty="0">
                  <a:solidFill>
                    <a:srgbClr val="C00000"/>
                  </a:solidFill>
                </a:endParaRPr>
              </a:p>
            </p:txBody>
          </p:sp>
        </mc:Choice>
        <mc:Fallback>
          <p:sp>
            <p:nvSpPr>
              <p:cNvPr id="19" name="TextBox 18">
                <a:extLst>
                  <a:ext uri="{FF2B5EF4-FFF2-40B4-BE49-F238E27FC236}">
                    <a16:creationId xmlns:a16="http://schemas.microsoft.com/office/drawing/2014/main" id="{04F4A0BA-8F48-9D49-6B9A-303AED088087}"/>
                  </a:ext>
                </a:extLst>
              </p:cNvPr>
              <p:cNvSpPr txBox="1">
                <a:spLocks noRot="1" noChangeAspect="1" noMove="1" noResize="1" noEditPoints="1" noAdjustHandles="1" noChangeArrowheads="1" noChangeShapeType="1" noTextEdit="1"/>
              </p:cNvSpPr>
              <p:nvPr/>
            </p:nvSpPr>
            <p:spPr>
              <a:xfrm>
                <a:off x="562689" y="909337"/>
                <a:ext cx="11066621" cy="4847417"/>
              </a:xfrm>
              <a:prstGeom prst="rect">
                <a:avLst/>
              </a:prstGeom>
              <a:blipFill>
                <a:blip r:embed="rId2"/>
                <a:stretch>
                  <a:fillRect l="-917" t="-1044" b="-13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90185C3F-8018-FBDD-96F3-221635FA838F}"/>
                  </a:ext>
                </a:extLst>
              </p:cNvPr>
              <p:cNvSpPr txBox="1"/>
              <p:nvPr/>
            </p:nvSpPr>
            <p:spPr>
              <a:xfrm>
                <a:off x="5689600" y="2604462"/>
                <a:ext cx="5939710" cy="1639680"/>
              </a:xfrm>
              <a:prstGeom prst="rect">
                <a:avLst/>
              </a:prstGeom>
              <a:noFill/>
            </p:spPr>
            <p:txBody>
              <a:bodyPr wrap="square" rtlCol="0">
                <a:spAutoFit/>
              </a:bodyPr>
              <a:lstStyle/>
              <a:p>
                <a14:m>
                  <m:oMath xmlns:m="http://schemas.openxmlformats.org/officeDocument/2006/math">
                    <m:r>
                      <m:rPr>
                        <m:brk m:alnAt="7"/>
                      </m:rPr>
                      <a:rPr lang="en-CA" sz="2400" b="0" i="1" smtClean="0">
                        <a:solidFill>
                          <a:schemeClr val="tx1"/>
                        </a:solidFill>
                      </a:rPr>
                      <m:t>𝑦</m:t>
                    </m:r>
                    <m:r>
                      <a:rPr lang="en-CA" sz="2400" b="0" i="1" smtClean="0">
                        <a:solidFill>
                          <a:schemeClr val="tx1"/>
                        </a:solidFill>
                      </a:rPr>
                      <m:t>∈</m:t>
                    </m:r>
                    <m:r>
                      <a:rPr lang="en-CA" sz="2400" b="0" i="1" smtClean="0">
                        <a:solidFill>
                          <a:schemeClr val="tx1"/>
                        </a:solidFill>
                        <a:ea typeface="Cambria Math" panose="02040503050406030204" pitchFamily="18" charset="0"/>
                      </a:rPr>
                      <m:t>𝛾</m:t>
                    </m:r>
                  </m:oMath>
                </a14:m>
                <a:r>
                  <a:rPr lang="en-US" sz="2400" dirty="0">
                    <a:solidFill>
                      <a:schemeClr val="tx1"/>
                    </a:solidFill>
                  </a:rPr>
                  <a:t> </a:t>
                </a:r>
                <a:endParaRPr lang="en-CA" sz="2400" b="0" i="1" dirty="0">
                  <a:solidFill>
                    <a:schemeClr val="tx1"/>
                  </a:solidFill>
                </a:endParaRPr>
              </a:p>
              <a:p>
                <a14:m>
                  <m:oMath xmlns:m="http://schemas.openxmlformats.org/officeDocument/2006/math">
                    <m:sSub>
                      <m:sSubPr>
                        <m:ctrlPr>
                          <a:rPr lang="en-CA" sz="2400" b="0" i="1" smtClean="0"/>
                        </m:ctrlPr>
                      </m:sSubPr>
                      <m:e>
                        <m:r>
                          <a:rPr lang="en-CA" sz="2400" b="0" i="1" smtClean="0"/>
                          <m:t>𝑊</m:t>
                        </m:r>
                      </m:e>
                      <m:sub>
                        <m:r>
                          <a:rPr lang="en-CA" sz="2400" b="0" i="1" smtClean="0"/>
                          <m:t>𝑀</m:t>
                        </m:r>
                        <m:d>
                          <m:dPr>
                            <m:ctrlPr>
                              <a:rPr lang="en-CA" sz="2400" b="0" i="1" smtClean="0"/>
                            </m:ctrlPr>
                          </m:dPr>
                          <m:e>
                            <m:r>
                              <a:rPr lang="en-CA" sz="2400" b="0" i="1" smtClean="0"/>
                              <m:t>𝑦</m:t>
                            </m:r>
                          </m:e>
                        </m:d>
                      </m:sub>
                    </m:sSub>
                    <m:r>
                      <a:rPr lang="en-CA" sz="2400" b="0" i="1" smtClean="0"/>
                      <m:t> </m:t>
                    </m:r>
                  </m:oMath>
                </a14:m>
                <a:r>
                  <a:rPr lang="en-US" sz="2400" dirty="0">
                    <a:solidFill>
                      <a:srgbClr val="C00000"/>
                    </a:solidFill>
                  </a:rPr>
                  <a:t>     Pre-trained weights before </a:t>
                </a:r>
                <a:r>
                  <a:rPr lang="en-US" sz="2400" dirty="0" err="1">
                    <a:solidFill>
                      <a:srgbClr val="C00000"/>
                    </a:solidFill>
                  </a:rPr>
                  <a:t>softmax</a:t>
                </a:r>
                <a:endParaRPr lang="en-US" sz="2400" dirty="0">
                  <a:solidFill>
                    <a:srgbClr val="C00000"/>
                  </a:solidFill>
                </a:endParaRPr>
              </a:p>
              <a:p>
                <a14:m>
                  <m:oMath xmlns:m="http://schemas.openxmlformats.org/officeDocument/2006/math">
                    <m:sSub>
                      <m:sSubPr>
                        <m:ctrlPr>
                          <a:rPr lang="en-CA" sz="2400" b="0" i="1" smtClean="0"/>
                        </m:ctrlPr>
                      </m:sSubPr>
                      <m:e>
                        <m:r>
                          <a:rPr lang="en-CA" sz="2400" b="0" i="1" smtClean="0"/>
                          <m:t>h</m:t>
                        </m:r>
                      </m:e>
                      <m:sub>
                        <m:r>
                          <a:rPr lang="en-CA" sz="2400" b="0" i="1" smtClean="0"/>
                          <m:t>[</m:t>
                        </m:r>
                        <m:r>
                          <a:rPr lang="en-CA" sz="2400" b="0" i="1" smtClean="0"/>
                          <m:t>𝑀𝐴𝑆𝐾</m:t>
                        </m:r>
                        <m:r>
                          <a:rPr lang="en-CA" sz="2400" b="0" i="1" smtClean="0"/>
                          <m:t>]</m:t>
                        </m:r>
                      </m:sub>
                    </m:sSub>
                  </m:oMath>
                </a14:m>
                <a:r>
                  <a:rPr lang="en-US" sz="2400" dirty="0">
                    <a:solidFill>
                      <a:srgbClr val="C00000"/>
                    </a:solidFill>
                  </a:rPr>
                  <a:t>    Hidden vector of [MASK]</a:t>
                </a:r>
              </a:p>
              <a:p>
                <a:endParaRPr lang="en-US" sz="2400" dirty="0">
                  <a:solidFill>
                    <a:srgbClr val="C00000"/>
                  </a:solidFill>
                </a:endParaRPr>
              </a:p>
            </p:txBody>
          </p:sp>
        </mc:Choice>
        <mc:Fallback>
          <p:sp>
            <p:nvSpPr>
              <p:cNvPr id="27" name="TextBox 26">
                <a:extLst>
                  <a:ext uri="{FF2B5EF4-FFF2-40B4-BE49-F238E27FC236}">
                    <a16:creationId xmlns:a16="http://schemas.microsoft.com/office/drawing/2014/main" id="{90185C3F-8018-FBDD-96F3-221635FA838F}"/>
                  </a:ext>
                </a:extLst>
              </p:cNvPr>
              <p:cNvSpPr txBox="1">
                <a:spLocks noRot="1" noChangeAspect="1" noMove="1" noResize="1" noEditPoints="1" noAdjustHandles="1" noChangeArrowheads="1" noChangeShapeType="1" noTextEdit="1"/>
              </p:cNvSpPr>
              <p:nvPr/>
            </p:nvSpPr>
            <p:spPr>
              <a:xfrm>
                <a:off x="5689600" y="2604462"/>
                <a:ext cx="5939710" cy="1639680"/>
              </a:xfrm>
              <a:prstGeom prst="rect">
                <a:avLst/>
              </a:prstGeom>
              <a:blipFill>
                <a:blip r:embed="rId3"/>
                <a:stretch>
                  <a:fillRect l="-213" t="-1527"/>
                </a:stretch>
              </a:blipFill>
            </p:spPr>
            <p:txBody>
              <a:bodyPr/>
              <a:lstStyle/>
              <a:p>
                <a:r>
                  <a:rPr lang="en-US">
                    <a:noFill/>
                  </a:rPr>
                  <a:t> </a:t>
                </a:r>
              </a:p>
            </p:txBody>
          </p:sp>
        </mc:Fallback>
      </mc:AlternateContent>
    </p:spTree>
    <p:extLst>
      <p:ext uri="{BB962C8B-B14F-4D97-AF65-F5344CB8AC3E}">
        <p14:creationId xmlns:p14="http://schemas.microsoft.com/office/powerpoint/2010/main" val="460905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A8046-5F65-5CD4-D3A6-398746C0C3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E12613-4A61-7D77-D14A-A3E3A2007CBE}"/>
              </a:ext>
            </a:extLst>
          </p:cNvPr>
          <p:cNvSpPr>
            <a:spLocks noGrp="1"/>
          </p:cNvSpPr>
          <p:nvPr>
            <p:ph type="title"/>
          </p:nvPr>
        </p:nvSpPr>
        <p:spPr>
          <a:xfrm>
            <a:off x="838200" y="351679"/>
            <a:ext cx="10515600" cy="902162"/>
          </a:xfrm>
        </p:spPr>
        <p:txBody>
          <a:bodyPr vert="horz" lIns="91440" tIns="45720" rIns="91440" bIns="45720" rtlCol="0" anchor="ctr">
            <a:noAutofit/>
          </a:bodyPr>
          <a:lstStyle/>
          <a:p>
            <a:r>
              <a:rPr lang="en-US" sz="4000" b="1" dirty="0"/>
              <a:t>Paper 1: Parameter-efficient Transfer </a:t>
            </a:r>
            <a:br>
              <a:rPr lang="en-US" sz="4000" b="1" dirty="0"/>
            </a:br>
            <a:r>
              <a:rPr lang="en-US" sz="4000" b="1" dirty="0"/>
              <a:t>                Learning for NLP</a:t>
            </a:r>
            <a:endParaRPr lang="en-US" sz="4000" b="1" dirty="0">
              <a:cs typeface="Calibri Light"/>
            </a:endParaRPr>
          </a:p>
        </p:txBody>
      </p:sp>
      <p:sp>
        <p:nvSpPr>
          <p:cNvPr id="3" name="Content Placeholder 2">
            <a:extLst>
              <a:ext uri="{FF2B5EF4-FFF2-40B4-BE49-F238E27FC236}">
                <a16:creationId xmlns:a16="http://schemas.microsoft.com/office/drawing/2014/main" id="{98B8162A-4281-6F64-AF37-562791E00428}"/>
              </a:ext>
            </a:extLst>
          </p:cNvPr>
          <p:cNvSpPr>
            <a:spLocks noGrp="1"/>
          </p:cNvSpPr>
          <p:nvPr>
            <p:ph idx="1"/>
          </p:nvPr>
        </p:nvSpPr>
        <p:spPr>
          <a:xfrm>
            <a:off x="838200" y="1373465"/>
            <a:ext cx="10515600" cy="2068641"/>
          </a:xfrm>
        </p:spPr>
        <p:txBody>
          <a:bodyPr>
            <a:normAutofit/>
          </a:bodyPr>
          <a:lstStyle/>
          <a:p>
            <a:pPr marL="0" indent="0">
              <a:buNone/>
            </a:pPr>
            <a:r>
              <a:rPr lang="en-US" sz="2400" dirty="0">
                <a:latin typeface="+mj-lt"/>
              </a:rPr>
              <a:t>Prerequisites</a:t>
            </a:r>
          </a:p>
          <a:p>
            <a:pPr marL="0" indent="0">
              <a:buNone/>
            </a:pPr>
            <a:endParaRPr lang="en-US" sz="1800" dirty="0"/>
          </a:p>
          <a:p>
            <a:r>
              <a:rPr lang="en-US" sz="2400" dirty="0"/>
              <a:t>What is transfer learning?</a:t>
            </a:r>
          </a:p>
          <a:p>
            <a:pPr lvl="1"/>
            <a:r>
              <a:rPr lang="en-US" dirty="0"/>
              <a:t>A machine learning method where a model developed for one task is reused as the starting point for a model on a different but related task.</a:t>
            </a:r>
          </a:p>
          <a:p>
            <a:pPr lvl="1"/>
            <a:endParaRPr lang="en-US" dirty="0"/>
          </a:p>
          <a:p>
            <a:pPr marL="457200" lvl="1" indent="0">
              <a:buNone/>
            </a:pPr>
            <a:endParaRPr lang="en-US" dirty="0"/>
          </a:p>
          <a:p>
            <a:pPr marL="457200" lvl="1" indent="0">
              <a:buNone/>
            </a:pPr>
            <a:endParaRPr lang="en-US" dirty="0"/>
          </a:p>
        </p:txBody>
      </p:sp>
      <p:sp>
        <p:nvSpPr>
          <p:cNvPr id="4" name="Date Placeholder 3">
            <a:extLst>
              <a:ext uri="{FF2B5EF4-FFF2-40B4-BE49-F238E27FC236}">
                <a16:creationId xmlns:a16="http://schemas.microsoft.com/office/drawing/2014/main" id="{384AEFCB-DC8A-E8FB-29F7-CF8B4003DEEF}"/>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4A49DF88-BC50-111A-1604-C4403CF5E9F7}"/>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3696CE8F-0A45-2751-D4D2-DD2F5A386DFE}"/>
              </a:ext>
            </a:extLst>
          </p:cNvPr>
          <p:cNvSpPr>
            <a:spLocks noGrp="1"/>
          </p:cNvSpPr>
          <p:nvPr>
            <p:ph type="sldNum" sz="quarter" idx="12"/>
          </p:nvPr>
        </p:nvSpPr>
        <p:spPr/>
        <p:txBody>
          <a:bodyPr/>
          <a:lstStyle/>
          <a:p>
            <a:fld id="{D4F24A5E-B0D2-394D-9970-9AE06BCB59C1}" type="slidenum">
              <a:rPr lang="en-US" smtClean="0"/>
              <a:t>4</a:t>
            </a:fld>
            <a:endParaRPr lang="en-US"/>
          </a:p>
        </p:txBody>
      </p:sp>
      <p:grpSp>
        <p:nvGrpSpPr>
          <p:cNvPr id="20" name="Group 19">
            <a:extLst>
              <a:ext uri="{FF2B5EF4-FFF2-40B4-BE49-F238E27FC236}">
                <a16:creationId xmlns:a16="http://schemas.microsoft.com/office/drawing/2014/main" id="{120B123D-78EA-8D43-AEA5-1153AB0EC56A}"/>
              </a:ext>
            </a:extLst>
          </p:cNvPr>
          <p:cNvGrpSpPr/>
          <p:nvPr/>
        </p:nvGrpSpPr>
        <p:grpSpPr>
          <a:xfrm>
            <a:off x="1175349" y="3573587"/>
            <a:ext cx="6633633" cy="2707480"/>
            <a:chOff x="1175349" y="3573587"/>
            <a:chExt cx="6633633" cy="2707480"/>
          </a:xfrm>
        </p:grpSpPr>
        <p:cxnSp>
          <p:nvCxnSpPr>
            <p:cNvPr id="15" name="Straight Arrow Connector 14">
              <a:extLst>
                <a:ext uri="{FF2B5EF4-FFF2-40B4-BE49-F238E27FC236}">
                  <a16:creationId xmlns:a16="http://schemas.microsoft.com/office/drawing/2014/main" id="{1AC278EE-72E4-E6A1-328C-24136668E49D}"/>
                </a:ext>
              </a:extLst>
            </p:cNvPr>
            <p:cNvCxnSpPr>
              <a:cxnSpLocks/>
            </p:cNvCxnSpPr>
            <p:nvPr/>
          </p:nvCxnSpPr>
          <p:spPr>
            <a:xfrm flipV="1">
              <a:off x="3249443" y="4927327"/>
              <a:ext cx="1951566" cy="178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8" name="Group 17">
              <a:extLst>
                <a:ext uri="{FF2B5EF4-FFF2-40B4-BE49-F238E27FC236}">
                  <a16:creationId xmlns:a16="http://schemas.microsoft.com/office/drawing/2014/main" id="{2054CD6D-9C7E-2A9E-122E-0ED845B0890C}"/>
                </a:ext>
              </a:extLst>
            </p:cNvPr>
            <p:cNvGrpSpPr/>
            <p:nvPr/>
          </p:nvGrpSpPr>
          <p:grpSpPr>
            <a:xfrm>
              <a:off x="1175349" y="3573587"/>
              <a:ext cx="6633633" cy="2707480"/>
              <a:chOff x="1593363" y="3573587"/>
              <a:chExt cx="6633633" cy="2707480"/>
            </a:xfrm>
          </p:grpSpPr>
          <p:sp>
            <p:nvSpPr>
              <p:cNvPr id="7" name="Oval 6">
                <a:extLst>
                  <a:ext uri="{FF2B5EF4-FFF2-40B4-BE49-F238E27FC236}">
                    <a16:creationId xmlns:a16="http://schemas.microsoft.com/office/drawing/2014/main" id="{CA6BA6AC-AFC3-DC5F-8738-5D7BFF6BAD17}"/>
                  </a:ext>
                </a:extLst>
              </p:cNvPr>
              <p:cNvSpPr/>
              <p:nvPr/>
            </p:nvSpPr>
            <p:spPr>
              <a:xfrm>
                <a:off x="1593363" y="4174720"/>
                <a:ext cx="2082800" cy="1540933"/>
              </a:xfrm>
              <a:prstGeom prst="ellipse">
                <a:avLst/>
              </a:prstGeom>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Benefits</a:t>
                </a:r>
              </a:p>
            </p:txBody>
          </p:sp>
          <p:sp>
            <p:nvSpPr>
              <p:cNvPr id="8" name="Oval 7">
                <a:extLst>
                  <a:ext uri="{FF2B5EF4-FFF2-40B4-BE49-F238E27FC236}">
                    <a16:creationId xmlns:a16="http://schemas.microsoft.com/office/drawing/2014/main" id="{88050E42-5F27-BB0E-494A-1A163C569E37}"/>
                  </a:ext>
                </a:extLst>
              </p:cNvPr>
              <p:cNvSpPr/>
              <p:nvPr/>
            </p:nvSpPr>
            <p:spPr>
              <a:xfrm>
                <a:off x="4920763" y="3573587"/>
                <a:ext cx="2599267" cy="541866"/>
              </a:xfrm>
              <a:prstGeom prst="ellipse">
                <a:avLst/>
              </a:prstGeom>
              <a:solidFill>
                <a:schemeClr val="accent6">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solidFill>
                  </a:rPr>
                  <a:t>Efficiency</a:t>
                </a:r>
              </a:p>
            </p:txBody>
          </p:sp>
          <p:sp>
            <p:nvSpPr>
              <p:cNvPr id="9" name="Oval 8">
                <a:extLst>
                  <a:ext uri="{FF2B5EF4-FFF2-40B4-BE49-F238E27FC236}">
                    <a16:creationId xmlns:a16="http://schemas.microsoft.com/office/drawing/2014/main" id="{C043EC1D-EEA0-FEC0-2349-1AE3DC5E6EFB}"/>
                  </a:ext>
                </a:extLst>
              </p:cNvPr>
              <p:cNvSpPr/>
              <p:nvPr/>
            </p:nvSpPr>
            <p:spPr>
              <a:xfrm>
                <a:off x="4920762" y="5739201"/>
                <a:ext cx="2599267" cy="541866"/>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Versatility</a:t>
                </a:r>
              </a:p>
            </p:txBody>
          </p:sp>
          <p:sp>
            <p:nvSpPr>
              <p:cNvPr id="10" name="Oval 9">
                <a:extLst>
                  <a:ext uri="{FF2B5EF4-FFF2-40B4-BE49-F238E27FC236}">
                    <a16:creationId xmlns:a16="http://schemas.microsoft.com/office/drawing/2014/main" id="{0D093C06-999C-F197-EB27-692D7F7B10CF}"/>
                  </a:ext>
                </a:extLst>
              </p:cNvPr>
              <p:cNvSpPr/>
              <p:nvPr/>
            </p:nvSpPr>
            <p:spPr>
              <a:xfrm>
                <a:off x="5627729" y="4656394"/>
                <a:ext cx="2599267" cy="541866"/>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Performance</a:t>
                </a:r>
              </a:p>
            </p:txBody>
          </p:sp>
          <p:cxnSp>
            <p:nvCxnSpPr>
              <p:cNvPr id="13" name="Straight Arrow Connector 12">
                <a:extLst>
                  <a:ext uri="{FF2B5EF4-FFF2-40B4-BE49-F238E27FC236}">
                    <a16:creationId xmlns:a16="http://schemas.microsoft.com/office/drawing/2014/main" id="{410F1A71-760C-6CD9-D311-EC36EFE144BD}"/>
                  </a:ext>
                </a:extLst>
              </p:cNvPr>
              <p:cNvCxnSpPr>
                <a:cxnSpLocks/>
              </p:cNvCxnSpPr>
              <p:nvPr/>
            </p:nvCxnSpPr>
            <p:spPr>
              <a:xfrm flipV="1">
                <a:off x="3676163" y="3844520"/>
                <a:ext cx="1244600" cy="11006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E2EC19C9-0372-A779-D545-8A8D2107CA3C}"/>
                  </a:ext>
                </a:extLst>
              </p:cNvPr>
              <p:cNvCxnSpPr>
                <a:cxnSpLocks/>
              </p:cNvCxnSpPr>
              <p:nvPr/>
            </p:nvCxnSpPr>
            <p:spPr>
              <a:xfrm>
                <a:off x="3676163" y="4945187"/>
                <a:ext cx="1244599" cy="10649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sp>
        <p:nvSpPr>
          <p:cNvPr id="12" name="AutoShape 2" descr="Car Line Drawing That Can Be Used For Vector SVG Icon - SVG Repo">
            <a:extLst>
              <a:ext uri="{FF2B5EF4-FFF2-40B4-BE49-F238E27FC236}">
                <a16:creationId xmlns:a16="http://schemas.microsoft.com/office/drawing/2014/main" id="{569A9BE7-9B26-1A4D-7C9A-D5F70A58351D}"/>
              </a:ext>
            </a:extLst>
          </p:cNvPr>
          <p:cNvSpPr>
            <a:spLocks noChangeAspect="1" noChangeArrowheads="1"/>
          </p:cNvSpPr>
          <p:nvPr/>
        </p:nvSpPr>
        <p:spPr bwMode="auto">
          <a:xfrm>
            <a:off x="8612230" y="3696026"/>
            <a:ext cx="304800" cy="2969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73355B95-2DCE-49DC-C08F-DCCE84C5DC52}"/>
              </a:ext>
            </a:extLst>
          </p:cNvPr>
          <p:cNvGrpSpPr/>
          <p:nvPr/>
        </p:nvGrpSpPr>
        <p:grpSpPr>
          <a:xfrm>
            <a:off x="8473020" y="3796233"/>
            <a:ext cx="3018360" cy="2280047"/>
            <a:chOff x="8764628" y="3782594"/>
            <a:chExt cx="3018360" cy="2280047"/>
          </a:xfrm>
        </p:grpSpPr>
        <p:pic>
          <p:nvPicPr>
            <p:cNvPr id="1030" name="Picture 6" descr="Simple car silhouette | Free SVG | Car silhouette, Car ...">
              <a:extLst>
                <a:ext uri="{FF2B5EF4-FFF2-40B4-BE49-F238E27FC236}">
                  <a16:creationId xmlns:a16="http://schemas.microsoft.com/office/drawing/2014/main" id="{8F1535DE-3934-C37D-2270-380ED1E7F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4988" y="5376587"/>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rake Hotline Bling Meme Generator - Imgflip">
              <a:extLst>
                <a:ext uri="{FF2B5EF4-FFF2-40B4-BE49-F238E27FC236}">
                  <a16:creationId xmlns:a16="http://schemas.microsoft.com/office/drawing/2014/main" id="{6EFD68C1-2076-30EF-F555-B2DAFDD64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4628" y="3782594"/>
              <a:ext cx="2280047" cy="22800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04D764E-6F91-8834-B7FF-9F2D8098CCE2}"/>
                </a:ext>
              </a:extLst>
            </p:cNvPr>
            <p:cNvSpPr txBox="1"/>
            <p:nvPr/>
          </p:nvSpPr>
          <p:spPr>
            <a:xfrm>
              <a:off x="9876391" y="3988326"/>
              <a:ext cx="1705916" cy="646331"/>
            </a:xfrm>
            <a:prstGeom prst="rect">
              <a:avLst/>
            </a:prstGeom>
            <a:noFill/>
          </p:spPr>
          <p:txBody>
            <a:bodyPr wrap="none" rtlCol="0">
              <a:spAutoFit/>
            </a:bodyPr>
            <a:lstStyle/>
            <a:p>
              <a:pPr algn="ctr"/>
              <a:r>
                <a:rPr lang="en-US" dirty="0">
                  <a:solidFill>
                    <a:srgbClr val="C00000"/>
                  </a:solidFill>
                </a:rPr>
                <a:t>Do not reinvent </a:t>
              </a:r>
            </a:p>
            <a:p>
              <a:pPr algn="ctr"/>
              <a:r>
                <a:rPr lang="en-US" dirty="0">
                  <a:solidFill>
                    <a:srgbClr val="C00000"/>
                  </a:solidFill>
                </a:rPr>
                <a:t>the wheel!</a:t>
              </a:r>
            </a:p>
          </p:txBody>
        </p:sp>
        <p:sp>
          <p:nvSpPr>
            <p:cNvPr id="11" name="TextBox 10">
              <a:extLst>
                <a:ext uri="{FF2B5EF4-FFF2-40B4-BE49-F238E27FC236}">
                  <a16:creationId xmlns:a16="http://schemas.microsoft.com/office/drawing/2014/main" id="{9696D9EC-F13E-D735-1470-27055EFB5D34}"/>
                </a:ext>
              </a:extLst>
            </p:cNvPr>
            <p:cNvSpPr txBox="1"/>
            <p:nvPr/>
          </p:nvSpPr>
          <p:spPr>
            <a:xfrm>
              <a:off x="9904651" y="5154494"/>
              <a:ext cx="1580882" cy="646331"/>
            </a:xfrm>
            <a:prstGeom prst="rect">
              <a:avLst/>
            </a:prstGeom>
            <a:noFill/>
          </p:spPr>
          <p:txBody>
            <a:bodyPr wrap="none" rtlCol="0">
              <a:spAutoFit/>
            </a:bodyPr>
            <a:lstStyle/>
            <a:p>
              <a:pPr algn="ctr"/>
              <a:r>
                <a:rPr lang="en-US" dirty="0">
                  <a:solidFill>
                    <a:srgbClr val="C00000"/>
                  </a:solidFill>
                </a:rPr>
                <a:t>Use the wheel </a:t>
              </a:r>
            </a:p>
            <a:p>
              <a:pPr algn="ctr"/>
              <a:r>
                <a:rPr lang="en-US" dirty="0">
                  <a:solidFill>
                    <a:srgbClr val="C00000"/>
                  </a:solidFill>
                </a:rPr>
                <a:t>to make a car </a:t>
              </a:r>
            </a:p>
          </p:txBody>
        </p:sp>
      </p:grpSp>
    </p:spTree>
    <p:extLst>
      <p:ext uri="{BB962C8B-B14F-4D97-AF65-F5344CB8AC3E}">
        <p14:creationId xmlns:p14="http://schemas.microsoft.com/office/powerpoint/2010/main" val="306113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F5DEE-9601-C891-0EDD-6EE3E6D220ED}"/>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46C99391-9EAB-6B96-E6CD-75696F155827}"/>
                  </a:ext>
                </a:extLst>
              </p:cNvPr>
              <p:cNvSpPr txBox="1"/>
              <p:nvPr/>
            </p:nvSpPr>
            <p:spPr>
              <a:xfrm>
                <a:off x="562689" y="2345825"/>
                <a:ext cx="11066621" cy="2457596"/>
              </a:xfrm>
              <a:prstGeom prst="rect">
                <a:avLst/>
              </a:prstGeom>
              <a:noFill/>
            </p:spPr>
            <p:txBody>
              <a:bodyPr wrap="square" rtlCol="0">
                <a:spAutoFit/>
              </a:bodyPr>
              <a:lstStyle/>
              <a:p>
                <a:r>
                  <a:rPr lang="en-CA" sz="2400" dirty="0">
                    <a:solidFill>
                      <a:schemeClr val="tx1"/>
                    </a:solidFill>
                    <a:ea typeface="Cambria Math" panose="02040503050406030204" pitchFamily="18" charset="0"/>
                  </a:rPr>
                  <a:t>a. Automatic selection of label words</a:t>
                </a:r>
              </a:p>
              <a:p>
                <a:r>
                  <a:rPr lang="en-CA" sz="2400" dirty="0">
                    <a:solidFill>
                      <a:schemeClr val="tx1"/>
                    </a:solidFill>
                    <a:ea typeface="Cambria Math" panose="02040503050406030204" pitchFamily="18" charset="0"/>
                  </a:rPr>
                  <a:t>    For each class </a:t>
                </a:r>
                <a14:m>
                  <m:oMath xmlns:m="http://schemas.openxmlformats.org/officeDocument/2006/math">
                    <m:r>
                      <m:rPr>
                        <m:sty m:val="p"/>
                      </m:rPr>
                      <a:rPr lang="en-CA" sz="2400" b="0" i="0" smtClean="0">
                        <a:solidFill>
                          <a:srgbClr val="C00000"/>
                        </a:solidFill>
                        <a:ea typeface="Cambria Math" panose="02040503050406030204" pitchFamily="18" charset="0"/>
                      </a:rPr>
                      <m:t>c</m:t>
                    </m:r>
                    <m:r>
                      <a:rPr lang="en-CA" sz="2400" b="0" i="1" smtClean="0">
                        <a:solidFill>
                          <a:srgbClr val="C00000"/>
                        </a:solidFill>
                        <a:ea typeface="Cambria Math" panose="02040503050406030204" pitchFamily="18" charset="0"/>
                      </a:rPr>
                      <m:t>∈</m:t>
                    </m:r>
                    <m:r>
                      <a:rPr lang="en-CA" sz="2400" i="1">
                        <a:solidFill>
                          <a:srgbClr val="C00000"/>
                        </a:solidFill>
                        <a:ea typeface="Cambria Math" panose="02040503050406030204" pitchFamily="18" charset="0"/>
                      </a:rPr>
                      <m:t>𝛶</m:t>
                    </m:r>
                  </m:oMath>
                </a14:m>
                <a:r>
                  <a:rPr lang="en-US" sz="2400" dirty="0">
                    <a:solidFill>
                      <a:schemeClr val="tx1"/>
                    </a:solidFill>
                  </a:rPr>
                  <a:t>we construct a set </a:t>
                </a:r>
                <a14:m>
                  <m:oMath xmlns:m="http://schemas.openxmlformats.org/officeDocument/2006/math">
                    <m:sSup>
                      <m:sSupPr>
                        <m:ctrlPr>
                          <a:rPr lang="en-CA" sz="2400" i="1" smtClean="0">
                            <a:solidFill>
                              <a:srgbClr val="C00000"/>
                            </a:solidFill>
                            <a:ea typeface="Cambria Math" panose="02040503050406030204" pitchFamily="18" charset="0"/>
                          </a:rPr>
                        </m:ctrlPr>
                      </m:sSupPr>
                      <m:e>
                        <m:r>
                          <a:rPr lang="en-CA" sz="2400" b="0" i="1" smtClean="0">
                            <a:solidFill>
                              <a:srgbClr val="C00000"/>
                            </a:solidFill>
                            <a:ea typeface="Cambria Math" panose="02040503050406030204" pitchFamily="18" charset="0"/>
                          </a:rPr>
                          <m:t>𝑣</m:t>
                        </m:r>
                      </m:e>
                      <m:sup>
                        <m:r>
                          <a:rPr lang="en-CA" sz="2400" b="0" i="1" smtClean="0">
                            <a:solidFill>
                              <a:srgbClr val="C00000"/>
                            </a:solidFill>
                            <a:ea typeface="Cambria Math" panose="02040503050406030204" pitchFamily="18" charset="0"/>
                          </a:rPr>
                          <m:t>𝑐</m:t>
                        </m:r>
                      </m:sup>
                    </m:sSup>
                    <m:r>
                      <a:rPr lang="en-CA" sz="2400" i="1" smtClean="0">
                        <a:solidFill>
                          <a:srgbClr val="C00000"/>
                        </a:solidFill>
                        <a:ea typeface="Cambria Math" panose="02040503050406030204" pitchFamily="18" charset="0"/>
                      </a:rPr>
                      <m:t>⊂</m:t>
                    </m:r>
                    <m:r>
                      <a:rPr lang="en-CA" sz="2400" b="0" i="1" smtClean="0">
                        <a:solidFill>
                          <a:srgbClr val="C00000"/>
                        </a:solidFill>
                        <a:ea typeface="Cambria Math" panose="02040503050406030204" pitchFamily="18" charset="0"/>
                      </a:rPr>
                      <m:t>𝑣</m:t>
                    </m:r>
                  </m:oMath>
                </a14:m>
                <a:r>
                  <a:rPr lang="en-US" sz="2400" dirty="0">
                    <a:solidFill>
                      <a:schemeClr val="tx1"/>
                    </a:solidFill>
                  </a:rPr>
                  <a:t> of the </a:t>
                </a:r>
                <a:r>
                  <a:rPr lang="en-US" sz="2400" dirty="0">
                    <a:solidFill>
                      <a:srgbClr val="C00000"/>
                    </a:solidFill>
                  </a:rPr>
                  <a:t>top </a:t>
                </a:r>
                <a:r>
                  <a:rPr lang="en-US" sz="2400" i="1" dirty="0">
                    <a:solidFill>
                      <a:srgbClr val="C00000"/>
                    </a:solidFill>
                  </a:rPr>
                  <a:t>k</a:t>
                </a:r>
                <a:r>
                  <a:rPr lang="en-US" sz="2400" dirty="0">
                    <a:solidFill>
                      <a:schemeClr val="tx1"/>
                    </a:solidFill>
                  </a:rPr>
                  <a:t> vocabulary words. </a:t>
                </a:r>
              </a:p>
              <a:p>
                <a:r>
                  <a:rPr lang="en-US" sz="2400" dirty="0"/>
                  <a:t>    </a:t>
                </a:r>
                <a:r>
                  <a:rPr lang="en-US" sz="2400" dirty="0">
                    <a:solidFill>
                      <a:schemeClr val="tx1"/>
                    </a:solidFill>
                  </a:rPr>
                  <a:t>This is to make </a:t>
                </a:r>
                <a14:m>
                  <m:oMath xmlns:m="http://schemas.openxmlformats.org/officeDocument/2006/math">
                    <m:sSubSup>
                      <m:sSubSupPr>
                        <m:ctrlPr>
                          <a:rPr lang="en-CA" sz="2400" i="1" smtClean="0">
                            <a:solidFill>
                              <a:srgbClr val="C00000"/>
                            </a:solidFill>
                            <a:ea typeface="Cambria Math" panose="02040503050406030204" pitchFamily="18" charset="0"/>
                          </a:rPr>
                        </m:ctrlPr>
                      </m:sSubSupPr>
                      <m:e>
                        <m:r>
                          <a:rPr lang="en-CA" sz="2400" b="0" i="1" smtClean="0">
                            <a:solidFill>
                              <a:srgbClr val="C00000"/>
                            </a:solidFill>
                            <a:ea typeface="Cambria Math" panose="02040503050406030204" pitchFamily="18" charset="0"/>
                          </a:rPr>
                          <m:t>𝐷</m:t>
                        </m:r>
                      </m:e>
                      <m:sub>
                        <m:r>
                          <a:rPr lang="en-CA" sz="2400" b="0" i="1" smtClean="0">
                            <a:solidFill>
                              <a:srgbClr val="C00000"/>
                            </a:solidFill>
                            <a:ea typeface="Cambria Math" panose="02040503050406030204" pitchFamily="18" charset="0"/>
                          </a:rPr>
                          <m:t>𝑡𝑟𝑎𝑖𝑛</m:t>
                        </m:r>
                      </m:sub>
                      <m:sup>
                        <m:r>
                          <a:rPr lang="en-CA" sz="2400" b="0" i="1" smtClean="0">
                            <a:solidFill>
                              <a:srgbClr val="C00000"/>
                            </a:solidFill>
                            <a:ea typeface="Cambria Math" panose="02040503050406030204" pitchFamily="18" charset="0"/>
                          </a:rPr>
                          <m:t>𝑐</m:t>
                        </m:r>
                      </m:sup>
                    </m:sSubSup>
                    <m:r>
                      <a:rPr lang="en-CA" sz="2400" i="1">
                        <a:solidFill>
                          <a:srgbClr val="C00000"/>
                        </a:solidFill>
                        <a:ea typeface="Cambria Math" panose="02040503050406030204" pitchFamily="18" charset="0"/>
                      </a:rPr>
                      <m:t>⊂</m:t>
                    </m:r>
                    <m:sSub>
                      <m:sSubPr>
                        <m:ctrlPr>
                          <a:rPr lang="en-CA" sz="2400" i="1" smtClean="0">
                            <a:solidFill>
                              <a:srgbClr val="C00000"/>
                            </a:solidFill>
                            <a:ea typeface="Cambria Math" panose="02040503050406030204" pitchFamily="18" charset="0"/>
                          </a:rPr>
                        </m:ctrlPr>
                      </m:sSubPr>
                      <m:e>
                        <m:r>
                          <a:rPr lang="en-CA" sz="2400" b="0" i="1" smtClean="0">
                            <a:solidFill>
                              <a:srgbClr val="C00000"/>
                            </a:solidFill>
                            <a:ea typeface="Cambria Math" panose="02040503050406030204" pitchFamily="18" charset="0"/>
                          </a:rPr>
                          <m:t>𝐷</m:t>
                        </m:r>
                      </m:e>
                      <m:sub>
                        <m:r>
                          <a:rPr lang="en-CA" sz="2400" b="0" i="1" smtClean="0">
                            <a:solidFill>
                              <a:srgbClr val="C00000"/>
                            </a:solidFill>
                            <a:ea typeface="Cambria Math" panose="02040503050406030204" pitchFamily="18" charset="0"/>
                          </a:rPr>
                          <m:t>𝑡𝑟𝑎𝑖𝑛</m:t>
                        </m:r>
                      </m:sub>
                    </m:sSub>
                  </m:oMath>
                </a14:m>
                <a:r>
                  <a:rPr lang="en-US" sz="2400" dirty="0">
                    <a:solidFill>
                      <a:schemeClr val="tx1"/>
                    </a:solidFill>
                  </a:rPr>
                  <a:t>.</a:t>
                </a:r>
              </a:p>
              <a:p>
                <a:endParaRPr lang="en-US" sz="2400" dirty="0">
                  <a:solidFill>
                    <a:schemeClr val="tx1"/>
                  </a:solidFill>
                </a:endParaRPr>
              </a:p>
              <a:p>
                <a:r>
                  <a:rPr lang="en-US" sz="2400" dirty="0"/>
                  <a:t>    I.e. </a:t>
                </a:r>
                <a14:m>
                  <m:oMath xmlns:m="http://schemas.openxmlformats.org/officeDocument/2006/math">
                    <m:sSup>
                      <m:sSupPr>
                        <m:ctrlPr>
                          <a:rPr lang="en-CA" sz="2400" i="1" smtClean="0">
                            <a:solidFill>
                              <a:srgbClr val="C00000"/>
                            </a:solidFill>
                            <a:ea typeface="Cambria Math" panose="02040503050406030204" pitchFamily="18" charset="0"/>
                          </a:rPr>
                        </m:ctrlPr>
                      </m:sSupPr>
                      <m:e>
                        <m:r>
                          <a:rPr lang="en-CA" sz="2400" b="0" i="1" smtClean="0">
                            <a:solidFill>
                              <a:srgbClr val="C00000"/>
                            </a:solidFill>
                            <a:ea typeface="Cambria Math" panose="02040503050406030204" pitchFamily="18" charset="0"/>
                          </a:rPr>
                          <m:t>𝑣</m:t>
                        </m:r>
                      </m:e>
                      <m:sup>
                        <m:r>
                          <a:rPr lang="en-CA" sz="2400" b="0" i="1" smtClean="0">
                            <a:solidFill>
                              <a:srgbClr val="C00000"/>
                            </a:solidFill>
                            <a:ea typeface="Cambria Math" panose="02040503050406030204" pitchFamily="18" charset="0"/>
                          </a:rPr>
                          <m:t>𝑐</m:t>
                        </m:r>
                      </m:sup>
                    </m:sSup>
                    <m:r>
                      <a:rPr lang="en-CA" sz="2400" b="0" i="1" smtClean="0">
                        <a:solidFill>
                          <a:srgbClr val="C00000"/>
                        </a:solidFill>
                        <a:ea typeface="Cambria Math" panose="02040503050406030204" pitchFamily="18" charset="0"/>
                      </a:rPr>
                      <m:t>=</m:t>
                    </m:r>
                    <m:sPre>
                      <m:sPrePr>
                        <m:ctrlPr>
                          <a:rPr lang="en-CA" sz="2400" b="0" i="1" smtClean="0">
                            <a:solidFill>
                              <a:srgbClr val="C00000"/>
                            </a:solidFill>
                            <a:ea typeface="Cambria Math" panose="02040503050406030204" pitchFamily="18" charset="0"/>
                          </a:rPr>
                        </m:ctrlPr>
                      </m:sPrePr>
                      <m:sub>
                        <m:r>
                          <a:rPr lang="en-CA" sz="2400" b="0" i="1" smtClean="0">
                            <a:solidFill>
                              <a:srgbClr val="C00000"/>
                            </a:solidFill>
                            <a:ea typeface="Cambria Math" panose="02040503050406030204" pitchFamily="18" charset="0"/>
                          </a:rPr>
                          <m:t>𝑣</m:t>
                        </m:r>
                        <m:r>
                          <a:rPr lang="en-CA" sz="2400" b="0" i="1" smtClean="0">
                            <a:solidFill>
                              <a:srgbClr val="C00000"/>
                            </a:solidFill>
                            <a:ea typeface="Cambria Math" panose="02040503050406030204" pitchFamily="18" charset="0"/>
                          </a:rPr>
                          <m:t>∈</m:t>
                        </m:r>
                        <m:r>
                          <a:rPr lang="en-CA" sz="2400" b="0" i="1" smtClean="0">
                            <a:solidFill>
                              <a:srgbClr val="C00000"/>
                            </a:solidFill>
                            <a:ea typeface="Cambria Math" panose="02040503050406030204" pitchFamily="18" charset="0"/>
                          </a:rPr>
                          <m:t>𝜐</m:t>
                        </m:r>
                      </m:sub>
                      <m:sup>
                        <m:r>
                          <a:rPr lang="en-CA" sz="2400" b="0" i="1" smtClean="0">
                            <a:solidFill>
                              <a:srgbClr val="C00000"/>
                            </a:solidFill>
                          </a:rPr>
                          <m:t>𝑇𝑜𝑝</m:t>
                        </m:r>
                        <m:r>
                          <a:rPr lang="en-CA" sz="2400" b="0" i="1" smtClean="0">
                            <a:solidFill>
                              <a:srgbClr val="C00000"/>
                            </a:solidFill>
                          </a:rPr>
                          <m:t>−</m:t>
                        </m:r>
                        <m:r>
                          <a:rPr lang="en-CA" sz="2400" b="0" i="1" smtClean="0">
                            <a:solidFill>
                              <a:srgbClr val="C00000"/>
                            </a:solidFill>
                          </a:rPr>
                          <m:t>𝑘</m:t>
                        </m:r>
                      </m:sup>
                      <m:e>
                        <m:r>
                          <a:rPr lang="en-CA" sz="2400" b="0" i="1" smtClean="0">
                            <a:solidFill>
                              <a:srgbClr val="C00000"/>
                            </a:solidFill>
                          </a:rPr>
                          <m:t>{ </m:t>
                        </m:r>
                        <m:nary>
                          <m:naryPr>
                            <m:chr m:val="∑"/>
                            <m:supHide m:val="on"/>
                            <m:ctrlPr>
                              <a:rPr lang="en-CA" sz="2400" b="0" i="1" smtClean="0">
                                <a:solidFill>
                                  <a:srgbClr val="C00000"/>
                                </a:solidFill>
                              </a:rPr>
                            </m:ctrlPr>
                          </m:naryPr>
                          <m:sub>
                            <m:sSub>
                              <m:sSubPr>
                                <m:ctrlPr>
                                  <a:rPr lang="en-CA" sz="2400" b="0" i="1" smtClean="0">
                                    <a:solidFill>
                                      <a:srgbClr val="C00000"/>
                                    </a:solidFill>
                                  </a:rPr>
                                </m:ctrlPr>
                              </m:sSubPr>
                              <m:e>
                                <m:r>
                                  <a:rPr lang="en-CA" sz="2400" b="0" i="1" smtClean="0">
                                    <a:solidFill>
                                      <a:srgbClr val="C00000"/>
                                    </a:solidFill>
                                  </a:rPr>
                                  <m:t>𝑥</m:t>
                                </m:r>
                              </m:e>
                              <m:sub>
                                <m:r>
                                  <a:rPr lang="en-CA" sz="2400" b="0" i="1" smtClean="0">
                                    <a:solidFill>
                                      <a:srgbClr val="C00000"/>
                                    </a:solidFill>
                                  </a:rPr>
                                  <m:t>𝑖𝑛</m:t>
                                </m:r>
                              </m:sub>
                            </m:sSub>
                            <m:r>
                              <m:rPr>
                                <m:brk m:alnAt="7"/>
                              </m:rPr>
                              <a:rPr lang="en-CA" sz="2400" b="0" i="1" smtClean="0">
                                <a:solidFill>
                                  <a:srgbClr val="C00000"/>
                                </a:solidFill>
                                <a:ea typeface="Cambria Math" panose="02040503050406030204" pitchFamily="18" charset="0"/>
                              </a:rPr>
                              <m:t>∈</m:t>
                            </m:r>
                            <m:sSubSup>
                              <m:sSubSupPr>
                                <m:ctrlPr>
                                  <a:rPr lang="en-CA" sz="2400" i="1">
                                    <a:solidFill>
                                      <a:srgbClr val="C00000"/>
                                    </a:solidFill>
                                    <a:ea typeface="Cambria Math" panose="02040503050406030204" pitchFamily="18" charset="0"/>
                                  </a:rPr>
                                </m:ctrlPr>
                              </m:sSubSupPr>
                              <m:e>
                                <m:r>
                                  <a:rPr lang="en-CA" sz="2400" i="1">
                                    <a:solidFill>
                                      <a:srgbClr val="C00000"/>
                                    </a:solidFill>
                                    <a:ea typeface="Cambria Math" panose="02040503050406030204" pitchFamily="18" charset="0"/>
                                  </a:rPr>
                                  <m:t>𝐷</m:t>
                                </m:r>
                              </m:e>
                              <m:sub>
                                <m:r>
                                  <a:rPr lang="en-CA" sz="2400" i="1">
                                    <a:solidFill>
                                      <a:srgbClr val="C00000"/>
                                    </a:solidFill>
                                    <a:ea typeface="Cambria Math" panose="02040503050406030204" pitchFamily="18" charset="0"/>
                                  </a:rPr>
                                  <m:t>𝑡𝑟𝑎𝑖𝑛</m:t>
                                </m:r>
                              </m:sub>
                              <m:sup>
                                <m:r>
                                  <a:rPr lang="en-CA" sz="2400" i="1">
                                    <a:solidFill>
                                      <a:srgbClr val="C00000"/>
                                    </a:solidFill>
                                    <a:ea typeface="Cambria Math" panose="02040503050406030204" pitchFamily="18" charset="0"/>
                                  </a:rPr>
                                  <m:t>𝑐</m:t>
                                </m:r>
                              </m:sup>
                            </m:sSubSup>
                          </m:sub>
                          <m:sup/>
                          <m:e>
                            <m:func>
                              <m:funcPr>
                                <m:ctrlPr>
                                  <a:rPr lang="en-CA" sz="2400" b="0" i="1" smtClean="0">
                                    <a:solidFill>
                                      <a:srgbClr val="C00000"/>
                                    </a:solidFill>
                                  </a:rPr>
                                </m:ctrlPr>
                              </m:funcPr>
                              <m:fName>
                                <m:r>
                                  <m:rPr>
                                    <m:sty m:val="p"/>
                                  </m:rPr>
                                  <a:rPr lang="en-CA" sz="2400" b="0" i="0" smtClean="0">
                                    <a:solidFill>
                                      <a:srgbClr val="C00000"/>
                                    </a:solidFill>
                                  </a:rPr>
                                  <m:t>log</m:t>
                                </m:r>
                              </m:fName>
                              <m:e>
                                <m:sSub>
                                  <m:sSubPr>
                                    <m:ctrlPr>
                                      <a:rPr lang="en-CA" sz="2400" b="0" i="1" smtClean="0">
                                        <a:solidFill>
                                          <a:srgbClr val="C00000"/>
                                        </a:solidFill>
                                      </a:rPr>
                                    </m:ctrlPr>
                                  </m:sSubPr>
                                  <m:e>
                                    <m:r>
                                      <a:rPr lang="en-CA" sz="2400" b="0" i="1" smtClean="0">
                                        <a:solidFill>
                                          <a:srgbClr val="C00000"/>
                                        </a:solidFill>
                                      </a:rPr>
                                      <m:t>𝑃</m:t>
                                    </m:r>
                                  </m:e>
                                  <m:sub>
                                    <m:r>
                                      <a:rPr lang="en-CA" sz="2400" b="0" i="1" smtClean="0">
                                        <a:solidFill>
                                          <a:srgbClr val="C00000"/>
                                        </a:solidFill>
                                      </a:rPr>
                                      <m:t>𝐿</m:t>
                                    </m:r>
                                  </m:sub>
                                </m:sSub>
                                <m:d>
                                  <m:dPr>
                                    <m:endChr m:val="|"/>
                                    <m:ctrlPr>
                                      <a:rPr lang="en-CA" sz="2400" b="0" i="1" smtClean="0">
                                        <a:solidFill>
                                          <a:srgbClr val="C00000"/>
                                        </a:solidFill>
                                      </a:rPr>
                                    </m:ctrlPr>
                                  </m:dPr>
                                  <m:e>
                                    <m:d>
                                      <m:dPr>
                                        <m:begChr m:val="["/>
                                        <m:endChr m:val="]"/>
                                        <m:ctrlPr>
                                          <a:rPr lang="en-CA" sz="2400" b="0" i="1" smtClean="0">
                                            <a:solidFill>
                                              <a:srgbClr val="C00000"/>
                                            </a:solidFill>
                                          </a:rPr>
                                        </m:ctrlPr>
                                      </m:dPr>
                                      <m:e>
                                        <m:r>
                                          <a:rPr lang="en-CA" sz="2400" b="0" i="1" smtClean="0">
                                            <a:solidFill>
                                              <a:srgbClr val="C00000"/>
                                            </a:solidFill>
                                          </a:rPr>
                                          <m:t>𝑀𝐴𝑆𝐾</m:t>
                                        </m:r>
                                      </m:e>
                                    </m:d>
                                    <m:r>
                                      <a:rPr lang="en-CA" sz="2400" b="0" i="1" smtClean="0">
                                        <a:solidFill>
                                          <a:srgbClr val="C00000"/>
                                        </a:solidFill>
                                      </a:rPr>
                                      <m:t>=</m:t>
                                    </m:r>
                                    <m:r>
                                      <a:rPr lang="en-CA" sz="2400" b="0" i="1" smtClean="0">
                                        <a:solidFill>
                                          <a:srgbClr val="C00000"/>
                                        </a:solidFill>
                                      </a:rPr>
                                      <m:t>𝑣</m:t>
                                    </m:r>
                                    <m:r>
                                      <a:rPr lang="en-CA" sz="2400" b="0" i="1" smtClean="0">
                                        <a:solidFill>
                                          <a:srgbClr val="C00000"/>
                                        </a:solidFill>
                                      </a:rPr>
                                      <m:t> </m:t>
                                    </m:r>
                                  </m:e>
                                </m:d>
                                <m:r>
                                  <a:rPr lang="en-CA" sz="2400" b="0" i="1" smtClean="0">
                                    <a:solidFill>
                                      <a:srgbClr val="C00000"/>
                                    </a:solidFill>
                                  </a:rPr>
                                  <m:t> </m:t>
                                </m:r>
                                <m:r>
                                  <a:rPr lang="en-CA" sz="2400" b="0" i="1" smtClean="0">
                                    <a:solidFill>
                                      <a:srgbClr val="C00000"/>
                                    </a:solidFill>
                                  </a:rPr>
                                  <m:t>𝑇</m:t>
                                </m:r>
                                <m:r>
                                  <a:rPr lang="en-CA" sz="2400" b="0" i="1" smtClean="0">
                                    <a:solidFill>
                                      <a:srgbClr val="C00000"/>
                                    </a:solidFill>
                                  </a:rPr>
                                  <m:t>(</m:t>
                                </m:r>
                                <m:sSub>
                                  <m:sSubPr>
                                    <m:ctrlPr>
                                      <a:rPr lang="en-CA" sz="2400" b="0" i="1" smtClean="0">
                                        <a:solidFill>
                                          <a:srgbClr val="C00000"/>
                                        </a:solidFill>
                                      </a:rPr>
                                    </m:ctrlPr>
                                  </m:sSubPr>
                                  <m:e>
                                    <m:r>
                                      <a:rPr lang="en-CA" sz="2400" b="0" i="1" smtClean="0">
                                        <a:solidFill>
                                          <a:srgbClr val="C00000"/>
                                        </a:solidFill>
                                      </a:rPr>
                                      <m:t>𝑥</m:t>
                                    </m:r>
                                  </m:e>
                                  <m:sub>
                                    <m:r>
                                      <a:rPr lang="en-CA" sz="2400" b="0" i="1" smtClean="0">
                                        <a:solidFill>
                                          <a:srgbClr val="C00000"/>
                                        </a:solidFill>
                                      </a:rPr>
                                      <m:t>𝑖𝑛</m:t>
                                    </m:r>
                                  </m:sub>
                                </m:sSub>
                                <m:r>
                                  <a:rPr lang="en-CA" sz="2400" b="0" i="1" smtClean="0">
                                    <a:solidFill>
                                      <a:srgbClr val="C00000"/>
                                    </a:solidFill>
                                  </a:rPr>
                                  <m:t>))</m:t>
                                </m:r>
                              </m:e>
                            </m:func>
                          </m:e>
                        </m:nary>
                        <m:r>
                          <a:rPr lang="en-CA" sz="2400" b="0" i="1" smtClean="0">
                            <a:solidFill>
                              <a:srgbClr val="C00000"/>
                            </a:solidFill>
                          </a:rPr>
                          <m:t>}</m:t>
                        </m:r>
                      </m:e>
                    </m:sPre>
                  </m:oMath>
                </a14:m>
                <a:endParaRPr lang="en-US" sz="2400" dirty="0">
                  <a:solidFill>
                    <a:schemeClr val="tx1"/>
                  </a:solidFill>
                </a:endParaRPr>
              </a:p>
              <a:p>
                <a:endParaRPr lang="en-US" sz="2400" dirty="0"/>
              </a:p>
            </p:txBody>
          </p:sp>
        </mc:Choice>
        <mc:Fallback>
          <p:sp>
            <p:nvSpPr>
              <p:cNvPr id="19" name="TextBox 18">
                <a:extLst>
                  <a:ext uri="{FF2B5EF4-FFF2-40B4-BE49-F238E27FC236}">
                    <a16:creationId xmlns:a16="http://schemas.microsoft.com/office/drawing/2014/main" id="{46C99391-9EAB-6B96-E6CD-75696F155827}"/>
                  </a:ext>
                </a:extLst>
              </p:cNvPr>
              <p:cNvSpPr txBox="1">
                <a:spLocks noRot="1" noChangeAspect="1" noMove="1" noResize="1" noEditPoints="1" noAdjustHandles="1" noChangeArrowheads="1" noChangeShapeType="1" noTextEdit="1"/>
              </p:cNvSpPr>
              <p:nvPr/>
            </p:nvSpPr>
            <p:spPr>
              <a:xfrm>
                <a:off x="562689" y="2345825"/>
                <a:ext cx="11066621" cy="2457596"/>
              </a:xfrm>
              <a:prstGeom prst="rect">
                <a:avLst/>
              </a:prstGeom>
              <a:blipFill>
                <a:blip r:embed="rId3"/>
                <a:stretch>
                  <a:fillRect l="-917" t="-2051" b="-17436"/>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EAACC81C-3D18-7418-A991-596C187969EF}"/>
              </a:ext>
            </a:extLst>
          </p:cNvPr>
          <p:cNvSpPr>
            <a:spLocks noGrp="1"/>
          </p:cNvSpPr>
          <p:nvPr>
            <p:ph idx="1"/>
          </p:nvPr>
        </p:nvSpPr>
        <p:spPr>
          <a:xfrm>
            <a:off x="562689" y="474128"/>
            <a:ext cx="7230292" cy="1741800"/>
          </a:xfrm>
        </p:spPr>
        <p:txBody>
          <a:bodyPr>
            <a:normAutofit/>
          </a:bodyPr>
          <a:lstStyle/>
          <a:p>
            <a:pPr marL="0" indent="0">
              <a:buNone/>
            </a:pPr>
            <a:r>
              <a:rPr lang="en-US" sz="4000" b="1" dirty="0">
                <a:latin typeface="+mj-lt"/>
              </a:rPr>
              <a:t>2. Automatic Prompt Generation</a:t>
            </a:r>
          </a:p>
        </p:txBody>
      </p:sp>
      <p:sp>
        <p:nvSpPr>
          <p:cNvPr id="4" name="Date Placeholder 3">
            <a:extLst>
              <a:ext uri="{FF2B5EF4-FFF2-40B4-BE49-F238E27FC236}">
                <a16:creationId xmlns:a16="http://schemas.microsoft.com/office/drawing/2014/main" id="{3E402F38-5587-A701-C027-656A1B3A22EF}"/>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D8254E08-D966-390A-6F80-737A9274BB08}"/>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99A9D9EF-BA7C-80DF-0BE1-3962313D3886}"/>
              </a:ext>
            </a:extLst>
          </p:cNvPr>
          <p:cNvSpPr>
            <a:spLocks noGrp="1"/>
          </p:cNvSpPr>
          <p:nvPr>
            <p:ph type="sldNum" sz="quarter" idx="12"/>
          </p:nvPr>
        </p:nvSpPr>
        <p:spPr/>
        <p:txBody>
          <a:bodyPr/>
          <a:lstStyle/>
          <a:p>
            <a:fld id="{D4F24A5E-B0D2-394D-9970-9AE06BCB59C1}" type="slidenum">
              <a:rPr lang="en-US" smtClean="0"/>
              <a:t>40</a:t>
            </a:fld>
            <a:endParaRPr lang="en-US"/>
          </a:p>
        </p:txBody>
      </p:sp>
      <p:sp>
        <p:nvSpPr>
          <p:cNvPr id="18" name="TextBox 17">
            <a:extLst>
              <a:ext uri="{FF2B5EF4-FFF2-40B4-BE49-F238E27FC236}">
                <a16:creationId xmlns:a16="http://schemas.microsoft.com/office/drawing/2014/main" id="{3EF0DF77-A318-8A04-A37A-B128DA24801D}"/>
              </a:ext>
            </a:extLst>
          </p:cNvPr>
          <p:cNvSpPr txBox="1"/>
          <p:nvPr/>
        </p:nvSpPr>
        <p:spPr>
          <a:xfrm>
            <a:off x="5638800" y="2973493"/>
            <a:ext cx="65" cy="276999"/>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3503669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5D605-92A8-ECDE-2267-5D0AEBFA290A}"/>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2F92EBA7-33CD-6938-13CE-9185B610767D}"/>
                  </a:ext>
                </a:extLst>
              </p:cNvPr>
              <p:cNvSpPr txBox="1"/>
              <p:nvPr/>
            </p:nvSpPr>
            <p:spPr>
              <a:xfrm>
                <a:off x="562689" y="696938"/>
                <a:ext cx="11066621" cy="5125442"/>
              </a:xfrm>
              <a:prstGeom prst="rect">
                <a:avLst/>
              </a:prstGeom>
              <a:noFill/>
            </p:spPr>
            <p:txBody>
              <a:bodyPr wrap="square" rtlCol="0">
                <a:spAutoFit/>
              </a:bodyPr>
              <a:lstStyle/>
              <a:p>
                <a:r>
                  <a:rPr lang="en-US" sz="2400" dirty="0">
                    <a:solidFill>
                      <a:schemeClr val="tx1"/>
                    </a:solidFill>
                  </a:rPr>
                  <a:t>b. Automatic generation of templates</a:t>
                </a:r>
              </a:p>
              <a:p>
                <a:r>
                  <a:rPr lang="en-US" sz="2400" dirty="0"/>
                  <a:t>    We use a large pre-trained text-to-text Transformer T5 by inputting sentences from </a:t>
                </a:r>
              </a:p>
              <a:p>
                <a:r>
                  <a:rPr lang="en-US" sz="2400" dirty="0">
                    <a:solidFill>
                      <a:srgbClr val="C00000"/>
                    </a:solidFill>
                    <a:ea typeface="Cambria Math" panose="02040503050406030204" pitchFamily="18" charset="0"/>
                  </a:rPr>
                  <a:t>    </a:t>
                </a:r>
                <a14:m>
                  <m:oMath xmlns:m="http://schemas.openxmlformats.org/officeDocument/2006/math">
                    <m:sSub>
                      <m:sSubPr>
                        <m:ctrlPr>
                          <a:rPr lang="en-CA" sz="2400" i="1" smtClean="0">
                            <a:solidFill>
                              <a:srgbClr val="C00000"/>
                            </a:solidFill>
                            <a:ea typeface="Cambria Math" panose="02040503050406030204" pitchFamily="18" charset="0"/>
                          </a:rPr>
                        </m:ctrlPr>
                      </m:sSubPr>
                      <m:e>
                        <m:r>
                          <a:rPr lang="en-CA" sz="2400" b="0" i="1" smtClean="0">
                            <a:solidFill>
                              <a:srgbClr val="C00000"/>
                            </a:solidFill>
                            <a:ea typeface="Cambria Math" panose="02040503050406030204" pitchFamily="18" charset="0"/>
                          </a:rPr>
                          <m:t>𝐷</m:t>
                        </m:r>
                      </m:e>
                      <m:sub>
                        <m:r>
                          <a:rPr lang="en-CA" sz="2400" b="0" i="1" smtClean="0">
                            <a:solidFill>
                              <a:srgbClr val="C00000"/>
                            </a:solidFill>
                            <a:ea typeface="Cambria Math" panose="02040503050406030204" pitchFamily="18" charset="0"/>
                          </a:rPr>
                          <m:t>𝑡𝑟𝑎𝑖𝑛</m:t>
                        </m:r>
                      </m:sub>
                    </m:sSub>
                  </m:oMath>
                </a14:m>
                <a:r>
                  <a:rPr lang="en-US" sz="2400" dirty="0"/>
                  <a:t> to train and then it fills in missing spans in the input (eg- &lt;X&gt; and &lt;Y&gt;) and </a:t>
                </a:r>
              </a:p>
              <a:p>
                <a:r>
                  <a:rPr lang="en-US" sz="2400" dirty="0"/>
                  <a:t>    constructs a template for the task.</a:t>
                </a:r>
              </a:p>
              <a:p>
                <a:endParaRPr lang="en-US" sz="2000" dirty="0">
                  <a:solidFill>
                    <a:srgbClr val="C00000"/>
                  </a:solidFill>
                </a:endParaRPr>
              </a:p>
              <a:p>
                <a:endParaRPr lang="en-US" sz="2000" dirty="0">
                  <a:solidFill>
                    <a:srgbClr val="C00000"/>
                  </a:solidFill>
                </a:endParaRPr>
              </a:p>
              <a:p>
                <a:r>
                  <a:rPr lang="en-US" sz="2400" dirty="0">
                    <a:solidFill>
                      <a:srgbClr val="C00000"/>
                    </a:solidFill>
                  </a:rPr>
                  <a:t>    </a:t>
                </a:r>
                <a:r>
                  <a:rPr lang="en-US" sz="2400" dirty="0"/>
                  <a:t>This helps find an output template that maximizes</a:t>
                </a:r>
              </a:p>
              <a:p>
                <a:r>
                  <a:rPr lang="en-US" sz="2400" dirty="0">
                    <a:solidFill>
                      <a:srgbClr val="C00000"/>
                    </a:solidFill>
                  </a:rPr>
                  <a:t>    </a:t>
                </a:r>
                <a14:m>
                  <m:oMath xmlns:m="http://schemas.openxmlformats.org/officeDocument/2006/math">
                    <m:nary>
                      <m:naryPr>
                        <m:chr m:val="∑"/>
                        <m:supHide m:val="on"/>
                        <m:ctrlPr>
                          <a:rPr lang="en-US" sz="2400" i="1" smtClean="0">
                            <a:solidFill>
                              <a:srgbClr val="C00000"/>
                            </a:solidFill>
                          </a:rPr>
                        </m:ctrlPr>
                      </m:naryPr>
                      <m:sub>
                        <m:r>
                          <m:rPr>
                            <m:brk m:alnAt="7"/>
                          </m:rPr>
                          <a:rPr lang="en-CA" sz="2400" b="0" i="1" smtClean="0">
                            <a:solidFill>
                              <a:srgbClr val="C00000"/>
                            </a:solidFill>
                          </a:rPr>
                          <m:t>(</m:t>
                        </m:r>
                        <m:sSub>
                          <m:sSubPr>
                            <m:ctrlPr>
                              <a:rPr lang="en-CA" sz="2400" b="0" i="1" smtClean="0">
                                <a:solidFill>
                                  <a:srgbClr val="C00000"/>
                                </a:solidFill>
                              </a:rPr>
                            </m:ctrlPr>
                          </m:sSubPr>
                          <m:e>
                            <m:r>
                              <a:rPr lang="en-CA" sz="2400" b="0" i="1" smtClean="0">
                                <a:solidFill>
                                  <a:srgbClr val="C00000"/>
                                </a:solidFill>
                              </a:rPr>
                              <m:t>𝑥</m:t>
                            </m:r>
                          </m:e>
                          <m:sub>
                            <m:r>
                              <a:rPr lang="en-CA" sz="2400" b="0" i="1" smtClean="0">
                                <a:solidFill>
                                  <a:srgbClr val="C00000"/>
                                </a:solidFill>
                              </a:rPr>
                              <m:t>𝑖𝑛</m:t>
                            </m:r>
                          </m:sub>
                        </m:sSub>
                        <m:r>
                          <m:rPr>
                            <m:brk m:alnAt="7"/>
                          </m:rPr>
                          <a:rPr lang="en-CA" sz="2400" b="0" i="1" smtClean="0">
                            <a:solidFill>
                              <a:srgbClr val="C00000"/>
                            </a:solidFill>
                          </a:rPr>
                          <m:t>,</m:t>
                        </m:r>
                        <m:r>
                          <a:rPr lang="en-CA" sz="2400" b="0" i="1" smtClean="0">
                            <a:solidFill>
                              <a:srgbClr val="C00000"/>
                            </a:solidFill>
                          </a:rPr>
                          <m:t>𝑦</m:t>
                        </m:r>
                        <m:r>
                          <a:rPr lang="en-CA" sz="2400" b="0" i="1" smtClean="0">
                            <a:solidFill>
                              <a:srgbClr val="C00000"/>
                            </a:solidFill>
                          </a:rPr>
                          <m:t>)∈</m:t>
                        </m:r>
                        <m:sSub>
                          <m:sSubPr>
                            <m:ctrlPr>
                              <a:rPr lang="en-CA" sz="2400" i="1">
                                <a:solidFill>
                                  <a:srgbClr val="C00000"/>
                                </a:solidFill>
                                <a:ea typeface="Cambria Math" panose="02040503050406030204" pitchFamily="18" charset="0"/>
                              </a:rPr>
                            </m:ctrlPr>
                          </m:sSubPr>
                          <m:e>
                            <m:r>
                              <a:rPr lang="en-CA" sz="2400" i="1">
                                <a:solidFill>
                                  <a:srgbClr val="C00000"/>
                                </a:solidFill>
                                <a:ea typeface="Cambria Math" panose="02040503050406030204" pitchFamily="18" charset="0"/>
                              </a:rPr>
                              <m:t>𝐷</m:t>
                            </m:r>
                          </m:e>
                          <m:sub>
                            <m:r>
                              <a:rPr lang="en-CA" sz="2400" i="1">
                                <a:solidFill>
                                  <a:srgbClr val="C00000"/>
                                </a:solidFill>
                                <a:ea typeface="Cambria Math" panose="02040503050406030204" pitchFamily="18" charset="0"/>
                              </a:rPr>
                              <m:t>𝑡𝑟𝑎𝑖𝑛</m:t>
                            </m:r>
                          </m:sub>
                        </m:sSub>
                      </m:sub>
                      <m:sup/>
                      <m:e>
                        <m:func>
                          <m:funcPr>
                            <m:ctrlPr>
                              <a:rPr lang="en-CA" sz="2400" b="0" i="1" smtClean="0">
                                <a:solidFill>
                                  <a:srgbClr val="C00000"/>
                                </a:solidFill>
                              </a:rPr>
                            </m:ctrlPr>
                          </m:funcPr>
                          <m:fName>
                            <m:r>
                              <m:rPr>
                                <m:sty m:val="p"/>
                              </m:rPr>
                              <a:rPr lang="en-CA" sz="2400" b="0" i="0" smtClean="0">
                                <a:solidFill>
                                  <a:srgbClr val="C00000"/>
                                </a:solidFill>
                              </a:rPr>
                              <m:t>log</m:t>
                            </m:r>
                          </m:fName>
                          <m:e>
                            <m:sPre>
                              <m:sPrePr>
                                <m:ctrlPr>
                                  <a:rPr lang="en-CA" sz="2400" b="0" i="1" smtClean="0">
                                    <a:solidFill>
                                      <a:srgbClr val="C00000"/>
                                    </a:solidFill>
                                  </a:rPr>
                                </m:ctrlPr>
                              </m:sPrePr>
                              <m:sub>
                                <m:r>
                                  <a:rPr lang="en-CA" sz="2400" b="0" i="1" smtClean="0">
                                    <a:solidFill>
                                      <a:srgbClr val="C00000"/>
                                    </a:solidFill>
                                  </a:rPr>
                                  <m:t>𝑇</m:t>
                                </m:r>
                                <m:r>
                                  <a:rPr lang="en-CA" sz="2400" b="0" i="1" smtClean="0">
                                    <a:solidFill>
                                      <a:srgbClr val="C00000"/>
                                    </a:solidFill>
                                  </a:rPr>
                                  <m:t>5</m:t>
                                </m:r>
                              </m:sub>
                              <m:sup>
                                <m:r>
                                  <a:rPr lang="en-CA" sz="2400" b="0" i="1" smtClean="0">
                                    <a:solidFill>
                                      <a:srgbClr val="C00000"/>
                                    </a:solidFill>
                                  </a:rPr>
                                  <m:t>𝑃</m:t>
                                </m:r>
                              </m:sup>
                              <m:e>
                                <m:d>
                                  <m:dPr>
                                    <m:endChr m:val="|"/>
                                    <m:ctrlPr>
                                      <a:rPr lang="en-CA" sz="2400" b="0" i="1" smtClean="0">
                                        <a:solidFill>
                                          <a:srgbClr val="C00000"/>
                                        </a:solidFill>
                                      </a:rPr>
                                    </m:ctrlPr>
                                  </m:dPr>
                                  <m:e>
                                    <m:r>
                                      <a:rPr lang="en-CA" sz="2400" b="0" i="1" smtClean="0">
                                        <a:solidFill>
                                          <a:srgbClr val="C00000"/>
                                        </a:solidFill>
                                      </a:rPr>
                                      <m:t>𝑇</m:t>
                                    </m:r>
                                    <m:r>
                                      <a:rPr lang="en-CA" sz="2400" b="0" i="1" smtClean="0">
                                        <a:solidFill>
                                          <a:srgbClr val="C00000"/>
                                        </a:solidFill>
                                      </a:rPr>
                                      <m:t> </m:t>
                                    </m:r>
                                  </m:e>
                                </m:d>
                                <m:r>
                                  <a:rPr lang="en-CA" sz="2400" b="0" i="1" smtClean="0">
                                    <a:solidFill>
                                      <a:srgbClr val="C00000"/>
                                    </a:solidFill>
                                  </a:rPr>
                                  <m:t> </m:t>
                                </m:r>
                                <m:sSub>
                                  <m:sSubPr>
                                    <m:ctrlPr>
                                      <a:rPr lang="en-CA" sz="2400" b="0" i="1" smtClean="0">
                                        <a:solidFill>
                                          <a:srgbClr val="C00000"/>
                                        </a:solidFill>
                                      </a:rPr>
                                    </m:ctrlPr>
                                  </m:sSubPr>
                                  <m:e>
                                    <m:r>
                                      <a:rPr lang="en-CA" sz="2400" b="0" i="1" smtClean="0">
                                        <a:solidFill>
                                          <a:srgbClr val="C00000"/>
                                        </a:solidFill>
                                      </a:rPr>
                                      <m:t>𝑇</m:t>
                                    </m:r>
                                  </m:e>
                                  <m:sub>
                                    <m:r>
                                      <a:rPr lang="en-CA" sz="2400" b="0" i="1" smtClean="0">
                                        <a:solidFill>
                                          <a:srgbClr val="C00000"/>
                                        </a:solidFill>
                                      </a:rPr>
                                      <m:t>𝑔</m:t>
                                    </m:r>
                                  </m:sub>
                                </m:sSub>
                                <m:r>
                                  <m:rPr>
                                    <m:brk m:alnAt="7"/>
                                  </m:rPr>
                                  <a:rPr lang="en-CA" sz="2400" i="1">
                                    <a:solidFill>
                                      <a:srgbClr val="C00000"/>
                                    </a:solidFill>
                                  </a:rPr>
                                  <m:t>(</m:t>
                                </m:r>
                                <m:sSub>
                                  <m:sSubPr>
                                    <m:ctrlPr>
                                      <a:rPr lang="en-CA" sz="2400" i="1">
                                        <a:solidFill>
                                          <a:srgbClr val="C00000"/>
                                        </a:solidFill>
                                      </a:rPr>
                                    </m:ctrlPr>
                                  </m:sSubPr>
                                  <m:e>
                                    <m:r>
                                      <a:rPr lang="en-CA" sz="2400" i="1">
                                        <a:solidFill>
                                          <a:srgbClr val="C00000"/>
                                        </a:solidFill>
                                      </a:rPr>
                                      <m:t>𝑥</m:t>
                                    </m:r>
                                  </m:e>
                                  <m:sub>
                                    <m:r>
                                      <a:rPr lang="en-CA" sz="2400" i="1">
                                        <a:solidFill>
                                          <a:srgbClr val="C00000"/>
                                        </a:solidFill>
                                      </a:rPr>
                                      <m:t>𝑖𝑛</m:t>
                                    </m:r>
                                  </m:sub>
                                </m:sSub>
                                <m:r>
                                  <m:rPr>
                                    <m:brk m:alnAt="7"/>
                                  </m:rPr>
                                  <a:rPr lang="en-CA" sz="2400" i="1">
                                    <a:solidFill>
                                      <a:srgbClr val="C00000"/>
                                    </a:solidFill>
                                  </a:rPr>
                                  <m:t>,</m:t>
                                </m:r>
                                <m:r>
                                  <a:rPr lang="en-CA" sz="2400" i="1">
                                    <a:solidFill>
                                      <a:srgbClr val="C00000"/>
                                    </a:solidFill>
                                  </a:rPr>
                                  <m:t>𝑦</m:t>
                                </m:r>
                                <m:r>
                                  <a:rPr lang="en-CA" sz="2400" i="1">
                                    <a:solidFill>
                                      <a:srgbClr val="C00000"/>
                                    </a:solidFill>
                                  </a:rPr>
                                  <m:t>))</m:t>
                                </m:r>
                              </m:e>
                            </m:sPre>
                          </m:e>
                        </m:func>
                      </m:e>
                    </m:nary>
                  </m:oMath>
                </a14:m>
                <a:endParaRPr lang="en-US" sz="2400" dirty="0">
                  <a:solidFill>
                    <a:srgbClr val="C00000"/>
                  </a:solidFill>
                </a:endParaRPr>
              </a:p>
              <a:p>
                <a:endParaRPr lang="en-US" sz="2400" dirty="0">
                  <a:solidFill>
                    <a:srgbClr val="C00000"/>
                  </a:solidFill>
                </a:endParaRPr>
              </a:p>
              <a:p>
                <a:endParaRPr lang="en-US" dirty="0">
                  <a:solidFill>
                    <a:srgbClr val="C00000"/>
                  </a:solidFill>
                </a:endParaRPr>
              </a:p>
              <a:p>
                <a:r>
                  <a:rPr lang="en-US" sz="2400" dirty="0">
                    <a:solidFill>
                      <a:srgbClr val="C00000"/>
                    </a:solidFill>
                  </a:rPr>
                  <a:t>    </a:t>
                </a:r>
                <a:r>
                  <a:rPr lang="en-US" sz="2400" dirty="0">
                    <a:solidFill>
                      <a:schemeClr val="tx1"/>
                    </a:solidFill>
                  </a:rPr>
                  <a:t>These templates are tested on </a:t>
                </a:r>
                <a14:m>
                  <m:oMath xmlns:m="http://schemas.openxmlformats.org/officeDocument/2006/math">
                    <m:sSub>
                      <m:sSubPr>
                        <m:ctrlPr>
                          <a:rPr lang="en-CA" sz="2400" i="1" smtClean="0">
                            <a:solidFill>
                              <a:srgbClr val="C00000"/>
                            </a:solidFill>
                            <a:ea typeface="Cambria Math" panose="02040503050406030204" pitchFamily="18" charset="0"/>
                          </a:rPr>
                        </m:ctrlPr>
                      </m:sSubPr>
                      <m:e>
                        <m:r>
                          <a:rPr lang="en-CA" sz="2400" b="0" i="1" smtClean="0">
                            <a:solidFill>
                              <a:srgbClr val="C00000"/>
                            </a:solidFill>
                            <a:ea typeface="Cambria Math" panose="02040503050406030204" pitchFamily="18" charset="0"/>
                          </a:rPr>
                          <m:t>𝐷</m:t>
                        </m:r>
                      </m:e>
                      <m:sub>
                        <m:r>
                          <a:rPr lang="en-CA" sz="2400" b="0" i="1" smtClean="0">
                            <a:solidFill>
                              <a:srgbClr val="C00000"/>
                            </a:solidFill>
                            <a:ea typeface="Cambria Math" panose="02040503050406030204" pitchFamily="18" charset="0"/>
                          </a:rPr>
                          <m:t>𝑑𝑒𝑣</m:t>
                        </m:r>
                      </m:sub>
                    </m:sSub>
                  </m:oMath>
                </a14:m>
                <a:r>
                  <a:rPr lang="en-US" sz="2400" dirty="0">
                    <a:solidFill>
                      <a:schemeClr val="tx1"/>
                    </a:solidFill>
                  </a:rPr>
                  <a:t> </a:t>
                </a:r>
              </a:p>
              <a:p>
                <a:r>
                  <a:rPr lang="en-US" sz="2400" dirty="0"/>
                  <a:t>    </a:t>
                </a:r>
                <a:r>
                  <a:rPr lang="en-US" sz="2400" dirty="0">
                    <a:solidFill>
                      <a:schemeClr val="tx1"/>
                    </a:solidFill>
                  </a:rPr>
                  <a:t>and pick either the best or the top k </a:t>
                </a:r>
              </a:p>
              <a:p>
                <a:r>
                  <a:rPr lang="en-US" sz="2400" dirty="0"/>
                  <a:t>    </a:t>
                </a:r>
                <a:r>
                  <a:rPr lang="en-US" sz="2400" dirty="0">
                    <a:solidFill>
                      <a:schemeClr val="tx1"/>
                    </a:solidFill>
                  </a:rPr>
                  <a:t>templates to use as an ensemble.</a:t>
                </a:r>
              </a:p>
              <a:p>
                <a:r>
                  <a:rPr lang="en-US" sz="2400" dirty="0"/>
                  <a:t>    (</a:t>
                </a:r>
                <a:r>
                  <a:rPr lang="en-US" sz="2400" dirty="0">
                    <a:solidFill>
                      <a:srgbClr val="C00000"/>
                    </a:solidFill>
                  </a:rPr>
                  <a:t>Size of </a:t>
                </a:r>
                <a14:m>
                  <m:oMath xmlns:m="http://schemas.openxmlformats.org/officeDocument/2006/math">
                    <m:sSub>
                      <m:sSubPr>
                        <m:ctrlPr>
                          <a:rPr lang="en-CA" sz="2400" i="1" smtClean="0">
                            <a:solidFill>
                              <a:srgbClr val="C00000"/>
                            </a:solidFill>
                            <a:ea typeface="Cambria Math" panose="02040503050406030204" pitchFamily="18" charset="0"/>
                          </a:rPr>
                        </m:ctrlPr>
                      </m:sSubPr>
                      <m:e>
                        <m:r>
                          <a:rPr lang="en-CA" sz="2400" b="0" i="1" smtClean="0">
                            <a:solidFill>
                              <a:srgbClr val="C00000"/>
                            </a:solidFill>
                            <a:ea typeface="Cambria Math" panose="02040503050406030204" pitchFamily="18" charset="0"/>
                          </a:rPr>
                          <m:t>𝐷</m:t>
                        </m:r>
                      </m:e>
                      <m:sub>
                        <m:r>
                          <a:rPr lang="en-CA" sz="2400" b="0" i="1" smtClean="0">
                            <a:solidFill>
                              <a:srgbClr val="C00000"/>
                            </a:solidFill>
                            <a:ea typeface="Cambria Math" panose="02040503050406030204" pitchFamily="18" charset="0"/>
                          </a:rPr>
                          <m:t>𝑑𝑒𝑣</m:t>
                        </m:r>
                      </m:sub>
                    </m:sSub>
                  </m:oMath>
                </a14:m>
                <a:r>
                  <a:rPr lang="en-US" sz="2400" dirty="0">
                    <a:solidFill>
                      <a:srgbClr val="C00000"/>
                    </a:solidFill>
                  </a:rPr>
                  <a:t> is similar to size of </a:t>
                </a:r>
                <a14:m>
                  <m:oMath xmlns:m="http://schemas.openxmlformats.org/officeDocument/2006/math">
                    <m:sSub>
                      <m:sSubPr>
                        <m:ctrlPr>
                          <a:rPr lang="en-CA" sz="2400" i="1">
                            <a:solidFill>
                              <a:srgbClr val="C00000"/>
                            </a:solidFill>
                            <a:ea typeface="Cambria Math" panose="02040503050406030204" pitchFamily="18" charset="0"/>
                          </a:rPr>
                        </m:ctrlPr>
                      </m:sSubPr>
                      <m:e>
                        <m:r>
                          <a:rPr lang="en-CA" sz="2400" i="1">
                            <a:solidFill>
                              <a:srgbClr val="C00000"/>
                            </a:solidFill>
                            <a:ea typeface="Cambria Math" panose="02040503050406030204" pitchFamily="18" charset="0"/>
                          </a:rPr>
                          <m:t>𝐷</m:t>
                        </m:r>
                      </m:e>
                      <m:sub>
                        <m:r>
                          <a:rPr lang="en-CA" sz="2400" b="0" i="1" smtClean="0">
                            <a:solidFill>
                              <a:srgbClr val="C00000"/>
                            </a:solidFill>
                            <a:ea typeface="Cambria Math" panose="02040503050406030204" pitchFamily="18" charset="0"/>
                          </a:rPr>
                          <m:t>𝑡𝑟𝑎𝑖𝑛</m:t>
                        </m:r>
                      </m:sub>
                    </m:sSub>
                  </m:oMath>
                </a14:m>
                <a:r>
                  <a:rPr lang="en-US" sz="2400" dirty="0">
                    <a:solidFill>
                      <a:srgbClr val="C00000"/>
                    </a:solidFill>
                  </a:rPr>
                  <a:t> </a:t>
                </a:r>
                <a:r>
                  <a:rPr lang="en-US" sz="2400" dirty="0"/>
                  <a:t>)</a:t>
                </a:r>
              </a:p>
            </p:txBody>
          </p:sp>
        </mc:Choice>
        <mc:Fallback>
          <p:sp>
            <p:nvSpPr>
              <p:cNvPr id="19" name="TextBox 18">
                <a:extLst>
                  <a:ext uri="{FF2B5EF4-FFF2-40B4-BE49-F238E27FC236}">
                    <a16:creationId xmlns:a16="http://schemas.microsoft.com/office/drawing/2014/main" id="{2F92EBA7-33CD-6938-13CE-9185B610767D}"/>
                  </a:ext>
                </a:extLst>
              </p:cNvPr>
              <p:cNvSpPr txBox="1">
                <a:spLocks noRot="1" noChangeAspect="1" noMove="1" noResize="1" noEditPoints="1" noAdjustHandles="1" noChangeArrowheads="1" noChangeShapeType="1" noTextEdit="1"/>
              </p:cNvSpPr>
              <p:nvPr/>
            </p:nvSpPr>
            <p:spPr>
              <a:xfrm>
                <a:off x="562689" y="696938"/>
                <a:ext cx="11066621" cy="5125442"/>
              </a:xfrm>
              <a:prstGeom prst="rect">
                <a:avLst/>
              </a:prstGeom>
              <a:blipFill>
                <a:blip r:embed="rId3"/>
                <a:stretch>
                  <a:fillRect l="-1835" t="-988" b="-148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4F559575-9549-89A2-A961-B2A02439A219}"/>
              </a:ext>
            </a:extLst>
          </p:cNvPr>
          <p:cNvSpPr>
            <a:spLocks noGrp="1"/>
          </p:cNvSpPr>
          <p:nvPr>
            <p:ph type="dt" sz="half" idx="10"/>
          </p:nvPr>
        </p:nvSpPr>
        <p:spPr/>
        <p:txBody>
          <a:bodyPr/>
          <a:lstStyle/>
          <a:p>
            <a:fld id="{251F351B-3C41-6C46-A5F1-3CA0D762442A}" type="datetime1">
              <a:rPr lang="en-CA" smtClean="0"/>
              <a:t>2024-02-05</a:t>
            </a:fld>
            <a:endParaRPr lang="en-US"/>
          </a:p>
        </p:txBody>
      </p:sp>
      <p:sp>
        <p:nvSpPr>
          <p:cNvPr id="5" name="Footer Placeholder 4">
            <a:extLst>
              <a:ext uri="{FF2B5EF4-FFF2-40B4-BE49-F238E27FC236}">
                <a16:creationId xmlns:a16="http://schemas.microsoft.com/office/drawing/2014/main" id="{A7075BE0-B94F-9786-C78A-87FE33F9FB07}"/>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9F9567A2-B954-89E3-DE48-7C8B7E4CBD87}"/>
              </a:ext>
            </a:extLst>
          </p:cNvPr>
          <p:cNvSpPr>
            <a:spLocks noGrp="1"/>
          </p:cNvSpPr>
          <p:nvPr>
            <p:ph type="sldNum" sz="quarter" idx="12"/>
          </p:nvPr>
        </p:nvSpPr>
        <p:spPr/>
        <p:txBody>
          <a:bodyPr/>
          <a:lstStyle/>
          <a:p>
            <a:fld id="{D4F24A5E-B0D2-394D-9970-9AE06BCB59C1}" type="slidenum">
              <a:rPr lang="en-US" smtClean="0"/>
              <a:t>41</a:t>
            </a:fld>
            <a:endParaRPr lang="en-US"/>
          </a:p>
        </p:txBody>
      </p:sp>
      <p:sp>
        <p:nvSpPr>
          <p:cNvPr id="18" name="TextBox 17">
            <a:extLst>
              <a:ext uri="{FF2B5EF4-FFF2-40B4-BE49-F238E27FC236}">
                <a16:creationId xmlns:a16="http://schemas.microsoft.com/office/drawing/2014/main" id="{571E3246-2F52-4AE3-259D-2060D413534A}"/>
              </a:ext>
            </a:extLst>
          </p:cNvPr>
          <p:cNvSpPr txBox="1"/>
          <p:nvPr/>
        </p:nvSpPr>
        <p:spPr>
          <a:xfrm>
            <a:off x="5638800" y="2973493"/>
            <a:ext cx="65" cy="276999"/>
          </a:xfrm>
          <a:prstGeom prst="rect">
            <a:avLst/>
          </a:prstGeom>
          <a:noFill/>
        </p:spPr>
        <p:txBody>
          <a:bodyPr wrap="none" lIns="0" tIns="0" rIns="0" bIns="0" rtlCol="0">
            <a:spAutoFit/>
          </a:bodyPr>
          <a:lstStyle/>
          <a:p>
            <a:endParaRPr lang="en-US" dirty="0"/>
          </a:p>
        </p:txBody>
      </p:sp>
      <p:grpSp>
        <p:nvGrpSpPr>
          <p:cNvPr id="63" name="Group 62">
            <a:extLst>
              <a:ext uri="{FF2B5EF4-FFF2-40B4-BE49-F238E27FC236}">
                <a16:creationId xmlns:a16="http://schemas.microsoft.com/office/drawing/2014/main" id="{743D513E-50EC-0D23-4B1C-9F71AC568CF4}"/>
              </a:ext>
            </a:extLst>
          </p:cNvPr>
          <p:cNvGrpSpPr/>
          <p:nvPr/>
        </p:nvGrpSpPr>
        <p:grpSpPr>
          <a:xfrm>
            <a:off x="6367180" y="3382187"/>
            <a:ext cx="5262130" cy="2538748"/>
            <a:chOff x="3308465" y="3723825"/>
            <a:chExt cx="5262130" cy="2538748"/>
          </a:xfrm>
        </p:grpSpPr>
        <p:sp>
          <p:nvSpPr>
            <p:cNvPr id="26" name="Rounded Rectangle 25">
              <a:extLst>
                <a:ext uri="{FF2B5EF4-FFF2-40B4-BE49-F238E27FC236}">
                  <a16:creationId xmlns:a16="http://schemas.microsoft.com/office/drawing/2014/main" id="{E03523AE-9C34-35C7-7266-2704E4DD04A5}"/>
                </a:ext>
              </a:extLst>
            </p:cNvPr>
            <p:cNvSpPr/>
            <p:nvPr/>
          </p:nvSpPr>
          <p:spPr>
            <a:xfrm>
              <a:off x="6509808" y="5709880"/>
              <a:ext cx="2060787" cy="46493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0F1D1BCE-0139-D276-9B14-316BF04EBEA1}"/>
                </a:ext>
              </a:extLst>
            </p:cNvPr>
            <p:cNvGrpSpPr/>
            <p:nvPr/>
          </p:nvGrpSpPr>
          <p:grpSpPr>
            <a:xfrm>
              <a:off x="3308465" y="3723825"/>
              <a:ext cx="5262130" cy="2538748"/>
              <a:chOff x="3308465" y="3723825"/>
              <a:chExt cx="5262130" cy="2538748"/>
            </a:xfrm>
          </p:grpSpPr>
          <p:sp>
            <p:nvSpPr>
              <p:cNvPr id="2" name="Rounded Rectangle 1">
                <a:extLst>
                  <a:ext uri="{FF2B5EF4-FFF2-40B4-BE49-F238E27FC236}">
                    <a16:creationId xmlns:a16="http://schemas.microsoft.com/office/drawing/2014/main" id="{5CC75004-9724-3EE0-B18A-8DACFD8DCB34}"/>
                  </a:ext>
                </a:extLst>
              </p:cNvPr>
              <p:cNvSpPr/>
              <p:nvPr/>
            </p:nvSpPr>
            <p:spPr>
              <a:xfrm>
                <a:off x="3308465" y="3723826"/>
                <a:ext cx="2663011" cy="85648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7ECADC7D-56AA-696A-349B-7E33A67C780D}"/>
                  </a:ext>
                </a:extLst>
              </p:cNvPr>
              <p:cNvSpPr/>
              <p:nvPr/>
            </p:nvSpPr>
            <p:spPr>
              <a:xfrm>
                <a:off x="3371720" y="3785378"/>
                <a:ext cx="1741111" cy="238887"/>
              </a:xfrm>
              <a:prstGeom prst="roundRect">
                <a:avLst/>
              </a:prstGeom>
              <a:solidFill>
                <a:srgbClr val="DDB6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 fun ride. &lt;X&gt; great &lt;Y&gt;</a:t>
                </a:r>
              </a:p>
            </p:txBody>
          </p:sp>
          <p:sp>
            <p:nvSpPr>
              <p:cNvPr id="8" name="Rounded Rectangle 7">
                <a:extLst>
                  <a:ext uri="{FF2B5EF4-FFF2-40B4-BE49-F238E27FC236}">
                    <a16:creationId xmlns:a16="http://schemas.microsoft.com/office/drawing/2014/main" id="{6B62490D-A6A5-BDF0-298C-5311C8FF1B51}"/>
                  </a:ext>
                </a:extLst>
              </p:cNvPr>
              <p:cNvSpPr/>
              <p:nvPr/>
            </p:nvSpPr>
            <p:spPr>
              <a:xfrm>
                <a:off x="3371720" y="4080956"/>
                <a:ext cx="2103525" cy="238887"/>
              </a:xfrm>
              <a:prstGeom prst="roundRect">
                <a:avLst/>
              </a:prstGeom>
              <a:solidFill>
                <a:srgbClr val="DDB6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A pleasure to watch. &lt;X&gt; great &lt;Y&gt;</a:t>
                </a:r>
              </a:p>
            </p:txBody>
          </p:sp>
          <p:sp>
            <p:nvSpPr>
              <p:cNvPr id="9" name="TextBox 8">
                <a:extLst>
                  <a:ext uri="{FF2B5EF4-FFF2-40B4-BE49-F238E27FC236}">
                    <a16:creationId xmlns:a16="http://schemas.microsoft.com/office/drawing/2014/main" id="{69EC8107-813E-21B2-F860-77CC61F645BC}"/>
                  </a:ext>
                </a:extLst>
              </p:cNvPr>
              <p:cNvSpPr txBox="1"/>
              <p:nvPr/>
            </p:nvSpPr>
            <p:spPr>
              <a:xfrm>
                <a:off x="3789689" y="4459866"/>
                <a:ext cx="1700561" cy="215444"/>
              </a:xfrm>
              <a:prstGeom prst="rect">
                <a:avLst/>
              </a:prstGeom>
              <a:noFill/>
            </p:spPr>
            <p:txBody>
              <a:bodyPr wrap="square" rtlCol="0">
                <a:spAutoFit/>
              </a:bodyPr>
              <a:lstStyle/>
              <a:p>
                <a:r>
                  <a:rPr lang="en-US" sz="800" dirty="0">
                    <a:highlight>
                      <a:srgbClr val="C0C0C0"/>
                    </a:highlight>
                  </a:rPr>
                  <a:t>Training examples for label: positive</a:t>
                </a:r>
              </a:p>
            </p:txBody>
          </p:sp>
          <p:sp>
            <p:nvSpPr>
              <p:cNvPr id="11" name="Rounded Rectangle 10">
                <a:extLst>
                  <a:ext uri="{FF2B5EF4-FFF2-40B4-BE49-F238E27FC236}">
                    <a16:creationId xmlns:a16="http://schemas.microsoft.com/office/drawing/2014/main" id="{8E0CE91F-96E8-5871-E6D5-D7D504EC61D3}"/>
                  </a:ext>
                </a:extLst>
              </p:cNvPr>
              <p:cNvSpPr/>
              <p:nvPr/>
            </p:nvSpPr>
            <p:spPr>
              <a:xfrm>
                <a:off x="3308466" y="4751684"/>
                <a:ext cx="2663012" cy="85648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04718FB5-3402-3CEC-12AB-48B9571FB9BC}"/>
                  </a:ext>
                </a:extLst>
              </p:cNvPr>
              <p:cNvSpPr/>
              <p:nvPr/>
            </p:nvSpPr>
            <p:spPr>
              <a:xfrm>
                <a:off x="3371720" y="4813236"/>
                <a:ext cx="2510548" cy="23888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No reason to watch. &lt;X&gt; terrible &lt;Y&gt;</a:t>
                </a:r>
              </a:p>
            </p:txBody>
          </p:sp>
          <p:sp>
            <p:nvSpPr>
              <p:cNvPr id="13" name="Rounded Rectangle 12">
                <a:extLst>
                  <a:ext uri="{FF2B5EF4-FFF2-40B4-BE49-F238E27FC236}">
                    <a16:creationId xmlns:a16="http://schemas.microsoft.com/office/drawing/2014/main" id="{F54346A6-F170-699B-1BD3-566F716CBD75}"/>
                  </a:ext>
                </a:extLst>
              </p:cNvPr>
              <p:cNvSpPr/>
              <p:nvPr/>
            </p:nvSpPr>
            <p:spPr>
              <a:xfrm>
                <a:off x="3371721" y="5108814"/>
                <a:ext cx="1629602" cy="23888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This Junk. &lt;X&gt; terrible &lt;Y&gt;</a:t>
                </a:r>
              </a:p>
            </p:txBody>
          </p:sp>
          <p:sp>
            <p:nvSpPr>
              <p:cNvPr id="14" name="TextBox 13">
                <a:extLst>
                  <a:ext uri="{FF2B5EF4-FFF2-40B4-BE49-F238E27FC236}">
                    <a16:creationId xmlns:a16="http://schemas.microsoft.com/office/drawing/2014/main" id="{FCFED000-6EC4-D195-FC52-5C16AF3ABC65}"/>
                  </a:ext>
                </a:extLst>
              </p:cNvPr>
              <p:cNvSpPr txBox="1"/>
              <p:nvPr/>
            </p:nvSpPr>
            <p:spPr>
              <a:xfrm>
                <a:off x="3752054" y="5500450"/>
                <a:ext cx="1775830" cy="215444"/>
              </a:xfrm>
              <a:prstGeom prst="rect">
                <a:avLst/>
              </a:prstGeom>
              <a:noFill/>
            </p:spPr>
            <p:txBody>
              <a:bodyPr wrap="square" rtlCol="0">
                <a:spAutoFit/>
              </a:bodyPr>
              <a:lstStyle/>
              <a:p>
                <a:r>
                  <a:rPr lang="en-US" sz="800" dirty="0">
                    <a:highlight>
                      <a:srgbClr val="C0C0C0"/>
                    </a:highlight>
                  </a:rPr>
                  <a:t>Training examples for label: negative</a:t>
                </a:r>
              </a:p>
            </p:txBody>
          </p:sp>
          <p:sp>
            <p:nvSpPr>
              <p:cNvPr id="16" name="Rounded Rectangle 15">
                <a:extLst>
                  <a:ext uri="{FF2B5EF4-FFF2-40B4-BE49-F238E27FC236}">
                    <a16:creationId xmlns:a16="http://schemas.microsoft.com/office/drawing/2014/main" id="{7E9DE8CA-7143-4C60-6C68-8EE8A72C633F}"/>
                  </a:ext>
                </a:extLst>
              </p:cNvPr>
              <p:cNvSpPr/>
              <p:nvPr/>
            </p:nvSpPr>
            <p:spPr>
              <a:xfrm>
                <a:off x="3544361" y="5796028"/>
                <a:ext cx="2191215" cy="36799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Positive: great, negative: terrible</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BC1681F5-21BD-7995-913D-FCED95159A4E}"/>
                      </a:ext>
                    </a:extLst>
                  </p:cNvPr>
                  <p:cNvSpPr txBox="1"/>
                  <p:nvPr/>
                </p:nvSpPr>
                <p:spPr>
                  <a:xfrm>
                    <a:off x="4113918" y="6044740"/>
                    <a:ext cx="1026151" cy="215444"/>
                  </a:xfrm>
                  <a:prstGeom prst="rect">
                    <a:avLst/>
                  </a:prstGeom>
                  <a:noFill/>
                </p:spPr>
                <p:txBody>
                  <a:bodyPr wrap="square" rtlCol="0">
                    <a:spAutoFit/>
                  </a:bodyPr>
                  <a:lstStyle/>
                  <a:p>
                    <a:r>
                      <a:rPr lang="en-US" sz="800" dirty="0">
                        <a:highlight>
                          <a:srgbClr val="C0C0C0"/>
                        </a:highlight>
                      </a:rPr>
                      <a:t>Label mapping</a:t>
                    </a:r>
                    <a14:m>
                      <m:oMath xmlns:m="http://schemas.openxmlformats.org/officeDocument/2006/math">
                        <m:r>
                          <a:rPr lang="en-CA" sz="800" b="0" i="1" smtClean="0">
                            <a:highlight>
                              <a:srgbClr val="C0C0C0"/>
                            </a:highlight>
                            <a:latin typeface="Cambria Math" panose="02040503050406030204" pitchFamily="18" charset="0"/>
                          </a:rPr>
                          <m:t>𝑀</m:t>
                        </m:r>
                        <m:r>
                          <a:rPr lang="en-CA" sz="800" b="0" i="1" smtClean="0">
                            <a:highlight>
                              <a:srgbClr val="C0C0C0"/>
                            </a:highlight>
                            <a:latin typeface="Cambria Math" panose="02040503050406030204" pitchFamily="18" charset="0"/>
                          </a:rPr>
                          <m:t>(</m:t>
                        </m:r>
                        <m:r>
                          <m:rPr>
                            <m:sty m:val="p"/>
                          </m:rPr>
                          <a:rPr lang="el-GR" sz="800" b="0" i="1" smtClean="0">
                            <a:highlight>
                              <a:srgbClr val="C0C0C0"/>
                            </a:highlight>
                            <a:latin typeface="Cambria Math" panose="02040503050406030204" pitchFamily="18" charset="0"/>
                            <a:ea typeface="Cambria Math" panose="02040503050406030204" pitchFamily="18" charset="0"/>
                          </a:rPr>
                          <m:t>Υ</m:t>
                        </m:r>
                        <m:r>
                          <a:rPr lang="en-CA" sz="800" b="0" i="1" smtClean="0">
                            <a:highlight>
                              <a:srgbClr val="C0C0C0"/>
                            </a:highlight>
                            <a:latin typeface="Cambria Math" panose="02040503050406030204" pitchFamily="18" charset="0"/>
                          </a:rPr>
                          <m:t>)</m:t>
                        </m:r>
                      </m:oMath>
                    </a14:m>
                    <a:r>
                      <a:rPr lang="en-US" sz="800" dirty="0">
                        <a:highlight>
                          <a:srgbClr val="C0C0C0"/>
                        </a:highlight>
                      </a:rPr>
                      <a:t> </a:t>
                    </a:r>
                  </a:p>
                </p:txBody>
              </p:sp>
            </mc:Choice>
            <mc:Fallback>
              <p:sp>
                <p:nvSpPr>
                  <p:cNvPr id="17" name="TextBox 16">
                    <a:extLst>
                      <a:ext uri="{FF2B5EF4-FFF2-40B4-BE49-F238E27FC236}">
                        <a16:creationId xmlns:a16="http://schemas.microsoft.com/office/drawing/2014/main" id="{BC1681F5-21BD-7995-913D-FCED95159A4E}"/>
                      </a:ext>
                    </a:extLst>
                  </p:cNvPr>
                  <p:cNvSpPr txBox="1">
                    <a:spLocks noRot="1" noChangeAspect="1" noMove="1" noResize="1" noEditPoints="1" noAdjustHandles="1" noChangeArrowheads="1" noChangeShapeType="1" noTextEdit="1"/>
                  </p:cNvSpPr>
                  <p:nvPr/>
                </p:nvSpPr>
                <p:spPr>
                  <a:xfrm>
                    <a:off x="4113918" y="6044740"/>
                    <a:ext cx="1026151" cy="215444"/>
                  </a:xfrm>
                  <a:prstGeom prst="rect">
                    <a:avLst/>
                  </a:prstGeom>
                  <a:blipFill>
                    <a:blip r:embed="rId4"/>
                    <a:stretch>
                      <a:fillRect b="-11111"/>
                    </a:stretch>
                  </a:blipFill>
                </p:spPr>
                <p:txBody>
                  <a:bodyPr/>
                  <a:lstStyle/>
                  <a:p>
                    <a:r>
                      <a:rPr lang="en-US">
                        <a:noFill/>
                      </a:rPr>
                      <a:t> </a:t>
                    </a:r>
                  </a:p>
                </p:txBody>
              </p:sp>
            </mc:Fallback>
          </mc:AlternateContent>
          <p:sp>
            <p:nvSpPr>
              <p:cNvPr id="20" name="Rounded Rectangle 19">
                <a:extLst>
                  <a:ext uri="{FF2B5EF4-FFF2-40B4-BE49-F238E27FC236}">
                    <a16:creationId xmlns:a16="http://schemas.microsoft.com/office/drawing/2014/main" id="{CB7719AE-E5DC-B01B-D8A5-AA734524A48F}"/>
                  </a:ext>
                </a:extLst>
              </p:cNvPr>
              <p:cNvSpPr/>
              <p:nvPr/>
            </p:nvSpPr>
            <p:spPr>
              <a:xfrm>
                <a:off x="6394027" y="3723825"/>
                <a:ext cx="487680" cy="462095"/>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T5</a:t>
                </a:r>
              </a:p>
            </p:txBody>
          </p:sp>
          <p:sp>
            <p:nvSpPr>
              <p:cNvPr id="21" name="Rounded Rectangle 20">
                <a:extLst>
                  <a:ext uri="{FF2B5EF4-FFF2-40B4-BE49-F238E27FC236}">
                    <a16:creationId xmlns:a16="http://schemas.microsoft.com/office/drawing/2014/main" id="{BAB05F1D-34B4-556E-71C3-728509CED73B}"/>
                  </a:ext>
                </a:extLst>
              </p:cNvPr>
              <p:cNvSpPr/>
              <p:nvPr/>
            </p:nvSpPr>
            <p:spPr>
              <a:xfrm>
                <a:off x="6509808" y="4258288"/>
                <a:ext cx="2060787" cy="9858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23AF6FA6-A9A7-E13B-0F45-A0D1E454FC5C}"/>
                      </a:ext>
                    </a:extLst>
                  </p:cNvPr>
                  <p:cNvSpPr txBox="1"/>
                  <p:nvPr/>
                </p:nvSpPr>
                <p:spPr>
                  <a:xfrm>
                    <a:off x="6661747" y="4319843"/>
                    <a:ext cx="1642995" cy="307777"/>
                  </a:xfrm>
                  <a:prstGeom prst="rect">
                    <a:avLst/>
                  </a:prstGeom>
                  <a:solidFill>
                    <a:schemeClr val="accent4">
                      <a:lumMod val="20000"/>
                      <a:lumOff val="80000"/>
                    </a:schemeClr>
                  </a:solidFill>
                  <a:ln>
                    <a:solidFill>
                      <a:schemeClr val="tx1"/>
                    </a:solidFill>
                  </a:ln>
                </p:spPr>
                <p:txBody>
                  <a:bodyPr wrap="square" rtlCol="0">
                    <a:spAutoFit/>
                  </a:bodyPr>
                  <a:lstStyle/>
                  <a:p>
                    <a:r>
                      <a:rPr lang="en-US" sz="1400" dirty="0"/>
                      <a:t>&lt;</a:t>
                    </a:r>
                    <a14:m>
                      <m:oMath xmlns:m="http://schemas.openxmlformats.org/officeDocument/2006/math">
                        <m:sSub>
                          <m:sSubPr>
                            <m:ctrlPr>
                              <a:rPr lang="en-US" sz="1400" i="1" smtClean="0">
                                <a:latin typeface="Cambria Math" panose="02040503050406030204" pitchFamily="18" charset="0"/>
                              </a:rPr>
                            </m:ctrlPr>
                          </m:sSubPr>
                          <m:e>
                            <m:r>
                              <a:rPr lang="en-CA" sz="1400" b="0" i="1" smtClean="0">
                                <a:latin typeface="Cambria Math" panose="02040503050406030204" pitchFamily="18" charset="0"/>
                              </a:rPr>
                              <m:t>𝑆</m:t>
                            </m:r>
                          </m:e>
                          <m:sub>
                            <m:r>
                              <a:rPr lang="en-CA" sz="1400" b="0" i="1" smtClean="0">
                                <a:latin typeface="Cambria Math" panose="02040503050406030204" pitchFamily="18" charset="0"/>
                              </a:rPr>
                              <m:t>1</m:t>
                            </m:r>
                          </m:sub>
                        </m:sSub>
                      </m:oMath>
                    </a14:m>
                    <a:r>
                      <a:rPr lang="en-US" sz="1400" dirty="0"/>
                      <a:t>&gt; This is [MASK].</a:t>
                    </a:r>
                  </a:p>
                </p:txBody>
              </p:sp>
            </mc:Choice>
            <mc:Fallback>
              <p:sp>
                <p:nvSpPr>
                  <p:cNvPr id="22" name="TextBox 21">
                    <a:extLst>
                      <a:ext uri="{FF2B5EF4-FFF2-40B4-BE49-F238E27FC236}">
                        <a16:creationId xmlns:a16="http://schemas.microsoft.com/office/drawing/2014/main" id="{23AF6FA6-A9A7-E13B-0F45-A0D1E454FC5C}"/>
                      </a:ext>
                    </a:extLst>
                  </p:cNvPr>
                  <p:cNvSpPr txBox="1">
                    <a:spLocks noRot="1" noChangeAspect="1" noMove="1" noResize="1" noEditPoints="1" noAdjustHandles="1" noChangeArrowheads="1" noChangeShapeType="1" noTextEdit="1"/>
                  </p:cNvSpPr>
                  <p:nvPr/>
                </p:nvSpPr>
                <p:spPr>
                  <a:xfrm>
                    <a:off x="6661747" y="4319843"/>
                    <a:ext cx="1642995" cy="307777"/>
                  </a:xfrm>
                  <a:prstGeom prst="rect">
                    <a:avLst/>
                  </a:prstGeom>
                  <a:blipFill>
                    <a:blip r:embed="rId5"/>
                    <a:stretch>
                      <a:fillRect l="-1527" b="-19231"/>
                    </a:stretch>
                  </a:blipFill>
                  <a:ln>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16024845-1DE6-9CCB-3E8F-C72356BC5C87}"/>
                      </a:ext>
                    </a:extLst>
                  </p:cNvPr>
                  <p:cNvSpPr txBox="1"/>
                  <p:nvPr/>
                </p:nvSpPr>
                <p:spPr>
                  <a:xfrm>
                    <a:off x="6661747" y="4670573"/>
                    <a:ext cx="1642995" cy="307777"/>
                  </a:xfrm>
                  <a:prstGeom prst="rect">
                    <a:avLst/>
                  </a:prstGeom>
                  <a:solidFill>
                    <a:schemeClr val="accent4">
                      <a:lumMod val="20000"/>
                      <a:lumOff val="80000"/>
                    </a:schemeClr>
                  </a:solidFill>
                  <a:ln>
                    <a:solidFill>
                      <a:schemeClr val="tx1"/>
                    </a:solidFill>
                  </a:ln>
                </p:spPr>
                <p:txBody>
                  <a:bodyPr wrap="square" rtlCol="0">
                    <a:spAutoFit/>
                  </a:bodyPr>
                  <a:lstStyle/>
                  <a:p>
                    <a:r>
                      <a:rPr lang="en-US" sz="1400" dirty="0"/>
                      <a:t>&lt;</a:t>
                    </a:r>
                    <a14:m>
                      <m:oMath xmlns:m="http://schemas.openxmlformats.org/officeDocument/2006/math">
                        <m:sSub>
                          <m:sSubPr>
                            <m:ctrlPr>
                              <a:rPr lang="en-US" sz="1400" i="1" smtClean="0">
                                <a:latin typeface="Cambria Math" panose="02040503050406030204" pitchFamily="18" charset="0"/>
                              </a:rPr>
                            </m:ctrlPr>
                          </m:sSubPr>
                          <m:e>
                            <m:r>
                              <a:rPr lang="en-CA" sz="1400" b="0" i="1" smtClean="0">
                                <a:latin typeface="Cambria Math" panose="02040503050406030204" pitchFamily="18" charset="0"/>
                              </a:rPr>
                              <m:t>𝑆</m:t>
                            </m:r>
                          </m:e>
                          <m:sub>
                            <m:r>
                              <a:rPr lang="en-CA" sz="1400" b="0" i="1" smtClean="0">
                                <a:latin typeface="Cambria Math" panose="02040503050406030204" pitchFamily="18" charset="0"/>
                              </a:rPr>
                              <m:t>1</m:t>
                            </m:r>
                          </m:sub>
                        </m:sSub>
                      </m:oMath>
                    </a14:m>
                    <a:r>
                      <a:rPr lang="en-US" sz="1400" dirty="0"/>
                      <a:t>&gt; A [MASK] one.</a:t>
                    </a:r>
                  </a:p>
                </p:txBody>
              </p:sp>
            </mc:Choice>
            <mc:Fallback>
              <p:sp>
                <p:nvSpPr>
                  <p:cNvPr id="24" name="TextBox 23">
                    <a:extLst>
                      <a:ext uri="{FF2B5EF4-FFF2-40B4-BE49-F238E27FC236}">
                        <a16:creationId xmlns:a16="http://schemas.microsoft.com/office/drawing/2014/main" id="{16024845-1DE6-9CCB-3E8F-C72356BC5C87}"/>
                      </a:ext>
                    </a:extLst>
                  </p:cNvPr>
                  <p:cNvSpPr txBox="1">
                    <a:spLocks noRot="1" noChangeAspect="1" noMove="1" noResize="1" noEditPoints="1" noAdjustHandles="1" noChangeArrowheads="1" noChangeShapeType="1" noTextEdit="1"/>
                  </p:cNvSpPr>
                  <p:nvPr/>
                </p:nvSpPr>
                <p:spPr>
                  <a:xfrm>
                    <a:off x="6661747" y="4670573"/>
                    <a:ext cx="1642995" cy="307777"/>
                  </a:xfrm>
                  <a:prstGeom prst="rect">
                    <a:avLst/>
                  </a:prstGeom>
                  <a:blipFill>
                    <a:blip r:embed="rId6"/>
                    <a:stretch>
                      <a:fillRect l="-1527" t="-3846" b="-19231"/>
                    </a:stretch>
                  </a:blipFill>
                  <a:ln>
                    <a:solidFill>
                      <a:schemeClr val="tx1"/>
                    </a:solidFill>
                  </a:ln>
                </p:spPr>
                <p:txBody>
                  <a:bodyPr/>
                  <a:lstStyle/>
                  <a:p>
                    <a:r>
                      <a:rPr lang="en-US">
                        <a:noFill/>
                      </a:rPr>
                      <a:t> </a:t>
                    </a:r>
                  </a:p>
                </p:txBody>
              </p:sp>
            </mc:Fallback>
          </mc:AlternateContent>
          <p:sp>
            <p:nvSpPr>
              <p:cNvPr id="25" name="TextBox 24">
                <a:extLst>
                  <a:ext uri="{FF2B5EF4-FFF2-40B4-BE49-F238E27FC236}">
                    <a16:creationId xmlns:a16="http://schemas.microsoft.com/office/drawing/2014/main" id="{26109012-4F3D-A63E-EDBD-AC8680A9B368}"/>
                  </a:ext>
                </a:extLst>
              </p:cNvPr>
              <p:cNvSpPr txBox="1"/>
              <p:nvPr/>
            </p:nvSpPr>
            <p:spPr>
              <a:xfrm>
                <a:off x="7008499" y="5124904"/>
                <a:ext cx="1063404" cy="215444"/>
              </a:xfrm>
              <a:prstGeom prst="rect">
                <a:avLst/>
              </a:prstGeom>
              <a:noFill/>
            </p:spPr>
            <p:txBody>
              <a:bodyPr wrap="square" rtlCol="0">
                <a:spAutoFit/>
              </a:bodyPr>
              <a:lstStyle/>
              <a:p>
                <a:r>
                  <a:rPr lang="en-US" sz="800" dirty="0">
                    <a:highlight>
                      <a:srgbClr val="C0C0C0"/>
                    </a:highlight>
                  </a:rPr>
                  <a:t>Generated templates</a:t>
                </a:r>
              </a:p>
            </p:txBody>
          </p: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839E2751-7DC0-66CB-D4E5-49BCBE1C53AD}"/>
                      </a:ext>
                    </a:extLst>
                  </p:cNvPr>
                  <p:cNvSpPr txBox="1"/>
                  <p:nvPr/>
                </p:nvSpPr>
                <p:spPr>
                  <a:xfrm>
                    <a:off x="6718702" y="5754938"/>
                    <a:ext cx="1642995" cy="307777"/>
                  </a:xfrm>
                  <a:prstGeom prst="rect">
                    <a:avLst/>
                  </a:prstGeom>
                  <a:solidFill>
                    <a:schemeClr val="accent4">
                      <a:lumMod val="20000"/>
                      <a:lumOff val="80000"/>
                    </a:schemeClr>
                  </a:solidFill>
                  <a:ln>
                    <a:solidFill>
                      <a:schemeClr val="tx1"/>
                    </a:solidFill>
                  </a:ln>
                </p:spPr>
                <p:txBody>
                  <a:bodyPr wrap="square" rtlCol="0">
                    <a:spAutoFit/>
                  </a:bodyPr>
                  <a:lstStyle/>
                  <a:p>
                    <a:r>
                      <a:rPr lang="en-US" sz="1400" dirty="0"/>
                      <a:t>&lt;</a:t>
                    </a:r>
                    <a14:m>
                      <m:oMath xmlns:m="http://schemas.openxmlformats.org/officeDocument/2006/math">
                        <m:sSub>
                          <m:sSubPr>
                            <m:ctrlPr>
                              <a:rPr lang="en-US" sz="1400" i="1" smtClean="0">
                                <a:latin typeface="Cambria Math" panose="02040503050406030204" pitchFamily="18" charset="0"/>
                              </a:rPr>
                            </m:ctrlPr>
                          </m:sSubPr>
                          <m:e>
                            <m:r>
                              <a:rPr lang="en-CA" sz="1400" b="0" i="1" smtClean="0">
                                <a:latin typeface="Cambria Math" panose="02040503050406030204" pitchFamily="18" charset="0"/>
                              </a:rPr>
                              <m:t>𝑆</m:t>
                            </m:r>
                          </m:e>
                          <m:sub>
                            <m:r>
                              <a:rPr lang="en-CA" sz="1400" b="0" i="1" smtClean="0">
                                <a:latin typeface="Cambria Math" panose="02040503050406030204" pitchFamily="18" charset="0"/>
                              </a:rPr>
                              <m:t>1</m:t>
                            </m:r>
                          </m:sub>
                        </m:sSub>
                      </m:oMath>
                    </a14:m>
                    <a:r>
                      <a:rPr lang="en-US" sz="1400" dirty="0"/>
                      <a:t>&gt; A [MASK] one.</a:t>
                    </a:r>
                  </a:p>
                </p:txBody>
              </p:sp>
            </mc:Choice>
            <mc:Fallback>
              <p:sp>
                <p:nvSpPr>
                  <p:cNvPr id="29" name="TextBox 28">
                    <a:extLst>
                      <a:ext uri="{FF2B5EF4-FFF2-40B4-BE49-F238E27FC236}">
                        <a16:creationId xmlns:a16="http://schemas.microsoft.com/office/drawing/2014/main" id="{839E2751-7DC0-66CB-D4E5-49BCBE1C53AD}"/>
                      </a:ext>
                    </a:extLst>
                  </p:cNvPr>
                  <p:cNvSpPr txBox="1">
                    <a:spLocks noRot="1" noChangeAspect="1" noMove="1" noResize="1" noEditPoints="1" noAdjustHandles="1" noChangeArrowheads="1" noChangeShapeType="1" noTextEdit="1"/>
                  </p:cNvSpPr>
                  <p:nvPr/>
                </p:nvSpPr>
                <p:spPr>
                  <a:xfrm>
                    <a:off x="6718702" y="5754938"/>
                    <a:ext cx="1642995" cy="307777"/>
                  </a:xfrm>
                  <a:prstGeom prst="rect">
                    <a:avLst/>
                  </a:prstGeom>
                  <a:blipFill>
                    <a:blip r:embed="rId7"/>
                    <a:stretch>
                      <a:fillRect l="-763" b="-19231"/>
                    </a:stretch>
                  </a:blipFill>
                  <a:ln>
                    <a:solidFill>
                      <a:schemeClr val="tx1"/>
                    </a:solidFill>
                  </a:ln>
                </p:spPr>
                <p:txBody>
                  <a:bodyPr/>
                  <a:lstStyle/>
                  <a:p>
                    <a:r>
                      <a:rPr lang="en-US">
                        <a:noFill/>
                      </a:rPr>
                      <a:t> </a:t>
                    </a:r>
                  </a:p>
                </p:txBody>
              </p:sp>
            </mc:Fallback>
          </mc:AlternateContent>
          <p:sp>
            <p:nvSpPr>
              <p:cNvPr id="30" name="TextBox 29">
                <a:extLst>
                  <a:ext uri="{FF2B5EF4-FFF2-40B4-BE49-F238E27FC236}">
                    <a16:creationId xmlns:a16="http://schemas.microsoft.com/office/drawing/2014/main" id="{79532230-0C12-3125-9D22-41DC7BEE0441}"/>
                  </a:ext>
                </a:extLst>
              </p:cNvPr>
              <p:cNvSpPr txBox="1"/>
              <p:nvPr/>
            </p:nvSpPr>
            <p:spPr>
              <a:xfrm>
                <a:off x="7137612" y="6047129"/>
                <a:ext cx="805177" cy="215444"/>
              </a:xfrm>
              <a:prstGeom prst="rect">
                <a:avLst/>
              </a:prstGeom>
              <a:noFill/>
            </p:spPr>
            <p:txBody>
              <a:bodyPr wrap="square" rtlCol="0">
                <a:spAutoFit/>
              </a:bodyPr>
              <a:lstStyle/>
              <a:p>
                <a:r>
                  <a:rPr lang="en-US" sz="800" dirty="0">
                    <a:highlight>
                      <a:srgbClr val="C0C0C0"/>
                    </a:highlight>
                  </a:rPr>
                  <a:t>Best templates</a:t>
                </a:r>
              </a:p>
            </p:txBody>
          </p:sp>
          <p:sp>
            <p:nvSpPr>
              <p:cNvPr id="31" name="TextBox 30">
                <a:extLst>
                  <a:ext uri="{FF2B5EF4-FFF2-40B4-BE49-F238E27FC236}">
                    <a16:creationId xmlns:a16="http://schemas.microsoft.com/office/drawing/2014/main" id="{54742D0A-852E-7F07-89E7-6E370312131F}"/>
                  </a:ext>
                </a:extLst>
              </p:cNvPr>
              <p:cNvSpPr txBox="1"/>
              <p:nvPr/>
            </p:nvSpPr>
            <p:spPr>
              <a:xfrm>
                <a:off x="3367138" y="4250479"/>
                <a:ext cx="511034" cy="369332"/>
              </a:xfrm>
              <a:prstGeom prst="rect">
                <a:avLst/>
              </a:prstGeom>
              <a:noFill/>
            </p:spPr>
            <p:txBody>
              <a:bodyPr wrap="square" rtlCol="0">
                <a:spAutoFit/>
              </a:bodyPr>
              <a:lstStyle/>
              <a:p>
                <a:r>
                  <a:rPr lang="en-US" dirty="0"/>
                  <a:t>…</a:t>
                </a:r>
              </a:p>
            </p:txBody>
          </p:sp>
          <p:sp>
            <p:nvSpPr>
              <p:cNvPr id="32" name="TextBox 31">
                <a:extLst>
                  <a:ext uri="{FF2B5EF4-FFF2-40B4-BE49-F238E27FC236}">
                    <a16:creationId xmlns:a16="http://schemas.microsoft.com/office/drawing/2014/main" id="{F00C22C4-1358-2230-3470-18BEB0BAE2DD}"/>
                  </a:ext>
                </a:extLst>
              </p:cNvPr>
              <p:cNvSpPr txBox="1"/>
              <p:nvPr/>
            </p:nvSpPr>
            <p:spPr>
              <a:xfrm>
                <a:off x="3367138" y="5293357"/>
                <a:ext cx="511034" cy="369332"/>
              </a:xfrm>
              <a:prstGeom prst="rect">
                <a:avLst/>
              </a:prstGeom>
              <a:noFill/>
            </p:spPr>
            <p:txBody>
              <a:bodyPr wrap="square" rtlCol="0">
                <a:spAutoFit/>
              </a:bodyPr>
              <a:lstStyle/>
              <a:p>
                <a:r>
                  <a:rPr lang="en-US" dirty="0"/>
                  <a:t>…</a:t>
                </a:r>
              </a:p>
            </p:txBody>
          </p:sp>
          <p:sp>
            <p:nvSpPr>
              <p:cNvPr id="33" name="TextBox 32">
                <a:extLst>
                  <a:ext uri="{FF2B5EF4-FFF2-40B4-BE49-F238E27FC236}">
                    <a16:creationId xmlns:a16="http://schemas.microsoft.com/office/drawing/2014/main" id="{F9E4E07F-108A-016E-9480-4804A8519549}"/>
                  </a:ext>
                </a:extLst>
              </p:cNvPr>
              <p:cNvSpPr txBox="1"/>
              <p:nvPr/>
            </p:nvSpPr>
            <p:spPr>
              <a:xfrm>
                <a:off x="6597862" y="4922933"/>
                <a:ext cx="511034" cy="369332"/>
              </a:xfrm>
              <a:prstGeom prst="rect">
                <a:avLst/>
              </a:prstGeom>
              <a:noFill/>
            </p:spPr>
            <p:txBody>
              <a:bodyPr wrap="square" rtlCol="0">
                <a:spAutoFit/>
              </a:bodyPr>
              <a:lstStyle/>
              <a:p>
                <a:r>
                  <a:rPr lang="en-US" dirty="0"/>
                  <a:t>…</a:t>
                </a:r>
              </a:p>
            </p:txBody>
          </p:sp>
          <p:cxnSp>
            <p:nvCxnSpPr>
              <p:cNvPr id="37" name="Straight Connector 36">
                <a:extLst>
                  <a:ext uri="{FF2B5EF4-FFF2-40B4-BE49-F238E27FC236}">
                    <a16:creationId xmlns:a16="http://schemas.microsoft.com/office/drawing/2014/main" id="{DC3AF4B3-016A-E3FD-2D6F-3EBED687B12C}"/>
                  </a:ext>
                </a:extLst>
              </p:cNvPr>
              <p:cNvCxnSpPr>
                <a:cxnSpLocks/>
                <a:stCxn id="20" idx="3"/>
              </p:cNvCxnSpPr>
              <p:nvPr/>
            </p:nvCxnSpPr>
            <p:spPr>
              <a:xfrm>
                <a:off x="6881707" y="3954873"/>
                <a:ext cx="658495" cy="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E1F258DF-D107-1499-BD51-6CD09A7B85FA}"/>
                  </a:ext>
                </a:extLst>
              </p:cNvPr>
              <p:cNvCxnSpPr>
                <a:cxnSpLocks/>
                <a:endCxn id="21" idx="0"/>
              </p:cNvCxnSpPr>
              <p:nvPr/>
            </p:nvCxnSpPr>
            <p:spPr>
              <a:xfrm>
                <a:off x="7540202" y="3950311"/>
                <a:ext cx="0" cy="3079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a:extLst>
                  <a:ext uri="{FF2B5EF4-FFF2-40B4-BE49-F238E27FC236}">
                    <a16:creationId xmlns:a16="http://schemas.microsoft.com/office/drawing/2014/main" id="{D17C5FB7-9B87-678D-D3EE-7A9C69D00F31}"/>
                  </a:ext>
                </a:extLst>
              </p:cNvPr>
              <p:cNvCxnSpPr>
                <a:stCxn id="25" idx="2"/>
                <a:endCxn id="26" idx="0"/>
              </p:cNvCxnSpPr>
              <p:nvPr/>
            </p:nvCxnSpPr>
            <p:spPr>
              <a:xfrm>
                <a:off x="7540201" y="5340348"/>
                <a:ext cx="1" cy="36953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5" name="Elbow Connector 44">
                <a:extLst>
                  <a:ext uri="{FF2B5EF4-FFF2-40B4-BE49-F238E27FC236}">
                    <a16:creationId xmlns:a16="http://schemas.microsoft.com/office/drawing/2014/main" id="{A636598A-6BD7-7691-2DC0-81CD284F45EB}"/>
                  </a:ext>
                </a:extLst>
              </p:cNvPr>
              <p:cNvCxnSpPr>
                <a:cxnSpLocks/>
                <a:stCxn id="7" idx="3"/>
              </p:cNvCxnSpPr>
              <p:nvPr/>
            </p:nvCxnSpPr>
            <p:spPr>
              <a:xfrm flipV="1">
                <a:off x="5112831" y="3824862"/>
                <a:ext cx="1277786" cy="79960"/>
              </a:xfrm>
              <a:prstGeom prst="bentConnector3">
                <a:avLst>
                  <a:gd name="adj1" fmla="val 69630"/>
                </a:avLst>
              </a:prstGeom>
              <a:ln>
                <a:tailEnd type="triangle"/>
              </a:ln>
            </p:spPr>
            <p:style>
              <a:lnRef idx="2">
                <a:schemeClr val="dk1"/>
              </a:lnRef>
              <a:fillRef idx="0">
                <a:schemeClr val="dk1"/>
              </a:fillRef>
              <a:effectRef idx="1">
                <a:schemeClr val="dk1"/>
              </a:effectRef>
              <a:fontRef idx="minor">
                <a:schemeClr val="tx1"/>
              </a:fontRef>
            </p:style>
          </p:cxnSp>
          <p:cxnSp>
            <p:nvCxnSpPr>
              <p:cNvPr id="47" name="Elbow Connector 46">
                <a:extLst>
                  <a:ext uri="{FF2B5EF4-FFF2-40B4-BE49-F238E27FC236}">
                    <a16:creationId xmlns:a16="http://schemas.microsoft.com/office/drawing/2014/main" id="{45CBC593-0CBD-C937-206D-B0186255E71A}"/>
                  </a:ext>
                </a:extLst>
              </p:cNvPr>
              <p:cNvCxnSpPr>
                <a:cxnSpLocks/>
                <a:stCxn id="8" idx="3"/>
              </p:cNvCxnSpPr>
              <p:nvPr/>
            </p:nvCxnSpPr>
            <p:spPr>
              <a:xfrm flipV="1">
                <a:off x="5475245" y="3910532"/>
                <a:ext cx="915372" cy="289868"/>
              </a:xfrm>
              <a:prstGeom prst="bentConnector3">
                <a:avLst>
                  <a:gd name="adj1" fmla="val 63527"/>
                </a:avLst>
              </a:prstGeom>
              <a:ln>
                <a:tailEnd type="triangle"/>
              </a:ln>
            </p:spPr>
            <p:style>
              <a:lnRef idx="2">
                <a:schemeClr val="dk1"/>
              </a:lnRef>
              <a:fillRef idx="0">
                <a:schemeClr val="dk1"/>
              </a:fillRef>
              <a:effectRef idx="1">
                <a:schemeClr val="dk1"/>
              </a:effectRef>
              <a:fontRef idx="minor">
                <a:schemeClr val="tx1"/>
              </a:fontRef>
            </p:style>
          </p:cxnSp>
          <p:cxnSp>
            <p:nvCxnSpPr>
              <p:cNvPr id="50" name="Elbow Connector 49">
                <a:extLst>
                  <a:ext uri="{FF2B5EF4-FFF2-40B4-BE49-F238E27FC236}">
                    <a16:creationId xmlns:a16="http://schemas.microsoft.com/office/drawing/2014/main" id="{4C51043E-EB6D-52B6-6BBE-219DC5375B66}"/>
                  </a:ext>
                </a:extLst>
              </p:cNvPr>
              <p:cNvCxnSpPr>
                <a:cxnSpLocks/>
              </p:cNvCxnSpPr>
              <p:nvPr/>
            </p:nvCxnSpPr>
            <p:spPr>
              <a:xfrm flipV="1">
                <a:off x="5882268" y="3995925"/>
                <a:ext cx="511759" cy="977807"/>
              </a:xfrm>
              <a:prstGeom prst="bent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54" name="Elbow Connector 53">
                <a:extLst>
                  <a:ext uri="{FF2B5EF4-FFF2-40B4-BE49-F238E27FC236}">
                    <a16:creationId xmlns:a16="http://schemas.microsoft.com/office/drawing/2014/main" id="{8F652D39-4BB0-7A3F-DF9B-FF582271A407}"/>
                  </a:ext>
                </a:extLst>
              </p:cNvPr>
              <p:cNvCxnSpPr>
                <a:stCxn id="13" idx="3"/>
              </p:cNvCxnSpPr>
              <p:nvPr/>
            </p:nvCxnSpPr>
            <p:spPr>
              <a:xfrm flipV="1">
                <a:off x="5001323" y="4086362"/>
                <a:ext cx="1389294" cy="1141896"/>
              </a:xfrm>
              <a:prstGeom prst="bentConnector3">
                <a:avLst>
                  <a:gd name="adj1" fmla="val 87708"/>
                </a:avLst>
              </a:prstGeom>
              <a:ln>
                <a:tailEnd type="triangle"/>
              </a:ln>
            </p:spPr>
            <p:style>
              <a:lnRef idx="2">
                <a:schemeClr val="dk1"/>
              </a:lnRef>
              <a:fillRef idx="0">
                <a:schemeClr val="dk1"/>
              </a:fillRef>
              <a:effectRef idx="1">
                <a:schemeClr val="dk1"/>
              </a:effectRef>
              <a:fontRef idx="minor">
                <a:schemeClr val="tx1"/>
              </a:fontRef>
            </p:style>
          </p:cxnSp>
          <p:sp>
            <p:nvSpPr>
              <p:cNvPr id="60" name="TextBox 59">
                <a:extLst>
                  <a:ext uri="{FF2B5EF4-FFF2-40B4-BE49-F238E27FC236}">
                    <a16:creationId xmlns:a16="http://schemas.microsoft.com/office/drawing/2014/main" id="{C9124CE2-837C-A8A6-934B-3741024FA236}"/>
                  </a:ext>
                </a:extLst>
              </p:cNvPr>
              <p:cNvSpPr txBox="1"/>
              <p:nvPr/>
            </p:nvSpPr>
            <p:spPr>
              <a:xfrm>
                <a:off x="7520819" y="3941041"/>
                <a:ext cx="554182" cy="230832"/>
              </a:xfrm>
              <a:prstGeom prst="rect">
                <a:avLst/>
              </a:prstGeom>
              <a:noFill/>
            </p:spPr>
            <p:txBody>
              <a:bodyPr wrap="square" rtlCol="0">
                <a:spAutoFit/>
              </a:bodyPr>
              <a:lstStyle/>
              <a:p>
                <a:r>
                  <a:rPr lang="en-US" sz="900" b="1" dirty="0"/>
                  <a:t>Decode</a:t>
                </a:r>
              </a:p>
            </p:txBody>
          </p:sp>
          <p:sp>
            <p:nvSpPr>
              <p:cNvPr id="61" name="TextBox 60">
                <a:extLst>
                  <a:ext uri="{FF2B5EF4-FFF2-40B4-BE49-F238E27FC236}">
                    <a16:creationId xmlns:a16="http://schemas.microsoft.com/office/drawing/2014/main" id="{1B59084A-FCE5-9B2D-6871-EEA9017B1877}"/>
                  </a:ext>
                </a:extLst>
              </p:cNvPr>
              <p:cNvSpPr txBox="1"/>
              <p:nvPr/>
            </p:nvSpPr>
            <p:spPr>
              <a:xfrm>
                <a:off x="7540199" y="5315784"/>
                <a:ext cx="805175" cy="369332"/>
              </a:xfrm>
              <a:prstGeom prst="rect">
                <a:avLst/>
              </a:prstGeom>
              <a:noFill/>
            </p:spPr>
            <p:txBody>
              <a:bodyPr wrap="square" rtlCol="0">
                <a:spAutoFit/>
              </a:bodyPr>
              <a:lstStyle/>
              <a:p>
                <a:r>
                  <a:rPr lang="en-US" sz="900" b="1" dirty="0"/>
                  <a:t>Fine-tuning and evaluate</a:t>
                </a:r>
              </a:p>
            </p:txBody>
          </p:sp>
        </p:grpSp>
      </p:grpSp>
    </p:spTree>
    <p:extLst>
      <p:ext uri="{BB962C8B-B14F-4D97-AF65-F5344CB8AC3E}">
        <p14:creationId xmlns:p14="http://schemas.microsoft.com/office/powerpoint/2010/main" val="2310421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88D70-BC8C-5FA5-6B69-B97148C707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D56BEB-4629-22BD-6534-BD03A88D65F1}"/>
              </a:ext>
            </a:extLst>
          </p:cNvPr>
          <p:cNvSpPr>
            <a:spLocks noGrp="1"/>
          </p:cNvSpPr>
          <p:nvPr>
            <p:ph idx="1"/>
          </p:nvPr>
        </p:nvSpPr>
        <p:spPr>
          <a:xfrm>
            <a:off x="562689" y="479846"/>
            <a:ext cx="8723551" cy="515789"/>
          </a:xfrm>
        </p:spPr>
        <p:txBody>
          <a:bodyPr>
            <a:noAutofit/>
          </a:bodyPr>
          <a:lstStyle/>
          <a:p>
            <a:pPr marL="0" indent="0">
              <a:buNone/>
            </a:pPr>
            <a:r>
              <a:rPr lang="en-US" sz="4000" b="1" dirty="0">
                <a:latin typeface="+mj-lt"/>
              </a:rPr>
              <a:t>3. Fine-tuning with Demonstrations</a:t>
            </a:r>
          </a:p>
          <a:p>
            <a:pPr marL="457200" lvl="1" indent="0">
              <a:buNone/>
            </a:pPr>
            <a:endParaRPr lang="en-US" sz="4000" dirty="0"/>
          </a:p>
          <a:p>
            <a:pPr marL="457200" lvl="1" indent="0">
              <a:buNone/>
            </a:pPr>
            <a:endParaRPr lang="en-US" sz="4000" dirty="0"/>
          </a:p>
        </p:txBody>
      </p:sp>
      <p:sp>
        <p:nvSpPr>
          <p:cNvPr id="4" name="Date Placeholder 3">
            <a:extLst>
              <a:ext uri="{FF2B5EF4-FFF2-40B4-BE49-F238E27FC236}">
                <a16:creationId xmlns:a16="http://schemas.microsoft.com/office/drawing/2014/main" id="{5904ADE2-0E1E-E888-0234-29333C674F63}"/>
              </a:ext>
            </a:extLst>
          </p:cNvPr>
          <p:cNvSpPr>
            <a:spLocks noGrp="1"/>
          </p:cNvSpPr>
          <p:nvPr>
            <p:ph type="dt" sz="half" idx="10"/>
          </p:nvPr>
        </p:nvSpPr>
        <p:spPr/>
        <p:txBody>
          <a:bodyPr/>
          <a:lstStyle/>
          <a:p>
            <a:fld id="{251F351B-3C41-6C46-A5F1-3CA0D762442A}" type="datetime1">
              <a:rPr lang="en-CA" smtClean="0"/>
              <a:t>2024-02-03</a:t>
            </a:fld>
            <a:endParaRPr lang="en-US" dirty="0"/>
          </a:p>
        </p:txBody>
      </p:sp>
      <p:sp>
        <p:nvSpPr>
          <p:cNvPr id="5" name="Footer Placeholder 4">
            <a:extLst>
              <a:ext uri="{FF2B5EF4-FFF2-40B4-BE49-F238E27FC236}">
                <a16:creationId xmlns:a16="http://schemas.microsoft.com/office/drawing/2014/main" id="{00096D40-EA4E-10D6-CF2E-C891FA89A2CB}"/>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CB6B8ED8-69A9-04B2-5379-AFFEAF9173F1}"/>
              </a:ext>
            </a:extLst>
          </p:cNvPr>
          <p:cNvSpPr>
            <a:spLocks noGrp="1"/>
          </p:cNvSpPr>
          <p:nvPr>
            <p:ph type="sldNum" sz="quarter" idx="12"/>
          </p:nvPr>
        </p:nvSpPr>
        <p:spPr/>
        <p:txBody>
          <a:bodyPr/>
          <a:lstStyle/>
          <a:p>
            <a:fld id="{D4F24A5E-B0D2-394D-9970-9AE06BCB59C1}" type="slidenum">
              <a:rPr lang="en-US" smtClean="0"/>
              <a:t>42</a:t>
            </a:fld>
            <a:endParaRPr lang="en-US"/>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26B59E8E-EEFC-E385-8289-39B666E13CDB}"/>
                  </a:ext>
                </a:extLst>
              </p:cNvPr>
              <p:cNvSpPr txBox="1"/>
              <p:nvPr/>
            </p:nvSpPr>
            <p:spPr>
              <a:xfrm>
                <a:off x="562689" y="1175001"/>
                <a:ext cx="11066621" cy="3077381"/>
              </a:xfrm>
              <a:prstGeom prst="rect">
                <a:avLst/>
              </a:prstGeom>
              <a:noFill/>
            </p:spPr>
            <p:txBody>
              <a:bodyPr wrap="square" rtlCol="0">
                <a:spAutoFit/>
              </a:bodyPr>
              <a:lstStyle/>
              <a:p>
                <a:r>
                  <a:rPr lang="en-US" sz="2400" dirty="0"/>
                  <a:t>GPT-3's in-context learning adds up to 32 random training examples to the input but faces issues with input size limits and less effective, complex contexts, particularly for smaller models.</a:t>
                </a:r>
              </a:p>
              <a:p>
                <a:endParaRPr lang="en-US" sz="1400" dirty="0">
                  <a:solidFill>
                    <a:srgbClr val="C00000"/>
                  </a:solidFill>
                </a:endParaRPr>
              </a:p>
              <a:p>
                <a:r>
                  <a:rPr lang="en-US" sz="2400" dirty="0"/>
                  <a:t>Sampling training examples as similar demonstrations-</a:t>
                </a:r>
              </a:p>
              <a:p>
                <a:r>
                  <a:rPr lang="en-US" sz="2400" dirty="0"/>
                  <a:t>To address this, we randomly sample one example </a:t>
                </a:r>
                <a14:m>
                  <m:oMath xmlns:m="http://schemas.openxmlformats.org/officeDocument/2006/math">
                    <m:r>
                      <a:rPr lang="en-CA" sz="2400" b="0" i="1" smtClean="0">
                        <a:solidFill>
                          <a:srgbClr val="C00000"/>
                        </a:solidFill>
                      </a:rPr>
                      <m:t>(</m:t>
                    </m:r>
                    <m:sSubSup>
                      <m:sSubSupPr>
                        <m:ctrlPr>
                          <a:rPr lang="en-CA" sz="2400" b="0" i="1" smtClean="0">
                            <a:solidFill>
                              <a:srgbClr val="C00000"/>
                            </a:solidFill>
                          </a:rPr>
                        </m:ctrlPr>
                      </m:sSubSupPr>
                      <m:e>
                        <m:r>
                          <a:rPr lang="en-CA" sz="2400" b="0" i="1" smtClean="0">
                            <a:solidFill>
                              <a:srgbClr val="C00000"/>
                            </a:solidFill>
                          </a:rPr>
                          <m:t>𝑥</m:t>
                        </m:r>
                      </m:e>
                      <m:sub>
                        <m:r>
                          <a:rPr lang="en-CA" sz="2400" b="0" i="1" smtClean="0">
                            <a:solidFill>
                              <a:srgbClr val="C00000"/>
                            </a:solidFill>
                          </a:rPr>
                          <m:t>𝑖𝑛</m:t>
                        </m:r>
                      </m:sub>
                      <m:sup>
                        <m:d>
                          <m:dPr>
                            <m:ctrlPr>
                              <a:rPr lang="en-CA" sz="2400" b="0" i="1" smtClean="0">
                                <a:solidFill>
                                  <a:srgbClr val="C00000"/>
                                </a:solidFill>
                              </a:rPr>
                            </m:ctrlPr>
                          </m:dPr>
                          <m:e>
                            <m:r>
                              <a:rPr lang="en-CA" sz="2400" b="0" i="1" smtClean="0">
                                <a:solidFill>
                                  <a:srgbClr val="C00000"/>
                                </a:solidFill>
                              </a:rPr>
                              <m:t>𝑐</m:t>
                            </m:r>
                          </m:e>
                        </m:d>
                      </m:sup>
                    </m:sSubSup>
                    <m:r>
                      <a:rPr lang="en-CA" sz="2400" b="0" i="1" smtClean="0">
                        <a:solidFill>
                          <a:srgbClr val="C00000"/>
                        </a:solidFill>
                      </a:rPr>
                      <m:t>,</m:t>
                    </m:r>
                    <m:sSup>
                      <m:sSupPr>
                        <m:ctrlPr>
                          <a:rPr lang="en-CA" sz="2400" b="0" i="1" smtClean="0">
                            <a:solidFill>
                              <a:srgbClr val="C00000"/>
                            </a:solidFill>
                          </a:rPr>
                        </m:ctrlPr>
                      </m:sSupPr>
                      <m:e>
                        <m:r>
                          <a:rPr lang="en-CA" sz="2400" b="0" i="1" smtClean="0">
                            <a:solidFill>
                              <a:srgbClr val="C00000"/>
                            </a:solidFill>
                          </a:rPr>
                          <m:t>𝑦</m:t>
                        </m:r>
                      </m:e>
                      <m:sup>
                        <m:r>
                          <a:rPr lang="en-CA" sz="2400" b="0" i="1" smtClean="0">
                            <a:solidFill>
                              <a:srgbClr val="C00000"/>
                            </a:solidFill>
                          </a:rPr>
                          <m:t>𝑐</m:t>
                        </m:r>
                      </m:sup>
                    </m:sSup>
                    <m:r>
                      <a:rPr lang="en-CA" sz="2400" b="0" i="1" smtClean="0">
                        <a:solidFill>
                          <a:srgbClr val="C00000"/>
                        </a:solidFill>
                      </a:rPr>
                      <m:t>)</m:t>
                    </m:r>
                    <m:r>
                      <a:rPr lang="en-CA" sz="2400" b="0" i="1" smtClean="0">
                        <a:solidFill>
                          <a:srgbClr val="C00000"/>
                        </a:solidFill>
                        <a:ea typeface="Cambria Math" panose="02040503050406030204" pitchFamily="18" charset="0"/>
                      </a:rPr>
                      <m:t>∈</m:t>
                    </m:r>
                    <m:sSub>
                      <m:sSubPr>
                        <m:ctrlPr>
                          <a:rPr lang="en-CA" sz="2400" i="1">
                            <a:solidFill>
                              <a:srgbClr val="C00000"/>
                            </a:solidFill>
                            <a:ea typeface="Cambria Math" panose="02040503050406030204" pitchFamily="18" charset="0"/>
                          </a:rPr>
                        </m:ctrlPr>
                      </m:sSubPr>
                      <m:e>
                        <m:r>
                          <a:rPr lang="en-CA" sz="2400" i="1">
                            <a:solidFill>
                              <a:srgbClr val="C00000"/>
                            </a:solidFill>
                            <a:ea typeface="Cambria Math" panose="02040503050406030204" pitchFamily="18" charset="0"/>
                          </a:rPr>
                          <m:t>𝐷</m:t>
                        </m:r>
                      </m:e>
                      <m:sub>
                        <m:r>
                          <a:rPr lang="en-CA" sz="2400" i="1">
                            <a:solidFill>
                              <a:srgbClr val="C00000"/>
                            </a:solidFill>
                            <a:ea typeface="Cambria Math" panose="02040503050406030204" pitchFamily="18" charset="0"/>
                          </a:rPr>
                          <m:t>𝑡𝑟𝑎𝑖𝑛</m:t>
                        </m:r>
                      </m:sub>
                    </m:sSub>
                  </m:oMath>
                </a14:m>
                <a:r>
                  <a:rPr lang="en-US" sz="2400" dirty="0">
                    <a:solidFill>
                      <a:srgbClr val="C00000"/>
                    </a:solidFill>
                  </a:rPr>
                  <a:t> </a:t>
                </a:r>
                <a:r>
                  <a:rPr lang="en-US" sz="2400" dirty="0"/>
                  <a:t>from each class, convert it into the template (with [MASK]) and concatenate with </a:t>
                </a:r>
                <a14:m>
                  <m:oMath xmlns:m="http://schemas.openxmlformats.org/officeDocument/2006/math">
                    <m:sSub>
                      <m:sSubPr>
                        <m:ctrlPr>
                          <a:rPr lang="en-US" sz="2400" i="1" smtClean="0">
                            <a:solidFill>
                              <a:srgbClr val="C00000"/>
                            </a:solidFill>
                          </a:rPr>
                        </m:ctrlPr>
                      </m:sSubPr>
                      <m:e>
                        <m:r>
                          <a:rPr lang="en-CA" sz="2400" b="0" i="1" smtClean="0">
                            <a:solidFill>
                              <a:srgbClr val="C00000"/>
                            </a:solidFill>
                          </a:rPr>
                          <m:t>𝑥</m:t>
                        </m:r>
                      </m:e>
                      <m:sub>
                        <m:r>
                          <a:rPr lang="en-CA" sz="2400" b="0" i="1" smtClean="0">
                            <a:solidFill>
                              <a:srgbClr val="C00000"/>
                            </a:solidFill>
                          </a:rPr>
                          <m:t>𝑖𝑛</m:t>
                        </m:r>
                      </m:sub>
                    </m:sSub>
                  </m:oMath>
                </a14:m>
                <a:r>
                  <a:rPr lang="en-US" sz="2400" dirty="0">
                    <a:solidFill>
                      <a:srgbClr val="C00000"/>
                    </a:solidFill>
                  </a:rPr>
                  <a:t> </a:t>
                </a:r>
                <a:r>
                  <a:rPr lang="en-US" sz="2400" dirty="0"/>
                  <a:t>making the final result-         </a:t>
                </a:r>
                <a14:m>
                  <m:oMath xmlns:m="http://schemas.openxmlformats.org/officeDocument/2006/math">
                    <m:r>
                      <a:rPr lang="en-CA" sz="2400" b="0" i="1" smtClean="0">
                        <a:solidFill>
                          <a:srgbClr val="C00000"/>
                        </a:solidFill>
                      </a:rPr>
                      <m:t>𝑇</m:t>
                    </m:r>
                    <m:r>
                      <a:rPr lang="en-CA" sz="2400" b="0" i="1" smtClean="0">
                        <a:solidFill>
                          <a:srgbClr val="C00000"/>
                        </a:solidFill>
                      </a:rPr>
                      <m:t>(</m:t>
                    </m:r>
                    <m:sSub>
                      <m:sSubPr>
                        <m:ctrlPr>
                          <a:rPr lang="en-CA" sz="2400" b="0" i="1" smtClean="0">
                            <a:solidFill>
                              <a:srgbClr val="C00000"/>
                            </a:solidFill>
                          </a:rPr>
                        </m:ctrlPr>
                      </m:sSubPr>
                      <m:e>
                        <m:r>
                          <a:rPr lang="en-CA" sz="2400" b="0" i="1" smtClean="0">
                            <a:solidFill>
                              <a:srgbClr val="C00000"/>
                            </a:solidFill>
                          </a:rPr>
                          <m:t>𝑥</m:t>
                        </m:r>
                      </m:e>
                      <m:sub>
                        <m:r>
                          <a:rPr lang="en-CA" sz="2400" b="0" i="1" smtClean="0">
                            <a:solidFill>
                              <a:srgbClr val="C00000"/>
                            </a:solidFill>
                          </a:rPr>
                          <m:t>𝑖𝑛</m:t>
                        </m:r>
                      </m:sub>
                    </m:sSub>
                    <m:r>
                      <a:rPr lang="en-CA" sz="2400" b="0" i="1" smtClean="0">
                        <a:solidFill>
                          <a:srgbClr val="C00000"/>
                        </a:solidFill>
                      </a:rPr>
                      <m:t>)</m:t>
                    </m:r>
                    <m:r>
                      <a:rPr lang="en-CA" sz="2400" b="0" i="1" smtClean="0">
                        <a:solidFill>
                          <a:srgbClr val="C00000"/>
                        </a:solidFill>
                        <a:ea typeface="Cambria Math" panose="02040503050406030204" pitchFamily="18" charset="0"/>
                      </a:rPr>
                      <m:t>⨁</m:t>
                    </m:r>
                    <m:sPre>
                      <m:sPrePr>
                        <m:ctrlPr>
                          <a:rPr lang="en-CA" sz="2400" b="0" i="1" smtClean="0">
                            <a:solidFill>
                              <a:srgbClr val="C00000"/>
                            </a:solidFill>
                            <a:ea typeface="Cambria Math" panose="02040503050406030204" pitchFamily="18" charset="0"/>
                          </a:rPr>
                        </m:ctrlPr>
                      </m:sPrePr>
                      <m:sub>
                        <m:r>
                          <a:rPr lang="en-CA" sz="2400" b="0" i="1" smtClean="0">
                            <a:solidFill>
                              <a:srgbClr val="C00000"/>
                            </a:solidFill>
                            <a:ea typeface="Cambria Math" panose="02040503050406030204" pitchFamily="18" charset="0"/>
                          </a:rPr>
                          <m:t>𝑇</m:t>
                        </m:r>
                      </m:sub>
                      <m:sup>
                        <m:r>
                          <a:rPr lang="en-CA" sz="2400" b="0" i="1" smtClean="0">
                            <a:solidFill>
                              <a:srgbClr val="C00000"/>
                            </a:solidFill>
                          </a:rPr>
                          <m:t>~</m:t>
                        </m:r>
                      </m:sup>
                      <m:e>
                        <m:r>
                          <a:rPr lang="en-CA" sz="2400" b="0" i="1" smtClean="0">
                            <a:solidFill>
                              <a:srgbClr val="C00000"/>
                            </a:solidFill>
                          </a:rPr>
                          <m:t>(</m:t>
                        </m:r>
                        <m:sSubSup>
                          <m:sSubSupPr>
                            <m:ctrlPr>
                              <a:rPr lang="en-CA" sz="2400" i="1">
                                <a:solidFill>
                                  <a:srgbClr val="C00000"/>
                                </a:solidFill>
                              </a:rPr>
                            </m:ctrlPr>
                          </m:sSubSupPr>
                          <m:e>
                            <m:r>
                              <a:rPr lang="en-CA" sz="2400" i="1">
                                <a:solidFill>
                                  <a:srgbClr val="C00000"/>
                                </a:solidFill>
                              </a:rPr>
                              <m:t>𝑥</m:t>
                            </m:r>
                          </m:e>
                          <m:sub>
                            <m:r>
                              <a:rPr lang="en-CA" sz="2400" i="1">
                                <a:solidFill>
                                  <a:srgbClr val="C00000"/>
                                </a:solidFill>
                              </a:rPr>
                              <m:t>𝑖𝑛</m:t>
                            </m:r>
                          </m:sub>
                          <m:sup>
                            <m:d>
                              <m:dPr>
                                <m:ctrlPr>
                                  <a:rPr lang="en-CA" sz="2400" i="1">
                                    <a:solidFill>
                                      <a:srgbClr val="C00000"/>
                                    </a:solidFill>
                                  </a:rPr>
                                </m:ctrlPr>
                              </m:dPr>
                              <m:e>
                                <m:r>
                                  <a:rPr lang="en-CA" sz="2400" b="0" i="1" smtClean="0">
                                    <a:solidFill>
                                      <a:srgbClr val="C00000"/>
                                    </a:solidFill>
                                  </a:rPr>
                                  <m:t>1</m:t>
                                </m:r>
                              </m:e>
                            </m:d>
                          </m:sup>
                        </m:sSubSup>
                        <m:r>
                          <a:rPr lang="en-CA" sz="2400" i="1">
                            <a:solidFill>
                              <a:srgbClr val="C00000"/>
                            </a:solidFill>
                          </a:rPr>
                          <m:t>,</m:t>
                        </m:r>
                        <m:sSup>
                          <m:sSupPr>
                            <m:ctrlPr>
                              <a:rPr lang="en-CA" sz="2400" i="1">
                                <a:solidFill>
                                  <a:srgbClr val="C00000"/>
                                </a:solidFill>
                              </a:rPr>
                            </m:ctrlPr>
                          </m:sSupPr>
                          <m:e>
                            <m:r>
                              <a:rPr lang="en-CA" sz="2400" i="1">
                                <a:solidFill>
                                  <a:srgbClr val="C00000"/>
                                </a:solidFill>
                              </a:rPr>
                              <m:t>𝑦</m:t>
                            </m:r>
                          </m:e>
                          <m:sup>
                            <m:r>
                              <a:rPr lang="en-CA" sz="2400" b="0" i="1" smtClean="0">
                                <a:solidFill>
                                  <a:srgbClr val="C00000"/>
                                </a:solidFill>
                              </a:rPr>
                              <m:t>(1)</m:t>
                            </m:r>
                          </m:sup>
                        </m:sSup>
                        <m:r>
                          <a:rPr lang="en-CA" sz="2400" b="0" i="1" smtClean="0">
                            <a:solidFill>
                              <a:srgbClr val="C00000"/>
                            </a:solidFill>
                          </a:rPr>
                          <m:t>)</m:t>
                        </m:r>
                      </m:e>
                    </m:sPre>
                  </m:oMath>
                </a14:m>
                <a:r>
                  <a:rPr lang="en-CA" sz="2400" dirty="0">
                    <a:solidFill>
                      <a:srgbClr val="C00000"/>
                    </a:solidFill>
                    <a:ea typeface="Cambria Math" panose="02040503050406030204" pitchFamily="18" charset="0"/>
                  </a:rPr>
                  <a:t> </a:t>
                </a:r>
                <a14:m>
                  <m:oMath xmlns:m="http://schemas.openxmlformats.org/officeDocument/2006/math">
                    <m:r>
                      <a:rPr lang="en-CA" sz="2400" i="1">
                        <a:solidFill>
                          <a:srgbClr val="C00000"/>
                        </a:solidFill>
                        <a:ea typeface="Cambria Math" panose="02040503050406030204" pitchFamily="18" charset="0"/>
                      </a:rPr>
                      <m:t>⨁</m:t>
                    </m:r>
                  </m:oMath>
                </a14:m>
                <a:r>
                  <a:rPr lang="en-CA" sz="2400" dirty="0">
                    <a:solidFill>
                      <a:srgbClr val="C00000"/>
                    </a:solidFill>
                    <a:ea typeface="Cambria Math" panose="02040503050406030204" pitchFamily="18" charset="0"/>
                  </a:rPr>
                  <a:t>. . . .</a:t>
                </a:r>
                <a14:m>
                  <m:oMath xmlns:m="http://schemas.openxmlformats.org/officeDocument/2006/math">
                    <m:r>
                      <a:rPr lang="en-CA" sz="2400" i="1">
                        <a:solidFill>
                          <a:srgbClr val="C00000"/>
                        </a:solidFill>
                        <a:ea typeface="Cambria Math" panose="02040503050406030204" pitchFamily="18" charset="0"/>
                      </a:rPr>
                      <m:t>⨁</m:t>
                    </m:r>
                  </m:oMath>
                </a14:m>
                <a:r>
                  <a:rPr lang="en-CA" sz="2400" dirty="0">
                    <a:solidFill>
                      <a:srgbClr val="C00000"/>
                    </a:solidFill>
                    <a:ea typeface="Cambria Math" panose="02040503050406030204" pitchFamily="18" charset="0"/>
                  </a:rPr>
                  <a:t> </a:t>
                </a:r>
                <a14:m>
                  <m:oMath xmlns:m="http://schemas.openxmlformats.org/officeDocument/2006/math">
                    <m:r>
                      <a:rPr lang="en-CA" sz="2400" i="1">
                        <a:solidFill>
                          <a:srgbClr val="C00000"/>
                        </a:solidFill>
                        <a:ea typeface="Cambria Math" panose="02040503050406030204" pitchFamily="18" charset="0"/>
                      </a:rPr>
                      <m:t>⨁</m:t>
                    </m:r>
                    <m:sPre>
                      <m:sPrePr>
                        <m:ctrlPr>
                          <a:rPr lang="en-CA" sz="2400" i="1">
                            <a:solidFill>
                              <a:srgbClr val="C00000"/>
                            </a:solidFill>
                            <a:ea typeface="Cambria Math" panose="02040503050406030204" pitchFamily="18" charset="0"/>
                          </a:rPr>
                        </m:ctrlPr>
                      </m:sPrePr>
                      <m:sub>
                        <m:r>
                          <a:rPr lang="en-CA" sz="2400" i="1">
                            <a:solidFill>
                              <a:srgbClr val="C00000"/>
                            </a:solidFill>
                            <a:ea typeface="Cambria Math" panose="02040503050406030204" pitchFamily="18" charset="0"/>
                          </a:rPr>
                          <m:t>𝑇</m:t>
                        </m:r>
                      </m:sub>
                      <m:sup>
                        <m:r>
                          <a:rPr lang="en-CA" sz="2400" i="1">
                            <a:solidFill>
                              <a:srgbClr val="C00000"/>
                            </a:solidFill>
                          </a:rPr>
                          <m:t>~</m:t>
                        </m:r>
                      </m:sup>
                      <m:e>
                        <m:r>
                          <a:rPr lang="en-CA" sz="2400" i="1">
                            <a:solidFill>
                              <a:srgbClr val="C00000"/>
                            </a:solidFill>
                          </a:rPr>
                          <m:t>(</m:t>
                        </m:r>
                        <m:sSubSup>
                          <m:sSubSupPr>
                            <m:ctrlPr>
                              <a:rPr lang="en-CA" sz="2400" i="1">
                                <a:solidFill>
                                  <a:srgbClr val="C00000"/>
                                </a:solidFill>
                              </a:rPr>
                            </m:ctrlPr>
                          </m:sSubSupPr>
                          <m:e>
                            <m:r>
                              <a:rPr lang="en-CA" sz="2400" i="1">
                                <a:solidFill>
                                  <a:srgbClr val="C00000"/>
                                </a:solidFill>
                              </a:rPr>
                              <m:t>𝑥</m:t>
                            </m:r>
                          </m:e>
                          <m:sub>
                            <m:r>
                              <a:rPr lang="en-CA" sz="2400" i="1">
                                <a:solidFill>
                                  <a:srgbClr val="C00000"/>
                                </a:solidFill>
                              </a:rPr>
                              <m:t>𝑖𝑛</m:t>
                            </m:r>
                          </m:sub>
                          <m:sup>
                            <m:r>
                              <a:rPr lang="en-CA" sz="2400" b="0" i="1" smtClean="0">
                                <a:solidFill>
                                  <a:srgbClr val="C00000"/>
                                </a:solidFill>
                              </a:rPr>
                              <m:t>|</m:t>
                            </m:r>
                            <m:r>
                              <m:rPr>
                                <m:sty m:val="p"/>
                              </m:rPr>
                              <a:rPr lang="el-GR" sz="2400" b="0" i="1" smtClean="0">
                                <a:solidFill>
                                  <a:srgbClr val="C00000"/>
                                </a:solidFill>
                                <a:ea typeface="Cambria Math" panose="02040503050406030204" pitchFamily="18" charset="0"/>
                              </a:rPr>
                              <m:t>Υ</m:t>
                            </m:r>
                            <m:r>
                              <a:rPr lang="en-CA" sz="2400" b="0" i="1" smtClean="0">
                                <a:solidFill>
                                  <a:srgbClr val="C00000"/>
                                </a:solidFill>
                              </a:rPr>
                              <m:t>|</m:t>
                            </m:r>
                          </m:sup>
                        </m:sSubSup>
                        <m:r>
                          <a:rPr lang="en-CA" sz="2400" i="1">
                            <a:solidFill>
                              <a:srgbClr val="C00000"/>
                            </a:solidFill>
                          </a:rPr>
                          <m:t>,</m:t>
                        </m:r>
                        <m:sSup>
                          <m:sSupPr>
                            <m:ctrlPr>
                              <a:rPr lang="en-CA" sz="2400" i="1">
                                <a:solidFill>
                                  <a:srgbClr val="C00000"/>
                                </a:solidFill>
                              </a:rPr>
                            </m:ctrlPr>
                          </m:sSupPr>
                          <m:e>
                            <m:r>
                              <a:rPr lang="en-CA" sz="2400" i="1">
                                <a:solidFill>
                                  <a:srgbClr val="C00000"/>
                                </a:solidFill>
                              </a:rPr>
                              <m:t>𝑦</m:t>
                            </m:r>
                          </m:e>
                          <m:sup>
                            <m:r>
                              <a:rPr lang="en-CA" sz="2400" b="0" i="1" smtClean="0">
                                <a:solidFill>
                                  <a:srgbClr val="C00000"/>
                                </a:solidFill>
                              </a:rPr>
                              <m:t>|</m:t>
                            </m:r>
                            <m:r>
                              <m:rPr>
                                <m:sty m:val="p"/>
                              </m:rPr>
                              <a:rPr lang="el-GR" sz="2400" i="1">
                                <a:solidFill>
                                  <a:srgbClr val="C00000"/>
                                </a:solidFill>
                                <a:ea typeface="Cambria Math" panose="02040503050406030204" pitchFamily="18" charset="0"/>
                              </a:rPr>
                              <m:t>Υ</m:t>
                            </m:r>
                            <m:r>
                              <a:rPr lang="en-CA" sz="2400" b="0" i="1" smtClean="0">
                                <a:solidFill>
                                  <a:srgbClr val="C00000"/>
                                </a:solidFill>
                                <a:ea typeface="Cambria Math" panose="02040503050406030204" pitchFamily="18" charset="0"/>
                              </a:rPr>
                              <m:t>|</m:t>
                            </m:r>
                          </m:sup>
                        </m:sSup>
                        <m:r>
                          <a:rPr lang="en-CA" sz="2400" i="1">
                            <a:solidFill>
                              <a:srgbClr val="C00000"/>
                            </a:solidFill>
                          </a:rPr>
                          <m:t>)</m:t>
                        </m:r>
                      </m:e>
                    </m:sPre>
                  </m:oMath>
                </a14:m>
                <a:endParaRPr lang="en-US" sz="2400" dirty="0"/>
              </a:p>
            </p:txBody>
          </p:sp>
        </mc:Choice>
        <mc:Fallback>
          <p:sp>
            <p:nvSpPr>
              <p:cNvPr id="19" name="TextBox 18">
                <a:extLst>
                  <a:ext uri="{FF2B5EF4-FFF2-40B4-BE49-F238E27FC236}">
                    <a16:creationId xmlns:a16="http://schemas.microsoft.com/office/drawing/2014/main" id="{26B59E8E-EEFC-E385-8289-39B666E13CDB}"/>
                  </a:ext>
                </a:extLst>
              </p:cNvPr>
              <p:cNvSpPr txBox="1">
                <a:spLocks noRot="1" noChangeAspect="1" noMove="1" noResize="1" noEditPoints="1" noAdjustHandles="1" noChangeArrowheads="1" noChangeShapeType="1" noTextEdit="1"/>
              </p:cNvSpPr>
              <p:nvPr/>
            </p:nvSpPr>
            <p:spPr>
              <a:xfrm>
                <a:off x="562689" y="1175001"/>
                <a:ext cx="11066621" cy="3077381"/>
              </a:xfrm>
              <a:prstGeom prst="rect">
                <a:avLst/>
              </a:prstGeom>
              <a:blipFill>
                <a:blip r:embed="rId3"/>
                <a:stretch>
                  <a:fillRect l="-917" t="-1639" b="-2869"/>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AC90114A-468E-17CE-7B48-FC4DE91067E3}"/>
              </a:ext>
            </a:extLst>
          </p:cNvPr>
          <p:cNvGrpSpPr/>
          <p:nvPr/>
        </p:nvGrpSpPr>
        <p:grpSpPr>
          <a:xfrm>
            <a:off x="737087" y="4529377"/>
            <a:ext cx="10717823" cy="1703865"/>
            <a:chOff x="737087" y="3468485"/>
            <a:chExt cx="10717823" cy="1703865"/>
          </a:xfrm>
        </p:grpSpPr>
        <p:grpSp>
          <p:nvGrpSpPr>
            <p:cNvPr id="13" name="Group 12">
              <a:extLst>
                <a:ext uri="{FF2B5EF4-FFF2-40B4-BE49-F238E27FC236}">
                  <a16:creationId xmlns:a16="http://schemas.microsoft.com/office/drawing/2014/main" id="{84281458-EF72-7FC5-E290-1AC583B2D1FE}"/>
                </a:ext>
              </a:extLst>
            </p:cNvPr>
            <p:cNvGrpSpPr/>
            <p:nvPr/>
          </p:nvGrpSpPr>
          <p:grpSpPr>
            <a:xfrm>
              <a:off x="737087" y="4396395"/>
              <a:ext cx="10717823" cy="545123"/>
              <a:chOff x="737087" y="4264270"/>
              <a:chExt cx="10717823" cy="545123"/>
            </a:xfrm>
          </p:grpSpPr>
          <p:sp>
            <p:nvSpPr>
              <p:cNvPr id="9" name="Rounded Rectangle 8">
                <a:extLst>
                  <a:ext uri="{FF2B5EF4-FFF2-40B4-BE49-F238E27FC236}">
                    <a16:creationId xmlns:a16="http://schemas.microsoft.com/office/drawing/2014/main" id="{3E37C034-EA91-084D-614C-543A8F9915AC}"/>
                  </a:ext>
                </a:extLst>
              </p:cNvPr>
              <p:cNvSpPr/>
              <p:nvPr/>
            </p:nvSpPr>
            <p:spPr>
              <a:xfrm>
                <a:off x="3551363" y="4412644"/>
                <a:ext cx="648806" cy="269388"/>
              </a:xfrm>
              <a:prstGeom prst="roundRect">
                <a:avLst/>
              </a:prstGeom>
              <a:solidFill>
                <a:schemeClr val="accent4">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BF616D4F-59EB-059D-69ED-BCFE1582D9A1}"/>
                  </a:ext>
                </a:extLst>
              </p:cNvPr>
              <p:cNvSpPr/>
              <p:nvPr/>
            </p:nvSpPr>
            <p:spPr>
              <a:xfrm>
                <a:off x="737087" y="4264270"/>
                <a:ext cx="10717823" cy="54512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030A0"/>
                    </a:solidFill>
                  </a:rPr>
                  <a:t>[CLS] </a:t>
                </a:r>
                <a:r>
                  <a:rPr lang="en-US" sz="1600" dirty="0">
                    <a:solidFill>
                      <a:schemeClr val="tx1"/>
                    </a:solidFill>
                  </a:rPr>
                  <a:t>No reason to watch. </a:t>
                </a:r>
                <a:r>
                  <a:rPr lang="en-US" sz="1600" i="1" u="sng" dirty="0">
                    <a:solidFill>
                      <a:schemeClr val="tx1"/>
                    </a:solidFill>
                  </a:rPr>
                  <a:t>It was </a:t>
                </a:r>
                <a:r>
                  <a:rPr lang="en-US" sz="1600" i="1" u="sng" dirty="0">
                    <a:solidFill>
                      <a:srgbClr val="7030A0"/>
                    </a:solidFill>
                  </a:rPr>
                  <a:t>[MASK]</a:t>
                </a:r>
                <a:r>
                  <a:rPr lang="en-US" sz="1600" dirty="0">
                    <a:solidFill>
                      <a:schemeClr val="tx1"/>
                    </a:solidFill>
                  </a:rPr>
                  <a:t>. </a:t>
                </a:r>
                <a:r>
                  <a:rPr lang="en-US" sz="1600" dirty="0">
                    <a:solidFill>
                      <a:srgbClr val="7030A0"/>
                    </a:solidFill>
                  </a:rPr>
                  <a:t>[SEP] </a:t>
                </a:r>
                <a:r>
                  <a:rPr lang="en-US" sz="1600" dirty="0">
                    <a:solidFill>
                      <a:schemeClr val="tx1"/>
                    </a:solidFill>
                  </a:rPr>
                  <a:t>A fun ride. </a:t>
                </a:r>
                <a:r>
                  <a:rPr lang="en-US" sz="1600" i="1" u="sng" dirty="0">
                    <a:solidFill>
                      <a:schemeClr val="tx1"/>
                    </a:solidFill>
                  </a:rPr>
                  <a:t>It was </a:t>
                </a:r>
                <a:r>
                  <a:rPr lang="en-US" sz="1600" i="1" u="sng" dirty="0">
                    <a:solidFill>
                      <a:srgbClr val="00B050"/>
                    </a:solidFill>
                  </a:rPr>
                  <a:t>great</a:t>
                </a:r>
                <a:r>
                  <a:rPr lang="en-US" sz="1600" dirty="0">
                    <a:solidFill>
                      <a:schemeClr val="tx1"/>
                    </a:solidFill>
                  </a:rPr>
                  <a:t>. </a:t>
                </a:r>
                <a:r>
                  <a:rPr lang="en-US" sz="1600" dirty="0">
                    <a:solidFill>
                      <a:srgbClr val="7030A0"/>
                    </a:solidFill>
                  </a:rPr>
                  <a:t>[SEP]</a:t>
                </a:r>
                <a:r>
                  <a:rPr lang="en-US" sz="1600" dirty="0">
                    <a:solidFill>
                      <a:schemeClr val="tx1"/>
                    </a:solidFill>
                  </a:rPr>
                  <a:t> The drama discloses nothing. </a:t>
                </a:r>
                <a:r>
                  <a:rPr lang="en-US" sz="1600" i="1" u="sng" dirty="0">
                    <a:solidFill>
                      <a:schemeClr val="tx1"/>
                    </a:solidFill>
                  </a:rPr>
                  <a:t>It was </a:t>
                </a:r>
                <a:r>
                  <a:rPr lang="en-US" sz="1600" i="1" u="sng" dirty="0">
                    <a:solidFill>
                      <a:srgbClr val="FFC000"/>
                    </a:solidFill>
                  </a:rPr>
                  <a:t>terrible</a:t>
                </a:r>
                <a:r>
                  <a:rPr lang="en-US" sz="1600" dirty="0">
                    <a:solidFill>
                      <a:schemeClr val="tx1"/>
                    </a:solidFill>
                  </a:rPr>
                  <a:t>. </a:t>
                </a:r>
                <a:r>
                  <a:rPr lang="en-US" sz="1600" dirty="0">
                    <a:solidFill>
                      <a:srgbClr val="7030A0"/>
                    </a:solidFill>
                  </a:rPr>
                  <a:t>[SEP]</a:t>
                </a:r>
              </a:p>
            </p:txBody>
          </p:sp>
        </p:grpSp>
        <p:sp>
          <p:nvSpPr>
            <p:cNvPr id="10" name="Rounded Rectangle 9">
              <a:extLst>
                <a:ext uri="{FF2B5EF4-FFF2-40B4-BE49-F238E27FC236}">
                  <a16:creationId xmlns:a16="http://schemas.microsoft.com/office/drawing/2014/main" id="{42319A2B-6BD1-F384-17EF-7E233C9022B8}"/>
                </a:ext>
              </a:extLst>
            </p:cNvPr>
            <p:cNvSpPr/>
            <p:nvPr/>
          </p:nvSpPr>
          <p:spPr>
            <a:xfrm>
              <a:off x="3532392" y="3473563"/>
              <a:ext cx="686748" cy="49199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MLM head</a:t>
              </a:r>
            </a:p>
          </p:txBody>
        </p:sp>
        <p:sp>
          <p:nvSpPr>
            <p:cNvPr id="11" name="Rounded Rectangle 10">
              <a:extLst>
                <a:ext uri="{FF2B5EF4-FFF2-40B4-BE49-F238E27FC236}">
                  <a16:creationId xmlns:a16="http://schemas.microsoft.com/office/drawing/2014/main" id="{5EB0EA38-EEF8-1040-54B1-07157F76A58F}"/>
                </a:ext>
              </a:extLst>
            </p:cNvPr>
            <p:cNvSpPr/>
            <p:nvPr/>
          </p:nvSpPr>
          <p:spPr>
            <a:xfrm>
              <a:off x="4974588" y="3468485"/>
              <a:ext cx="2489658" cy="49199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rgbClr val="00B050"/>
                  </a:solidFill>
                </a:rPr>
                <a:t>great</a:t>
              </a:r>
              <a:r>
                <a:rPr lang="en-US" sz="1600" dirty="0">
                  <a:solidFill>
                    <a:schemeClr val="tx1"/>
                  </a:solidFill>
                </a:rPr>
                <a:t> (label: positive)</a:t>
              </a:r>
            </a:p>
            <a:p>
              <a:r>
                <a:rPr lang="en-US" sz="1600" dirty="0">
                  <a:solidFill>
                    <a:schemeClr val="accent2"/>
                  </a:solidFill>
                </a:rPr>
                <a:t>terrible</a:t>
              </a:r>
              <a:r>
                <a:rPr lang="en-US" sz="1600" dirty="0">
                  <a:solidFill>
                    <a:schemeClr val="tx1"/>
                  </a:solidFill>
                </a:rPr>
                <a:t> (label: negative)</a:t>
              </a:r>
              <a:r>
                <a:rPr lang="en-CA" sz="1600" dirty="0">
                  <a:solidFill>
                    <a:schemeClr val="tx1"/>
                  </a:solidFill>
                </a:rPr>
                <a:t> </a:t>
              </a:r>
              <a:r>
                <a:rPr lang="en-CA" sz="1600" dirty="0"/>
                <a:t>✔</a:t>
              </a:r>
              <a:endParaRPr lang="en-US" sz="1600" dirty="0">
                <a:solidFill>
                  <a:schemeClr val="tx1"/>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599A40E-2C2F-5355-3751-45BEA24ACBE6}"/>
                    </a:ext>
                  </a:extLst>
                </p:cNvPr>
                <p:cNvSpPr txBox="1"/>
                <p:nvPr/>
              </p:nvSpPr>
              <p:spPr>
                <a:xfrm>
                  <a:off x="6141382" y="3903043"/>
                  <a:ext cx="1322863" cy="253916"/>
                </a:xfrm>
                <a:prstGeom prst="rect">
                  <a:avLst/>
                </a:prstGeom>
                <a:noFill/>
              </p:spPr>
              <p:txBody>
                <a:bodyPr wrap="none" rtlCol="0">
                  <a:spAutoFit/>
                </a:bodyPr>
                <a:lstStyle/>
                <a:p>
                  <a:r>
                    <a:rPr lang="en-US" sz="1050" dirty="0"/>
                    <a:t>Label mapping </a:t>
                  </a:r>
                  <a14:m>
                    <m:oMath xmlns:m="http://schemas.openxmlformats.org/officeDocument/2006/math">
                      <m:r>
                        <a:rPr lang="en-CA" sz="1050" b="0" i="1" smtClean="0">
                          <a:latin typeface="Cambria Math" panose="02040503050406030204" pitchFamily="18" charset="0"/>
                        </a:rPr>
                        <m:t>𝑀</m:t>
                      </m:r>
                      <m:r>
                        <a:rPr lang="en-CA" sz="1050" b="0" i="1" smtClean="0">
                          <a:latin typeface="Cambria Math" panose="02040503050406030204" pitchFamily="18" charset="0"/>
                        </a:rPr>
                        <m:t>(</m:t>
                      </m:r>
                      <m:r>
                        <m:rPr>
                          <m:sty m:val="p"/>
                        </m:rPr>
                        <a:rPr lang="el-GR" sz="1050" b="0" i="1" smtClean="0">
                          <a:latin typeface="Cambria Math" panose="02040503050406030204" pitchFamily="18" charset="0"/>
                          <a:ea typeface="Cambria Math" panose="02040503050406030204" pitchFamily="18" charset="0"/>
                        </a:rPr>
                        <m:t>Υ</m:t>
                      </m:r>
                      <m:r>
                        <a:rPr lang="en-CA" sz="1050" b="0" i="1" smtClean="0">
                          <a:latin typeface="Cambria Math" panose="02040503050406030204" pitchFamily="18" charset="0"/>
                        </a:rPr>
                        <m:t>)</m:t>
                      </m:r>
                    </m:oMath>
                  </a14:m>
                  <a:endParaRPr lang="en-US" sz="1050" dirty="0"/>
                </a:p>
              </p:txBody>
            </p:sp>
          </mc:Choice>
          <mc:Fallback xmlns="">
            <p:sp>
              <p:nvSpPr>
                <p:cNvPr id="12" name="TextBox 11">
                  <a:extLst>
                    <a:ext uri="{FF2B5EF4-FFF2-40B4-BE49-F238E27FC236}">
                      <a16:creationId xmlns:a16="http://schemas.microsoft.com/office/drawing/2014/main" id="{1599A40E-2C2F-5355-3751-45BEA24ACBE6}"/>
                    </a:ext>
                  </a:extLst>
                </p:cNvPr>
                <p:cNvSpPr txBox="1">
                  <a:spLocks noRot="1" noChangeAspect="1" noMove="1" noResize="1" noEditPoints="1" noAdjustHandles="1" noChangeArrowheads="1" noChangeShapeType="1" noTextEdit="1"/>
                </p:cNvSpPr>
                <p:nvPr/>
              </p:nvSpPr>
              <p:spPr>
                <a:xfrm>
                  <a:off x="6141382" y="3903043"/>
                  <a:ext cx="1322863" cy="253916"/>
                </a:xfrm>
                <a:prstGeom prst="rect">
                  <a:avLst/>
                </a:prstGeom>
                <a:blipFill>
                  <a:blip r:embed="rId4"/>
                  <a:stretch>
                    <a:fillRect b="-20000"/>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DE3333E6-2A6F-F297-2414-41A8372D3E05}"/>
                </a:ext>
              </a:extLst>
            </p:cNvPr>
            <p:cNvCxnSpPr>
              <a:stCxn id="10" idx="3"/>
              <a:endCxn id="11" idx="1"/>
            </p:cNvCxnSpPr>
            <p:nvPr/>
          </p:nvCxnSpPr>
          <p:spPr>
            <a:xfrm flipV="1">
              <a:off x="4219140" y="3714485"/>
              <a:ext cx="755448" cy="50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0680536F-195B-A045-F2D0-6734FB0D0618}"/>
                </a:ext>
              </a:extLst>
            </p:cNvPr>
            <p:cNvCxnSpPr>
              <a:stCxn id="9" idx="0"/>
              <a:endCxn id="10" idx="2"/>
            </p:cNvCxnSpPr>
            <p:nvPr/>
          </p:nvCxnSpPr>
          <p:spPr>
            <a:xfrm flipV="1">
              <a:off x="3875766" y="3965562"/>
              <a:ext cx="0" cy="579207"/>
            </a:xfrm>
            <a:prstGeom prst="line">
              <a:avLst/>
            </a:prstGeom>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80544CB2-0686-F2AF-D150-0F515AFF8890}"/>
                </a:ext>
              </a:extLst>
            </p:cNvPr>
            <p:cNvSpPr txBox="1"/>
            <p:nvPr/>
          </p:nvSpPr>
          <p:spPr>
            <a:xfrm>
              <a:off x="1216152" y="4941518"/>
              <a:ext cx="1879634" cy="230832"/>
            </a:xfrm>
            <a:prstGeom prst="rect">
              <a:avLst/>
            </a:prstGeom>
            <a:noFill/>
          </p:spPr>
          <p:txBody>
            <a:bodyPr wrap="square" rtlCol="0">
              <a:spAutoFit/>
            </a:bodyPr>
            <a:lstStyle/>
            <a:p>
              <a:r>
                <a:rPr lang="en-US" sz="900" dirty="0"/>
                <a:t>|-------------------Input-------------------|</a:t>
              </a:r>
            </a:p>
          </p:txBody>
        </p:sp>
        <p:sp>
          <p:nvSpPr>
            <p:cNvPr id="22" name="TextBox 21">
              <a:extLst>
                <a:ext uri="{FF2B5EF4-FFF2-40B4-BE49-F238E27FC236}">
                  <a16:creationId xmlns:a16="http://schemas.microsoft.com/office/drawing/2014/main" id="{9DC477AE-A196-F379-E333-8FF6741E13FF}"/>
                </a:ext>
              </a:extLst>
            </p:cNvPr>
            <p:cNvSpPr txBox="1"/>
            <p:nvPr/>
          </p:nvSpPr>
          <p:spPr>
            <a:xfrm>
              <a:off x="2917670" y="4936003"/>
              <a:ext cx="1448215" cy="230832"/>
            </a:xfrm>
            <a:prstGeom prst="rect">
              <a:avLst/>
            </a:prstGeom>
            <a:noFill/>
          </p:spPr>
          <p:txBody>
            <a:bodyPr wrap="square" rtlCol="0">
              <a:spAutoFit/>
            </a:bodyPr>
            <a:lstStyle/>
            <a:p>
              <a:r>
                <a:rPr lang="en-US" sz="900" dirty="0"/>
                <a:t>|----------Template----------|</a:t>
              </a:r>
            </a:p>
          </p:txBody>
        </p:sp>
        <p:sp>
          <p:nvSpPr>
            <p:cNvPr id="25" name="TextBox 24">
              <a:extLst>
                <a:ext uri="{FF2B5EF4-FFF2-40B4-BE49-F238E27FC236}">
                  <a16:creationId xmlns:a16="http://schemas.microsoft.com/office/drawing/2014/main" id="{5E7E016B-BD07-6954-578B-DB2F680A36D4}"/>
                </a:ext>
              </a:extLst>
            </p:cNvPr>
            <p:cNvSpPr txBox="1"/>
            <p:nvPr/>
          </p:nvSpPr>
          <p:spPr>
            <a:xfrm>
              <a:off x="4637868" y="4936003"/>
              <a:ext cx="2177512" cy="230832"/>
            </a:xfrm>
            <a:prstGeom prst="rect">
              <a:avLst/>
            </a:prstGeom>
            <a:noFill/>
          </p:spPr>
          <p:txBody>
            <a:bodyPr wrap="square" rtlCol="0">
              <a:spAutoFit/>
            </a:bodyPr>
            <a:lstStyle/>
            <a:p>
              <a:r>
                <a:rPr lang="en-US" sz="900" dirty="0"/>
                <a:t>|-----Demonstration for label: Positive-----|</a:t>
              </a:r>
            </a:p>
          </p:txBody>
        </p:sp>
        <p:sp>
          <p:nvSpPr>
            <p:cNvPr id="26" name="TextBox 25">
              <a:extLst>
                <a:ext uri="{FF2B5EF4-FFF2-40B4-BE49-F238E27FC236}">
                  <a16:creationId xmlns:a16="http://schemas.microsoft.com/office/drawing/2014/main" id="{9EC426F7-5AE8-8270-1636-6E9B7F290506}"/>
                </a:ext>
              </a:extLst>
            </p:cNvPr>
            <p:cNvSpPr txBox="1"/>
            <p:nvPr/>
          </p:nvSpPr>
          <p:spPr>
            <a:xfrm>
              <a:off x="7127814" y="4930971"/>
              <a:ext cx="3848033" cy="230832"/>
            </a:xfrm>
            <a:prstGeom prst="rect">
              <a:avLst/>
            </a:prstGeom>
            <a:noFill/>
          </p:spPr>
          <p:txBody>
            <a:bodyPr wrap="square" rtlCol="0">
              <a:spAutoFit/>
            </a:bodyPr>
            <a:lstStyle/>
            <a:p>
              <a:r>
                <a:rPr lang="en-US" sz="900" dirty="0"/>
                <a:t>|----------------------------Demonstration for label: Negative----------------------------|</a:t>
              </a:r>
            </a:p>
          </p:txBody>
        </p:sp>
      </p:grpSp>
    </p:spTree>
    <p:extLst>
      <p:ext uri="{BB962C8B-B14F-4D97-AF65-F5344CB8AC3E}">
        <p14:creationId xmlns:p14="http://schemas.microsoft.com/office/powerpoint/2010/main" val="1245265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F81DB-EF27-3ECE-EE0C-060913B433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F45992-8A00-8186-4B96-1F2DF6DD0774}"/>
              </a:ext>
            </a:extLst>
          </p:cNvPr>
          <p:cNvSpPr>
            <a:spLocks noGrp="1"/>
          </p:cNvSpPr>
          <p:nvPr>
            <p:ph idx="1"/>
          </p:nvPr>
        </p:nvSpPr>
        <p:spPr>
          <a:xfrm>
            <a:off x="462319" y="408044"/>
            <a:ext cx="6416001" cy="671566"/>
          </a:xfrm>
        </p:spPr>
        <p:txBody>
          <a:bodyPr>
            <a:normAutofit/>
          </a:bodyPr>
          <a:lstStyle/>
          <a:p>
            <a:pPr marL="0" indent="0">
              <a:buNone/>
            </a:pPr>
            <a:r>
              <a:rPr lang="en-US" sz="4000" b="1" dirty="0">
                <a:latin typeface="+mj-lt"/>
              </a:rPr>
              <a:t>Experiments and Evaluation</a:t>
            </a:r>
          </a:p>
          <a:p>
            <a:pPr marL="457200" lvl="1" indent="0">
              <a:buNone/>
            </a:pPr>
            <a:endParaRPr lang="en-US" sz="4000" dirty="0">
              <a:latin typeface="+mj-lt"/>
            </a:endParaRPr>
          </a:p>
          <a:p>
            <a:pPr marL="457200" lvl="1" indent="0">
              <a:buNone/>
            </a:pPr>
            <a:endParaRPr lang="en-US" sz="4000" dirty="0">
              <a:latin typeface="+mj-lt"/>
            </a:endParaRPr>
          </a:p>
        </p:txBody>
      </p:sp>
      <p:sp>
        <p:nvSpPr>
          <p:cNvPr id="4" name="Date Placeholder 3">
            <a:extLst>
              <a:ext uri="{FF2B5EF4-FFF2-40B4-BE49-F238E27FC236}">
                <a16:creationId xmlns:a16="http://schemas.microsoft.com/office/drawing/2014/main" id="{4E91532D-7658-207D-485E-860D1B5DBE5D}"/>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CC0A0336-A1B7-C224-BD3C-2E5EB2E92000}"/>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B66DA4A4-FE3B-4349-6990-8C051F3BE0E1}"/>
              </a:ext>
            </a:extLst>
          </p:cNvPr>
          <p:cNvSpPr>
            <a:spLocks noGrp="1"/>
          </p:cNvSpPr>
          <p:nvPr>
            <p:ph type="sldNum" sz="quarter" idx="12"/>
          </p:nvPr>
        </p:nvSpPr>
        <p:spPr/>
        <p:txBody>
          <a:bodyPr/>
          <a:lstStyle/>
          <a:p>
            <a:fld id="{D4F24A5E-B0D2-394D-9970-9AE06BCB59C1}" type="slidenum">
              <a:rPr lang="en-US" smtClean="0"/>
              <a:t>43</a:t>
            </a:fld>
            <a:endParaRPr lang="en-US"/>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E631724C-F0A2-78BA-8EF4-492BF1A5AD13}"/>
                  </a:ext>
                </a:extLst>
              </p:cNvPr>
              <p:cNvSpPr txBox="1"/>
              <p:nvPr/>
            </p:nvSpPr>
            <p:spPr>
              <a:xfrm>
                <a:off x="702490" y="1125952"/>
                <a:ext cx="10808789" cy="1938992"/>
              </a:xfrm>
              <a:prstGeom prst="rect">
                <a:avLst/>
              </a:prstGeom>
              <a:noFill/>
            </p:spPr>
            <p:txBody>
              <a:bodyPr wrap="square" rtlCol="0">
                <a:spAutoFit/>
              </a:bodyPr>
              <a:lstStyle/>
              <a:p>
                <a:r>
                  <a:rPr lang="en-US" sz="2400" dirty="0"/>
                  <a:t>Evaluation takes place across </a:t>
                </a:r>
                <a:r>
                  <a:rPr lang="en-US" sz="2400" dirty="0">
                    <a:solidFill>
                      <a:srgbClr val="C00000"/>
                    </a:solidFill>
                  </a:rPr>
                  <a:t>8 single-sentence and 7 sentence-pair English tasks, including 8 tasks from the GLUE benchmark, Stanford Natural Language Inference (SNLI), and 6 other popular sentence classification tasks. </a:t>
                </a:r>
                <a:r>
                  <a:rPr lang="en-US" sz="2400" dirty="0"/>
                  <a:t>The average performance is measured across 5 different randomly sampled </a:t>
                </a:r>
                <a14:m>
                  <m:oMath xmlns:m="http://schemas.openxmlformats.org/officeDocument/2006/math">
                    <m:sSub>
                      <m:sSubPr>
                        <m:ctrlPr>
                          <a:rPr lang="en-CA" sz="2400" i="1">
                            <a:solidFill>
                              <a:srgbClr val="C00000"/>
                            </a:solidFill>
                            <a:latin typeface="Cambria Math" panose="02040503050406030204" pitchFamily="18" charset="0"/>
                            <a:ea typeface="Cambria Math" panose="02040503050406030204" pitchFamily="18" charset="0"/>
                          </a:rPr>
                        </m:ctrlPr>
                      </m:sSubPr>
                      <m:e>
                        <m:r>
                          <a:rPr lang="en-CA" sz="2400" i="1">
                            <a:solidFill>
                              <a:srgbClr val="C00000"/>
                            </a:solidFill>
                            <a:latin typeface="Cambria Math" panose="02040503050406030204" pitchFamily="18" charset="0"/>
                            <a:ea typeface="Cambria Math" panose="02040503050406030204" pitchFamily="18" charset="0"/>
                          </a:rPr>
                          <m:t>𝐷</m:t>
                        </m:r>
                      </m:e>
                      <m:sub>
                        <m:r>
                          <a:rPr lang="en-CA" sz="2400" i="1">
                            <a:solidFill>
                              <a:srgbClr val="C00000"/>
                            </a:solidFill>
                            <a:latin typeface="Cambria Math" panose="02040503050406030204" pitchFamily="18" charset="0"/>
                            <a:ea typeface="Cambria Math" panose="02040503050406030204" pitchFamily="18" charset="0"/>
                          </a:rPr>
                          <m:t>𝑡𝑟𝑎𝑖𝑛</m:t>
                        </m:r>
                      </m:sub>
                    </m:sSub>
                  </m:oMath>
                </a14:m>
                <a:r>
                  <a:rPr lang="en-US" sz="2400" dirty="0"/>
                  <a:t> and </a:t>
                </a:r>
                <a14:m>
                  <m:oMath xmlns:m="http://schemas.openxmlformats.org/officeDocument/2006/math">
                    <m:sSub>
                      <m:sSubPr>
                        <m:ctrlPr>
                          <a:rPr lang="en-CA" sz="2400" i="1" smtClean="0">
                            <a:solidFill>
                              <a:srgbClr val="C00000"/>
                            </a:solidFill>
                            <a:latin typeface="Cambria Math" panose="02040503050406030204" pitchFamily="18" charset="0"/>
                            <a:ea typeface="Cambria Math" panose="02040503050406030204" pitchFamily="18" charset="0"/>
                          </a:rPr>
                        </m:ctrlPr>
                      </m:sSubPr>
                      <m:e>
                        <m:r>
                          <a:rPr lang="en-CA" sz="2400" i="1">
                            <a:solidFill>
                              <a:srgbClr val="C00000"/>
                            </a:solidFill>
                            <a:latin typeface="Cambria Math" panose="02040503050406030204" pitchFamily="18" charset="0"/>
                            <a:ea typeface="Cambria Math" panose="02040503050406030204" pitchFamily="18" charset="0"/>
                          </a:rPr>
                          <m:t>𝐷</m:t>
                        </m:r>
                      </m:e>
                      <m:sub>
                        <m:r>
                          <a:rPr lang="en-CA" sz="2400" b="0" i="1" smtClean="0">
                            <a:solidFill>
                              <a:srgbClr val="C00000"/>
                            </a:solidFill>
                            <a:latin typeface="Cambria Math" panose="02040503050406030204" pitchFamily="18" charset="0"/>
                            <a:ea typeface="Cambria Math" panose="02040503050406030204" pitchFamily="18" charset="0"/>
                          </a:rPr>
                          <m:t>𝑑𝑒𝑣</m:t>
                        </m:r>
                      </m:sub>
                    </m:sSub>
                  </m:oMath>
                </a14:m>
                <a:r>
                  <a:rPr lang="en-US" sz="2400" dirty="0"/>
                  <a:t> splits. </a:t>
                </a:r>
                <a:r>
                  <a:rPr lang="en-US" sz="2400" dirty="0" err="1"/>
                  <a:t>RoBERTa</a:t>
                </a:r>
                <a:r>
                  <a:rPr lang="en-US" sz="2400" dirty="0"/>
                  <a:t>-large was used for this.</a:t>
                </a:r>
              </a:p>
            </p:txBody>
          </p:sp>
        </mc:Choice>
        <mc:Fallback>
          <p:sp>
            <p:nvSpPr>
              <p:cNvPr id="19" name="TextBox 18">
                <a:extLst>
                  <a:ext uri="{FF2B5EF4-FFF2-40B4-BE49-F238E27FC236}">
                    <a16:creationId xmlns:a16="http://schemas.microsoft.com/office/drawing/2014/main" id="{E631724C-F0A2-78BA-8EF4-492BF1A5AD13}"/>
                  </a:ext>
                </a:extLst>
              </p:cNvPr>
              <p:cNvSpPr txBox="1">
                <a:spLocks noRot="1" noChangeAspect="1" noMove="1" noResize="1" noEditPoints="1" noAdjustHandles="1" noChangeArrowheads="1" noChangeShapeType="1" noTextEdit="1"/>
              </p:cNvSpPr>
              <p:nvPr/>
            </p:nvSpPr>
            <p:spPr>
              <a:xfrm>
                <a:off x="702490" y="1125952"/>
                <a:ext cx="10808789" cy="1938992"/>
              </a:xfrm>
              <a:prstGeom prst="rect">
                <a:avLst/>
              </a:prstGeom>
              <a:blipFill>
                <a:blip r:embed="rId2"/>
                <a:stretch>
                  <a:fillRect l="-822" t="-2597" r="-235" b="-64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5895D82B-E76F-D96A-A94F-A79DF5A4575A}"/>
              </a:ext>
            </a:extLst>
          </p:cNvPr>
          <p:cNvPicPr>
            <a:picLocks noChangeAspect="1"/>
          </p:cNvPicPr>
          <p:nvPr/>
        </p:nvPicPr>
        <p:blipFill>
          <a:blip r:embed="rId3"/>
          <a:stretch>
            <a:fillRect/>
          </a:stretch>
        </p:blipFill>
        <p:spPr>
          <a:xfrm>
            <a:off x="894521" y="3079030"/>
            <a:ext cx="6793765" cy="3146400"/>
          </a:xfrm>
          <a:prstGeom prst="rect">
            <a:avLst/>
          </a:prstGeom>
        </p:spPr>
      </p:pic>
      <p:pic>
        <p:nvPicPr>
          <p:cNvPr id="2" name="Picture 1">
            <a:extLst>
              <a:ext uri="{FF2B5EF4-FFF2-40B4-BE49-F238E27FC236}">
                <a16:creationId xmlns:a16="http://schemas.microsoft.com/office/drawing/2014/main" id="{D8245859-233B-13AD-05EF-A8A25B083896}"/>
              </a:ext>
            </a:extLst>
          </p:cNvPr>
          <p:cNvPicPr>
            <a:picLocks noChangeAspect="1"/>
          </p:cNvPicPr>
          <p:nvPr/>
        </p:nvPicPr>
        <p:blipFill rotWithShape="1">
          <a:blip r:embed="rId4"/>
          <a:srcRect b="11155"/>
          <a:stretch/>
        </p:blipFill>
        <p:spPr>
          <a:xfrm>
            <a:off x="7960043" y="3003637"/>
            <a:ext cx="2658432" cy="3297186"/>
          </a:xfrm>
          <a:prstGeom prst="rect">
            <a:avLst/>
          </a:prstGeom>
        </p:spPr>
      </p:pic>
    </p:spTree>
    <p:extLst>
      <p:ext uri="{BB962C8B-B14F-4D97-AF65-F5344CB8AC3E}">
        <p14:creationId xmlns:p14="http://schemas.microsoft.com/office/powerpoint/2010/main" val="8735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DB5B2-0951-10DD-46F9-9E3E2DDD1FF5}"/>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67BAF818-5123-2B84-1DCF-A73661D754F5}"/>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0F8D3386-90F4-E256-EB27-D99693E0D3B2}"/>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3A576BAE-6D69-53CE-A994-751CC5C37230}"/>
              </a:ext>
            </a:extLst>
          </p:cNvPr>
          <p:cNvSpPr>
            <a:spLocks noGrp="1"/>
          </p:cNvSpPr>
          <p:nvPr>
            <p:ph type="sldNum" sz="quarter" idx="12"/>
          </p:nvPr>
        </p:nvSpPr>
        <p:spPr/>
        <p:txBody>
          <a:bodyPr/>
          <a:lstStyle/>
          <a:p>
            <a:fld id="{D4F24A5E-B0D2-394D-9970-9AE06BCB59C1}" type="slidenum">
              <a:rPr lang="en-US" smtClean="0"/>
              <a:t>44</a:t>
            </a:fld>
            <a:endParaRPr lang="en-US"/>
          </a:p>
        </p:txBody>
      </p:sp>
      <p:sp>
        <p:nvSpPr>
          <p:cNvPr id="21" name="TextBox 20">
            <a:extLst>
              <a:ext uri="{FF2B5EF4-FFF2-40B4-BE49-F238E27FC236}">
                <a16:creationId xmlns:a16="http://schemas.microsoft.com/office/drawing/2014/main" id="{E7ABC47C-C0C6-B0D8-30AA-E0FEC1215B20}"/>
              </a:ext>
            </a:extLst>
          </p:cNvPr>
          <p:cNvSpPr txBox="1"/>
          <p:nvPr/>
        </p:nvSpPr>
        <p:spPr>
          <a:xfrm>
            <a:off x="838200" y="491605"/>
            <a:ext cx="1821180" cy="707886"/>
          </a:xfrm>
          <a:prstGeom prst="rect">
            <a:avLst/>
          </a:prstGeom>
          <a:noFill/>
        </p:spPr>
        <p:txBody>
          <a:bodyPr wrap="square" rtlCol="0">
            <a:spAutoFit/>
          </a:bodyPr>
          <a:lstStyle/>
          <a:p>
            <a:r>
              <a:rPr lang="en-US" sz="4000" b="1" dirty="0">
                <a:latin typeface="+mj-lt"/>
              </a:rPr>
              <a:t>Results</a:t>
            </a:r>
          </a:p>
        </p:txBody>
      </p:sp>
      <p:pic>
        <p:nvPicPr>
          <p:cNvPr id="9" name="Picture 8">
            <a:extLst>
              <a:ext uri="{FF2B5EF4-FFF2-40B4-BE49-F238E27FC236}">
                <a16:creationId xmlns:a16="http://schemas.microsoft.com/office/drawing/2014/main" id="{1DB231B6-5AF6-C9B9-CBC8-A6358780ECCE}"/>
              </a:ext>
            </a:extLst>
          </p:cNvPr>
          <p:cNvPicPr>
            <a:picLocks noChangeAspect="1"/>
          </p:cNvPicPr>
          <p:nvPr/>
        </p:nvPicPr>
        <p:blipFill>
          <a:blip r:embed="rId2"/>
          <a:stretch>
            <a:fillRect/>
          </a:stretch>
        </p:blipFill>
        <p:spPr>
          <a:xfrm>
            <a:off x="2659380" y="791001"/>
            <a:ext cx="6873240" cy="5275997"/>
          </a:xfrm>
          <a:prstGeom prst="rect">
            <a:avLst/>
          </a:prstGeom>
        </p:spPr>
      </p:pic>
      <p:sp>
        <p:nvSpPr>
          <p:cNvPr id="10" name="TextBox 9">
            <a:extLst>
              <a:ext uri="{FF2B5EF4-FFF2-40B4-BE49-F238E27FC236}">
                <a16:creationId xmlns:a16="http://schemas.microsoft.com/office/drawing/2014/main" id="{7449A699-8890-4718-7E37-0B6BECEB0C3B}"/>
              </a:ext>
            </a:extLst>
          </p:cNvPr>
          <p:cNvSpPr txBox="1"/>
          <p:nvPr/>
        </p:nvSpPr>
        <p:spPr>
          <a:xfrm>
            <a:off x="10093234" y="3059667"/>
            <a:ext cx="1460528" cy="369332"/>
          </a:xfrm>
          <a:prstGeom prst="rect">
            <a:avLst/>
          </a:prstGeom>
          <a:noFill/>
        </p:spPr>
        <p:txBody>
          <a:bodyPr wrap="none" rtlCol="0">
            <a:spAutoFit/>
          </a:bodyPr>
          <a:lstStyle/>
          <a:p>
            <a:r>
              <a:rPr lang="en-US" dirty="0"/>
              <a:t>Great results!</a:t>
            </a:r>
          </a:p>
        </p:txBody>
      </p:sp>
    </p:spTree>
    <p:extLst>
      <p:ext uri="{BB962C8B-B14F-4D97-AF65-F5344CB8AC3E}">
        <p14:creationId xmlns:p14="http://schemas.microsoft.com/office/powerpoint/2010/main" val="1373464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91615-3D7D-0AE8-EDD6-2F50572A9C5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5EA5EE1A-3894-6204-4E06-60166C164F91}"/>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3059BC6B-E69D-7908-61FA-31E2BF769E09}"/>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B8FF1993-D14A-379A-AACD-A99E5A1CE217}"/>
              </a:ext>
            </a:extLst>
          </p:cNvPr>
          <p:cNvSpPr>
            <a:spLocks noGrp="1"/>
          </p:cNvSpPr>
          <p:nvPr>
            <p:ph type="sldNum" sz="quarter" idx="12"/>
          </p:nvPr>
        </p:nvSpPr>
        <p:spPr/>
        <p:txBody>
          <a:bodyPr/>
          <a:lstStyle/>
          <a:p>
            <a:fld id="{D4F24A5E-B0D2-394D-9970-9AE06BCB59C1}" type="slidenum">
              <a:rPr lang="en-US" smtClean="0"/>
              <a:t>45</a:t>
            </a:fld>
            <a:endParaRPr lang="en-US"/>
          </a:p>
        </p:txBody>
      </p:sp>
      <p:pic>
        <p:nvPicPr>
          <p:cNvPr id="2" name="Picture 1">
            <a:extLst>
              <a:ext uri="{FF2B5EF4-FFF2-40B4-BE49-F238E27FC236}">
                <a16:creationId xmlns:a16="http://schemas.microsoft.com/office/drawing/2014/main" id="{4911CD0E-DB75-5FAC-D9FE-09EE606AE9E0}"/>
              </a:ext>
            </a:extLst>
          </p:cNvPr>
          <p:cNvPicPr>
            <a:picLocks noChangeAspect="1"/>
          </p:cNvPicPr>
          <p:nvPr/>
        </p:nvPicPr>
        <p:blipFill>
          <a:blip r:embed="rId2"/>
          <a:stretch>
            <a:fillRect/>
          </a:stretch>
        </p:blipFill>
        <p:spPr>
          <a:xfrm>
            <a:off x="2278504" y="709370"/>
            <a:ext cx="3197021" cy="5077099"/>
          </a:xfrm>
          <a:prstGeom prst="rect">
            <a:avLst/>
          </a:prstGeom>
        </p:spPr>
      </p:pic>
      <p:pic>
        <p:nvPicPr>
          <p:cNvPr id="8" name="Picture 7">
            <a:extLst>
              <a:ext uri="{FF2B5EF4-FFF2-40B4-BE49-F238E27FC236}">
                <a16:creationId xmlns:a16="http://schemas.microsoft.com/office/drawing/2014/main" id="{4963F43E-5CBA-2244-66E4-FE4192F581B9}"/>
              </a:ext>
            </a:extLst>
          </p:cNvPr>
          <p:cNvPicPr>
            <a:picLocks noChangeAspect="1"/>
          </p:cNvPicPr>
          <p:nvPr/>
        </p:nvPicPr>
        <p:blipFill>
          <a:blip r:embed="rId3"/>
          <a:stretch>
            <a:fillRect/>
          </a:stretch>
        </p:blipFill>
        <p:spPr>
          <a:xfrm>
            <a:off x="6096000" y="1071531"/>
            <a:ext cx="3575461" cy="2516400"/>
          </a:xfrm>
          <a:prstGeom prst="rect">
            <a:avLst/>
          </a:prstGeom>
        </p:spPr>
      </p:pic>
      <p:pic>
        <p:nvPicPr>
          <p:cNvPr id="10" name="Picture 9">
            <a:extLst>
              <a:ext uri="{FF2B5EF4-FFF2-40B4-BE49-F238E27FC236}">
                <a16:creationId xmlns:a16="http://schemas.microsoft.com/office/drawing/2014/main" id="{7375B003-B1B0-4D1D-6EF8-397742882791}"/>
              </a:ext>
            </a:extLst>
          </p:cNvPr>
          <p:cNvPicPr>
            <a:picLocks noChangeAspect="1"/>
          </p:cNvPicPr>
          <p:nvPr/>
        </p:nvPicPr>
        <p:blipFill>
          <a:blip r:embed="rId4"/>
          <a:stretch>
            <a:fillRect/>
          </a:stretch>
        </p:blipFill>
        <p:spPr>
          <a:xfrm>
            <a:off x="6348946" y="3504823"/>
            <a:ext cx="3160388" cy="2281646"/>
          </a:xfrm>
          <a:prstGeom prst="rect">
            <a:avLst/>
          </a:prstGeom>
        </p:spPr>
      </p:pic>
      <p:sp>
        <p:nvSpPr>
          <p:cNvPr id="9" name="TextBox 8">
            <a:extLst>
              <a:ext uri="{FF2B5EF4-FFF2-40B4-BE49-F238E27FC236}">
                <a16:creationId xmlns:a16="http://schemas.microsoft.com/office/drawing/2014/main" id="{CB1A4508-2190-5C08-E7C5-9A1F9713A272}"/>
              </a:ext>
            </a:extLst>
          </p:cNvPr>
          <p:cNvSpPr txBox="1"/>
          <p:nvPr/>
        </p:nvSpPr>
        <p:spPr>
          <a:xfrm>
            <a:off x="9671461" y="1216550"/>
            <a:ext cx="2032859" cy="738664"/>
          </a:xfrm>
          <a:prstGeom prst="rect">
            <a:avLst/>
          </a:prstGeom>
          <a:noFill/>
        </p:spPr>
        <p:txBody>
          <a:bodyPr wrap="square" rtlCol="0">
            <a:spAutoFit/>
          </a:bodyPr>
          <a:lstStyle/>
          <a:p>
            <a:pPr algn="ctr"/>
            <a:r>
              <a:rPr lang="en-US" sz="1400" dirty="0">
                <a:solidFill>
                  <a:srgbClr val="C00000"/>
                </a:solidFill>
              </a:rPr>
              <a:t>(Uniform sampling to selective sampling comparison with SBERT)</a:t>
            </a:r>
          </a:p>
        </p:txBody>
      </p:sp>
    </p:spTree>
    <p:extLst>
      <p:ext uri="{BB962C8B-B14F-4D97-AF65-F5344CB8AC3E}">
        <p14:creationId xmlns:p14="http://schemas.microsoft.com/office/powerpoint/2010/main" val="3987401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7C499-72D5-10B5-F8CD-D5C20C260EE2}"/>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8D4A45C2-CBBF-1400-2D95-A247F423A4E5}"/>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D72AD430-E2D9-A769-726F-E825F8A95F0D}"/>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9DBBA396-BDCC-5128-F78E-F1E4AB592B41}"/>
              </a:ext>
            </a:extLst>
          </p:cNvPr>
          <p:cNvSpPr>
            <a:spLocks noGrp="1"/>
          </p:cNvSpPr>
          <p:nvPr>
            <p:ph type="sldNum" sz="quarter" idx="12"/>
          </p:nvPr>
        </p:nvSpPr>
        <p:spPr/>
        <p:txBody>
          <a:bodyPr/>
          <a:lstStyle/>
          <a:p>
            <a:fld id="{D4F24A5E-B0D2-394D-9970-9AE06BCB59C1}" type="slidenum">
              <a:rPr lang="en-US" smtClean="0"/>
              <a:t>46</a:t>
            </a:fld>
            <a:endParaRPr lang="en-US"/>
          </a:p>
        </p:txBody>
      </p:sp>
      <p:pic>
        <p:nvPicPr>
          <p:cNvPr id="9" name="Picture 8">
            <a:extLst>
              <a:ext uri="{FF2B5EF4-FFF2-40B4-BE49-F238E27FC236}">
                <a16:creationId xmlns:a16="http://schemas.microsoft.com/office/drawing/2014/main" id="{8E59F84D-4322-250C-90BD-9CA9471B51BA}"/>
              </a:ext>
            </a:extLst>
          </p:cNvPr>
          <p:cNvPicPr>
            <a:picLocks noChangeAspect="1"/>
          </p:cNvPicPr>
          <p:nvPr/>
        </p:nvPicPr>
        <p:blipFill>
          <a:blip r:embed="rId2"/>
          <a:stretch>
            <a:fillRect/>
          </a:stretch>
        </p:blipFill>
        <p:spPr>
          <a:xfrm>
            <a:off x="6446523" y="3689405"/>
            <a:ext cx="5219012" cy="2329732"/>
          </a:xfrm>
          <a:prstGeom prst="rect">
            <a:avLst/>
          </a:prstGeom>
        </p:spPr>
      </p:pic>
      <p:pic>
        <p:nvPicPr>
          <p:cNvPr id="11" name="Picture 10">
            <a:extLst>
              <a:ext uri="{FF2B5EF4-FFF2-40B4-BE49-F238E27FC236}">
                <a16:creationId xmlns:a16="http://schemas.microsoft.com/office/drawing/2014/main" id="{F9C218A5-7970-4FE8-DD98-519A0BFD3BE9}"/>
              </a:ext>
            </a:extLst>
          </p:cNvPr>
          <p:cNvPicPr>
            <a:picLocks noChangeAspect="1"/>
          </p:cNvPicPr>
          <p:nvPr/>
        </p:nvPicPr>
        <p:blipFill>
          <a:blip r:embed="rId3"/>
          <a:stretch>
            <a:fillRect/>
          </a:stretch>
        </p:blipFill>
        <p:spPr>
          <a:xfrm>
            <a:off x="526465" y="3689405"/>
            <a:ext cx="5356838" cy="2204876"/>
          </a:xfrm>
          <a:prstGeom prst="rect">
            <a:avLst/>
          </a:prstGeom>
        </p:spPr>
      </p:pic>
      <p:pic>
        <p:nvPicPr>
          <p:cNvPr id="12" name="Picture 11">
            <a:extLst>
              <a:ext uri="{FF2B5EF4-FFF2-40B4-BE49-F238E27FC236}">
                <a16:creationId xmlns:a16="http://schemas.microsoft.com/office/drawing/2014/main" id="{E90BC8CA-5A31-4489-D2F6-B8ED670A39CA}"/>
              </a:ext>
            </a:extLst>
          </p:cNvPr>
          <p:cNvPicPr>
            <a:picLocks noChangeAspect="1"/>
          </p:cNvPicPr>
          <p:nvPr/>
        </p:nvPicPr>
        <p:blipFill>
          <a:blip r:embed="rId4"/>
          <a:stretch>
            <a:fillRect/>
          </a:stretch>
        </p:blipFill>
        <p:spPr>
          <a:xfrm>
            <a:off x="6446523" y="1176794"/>
            <a:ext cx="5219012" cy="1884712"/>
          </a:xfrm>
          <a:prstGeom prst="rect">
            <a:avLst/>
          </a:prstGeom>
        </p:spPr>
      </p:pic>
      <p:pic>
        <p:nvPicPr>
          <p:cNvPr id="13" name="Picture 12">
            <a:extLst>
              <a:ext uri="{FF2B5EF4-FFF2-40B4-BE49-F238E27FC236}">
                <a16:creationId xmlns:a16="http://schemas.microsoft.com/office/drawing/2014/main" id="{62E23B36-C735-7E11-AD06-6A51DDE0C6B3}"/>
              </a:ext>
            </a:extLst>
          </p:cNvPr>
          <p:cNvPicPr>
            <a:picLocks noChangeAspect="1"/>
          </p:cNvPicPr>
          <p:nvPr/>
        </p:nvPicPr>
        <p:blipFill>
          <a:blip r:embed="rId5"/>
          <a:stretch>
            <a:fillRect/>
          </a:stretch>
        </p:blipFill>
        <p:spPr>
          <a:xfrm>
            <a:off x="526465" y="627430"/>
            <a:ext cx="5361623" cy="2298903"/>
          </a:xfrm>
          <a:prstGeom prst="rect">
            <a:avLst/>
          </a:prstGeom>
        </p:spPr>
      </p:pic>
      <p:sp>
        <p:nvSpPr>
          <p:cNvPr id="14" name="TextBox 13">
            <a:extLst>
              <a:ext uri="{FF2B5EF4-FFF2-40B4-BE49-F238E27FC236}">
                <a16:creationId xmlns:a16="http://schemas.microsoft.com/office/drawing/2014/main" id="{4EA84633-7E71-956B-2CE4-C52058426EE4}"/>
              </a:ext>
            </a:extLst>
          </p:cNvPr>
          <p:cNvSpPr txBox="1"/>
          <p:nvPr/>
        </p:nvSpPr>
        <p:spPr>
          <a:xfrm>
            <a:off x="787587" y="2938537"/>
            <a:ext cx="4834593" cy="369332"/>
          </a:xfrm>
          <a:prstGeom prst="rect">
            <a:avLst/>
          </a:prstGeom>
          <a:noFill/>
        </p:spPr>
        <p:txBody>
          <a:bodyPr wrap="square" rtlCol="0">
            <a:spAutoFit/>
          </a:bodyPr>
          <a:lstStyle/>
          <a:p>
            <a:r>
              <a:rPr lang="en-US" dirty="0"/>
              <a:t>https://</a:t>
            </a:r>
            <a:r>
              <a:rPr lang="en-US" dirty="0" err="1"/>
              <a:t>github.com</a:t>
            </a:r>
            <a:r>
              <a:rPr lang="en-US" dirty="0"/>
              <a:t>/google-research/adapter-</a:t>
            </a:r>
            <a:r>
              <a:rPr lang="en-US" dirty="0" err="1"/>
              <a:t>bert</a:t>
            </a:r>
            <a:endParaRPr lang="en-US" dirty="0"/>
          </a:p>
        </p:txBody>
      </p:sp>
      <p:sp>
        <p:nvSpPr>
          <p:cNvPr id="15" name="TextBox 14">
            <a:extLst>
              <a:ext uri="{FF2B5EF4-FFF2-40B4-BE49-F238E27FC236}">
                <a16:creationId xmlns:a16="http://schemas.microsoft.com/office/drawing/2014/main" id="{49A4A89F-FB34-DBD5-ADEC-065E010908D2}"/>
              </a:ext>
            </a:extLst>
          </p:cNvPr>
          <p:cNvSpPr txBox="1"/>
          <p:nvPr/>
        </p:nvSpPr>
        <p:spPr>
          <a:xfrm>
            <a:off x="7297436" y="3059794"/>
            <a:ext cx="3517181" cy="369332"/>
          </a:xfrm>
          <a:prstGeom prst="rect">
            <a:avLst/>
          </a:prstGeom>
          <a:noFill/>
        </p:spPr>
        <p:txBody>
          <a:bodyPr wrap="none" rtlCol="0">
            <a:spAutoFit/>
          </a:bodyPr>
          <a:lstStyle/>
          <a:p>
            <a:r>
              <a:rPr lang="en-US" dirty="0"/>
              <a:t>https://</a:t>
            </a:r>
            <a:r>
              <a:rPr lang="en-US" dirty="0" err="1"/>
              <a:t>github.com</a:t>
            </a:r>
            <a:r>
              <a:rPr lang="en-US" dirty="0"/>
              <a:t>/</a:t>
            </a:r>
            <a:r>
              <a:rPr lang="en-US" dirty="0" err="1"/>
              <a:t>microsoft</a:t>
            </a:r>
            <a:r>
              <a:rPr lang="en-US" dirty="0"/>
              <a:t>/</a:t>
            </a:r>
            <a:r>
              <a:rPr lang="en-US" dirty="0" err="1"/>
              <a:t>LoRA</a:t>
            </a:r>
            <a:endParaRPr lang="en-US" dirty="0"/>
          </a:p>
        </p:txBody>
      </p:sp>
      <p:sp>
        <p:nvSpPr>
          <p:cNvPr id="16" name="TextBox 15">
            <a:extLst>
              <a:ext uri="{FF2B5EF4-FFF2-40B4-BE49-F238E27FC236}">
                <a16:creationId xmlns:a16="http://schemas.microsoft.com/office/drawing/2014/main" id="{C716C8E2-8E58-8514-465A-B4FB6E29AD15}"/>
              </a:ext>
            </a:extLst>
          </p:cNvPr>
          <p:cNvSpPr txBox="1"/>
          <p:nvPr/>
        </p:nvSpPr>
        <p:spPr>
          <a:xfrm>
            <a:off x="1474697" y="5871177"/>
            <a:ext cx="3460371" cy="369332"/>
          </a:xfrm>
          <a:prstGeom prst="rect">
            <a:avLst/>
          </a:prstGeom>
          <a:noFill/>
        </p:spPr>
        <p:txBody>
          <a:bodyPr wrap="none" rtlCol="0">
            <a:spAutoFit/>
          </a:bodyPr>
          <a:lstStyle/>
          <a:p>
            <a:r>
              <a:rPr lang="en-US" dirty="0"/>
              <a:t>https://</a:t>
            </a:r>
            <a:r>
              <a:rPr lang="en-US" dirty="0" err="1"/>
              <a:t>github.com</a:t>
            </a:r>
            <a:r>
              <a:rPr lang="en-US" dirty="0"/>
              <a:t>/</a:t>
            </a:r>
            <a:r>
              <a:rPr lang="en-US" dirty="0" err="1"/>
              <a:t>timoschick</a:t>
            </a:r>
            <a:r>
              <a:rPr lang="en-US" dirty="0"/>
              <a:t>/pet</a:t>
            </a:r>
          </a:p>
        </p:txBody>
      </p:sp>
      <p:sp>
        <p:nvSpPr>
          <p:cNvPr id="17" name="TextBox 16">
            <a:extLst>
              <a:ext uri="{FF2B5EF4-FFF2-40B4-BE49-F238E27FC236}">
                <a16:creationId xmlns:a16="http://schemas.microsoft.com/office/drawing/2014/main" id="{FA09FC46-B29E-06E8-1768-56D86C2E6F3A}"/>
              </a:ext>
            </a:extLst>
          </p:cNvPr>
          <p:cNvSpPr txBox="1"/>
          <p:nvPr/>
        </p:nvSpPr>
        <p:spPr>
          <a:xfrm>
            <a:off x="6994341" y="6019137"/>
            <a:ext cx="4123373" cy="369332"/>
          </a:xfrm>
          <a:prstGeom prst="rect">
            <a:avLst/>
          </a:prstGeom>
          <a:noFill/>
        </p:spPr>
        <p:txBody>
          <a:bodyPr wrap="none" rtlCol="0">
            <a:spAutoFit/>
          </a:bodyPr>
          <a:lstStyle/>
          <a:p>
            <a:r>
              <a:rPr lang="en-US" dirty="0"/>
              <a:t>https://</a:t>
            </a:r>
            <a:r>
              <a:rPr lang="en-US" dirty="0" err="1"/>
              <a:t>github.com</a:t>
            </a:r>
            <a:r>
              <a:rPr lang="en-US" dirty="0"/>
              <a:t>/</a:t>
            </a:r>
            <a:r>
              <a:rPr lang="en-US" dirty="0" err="1"/>
              <a:t>princeton-nlp</a:t>
            </a:r>
            <a:r>
              <a:rPr lang="en-US" dirty="0"/>
              <a:t>/LM-BFF</a:t>
            </a:r>
          </a:p>
        </p:txBody>
      </p:sp>
      <p:sp>
        <p:nvSpPr>
          <p:cNvPr id="18" name="TextBox 17">
            <a:extLst>
              <a:ext uri="{FF2B5EF4-FFF2-40B4-BE49-F238E27FC236}">
                <a16:creationId xmlns:a16="http://schemas.microsoft.com/office/drawing/2014/main" id="{0ADC8C18-9F16-9DEF-452D-3B05D17417DF}"/>
              </a:ext>
            </a:extLst>
          </p:cNvPr>
          <p:cNvSpPr txBox="1"/>
          <p:nvPr/>
        </p:nvSpPr>
        <p:spPr>
          <a:xfrm>
            <a:off x="6932993" y="338769"/>
            <a:ext cx="3355214" cy="707886"/>
          </a:xfrm>
          <a:prstGeom prst="rect">
            <a:avLst/>
          </a:prstGeom>
          <a:noFill/>
        </p:spPr>
        <p:txBody>
          <a:bodyPr wrap="none" rtlCol="0">
            <a:spAutoFit/>
          </a:bodyPr>
          <a:lstStyle/>
          <a:p>
            <a:r>
              <a:rPr lang="en-US" sz="4000" b="1" dirty="0">
                <a:latin typeface="+mj-lt"/>
              </a:rPr>
              <a:t>CODE (GitHub)</a:t>
            </a:r>
          </a:p>
        </p:txBody>
      </p:sp>
    </p:spTree>
    <p:extLst>
      <p:ext uri="{BB962C8B-B14F-4D97-AF65-F5344CB8AC3E}">
        <p14:creationId xmlns:p14="http://schemas.microsoft.com/office/powerpoint/2010/main" val="1476955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04DBC-3938-5E1B-21D2-39F71A65A5F4}"/>
              </a:ext>
            </a:extLst>
          </p:cNvPr>
          <p:cNvSpPr>
            <a:spLocks noGrp="1"/>
          </p:cNvSpPr>
          <p:nvPr>
            <p:ph type="title"/>
          </p:nvPr>
        </p:nvSpPr>
        <p:spPr/>
        <p:txBody>
          <a:bodyPr/>
          <a:lstStyle/>
          <a:p>
            <a:r>
              <a:rPr lang="en-US"/>
              <a:t>What I will Cover (Second Half)</a:t>
            </a:r>
          </a:p>
        </p:txBody>
      </p:sp>
      <p:graphicFrame>
        <p:nvGraphicFramePr>
          <p:cNvPr id="8" name="Content Placeholder 2">
            <a:extLst>
              <a:ext uri="{FF2B5EF4-FFF2-40B4-BE49-F238E27FC236}">
                <a16:creationId xmlns:a16="http://schemas.microsoft.com/office/drawing/2014/main" id="{456644CA-D67F-9CEB-6E7D-AB62F5C7F597}"/>
              </a:ext>
            </a:extLst>
          </p:cNvPr>
          <p:cNvGraphicFramePr>
            <a:graphicFrameLocks noGrp="1"/>
          </p:cNvGraphicFramePr>
          <p:nvPr>
            <p:ph idx="1"/>
          </p:nvPr>
        </p:nvGraphicFramePr>
        <p:xfrm>
          <a:off x="838200" y="1260629"/>
          <a:ext cx="10515600" cy="4916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9C80B831-0A8A-1E2B-6CA0-D4EC7BB3A0EC}"/>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76A5E000-674E-2987-1322-73092CC9D318}"/>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B2E1F256-5234-7EBE-DEAE-0E4666BD3EC7}"/>
              </a:ext>
            </a:extLst>
          </p:cNvPr>
          <p:cNvSpPr>
            <a:spLocks noGrp="1"/>
          </p:cNvSpPr>
          <p:nvPr>
            <p:ph type="sldNum" sz="quarter" idx="12"/>
          </p:nvPr>
        </p:nvSpPr>
        <p:spPr/>
        <p:txBody>
          <a:bodyPr/>
          <a:lstStyle/>
          <a:p>
            <a:fld id="{D4F24A5E-B0D2-394D-9970-9AE06BCB59C1}" type="slidenum">
              <a:rPr lang="en-US" smtClean="0"/>
              <a:t>47</a:t>
            </a:fld>
            <a:endParaRPr lang="en-US"/>
          </a:p>
        </p:txBody>
      </p:sp>
    </p:spTree>
    <p:extLst>
      <p:ext uri="{BB962C8B-B14F-4D97-AF65-F5344CB8AC3E}">
        <p14:creationId xmlns:p14="http://schemas.microsoft.com/office/powerpoint/2010/main" val="850845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F74089-AFA5-1BED-F32A-756C68A7A3AA}"/>
              </a:ext>
            </a:extLst>
          </p:cNvPr>
          <p:cNvSpPr>
            <a:spLocks noGrp="1"/>
          </p:cNvSpPr>
          <p:nvPr>
            <p:ph type="dt" sz="half" idx="10"/>
          </p:nvPr>
        </p:nvSpPr>
        <p:spPr/>
        <p:txBody>
          <a:bodyPr/>
          <a:lstStyle/>
          <a:p>
            <a:fld id="{00E961B8-A498-DA41-8388-3640B039A975}" type="datetime1">
              <a:rPr lang="en-CA" smtClean="0"/>
              <a:t>2024-02-03</a:t>
            </a:fld>
            <a:endParaRPr lang="en-US"/>
          </a:p>
        </p:txBody>
      </p:sp>
      <p:sp>
        <p:nvSpPr>
          <p:cNvPr id="3" name="Footer Placeholder 2">
            <a:extLst>
              <a:ext uri="{FF2B5EF4-FFF2-40B4-BE49-F238E27FC236}">
                <a16:creationId xmlns:a16="http://schemas.microsoft.com/office/drawing/2014/main" id="{C02EEA81-F817-0385-0AB3-19900B992394}"/>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4" name="Slide Number Placeholder 3">
            <a:extLst>
              <a:ext uri="{FF2B5EF4-FFF2-40B4-BE49-F238E27FC236}">
                <a16:creationId xmlns:a16="http://schemas.microsoft.com/office/drawing/2014/main" id="{45547FA6-E1FF-2DBD-4500-B5AC71B45705}"/>
              </a:ext>
            </a:extLst>
          </p:cNvPr>
          <p:cNvSpPr>
            <a:spLocks noGrp="1"/>
          </p:cNvSpPr>
          <p:nvPr>
            <p:ph type="sldNum" sz="quarter" idx="12"/>
          </p:nvPr>
        </p:nvSpPr>
        <p:spPr/>
        <p:txBody>
          <a:bodyPr/>
          <a:lstStyle/>
          <a:p>
            <a:fld id="{D4F24A5E-B0D2-394D-9970-9AE06BCB59C1}" type="slidenum">
              <a:rPr lang="en-US" smtClean="0"/>
              <a:t>48</a:t>
            </a:fld>
            <a:endParaRPr lang="en-US"/>
          </a:p>
        </p:txBody>
      </p:sp>
      <p:pic>
        <p:nvPicPr>
          <p:cNvPr id="5" name="Picture 4">
            <a:extLst>
              <a:ext uri="{FF2B5EF4-FFF2-40B4-BE49-F238E27FC236}">
                <a16:creationId xmlns:a16="http://schemas.microsoft.com/office/drawing/2014/main" id="{6AFB375D-F4FF-6809-BAD9-D18262544107}"/>
              </a:ext>
            </a:extLst>
          </p:cNvPr>
          <p:cNvPicPr>
            <a:picLocks noChangeAspect="1"/>
          </p:cNvPicPr>
          <p:nvPr/>
        </p:nvPicPr>
        <p:blipFill>
          <a:blip r:embed="rId2"/>
          <a:stretch>
            <a:fillRect/>
          </a:stretch>
        </p:blipFill>
        <p:spPr>
          <a:xfrm>
            <a:off x="1628904" y="1309297"/>
            <a:ext cx="8934192" cy="3681155"/>
          </a:xfrm>
          <a:prstGeom prst="rect">
            <a:avLst/>
          </a:prstGeom>
        </p:spPr>
      </p:pic>
      <p:sp>
        <p:nvSpPr>
          <p:cNvPr id="6" name="TextBox 5">
            <a:extLst>
              <a:ext uri="{FF2B5EF4-FFF2-40B4-BE49-F238E27FC236}">
                <a16:creationId xmlns:a16="http://schemas.microsoft.com/office/drawing/2014/main" id="{7BF98E92-D543-9C78-74CB-FD2F7B261C9F}"/>
              </a:ext>
            </a:extLst>
          </p:cNvPr>
          <p:cNvSpPr txBox="1">
            <a:spLocks/>
          </p:cNvSpPr>
          <p:nvPr/>
        </p:nvSpPr>
        <p:spPr>
          <a:xfrm>
            <a:off x="7925114" y="4374465"/>
            <a:ext cx="1107716" cy="307777"/>
          </a:xfrm>
          <a:prstGeom prst="rect">
            <a:avLst/>
          </a:prstGeom>
          <a:noFill/>
        </p:spPr>
        <p:txBody>
          <a:bodyPr wrap="square" rtlCol="0">
            <a:spAutoFit/>
          </a:bodyPr>
          <a:lstStyle/>
          <a:p>
            <a:r>
              <a:rPr lang="en-CA" sz="1400" b="0">
                <a:solidFill>
                  <a:srgbClr val="000000"/>
                </a:solidFill>
                <a:effectLst/>
              </a:rPr>
              <a:t>18 Apr 2021</a:t>
            </a:r>
            <a:endParaRPr lang="en-US" sz="1400"/>
          </a:p>
        </p:txBody>
      </p:sp>
    </p:spTree>
    <p:extLst>
      <p:ext uri="{BB962C8B-B14F-4D97-AF65-F5344CB8AC3E}">
        <p14:creationId xmlns:p14="http://schemas.microsoft.com/office/powerpoint/2010/main" val="1000099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p:txBody>
          <a:bodyPr/>
          <a:lstStyle/>
          <a:p>
            <a:r>
              <a:rPr lang="en-CA"/>
              <a:t>Background: Prefix-Tuning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81ED40-8E31-8207-84FA-1AD19D9C2E1C}"/>
                  </a:ext>
                </a:extLst>
              </p:cNvPr>
              <p:cNvSpPr>
                <a:spLocks noGrp="1"/>
              </p:cNvSpPr>
              <p:nvPr>
                <p:ph idx="1"/>
              </p:nvPr>
            </p:nvSpPr>
            <p:spPr/>
            <p:txBody>
              <a:bodyPr/>
              <a:lstStyle/>
              <a:p>
                <a:pPr marL="0" indent="0">
                  <a:buNone/>
                </a:pPr>
                <a:r>
                  <a:rPr lang="en-CA" b="1"/>
                  <a:t>Prefix Tuning: </a:t>
                </a:r>
                <a:r>
                  <a:rPr lang="en-CA"/>
                  <a:t>Learn a small, fixed set of additional parameters (the “prefixes”).</a:t>
                </a:r>
              </a:p>
              <a:p>
                <a:pPr marL="0" indent="0">
                  <a:buNone/>
                </a:pPr>
                <a:endParaRPr lang="en-CA"/>
              </a:p>
              <a:p>
                <a:pPr marL="0" indent="0">
                  <a:buNone/>
                </a:pPr>
                <a:endParaRPr lang="en-CA"/>
              </a:p>
              <a:p>
                <a:pPr marL="0" indent="0">
                  <a:buNone/>
                </a:pPr>
                <a:endParaRPr lang="en-CA"/>
              </a:p>
              <a:p>
                <a:pPr marL="0" indent="0">
                  <a:buNone/>
                </a:pPr>
                <a:endParaRPr lang="en-CA"/>
              </a:p>
              <a:p>
                <a:pPr marL="0" indent="0">
                  <a:buNone/>
                </a:pPr>
                <a:endParaRPr lang="en-CA"/>
              </a:p>
              <a:p>
                <a:pPr marL="0" indent="0">
                  <a:buNone/>
                </a:pPr>
                <a:r>
                  <a:rPr lang="en-CA"/>
                  <a:t>To do prefix-tuning, we prepend some number of tunable prefix vectors (</a:t>
                </a:r>
                <a14:m>
                  <m:oMath xmlns:m="http://schemas.openxmlformats.org/officeDocument/2006/math">
                    <m:r>
                      <a:rPr lang="en-CA" b="0" i="1" smtClean="0">
                        <a:latin typeface="Cambria Math" panose="02040503050406030204" pitchFamily="18" charset="0"/>
                      </a:rPr>
                      <m:t>𝑙</m:t>
                    </m:r>
                  </m:oMath>
                </a14:m>
                <a:r>
                  <a:rPr lang="en-CA"/>
                  <a:t>) to the keys and values of the multi-head attention at every layer.</a:t>
                </a:r>
              </a:p>
            </p:txBody>
          </p:sp>
        </mc:Choice>
        <mc:Fallback xmlns="">
          <p:sp>
            <p:nvSpPr>
              <p:cNvPr id="3" name="Content Placeholder 2">
                <a:extLst>
                  <a:ext uri="{FF2B5EF4-FFF2-40B4-BE49-F238E27FC236}">
                    <a16:creationId xmlns:a16="http://schemas.microsoft.com/office/drawing/2014/main" id="{A981ED40-8E31-8207-84FA-1AD19D9C2E1C}"/>
                  </a:ext>
                </a:extLst>
              </p:cNvPr>
              <p:cNvSpPr>
                <a:spLocks noGrp="1" noRot="1" noChangeAspect="1" noMove="1" noResize="1" noEditPoints="1" noAdjustHandles="1" noChangeArrowheads="1" noChangeShapeType="1" noTextEdit="1"/>
              </p:cNvSpPr>
              <p:nvPr>
                <p:ph idx="1"/>
              </p:nvPr>
            </p:nvSpPr>
            <p:spPr>
              <a:blipFill>
                <a:blip r:embed="rId3"/>
                <a:stretch>
                  <a:fillRect l="-1217" t="-2109" r="-179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49</a:t>
            </a:fld>
            <a:endParaRPr lang="en-US"/>
          </a:p>
        </p:txBody>
      </p:sp>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FD04C857-DE84-85D6-D351-B67E18E8CFF6}"/>
                  </a:ext>
                </a:extLst>
              </p:cNvPr>
              <p:cNvSpPr/>
              <p:nvPr/>
            </p:nvSpPr>
            <p:spPr>
              <a:xfrm>
                <a:off x="2488692" y="2368296"/>
                <a:ext cx="7214616" cy="1828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1</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2</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3</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4</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5</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6</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7</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8</m:t>
                          </m:r>
                        </m:sub>
                      </m:sSub>
                    </m:oMath>
                  </m:oMathPara>
                </a14:m>
                <a:endParaRPr lang="en-CA"/>
              </a:p>
            </p:txBody>
          </p:sp>
        </mc:Choice>
        <mc:Fallback xmlns="">
          <p:sp>
            <p:nvSpPr>
              <p:cNvPr id="7" name="Rectangle: Rounded Corners 6">
                <a:extLst>
                  <a:ext uri="{FF2B5EF4-FFF2-40B4-BE49-F238E27FC236}">
                    <a16:creationId xmlns:a16="http://schemas.microsoft.com/office/drawing/2014/main" id="{FD04C857-DE84-85D6-D351-B67E18E8CFF6}"/>
                  </a:ext>
                </a:extLst>
              </p:cNvPr>
              <p:cNvSpPr>
                <a:spLocks noRot="1" noChangeAspect="1" noMove="1" noResize="1" noEditPoints="1" noAdjustHandles="1" noChangeArrowheads="1" noChangeShapeType="1" noTextEdit="1"/>
              </p:cNvSpPr>
              <p:nvPr/>
            </p:nvSpPr>
            <p:spPr>
              <a:xfrm>
                <a:off x="2488692" y="2368296"/>
                <a:ext cx="7214616" cy="1828800"/>
              </a:xfrm>
              <a:prstGeom prst="roundRect">
                <a:avLst/>
              </a:prstGeom>
              <a:blipFill>
                <a:blip r:embed="rId4"/>
                <a:stretch>
                  <a:fillRect/>
                </a:stretch>
              </a:blipFill>
            </p:spPr>
            <p:txBody>
              <a:bodyPr/>
              <a:lstStyle/>
              <a:p>
                <a:r>
                  <a:rPr lang="en-US">
                    <a:noFill/>
                  </a:rPr>
                  <a:t> </a:t>
                </a:r>
              </a:p>
            </p:txBody>
          </p:sp>
        </mc:Fallback>
      </mc:AlternateContent>
      <p:sp>
        <p:nvSpPr>
          <p:cNvPr id="9" name="Double Bracket 8">
            <a:extLst>
              <a:ext uri="{FF2B5EF4-FFF2-40B4-BE49-F238E27FC236}">
                <a16:creationId xmlns:a16="http://schemas.microsoft.com/office/drawing/2014/main" id="{31E54D27-479C-364A-CA7A-8059E8674DAF}"/>
              </a:ext>
            </a:extLst>
          </p:cNvPr>
          <p:cNvSpPr/>
          <p:nvPr/>
        </p:nvSpPr>
        <p:spPr>
          <a:xfrm>
            <a:off x="4472940" y="2889504"/>
            <a:ext cx="813816" cy="786384"/>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0" name="Double Bracket 9">
            <a:extLst>
              <a:ext uri="{FF2B5EF4-FFF2-40B4-BE49-F238E27FC236}">
                <a16:creationId xmlns:a16="http://schemas.microsoft.com/office/drawing/2014/main" id="{9A5DC4B3-64B4-B091-5FDC-47B4C156D7B8}"/>
              </a:ext>
            </a:extLst>
          </p:cNvPr>
          <p:cNvSpPr/>
          <p:nvPr/>
        </p:nvSpPr>
        <p:spPr>
          <a:xfrm>
            <a:off x="5282184" y="2889504"/>
            <a:ext cx="2263140" cy="786384"/>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1" name="TextBox 10">
            <a:extLst>
              <a:ext uri="{FF2B5EF4-FFF2-40B4-BE49-F238E27FC236}">
                <a16:creationId xmlns:a16="http://schemas.microsoft.com/office/drawing/2014/main" id="{0EAA680C-263D-C749-F845-A8C733362635}"/>
              </a:ext>
            </a:extLst>
          </p:cNvPr>
          <p:cNvSpPr txBox="1"/>
          <p:nvPr/>
        </p:nvSpPr>
        <p:spPr>
          <a:xfrm>
            <a:off x="4477512" y="2536635"/>
            <a:ext cx="809244" cy="369332"/>
          </a:xfrm>
          <a:prstGeom prst="rect">
            <a:avLst/>
          </a:prstGeom>
          <a:noFill/>
        </p:spPr>
        <p:txBody>
          <a:bodyPr wrap="square" rtlCol="0">
            <a:spAutoFit/>
          </a:bodyPr>
          <a:lstStyle/>
          <a:p>
            <a:pPr algn="ctr"/>
            <a:r>
              <a:rPr lang="en-CA"/>
              <a:t>Prefix</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D6878D5-542B-16A8-0DF8-798D8CC0F15D}"/>
                  </a:ext>
                </a:extLst>
              </p:cNvPr>
              <p:cNvSpPr txBox="1"/>
              <p:nvPr/>
            </p:nvSpPr>
            <p:spPr>
              <a:xfrm>
                <a:off x="5291328" y="2525376"/>
                <a:ext cx="2253996" cy="369332"/>
              </a:xfrm>
              <a:prstGeom prst="rect">
                <a:avLst/>
              </a:prstGeom>
              <a:noFill/>
            </p:spPr>
            <p:txBody>
              <a:bodyPr wrap="square" rtlCol="0">
                <a:spAutoFit/>
              </a:bodyPr>
              <a:lstStyle/>
              <a:p>
                <a:pPr algn="ctr"/>
                <a14:m>
                  <m:oMath xmlns:m="http://schemas.openxmlformats.org/officeDocument/2006/math">
                    <m:r>
                      <a:rPr lang="en-CA" i="1" dirty="0" smtClean="0">
                        <a:latin typeface="Cambria Math" panose="02040503050406030204" pitchFamily="18" charset="0"/>
                      </a:rPr>
                      <m:t>𝑥</m:t>
                    </m:r>
                  </m:oMath>
                </a14:m>
                <a:r>
                  <a:rPr lang="en-CA"/>
                  <a:t> (Source Text)</a:t>
                </a:r>
              </a:p>
            </p:txBody>
          </p:sp>
        </mc:Choice>
        <mc:Fallback xmlns="">
          <p:sp>
            <p:nvSpPr>
              <p:cNvPr id="12" name="TextBox 11">
                <a:extLst>
                  <a:ext uri="{FF2B5EF4-FFF2-40B4-BE49-F238E27FC236}">
                    <a16:creationId xmlns:a16="http://schemas.microsoft.com/office/drawing/2014/main" id="{1D6878D5-542B-16A8-0DF8-798D8CC0F15D}"/>
                  </a:ext>
                </a:extLst>
              </p:cNvPr>
              <p:cNvSpPr txBox="1">
                <a:spLocks noRot="1" noChangeAspect="1" noMove="1" noResize="1" noEditPoints="1" noAdjustHandles="1" noChangeArrowheads="1" noChangeShapeType="1" noTextEdit="1"/>
              </p:cNvSpPr>
              <p:nvPr/>
            </p:nvSpPr>
            <p:spPr>
              <a:xfrm>
                <a:off x="5291328" y="2525376"/>
                <a:ext cx="2253996" cy="369332"/>
              </a:xfrm>
              <a:prstGeom prst="rect">
                <a:avLst/>
              </a:prstGeom>
              <a:blipFill>
                <a:blip r:embed="rId5"/>
                <a:stretch>
                  <a:fillRect t="-8197" b="-24590"/>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AA304CB4-B194-78F8-7B02-8F6DD69C86E1}"/>
              </a:ext>
            </a:extLst>
          </p:cNvPr>
          <p:cNvSpPr txBox="1"/>
          <p:nvPr/>
        </p:nvSpPr>
        <p:spPr>
          <a:xfrm>
            <a:off x="5282184" y="3675888"/>
            <a:ext cx="2263140" cy="276999"/>
          </a:xfrm>
          <a:prstGeom prst="rect">
            <a:avLst/>
          </a:prstGeom>
          <a:noFill/>
        </p:spPr>
        <p:txBody>
          <a:bodyPr wrap="square" rtlCol="0">
            <a:spAutoFit/>
          </a:bodyPr>
          <a:lstStyle/>
          <a:p>
            <a:pPr algn="ctr"/>
            <a:r>
              <a:rPr lang="en-US" sz="1200" b="1" i="0">
                <a:solidFill>
                  <a:srgbClr val="1A202C"/>
                </a:solidFill>
                <a:effectLst/>
                <a:latin typeface="Arial" panose="020B0604020202020204" pitchFamily="34" charset="0"/>
              </a:rPr>
              <a:t>Where do polar bears live?</a:t>
            </a:r>
            <a:endParaRPr lang="en-US" sz="1200" b="0" i="0">
              <a:solidFill>
                <a:srgbClr val="1A202C"/>
              </a:solidFill>
              <a:effectLst/>
              <a:latin typeface="Arial" panose="020B0604020202020204" pitchFamily="34" charset="0"/>
            </a:endParaRPr>
          </a:p>
        </p:txBody>
      </p:sp>
      <p:sp>
        <p:nvSpPr>
          <p:cNvPr id="14" name="TextBox 13">
            <a:extLst>
              <a:ext uri="{FF2B5EF4-FFF2-40B4-BE49-F238E27FC236}">
                <a16:creationId xmlns:a16="http://schemas.microsoft.com/office/drawing/2014/main" id="{C8DFB67A-ED69-AE5C-0CD0-00205593E862}"/>
              </a:ext>
            </a:extLst>
          </p:cNvPr>
          <p:cNvSpPr txBox="1"/>
          <p:nvPr/>
        </p:nvSpPr>
        <p:spPr>
          <a:xfrm>
            <a:off x="2866644" y="3059668"/>
            <a:ext cx="1527048" cy="369332"/>
          </a:xfrm>
          <a:prstGeom prst="rect">
            <a:avLst/>
          </a:prstGeom>
          <a:noFill/>
        </p:spPr>
        <p:txBody>
          <a:bodyPr wrap="square" rtlCol="0">
            <a:spAutoFit/>
          </a:bodyPr>
          <a:lstStyle/>
          <a:p>
            <a:r>
              <a:rPr lang="en-CA"/>
              <a:t>Activations:</a:t>
            </a:r>
          </a:p>
        </p:txBody>
      </p:sp>
    </p:spTree>
    <p:extLst>
      <p:ext uri="{BB962C8B-B14F-4D97-AF65-F5344CB8AC3E}">
        <p14:creationId xmlns:p14="http://schemas.microsoft.com/office/powerpoint/2010/main" val="1735683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08D42-626A-F8DE-C9A6-F05EBD9E14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FAB1C0-78CD-71F0-AEDE-E55B7BFBCE34}"/>
              </a:ext>
            </a:extLst>
          </p:cNvPr>
          <p:cNvSpPr>
            <a:spLocks noGrp="1"/>
          </p:cNvSpPr>
          <p:nvPr>
            <p:ph type="title"/>
          </p:nvPr>
        </p:nvSpPr>
        <p:spPr>
          <a:xfrm>
            <a:off x="838200" y="136526"/>
            <a:ext cx="10515600" cy="902162"/>
          </a:xfrm>
        </p:spPr>
        <p:txBody>
          <a:bodyPr>
            <a:normAutofit/>
          </a:bodyPr>
          <a:lstStyle/>
          <a:p>
            <a:r>
              <a:rPr lang="en-US" sz="4000" b="1" dirty="0"/>
              <a:t>Feature-based vs Fine-tuning</a:t>
            </a:r>
          </a:p>
        </p:txBody>
      </p:sp>
      <p:sp>
        <p:nvSpPr>
          <p:cNvPr id="4" name="Date Placeholder 3">
            <a:extLst>
              <a:ext uri="{FF2B5EF4-FFF2-40B4-BE49-F238E27FC236}">
                <a16:creationId xmlns:a16="http://schemas.microsoft.com/office/drawing/2014/main" id="{E2D14852-070B-5F46-A47F-938FE4849749}"/>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05ED454B-F375-4DBB-4A5A-B8590C9372B3}"/>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DBCF2340-87E3-826B-B20F-F5A6142967F7}"/>
              </a:ext>
            </a:extLst>
          </p:cNvPr>
          <p:cNvSpPr>
            <a:spLocks noGrp="1"/>
          </p:cNvSpPr>
          <p:nvPr>
            <p:ph type="sldNum" sz="quarter" idx="12"/>
          </p:nvPr>
        </p:nvSpPr>
        <p:spPr/>
        <p:txBody>
          <a:bodyPr/>
          <a:lstStyle/>
          <a:p>
            <a:fld id="{D4F24A5E-B0D2-394D-9970-9AE06BCB59C1}" type="slidenum">
              <a:rPr lang="en-US" smtClean="0"/>
              <a:t>5</a:t>
            </a:fld>
            <a:endParaRPr lang="en-US" dirty="0"/>
          </a:p>
        </p:txBody>
      </p:sp>
      <p:sp>
        <p:nvSpPr>
          <p:cNvPr id="38" name="Rectangle 37">
            <a:extLst>
              <a:ext uri="{FF2B5EF4-FFF2-40B4-BE49-F238E27FC236}">
                <a16:creationId xmlns:a16="http://schemas.microsoft.com/office/drawing/2014/main" id="{076F2F52-08BA-CF26-92D2-7BB95C995630}"/>
              </a:ext>
            </a:extLst>
          </p:cNvPr>
          <p:cNvSpPr/>
          <p:nvPr/>
        </p:nvSpPr>
        <p:spPr>
          <a:xfrm>
            <a:off x="1147235" y="1984903"/>
            <a:ext cx="4512727" cy="952963"/>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u="sng" dirty="0">
                <a:solidFill>
                  <a:schemeClr val="tx1"/>
                </a:solidFill>
              </a:rPr>
              <a:t>Pre-Trained Model </a:t>
            </a:r>
          </a:p>
          <a:p>
            <a:pPr algn="ctr"/>
            <a:r>
              <a:rPr lang="en-US" sz="1600" dirty="0">
                <a:solidFill>
                  <a:schemeClr val="tx1"/>
                </a:solidFill>
              </a:rPr>
              <a:t>Eg.- </a:t>
            </a:r>
            <a:r>
              <a:rPr lang="en-US" sz="1600" dirty="0">
                <a:solidFill>
                  <a:srgbClr val="C00000"/>
                </a:solidFill>
              </a:rPr>
              <a:t>multilingual</a:t>
            </a:r>
            <a:r>
              <a:rPr lang="en-US" sz="1600" dirty="0">
                <a:solidFill>
                  <a:schemeClr val="tx1"/>
                </a:solidFill>
              </a:rPr>
              <a:t> BERT</a:t>
            </a:r>
          </a:p>
        </p:txBody>
      </p:sp>
      <p:sp>
        <p:nvSpPr>
          <p:cNvPr id="39" name="Content Placeholder 2">
            <a:extLst>
              <a:ext uri="{FF2B5EF4-FFF2-40B4-BE49-F238E27FC236}">
                <a16:creationId xmlns:a16="http://schemas.microsoft.com/office/drawing/2014/main" id="{955027AF-5AE8-C709-5659-E3370ADB660F}"/>
              </a:ext>
            </a:extLst>
          </p:cNvPr>
          <p:cNvSpPr>
            <a:spLocks noGrp="1"/>
          </p:cNvSpPr>
          <p:nvPr>
            <p:ph idx="1"/>
          </p:nvPr>
        </p:nvSpPr>
        <p:spPr>
          <a:xfrm>
            <a:off x="423333" y="1286029"/>
            <a:ext cx="5960533" cy="483504"/>
          </a:xfrm>
        </p:spPr>
        <p:txBody>
          <a:bodyPr/>
          <a:lstStyle/>
          <a:p>
            <a:pPr marL="457200" lvl="1" indent="0">
              <a:buNone/>
            </a:pPr>
            <a:r>
              <a:rPr lang="en-US" dirty="0"/>
              <a:t>For example- Learning French from English</a:t>
            </a:r>
          </a:p>
          <a:p>
            <a:pPr marL="457200" lvl="1" indent="0">
              <a:buNone/>
            </a:pPr>
            <a:endParaRPr lang="en-US" dirty="0"/>
          </a:p>
          <a:p>
            <a:pPr marL="457200" lvl="1" indent="0">
              <a:buNone/>
            </a:pPr>
            <a:endParaRPr lang="en-US" dirty="0"/>
          </a:p>
        </p:txBody>
      </p:sp>
      <p:sp>
        <p:nvSpPr>
          <p:cNvPr id="40" name="Rectangle 39">
            <a:extLst>
              <a:ext uri="{FF2B5EF4-FFF2-40B4-BE49-F238E27FC236}">
                <a16:creationId xmlns:a16="http://schemas.microsoft.com/office/drawing/2014/main" id="{EB72474D-A783-7604-5F44-657E4676C766}"/>
              </a:ext>
            </a:extLst>
          </p:cNvPr>
          <p:cNvSpPr/>
          <p:nvPr/>
        </p:nvSpPr>
        <p:spPr>
          <a:xfrm>
            <a:off x="1147233" y="3221037"/>
            <a:ext cx="4512721" cy="95296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u="sng" dirty="0"/>
              <a:t>Feature Extraction</a:t>
            </a:r>
          </a:p>
          <a:p>
            <a:pPr algn="ctr"/>
            <a:r>
              <a:rPr lang="en-US" sz="1600" dirty="0"/>
              <a:t>Model extracts features capturing the linguistic essence of input sentences</a:t>
            </a:r>
          </a:p>
        </p:txBody>
      </p:sp>
      <p:sp>
        <p:nvSpPr>
          <p:cNvPr id="41" name="Rectangle 40">
            <a:extLst>
              <a:ext uri="{FF2B5EF4-FFF2-40B4-BE49-F238E27FC236}">
                <a16:creationId xmlns:a16="http://schemas.microsoft.com/office/drawing/2014/main" id="{BE7203BA-B279-8D72-23B2-08DD5E184E2E}"/>
              </a:ext>
            </a:extLst>
          </p:cNvPr>
          <p:cNvSpPr/>
          <p:nvPr/>
        </p:nvSpPr>
        <p:spPr>
          <a:xfrm>
            <a:off x="1147235" y="4435771"/>
            <a:ext cx="4512719" cy="9529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u="sng" dirty="0"/>
              <a:t>Usage of Features </a:t>
            </a:r>
          </a:p>
          <a:p>
            <a:pPr algn="ctr"/>
            <a:r>
              <a:rPr lang="en-US" sz="1600" dirty="0"/>
              <a:t>These features are then used in an application to assist in specializing in French</a:t>
            </a:r>
          </a:p>
        </p:txBody>
      </p:sp>
      <p:cxnSp>
        <p:nvCxnSpPr>
          <p:cNvPr id="43" name="Straight Arrow Connector 42">
            <a:extLst>
              <a:ext uri="{FF2B5EF4-FFF2-40B4-BE49-F238E27FC236}">
                <a16:creationId xmlns:a16="http://schemas.microsoft.com/office/drawing/2014/main" id="{D7BF56F6-4185-179E-69B8-5885E659F817}"/>
              </a:ext>
            </a:extLst>
          </p:cNvPr>
          <p:cNvCxnSpPr>
            <a:cxnSpLocks/>
            <a:stCxn id="38" idx="2"/>
            <a:endCxn id="40" idx="0"/>
          </p:cNvCxnSpPr>
          <p:nvPr/>
        </p:nvCxnSpPr>
        <p:spPr>
          <a:xfrm flipH="1">
            <a:off x="3403594" y="2937866"/>
            <a:ext cx="5" cy="2831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A42FE9CB-0FF1-375E-4D32-68D9CC43F976}"/>
              </a:ext>
            </a:extLst>
          </p:cNvPr>
          <p:cNvCxnSpPr>
            <a:cxnSpLocks/>
            <a:stCxn id="40" idx="2"/>
            <a:endCxn id="41" idx="0"/>
          </p:cNvCxnSpPr>
          <p:nvPr/>
        </p:nvCxnSpPr>
        <p:spPr>
          <a:xfrm>
            <a:off x="3403594" y="4174000"/>
            <a:ext cx="1" cy="261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Rectangle 45">
            <a:extLst>
              <a:ext uri="{FF2B5EF4-FFF2-40B4-BE49-F238E27FC236}">
                <a16:creationId xmlns:a16="http://schemas.microsoft.com/office/drawing/2014/main" id="{16DEB891-A7B5-E757-7386-77237BDDDC70}"/>
              </a:ext>
            </a:extLst>
          </p:cNvPr>
          <p:cNvSpPr/>
          <p:nvPr/>
        </p:nvSpPr>
        <p:spPr>
          <a:xfrm>
            <a:off x="6472774" y="1984903"/>
            <a:ext cx="4512727" cy="952963"/>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u="sng" dirty="0">
                <a:solidFill>
                  <a:schemeClr val="tx1"/>
                </a:solidFill>
              </a:rPr>
              <a:t>Pre-Trained Model </a:t>
            </a:r>
          </a:p>
          <a:p>
            <a:pPr algn="ctr"/>
            <a:r>
              <a:rPr lang="en-US" sz="1600" dirty="0">
                <a:solidFill>
                  <a:schemeClr val="tx1"/>
                </a:solidFill>
              </a:rPr>
              <a:t>Eg.- BERT</a:t>
            </a:r>
          </a:p>
        </p:txBody>
      </p:sp>
      <p:sp>
        <p:nvSpPr>
          <p:cNvPr id="47" name="Rectangle 46">
            <a:extLst>
              <a:ext uri="{FF2B5EF4-FFF2-40B4-BE49-F238E27FC236}">
                <a16:creationId xmlns:a16="http://schemas.microsoft.com/office/drawing/2014/main" id="{C4D6617E-AA55-D69E-6D7B-439F15074C87}"/>
              </a:ext>
            </a:extLst>
          </p:cNvPr>
          <p:cNvSpPr/>
          <p:nvPr/>
        </p:nvSpPr>
        <p:spPr>
          <a:xfrm>
            <a:off x="6472774" y="3221037"/>
            <a:ext cx="4512727" cy="95296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u="sng" dirty="0"/>
              <a:t>Fine-Tuning on Parallel Corpus</a:t>
            </a:r>
          </a:p>
          <a:p>
            <a:pPr algn="ctr"/>
            <a:r>
              <a:rPr lang="en-US" sz="1600" dirty="0"/>
              <a:t>Fine-tune the model on a dataset with English sentences and their French translations</a:t>
            </a:r>
          </a:p>
        </p:txBody>
      </p:sp>
      <p:sp>
        <p:nvSpPr>
          <p:cNvPr id="48" name="Rectangle 47">
            <a:extLst>
              <a:ext uri="{FF2B5EF4-FFF2-40B4-BE49-F238E27FC236}">
                <a16:creationId xmlns:a16="http://schemas.microsoft.com/office/drawing/2014/main" id="{E6BEC996-A6F2-D874-62C8-3780D215E1E3}"/>
              </a:ext>
            </a:extLst>
          </p:cNvPr>
          <p:cNvSpPr/>
          <p:nvPr/>
        </p:nvSpPr>
        <p:spPr>
          <a:xfrm>
            <a:off x="6472774" y="4457171"/>
            <a:ext cx="4512727" cy="9529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u="sng" dirty="0"/>
              <a:t>Application</a:t>
            </a:r>
          </a:p>
          <a:p>
            <a:pPr algn="ctr"/>
            <a:r>
              <a:rPr lang="en-US" sz="1600" dirty="0"/>
              <a:t>This model can then be used in an application to assist English speakers in learning French</a:t>
            </a:r>
          </a:p>
        </p:txBody>
      </p:sp>
      <p:cxnSp>
        <p:nvCxnSpPr>
          <p:cNvPr id="49" name="Straight Arrow Connector 48">
            <a:extLst>
              <a:ext uri="{FF2B5EF4-FFF2-40B4-BE49-F238E27FC236}">
                <a16:creationId xmlns:a16="http://schemas.microsoft.com/office/drawing/2014/main" id="{1D3F1FE3-70ED-A1A9-567E-3E5477AD2D19}"/>
              </a:ext>
            </a:extLst>
          </p:cNvPr>
          <p:cNvCxnSpPr>
            <a:cxnSpLocks/>
            <a:stCxn id="46" idx="2"/>
            <a:endCxn id="47" idx="0"/>
          </p:cNvCxnSpPr>
          <p:nvPr/>
        </p:nvCxnSpPr>
        <p:spPr>
          <a:xfrm>
            <a:off x="8729138" y="2937866"/>
            <a:ext cx="0" cy="2831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DA5DE01A-5BCB-6C68-8109-B16B1027266C}"/>
              </a:ext>
            </a:extLst>
          </p:cNvPr>
          <p:cNvCxnSpPr>
            <a:cxnSpLocks/>
            <a:stCxn id="47" idx="2"/>
            <a:endCxn id="48" idx="0"/>
          </p:cNvCxnSpPr>
          <p:nvPr/>
        </p:nvCxnSpPr>
        <p:spPr>
          <a:xfrm>
            <a:off x="8729138" y="4174000"/>
            <a:ext cx="0" cy="2831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6" name="Content Placeholder 2">
            <a:extLst>
              <a:ext uri="{FF2B5EF4-FFF2-40B4-BE49-F238E27FC236}">
                <a16:creationId xmlns:a16="http://schemas.microsoft.com/office/drawing/2014/main" id="{91AF3C3E-BBEF-7FBE-EDB8-A359D0AE1FD1}"/>
              </a:ext>
            </a:extLst>
          </p:cNvPr>
          <p:cNvSpPr txBox="1">
            <a:spLocks/>
          </p:cNvSpPr>
          <p:nvPr/>
        </p:nvSpPr>
        <p:spPr>
          <a:xfrm>
            <a:off x="2137826" y="5650505"/>
            <a:ext cx="2531534" cy="483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dirty="0"/>
              <a:t>Feature-based</a:t>
            </a:r>
          </a:p>
          <a:p>
            <a:pPr marL="457200" lvl="1" indent="0">
              <a:buFont typeface="Arial" panose="020B0604020202020204" pitchFamily="34" charset="0"/>
              <a:buNone/>
            </a:pPr>
            <a:endParaRPr lang="en-US" dirty="0"/>
          </a:p>
        </p:txBody>
      </p:sp>
      <p:sp>
        <p:nvSpPr>
          <p:cNvPr id="67" name="Content Placeholder 2">
            <a:extLst>
              <a:ext uri="{FF2B5EF4-FFF2-40B4-BE49-F238E27FC236}">
                <a16:creationId xmlns:a16="http://schemas.microsoft.com/office/drawing/2014/main" id="{C1EBD1E3-C063-4B6D-2191-F2CA723FF828}"/>
              </a:ext>
            </a:extLst>
          </p:cNvPr>
          <p:cNvSpPr txBox="1">
            <a:spLocks/>
          </p:cNvSpPr>
          <p:nvPr/>
        </p:nvSpPr>
        <p:spPr>
          <a:xfrm>
            <a:off x="7463370" y="5625505"/>
            <a:ext cx="2531534" cy="483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dirty="0"/>
              <a:t>Fine-tuning</a:t>
            </a:r>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4939133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p:txBody>
          <a:bodyPr/>
          <a:lstStyle/>
          <a:p>
            <a:r>
              <a:rPr lang="en-CA"/>
              <a:t>Background: Prefix-Tuning and Attention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81ED40-8E31-8207-84FA-1AD19D9C2E1C}"/>
                  </a:ext>
                </a:extLst>
              </p:cNvPr>
              <p:cNvSpPr>
                <a:spLocks noGrp="1"/>
              </p:cNvSpPr>
              <p:nvPr>
                <p:ph idx="1"/>
              </p:nvPr>
            </p:nvSpPr>
            <p:spPr/>
            <p:txBody>
              <a:bodyPr>
                <a:normAutofit/>
              </a:bodyPr>
              <a:lstStyle/>
              <a:p>
                <a:pPr marL="0" indent="0">
                  <a:buNone/>
                </a:pPr>
                <a:r>
                  <a:rPr lang="en-US" sz="2400">
                    <a:latin typeface="Calibri (Body)"/>
                  </a:rPr>
                  <a:t>Given a query vector </a:t>
                </a:r>
                <a14:m>
                  <m:oMath xmlns:m="http://schemas.openxmlformats.org/officeDocument/2006/math">
                    <m:r>
                      <a:rPr lang="en-CA" sz="2400" b="0" i="1" smtClean="0">
                        <a:latin typeface="Cambria Math" panose="02040503050406030204" pitchFamily="18" charset="0"/>
                      </a:rPr>
                      <m:t>𝑥</m:t>
                    </m:r>
                    <m:r>
                      <a:rPr lang="en-CA" sz="2400" b="0" i="1" smtClean="0">
                        <a:latin typeface="Cambria Math" panose="02040503050406030204" pitchFamily="18" charset="0"/>
                      </a:rPr>
                      <m:t>∈</m:t>
                    </m:r>
                    <m:sSup>
                      <m:sSupPr>
                        <m:ctrlPr>
                          <a:rPr lang="en-CA" sz="2400" b="0" i="1" smtClean="0">
                            <a:latin typeface="Cambria Math" panose="02040503050406030204" pitchFamily="18" charset="0"/>
                          </a:rPr>
                        </m:ctrlPr>
                      </m:sSupPr>
                      <m:e>
                        <m:r>
                          <a:rPr lang="en-CA" sz="2400" i="1">
                            <a:latin typeface="Cambria Math" panose="02040503050406030204" pitchFamily="18" charset="0"/>
                          </a:rPr>
                          <m:t>ℝ</m:t>
                        </m:r>
                      </m:e>
                      <m:sup>
                        <m:r>
                          <a:rPr lang="en-CA" sz="2400" b="0" i="1" smtClean="0">
                            <a:latin typeface="Cambria Math" panose="02040503050406030204" pitchFamily="18" charset="0"/>
                          </a:rPr>
                          <m:t>𝑑</m:t>
                        </m:r>
                      </m:sup>
                    </m:sSup>
                  </m:oMath>
                </a14:m>
                <a:r>
                  <a:rPr lang="en-US" sz="2400">
                    <a:latin typeface="Calibri (Body)"/>
                  </a:rPr>
                  <a:t> and a sequence of m vectors </a:t>
                </a:r>
                <a14:m>
                  <m:oMath xmlns:m="http://schemas.openxmlformats.org/officeDocument/2006/math">
                    <m:r>
                      <a:rPr lang="en-CA" sz="2400" b="0" i="1" smtClean="0">
                        <a:latin typeface="Cambria Math" panose="02040503050406030204" pitchFamily="18" charset="0"/>
                      </a:rPr>
                      <m:t>𝐶</m:t>
                    </m:r>
                    <m:r>
                      <a:rPr lang="en-CA" sz="2400" b="0" i="1" smtClean="0">
                        <a:latin typeface="Cambria Math" panose="02040503050406030204" pitchFamily="18" charset="0"/>
                      </a:rPr>
                      <m:t>∈</m:t>
                    </m:r>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ℝ</m:t>
                        </m:r>
                      </m:e>
                      <m:sup>
                        <m:r>
                          <a:rPr lang="en-CA" sz="2400" b="0" i="1" smtClean="0">
                            <a:latin typeface="Cambria Math" panose="02040503050406030204" pitchFamily="18" charset="0"/>
                          </a:rPr>
                          <m:t>𝑚</m:t>
                        </m:r>
                        <m:r>
                          <a:rPr lang="en-CA" sz="2400" b="0" i="1" smtClean="0">
                            <a:latin typeface="Cambria Math" panose="02040503050406030204" pitchFamily="18" charset="0"/>
                          </a:rPr>
                          <m:t>×</m:t>
                        </m:r>
                        <m:r>
                          <a:rPr lang="en-CA" sz="2400" b="0" i="1" smtClean="0">
                            <a:latin typeface="Cambria Math" panose="02040503050406030204" pitchFamily="18" charset="0"/>
                          </a:rPr>
                          <m:t>𝑑</m:t>
                        </m:r>
                      </m:sup>
                    </m:sSup>
                  </m:oMath>
                </a14:m>
                <a:r>
                  <a:rPr lang="en-US" sz="2400">
                    <a:latin typeface="Calibri (Body)"/>
                  </a:rPr>
                  <a:t> over which we would like to perform attention</a:t>
                </a:r>
              </a:p>
              <a:p>
                <a:pPr marL="0" indent="0">
                  <a:buNone/>
                </a:pPr>
                <a:r>
                  <a:rPr lang="en-US" sz="2400" b="1">
                    <a:latin typeface="Calibri (Body)"/>
                  </a:rPr>
                  <a:t>Multi-Head Attention:</a:t>
                </a:r>
              </a:p>
              <a:p>
                <a:pPr marL="0" indent="0">
                  <a:buNone/>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h𝑒𝑎</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𝑑</m:t>
                          </m:r>
                        </m:e>
                        <m:sub>
                          <m:r>
                            <a:rPr lang="en-CA" sz="2400" b="0" i="1" smtClean="0">
                              <a:latin typeface="Cambria Math" panose="02040503050406030204" pitchFamily="18" charset="0"/>
                            </a:rPr>
                            <m:t>𝑖</m:t>
                          </m:r>
                        </m:sub>
                      </m:sSub>
                      <m:r>
                        <a:rPr lang="en-CA" sz="2400" b="0" i="1" smtClean="0">
                          <a:latin typeface="Cambria Math" panose="02040503050406030204" pitchFamily="18" charset="0"/>
                        </a:rPr>
                        <m:t>=</m:t>
                      </m:r>
                      <m:r>
                        <a:rPr lang="en-CA" sz="2400" b="0" i="1" smtClean="0">
                          <a:latin typeface="Cambria Math" panose="02040503050406030204" pitchFamily="18" charset="0"/>
                        </a:rPr>
                        <m:t>𝐴𝑡𝑡𝑛</m:t>
                      </m:r>
                      <m:r>
                        <a:rPr lang="en-CA" sz="2400" b="0" i="1" smtClean="0">
                          <a:latin typeface="Cambria Math" panose="02040503050406030204" pitchFamily="18" charset="0"/>
                        </a:rPr>
                        <m:t>(</m:t>
                      </m:r>
                      <m:r>
                        <a:rPr lang="en-CA" sz="2400" b="0" i="1" smtClean="0">
                          <a:latin typeface="Cambria Math" panose="02040503050406030204" pitchFamily="18" charset="0"/>
                        </a:rPr>
                        <m:t>𝑥</m:t>
                      </m:r>
                      <m:sSubSup>
                        <m:sSubSupPr>
                          <m:ctrlPr>
                            <a:rPr lang="en-CA" sz="2400" b="0" i="1" smtClean="0">
                              <a:latin typeface="Cambria Math" panose="02040503050406030204" pitchFamily="18" charset="0"/>
                            </a:rPr>
                          </m:ctrlPr>
                        </m:sSubSupPr>
                        <m:e>
                          <m:r>
                            <a:rPr lang="en-CA" sz="2400" b="0" i="1" smtClean="0">
                              <a:latin typeface="Cambria Math" panose="02040503050406030204" pitchFamily="18" charset="0"/>
                            </a:rPr>
                            <m:t>𝑊</m:t>
                          </m:r>
                        </m:e>
                        <m:sub>
                          <m:r>
                            <a:rPr lang="en-CA" sz="2400" b="0" i="1" smtClean="0">
                              <a:latin typeface="Cambria Math" panose="02040503050406030204" pitchFamily="18" charset="0"/>
                            </a:rPr>
                            <m:t>𝑞</m:t>
                          </m:r>
                        </m:sub>
                        <m:sup>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𝑖</m:t>
                              </m:r>
                            </m:e>
                          </m:d>
                        </m:sup>
                      </m:sSubSup>
                      <m:r>
                        <a:rPr lang="en-CA" sz="2400" b="0" i="1" smtClean="0">
                          <a:latin typeface="Cambria Math" panose="02040503050406030204" pitchFamily="18" charset="0"/>
                        </a:rPr>
                        <m:t>,</m:t>
                      </m:r>
                      <m:r>
                        <a:rPr lang="en-CA" sz="2400" b="0" i="1" smtClean="0">
                          <a:latin typeface="Cambria Math" panose="02040503050406030204" pitchFamily="18" charset="0"/>
                        </a:rPr>
                        <m:t>𝐶</m:t>
                      </m:r>
                      <m:sSubSup>
                        <m:sSubSupPr>
                          <m:ctrlPr>
                            <a:rPr lang="en-CA" sz="2400" i="1">
                              <a:latin typeface="Cambria Math" panose="02040503050406030204" pitchFamily="18" charset="0"/>
                            </a:rPr>
                          </m:ctrlPr>
                        </m:sSubSupPr>
                        <m:e>
                          <m:r>
                            <a:rPr lang="en-CA" sz="2400" i="1">
                              <a:latin typeface="Cambria Math" panose="02040503050406030204" pitchFamily="18" charset="0"/>
                            </a:rPr>
                            <m:t>𝑊</m:t>
                          </m:r>
                        </m:e>
                        <m:sub>
                          <m:r>
                            <a:rPr lang="en-CA" sz="2400" b="0" i="1" smtClean="0">
                              <a:latin typeface="Cambria Math" panose="02040503050406030204" pitchFamily="18" charset="0"/>
                            </a:rPr>
                            <m:t>𝑘</m:t>
                          </m:r>
                        </m:sub>
                        <m:sup>
                          <m:d>
                            <m:dPr>
                              <m:ctrlPr>
                                <a:rPr lang="en-CA" sz="2400" i="1">
                                  <a:latin typeface="Cambria Math" panose="02040503050406030204" pitchFamily="18" charset="0"/>
                                </a:rPr>
                              </m:ctrlPr>
                            </m:dPr>
                            <m:e>
                              <m:r>
                                <a:rPr lang="en-CA" sz="2400" i="1">
                                  <a:latin typeface="Cambria Math" panose="02040503050406030204" pitchFamily="18" charset="0"/>
                                </a:rPr>
                                <m:t>𝑖</m:t>
                              </m:r>
                            </m:e>
                          </m:d>
                        </m:sup>
                      </m:sSubSup>
                      <m:r>
                        <a:rPr lang="en-CA" sz="2400" b="0" i="1" smtClean="0">
                          <a:latin typeface="Cambria Math" panose="02040503050406030204" pitchFamily="18" charset="0"/>
                        </a:rPr>
                        <m:t>, </m:t>
                      </m:r>
                      <m:r>
                        <a:rPr lang="en-CA" sz="2400" b="0" i="1" smtClean="0">
                          <a:latin typeface="Cambria Math" panose="02040503050406030204" pitchFamily="18" charset="0"/>
                        </a:rPr>
                        <m:t>𝐶</m:t>
                      </m:r>
                      <m:sSubSup>
                        <m:sSubSupPr>
                          <m:ctrlPr>
                            <a:rPr lang="en-CA" sz="2400" b="0" i="1" smtClean="0">
                              <a:latin typeface="Cambria Math" panose="02040503050406030204" pitchFamily="18" charset="0"/>
                            </a:rPr>
                          </m:ctrlPr>
                        </m:sSubSupPr>
                        <m:e>
                          <m:r>
                            <a:rPr lang="en-CA" sz="2400" b="0" i="1" smtClean="0">
                              <a:latin typeface="Cambria Math" panose="02040503050406030204" pitchFamily="18" charset="0"/>
                            </a:rPr>
                            <m:t>𝑊</m:t>
                          </m:r>
                        </m:e>
                        <m:sub>
                          <m:r>
                            <a:rPr lang="en-CA" sz="2400" b="0" i="1" smtClean="0">
                              <a:latin typeface="Cambria Math" panose="02040503050406030204" pitchFamily="18" charset="0"/>
                            </a:rPr>
                            <m:t>𝑣</m:t>
                          </m:r>
                        </m:sub>
                        <m:sup>
                          <m:r>
                            <a:rPr lang="en-CA" sz="2400" b="0" i="1" smtClean="0">
                              <a:latin typeface="Cambria Math" panose="02040503050406030204" pitchFamily="18" charset="0"/>
                            </a:rPr>
                            <m:t>(</m:t>
                          </m:r>
                          <m:r>
                            <a:rPr lang="en-CA" sz="2400" b="0" i="1" smtClean="0">
                              <a:latin typeface="Cambria Math" panose="02040503050406030204" pitchFamily="18" charset="0"/>
                            </a:rPr>
                            <m:t>𝑖</m:t>
                          </m:r>
                          <m:r>
                            <a:rPr lang="en-CA" sz="2400" b="0" i="1" smtClean="0">
                              <a:latin typeface="Cambria Math" panose="02040503050406030204" pitchFamily="18" charset="0"/>
                            </a:rPr>
                            <m:t>)</m:t>
                          </m:r>
                        </m:sup>
                      </m:sSubSup>
                      <m:r>
                        <a:rPr lang="en-CA" sz="2400" b="0" i="1" smtClean="0">
                          <a:latin typeface="Cambria Math" panose="02040503050406030204" pitchFamily="18" charset="0"/>
                        </a:rPr>
                        <m:t>)</m:t>
                      </m:r>
                    </m:oMath>
                  </m:oMathPara>
                </a14:m>
                <a:endParaRPr lang="en-US" sz="2400">
                  <a:latin typeface="Calibri (Body)"/>
                </a:endParaRPr>
              </a:p>
              <a:p>
                <a:pPr marL="0" indent="0">
                  <a:buNone/>
                </a:pPr>
                <a:r>
                  <a:rPr lang="en-US" sz="2400" b="1">
                    <a:latin typeface="Calibri (Body)"/>
                  </a:rPr>
                  <a:t>Multi-Head Attention (with prefixes):</a:t>
                </a:r>
              </a:p>
              <a:p>
                <a:pPr marL="0" indent="0">
                  <a:buNone/>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h𝑒𝑎</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𝑑</m:t>
                          </m:r>
                        </m:e>
                        <m:sub>
                          <m:r>
                            <a:rPr lang="en-CA" sz="2400" b="0" i="1" smtClean="0">
                              <a:latin typeface="Cambria Math" panose="02040503050406030204" pitchFamily="18" charset="0"/>
                            </a:rPr>
                            <m:t>𝑖</m:t>
                          </m:r>
                        </m:sub>
                      </m:sSub>
                      <m:r>
                        <a:rPr lang="en-CA" sz="2400" b="0" i="1" smtClean="0">
                          <a:latin typeface="Cambria Math" panose="02040503050406030204" pitchFamily="18" charset="0"/>
                        </a:rPr>
                        <m:t>=</m:t>
                      </m:r>
                      <m:r>
                        <a:rPr lang="en-CA" sz="2400" b="0" i="1" smtClean="0">
                          <a:latin typeface="Cambria Math" panose="02040503050406030204" pitchFamily="18" charset="0"/>
                        </a:rPr>
                        <m:t>𝐴𝑡𝑡𝑛</m:t>
                      </m:r>
                      <m:r>
                        <a:rPr lang="en-CA" sz="2400" b="0" i="1" smtClean="0">
                          <a:latin typeface="Cambria Math" panose="02040503050406030204" pitchFamily="18" charset="0"/>
                        </a:rPr>
                        <m:t>(</m:t>
                      </m:r>
                      <m:r>
                        <a:rPr lang="en-CA" sz="2400" b="0" i="1" smtClean="0">
                          <a:latin typeface="Cambria Math" panose="02040503050406030204" pitchFamily="18" charset="0"/>
                        </a:rPr>
                        <m:t>𝑥</m:t>
                      </m:r>
                      <m:sSubSup>
                        <m:sSubSupPr>
                          <m:ctrlPr>
                            <a:rPr lang="en-CA" sz="2400" b="0" i="1" smtClean="0">
                              <a:latin typeface="Cambria Math" panose="02040503050406030204" pitchFamily="18" charset="0"/>
                            </a:rPr>
                          </m:ctrlPr>
                        </m:sSubSupPr>
                        <m:e>
                          <m:r>
                            <a:rPr lang="en-CA" sz="2400" b="0" i="1" smtClean="0">
                              <a:latin typeface="Cambria Math" panose="02040503050406030204" pitchFamily="18" charset="0"/>
                            </a:rPr>
                            <m:t>𝑊</m:t>
                          </m:r>
                        </m:e>
                        <m:sub>
                          <m:r>
                            <a:rPr lang="en-CA" sz="2400" b="0" i="1" smtClean="0">
                              <a:latin typeface="Cambria Math" panose="02040503050406030204" pitchFamily="18" charset="0"/>
                            </a:rPr>
                            <m:t>𝑞</m:t>
                          </m:r>
                        </m:sub>
                        <m:sup>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𝑖</m:t>
                              </m:r>
                            </m:e>
                          </m:d>
                        </m:sup>
                      </m:sSubSup>
                      <m:r>
                        <a:rPr lang="en-CA" sz="2400" b="0" i="1" smtClean="0">
                          <a:latin typeface="Cambria Math" panose="02040503050406030204" pitchFamily="18" charset="0"/>
                        </a:rPr>
                        <m:t>,</m:t>
                      </m:r>
                      <m:r>
                        <a:rPr lang="en-CA" sz="2400" b="0" i="1" smtClean="0">
                          <a:latin typeface="Cambria Math" panose="02040503050406030204" pitchFamily="18" charset="0"/>
                        </a:rPr>
                        <m:t>𝑐𝑜𝑛𝑐𝑎𝑡</m:t>
                      </m:r>
                      <m:r>
                        <a:rPr lang="en-CA" sz="2400" b="0" i="1" smtClean="0">
                          <a:latin typeface="Cambria Math" panose="02040503050406030204" pitchFamily="18" charset="0"/>
                        </a:rPr>
                        <m:t>(</m:t>
                      </m:r>
                      <m:sSubSup>
                        <m:sSubSupPr>
                          <m:ctrlPr>
                            <a:rPr lang="en-CA" sz="2400" b="0" i="1" smtClean="0">
                              <a:latin typeface="Cambria Math" panose="02040503050406030204" pitchFamily="18" charset="0"/>
                            </a:rPr>
                          </m:ctrlPr>
                        </m:sSubSupPr>
                        <m:e>
                          <m:r>
                            <a:rPr lang="en-CA" sz="2400" i="1">
                              <a:latin typeface="Cambria Math" panose="02040503050406030204" pitchFamily="18" charset="0"/>
                            </a:rPr>
                            <m:t>𝑃</m:t>
                          </m:r>
                        </m:e>
                        <m:sub>
                          <m:r>
                            <a:rPr lang="en-CA" sz="2400" i="1">
                              <a:latin typeface="Cambria Math" panose="02040503050406030204" pitchFamily="18" charset="0"/>
                            </a:rPr>
                            <m:t>𝑘</m:t>
                          </m:r>
                        </m:sub>
                        <m:sup>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𝑖</m:t>
                              </m:r>
                            </m:e>
                          </m:d>
                        </m:sup>
                      </m:sSubSup>
                      <m:r>
                        <a:rPr lang="en-CA" sz="2400" b="0" i="1" smtClean="0">
                          <a:latin typeface="Cambria Math" panose="02040503050406030204" pitchFamily="18" charset="0"/>
                        </a:rPr>
                        <m:t>,</m:t>
                      </m:r>
                      <m:r>
                        <a:rPr lang="en-CA" sz="2400" b="0" i="1" smtClean="0">
                          <a:latin typeface="Cambria Math" panose="02040503050406030204" pitchFamily="18" charset="0"/>
                        </a:rPr>
                        <m:t>𝐶</m:t>
                      </m:r>
                      <m:sSubSup>
                        <m:sSubSupPr>
                          <m:ctrlPr>
                            <a:rPr lang="en-CA" sz="2400" i="1">
                              <a:latin typeface="Cambria Math" panose="02040503050406030204" pitchFamily="18" charset="0"/>
                            </a:rPr>
                          </m:ctrlPr>
                        </m:sSubSupPr>
                        <m:e>
                          <m:r>
                            <a:rPr lang="en-CA" sz="2400" i="1">
                              <a:latin typeface="Cambria Math" panose="02040503050406030204" pitchFamily="18" charset="0"/>
                            </a:rPr>
                            <m:t>𝑊</m:t>
                          </m:r>
                        </m:e>
                        <m:sub>
                          <m:r>
                            <a:rPr lang="en-CA" sz="2400" b="0" i="1" smtClean="0">
                              <a:latin typeface="Cambria Math" panose="02040503050406030204" pitchFamily="18" charset="0"/>
                            </a:rPr>
                            <m:t>𝑘</m:t>
                          </m:r>
                        </m:sub>
                        <m:sup>
                          <m:d>
                            <m:dPr>
                              <m:ctrlPr>
                                <a:rPr lang="en-CA" sz="2400" i="1">
                                  <a:latin typeface="Cambria Math" panose="02040503050406030204" pitchFamily="18" charset="0"/>
                                </a:rPr>
                              </m:ctrlPr>
                            </m:dPr>
                            <m:e>
                              <m:r>
                                <a:rPr lang="en-CA" sz="2400" i="1">
                                  <a:latin typeface="Cambria Math" panose="02040503050406030204" pitchFamily="18" charset="0"/>
                                </a:rPr>
                                <m:t>𝑖</m:t>
                              </m:r>
                            </m:e>
                          </m:d>
                        </m:sup>
                      </m:sSubSup>
                      <m:r>
                        <a:rPr lang="en-CA" sz="2400" b="0" i="1" smtClean="0">
                          <a:latin typeface="Cambria Math" panose="02040503050406030204" pitchFamily="18" charset="0"/>
                        </a:rPr>
                        <m:t>),</m:t>
                      </m:r>
                      <m:r>
                        <a:rPr lang="en-CA" sz="2400" i="1">
                          <a:latin typeface="Cambria Math" panose="02040503050406030204" pitchFamily="18" charset="0"/>
                        </a:rPr>
                        <m:t>𝑐𝑜𝑛𝑐𝑎𝑡</m:t>
                      </m:r>
                      <m:r>
                        <a:rPr lang="en-CA" sz="2400" i="1">
                          <a:latin typeface="Cambria Math" panose="02040503050406030204" pitchFamily="18" charset="0"/>
                        </a:rPr>
                        <m:t>(</m:t>
                      </m:r>
                      <m:sSubSup>
                        <m:sSubSupPr>
                          <m:ctrlPr>
                            <a:rPr lang="en-CA" sz="2400" i="1">
                              <a:latin typeface="Cambria Math" panose="02040503050406030204" pitchFamily="18" charset="0"/>
                            </a:rPr>
                          </m:ctrlPr>
                        </m:sSubSupPr>
                        <m:e>
                          <m:r>
                            <a:rPr lang="en-CA" sz="2400" i="1">
                              <a:latin typeface="Cambria Math" panose="02040503050406030204" pitchFamily="18" charset="0"/>
                            </a:rPr>
                            <m:t>𝑃</m:t>
                          </m:r>
                        </m:e>
                        <m:sub>
                          <m:r>
                            <a:rPr lang="en-CA" sz="2400" b="0" i="1" smtClean="0">
                              <a:latin typeface="Cambria Math" panose="02040503050406030204" pitchFamily="18" charset="0"/>
                            </a:rPr>
                            <m:t>𝑣</m:t>
                          </m:r>
                        </m:sub>
                        <m:sup>
                          <m:d>
                            <m:dPr>
                              <m:ctrlPr>
                                <a:rPr lang="en-CA" sz="2400" i="1">
                                  <a:latin typeface="Cambria Math" panose="02040503050406030204" pitchFamily="18" charset="0"/>
                                </a:rPr>
                              </m:ctrlPr>
                            </m:dPr>
                            <m:e>
                              <m:r>
                                <a:rPr lang="en-CA" sz="2400" i="1">
                                  <a:latin typeface="Cambria Math" panose="02040503050406030204" pitchFamily="18" charset="0"/>
                                </a:rPr>
                                <m:t>𝑖</m:t>
                              </m:r>
                            </m:e>
                          </m:d>
                        </m:sup>
                      </m:sSubSup>
                      <m:r>
                        <a:rPr lang="en-CA" sz="2400" i="1">
                          <a:latin typeface="Cambria Math" panose="02040503050406030204" pitchFamily="18" charset="0"/>
                        </a:rPr>
                        <m:t>,</m:t>
                      </m:r>
                      <m:r>
                        <a:rPr lang="en-CA" sz="2400" i="1">
                          <a:latin typeface="Cambria Math" panose="02040503050406030204" pitchFamily="18" charset="0"/>
                        </a:rPr>
                        <m:t>𝐶</m:t>
                      </m:r>
                      <m:sSubSup>
                        <m:sSubSupPr>
                          <m:ctrlPr>
                            <a:rPr lang="en-CA" sz="2400" i="1">
                              <a:latin typeface="Cambria Math" panose="02040503050406030204" pitchFamily="18" charset="0"/>
                            </a:rPr>
                          </m:ctrlPr>
                        </m:sSubSupPr>
                        <m:e>
                          <m:r>
                            <a:rPr lang="en-CA" sz="2400" i="1">
                              <a:latin typeface="Cambria Math" panose="02040503050406030204" pitchFamily="18" charset="0"/>
                            </a:rPr>
                            <m:t>𝑊</m:t>
                          </m:r>
                        </m:e>
                        <m:sub>
                          <m:r>
                            <a:rPr lang="en-CA" sz="2400" b="0" i="1" smtClean="0">
                              <a:latin typeface="Cambria Math" panose="02040503050406030204" pitchFamily="18" charset="0"/>
                            </a:rPr>
                            <m:t>𝑣</m:t>
                          </m:r>
                        </m:sub>
                        <m:sup>
                          <m:d>
                            <m:dPr>
                              <m:ctrlPr>
                                <a:rPr lang="en-CA" sz="2400" i="1">
                                  <a:latin typeface="Cambria Math" panose="02040503050406030204" pitchFamily="18" charset="0"/>
                                </a:rPr>
                              </m:ctrlPr>
                            </m:dPr>
                            <m:e>
                              <m:r>
                                <a:rPr lang="en-CA" sz="2400" i="1">
                                  <a:latin typeface="Cambria Math" panose="02040503050406030204" pitchFamily="18" charset="0"/>
                                </a:rPr>
                                <m:t>𝑖</m:t>
                              </m:r>
                            </m:e>
                          </m:d>
                        </m:sup>
                      </m:sSubSup>
                      <m:r>
                        <a:rPr lang="en-CA" sz="2400" i="1">
                          <a:latin typeface="Cambria Math" panose="02040503050406030204" pitchFamily="18" charset="0"/>
                        </a:rPr>
                        <m:t>))</m:t>
                      </m:r>
                    </m:oMath>
                  </m:oMathPara>
                </a14:m>
                <a:endParaRPr lang="en-CA" sz="2400">
                  <a:latin typeface="Calibri (Body)"/>
                </a:endParaRPr>
              </a:p>
              <a:p>
                <a:pPr marL="0" indent="0">
                  <a:buNone/>
                </a:pPr>
                <a:endParaRPr lang="en-US" sz="2400">
                  <a:latin typeface="Calibri (Body)"/>
                </a:endParaRPr>
              </a:p>
              <a:p>
                <a:pPr marL="0" indent="0">
                  <a:buNone/>
                </a:pPr>
                <a:r>
                  <a:rPr lang="en-US" sz="2400">
                    <a:latin typeface="Calibri (Body)"/>
                  </a:rPr>
                  <a:t>Two sets of </a:t>
                </a:r>
                <a14:m>
                  <m:oMath xmlns:m="http://schemas.openxmlformats.org/officeDocument/2006/math">
                    <m:r>
                      <a:rPr lang="en-CA" sz="2400" i="1">
                        <a:latin typeface="Cambria Math" panose="02040503050406030204" pitchFamily="18" charset="0"/>
                      </a:rPr>
                      <m:t>𝑙</m:t>
                    </m:r>
                    <m:r>
                      <a:rPr lang="en-CA" sz="2400" b="0" i="1" smtClean="0">
                        <a:latin typeface="Cambria Math" panose="02040503050406030204" pitchFamily="18" charset="0"/>
                      </a:rPr>
                      <m:t> </m:t>
                    </m:r>
                  </m:oMath>
                </a14:m>
                <a:r>
                  <a:rPr lang="en-US" sz="2400">
                    <a:latin typeface="Calibri (Body)"/>
                  </a:rPr>
                  <a:t>prefix vectors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𝑃</m:t>
                        </m:r>
                      </m:e>
                      <m:sub>
                        <m:r>
                          <a:rPr lang="en-CA" sz="2400" b="0" i="1" smtClean="0">
                            <a:latin typeface="Cambria Math" panose="02040503050406030204" pitchFamily="18" charset="0"/>
                          </a:rPr>
                          <m:t>𝑘</m:t>
                        </m:r>
                      </m:sub>
                    </m:sSub>
                    <m:r>
                      <a:rPr lang="en-CA" sz="2400" b="0" i="1" smtClean="0">
                        <a:latin typeface="Cambria Math" panose="02040503050406030204" pitchFamily="18" charset="0"/>
                      </a:rPr>
                      <m:t>, </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𝑃</m:t>
                        </m:r>
                      </m:e>
                      <m:sub>
                        <m:r>
                          <a:rPr lang="en-CA" sz="2400" b="0" i="1" smtClean="0">
                            <a:latin typeface="Cambria Math" panose="02040503050406030204" pitchFamily="18" charset="0"/>
                          </a:rPr>
                          <m:t>𝑣</m:t>
                        </m:r>
                      </m:sub>
                    </m:sSub>
                    <m:r>
                      <a:rPr lang="en-CA" sz="2400" b="0" i="1" smtClean="0">
                        <a:latin typeface="Cambria Math" panose="02040503050406030204" pitchFamily="18" charset="0"/>
                      </a:rPr>
                      <m:t>∈</m:t>
                    </m:r>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 </m:t>
                        </m:r>
                        <m:r>
                          <a:rPr lang="en-CA" sz="2400" b="0" i="1" smtClean="0">
                            <a:latin typeface="Cambria Math" panose="02040503050406030204" pitchFamily="18" charset="0"/>
                          </a:rPr>
                          <m:t>ℝ</m:t>
                        </m:r>
                      </m:e>
                      <m:sup>
                        <m:r>
                          <a:rPr lang="en-CA" sz="2400" b="0" i="1" smtClean="0">
                            <a:latin typeface="Cambria Math" panose="02040503050406030204" pitchFamily="18" charset="0"/>
                          </a:rPr>
                          <m:t>𝑙</m:t>
                        </m:r>
                        <m:r>
                          <a:rPr lang="en-CA" sz="2400" b="0" i="1" smtClean="0">
                            <a:latin typeface="Cambria Math" panose="02040503050406030204" pitchFamily="18" charset="0"/>
                          </a:rPr>
                          <m:t>×</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𝑑</m:t>
                            </m:r>
                          </m:e>
                          <m:sub>
                            <m:r>
                              <a:rPr lang="en-CA" sz="2400" b="0" i="1" smtClean="0">
                                <a:latin typeface="Cambria Math" panose="02040503050406030204" pitchFamily="18" charset="0"/>
                              </a:rPr>
                              <m:t>h</m:t>
                            </m:r>
                          </m:sub>
                        </m:sSub>
                      </m:sup>
                    </m:sSup>
                  </m:oMath>
                </a14:m>
                <a:r>
                  <a:rPr lang="en-US" sz="2400">
                    <a:latin typeface="Calibri (Body)"/>
                  </a:rPr>
                  <a:t> are concatenated with the original keys </a:t>
                </a:r>
                <a14:m>
                  <m:oMath xmlns:m="http://schemas.openxmlformats.org/officeDocument/2006/math">
                    <m:r>
                      <a:rPr lang="en-CA" sz="2400" b="0" i="1" smtClean="0">
                        <a:latin typeface="Cambria Math" panose="02040503050406030204" pitchFamily="18" charset="0"/>
                      </a:rPr>
                      <m:t>𝐾</m:t>
                    </m:r>
                  </m:oMath>
                </a14:m>
                <a:r>
                  <a:rPr lang="en-US" sz="2400">
                    <a:latin typeface="Calibri (Body)"/>
                  </a:rPr>
                  <a:t> and values </a:t>
                </a:r>
                <a14:m>
                  <m:oMath xmlns:m="http://schemas.openxmlformats.org/officeDocument/2006/math">
                    <m:r>
                      <a:rPr lang="en-CA" sz="2400" b="0" i="1" smtClean="0">
                        <a:latin typeface="Cambria Math" panose="02040503050406030204" pitchFamily="18" charset="0"/>
                      </a:rPr>
                      <m:t>𝑉</m:t>
                    </m:r>
                  </m:oMath>
                </a14:m>
                <a:r>
                  <a:rPr lang="en-US" sz="2400">
                    <a:latin typeface="Calibri (Body)"/>
                  </a:rPr>
                  <a:t>, at every attention head and every layer.</a:t>
                </a:r>
              </a:p>
              <a:p>
                <a:pPr marL="0" indent="0">
                  <a:buNone/>
                </a:pPr>
                <a:endParaRPr lang="en-US" sz="2400">
                  <a:latin typeface="Calibri (Body)"/>
                </a:endParaRPr>
              </a:p>
              <a:p>
                <a:pPr marL="0" indent="0">
                  <a:buNone/>
                </a:pPr>
                <a:r>
                  <a:rPr lang="en-US" sz="2400">
                    <a:latin typeface="Calibri (Body)"/>
                  </a:rPr>
                  <a:t>We now learn just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𝑃</m:t>
                        </m:r>
                      </m:e>
                      <m:sub>
                        <m:r>
                          <a:rPr lang="en-CA" sz="2400" b="0" i="1" smtClean="0">
                            <a:latin typeface="Cambria Math" panose="02040503050406030204" pitchFamily="18" charset="0"/>
                          </a:rPr>
                          <m:t>𝑘</m:t>
                        </m:r>
                      </m:sub>
                    </m:sSub>
                    <m:r>
                      <a:rPr lang="en-CA" sz="2400" b="0" i="1" smtClean="0">
                        <a:latin typeface="Cambria Math" panose="02040503050406030204" pitchFamily="18" charset="0"/>
                      </a:rPr>
                      <m:t>, </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𝑃</m:t>
                        </m:r>
                      </m:e>
                      <m:sub>
                        <m:r>
                          <a:rPr lang="en-CA" sz="2400" b="0" i="1" smtClean="0">
                            <a:latin typeface="Cambria Math" panose="02040503050406030204" pitchFamily="18" charset="0"/>
                          </a:rPr>
                          <m:t>𝑣</m:t>
                        </m:r>
                      </m:sub>
                    </m:sSub>
                  </m:oMath>
                </a14:m>
                <a:r>
                  <a:rPr lang="en-US" sz="2400">
                    <a:latin typeface="Calibri (Body)"/>
                  </a:rPr>
                  <a:t> instead of all the model parameters</a:t>
                </a:r>
              </a:p>
            </p:txBody>
          </p:sp>
        </mc:Choice>
        <mc:Fallback xmlns="">
          <p:sp>
            <p:nvSpPr>
              <p:cNvPr id="3" name="Content Placeholder 2">
                <a:extLst>
                  <a:ext uri="{FF2B5EF4-FFF2-40B4-BE49-F238E27FC236}">
                    <a16:creationId xmlns:a16="http://schemas.microsoft.com/office/drawing/2014/main" id="{A981ED40-8E31-8207-84FA-1AD19D9C2E1C}"/>
                  </a:ext>
                </a:extLst>
              </p:cNvPr>
              <p:cNvSpPr>
                <a:spLocks noGrp="1" noRot="1" noChangeAspect="1" noMove="1" noResize="1" noEditPoints="1" noAdjustHandles="1" noChangeArrowheads="1" noChangeShapeType="1" noTextEdit="1"/>
              </p:cNvSpPr>
              <p:nvPr>
                <p:ph idx="1"/>
              </p:nvPr>
            </p:nvSpPr>
            <p:spPr>
              <a:blipFill>
                <a:blip r:embed="rId2"/>
                <a:stretch>
                  <a:fillRect l="-928" t="-161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50</a:t>
            </a:fld>
            <a:endParaRPr lang="en-US"/>
          </a:p>
        </p:txBody>
      </p:sp>
    </p:spTree>
    <p:extLst>
      <p:ext uri="{BB962C8B-B14F-4D97-AF65-F5344CB8AC3E}">
        <p14:creationId xmlns:p14="http://schemas.microsoft.com/office/powerpoint/2010/main" val="4246296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p:txBody>
          <a:bodyPr>
            <a:normAutofit/>
          </a:bodyPr>
          <a:lstStyle/>
          <a:p>
            <a:r>
              <a:rPr lang="en-CA" sz="3600"/>
              <a:t>Prompt-Tuning: A Descendant of Prefix Tuning</a:t>
            </a:r>
          </a:p>
        </p:txBody>
      </p:sp>
      <p:sp>
        <p:nvSpPr>
          <p:cNvPr id="3" name="Content Placeholder 2">
            <a:extLst>
              <a:ext uri="{FF2B5EF4-FFF2-40B4-BE49-F238E27FC236}">
                <a16:creationId xmlns:a16="http://schemas.microsoft.com/office/drawing/2014/main" id="{A981ED40-8E31-8207-84FA-1AD19D9C2E1C}"/>
              </a:ext>
            </a:extLst>
          </p:cNvPr>
          <p:cNvSpPr>
            <a:spLocks noGrp="1"/>
          </p:cNvSpPr>
          <p:nvPr>
            <p:ph idx="1"/>
          </p:nvPr>
        </p:nvSpPr>
        <p:spPr>
          <a:xfrm>
            <a:off x="838200" y="1260629"/>
            <a:ext cx="10515600" cy="1875763"/>
          </a:xfrm>
        </p:spPr>
        <p:txBody>
          <a:bodyPr>
            <a:normAutofit/>
          </a:bodyPr>
          <a:lstStyle/>
          <a:p>
            <a:pPr marL="0" indent="0">
              <a:buNone/>
            </a:pPr>
            <a:r>
              <a:rPr lang="en-CA" b="1"/>
              <a:t>Prefix Tuning: </a:t>
            </a:r>
            <a:r>
              <a:rPr lang="en-CA"/>
              <a:t>Prefix </a:t>
            </a:r>
            <a:r>
              <a:rPr lang="en-CA" i="1" u="sng"/>
              <a:t>activations</a:t>
            </a:r>
            <a:r>
              <a:rPr lang="en-CA"/>
              <a:t> prepended to the keys and values in each layer and attention head.</a:t>
            </a:r>
            <a:endParaRPr lang="en-CA" b="1"/>
          </a:p>
          <a:p>
            <a:pPr marL="0" indent="0">
              <a:buNone/>
            </a:pPr>
            <a:r>
              <a:rPr lang="en-CA" b="1"/>
              <a:t>Prompt Tuning: </a:t>
            </a:r>
            <a:r>
              <a:rPr lang="en-CA"/>
              <a:t>Prefix k </a:t>
            </a:r>
            <a:r>
              <a:rPr lang="en-CA" i="1" u="sng"/>
              <a:t>tokens</a:t>
            </a:r>
            <a:r>
              <a:rPr lang="en-CA"/>
              <a:t> to the input text. Learn the token embeddings.</a:t>
            </a:r>
          </a:p>
          <a:p>
            <a:pPr marL="0" indent="0">
              <a:buNone/>
            </a:pPr>
            <a:endParaRPr lang="en-CA"/>
          </a:p>
          <a:p>
            <a:pPr marL="0" indent="0">
              <a:buNone/>
            </a:pPr>
            <a:endParaRPr lang="en-CA"/>
          </a:p>
          <a:p>
            <a:pPr marL="0" indent="0">
              <a:buNone/>
            </a:pPr>
            <a:endParaRPr lang="en-CA"/>
          </a:p>
          <a:p>
            <a:pPr marL="0" indent="0">
              <a:buNone/>
            </a:pPr>
            <a:endParaRPr lang="en-CA"/>
          </a:p>
          <a:p>
            <a:pPr marL="0" indent="0">
              <a:buNone/>
            </a:pPr>
            <a:endParaRPr lang="en-CA"/>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a:xfrm>
            <a:off x="4254539" y="5755671"/>
            <a:ext cx="4114800" cy="365125"/>
          </a:xfrm>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51</a:t>
            </a:fld>
            <a:endParaRPr lang="en-US"/>
          </a:p>
        </p:txBody>
      </p:sp>
      <p:sp>
        <p:nvSpPr>
          <p:cNvPr id="8" name="Rectangle: Rounded Corners 7">
            <a:extLst>
              <a:ext uri="{FF2B5EF4-FFF2-40B4-BE49-F238E27FC236}">
                <a16:creationId xmlns:a16="http://schemas.microsoft.com/office/drawing/2014/main" id="{BFAB3F06-07E7-82A1-7A1F-C7E29C88CE5C}"/>
              </a:ext>
            </a:extLst>
          </p:cNvPr>
          <p:cNvSpPr/>
          <p:nvPr/>
        </p:nvSpPr>
        <p:spPr>
          <a:xfrm>
            <a:off x="6162334" y="2689912"/>
            <a:ext cx="2859277" cy="28007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800" b="1" i="0">
                <a:solidFill>
                  <a:srgbClr val="1A202C"/>
                </a:solidFill>
                <a:effectLst/>
                <a:latin typeface="Arial" panose="020B0604020202020204" pitchFamily="34" charset="0"/>
              </a:rPr>
              <a:t>This is an input text</a:t>
            </a:r>
            <a:endParaRPr lang="en-US" sz="1800" b="0" i="0">
              <a:solidFill>
                <a:srgbClr val="1A202C"/>
              </a:solidFill>
              <a:effectLst/>
              <a:latin typeface="Arial" panose="020B0604020202020204" pitchFamily="34" charset="0"/>
            </a:endParaRPr>
          </a:p>
        </p:txBody>
      </p:sp>
      <p:cxnSp>
        <p:nvCxnSpPr>
          <p:cNvPr id="16" name="Straight Arrow Connector 15">
            <a:extLst>
              <a:ext uri="{FF2B5EF4-FFF2-40B4-BE49-F238E27FC236}">
                <a16:creationId xmlns:a16="http://schemas.microsoft.com/office/drawing/2014/main" id="{0F44532B-509C-EE59-1386-9CD678309AA1}"/>
              </a:ext>
            </a:extLst>
          </p:cNvPr>
          <p:cNvCxnSpPr>
            <a:cxnSpLocks/>
            <a:endCxn id="17" idx="0"/>
          </p:cNvCxnSpPr>
          <p:nvPr/>
        </p:nvCxnSpPr>
        <p:spPr>
          <a:xfrm flipH="1">
            <a:off x="7591971" y="2969988"/>
            <a:ext cx="1" cy="561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Table 16">
            <a:extLst>
              <a:ext uri="{FF2B5EF4-FFF2-40B4-BE49-F238E27FC236}">
                <a16:creationId xmlns:a16="http://schemas.microsoft.com/office/drawing/2014/main" id="{21ABE3A0-82D7-A1E3-0530-F227949E5210}"/>
              </a:ext>
            </a:extLst>
          </p:cNvPr>
          <p:cNvGraphicFramePr>
            <a:graphicFrameLocks noGrp="1"/>
          </p:cNvGraphicFramePr>
          <p:nvPr/>
        </p:nvGraphicFramePr>
        <p:xfrm>
          <a:off x="4171481" y="3531746"/>
          <a:ext cx="6840981" cy="731520"/>
        </p:xfrm>
        <a:graphic>
          <a:graphicData uri="http://schemas.openxmlformats.org/drawingml/2006/table">
            <a:tbl>
              <a:tblPr firstRow="1" bandRow="1">
                <a:tableStyleId>{22838BEF-8BB2-4498-84A7-C5851F593DF1}</a:tableStyleId>
              </a:tblPr>
              <a:tblGrid>
                <a:gridCol w="977283">
                  <a:extLst>
                    <a:ext uri="{9D8B030D-6E8A-4147-A177-3AD203B41FA5}">
                      <a16:colId xmlns:a16="http://schemas.microsoft.com/office/drawing/2014/main" val="4284609118"/>
                    </a:ext>
                  </a:extLst>
                </a:gridCol>
                <a:gridCol w="977283">
                  <a:extLst>
                    <a:ext uri="{9D8B030D-6E8A-4147-A177-3AD203B41FA5}">
                      <a16:colId xmlns:a16="http://schemas.microsoft.com/office/drawing/2014/main" val="2398076224"/>
                    </a:ext>
                  </a:extLst>
                </a:gridCol>
                <a:gridCol w="977283">
                  <a:extLst>
                    <a:ext uri="{9D8B030D-6E8A-4147-A177-3AD203B41FA5}">
                      <a16:colId xmlns:a16="http://schemas.microsoft.com/office/drawing/2014/main" val="2647409425"/>
                    </a:ext>
                  </a:extLst>
                </a:gridCol>
                <a:gridCol w="977283">
                  <a:extLst>
                    <a:ext uri="{9D8B030D-6E8A-4147-A177-3AD203B41FA5}">
                      <a16:colId xmlns:a16="http://schemas.microsoft.com/office/drawing/2014/main" val="3302218349"/>
                    </a:ext>
                  </a:extLst>
                </a:gridCol>
                <a:gridCol w="977283">
                  <a:extLst>
                    <a:ext uri="{9D8B030D-6E8A-4147-A177-3AD203B41FA5}">
                      <a16:colId xmlns:a16="http://schemas.microsoft.com/office/drawing/2014/main" val="1502098417"/>
                    </a:ext>
                  </a:extLst>
                </a:gridCol>
                <a:gridCol w="977283">
                  <a:extLst>
                    <a:ext uri="{9D8B030D-6E8A-4147-A177-3AD203B41FA5}">
                      <a16:colId xmlns:a16="http://schemas.microsoft.com/office/drawing/2014/main" val="911684495"/>
                    </a:ext>
                  </a:extLst>
                </a:gridCol>
                <a:gridCol w="977283">
                  <a:extLst>
                    <a:ext uri="{9D8B030D-6E8A-4147-A177-3AD203B41FA5}">
                      <a16:colId xmlns:a16="http://schemas.microsoft.com/office/drawing/2014/main" val="3453494209"/>
                    </a:ext>
                  </a:extLst>
                </a:gridCol>
              </a:tblGrid>
              <a:tr h="343686">
                <a:tc>
                  <a:txBody>
                    <a:bodyPr/>
                    <a:lstStyle/>
                    <a:p>
                      <a:pPr algn="ctr"/>
                      <a:r>
                        <a:rPr lang="en-CA"/>
                        <a:t>[CLS]</a:t>
                      </a:r>
                    </a:p>
                  </a:txBody>
                  <a:tcPr/>
                </a:tc>
                <a:tc>
                  <a:txBody>
                    <a:bodyPr/>
                    <a:lstStyle/>
                    <a:p>
                      <a:pPr algn="ctr"/>
                      <a:r>
                        <a:rPr lang="en-CA"/>
                        <a:t>This</a:t>
                      </a:r>
                    </a:p>
                  </a:txBody>
                  <a:tcPr/>
                </a:tc>
                <a:tc>
                  <a:txBody>
                    <a:bodyPr/>
                    <a:lstStyle/>
                    <a:p>
                      <a:pPr algn="ctr"/>
                      <a:r>
                        <a:rPr lang="en-CA"/>
                        <a:t>is</a:t>
                      </a:r>
                    </a:p>
                  </a:txBody>
                  <a:tcPr/>
                </a:tc>
                <a:tc>
                  <a:txBody>
                    <a:bodyPr/>
                    <a:lstStyle/>
                    <a:p>
                      <a:pPr algn="ctr"/>
                      <a:r>
                        <a:rPr lang="en-CA"/>
                        <a:t>a</a:t>
                      </a:r>
                    </a:p>
                  </a:txBody>
                  <a:tcPr/>
                </a:tc>
                <a:tc>
                  <a:txBody>
                    <a:bodyPr/>
                    <a:lstStyle/>
                    <a:p>
                      <a:pPr algn="ctr"/>
                      <a:r>
                        <a:rPr lang="en-CA"/>
                        <a:t>input</a:t>
                      </a:r>
                    </a:p>
                  </a:txBody>
                  <a:tcPr/>
                </a:tc>
                <a:tc>
                  <a:txBody>
                    <a:bodyPr/>
                    <a:lstStyle/>
                    <a:p>
                      <a:pPr algn="ctr"/>
                      <a:r>
                        <a:rPr lang="en-CA"/>
                        <a:t>.</a:t>
                      </a:r>
                    </a:p>
                  </a:txBody>
                  <a:tcPr/>
                </a:tc>
                <a:tc>
                  <a:txBody>
                    <a:bodyPr/>
                    <a:lstStyle/>
                    <a:p>
                      <a:pPr algn="ctr"/>
                      <a:r>
                        <a:rPr lang="en-CA"/>
                        <a:t>[SEP]</a:t>
                      </a:r>
                    </a:p>
                  </a:txBody>
                  <a:tcPr/>
                </a:tc>
                <a:extLst>
                  <a:ext uri="{0D108BD9-81ED-4DB2-BD59-A6C34878D82A}">
                    <a16:rowId xmlns:a16="http://schemas.microsoft.com/office/drawing/2014/main" val="1568991226"/>
                  </a:ext>
                </a:extLst>
              </a:tr>
              <a:tr h="343686">
                <a:tc>
                  <a:txBody>
                    <a:bodyPr/>
                    <a:lstStyle/>
                    <a:p>
                      <a:pPr algn="ctr"/>
                      <a:r>
                        <a:rPr lang="en-CA"/>
                        <a:t>101</a:t>
                      </a:r>
                    </a:p>
                  </a:txBody>
                  <a:tcPr/>
                </a:tc>
                <a:tc>
                  <a:txBody>
                    <a:bodyPr/>
                    <a:lstStyle/>
                    <a:p>
                      <a:pPr algn="ctr"/>
                      <a:r>
                        <a:rPr lang="en-CA"/>
                        <a:t>2023</a:t>
                      </a:r>
                    </a:p>
                  </a:txBody>
                  <a:tcPr/>
                </a:tc>
                <a:tc>
                  <a:txBody>
                    <a:bodyPr/>
                    <a:lstStyle/>
                    <a:p>
                      <a:pPr algn="ctr"/>
                      <a:r>
                        <a:rPr lang="en-CA"/>
                        <a:t>2003</a:t>
                      </a:r>
                    </a:p>
                  </a:txBody>
                  <a:tcPr/>
                </a:tc>
                <a:tc>
                  <a:txBody>
                    <a:bodyPr/>
                    <a:lstStyle/>
                    <a:p>
                      <a:pPr algn="ctr"/>
                      <a:r>
                        <a:rPr lang="en-CA"/>
                        <a:t>1037</a:t>
                      </a:r>
                    </a:p>
                  </a:txBody>
                  <a:tcPr/>
                </a:tc>
                <a:tc>
                  <a:txBody>
                    <a:bodyPr/>
                    <a:lstStyle/>
                    <a:p>
                      <a:pPr algn="ctr"/>
                      <a:r>
                        <a:rPr lang="en-CA"/>
                        <a:t>7953</a:t>
                      </a:r>
                    </a:p>
                  </a:txBody>
                  <a:tcPr/>
                </a:tc>
                <a:tc>
                  <a:txBody>
                    <a:bodyPr/>
                    <a:lstStyle/>
                    <a:p>
                      <a:pPr algn="ctr"/>
                      <a:r>
                        <a:rPr lang="en-CA"/>
                        <a:t>1012</a:t>
                      </a:r>
                    </a:p>
                  </a:txBody>
                  <a:tcPr/>
                </a:tc>
                <a:tc>
                  <a:txBody>
                    <a:bodyPr/>
                    <a:lstStyle/>
                    <a:p>
                      <a:pPr algn="ctr"/>
                      <a:r>
                        <a:rPr lang="en-CA"/>
                        <a:t>102</a:t>
                      </a:r>
                    </a:p>
                  </a:txBody>
                  <a:tcPr/>
                </a:tc>
                <a:extLst>
                  <a:ext uri="{0D108BD9-81ED-4DB2-BD59-A6C34878D82A}">
                    <a16:rowId xmlns:a16="http://schemas.microsoft.com/office/drawing/2014/main" val="3612159380"/>
                  </a:ext>
                </a:extLst>
              </a:tr>
            </a:tbl>
          </a:graphicData>
        </a:graphic>
      </p:graphicFrame>
      <p:graphicFrame>
        <p:nvGraphicFramePr>
          <p:cNvPr id="19" name="Table 18">
            <a:extLst>
              <a:ext uri="{FF2B5EF4-FFF2-40B4-BE49-F238E27FC236}">
                <a16:creationId xmlns:a16="http://schemas.microsoft.com/office/drawing/2014/main" id="{207BC6BA-EB35-C8EA-6717-E0A2DC27BE6E}"/>
              </a:ext>
            </a:extLst>
          </p:cNvPr>
          <p:cNvGraphicFramePr>
            <a:graphicFrameLocks noGrp="1"/>
          </p:cNvGraphicFramePr>
          <p:nvPr/>
        </p:nvGraphicFramePr>
        <p:xfrm>
          <a:off x="4171480" y="4688198"/>
          <a:ext cx="6840981" cy="1554480"/>
        </p:xfrm>
        <a:graphic>
          <a:graphicData uri="http://schemas.openxmlformats.org/drawingml/2006/table">
            <a:tbl>
              <a:tblPr firstRow="1" bandRow="1">
                <a:tableStyleId>{22838BEF-8BB2-4498-84A7-C5851F593DF1}</a:tableStyleId>
              </a:tblPr>
              <a:tblGrid>
                <a:gridCol w="977283">
                  <a:extLst>
                    <a:ext uri="{9D8B030D-6E8A-4147-A177-3AD203B41FA5}">
                      <a16:colId xmlns:a16="http://schemas.microsoft.com/office/drawing/2014/main" val="9917386"/>
                    </a:ext>
                  </a:extLst>
                </a:gridCol>
                <a:gridCol w="977283">
                  <a:extLst>
                    <a:ext uri="{9D8B030D-6E8A-4147-A177-3AD203B41FA5}">
                      <a16:colId xmlns:a16="http://schemas.microsoft.com/office/drawing/2014/main" val="147506686"/>
                    </a:ext>
                  </a:extLst>
                </a:gridCol>
                <a:gridCol w="977283">
                  <a:extLst>
                    <a:ext uri="{9D8B030D-6E8A-4147-A177-3AD203B41FA5}">
                      <a16:colId xmlns:a16="http://schemas.microsoft.com/office/drawing/2014/main" val="3692432340"/>
                    </a:ext>
                  </a:extLst>
                </a:gridCol>
                <a:gridCol w="977283">
                  <a:extLst>
                    <a:ext uri="{9D8B030D-6E8A-4147-A177-3AD203B41FA5}">
                      <a16:colId xmlns:a16="http://schemas.microsoft.com/office/drawing/2014/main" val="4215079781"/>
                    </a:ext>
                  </a:extLst>
                </a:gridCol>
                <a:gridCol w="977283">
                  <a:extLst>
                    <a:ext uri="{9D8B030D-6E8A-4147-A177-3AD203B41FA5}">
                      <a16:colId xmlns:a16="http://schemas.microsoft.com/office/drawing/2014/main" val="2905443124"/>
                    </a:ext>
                  </a:extLst>
                </a:gridCol>
                <a:gridCol w="977283">
                  <a:extLst>
                    <a:ext uri="{9D8B030D-6E8A-4147-A177-3AD203B41FA5}">
                      <a16:colId xmlns:a16="http://schemas.microsoft.com/office/drawing/2014/main" val="173236315"/>
                    </a:ext>
                  </a:extLst>
                </a:gridCol>
                <a:gridCol w="977283">
                  <a:extLst>
                    <a:ext uri="{9D8B030D-6E8A-4147-A177-3AD203B41FA5}">
                      <a16:colId xmlns:a16="http://schemas.microsoft.com/office/drawing/2014/main" val="1520382817"/>
                    </a:ext>
                  </a:extLst>
                </a:gridCol>
              </a:tblGrid>
              <a:tr h="1460666">
                <a:tc>
                  <a:txBody>
                    <a:bodyPr/>
                    <a:lstStyle/>
                    <a:p>
                      <a:r>
                        <a:rPr lang="en-CA" sz="1200" b="0" i="0" kern="1200">
                          <a:solidFill>
                            <a:schemeClr val="dk1"/>
                          </a:solidFill>
                          <a:effectLst/>
                          <a:latin typeface="+mn-lt"/>
                          <a:ea typeface="+mn-ea"/>
                          <a:cs typeface="+mn-cs"/>
                        </a:rPr>
                        <a:t>0.522</a:t>
                      </a:r>
                    </a:p>
                    <a:p>
                      <a:r>
                        <a:rPr lang="en-CA" sz="1200" b="0" i="0" kern="1200">
                          <a:solidFill>
                            <a:schemeClr val="dk1"/>
                          </a:solidFill>
                          <a:effectLst/>
                          <a:latin typeface="+mn-lt"/>
                          <a:ea typeface="+mn-ea"/>
                          <a:cs typeface="+mn-cs"/>
                        </a:rPr>
                        <a:t>0.258</a:t>
                      </a:r>
                    </a:p>
                    <a:p>
                      <a:r>
                        <a:rPr lang="en-CA" sz="1200" b="0" i="0" kern="1200">
                          <a:solidFill>
                            <a:schemeClr val="dk1"/>
                          </a:solidFill>
                          <a:effectLst/>
                          <a:latin typeface="+mn-lt"/>
                          <a:ea typeface="+mn-ea"/>
                          <a:cs typeface="+mn-cs"/>
                        </a:rPr>
                        <a:t>-0.045</a:t>
                      </a:r>
                    </a:p>
                    <a:p>
                      <a:r>
                        <a:rPr lang="en-CA" sz="1200" b="0" i="0" kern="1200">
                          <a:solidFill>
                            <a:schemeClr val="dk1"/>
                          </a:solidFill>
                          <a:effectLst/>
                          <a:latin typeface="+mn-lt"/>
                          <a:ea typeface="+mn-ea"/>
                          <a:cs typeface="+mn-cs"/>
                        </a:rPr>
                        <a:t>0.592</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txBody>
                  <a:tcPr/>
                </a:tc>
                <a:tc>
                  <a:txBody>
                    <a:bodyPr/>
                    <a:lstStyle/>
                    <a:p>
                      <a:r>
                        <a:rPr lang="en-CA" sz="1200" b="0" i="0" kern="1200">
                          <a:solidFill>
                            <a:schemeClr val="dk1"/>
                          </a:solidFill>
                          <a:effectLst/>
                          <a:latin typeface="+mn-lt"/>
                          <a:ea typeface="+mn-ea"/>
                          <a:cs typeface="+mn-cs"/>
                        </a:rPr>
                        <a:t>-0.731</a:t>
                      </a:r>
                    </a:p>
                    <a:p>
                      <a:r>
                        <a:rPr lang="en-CA" sz="1200" b="0" i="0" kern="1200">
                          <a:solidFill>
                            <a:schemeClr val="dk1"/>
                          </a:solidFill>
                          <a:effectLst/>
                          <a:latin typeface="+mn-lt"/>
                          <a:ea typeface="+mn-ea"/>
                          <a:cs typeface="+mn-cs"/>
                        </a:rPr>
                        <a:t>0.188</a:t>
                      </a:r>
                    </a:p>
                    <a:p>
                      <a:r>
                        <a:rPr lang="en-CA" sz="1200" b="0" i="0" kern="1200">
                          <a:solidFill>
                            <a:schemeClr val="dk1"/>
                          </a:solidFill>
                          <a:effectLst/>
                          <a:latin typeface="+mn-lt"/>
                          <a:ea typeface="+mn-ea"/>
                          <a:cs typeface="+mn-cs"/>
                        </a:rPr>
                        <a:t>-0.398</a:t>
                      </a:r>
                    </a:p>
                    <a:p>
                      <a:r>
                        <a:rPr lang="en-CA" sz="1200" b="0" i="0" kern="1200">
                          <a:solidFill>
                            <a:schemeClr val="dk1"/>
                          </a:solidFill>
                          <a:effectLst/>
                          <a:latin typeface="+mn-lt"/>
                          <a:ea typeface="+mn-ea"/>
                          <a:cs typeface="+mn-cs"/>
                        </a:rPr>
                        <a:t>-0.782</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endParaRPr lang="en-CA" sz="1200"/>
                    </a:p>
                  </a:txBody>
                  <a:tcPr/>
                </a:tc>
                <a:tc>
                  <a:txBody>
                    <a:bodyPr/>
                    <a:lstStyle/>
                    <a:p>
                      <a:r>
                        <a:rPr lang="en-CA" sz="1200" b="0" i="0" kern="1200">
                          <a:solidFill>
                            <a:schemeClr val="dk1"/>
                          </a:solidFill>
                          <a:effectLst/>
                          <a:latin typeface="+mn-lt"/>
                          <a:ea typeface="+mn-ea"/>
                          <a:cs typeface="+mn-cs"/>
                        </a:rPr>
                        <a:t>-0.598</a:t>
                      </a:r>
                    </a:p>
                    <a:p>
                      <a:r>
                        <a:rPr lang="en-CA" sz="1200" b="0" i="0" kern="1200">
                          <a:solidFill>
                            <a:schemeClr val="dk1"/>
                          </a:solidFill>
                          <a:effectLst/>
                          <a:latin typeface="+mn-lt"/>
                          <a:ea typeface="+mn-ea"/>
                          <a:cs typeface="+mn-cs"/>
                        </a:rPr>
                        <a:t>-0.253</a:t>
                      </a:r>
                    </a:p>
                    <a:p>
                      <a:r>
                        <a:rPr lang="en-CA" sz="1200" b="0" i="0" kern="1200">
                          <a:solidFill>
                            <a:schemeClr val="dk1"/>
                          </a:solidFill>
                          <a:effectLst/>
                          <a:latin typeface="+mn-lt"/>
                          <a:ea typeface="+mn-ea"/>
                          <a:cs typeface="+mn-cs"/>
                        </a:rPr>
                        <a:t>0.070</a:t>
                      </a:r>
                    </a:p>
                    <a:p>
                      <a:r>
                        <a:rPr lang="en-CA" sz="1200" b="0" i="0" kern="1200">
                          <a:solidFill>
                            <a:schemeClr val="dk1"/>
                          </a:solidFill>
                          <a:effectLst/>
                          <a:latin typeface="+mn-lt"/>
                          <a:ea typeface="+mn-ea"/>
                          <a:cs typeface="+mn-cs"/>
                        </a:rPr>
                        <a:t>0.376</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endParaRPr lang="en-CA" sz="1200"/>
                    </a:p>
                  </a:txBody>
                  <a:tcPr/>
                </a:tc>
                <a:tc>
                  <a:txBody>
                    <a:bodyPr/>
                    <a:lstStyle/>
                    <a:p>
                      <a:r>
                        <a:rPr lang="en-CA" sz="1200" b="0" i="0" kern="1200">
                          <a:solidFill>
                            <a:schemeClr val="dk1"/>
                          </a:solidFill>
                          <a:effectLst/>
                          <a:latin typeface="+mn-lt"/>
                          <a:ea typeface="+mn-ea"/>
                          <a:cs typeface="+mn-cs"/>
                        </a:rPr>
                        <a:t>-0.689</a:t>
                      </a:r>
                    </a:p>
                    <a:p>
                      <a:r>
                        <a:rPr lang="en-CA" sz="1200" b="0" i="0" kern="1200">
                          <a:solidFill>
                            <a:schemeClr val="dk1"/>
                          </a:solidFill>
                          <a:effectLst/>
                          <a:latin typeface="+mn-lt"/>
                          <a:ea typeface="+mn-ea"/>
                          <a:cs typeface="+mn-cs"/>
                        </a:rPr>
                        <a:t>-0.441</a:t>
                      </a:r>
                    </a:p>
                    <a:p>
                      <a:r>
                        <a:rPr lang="en-CA" sz="1200" b="0" i="0" kern="1200">
                          <a:solidFill>
                            <a:schemeClr val="dk1"/>
                          </a:solidFill>
                          <a:effectLst/>
                          <a:latin typeface="+mn-lt"/>
                          <a:ea typeface="+mn-ea"/>
                          <a:cs typeface="+mn-cs"/>
                        </a:rPr>
                        <a:t>0.388</a:t>
                      </a:r>
                    </a:p>
                    <a:p>
                      <a:r>
                        <a:rPr lang="en-CA" sz="1200" b="0" i="0" kern="1200">
                          <a:solidFill>
                            <a:schemeClr val="dk1"/>
                          </a:solidFill>
                          <a:effectLst/>
                          <a:latin typeface="+mn-lt"/>
                          <a:ea typeface="+mn-ea"/>
                          <a:cs typeface="+mn-cs"/>
                        </a:rPr>
                        <a:t>0.907</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endParaRPr lang="en-CA" sz="1200"/>
                    </a:p>
                  </a:txBody>
                  <a:tcPr/>
                </a:tc>
                <a:tc>
                  <a:txBody>
                    <a:bodyPr/>
                    <a:lstStyle/>
                    <a:p>
                      <a:r>
                        <a:rPr lang="en-CA" sz="1200" b="0" i="0" kern="1200">
                          <a:solidFill>
                            <a:schemeClr val="dk1"/>
                          </a:solidFill>
                          <a:effectLst/>
                          <a:latin typeface="+mn-lt"/>
                          <a:ea typeface="+mn-ea"/>
                          <a:cs typeface="+mn-cs"/>
                        </a:rPr>
                        <a:t>-0.045</a:t>
                      </a:r>
                    </a:p>
                    <a:p>
                      <a:r>
                        <a:rPr lang="en-CA" sz="1200" b="0" i="0" kern="1200">
                          <a:solidFill>
                            <a:schemeClr val="dk1"/>
                          </a:solidFill>
                          <a:effectLst/>
                          <a:latin typeface="+mn-lt"/>
                          <a:ea typeface="+mn-ea"/>
                          <a:cs typeface="+mn-cs"/>
                        </a:rPr>
                        <a:t>-0.963</a:t>
                      </a:r>
                    </a:p>
                    <a:p>
                      <a:r>
                        <a:rPr lang="en-CA" sz="1200" b="0" i="0" kern="1200">
                          <a:solidFill>
                            <a:schemeClr val="dk1"/>
                          </a:solidFill>
                          <a:effectLst/>
                          <a:latin typeface="+mn-lt"/>
                          <a:ea typeface="+mn-ea"/>
                          <a:cs typeface="+mn-cs"/>
                        </a:rPr>
                        <a:t>0.446</a:t>
                      </a:r>
                    </a:p>
                    <a:p>
                      <a:r>
                        <a:rPr lang="en-CA" sz="1200" b="0" i="0" kern="1200">
                          <a:solidFill>
                            <a:schemeClr val="dk1"/>
                          </a:solidFill>
                          <a:effectLst/>
                          <a:latin typeface="+mn-lt"/>
                          <a:ea typeface="+mn-ea"/>
                          <a:cs typeface="+mn-cs"/>
                        </a:rPr>
                        <a:t>-0.618</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endParaRPr lang="en-CA" sz="1200"/>
                    </a:p>
                  </a:txBody>
                  <a:tcPr/>
                </a:tc>
                <a:tc>
                  <a:txBody>
                    <a:bodyPr/>
                    <a:lstStyle/>
                    <a:p>
                      <a:r>
                        <a:rPr lang="en-CA" sz="1200" b="0" i="0" kern="1200">
                          <a:solidFill>
                            <a:schemeClr val="dk1"/>
                          </a:solidFill>
                          <a:effectLst/>
                          <a:latin typeface="+mn-lt"/>
                          <a:ea typeface="+mn-ea"/>
                          <a:cs typeface="+mn-cs"/>
                        </a:rPr>
                        <a:t>0.408</a:t>
                      </a:r>
                    </a:p>
                    <a:p>
                      <a:r>
                        <a:rPr lang="en-CA" sz="1200" b="0" i="0" kern="1200">
                          <a:solidFill>
                            <a:schemeClr val="dk1"/>
                          </a:solidFill>
                          <a:effectLst/>
                          <a:latin typeface="+mn-lt"/>
                          <a:ea typeface="+mn-ea"/>
                          <a:cs typeface="+mn-cs"/>
                        </a:rPr>
                        <a:t>-0.357</a:t>
                      </a:r>
                    </a:p>
                    <a:p>
                      <a:r>
                        <a:rPr lang="en-CA" sz="1200" b="0" i="0" kern="1200">
                          <a:solidFill>
                            <a:schemeClr val="dk1"/>
                          </a:solidFill>
                          <a:effectLst/>
                          <a:latin typeface="+mn-lt"/>
                          <a:ea typeface="+mn-ea"/>
                          <a:cs typeface="+mn-cs"/>
                        </a:rPr>
                        <a:t>0.115</a:t>
                      </a:r>
                    </a:p>
                    <a:p>
                      <a:r>
                        <a:rPr lang="en-CA" sz="1200" b="0" i="0" kern="1200">
                          <a:solidFill>
                            <a:schemeClr val="dk1"/>
                          </a:solidFill>
                          <a:effectLst/>
                          <a:latin typeface="+mn-lt"/>
                          <a:ea typeface="+mn-ea"/>
                          <a:cs typeface="+mn-cs"/>
                        </a:rPr>
                        <a:t>0.073</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endParaRPr lang="en-CA" sz="1200"/>
                    </a:p>
                  </a:txBody>
                  <a:tcPr/>
                </a:tc>
                <a:tc>
                  <a:txBody>
                    <a:bodyPr/>
                    <a:lstStyle/>
                    <a:p>
                      <a:r>
                        <a:rPr lang="en-CA" sz="1200" b="0" i="0" kern="1200">
                          <a:solidFill>
                            <a:schemeClr val="dk1"/>
                          </a:solidFill>
                          <a:effectLst/>
                          <a:latin typeface="+mn-lt"/>
                          <a:ea typeface="+mn-ea"/>
                          <a:cs typeface="+mn-cs"/>
                        </a:rPr>
                        <a:t>-0.153</a:t>
                      </a:r>
                    </a:p>
                    <a:p>
                      <a:r>
                        <a:rPr lang="en-CA" sz="1200" b="0" i="0" kern="1200">
                          <a:solidFill>
                            <a:schemeClr val="dk1"/>
                          </a:solidFill>
                          <a:effectLst/>
                          <a:latin typeface="+mn-lt"/>
                          <a:ea typeface="+mn-ea"/>
                          <a:cs typeface="+mn-cs"/>
                        </a:rPr>
                        <a:t>0.094</a:t>
                      </a:r>
                    </a:p>
                    <a:p>
                      <a:r>
                        <a:rPr lang="en-CA" sz="1200" b="0" i="0" kern="1200">
                          <a:solidFill>
                            <a:schemeClr val="dk1"/>
                          </a:solidFill>
                          <a:effectLst/>
                          <a:latin typeface="+mn-lt"/>
                          <a:ea typeface="+mn-ea"/>
                          <a:cs typeface="+mn-cs"/>
                        </a:rPr>
                        <a:t>-0.186</a:t>
                      </a:r>
                    </a:p>
                    <a:p>
                      <a:r>
                        <a:rPr lang="en-CA" sz="1200" b="0" i="0" kern="1200">
                          <a:solidFill>
                            <a:schemeClr val="dk1"/>
                          </a:solidFill>
                          <a:effectLst/>
                          <a:latin typeface="+mn-lt"/>
                          <a:ea typeface="+mn-ea"/>
                          <a:cs typeface="+mn-cs"/>
                        </a:rPr>
                        <a:t>0.503</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endParaRPr lang="en-CA" sz="1200"/>
                    </a:p>
                  </a:txBody>
                  <a:tcPr/>
                </a:tc>
                <a:extLst>
                  <a:ext uri="{0D108BD9-81ED-4DB2-BD59-A6C34878D82A}">
                    <a16:rowId xmlns:a16="http://schemas.microsoft.com/office/drawing/2014/main" val="3126429278"/>
                  </a:ext>
                </a:extLst>
              </a:tr>
            </a:tbl>
          </a:graphicData>
        </a:graphic>
      </p:graphicFrame>
      <mc:AlternateContent xmlns:mc="http://schemas.openxmlformats.org/markup-compatibility/2006" xmlns:a14="http://schemas.microsoft.com/office/drawing/2010/main">
        <mc:Choice Requires="a14">
          <p:graphicFrame>
            <p:nvGraphicFramePr>
              <p:cNvPr id="22" name="Table 21">
                <a:extLst>
                  <a:ext uri="{FF2B5EF4-FFF2-40B4-BE49-F238E27FC236}">
                    <a16:creationId xmlns:a16="http://schemas.microsoft.com/office/drawing/2014/main" id="{772F0F8C-352B-4E50-AFBB-2F48BB7520D9}"/>
                  </a:ext>
                </a:extLst>
              </p:cNvPr>
              <p:cNvGraphicFramePr>
                <a:graphicFrameLocks noGrp="1"/>
              </p:cNvGraphicFramePr>
              <p:nvPr/>
            </p:nvGraphicFramePr>
            <p:xfrm>
              <a:off x="1860169" y="3559179"/>
              <a:ext cx="1680315" cy="365760"/>
            </p:xfrm>
            <a:graphic>
              <a:graphicData uri="http://schemas.openxmlformats.org/drawingml/2006/table">
                <a:tbl>
                  <a:tblPr firstRow="1" bandRow="1">
                    <a:tableStyleId>{22838BEF-8BB2-4498-84A7-C5851F593DF1}</a:tableStyleId>
                  </a:tblPr>
                  <a:tblGrid>
                    <a:gridCol w="560105">
                      <a:extLst>
                        <a:ext uri="{9D8B030D-6E8A-4147-A177-3AD203B41FA5}">
                          <a16:colId xmlns:a16="http://schemas.microsoft.com/office/drawing/2014/main" val="1911660628"/>
                        </a:ext>
                      </a:extLst>
                    </a:gridCol>
                    <a:gridCol w="560105">
                      <a:extLst>
                        <a:ext uri="{9D8B030D-6E8A-4147-A177-3AD203B41FA5}">
                          <a16:colId xmlns:a16="http://schemas.microsoft.com/office/drawing/2014/main" val="3828184066"/>
                        </a:ext>
                      </a:extLst>
                    </a:gridCol>
                    <a:gridCol w="560105">
                      <a:extLst>
                        <a:ext uri="{9D8B030D-6E8A-4147-A177-3AD203B41FA5}">
                          <a16:colId xmlns:a16="http://schemas.microsoft.com/office/drawing/2014/main" val="3947676128"/>
                        </a:ext>
                      </a:extLst>
                    </a:gridCol>
                  </a:tblGrid>
                  <a:tr h="343686">
                    <a:tc>
                      <a:txBody>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𝑷</m:t>
                                    </m:r>
                                  </m:e>
                                  <m:sub>
                                    <m:r>
                                      <a:rPr lang="en-CA" b="1" i="1" smtClean="0">
                                        <a:latin typeface="Cambria Math" panose="02040503050406030204" pitchFamily="18" charset="0"/>
                                      </a:rPr>
                                      <m:t>𝟏</m:t>
                                    </m:r>
                                  </m:sub>
                                </m:sSub>
                              </m:oMath>
                            </m:oMathPara>
                          </a14:m>
                          <a:endParaRPr lang="en-CA"/>
                        </a:p>
                      </a:txBody>
                      <a:tcPr/>
                    </a:tc>
                    <a:tc>
                      <a:txBody>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𝑷</m:t>
                                    </m:r>
                                  </m:e>
                                  <m:sub>
                                    <m:r>
                                      <a:rPr lang="en-CA" b="1" i="1" smtClean="0">
                                        <a:latin typeface="Cambria Math" panose="02040503050406030204" pitchFamily="18" charset="0"/>
                                      </a:rPr>
                                      <m:t>𝟐</m:t>
                                    </m:r>
                                  </m:sub>
                                </m:sSub>
                              </m:oMath>
                            </m:oMathPara>
                          </a14:m>
                          <a:endParaRPr lang="en-CA"/>
                        </a:p>
                      </a:txBody>
                      <a:tcPr/>
                    </a:tc>
                    <a:tc>
                      <a:txBody>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𝑷</m:t>
                                    </m:r>
                                  </m:e>
                                  <m:sub>
                                    <m:r>
                                      <a:rPr lang="en-CA" b="1" i="1" smtClean="0">
                                        <a:latin typeface="Cambria Math" panose="02040503050406030204" pitchFamily="18" charset="0"/>
                                      </a:rPr>
                                      <m:t>𝟑</m:t>
                                    </m:r>
                                  </m:sub>
                                </m:sSub>
                              </m:oMath>
                            </m:oMathPara>
                          </a14:m>
                          <a:endParaRPr lang="en-CA"/>
                        </a:p>
                      </a:txBody>
                      <a:tcPr/>
                    </a:tc>
                    <a:extLst>
                      <a:ext uri="{0D108BD9-81ED-4DB2-BD59-A6C34878D82A}">
                        <a16:rowId xmlns:a16="http://schemas.microsoft.com/office/drawing/2014/main" val="1509913623"/>
                      </a:ext>
                    </a:extLst>
                  </a:tr>
                </a:tbl>
              </a:graphicData>
            </a:graphic>
          </p:graphicFrame>
        </mc:Choice>
        <mc:Fallback xmlns="">
          <p:graphicFrame>
            <p:nvGraphicFramePr>
              <p:cNvPr id="22" name="Table 21">
                <a:extLst>
                  <a:ext uri="{FF2B5EF4-FFF2-40B4-BE49-F238E27FC236}">
                    <a16:creationId xmlns:a16="http://schemas.microsoft.com/office/drawing/2014/main" id="{772F0F8C-352B-4E50-AFBB-2F48BB7520D9}"/>
                  </a:ext>
                </a:extLst>
              </p:cNvPr>
              <p:cNvGraphicFramePr>
                <a:graphicFrameLocks noGrp="1"/>
              </p:cNvGraphicFramePr>
              <p:nvPr/>
            </p:nvGraphicFramePr>
            <p:xfrm>
              <a:off x="1860169" y="3559179"/>
              <a:ext cx="1680315" cy="365760"/>
            </p:xfrm>
            <a:graphic>
              <a:graphicData uri="http://schemas.openxmlformats.org/drawingml/2006/table">
                <a:tbl>
                  <a:tblPr firstRow="1" bandRow="1">
                    <a:tableStyleId>{22838BEF-8BB2-4498-84A7-C5851F593DF1}</a:tableStyleId>
                  </a:tblPr>
                  <a:tblGrid>
                    <a:gridCol w="560105">
                      <a:extLst>
                        <a:ext uri="{9D8B030D-6E8A-4147-A177-3AD203B41FA5}">
                          <a16:colId xmlns:a16="http://schemas.microsoft.com/office/drawing/2014/main" val="1911660628"/>
                        </a:ext>
                      </a:extLst>
                    </a:gridCol>
                    <a:gridCol w="560105">
                      <a:extLst>
                        <a:ext uri="{9D8B030D-6E8A-4147-A177-3AD203B41FA5}">
                          <a16:colId xmlns:a16="http://schemas.microsoft.com/office/drawing/2014/main" val="3828184066"/>
                        </a:ext>
                      </a:extLst>
                    </a:gridCol>
                    <a:gridCol w="560105">
                      <a:extLst>
                        <a:ext uri="{9D8B030D-6E8A-4147-A177-3AD203B41FA5}">
                          <a16:colId xmlns:a16="http://schemas.microsoft.com/office/drawing/2014/main" val="3947676128"/>
                        </a:ext>
                      </a:extLst>
                    </a:gridCol>
                  </a:tblGrid>
                  <a:tr h="365760">
                    <a:tc>
                      <a:txBody>
                        <a:bodyPr/>
                        <a:lstStyle/>
                        <a:p>
                          <a:endParaRPr lang="en-US"/>
                        </a:p>
                      </a:txBody>
                      <a:tcPr>
                        <a:blipFill>
                          <a:blip r:embed="rId3"/>
                          <a:stretch>
                            <a:fillRect l="-1087" t="-1639" r="-202174" b="-3279"/>
                          </a:stretch>
                        </a:blipFill>
                      </a:tcPr>
                    </a:tc>
                    <a:tc>
                      <a:txBody>
                        <a:bodyPr/>
                        <a:lstStyle/>
                        <a:p>
                          <a:endParaRPr lang="en-US"/>
                        </a:p>
                      </a:txBody>
                      <a:tcPr>
                        <a:blipFill>
                          <a:blip r:embed="rId3"/>
                          <a:stretch>
                            <a:fillRect l="-101087" t="-1639" r="-102174" b="-3279"/>
                          </a:stretch>
                        </a:blipFill>
                      </a:tcPr>
                    </a:tc>
                    <a:tc>
                      <a:txBody>
                        <a:bodyPr/>
                        <a:lstStyle/>
                        <a:p>
                          <a:endParaRPr lang="en-US"/>
                        </a:p>
                      </a:txBody>
                      <a:tcPr>
                        <a:blipFill>
                          <a:blip r:embed="rId3"/>
                          <a:stretch>
                            <a:fillRect l="-201087" t="-1639" r="-2174" b="-3279"/>
                          </a:stretch>
                        </a:blipFill>
                      </a:tcPr>
                    </a:tc>
                    <a:extLst>
                      <a:ext uri="{0D108BD9-81ED-4DB2-BD59-A6C34878D82A}">
                        <a16:rowId xmlns:a16="http://schemas.microsoft.com/office/drawing/2014/main" val="1509913623"/>
                      </a:ext>
                    </a:extLst>
                  </a:tr>
                </a:tbl>
              </a:graphicData>
            </a:graphic>
          </p:graphicFrame>
        </mc:Fallback>
      </mc:AlternateContent>
      <p:graphicFrame>
        <p:nvGraphicFramePr>
          <p:cNvPr id="27" name="Table 26">
            <a:extLst>
              <a:ext uri="{FF2B5EF4-FFF2-40B4-BE49-F238E27FC236}">
                <a16:creationId xmlns:a16="http://schemas.microsoft.com/office/drawing/2014/main" id="{33DEF95E-6952-8F18-7884-4116CBAA2AC7}"/>
              </a:ext>
            </a:extLst>
          </p:cNvPr>
          <p:cNvGraphicFramePr>
            <a:graphicFrameLocks noGrp="1"/>
          </p:cNvGraphicFramePr>
          <p:nvPr/>
        </p:nvGraphicFramePr>
        <p:xfrm>
          <a:off x="1234403" y="4688198"/>
          <a:ext cx="2931849" cy="1554480"/>
        </p:xfrm>
        <a:graphic>
          <a:graphicData uri="http://schemas.openxmlformats.org/drawingml/2006/table">
            <a:tbl>
              <a:tblPr firstRow="1" bandRow="1">
                <a:tableStyleId>{22838BEF-8BB2-4498-84A7-C5851F593DF1}</a:tableStyleId>
              </a:tblPr>
              <a:tblGrid>
                <a:gridCol w="977283">
                  <a:extLst>
                    <a:ext uri="{9D8B030D-6E8A-4147-A177-3AD203B41FA5}">
                      <a16:colId xmlns:a16="http://schemas.microsoft.com/office/drawing/2014/main" val="2201601970"/>
                    </a:ext>
                  </a:extLst>
                </a:gridCol>
                <a:gridCol w="977283">
                  <a:extLst>
                    <a:ext uri="{9D8B030D-6E8A-4147-A177-3AD203B41FA5}">
                      <a16:colId xmlns:a16="http://schemas.microsoft.com/office/drawing/2014/main" val="3203718929"/>
                    </a:ext>
                  </a:extLst>
                </a:gridCol>
                <a:gridCol w="977283">
                  <a:extLst>
                    <a:ext uri="{9D8B030D-6E8A-4147-A177-3AD203B41FA5}">
                      <a16:colId xmlns:a16="http://schemas.microsoft.com/office/drawing/2014/main" val="1923695990"/>
                    </a:ext>
                  </a:extLst>
                </a:gridCol>
              </a:tblGrid>
              <a:tr h="1460666">
                <a:tc>
                  <a:txBody>
                    <a:bodyPr/>
                    <a:lstStyle/>
                    <a:p>
                      <a:r>
                        <a:rPr lang="en-CA" sz="1200" b="0" i="0" kern="1200">
                          <a:solidFill>
                            <a:schemeClr val="dk1"/>
                          </a:solidFill>
                          <a:effectLst/>
                          <a:latin typeface="+mn-lt"/>
                          <a:ea typeface="+mn-ea"/>
                          <a:cs typeface="+mn-cs"/>
                        </a:rPr>
                        <a:t>0.689</a:t>
                      </a:r>
                    </a:p>
                    <a:p>
                      <a:r>
                        <a:rPr lang="en-CA" sz="1200" b="0" i="0" kern="1200">
                          <a:solidFill>
                            <a:schemeClr val="dk1"/>
                          </a:solidFill>
                          <a:effectLst/>
                          <a:latin typeface="+mn-lt"/>
                          <a:ea typeface="+mn-ea"/>
                          <a:cs typeface="+mn-cs"/>
                        </a:rPr>
                        <a:t>0.797</a:t>
                      </a:r>
                    </a:p>
                    <a:p>
                      <a:r>
                        <a:rPr lang="en-CA" sz="1200" b="0" i="0" kern="1200">
                          <a:solidFill>
                            <a:schemeClr val="dk1"/>
                          </a:solidFill>
                          <a:effectLst/>
                          <a:latin typeface="+mn-lt"/>
                          <a:ea typeface="+mn-ea"/>
                          <a:cs typeface="+mn-cs"/>
                        </a:rPr>
                        <a:t>0.068</a:t>
                      </a:r>
                    </a:p>
                    <a:p>
                      <a:r>
                        <a:rPr lang="en-CA" sz="1200" b="0" i="0" kern="1200">
                          <a:solidFill>
                            <a:schemeClr val="dk1"/>
                          </a:solidFill>
                          <a:effectLst/>
                          <a:latin typeface="+mn-lt"/>
                          <a:ea typeface="+mn-ea"/>
                          <a:cs typeface="+mn-cs"/>
                        </a:rPr>
                        <a:t>-0.165</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txBody>
                  <a:tcPr/>
                </a:tc>
                <a:tc>
                  <a:txBody>
                    <a:bodyPr/>
                    <a:lstStyle/>
                    <a:p>
                      <a:r>
                        <a:rPr lang="en-CA" sz="1200" b="0" i="0" kern="1200">
                          <a:solidFill>
                            <a:schemeClr val="dk1"/>
                          </a:solidFill>
                          <a:effectLst/>
                          <a:latin typeface="+mn-lt"/>
                          <a:ea typeface="+mn-ea"/>
                          <a:cs typeface="+mn-cs"/>
                        </a:rPr>
                        <a:t>-0.423</a:t>
                      </a:r>
                    </a:p>
                    <a:p>
                      <a:r>
                        <a:rPr lang="en-CA" sz="1200" b="0" i="0" kern="1200">
                          <a:solidFill>
                            <a:schemeClr val="dk1"/>
                          </a:solidFill>
                          <a:effectLst/>
                          <a:latin typeface="+mn-lt"/>
                          <a:ea typeface="+mn-ea"/>
                          <a:cs typeface="+mn-cs"/>
                        </a:rPr>
                        <a:t>-0.526</a:t>
                      </a:r>
                    </a:p>
                    <a:p>
                      <a:r>
                        <a:rPr lang="en-CA" sz="1200" b="0" i="0" kern="1200">
                          <a:solidFill>
                            <a:schemeClr val="dk1"/>
                          </a:solidFill>
                          <a:effectLst/>
                          <a:latin typeface="+mn-lt"/>
                          <a:ea typeface="+mn-ea"/>
                          <a:cs typeface="+mn-cs"/>
                        </a:rPr>
                        <a:t>-0.607</a:t>
                      </a:r>
                    </a:p>
                    <a:p>
                      <a:r>
                        <a:rPr lang="en-CA" sz="1200" b="0" i="0" kern="1200">
                          <a:solidFill>
                            <a:schemeClr val="dk1"/>
                          </a:solidFill>
                          <a:effectLst/>
                          <a:latin typeface="+mn-lt"/>
                          <a:ea typeface="+mn-ea"/>
                          <a:cs typeface="+mn-cs"/>
                        </a:rPr>
                        <a:t>-0.035</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endParaRPr lang="en-CA" sz="1200" b="0" i="0" kern="1200">
                        <a:solidFill>
                          <a:schemeClr val="dk1"/>
                        </a:solidFill>
                        <a:effectLst/>
                        <a:latin typeface="+mn-lt"/>
                        <a:ea typeface="+mn-ea"/>
                        <a:cs typeface="+mn-cs"/>
                      </a:endParaRPr>
                    </a:p>
                  </a:txBody>
                  <a:tcPr/>
                </a:tc>
                <a:tc>
                  <a:txBody>
                    <a:bodyPr/>
                    <a:lstStyle/>
                    <a:p>
                      <a:r>
                        <a:rPr lang="en-CA" sz="1200" b="0" i="0" kern="1200">
                          <a:solidFill>
                            <a:schemeClr val="dk1"/>
                          </a:solidFill>
                          <a:effectLst/>
                          <a:latin typeface="+mn-lt"/>
                          <a:ea typeface="+mn-ea"/>
                          <a:cs typeface="+mn-cs"/>
                        </a:rPr>
                        <a:t>-0.946</a:t>
                      </a:r>
                    </a:p>
                    <a:p>
                      <a:r>
                        <a:rPr lang="en-CA" sz="1200" b="0" i="0" kern="1200">
                          <a:solidFill>
                            <a:schemeClr val="dk1"/>
                          </a:solidFill>
                          <a:effectLst/>
                          <a:latin typeface="+mn-lt"/>
                          <a:ea typeface="+mn-ea"/>
                          <a:cs typeface="+mn-cs"/>
                        </a:rPr>
                        <a:t>0.426</a:t>
                      </a:r>
                    </a:p>
                    <a:p>
                      <a:r>
                        <a:rPr lang="en-CA" sz="1200" b="0" i="0" kern="1200">
                          <a:solidFill>
                            <a:schemeClr val="dk1"/>
                          </a:solidFill>
                          <a:effectLst/>
                          <a:latin typeface="+mn-lt"/>
                          <a:ea typeface="+mn-ea"/>
                          <a:cs typeface="+mn-cs"/>
                        </a:rPr>
                        <a:t>0.452</a:t>
                      </a:r>
                    </a:p>
                    <a:p>
                      <a:r>
                        <a:rPr lang="en-CA" sz="1200" b="0" i="0" kern="1200">
                          <a:solidFill>
                            <a:schemeClr val="dk1"/>
                          </a:solidFill>
                          <a:effectLst/>
                          <a:latin typeface="+mn-lt"/>
                          <a:ea typeface="+mn-ea"/>
                          <a:cs typeface="+mn-cs"/>
                        </a:rPr>
                        <a:t>-0.523</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endParaRPr lang="en-CA" sz="1200" b="0" i="0" kern="1200">
                        <a:solidFill>
                          <a:schemeClr val="dk1"/>
                        </a:solidFill>
                        <a:effectLst/>
                        <a:latin typeface="+mn-lt"/>
                        <a:ea typeface="+mn-ea"/>
                        <a:cs typeface="+mn-cs"/>
                      </a:endParaRPr>
                    </a:p>
                  </a:txBody>
                  <a:tcPr/>
                </a:tc>
                <a:extLst>
                  <a:ext uri="{0D108BD9-81ED-4DB2-BD59-A6C34878D82A}">
                    <a16:rowId xmlns:a16="http://schemas.microsoft.com/office/drawing/2014/main" val="4032672398"/>
                  </a:ext>
                </a:extLst>
              </a:tr>
            </a:tbl>
          </a:graphicData>
        </a:graphic>
      </p:graphicFrame>
      <p:cxnSp>
        <p:nvCxnSpPr>
          <p:cNvPr id="36" name="Straight Arrow Connector 35">
            <a:extLst>
              <a:ext uri="{FF2B5EF4-FFF2-40B4-BE49-F238E27FC236}">
                <a16:creationId xmlns:a16="http://schemas.microsoft.com/office/drawing/2014/main" id="{6FCB26D0-F097-752C-054B-5D818209C026}"/>
              </a:ext>
            </a:extLst>
          </p:cNvPr>
          <p:cNvCxnSpPr>
            <a:endCxn id="19" idx="0"/>
          </p:cNvCxnSpPr>
          <p:nvPr/>
        </p:nvCxnSpPr>
        <p:spPr>
          <a:xfrm>
            <a:off x="7576859" y="4248678"/>
            <a:ext cx="15111" cy="439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615FEAA-2C13-386B-0B14-965462E34BE7}"/>
              </a:ext>
            </a:extLst>
          </p:cNvPr>
          <p:cNvCxnSpPr>
            <a:endCxn id="27" idx="0"/>
          </p:cNvCxnSpPr>
          <p:nvPr/>
        </p:nvCxnSpPr>
        <p:spPr>
          <a:xfrm>
            <a:off x="2700327" y="3897506"/>
            <a:ext cx="0" cy="790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727AFED2-E88B-5434-05B9-2F5061F5A005}"/>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mn-lt"/>
                <a:cs typeface="+mn-lt"/>
              </a:rPr>
              <a:t>UWaterloo CS886 L7: Parameter-efficient Transformer</a:t>
            </a:r>
            <a:endParaRPr lang="en-US"/>
          </a:p>
        </p:txBody>
      </p:sp>
    </p:spTree>
    <p:extLst>
      <p:ext uri="{BB962C8B-B14F-4D97-AF65-F5344CB8AC3E}">
        <p14:creationId xmlns:p14="http://schemas.microsoft.com/office/powerpoint/2010/main" val="1474959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p:txBody>
          <a:bodyPr>
            <a:normAutofit/>
          </a:bodyPr>
          <a:lstStyle/>
          <a:p>
            <a:r>
              <a:rPr lang="en-CA"/>
              <a:t>Prompt-Tuning: Evaluation</a:t>
            </a:r>
          </a:p>
        </p:txBody>
      </p:sp>
      <p:sp>
        <p:nvSpPr>
          <p:cNvPr id="3" name="Content Placeholder 2">
            <a:extLst>
              <a:ext uri="{FF2B5EF4-FFF2-40B4-BE49-F238E27FC236}">
                <a16:creationId xmlns:a16="http://schemas.microsoft.com/office/drawing/2014/main" id="{A981ED40-8E31-8207-84FA-1AD19D9C2E1C}"/>
              </a:ext>
            </a:extLst>
          </p:cNvPr>
          <p:cNvSpPr>
            <a:spLocks noGrp="1"/>
          </p:cNvSpPr>
          <p:nvPr>
            <p:ph idx="1"/>
          </p:nvPr>
        </p:nvSpPr>
        <p:spPr>
          <a:xfrm>
            <a:off x="838200" y="1260629"/>
            <a:ext cx="10515600" cy="3372331"/>
          </a:xfrm>
        </p:spPr>
        <p:txBody>
          <a:bodyPr>
            <a:normAutofit/>
          </a:bodyPr>
          <a:lstStyle/>
          <a:p>
            <a:pPr marL="0" indent="0">
              <a:buNone/>
            </a:pPr>
            <a:r>
              <a:rPr lang="en-CA" b="1"/>
              <a:t>Model: </a:t>
            </a:r>
            <a:r>
              <a:rPr lang="en-CA"/>
              <a:t>T5-lm-adapt models of all sizes </a:t>
            </a:r>
            <a:r>
              <a:rPr lang="en-US"/>
              <a:t>(Small, Base, Large, XL, XXL)</a:t>
            </a:r>
            <a:endParaRPr lang="en-CA" b="1"/>
          </a:p>
          <a:p>
            <a:pPr marL="0" indent="0">
              <a:buNone/>
            </a:pPr>
            <a:r>
              <a:rPr lang="en-CA" b="1"/>
              <a:t>Evaluation Dataset: </a:t>
            </a:r>
            <a:r>
              <a:rPr lang="en-US"/>
              <a:t>The </a:t>
            </a:r>
            <a:r>
              <a:rPr lang="en-US" err="1"/>
              <a:t>SuperGLUE</a:t>
            </a:r>
            <a:r>
              <a:rPr lang="en-US"/>
              <a:t> benchmark, a collection of eight challenging English language understanding tasks.</a:t>
            </a:r>
          </a:p>
          <a:p>
            <a:pPr marL="0" indent="0">
              <a:buNone/>
            </a:pPr>
            <a:endParaRPr lang="en-CA"/>
          </a:p>
          <a:p>
            <a:pPr marL="0" indent="0">
              <a:buNone/>
            </a:pPr>
            <a:endParaRPr lang="en-CA"/>
          </a:p>
          <a:p>
            <a:pPr marL="0" indent="0">
              <a:buNone/>
            </a:pPr>
            <a:endParaRPr lang="en-CA"/>
          </a:p>
          <a:p>
            <a:pPr marL="0" indent="0">
              <a:buNone/>
            </a:pPr>
            <a:endParaRPr lang="en-CA"/>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a:xfrm>
            <a:off x="4227107" y="6356350"/>
            <a:ext cx="4114800" cy="365125"/>
          </a:xfrm>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52</a:t>
            </a:fld>
            <a:endParaRPr lang="en-US"/>
          </a:p>
        </p:txBody>
      </p:sp>
      <p:pic>
        <p:nvPicPr>
          <p:cNvPr id="1028" name="Picture 4" descr="Two minutes NLP — SuperGLUE Tasks and 2022 Leaderboard | by Fabio Chiusano  | NLPlanet | Medium">
            <a:extLst>
              <a:ext uri="{FF2B5EF4-FFF2-40B4-BE49-F238E27FC236}">
                <a16:creationId xmlns:a16="http://schemas.microsoft.com/office/drawing/2014/main" id="{22F6AF1E-6891-F8E1-3381-0C1DF27EB4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64" t="40533" r="12215" b="22667"/>
          <a:stretch/>
        </p:blipFill>
        <p:spPr bwMode="auto">
          <a:xfrm>
            <a:off x="2337816" y="3194119"/>
            <a:ext cx="7516368" cy="2278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785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p:txBody>
          <a:bodyPr>
            <a:normAutofit/>
          </a:bodyPr>
          <a:lstStyle/>
          <a:p>
            <a:r>
              <a:rPr lang="en-CA" sz="3600"/>
              <a:t>Prompt-Tuning: How to Initialize the Prompt?</a:t>
            </a:r>
          </a:p>
        </p:txBody>
      </p:sp>
      <p:sp>
        <p:nvSpPr>
          <p:cNvPr id="3" name="Content Placeholder 2">
            <a:extLst>
              <a:ext uri="{FF2B5EF4-FFF2-40B4-BE49-F238E27FC236}">
                <a16:creationId xmlns:a16="http://schemas.microsoft.com/office/drawing/2014/main" id="{A981ED40-8E31-8207-84FA-1AD19D9C2E1C}"/>
              </a:ext>
            </a:extLst>
          </p:cNvPr>
          <p:cNvSpPr>
            <a:spLocks noGrp="1"/>
          </p:cNvSpPr>
          <p:nvPr>
            <p:ph idx="1"/>
          </p:nvPr>
        </p:nvSpPr>
        <p:spPr>
          <a:xfrm>
            <a:off x="1307659" y="1360912"/>
            <a:ext cx="1680315" cy="467587"/>
          </a:xfrm>
        </p:spPr>
        <p:txBody>
          <a:bodyPr>
            <a:normAutofit/>
          </a:bodyPr>
          <a:lstStyle/>
          <a:p>
            <a:pPr marL="0" indent="0" algn="ctr">
              <a:buNone/>
            </a:pPr>
            <a:r>
              <a:rPr lang="en-CA" sz="1700" b="1"/>
              <a:t>Random</a:t>
            </a:r>
            <a:endParaRPr lang="en-CA" sz="1700"/>
          </a:p>
          <a:p>
            <a:pPr marL="0" indent="0" algn="ctr">
              <a:buNone/>
            </a:pPr>
            <a:endParaRPr lang="en-CA" sz="1500"/>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a:xfrm>
            <a:off x="4144811" y="6375907"/>
            <a:ext cx="4114800" cy="365125"/>
          </a:xfrm>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53</a:t>
            </a:fld>
            <a:endParaRPr lang="en-US"/>
          </a:p>
        </p:txBody>
      </p:sp>
      <mc:AlternateContent xmlns:mc="http://schemas.openxmlformats.org/markup-compatibility/2006" xmlns:a14="http://schemas.microsoft.com/office/drawing/2010/main">
        <mc:Choice Requires="a14">
          <p:graphicFrame>
            <p:nvGraphicFramePr>
              <p:cNvPr id="22" name="Table 21">
                <a:extLst>
                  <a:ext uri="{FF2B5EF4-FFF2-40B4-BE49-F238E27FC236}">
                    <a16:creationId xmlns:a16="http://schemas.microsoft.com/office/drawing/2014/main" id="{772F0F8C-352B-4E50-AFBB-2F48BB7520D9}"/>
                  </a:ext>
                </a:extLst>
              </p:cNvPr>
              <p:cNvGraphicFramePr>
                <a:graphicFrameLocks noGrp="1"/>
              </p:cNvGraphicFramePr>
              <p:nvPr/>
            </p:nvGraphicFramePr>
            <p:xfrm>
              <a:off x="1307659" y="1761421"/>
              <a:ext cx="1680315" cy="365760"/>
            </p:xfrm>
            <a:graphic>
              <a:graphicData uri="http://schemas.openxmlformats.org/drawingml/2006/table">
                <a:tbl>
                  <a:tblPr firstRow="1" bandRow="1">
                    <a:tableStyleId>{22838BEF-8BB2-4498-84A7-C5851F593DF1}</a:tableStyleId>
                  </a:tblPr>
                  <a:tblGrid>
                    <a:gridCol w="560105">
                      <a:extLst>
                        <a:ext uri="{9D8B030D-6E8A-4147-A177-3AD203B41FA5}">
                          <a16:colId xmlns:a16="http://schemas.microsoft.com/office/drawing/2014/main" val="1911660628"/>
                        </a:ext>
                      </a:extLst>
                    </a:gridCol>
                    <a:gridCol w="560105">
                      <a:extLst>
                        <a:ext uri="{9D8B030D-6E8A-4147-A177-3AD203B41FA5}">
                          <a16:colId xmlns:a16="http://schemas.microsoft.com/office/drawing/2014/main" val="3828184066"/>
                        </a:ext>
                      </a:extLst>
                    </a:gridCol>
                    <a:gridCol w="560105">
                      <a:extLst>
                        <a:ext uri="{9D8B030D-6E8A-4147-A177-3AD203B41FA5}">
                          <a16:colId xmlns:a16="http://schemas.microsoft.com/office/drawing/2014/main" val="3947676128"/>
                        </a:ext>
                      </a:extLst>
                    </a:gridCol>
                  </a:tblGrid>
                  <a:tr h="343686">
                    <a:tc>
                      <a:txBody>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𝑷</m:t>
                                    </m:r>
                                  </m:e>
                                  <m:sub>
                                    <m:r>
                                      <a:rPr lang="en-CA" b="1" i="1" smtClean="0">
                                        <a:latin typeface="Cambria Math" panose="02040503050406030204" pitchFamily="18" charset="0"/>
                                      </a:rPr>
                                      <m:t>𝟏</m:t>
                                    </m:r>
                                  </m:sub>
                                </m:sSub>
                              </m:oMath>
                            </m:oMathPara>
                          </a14:m>
                          <a:endParaRPr lang="en-CA"/>
                        </a:p>
                      </a:txBody>
                      <a:tcPr/>
                    </a:tc>
                    <a:tc>
                      <a:txBody>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𝑷</m:t>
                                    </m:r>
                                  </m:e>
                                  <m:sub>
                                    <m:r>
                                      <a:rPr lang="en-CA" b="1" i="1" smtClean="0">
                                        <a:latin typeface="Cambria Math" panose="02040503050406030204" pitchFamily="18" charset="0"/>
                                      </a:rPr>
                                      <m:t>𝟐</m:t>
                                    </m:r>
                                  </m:sub>
                                </m:sSub>
                              </m:oMath>
                            </m:oMathPara>
                          </a14:m>
                          <a:endParaRPr lang="en-CA"/>
                        </a:p>
                      </a:txBody>
                      <a:tcPr/>
                    </a:tc>
                    <a:tc>
                      <a:txBody>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𝑷</m:t>
                                    </m:r>
                                  </m:e>
                                  <m:sub>
                                    <m:r>
                                      <a:rPr lang="en-CA" b="1" i="1" smtClean="0">
                                        <a:latin typeface="Cambria Math" panose="02040503050406030204" pitchFamily="18" charset="0"/>
                                      </a:rPr>
                                      <m:t>𝟑</m:t>
                                    </m:r>
                                  </m:sub>
                                </m:sSub>
                              </m:oMath>
                            </m:oMathPara>
                          </a14:m>
                          <a:endParaRPr lang="en-CA"/>
                        </a:p>
                      </a:txBody>
                      <a:tcPr/>
                    </a:tc>
                    <a:extLst>
                      <a:ext uri="{0D108BD9-81ED-4DB2-BD59-A6C34878D82A}">
                        <a16:rowId xmlns:a16="http://schemas.microsoft.com/office/drawing/2014/main" val="1509913623"/>
                      </a:ext>
                    </a:extLst>
                  </a:tr>
                </a:tbl>
              </a:graphicData>
            </a:graphic>
          </p:graphicFrame>
        </mc:Choice>
        <mc:Fallback xmlns="">
          <p:graphicFrame>
            <p:nvGraphicFramePr>
              <p:cNvPr id="22" name="Table 21">
                <a:extLst>
                  <a:ext uri="{FF2B5EF4-FFF2-40B4-BE49-F238E27FC236}">
                    <a16:creationId xmlns:a16="http://schemas.microsoft.com/office/drawing/2014/main" id="{772F0F8C-352B-4E50-AFBB-2F48BB7520D9}"/>
                  </a:ext>
                </a:extLst>
              </p:cNvPr>
              <p:cNvGraphicFramePr>
                <a:graphicFrameLocks noGrp="1"/>
              </p:cNvGraphicFramePr>
              <p:nvPr/>
            </p:nvGraphicFramePr>
            <p:xfrm>
              <a:off x="1307659" y="1761421"/>
              <a:ext cx="1680315" cy="365760"/>
            </p:xfrm>
            <a:graphic>
              <a:graphicData uri="http://schemas.openxmlformats.org/drawingml/2006/table">
                <a:tbl>
                  <a:tblPr firstRow="1" bandRow="1">
                    <a:tableStyleId>{22838BEF-8BB2-4498-84A7-C5851F593DF1}</a:tableStyleId>
                  </a:tblPr>
                  <a:tblGrid>
                    <a:gridCol w="560105">
                      <a:extLst>
                        <a:ext uri="{9D8B030D-6E8A-4147-A177-3AD203B41FA5}">
                          <a16:colId xmlns:a16="http://schemas.microsoft.com/office/drawing/2014/main" val="1911660628"/>
                        </a:ext>
                      </a:extLst>
                    </a:gridCol>
                    <a:gridCol w="560105">
                      <a:extLst>
                        <a:ext uri="{9D8B030D-6E8A-4147-A177-3AD203B41FA5}">
                          <a16:colId xmlns:a16="http://schemas.microsoft.com/office/drawing/2014/main" val="3828184066"/>
                        </a:ext>
                      </a:extLst>
                    </a:gridCol>
                    <a:gridCol w="560105">
                      <a:extLst>
                        <a:ext uri="{9D8B030D-6E8A-4147-A177-3AD203B41FA5}">
                          <a16:colId xmlns:a16="http://schemas.microsoft.com/office/drawing/2014/main" val="3947676128"/>
                        </a:ext>
                      </a:extLst>
                    </a:gridCol>
                  </a:tblGrid>
                  <a:tr h="365760">
                    <a:tc>
                      <a:txBody>
                        <a:bodyPr/>
                        <a:lstStyle/>
                        <a:p>
                          <a:endParaRPr lang="en-US"/>
                        </a:p>
                      </a:txBody>
                      <a:tcPr>
                        <a:blipFill>
                          <a:blip r:embed="rId3"/>
                          <a:stretch>
                            <a:fillRect l="-1087" t="-1639" r="-203261" b="-4918"/>
                          </a:stretch>
                        </a:blipFill>
                      </a:tcPr>
                    </a:tc>
                    <a:tc>
                      <a:txBody>
                        <a:bodyPr/>
                        <a:lstStyle/>
                        <a:p>
                          <a:endParaRPr lang="en-US"/>
                        </a:p>
                      </a:txBody>
                      <a:tcPr>
                        <a:blipFill>
                          <a:blip r:embed="rId3"/>
                          <a:stretch>
                            <a:fillRect l="-100000" t="-1639" r="-101075" b="-4918"/>
                          </a:stretch>
                        </a:blipFill>
                      </a:tcPr>
                    </a:tc>
                    <a:tc>
                      <a:txBody>
                        <a:bodyPr/>
                        <a:lstStyle/>
                        <a:p>
                          <a:endParaRPr lang="en-US"/>
                        </a:p>
                      </a:txBody>
                      <a:tcPr>
                        <a:blipFill>
                          <a:blip r:embed="rId3"/>
                          <a:stretch>
                            <a:fillRect l="-202174" t="-1639" r="-2174" b="-4918"/>
                          </a:stretch>
                        </a:blipFill>
                      </a:tcPr>
                    </a:tc>
                    <a:extLst>
                      <a:ext uri="{0D108BD9-81ED-4DB2-BD59-A6C34878D82A}">
                        <a16:rowId xmlns:a16="http://schemas.microsoft.com/office/drawing/2014/main" val="1509913623"/>
                      </a:ext>
                    </a:extLst>
                  </a:tr>
                </a:tbl>
              </a:graphicData>
            </a:graphic>
          </p:graphicFrame>
        </mc:Fallback>
      </mc:AlternateContent>
      <p:graphicFrame>
        <p:nvGraphicFramePr>
          <p:cNvPr id="27" name="Table 26">
            <a:extLst>
              <a:ext uri="{FF2B5EF4-FFF2-40B4-BE49-F238E27FC236}">
                <a16:creationId xmlns:a16="http://schemas.microsoft.com/office/drawing/2014/main" id="{33DEF95E-6952-8F18-7884-4116CBAA2AC7}"/>
              </a:ext>
            </a:extLst>
          </p:cNvPr>
          <p:cNvGraphicFramePr>
            <a:graphicFrameLocks noGrp="1"/>
          </p:cNvGraphicFramePr>
          <p:nvPr/>
        </p:nvGraphicFramePr>
        <p:xfrm>
          <a:off x="681893" y="2890440"/>
          <a:ext cx="2931849" cy="1554480"/>
        </p:xfrm>
        <a:graphic>
          <a:graphicData uri="http://schemas.openxmlformats.org/drawingml/2006/table">
            <a:tbl>
              <a:tblPr firstRow="1" bandRow="1">
                <a:tableStyleId>{22838BEF-8BB2-4498-84A7-C5851F593DF1}</a:tableStyleId>
              </a:tblPr>
              <a:tblGrid>
                <a:gridCol w="977283">
                  <a:extLst>
                    <a:ext uri="{9D8B030D-6E8A-4147-A177-3AD203B41FA5}">
                      <a16:colId xmlns:a16="http://schemas.microsoft.com/office/drawing/2014/main" val="2201601970"/>
                    </a:ext>
                  </a:extLst>
                </a:gridCol>
                <a:gridCol w="977283">
                  <a:extLst>
                    <a:ext uri="{9D8B030D-6E8A-4147-A177-3AD203B41FA5}">
                      <a16:colId xmlns:a16="http://schemas.microsoft.com/office/drawing/2014/main" val="3203718929"/>
                    </a:ext>
                  </a:extLst>
                </a:gridCol>
                <a:gridCol w="977283">
                  <a:extLst>
                    <a:ext uri="{9D8B030D-6E8A-4147-A177-3AD203B41FA5}">
                      <a16:colId xmlns:a16="http://schemas.microsoft.com/office/drawing/2014/main" val="1923695990"/>
                    </a:ext>
                  </a:extLst>
                </a:gridCol>
              </a:tblGrid>
              <a:tr h="1460666">
                <a:tc>
                  <a:txBody>
                    <a:bodyPr/>
                    <a:lstStyle/>
                    <a:p>
                      <a:r>
                        <a:rPr lang="en-CA" sz="1200" b="0" i="0" kern="1200">
                          <a:solidFill>
                            <a:schemeClr val="dk1"/>
                          </a:solidFill>
                          <a:effectLst/>
                          <a:latin typeface="+mn-lt"/>
                          <a:ea typeface="+mn-ea"/>
                          <a:cs typeface="+mn-cs"/>
                        </a:rPr>
                        <a:t>0.689</a:t>
                      </a:r>
                    </a:p>
                    <a:p>
                      <a:r>
                        <a:rPr lang="en-CA" sz="1200" b="0" i="0" kern="1200">
                          <a:solidFill>
                            <a:schemeClr val="dk1"/>
                          </a:solidFill>
                          <a:effectLst/>
                          <a:latin typeface="+mn-lt"/>
                          <a:ea typeface="+mn-ea"/>
                          <a:cs typeface="+mn-cs"/>
                        </a:rPr>
                        <a:t>0.797</a:t>
                      </a:r>
                    </a:p>
                    <a:p>
                      <a:r>
                        <a:rPr lang="en-CA" sz="1200" b="0" i="0" kern="1200">
                          <a:solidFill>
                            <a:schemeClr val="dk1"/>
                          </a:solidFill>
                          <a:effectLst/>
                          <a:latin typeface="+mn-lt"/>
                          <a:ea typeface="+mn-ea"/>
                          <a:cs typeface="+mn-cs"/>
                        </a:rPr>
                        <a:t>0.068</a:t>
                      </a:r>
                    </a:p>
                    <a:p>
                      <a:r>
                        <a:rPr lang="en-CA" sz="1200" b="0" i="0" kern="1200">
                          <a:solidFill>
                            <a:schemeClr val="dk1"/>
                          </a:solidFill>
                          <a:effectLst/>
                          <a:latin typeface="+mn-lt"/>
                          <a:ea typeface="+mn-ea"/>
                          <a:cs typeface="+mn-cs"/>
                        </a:rPr>
                        <a:t>-0.165</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txBody>
                  <a:tcPr/>
                </a:tc>
                <a:tc>
                  <a:txBody>
                    <a:bodyPr/>
                    <a:lstStyle/>
                    <a:p>
                      <a:r>
                        <a:rPr lang="en-CA" sz="1200" b="0" i="0" kern="1200">
                          <a:solidFill>
                            <a:schemeClr val="dk1"/>
                          </a:solidFill>
                          <a:effectLst/>
                          <a:latin typeface="+mn-lt"/>
                          <a:ea typeface="+mn-ea"/>
                          <a:cs typeface="+mn-cs"/>
                        </a:rPr>
                        <a:t>-0.423</a:t>
                      </a:r>
                    </a:p>
                    <a:p>
                      <a:r>
                        <a:rPr lang="en-CA" sz="1200" b="0" i="0" kern="1200">
                          <a:solidFill>
                            <a:schemeClr val="dk1"/>
                          </a:solidFill>
                          <a:effectLst/>
                          <a:latin typeface="+mn-lt"/>
                          <a:ea typeface="+mn-ea"/>
                          <a:cs typeface="+mn-cs"/>
                        </a:rPr>
                        <a:t>-0.526</a:t>
                      </a:r>
                    </a:p>
                    <a:p>
                      <a:r>
                        <a:rPr lang="en-CA" sz="1200" b="0" i="0" kern="1200">
                          <a:solidFill>
                            <a:schemeClr val="dk1"/>
                          </a:solidFill>
                          <a:effectLst/>
                          <a:latin typeface="+mn-lt"/>
                          <a:ea typeface="+mn-ea"/>
                          <a:cs typeface="+mn-cs"/>
                        </a:rPr>
                        <a:t>-0.607</a:t>
                      </a:r>
                    </a:p>
                    <a:p>
                      <a:r>
                        <a:rPr lang="en-CA" sz="1200" b="0" i="0" kern="1200">
                          <a:solidFill>
                            <a:schemeClr val="dk1"/>
                          </a:solidFill>
                          <a:effectLst/>
                          <a:latin typeface="+mn-lt"/>
                          <a:ea typeface="+mn-ea"/>
                          <a:cs typeface="+mn-cs"/>
                        </a:rPr>
                        <a:t>-0.035</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endParaRPr lang="en-CA" sz="1200" b="0" i="0" kern="1200">
                        <a:solidFill>
                          <a:schemeClr val="dk1"/>
                        </a:solidFill>
                        <a:effectLst/>
                        <a:latin typeface="+mn-lt"/>
                        <a:ea typeface="+mn-ea"/>
                        <a:cs typeface="+mn-cs"/>
                      </a:endParaRPr>
                    </a:p>
                  </a:txBody>
                  <a:tcPr/>
                </a:tc>
                <a:tc>
                  <a:txBody>
                    <a:bodyPr/>
                    <a:lstStyle/>
                    <a:p>
                      <a:r>
                        <a:rPr lang="en-CA" sz="1200" b="0" i="0" kern="1200">
                          <a:solidFill>
                            <a:schemeClr val="dk1"/>
                          </a:solidFill>
                          <a:effectLst/>
                          <a:latin typeface="+mn-lt"/>
                          <a:ea typeface="+mn-ea"/>
                          <a:cs typeface="+mn-cs"/>
                        </a:rPr>
                        <a:t>-0.946</a:t>
                      </a:r>
                    </a:p>
                    <a:p>
                      <a:r>
                        <a:rPr lang="en-CA" sz="1200" b="0" i="0" kern="1200">
                          <a:solidFill>
                            <a:schemeClr val="dk1"/>
                          </a:solidFill>
                          <a:effectLst/>
                          <a:latin typeface="+mn-lt"/>
                          <a:ea typeface="+mn-ea"/>
                          <a:cs typeface="+mn-cs"/>
                        </a:rPr>
                        <a:t>0.426</a:t>
                      </a:r>
                    </a:p>
                    <a:p>
                      <a:r>
                        <a:rPr lang="en-CA" sz="1200" b="0" i="0" kern="1200">
                          <a:solidFill>
                            <a:schemeClr val="dk1"/>
                          </a:solidFill>
                          <a:effectLst/>
                          <a:latin typeface="+mn-lt"/>
                          <a:ea typeface="+mn-ea"/>
                          <a:cs typeface="+mn-cs"/>
                        </a:rPr>
                        <a:t>0.452</a:t>
                      </a:r>
                    </a:p>
                    <a:p>
                      <a:r>
                        <a:rPr lang="en-CA" sz="1200" b="0" i="0" kern="1200">
                          <a:solidFill>
                            <a:schemeClr val="dk1"/>
                          </a:solidFill>
                          <a:effectLst/>
                          <a:latin typeface="+mn-lt"/>
                          <a:ea typeface="+mn-ea"/>
                          <a:cs typeface="+mn-cs"/>
                        </a:rPr>
                        <a:t>-0.523</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endParaRPr lang="en-CA" sz="1200" b="0" i="0" kern="1200">
                        <a:solidFill>
                          <a:schemeClr val="dk1"/>
                        </a:solidFill>
                        <a:effectLst/>
                        <a:latin typeface="+mn-lt"/>
                        <a:ea typeface="+mn-ea"/>
                        <a:cs typeface="+mn-cs"/>
                      </a:endParaRPr>
                    </a:p>
                  </a:txBody>
                  <a:tcPr/>
                </a:tc>
                <a:extLst>
                  <a:ext uri="{0D108BD9-81ED-4DB2-BD59-A6C34878D82A}">
                    <a16:rowId xmlns:a16="http://schemas.microsoft.com/office/drawing/2014/main" val="4032672398"/>
                  </a:ext>
                </a:extLst>
              </a:tr>
            </a:tbl>
          </a:graphicData>
        </a:graphic>
      </p:graphicFrame>
      <p:cxnSp>
        <p:nvCxnSpPr>
          <p:cNvPr id="42" name="Straight Arrow Connector 41">
            <a:extLst>
              <a:ext uri="{FF2B5EF4-FFF2-40B4-BE49-F238E27FC236}">
                <a16:creationId xmlns:a16="http://schemas.microsoft.com/office/drawing/2014/main" id="{C615FEAA-2C13-386B-0B14-965462E34BE7}"/>
              </a:ext>
            </a:extLst>
          </p:cNvPr>
          <p:cNvCxnSpPr>
            <a:endCxn id="27" idx="0"/>
          </p:cNvCxnSpPr>
          <p:nvPr/>
        </p:nvCxnSpPr>
        <p:spPr>
          <a:xfrm>
            <a:off x="2147817" y="2099748"/>
            <a:ext cx="0" cy="790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DF745910-9DCA-8B2C-24CC-B838600558BF}"/>
                  </a:ext>
                </a:extLst>
              </p:cNvPr>
              <p:cNvGraphicFramePr>
                <a:graphicFrameLocks noGrp="1"/>
              </p:cNvGraphicFramePr>
              <p:nvPr/>
            </p:nvGraphicFramePr>
            <p:xfrm>
              <a:off x="5057127" y="1769102"/>
              <a:ext cx="1680315" cy="365760"/>
            </p:xfrm>
            <a:graphic>
              <a:graphicData uri="http://schemas.openxmlformats.org/drawingml/2006/table">
                <a:tbl>
                  <a:tblPr firstRow="1" bandRow="1">
                    <a:tableStyleId>{22838BEF-8BB2-4498-84A7-C5851F593DF1}</a:tableStyleId>
                  </a:tblPr>
                  <a:tblGrid>
                    <a:gridCol w="560105">
                      <a:extLst>
                        <a:ext uri="{9D8B030D-6E8A-4147-A177-3AD203B41FA5}">
                          <a16:colId xmlns:a16="http://schemas.microsoft.com/office/drawing/2014/main" val="1911660628"/>
                        </a:ext>
                      </a:extLst>
                    </a:gridCol>
                    <a:gridCol w="560105">
                      <a:extLst>
                        <a:ext uri="{9D8B030D-6E8A-4147-A177-3AD203B41FA5}">
                          <a16:colId xmlns:a16="http://schemas.microsoft.com/office/drawing/2014/main" val="3828184066"/>
                        </a:ext>
                      </a:extLst>
                    </a:gridCol>
                    <a:gridCol w="560105">
                      <a:extLst>
                        <a:ext uri="{9D8B030D-6E8A-4147-A177-3AD203B41FA5}">
                          <a16:colId xmlns:a16="http://schemas.microsoft.com/office/drawing/2014/main" val="3947676128"/>
                        </a:ext>
                      </a:extLst>
                    </a:gridCol>
                  </a:tblGrid>
                  <a:tr h="343686">
                    <a:tc>
                      <a:txBody>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𝑷</m:t>
                                    </m:r>
                                  </m:e>
                                  <m:sub>
                                    <m:r>
                                      <a:rPr lang="en-CA" b="1" i="1" smtClean="0">
                                        <a:latin typeface="Cambria Math" panose="02040503050406030204" pitchFamily="18" charset="0"/>
                                      </a:rPr>
                                      <m:t>𝟏</m:t>
                                    </m:r>
                                  </m:sub>
                                </m:sSub>
                              </m:oMath>
                            </m:oMathPara>
                          </a14:m>
                          <a:endParaRPr lang="en-CA"/>
                        </a:p>
                      </a:txBody>
                      <a:tcPr/>
                    </a:tc>
                    <a:tc>
                      <a:txBody>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𝑷</m:t>
                                    </m:r>
                                  </m:e>
                                  <m:sub>
                                    <m:r>
                                      <a:rPr lang="en-CA" b="1" i="1" smtClean="0">
                                        <a:latin typeface="Cambria Math" panose="02040503050406030204" pitchFamily="18" charset="0"/>
                                      </a:rPr>
                                      <m:t>𝟐</m:t>
                                    </m:r>
                                  </m:sub>
                                </m:sSub>
                              </m:oMath>
                            </m:oMathPara>
                          </a14:m>
                          <a:endParaRPr lang="en-CA"/>
                        </a:p>
                      </a:txBody>
                      <a:tcPr/>
                    </a:tc>
                    <a:tc>
                      <a:txBody>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𝑷</m:t>
                                    </m:r>
                                  </m:e>
                                  <m:sub>
                                    <m:r>
                                      <a:rPr lang="en-CA" b="1" i="1" smtClean="0">
                                        <a:latin typeface="Cambria Math" panose="02040503050406030204" pitchFamily="18" charset="0"/>
                                      </a:rPr>
                                      <m:t>𝟑</m:t>
                                    </m:r>
                                  </m:sub>
                                </m:sSub>
                              </m:oMath>
                            </m:oMathPara>
                          </a14:m>
                          <a:endParaRPr lang="en-CA"/>
                        </a:p>
                      </a:txBody>
                      <a:tcPr/>
                    </a:tc>
                    <a:extLst>
                      <a:ext uri="{0D108BD9-81ED-4DB2-BD59-A6C34878D82A}">
                        <a16:rowId xmlns:a16="http://schemas.microsoft.com/office/drawing/2014/main" val="1509913623"/>
                      </a:ext>
                    </a:extLst>
                  </a:tr>
                </a:tbl>
              </a:graphicData>
            </a:graphic>
          </p:graphicFrame>
        </mc:Choice>
        <mc:Fallback xmlns="">
          <p:graphicFrame>
            <p:nvGraphicFramePr>
              <p:cNvPr id="7" name="Table 6">
                <a:extLst>
                  <a:ext uri="{FF2B5EF4-FFF2-40B4-BE49-F238E27FC236}">
                    <a16:creationId xmlns:a16="http://schemas.microsoft.com/office/drawing/2014/main" id="{DF745910-9DCA-8B2C-24CC-B838600558BF}"/>
                  </a:ext>
                </a:extLst>
              </p:cNvPr>
              <p:cNvGraphicFramePr>
                <a:graphicFrameLocks noGrp="1"/>
              </p:cNvGraphicFramePr>
              <p:nvPr/>
            </p:nvGraphicFramePr>
            <p:xfrm>
              <a:off x="5057127" y="1769102"/>
              <a:ext cx="1680315" cy="365760"/>
            </p:xfrm>
            <a:graphic>
              <a:graphicData uri="http://schemas.openxmlformats.org/drawingml/2006/table">
                <a:tbl>
                  <a:tblPr firstRow="1" bandRow="1">
                    <a:tableStyleId>{22838BEF-8BB2-4498-84A7-C5851F593DF1}</a:tableStyleId>
                  </a:tblPr>
                  <a:tblGrid>
                    <a:gridCol w="560105">
                      <a:extLst>
                        <a:ext uri="{9D8B030D-6E8A-4147-A177-3AD203B41FA5}">
                          <a16:colId xmlns:a16="http://schemas.microsoft.com/office/drawing/2014/main" val="1911660628"/>
                        </a:ext>
                      </a:extLst>
                    </a:gridCol>
                    <a:gridCol w="560105">
                      <a:extLst>
                        <a:ext uri="{9D8B030D-6E8A-4147-A177-3AD203B41FA5}">
                          <a16:colId xmlns:a16="http://schemas.microsoft.com/office/drawing/2014/main" val="3828184066"/>
                        </a:ext>
                      </a:extLst>
                    </a:gridCol>
                    <a:gridCol w="560105">
                      <a:extLst>
                        <a:ext uri="{9D8B030D-6E8A-4147-A177-3AD203B41FA5}">
                          <a16:colId xmlns:a16="http://schemas.microsoft.com/office/drawing/2014/main" val="3947676128"/>
                        </a:ext>
                      </a:extLst>
                    </a:gridCol>
                  </a:tblGrid>
                  <a:tr h="365760">
                    <a:tc>
                      <a:txBody>
                        <a:bodyPr/>
                        <a:lstStyle/>
                        <a:p>
                          <a:endParaRPr lang="en-US"/>
                        </a:p>
                      </a:txBody>
                      <a:tcPr>
                        <a:blipFill>
                          <a:blip r:embed="rId4"/>
                          <a:stretch>
                            <a:fillRect l="-1087" t="-1639" r="-203261" b="-3279"/>
                          </a:stretch>
                        </a:blipFill>
                      </a:tcPr>
                    </a:tc>
                    <a:tc>
                      <a:txBody>
                        <a:bodyPr/>
                        <a:lstStyle/>
                        <a:p>
                          <a:endParaRPr lang="en-US"/>
                        </a:p>
                      </a:txBody>
                      <a:tcPr>
                        <a:blipFill>
                          <a:blip r:embed="rId4"/>
                          <a:stretch>
                            <a:fillRect l="-100000" t="-1639" r="-101075" b="-3279"/>
                          </a:stretch>
                        </a:blipFill>
                      </a:tcPr>
                    </a:tc>
                    <a:tc>
                      <a:txBody>
                        <a:bodyPr/>
                        <a:lstStyle/>
                        <a:p>
                          <a:endParaRPr lang="en-US"/>
                        </a:p>
                      </a:txBody>
                      <a:tcPr>
                        <a:blipFill>
                          <a:blip r:embed="rId4"/>
                          <a:stretch>
                            <a:fillRect l="-202174" t="-1639" r="-2174" b="-3279"/>
                          </a:stretch>
                        </a:blipFill>
                      </a:tcPr>
                    </a:tc>
                    <a:extLst>
                      <a:ext uri="{0D108BD9-81ED-4DB2-BD59-A6C34878D82A}">
                        <a16:rowId xmlns:a16="http://schemas.microsoft.com/office/drawing/2014/main" val="1509913623"/>
                      </a:ext>
                    </a:extLst>
                  </a:tr>
                </a:tbl>
              </a:graphicData>
            </a:graphic>
          </p:graphicFrame>
        </mc:Fallback>
      </mc:AlternateContent>
      <p:cxnSp>
        <p:nvCxnSpPr>
          <p:cNvPr id="10" name="Straight Arrow Connector 9">
            <a:extLst>
              <a:ext uri="{FF2B5EF4-FFF2-40B4-BE49-F238E27FC236}">
                <a16:creationId xmlns:a16="http://schemas.microsoft.com/office/drawing/2014/main" id="{91C11B7D-9141-0DFA-5EC8-1BCAB65CC08E}"/>
              </a:ext>
            </a:extLst>
          </p:cNvPr>
          <p:cNvCxnSpPr>
            <a:cxnSpLocks/>
          </p:cNvCxnSpPr>
          <p:nvPr/>
        </p:nvCxnSpPr>
        <p:spPr>
          <a:xfrm>
            <a:off x="5788799" y="2107429"/>
            <a:ext cx="0" cy="790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4AA6D9CE-3CB5-ED1F-4F3B-2A0238078E25}"/>
              </a:ext>
            </a:extLst>
          </p:cNvPr>
          <p:cNvSpPr txBox="1">
            <a:spLocks/>
          </p:cNvSpPr>
          <p:nvPr/>
        </p:nvSpPr>
        <p:spPr>
          <a:xfrm>
            <a:off x="3781764" y="1222412"/>
            <a:ext cx="4262033" cy="467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1700" b="1"/>
              <a:t>Random Drawn from Model Vocabulary. Restricted to 5000 most “common” tokens</a:t>
            </a:r>
            <a:endParaRPr lang="en-CA" sz="1700"/>
          </a:p>
          <a:p>
            <a:pPr marL="0" indent="0" algn="ctr">
              <a:buFont typeface="Arial" panose="020B0604020202020204" pitchFamily="34" charset="0"/>
              <a:buNone/>
            </a:pPr>
            <a:endParaRPr lang="en-CA" sz="1400"/>
          </a:p>
        </p:txBody>
      </p:sp>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EAE353DF-7A6F-E8F4-C23F-275F80CD1092}"/>
                  </a:ext>
                </a:extLst>
              </p:cNvPr>
              <p:cNvGraphicFramePr>
                <a:graphicFrameLocks noGrp="1"/>
              </p:cNvGraphicFramePr>
              <p:nvPr/>
            </p:nvGraphicFramePr>
            <p:xfrm>
              <a:off x="9122281" y="1769102"/>
              <a:ext cx="1680315" cy="365760"/>
            </p:xfrm>
            <a:graphic>
              <a:graphicData uri="http://schemas.openxmlformats.org/drawingml/2006/table">
                <a:tbl>
                  <a:tblPr firstRow="1" bandRow="1">
                    <a:tableStyleId>{22838BEF-8BB2-4498-84A7-C5851F593DF1}</a:tableStyleId>
                  </a:tblPr>
                  <a:tblGrid>
                    <a:gridCol w="560105">
                      <a:extLst>
                        <a:ext uri="{9D8B030D-6E8A-4147-A177-3AD203B41FA5}">
                          <a16:colId xmlns:a16="http://schemas.microsoft.com/office/drawing/2014/main" val="1911660628"/>
                        </a:ext>
                      </a:extLst>
                    </a:gridCol>
                    <a:gridCol w="560105">
                      <a:extLst>
                        <a:ext uri="{9D8B030D-6E8A-4147-A177-3AD203B41FA5}">
                          <a16:colId xmlns:a16="http://schemas.microsoft.com/office/drawing/2014/main" val="3828184066"/>
                        </a:ext>
                      </a:extLst>
                    </a:gridCol>
                    <a:gridCol w="560105">
                      <a:extLst>
                        <a:ext uri="{9D8B030D-6E8A-4147-A177-3AD203B41FA5}">
                          <a16:colId xmlns:a16="http://schemas.microsoft.com/office/drawing/2014/main" val="3947676128"/>
                        </a:ext>
                      </a:extLst>
                    </a:gridCol>
                  </a:tblGrid>
                  <a:tr h="343686">
                    <a:tc>
                      <a:txBody>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𝑷</m:t>
                                    </m:r>
                                  </m:e>
                                  <m:sub>
                                    <m:r>
                                      <a:rPr lang="en-CA" b="1" i="1" smtClean="0">
                                        <a:latin typeface="Cambria Math" panose="02040503050406030204" pitchFamily="18" charset="0"/>
                                      </a:rPr>
                                      <m:t>𝟏</m:t>
                                    </m:r>
                                  </m:sub>
                                </m:sSub>
                              </m:oMath>
                            </m:oMathPara>
                          </a14:m>
                          <a:endParaRPr lang="en-CA"/>
                        </a:p>
                      </a:txBody>
                      <a:tcPr/>
                    </a:tc>
                    <a:tc>
                      <a:txBody>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𝑷</m:t>
                                    </m:r>
                                  </m:e>
                                  <m:sub>
                                    <m:r>
                                      <a:rPr lang="en-CA" b="1" i="1" smtClean="0">
                                        <a:latin typeface="Cambria Math" panose="02040503050406030204" pitchFamily="18" charset="0"/>
                                      </a:rPr>
                                      <m:t>𝟐</m:t>
                                    </m:r>
                                  </m:sub>
                                </m:sSub>
                              </m:oMath>
                            </m:oMathPara>
                          </a14:m>
                          <a:endParaRPr lang="en-CA"/>
                        </a:p>
                      </a:txBody>
                      <a:tcPr/>
                    </a:tc>
                    <a:tc>
                      <a:txBody>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𝑷</m:t>
                                    </m:r>
                                  </m:e>
                                  <m:sub>
                                    <m:r>
                                      <a:rPr lang="en-CA" b="1" i="1" smtClean="0">
                                        <a:latin typeface="Cambria Math" panose="02040503050406030204" pitchFamily="18" charset="0"/>
                                      </a:rPr>
                                      <m:t>𝟑</m:t>
                                    </m:r>
                                  </m:sub>
                                </m:sSub>
                              </m:oMath>
                            </m:oMathPara>
                          </a14:m>
                          <a:endParaRPr lang="en-CA"/>
                        </a:p>
                      </a:txBody>
                      <a:tcPr/>
                    </a:tc>
                    <a:extLst>
                      <a:ext uri="{0D108BD9-81ED-4DB2-BD59-A6C34878D82A}">
                        <a16:rowId xmlns:a16="http://schemas.microsoft.com/office/drawing/2014/main" val="1509913623"/>
                      </a:ext>
                    </a:extLst>
                  </a:tr>
                </a:tbl>
              </a:graphicData>
            </a:graphic>
          </p:graphicFrame>
        </mc:Choice>
        <mc:Fallback xmlns="">
          <p:graphicFrame>
            <p:nvGraphicFramePr>
              <p:cNvPr id="12" name="Table 11">
                <a:extLst>
                  <a:ext uri="{FF2B5EF4-FFF2-40B4-BE49-F238E27FC236}">
                    <a16:creationId xmlns:a16="http://schemas.microsoft.com/office/drawing/2014/main" id="{EAE353DF-7A6F-E8F4-C23F-275F80CD1092}"/>
                  </a:ext>
                </a:extLst>
              </p:cNvPr>
              <p:cNvGraphicFramePr>
                <a:graphicFrameLocks noGrp="1"/>
              </p:cNvGraphicFramePr>
              <p:nvPr/>
            </p:nvGraphicFramePr>
            <p:xfrm>
              <a:off x="9122281" y="1769102"/>
              <a:ext cx="1680315" cy="365760"/>
            </p:xfrm>
            <a:graphic>
              <a:graphicData uri="http://schemas.openxmlformats.org/drawingml/2006/table">
                <a:tbl>
                  <a:tblPr firstRow="1" bandRow="1">
                    <a:tableStyleId>{22838BEF-8BB2-4498-84A7-C5851F593DF1}</a:tableStyleId>
                  </a:tblPr>
                  <a:tblGrid>
                    <a:gridCol w="560105">
                      <a:extLst>
                        <a:ext uri="{9D8B030D-6E8A-4147-A177-3AD203B41FA5}">
                          <a16:colId xmlns:a16="http://schemas.microsoft.com/office/drawing/2014/main" val="1911660628"/>
                        </a:ext>
                      </a:extLst>
                    </a:gridCol>
                    <a:gridCol w="560105">
                      <a:extLst>
                        <a:ext uri="{9D8B030D-6E8A-4147-A177-3AD203B41FA5}">
                          <a16:colId xmlns:a16="http://schemas.microsoft.com/office/drawing/2014/main" val="3828184066"/>
                        </a:ext>
                      </a:extLst>
                    </a:gridCol>
                    <a:gridCol w="560105">
                      <a:extLst>
                        <a:ext uri="{9D8B030D-6E8A-4147-A177-3AD203B41FA5}">
                          <a16:colId xmlns:a16="http://schemas.microsoft.com/office/drawing/2014/main" val="3947676128"/>
                        </a:ext>
                      </a:extLst>
                    </a:gridCol>
                  </a:tblGrid>
                  <a:tr h="365760">
                    <a:tc>
                      <a:txBody>
                        <a:bodyPr/>
                        <a:lstStyle/>
                        <a:p>
                          <a:endParaRPr lang="en-US"/>
                        </a:p>
                      </a:txBody>
                      <a:tcPr>
                        <a:blipFill>
                          <a:blip r:embed="rId5"/>
                          <a:stretch>
                            <a:fillRect l="-1087" t="-1639" r="-203261" b="-3279"/>
                          </a:stretch>
                        </a:blipFill>
                      </a:tcPr>
                    </a:tc>
                    <a:tc>
                      <a:txBody>
                        <a:bodyPr/>
                        <a:lstStyle/>
                        <a:p>
                          <a:endParaRPr lang="en-US"/>
                        </a:p>
                      </a:txBody>
                      <a:tcPr>
                        <a:blipFill>
                          <a:blip r:embed="rId5"/>
                          <a:stretch>
                            <a:fillRect l="-100000" t="-1639" r="-101075" b="-3279"/>
                          </a:stretch>
                        </a:blipFill>
                      </a:tcPr>
                    </a:tc>
                    <a:tc>
                      <a:txBody>
                        <a:bodyPr/>
                        <a:lstStyle/>
                        <a:p>
                          <a:endParaRPr lang="en-US"/>
                        </a:p>
                      </a:txBody>
                      <a:tcPr>
                        <a:blipFill>
                          <a:blip r:embed="rId5"/>
                          <a:stretch>
                            <a:fillRect l="-202174" t="-1639" r="-2174" b="-3279"/>
                          </a:stretch>
                        </a:blipFill>
                      </a:tcPr>
                    </a:tc>
                    <a:extLst>
                      <a:ext uri="{0D108BD9-81ED-4DB2-BD59-A6C34878D82A}">
                        <a16:rowId xmlns:a16="http://schemas.microsoft.com/office/drawing/2014/main" val="1509913623"/>
                      </a:ext>
                    </a:extLst>
                  </a:tr>
                </a:tbl>
              </a:graphicData>
            </a:graphic>
          </p:graphicFrame>
        </mc:Fallback>
      </mc:AlternateContent>
      <p:cxnSp>
        <p:nvCxnSpPr>
          <p:cNvPr id="14" name="Straight Arrow Connector 13">
            <a:extLst>
              <a:ext uri="{FF2B5EF4-FFF2-40B4-BE49-F238E27FC236}">
                <a16:creationId xmlns:a16="http://schemas.microsoft.com/office/drawing/2014/main" id="{D5F7F04F-1D89-A9EC-D945-A929F75D9B86}"/>
              </a:ext>
            </a:extLst>
          </p:cNvPr>
          <p:cNvCxnSpPr>
            <a:cxnSpLocks/>
          </p:cNvCxnSpPr>
          <p:nvPr/>
        </p:nvCxnSpPr>
        <p:spPr>
          <a:xfrm>
            <a:off x="9853953" y="2107429"/>
            <a:ext cx="0" cy="790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3527EC00-4F0B-1AD9-F15D-0FB965033F3B}"/>
              </a:ext>
            </a:extLst>
          </p:cNvPr>
          <p:cNvSpPr txBox="1">
            <a:spLocks/>
          </p:cNvSpPr>
          <p:nvPr/>
        </p:nvSpPr>
        <p:spPr>
          <a:xfrm>
            <a:off x="7889234" y="1301515"/>
            <a:ext cx="4106441" cy="467587"/>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5200" b="1"/>
              <a:t>Embeddings that Enumerate Output Classes (ex. News Classification)</a:t>
            </a:r>
            <a:endParaRPr lang="en-CA" sz="5200"/>
          </a:p>
          <a:p>
            <a:pPr marL="0" indent="0" algn="ctr">
              <a:buFont typeface="Arial" panose="020B0604020202020204" pitchFamily="34" charset="0"/>
              <a:buNone/>
            </a:pPr>
            <a:endParaRPr lang="en-CA"/>
          </a:p>
        </p:txBody>
      </p:sp>
      <p:graphicFrame>
        <p:nvGraphicFramePr>
          <p:cNvPr id="18" name="Table 17">
            <a:extLst>
              <a:ext uri="{FF2B5EF4-FFF2-40B4-BE49-F238E27FC236}">
                <a16:creationId xmlns:a16="http://schemas.microsoft.com/office/drawing/2014/main" id="{513B448B-50FC-0040-8FF5-263CF87FA72F}"/>
              </a:ext>
            </a:extLst>
          </p:cNvPr>
          <p:cNvGraphicFramePr>
            <a:graphicFrameLocks noGrp="1"/>
          </p:cNvGraphicFramePr>
          <p:nvPr/>
        </p:nvGraphicFramePr>
        <p:xfrm>
          <a:off x="4431359" y="2890440"/>
          <a:ext cx="2931849" cy="1742440"/>
        </p:xfrm>
        <a:graphic>
          <a:graphicData uri="http://schemas.openxmlformats.org/drawingml/2006/table">
            <a:tbl>
              <a:tblPr firstRow="1" bandRow="1">
                <a:tableStyleId>{22838BEF-8BB2-4498-84A7-C5851F593DF1}</a:tableStyleId>
              </a:tblPr>
              <a:tblGrid>
                <a:gridCol w="977283">
                  <a:extLst>
                    <a:ext uri="{9D8B030D-6E8A-4147-A177-3AD203B41FA5}">
                      <a16:colId xmlns:a16="http://schemas.microsoft.com/office/drawing/2014/main" val="2337233480"/>
                    </a:ext>
                  </a:extLst>
                </a:gridCol>
                <a:gridCol w="977283">
                  <a:extLst>
                    <a:ext uri="{9D8B030D-6E8A-4147-A177-3AD203B41FA5}">
                      <a16:colId xmlns:a16="http://schemas.microsoft.com/office/drawing/2014/main" val="964288779"/>
                    </a:ext>
                  </a:extLst>
                </a:gridCol>
                <a:gridCol w="977283">
                  <a:extLst>
                    <a:ext uri="{9D8B030D-6E8A-4147-A177-3AD203B41FA5}">
                      <a16:colId xmlns:a16="http://schemas.microsoft.com/office/drawing/2014/main" val="3223959253"/>
                    </a:ext>
                  </a:extLst>
                </a:gridCol>
              </a:tblGrid>
              <a:tr h="370840">
                <a:tc>
                  <a:txBody>
                    <a:bodyPr/>
                    <a:lstStyle/>
                    <a:p>
                      <a:r>
                        <a:rPr lang="en-CA"/>
                        <a:t>Dog</a:t>
                      </a:r>
                    </a:p>
                  </a:txBody>
                  <a:tcPr/>
                </a:tc>
                <a:tc>
                  <a:txBody>
                    <a:bodyPr/>
                    <a:lstStyle/>
                    <a:p>
                      <a:r>
                        <a:rPr lang="en-CA"/>
                        <a:t>Sky</a:t>
                      </a:r>
                    </a:p>
                  </a:txBody>
                  <a:tcPr/>
                </a:tc>
                <a:tc>
                  <a:txBody>
                    <a:bodyPr/>
                    <a:lstStyle/>
                    <a:p>
                      <a:r>
                        <a:rPr lang="en-CA"/>
                        <a:t>Purple</a:t>
                      </a:r>
                    </a:p>
                  </a:txBody>
                  <a:tcPr/>
                </a:tc>
                <a:extLst>
                  <a:ext uri="{0D108BD9-81ED-4DB2-BD59-A6C34878D82A}">
                    <a16:rowId xmlns:a16="http://schemas.microsoft.com/office/drawing/2014/main" val="1534025716"/>
                  </a:ext>
                </a:extLst>
              </a:tr>
              <a:tr h="370840">
                <a:tc>
                  <a:txBody>
                    <a:bodyPr/>
                    <a:lstStyle/>
                    <a:p>
                      <a:r>
                        <a:rPr lang="en-CA" sz="1200" b="0" i="0" kern="1200">
                          <a:solidFill>
                            <a:schemeClr val="dk1"/>
                          </a:solidFill>
                          <a:effectLst/>
                          <a:latin typeface="+mn-lt"/>
                          <a:ea typeface="+mn-ea"/>
                          <a:cs typeface="+mn-cs"/>
                        </a:rPr>
                        <a:t>-0.926</a:t>
                      </a:r>
                    </a:p>
                    <a:p>
                      <a:r>
                        <a:rPr lang="en-CA" sz="1200" b="0" i="0" kern="1200">
                          <a:solidFill>
                            <a:schemeClr val="dk1"/>
                          </a:solidFill>
                          <a:effectLst/>
                          <a:latin typeface="+mn-lt"/>
                          <a:ea typeface="+mn-ea"/>
                          <a:cs typeface="+mn-cs"/>
                        </a:rPr>
                        <a:t>0.850</a:t>
                      </a:r>
                    </a:p>
                    <a:p>
                      <a:r>
                        <a:rPr lang="en-CA" sz="1200" b="0" i="0" kern="1200">
                          <a:solidFill>
                            <a:schemeClr val="dk1"/>
                          </a:solidFill>
                          <a:effectLst/>
                          <a:latin typeface="+mn-lt"/>
                          <a:ea typeface="+mn-ea"/>
                          <a:cs typeface="+mn-cs"/>
                        </a:rPr>
                        <a:t>0.099</a:t>
                      </a:r>
                    </a:p>
                    <a:p>
                      <a:r>
                        <a:rPr lang="en-CA" sz="1200" b="0" i="0" kern="1200">
                          <a:solidFill>
                            <a:schemeClr val="dk1"/>
                          </a:solidFill>
                          <a:effectLst/>
                          <a:latin typeface="+mn-lt"/>
                          <a:ea typeface="+mn-ea"/>
                          <a:cs typeface="+mn-cs"/>
                        </a:rPr>
                        <a:t>0.751</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txBody>
                  <a:tcPr/>
                </a:tc>
                <a:tc>
                  <a:txBody>
                    <a:bodyPr/>
                    <a:lstStyle/>
                    <a:p>
                      <a:r>
                        <a:rPr lang="en-CA" sz="1200" b="0" i="0" kern="1200">
                          <a:solidFill>
                            <a:schemeClr val="dk1"/>
                          </a:solidFill>
                          <a:effectLst/>
                          <a:latin typeface="+mn-lt"/>
                          <a:ea typeface="+mn-ea"/>
                          <a:cs typeface="+mn-cs"/>
                        </a:rPr>
                        <a:t>0.386</a:t>
                      </a:r>
                    </a:p>
                    <a:p>
                      <a:r>
                        <a:rPr lang="en-CA" sz="1200" b="0" i="0" kern="1200">
                          <a:solidFill>
                            <a:schemeClr val="dk1"/>
                          </a:solidFill>
                          <a:effectLst/>
                          <a:latin typeface="+mn-lt"/>
                          <a:ea typeface="+mn-ea"/>
                          <a:cs typeface="+mn-cs"/>
                        </a:rPr>
                        <a:t>0.755</a:t>
                      </a:r>
                    </a:p>
                    <a:p>
                      <a:r>
                        <a:rPr lang="en-CA" sz="1200" b="0" i="0" kern="1200">
                          <a:solidFill>
                            <a:schemeClr val="dk1"/>
                          </a:solidFill>
                          <a:effectLst/>
                          <a:latin typeface="+mn-lt"/>
                          <a:ea typeface="+mn-ea"/>
                          <a:cs typeface="+mn-cs"/>
                        </a:rPr>
                        <a:t>0.032</a:t>
                      </a:r>
                    </a:p>
                    <a:p>
                      <a:r>
                        <a:rPr lang="en-CA" sz="1200" b="0" i="0" kern="1200">
                          <a:solidFill>
                            <a:schemeClr val="dk1"/>
                          </a:solidFill>
                          <a:effectLst/>
                          <a:latin typeface="+mn-lt"/>
                          <a:ea typeface="+mn-ea"/>
                          <a:cs typeface="+mn-cs"/>
                        </a:rPr>
                        <a:t>0.646</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txBody>
                  <a:tcPr/>
                </a:tc>
                <a:tc>
                  <a:txBody>
                    <a:bodyPr/>
                    <a:lstStyle/>
                    <a:p>
                      <a:r>
                        <a:rPr lang="en-CA" sz="1200" b="0" i="0" kern="1200">
                          <a:solidFill>
                            <a:schemeClr val="dk1"/>
                          </a:solidFill>
                          <a:effectLst/>
                          <a:latin typeface="+mn-lt"/>
                          <a:ea typeface="+mn-ea"/>
                          <a:cs typeface="+mn-cs"/>
                        </a:rPr>
                        <a:t>0.543</a:t>
                      </a:r>
                    </a:p>
                    <a:p>
                      <a:r>
                        <a:rPr lang="en-CA" sz="1200" b="0" i="0" kern="1200">
                          <a:solidFill>
                            <a:schemeClr val="dk1"/>
                          </a:solidFill>
                          <a:effectLst/>
                          <a:latin typeface="+mn-lt"/>
                          <a:ea typeface="+mn-ea"/>
                          <a:cs typeface="+mn-cs"/>
                        </a:rPr>
                        <a:t>0.492</a:t>
                      </a:r>
                    </a:p>
                    <a:p>
                      <a:r>
                        <a:rPr lang="en-CA" sz="1200" b="0" i="0" kern="1200">
                          <a:solidFill>
                            <a:schemeClr val="dk1"/>
                          </a:solidFill>
                          <a:effectLst/>
                          <a:latin typeface="+mn-lt"/>
                          <a:ea typeface="+mn-ea"/>
                          <a:cs typeface="+mn-cs"/>
                        </a:rPr>
                        <a:t>0.006</a:t>
                      </a:r>
                    </a:p>
                    <a:p>
                      <a:r>
                        <a:rPr lang="en-CA" sz="1200" b="0" i="0" kern="1200">
                          <a:solidFill>
                            <a:schemeClr val="dk1"/>
                          </a:solidFill>
                          <a:effectLst/>
                          <a:latin typeface="+mn-lt"/>
                          <a:ea typeface="+mn-ea"/>
                          <a:cs typeface="+mn-cs"/>
                        </a:rPr>
                        <a:t>0.559</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txBody>
                  <a:tcPr/>
                </a:tc>
                <a:extLst>
                  <a:ext uri="{0D108BD9-81ED-4DB2-BD59-A6C34878D82A}">
                    <a16:rowId xmlns:a16="http://schemas.microsoft.com/office/drawing/2014/main" val="3648462631"/>
                  </a:ext>
                </a:extLst>
              </a:tr>
            </a:tbl>
          </a:graphicData>
        </a:graphic>
      </p:graphicFrame>
      <p:graphicFrame>
        <p:nvGraphicFramePr>
          <p:cNvPr id="20" name="Table 19">
            <a:extLst>
              <a:ext uri="{FF2B5EF4-FFF2-40B4-BE49-F238E27FC236}">
                <a16:creationId xmlns:a16="http://schemas.microsoft.com/office/drawing/2014/main" id="{F90D67A7-0F79-78B0-0D07-5D0D4880E94D}"/>
              </a:ext>
            </a:extLst>
          </p:cNvPr>
          <p:cNvGraphicFramePr>
            <a:graphicFrameLocks noGrp="1"/>
          </p:cNvGraphicFramePr>
          <p:nvPr/>
        </p:nvGraphicFramePr>
        <p:xfrm>
          <a:off x="8354184" y="2898708"/>
          <a:ext cx="3068010" cy="1742440"/>
        </p:xfrm>
        <a:graphic>
          <a:graphicData uri="http://schemas.openxmlformats.org/drawingml/2006/table">
            <a:tbl>
              <a:tblPr firstRow="1" bandRow="1">
                <a:tableStyleId>{22838BEF-8BB2-4498-84A7-C5851F593DF1}</a:tableStyleId>
              </a:tblPr>
              <a:tblGrid>
                <a:gridCol w="1022670">
                  <a:extLst>
                    <a:ext uri="{9D8B030D-6E8A-4147-A177-3AD203B41FA5}">
                      <a16:colId xmlns:a16="http://schemas.microsoft.com/office/drawing/2014/main" val="2337233480"/>
                    </a:ext>
                  </a:extLst>
                </a:gridCol>
                <a:gridCol w="1022670">
                  <a:extLst>
                    <a:ext uri="{9D8B030D-6E8A-4147-A177-3AD203B41FA5}">
                      <a16:colId xmlns:a16="http://schemas.microsoft.com/office/drawing/2014/main" val="964288779"/>
                    </a:ext>
                  </a:extLst>
                </a:gridCol>
                <a:gridCol w="1022670">
                  <a:extLst>
                    <a:ext uri="{9D8B030D-6E8A-4147-A177-3AD203B41FA5}">
                      <a16:colId xmlns:a16="http://schemas.microsoft.com/office/drawing/2014/main" val="3223959253"/>
                    </a:ext>
                  </a:extLst>
                </a:gridCol>
              </a:tblGrid>
              <a:tr h="370840">
                <a:tc>
                  <a:txBody>
                    <a:bodyPr/>
                    <a:lstStyle/>
                    <a:p>
                      <a:r>
                        <a:rPr lang="en-CA"/>
                        <a:t>World</a:t>
                      </a:r>
                    </a:p>
                  </a:txBody>
                  <a:tcPr/>
                </a:tc>
                <a:tc>
                  <a:txBody>
                    <a:bodyPr/>
                    <a:lstStyle/>
                    <a:p>
                      <a:r>
                        <a:rPr lang="en-CA"/>
                        <a:t>Sports</a:t>
                      </a:r>
                    </a:p>
                  </a:txBody>
                  <a:tcPr/>
                </a:tc>
                <a:tc>
                  <a:txBody>
                    <a:bodyPr/>
                    <a:lstStyle/>
                    <a:p>
                      <a:r>
                        <a:rPr lang="en-CA"/>
                        <a:t>Business</a:t>
                      </a:r>
                    </a:p>
                  </a:txBody>
                  <a:tcPr/>
                </a:tc>
                <a:extLst>
                  <a:ext uri="{0D108BD9-81ED-4DB2-BD59-A6C34878D82A}">
                    <a16:rowId xmlns:a16="http://schemas.microsoft.com/office/drawing/2014/main" val="1534025716"/>
                  </a:ext>
                </a:extLst>
              </a:tr>
              <a:tr h="370840">
                <a:tc>
                  <a:txBody>
                    <a:bodyPr/>
                    <a:lstStyle/>
                    <a:p>
                      <a:r>
                        <a:rPr lang="en-CA" sz="1200" b="0" i="0" kern="1200">
                          <a:solidFill>
                            <a:schemeClr val="dk1"/>
                          </a:solidFill>
                          <a:effectLst/>
                          <a:latin typeface="+mn-lt"/>
                          <a:ea typeface="+mn-ea"/>
                          <a:cs typeface="+mn-cs"/>
                        </a:rPr>
                        <a:t>0.354</a:t>
                      </a:r>
                    </a:p>
                    <a:p>
                      <a:r>
                        <a:rPr lang="en-CA" sz="1200" b="0" i="0" kern="1200">
                          <a:solidFill>
                            <a:schemeClr val="dk1"/>
                          </a:solidFill>
                          <a:effectLst/>
                          <a:latin typeface="+mn-lt"/>
                          <a:ea typeface="+mn-ea"/>
                          <a:cs typeface="+mn-cs"/>
                        </a:rPr>
                        <a:t>-0.889</a:t>
                      </a:r>
                    </a:p>
                    <a:p>
                      <a:r>
                        <a:rPr lang="en-CA" sz="1200" b="0" i="0" kern="1200">
                          <a:solidFill>
                            <a:schemeClr val="dk1"/>
                          </a:solidFill>
                          <a:effectLst/>
                          <a:latin typeface="+mn-lt"/>
                          <a:ea typeface="+mn-ea"/>
                          <a:cs typeface="+mn-cs"/>
                        </a:rPr>
                        <a:t>-0.031</a:t>
                      </a:r>
                    </a:p>
                    <a:p>
                      <a:r>
                        <a:rPr lang="en-CA" sz="1200" b="0" i="0" kern="1200">
                          <a:solidFill>
                            <a:schemeClr val="dk1"/>
                          </a:solidFill>
                          <a:effectLst/>
                          <a:latin typeface="+mn-lt"/>
                          <a:ea typeface="+mn-ea"/>
                          <a:cs typeface="+mn-cs"/>
                        </a:rPr>
                        <a:t>0.147</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txBody>
                  <a:tcPr/>
                </a:tc>
                <a:tc>
                  <a:txBody>
                    <a:bodyPr/>
                    <a:lstStyle/>
                    <a:p>
                      <a:r>
                        <a:rPr lang="en-CA" sz="1200" b="0" i="0" kern="1200">
                          <a:solidFill>
                            <a:schemeClr val="dk1"/>
                          </a:solidFill>
                          <a:effectLst/>
                          <a:latin typeface="+mn-lt"/>
                          <a:ea typeface="+mn-ea"/>
                          <a:cs typeface="+mn-cs"/>
                        </a:rPr>
                        <a:t>-0.679</a:t>
                      </a:r>
                    </a:p>
                    <a:p>
                      <a:r>
                        <a:rPr lang="en-CA" sz="1200" b="0" i="0" kern="1200">
                          <a:solidFill>
                            <a:schemeClr val="dk1"/>
                          </a:solidFill>
                          <a:effectLst/>
                          <a:latin typeface="+mn-lt"/>
                          <a:ea typeface="+mn-ea"/>
                          <a:cs typeface="+mn-cs"/>
                        </a:rPr>
                        <a:t>0.731</a:t>
                      </a:r>
                    </a:p>
                    <a:p>
                      <a:r>
                        <a:rPr lang="en-CA" sz="1200" b="0" i="0" kern="1200">
                          <a:solidFill>
                            <a:schemeClr val="dk1"/>
                          </a:solidFill>
                          <a:effectLst/>
                          <a:latin typeface="+mn-lt"/>
                          <a:ea typeface="+mn-ea"/>
                          <a:cs typeface="+mn-cs"/>
                        </a:rPr>
                        <a:t>0.297</a:t>
                      </a:r>
                    </a:p>
                    <a:p>
                      <a:r>
                        <a:rPr lang="en-CA" sz="1200" b="0" i="0" kern="1200">
                          <a:solidFill>
                            <a:schemeClr val="dk1"/>
                          </a:solidFill>
                          <a:effectLst/>
                          <a:latin typeface="+mn-lt"/>
                          <a:ea typeface="+mn-ea"/>
                          <a:cs typeface="+mn-cs"/>
                        </a:rPr>
                        <a:t>-0.810</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txBody>
                  <a:tcPr/>
                </a:tc>
                <a:tc>
                  <a:txBody>
                    <a:bodyPr/>
                    <a:lstStyle/>
                    <a:p>
                      <a:r>
                        <a:rPr lang="en-CA" sz="1200" b="0" i="0" kern="1200">
                          <a:solidFill>
                            <a:schemeClr val="dk1"/>
                          </a:solidFill>
                          <a:effectLst/>
                          <a:latin typeface="+mn-lt"/>
                          <a:ea typeface="+mn-ea"/>
                          <a:cs typeface="+mn-cs"/>
                        </a:rPr>
                        <a:t>-0.457</a:t>
                      </a:r>
                    </a:p>
                    <a:p>
                      <a:r>
                        <a:rPr lang="en-CA" sz="1200" b="0" i="0" kern="1200">
                          <a:solidFill>
                            <a:schemeClr val="dk1"/>
                          </a:solidFill>
                          <a:effectLst/>
                          <a:latin typeface="+mn-lt"/>
                          <a:ea typeface="+mn-ea"/>
                          <a:cs typeface="+mn-cs"/>
                        </a:rPr>
                        <a:t>0.720</a:t>
                      </a:r>
                    </a:p>
                    <a:p>
                      <a:r>
                        <a:rPr lang="en-CA" sz="1200" b="0" i="0" kern="1200">
                          <a:solidFill>
                            <a:schemeClr val="dk1"/>
                          </a:solidFill>
                          <a:effectLst/>
                          <a:latin typeface="+mn-lt"/>
                          <a:ea typeface="+mn-ea"/>
                          <a:cs typeface="+mn-cs"/>
                        </a:rPr>
                        <a:t>0.900</a:t>
                      </a:r>
                    </a:p>
                    <a:p>
                      <a:r>
                        <a:rPr lang="en-CA" sz="1200" b="0" i="0" kern="1200">
                          <a:solidFill>
                            <a:schemeClr val="dk1"/>
                          </a:solidFill>
                          <a:effectLst/>
                          <a:latin typeface="+mn-lt"/>
                          <a:ea typeface="+mn-ea"/>
                          <a:cs typeface="+mn-cs"/>
                        </a:rPr>
                        <a:t>-0.669</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p>
                      <a:r>
                        <a:rPr lang="en-CA" sz="1200" b="0" i="0" kern="1200">
                          <a:solidFill>
                            <a:schemeClr val="dk1"/>
                          </a:solidFill>
                          <a:effectLst/>
                          <a:latin typeface="+mn-lt"/>
                          <a:ea typeface="+mn-ea"/>
                          <a:cs typeface="+mn-cs"/>
                        </a:rPr>
                        <a:t>.</a:t>
                      </a:r>
                    </a:p>
                  </a:txBody>
                  <a:tcPr/>
                </a:tc>
                <a:extLst>
                  <a:ext uri="{0D108BD9-81ED-4DB2-BD59-A6C34878D82A}">
                    <a16:rowId xmlns:a16="http://schemas.microsoft.com/office/drawing/2014/main" val="3648462631"/>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47DD80B-A747-A601-B5AD-B9254C6B8A93}"/>
                  </a:ext>
                </a:extLst>
              </p:cNvPr>
              <p:cNvSpPr txBox="1"/>
              <p:nvPr/>
            </p:nvSpPr>
            <p:spPr>
              <a:xfrm>
                <a:off x="1038083" y="5139195"/>
                <a:ext cx="10515601" cy="769441"/>
              </a:xfrm>
              <a:prstGeom prst="rect">
                <a:avLst/>
              </a:prstGeom>
              <a:noFill/>
            </p:spPr>
            <p:txBody>
              <a:bodyPr wrap="square" rtlCol="0">
                <a:spAutoFit/>
              </a:bodyPr>
              <a:lstStyle/>
              <a:p>
                <a:r>
                  <a:rPr lang="en-CA" sz="2200"/>
                  <a:t>Prompts are represented as a parameter </a:t>
                </a:r>
                <a14:m>
                  <m:oMath xmlns:m="http://schemas.openxmlformats.org/officeDocument/2006/math">
                    <m:sSub>
                      <m:sSubPr>
                        <m:ctrlPr>
                          <a:rPr lang="en-CA" sz="2200" b="0" i="1" smtClean="0">
                            <a:latin typeface="Cambria Math" panose="02040503050406030204" pitchFamily="18" charset="0"/>
                          </a:rPr>
                        </m:ctrlPr>
                      </m:sSubPr>
                      <m:e>
                        <m:r>
                          <a:rPr lang="en-CA" sz="2200" b="0" i="1" smtClean="0">
                            <a:latin typeface="Cambria Math" panose="02040503050406030204" pitchFamily="18" charset="0"/>
                          </a:rPr>
                          <m:t>𝑃</m:t>
                        </m:r>
                      </m:e>
                      <m:sub>
                        <m:r>
                          <a:rPr lang="en-CA" sz="2200" b="0" i="1" smtClean="0">
                            <a:latin typeface="Cambria Math" panose="02040503050406030204" pitchFamily="18" charset="0"/>
                          </a:rPr>
                          <m:t>𝑒</m:t>
                        </m:r>
                      </m:sub>
                    </m:sSub>
                    <m:r>
                      <a:rPr lang="en-CA" sz="2200" b="0" i="1" smtClean="0">
                        <a:latin typeface="Cambria Math" panose="02040503050406030204" pitchFamily="18" charset="0"/>
                      </a:rPr>
                      <m:t>∈</m:t>
                    </m:r>
                    <m:sSup>
                      <m:sSupPr>
                        <m:ctrlPr>
                          <a:rPr lang="en-CA" sz="2200" b="0" i="1" smtClean="0">
                            <a:latin typeface="Cambria Math" panose="02040503050406030204" pitchFamily="18" charset="0"/>
                          </a:rPr>
                        </m:ctrlPr>
                      </m:sSupPr>
                      <m:e>
                        <m:r>
                          <a:rPr lang="en-CA" sz="2200" b="0" i="1" smtClean="0">
                            <a:latin typeface="Cambria Math" panose="02040503050406030204" pitchFamily="18" charset="0"/>
                          </a:rPr>
                          <m:t>ℝ</m:t>
                        </m:r>
                      </m:e>
                      <m:sup>
                        <m:r>
                          <a:rPr lang="en-CA" sz="2200" b="0" i="1" smtClean="0">
                            <a:latin typeface="Cambria Math" panose="02040503050406030204" pitchFamily="18" charset="0"/>
                          </a:rPr>
                          <m:t>𝑝</m:t>
                        </m:r>
                        <m:r>
                          <a:rPr lang="en-CA" sz="2200" b="0" i="1" smtClean="0">
                            <a:latin typeface="Cambria Math" panose="02040503050406030204" pitchFamily="18" charset="0"/>
                          </a:rPr>
                          <m:t>×</m:t>
                        </m:r>
                        <m:r>
                          <a:rPr lang="en-CA" sz="2200" b="0" i="1" smtClean="0">
                            <a:latin typeface="Cambria Math" panose="02040503050406030204" pitchFamily="18" charset="0"/>
                          </a:rPr>
                          <m:t>𝑒</m:t>
                        </m:r>
                      </m:sup>
                    </m:sSup>
                  </m:oMath>
                </a14:m>
                <a:r>
                  <a:rPr lang="en-CA" sz="2200"/>
                  <a:t> where </a:t>
                </a:r>
                <a14:m>
                  <m:oMath xmlns:m="http://schemas.openxmlformats.org/officeDocument/2006/math">
                    <m:r>
                      <a:rPr lang="en-CA" sz="2200" b="0" i="1" smtClean="0">
                        <a:latin typeface="Cambria Math" panose="02040503050406030204" pitchFamily="18" charset="0"/>
                      </a:rPr>
                      <m:t>𝑒</m:t>
                    </m:r>
                  </m:oMath>
                </a14:m>
                <a:r>
                  <a:rPr lang="en-CA" sz="2200"/>
                  <a:t> is the dimension of the embedding space and </a:t>
                </a:r>
                <a14:m>
                  <m:oMath xmlns:m="http://schemas.openxmlformats.org/officeDocument/2006/math">
                    <m:r>
                      <a:rPr lang="en-CA" sz="2200" b="0" i="1" smtClean="0">
                        <a:latin typeface="Cambria Math" panose="02040503050406030204" pitchFamily="18" charset="0"/>
                      </a:rPr>
                      <m:t>𝑝</m:t>
                    </m:r>
                    <m:r>
                      <a:rPr lang="en-CA" sz="2200" b="0" i="1" smtClean="0">
                        <a:latin typeface="Cambria Math" panose="02040503050406030204" pitchFamily="18" charset="0"/>
                      </a:rPr>
                      <m:t> </m:t>
                    </m:r>
                  </m:oMath>
                </a14:m>
                <a:r>
                  <a:rPr lang="en-US" sz="2200"/>
                  <a:t>is the length of the prompt</a:t>
                </a:r>
              </a:p>
            </p:txBody>
          </p:sp>
        </mc:Choice>
        <mc:Fallback xmlns="">
          <p:sp>
            <p:nvSpPr>
              <p:cNvPr id="9" name="TextBox 8">
                <a:extLst>
                  <a:ext uri="{FF2B5EF4-FFF2-40B4-BE49-F238E27FC236}">
                    <a16:creationId xmlns:a16="http://schemas.microsoft.com/office/drawing/2014/main" id="{047DD80B-A747-A601-B5AD-B9254C6B8A93}"/>
                  </a:ext>
                </a:extLst>
              </p:cNvPr>
              <p:cNvSpPr txBox="1">
                <a:spLocks noRot="1" noChangeAspect="1" noMove="1" noResize="1" noEditPoints="1" noAdjustHandles="1" noChangeArrowheads="1" noChangeShapeType="1" noTextEdit="1"/>
              </p:cNvSpPr>
              <p:nvPr/>
            </p:nvSpPr>
            <p:spPr>
              <a:xfrm>
                <a:off x="1038083" y="5139195"/>
                <a:ext cx="10515601" cy="769441"/>
              </a:xfrm>
              <a:prstGeom prst="rect">
                <a:avLst/>
              </a:prstGeom>
              <a:blipFill>
                <a:blip r:embed="rId6"/>
                <a:stretch>
                  <a:fillRect l="-754" t="-5556" b="-15873"/>
                </a:stretch>
              </a:blipFill>
            </p:spPr>
            <p:txBody>
              <a:bodyPr/>
              <a:lstStyle/>
              <a:p>
                <a:r>
                  <a:rPr lang="en-US">
                    <a:noFill/>
                  </a:rPr>
                  <a:t> </a:t>
                </a:r>
              </a:p>
            </p:txBody>
          </p:sp>
        </mc:Fallback>
      </mc:AlternateContent>
    </p:spTree>
    <p:extLst>
      <p:ext uri="{BB962C8B-B14F-4D97-AF65-F5344CB8AC3E}">
        <p14:creationId xmlns:p14="http://schemas.microsoft.com/office/powerpoint/2010/main" val="33924116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1">
            <a:extLst>
              <a:ext uri="{FF2B5EF4-FFF2-40B4-BE49-F238E27FC236}">
                <a16:creationId xmlns:a16="http://schemas.microsoft.com/office/drawing/2014/main" id="{22E29D98-2180-3659-3D93-20CC0E97CD11}"/>
              </a:ext>
            </a:extLst>
          </p:cNvPr>
          <p:cNvSpPr>
            <a:spLocks noGrp="1"/>
          </p:cNvSpPr>
          <p:nvPr>
            <p:ph sz="half" idx="1"/>
          </p:nvPr>
        </p:nvSpPr>
        <p:spPr>
          <a:xfrm>
            <a:off x="838200" y="1218075"/>
            <a:ext cx="5181600" cy="4958888"/>
          </a:xfrm>
        </p:spPr>
        <p:txBody>
          <a:bodyPr/>
          <a:lstStyle/>
          <a:p>
            <a:pPr marL="0" indent="0">
              <a:buNone/>
            </a:pPr>
            <a:r>
              <a:rPr lang="en-US"/>
              <a:t>The authors say: </a:t>
            </a:r>
          </a:p>
          <a:p>
            <a:r>
              <a:rPr lang="en-US" b="1"/>
              <a:t>Class Label initialization </a:t>
            </a:r>
            <a:r>
              <a:rPr lang="en-US"/>
              <a:t>performs best.</a:t>
            </a:r>
          </a:p>
          <a:p>
            <a:r>
              <a:rPr lang="en-US"/>
              <a:t>“</a:t>
            </a:r>
            <a:r>
              <a:rPr lang="en-CA"/>
              <a:t>At smaller model sizes, there are large gaps between the different initializations, but once the model is scaled to XXL size, those differences disappear.”</a:t>
            </a:r>
          </a:p>
          <a:p>
            <a:pPr marL="0" indent="0">
              <a:buNone/>
            </a:pPr>
            <a:r>
              <a:rPr lang="en-CA"/>
              <a:t>Does the chart suggest the same?</a:t>
            </a:r>
            <a:endParaRPr lang="en-US"/>
          </a:p>
        </p:txBody>
      </p:sp>
      <p:pic>
        <p:nvPicPr>
          <p:cNvPr id="16" name="Content Placeholder 15">
            <a:extLst>
              <a:ext uri="{FF2B5EF4-FFF2-40B4-BE49-F238E27FC236}">
                <a16:creationId xmlns:a16="http://schemas.microsoft.com/office/drawing/2014/main" id="{19022D7A-A2BE-E98F-4F9A-250038F59E61}"/>
              </a:ext>
            </a:extLst>
          </p:cNvPr>
          <p:cNvPicPr>
            <a:picLocks noGrp="1" noChangeAspect="1"/>
          </p:cNvPicPr>
          <p:nvPr>
            <p:ph sz="half" idx="2"/>
          </p:nvPr>
        </p:nvPicPr>
        <p:blipFill>
          <a:blip r:embed="rId3"/>
          <a:stretch>
            <a:fillRect/>
          </a:stretch>
        </p:blipFill>
        <p:spPr>
          <a:xfrm>
            <a:off x="6172200" y="1624879"/>
            <a:ext cx="5181600" cy="4145279"/>
          </a:xfrm>
          <a:noFill/>
        </p:spPr>
      </p:pic>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a:xfrm>
            <a:off x="838200" y="6356350"/>
            <a:ext cx="2743200" cy="365125"/>
          </a:xfrm>
        </p:spPr>
        <p:txBody>
          <a:bodyPr anchor="ctr">
            <a:normAutofit/>
          </a:bodyPr>
          <a:lstStyle/>
          <a:p>
            <a:pPr>
              <a:spcAft>
                <a:spcPts val="600"/>
              </a:spcAft>
            </a:pPr>
            <a:fld id="{251F351B-3C41-6C46-A5F1-3CA0D762442A}" type="datetime1">
              <a:rPr lang="en-CA" smtClean="0"/>
              <a:pPr>
                <a:spcAft>
                  <a:spcPts val="600"/>
                </a:spcAft>
              </a:pPr>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a:xfrm>
            <a:off x="4038600" y="6356350"/>
            <a:ext cx="4114800" cy="365125"/>
          </a:xfrm>
        </p:spPr>
        <p:txBody>
          <a:bodyPr anchor="ctr">
            <a:normAutofit/>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4F24A5E-B0D2-394D-9970-9AE06BCB59C1}" type="slidenum">
              <a:rPr lang="en-US" smtClean="0"/>
              <a:pPr>
                <a:spcAft>
                  <a:spcPts val="600"/>
                </a:spcAft>
              </a:pPr>
              <a:t>54</a:t>
            </a:fld>
            <a:endParaRPr lang="en-US"/>
          </a:p>
        </p:txBody>
      </p:sp>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a:xfrm>
            <a:off x="838200" y="136526"/>
            <a:ext cx="9238488" cy="902162"/>
          </a:xfrm>
        </p:spPr>
        <p:txBody>
          <a:bodyPr anchor="ctr">
            <a:normAutofit/>
          </a:bodyPr>
          <a:lstStyle/>
          <a:p>
            <a:r>
              <a:rPr lang="en-CA" sz="3600"/>
              <a:t>Prompt-Tuning: How to Initialize the Prompt?</a:t>
            </a:r>
          </a:p>
        </p:txBody>
      </p:sp>
    </p:spTree>
    <p:extLst>
      <p:ext uri="{BB962C8B-B14F-4D97-AF65-F5344CB8AC3E}">
        <p14:creationId xmlns:p14="http://schemas.microsoft.com/office/powerpoint/2010/main" val="2430616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1">
            <a:extLst>
              <a:ext uri="{FF2B5EF4-FFF2-40B4-BE49-F238E27FC236}">
                <a16:creationId xmlns:a16="http://schemas.microsoft.com/office/drawing/2014/main" id="{22E29D98-2180-3659-3D93-20CC0E97CD11}"/>
              </a:ext>
            </a:extLst>
          </p:cNvPr>
          <p:cNvSpPr>
            <a:spLocks noGrp="1"/>
          </p:cNvSpPr>
          <p:nvPr>
            <p:ph sz="half" idx="1"/>
          </p:nvPr>
        </p:nvSpPr>
        <p:spPr>
          <a:xfrm>
            <a:off x="838200" y="1218075"/>
            <a:ext cx="5181600" cy="4958888"/>
          </a:xfrm>
        </p:spPr>
        <p:txBody>
          <a:bodyPr>
            <a:normAutofit/>
          </a:bodyPr>
          <a:lstStyle/>
          <a:p>
            <a:r>
              <a:rPr lang="en-US"/>
              <a:t>Across all models, increasing beyond 20 tokens only yields marginal gains.</a:t>
            </a:r>
          </a:p>
          <a:p>
            <a:r>
              <a:rPr lang="en-US"/>
              <a:t>The XXL model still gives strong results with a single-token prompt, suggesting that for larger models, prompts do not need to be as large. </a:t>
            </a:r>
          </a:p>
          <a:p>
            <a:pPr lvl="1"/>
            <a:r>
              <a:rPr lang="en-US"/>
              <a:t>A single token embedding has dimension 1024 in the case of the T5-XXL</a:t>
            </a:r>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a:xfrm>
            <a:off x="838200" y="6356350"/>
            <a:ext cx="2743200" cy="365125"/>
          </a:xfrm>
        </p:spPr>
        <p:txBody>
          <a:bodyPr anchor="ctr">
            <a:normAutofit/>
          </a:bodyPr>
          <a:lstStyle/>
          <a:p>
            <a:pPr>
              <a:spcAft>
                <a:spcPts val="600"/>
              </a:spcAft>
            </a:pPr>
            <a:fld id="{251F351B-3C41-6C46-A5F1-3CA0D762442A}" type="datetime1">
              <a:rPr lang="en-CA" smtClean="0"/>
              <a:pPr>
                <a:spcAft>
                  <a:spcPts val="600"/>
                </a:spcAft>
              </a:pPr>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a:xfrm>
            <a:off x="4038600" y="6356350"/>
            <a:ext cx="4114800" cy="365125"/>
          </a:xfrm>
        </p:spPr>
        <p:txBody>
          <a:bodyPr anchor="ctr">
            <a:normAutofit/>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4F24A5E-B0D2-394D-9970-9AE06BCB59C1}" type="slidenum">
              <a:rPr lang="en-US" smtClean="0"/>
              <a:pPr>
                <a:spcAft>
                  <a:spcPts val="600"/>
                </a:spcAft>
              </a:pPr>
              <a:t>55</a:t>
            </a:fld>
            <a:endParaRPr lang="en-US"/>
          </a:p>
        </p:txBody>
      </p:sp>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a:xfrm>
            <a:off x="838200" y="136526"/>
            <a:ext cx="9490788" cy="902162"/>
          </a:xfrm>
        </p:spPr>
        <p:txBody>
          <a:bodyPr anchor="ctr">
            <a:normAutofit fontScale="90000"/>
          </a:bodyPr>
          <a:lstStyle/>
          <a:p>
            <a:r>
              <a:rPr lang="en-CA" sz="4100"/>
              <a:t>Prompt-Tuning: How Long should Prompts be?</a:t>
            </a:r>
          </a:p>
        </p:txBody>
      </p:sp>
      <p:pic>
        <p:nvPicPr>
          <p:cNvPr id="7" name="Picture 6">
            <a:extLst>
              <a:ext uri="{FF2B5EF4-FFF2-40B4-BE49-F238E27FC236}">
                <a16:creationId xmlns:a16="http://schemas.microsoft.com/office/drawing/2014/main" id="{FBEF9737-606A-EA93-FC3F-7515CCE7AD9C}"/>
              </a:ext>
            </a:extLst>
          </p:cNvPr>
          <p:cNvPicPr>
            <a:picLocks noChangeAspect="1"/>
          </p:cNvPicPr>
          <p:nvPr/>
        </p:nvPicPr>
        <p:blipFill>
          <a:blip r:embed="rId3"/>
          <a:stretch>
            <a:fillRect/>
          </a:stretch>
        </p:blipFill>
        <p:spPr>
          <a:xfrm>
            <a:off x="6172202" y="1314450"/>
            <a:ext cx="5359400" cy="4229100"/>
          </a:xfrm>
          <a:prstGeom prst="rect">
            <a:avLst/>
          </a:prstGeom>
        </p:spPr>
      </p:pic>
    </p:spTree>
    <p:extLst>
      <p:ext uri="{BB962C8B-B14F-4D97-AF65-F5344CB8AC3E}">
        <p14:creationId xmlns:p14="http://schemas.microsoft.com/office/powerpoint/2010/main" val="1745028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86CB9B-ACD2-80DA-568B-E93FBFA98B8E}"/>
              </a:ext>
            </a:extLst>
          </p:cNvPr>
          <p:cNvSpPr>
            <a:spLocks noGrp="1"/>
          </p:cNvSpPr>
          <p:nvPr>
            <p:ph sz="half" idx="1"/>
          </p:nvPr>
        </p:nvSpPr>
        <p:spPr>
          <a:xfrm>
            <a:off x="813108" y="758916"/>
            <a:ext cx="6519524" cy="5421085"/>
          </a:xfrm>
        </p:spPr>
        <p:txBody>
          <a:bodyPr vert="horz" lIns="91440" tIns="45720" rIns="91440" bIns="45720" rtlCol="0" anchor="t">
            <a:noAutofit/>
          </a:bodyPr>
          <a:lstStyle/>
          <a:p>
            <a:pPr>
              <a:lnSpc>
                <a:spcPct val="100000"/>
              </a:lnSpc>
            </a:pPr>
            <a:r>
              <a:rPr lang="en-CA" sz="2200"/>
              <a:t>Interestingly the paper does not make </a:t>
            </a:r>
            <a:r>
              <a:rPr lang="en-CA" sz="2200" u="sng"/>
              <a:t>effectiveness</a:t>
            </a:r>
            <a:r>
              <a:rPr lang="en-CA" sz="2200"/>
              <a:t> comparisons with other PEFT methods. Only comparisons to full model tuning are made for effectiveness.</a:t>
            </a:r>
            <a:endParaRPr lang="en-CA" sz="2200">
              <a:cs typeface="Calibri"/>
            </a:endParaRPr>
          </a:p>
          <a:p>
            <a:pPr lvl="1">
              <a:lnSpc>
                <a:spcPct val="100000"/>
              </a:lnSpc>
            </a:pPr>
            <a:r>
              <a:rPr lang="en-CA" sz="2200"/>
              <a:t>On one hand, making these comparisons would have required them to reproduce these other methods</a:t>
            </a:r>
            <a:endParaRPr lang="en-CA" sz="2200">
              <a:cs typeface="Calibri"/>
            </a:endParaRPr>
          </a:p>
          <a:p>
            <a:pPr lvl="1">
              <a:lnSpc>
                <a:spcPct val="100000"/>
              </a:lnSpc>
            </a:pPr>
            <a:r>
              <a:rPr lang="en-CA" sz="2200"/>
              <a:t>On the other hand, their work on a PEFT method is incomplete without effectiveness comparisons to other PEFT methods </a:t>
            </a:r>
            <a:endParaRPr lang="en-CA" sz="2200">
              <a:cs typeface="Calibri"/>
            </a:endParaRPr>
          </a:p>
          <a:p>
            <a:pPr>
              <a:lnSpc>
                <a:spcPct val="100000"/>
              </a:lnSpc>
            </a:pPr>
            <a:r>
              <a:rPr lang="en-CA" sz="2200"/>
              <a:t>They do compare </a:t>
            </a:r>
            <a:r>
              <a:rPr lang="en-CA" sz="2200" u="sng"/>
              <a:t>parameter usage</a:t>
            </a:r>
            <a:r>
              <a:rPr lang="en-CA" sz="2200"/>
              <a:t> with other methods</a:t>
            </a:r>
            <a:endParaRPr lang="en-CA" sz="2200">
              <a:cs typeface="Calibri"/>
            </a:endParaRPr>
          </a:p>
          <a:p>
            <a:pPr>
              <a:lnSpc>
                <a:spcPct val="100000"/>
              </a:lnSpc>
            </a:pPr>
            <a:r>
              <a:rPr lang="en-US" sz="2200"/>
              <a:t>They argue that Prompt tuning is the most parameter efficient method</a:t>
            </a:r>
            <a:endParaRPr lang="en-CA" sz="2200">
              <a:cs typeface="Calibri"/>
            </a:endParaRPr>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a:xfrm>
            <a:off x="838200" y="6356350"/>
            <a:ext cx="2743200" cy="365125"/>
          </a:xfrm>
        </p:spPr>
        <p:txBody>
          <a:bodyPr anchor="ctr">
            <a:normAutofit/>
          </a:bodyPr>
          <a:lstStyle/>
          <a:p>
            <a:pPr>
              <a:spcAft>
                <a:spcPts val="600"/>
              </a:spcAft>
            </a:pPr>
            <a:fld id="{251F351B-3C41-6C46-A5F1-3CA0D762442A}" type="datetime1">
              <a:rPr lang="en-CA" smtClean="0"/>
              <a:pPr>
                <a:spcAft>
                  <a:spcPts val="600"/>
                </a:spcAft>
              </a:pPr>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a:xfrm>
            <a:off x="4038600" y="6356350"/>
            <a:ext cx="4114800" cy="365125"/>
          </a:xfrm>
        </p:spPr>
        <p:txBody>
          <a:bodyPr anchor="ctr">
            <a:normAutofit/>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4F24A5E-B0D2-394D-9970-9AE06BCB59C1}" type="slidenum">
              <a:rPr lang="en-US" smtClean="0"/>
              <a:pPr>
                <a:spcAft>
                  <a:spcPts val="600"/>
                </a:spcAft>
              </a:pPr>
              <a:t>56</a:t>
            </a:fld>
            <a:endParaRPr lang="en-US"/>
          </a:p>
        </p:txBody>
      </p:sp>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a:xfrm>
            <a:off x="481740" y="-19260"/>
            <a:ext cx="10515600" cy="902162"/>
          </a:xfrm>
        </p:spPr>
        <p:txBody>
          <a:bodyPr anchor="ctr">
            <a:normAutofit/>
          </a:bodyPr>
          <a:lstStyle/>
          <a:p>
            <a:r>
              <a:rPr lang="en-CA"/>
              <a:t>Prompt-Tuning: Comparisons</a:t>
            </a:r>
          </a:p>
        </p:txBody>
      </p:sp>
      <p:pic>
        <p:nvPicPr>
          <p:cNvPr id="3" name="Picture 2">
            <a:extLst>
              <a:ext uri="{FF2B5EF4-FFF2-40B4-BE49-F238E27FC236}">
                <a16:creationId xmlns:a16="http://schemas.microsoft.com/office/drawing/2014/main" id="{9D001524-8EA7-CE6B-6018-980C0E64CF9C}"/>
              </a:ext>
            </a:extLst>
          </p:cNvPr>
          <p:cNvPicPr>
            <a:picLocks noChangeAspect="1"/>
          </p:cNvPicPr>
          <p:nvPr/>
        </p:nvPicPr>
        <p:blipFill>
          <a:blip r:embed="rId3"/>
          <a:stretch>
            <a:fillRect/>
          </a:stretch>
        </p:blipFill>
        <p:spPr>
          <a:xfrm>
            <a:off x="7441121" y="1530766"/>
            <a:ext cx="4378920" cy="3796467"/>
          </a:xfrm>
          <a:prstGeom prst="rect">
            <a:avLst/>
          </a:prstGeom>
        </p:spPr>
      </p:pic>
    </p:spTree>
    <p:extLst>
      <p:ext uri="{BB962C8B-B14F-4D97-AF65-F5344CB8AC3E}">
        <p14:creationId xmlns:p14="http://schemas.microsoft.com/office/powerpoint/2010/main" val="1653752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86CB9B-ACD2-80DA-568B-E93FBFA98B8E}"/>
              </a:ext>
            </a:extLst>
          </p:cNvPr>
          <p:cNvSpPr>
            <a:spLocks noGrp="1"/>
          </p:cNvSpPr>
          <p:nvPr>
            <p:ph sz="half" idx="1"/>
          </p:nvPr>
        </p:nvSpPr>
        <p:spPr>
          <a:xfrm>
            <a:off x="838200" y="1218075"/>
            <a:ext cx="5181600" cy="4958888"/>
          </a:xfrm>
        </p:spPr>
        <p:txBody>
          <a:bodyPr>
            <a:normAutofit/>
          </a:bodyPr>
          <a:lstStyle/>
          <a:p>
            <a:r>
              <a:rPr lang="en-US"/>
              <a:t>Prompt tuning becomes more competitive with scale</a:t>
            </a:r>
          </a:p>
          <a:p>
            <a:r>
              <a:rPr lang="en-US"/>
              <a:t>Prompt tuning matches even the stronger multi-task model tuning baseline</a:t>
            </a:r>
          </a:p>
          <a:p>
            <a:r>
              <a:rPr lang="en-US"/>
              <a:t>Multi-task: A single model is tuned on all tasks jointly</a:t>
            </a:r>
          </a:p>
          <a:p>
            <a:r>
              <a:rPr lang="en-US"/>
              <a:t>Prompt design measures </a:t>
            </a:r>
            <a:r>
              <a:rPr lang="en-CA"/>
              <a:t>GPT-3 few-shot performance</a:t>
            </a:r>
          </a:p>
        </p:txBody>
      </p:sp>
      <p:pic>
        <p:nvPicPr>
          <p:cNvPr id="8" name="Picture 7">
            <a:extLst>
              <a:ext uri="{FF2B5EF4-FFF2-40B4-BE49-F238E27FC236}">
                <a16:creationId xmlns:a16="http://schemas.microsoft.com/office/drawing/2014/main" id="{D15B22B6-B02B-5DEE-6028-D7B17C8C481A}"/>
              </a:ext>
            </a:extLst>
          </p:cNvPr>
          <p:cNvPicPr>
            <a:picLocks noChangeAspect="1"/>
          </p:cNvPicPr>
          <p:nvPr/>
        </p:nvPicPr>
        <p:blipFill>
          <a:blip r:embed="rId3"/>
          <a:stretch>
            <a:fillRect/>
          </a:stretch>
        </p:blipFill>
        <p:spPr>
          <a:xfrm>
            <a:off x="6172200" y="1475908"/>
            <a:ext cx="5181600" cy="4443221"/>
          </a:xfrm>
          <a:prstGeom prst="rect">
            <a:avLst/>
          </a:prstGeom>
          <a:noFill/>
        </p:spPr>
      </p:pic>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a:xfrm>
            <a:off x="838200" y="6356350"/>
            <a:ext cx="2743200" cy="365125"/>
          </a:xfrm>
        </p:spPr>
        <p:txBody>
          <a:bodyPr anchor="ctr">
            <a:normAutofit/>
          </a:bodyPr>
          <a:lstStyle/>
          <a:p>
            <a:pPr>
              <a:spcAft>
                <a:spcPts val="600"/>
              </a:spcAft>
            </a:pPr>
            <a:fld id="{251F351B-3C41-6C46-A5F1-3CA0D762442A}" type="datetime1">
              <a:rPr lang="en-CA" smtClean="0"/>
              <a:pPr>
                <a:spcAft>
                  <a:spcPts val="600"/>
                </a:spcAft>
              </a:pPr>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a:xfrm>
            <a:off x="4038600" y="6356350"/>
            <a:ext cx="4114800" cy="365125"/>
          </a:xfrm>
        </p:spPr>
        <p:txBody>
          <a:bodyPr anchor="ctr">
            <a:normAutofit/>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4F24A5E-B0D2-394D-9970-9AE06BCB59C1}" type="slidenum">
              <a:rPr lang="en-US" smtClean="0"/>
              <a:pPr>
                <a:spcAft>
                  <a:spcPts val="600"/>
                </a:spcAft>
              </a:pPr>
              <a:t>57</a:t>
            </a:fld>
            <a:endParaRPr lang="en-US"/>
          </a:p>
        </p:txBody>
      </p:sp>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a:xfrm>
            <a:off x="838200" y="136526"/>
            <a:ext cx="10515600" cy="902162"/>
          </a:xfrm>
        </p:spPr>
        <p:txBody>
          <a:bodyPr anchor="ctr">
            <a:normAutofit/>
          </a:bodyPr>
          <a:lstStyle/>
          <a:p>
            <a:r>
              <a:rPr lang="en-CA" sz="3600"/>
              <a:t>Prompt-Tuning: Comparison to Full Model Tuning</a:t>
            </a:r>
          </a:p>
        </p:txBody>
      </p:sp>
    </p:spTree>
    <p:extLst>
      <p:ext uri="{BB962C8B-B14F-4D97-AF65-F5344CB8AC3E}">
        <p14:creationId xmlns:p14="http://schemas.microsoft.com/office/powerpoint/2010/main" val="524311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86CB9B-ACD2-80DA-568B-E93FBFA98B8E}"/>
              </a:ext>
            </a:extLst>
          </p:cNvPr>
          <p:cNvSpPr>
            <a:spLocks noGrp="1"/>
          </p:cNvSpPr>
          <p:nvPr>
            <p:ph sz="half" idx="1"/>
          </p:nvPr>
        </p:nvSpPr>
        <p:spPr>
          <a:xfrm>
            <a:off x="838200" y="1218075"/>
            <a:ext cx="5181600" cy="4958888"/>
          </a:xfrm>
        </p:spPr>
        <p:txBody>
          <a:bodyPr>
            <a:normAutofit/>
          </a:bodyPr>
          <a:lstStyle/>
          <a:p>
            <a:r>
              <a:rPr lang="en-US" b="1"/>
              <a:t>Domain Shift: </a:t>
            </a:r>
            <a:r>
              <a:rPr lang="en-CA"/>
              <a:t>Change in data characteristics across contexts.</a:t>
            </a:r>
            <a:endParaRPr lang="en-US"/>
          </a:p>
          <a:p>
            <a:r>
              <a:rPr lang="en-US"/>
              <a:t>By freezing the core language model parameters, prompt tuning prevents the model from modifying its general understanding of language. </a:t>
            </a:r>
          </a:p>
          <a:p>
            <a:r>
              <a:rPr lang="en-US"/>
              <a:t>This reduces the model’s ability to overfit to a dataset </a:t>
            </a:r>
          </a:p>
          <a:p>
            <a:r>
              <a:rPr lang="en-US"/>
              <a:t>Prompt tuning may improve robustness to domain shifts</a:t>
            </a:r>
            <a:endParaRPr lang="en-CA"/>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a:xfrm>
            <a:off x="838200" y="6356350"/>
            <a:ext cx="2743200" cy="365125"/>
          </a:xfrm>
        </p:spPr>
        <p:txBody>
          <a:bodyPr anchor="ctr">
            <a:normAutofit/>
          </a:bodyPr>
          <a:lstStyle/>
          <a:p>
            <a:pPr>
              <a:spcAft>
                <a:spcPts val="600"/>
              </a:spcAft>
            </a:pPr>
            <a:fld id="{251F351B-3C41-6C46-A5F1-3CA0D762442A}" type="datetime1">
              <a:rPr lang="en-CA" smtClean="0"/>
              <a:pPr>
                <a:spcAft>
                  <a:spcPts val="600"/>
                </a:spcAft>
              </a:pPr>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a:xfrm>
            <a:off x="4038600" y="6356350"/>
            <a:ext cx="4114800" cy="365125"/>
          </a:xfrm>
        </p:spPr>
        <p:txBody>
          <a:bodyPr anchor="ctr">
            <a:normAutofit/>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4F24A5E-B0D2-394D-9970-9AE06BCB59C1}" type="slidenum">
              <a:rPr lang="en-US" smtClean="0"/>
              <a:pPr>
                <a:spcAft>
                  <a:spcPts val="600"/>
                </a:spcAft>
              </a:pPr>
              <a:t>58</a:t>
            </a:fld>
            <a:endParaRPr lang="en-US"/>
          </a:p>
        </p:txBody>
      </p:sp>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a:xfrm>
            <a:off x="838200" y="136526"/>
            <a:ext cx="10515600" cy="902162"/>
          </a:xfrm>
        </p:spPr>
        <p:txBody>
          <a:bodyPr anchor="ctr">
            <a:normAutofit/>
          </a:bodyPr>
          <a:lstStyle/>
          <a:p>
            <a:r>
              <a:rPr lang="en-CA" sz="4000"/>
              <a:t>Prompt-Tuning: Resilience to Domain Shift</a:t>
            </a:r>
          </a:p>
        </p:txBody>
      </p:sp>
      <p:sp>
        <p:nvSpPr>
          <p:cNvPr id="10" name="TextBox 9">
            <a:extLst>
              <a:ext uri="{FF2B5EF4-FFF2-40B4-BE49-F238E27FC236}">
                <a16:creationId xmlns:a16="http://schemas.microsoft.com/office/drawing/2014/main" id="{438F6EA0-70FF-6DAE-343B-4F060281FF71}"/>
              </a:ext>
            </a:extLst>
          </p:cNvPr>
          <p:cNvSpPr txBox="1"/>
          <p:nvPr/>
        </p:nvSpPr>
        <p:spPr>
          <a:xfrm>
            <a:off x="6243782" y="1851939"/>
            <a:ext cx="5568741" cy="646331"/>
          </a:xfrm>
          <a:prstGeom prst="rect">
            <a:avLst/>
          </a:prstGeom>
          <a:noFill/>
        </p:spPr>
        <p:txBody>
          <a:bodyPr wrap="square" rtlCol="0">
            <a:spAutoFit/>
          </a:bodyPr>
          <a:lstStyle/>
          <a:p>
            <a:pPr algn="ctr"/>
            <a:r>
              <a:rPr lang="en-CA"/>
              <a:t>Model is trained on </a:t>
            </a:r>
            <a:r>
              <a:rPr lang="en-CA" err="1"/>
              <a:t>SQuAD</a:t>
            </a:r>
            <a:r>
              <a:rPr lang="en-CA"/>
              <a:t> and evaluated out-of-distribution</a:t>
            </a:r>
          </a:p>
        </p:txBody>
      </p:sp>
      <p:pic>
        <p:nvPicPr>
          <p:cNvPr id="3" name="Picture 2">
            <a:extLst>
              <a:ext uri="{FF2B5EF4-FFF2-40B4-BE49-F238E27FC236}">
                <a16:creationId xmlns:a16="http://schemas.microsoft.com/office/drawing/2014/main" id="{6B3C3B58-BC3C-CFA8-E4EE-20912FE73E1D}"/>
              </a:ext>
            </a:extLst>
          </p:cNvPr>
          <p:cNvPicPr>
            <a:picLocks noChangeAspect="1"/>
          </p:cNvPicPr>
          <p:nvPr/>
        </p:nvPicPr>
        <p:blipFill>
          <a:blip r:embed="rId3"/>
          <a:stretch>
            <a:fillRect/>
          </a:stretch>
        </p:blipFill>
        <p:spPr>
          <a:xfrm>
            <a:off x="6243782" y="2430202"/>
            <a:ext cx="5453833" cy="2392343"/>
          </a:xfrm>
          <a:prstGeom prst="rect">
            <a:avLst/>
          </a:prstGeom>
        </p:spPr>
      </p:pic>
    </p:spTree>
    <p:extLst>
      <p:ext uri="{BB962C8B-B14F-4D97-AF65-F5344CB8AC3E}">
        <p14:creationId xmlns:p14="http://schemas.microsoft.com/office/powerpoint/2010/main" val="4212380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9CE83-DE5D-827E-57EA-ECD13031BB3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C2BD8958-4F72-D572-6C7D-CD567E8C594A}"/>
              </a:ext>
            </a:extLst>
          </p:cNvPr>
          <p:cNvSpPr>
            <a:spLocks noGrp="1"/>
          </p:cNvSpPr>
          <p:nvPr>
            <p:ph type="dt" sz="half" idx="10"/>
          </p:nvPr>
        </p:nvSpPr>
        <p:spPr/>
        <p:txBody>
          <a:bodyPr/>
          <a:lstStyle/>
          <a:p>
            <a:fld id="{00E961B8-A498-DA41-8388-3640B039A975}" type="datetime1">
              <a:rPr lang="en-CA" smtClean="0"/>
              <a:t>2024-02-03</a:t>
            </a:fld>
            <a:endParaRPr lang="en-US"/>
          </a:p>
        </p:txBody>
      </p:sp>
      <p:sp>
        <p:nvSpPr>
          <p:cNvPr id="3" name="Footer Placeholder 2">
            <a:extLst>
              <a:ext uri="{FF2B5EF4-FFF2-40B4-BE49-F238E27FC236}">
                <a16:creationId xmlns:a16="http://schemas.microsoft.com/office/drawing/2014/main" id="{00C97B41-32B2-865F-1C2A-6F21E9E62F8D}"/>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4" name="Slide Number Placeholder 3">
            <a:extLst>
              <a:ext uri="{FF2B5EF4-FFF2-40B4-BE49-F238E27FC236}">
                <a16:creationId xmlns:a16="http://schemas.microsoft.com/office/drawing/2014/main" id="{8A4ADCA5-152E-495D-C56C-19DEBA99CB8C}"/>
              </a:ext>
            </a:extLst>
          </p:cNvPr>
          <p:cNvSpPr>
            <a:spLocks noGrp="1"/>
          </p:cNvSpPr>
          <p:nvPr>
            <p:ph type="sldNum" sz="quarter" idx="12"/>
          </p:nvPr>
        </p:nvSpPr>
        <p:spPr/>
        <p:txBody>
          <a:bodyPr/>
          <a:lstStyle/>
          <a:p>
            <a:fld id="{D4F24A5E-B0D2-394D-9970-9AE06BCB59C1}" type="slidenum">
              <a:rPr lang="en-US" smtClean="0"/>
              <a:t>59</a:t>
            </a:fld>
            <a:endParaRPr lang="en-US"/>
          </a:p>
        </p:txBody>
      </p:sp>
      <p:sp>
        <p:nvSpPr>
          <p:cNvPr id="6" name="TextBox 5">
            <a:extLst>
              <a:ext uri="{FF2B5EF4-FFF2-40B4-BE49-F238E27FC236}">
                <a16:creationId xmlns:a16="http://schemas.microsoft.com/office/drawing/2014/main" id="{A5534513-C90E-2D3E-77E9-F211DBBC47E0}"/>
              </a:ext>
            </a:extLst>
          </p:cNvPr>
          <p:cNvSpPr txBox="1">
            <a:spLocks/>
          </p:cNvSpPr>
          <p:nvPr/>
        </p:nvSpPr>
        <p:spPr>
          <a:xfrm>
            <a:off x="7886583" y="5380628"/>
            <a:ext cx="1131913" cy="307777"/>
          </a:xfrm>
          <a:prstGeom prst="rect">
            <a:avLst/>
          </a:prstGeom>
          <a:noFill/>
        </p:spPr>
        <p:txBody>
          <a:bodyPr wrap="none" rtlCol="0">
            <a:spAutoFit/>
          </a:bodyPr>
          <a:lstStyle/>
          <a:p>
            <a:r>
              <a:rPr lang="en-CA" sz="1400" b="0">
                <a:solidFill>
                  <a:srgbClr val="000000"/>
                </a:solidFill>
                <a:effectLst/>
              </a:rPr>
              <a:t>11 May 2022</a:t>
            </a:r>
            <a:endParaRPr lang="en-US" sz="1400"/>
          </a:p>
        </p:txBody>
      </p:sp>
      <p:pic>
        <p:nvPicPr>
          <p:cNvPr id="7" name="Picture 6">
            <a:extLst>
              <a:ext uri="{FF2B5EF4-FFF2-40B4-BE49-F238E27FC236}">
                <a16:creationId xmlns:a16="http://schemas.microsoft.com/office/drawing/2014/main" id="{9B8FF1DA-3D36-B687-D520-B4D4B9E08533}"/>
              </a:ext>
            </a:extLst>
          </p:cNvPr>
          <p:cNvPicPr>
            <a:picLocks noChangeAspect="1"/>
          </p:cNvPicPr>
          <p:nvPr/>
        </p:nvPicPr>
        <p:blipFill>
          <a:blip r:embed="rId2"/>
          <a:stretch>
            <a:fillRect/>
          </a:stretch>
        </p:blipFill>
        <p:spPr>
          <a:xfrm>
            <a:off x="2209800" y="1169595"/>
            <a:ext cx="7772400" cy="3758532"/>
          </a:xfrm>
          <a:prstGeom prst="rect">
            <a:avLst/>
          </a:prstGeom>
        </p:spPr>
      </p:pic>
    </p:spTree>
    <p:extLst>
      <p:ext uri="{BB962C8B-B14F-4D97-AF65-F5344CB8AC3E}">
        <p14:creationId xmlns:p14="http://schemas.microsoft.com/office/powerpoint/2010/main" val="1562595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10329-E484-940A-0882-5BC4BF3E7643}"/>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5BB7687-2715-C417-29DF-DF7D51C831E9}"/>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1B954DAF-17AC-3E02-34BB-297DF9EC89DE}"/>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ECE03513-9C33-55B2-3541-D45C018A1E67}"/>
              </a:ext>
            </a:extLst>
          </p:cNvPr>
          <p:cNvSpPr>
            <a:spLocks noGrp="1"/>
          </p:cNvSpPr>
          <p:nvPr>
            <p:ph type="sldNum" sz="quarter" idx="12"/>
          </p:nvPr>
        </p:nvSpPr>
        <p:spPr/>
        <p:txBody>
          <a:bodyPr/>
          <a:lstStyle/>
          <a:p>
            <a:fld id="{D4F24A5E-B0D2-394D-9970-9AE06BCB59C1}" type="slidenum">
              <a:rPr lang="en-US" smtClean="0"/>
              <a:t>6</a:t>
            </a:fld>
            <a:endParaRPr lang="en-US"/>
          </a:p>
        </p:txBody>
      </p:sp>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8200FB54-E3CA-7780-5043-4044387EA2B2}"/>
                  </a:ext>
                </a:extLst>
              </p:cNvPr>
              <p:cNvSpPr/>
              <p:nvPr/>
            </p:nvSpPr>
            <p:spPr>
              <a:xfrm>
                <a:off x="1863323" y="1484039"/>
                <a:ext cx="4064000" cy="722378"/>
              </a:xfrm>
              <a:prstGeom prst="rect">
                <a:avLst/>
              </a:prstGeom>
              <a:solidFill>
                <a:srgbClr val="CD9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𝜙</m:t>
                          </m:r>
                        </m:e>
                        <m:sub>
                          <m:r>
                            <a:rPr lang="en-CA" sz="2400" i="1">
                              <a:latin typeface="Cambria Math" panose="02040503050406030204" pitchFamily="18" charset="0"/>
                              <a:ea typeface="Cambria Math" panose="02040503050406030204" pitchFamily="18" charset="0"/>
                            </a:rPr>
                            <m:t>𝑤</m:t>
                          </m:r>
                        </m:sub>
                      </m:sSub>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𝑥</m:t>
                      </m:r>
                      <m:r>
                        <a:rPr lang="en-CA" sz="2400" i="1">
                          <a:latin typeface="Cambria Math" panose="02040503050406030204" pitchFamily="18" charset="0"/>
                          <a:ea typeface="Cambria Math" panose="02040503050406030204" pitchFamily="18" charset="0"/>
                        </a:rPr>
                        <m:t>)</m:t>
                      </m:r>
                    </m:oMath>
                  </m:oMathPara>
                </a14:m>
                <a:endParaRPr lang="en-US" sz="2400" dirty="0"/>
              </a:p>
            </p:txBody>
          </p:sp>
        </mc:Choice>
        <mc:Fallback>
          <p:sp>
            <p:nvSpPr>
              <p:cNvPr id="14" name="Rectangle 13">
                <a:extLst>
                  <a:ext uri="{FF2B5EF4-FFF2-40B4-BE49-F238E27FC236}">
                    <a16:creationId xmlns:a16="http://schemas.microsoft.com/office/drawing/2014/main" id="{8200FB54-E3CA-7780-5043-4044387EA2B2}"/>
                  </a:ext>
                </a:extLst>
              </p:cNvPr>
              <p:cNvSpPr>
                <a:spLocks noRot="1" noChangeAspect="1" noMove="1" noResize="1" noEditPoints="1" noAdjustHandles="1" noChangeArrowheads="1" noChangeShapeType="1" noTextEdit="1"/>
              </p:cNvSpPr>
              <p:nvPr/>
            </p:nvSpPr>
            <p:spPr>
              <a:xfrm>
                <a:off x="1863323" y="1484039"/>
                <a:ext cx="4064000" cy="72237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a:extLst>
                  <a:ext uri="{FF2B5EF4-FFF2-40B4-BE49-F238E27FC236}">
                    <a16:creationId xmlns:a16="http://schemas.microsoft.com/office/drawing/2014/main" id="{7FD95B32-4FDB-4B50-5875-F9107A63BB40}"/>
                  </a:ext>
                </a:extLst>
              </p:cNvPr>
              <p:cNvSpPr/>
              <p:nvPr/>
            </p:nvSpPr>
            <p:spPr>
              <a:xfrm>
                <a:off x="5927323" y="1484039"/>
                <a:ext cx="1514878" cy="72237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i="1" smtClean="0">
                              <a:solidFill>
                                <a:schemeClr val="tx1"/>
                              </a:solidFill>
                              <a:latin typeface="Cambria Math" panose="02040503050406030204" pitchFamily="18" charset="0"/>
                              <a:ea typeface="Cambria Math" panose="02040503050406030204" pitchFamily="18" charset="0"/>
                            </a:rPr>
                            <m:t>𝜒</m:t>
                          </m:r>
                        </m:e>
                        <m:sub>
                          <m:r>
                            <a:rPr lang="en-CA" sz="2400" b="0" i="1" smtClean="0">
                              <a:solidFill>
                                <a:schemeClr val="tx1"/>
                              </a:solidFill>
                              <a:latin typeface="Cambria Math" panose="02040503050406030204" pitchFamily="18" charset="0"/>
                            </a:rPr>
                            <m:t>𝑣</m:t>
                          </m:r>
                        </m:sub>
                      </m:sSub>
                    </m:oMath>
                  </m:oMathPara>
                </a14:m>
                <a:endParaRPr lang="en-US" sz="2400" dirty="0">
                  <a:solidFill>
                    <a:schemeClr val="tx1"/>
                  </a:solidFill>
                </a:endParaRPr>
              </a:p>
            </p:txBody>
          </p:sp>
        </mc:Choice>
        <mc:Fallback>
          <p:sp>
            <p:nvSpPr>
              <p:cNvPr id="19" name="Rectangle 18">
                <a:extLst>
                  <a:ext uri="{FF2B5EF4-FFF2-40B4-BE49-F238E27FC236}">
                    <a16:creationId xmlns:a16="http://schemas.microsoft.com/office/drawing/2014/main" id="{7FD95B32-4FDB-4B50-5875-F9107A63BB40}"/>
                  </a:ext>
                </a:extLst>
              </p:cNvPr>
              <p:cNvSpPr>
                <a:spLocks noRot="1" noChangeAspect="1" noMove="1" noResize="1" noEditPoints="1" noAdjustHandles="1" noChangeArrowheads="1" noChangeShapeType="1" noTextEdit="1"/>
              </p:cNvSpPr>
              <p:nvPr/>
            </p:nvSpPr>
            <p:spPr>
              <a:xfrm>
                <a:off x="5927323" y="1484039"/>
                <a:ext cx="1514878" cy="7223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AD8E85EA-4878-F19A-57F7-FDFFAC830150}"/>
                  </a:ext>
                </a:extLst>
              </p:cNvPr>
              <p:cNvSpPr txBox="1"/>
              <p:nvPr/>
            </p:nvSpPr>
            <p:spPr>
              <a:xfrm>
                <a:off x="8444649" y="1124924"/>
                <a:ext cx="2386294" cy="1477328"/>
              </a:xfrm>
              <a:prstGeom prst="rect">
                <a:avLst/>
              </a:prstGeom>
              <a:noFill/>
            </p:spPr>
            <p:txBody>
              <a:bodyPr wrap="none" rtlCol="0">
                <a:spAutoFit/>
              </a:bodyPr>
              <a:lstStyle/>
              <a:p>
                <a14:m>
                  <m:oMath xmlns:m="http://schemas.openxmlformats.org/officeDocument/2006/math">
                    <m:r>
                      <m:rPr>
                        <m:sty m:val="p"/>
                      </m:rPr>
                      <a:rPr lang="en-US" smtClean="0">
                        <a:latin typeface="Cambria Math" panose="02040503050406030204" pitchFamily="18" charset="0"/>
                        <a:ea typeface="Cambria Math" panose="02040503050406030204" pitchFamily="18" charset="0"/>
                      </a:rPr>
                      <m:t>ϕ</m:t>
                    </m:r>
                  </m:oMath>
                </a14:m>
                <a:r>
                  <a:rPr lang="en-US" dirty="0"/>
                  <a:t>: Original function</a:t>
                </a:r>
              </a:p>
              <a:p>
                <a14:m>
                  <m:oMath xmlns:m="http://schemas.openxmlformats.org/officeDocument/2006/math">
                    <m:r>
                      <a:rPr lang="en-CA" i="1" smtClean="0">
                        <a:latin typeface="Cambria Math" panose="02040503050406030204" pitchFamily="18" charset="0"/>
                        <a:ea typeface="Cambria Math" panose="02040503050406030204" pitchFamily="18" charset="0"/>
                      </a:rPr>
                      <m:t>𝑤</m:t>
                    </m:r>
                  </m:oMath>
                </a14:m>
                <a:r>
                  <a:rPr lang="en-US" dirty="0"/>
                  <a:t>: Original parameters</a:t>
                </a:r>
              </a:p>
              <a:p>
                <a14:m>
                  <m:oMath xmlns:m="http://schemas.openxmlformats.org/officeDocument/2006/math">
                    <m:r>
                      <a:rPr lang="en-CA" i="1" smtClean="0">
                        <a:latin typeface="Cambria Math" panose="02040503050406030204" pitchFamily="18" charset="0"/>
                        <a:ea typeface="Cambria Math" panose="02040503050406030204" pitchFamily="18" charset="0"/>
                      </a:rPr>
                      <m:t>𝑥</m:t>
                    </m:r>
                  </m:oMath>
                </a14:m>
                <a:r>
                  <a:rPr lang="en-US" dirty="0"/>
                  <a:t>: Input</a:t>
                </a:r>
              </a:p>
              <a:p>
                <a14:m>
                  <m:oMath xmlns:m="http://schemas.openxmlformats.org/officeDocument/2006/math">
                    <m:r>
                      <m:rPr>
                        <m:sty m:val="p"/>
                      </m:rPr>
                      <a:rPr lang="en-US" smtClean="0">
                        <a:latin typeface="Cambria Math" panose="02040503050406030204" pitchFamily="18" charset="0"/>
                        <a:ea typeface="Cambria Math" panose="02040503050406030204" pitchFamily="18" charset="0"/>
                      </a:rPr>
                      <m:t>χ</m:t>
                    </m:r>
                    <m:r>
                      <a:rPr lang="en-CA" smtClean="0">
                        <a:latin typeface="Cambria Math" panose="02040503050406030204" pitchFamily="18" charset="0"/>
                        <a:ea typeface="Cambria Math" panose="02040503050406030204" pitchFamily="18" charset="0"/>
                      </a:rPr>
                      <m:t>:</m:t>
                    </m:r>
                    <m:r>
                      <m:rPr>
                        <m:sty m:val="p"/>
                      </m:rPr>
                      <a:rPr lang="en-CA">
                        <a:latin typeface="Cambria Math" panose="02040503050406030204" pitchFamily="18" charset="0"/>
                        <a:ea typeface="Cambria Math" panose="02040503050406030204" pitchFamily="18" charset="0"/>
                      </a:rPr>
                      <m:t>New</m:t>
                    </m:r>
                    <m:r>
                      <a:rPr lang="en-CA">
                        <a:latin typeface="Cambria Math" panose="02040503050406030204" pitchFamily="18" charset="0"/>
                        <a:ea typeface="Cambria Math" panose="02040503050406030204" pitchFamily="18" charset="0"/>
                      </a:rPr>
                      <m:t> </m:t>
                    </m:r>
                    <m:r>
                      <m:rPr>
                        <m:sty m:val="p"/>
                      </m:rPr>
                      <a:rPr lang="en-CA">
                        <a:latin typeface="Cambria Math" panose="02040503050406030204" pitchFamily="18" charset="0"/>
                        <a:ea typeface="Cambria Math" panose="02040503050406030204" pitchFamily="18" charset="0"/>
                      </a:rPr>
                      <m:t>f</m:t>
                    </m:r>
                  </m:oMath>
                </a14:m>
                <a:r>
                  <a:rPr lang="en-US" dirty="0"/>
                  <a:t>unction</a:t>
                </a:r>
              </a:p>
              <a:p>
                <a14:m>
                  <m:oMath xmlns:m="http://schemas.openxmlformats.org/officeDocument/2006/math">
                    <m:r>
                      <a:rPr lang="en-CA" sz="1800" b="0" i="1" smtClean="0">
                        <a:latin typeface="Cambria Math" panose="02040503050406030204" pitchFamily="18" charset="0"/>
                      </a:rPr>
                      <m:t>𝑣</m:t>
                    </m:r>
                  </m:oMath>
                </a14:m>
                <a:r>
                  <a:rPr lang="en-US" dirty="0"/>
                  <a:t>: New parameters</a:t>
                </a:r>
              </a:p>
            </p:txBody>
          </p:sp>
        </mc:Choice>
        <mc:Fallback>
          <p:sp>
            <p:nvSpPr>
              <p:cNvPr id="20" name="TextBox 19">
                <a:extLst>
                  <a:ext uri="{FF2B5EF4-FFF2-40B4-BE49-F238E27FC236}">
                    <a16:creationId xmlns:a16="http://schemas.microsoft.com/office/drawing/2014/main" id="{AD8E85EA-4878-F19A-57F7-FDFFAC830150}"/>
                  </a:ext>
                </a:extLst>
              </p:cNvPr>
              <p:cNvSpPr txBox="1">
                <a:spLocks noRot="1" noChangeAspect="1" noMove="1" noResize="1" noEditPoints="1" noAdjustHandles="1" noChangeArrowheads="1" noChangeShapeType="1" noTextEdit="1"/>
              </p:cNvSpPr>
              <p:nvPr/>
            </p:nvSpPr>
            <p:spPr>
              <a:xfrm>
                <a:off x="8444649" y="1124924"/>
                <a:ext cx="2386294" cy="1477328"/>
              </a:xfrm>
              <a:prstGeom prst="rect">
                <a:avLst/>
              </a:prstGeom>
              <a:blipFill>
                <a:blip r:embed="rId4"/>
                <a:stretch>
                  <a:fillRect l="-529" t="-1709" b="-59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a:extLst>
                  <a:ext uri="{FF2B5EF4-FFF2-40B4-BE49-F238E27FC236}">
                    <a16:creationId xmlns:a16="http://schemas.microsoft.com/office/drawing/2014/main" id="{64F31372-6E24-8322-8C9A-5A4A2D7E6FB1}"/>
                  </a:ext>
                </a:extLst>
              </p:cNvPr>
              <p:cNvSpPr/>
              <p:nvPr/>
            </p:nvSpPr>
            <p:spPr>
              <a:xfrm>
                <a:off x="1884489" y="3322995"/>
                <a:ext cx="4042834" cy="722378"/>
              </a:xfrm>
              <a:prstGeom prst="rect">
                <a:avLst/>
              </a:prstGeom>
              <a:solidFill>
                <a:srgbClr val="CD9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𝜙</m:t>
                          </m:r>
                        </m:e>
                        <m:sub>
                          <m:r>
                            <a:rPr lang="en-CA" sz="2400" i="1">
                              <a:latin typeface="Cambria Math" panose="02040503050406030204" pitchFamily="18" charset="0"/>
                              <a:ea typeface="Cambria Math" panose="02040503050406030204" pitchFamily="18" charset="0"/>
                            </a:rPr>
                            <m:t>𝑤</m:t>
                          </m:r>
                        </m:sub>
                      </m:sSub>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𝑥</m:t>
                      </m:r>
                      <m:r>
                        <a:rPr lang="en-CA" sz="2400" i="1">
                          <a:latin typeface="Cambria Math" panose="02040503050406030204" pitchFamily="18" charset="0"/>
                          <a:ea typeface="Cambria Math" panose="02040503050406030204" pitchFamily="18" charset="0"/>
                        </a:rPr>
                        <m:t>)</m:t>
                      </m:r>
                    </m:oMath>
                  </m:oMathPara>
                </a14:m>
                <a:endParaRPr lang="en-US" sz="2400" dirty="0"/>
              </a:p>
            </p:txBody>
          </p:sp>
        </mc:Choice>
        <mc:Fallback>
          <p:sp>
            <p:nvSpPr>
              <p:cNvPr id="23" name="Rectangle 22">
                <a:extLst>
                  <a:ext uri="{FF2B5EF4-FFF2-40B4-BE49-F238E27FC236}">
                    <a16:creationId xmlns:a16="http://schemas.microsoft.com/office/drawing/2014/main" id="{64F31372-6E24-8322-8C9A-5A4A2D7E6FB1}"/>
                  </a:ext>
                </a:extLst>
              </p:cNvPr>
              <p:cNvSpPr>
                <a:spLocks noRot="1" noChangeAspect="1" noMove="1" noResize="1" noEditPoints="1" noAdjustHandles="1" noChangeArrowheads="1" noChangeShapeType="1" noTextEdit="1"/>
              </p:cNvSpPr>
              <p:nvPr/>
            </p:nvSpPr>
            <p:spPr>
              <a:xfrm>
                <a:off x="1884489" y="3322995"/>
                <a:ext cx="4042834" cy="7223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Rectangle 23">
                <a:extLst>
                  <a:ext uri="{FF2B5EF4-FFF2-40B4-BE49-F238E27FC236}">
                    <a16:creationId xmlns:a16="http://schemas.microsoft.com/office/drawing/2014/main" id="{EE30FD0D-4311-DC5C-4EA4-43A3A0AD0B7E}"/>
                  </a:ext>
                </a:extLst>
              </p:cNvPr>
              <p:cNvSpPr/>
              <p:nvPr/>
            </p:nvSpPr>
            <p:spPr>
              <a:xfrm>
                <a:off x="5077268" y="3322995"/>
                <a:ext cx="2942607" cy="722378"/>
              </a:xfrm>
              <a:prstGeom prst="rect">
                <a:avLst/>
              </a:prstGeom>
              <a:gradFill flip="none" rotWithShape="1">
                <a:gsLst>
                  <a:gs pos="0">
                    <a:srgbClr val="FFFF00"/>
                  </a:gs>
                  <a:gs pos="97000">
                    <a:srgbClr val="CD9B00">
                      <a:lumMod val="93000"/>
                      <a:lumOff val="7000"/>
                    </a:srgbClr>
                  </a:gs>
                  <a:gs pos="99000">
                    <a:srgbClr val="CD9B00"/>
                  </a:gs>
                  <a:gs pos="100000">
                    <a:srgbClr val="CD9B00"/>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ea typeface="Cambria Math" panose="02040503050406030204" pitchFamily="18" charset="0"/>
                            </a:rPr>
                          </m:ctrlPr>
                        </m:sSubPr>
                        <m:e>
                          <m:r>
                            <a:rPr lang="en-US" sz="2400" i="1" smtClean="0">
                              <a:solidFill>
                                <a:schemeClr val="tx1"/>
                              </a:solidFill>
                              <a:latin typeface="Cambria Math" panose="02040503050406030204" pitchFamily="18" charset="0"/>
                              <a:ea typeface="Cambria Math" panose="02040503050406030204" pitchFamily="18" charset="0"/>
                            </a:rPr>
                            <m:t>𝜙</m:t>
                          </m:r>
                        </m:e>
                        <m:sub>
                          <m:r>
                            <a:rPr lang="en-CA" sz="2400" b="0" i="1" smtClean="0">
                              <a:solidFill>
                                <a:schemeClr val="tx1"/>
                              </a:solidFill>
                              <a:latin typeface="Cambria Math" panose="02040503050406030204" pitchFamily="18" charset="0"/>
                              <a:ea typeface="Cambria Math" panose="02040503050406030204" pitchFamily="18" charset="0"/>
                            </a:rPr>
                            <m:t>(</m:t>
                          </m:r>
                          <m:r>
                            <a:rPr lang="en-CA" sz="2400" i="1">
                              <a:solidFill>
                                <a:schemeClr val="tx1"/>
                              </a:solidFill>
                              <a:latin typeface="Cambria Math" panose="02040503050406030204" pitchFamily="18" charset="0"/>
                              <a:ea typeface="Cambria Math" panose="02040503050406030204" pitchFamily="18" charset="0"/>
                            </a:rPr>
                            <m:t>𝑤</m:t>
                          </m:r>
                          <m:r>
                            <a:rPr lang="en-CA" sz="2400" b="0" i="1" smtClean="0">
                              <a:solidFill>
                                <a:schemeClr val="tx1"/>
                              </a:solidFill>
                              <a:latin typeface="Cambria Math" panose="02040503050406030204" pitchFamily="18" charset="0"/>
                              <a:ea typeface="Cambria Math" panose="02040503050406030204" pitchFamily="18" charset="0"/>
                            </a:rPr>
                            <m:t> </m:t>
                          </m:r>
                          <m:r>
                            <a:rPr lang="en-CA" sz="2400" b="0" i="1" smtClean="0">
                              <a:solidFill>
                                <a:schemeClr val="tx1"/>
                              </a:solidFill>
                              <a:latin typeface="Cambria Math" panose="02040503050406030204" pitchFamily="18" charset="0"/>
                              <a:ea typeface="Cambria Math" panose="02040503050406030204" pitchFamily="18" charset="0"/>
                            </a:rPr>
                            <m:t>𝑡𝑢𝑛𝑒𝑑</m:t>
                          </m:r>
                          <m:r>
                            <a:rPr lang="en-CA" sz="2400" b="0" i="1" smtClean="0">
                              <a:solidFill>
                                <a:schemeClr val="tx1"/>
                              </a:solidFill>
                              <a:latin typeface="Cambria Math" panose="02040503050406030204" pitchFamily="18" charset="0"/>
                              <a:ea typeface="Cambria Math" panose="02040503050406030204" pitchFamily="18" charset="0"/>
                            </a:rPr>
                            <m:t> </m:t>
                          </m:r>
                          <m:r>
                            <a:rPr lang="en-CA" sz="2400" b="0" i="1" smtClean="0">
                              <a:solidFill>
                                <a:schemeClr val="tx1"/>
                              </a:solidFill>
                              <a:latin typeface="Cambria Math" panose="02040503050406030204" pitchFamily="18" charset="0"/>
                              <a:ea typeface="Cambria Math" panose="02040503050406030204" pitchFamily="18" charset="0"/>
                            </a:rPr>
                            <m:t>𝑓𝑜𝑟</m:t>
                          </m:r>
                          <m:r>
                            <a:rPr lang="en-CA" sz="2400" b="0" i="1" smtClean="0">
                              <a:solidFill>
                                <a:schemeClr val="tx1"/>
                              </a:solidFill>
                              <a:latin typeface="Cambria Math" panose="02040503050406030204" pitchFamily="18" charset="0"/>
                              <a:ea typeface="Cambria Math" panose="02040503050406030204" pitchFamily="18" charset="0"/>
                            </a:rPr>
                            <m:t> </m:t>
                          </m:r>
                          <m:r>
                            <a:rPr lang="en-CA" sz="2400" b="0" i="1" smtClean="0">
                              <a:solidFill>
                                <a:schemeClr val="tx1"/>
                              </a:solidFill>
                              <a:latin typeface="Cambria Math" panose="02040503050406030204" pitchFamily="18" charset="0"/>
                              <a:ea typeface="Cambria Math" panose="02040503050406030204" pitchFamily="18" charset="0"/>
                            </a:rPr>
                            <m:t>𝑣</m:t>
                          </m:r>
                          <m:r>
                            <a:rPr lang="en-CA" sz="2400" b="0" i="1" smtClean="0">
                              <a:solidFill>
                                <a:schemeClr val="tx1"/>
                              </a:solidFill>
                              <a:latin typeface="Cambria Math" panose="02040503050406030204" pitchFamily="18" charset="0"/>
                              <a:ea typeface="Cambria Math" panose="02040503050406030204" pitchFamily="18" charset="0"/>
                            </a:rPr>
                            <m:t>)</m:t>
                          </m:r>
                        </m:sub>
                      </m:sSub>
                      <m:r>
                        <a:rPr lang="en-CA" sz="2400" i="1">
                          <a:solidFill>
                            <a:schemeClr val="tx1"/>
                          </a:solidFill>
                          <a:latin typeface="Cambria Math" panose="02040503050406030204" pitchFamily="18" charset="0"/>
                          <a:ea typeface="Cambria Math" panose="02040503050406030204" pitchFamily="18" charset="0"/>
                        </a:rPr>
                        <m:t>(</m:t>
                      </m:r>
                      <m:r>
                        <a:rPr lang="en-CA" sz="2400" i="1">
                          <a:solidFill>
                            <a:schemeClr val="tx1"/>
                          </a:solidFill>
                          <a:latin typeface="Cambria Math" panose="02040503050406030204" pitchFamily="18" charset="0"/>
                          <a:ea typeface="Cambria Math" panose="02040503050406030204" pitchFamily="18" charset="0"/>
                        </a:rPr>
                        <m:t>𝑥</m:t>
                      </m:r>
                      <m:r>
                        <a:rPr lang="en-CA" sz="2400" i="1">
                          <a:solidFill>
                            <a:schemeClr val="tx1"/>
                          </a:solidFill>
                          <a:latin typeface="Cambria Math" panose="02040503050406030204" pitchFamily="18" charset="0"/>
                          <a:ea typeface="Cambria Math" panose="02040503050406030204" pitchFamily="18" charset="0"/>
                        </a:rPr>
                        <m:t>)</m:t>
                      </m:r>
                    </m:oMath>
                  </m:oMathPara>
                </a14:m>
                <a:endParaRPr lang="en-US" sz="2400" dirty="0">
                  <a:solidFill>
                    <a:schemeClr val="tx1"/>
                  </a:solidFill>
                </a:endParaRPr>
              </a:p>
            </p:txBody>
          </p:sp>
        </mc:Choice>
        <mc:Fallback>
          <p:sp>
            <p:nvSpPr>
              <p:cNvPr id="24" name="Rectangle 23">
                <a:extLst>
                  <a:ext uri="{FF2B5EF4-FFF2-40B4-BE49-F238E27FC236}">
                    <a16:creationId xmlns:a16="http://schemas.microsoft.com/office/drawing/2014/main" id="{EE30FD0D-4311-DC5C-4EA4-43A3A0AD0B7E}"/>
                  </a:ext>
                </a:extLst>
              </p:cNvPr>
              <p:cNvSpPr>
                <a:spLocks noRot="1" noChangeAspect="1" noMove="1" noResize="1" noEditPoints="1" noAdjustHandles="1" noChangeArrowheads="1" noChangeShapeType="1" noTextEdit="1"/>
              </p:cNvSpPr>
              <p:nvPr/>
            </p:nvSpPr>
            <p:spPr>
              <a:xfrm>
                <a:off x="5077268" y="3322995"/>
                <a:ext cx="2942607" cy="7223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tangle 24">
                <a:extLst>
                  <a:ext uri="{FF2B5EF4-FFF2-40B4-BE49-F238E27FC236}">
                    <a16:creationId xmlns:a16="http://schemas.microsoft.com/office/drawing/2014/main" id="{EA51C55E-46DB-7D97-21BF-DE38921CF0B4}"/>
                  </a:ext>
                </a:extLst>
              </p:cNvPr>
              <p:cNvSpPr/>
              <p:nvPr/>
            </p:nvSpPr>
            <p:spPr>
              <a:xfrm>
                <a:off x="1884488" y="4946311"/>
                <a:ext cx="4132581" cy="722378"/>
              </a:xfrm>
              <a:prstGeom prst="rect">
                <a:avLst/>
              </a:prstGeom>
              <a:solidFill>
                <a:srgbClr val="CD9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𝜙</m:t>
                          </m:r>
                        </m:e>
                        <m:sub>
                          <m:r>
                            <a:rPr lang="en-CA" sz="2400" i="1">
                              <a:latin typeface="Cambria Math" panose="02040503050406030204" pitchFamily="18" charset="0"/>
                              <a:ea typeface="Cambria Math" panose="02040503050406030204" pitchFamily="18" charset="0"/>
                            </a:rPr>
                            <m:t>𝑤</m:t>
                          </m:r>
                        </m:sub>
                      </m:sSub>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𝑥</m:t>
                      </m:r>
                      <m:r>
                        <a:rPr lang="en-CA" sz="2400" i="1">
                          <a:latin typeface="Cambria Math" panose="02040503050406030204" pitchFamily="18" charset="0"/>
                          <a:ea typeface="Cambria Math" panose="02040503050406030204" pitchFamily="18" charset="0"/>
                        </a:rPr>
                        <m:t>)</m:t>
                      </m:r>
                    </m:oMath>
                  </m:oMathPara>
                </a14:m>
                <a:endParaRPr lang="en-US" sz="2400" dirty="0"/>
              </a:p>
            </p:txBody>
          </p:sp>
        </mc:Choice>
        <mc:Fallback>
          <p:sp>
            <p:nvSpPr>
              <p:cNvPr id="25" name="Rectangle 24">
                <a:extLst>
                  <a:ext uri="{FF2B5EF4-FFF2-40B4-BE49-F238E27FC236}">
                    <a16:creationId xmlns:a16="http://schemas.microsoft.com/office/drawing/2014/main" id="{EA51C55E-46DB-7D97-21BF-DE38921CF0B4}"/>
                  </a:ext>
                </a:extLst>
              </p:cNvPr>
              <p:cNvSpPr>
                <a:spLocks noRot="1" noChangeAspect="1" noMove="1" noResize="1" noEditPoints="1" noAdjustHandles="1" noChangeArrowheads="1" noChangeShapeType="1" noTextEdit="1"/>
              </p:cNvSpPr>
              <p:nvPr/>
            </p:nvSpPr>
            <p:spPr>
              <a:xfrm>
                <a:off x="1884488" y="4946311"/>
                <a:ext cx="4132581" cy="722378"/>
              </a:xfrm>
              <a:prstGeom prst="rect">
                <a:avLst/>
              </a:prstGeom>
              <a:blipFill>
                <a:blip r:embed="rId7"/>
                <a:stretch>
                  <a:fillRect/>
                </a:stretch>
              </a:blipFill>
            </p:spPr>
            <p:txBody>
              <a:bodyPr/>
              <a:lstStyle/>
              <a:p>
                <a:r>
                  <a:rPr lang="en-US">
                    <a:noFill/>
                  </a:rPr>
                  <a:t> </a:t>
                </a:r>
              </a:p>
            </p:txBody>
          </p:sp>
        </mc:Fallback>
      </mc:AlternateContent>
      <p:sp>
        <p:nvSpPr>
          <p:cNvPr id="26" name="Rectangle 25">
            <a:extLst>
              <a:ext uri="{FF2B5EF4-FFF2-40B4-BE49-F238E27FC236}">
                <a16:creationId xmlns:a16="http://schemas.microsoft.com/office/drawing/2014/main" id="{F2B0AAA5-963E-4B12-A0E3-E77F03EE64E8}"/>
              </a:ext>
            </a:extLst>
          </p:cNvPr>
          <p:cNvSpPr/>
          <p:nvPr/>
        </p:nvSpPr>
        <p:spPr>
          <a:xfrm>
            <a:off x="2011489" y="4946311"/>
            <a:ext cx="45719" cy="72237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Rectangle 32">
            <a:extLst>
              <a:ext uri="{FF2B5EF4-FFF2-40B4-BE49-F238E27FC236}">
                <a16:creationId xmlns:a16="http://schemas.microsoft.com/office/drawing/2014/main" id="{7D63728A-49DF-0930-5955-121D76A20420}"/>
              </a:ext>
            </a:extLst>
          </p:cNvPr>
          <p:cNvSpPr/>
          <p:nvPr/>
        </p:nvSpPr>
        <p:spPr>
          <a:xfrm>
            <a:off x="2494089" y="4946311"/>
            <a:ext cx="45719" cy="72237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Rectangle 33">
            <a:extLst>
              <a:ext uri="{FF2B5EF4-FFF2-40B4-BE49-F238E27FC236}">
                <a16:creationId xmlns:a16="http://schemas.microsoft.com/office/drawing/2014/main" id="{DE18B30D-2AD6-BADE-547E-A59AF320CDCD}"/>
              </a:ext>
            </a:extLst>
          </p:cNvPr>
          <p:cNvSpPr/>
          <p:nvPr/>
        </p:nvSpPr>
        <p:spPr>
          <a:xfrm>
            <a:off x="2980075" y="4946311"/>
            <a:ext cx="45719" cy="72237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Rectangle 34">
            <a:extLst>
              <a:ext uri="{FF2B5EF4-FFF2-40B4-BE49-F238E27FC236}">
                <a16:creationId xmlns:a16="http://schemas.microsoft.com/office/drawing/2014/main" id="{8F90DE7A-3DDE-96CD-C259-339AE0C30AA5}"/>
              </a:ext>
            </a:extLst>
          </p:cNvPr>
          <p:cNvSpPr/>
          <p:nvPr/>
        </p:nvSpPr>
        <p:spPr>
          <a:xfrm>
            <a:off x="3466061" y="4946311"/>
            <a:ext cx="45719" cy="72237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Rectangle 35">
            <a:extLst>
              <a:ext uri="{FF2B5EF4-FFF2-40B4-BE49-F238E27FC236}">
                <a16:creationId xmlns:a16="http://schemas.microsoft.com/office/drawing/2014/main" id="{9847BE8E-6A9F-13B0-EBD5-BE7C012C14AC}"/>
              </a:ext>
            </a:extLst>
          </p:cNvPr>
          <p:cNvSpPr/>
          <p:nvPr/>
        </p:nvSpPr>
        <p:spPr>
          <a:xfrm>
            <a:off x="3974906" y="4951471"/>
            <a:ext cx="45719" cy="72237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Rectangle 36">
            <a:extLst>
              <a:ext uri="{FF2B5EF4-FFF2-40B4-BE49-F238E27FC236}">
                <a16:creationId xmlns:a16="http://schemas.microsoft.com/office/drawing/2014/main" id="{B2C9C17E-4A5D-8D92-0FD2-AA29D2515EDB}"/>
              </a:ext>
            </a:extLst>
          </p:cNvPr>
          <p:cNvSpPr/>
          <p:nvPr/>
        </p:nvSpPr>
        <p:spPr>
          <a:xfrm>
            <a:off x="4441419" y="4946311"/>
            <a:ext cx="45719" cy="72237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Rectangle 37">
            <a:extLst>
              <a:ext uri="{FF2B5EF4-FFF2-40B4-BE49-F238E27FC236}">
                <a16:creationId xmlns:a16="http://schemas.microsoft.com/office/drawing/2014/main" id="{4F5DC0D5-5C29-5924-3AAD-879E57809899}"/>
              </a:ext>
            </a:extLst>
          </p:cNvPr>
          <p:cNvSpPr/>
          <p:nvPr/>
        </p:nvSpPr>
        <p:spPr>
          <a:xfrm>
            <a:off x="4930791" y="4946311"/>
            <a:ext cx="45719" cy="72237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Rectangle 38">
            <a:extLst>
              <a:ext uri="{FF2B5EF4-FFF2-40B4-BE49-F238E27FC236}">
                <a16:creationId xmlns:a16="http://schemas.microsoft.com/office/drawing/2014/main" id="{A5B45BF0-B6F6-49DC-38C1-73ECCB77CCE6}"/>
              </a:ext>
            </a:extLst>
          </p:cNvPr>
          <p:cNvSpPr/>
          <p:nvPr/>
        </p:nvSpPr>
        <p:spPr>
          <a:xfrm>
            <a:off x="5432863" y="4951471"/>
            <a:ext cx="45719" cy="72237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Rectangle 39">
            <a:extLst>
              <a:ext uri="{FF2B5EF4-FFF2-40B4-BE49-F238E27FC236}">
                <a16:creationId xmlns:a16="http://schemas.microsoft.com/office/drawing/2014/main" id="{1B5190A7-4F87-8858-9715-F53B38DCADB3}"/>
              </a:ext>
            </a:extLst>
          </p:cNvPr>
          <p:cNvSpPr/>
          <p:nvPr/>
        </p:nvSpPr>
        <p:spPr>
          <a:xfrm>
            <a:off x="5853658" y="4946311"/>
            <a:ext cx="45719" cy="72237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E2D71B57-E003-DD58-CC8B-FB0B665A8E99}"/>
                  </a:ext>
                </a:extLst>
              </p:cNvPr>
              <p:cNvSpPr txBox="1"/>
              <p:nvPr/>
            </p:nvSpPr>
            <p:spPr>
              <a:xfrm>
                <a:off x="2203764" y="5679009"/>
                <a:ext cx="3292313" cy="477888"/>
              </a:xfrm>
              <a:prstGeom prst="rect">
                <a:avLst/>
              </a:prstGeom>
              <a:noFill/>
            </p:spPr>
            <p:txBody>
              <a:bodyPr wrap="none" rtlCol="0">
                <a:spAutoFit/>
              </a:bodyPr>
              <a:lstStyle/>
              <a:p>
                <a:pPr algn="ctr"/>
                <a14:m>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𝜙</m:t>
                        </m:r>
                      </m:e>
                      <m:sub>
                        <m:r>
                          <a:rPr lang="en-CA" sz="2400" i="1">
                            <a:latin typeface="Cambria Math" panose="02040503050406030204" pitchFamily="18" charset="0"/>
                            <a:ea typeface="Cambria Math" panose="02040503050406030204" pitchFamily="18" charset="0"/>
                          </a:rPr>
                          <m:t>𝑤</m:t>
                        </m:r>
                      </m:sub>
                    </m:sSub>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𝑥</m:t>
                    </m:r>
                    <m:r>
                      <a:rPr lang="en-CA" sz="2400" i="1">
                        <a:latin typeface="Cambria Math" panose="02040503050406030204" pitchFamily="18" charset="0"/>
                        <a:ea typeface="Cambria Math" panose="02040503050406030204" pitchFamily="18" charset="0"/>
                      </a:rPr>
                      <m:t>)</m:t>
                    </m:r>
                  </m:oMath>
                </a14:m>
                <a:r>
                  <a:rPr lang="en-US" sz="2400" dirty="0"/>
                  <a:t> becomes </a:t>
                </a:r>
                <a14:m>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𝜓</m:t>
                        </m:r>
                      </m:e>
                      <m:sub>
                        <m:r>
                          <a:rPr lang="en-CA" sz="2400" b="0" i="1" smtClean="0">
                            <a:latin typeface="Cambria Math" panose="02040503050406030204" pitchFamily="18" charset="0"/>
                            <a:ea typeface="Cambria Math" panose="02040503050406030204" pitchFamily="18" charset="0"/>
                          </a:rPr>
                          <m:t>𝑤</m:t>
                        </m:r>
                        <m:r>
                          <a:rPr lang="en-CA" sz="2400" b="0" i="1" smtClean="0">
                            <a:latin typeface="Cambria Math" panose="02040503050406030204" pitchFamily="18" charset="0"/>
                            <a:ea typeface="Cambria Math" panose="02040503050406030204" pitchFamily="18" charset="0"/>
                          </a:rPr>
                          <m:t>, </m:t>
                        </m:r>
                        <m:r>
                          <a:rPr lang="en-CA" sz="2400" b="0" i="1" smtClean="0">
                            <a:latin typeface="Cambria Math" panose="02040503050406030204" pitchFamily="18" charset="0"/>
                            <a:ea typeface="Cambria Math" panose="02040503050406030204" pitchFamily="18" charset="0"/>
                          </a:rPr>
                          <m:t>𝑣</m:t>
                        </m:r>
                      </m:sub>
                    </m:sSub>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𝑥</m:t>
                    </m:r>
                    <m:r>
                      <a:rPr lang="en-CA" sz="2400" i="1">
                        <a:latin typeface="Cambria Math" panose="02040503050406030204" pitchFamily="18" charset="0"/>
                        <a:ea typeface="Cambria Math" panose="02040503050406030204" pitchFamily="18" charset="0"/>
                      </a:rPr>
                      <m:t>)</m:t>
                    </m:r>
                  </m:oMath>
                </a14:m>
                <a:endParaRPr lang="en-US" sz="2400" dirty="0"/>
              </a:p>
            </p:txBody>
          </p:sp>
        </mc:Choice>
        <mc:Fallback>
          <p:sp>
            <p:nvSpPr>
              <p:cNvPr id="41" name="TextBox 40">
                <a:extLst>
                  <a:ext uri="{FF2B5EF4-FFF2-40B4-BE49-F238E27FC236}">
                    <a16:creationId xmlns:a16="http://schemas.microsoft.com/office/drawing/2014/main" id="{E2D71B57-E003-DD58-CC8B-FB0B665A8E99}"/>
                  </a:ext>
                </a:extLst>
              </p:cNvPr>
              <p:cNvSpPr txBox="1">
                <a:spLocks noRot="1" noChangeAspect="1" noMove="1" noResize="1" noEditPoints="1" noAdjustHandles="1" noChangeArrowheads="1" noChangeShapeType="1" noTextEdit="1"/>
              </p:cNvSpPr>
              <p:nvPr/>
            </p:nvSpPr>
            <p:spPr>
              <a:xfrm>
                <a:off x="2203764" y="5679009"/>
                <a:ext cx="3292313" cy="477888"/>
              </a:xfrm>
              <a:prstGeom prst="rect">
                <a:avLst/>
              </a:prstGeom>
              <a:blipFill>
                <a:blip r:embed="rId8"/>
                <a:stretch>
                  <a:fillRect l="-769" t="-7895" r="-1154" b="-2631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E708CFB3-1A7D-50FB-A59B-10F133710B81}"/>
                  </a:ext>
                </a:extLst>
              </p:cNvPr>
              <p:cNvSpPr txBox="1"/>
              <p:nvPr/>
            </p:nvSpPr>
            <p:spPr>
              <a:xfrm>
                <a:off x="2539808" y="2242977"/>
                <a:ext cx="4148071" cy="461665"/>
              </a:xfrm>
              <a:prstGeom prst="rect">
                <a:avLst/>
              </a:prstGeom>
              <a:noFill/>
            </p:spPr>
            <p:txBody>
              <a:bodyPr wrap="square">
                <a:spAutoFit/>
              </a:bodyPr>
              <a:lstStyle/>
              <a:p>
                <a:pPr algn="ctr"/>
                <a:r>
                  <a:rPr lang="en-US" sz="2400" dirty="0"/>
                  <a:t>Overall Function: </a:t>
                </a:r>
                <a14:m>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𝜒</m:t>
                        </m:r>
                      </m:e>
                      <m:sub>
                        <m:r>
                          <a:rPr lang="en-CA" sz="2400" i="1">
                            <a:latin typeface="Cambria Math" panose="02040503050406030204" pitchFamily="18" charset="0"/>
                          </a:rPr>
                          <m:t>𝑣</m:t>
                        </m:r>
                      </m:sub>
                    </m:sSub>
                    <m:r>
                      <a:rPr lang="en-CA" sz="2400" b="0" i="1" smtClean="0">
                        <a:latin typeface="Cambria Math" panose="02040503050406030204" pitchFamily="18" charset="0"/>
                        <a:ea typeface="Cambria Math" panose="02040503050406030204" pitchFamily="18" charset="0"/>
                      </a:rPr>
                      <m:t>(</m:t>
                    </m:r>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𝜙</m:t>
                        </m:r>
                      </m:e>
                      <m:sub>
                        <m:r>
                          <a:rPr lang="en-CA" sz="2400" i="1">
                            <a:latin typeface="Cambria Math" panose="02040503050406030204" pitchFamily="18" charset="0"/>
                            <a:ea typeface="Cambria Math" panose="02040503050406030204" pitchFamily="18" charset="0"/>
                          </a:rPr>
                          <m:t>𝑤</m:t>
                        </m:r>
                      </m:sub>
                    </m:sSub>
                    <m:d>
                      <m:dPr>
                        <m:ctrlPr>
                          <a:rPr lang="en-CA" sz="2400" i="1">
                            <a:latin typeface="Cambria Math" panose="02040503050406030204" pitchFamily="18" charset="0"/>
                            <a:ea typeface="Cambria Math" panose="02040503050406030204" pitchFamily="18" charset="0"/>
                          </a:rPr>
                        </m:ctrlPr>
                      </m:dPr>
                      <m:e>
                        <m:r>
                          <a:rPr lang="en-CA" sz="2400" i="1">
                            <a:latin typeface="Cambria Math" panose="02040503050406030204" pitchFamily="18" charset="0"/>
                            <a:ea typeface="Cambria Math" panose="02040503050406030204" pitchFamily="18" charset="0"/>
                          </a:rPr>
                          <m:t>𝑥</m:t>
                        </m:r>
                      </m:e>
                    </m:d>
                    <m:r>
                      <a:rPr lang="en-CA" sz="2400" b="0" i="1" smtClean="0">
                        <a:latin typeface="Cambria Math" panose="02040503050406030204" pitchFamily="18" charset="0"/>
                        <a:ea typeface="Cambria Math" panose="02040503050406030204" pitchFamily="18" charset="0"/>
                      </a:rPr>
                      <m:t>)</m:t>
                    </m:r>
                  </m:oMath>
                </a14:m>
                <a:endParaRPr lang="en-US" sz="2400" dirty="0"/>
              </a:p>
            </p:txBody>
          </p:sp>
        </mc:Choice>
        <mc:Fallback>
          <p:sp>
            <p:nvSpPr>
              <p:cNvPr id="43" name="TextBox 42">
                <a:extLst>
                  <a:ext uri="{FF2B5EF4-FFF2-40B4-BE49-F238E27FC236}">
                    <a16:creationId xmlns:a16="http://schemas.microsoft.com/office/drawing/2014/main" id="{E708CFB3-1A7D-50FB-A59B-10F133710B81}"/>
                  </a:ext>
                </a:extLst>
              </p:cNvPr>
              <p:cNvSpPr txBox="1">
                <a:spLocks noRot="1" noChangeAspect="1" noMove="1" noResize="1" noEditPoints="1" noAdjustHandles="1" noChangeArrowheads="1" noChangeShapeType="1" noTextEdit="1"/>
              </p:cNvSpPr>
              <p:nvPr/>
            </p:nvSpPr>
            <p:spPr>
              <a:xfrm>
                <a:off x="2539808" y="2242977"/>
                <a:ext cx="4148071" cy="461665"/>
              </a:xfrm>
              <a:prstGeom prst="rect">
                <a:avLst/>
              </a:prstGeom>
              <a:blipFill>
                <a:blip r:embed="rId9"/>
                <a:stretch>
                  <a:fillRect t="-7895" b="-28947"/>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2FEBDF3B-82BD-2703-0175-51C299F22DD9}"/>
              </a:ext>
            </a:extLst>
          </p:cNvPr>
          <p:cNvSpPr txBox="1"/>
          <p:nvPr/>
        </p:nvSpPr>
        <p:spPr>
          <a:xfrm>
            <a:off x="1789668" y="1109547"/>
            <a:ext cx="2248932" cy="461665"/>
          </a:xfrm>
          <a:prstGeom prst="rect">
            <a:avLst/>
          </a:prstGeom>
          <a:noFill/>
        </p:spPr>
        <p:txBody>
          <a:bodyPr wrap="square" rtlCol="0">
            <a:spAutoFit/>
          </a:bodyPr>
          <a:lstStyle/>
          <a:p>
            <a:r>
              <a:rPr lang="en-US" sz="2400" dirty="0"/>
              <a:t>Feature-Based</a:t>
            </a:r>
          </a:p>
        </p:txBody>
      </p:sp>
      <p:sp>
        <p:nvSpPr>
          <p:cNvPr id="47" name="TextBox 46">
            <a:extLst>
              <a:ext uri="{FF2B5EF4-FFF2-40B4-BE49-F238E27FC236}">
                <a16:creationId xmlns:a16="http://schemas.microsoft.com/office/drawing/2014/main" id="{EAC78C79-3804-9853-5014-E3B00F6A6397}"/>
              </a:ext>
            </a:extLst>
          </p:cNvPr>
          <p:cNvSpPr txBox="1"/>
          <p:nvPr/>
        </p:nvSpPr>
        <p:spPr>
          <a:xfrm>
            <a:off x="1789667" y="2942629"/>
            <a:ext cx="2181109" cy="461665"/>
          </a:xfrm>
          <a:prstGeom prst="rect">
            <a:avLst/>
          </a:prstGeom>
          <a:noFill/>
        </p:spPr>
        <p:txBody>
          <a:bodyPr wrap="square" rtlCol="0">
            <a:spAutoFit/>
          </a:bodyPr>
          <a:lstStyle/>
          <a:p>
            <a:r>
              <a:rPr lang="en-US" sz="2400" dirty="0"/>
              <a:t>Fine-Tuning</a:t>
            </a:r>
          </a:p>
        </p:txBody>
      </p:sp>
      <p:sp>
        <p:nvSpPr>
          <p:cNvPr id="51" name="TextBox 50">
            <a:extLst>
              <a:ext uri="{FF2B5EF4-FFF2-40B4-BE49-F238E27FC236}">
                <a16:creationId xmlns:a16="http://schemas.microsoft.com/office/drawing/2014/main" id="{5DE64DE4-46DA-1F17-A952-B63D1FBDF969}"/>
              </a:ext>
            </a:extLst>
          </p:cNvPr>
          <p:cNvSpPr txBox="1"/>
          <p:nvPr/>
        </p:nvSpPr>
        <p:spPr>
          <a:xfrm>
            <a:off x="1799822" y="4565853"/>
            <a:ext cx="2170953" cy="461665"/>
          </a:xfrm>
          <a:prstGeom prst="rect">
            <a:avLst/>
          </a:prstGeom>
          <a:noFill/>
        </p:spPr>
        <p:txBody>
          <a:bodyPr wrap="square">
            <a:spAutoFit/>
          </a:bodyPr>
          <a:lstStyle/>
          <a:p>
            <a:r>
              <a:rPr lang="en-US" sz="2400" dirty="0"/>
              <a:t>Adapter Tuning</a:t>
            </a:r>
          </a:p>
        </p:txBody>
      </p:sp>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6AF53DD2-153E-9381-639F-D651C996853B}"/>
                  </a:ext>
                </a:extLst>
              </p:cNvPr>
              <p:cNvSpPr txBox="1"/>
              <p:nvPr/>
            </p:nvSpPr>
            <p:spPr>
              <a:xfrm>
                <a:off x="8444649" y="4507848"/>
                <a:ext cx="1773756" cy="369332"/>
              </a:xfrm>
              <a:prstGeom prst="rect">
                <a:avLst/>
              </a:prstGeom>
              <a:noFill/>
            </p:spPr>
            <p:txBody>
              <a:bodyPr wrap="square" rtlCol="0">
                <a:spAutoFit/>
              </a:bodyPr>
              <a:lstStyle/>
              <a:p>
                <a14:m>
                  <m:oMath xmlns:m="http://schemas.openxmlformats.org/officeDocument/2006/math">
                    <m:r>
                      <a:rPr lang="en-US" i="1">
                        <a:latin typeface="Cambria Math" panose="02040503050406030204" pitchFamily="18" charset="0"/>
                        <a:ea typeface="Cambria Math" panose="02040503050406030204" pitchFamily="18" charset="0"/>
                      </a:rPr>
                      <m:t>𝜓</m:t>
                    </m:r>
                  </m:oMath>
                </a14:m>
                <a:r>
                  <a:rPr lang="en-US" dirty="0"/>
                  <a:t>: </a:t>
                </a:r>
                <a14:m>
                  <m:oMath xmlns:m="http://schemas.openxmlformats.org/officeDocument/2006/math">
                    <m:r>
                      <m:rPr>
                        <m:sty m:val="p"/>
                      </m:rPr>
                      <a:rPr lang="en-CA">
                        <a:latin typeface="Cambria Math" panose="02040503050406030204" pitchFamily="18" charset="0"/>
                        <a:ea typeface="Cambria Math" panose="02040503050406030204" pitchFamily="18" charset="0"/>
                      </a:rPr>
                      <m:t>New</m:t>
                    </m:r>
                    <m:r>
                      <a:rPr lang="en-CA">
                        <a:latin typeface="Cambria Math" panose="02040503050406030204" pitchFamily="18" charset="0"/>
                        <a:ea typeface="Cambria Math" panose="02040503050406030204" pitchFamily="18" charset="0"/>
                      </a:rPr>
                      <m:t> </m:t>
                    </m:r>
                    <m:r>
                      <m:rPr>
                        <m:sty m:val="p"/>
                      </m:rPr>
                      <a:rPr lang="en-CA">
                        <a:latin typeface="Cambria Math" panose="02040503050406030204" pitchFamily="18" charset="0"/>
                        <a:ea typeface="Cambria Math" panose="02040503050406030204" pitchFamily="18" charset="0"/>
                      </a:rPr>
                      <m:t>f</m:t>
                    </m:r>
                  </m:oMath>
                </a14:m>
                <a:r>
                  <a:rPr lang="en-US" dirty="0"/>
                  <a:t>unction </a:t>
                </a:r>
              </a:p>
            </p:txBody>
          </p:sp>
        </mc:Choice>
        <mc:Fallback>
          <p:sp>
            <p:nvSpPr>
              <p:cNvPr id="53" name="TextBox 52">
                <a:extLst>
                  <a:ext uri="{FF2B5EF4-FFF2-40B4-BE49-F238E27FC236}">
                    <a16:creationId xmlns:a16="http://schemas.microsoft.com/office/drawing/2014/main" id="{6AF53DD2-153E-9381-639F-D651C996853B}"/>
                  </a:ext>
                </a:extLst>
              </p:cNvPr>
              <p:cNvSpPr txBox="1">
                <a:spLocks noRot="1" noChangeAspect="1" noMove="1" noResize="1" noEditPoints="1" noAdjustHandles="1" noChangeArrowheads="1" noChangeShapeType="1" noTextEdit="1"/>
              </p:cNvSpPr>
              <p:nvPr/>
            </p:nvSpPr>
            <p:spPr>
              <a:xfrm>
                <a:off x="8444649" y="4507848"/>
                <a:ext cx="1773756" cy="369332"/>
              </a:xfrm>
              <a:prstGeom prst="rect">
                <a:avLst/>
              </a:prstGeom>
              <a:blipFill>
                <a:blip r:embed="rId10"/>
                <a:stretch>
                  <a:fillRect l="-709" t="-6667" r="-3546" b="-2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4" name="TextBox 53">
                <a:extLst>
                  <a:ext uri="{FF2B5EF4-FFF2-40B4-BE49-F238E27FC236}">
                    <a16:creationId xmlns:a16="http://schemas.microsoft.com/office/drawing/2014/main" id="{3A012B08-7441-7D6D-D1B3-74C833FD4BC0}"/>
                  </a:ext>
                </a:extLst>
              </p:cNvPr>
              <p:cNvSpPr txBox="1"/>
              <p:nvPr/>
            </p:nvSpPr>
            <p:spPr>
              <a:xfrm>
                <a:off x="8444650" y="4912875"/>
                <a:ext cx="3038845" cy="1502655"/>
              </a:xfrm>
              <a:prstGeom prst="rect">
                <a:avLst/>
              </a:prstGeom>
              <a:noFill/>
            </p:spPr>
            <p:txBody>
              <a:bodyPr wrap="none" rtlCol="0">
                <a:spAutoFit/>
              </a:bodyPr>
              <a:lstStyle/>
              <a:p>
                <a:r>
                  <a:rPr lang="en-US" dirty="0">
                    <a:ea typeface="Cambria Math" panose="02040503050406030204" pitchFamily="18" charset="0"/>
                  </a:rPr>
                  <a:t>Note-</a:t>
                </a:r>
              </a:p>
              <a:p>
                <a:r>
                  <a:rPr lang="en-US" dirty="0">
                    <a:ea typeface="Cambria Math" panose="02040503050406030204" pitchFamily="18" charset="0"/>
                  </a:rPr>
                  <a:t>1.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𝜓</m:t>
                        </m:r>
                      </m:e>
                      <m:sub>
                        <m:r>
                          <a:rPr lang="en-CA" b="0" i="1" smtClean="0">
                            <a:latin typeface="Cambria Math" panose="02040503050406030204" pitchFamily="18" charset="0"/>
                            <a:ea typeface="Cambria Math" panose="02040503050406030204" pitchFamily="18" charset="0"/>
                          </a:rPr>
                          <m:t>𝑤</m:t>
                        </m:r>
                        <m:r>
                          <a:rPr lang="en-CA" b="0" i="1" smtClean="0">
                            <a:latin typeface="Cambria Math" panose="02040503050406030204" pitchFamily="18" charset="0"/>
                            <a:ea typeface="Cambria Math" panose="02040503050406030204" pitchFamily="18" charset="0"/>
                          </a:rPr>
                          <m:t>, </m:t>
                        </m:r>
                        <m:sSub>
                          <m:sSubPr>
                            <m:ctrlPr>
                              <a:rPr lang="en-CA" b="0" i="1" smtClean="0">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𝑣</m:t>
                            </m:r>
                          </m:e>
                          <m:sub>
                            <m:r>
                              <a:rPr lang="en-CA" b="0" i="1" smtClean="0">
                                <a:latin typeface="Cambria Math" panose="02040503050406030204" pitchFamily="18" charset="0"/>
                                <a:ea typeface="Cambria Math" panose="02040503050406030204" pitchFamily="18" charset="0"/>
                              </a:rPr>
                              <m:t>0</m:t>
                            </m:r>
                          </m:sub>
                        </m:sSub>
                      </m:sub>
                    </m:sSub>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𝑥</m:t>
                    </m:r>
                    <m:r>
                      <a:rPr lang="en-CA" i="1">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CA" i="1">
                            <a:latin typeface="Cambria Math" panose="02040503050406030204" pitchFamily="18" charset="0"/>
                            <a:ea typeface="Cambria Math" panose="02040503050406030204" pitchFamily="18" charset="0"/>
                          </a:rPr>
                          <m:t>𝑤</m:t>
                        </m:r>
                      </m:sub>
                    </m:sSub>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𝑥</m:t>
                    </m:r>
                    <m:r>
                      <a:rPr lang="en-CA" i="1">
                        <a:latin typeface="Cambria Math" panose="02040503050406030204" pitchFamily="18" charset="0"/>
                        <a:ea typeface="Cambria Math" panose="02040503050406030204" pitchFamily="18" charset="0"/>
                      </a:rPr>
                      <m:t>)</m:t>
                    </m:r>
                  </m:oMath>
                </a14:m>
                <a:endParaRPr lang="en-US" dirty="0"/>
              </a:p>
              <a:p>
                <a:r>
                  <a:rPr lang="en-CA" b="0" dirty="0"/>
                  <a:t>2. </a:t>
                </a:r>
                <a14:m>
                  <m:oMath xmlns:m="http://schemas.openxmlformats.org/officeDocument/2006/math">
                    <m:r>
                      <a:rPr lang="en-CA" b="0" i="1" smtClean="0">
                        <a:latin typeface="Cambria Math" panose="02040503050406030204" pitchFamily="18" charset="0"/>
                      </a:rPr>
                      <m:t>|</m:t>
                    </m:r>
                    <m:r>
                      <a:rPr lang="en-CA" b="0" i="1" smtClean="0">
                        <a:latin typeface="Cambria Math" panose="02040503050406030204" pitchFamily="18" charset="0"/>
                      </a:rPr>
                      <m:t>𝑣</m:t>
                    </m:r>
                    <m:r>
                      <a:rPr lang="en-CA" b="0" i="1" smtClean="0">
                        <a:latin typeface="Cambria Math" panose="02040503050406030204" pitchFamily="18" charset="0"/>
                      </a:rPr>
                      <m:t>|≪ |</m:t>
                    </m:r>
                    <m:r>
                      <a:rPr lang="en-CA" b="0" i="1" smtClean="0">
                        <a:latin typeface="Cambria Math" panose="02040503050406030204" pitchFamily="18" charset="0"/>
                      </a:rPr>
                      <m:t>𝑤</m:t>
                    </m:r>
                    <m:r>
                      <a:rPr lang="en-CA" b="0" i="1" smtClean="0">
                        <a:latin typeface="Cambria Math" panose="02040503050406030204" pitchFamily="18" charset="0"/>
                      </a:rPr>
                      <m:t>|</m:t>
                    </m:r>
                  </m:oMath>
                </a14:m>
                <a:r>
                  <a:rPr lang="en-US" dirty="0"/>
                  <a:t> </a:t>
                </a:r>
              </a:p>
              <a:p>
                <a:r>
                  <a:rPr lang="en-US" dirty="0"/>
                  <a:t>3. Only 3% new parameters in </a:t>
                </a:r>
              </a:p>
              <a:p>
                <a:r>
                  <a:rPr lang="en-US" dirty="0"/>
                  <a:t>     comparison to Fine-Tuning</a:t>
                </a:r>
              </a:p>
            </p:txBody>
          </p:sp>
        </mc:Choice>
        <mc:Fallback>
          <p:sp>
            <p:nvSpPr>
              <p:cNvPr id="54" name="TextBox 53">
                <a:extLst>
                  <a:ext uri="{FF2B5EF4-FFF2-40B4-BE49-F238E27FC236}">
                    <a16:creationId xmlns:a16="http://schemas.microsoft.com/office/drawing/2014/main" id="{3A012B08-7441-7D6D-D1B3-74C833FD4BC0}"/>
                  </a:ext>
                </a:extLst>
              </p:cNvPr>
              <p:cNvSpPr txBox="1">
                <a:spLocks noRot="1" noChangeAspect="1" noMove="1" noResize="1" noEditPoints="1" noAdjustHandles="1" noChangeArrowheads="1" noChangeShapeType="1" noTextEdit="1"/>
              </p:cNvSpPr>
              <p:nvPr/>
            </p:nvSpPr>
            <p:spPr>
              <a:xfrm>
                <a:off x="8444650" y="4912875"/>
                <a:ext cx="3038845" cy="1502655"/>
              </a:xfrm>
              <a:prstGeom prst="rect">
                <a:avLst/>
              </a:prstGeom>
              <a:blipFill>
                <a:blip r:embed="rId11"/>
                <a:stretch>
                  <a:fillRect l="-1660" t="-1681" r="-415" b="-5882"/>
                </a:stretch>
              </a:blipFill>
            </p:spPr>
            <p:txBody>
              <a:bodyPr/>
              <a:lstStyle/>
              <a:p>
                <a:r>
                  <a:rPr lang="en-US">
                    <a:noFill/>
                  </a:rPr>
                  <a:t> </a:t>
                </a:r>
              </a:p>
            </p:txBody>
          </p:sp>
        </mc:Fallback>
      </mc:AlternateContent>
      <p:sp>
        <p:nvSpPr>
          <p:cNvPr id="56" name="TextBox 55">
            <a:extLst>
              <a:ext uri="{FF2B5EF4-FFF2-40B4-BE49-F238E27FC236}">
                <a16:creationId xmlns:a16="http://schemas.microsoft.com/office/drawing/2014/main" id="{03BD8AAE-AFAB-4F0E-AA2F-1B96DB3F4B7C}"/>
              </a:ext>
            </a:extLst>
          </p:cNvPr>
          <p:cNvSpPr txBox="1"/>
          <p:nvPr/>
        </p:nvSpPr>
        <p:spPr>
          <a:xfrm>
            <a:off x="802341" y="283969"/>
            <a:ext cx="2181110" cy="707886"/>
          </a:xfrm>
          <a:prstGeom prst="rect">
            <a:avLst/>
          </a:prstGeom>
          <a:noFill/>
        </p:spPr>
        <p:txBody>
          <a:bodyPr wrap="none" lIns="91440" tIns="45720" rIns="91440" bIns="45720" rtlCol="0" anchor="t">
            <a:spAutoFit/>
          </a:bodyPr>
          <a:lstStyle/>
          <a:p>
            <a:r>
              <a:rPr lang="en-US" sz="4000" b="1" dirty="0">
                <a:latin typeface="+mj-lt"/>
                <a:cs typeface="Calibri Light"/>
              </a:rPr>
              <a:t>Concepts</a:t>
            </a:r>
          </a:p>
        </p:txBody>
      </p:sp>
      <p:sp>
        <p:nvSpPr>
          <p:cNvPr id="2" name="TextBox 1">
            <a:extLst>
              <a:ext uri="{FF2B5EF4-FFF2-40B4-BE49-F238E27FC236}">
                <a16:creationId xmlns:a16="http://schemas.microsoft.com/office/drawing/2014/main" id="{1995BCDE-0DBD-75B9-243A-72B854535A7B}"/>
              </a:ext>
            </a:extLst>
          </p:cNvPr>
          <p:cNvSpPr txBox="1"/>
          <p:nvPr/>
        </p:nvSpPr>
        <p:spPr>
          <a:xfrm>
            <a:off x="4020624" y="4442742"/>
            <a:ext cx="3550273" cy="369332"/>
          </a:xfrm>
          <a:prstGeom prst="rect">
            <a:avLst/>
          </a:prstGeom>
          <a:noFill/>
        </p:spPr>
        <p:txBody>
          <a:bodyPr wrap="square" rtlCol="0">
            <a:spAutoFit/>
          </a:bodyPr>
          <a:lstStyle/>
          <a:p>
            <a:r>
              <a:rPr lang="en-CA" dirty="0">
                <a:solidFill>
                  <a:srgbClr val="C00000"/>
                </a:solidFill>
              </a:rPr>
              <a:t>Frozen during training</a:t>
            </a:r>
            <a:endParaRPr lang="en-US" dirty="0">
              <a:solidFill>
                <a:srgbClr val="C00000"/>
              </a:solidFill>
            </a:endParaRPr>
          </a:p>
        </p:txBody>
      </p:sp>
      <p:cxnSp>
        <p:nvCxnSpPr>
          <p:cNvPr id="3" name="Straight Arrow Connector 2">
            <a:extLst>
              <a:ext uri="{FF2B5EF4-FFF2-40B4-BE49-F238E27FC236}">
                <a16:creationId xmlns:a16="http://schemas.microsoft.com/office/drawing/2014/main" id="{64E44771-C0ED-5799-9B6D-637841912D4F}"/>
              </a:ext>
            </a:extLst>
          </p:cNvPr>
          <p:cNvCxnSpPr>
            <a:cxnSpLocks/>
          </p:cNvCxnSpPr>
          <p:nvPr/>
        </p:nvCxnSpPr>
        <p:spPr>
          <a:xfrm flipH="1">
            <a:off x="4237064" y="4692514"/>
            <a:ext cx="657312" cy="579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835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E96689-4C65-B6F6-AF7A-3F204242DB17}"/>
                  </a:ext>
                </a:extLst>
              </p:cNvPr>
              <p:cNvSpPr>
                <a:spLocks noGrp="1"/>
              </p:cNvSpPr>
              <p:nvPr>
                <p:ph sz="half" idx="1"/>
              </p:nvPr>
            </p:nvSpPr>
            <p:spPr>
              <a:xfrm>
                <a:off x="838200" y="1218075"/>
                <a:ext cx="5181600" cy="4958888"/>
              </a:xfrm>
            </p:spPr>
            <p:txBody>
              <a:bodyPr>
                <a:normAutofit/>
              </a:bodyPr>
              <a:lstStyle/>
              <a:p>
                <a14:m>
                  <m:oMath xmlns:m="http://schemas.openxmlformats.org/officeDocument/2006/math">
                    <m:sSup>
                      <m:sSupPr>
                        <m:ctrlPr>
                          <a:rPr lang="en-CA" b="0" i="1" dirty="0" smtClean="0">
                            <a:latin typeface="Cambria Math" panose="02040503050406030204" pitchFamily="18" charset="0"/>
                          </a:rPr>
                        </m:ctrlPr>
                      </m:sSupPr>
                      <m:e>
                        <m:d>
                          <m:dPr>
                            <m:ctrlPr>
                              <a:rPr lang="en-CA" b="0" i="1" dirty="0" smtClean="0">
                                <a:latin typeface="Cambria Math" panose="02040503050406030204" pitchFamily="18" charset="0"/>
                              </a:rPr>
                            </m:ctrlPr>
                          </m:dPr>
                          <m:e>
                            <m:r>
                              <a:rPr lang="en-US" i="1" dirty="0" smtClean="0">
                                <a:latin typeface="Cambria Math" panose="02040503050406030204" pitchFamily="18" charset="0"/>
                              </a:rPr>
                              <m:t>𝐼𝐴</m:t>
                            </m:r>
                          </m:e>
                        </m:d>
                      </m:e>
                      <m:sup>
                        <m:r>
                          <a:rPr lang="en-CA" b="0" i="1" dirty="0" smtClean="0">
                            <a:latin typeface="Cambria Math" panose="02040503050406030204" pitchFamily="18" charset="0"/>
                          </a:rPr>
                          <m:t>3</m:t>
                        </m:r>
                      </m:sup>
                    </m:sSup>
                  </m:oMath>
                </a14:m>
                <a:r>
                  <a:rPr lang="en-US"/>
                  <a:t>: “Infused Adapter by Inhibiting and Amplifying Inner Activations”</a:t>
                </a:r>
              </a:p>
              <a:p>
                <a:r>
                  <a:rPr lang="en-US"/>
                  <a:t>Learn vectors </a:t>
                </a:r>
                <a14:m>
                  <m:oMath xmlns:m="http://schemas.openxmlformats.org/officeDocument/2006/math">
                    <m:sSub>
                      <m:sSubPr>
                        <m:ctrlPr>
                          <a:rPr lang="en-CA" b="0" i="1" dirty="0" smtClean="0">
                            <a:latin typeface="Cambria Math" panose="02040503050406030204" pitchFamily="18" charset="0"/>
                          </a:rPr>
                        </m:ctrlPr>
                      </m:sSubPr>
                      <m:e>
                        <m:r>
                          <a:rPr lang="en-CA" b="0" i="1" dirty="0" smtClean="0">
                            <a:latin typeface="Cambria Math" panose="02040503050406030204" pitchFamily="18" charset="0"/>
                          </a:rPr>
                          <m:t>𝑙</m:t>
                        </m:r>
                      </m:e>
                      <m:sub>
                        <m:r>
                          <a:rPr lang="en-CA" b="0" i="1" dirty="0" smtClean="0">
                            <a:latin typeface="Cambria Math" panose="02040503050406030204" pitchFamily="18" charset="0"/>
                          </a:rPr>
                          <m:t>𝑘</m:t>
                        </m:r>
                      </m:sub>
                    </m:sSub>
                    <m:r>
                      <a:rPr lang="en-CA" b="0" i="1" dirty="0" smtClean="0">
                        <a:latin typeface="Cambria Math" panose="02040503050406030204" pitchFamily="18" charset="0"/>
                      </a:rPr>
                      <m:t>, </m:t>
                    </m:r>
                    <m:sSub>
                      <m:sSubPr>
                        <m:ctrlPr>
                          <a:rPr lang="en-CA" b="0" i="1" dirty="0" smtClean="0">
                            <a:latin typeface="Cambria Math" panose="02040503050406030204" pitchFamily="18" charset="0"/>
                          </a:rPr>
                        </m:ctrlPr>
                      </m:sSubPr>
                      <m:e>
                        <m:r>
                          <a:rPr lang="en-CA" b="0" i="1" dirty="0" smtClean="0">
                            <a:latin typeface="Cambria Math" panose="02040503050406030204" pitchFamily="18" charset="0"/>
                          </a:rPr>
                          <m:t>𝑙</m:t>
                        </m:r>
                      </m:e>
                      <m:sub>
                        <m:r>
                          <a:rPr lang="en-CA" b="0" i="1" dirty="0" smtClean="0">
                            <a:latin typeface="Cambria Math" panose="02040503050406030204" pitchFamily="18" charset="0"/>
                          </a:rPr>
                          <m:t>𝑣</m:t>
                        </m:r>
                      </m:sub>
                    </m:sSub>
                    <m:r>
                      <a:rPr lang="en-CA" b="0" i="1" dirty="0" smtClean="0">
                        <a:latin typeface="Cambria Math" panose="02040503050406030204" pitchFamily="18" charset="0"/>
                      </a:rPr>
                      <m:t>,</m:t>
                    </m:r>
                    <m:sSub>
                      <m:sSubPr>
                        <m:ctrlPr>
                          <a:rPr lang="en-CA" b="0" i="1" dirty="0" smtClean="0">
                            <a:latin typeface="Cambria Math" panose="02040503050406030204" pitchFamily="18" charset="0"/>
                          </a:rPr>
                        </m:ctrlPr>
                      </m:sSubPr>
                      <m:e>
                        <m:r>
                          <a:rPr lang="en-CA" b="0" i="1" dirty="0" smtClean="0">
                            <a:latin typeface="Cambria Math" panose="02040503050406030204" pitchFamily="18" charset="0"/>
                          </a:rPr>
                          <m:t>𝑙</m:t>
                        </m:r>
                      </m:e>
                      <m:sub>
                        <m:r>
                          <a:rPr lang="en-CA" b="0" i="1" dirty="0" smtClean="0">
                            <a:latin typeface="Cambria Math" panose="02040503050406030204" pitchFamily="18" charset="0"/>
                          </a:rPr>
                          <m:t>𝑓𝑓</m:t>
                        </m:r>
                      </m:sub>
                    </m:sSub>
                  </m:oMath>
                </a14:m>
                <a:r>
                  <a:rPr lang="en-US"/>
                  <a:t> which rescale (via element-wise multiplication), the keys and values in attention and the inner activations in feed-forward networks (FFN).</a:t>
                </a:r>
              </a:p>
            </p:txBody>
          </p:sp>
        </mc:Choice>
        <mc:Fallback xmlns="">
          <p:sp>
            <p:nvSpPr>
              <p:cNvPr id="3" name="Content Placeholder 2">
                <a:extLst>
                  <a:ext uri="{FF2B5EF4-FFF2-40B4-BE49-F238E27FC236}">
                    <a16:creationId xmlns:a16="http://schemas.microsoft.com/office/drawing/2014/main" id="{06E96689-4C65-B6F6-AF7A-3F204242DB17}"/>
                  </a:ext>
                </a:extLst>
              </p:cNvPr>
              <p:cNvSpPr>
                <a:spLocks noGrp="1" noRot="1" noChangeAspect="1" noMove="1" noResize="1" noEditPoints="1" noAdjustHandles="1" noChangeArrowheads="1" noChangeShapeType="1" noTextEdit="1"/>
              </p:cNvSpPr>
              <p:nvPr>
                <p:ph sz="half" idx="1"/>
              </p:nvPr>
            </p:nvSpPr>
            <p:spPr>
              <a:xfrm>
                <a:off x="838200" y="1218075"/>
                <a:ext cx="5181600" cy="4958888"/>
              </a:xfrm>
              <a:blipFill>
                <a:blip r:embed="rId2"/>
                <a:stretch>
                  <a:fillRect l="-2118" t="-2091" r="-258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B898C0C-D688-BD4D-2D43-2E6620DDD6C1}"/>
              </a:ext>
            </a:extLst>
          </p:cNvPr>
          <p:cNvSpPr>
            <a:spLocks noGrp="1"/>
          </p:cNvSpPr>
          <p:nvPr>
            <p:ph type="dt" sz="half" idx="10"/>
          </p:nvPr>
        </p:nvSpPr>
        <p:spPr>
          <a:xfrm>
            <a:off x="838200" y="6356350"/>
            <a:ext cx="2743200" cy="365125"/>
          </a:xfrm>
        </p:spPr>
        <p:txBody>
          <a:bodyPr anchor="ctr">
            <a:normAutofit/>
          </a:bodyPr>
          <a:lstStyle/>
          <a:p>
            <a:pPr>
              <a:spcAft>
                <a:spcPts val="600"/>
              </a:spcAft>
            </a:pPr>
            <a:fld id="{251F351B-3C41-6C46-A5F1-3CA0D762442A}" type="datetime1">
              <a:rPr lang="en-CA" smtClean="0"/>
              <a:pPr>
                <a:spcAft>
                  <a:spcPts val="600"/>
                </a:spcAft>
              </a:pPr>
              <a:t>2024-02-03</a:t>
            </a:fld>
            <a:endParaRPr lang="en-US"/>
          </a:p>
        </p:txBody>
      </p:sp>
      <p:sp>
        <p:nvSpPr>
          <p:cNvPr id="5" name="Footer Placeholder 4">
            <a:extLst>
              <a:ext uri="{FF2B5EF4-FFF2-40B4-BE49-F238E27FC236}">
                <a16:creationId xmlns:a16="http://schemas.microsoft.com/office/drawing/2014/main" id="{98B194E0-86F2-13EA-D7D4-2786256AB7B5}"/>
              </a:ext>
            </a:extLst>
          </p:cNvPr>
          <p:cNvSpPr>
            <a:spLocks noGrp="1"/>
          </p:cNvSpPr>
          <p:nvPr>
            <p:ph type="ftr" sz="quarter" idx="11"/>
          </p:nvPr>
        </p:nvSpPr>
        <p:spPr>
          <a:xfrm>
            <a:off x="4038600" y="6356350"/>
            <a:ext cx="4114800" cy="365125"/>
          </a:xfrm>
        </p:spPr>
        <p:txBody>
          <a:bodyPr anchor="ctr">
            <a:normAutofit/>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75C8D661-9F6D-EF32-0988-185AD0BD9D6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4F24A5E-B0D2-394D-9970-9AE06BCB59C1}" type="slidenum">
              <a:rPr lang="en-US" smtClean="0"/>
              <a:pPr>
                <a:spcAft>
                  <a:spcPts val="600"/>
                </a:spcAft>
              </a:pPr>
              <a:t>60</a:t>
            </a:fld>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0D9255A-D549-2F63-1164-25AE61FFE10B}"/>
                  </a:ext>
                </a:extLst>
              </p:cNvPr>
              <p:cNvSpPr>
                <a:spLocks noGrp="1"/>
              </p:cNvSpPr>
              <p:nvPr>
                <p:ph type="title"/>
              </p:nvPr>
            </p:nvSpPr>
            <p:spPr>
              <a:xfrm>
                <a:off x="838200" y="136526"/>
                <a:ext cx="10515600" cy="902162"/>
              </a:xfrm>
            </p:spPr>
            <p:txBody>
              <a:bodyPr anchor="ctr">
                <a:normAutofit/>
              </a:bodyPr>
              <a:lstStyle/>
              <a:p>
                <a:r>
                  <a:rPr lang="en-US"/>
                  <a:t>A new PEFT method: </a:t>
                </a:r>
                <a14:m>
                  <m:oMath xmlns:m="http://schemas.openxmlformats.org/officeDocument/2006/math">
                    <m:sSup>
                      <m:sSupPr>
                        <m:ctrlPr>
                          <a:rPr lang="en-CA" b="0" i="1" dirty="0" smtClean="0">
                            <a:latin typeface="Cambria Math" panose="02040503050406030204" pitchFamily="18" charset="0"/>
                          </a:rPr>
                        </m:ctrlPr>
                      </m:sSupPr>
                      <m:e>
                        <m:d>
                          <m:dPr>
                            <m:ctrlPr>
                              <a:rPr lang="en-CA" b="0" i="1" dirty="0" smtClean="0">
                                <a:latin typeface="Cambria Math" panose="02040503050406030204" pitchFamily="18" charset="0"/>
                              </a:rPr>
                            </m:ctrlPr>
                          </m:dPr>
                          <m:e>
                            <m:r>
                              <a:rPr lang="en-US" i="1" dirty="0" smtClean="0">
                                <a:latin typeface="Cambria Math" panose="02040503050406030204" pitchFamily="18" charset="0"/>
                              </a:rPr>
                              <m:t>𝐼𝐴</m:t>
                            </m:r>
                          </m:e>
                        </m:d>
                      </m:e>
                      <m:sup>
                        <m:r>
                          <a:rPr lang="en-CA" b="0" i="1" dirty="0" smtClean="0">
                            <a:latin typeface="Cambria Math" panose="02040503050406030204" pitchFamily="18" charset="0"/>
                          </a:rPr>
                          <m:t>3</m:t>
                        </m:r>
                      </m:sup>
                    </m:sSup>
                  </m:oMath>
                </a14:m>
                <a:endParaRPr lang="en-US"/>
              </a:p>
            </p:txBody>
          </p:sp>
        </mc:Choice>
        <mc:Fallback xmlns="">
          <p:sp>
            <p:nvSpPr>
              <p:cNvPr id="2" name="Title 1">
                <a:extLst>
                  <a:ext uri="{FF2B5EF4-FFF2-40B4-BE49-F238E27FC236}">
                    <a16:creationId xmlns:a16="http://schemas.microsoft.com/office/drawing/2014/main" id="{60D9255A-D549-2F63-1164-25AE61FFE10B}"/>
                  </a:ext>
                </a:extLst>
              </p:cNvPr>
              <p:cNvSpPr>
                <a:spLocks noGrp="1" noRot="1" noChangeAspect="1" noMove="1" noResize="1" noEditPoints="1" noAdjustHandles="1" noChangeArrowheads="1" noChangeShapeType="1" noTextEdit="1"/>
              </p:cNvSpPr>
              <p:nvPr>
                <p:ph type="title"/>
              </p:nvPr>
            </p:nvSpPr>
            <p:spPr>
              <a:xfrm>
                <a:off x="838200" y="136526"/>
                <a:ext cx="10515600" cy="902162"/>
              </a:xfrm>
              <a:blipFill>
                <a:blip r:embed="rId3"/>
                <a:stretch>
                  <a:fillRect l="-2377" t="-8784" b="-21622"/>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82B822FD-1663-092D-0833-DA9D604DD5A0}"/>
              </a:ext>
            </a:extLst>
          </p:cNvPr>
          <p:cNvPicPr>
            <a:picLocks noChangeAspect="1"/>
          </p:cNvPicPr>
          <p:nvPr/>
        </p:nvPicPr>
        <p:blipFill>
          <a:blip r:embed="rId4"/>
          <a:stretch>
            <a:fillRect/>
          </a:stretch>
        </p:blipFill>
        <p:spPr>
          <a:xfrm>
            <a:off x="6481534" y="1799846"/>
            <a:ext cx="4872266" cy="2977874"/>
          </a:xfrm>
          <a:prstGeom prst="rect">
            <a:avLst/>
          </a:prstGeom>
        </p:spPr>
      </p:pic>
    </p:spTree>
    <p:extLst>
      <p:ext uri="{BB962C8B-B14F-4D97-AF65-F5344CB8AC3E}">
        <p14:creationId xmlns:p14="http://schemas.microsoft.com/office/powerpoint/2010/main" val="12997049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E96689-4C65-B6F6-AF7A-3F204242DB17}"/>
                  </a:ext>
                </a:extLst>
              </p:cNvPr>
              <p:cNvSpPr>
                <a:spLocks noGrp="1"/>
              </p:cNvSpPr>
              <p:nvPr>
                <p:ph sz="half" idx="1"/>
              </p:nvPr>
            </p:nvSpPr>
            <p:spPr>
              <a:xfrm>
                <a:off x="838200" y="1218075"/>
                <a:ext cx="9814560" cy="4958888"/>
              </a:xfrm>
            </p:spPr>
            <p:txBody>
              <a:bodyPr>
                <a:normAutofit/>
              </a:bodyPr>
              <a:lstStyle/>
              <a:p>
                <a:r>
                  <a:rPr lang="en-CA" b="0"/>
                  <a:t>This paper introduces </a:t>
                </a:r>
                <a14:m>
                  <m:oMath xmlns:m="http://schemas.openxmlformats.org/officeDocument/2006/math">
                    <m:sSup>
                      <m:sSupPr>
                        <m:ctrlPr>
                          <a:rPr lang="en-CA" b="0" i="1" dirty="0" smtClean="0">
                            <a:latin typeface="Cambria Math" panose="02040503050406030204" pitchFamily="18" charset="0"/>
                          </a:rPr>
                        </m:ctrlPr>
                      </m:sSupPr>
                      <m:e>
                        <m:d>
                          <m:dPr>
                            <m:ctrlPr>
                              <a:rPr lang="en-CA" b="0" i="1" dirty="0" smtClean="0">
                                <a:latin typeface="Cambria Math" panose="02040503050406030204" pitchFamily="18" charset="0"/>
                              </a:rPr>
                            </m:ctrlPr>
                          </m:dPr>
                          <m:e>
                            <m:r>
                              <a:rPr lang="en-US" i="1" dirty="0" smtClean="0">
                                <a:latin typeface="Cambria Math" panose="02040503050406030204" pitchFamily="18" charset="0"/>
                              </a:rPr>
                              <m:t>𝐼𝐴</m:t>
                            </m:r>
                          </m:e>
                        </m:d>
                      </m:e>
                      <m:sup>
                        <m:r>
                          <a:rPr lang="en-CA" b="0" i="1" dirty="0" smtClean="0">
                            <a:latin typeface="Cambria Math" panose="02040503050406030204" pitchFamily="18" charset="0"/>
                          </a:rPr>
                          <m:t>3</m:t>
                        </m:r>
                      </m:sup>
                    </m:sSup>
                  </m:oMath>
                </a14:m>
                <a:endParaRPr lang="en-US"/>
              </a:p>
              <a:p>
                <a:r>
                  <a:rPr lang="en-US"/>
                  <a:t>Argues that PEFT is better than ICL in few-shot settings</a:t>
                </a:r>
              </a:p>
              <a:p>
                <a:pPr marL="0" indent="0">
                  <a:buNone/>
                </a:pPr>
                <a:endParaRPr lang="en-US"/>
              </a:p>
              <a:p>
                <a:r>
                  <a:rPr lang="en-US" b="1"/>
                  <a:t>Few-Shot Learning</a:t>
                </a:r>
                <a:r>
                  <a:rPr lang="en-US"/>
                  <a:t>: Learning from only a few examples</a:t>
                </a:r>
              </a:p>
              <a:p>
                <a:r>
                  <a:rPr lang="en-US" b="1"/>
                  <a:t>In-Context Learning</a:t>
                </a:r>
                <a:r>
                  <a:rPr lang="en-US"/>
                  <a:t>: Inducing a model to perform a downstream task by inputting prompted examples</a:t>
                </a:r>
              </a:p>
              <a:p>
                <a:pPr lvl="1"/>
                <a:r>
                  <a:rPr lang="en-US"/>
                  <a:t>Example: A 4-shot input or context would be </a:t>
                </a:r>
                <a:r>
                  <a:rPr lang="en-US" sz="1600">
                    <a:latin typeface="Abadi Extra Light" panose="020F0502020204030204" pitchFamily="34" charset="0"/>
                  </a:rPr>
                  <a:t>”Please unscramble the letters into a word, and write that word: </a:t>
                </a:r>
                <a:r>
                  <a:rPr lang="en-US" sz="1600" err="1">
                    <a:latin typeface="Abadi Extra Light" panose="020F0502020204030204" pitchFamily="34" charset="0"/>
                  </a:rPr>
                  <a:t>asinoc</a:t>
                </a:r>
                <a:r>
                  <a:rPr lang="en-US" sz="1600">
                    <a:latin typeface="Abadi Extra Light" panose="020F0502020204030204" pitchFamily="34" charset="0"/>
                  </a:rPr>
                  <a:t> = casino, </a:t>
                </a:r>
                <a:r>
                  <a:rPr lang="en-US" sz="1600" err="1">
                    <a:latin typeface="Abadi Extra Light" panose="020F0502020204030204" pitchFamily="34" charset="0"/>
                  </a:rPr>
                  <a:t>yfrogg</a:t>
                </a:r>
                <a:r>
                  <a:rPr lang="en-US" sz="1600">
                    <a:latin typeface="Abadi Extra Light" panose="020F0502020204030204" pitchFamily="34" charset="0"/>
                  </a:rPr>
                  <a:t> = froggy, </a:t>
                </a:r>
                <a:r>
                  <a:rPr lang="en-US" sz="1600" err="1">
                    <a:latin typeface="Abadi Extra Light" panose="020F0502020204030204" pitchFamily="34" charset="0"/>
                  </a:rPr>
                  <a:t>plesim</a:t>
                </a:r>
                <a:r>
                  <a:rPr lang="en-US" sz="1600">
                    <a:latin typeface="Abadi Extra Light" panose="020F0502020204030204" pitchFamily="34" charset="0"/>
                  </a:rPr>
                  <a:t> = simple, </a:t>
                </a:r>
                <a:r>
                  <a:rPr lang="en-US" sz="1600" err="1">
                    <a:latin typeface="Abadi Extra Light" panose="020F0502020204030204" pitchFamily="34" charset="0"/>
                  </a:rPr>
                  <a:t>iggestb</a:t>
                </a:r>
                <a:r>
                  <a:rPr lang="en-US" sz="1600">
                    <a:latin typeface="Abadi Extra Light" panose="020F0502020204030204" pitchFamily="34" charset="0"/>
                  </a:rPr>
                  <a:t> = biggest, </a:t>
                </a:r>
                <a:r>
                  <a:rPr lang="en-US" sz="1600" err="1">
                    <a:latin typeface="Abadi Extra Light" panose="020F0502020204030204" pitchFamily="34" charset="0"/>
                  </a:rPr>
                  <a:t>astedro</a:t>
                </a:r>
                <a:r>
                  <a:rPr lang="en-US" sz="1600">
                    <a:latin typeface="Abadi Extra Light" panose="020F0502020204030204" pitchFamily="34" charset="0"/>
                  </a:rPr>
                  <a:t> =”</a:t>
                </a:r>
              </a:p>
            </p:txBody>
          </p:sp>
        </mc:Choice>
        <mc:Fallback xmlns="">
          <p:sp>
            <p:nvSpPr>
              <p:cNvPr id="3" name="Content Placeholder 2">
                <a:extLst>
                  <a:ext uri="{FF2B5EF4-FFF2-40B4-BE49-F238E27FC236}">
                    <a16:creationId xmlns:a16="http://schemas.microsoft.com/office/drawing/2014/main" id="{06E96689-4C65-B6F6-AF7A-3F204242DB17}"/>
                  </a:ext>
                </a:extLst>
              </p:cNvPr>
              <p:cNvSpPr>
                <a:spLocks noGrp="1" noRot="1" noChangeAspect="1" noMove="1" noResize="1" noEditPoints="1" noAdjustHandles="1" noChangeArrowheads="1" noChangeShapeType="1" noTextEdit="1"/>
              </p:cNvSpPr>
              <p:nvPr>
                <p:ph sz="half" idx="1"/>
              </p:nvPr>
            </p:nvSpPr>
            <p:spPr>
              <a:xfrm>
                <a:off x="838200" y="1218075"/>
                <a:ext cx="9814560" cy="4958888"/>
              </a:xfrm>
              <a:blipFill>
                <a:blip r:embed="rId2"/>
                <a:stretch>
                  <a:fillRect l="-1118" t="-2091" r="-161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B898C0C-D688-BD4D-2D43-2E6620DDD6C1}"/>
              </a:ext>
            </a:extLst>
          </p:cNvPr>
          <p:cNvSpPr>
            <a:spLocks noGrp="1"/>
          </p:cNvSpPr>
          <p:nvPr>
            <p:ph type="dt" sz="half" idx="10"/>
          </p:nvPr>
        </p:nvSpPr>
        <p:spPr>
          <a:xfrm>
            <a:off x="838200" y="6356350"/>
            <a:ext cx="2743200" cy="365125"/>
          </a:xfrm>
        </p:spPr>
        <p:txBody>
          <a:bodyPr anchor="ctr">
            <a:normAutofit/>
          </a:bodyPr>
          <a:lstStyle/>
          <a:p>
            <a:pPr>
              <a:spcAft>
                <a:spcPts val="600"/>
              </a:spcAft>
            </a:pPr>
            <a:fld id="{251F351B-3C41-6C46-A5F1-3CA0D762442A}" type="datetime1">
              <a:rPr lang="en-CA" smtClean="0"/>
              <a:pPr>
                <a:spcAft>
                  <a:spcPts val="600"/>
                </a:spcAft>
              </a:pPr>
              <a:t>2024-02-03</a:t>
            </a:fld>
            <a:endParaRPr lang="en-US"/>
          </a:p>
        </p:txBody>
      </p:sp>
      <p:sp>
        <p:nvSpPr>
          <p:cNvPr id="5" name="Footer Placeholder 4">
            <a:extLst>
              <a:ext uri="{FF2B5EF4-FFF2-40B4-BE49-F238E27FC236}">
                <a16:creationId xmlns:a16="http://schemas.microsoft.com/office/drawing/2014/main" id="{98B194E0-86F2-13EA-D7D4-2786256AB7B5}"/>
              </a:ext>
            </a:extLst>
          </p:cNvPr>
          <p:cNvSpPr>
            <a:spLocks noGrp="1"/>
          </p:cNvSpPr>
          <p:nvPr>
            <p:ph type="ftr" sz="quarter" idx="11"/>
          </p:nvPr>
        </p:nvSpPr>
        <p:spPr>
          <a:xfrm>
            <a:off x="4038600" y="6356350"/>
            <a:ext cx="4114800" cy="365125"/>
          </a:xfrm>
        </p:spPr>
        <p:txBody>
          <a:bodyPr anchor="ctr">
            <a:normAutofit/>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75C8D661-9F6D-EF32-0988-185AD0BD9D6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4F24A5E-B0D2-394D-9970-9AE06BCB59C1}" type="slidenum">
              <a:rPr lang="en-US" smtClean="0"/>
              <a:pPr>
                <a:spcAft>
                  <a:spcPts val="600"/>
                </a:spcAft>
              </a:pPr>
              <a:t>61</a:t>
            </a:fld>
            <a:endParaRPr lang="en-US"/>
          </a:p>
        </p:txBody>
      </p:sp>
      <p:sp>
        <p:nvSpPr>
          <p:cNvPr id="2" name="Title 1">
            <a:extLst>
              <a:ext uri="{FF2B5EF4-FFF2-40B4-BE49-F238E27FC236}">
                <a16:creationId xmlns:a16="http://schemas.microsoft.com/office/drawing/2014/main" id="{60D9255A-D549-2F63-1164-25AE61FFE10B}"/>
              </a:ext>
            </a:extLst>
          </p:cNvPr>
          <p:cNvSpPr>
            <a:spLocks noGrp="1"/>
          </p:cNvSpPr>
          <p:nvPr>
            <p:ph type="title"/>
          </p:nvPr>
        </p:nvSpPr>
        <p:spPr>
          <a:xfrm>
            <a:off x="838200" y="136526"/>
            <a:ext cx="10515600" cy="902162"/>
          </a:xfrm>
        </p:spPr>
        <p:txBody>
          <a:bodyPr anchor="ctr">
            <a:noAutofit/>
          </a:bodyPr>
          <a:lstStyle/>
          <a:p>
            <a:r>
              <a:rPr lang="en-US" sz="3200"/>
              <a:t>Few-Shot Parameter-Efficient Fine-Tuning is Better and Cheaper than In-Context Learning</a:t>
            </a:r>
            <a:endParaRPr lang="en-US" sz="3200" b="1"/>
          </a:p>
        </p:txBody>
      </p:sp>
    </p:spTree>
    <p:extLst>
      <p:ext uri="{BB962C8B-B14F-4D97-AF65-F5344CB8AC3E}">
        <p14:creationId xmlns:p14="http://schemas.microsoft.com/office/powerpoint/2010/main" val="699932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E96689-4C65-B6F6-AF7A-3F204242DB17}"/>
              </a:ext>
            </a:extLst>
          </p:cNvPr>
          <p:cNvSpPr>
            <a:spLocks noGrp="1"/>
          </p:cNvSpPr>
          <p:nvPr>
            <p:ph sz="half" idx="1"/>
          </p:nvPr>
        </p:nvSpPr>
        <p:spPr>
          <a:xfrm>
            <a:off x="838200" y="1218075"/>
            <a:ext cx="9814560" cy="4023228"/>
          </a:xfrm>
        </p:spPr>
        <p:txBody>
          <a:bodyPr vert="horz" lIns="91440" tIns="45720" rIns="91440" bIns="45720" rtlCol="0" anchor="t">
            <a:normAutofit/>
          </a:bodyPr>
          <a:lstStyle/>
          <a:p>
            <a:pPr marL="0" indent="0">
              <a:buNone/>
            </a:pPr>
            <a:r>
              <a:rPr lang="en-CA" b="1"/>
              <a:t>Advantage: </a:t>
            </a:r>
            <a:r>
              <a:rPr lang="en-CA"/>
              <a:t>ICL enables single models to perform many tasks without fine-tuning</a:t>
            </a:r>
          </a:p>
          <a:p>
            <a:endParaRPr lang="en-CA"/>
          </a:p>
          <a:p>
            <a:pPr marL="0" indent="0">
              <a:buNone/>
            </a:pPr>
            <a:r>
              <a:rPr lang="en-CA" b="1"/>
              <a:t>Disadvantage</a:t>
            </a:r>
            <a:r>
              <a:rPr lang="en-CA"/>
              <a:t>: Making predictions is expensive because the model needs to process all in-context examples every time a prediction is made</a:t>
            </a:r>
            <a:br>
              <a:rPr lang="en-CA"/>
            </a:br>
            <a:endParaRPr lang="en-US">
              <a:cs typeface="Calibri" panose="020F0502020204030204"/>
            </a:endParaRPr>
          </a:p>
          <a:p>
            <a:pPr marL="457200" lvl="1" indent="0">
              <a:buNone/>
            </a:pPr>
            <a:endParaRPr lang="en-CA"/>
          </a:p>
        </p:txBody>
      </p:sp>
      <p:sp>
        <p:nvSpPr>
          <p:cNvPr id="4" name="Date Placeholder 3">
            <a:extLst>
              <a:ext uri="{FF2B5EF4-FFF2-40B4-BE49-F238E27FC236}">
                <a16:creationId xmlns:a16="http://schemas.microsoft.com/office/drawing/2014/main" id="{AB898C0C-D688-BD4D-2D43-2E6620DDD6C1}"/>
              </a:ext>
            </a:extLst>
          </p:cNvPr>
          <p:cNvSpPr>
            <a:spLocks noGrp="1"/>
          </p:cNvSpPr>
          <p:nvPr>
            <p:ph type="dt" sz="half" idx="10"/>
          </p:nvPr>
        </p:nvSpPr>
        <p:spPr>
          <a:xfrm>
            <a:off x="838200" y="6356350"/>
            <a:ext cx="2743200" cy="365125"/>
          </a:xfrm>
        </p:spPr>
        <p:txBody>
          <a:bodyPr anchor="ctr">
            <a:normAutofit/>
          </a:bodyPr>
          <a:lstStyle/>
          <a:p>
            <a:pPr>
              <a:spcAft>
                <a:spcPts val="600"/>
              </a:spcAft>
            </a:pPr>
            <a:fld id="{251F351B-3C41-6C46-A5F1-3CA0D762442A}" type="datetime1">
              <a:rPr lang="en-CA" smtClean="0"/>
              <a:pPr>
                <a:spcAft>
                  <a:spcPts val="600"/>
                </a:spcAft>
              </a:pPr>
              <a:t>2024-02-03</a:t>
            </a:fld>
            <a:endParaRPr lang="en-US"/>
          </a:p>
        </p:txBody>
      </p:sp>
      <p:sp>
        <p:nvSpPr>
          <p:cNvPr id="5" name="Footer Placeholder 4">
            <a:extLst>
              <a:ext uri="{FF2B5EF4-FFF2-40B4-BE49-F238E27FC236}">
                <a16:creationId xmlns:a16="http://schemas.microsoft.com/office/drawing/2014/main" id="{98B194E0-86F2-13EA-D7D4-2786256AB7B5}"/>
              </a:ext>
            </a:extLst>
          </p:cNvPr>
          <p:cNvSpPr>
            <a:spLocks noGrp="1"/>
          </p:cNvSpPr>
          <p:nvPr>
            <p:ph type="ftr" sz="quarter" idx="11"/>
          </p:nvPr>
        </p:nvSpPr>
        <p:spPr>
          <a:xfrm>
            <a:off x="4038600" y="6356350"/>
            <a:ext cx="4114800" cy="365125"/>
          </a:xfrm>
        </p:spPr>
        <p:txBody>
          <a:bodyPr anchor="ctr">
            <a:normAutofit/>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75C8D661-9F6D-EF32-0988-185AD0BD9D6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4F24A5E-B0D2-394D-9970-9AE06BCB59C1}" type="slidenum">
              <a:rPr lang="en-US" smtClean="0"/>
              <a:pPr>
                <a:spcAft>
                  <a:spcPts val="600"/>
                </a:spcAft>
              </a:pPr>
              <a:t>62</a:t>
            </a:fld>
            <a:endParaRPr lang="en-US"/>
          </a:p>
        </p:txBody>
      </p:sp>
      <p:sp>
        <p:nvSpPr>
          <p:cNvPr id="2" name="Title 1">
            <a:extLst>
              <a:ext uri="{FF2B5EF4-FFF2-40B4-BE49-F238E27FC236}">
                <a16:creationId xmlns:a16="http://schemas.microsoft.com/office/drawing/2014/main" id="{60D9255A-D549-2F63-1164-25AE61FFE10B}"/>
              </a:ext>
            </a:extLst>
          </p:cNvPr>
          <p:cNvSpPr>
            <a:spLocks noGrp="1"/>
          </p:cNvSpPr>
          <p:nvPr>
            <p:ph type="title"/>
          </p:nvPr>
        </p:nvSpPr>
        <p:spPr>
          <a:xfrm>
            <a:off x="838200" y="136526"/>
            <a:ext cx="10515600" cy="902162"/>
          </a:xfrm>
        </p:spPr>
        <p:txBody>
          <a:bodyPr anchor="ctr">
            <a:noAutofit/>
          </a:bodyPr>
          <a:lstStyle/>
          <a:p>
            <a:r>
              <a:rPr lang="en-US"/>
              <a:t>What’s Wrong with In-Context Learning?</a:t>
            </a:r>
            <a:endParaRPr lang="en-US" b="1"/>
          </a:p>
        </p:txBody>
      </p:sp>
      <p:sp>
        <p:nvSpPr>
          <p:cNvPr id="7" name="TextBox 6">
            <a:extLst>
              <a:ext uri="{FF2B5EF4-FFF2-40B4-BE49-F238E27FC236}">
                <a16:creationId xmlns:a16="http://schemas.microsoft.com/office/drawing/2014/main" id="{8269B97B-B61D-9275-73D2-7BE8A99CA386}"/>
              </a:ext>
            </a:extLst>
          </p:cNvPr>
          <p:cNvSpPr txBox="1"/>
          <p:nvPr/>
        </p:nvSpPr>
        <p:spPr>
          <a:xfrm>
            <a:off x="838200" y="5056637"/>
            <a:ext cx="5350439" cy="430887"/>
          </a:xfrm>
          <a:prstGeom prst="rect">
            <a:avLst/>
          </a:prstGeom>
          <a:noFill/>
        </p:spPr>
        <p:txBody>
          <a:bodyPr wrap="none" rtlCol="0">
            <a:spAutoFit/>
          </a:bodyPr>
          <a:lstStyle/>
          <a:p>
            <a:r>
              <a:rPr lang="en-CA" sz="2200"/>
              <a:t>Instead of ICL, PEFT is a promising alternative</a:t>
            </a:r>
            <a:endParaRPr lang="en-US" sz="2200"/>
          </a:p>
        </p:txBody>
      </p:sp>
    </p:spTree>
    <p:extLst>
      <p:ext uri="{BB962C8B-B14F-4D97-AF65-F5344CB8AC3E}">
        <p14:creationId xmlns:p14="http://schemas.microsoft.com/office/powerpoint/2010/main" val="32127836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270ED-940F-0216-ECDE-7EE1A4475EA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545582-843C-8396-8F50-1B9D257940EE}"/>
              </a:ext>
            </a:extLst>
          </p:cNvPr>
          <p:cNvSpPr>
            <a:spLocks noGrp="1"/>
          </p:cNvSpPr>
          <p:nvPr>
            <p:ph sz="half" idx="1"/>
          </p:nvPr>
        </p:nvSpPr>
        <p:spPr>
          <a:xfrm>
            <a:off x="838200" y="1388553"/>
            <a:ext cx="9814560" cy="4958888"/>
          </a:xfrm>
        </p:spPr>
        <p:txBody>
          <a:bodyPr>
            <a:normAutofit/>
          </a:bodyPr>
          <a:lstStyle/>
          <a:p>
            <a:r>
              <a:rPr lang="en-US"/>
              <a:t>Evaluation is done using the T0 Model</a:t>
            </a:r>
          </a:p>
          <a:p>
            <a:pPr lvl="1"/>
            <a:r>
              <a:rPr lang="en-US"/>
              <a:t>The T0 model is created by fine-tuning the T5 on a mixture of datasets to enable zero-shot generalization</a:t>
            </a:r>
          </a:p>
          <a:p>
            <a:r>
              <a:rPr lang="en-US"/>
              <a:t>For each dataset tested, the number of few-shot examples used varies from 20 to 70, matching the same numbers as the evaluation from the paper: “</a:t>
            </a:r>
            <a:r>
              <a:rPr lang="en-CA"/>
              <a:t>Language models are few-shot learners”</a:t>
            </a:r>
          </a:p>
        </p:txBody>
      </p:sp>
      <p:sp>
        <p:nvSpPr>
          <p:cNvPr id="4" name="Date Placeholder 3">
            <a:extLst>
              <a:ext uri="{FF2B5EF4-FFF2-40B4-BE49-F238E27FC236}">
                <a16:creationId xmlns:a16="http://schemas.microsoft.com/office/drawing/2014/main" id="{4DBAA952-9034-8548-05F9-6EDAE6F6426C}"/>
              </a:ext>
            </a:extLst>
          </p:cNvPr>
          <p:cNvSpPr>
            <a:spLocks noGrp="1"/>
          </p:cNvSpPr>
          <p:nvPr>
            <p:ph type="dt" sz="half" idx="10"/>
          </p:nvPr>
        </p:nvSpPr>
        <p:spPr>
          <a:xfrm>
            <a:off x="838200" y="6356350"/>
            <a:ext cx="2743200" cy="365125"/>
          </a:xfrm>
        </p:spPr>
        <p:txBody>
          <a:bodyPr anchor="ctr">
            <a:normAutofit/>
          </a:bodyPr>
          <a:lstStyle/>
          <a:p>
            <a:pPr>
              <a:spcAft>
                <a:spcPts val="600"/>
              </a:spcAft>
            </a:pPr>
            <a:fld id="{251F351B-3C41-6C46-A5F1-3CA0D762442A}" type="datetime1">
              <a:rPr lang="en-CA" smtClean="0"/>
              <a:pPr>
                <a:spcAft>
                  <a:spcPts val="600"/>
                </a:spcAft>
              </a:pPr>
              <a:t>2024-02-03</a:t>
            </a:fld>
            <a:endParaRPr lang="en-US"/>
          </a:p>
        </p:txBody>
      </p:sp>
      <p:sp>
        <p:nvSpPr>
          <p:cNvPr id="5" name="Footer Placeholder 4">
            <a:extLst>
              <a:ext uri="{FF2B5EF4-FFF2-40B4-BE49-F238E27FC236}">
                <a16:creationId xmlns:a16="http://schemas.microsoft.com/office/drawing/2014/main" id="{5E6C43BC-E556-A76F-6FF9-75499128D04C}"/>
              </a:ext>
            </a:extLst>
          </p:cNvPr>
          <p:cNvSpPr>
            <a:spLocks noGrp="1"/>
          </p:cNvSpPr>
          <p:nvPr>
            <p:ph type="ftr" sz="quarter" idx="11"/>
          </p:nvPr>
        </p:nvSpPr>
        <p:spPr>
          <a:xfrm>
            <a:off x="4038600" y="6356350"/>
            <a:ext cx="4114800" cy="365125"/>
          </a:xfrm>
        </p:spPr>
        <p:txBody>
          <a:bodyPr anchor="ctr">
            <a:normAutofit/>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001118F5-8389-4653-9A0F-15F1B4DBF0A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4F24A5E-B0D2-394D-9970-9AE06BCB59C1}" type="slidenum">
              <a:rPr lang="en-US" smtClean="0"/>
              <a:pPr>
                <a:spcAft>
                  <a:spcPts val="600"/>
                </a:spcAft>
              </a:pPr>
              <a:t>63</a:t>
            </a:fld>
            <a:endParaRPr lang="en-US"/>
          </a:p>
        </p:txBody>
      </p:sp>
      <p:sp>
        <p:nvSpPr>
          <p:cNvPr id="2" name="Title 1">
            <a:extLst>
              <a:ext uri="{FF2B5EF4-FFF2-40B4-BE49-F238E27FC236}">
                <a16:creationId xmlns:a16="http://schemas.microsoft.com/office/drawing/2014/main" id="{3457F518-5958-6673-75AD-A4513017AD29}"/>
              </a:ext>
            </a:extLst>
          </p:cNvPr>
          <p:cNvSpPr>
            <a:spLocks noGrp="1"/>
          </p:cNvSpPr>
          <p:nvPr>
            <p:ph type="title"/>
          </p:nvPr>
        </p:nvSpPr>
        <p:spPr>
          <a:xfrm>
            <a:off x="838200" y="136526"/>
            <a:ext cx="10515600" cy="902162"/>
          </a:xfrm>
        </p:spPr>
        <p:txBody>
          <a:bodyPr anchor="ctr">
            <a:noAutofit/>
          </a:bodyPr>
          <a:lstStyle/>
          <a:p>
            <a:r>
              <a:rPr lang="en-US" sz="3200"/>
              <a:t>Parameter-Efficient Fine-Tuning vs In-Context Learning: Evaluation</a:t>
            </a:r>
            <a:endParaRPr lang="en-US" sz="3200" b="1"/>
          </a:p>
        </p:txBody>
      </p:sp>
    </p:spTree>
    <p:extLst>
      <p:ext uri="{BB962C8B-B14F-4D97-AF65-F5344CB8AC3E}">
        <p14:creationId xmlns:p14="http://schemas.microsoft.com/office/powerpoint/2010/main" val="28704032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7FDCB-49D4-6EA6-06B3-7F173CADD84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BF0F7-70FF-0B1C-83AD-33DAE2813517}"/>
              </a:ext>
            </a:extLst>
          </p:cNvPr>
          <p:cNvSpPr>
            <a:spLocks noGrp="1"/>
          </p:cNvSpPr>
          <p:nvPr>
            <p:ph sz="half" idx="1"/>
          </p:nvPr>
        </p:nvSpPr>
        <p:spPr>
          <a:xfrm>
            <a:off x="838200" y="1218075"/>
            <a:ext cx="9814560" cy="4958888"/>
          </a:xfrm>
        </p:spPr>
        <p:txBody>
          <a:bodyPr>
            <a:normAutofit/>
          </a:bodyPr>
          <a:lstStyle/>
          <a:p>
            <a:r>
              <a:rPr lang="en-CA"/>
              <a:t>Datasets used for testing are sentence completion (COPA, H-SWAG, and Story Cloze), natural language inference (ANLI, CB, and RTE), coreference resolution (WSC and </a:t>
            </a:r>
            <a:r>
              <a:rPr lang="en-CA" err="1"/>
              <a:t>Winogrande</a:t>
            </a:r>
            <a:r>
              <a:rPr lang="en-CA"/>
              <a:t>), and word sense disambiguation (</a:t>
            </a:r>
            <a:r>
              <a:rPr lang="en-CA" err="1"/>
              <a:t>WiC</a:t>
            </a:r>
            <a:r>
              <a:rPr lang="en-CA"/>
              <a:t>).</a:t>
            </a:r>
            <a:endParaRPr lang="en-US"/>
          </a:p>
        </p:txBody>
      </p:sp>
      <p:sp>
        <p:nvSpPr>
          <p:cNvPr id="4" name="Date Placeholder 3">
            <a:extLst>
              <a:ext uri="{FF2B5EF4-FFF2-40B4-BE49-F238E27FC236}">
                <a16:creationId xmlns:a16="http://schemas.microsoft.com/office/drawing/2014/main" id="{D737D77E-10C6-1370-FEDD-3D60F278AB56}"/>
              </a:ext>
            </a:extLst>
          </p:cNvPr>
          <p:cNvSpPr>
            <a:spLocks noGrp="1"/>
          </p:cNvSpPr>
          <p:nvPr>
            <p:ph type="dt" sz="half" idx="10"/>
          </p:nvPr>
        </p:nvSpPr>
        <p:spPr>
          <a:xfrm>
            <a:off x="838200" y="6356350"/>
            <a:ext cx="2743200" cy="365125"/>
          </a:xfrm>
        </p:spPr>
        <p:txBody>
          <a:bodyPr anchor="ctr">
            <a:normAutofit/>
          </a:bodyPr>
          <a:lstStyle/>
          <a:p>
            <a:pPr>
              <a:spcAft>
                <a:spcPts val="600"/>
              </a:spcAft>
            </a:pPr>
            <a:fld id="{251F351B-3C41-6C46-A5F1-3CA0D762442A}" type="datetime1">
              <a:rPr lang="en-CA" smtClean="0"/>
              <a:pPr>
                <a:spcAft>
                  <a:spcPts val="600"/>
                </a:spcAft>
              </a:pPr>
              <a:t>2024-02-03</a:t>
            </a:fld>
            <a:endParaRPr lang="en-US"/>
          </a:p>
        </p:txBody>
      </p:sp>
      <p:sp>
        <p:nvSpPr>
          <p:cNvPr id="5" name="Footer Placeholder 4">
            <a:extLst>
              <a:ext uri="{FF2B5EF4-FFF2-40B4-BE49-F238E27FC236}">
                <a16:creationId xmlns:a16="http://schemas.microsoft.com/office/drawing/2014/main" id="{BAFA5F5B-7C3A-F9AE-19D6-42A668709052}"/>
              </a:ext>
            </a:extLst>
          </p:cNvPr>
          <p:cNvSpPr>
            <a:spLocks noGrp="1"/>
          </p:cNvSpPr>
          <p:nvPr>
            <p:ph type="ftr" sz="quarter" idx="11"/>
          </p:nvPr>
        </p:nvSpPr>
        <p:spPr>
          <a:xfrm>
            <a:off x="4038600" y="6356350"/>
            <a:ext cx="4114800" cy="365125"/>
          </a:xfrm>
        </p:spPr>
        <p:txBody>
          <a:bodyPr anchor="ctr">
            <a:normAutofit/>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07429F40-451B-5E37-D182-8B3BED46AC7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4F24A5E-B0D2-394D-9970-9AE06BCB59C1}" type="slidenum">
              <a:rPr lang="en-US" smtClean="0"/>
              <a:pPr>
                <a:spcAft>
                  <a:spcPts val="600"/>
                </a:spcAft>
              </a:pPr>
              <a:t>64</a:t>
            </a:fld>
            <a:endParaRPr lang="en-US"/>
          </a:p>
        </p:txBody>
      </p:sp>
      <p:sp>
        <p:nvSpPr>
          <p:cNvPr id="2" name="Title 1">
            <a:extLst>
              <a:ext uri="{FF2B5EF4-FFF2-40B4-BE49-F238E27FC236}">
                <a16:creationId xmlns:a16="http://schemas.microsoft.com/office/drawing/2014/main" id="{722517C7-8A49-25EB-187E-8E59119E165A}"/>
              </a:ext>
            </a:extLst>
          </p:cNvPr>
          <p:cNvSpPr>
            <a:spLocks noGrp="1"/>
          </p:cNvSpPr>
          <p:nvPr>
            <p:ph type="title"/>
          </p:nvPr>
        </p:nvSpPr>
        <p:spPr>
          <a:xfrm>
            <a:off x="838200" y="136526"/>
            <a:ext cx="10515600" cy="902162"/>
          </a:xfrm>
        </p:spPr>
        <p:txBody>
          <a:bodyPr anchor="ctr">
            <a:noAutofit/>
          </a:bodyPr>
          <a:lstStyle/>
          <a:p>
            <a:r>
              <a:rPr lang="en-US" sz="3200"/>
              <a:t>Parameter-Efficient Fine-Tuning vs In-Context Learning: Evaluation</a:t>
            </a:r>
            <a:endParaRPr lang="en-US" sz="3200" b="1"/>
          </a:p>
        </p:txBody>
      </p:sp>
      <p:pic>
        <p:nvPicPr>
          <p:cNvPr id="2050" name="Picture 2" descr="The Stanford Natural Language Processing Group">
            <a:extLst>
              <a:ext uri="{FF2B5EF4-FFF2-40B4-BE49-F238E27FC236}">
                <a16:creationId xmlns:a16="http://schemas.microsoft.com/office/drawing/2014/main" id="{E024525D-2FAC-DAA3-89ED-8DF08F332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643" y="5018390"/>
            <a:ext cx="4008019" cy="988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569BF0A-EB8E-A6FD-D0B8-734A891394F7}"/>
              </a:ext>
            </a:extLst>
          </p:cNvPr>
          <p:cNvSpPr txBox="1"/>
          <p:nvPr/>
        </p:nvSpPr>
        <p:spPr>
          <a:xfrm>
            <a:off x="151424" y="5189442"/>
            <a:ext cx="1932828" cy="646331"/>
          </a:xfrm>
          <a:prstGeom prst="rect">
            <a:avLst/>
          </a:prstGeom>
          <a:noFill/>
        </p:spPr>
        <p:txBody>
          <a:bodyPr wrap="square" rtlCol="0">
            <a:spAutoFit/>
          </a:bodyPr>
          <a:lstStyle/>
          <a:p>
            <a:r>
              <a:rPr lang="en-US"/>
              <a:t>Coreference Resolution</a:t>
            </a:r>
          </a:p>
        </p:txBody>
      </p:sp>
      <p:pic>
        <p:nvPicPr>
          <p:cNvPr id="2056" name="Picture 8" descr="glossary-banner">
            <a:extLst>
              <a:ext uri="{FF2B5EF4-FFF2-40B4-BE49-F238E27FC236}">
                <a16:creationId xmlns:a16="http://schemas.microsoft.com/office/drawing/2014/main" id="{B48F1A8C-AAB0-8486-BBD0-B057B230AE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882" y="4576866"/>
            <a:ext cx="2103160" cy="21012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1070E3-400A-D858-3E7B-905886BC51E1}"/>
              </a:ext>
            </a:extLst>
          </p:cNvPr>
          <p:cNvSpPr txBox="1"/>
          <p:nvPr/>
        </p:nvSpPr>
        <p:spPr>
          <a:xfrm>
            <a:off x="6755602" y="5311195"/>
            <a:ext cx="2283471" cy="923330"/>
          </a:xfrm>
          <a:prstGeom prst="rect">
            <a:avLst/>
          </a:prstGeom>
          <a:noFill/>
        </p:spPr>
        <p:txBody>
          <a:bodyPr wrap="square" rtlCol="0">
            <a:spAutoFit/>
          </a:bodyPr>
          <a:lstStyle/>
          <a:p>
            <a:r>
              <a:rPr lang="en-CA" b="0">
                <a:effectLst/>
                <a:latin typeface="Matter-Bold"/>
              </a:rPr>
              <a:t>Word Sense Disambiguation</a:t>
            </a:r>
            <a:br>
              <a:rPr lang="en-CA">
                <a:effectLst/>
              </a:rPr>
            </a:br>
            <a:endParaRPr lang="en-CA">
              <a:effectLst/>
            </a:endParaRPr>
          </a:p>
        </p:txBody>
      </p:sp>
      <p:pic>
        <p:nvPicPr>
          <p:cNvPr id="9" name="Picture 8">
            <a:extLst>
              <a:ext uri="{FF2B5EF4-FFF2-40B4-BE49-F238E27FC236}">
                <a16:creationId xmlns:a16="http://schemas.microsoft.com/office/drawing/2014/main" id="{352BF4AA-E229-0F6D-6695-32DDEB12562D}"/>
              </a:ext>
            </a:extLst>
          </p:cNvPr>
          <p:cNvPicPr>
            <a:picLocks noChangeAspect="1"/>
          </p:cNvPicPr>
          <p:nvPr/>
        </p:nvPicPr>
        <p:blipFill>
          <a:blip r:embed="rId4"/>
          <a:stretch>
            <a:fillRect/>
          </a:stretch>
        </p:blipFill>
        <p:spPr>
          <a:xfrm>
            <a:off x="1941553" y="3584244"/>
            <a:ext cx="3886197" cy="717721"/>
          </a:xfrm>
          <a:prstGeom prst="rect">
            <a:avLst/>
          </a:prstGeom>
        </p:spPr>
      </p:pic>
      <p:sp>
        <p:nvSpPr>
          <p:cNvPr id="10" name="TextBox 9">
            <a:extLst>
              <a:ext uri="{FF2B5EF4-FFF2-40B4-BE49-F238E27FC236}">
                <a16:creationId xmlns:a16="http://schemas.microsoft.com/office/drawing/2014/main" id="{D5697944-0F80-326C-7A53-E2D64A89239F}"/>
              </a:ext>
            </a:extLst>
          </p:cNvPr>
          <p:cNvSpPr txBox="1"/>
          <p:nvPr/>
        </p:nvSpPr>
        <p:spPr>
          <a:xfrm>
            <a:off x="151424" y="3566817"/>
            <a:ext cx="1932828" cy="646331"/>
          </a:xfrm>
          <a:prstGeom prst="rect">
            <a:avLst/>
          </a:prstGeom>
          <a:noFill/>
        </p:spPr>
        <p:txBody>
          <a:bodyPr wrap="square" rtlCol="0">
            <a:spAutoFit/>
          </a:bodyPr>
          <a:lstStyle/>
          <a:p>
            <a:r>
              <a:rPr lang="en-US"/>
              <a:t>Sentence Completion</a:t>
            </a:r>
          </a:p>
        </p:txBody>
      </p:sp>
      <p:pic>
        <p:nvPicPr>
          <p:cNvPr id="2062" name="Picture 14" descr="1809.02922] Transforming Question Answering Datasets Into Natural Language  Inference Datasets">
            <a:extLst>
              <a:ext uri="{FF2B5EF4-FFF2-40B4-BE49-F238E27FC236}">
                <a16:creationId xmlns:a16="http://schemas.microsoft.com/office/drawing/2014/main" id="{CC897508-13E8-300C-DF7E-14D6F6667B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1882" y="2464231"/>
            <a:ext cx="2639815" cy="21126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D424753-088E-34F4-C7C6-2DC1D4E8EA18}"/>
              </a:ext>
            </a:extLst>
          </p:cNvPr>
          <p:cNvSpPr txBox="1"/>
          <p:nvPr/>
        </p:nvSpPr>
        <p:spPr>
          <a:xfrm>
            <a:off x="6533921" y="3374353"/>
            <a:ext cx="2207961" cy="646331"/>
          </a:xfrm>
          <a:prstGeom prst="rect">
            <a:avLst/>
          </a:prstGeom>
          <a:noFill/>
        </p:spPr>
        <p:txBody>
          <a:bodyPr wrap="square" rtlCol="0">
            <a:spAutoFit/>
          </a:bodyPr>
          <a:lstStyle/>
          <a:p>
            <a:r>
              <a:rPr lang="en-US"/>
              <a:t>Natural Language Inference</a:t>
            </a:r>
          </a:p>
        </p:txBody>
      </p:sp>
    </p:spTree>
    <p:extLst>
      <p:ext uri="{BB962C8B-B14F-4D97-AF65-F5344CB8AC3E}">
        <p14:creationId xmlns:p14="http://schemas.microsoft.com/office/powerpoint/2010/main" val="8128912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B3987-99E9-5D9C-92A7-A7031E1F72FD}"/>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1B689391-83B0-BC10-5775-710179F67953}"/>
              </a:ext>
            </a:extLst>
          </p:cNvPr>
          <p:cNvSpPr>
            <a:spLocks noGrp="1"/>
          </p:cNvSpPr>
          <p:nvPr>
            <p:ph type="dt" sz="half" idx="10"/>
          </p:nvPr>
        </p:nvSpPr>
        <p:spPr>
          <a:xfrm>
            <a:off x="838200" y="6356350"/>
            <a:ext cx="2743200" cy="365125"/>
          </a:xfrm>
        </p:spPr>
        <p:txBody>
          <a:bodyPr anchor="ctr">
            <a:normAutofit/>
          </a:bodyPr>
          <a:lstStyle/>
          <a:p>
            <a:pPr>
              <a:spcAft>
                <a:spcPts val="600"/>
              </a:spcAft>
            </a:pPr>
            <a:fld id="{251F351B-3C41-6C46-A5F1-3CA0D762442A}" type="datetime1">
              <a:rPr lang="en-CA" smtClean="0"/>
              <a:pPr>
                <a:spcAft>
                  <a:spcPts val="600"/>
                </a:spcAft>
              </a:pPr>
              <a:t>2024-02-03</a:t>
            </a:fld>
            <a:endParaRPr lang="en-US"/>
          </a:p>
        </p:txBody>
      </p:sp>
      <p:sp>
        <p:nvSpPr>
          <p:cNvPr id="5" name="Footer Placeholder 4">
            <a:extLst>
              <a:ext uri="{FF2B5EF4-FFF2-40B4-BE49-F238E27FC236}">
                <a16:creationId xmlns:a16="http://schemas.microsoft.com/office/drawing/2014/main" id="{A6B84CCE-80A6-FF7B-9DE2-29D6BEAC7FEC}"/>
              </a:ext>
            </a:extLst>
          </p:cNvPr>
          <p:cNvSpPr>
            <a:spLocks noGrp="1"/>
          </p:cNvSpPr>
          <p:nvPr>
            <p:ph type="ftr" sz="quarter" idx="11"/>
          </p:nvPr>
        </p:nvSpPr>
        <p:spPr>
          <a:xfrm>
            <a:off x="4038600" y="6356350"/>
            <a:ext cx="4114800" cy="365125"/>
          </a:xfrm>
        </p:spPr>
        <p:txBody>
          <a:bodyPr anchor="ctr">
            <a:normAutofit/>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C65E0BFD-634B-0379-BEF7-0F20B6FF326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4F24A5E-B0D2-394D-9970-9AE06BCB59C1}" type="slidenum">
              <a:rPr lang="en-US" smtClean="0"/>
              <a:pPr>
                <a:spcAft>
                  <a:spcPts val="600"/>
                </a:spcAft>
              </a:pPr>
              <a:t>65</a:t>
            </a:fld>
            <a:endParaRPr lang="en-US"/>
          </a:p>
        </p:txBody>
      </p:sp>
      <p:sp>
        <p:nvSpPr>
          <p:cNvPr id="2" name="Title 1">
            <a:extLst>
              <a:ext uri="{FF2B5EF4-FFF2-40B4-BE49-F238E27FC236}">
                <a16:creationId xmlns:a16="http://schemas.microsoft.com/office/drawing/2014/main" id="{D9CF16B4-0259-1F0B-5494-6F8072D77B3A}"/>
              </a:ext>
            </a:extLst>
          </p:cNvPr>
          <p:cNvSpPr>
            <a:spLocks noGrp="1"/>
          </p:cNvSpPr>
          <p:nvPr>
            <p:ph type="title"/>
          </p:nvPr>
        </p:nvSpPr>
        <p:spPr>
          <a:xfrm>
            <a:off x="838200" y="136526"/>
            <a:ext cx="9375183" cy="902162"/>
          </a:xfrm>
        </p:spPr>
        <p:txBody>
          <a:bodyPr anchor="ctr">
            <a:noAutofit/>
          </a:bodyPr>
          <a:lstStyle/>
          <a:p>
            <a:r>
              <a:rPr lang="en-US" sz="3200"/>
              <a:t>Parameter-Efficient Fine-Tuning vs In-Context Learning: Results</a:t>
            </a:r>
            <a:endParaRPr lang="en-US" sz="3200" b="1"/>
          </a:p>
        </p:txBody>
      </p:sp>
      <p:pic>
        <p:nvPicPr>
          <p:cNvPr id="10" name="Picture 9">
            <a:extLst>
              <a:ext uri="{FF2B5EF4-FFF2-40B4-BE49-F238E27FC236}">
                <a16:creationId xmlns:a16="http://schemas.microsoft.com/office/drawing/2014/main" id="{397EE24E-EF6A-5DC7-D19F-AF937D74358F}"/>
              </a:ext>
            </a:extLst>
          </p:cNvPr>
          <p:cNvPicPr>
            <a:picLocks noChangeAspect="1"/>
          </p:cNvPicPr>
          <p:nvPr/>
        </p:nvPicPr>
        <p:blipFill>
          <a:blip r:embed="rId2"/>
          <a:stretch>
            <a:fillRect/>
          </a:stretch>
        </p:blipFill>
        <p:spPr>
          <a:xfrm>
            <a:off x="6649016" y="1387074"/>
            <a:ext cx="3923166" cy="3945022"/>
          </a:xfrm>
          <a:prstGeom prst="rect">
            <a:avLst/>
          </a:prstGeom>
        </p:spPr>
      </p:pic>
      <p:pic>
        <p:nvPicPr>
          <p:cNvPr id="11" name="Picture 10">
            <a:extLst>
              <a:ext uri="{FF2B5EF4-FFF2-40B4-BE49-F238E27FC236}">
                <a16:creationId xmlns:a16="http://schemas.microsoft.com/office/drawing/2014/main" id="{0C59D7C0-03A0-BF4D-EFB1-15148BE1CFE8}"/>
              </a:ext>
            </a:extLst>
          </p:cNvPr>
          <p:cNvPicPr>
            <a:picLocks noChangeAspect="1"/>
          </p:cNvPicPr>
          <p:nvPr/>
        </p:nvPicPr>
        <p:blipFill>
          <a:blip r:embed="rId3"/>
          <a:stretch>
            <a:fillRect/>
          </a:stretch>
        </p:blipFill>
        <p:spPr>
          <a:xfrm>
            <a:off x="1409449" y="1536010"/>
            <a:ext cx="3923166" cy="4447712"/>
          </a:xfrm>
          <a:prstGeom prst="rect">
            <a:avLst/>
          </a:prstGeom>
        </p:spPr>
      </p:pic>
      <p:sp>
        <p:nvSpPr>
          <p:cNvPr id="12" name="TextBox 11">
            <a:extLst>
              <a:ext uri="{FF2B5EF4-FFF2-40B4-BE49-F238E27FC236}">
                <a16:creationId xmlns:a16="http://schemas.microsoft.com/office/drawing/2014/main" id="{DEE115AE-19F8-B879-5566-05D916B2CE47}"/>
              </a:ext>
            </a:extLst>
          </p:cNvPr>
          <p:cNvSpPr txBox="1"/>
          <p:nvPr/>
        </p:nvSpPr>
        <p:spPr>
          <a:xfrm>
            <a:off x="1611816" y="1239857"/>
            <a:ext cx="3540669" cy="307777"/>
          </a:xfrm>
          <a:prstGeom prst="rect">
            <a:avLst/>
          </a:prstGeom>
          <a:noFill/>
        </p:spPr>
        <p:txBody>
          <a:bodyPr wrap="square" rtlCol="0">
            <a:spAutoFit/>
          </a:bodyPr>
          <a:lstStyle/>
          <a:p>
            <a:pPr algn="ctr"/>
            <a:r>
              <a:rPr lang="en-US" sz="1400"/>
              <a:t>Compared to Other PEFT Methods with T0-3B</a:t>
            </a:r>
          </a:p>
        </p:txBody>
      </p:sp>
      <p:sp>
        <p:nvSpPr>
          <p:cNvPr id="7" name="TextBox 6">
            <a:extLst>
              <a:ext uri="{FF2B5EF4-FFF2-40B4-BE49-F238E27FC236}">
                <a16:creationId xmlns:a16="http://schemas.microsoft.com/office/drawing/2014/main" id="{5B644FA7-DFEE-353E-2E0A-00A0A124EDCD}"/>
              </a:ext>
            </a:extLst>
          </p:cNvPr>
          <p:cNvSpPr txBox="1"/>
          <p:nvPr/>
        </p:nvSpPr>
        <p:spPr>
          <a:xfrm>
            <a:off x="5974672" y="1185613"/>
            <a:ext cx="5271855" cy="307777"/>
          </a:xfrm>
          <a:prstGeom prst="rect">
            <a:avLst/>
          </a:prstGeom>
          <a:noFill/>
        </p:spPr>
        <p:txBody>
          <a:bodyPr wrap="square" rtlCol="0">
            <a:spAutoFit/>
          </a:bodyPr>
          <a:lstStyle/>
          <a:p>
            <a:pPr algn="ctr"/>
            <a:r>
              <a:rPr lang="en-US" sz="1400"/>
              <a:t>Compared to ICL</a:t>
            </a:r>
          </a:p>
        </p:txBody>
      </p:sp>
      <p:sp>
        <p:nvSpPr>
          <p:cNvPr id="9" name="TextBox 8">
            <a:extLst>
              <a:ext uri="{FF2B5EF4-FFF2-40B4-BE49-F238E27FC236}">
                <a16:creationId xmlns:a16="http://schemas.microsoft.com/office/drawing/2014/main" id="{30DD4A21-E8D6-5EFF-0241-1C53F01F8FCA}"/>
              </a:ext>
            </a:extLst>
          </p:cNvPr>
          <p:cNvSpPr txBox="1"/>
          <p:nvPr/>
        </p:nvSpPr>
        <p:spPr>
          <a:xfrm>
            <a:off x="5789815" y="5348248"/>
            <a:ext cx="5895907" cy="1077218"/>
          </a:xfrm>
          <a:prstGeom prst="rect">
            <a:avLst/>
          </a:prstGeom>
          <a:noFill/>
        </p:spPr>
        <p:txBody>
          <a:bodyPr wrap="square" rtlCol="0">
            <a:spAutoFit/>
          </a:bodyPr>
          <a:lstStyle/>
          <a:p>
            <a:r>
              <a:rPr lang="en-US" sz="1600"/>
              <a:t>Baselines not Intuitive</a:t>
            </a:r>
          </a:p>
          <a:p>
            <a:r>
              <a:rPr lang="en-US" sz="1600" b="1"/>
              <a:t>T0</a:t>
            </a:r>
            <a:r>
              <a:rPr lang="en-US" sz="1600"/>
              <a:t>: Evaluates the T0-11B model in zero-shot setting</a:t>
            </a:r>
          </a:p>
          <a:p>
            <a:r>
              <a:rPr lang="en-US" sz="1600" b="1"/>
              <a:t>T5+LM</a:t>
            </a:r>
            <a:r>
              <a:rPr lang="en-US" sz="1600"/>
              <a:t>: Evaluates the T5-lm-adapt-11B model with ensemble ICL</a:t>
            </a:r>
          </a:p>
          <a:p>
            <a:r>
              <a:rPr lang="en-US" sz="1600" b="1"/>
              <a:t>GPT-3</a:t>
            </a:r>
            <a:r>
              <a:rPr lang="en-US" sz="1600"/>
              <a:t>: Strong ICL baseline</a:t>
            </a:r>
          </a:p>
        </p:txBody>
      </p:sp>
    </p:spTree>
    <p:extLst>
      <p:ext uri="{BB962C8B-B14F-4D97-AF65-F5344CB8AC3E}">
        <p14:creationId xmlns:p14="http://schemas.microsoft.com/office/powerpoint/2010/main" val="17075621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AC0A3-40DE-D04A-9577-C5026ADCF860}"/>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52BAA984-5E00-3A29-F4CD-63AAE728B4FA}"/>
              </a:ext>
            </a:extLst>
          </p:cNvPr>
          <p:cNvSpPr>
            <a:spLocks noGrp="1"/>
          </p:cNvSpPr>
          <p:nvPr>
            <p:ph type="dt" sz="half" idx="10"/>
          </p:nvPr>
        </p:nvSpPr>
        <p:spPr>
          <a:xfrm>
            <a:off x="838200" y="6356350"/>
            <a:ext cx="2743200" cy="365125"/>
          </a:xfrm>
        </p:spPr>
        <p:txBody>
          <a:bodyPr anchor="ctr">
            <a:normAutofit/>
          </a:bodyPr>
          <a:lstStyle/>
          <a:p>
            <a:pPr>
              <a:spcAft>
                <a:spcPts val="600"/>
              </a:spcAft>
            </a:pPr>
            <a:fld id="{251F351B-3C41-6C46-A5F1-3CA0D762442A}" type="datetime1">
              <a:rPr lang="en-CA" smtClean="0"/>
              <a:pPr>
                <a:spcAft>
                  <a:spcPts val="600"/>
                </a:spcAft>
              </a:pPr>
              <a:t>2024-02-03</a:t>
            </a:fld>
            <a:endParaRPr lang="en-US"/>
          </a:p>
        </p:txBody>
      </p:sp>
      <p:sp>
        <p:nvSpPr>
          <p:cNvPr id="5" name="Footer Placeholder 4">
            <a:extLst>
              <a:ext uri="{FF2B5EF4-FFF2-40B4-BE49-F238E27FC236}">
                <a16:creationId xmlns:a16="http://schemas.microsoft.com/office/drawing/2014/main" id="{1E664D63-A42D-DD0E-C58A-BE77F713E23A}"/>
              </a:ext>
            </a:extLst>
          </p:cNvPr>
          <p:cNvSpPr>
            <a:spLocks noGrp="1"/>
          </p:cNvSpPr>
          <p:nvPr>
            <p:ph type="ftr" sz="quarter" idx="11"/>
          </p:nvPr>
        </p:nvSpPr>
        <p:spPr>
          <a:xfrm>
            <a:off x="4038600" y="6356350"/>
            <a:ext cx="4114800" cy="365125"/>
          </a:xfrm>
        </p:spPr>
        <p:txBody>
          <a:bodyPr anchor="ctr">
            <a:normAutofit/>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523ADF12-20FC-BC53-3CD4-2A972A2F6F4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4F24A5E-B0D2-394D-9970-9AE06BCB59C1}" type="slidenum">
              <a:rPr lang="en-US" smtClean="0"/>
              <a:pPr>
                <a:spcAft>
                  <a:spcPts val="600"/>
                </a:spcAft>
              </a:pPr>
              <a:t>66</a:t>
            </a:fld>
            <a:endParaRPr lang="en-US"/>
          </a:p>
        </p:txBody>
      </p:sp>
      <p:sp>
        <p:nvSpPr>
          <p:cNvPr id="2" name="Title 1">
            <a:extLst>
              <a:ext uri="{FF2B5EF4-FFF2-40B4-BE49-F238E27FC236}">
                <a16:creationId xmlns:a16="http://schemas.microsoft.com/office/drawing/2014/main" id="{D8B88C25-A971-5796-A5AB-DF4FD7F5645A}"/>
              </a:ext>
            </a:extLst>
          </p:cNvPr>
          <p:cNvSpPr>
            <a:spLocks noGrp="1"/>
          </p:cNvSpPr>
          <p:nvPr>
            <p:ph type="title"/>
          </p:nvPr>
        </p:nvSpPr>
        <p:spPr>
          <a:xfrm>
            <a:off x="838200" y="136526"/>
            <a:ext cx="10515600" cy="902162"/>
          </a:xfrm>
        </p:spPr>
        <p:txBody>
          <a:bodyPr anchor="ctr">
            <a:noAutofit/>
          </a:bodyPr>
          <a:lstStyle/>
          <a:p>
            <a:r>
              <a:rPr lang="en-US" sz="3200"/>
              <a:t>Parameter-Efficient Fine-Tuning vs In-Context Learning: Efficiency</a:t>
            </a:r>
            <a:endParaRPr lang="en-US" sz="3200" b="1"/>
          </a:p>
        </p:txBody>
      </p:sp>
      <p:pic>
        <p:nvPicPr>
          <p:cNvPr id="3" name="Picture 2">
            <a:extLst>
              <a:ext uri="{FF2B5EF4-FFF2-40B4-BE49-F238E27FC236}">
                <a16:creationId xmlns:a16="http://schemas.microsoft.com/office/drawing/2014/main" id="{F2232193-BFE5-2DF4-DC79-0565B4079295}"/>
              </a:ext>
            </a:extLst>
          </p:cNvPr>
          <p:cNvPicPr>
            <a:picLocks noChangeAspect="1"/>
          </p:cNvPicPr>
          <p:nvPr/>
        </p:nvPicPr>
        <p:blipFill>
          <a:blip r:embed="rId2"/>
          <a:stretch>
            <a:fillRect/>
          </a:stretch>
        </p:blipFill>
        <p:spPr>
          <a:xfrm>
            <a:off x="3904488" y="1702178"/>
            <a:ext cx="7772400" cy="3249213"/>
          </a:xfrm>
          <a:prstGeom prst="rect">
            <a:avLst/>
          </a:prstGeom>
        </p:spPr>
      </p:pic>
      <p:sp>
        <p:nvSpPr>
          <p:cNvPr id="8" name="TextBox 7">
            <a:extLst>
              <a:ext uri="{FF2B5EF4-FFF2-40B4-BE49-F238E27FC236}">
                <a16:creationId xmlns:a16="http://schemas.microsoft.com/office/drawing/2014/main" id="{359727B3-B57B-CE6E-39CD-7BAFC7D6E41A}"/>
              </a:ext>
            </a:extLst>
          </p:cNvPr>
          <p:cNvSpPr txBox="1"/>
          <p:nvPr/>
        </p:nvSpPr>
        <p:spPr>
          <a:xfrm>
            <a:off x="551688" y="2090172"/>
            <a:ext cx="3316224" cy="2677656"/>
          </a:xfrm>
          <a:prstGeom prst="rect">
            <a:avLst/>
          </a:prstGeom>
          <a:noFill/>
        </p:spPr>
        <p:txBody>
          <a:bodyPr wrap="square" rtlCol="0">
            <a:spAutoFit/>
          </a:bodyPr>
          <a:lstStyle/>
          <a:p>
            <a:pPr marL="285750" indent="-285750">
              <a:buFont typeface="Arial" panose="020B0604020202020204" pitchFamily="34" charset="0"/>
              <a:buChar char="•"/>
            </a:pPr>
            <a:r>
              <a:rPr lang="en-US" sz="2400"/>
              <a:t>The T-Few method shines in terms of Inference FLOPS</a:t>
            </a:r>
          </a:p>
          <a:p>
            <a:pPr marL="285750" indent="-285750">
              <a:buFont typeface="Arial" panose="020B0604020202020204" pitchFamily="34" charset="0"/>
              <a:buChar char="•"/>
            </a:pPr>
            <a:r>
              <a:rPr lang="en-US" sz="2400"/>
              <a:t>Inference FLOPs listed are FLOPS to make a prediction for a single example</a:t>
            </a:r>
          </a:p>
        </p:txBody>
      </p:sp>
    </p:spTree>
    <p:extLst>
      <p:ext uri="{BB962C8B-B14F-4D97-AF65-F5344CB8AC3E}">
        <p14:creationId xmlns:p14="http://schemas.microsoft.com/office/powerpoint/2010/main" val="464208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9255A-D549-2F63-1164-25AE61FFE10B}"/>
              </a:ext>
            </a:extLst>
          </p:cNvPr>
          <p:cNvSpPr>
            <a:spLocks noGrp="1"/>
          </p:cNvSpPr>
          <p:nvPr>
            <p:ph type="title"/>
          </p:nvPr>
        </p:nvSpPr>
        <p:spPr>
          <a:xfrm>
            <a:off x="838200" y="498788"/>
            <a:ext cx="10515600" cy="902162"/>
          </a:xfrm>
        </p:spPr>
        <p:txBody>
          <a:bodyPr>
            <a:noAutofit/>
          </a:bodyPr>
          <a:lstStyle/>
          <a:p>
            <a:r>
              <a:rPr lang="en-US" sz="3200"/>
              <a:t>Parameter-Efficient Fine-Tuning vs In-Context Learning: Criticisms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E96689-4C65-B6F6-AF7A-3F204242DB17}"/>
                  </a:ext>
                </a:extLst>
              </p:cNvPr>
              <p:cNvSpPr>
                <a:spLocks noGrp="1"/>
              </p:cNvSpPr>
              <p:nvPr>
                <p:ph idx="1"/>
              </p:nvPr>
            </p:nvSpPr>
            <p:spPr>
              <a:xfrm>
                <a:off x="838200" y="1804022"/>
                <a:ext cx="10515600" cy="4916334"/>
              </a:xfrm>
            </p:spPr>
            <p:txBody>
              <a:bodyPr/>
              <a:lstStyle/>
              <a:p>
                <a:r>
                  <a:rPr lang="en-CA"/>
                  <a:t>All experiments were on classification tasks only</a:t>
                </a:r>
              </a:p>
              <a:p>
                <a:r>
                  <a:rPr lang="en-CA"/>
                  <a:t>Evaluation was only done using the T0 model</a:t>
                </a:r>
              </a:p>
              <a:p>
                <a:r>
                  <a:rPr lang="en-CA"/>
                  <a:t>Evaluation of the </a:t>
                </a:r>
                <a14:m>
                  <m:oMath xmlns:m="http://schemas.openxmlformats.org/officeDocument/2006/math">
                    <m:sSup>
                      <m:sSupPr>
                        <m:ctrlPr>
                          <a:rPr lang="en-CA" b="0" i="1" dirty="0" smtClean="0">
                            <a:latin typeface="Cambria Math" panose="02040503050406030204" pitchFamily="18" charset="0"/>
                          </a:rPr>
                        </m:ctrlPr>
                      </m:sSupPr>
                      <m:e>
                        <m:d>
                          <m:dPr>
                            <m:ctrlPr>
                              <a:rPr lang="en-CA" b="0" i="1" dirty="0" smtClean="0">
                                <a:latin typeface="Cambria Math" panose="02040503050406030204" pitchFamily="18" charset="0"/>
                              </a:rPr>
                            </m:ctrlPr>
                          </m:dPr>
                          <m:e>
                            <m:r>
                              <a:rPr lang="en-US" i="1" dirty="0" smtClean="0">
                                <a:latin typeface="Cambria Math" panose="02040503050406030204" pitchFamily="18" charset="0"/>
                              </a:rPr>
                              <m:t>𝐼𝐴</m:t>
                            </m:r>
                          </m:e>
                        </m:d>
                      </m:e>
                      <m:sup>
                        <m:r>
                          <a:rPr lang="en-CA" b="0" i="1" dirty="0" smtClean="0">
                            <a:latin typeface="Cambria Math" panose="02040503050406030204" pitchFamily="18" charset="0"/>
                          </a:rPr>
                          <m:t>3</m:t>
                        </m:r>
                      </m:sup>
                    </m:sSup>
                  </m:oMath>
                </a14:m>
                <a:r>
                  <a:rPr lang="en-CA"/>
                  <a:t> PEFT method is only done in the few-shot setting </a:t>
                </a:r>
              </a:p>
              <a:p>
                <a:endParaRPr lang="en-US"/>
              </a:p>
            </p:txBody>
          </p:sp>
        </mc:Choice>
        <mc:Fallback xmlns="">
          <p:sp>
            <p:nvSpPr>
              <p:cNvPr id="3" name="Content Placeholder 2">
                <a:extLst>
                  <a:ext uri="{FF2B5EF4-FFF2-40B4-BE49-F238E27FC236}">
                    <a16:creationId xmlns:a16="http://schemas.microsoft.com/office/drawing/2014/main" id="{06E96689-4C65-B6F6-AF7A-3F204242DB17}"/>
                  </a:ext>
                </a:extLst>
              </p:cNvPr>
              <p:cNvSpPr>
                <a:spLocks noGrp="1" noRot="1" noChangeAspect="1" noMove="1" noResize="1" noEditPoints="1" noAdjustHandles="1" noChangeArrowheads="1" noChangeShapeType="1" noTextEdit="1"/>
              </p:cNvSpPr>
              <p:nvPr>
                <p:ph idx="1"/>
              </p:nvPr>
            </p:nvSpPr>
            <p:spPr>
              <a:xfrm>
                <a:off x="838200" y="1804022"/>
                <a:ext cx="10515600" cy="4916334"/>
              </a:xfrm>
              <a:blipFill>
                <a:blip r:embed="rId2"/>
                <a:stretch>
                  <a:fillRect l="-1043" t="-210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B898C0C-D688-BD4D-2D43-2E6620DDD6C1}"/>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8B194E0-86F2-13EA-D7D4-2786256AB7B5}"/>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75C8D661-9F6D-EF32-0988-185AD0BD9D61}"/>
              </a:ext>
            </a:extLst>
          </p:cNvPr>
          <p:cNvSpPr>
            <a:spLocks noGrp="1"/>
          </p:cNvSpPr>
          <p:nvPr>
            <p:ph type="sldNum" sz="quarter" idx="12"/>
          </p:nvPr>
        </p:nvSpPr>
        <p:spPr/>
        <p:txBody>
          <a:bodyPr/>
          <a:lstStyle/>
          <a:p>
            <a:fld id="{D4F24A5E-B0D2-394D-9970-9AE06BCB59C1}" type="slidenum">
              <a:rPr lang="en-US" smtClean="0"/>
              <a:t>67</a:t>
            </a:fld>
            <a:endParaRPr lang="en-US"/>
          </a:p>
        </p:txBody>
      </p:sp>
    </p:spTree>
    <p:extLst>
      <p:ext uri="{BB962C8B-B14F-4D97-AF65-F5344CB8AC3E}">
        <p14:creationId xmlns:p14="http://schemas.microsoft.com/office/powerpoint/2010/main" val="26345260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A7A38-1BEC-794A-0A48-9384F98CBE2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85D090D-8AD1-9246-764F-5557891020A6}"/>
              </a:ext>
            </a:extLst>
          </p:cNvPr>
          <p:cNvSpPr>
            <a:spLocks noGrp="1"/>
          </p:cNvSpPr>
          <p:nvPr>
            <p:ph type="dt" sz="half" idx="10"/>
          </p:nvPr>
        </p:nvSpPr>
        <p:spPr/>
        <p:txBody>
          <a:bodyPr/>
          <a:lstStyle/>
          <a:p>
            <a:fld id="{00E961B8-A498-DA41-8388-3640B039A975}" type="datetime1">
              <a:rPr lang="en-CA" smtClean="0"/>
              <a:t>2024-02-03</a:t>
            </a:fld>
            <a:endParaRPr lang="en-US"/>
          </a:p>
        </p:txBody>
      </p:sp>
      <p:sp>
        <p:nvSpPr>
          <p:cNvPr id="3" name="Footer Placeholder 2">
            <a:extLst>
              <a:ext uri="{FF2B5EF4-FFF2-40B4-BE49-F238E27FC236}">
                <a16:creationId xmlns:a16="http://schemas.microsoft.com/office/drawing/2014/main" id="{11B889C6-4BE8-714D-DF7A-E4B60236F941}"/>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4" name="Slide Number Placeholder 3">
            <a:extLst>
              <a:ext uri="{FF2B5EF4-FFF2-40B4-BE49-F238E27FC236}">
                <a16:creationId xmlns:a16="http://schemas.microsoft.com/office/drawing/2014/main" id="{DDA67F65-1389-BE9E-6DD1-6B24E6549F19}"/>
              </a:ext>
            </a:extLst>
          </p:cNvPr>
          <p:cNvSpPr>
            <a:spLocks noGrp="1"/>
          </p:cNvSpPr>
          <p:nvPr>
            <p:ph type="sldNum" sz="quarter" idx="12"/>
          </p:nvPr>
        </p:nvSpPr>
        <p:spPr/>
        <p:txBody>
          <a:bodyPr/>
          <a:lstStyle/>
          <a:p>
            <a:fld id="{D4F24A5E-B0D2-394D-9970-9AE06BCB59C1}" type="slidenum">
              <a:rPr lang="en-US" smtClean="0"/>
              <a:t>68</a:t>
            </a:fld>
            <a:endParaRPr lang="en-US"/>
          </a:p>
        </p:txBody>
      </p:sp>
      <p:sp>
        <p:nvSpPr>
          <p:cNvPr id="6" name="TextBox 5">
            <a:extLst>
              <a:ext uri="{FF2B5EF4-FFF2-40B4-BE49-F238E27FC236}">
                <a16:creationId xmlns:a16="http://schemas.microsoft.com/office/drawing/2014/main" id="{55071EDD-2CF0-88A6-247C-A9E132E25A4A}"/>
              </a:ext>
            </a:extLst>
          </p:cNvPr>
          <p:cNvSpPr txBox="1">
            <a:spLocks/>
          </p:cNvSpPr>
          <p:nvPr/>
        </p:nvSpPr>
        <p:spPr>
          <a:xfrm>
            <a:off x="8349879" y="5216139"/>
            <a:ext cx="974947" cy="307777"/>
          </a:xfrm>
          <a:prstGeom prst="rect">
            <a:avLst/>
          </a:prstGeom>
          <a:noFill/>
        </p:spPr>
        <p:txBody>
          <a:bodyPr wrap="none" rtlCol="0">
            <a:spAutoFit/>
          </a:bodyPr>
          <a:lstStyle/>
          <a:p>
            <a:r>
              <a:rPr lang="en-CA" sz="1400" b="0">
                <a:solidFill>
                  <a:srgbClr val="000000"/>
                </a:solidFill>
                <a:effectLst/>
              </a:rPr>
              <a:t>8 Oct 2021</a:t>
            </a:r>
            <a:endParaRPr lang="en-US" sz="1400"/>
          </a:p>
        </p:txBody>
      </p:sp>
      <p:pic>
        <p:nvPicPr>
          <p:cNvPr id="5" name="Picture 4">
            <a:extLst>
              <a:ext uri="{FF2B5EF4-FFF2-40B4-BE49-F238E27FC236}">
                <a16:creationId xmlns:a16="http://schemas.microsoft.com/office/drawing/2014/main" id="{A4E22B93-53A9-9455-8266-CAAB131829A4}"/>
              </a:ext>
            </a:extLst>
          </p:cNvPr>
          <p:cNvPicPr>
            <a:picLocks noChangeAspect="1"/>
          </p:cNvPicPr>
          <p:nvPr/>
        </p:nvPicPr>
        <p:blipFill>
          <a:blip r:embed="rId2"/>
          <a:stretch>
            <a:fillRect/>
          </a:stretch>
        </p:blipFill>
        <p:spPr>
          <a:xfrm>
            <a:off x="1305525" y="1363616"/>
            <a:ext cx="9580949" cy="3852523"/>
          </a:xfrm>
          <a:prstGeom prst="rect">
            <a:avLst/>
          </a:prstGeom>
        </p:spPr>
      </p:pic>
    </p:spTree>
    <p:extLst>
      <p:ext uri="{BB962C8B-B14F-4D97-AF65-F5344CB8AC3E}">
        <p14:creationId xmlns:p14="http://schemas.microsoft.com/office/powerpoint/2010/main" val="31901463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p:txBody>
          <a:bodyPr>
            <a:normAutofit/>
          </a:bodyPr>
          <a:lstStyle/>
          <a:p>
            <a:r>
              <a:rPr lang="en-CA" sz="3200"/>
              <a:t>A Unified View of Parameter-Efficient Transfer Learning </a:t>
            </a:r>
          </a:p>
        </p:txBody>
      </p:sp>
      <p:sp>
        <p:nvSpPr>
          <p:cNvPr id="3" name="Content Placeholder 2">
            <a:extLst>
              <a:ext uri="{FF2B5EF4-FFF2-40B4-BE49-F238E27FC236}">
                <a16:creationId xmlns:a16="http://schemas.microsoft.com/office/drawing/2014/main" id="{A981ED40-8E31-8207-84FA-1AD19D9C2E1C}"/>
              </a:ext>
            </a:extLst>
          </p:cNvPr>
          <p:cNvSpPr>
            <a:spLocks noGrp="1"/>
          </p:cNvSpPr>
          <p:nvPr>
            <p:ph idx="1"/>
          </p:nvPr>
        </p:nvSpPr>
        <p:spPr/>
        <p:txBody>
          <a:bodyPr>
            <a:normAutofit/>
          </a:bodyPr>
          <a:lstStyle/>
          <a:p>
            <a:pPr marL="0" indent="0">
              <a:buNone/>
            </a:pPr>
            <a:r>
              <a:rPr lang="en-CA">
                <a:latin typeface="Calibri (Body)"/>
              </a:rPr>
              <a:t>Can Adapters, </a:t>
            </a:r>
            <a:r>
              <a:rPr lang="en-CA" err="1">
                <a:latin typeface="Calibri (Body)"/>
              </a:rPr>
              <a:t>LoRA</a:t>
            </a:r>
            <a:r>
              <a:rPr lang="en-CA">
                <a:latin typeface="Calibri (Body)"/>
              </a:rPr>
              <a:t>, and Prefix Tuning be related to one another?</a:t>
            </a:r>
            <a:br>
              <a:rPr lang="en-CA">
                <a:latin typeface="Calibri (Body)"/>
              </a:rPr>
            </a:br>
            <a:br>
              <a:rPr lang="en-CA">
                <a:latin typeface="Calibri (Body)"/>
              </a:rPr>
            </a:br>
            <a:r>
              <a:rPr lang="en-CA">
                <a:latin typeface="Calibri (Body)"/>
              </a:rPr>
              <a:t>In fact they can! And a unified understanding of these methods allows for creation of even better </a:t>
            </a:r>
            <a:r>
              <a:rPr lang="en-CA"/>
              <a:t>parameter-efficient fine-tuning methods.</a:t>
            </a:r>
            <a:endParaRPr lang="en-CA">
              <a:latin typeface="Calibri (Body)"/>
            </a:endParaRPr>
          </a:p>
          <a:p>
            <a:pPr marL="0" indent="0">
              <a:buNone/>
            </a:pPr>
            <a:endParaRPr lang="en-US">
              <a:latin typeface="Calibri (Body)"/>
            </a:endParaRPr>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69</a:t>
            </a:fld>
            <a:endParaRPr lang="en-US"/>
          </a:p>
        </p:txBody>
      </p:sp>
    </p:spTree>
    <p:extLst>
      <p:ext uri="{BB962C8B-B14F-4D97-AF65-F5344CB8AC3E}">
        <p14:creationId xmlns:p14="http://schemas.microsoft.com/office/powerpoint/2010/main" val="1526417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BE9CB-36C1-227F-190D-A4D3ECB93B0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D6E3AD71-6ED5-E59D-8434-41F69D68A867}"/>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E8F834E7-9C04-AEC6-BB40-7688777A9CB7}"/>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CBDC7464-C360-EDBA-DF32-87C9A0A9EE44}"/>
              </a:ext>
            </a:extLst>
          </p:cNvPr>
          <p:cNvSpPr>
            <a:spLocks noGrp="1"/>
          </p:cNvSpPr>
          <p:nvPr>
            <p:ph type="sldNum" sz="quarter" idx="12"/>
          </p:nvPr>
        </p:nvSpPr>
        <p:spPr/>
        <p:txBody>
          <a:bodyPr/>
          <a:lstStyle/>
          <a:p>
            <a:fld id="{D4F24A5E-B0D2-394D-9970-9AE06BCB59C1}" type="slidenum">
              <a:rPr lang="en-US" smtClean="0"/>
              <a:t>7</a:t>
            </a:fld>
            <a:endParaRPr lang="en-US"/>
          </a:p>
        </p:txBody>
      </p:sp>
      <p:grpSp>
        <p:nvGrpSpPr>
          <p:cNvPr id="7" name="Group 6">
            <a:extLst>
              <a:ext uri="{FF2B5EF4-FFF2-40B4-BE49-F238E27FC236}">
                <a16:creationId xmlns:a16="http://schemas.microsoft.com/office/drawing/2014/main" id="{F4FA597B-F8C3-6DF0-4714-8DB44C30B1B9}"/>
              </a:ext>
            </a:extLst>
          </p:cNvPr>
          <p:cNvGrpSpPr/>
          <p:nvPr/>
        </p:nvGrpSpPr>
        <p:grpSpPr>
          <a:xfrm>
            <a:off x="1496739" y="313508"/>
            <a:ext cx="8911140" cy="5642248"/>
            <a:chOff x="1155969" y="211486"/>
            <a:chExt cx="9308070" cy="5909733"/>
          </a:xfrm>
        </p:grpSpPr>
        <p:grpSp>
          <p:nvGrpSpPr>
            <p:cNvPr id="3" name="Group 2">
              <a:extLst>
                <a:ext uri="{FF2B5EF4-FFF2-40B4-BE49-F238E27FC236}">
                  <a16:creationId xmlns:a16="http://schemas.microsoft.com/office/drawing/2014/main" id="{1F24D5B1-C8B3-A6FD-41B8-9E74F768A566}"/>
                </a:ext>
              </a:extLst>
            </p:cNvPr>
            <p:cNvGrpSpPr/>
            <p:nvPr/>
          </p:nvGrpSpPr>
          <p:grpSpPr>
            <a:xfrm>
              <a:off x="6096000" y="211486"/>
              <a:ext cx="4368039" cy="5909733"/>
              <a:chOff x="5690360" y="102997"/>
              <a:chExt cx="4655642" cy="6253353"/>
            </a:xfrm>
          </p:grpSpPr>
          <p:sp>
            <p:nvSpPr>
              <p:cNvPr id="90" name="Rounded Rectangle 89">
                <a:extLst>
                  <a:ext uri="{FF2B5EF4-FFF2-40B4-BE49-F238E27FC236}">
                    <a16:creationId xmlns:a16="http://schemas.microsoft.com/office/drawing/2014/main" id="{116A90FC-FC6A-4F0C-773F-69AE81CD1BCA}"/>
                  </a:ext>
                </a:extLst>
              </p:cNvPr>
              <p:cNvSpPr/>
              <p:nvPr/>
            </p:nvSpPr>
            <p:spPr>
              <a:xfrm>
                <a:off x="5690360" y="364500"/>
                <a:ext cx="4655642" cy="590973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56275FE-5022-5FC0-5119-107150594F18}"/>
                  </a:ext>
                </a:extLst>
              </p:cNvPr>
              <p:cNvGrpSpPr/>
              <p:nvPr/>
            </p:nvGrpSpPr>
            <p:grpSpPr>
              <a:xfrm>
                <a:off x="5986914" y="102997"/>
                <a:ext cx="3821229" cy="6253353"/>
                <a:chOff x="5986914" y="102997"/>
                <a:chExt cx="3821229" cy="6253353"/>
              </a:xfrm>
            </p:grpSpPr>
            <p:grpSp>
              <p:nvGrpSpPr>
                <p:cNvPr id="140" name="Group 139">
                  <a:extLst>
                    <a:ext uri="{FF2B5EF4-FFF2-40B4-BE49-F238E27FC236}">
                      <a16:creationId xmlns:a16="http://schemas.microsoft.com/office/drawing/2014/main" id="{3AA41C76-D6F4-5AB0-D36A-6D1F89641D06}"/>
                    </a:ext>
                  </a:extLst>
                </p:cNvPr>
                <p:cNvGrpSpPr/>
                <p:nvPr/>
              </p:nvGrpSpPr>
              <p:grpSpPr>
                <a:xfrm>
                  <a:off x="6412390" y="5353915"/>
                  <a:ext cx="2947108" cy="540242"/>
                  <a:chOff x="6410425" y="5353915"/>
                  <a:chExt cx="2947108" cy="540242"/>
                </a:xfrm>
              </p:grpSpPr>
              <p:sp>
                <p:nvSpPr>
                  <p:cNvPr id="112" name="Rectangle 111">
                    <a:extLst>
                      <a:ext uri="{FF2B5EF4-FFF2-40B4-BE49-F238E27FC236}">
                        <a16:creationId xmlns:a16="http://schemas.microsoft.com/office/drawing/2014/main" id="{67EBF8B3-7677-0740-6AFF-D6517025CEB8}"/>
                      </a:ext>
                    </a:extLst>
                  </p:cNvPr>
                  <p:cNvSpPr/>
                  <p:nvPr/>
                </p:nvSpPr>
                <p:spPr>
                  <a:xfrm>
                    <a:off x="6410425" y="5353915"/>
                    <a:ext cx="2947108" cy="54024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BD4D0B61-2320-5ABE-BAD3-C63041580252}"/>
                      </a:ext>
                    </a:extLst>
                  </p:cNvPr>
                  <p:cNvSpPr/>
                  <p:nvPr/>
                </p:nvSpPr>
                <p:spPr>
                  <a:xfrm>
                    <a:off x="6576653" y="5474844"/>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B65D50DA-3B1C-5892-1F8D-B067BA482C0D}"/>
                      </a:ext>
                    </a:extLst>
                  </p:cNvPr>
                  <p:cNvSpPr/>
                  <p:nvPr/>
                </p:nvSpPr>
                <p:spPr>
                  <a:xfrm>
                    <a:off x="7514703" y="5473985"/>
                    <a:ext cx="304941" cy="298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58EE1808-169B-D9F8-0ADE-0FE5808A8B2D}"/>
                      </a:ext>
                    </a:extLst>
                  </p:cNvPr>
                  <p:cNvSpPr/>
                  <p:nvPr/>
                </p:nvSpPr>
                <p:spPr>
                  <a:xfrm>
                    <a:off x="7045678" y="5474843"/>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C3C0037D-7395-3667-21D4-E8E2AFE32517}"/>
                      </a:ext>
                    </a:extLst>
                  </p:cNvPr>
                  <p:cNvSpPr/>
                  <p:nvPr/>
                </p:nvSpPr>
                <p:spPr>
                  <a:xfrm>
                    <a:off x="7979343" y="5473985"/>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9A1F9570-812B-51A2-68AE-C29E4BABA7E4}"/>
                      </a:ext>
                    </a:extLst>
                  </p:cNvPr>
                  <p:cNvSpPr/>
                  <p:nvPr/>
                </p:nvSpPr>
                <p:spPr>
                  <a:xfrm>
                    <a:off x="8443983" y="5473984"/>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95DE1C49-D8FD-9727-30F8-728E42782958}"/>
                      </a:ext>
                    </a:extLst>
                  </p:cNvPr>
                  <p:cNvSpPr/>
                  <p:nvPr/>
                </p:nvSpPr>
                <p:spPr>
                  <a:xfrm>
                    <a:off x="8908623" y="5473983"/>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783E3FC8-0E3C-DAB2-E0A8-B82ECF6C3A34}"/>
                    </a:ext>
                  </a:extLst>
                </p:cNvPr>
                <p:cNvGrpSpPr/>
                <p:nvPr/>
              </p:nvGrpSpPr>
              <p:grpSpPr>
                <a:xfrm>
                  <a:off x="6412390" y="1120584"/>
                  <a:ext cx="2947108" cy="540242"/>
                  <a:chOff x="6414355" y="1120584"/>
                  <a:chExt cx="2947108" cy="540242"/>
                </a:xfrm>
              </p:grpSpPr>
              <p:sp>
                <p:nvSpPr>
                  <p:cNvPr id="119" name="Rectangle 118">
                    <a:extLst>
                      <a:ext uri="{FF2B5EF4-FFF2-40B4-BE49-F238E27FC236}">
                        <a16:creationId xmlns:a16="http://schemas.microsoft.com/office/drawing/2014/main" id="{652C740B-094A-D619-A60F-39EF86940573}"/>
                      </a:ext>
                    </a:extLst>
                  </p:cNvPr>
                  <p:cNvSpPr/>
                  <p:nvPr/>
                </p:nvSpPr>
                <p:spPr>
                  <a:xfrm>
                    <a:off x="6414355" y="1120584"/>
                    <a:ext cx="2947108" cy="54024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EE86D4F9-16F7-109E-D7FF-2327FFA5E68E}"/>
                      </a:ext>
                    </a:extLst>
                  </p:cNvPr>
                  <p:cNvSpPr/>
                  <p:nvPr/>
                </p:nvSpPr>
                <p:spPr>
                  <a:xfrm>
                    <a:off x="6580583" y="1241513"/>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7C73073D-66A0-B70F-F6C0-5E58C9C5BBC6}"/>
                      </a:ext>
                    </a:extLst>
                  </p:cNvPr>
                  <p:cNvSpPr/>
                  <p:nvPr/>
                </p:nvSpPr>
                <p:spPr>
                  <a:xfrm>
                    <a:off x="7518633" y="1240654"/>
                    <a:ext cx="304941" cy="298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0A6C4205-76B1-1747-5D71-9D374FD8E6AE}"/>
                      </a:ext>
                    </a:extLst>
                  </p:cNvPr>
                  <p:cNvSpPr/>
                  <p:nvPr/>
                </p:nvSpPr>
                <p:spPr>
                  <a:xfrm>
                    <a:off x="7049608" y="1241512"/>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5844053D-048D-0005-DBE9-B5A8D7542E45}"/>
                      </a:ext>
                    </a:extLst>
                  </p:cNvPr>
                  <p:cNvSpPr/>
                  <p:nvPr/>
                </p:nvSpPr>
                <p:spPr>
                  <a:xfrm>
                    <a:off x="7983273" y="1240654"/>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D733CC28-FE65-90F1-13C9-EBD890C387F3}"/>
                      </a:ext>
                    </a:extLst>
                  </p:cNvPr>
                  <p:cNvSpPr/>
                  <p:nvPr/>
                </p:nvSpPr>
                <p:spPr>
                  <a:xfrm>
                    <a:off x="8447913" y="1240653"/>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49C119DD-8814-AC6F-4796-137746C2C64D}"/>
                      </a:ext>
                    </a:extLst>
                  </p:cNvPr>
                  <p:cNvSpPr/>
                  <p:nvPr/>
                </p:nvSpPr>
                <p:spPr>
                  <a:xfrm>
                    <a:off x="8912553" y="1240652"/>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Oval 125">
                  <a:extLst>
                    <a:ext uri="{FF2B5EF4-FFF2-40B4-BE49-F238E27FC236}">
                      <a16:creationId xmlns:a16="http://schemas.microsoft.com/office/drawing/2014/main" id="{D3552E92-068A-77B9-E332-E1116B9FF548}"/>
                    </a:ext>
                  </a:extLst>
                </p:cNvPr>
                <p:cNvSpPr/>
                <p:nvPr/>
              </p:nvSpPr>
              <p:spPr>
                <a:xfrm>
                  <a:off x="7691210" y="601757"/>
                  <a:ext cx="389468" cy="3556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475A5302-2963-C84A-5638-C556E23CC4C5}"/>
                    </a:ext>
                  </a:extLst>
                </p:cNvPr>
                <p:cNvSpPr txBox="1"/>
                <p:nvPr/>
              </p:nvSpPr>
              <p:spPr>
                <a:xfrm>
                  <a:off x="7735903" y="585393"/>
                  <a:ext cx="300082" cy="369332"/>
                </a:xfrm>
                <a:prstGeom prst="rect">
                  <a:avLst/>
                </a:prstGeom>
                <a:noFill/>
              </p:spPr>
              <p:txBody>
                <a:bodyPr wrap="square" rtlCol="0">
                  <a:spAutoFit/>
                </a:bodyPr>
                <a:lstStyle/>
                <a:p>
                  <a:r>
                    <a:rPr lang="en-US" dirty="0"/>
                    <a:t>+</a:t>
                  </a:r>
                </a:p>
              </p:txBody>
            </p:sp>
            <p:grpSp>
              <p:nvGrpSpPr>
                <p:cNvPr id="141" name="Group 140">
                  <a:extLst>
                    <a:ext uri="{FF2B5EF4-FFF2-40B4-BE49-F238E27FC236}">
                      <a16:creationId xmlns:a16="http://schemas.microsoft.com/office/drawing/2014/main" id="{99562CD5-B829-4C43-2FDB-B79C2DE792C5}"/>
                    </a:ext>
                  </a:extLst>
                </p:cNvPr>
                <p:cNvGrpSpPr/>
                <p:nvPr/>
              </p:nvGrpSpPr>
              <p:grpSpPr>
                <a:xfrm>
                  <a:off x="7328053" y="3764073"/>
                  <a:ext cx="1115782" cy="540242"/>
                  <a:chOff x="7340054" y="3805842"/>
                  <a:chExt cx="1115782" cy="540242"/>
                </a:xfrm>
              </p:grpSpPr>
              <p:sp>
                <p:nvSpPr>
                  <p:cNvPr id="128" name="Rectangle 127">
                    <a:extLst>
                      <a:ext uri="{FF2B5EF4-FFF2-40B4-BE49-F238E27FC236}">
                        <a16:creationId xmlns:a16="http://schemas.microsoft.com/office/drawing/2014/main" id="{74AE8B58-30C8-FE2D-A53F-85D8891330D9}"/>
                      </a:ext>
                    </a:extLst>
                  </p:cNvPr>
                  <p:cNvSpPr/>
                  <p:nvPr/>
                </p:nvSpPr>
                <p:spPr>
                  <a:xfrm>
                    <a:off x="7340054" y="3805842"/>
                    <a:ext cx="1115782" cy="54024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5911CC46-AC0E-B99E-9AE1-F2B56238610D}"/>
                      </a:ext>
                    </a:extLst>
                  </p:cNvPr>
                  <p:cNvSpPr/>
                  <p:nvPr/>
                </p:nvSpPr>
                <p:spPr>
                  <a:xfrm>
                    <a:off x="7506282" y="3926771"/>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E7B6E8BF-33EB-EEC2-8762-7E7907A61270}"/>
                      </a:ext>
                    </a:extLst>
                  </p:cNvPr>
                  <p:cNvSpPr/>
                  <p:nvPr/>
                </p:nvSpPr>
                <p:spPr>
                  <a:xfrm>
                    <a:off x="7975307" y="3926770"/>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Rounded Rectangle 134">
                  <a:extLst>
                    <a:ext uri="{FF2B5EF4-FFF2-40B4-BE49-F238E27FC236}">
                      <a16:creationId xmlns:a16="http://schemas.microsoft.com/office/drawing/2014/main" id="{63BA44FB-6B38-2184-18CF-70D07B70E8E0}"/>
                    </a:ext>
                  </a:extLst>
                </p:cNvPr>
                <p:cNvSpPr/>
                <p:nvPr/>
              </p:nvSpPr>
              <p:spPr>
                <a:xfrm>
                  <a:off x="6742944" y="1872715"/>
                  <a:ext cx="2286000" cy="671852"/>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Feed-forward </a:t>
                  </a:r>
                </a:p>
                <a:p>
                  <a:pPr algn="ctr"/>
                  <a:r>
                    <a:rPr lang="en-US" dirty="0">
                      <a:solidFill>
                        <a:schemeClr val="tx1"/>
                      </a:solidFill>
                    </a:rPr>
                    <a:t>up-project</a:t>
                  </a:r>
                </a:p>
              </p:txBody>
            </p:sp>
            <p:sp>
              <p:nvSpPr>
                <p:cNvPr id="137" name="Rounded Rectangle 136">
                  <a:extLst>
                    <a:ext uri="{FF2B5EF4-FFF2-40B4-BE49-F238E27FC236}">
                      <a16:creationId xmlns:a16="http://schemas.microsoft.com/office/drawing/2014/main" id="{5C9CAB11-4661-36E1-AA88-7C5C2FC34E42}"/>
                    </a:ext>
                  </a:extLst>
                </p:cNvPr>
                <p:cNvSpPr/>
                <p:nvPr/>
              </p:nvSpPr>
              <p:spPr>
                <a:xfrm>
                  <a:off x="6742944" y="2754304"/>
                  <a:ext cx="2286000" cy="54186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Nonlinearity</a:t>
                  </a:r>
                </a:p>
              </p:txBody>
            </p:sp>
            <p:sp>
              <p:nvSpPr>
                <p:cNvPr id="142" name="Rounded Rectangle 141">
                  <a:extLst>
                    <a:ext uri="{FF2B5EF4-FFF2-40B4-BE49-F238E27FC236}">
                      <a16:creationId xmlns:a16="http://schemas.microsoft.com/office/drawing/2014/main" id="{F5832B59-E66A-7B68-DD91-67A1753736EC}"/>
                    </a:ext>
                  </a:extLst>
                </p:cNvPr>
                <p:cNvSpPr/>
                <p:nvPr/>
              </p:nvSpPr>
              <p:spPr>
                <a:xfrm>
                  <a:off x="6742944" y="4470174"/>
                  <a:ext cx="2286000" cy="671852"/>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Feed-forward </a:t>
                  </a:r>
                </a:p>
                <a:p>
                  <a:pPr algn="ctr"/>
                  <a:r>
                    <a:rPr lang="en-US" dirty="0">
                      <a:solidFill>
                        <a:schemeClr val="tx1"/>
                      </a:solidFill>
                    </a:rPr>
                    <a:t>down-project</a:t>
                  </a:r>
                </a:p>
              </p:txBody>
            </p:sp>
            <p:cxnSp>
              <p:nvCxnSpPr>
                <p:cNvPr id="144" name="Straight Connector 143">
                  <a:extLst>
                    <a:ext uri="{FF2B5EF4-FFF2-40B4-BE49-F238E27FC236}">
                      <a16:creationId xmlns:a16="http://schemas.microsoft.com/office/drawing/2014/main" id="{664C0122-1BBE-9D99-F871-64138E6EA99C}"/>
                    </a:ext>
                  </a:extLst>
                </p:cNvPr>
                <p:cNvCxnSpPr>
                  <a:stCxn id="126" idx="4"/>
                  <a:endCxn id="119" idx="0"/>
                </p:cNvCxnSpPr>
                <p:nvPr/>
              </p:nvCxnSpPr>
              <p:spPr>
                <a:xfrm>
                  <a:off x="7885944" y="957357"/>
                  <a:ext cx="0" cy="163227"/>
                </a:xfrm>
                <a:prstGeom prst="line">
                  <a:avLst/>
                </a:prstGeom>
              </p:spPr>
              <p:style>
                <a:lnRef idx="2">
                  <a:schemeClr val="dk1"/>
                </a:lnRef>
                <a:fillRef idx="0">
                  <a:schemeClr val="dk1"/>
                </a:fillRef>
                <a:effectRef idx="1">
                  <a:schemeClr val="dk1"/>
                </a:effectRef>
                <a:fontRef idx="minor">
                  <a:schemeClr val="tx1"/>
                </a:fontRef>
              </p:style>
            </p:cxnSp>
            <p:cxnSp>
              <p:nvCxnSpPr>
                <p:cNvPr id="146" name="Straight Connector 145">
                  <a:extLst>
                    <a:ext uri="{FF2B5EF4-FFF2-40B4-BE49-F238E27FC236}">
                      <a16:creationId xmlns:a16="http://schemas.microsoft.com/office/drawing/2014/main" id="{DCD5F496-CADC-FA6D-5E4F-86A2B68000C2}"/>
                    </a:ext>
                  </a:extLst>
                </p:cNvPr>
                <p:cNvCxnSpPr>
                  <a:stCxn id="119" idx="2"/>
                  <a:endCxn id="135" idx="0"/>
                </p:cNvCxnSpPr>
                <p:nvPr/>
              </p:nvCxnSpPr>
              <p:spPr>
                <a:xfrm>
                  <a:off x="7885944" y="1660826"/>
                  <a:ext cx="0" cy="211889"/>
                </a:xfrm>
                <a:prstGeom prst="line">
                  <a:avLst/>
                </a:prstGeom>
              </p:spPr>
              <p:style>
                <a:lnRef idx="2">
                  <a:schemeClr val="dk1"/>
                </a:lnRef>
                <a:fillRef idx="0">
                  <a:schemeClr val="dk1"/>
                </a:fillRef>
                <a:effectRef idx="1">
                  <a:schemeClr val="dk1"/>
                </a:effectRef>
                <a:fontRef idx="minor">
                  <a:schemeClr val="tx1"/>
                </a:fontRef>
              </p:style>
            </p:cxnSp>
            <p:cxnSp>
              <p:nvCxnSpPr>
                <p:cNvPr id="148" name="Straight Connector 147">
                  <a:extLst>
                    <a:ext uri="{FF2B5EF4-FFF2-40B4-BE49-F238E27FC236}">
                      <a16:creationId xmlns:a16="http://schemas.microsoft.com/office/drawing/2014/main" id="{1C771796-6F85-536D-DC1A-9D24966796E8}"/>
                    </a:ext>
                  </a:extLst>
                </p:cNvPr>
                <p:cNvCxnSpPr>
                  <a:stCxn id="135" idx="2"/>
                  <a:endCxn id="137" idx="0"/>
                </p:cNvCxnSpPr>
                <p:nvPr/>
              </p:nvCxnSpPr>
              <p:spPr>
                <a:xfrm>
                  <a:off x="7885944" y="2544567"/>
                  <a:ext cx="0" cy="209737"/>
                </a:xfrm>
                <a:prstGeom prst="line">
                  <a:avLst/>
                </a:prstGeom>
              </p:spPr>
              <p:style>
                <a:lnRef idx="2">
                  <a:schemeClr val="dk1"/>
                </a:lnRef>
                <a:fillRef idx="0">
                  <a:schemeClr val="dk1"/>
                </a:fillRef>
                <a:effectRef idx="1">
                  <a:schemeClr val="dk1"/>
                </a:effectRef>
                <a:fontRef idx="minor">
                  <a:schemeClr val="tx1"/>
                </a:fontRef>
              </p:style>
            </p:cxnSp>
            <p:cxnSp>
              <p:nvCxnSpPr>
                <p:cNvPr id="150" name="Straight Connector 149">
                  <a:extLst>
                    <a:ext uri="{FF2B5EF4-FFF2-40B4-BE49-F238E27FC236}">
                      <a16:creationId xmlns:a16="http://schemas.microsoft.com/office/drawing/2014/main" id="{5C813ADC-2B0F-89B0-B1B1-FA3ABF657DCF}"/>
                    </a:ext>
                  </a:extLst>
                </p:cNvPr>
                <p:cNvCxnSpPr>
                  <a:stCxn id="137" idx="2"/>
                  <a:endCxn id="128" idx="0"/>
                </p:cNvCxnSpPr>
                <p:nvPr/>
              </p:nvCxnSpPr>
              <p:spPr>
                <a:xfrm>
                  <a:off x="7885944" y="3296171"/>
                  <a:ext cx="0" cy="467902"/>
                </a:xfrm>
                <a:prstGeom prst="line">
                  <a:avLst/>
                </a:prstGeom>
              </p:spPr>
              <p:style>
                <a:lnRef idx="2">
                  <a:schemeClr val="dk1"/>
                </a:lnRef>
                <a:fillRef idx="0">
                  <a:schemeClr val="dk1"/>
                </a:fillRef>
                <a:effectRef idx="1">
                  <a:schemeClr val="dk1"/>
                </a:effectRef>
                <a:fontRef idx="minor">
                  <a:schemeClr val="tx1"/>
                </a:fontRef>
              </p:style>
            </p:cxnSp>
            <p:cxnSp>
              <p:nvCxnSpPr>
                <p:cNvPr id="152" name="Straight Connector 151">
                  <a:extLst>
                    <a:ext uri="{FF2B5EF4-FFF2-40B4-BE49-F238E27FC236}">
                      <a16:creationId xmlns:a16="http://schemas.microsoft.com/office/drawing/2014/main" id="{1F2F6E1A-0B09-4907-D6EC-0F232887E8E0}"/>
                    </a:ext>
                  </a:extLst>
                </p:cNvPr>
                <p:cNvCxnSpPr>
                  <a:stCxn id="128" idx="2"/>
                  <a:endCxn id="142" idx="0"/>
                </p:cNvCxnSpPr>
                <p:nvPr/>
              </p:nvCxnSpPr>
              <p:spPr>
                <a:xfrm>
                  <a:off x="7885944" y="4304315"/>
                  <a:ext cx="0" cy="165859"/>
                </a:xfrm>
                <a:prstGeom prst="line">
                  <a:avLst/>
                </a:prstGeom>
              </p:spPr>
              <p:style>
                <a:lnRef idx="2">
                  <a:schemeClr val="dk1"/>
                </a:lnRef>
                <a:fillRef idx="0">
                  <a:schemeClr val="dk1"/>
                </a:fillRef>
                <a:effectRef idx="1">
                  <a:schemeClr val="dk1"/>
                </a:effectRef>
                <a:fontRef idx="minor">
                  <a:schemeClr val="tx1"/>
                </a:fontRef>
              </p:style>
            </p:cxnSp>
            <p:cxnSp>
              <p:nvCxnSpPr>
                <p:cNvPr id="154" name="Straight Connector 153">
                  <a:extLst>
                    <a:ext uri="{FF2B5EF4-FFF2-40B4-BE49-F238E27FC236}">
                      <a16:creationId xmlns:a16="http://schemas.microsoft.com/office/drawing/2014/main" id="{20916B97-A9DC-5216-32F7-3D167360BFFB}"/>
                    </a:ext>
                  </a:extLst>
                </p:cNvPr>
                <p:cNvCxnSpPr>
                  <a:stCxn id="142" idx="2"/>
                  <a:endCxn id="112" idx="0"/>
                </p:cNvCxnSpPr>
                <p:nvPr/>
              </p:nvCxnSpPr>
              <p:spPr>
                <a:xfrm>
                  <a:off x="7885944" y="5142026"/>
                  <a:ext cx="0" cy="211889"/>
                </a:xfrm>
                <a:prstGeom prst="line">
                  <a:avLst/>
                </a:prstGeom>
              </p:spPr>
              <p:style>
                <a:lnRef idx="2">
                  <a:schemeClr val="dk1"/>
                </a:lnRef>
                <a:fillRef idx="0">
                  <a:schemeClr val="dk1"/>
                </a:fillRef>
                <a:effectRef idx="1">
                  <a:schemeClr val="dk1"/>
                </a:effectRef>
                <a:fontRef idx="minor">
                  <a:schemeClr val="tx1"/>
                </a:fontRef>
              </p:style>
            </p:cxnSp>
            <p:cxnSp>
              <p:nvCxnSpPr>
                <p:cNvPr id="156" name="Straight Arrow Connector 155">
                  <a:extLst>
                    <a:ext uri="{FF2B5EF4-FFF2-40B4-BE49-F238E27FC236}">
                      <a16:creationId xmlns:a16="http://schemas.microsoft.com/office/drawing/2014/main" id="{AB6C8D5B-FF16-F8B6-8EDA-707B730067E7}"/>
                    </a:ext>
                  </a:extLst>
                </p:cNvPr>
                <p:cNvCxnSpPr>
                  <a:stCxn id="127" idx="0"/>
                </p:cNvCxnSpPr>
                <p:nvPr/>
              </p:nvCxnSpPr>
              <p:spPr>
                <a:xfrm flipV="1">
                  <a:off x="7885944" y="102997"/>
                  <a:ext cx="0" cy="482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8" name="Straight Arrow Connector 157">
                  <a:extLst>
                    <a:ext uri="{FF2B5EF4-FFF2-40B4-BE49-F238E27FC236}">
                      <a16:creationId xmlns:a16="http://schemas.microsoft.com/office/drawing/2014/main" id="{80C58B1A-1F97-2E5B-0113-8EC39B4FCFF4}"/>
                    </a:ext>
                  </a:extLst>
                </p:cNvPr>
                <p:cNvCxnSpPr>
                  <a:cxnSpLocks/>
                  <a:endCxn id="112" idx="2"/>
                </p:cNvCxnSpPr>
                <p:nvPr/>
              </p:nvCxnSpPr>
              <p:spPr>
                <a:xfrm flipV="1">
                  <a:off x="7885944" y="5894157"/>
                  <a:ext cx="0" cy="4621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5" name="Straight Connector 164">
                  <a:extLst>
                    <a:ext uri="{FF2B5EF4-FFF2-40B4-BE49-F238E27FC236}">
                      <a16:creationId xmlns:a16="http://schemas.microsoft.com/office/drawing/2014/main" id="{4853A72D-CCAD-2AC9-5142-6BB27946A74F}"/>
                    </a:ext>
                  </a:extLst>
                </p:cNvPr>
                <p:cNvCxnSpPr>
                  <a:cxnSpLocks/>
                  <a:stCxn id="126" idx="6"/>
                </p:cNvCxnSpPr>
                <p:nvPr/>
              </p:nvCxnSpPr>
              <p:spPr>
                <a:xfrm>
                  <a:off x="8080678" y="779557"/>
                  <a:ext cx="1717840" cy="0"/>
                </a:xfrm>
                <a:prstGeom prst="line">
                  <a:avLst/>
                </a:prstGeom>
              </p:spPr>
              <p:style>
                <a:lnRef idx="2">
                  <a:schemeClr val="dk1"/>
                </a:lnRef>
                <a:fillRef idx="0">
                  <a:schemeClr val="dk1"/>
                </a:fillRef>
                <a:effectRef idx="1">
                  <a:schemeClr val="dk1"/>
                </a:effectRef>
                <a:fontRef idx="minor">
                  <a:schemeClr val="tx1"/>
                </a:fontRef>
              </p:style>
            </p:cxnSp>
            <p:cxnSp>
              <p:nvCxnSpPr>
                <p:cNvPr id="167" name="Straight Connector 166">
                  <a:extLst>
                    <a:ext uri="{FF2B5EF4-FFF2-40B4-BE49-F238E27FC236}">
                      <a16:creationId xmlns:a16="http://schemas.microsoft.com/office/drawing/2014/main" id="{83A00110-9C20-0282-A7C1-D1D061B2C65C}"/>
                    </a:ext>
                  </a:extLst>
                </p:cNvPr>
                <p:cNvCxnSpPr>
                  <a:cxnSpLocks/>
                </p:cNvCxnSpPr>
                <p:nvPr/>
              </p:nvCxnSpPr>
              <p:spPr>
                <a:xfrm>
                  <a:off x="7885944" y="6070408"/>
                  <a:ext cx="1912574" cy="0"/>
                </a:xfrm>
                <a:prstGeom prst="line">
                  <a:avLst/>
                </a:prstGeom>
              </p:spPr>
              <p:style>
                <a:lnRef idx="2">
                  <a:schemeClr val="dk1"/>
                </a:lnRef>
                <a:fillRef idx="0">
                  <a:schemeClr val="dk1"/>
                </a:fillRef>
                <a:effectRef idx="1">
                  <a:schemeClr val="dk1"/>
                </a:effectRef>
                <a:fontRef idx="minor">
                  <a:schemeClr val="tx1"/>
                </a:fontRef>
              </p:style>
            </p:cxnSp>
            <p:cxnSp>
              <p:nvCxnSpPr>
                <p:cNvPr id="170" name="Straight Connector 169">
                  <a:extLst>
                    <a:ext uri="{FF2B5EF4-FFF2-40B4-BE49-F238E27FC236}">
                      <a16:creationId xmlns:a16="http://schemas.microsoft.com/office/drawing/2014/main" id="{59C758D4-2E9D-DE69-F196-1EB5188FD49A}"/>
                    </a:ext>
                  </a:extLst>
                </p:cNvPr>
                <p:cNvCxnSpPr/>
                <p:nvPr/>
              </p:nvCxnSpPr>
              <p:spPr>
                <a:xfrm>
                  <a:off x="9808143" y="779557"/>
                  <a:ext cx="0" cy="5290851"/>
                </a:xfrm>
                <a:prstGeom prst="line">
                  <a:avLst/>
                </a:prstGeom>
              </p:spPr>
              <p:style>
                <a:lnRef idx="2">
                  <a:schemeClr val="dk1"/>
                </a:lnRef>
                <a:fillRef idx="0">
                  <a:schemeClr val="dk1"/>
                </a:fillRef>
                <a:effectRef idx="1">
                  <a:schemeClr val="dk1"/>
                </a:effectRef>
                <a:fontRef idx="minor">
                  <a:schemeClr val="tx1"/>
                </a:fontRef>
              </p:style>
            </p:cxnSp>
            <p:sp>
              <p:nvSpPr>
                <p:cNvPr id="172" name="TextBox 171">
                  <a:extLst>
                    <a:ext uri="{FF2B5EF4-FFF2-40B4-BE49-F238E27FC236}">
                      <a16:creationId xmlns:a16="http://schemas.microsoft.com/office/drawing/2014/main" id="{2037B8CA-A61D-CC01-F089-54DAAC39B6F7}"/>
                    </a:ext>
                  </a:extLst>
                </p:cNvPr>
                <p:cNvSpPr txBox="1"/>
                <p:nvPr/>
              </p:nvSpPr>
              <p:spPr>
                <a:xfrm>
                  <a:off x="5986914" y="673768"/>
                  <a:ext cx="1494896" cy="369332"/>
                </a:xfrm>
                <a:prstGeom prst="rect">
                  <a:avLst/>
                </a:prstGeom>
                <a:noFill/>
              </p:spPr>
              <p:txBody>
                <a:bodyPr wrap="none" rtlCol="0">
                  <a:spAutoFit/>
                </a:bodyPr>
                <a:lstStyle/>
                <a:p>
                  <a:r>
                    <a:rPr lang="en-US" dirty="0"/>
                    <a:t>Adapter Layer</a:t>
                  </a:r>
                </a:p>
              </p:txBody>
            </p:sp>
          </p:grpSp>
        </p:grpSp>
        <p:grpSp>
          <p:nvGrpSpPr>
            <p:cNvPr id="174" name="Group 173">
              <a:extLst>
                <a:ext uri="{FF2B5EF4-FFF2-40B4-BE49-F238E27FC236}">
                  <a16:creationId xmlns:a16="http://schemas.microsoft.com/office/drawing/2014/main" id="{972C3B1E-BFD4-BCEF-DA33-5A0FF2409736}"/>
                </a:ext>
              </a:extLst>
            </p:cNvPr>
            <p:cNvGrpSpPr/>
            <p:nvPr/>
          </p:nvGrpSpPr>
          <p:grpSpPr>
            <a:xfrm>
              <a:off x="1155969" y="211486"/>
              <a:ext cx="4368040" cy="5891020"/>
              <a:chOff x="750328" y="102997"/>
              <a:chExt cx="4505593" cy="6234640"/>
            </a:xfrm>
          </p:grpSpPr>
          <p:sp>
            <p:nvSpPr>
              <p:cNvPr id="19" name="Rounded Rectangle 18">
                <a:extLst>
                  <a:ext uri="{FF2B5EF4-FFF2-40B4-BE49-F238E27FC236}">
                    <a16:creationId xmlns:a16="http://schemas.microsoft.com/office/drawing/2014/main" id="{7EA7CE8F-62AB-F0BA-1906-9B81343F6E29}"/>
                  </a:ext>
                </a:extLst>
              </p:cNvPr>
              <p:cNvSpPr/>
              <p:nvPr/>
            </p:nvSpPr>
            <p:spPr>
              <a:xfrm>
                <a:off x="1793061" y="451716"/>
                <a:ext cx="2082800" cy="44026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Layer Norm</a:t>
                </a:r>
              </a:p>
            </p:txBody>
          </p:sp>
          <p:sp>
            <p:nvSpPr>
              <p:cNvPr id="20" name="Rounded Rectangle 19">
                <a:extLst>
                  <a:ext uri="{FF2B5EF4-FFF2-40B4-BE49-F238E27FC236}">
                    <a16:creationId xmlns:a16="http://schemas.microsoft.com/office/drawing/2014/main" id="{A18C1B49-93C8-F477-01E9-14809DEC107A}"/>
                  </a:ext>
                </a:extLst>
              </p:cNvPr>
              <p:cNvSpPr/>
              <p:nvPr/>
            </p:nvSpPr>
            <p:spPr>
              <a:xfrm>
                <a:off x="2254495" y="1611651"/>
                <a:ext cx="1159933" cy="33866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Adapter</a:t>
                </a:r>
              </a:p>
            </p:txBody>
          </p:sp>
          <p:sp>
            <p:nvSpPr>
              <p:cNvPr id="21" name="Rounded Rectangle 20">
                <a:extLst>
                  <a:ext uri="{FF2B5EF4-FFF2-40B4-BE49-F238E27FC236}">
                    <a16:creationId xmlns:a16="http://schemas.microsoft.com/office/drawing/2014/main" id="{5F245A01-1917-07D6-AFCD-1950DDB40183}"/>
                  </a:ext>
                </a:extLst>
              </p:cNvPr>
              <p:cNvSpPr/>
              <p:nvPr/>
            </p:nvSpPr>
            <p:spPr>
              <a:xfrm>
                <a:off x="1691461" y="2111183"/>
                <a:ext cx="2286000" cy="54186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2x Feed-forward layer</a:t>
                </a:r>
              </a:p>
            </p:txBody>
          </p:sp>
          <p:sp>
            <p:nvSpPr>
              <p:cNvPr id="24" name="Rounded Rectangle 23">
                <a:extLst>
                  <a:ext uri="{FF2B5EF4-FFF2-40B4-BE49-F238E27FC236}">
                    <a16:creationId xmlns:a16="http://schemas.microsoft.com/office/drawing/2014/main" id="{3B9CB686-0834-0E95-E811-243DF5C08239}"/>
                  </a:ext>
                </a:extLst>
              </p:cNvPr>
              <p:cNvSpPr/>
              <p:nvPr/>
            </p:nvSpPr>
            <p:spPr>
              <a:xfrm>
                <a:off x="1793061" y="2991716"/>
                <a:ext cx="2082800" cy="44026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Layer Norm</a:t>
                </a:r>
              </a:p>
            </p:txBody>
          </p:sp>
          <p:sp>
            <p:nvSpPr>
              <p:cNvPr id="25" name="Rounded Rectangle 24">
                <a:extLst>
                  <a:ext uri="{FF2B5EF4-FFF2-40B4-BE49-F238E27FC236}">
                    <a16:creationId xmlns:a16="http://schemas.microsoft.com/office/drawing/2014/main" id="{4E96CD9C-7ED9-E496-D6A7-75ACEF063854}"/>
                  </a:ext>
                </a:extLst>
              </p:cNvPr>
              <p:cNvSpPr/>
              <p:nvPr/>
            </p:nvSpPr>
            <p:spPr>
              <a:xfrm>
                <a:off x="2254495" y="4151651"/>
                <a:ext cx="1159933" cy="33866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Adapter</a:t>
                </a:r>
              </a:p>
            </p:txBody>
          </p:sp>
          <p:sp>
            <p:nvSpPr>
              <p:cNvPr id="26" name="Rounded Rectangle 25">
                <a:extLst>
                  <a:ext uri="{FF2B5EF4-FFF2-40B4-BE49-F238E27FC236}">
                    <a16:creationId xmlns:a16="http://schemas.microsoft.com/office/drawing/2014/main" id="{0236C3D1-B767-B14C-6C33-E90D722F748B}"/>
                  </a:ext>
                </a:extLst>
              </p:cNvPr>
              <p:cNvSpPr/>
              <p:nvPr/>
            </p:nvSpPr>
            <p:spPr>
              <a:xfrm>
                <a:off x="1691461" y="4651183"/>
                <a:ext cx="2286000" cy="54186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Feed-forward layer</a:t>
                </a:r>
              </a:p>
            </p:txBody>
          </p:sp>
          <p:sp>
            <p:nvSpPr>
              <p:cNvPr id="27" name="Rounded Rectangle 26">
                <a:extLst>
                  <a:ext uri="{FF2B5EF4-FFF2-40B4-BE49-F238E27FC236}">
                    <a16:creationId xmlns:a16="http://schemas.microsoft.com/office/drawing/2014/main" id="{1552760A-9830-8F65-AD2E-1D3822218FBC}"/>
                  </a:ext>
                </a:extLst>
              </p:cNvPr>
              <p:cNvSpPr/>
              <p:nvPr/>
            </p:nvSpPr>
            <p:spPr>
              <a:xfrm>
                <a:off x="1551761" y="5353915"/>
                <a:ext cx="2565401" cy="54186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Multi-headed attention</a:t>
                </a:r>
              </a:p>
            </p:txBody>
          </p:sp>
          <p:sp>
            <p:nvSpPr>
              <p:cNvPr id="28" name="Rounded Rectangle 27">
                <a:extLst>
                  <a:ext uri="{FF2B5EF4-FFF2-40B4-BE49-F238E27FC236}">
                    <a16:creationId xmlns:a16="http://schemas.microsoft.com/office/drawing/2014/main" id="{44E75984-90A1-3E59-B46F-B73A6050F3DA}"/>
                  </a:ext>
                </a:extLst>
              </p:cNvPr>
              <p:cNvSpPr/>
              <p:nvPr/>
            </p:nvSpPr>
            <p:spPr>
              <a:xfrm>
                <a:off x="750328" y="282383"/>
                <a:ext cx="4505593" cy="59097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F6F7FFB-B6DE-6393-9D45-C78D4608C50B}"/>
                  </a:ext>
                </a:extLst>
              </p:cNvPr>
              <p:cNvSpPr/>
              <p:nvPr/>
            </p:nvSpPr>
            <p:spPr>
              <a:xfrm>
                <a:off x="2639727" y="1120584"/>
                <a:ext cx="389468" cy="3556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58D1342-5C51-9441-29F7-34A43304120A}"/>
                  </a:ext>
                </a:extLst>
              </p:cNvPr>
              <p:cNvSpPr txBox="1"/>
              <p:nvPr/>
            </p:nvSpPr>
            <p:spPr>
              <a:xfrm>
                <a:off x="2684420" y="1104220"/>
                <a:ext cx="300082" cy="369332"/>
              </a:xfrm>
              <a:prstGeom prst="rect">
                <a:avLst/>
              </a:prstGeom>
              <a:noFill/>
            </p:spPr>
            <p:txBody>
              <a:bodyPr wrap="square" rtlCol="0">
                <a:spAutoFit/>
              </a:bodyPr>
              <a:lstStyle/>
              <a:p>
                <a:r>
                  <a:rPr lang="en-US" dirty="0"/>
                  <a:t>+</a:t>
                </a:r>
              </a:p>
            </p:txBody>
          </p:sp>
          <p:sp>
            <p:nvSpPr>
              <p:cNvPr id="34" name="Oval 33">
                <a:extLst>
                  <a:ext uri="{FF2B5EF4-FFF2-40B4-BE49-F238E27FC236}">
                    <a16:creationId xmlns:a16="http://schemas.microsoft.com/office/drawing/2014/main" id="{89CDA537-0F8B-A9CE-FD51-045B124246A5}"/>
                  </a:ext>
                </a:extLst>
              </p:cNvPr>
              <p:cNvSpPr/>
              <p:nvPr/>
            </p:nvSpPr>
            <p:spPr>
              <a:xfrm>
                <a:off x="2639727" y="3694450"/>
                <a:ext cx="389468" cy="3556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B7B7DA7-1C86-2491-1D74-CC67C35A3AC9}"/>
                  </a:ext>
                </a:extLst>
              </p:cNvPr>
              <p:cNvSpPr txBox="1"/>
              <p:nvPr/>
            </p:nvSpPr>
            <p:spPr>
              <a:xfrm>
                <a:off x="2684420" y="3678086"/>
                <a:ext cx="300082" cy="369332"/>
              </a:xfrm>
              <a:prstGeom prst="rect">
                <a:avLst/>
              </a:prstGeom>
              <a:noFill/>
            </p:spPr>
            <p:txBody>
              <a:bodyPr wrap="square" rtlCol="0">
                <a:spAutoFit/>
              </a:bodyPr>
              <a:lstStyle/>
              <a:p>
                <a:r>
                  <a:rPr lang="en-US" dirty="0"/>
                  <a:t>+</a:t>
                </a:r>
              </a:p>
            </p:txBody>
          </p:sp>
          <p:cxnSp>
            <p:nvCxnSpPr>
              <p:cNvPr id="37" name="Straight Arrow Connector 36">
                <a:extLst>
                  <a:ext uri="{FF2B5EF4-FFF2-40B4-BE49-F238E27FC236}">
                    <a16:creationId xmlns:a16="http://schemas.microsoft.com/office/drawing/2014/main" id="{BFA93BA1-8826-110E-428B-C57723056924}"/>
                  </a:ext>
                </a:extLst>
              </p:cNvPr>
              <p:cNvCxnSpPr>
                <a:cxnSpLocks/>
                <a:stCxn id="31" idx="0"/>
                <a:endCxn id="19" idx="2"/>
              </p:cNvCxnSpPr>
              <p:nvPr/>
            </p:nvCxnSpPr>
            <p:spPr>
              <a:xfrm flipV="1">
                <a:off x="2834461" y="891983"/>
                <a:ext cx="0" cy="2122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A2684831-0B35-B2F9-D14B-6AFA1BBFEFBB}"/>
                  </a:ext>
                </a:extLst>
              </p:cNvPr>
              <p:cNvCxnSpPr>
                <a:stCxn id="35" idx="0"/>
                <a:endCxn id="24" idx="2"/>
              </p:cNvCxnSpPr>
              <p:nvPr/>
            </p:nvCxnSpPr>
            <p:spPr>
              <a:xfrm flipV="1">
                <a:off x="2834461" y="3431983"/>
                <a:ext cx="0" cy="2461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AA419747-4868-54BE-53F9-10F3D40EC740}"/>
                  </a:ext>
                </a:extLst>
              </p:cNvPr>
              <p:cNvCxnSpPr>
                <a:cxnSpLocks/>
                <a:endCxn id="27" idx="2"/>
              </p:cNvCxnSpPr>
              <p:nvPr/>
            </p:nvCxnSpPr>
            <p:spPr>
              <a:xfrm flipV="1">
                <a:off x="2834462" y="5895782"/>
                <a:ext cx="0" cy="4418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FB958DFB-DCFA-9FA7-D93C-0C1B49BA4C9B}"/>
                  </a:ext>
                </a:extLst>
              </p:cNvPr>
              <p:cNvCxnSpPr>
                <a:stCxn id="31" idx="2"/>
                <a:endCxn id="20" idx="0"/>
              </p:cNvCxnSpPr>
              <p:nvPr/>
            </p:nvCxnSpPr>
            <p:spPr>
              <a:xfrm>
                <a:off x="2834461" y="1473552"/>
                <a:ext cx="1" cy="138099"/>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8964290F-E1C3-2B2F-298A-8D8F24D86C61}"/>
                  </a:ext>
                </a:extLst>
              </p:cNvPr>
              <p:cNvCxnSpPr>
                <a:stCxn id="20" idx="2"/>
                <a:endCxn id="21" idx="0"/>
              </p:cNvCxnSpPr>
              <p:nvPr/>
            </p:nvCxnSpPr>
            <p:spPr>
              <a:xfrm flipH="1">
                <a:off x="2834461" y="1950317"/>
                <a:ext cx="1" cy="160866"/>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F4FBDF3F-4E52-FE33-86EC-6EA18E9D5F40}"/>
                  </a:ext>
                </a:extLst>
              </p:cNvPr>
              <p:cNvCxnSpPr>
                <a:stCxn id="21" idx="2"/>
                <a:endCxn id="24" idx="0"/>
              </p:cNvCxnSpPr>
              <p:nvPr/>
            </p:nvCxnSpPr>
            <p:spPr>
              <a:xfrm>
                <a:off x="2834461" y="2653050"/>
                <a:ext cx="0" cy="338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5E3BAC-D6CC-B845-E0D9-66374306C3E9}"/>
                  </a:ext>
                </a:extLst>
              </p:cNvPr>
              <p:cNvCxnSpPr>
                <a:stCxn id="35" idx="2"/>
                <a:endCxn id="25" idx="0"/>
              </p:cNvCxnSpPr>
              <p:nvPr/>
            </p:nvCxnSpPr>
            <p:spPr>
              <a:xfrm>
                <a:off x="2834461" y="4047418"/>
                <a:ext cx="1" cy="104233"/>
              </a:xfrm>
              <a:prstGeom prst="line">
                <a:avLst/>
              </a:prstGeom>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1667377C-FA86-6DEE-8C20-8E9CEDB66F6F}"/>
                  </a:ext>
                </a:extLst>
              </p:cNvPr>
              <p:cNvCxnSpPr>
                <a:stCxn id="25" idx="2"/>
                <a:endCxn id="26" idx="0"/>
              </p:cNvCxnSpPr>
              <p:nvPr/>
            </p:nvCxnSpPr>
            <p:spPr>
              <a:xfrm flipH="1">
                <a:off x="2834461" y="4490317"/>
                <a:ext cx="1" cy="160866"/>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a:extLst>
                  <a:ext uri="{FF2B5EF4-FFF2-40B4-BE49-F238E27FC236}">
                    <a16:creationId xmlns:a16="http://schemas.microsoft.com/office/drawing/2014/main" id="{7B1F117D-B062-EC1D-BFB3-599F5B7E10C8}"/>
                  </a:ext>
                </a:extLst>
              </p:cNvPr>
              <p:cNvCxnSpPr>
                <a:stCxn id="26" idx="2"/>
                <a:endCxn id="27" idx="0"/>
              </p:cNvCxnSpPr>
              <p:nvPr/>
            </p:nvCxnSpPr>
            <p:spPr>
              <a:xfrm>
                <a:off x="2834461" y="5193050"/>
                <a:ext cx="1" cy="160865"/>
              </a:xfrm>
              <a:prstGeom prst="line">
                <a:avLst/>
              </a:prstGeom>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0F3AEE92-4F07-4F7A-BD08-A5022A731D5A}"/>
                  </a:ext>
                </a:extLst>
              </p:cNvPr>
              <p:cNvCxnSpPr>
                <a:cxnSpLocks/>
                <a:stCxn id="34" idx="6"/>
              </p:cNvCxnSpPr>
              <p:nvPr/>
            </p:nvCxnSpPr>
            <p:spPr>
              <a:xfrm>
                <a:off x="3029195" y="3872250"/>
                <a:ext cx="1473203" cy="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AC8D86C3-CE4F-382F-43B8-E08A5F2938D2}"/>
                  </a:ext>
                </a:extLst>
              </p:cNvPr>
              <p:cNvCxnSpPr>
                <a:cxnSpLocks/>
              </p:cNvCxnSpPr>
              <p:nvPr/>
            </p:nvCxnSpPr>
            <p:spPr>
              <a:xfrm>
                <a:off x="4502398" y="3872250"/>
                <a:ext cx="0" cy="2198158"/>
              </a:xfrm>
              <a:prstGeom prst="line">
                <a:avLst/>
              </a:prstGeom>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3DCF3421-D458-B5D3-A062-818B2562C222}"/>
                  </a:ext>
                </a:extLst>
              </p:cNvPr>
              <p:cNvCxnSpPr>
                <a:cxnSpLocks/>
              </p:cNvCxnSpPr>
              <p:nvPr/>
            </p:nvCxnSpPr>
            <p:spPr>
              <a:xfrm flipH="1">
                <a:off x="2834461" y="6070408"/>
                <a:ext cx="1667937" cy="0"/>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a:extLst>
                  <a:ext uri="{FF2B5EF4-FFF2-40B4-BE49-F238E27FC236}">
                    <a16:creationId xmlns:a16="http://schemas.microsoft.com/office/drawing/2014/main" id="{CFE51C79-411A-6322-77A1-B5919AF03B5F}"/>
                  </a:ext>
                </a:extLst>
              </p:cNvPr>
              <p:cNvCxnSpPr>
                <a:cxnSpLocks/>
              </p:cNvCxnSpPr>
              <p:nvPr/>
            </p:nvCxnSpPr>
            <p:spPr>
              <a:xfrm>
                <a:off x="2834461" y="1037504"/>
                <a:ext cx="1473203" cy="0"/>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E7B379CC-BFDE-F308-9771-A74D00A7C71C}"/>
                  </a:ext>
                </a:extLst>
              </p:cNvPr>
              <p:cNvCxnSpPr>
                <a:cxnSpLocks/>
              </p:cNvCxnSpPr>
              <p:nvPr/>
            </p:nvCxnSpPr>
            <p:spPr>
              <a:xfrm>
                <a:off x="4307664" y="1037504"/>
                <a:ext cx="0" cy="1774825"/>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D04223AC-CFBD-1115-2AEE-43A759C1D68C}"/>
                  </a:ext>
                </a:extLst>
              </p:cNvPr>
              <p:cNvCxnSpPr>
                <a:cxnSpLocks/>
              </p:cNvCxnSpPr>
              <p:nvPr/>
            </p:nvCxnSpPr>
            <p:spPr>
              <a:xfrm flipH="1">
                <a:off x="2834461" y="2812329"/>
                <a:ext cx="1473203" cy="0"/>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Arrow Connector 77">
                <a:extLst>
                  <a:ext uri="{FF2B5EF4-FFF2-40B4-BE49-F238E27FC236}">
                    <a16:creationId xmlns:a16="http://schemas.microsoft.com/office/drawing/2014/main" id="{6130B386-2C84-5BC7-D732-5C16780313C3}"/>
                  </a:ext>
                </a:extLst>
              </p:cNvPr>
              <p:cNvCxnSpPr>
                <a:stCxn id="24" idx="0"/>
                <a:endCxn id="21" idx="2"/>
              </p:cNvCxnSpPr>
              <p:nvPr/>
            </p:nvCxnSpPr>
            <p:spPr>
              <a:xfrm flipV="1">
                <a:off x="2834461" y="2653050"/>
                <a:ext cx="0" cy="3386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2" name="Straight Arrow Connector 81">
                <a:extLst>
                  <a:ext uri="{FF2B5EF4-FFF2-40B4-BE49-F238E27FC236}">
                    <a16:creationId xmlns:a16="http://schemas.microsoft.com/office/drawing/2014/main" id="{5D03A0D0-6C63-BFB3-FE1F-9BA397E528E0}"/>
                  </a:ext>
                </a:extLst>
              </p:cNvPr>
              <p:cNvCxnSpPr>
                <a:stCxn id="19" idx="0"/>
              </p:cNvCxnSpPr>
              <p:nvPr/>
            </p:nvCxnSpPr>
            <p:spPr>
              <a:xfrm flipV="1">
                <a:off x="2834461" y="102997"/>
                <a:ext cx="0" cy="3487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3" name="TextBox 172">
                <a:extLst>
                  <a:ext uri="{FF2B5EF4-FFF2-40B4-BE49-F238E27FC236}">
                    <a16:creationId xmlns:a16="http://schemas.microsoft.com/office/drawing/2014/main" id="{C2D07B5C-7928-EBC6-17A7-B2424A49ABF0}"/>
                  </a:ext>
                </a:extLst>
              </p:cNvPr>
              <p:cNvSpPr txBox="1"/>
              <p:nvPr/>
            </p:nvSpPr>
            <p:spPr>
              <a:xfrm>
                <a:off x="962526" y="1193533"/>
                <a:ext cx="1378519" cy="646331"/>
              </a:xfrm>
              <a:prstGeom prst="rect">
                <a:avLst/>
              </a:prstGeom>
              <a:noFill/>
            </p:spPr>
            <p:txBody>
              <a:bodyPr wrap="none" rtlCol="0">
                <a:spAutoFit/>
              </a:bodyPr>
              <a:lstStyle/>
              <a:p>
                <a:r>
                  <a:rPr lang="en-US" dirty="0"/>
                  <a:t>Transformer </a:t>
                </a:r>
              </a:p>
              <a:p>
                <a:r>
                  <a:rPr lang="en-US" dirty="0"/>
                  <a:t>Layer</a:t>
                </a:r>
              </a:p>
            </p:txBody>
          </p:sp>
        </p:grpSp>
      </p:grpSp>
      <p:sp>
        <p:nvSpPr>
          <p:cNvPr id="8" name="TextBox 7">
            <a:extLst>
              <a:ext uri="{FF2B5EF4-FFF2-40B4-BE49-F238E27FC236}">
                <a16:creationId xmlns:a16="http://schemas.microsoft.com/office/drawing/2014/main" id="{F426A754-9B51-5627-949E-557742DCA2AB}"/>
              </a:ext>
            </a:extLst>
          </p:cNvPr>
          <p:cNvSpPr txBox="1"/>
          <p:nvPr/>
        </p:nvSpPr>
        <p:spPr>
          <a:xfrm>
            <a:off x="1893341" y="6088084"/>
            <a:ext cx="3376117" cy="307777"/>
          </a:xfrm>
          <a:prstGeom prst="rect">
            <a:avLst/>
          </a:prstGeom>
          <a:noFill/>
        </p:spPr>
        <p:txBody>
          <a:bodyPr wrap="none" rtlCol="0">
            <a:spAutoFit/>
          </a:bodyPr>
          <a:lstStyle/>
          <a:p>
            <a:r>
              <a:rPr lang="en-US" sz="1400" dirty="0"/>
              <a:t>Transformer layer architecture with adapter</a:t>
            </a:r>
          </a:p>
        </p:txBody>
      </p:sp>
      <p:sp>
        <p:nvSpPr>
          <p:cNvPr id="9" name="TextBox 8">
            <a:extLst>
              <a:ext uri="{FF2B5EF4-FFF2-40B4-BE49-F238E27FC236}">
                <a16:creationId xmlns:a16="http://schemas.microsoft.com/office/drawing/2014/main" id="{3E1B8ABB-913C-E38E-D8C0-339FEA77E95D}"/>
              </a:ext>
            </a:extLst>
          </p:cNvPr>
          <p:cNvSpPr txBox="1"/>
          <p:nvPr/>
        </p:nvSpPr>
        <p:spPr>
          <a:xfrm>
            <a:off x="7182670" y="6085499"/>
            <a:ext cx="2300630" cy="307777"/>
          </a:xfrm>
          <a:prstGeom prst="rect">
            <a:avLst/>
          </a:prstGeom>
          <a:noFill/>
        </p:spPr>
        <p:txBody>
          <a:bodyPr wrap="none" rtlCol="0">
            <a:spAutoFit/>
          </a:bodyPr>
          <a:lstStyle/>
          <a:p>
            <a:r>
              <a:rPr lang="en-US" sz="1400" dirty="0"/>
              <a:t>Adapter module architecture</a:t>
            </a:r>
          </a:p>
        </p:txBody>
      </p:sp>
    </p:spTree>
    <p:extLst>
      <p:ext uri="{BB962C8B-B14F-4D97-AF65-F5344CB8AC3E}">
        <p14:creationId xmlns:p14="http://schemas.microsoft.com/office/powerpoint/2010/main" val="23737052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p:txBody>
          <a:bodyPr>
            <a:normAutofit/>
          </a:bodyPr>
          <a:lstStyle/>
          <a:p>
            <a:r>
              <a:rPr lang="en-CA"/>
              <a:t>Recall: Adapters</a:t>
            </a:r>
          </a:p>
        </p:txBody>
      </p:sp>
      <p:sp>
        <p:nvSpPr>
          <p:cNvPr id="3" name="Content Placeholder 2">
            <a:extLst>
              <a:ext uri="{FF2B5EF4-FFF2-40B4-BE49-F238E27FC236}">
                <a16:creationId xmlns:a16="http://schemas.microsoft.com/office/drawing/2014/main" id="{A981ED40-8E31-8207-84FA-1AD19D9C2E1C}"/>
              </a:ext>
            </a:extLst>
          </p:cNvPr>
          <p:cNvSpPr>
            <a:spLocks noGrp="1"/>
          </p:cNvSpPr>
          <p:nvPr>
            <p:ph idx="1"/>
          </p:nvPr>
        </p:nvSpPr>
        <p:spPr>
          <a:xfrm>
            <a:off x="838200" y="1260629"/>
            <a:ext cx="10515600" cy="497201"/>
          </a:xfrm>
        </p:spPr>
        <p:txBody>
          <a:bodyPr>
            <a:normAutofit/>
          </a:bodyPr>
          <a:lstStyle/>
          <a:p>
            <a:pPr marL="0" indent="0">
              <a:buNone/>
            </a:pPr>
            <a:r>
              <a:rPr lang="en-US" sz="2400"/>
              <a:t>The adapter approach inserts small modules (adapters) between transformer layers</a:t>
            </a:r>
            <a:endParaRPr lang="en-CA" sz="2400"/>
          </a:p>
          <a:p>
            <a:pPr marL="0" indent="0">
              <a:buNone/>
            </a:pPr>
            <a:endParaRPr lang="en-US" sz="2400">
              <a:latin typeface="Calibri (Body)"/>
            </a:endParaRPr>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70</a:t>
            </a:fld>
            <a:endParaRPr lang="en-US"/>
          </a:p>
        </p:txBody>
      </p:sp>
      <p:pic>
        <p:nvPicPr>
          <p:cNvPr id="8" name="Picture 7">
            <a:extLst>
              <a:ext uri="{FF2B5EF4-FFF2-40B4-BE49-F238E27FC236}">
                <a16:creationId xmlns:a16="http://schemas.microsoft.com/office/drawing/2014/main" id="{4842DB10-36E6-819D-E90B-DF53A318254A}"/>
              </a:ext>
            </a:extLst>
          </p:cNvPr>
          <p:cNvPicPr>
            <a:picLocks noChangeAspect="1"/>
          </p:cNvPicPr>
          <p:nvPr/>
        </p:nvPicPr>
        <p:blipFill rotWithShape="1">
          <a:blip r:embed="rId2"/>
          <a:srcRect l="52638"/>
          <a:stretch/>
        </p:blipFill>
        <p:spPr>
          <a:xfrm>
            <a:off x="7602555" y="1757830"/>
            <a:ext cx="2743201" cy="4220164"/>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A40009DD-933C-3044-7EF9-315FEFEA9FB4}"/>
                  </a:ext>
                </a:extLst>
              </p:cNvPr>
              <p:cNvSpPr txBox="1">
                <a:spLocks/>
              </p:cNvSpPr>
              <p:nvPr/>
            </p:nvSpPr>
            <p:spPr>
              <a:xfrm>
                <a:off x="1146378" y="1979771"/>
                <a:ext cx="5199888" cy="4121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400" b="1"/>
                  <a:t>Down Projection</a:t>
                </a:r>
                <a:r>
                  <a:rPr lang="en-CA" sz="2400"/>
                  <a:t>: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𝑊</m:t>
                        </m:r>
                      </m:e>
                      <m:sub>
                        <m:r>
                          <a:rPr lang="en-CA" sz="2400" b="0" i="1" smtClean="0">
                            <a:latin typeface="Cambria Math" panose="02040503050406030204" pitchFamily="18" charset="0"/>
                          </a:rPr>
                          <m:t>𝑑𝑜𝑤𝑛</m:t>
                        </m:r>
                      </m:sub>
                    </m:sSub>
                    <m:r>
                      <a:rPr lang="en-CA" sz="2400" b="0" i="1" smtClean="0">
                        <a:latin typeface="Cambria Math" panose="02040503050406030204" pitchFamily="18" charset="0"/>
                      </a:rPr>
                      <m:t>∈</m:t>
                    </m:r>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ℝ</m:t>
                        </m:r>
                      </m:e>
                      <m:sup>
                        <m:r>
                          <a:rPr lang="en-CA" sz="2400" b="0" i="1" smtClean="0">
                            <a:latin typeface="Cambria Math" panose="02040503050406030204" pitchFamily="18" charset="0"/>
                          </a:rPr>
                          <m:t>𝑑</m:t>
                        </m:r>
                        <m:r>
                          <a:rPr lang="en-CA" sz="2400" b="0" i="1" smtClean="0">
                            <a:latin typeface="Cambria Math" panose="02040503050406030204" pitchFamily="18" charset="0"/>
                          </a:rPr>
                          <m:t>×</m:t>
                        </m:r>
                        <m:r>
                          <a:rPr lang="en-CA" sz="2400" b="0" i="1" smtClean="0">
                            <a:latin typeface="Cambria Math" panose="02040503050406030204" pitchFamily="18" charset="0"/>
                          </a:rPr>
                          <m:t>𝑟</m:t>
                        </m:r>
                      </m:sup>
                    </m:sSup>
                  </m:oMath>
                </a14:m>
                <a:endParaRPr lang="en-CA" sz="2400"/>
              </a:p>
              <a:p>
                <a:pPr marL="0" indent="0">
                  <a:buFont typeface="Arial" panose="020B0604020202020204" pitchFamily="34" charset="0"/>
                  <a:buNone/>
                </a:pPr>
                <a:r>
                  <a:rPr lang="en-CA" sz="2400" b="1"/>
                  <a:t>Up Projection</a:t>
                </a:r>
                <a:r>
                  <a:rPr lang="en-CA" sz="2400"/>
                  <a:t>: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𝑊</m:t>
                        </m:r>
                      </m:e>
                      <m:sub>
                        <m:r>
                          <a:rPr lang="en-CA" sz="2400" b="0" i="1" smtClean="0">
                            <a:latin typeface="Cambria Math" panose="02040503050406030204" pitchFamily="18" charset="0"/>
                          </a:rPr>
                          <m:t>𝑢𝑝</m:t>
                        </m:r>
                      </m:sub>
                    </m:sSub>
                    <m:r>
                      <a:rPr lang="en-CA" sz="2400" b="0" i="1" smtClean="0">
                        <a:latin typeface="Cambria Math" panose="02040503050406030204" pitchFamily="18" charset="0"/>
                      </a:rPr>
                      <m:t>∈</m:t>
                    </m:r>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ℝ</m:t>
                        </m:r>
                      </m:e>
                      <m:sup>
                        <m:r>
                          <a:rPr lang="en-CA" sz="2400" b="0" i="1" smtClean="0">
                            <a:latin typeface="Cambria Math" panose="02040503050406030204" pitchFamily="18" charset="0"/>
                          </a:rPr>
                          <m:t>𝑟</m:t>
                        </m:r>
                        <m:r>
                          <a:rPr lang="en-CA" sz="2400" b="0" i="1" smtClean="0">
                            <a:latin typeface="Cambria Math" panose="02040503050406030204" pitchFamily="18" charset="0"/>
                          </a:rPr>
                          <m:t>×</m:t>
                        </m:r>
                        <m:r>
                          <a:rPr lang="en-CA" sz="2400" b="0" i="1" smtClean="0">
                            <a:latin typeface="Cambria Math" panose="02040503050406030204" pitchFamily="18" charset="0"/>
                          </a:rPr>
                          <m:t>𝑑</m:t>
                        </m:r>
                      </m:sup>
                    </m:sSup>
                  </m:oMath>
                </a14:m>
                <a:endParaRPr lang="en-CA" sz="2400"/>
              </a:p>
              <a:p>
                <a:pPr marL="0" indent="0">
                  <a:buFont typeface="Arial" panose="020B0604020202020204" pitchFamily="34" charset="0"/>
                  <a:buNone/>
                </a:pPr>
                <a:r>
                  <a:rPr lang="en-US" sz="2400" b="1">
                    <a:latin typeface="Calibri (Body)"/>
                  </a:rPr>
                  <a:t>Nonlinear Activation Function</a:t>
                </a:r>
                <a:r>
                  <a:rPr lang="en-US" sz="2400">
                    <a:latin typeface="Calibri (Body)"/>
                  </a:rPr>
                  <a:t>: </a:t>
                </a:r>
                <a14:m>
                  <m:oMath xmlns:m="http://schemas.openxmlformats.org/officeDocument/2006/math">
                    <m:r>
                      <a:rPr lang="en-CA" sz="2400" b="0" i="1" smtClean="0">
                        <a:latin typeface="Cambria Math" panose="02040503050406030204" pitchFamily="18" charset="0"/>
                      </a:rPr>
                      <m:t>𝑓</m:t>
                    </m:r>
                  </m:oMath>
                </a14:m>
                <a:endParaRPr lang="en-CA" sz="2400" b="0">
                  <a:latin typeface="Calibri (Body)"/>
                </a:endParaRPr>
              </a:p>
              <a:p>
                <a:pPr marL="0" indent="0">
                  <a:buFont typeface="Arial" panose="020B0604020202020204" pitchFamily="34" charset="0"/>
                  <a:buNone/>
                </a:pPr>
                <a:endParaRPr lang="en-US" sz="2400">
                  <a:latin typeface="Calibri (Body)"/>
                </a:endParaRPr>
              </a:p>
              <a:p>
                <a:pPr marL="0" indent="0">
                  <a:buFont typeface="Arial" panose="020B0604020202020204" pitchFamily="34" charset="0"/>
                  <a:buNone/>
                </a:pPr>
                <a:r>
                  <a:rPr lang="en-US" sz="2400" b="1" u="sng">
                    <a:latin typeface="Calibri (Body)"/>
                  </a:rPr>
                  <a:t>Functional Form</a:t>
                </a:r>
                <a:r>
                  <a:rPr lang="en-US" sz="2400" b="1">
                    <a:latin typeface="Calibri (Body)"/>
                  </a:rPr>
                  <a:t>:</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h</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h</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𝑓</m:t>
                      </m:r>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h</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𝑊</m:t>
                              </m:r>
                            </m:e>
                            <m:sub>
                              <m:r>
                                <a:rPr lang="en-CA" sz="2400" b="0" i="1" smtClean="0">
                                  <a:latin typeface="Cambria Math" panose="02040503050406030204" pitchFamily="18" charset="0"/>
                                  <a:ea typeface="Cambria Math" panose="02040503050406030204" pitchFamily="18" charset="0"/>
                                </a:rPr>
                                <m:t>𝑑𝑜𝑤𝑛</m:t>
                              </m:r>
                            </m:sub>
                          </m:sSub>
                        </m:e>
                      </m:d>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𝑊</m:t>
                          </m:r>
                        </m:e>
                        <m:sub>
                          <m:r>
                            <a:rPr lang="en-CA" sz="2400" b="0" i="1" smtClean="0">
                              <a:latin typeface="Cambria Math" panose="02040503050406030204" pitchFamily="18" charset="0"/>
                              <a:ea typeface="Cambria Math" panose="02040503050406030204" pitchFamily="18" charset="0"/>
                            </a:rPr>
                            <m:t>𝑢𝑝</m:t>
                          </m:r>
                        </m:sub>
                      </m:sSub>
                    </m:oMath>
                  </m:oMathPara>
                </a14:m>
                <a:endParaRPr lang="en-US" sz="2400">
                  <a:latin typeface="Calibri (Body)"/>
                </a:endParaRPr>
              </a:p>
              <a:p>
                <a:pPr marL="0" indent="0">
                  <a:buFont typeface="Arial" panose="020B0604020202020204" pitchFamily="34" charset="0"/>
                  <a:buNone/>
                </a:pPr>
                <a:endParaRPr lang="en-US" sz="2400">
                  <a:latin typeface="Calibri (Body)"/>
                </a:endParaRPr>
              </a:p>
              <a:p>
                <a:pPr marL="0" indent="0">
                  <a:buNone/>
                </a:pPr>
                <a:r>
                  <a:rPr lang="en-US" sz="2400" u="sng">
                    <a:latin typeface="Calibri (Body)"/>
                  </a:rPr>
                  <a:t>(Let’s Remember this for Later!)</a:t>
                </a:r>
              </a:p>
            </p:txBody>
          </p:sp>
        </mc:Choice>
        <mc:Fallback xmlns="">
          <p:sp>
            <p:nvSpPr>
              <p:cNvPr id="9" name="Content Placeholder 2">
                <a:extLst>
                  <a:ext uri="{FF2B5EF4-FFF2-40B4-BE49-F238E27FC236}">
                    <a16:creationId xmlns:a16="http://schemas.microsoft.com/office/drawing/2014/main" id="{A40009DD-933C-3044-7EF9-315FEFEA9FB4}"/>
                  </a:ext>
                </a:extLst>
              </p:cNvPr>
              <p:cNvSpPr txBox="1">
                <a:spLocks noRot="1" noChangeAspect="1" noMove="1" noResize="1" noEditPoints="1" noAdjustHandles="1" noChangeArrowheads="1" noChangeShapeType="1" noTextEdit="1"/>
              </p:cNvSpPr>
              <p:nvPr/>
            </p:nvSpPr>
            <p:spPr>
              <a:xfrm>
                <a:off x="1146378" y="1979771"/>
                <a:ext cx="5199888" cy="4121762"/>
              </a:xfrm>
              <a:prstGeom prst="rect">
                <a:avLst/>
              </a:prstGeom>
              <a:blipFill>
                <a:blip r:embed="rId3"/>
                <a:stretch>
                  <a:fillRect l="-1758" t="-1923"/>
                </a:stretch>
              </a:blipFill>
            </p:spPr>
            <p:txBody>
              <a:bodyPr/>
              <a:lstStyle/>
              <a:p>
                <a:r>
                  <a:rPr lang="en-US">
                    <a:noFill/>
                  </a:rPr>
                  <a:t> </a:t>
                </a:r>
              </a:p>
            </p:txBody>
          </p:sp>
        </mc:Fallback>
      </mc:AlternateContent>
    </p:spTree>
    <p:extLst>
      <p:ext uri="{BB962C8B-B14F-4D97-AF65-F5344CB8AC3E}">
        <p14:creationId xmlns:p14="http://schemas.microsoft.com/office/powerpoint/2010/main" val="11388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p:txBody>
          <a:bodyPr>
            <a:normAutofit/>
          </a:bodyPr>
          <a:lstStyle/>
          <a:p>
            <a:r>
              <a:rPr lang="en-CA" sz="4000"/>
              <a:t>Recall: Prefix Tuning, now in a New Form!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81ED40-8E31-8207-84FA-1AD19D9C2E1C}"/>
                  </a:ext>
                </a:extLst>
              </p:cNvPr>
              <p:cNvSpPr>
                <a:spLocks noGrp="1"/>
              </p:cNvSpPr>
              <p:nvPr>
                <p:ph idx="1"/>
              </p:nvPr>
            </p:nvSpPr>
            <p:spPr>
              <a:xfrm>
                <a:off x="838200" y="1260629"/>
                <a:ext cx="10515600" cy="1281403"/>
              </a:xfrm>
            </p:spPr>
            <p:txBody>
              <a:bodyPr>
                <a:noAutofit/>
              </a:bodyPr>
              <a:lstStyle/>
              <a:p>
                <a:pPr marL="0" indent="0">
                  <a:buNone/>
                </a:pPr>
                <a:r>
                  <a:rPr lang="en-CA" sz="2000"/>
                  <a:t>To do prefix-tuning, two </a:t>
                </a:r>
                <a:r>
                  <a:rPr lang="en-US" sz="2000">
                    <a:latin typeface="Calibri (Body)"/>
                  </a:rPr>
                  <a:t>sets of </a:t>
                </a:r>
                <a14:m>
                  <m:oMath xmlns:m="http://schemas.openxmlformats.org/officeDocument/2006/math">
                    <m:r>
                      <a:rPr lang="en-CA" sz="2000" i="1">
                        <a:latin typeface="Cambria Math" panose="02040503050406030204" pitchFamily="18" charset="0"/>
                      </a:rPr>
                      <m:t>𝑙</m:t>
                    </m:r>
                    <m:r>
                      <a:rPr lang="en-CA" sz="2000" b="0" i="1" smtClean="0">
                        <a:latin typeface="Cambria Math" panose="02040503050406030204" pitchFamily="18" charset="0"/>
                      </a:rPr>
                      <m:t> </m:t>
                    </m:r>
                  </m:oMath>
                </a14:m>
                <a:r>
                  <a:rPr lang="en-US" sz="2000">
                    <a:latin typeface="Calibri (Body)"/>
                  </a:rPr>
                  <a:t>prefix vectors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𝑃</m:t>
                        </m:r>
                      </m:e>
                      <m:sub>
                        <m:r>
                          <a:rPr lang="en-CA" sz="2000" b="0" i="1" smtClean="0">
                            <a:latin typeface="Cambria Math" panose="02040503050406030204" pitchFamily="18" charset="0"/>
                          </a:rPr>
                          <m:t>𝑘</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𝑃</m:t>
                        </m:r>
                      </m:e>
                      <m:sub>
                        <m:r>
                          <a:rPr lang="en-CA" sz="2000" b="0" i="1" smtClean="0">
                            <a:latin typeface="Cambria Math" panose="02040503050406030204" pitchFamily="18" charset="0"/>
                          </a:rPr>
                          <m:t>𝑣</m:t>
                        </m:r>
                      </m:sub>
                    </m:sSub>
                    <m:r>
                      <a:rPr lang="en-CA" sz="2000" b="0" i="1" smtClean="0">
                        <a:latin typeface="Cambria Math" panose="02040503050406030204" pitchFamily="18" charset="0"/>
                      </a:rPr>
                      <m:t>∈</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 </m:t>
                        </m:r>
                        <m:r>
                          <a:rPr lang="en-CA" sz="2000" b="0" i="1" smtClean="0">
                            <a:latin typeface="Cambria Math" panose="02040503050406030204" pitchFamily="18" charset="0"/>
                          </a:rPr>
                          <m:t>ℝ</m:t>
                        </m:r>
                      </m:e>
                      <m:sup>
                        <m:r>
                          <a:rPr lang="en-CA" sz="2000" b="0" i="1" smtClean="0">
                            <a:latin typeface="Cambria Math" panose="02040503050406030204" pitchFamily="18" charset="0"/>
                          </a:rPr>
                          <m:t>𝑙</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𝑑</m:t>
                            </m:r>
                          </m:e>
                          <m:sub>
                            <m:r>
                              <a:rPr lang="en-CA" sz="2000" b="0" i="1" smtClean="0">
                                <a:latin typeface="Cambria Math" panose="02040503050406030204" pitchFamily="18" charset="0"/>
                              </a:rPr>
                              <m:t>h</m:t>
                            </m:r>
                          </m:sub>
                        </m:sSub>
                      </m:sup>
                    </m:sSup>
                  </m:oMath>
                </a14:m>
                <a:r>
                  <a:rPr lang="en-US" sz="2000">
                    <a:latin typeface="Calibri (Body)"/>
                  </a:rPr>
                  <a:t> are concatenated with the original keys </a:t>
                </a:r>
                <a14:m>
                  <m:oMath xmlns:m="http://schemas.openxmlformats.org/officeDocument/2006/math">
                    <m:r>
                      <a:rPr lang="en-CA" sz="2000" b="0" i="1" smtClean="0">
                        <a:latin typeface="Cambria Math" panose="02040503050406030204" pitchFamily="18" charset="0"/>
                      </a:rPr>
                      <m:t>𝐾</m:t>
                    </m:r>
                  </m:oMath>
                </a14:m>
                <a:r>
                  <a:rPr lang="en-US" sz="2000">
                    <a:latin typeface="Calibri (Body)"/>
                  </a:rPr>
                  <a:t> and values </a:t>
                </a:r>
                <a14:m>
                  <m:oMath xmlns:m="http://schemas.openxmlformats.org/officeDocument/2006/math">
                    <m:r>
                      <a:rPr lang="en-CA" sz="2000" b="0" i="1" smtClean="0">
                        <a:latin typeface="Cambria Math" panose="02040503050406030204" pitchFamily="18" charset="0"/>
                      </a:rPr>
                      <m:t>𝑉</m:t>
                    </m:r>
                  </m:oMath>
                </a14:m>
                <a:r>
                  <a:rPr lang="en-US" sz="2000">
                    <a:latin typeface="Calibri (Body)"/>
                  </a:rPr>
                  <a:t> , at every attention head and every layer.</a:t>
                </a:r>
              </a:p>
              <a:p>
                <a:pPr marL="0" indent="0">
                  <a:buNone/>
                </a:pPr>
                <a:r>
                  <a:rPr lang="en-US" sz="2000">
                    <a:latin typeface="Calibri (Body)"/>
                  </a:rPr>
                  <a:t>Given a query vector </a:t>
                </a:r>
                <a14:m>
                  <m:oMath xmlns:m="http://schemas.openxmlformats.org/officeDocument/2006/math">
                    <m:r>
                      <a:rPr lang="en-CA" sz="2000" b="0" i="1" smtClean="0">
                        <a:latin typeface="Cambria Math" panose="02040503050406030204" pitchFamily="18" charset="0"/>
                      </a:rPr>
                      <m:t>𝑥</m:t>
                    </m:r>
                    <m:r>
                      <a:rPr lang="en-CA" sz="2000" b="0" i="1" smtClean="0">
                        <a:latin typeface="Cambria Math" panose="02040503050406030204" pitchFamily="18" charset="0"/>
                      </a:rPr>
                      <m:t>∈</m:t>
                    </m:r>
                    <m:sSup>
                      <m:sSupPr>
                        <m:ctrlPr>
                          <a:rPr lang="en-CA" sz="2000" b="0" i="1" smtClean="0">
                            <a:latin typeface="Cambria Math" panose="02040503050406030204" pitchFamily="18" charset="0"/>
                          </a:rPr>
                        </m:ctrlPr>
                      </m:sSupPr>
                      <m:e>
                        <m:r>
                          <a:rPr lang="en-CA" sz="2000" i="1">
                            <a:latin typeface="Cambria Math" panose="02040503050406030204" pitchFamily="18" charset="0"/>
                          </a:rPr>
                          <m:t>ℝ</m:t>
                        </m:r>
                      </m:e>
                      <m:sup>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𝑑</m:t>
                            </m:r>
                          </m:e>
                          <m:sub>
                            <m:r>
                              <a:rPr lang="en-CA" sz="2000" b="0" i="1" smtClean="0">
                                <a:latin typeface="Cambria Math" panose="02040503050406030204" pitchFamily="18" charset="0"/>
                              </a:rPr>
                              <m:t>h</m:t>
                            </m:r>
                          </m:sub>
                        </m:sSub>
                      </m:sup>
                    </m:sSup>
                  </m:oMath>
                </a14:m>
                <a:r>
                  <a:rPr lang="en-US" sz="2000">
                    <a:latin typeface="Calibri (Body)"/>
                  </a:rPr>
                  <a:t> and a sequence of m vectors </a:t>
                </a:r>
                <a14:m>
                  <m:oMath xmlns:m="http://schemas.openxmlformats.org/officeDocument/2006/math">
                    <m:r>
                      <a:rPr lang="en-CA" sz="2000" b="0" i="1" smtClean="0">
                        <a:latin typeface="Cambria Math" panose="02040503050406030204" pitchFamily="18" charset="0"/>
                      </a:rPr>
                      <m:t>𝐶</m:t>
                    </m:r>
                    <m:r>
                      <a:rPr lang="en-CA" sz="2000" b="0" i="1" smtClean="0">
                        <a:latin typeface="Cambria Math" panose="02040503050406030204" pitchFamily="18" charset="0"/>
                      </a:rPr>
                      <m:t>∈</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ℝ</m:t>
                        </m:r>
                      </m:e>
                      <m:sup>
                        <m:r>
                          <a:rPr lang="en-CA" sz="2000" b="0" i="1" smtClean="0">
                            <a:latin typeface="Cambria Math" panose="02040503050406030204" pitchFamily="18" charset="0"/>
                          </a:rPr>
                          <m:t>𝑚</m:t>
                        </m:r>
                        <m:r>
                          <a:rPr lang="en-CA" sz="2000" b="0" i="1" smtClean="0">
                            <a:latin typeface="Cambria Math" panose="02040503050406030204" pitchFamily="18" charset="0"/>
                          </a:rPr>
                          <m:t>×</m:t>
                        </m:r>
                        <m:r>
                          <a:rPr lang="en-CA" sz="2000" b="0" i="1" smtClean="0">
                            <a:latin typeface="Cambria Math" panose="02040503050406030204" pitchFamily="18" charset="0"/>
                          </a:rPr>
                          <m:t>𝑑</m:t>
                        </m:r>
                      </m:sup>
                    </m:sSup>
                  </m:oMath>
                </a14:m>
                <a:r>
                  <a:rPr lang="en-US" sz="2000">
                    <a:latin typeface="Calibri (Body)"/>
                  </a:rPr>
                  <a:t> over which we would like to perform attention</a:t>
                </a:r>
              </a:p>
              <a:p>
                <a:pPr marL="0" indent="0">
                  <a:buNone/>
                </a:pPr>
                <a:endParaRPr lang="en-CA" sz="2000"/>
              </a:p>
              <a:p>
                <a:pPr marL="0" indent="0">
                  <a:buNone/>
                </a:pPr>
                <a:endParaRPr lang="en-CA" sz="2000"/>
              </a:p>
              <a:p>
                <a:pPr marL="0" indent="0">
                  <a:buNone/>
                </a:pPr>
                <a:endParaRPr lang="en-US" sz="2000">
                  <a:latin typeface="Calibri (Body)"/>
                </a:endParaRPr>
              </a:p>
            </p:txBody>
          </p:sp>
        </mc:Choice>
        <mc:Fallback xmlns="">
          <p:sp>
            <p:nvSpPr>
              <p:cNvPr id="3" name="Content Placeholder 2">
                <a:extLst>
                  <a:ext uri="{FF2B5EF4-FFF2-40B4-BE49-F238E27FC236}">
                    <a16:creationId xmlns:a16="http://schemas.microsoft.com/office/drawing/2014/main" id="{A981ED40-8E31-8207-84FA-1AD19D9C2E1C}"/>
                  </a:ext>
                </a:extLst>
              </p:cNvPr>
              <p:cNvSpPr>
                <a:spLocks noGrp="1" noRot="1" noChangeAspect="1" noMove="1" noResize="1" noEditPoints="1" noAdjustHandles="1" noChangeArrowheads="1" noChangeShapeType="1" noTextEdit="1"/>
              </p:cNvSpPr>
              <p:nvPr>
                <p:ph idx="1"/>
              </p:nvPr>
            </p:nvSpPr>
            <p:spPr>
              <a:xfrm>
                <a:off x="838200" y="1260629"/>
                <a:ext cx="10515600" cy="1281403"/>
              </a:xfrm>
              <a:blipFill>
                <a:blip r:embed="rId2"/>
                <a:stretch>
                  <a:fillRect l="-638" t="-4762" b="-1190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71</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4D3128-6A74-8B4E-5665-FF4CC81D5A52}"/>
                  </a:ext>
                </a:extLst>
              </p:cNvPr>
              <p:cNvSpPr txBox="1"/>
              <p:nvPr/>
            </p:nvSpPr>
            <p:spPr>
              <a:xfrm>
                <a:off x="3169920" y="2633967"/>
                <a:ext cx="6553962" cy="390748"/>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CA" sz="1800" b="0" i="1" smtClean="0">
                          <a:latin typeface="Cambria Math" panose="02040503050406030204" pitchFamily="18" charset="0"/>
                        </a:rPr>
                        <m:t>𝐴𝑡𝑡𝑛</m:t>
                      </m:r>
                      <m:r>
                        <a:rPr lang="en-CA" sz="1800" b="0" i="1" smtClean="0">
                          <a:latin typeface="Cambria Math" panose="02040503050406030204" pitchFamily="18" charset="0"/>
                        </a:rPr>
                        <m:t>(</m:t>
                      </m:r>
                      <m:r>
                        <a:rPr lang="en-CA" sz="1800" b="0" i="1" smtClean="0">
                          <a:latin typeface="Cambria Math" panose="02040503050406030204" pitchFamily="18" charset="0"/>
                        </a:rPr>
                        <m:t>𝑥</m:t>
                      </m:r>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𝑊</m:t>
                          </m:r>
                        </m:e>
                        <m:sub>
                          <m:r>
                            <a:rPr lang="en-CA" sz="1800" b="0" i="1" smtClean="0">
                              <a:latin typeface="Cambria Math" panose="02040503050406030204" pitchFamily="18" charset="0"/>
                            </a:rPr>
                            <m:t>𝑞</m:t>
                          </m:r>
                        </m:sub>
                      </m:sSub>
                      <m:r>
                        <a:rPr lang="en-CA" sz="1800" b="0" i="1" smtClean="0">
                          <a:latin typeface="Cambria Math" panose="02040503050406030204" pitchFamily="18" charset="0"/>
                        </a:rPr>
                        <m:t>,</m:t>
                      </m:r>
                      <m:r>
                        <a:rPr lang="en-CA" sz="1800" b="0" i="1" smtClean="0">
                          <a:latin typeface="Cambria Math" panose="02040503050406030204" pitchFamily="18" charset="0"/>
                        </a:rPr>
                        <m:t>𝑐𝑜𝑛𝑐𝑎𝑡</m:t>
                      </m:r>
                      <m:r>
                        <a:rPr lang="en-CA" sz="1800" b="0" i="1" smtClean="0">
                          <a:latin typeface="Cambria Math" panose="02040503050406030204" pitchFamily="18" charset="0"/>
                        </a:rPr>
                        <m:t>(</m:t>
                      </m:r>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𝑃</m:t>
                          </m:r>
                        </m:e>
                        <m:sub>
                          <m:r>
                            <a:rPr lang="en-CA" sz="1800" b="0" i="1" smtClean="0">
                              <a:latin typeface="Cambria Math" panose="02040503050406030204" pitchFamily="18" charset="0"/>
                            </a:rPr>
                            <m:t>𝑘</m:t>
                          </m:r>
                        </m:sub>
                      </m:sSub>
                      <m:r>
                        <a:rPr lang="en-CA" sz="1800" b="0" i="1" smtClean="0">
                          <a:latin typeface="Cambria Math" panose="02040503050406030204" pitchFamily="18" charset="0"/>
                        </a:rPr>
                        <m:t>,</m:t>
                      </m:r>
                      <m:r>
                        <a:rPr lang="en-CA" sz="1800" b="0" i="1" smtClean="0">
                          <a:latin typeface="Cambria Math" panose="02040503050406030204" pitchFamily="18" charset="0"/>
                        </a:rPr>
                        <m:t>𝐶</m:t>
                      </m:r>
                      <m:sSub>
                        <m:sSubPr>
                          <m:ctrlPr>
                            <a:rPr lang="en-CA" sz="1800" b="0" i="1" smtClean="0">
                              <a:latin typeface="Cambria Math" panose="02040503050406030204" pitchFamily="18" charset="0"/>
                            </a:rPr>
                          </m:ctrlPr>
                        </m:sSubPr>
                        <m:e>
                          <m:r>
                            <a:rPr lang="en-CA" sz="1800" i="1" smtClean="0">
                              <a:latin typeface="Cambria Math" panose="02040503050406030204" pitchFamily="18" charset="0"/>
                            </a:rPr>
                            <m:t>𝑊</m:t>
                          </m:r>
                        </m:e>
                        <m:sub>
                          <m:r>
                            <a:rPr lang="en-CA" sz="1800" b="0" i="1" smtClean="0">
                              <a:latin typeface="Cambria Math" panose="02040503050406030204" pitchFamily="18" charset="0"/>
                            </a:rPr>
                            <m:t>𝑘</m:t>
                          </m:r>
                        </m:sub>
                      </m:sSub>
                      <m:r>
                        <a:rPr lang="en-CA" sz="1800" b="0" i="1" smtClean="0">
                          <a:latin typeface="Cambria Math" panose="02040503050406030204" pitchFamily="18" charset="0"/>
                        </a:rPr>
                        <m:t>),</m:t>
                      </m:r>
                      <m:r>
                        <a:rPr lang="en-CA" sz="1800" i="1">
                          <a:latin typeface="Cambria Math" panose="02040503050406030204" pitchFamily="18" charset="0"/>
                        </a:rPr>
                        <m:t>𝑐𝑜𝑛𝑐𝑎𝑡</m:t>
                      </m:r>
                      <m:r>
                        <a:rPr lang="en-CA" sz="1800" i="1">
                          <a:latin typeface="Cambria Math" panose="02040503050406030204" pitchFamily="18" charset="0"/>
                        </a:rPr>
                        <m:t>(</m:t>
                      </m:r>
                      <m:sSub>
                        <m:sSubPr>
                          <m:ctrlPr>
                            <a:rPr lang="en-CA" sz="1800" b="0" i="1" smtClean="0">
                              <a:latin typeface="Cambria Math" panose="02040503050406030204" pitchFamily="18" charset="0"/>
                            </a:rPr>
                          </m:ctrlPr>
                        </m:sSubPr>
                        <m:e>
                          <m:r>
                            <a:rPr lang="en-CA" sz="1800" i="1" smtClean="0">
                              <a:latin typeface="Cambria Math" panose="02040503050406030204" pitchFamily="18" charset="0"/>
                            </a:rPr>
                            <m:t>𝑃</m:t>
                          </m:r>
                        </m:e>
                        <m:sub>
                          <m:r>
                            <a:rPr lang="en-CA" sz="1800" b="0" i="1" smtClean="0">
                              <a:latin typeface="Cambria Math" panose="02040503050406030204" pitchFamily="18" charset="0"/>
                            </a:rPr>
                            <m:t>𝑣</m:t>
                          </m:r>
                        </m:sub>
                      </m:sSub>
                      <m:r>
                        <a:rPr lang="en-CA" sz="1800" i="1">
                          <a:latin typeface="Cambria Math" panose="02040503050406030204" pitchFamily="18" charset="0"/>
                        </a:rPr>
                        <m:t>,</m:t>
                      </m:r>
                      <m:r>
                        <a:rPr lang="en-CA" sz="1800" i="1">
                          <a:latin typeface="Cambria Math" panose="02040503050406030204" pitchFamily="18" charset="0"/>
                        </a:rPr>
                        <m:t>𝐶</m:t>
                      </m:r>
                      <m:sSub>
                        <m:sSubPr>
                          <m:ctrlPr>
                            <a:rPr lang="en-CA" sz="1800" b="0" i="1" smtClean="0">
                              <a:latin typeface="Cambria Math" panose="02040503050406030204" pitchFamily="18" charset="0"/>
                            </a:rPr>
                          </m:ctrlPr>
                        </m:sSubPr>
                        <m:e>
                          <m:r>
                            <a:rPr lang="en-CA" sz="1800" i="1" smtClean="0">
                              <a:latin typeface="Cambria Math" panose="02040503050406030204" pitchFamily="18" charset="0"/>
                            </a:rPr>
                            <m:t>𝑊</m:t>
                          </m:r>
                        </m:e>
                        <m:sub>
                          <m:r>
                            <a:rPr lang="en-CA" sz="1800" b="0" i="1" smtClean="0">
                              <a:latin typeface="Cambria Math" panose="02040503050406030204" pitchFamily="18" charset="0"/>
                            </a:rPr>
                            <m:t>𝑣</m:t>
                          </m:r>
                        </m:sub>
                      </m:sSub>
                      <m:r>
                        <a:rPr lang="en-CA" sz="1800" i="1">
                          <a:latin typeface="Cambria Math" panose="02040503050406030204" pitchFamily="18" charset="0"/>
                        </a:rPr>
                        <m:t>))</m:t>
                      </m:r>
                    </m:oMath>
                  </m:oMathPara>
                </a14:m>
                <a:endParaRPr lang="en-CA" sz="1800">
                  <a:latin typeface="Calibri (Body)"/>
                </a:endParaRPr>
              </a:p>
            </p:txBody>
          </p:sp>
        </mc:Choice>
        <mc:Fallback xmlns="">
          <p:sp>
            <p:nvSpPr>
              <p:cNvPr id="8" name="TextBox 7">
                <a:extLst>
                  <a:ext uri="{FF2B5EF4-FFF2-40B4-BE49-F238E27FC236}">
                    <a16:creationId xmlns:a16="http://schemas.microsoft.com/office/drawing/2014/main" id="{294D3128-6A74-8B4E-5665-FF4CC81D5A52}"/>
                  </a:ext>
                </a:extLst>
              </p:cNvPr>
              <p:cNvSpPr txBox="1">
                <a:spLocks noRot="1" noChangeAspect="1" noMove="1" noResize="1" noEditPoints="1" noAdjustHandles="1" noChangeArrowheads="1" noChangeShapeType="1" noTextEdit="1"/>
              </p:cNvSpPr>
              <p:nvPr/>
            </p:nvSpPr>
            <p:spPr>
              <a:xfrm>
                <a:off x="3169920" y="2633967"/>
                <a:ext cx="6553962" cy="390748"/>
              </a:xfrm>
              <a:prstGeom prst="rect">
                <a:avLst/>
              </a:prstGeom>
              <a:blipFill>
                <a:blip r:embed="rId3"/>
                <a:stretch>
                  <a:fillRect b="-937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6D6BBED2-0550-A479-DAFD-1A83D5EDF94E}"/>
              </a:ext>
            </a:extLst>
          </p:cNvPr>
          <p:cNvSpPr txBox="1"/>
          <p:nvPr/>
        </p:nvSpPr>
        <p:spPr>
          <a:xfrm>
            <a:off x="1176528" y="2631793"/>
            <a:ext cx="2057400" cy="369332"/>
          </a:xfrm>
          <a:prstGeom prst="rect">
            <a:avLst/>
          </a:prstGeom>
          <a:noFill/>
        </p:spPr>
        <p:txBody>
          <a:bodyPr wrap="square" rtlCol="0">
            <a:spAutoFit/>
          </a:bodyPr>
          <a:lstStyle/>
          <a:p>
            <a:r>
              <a:rPr lang="en-CA"/>
              <a:t>Recall from earlier:</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4061F90-5268-B1E1-F962-A22F1C3A265A}"/>
                  </a:ext>
                </a:extLst>
              </p:cNvPr>
              <p:cNvSpPr txBox="1"/>
              <p:nvPr/>
            </p:nvSpPr>
            <p:spPr>
              <a:xfrm>
                <a:off x="2706624" y="4332685"/>
                <a:ext cx="7017258" cy="4104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CA" sz="1800" b="0" i="1" smtClean="0">
                              <a:latin typeface="Cambria Math" panose="02040503050406030204" pitchFamily="18" charset="0"/>
                            </a:rPr>
                          </m:ctrlPr>
                        </m:dPr>
                        <m:e>
                          <m:r>
                            <a:rPr lang="en-CA" sz="1800" b="0" i="1" smtClean="0">
                              <a:latin typeface="Cambria Math" panose="02040503050406030204" pitchFamily="18" charset="0"/>
                            </a:rPr>
                            <m:t>1−</m:t>
                          </m:r>
                          <m:r>
                            <a:rPr lang="en-CA" sz="1800" b="0" i="1" smtClean="0">
                              <a:latin typeface="Cambria Math" panose="02040503050406030204" pitchFamily="18" charset="0"/>
                            </a:rPr>
                            <m:t>𝜆</m:t>
                          </m:r>
                          <m:d>
                            <m:dPr>
                              <m:ctrlPr>
                                <a:rPr lang="en-CA" sz="1800" b="0" i="1" smtClean="0">
                                  <a:latin typeface="Cambria Math" panose="02040503050406030204" pitchFamily="18" charset="0"/>
                                </a:rPr>
                              </m:ctrlPr>
                            </m:dPr>
                            <m:e>
                              <m:r>
                                <a:rPr lang="en-CA" sz="1800" b="0" i="1" smtClean="0">
                                  <a:latin typeface="Cambria Math" panose="02040503050406030204" pitchFamily="18" charset="0"/>
                                </a:rPr>
                                <m:t>𝑥</m:t>
                              </m:r>
                            </m:e>
                          </m:d>
                        </m:e>
                      </m:d>
                      <m:r>
                        <a:rPr lang="en-CA" sz="1800" b="0" i="1" smtClean="0">
                          <a:latin typeface="Cambria Math" panose="02040503050406030204" pitchFamily="18" charset="0"/>
                        </a:rPr>
                        <m:t>𝐴𝑡𝑡𝑛</m:t>
                      </m:r>
                      <m:d>
                        <m:dPr>
                          <m:ctrlPr>
                            <a:rPr lang="en-CA" sz="1800" b="0" i="1" smtClean="0">
                              <a:latin typeface="Cambria Math" panose="02040503050406030204" pitchFamily="18" charset="0"/>
                            </a:rPr>
                          </m:ctrlPr>
                        </m:dPr>
                        <m:e>
                          <m:r>
                            <a:rPr lang="en-CA" sz="1800" b="0" i="1" smtClean="0">
                              <a:latin typeface="Cambria Math" panose="02040503050406030204" pitchFamily="18" charset="0"/>
                            </a:rPr>
                            <m:t>𝑥</m:t>
                          </m:r>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𝑊</m:t>
                              </m:r>
                            </m:e>
                            <m:sub>
                              <m:r>
                                <a:rPr lang="en-CA" sz="1800" b="0" i="1" smtClean="0">
                                  <a:latin typeface="Cambria Math" panose="02040503050406030204" pitchFamily="18" charset="0"/>
                                </a:rPr>
                                <m:t>𝑞</m:t>
                              </m:r>
                            </m:sub>
                          </m:sSub>
                          <m:r>
                            <a:rPr lang="en-CA" sz="1800" b="0" i="1" smtClean="0">
                              <a:latin typeface="Cambria Math" panose="02040503050406030204" pitchFamily="18" charset="0"/>
                            </a:rPr>
                            <m:t>,</m:t>
                          </m:r>
                          <m:r>
                            <a:rPr lang="en-CA" sz="1800" b="0" i="1" smtClean="0">
                              <a:latin typeface="Cambria Math" panose="02040503050406030204" pitchFamily="18" charset="0"/>
                            </a:rPr>
                            <m:t>𝐶</m:t>
                          </m:r>
                          <m:sSub>
                            <m:sSubPr>
                              <m:ctrlPr>
                                <a:rPr lang="en-CA" sz="1800" b="0" i="1" smtClean="0">
                                  <a:latin typeface="Cambria Math" panose="02040503050406030204" pitchFamily="18" charset="0"/>
                                </a:rPr>
                              </m:ctrlPr>
                            </m:sSubPr>
                            <m:e>
                              <m:r>
                                <a:rPr lang="en-CA" sz="1800" i="1" smtClean="0">
                                  <a:latin typeface="Cambria Math" panose="02040503050406030204" pitchFamily="18" charset="0"/>
                                </a:rPr>
                                <m:t>𝑊</m:t>
                              </m:r>
                            </m:e>
                            <m:sub>
                              <m:r>
                                <a:rPr lang="en-CA" sz="1800" b="0" i="1" smtClean="0">
                                  <a:latin typeface="Cambria Math" panose="02040503050406030204" pitchFamily="18" charset="0"/>
                                </a:rPr>
                                <m:t>𝑘</m:t>
                              </m:r>
                            </m:sub>
                          </m:sSub>
                          <m:r>
                            <a:rPr lang="en-CA" sz="1800" b="0" i="1" smtClean="0">
                              <a:latin typeface="Cambria Math" panose="02040503050406030204" pitchFamily="18" charset="0"/>
                            </a:rPr>
                            <m:t>,</m:t>
                          </m:r>
                          <m:r>
                            <a:rPr lang="en-CA" i="1">
                              <a:latin typeface="Cambria Math" panose="02040503050406030204" pitchFamily="18" charset="0"/>
                            </a:rPr>
                            <m:t>𝐶</m:t>
                          </m:r>
                          <m:sSub>
                            <m:sSubPr>
                              <m:ctrlPr>
                                <a:rPr lang="en-CA" i="1">
                                  <a:latin typeface="Cambria Math" panose="02040503050406030204" pitchFamily="18" charset="0"/>
                                </a:rPr>
                              </m:ctrlPr>
                            </m:sSubPr>
                            <m:e>
                              <m:r>
                                <a:rPr lang="en-CA" i="1">
                                  <a:latin typeface="Cambria Math" panose="02040503050406030204" pitchFamily="18" charset="0"/>
                                </a:rPr>
                                <m:t>𝑊</m:t>
                              </m:r>
                            </m:e>
                            <m:sub>
                              <m:r>
                                <a:rPr lang="en-CA" i="1">
                                  <a:latin typeface="Cambria Math" panose="02040503050406030204" pitchFamily="18" charset="0"/>
                                </a:rPr>
                                <m:t>𝑣</m:t>
                              </m:r>
                            </m:sub>
                          </m:sSub>
                        </m:e>
                      </m:d>
                      <m:r>
                        <a:rPr lang="en-CA" i="1">
                          <a:latin typeface="Cambria Math" panose="02040503050406030204" pitchFamily="18" charset="0"/>
                        </a:rPr>
                        <m:t>+</m:t>
                      </m:r>
                      <m:r>
                        <a:rPr lang="en-CA" i="1">
                          <a:latin typeface="Cambria Math" panose="02040503050406030204" pitchFamily="18" charset="0"/>
                        </a:rPr>
                        <m:t>𝜆</m:t>
                      </m:r>
                      <m:r>
                        <a:rPr lang="en-CA" i="1">
                          <a:latin typeface="Cambria Math" panose="02040503050406030204" pitchFamily="18" charset="0"/>
                        </a:rPr>
                        <m:t>(</m:t>
                      </m:r>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𝐴𝑡𝑡𝑛</m:t>
                      </m:r>
                      <m:d>
                        <m:dPr>
                          <m:ctrlPr>
                            <a:rPr lang="en-CA" i="1">
                              <a:latin typeface="Cambria Math" panose="02040503050406030204" pitchFamily="18" charset="0"/>
                            </a:rPr>
                          </m:ctrlPr>
                        </m:dPr>
                        <m:e>
                          <m:r>
                            <a:rPr lang="en-CA" i="1">
                              <a:latin typeface="Cambria Math" panose="02040503050406030204" pitchFamily="18" charset="0"/>
                            </a:rPr>
                            <m:t>𝑥</m:t>
                          </m:r>
                          <m:sSub>
                            <m:sSubPr>
                              <m:ctrlPr>
                                <a:rPr lang="en-CA" i="1">
                                  <a:latin typeface="Cambria Math" panose="02040503050406030204" pitchFamily="18" charset="0"/>
                                </a:rPr>
                              </m:ctrlPr>
                            </m:sSubPr>
                            <m:e>
                              <m:r>
                                <a:rPr lang="en-CA" i="1">
                                  <a:latin typeface="Cambria Math" panose="02040503050406030204" pitchFamily="18" charset="0"/>
                                </a:rPr>
                                <m:t>𝑊</m:t>
                              </m:r>
                            </m:e>
                            <m:sub>
                              <m:r>
                                <a:rPr lang="en-CA" i="1">
                                  <a:latin typeface="Cambria Math" panose="02040503050406030204" pitchFamily="18" charset="0"/>
                                </a:rPr>
                                <m:t>𝑞</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𝑃</m:t>
                              </m:r>
                            </m:e>
                            <m:sub>
                              <m:r>
                                <a:rPr lang="en-CA" i="1">
                                  <a:latin typeface="Cambria Math" panose="02040503050406030204" pitchFamily="18" charset="0"/>
                                </a:rPr>
                                <m:t>𝑘</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𝑃</m:t>
                              </m:r>
                            </m:e>
                            <m:sub>
                              <m:r>
                                <a:rPr lang="en-CA" i="1">
                                  <a:latin typeface="Cambria Math" panose="02040503050406030204" pitchFamily="18" charset="0"/>
                                </a:rPr>
                                <m:t>𝑣</m:t>
                              </m:r>
                            </m:sub>
                          </m:sSub>
                        </m:e>
                      </m:d>
                    </m:oMath>
                  </m:oMathPara>
                </a14:m>
                <a:endParaRPr lang="en-CA" sz="1800">
                  <a:latin typeface="Calibri (Body)"/>
                </a:endParaRPr>
              </a:p>
            </p:txBody>
          </p:sp>
        </mc:Choice>
        <mc:Fallback xmlns="">
          <p:sp>
            <p:nvSpPr>
              <p:cNvPr id="7" name="TextBox 6">
                <a:extLst>
                  <a:ext uri="{FF2B5EF4-FFF2-40B4-BE49-F238E27FC236}">
                    <a16:creationId xmlns:a16="http://schemas.microsoft.com/office/drawing/2014/main" id="{04061F90-5268-B1E1-F962-A22F1C3A265A}"/>
                  </a:ext>
                </a:extLst>
              </p:cNvPr>
              <p:cNvSpPr txBox="1">
                <a:spLocks noRot="1" noChangeAspect="1" noMove="1" noResize="1" noEditPoints="1" noAdjustHandles="1" noChangeArrowheads="1" noChangeShapeType="1" noTextEdit="1"/>
              </p:cNvSpPr>
              <p:nvPr/>
            </p:nvSpPr>
            <p:spPr>
              <a:xfrm>
                <a:off x="2706624" y="4332685"/>
                <a:ext cx="7017258" cy="410497"/>
              </a:xfrm>
              <a:prstGeom prst="rect">
                <a:avLst/>
              </a:prstGeom>
              <a:blipFill>
                <a:blip r:embed="rId4"/>
                <a:stretch>
                  <a:fillRect b="-7463"/>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FA62B7B2-2649-1857-7C8E-474569201010}"/>
              </a:ext>
            </a:extLst>
          </p:cNvPr>
          <p:cNvCxnSpPr/>
          <p:nvPr/>
        </p:nvCxnSpPr>
        <p:spPr>
          <a:xfrm>
            <a:off x="6150864" y="3326730"/>
            <a:ext cx="0" cy="900181"/>
          </a:xfrm>
          <a:prstGeom prst="line">
            <a:avLst/>
          </a:prstGeom>
          <a:ln w="155575">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EBB695C-CFB9-C765-D91A-3E6A304E61C6}"/>
              </a:ext>
            </a:extLst>
          </p:cNvPr>
          <p:cNvSpPr txBox="1"/>
          <p:nvPr/>
        </p:nvSpPr>
        <p:spPr>
          <a:xfrm>
            <a:off x="676656" y="4353267"/>
            <a:ext cx="2057400" cy="369332"/>
          </a:xfrm>
          <a:prstGeom prst="rect">
            <a:avLst/>
          </a:prstGeom>
          <a:noFill/>
        </p:spPr>
        <p:txBody>
          <a:bodyPr wrap="square" rtlCol="0">
            <a:spAutoFit/>
          </a:bodyPr>
          <a:lstStyle/>
          <a:p>
            <a:r>
              <a:rPr lang="en-CA"/>
              <a:t>Can re-write as: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CF34C32-8D19-D646-2D93-6AB8D9763239}"/>
                  </a:ext>
                </a:extLst>
              </p:cNvPr>
              <p:cNvSpPr txBox="1"/>
              <p:nvPr/>
            </p:nvSpPr>
            <p:spPr>
              <a:xfrm>
                <a:off x="498348" y="5257378"/>
                <a:ext cx="6088587" cy="923330"/>
              </a:xfrm>
              <a:prstGeom prst="rect">
                <a:avLst/>
              </a:prstGeom>
              <a:noFill/>
            </p:spPr>
            <p:txBody>
              <a:bodyPr wrap="square" rtlCol="0">
                <a:spAutoFit/>
              </a:bodyPr>
              <a:lstStyle/>
              <a:p>
                <a:pPr algn="ctr"/>
                <a:r>
                  <a:rPr lang="en-CA"/>
                  <a:t>Where </a:t>
                </a:r>
                <a14:m>
                  <m:oMath xmlns:m="http://schemas.openxmlformats.org/officeDocument/2006/math">
                    <m:r>
                      <a:rPr lang="en-CA" i="1" smtClean="0">
                        <a:latin typeface="Cambria Math" panose="02040503050406030204" pitchFamily="18" charset="0"/>
                      </a:rPr>
                      <m:t>𝜆</m:t>
                    </m:r>
                    <m:r>
                      <a:rPr lang="en-CA" i="1" smtClean="0">
                        <a:latin typeface="Cambria Math" panose="02040503050406030204" pitchFamily="18" charset="0"/>
                      </a:rPr>
                      <m:t>(</m:t>
                    </m:r>
                    <m:r>
                      <a:rPr lang="en-CA" i="1" smtClean="0">
                        <a:latin typeface="Cambria Math" panose="02040503050406030204" pitchFamily="18" charset="0"/>
                      </a:rPr>
                      <m:t>𝑥</m:t>
                    </m:r>
                    <m:r>
                      <a:rPr lang="en-CA" i="1" smtClean="0">
                        <a:latin typeface="Cambria Math" panose="02040503050406030204" pitchFamily="18" charset="0"/>
                      </a:rPr>
                      <m:t>)</m:t>
                    </m:r>
                  </m:oMath>
                </a14:m>
                <a:r>
                  <a:rPr lang="en-CA"/>
                  <a:t> is a scalar that </a:t>
                </a:r>
                <a:r>
                  <a:rPr lang="en-US"/>
                  <a:t>that represents the sum of normalized attention weights on the prefixes</a:t>
                </a:r>
                <a:r>
                  <a:rPr lang="en-CA"/>
                  <a:t> (</a:t>
                </a:r>
                <a:r>
                  <a:rPr lang="en-CA" err="1"/>
                  <a:t>i</a:t>
                </a:r>
                <a:r>
                  <a:rPr lang="en-CA"/>
                  <a:t> and j index values in the vectors)</a:t>
                </a:r>
              </a:p>
            </p:txBody>
          </p:sp>
        </mc:Choice>
        <mc:Fallback xmlns="">
          <p:sp>
            <p:nvSpPr>
              <p:cNvPr id="13" name="TextBox 12">
                <a:extLst>
                  <a:ext uri="{FF2B5EF4-FFF2-40B4-BE49-F238E27FC236}">
                    <a16:creationId xmlns:a16="http://schemas.microsoft.com/office/drawing/2014/main" id="{8CF34C32-8D19-D646-2D93-6AB8D9763239}"/>
                  </a:ext>
                </a:extLst>
              </p:cNvPr>
              <p:cNvSpPr txBox="1">
                <a:spLocks noRot="1" noChangeAspect="1" noMove="1" noResize="1" noEditPoints="1" noAdjustHandles="1" noChangeArrowheads="1" noChangeShapeType="1" noTextEdit="1"/>
              </p:cNvSpPr>
              <p:nvPr/>
            </p:nvSpPr>
            <p:spPr>
              <a:xfrm>
                <a:off x="498348" y="5257378"/>
                <a:ext cx="6088587" cy="923330"/>
              </a:xfrm>
              <a:prstGeom prst="rect">
                <a:avLst/>
              </a:prstGeom>
              <a:blipFill>
                <a:blip r:embed="rId5"/>
                <a:stretch>
                  <a:fillRect t="-3289"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D986325-6D3E-8F08-C0EB-EEAE27883E7A}"/>
                  </a:ext>
                </a:extLst>
              </p:cNvPr>
              <p:cNvSpPr txBox="1"/>
              <p:nvPr/>
            </p:nvSpPr>
            <p:spPr>
              <a:xfrm>
                <a:off x="6586935" y="5212998"/>
                <a:ext cx="4277377" cy="777200"/>
              </a:xfrm>
              <a:prstGeom prst="rect">
                <a:avLst/>
              </a:prstGeom>
              <a:noFill/>
            </p:spPr>
            <p:txBody>
              <a:bodyPr wrap="square">
                <a:spAutoFit/>
              </a:bodyPr>
              <a:lstStyle/>
              <a:p>
                <a14:m>
                  <m:oMath xmlns:m="http://schemas.openxmlformats.org/officeDocument/2006/math">
                    <m:r>
                      <a:rPr lang="en-CA" sz="2000" i="1" smtClean="0">
                        <a:latin typeface="Cambria Math" panose="02040503050406030204" pitchFamily="18" charset="0"/>
                      </a:rPr>
                      <m:t>𝜆</m:t>
                    </m:r>
                    <m:d>
                      <m:dPr>
                        <m:ctrlPr>
                          <a:rPr lang="en-CA" sz="2000" i="1" smtClean="0">
                            <a:latin typeface="Cambria Math" panose="02040503050406030204" pitchFamily="18" charset="0"/>
                          </a:rPr>
                        </m:ctrlPr>
                      </m:dPr>
                      <m:e>
                        <m:r>
                          <a:rPr lang="en-CA" sz="2000" i="1" smtClean="0">
                            <a:latin typeface="Cambria Math" panose="02040503050406030204" pitchFamily="18" charset="0"/>
                          </a:rPr>
                          <m:t>𝑥</m:t>
                        </m:r>
                      </m:e>
                    </m:d>
                    <m:r>
                      <a:rPr lang="en-CA" sz="2000" b="0" i="1" smtClean="0">
                        <a:latin typeface="Cambria Math" panose="02040503050406030204" pitchFamily="18" charset="0"/>
                      </a:rPr>
                      <m:t>=</m:t>
                    </m:r>
                    <m:f>
                      <m:fPr>
                        <m:ctrlPr>
                          <a:rPr lang="en-CA" sz="2000" b="0" i="1" smtClean="0">
                            <a:latin typeface="Cambria Math" panose="02040503050406030204" pitchFamily="18" charset="0"/>
                          </a:rPr>
                        </m:ctrlPr>
                      </m:fPr>
                      <m:num>
                        <m:nary>
                          <m:naryPr>
                            <m:chr m:val="∑"/>
                            <m:supHide m:val="on"/>
                            <m:ctrlPr>
                              <a:rPr lang="en-CA" sz="2000" b="0" i="1" smtClean="0">
                                <a:latin typeface="Cambria Math" panose="02040503050406030204" pitchFamily="18" charset="0"/>
                              </a:rPr>
                            </m:ctrlPr>
                          </m:naryPr>
                          <m:sub>
                            <m:r>
                              <a:rPr lang="en-CA" sz="2000" b="0" i="1" smtClean="0">
                                <a:latin typeface="Cambria Math" panose="02040503050406030204" pitchFamily="18" charset="0"/>
                              </a:rPr>
                              <m:t>𝑖</m:t>
                            </m:r>
                          </m:sub>
                          <m:sup/>
                          <m:e>
                            <m:sSub>
                              <m:sSubPr>
                                <m:ctrlPr>
                                  <a:rPr lang="en-CA" sz="2000" b="0" i="1" smtClean="0">
                                    <a:latin typeface="Cambria Math" panose="02040503050406030204" pitchFamily="18" charset="0"/>
                                  </a:rPr>
                                </m:ctrlPr>
                              </m:sSubPr>
                              <m:e>
                                <m:func>
                                  <m:funcPr>
                                    <m:ctrlPr>
                                      <a:rPr lang="en-CA" sz="2000" b="0" i="1" smtClean="0">
                                        <a:latin typeface="Cambria Math" panose="02040503050406030204" pitchFamily="18" charset="0"/>
                                      </a:rPr>
                                    </m:ctrlPr>
                                  </m:funcPr>
                                  <m:fName>
                                    <m:r>
                                      <m:rPr>
                                        <m:sty m:val="p"/>
                                      </m:rPr>
                                      <a:rPr lang="en-CA" sz="2000" b="0" i="0" smtClean="0">
                                        <a:latin typeface="Cambria Math" panose="02040503050406030204" pitchFamily="18" charset="0"/>
                                      </a:rPr>
                                      <m:t>exp</m:t>
                                    </m:r>
                                  </m:fName>
                                  <m:e>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𝑥</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𝑊</m:t>
                                            </m:r>
                                          </m:e>
                                          <m:sub>
                                            <m:r>
                                              <a:rPr lang="en-CA" sz="2000" b="0" i="1" smtClean="0">
                                                <a:latin typeface="Cambria Math" panose="02040503050406030204" pitchFamily="18" charset="0"/>
                                              </a:rPr>
                                              <m:t>𝑞</m:t>
                                            </m:r>
                                          </m:sub>
                                        </m:sSub>
                                        <m:sSubSup>
                                          <m:sSubSupPr>
                                            <m:ctrlPr>
                                              <a:rPr lang="en-CA" sz="2000" b="0" i="1" smtClean="0">
                                                <a:latin typeface="Cambria Math" panose="02040503050406030204" pitchFamily="18" charset="0"/>
                                              </a:rPr>
                                            </m:ctrlPr>
                                          </m:sSubSupPr>
                                          <m:e>
                                            <m:r>
                                              <a:rPr lang="en-CA" sz="2000" b="0" i="1" smtClean="0">
                                                <a:latin typeface="Cambria Math" panose="02040503050406030204" pitchFamily="18" charset="0"/>
                                              </a:rPr>
                                              <m:t>𝑃</m:t>
                                            </m:r>
                                          </m:e>
                                          <m:sub>
                                            <m:r>
                                              <a:rPr lang="en-CA" sz="2000" b="0" i="1" smtClean="0">
                                                <a:latin typeface="Cambria Math" panose="02040503050406030204" pitchFamily="18" charset="0"/>
                                              </a:rPr>
                                              <m:t>𝑘</m:t>
                                            </m:r>
                                          </m:sub>
                                          <m:sup>
                                            <m:r>
                                              <a:rPr lang="en-CA" sz="2000" b="0" i="1" smtClean="0">
                                                <a:latin typeface="Cambria Math" panose="02040503050406030204" pitchFamily="18" charset="0"/>
                                              </a:rPr>
                                              <m:t>𝑇</m:t>
                                            </m:r>
                                          </m:sup>
                                        </m:sSubSup>
                                      </m:e>
                                    </m:d>
                                  </m:e>
                                </m:func>
                              </m:e>
                              <m:sub>
                                <m:r>
                                  <a:rPr lang="en-CA" sz="2000" b="0" i="1" smtClean="0">
                                    <a:latin typeface="Cambria Math" panose="02040503050406030204" pitchFamily="18" charset="0"/>
                                  </a:rPr>
                                  <m:t>𝑖</m:t>
                                </m:r>
                              </m:sub>
                            </m:sSub>
                          </m:e>
                        </m:nary>
                      </m:num>
                      <m:den>
                        <m:nary>
                          <m:naryPr>
                            <m:chr m:val="∑"/>
                            <m:supHide m:val="on"/>
                            <m:ctrlPr>
                              <a:rPr lang="en-CA" sz="2000" i="1">
                                <a:latin typeface="Cambria Math" panose="02040503050406030204" pitchFamily="18" charset="0"/>
                              </a:rPr>
                            </m:ctrlPr>
                          </m:naryPr>
                          <m:sub>
                            <m:r>
                              <a:rPr lang="en-CA" sz="2000" i="1">
                                <a:latin typeface="Cambria Math" panose="02040503050406030204" pitchFamily="18" charset="0"/>
                              </a:rPr>
                              <m:t>𝑖</m:t>
                            </m:r>
                          </m:sub>
                          <m:sup/>
                          <m:e>
                            <m:sSub>
                              <m:sSubPr>
                                <m:ctrlPr>
                                  <a:rPr lang="en-CA" sz="2000" i="1">
                                    <a:latin typeface="Cambria Math" panose="02040503050406030204" pitchFamily="18" charset="0"/>
                                  </a:rPr>
                                </m:ctrlPr>
                              </m:sSubPr>
                              <m:e>
                                <m:func>
                                  <m:funcPr>
                                    <m:ctrlPr>
                                      <a:rPr lang="en-CA" sz="2000" i="1">
                                        <a:latin typeface="Cambria Math" panose="02040503050406030204" pitchFamily="18" charset="0"/>
                                      </a:rPr>
                                    </m:ctrlPr>
                                  </m:funcPr>
                                  <m:fName>
                                    <m:r>
                                      <m:rPr>
                                        <m:sty m:val="p"/>
                                      </m:rPr>
                                      <a:rPr lang="en-CA" sz="2000">
                                        <a:latin typeface="Cambria Math" panose="02040503050406030204" pitchFamily="18" charset="0"/>
                                      </a:rPr>
                                      <m:t>exp</m:t>
                                    </m:r>
                                  </m:fName>
                                  <m:e>
                                    <m:d>
                                      <m:dPr>
                                        <m:ctrlPr>
                                          <a:rPr lang="en-CA" sz="2000" i="1">
                                            <a:latin typeface="Cambria Math" panose="02040503050406030204" pitchFamily="18" charset="0"/>
                                          </a:rPr>
                                        </m:ctrlPr>
                                      </m:dPr>
                                      <m:e>
                                        <m:r>
                                          <a:rPr lang="en-CA" sz="2000" i="1">
                                            <a:latin typeface="Cambria Math" panose="02040503050406030204" pitchFamily="18" charset="0"/>
                                          </a:rPr>
                                          <m:t>𝑥</m:t>
                                        </m:r>
                                        <m:sSub>
                                          <m:sSubPr>
                                            <m:ctrlPr>
                                              <a:rPr lang="en-CA" sz="2000" i="1">
                                                <a:latin typeface="Cambria Math" panose="02040503050406030204" pitchFamily="18" charset="0"/>
                                              </a:rPr>
                                            </m:ctrlPr>
                                          </m:sSubPr>
                                          <m:e>
                                            <m:r>
                                              <a:rPr lang="en-CA" sz="2000" i="1">
                                                <a:latin typeface="Cambria Math" panose="02040503050406030204" pitchFamily="18" charset="0"/>
                                              </a:rPr>
                                              <m:t>𝑊</m:t>
                                            </m:r>
                                          </m:e>
                                          <m:sub>
                                            <m:r>
                                              <a:rPr lang="en-CA" sz="2000" i="1">
                                                <a:latin typeface="Cambria Math" panose="02040503050406030204" pitchFamily="18" charset="0"/>
                                              </a:rPr>
                                              <m:t>𝑞</m:t>
                                            </m:r>
                                          </m:sub>
                                        </m:sSub>
                                        <m:sSubSup>
                                          <m:sSubSupPr>
                                            <m:ctrlPr>
                                              <a:rPr lang="en-CA" sz="2000" i="1">
                                                <a:latin typeface="Cambria Math" panose="02040503050406030204" pitchFamily="18" charset="0"/>
                                              </a:rPr>
                                            </m:ctrlPr>
                                          </m:sSubSupPr>
                                          <m:e>
                                            <m:r>
                                              <a:rPr lang="en-CA" sz="2000" i="1">
                                                <a:latin typeface="Cambria Math" panose="02040503050406030204" pitchFamily="18" charset="0"/>
                                              </a:rPr>
                                              <m:t>𝑃</m:t>
                                            </m:r>
                                          </m:e>
                                          <m:sub>
                                            <m:r>
                                              <a:rPr lang="en-CA" sz="2000" i="1">
                                                <a:latin typeface="Cambria Math" panose="02040503050406030204" pitchFamily="18" charset="0"/>
                                              </a:rPr>
                                              <m:t>𝑘</m:t>
                                            </m:r>
                                          </m:sub>
                                          <m:sup>
                                            <m:r>
                                              <a:rPr lang="en-CA" sz="2000" i="1">
                                                <a:latin typeface="Cambria Math" panose="02040503050406030204" pitchFamily="18" charset="0"/>
                                              </a:rPr>
                                              <m:t>𝑇</m:t>
                                            </m:r>
                                          </m:sup>
                                        </m:sSubSup>
                                      </m:e>
                                    </m:d>
                                  </m:e>
                                </m:func>
                              </m:e>
                              <m:sub>
                                <m:r>
                                  <a:rPr lang="en-CA" sz="2000" i="1">
                                    <a:latin typeface="Cambria Math" panose="02040503050406030204" pitchFamily="18" charset="0"/>
                                  </a:rPr>
                                  <m:t>𝑖</m:t>
                                </m:r>
                              </m:sub>
                            </m:sSub>
                          </m:e>
                        </m:nary>
                        <m:r>
                          <a:rPr lang="en-CA" sz="2000" b="0" i="1" smtClean="0">
                            <a:latin typeface="Cambria Math" panose="02040503050406030204" pitchFamily="18" charset="0"/>
                          </a:rPr>
                          <m:t>+</m:t>
                        </m:r>
                        <m:nary>
                          <m:naryPr>
                            <m:chr m:val="∑"/>
                            <m:supHide m:val="on"/>
                            <m:ctrlPr>
                              <a:rPr lang="en-CA" sz="2000" b="0" i="1" smtClean="0">
                                <a:latin typeface="Cambria Math" panose="02040503050406030204" pitchFamily="18" charset="0"/>
                              </a:rPr>
                            </m:ctrlPr>
                          </m:naryPr>
                          <m:sub>
                            <m:r>
                              <a:rPr lang="en-CA" sz="2000" b="0" i="1" smtClean="0">
                                <a:latin typeface="Cambria Math" panose="02040503050406030204" pitchFamily="18" charset="0"/>
                              </a:rPr>
                              <m:t>𝑗</m:t>
                            </m:r>
                          </m:sub>
                          <m:sup/>
                          <m:e>
                            <m:sSub>
                              <m:sSubPr>
                                <m:ctrlPr>
                                  <a:rPr lang="en-CA" sz="2000" b="0" i="1" smtClean="0">
                                    <a:latin typeface="Cambria Math" panose="02040503050406030204" pitchFamily="18" charset="0"/>
                                  </a:rPr>
                                </m:ctrlPr>
                              </m:sSubPr>
                              <m:e>
                                <m:func>
                                  <m:funcPr>
                                    <m:ctrlPr>
                                      <a:rPr lang="en-CA" sz="2000" b="0" i="1" smtClean="0">
                                        <a:latin typeface="Cambria Math" panose="02040503050406030204" pitchFamily="18" charset="0"/>
                                      </a:rPr>
                                    </m:ctrlPr>
                                  </m:funcPr>
                                  <m:fName>
                                    <m:r>
                                      <m:rPr>
                                        <m:sty m:val="p"/>
                                      </m:rPr>
                                      <a:rPr lang="en-CA" sz="2000" b="0" i="0" smtClean="0">
                                        <a:latin typeface="Cambria Math" panose="02040503050406030204" pitchFamily="18" charset="0"/>
                                      </a:rPr>
                                      <m:t>exp</m:t>
                                    </m:r>
                                  </m:fName>
                                  <m:e>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𝑥</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𝑊</m:t>
                                            </m:r>
                                          </m:e>
                                          <m:sub>
                                            <m:r>
                                              <a:rPr lang="en-CA" sz="2000" b="0" i="1" smtClean="0">
                                                <a:latin typeface="Cambria Math" panose="02040503050406030204" pitchFamily="18" charset="0"/>
                                              </a:rPr>
                                              <m:t>𝑞</m:t>
                                            </m:r>
                                          </m:sub>
                                        </m:sSub>
                                        <m:sSubSup>
                                          <m:sSubSupPr>
                                            <m:ctrlPr>
                                              <a:rPr lang="en-CA" sz="2000" b="0" i="1" smtClean="0">
                                                <a:latin typeface="Cambria Math" panose="02040503050406030204" pitchFamily="18" charset="0"/>
                                              </a:rPr>
                                            </m:ctrlPr>
                                          </m:sSubSupPr>
                                          <m:e>
                                            <m:r>
                                              <a:rPr lang="en-CA" sz="2000" b="0" i="1" smtClean="0">
                                                <a:latin typeface="Cambria Math" panose="02040503050406030204" pitchFamily="18" charset="0"/>
                                              </a:rPr>
                                              <m:t>𝑊</m:t>
                                            </m:r>
                                          </m:e>
                                          <m:sub>
                                            <m:r>
                                              <a:rPr lang="en-CA" sz="2000" b="0" i="1" smtClean="0">
                                                <a:latin typeface="Cambria Math" panose="02040503050406030204" pitchFamily="18" charset="0"/>
                                              </a:rPr>
                                              <m:t>𝑘</m:t>
                                            </m:r>
                                          </m:sub>
                                          <m:sup>
                                            <m:r>
                                              <a:rPr lang="en-CA" sz="2000" b="0" i="1" smtClean="0">
                                                <a:latin typeface="Cambria Math" panose="02040503050406030204" pitchFamily="18" charset="0"/>
                                              </a:rPr>
                                              <m:t>𝑇</m:t>
                                            </m:r>
                                          </m:sup>
                                        </m:sSubSup>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𝐶</m:t>
                                            </m:r>
                                          </m:e>
                                          <m:sup>
                                            <m:r>
                                              <a:rPr lang="en-CA" sz="2000" b="0" i="1" smtClean="0">
                                                <a:latin typeface="Cambria Math" panose="02040503050406030204" pitchFamily="18" charset="0"/>
                                              </a:rPr>
                                              <m:t>𝑇</m:t>
                                            </m:r>
                                          </m:sup>
                                        </m:sSup>
                                      </m:e>
                                    </m:d>
                                  </m:e>
                                </m:func>
                              </m:e>
                              <m:sub>
                                <m:r>
                                  <a:rPr lang="en-CA" sz="2000" b="0" i="1" smtClean="0">
                                    <a:latin typeface="Cambria Math" panose="02040503050406030204" pitchFamily="18" charset="0"/>
                                  </a:rPr>
                                  <m:t>𝑗</m:t>
                                </m:r>
                              </m:sub>
                            </m:sSub>
                          </m:e>
                        </m:nary>
                      </m:den>
                    </m:f>
                  </m:oMath>
                </a14:m>
                <a:r>
                  <a:rPr lang="en-CA" sz="2000"/>
                  <a:t> </a:t>
                </a:r>
              </a:p>
            </p:txBody>
          </p:sp>
        </mc:Choice>
        <mc:Fallback xmlns="">
          <p:sp>
            <p:nvSpPr>
              <p:cNvPr id="15" name="TextBox 14">
                <a:extLst>
                  <a:ext uri="{FF2B5EF4-FFF2-40B4-BE49-F238E27FC236}">
                    <a16:creationId xmlns:a16="http://schemas.microsoft.com/office/drawing/2014/main" id="{AD986325-6D3E-8F08-C0EB-EEAE27883E7A}"/>
                  </a:ext>
                </a:extLst>
              </p:cNvPr>
              <p:cNvSpPr txBox="1">
                <a:spLocks noRot="1" noChangeAspect="1" noMove="1" noResize="1" noEditPoints="1" noAdjustHandles="1" noChangeArrowheads="1" noChangeShapeType="1" noTextEdit="1"/>
              </p:cNvSpPr>
              <p:nvPr/>
            </p:nvSpPr>
            <p:spPr>
              <a:xfrm>
                <a:off x="6586935" y="5212998"/>
                <a:ext cx="4277377" cy="777200"/>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440206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p:txBody>
          <a:bodyPr>
            <a:normAutofit/>
          </a:bodyPr>
          <a:lstStyle/>
          <a:p>
            <a:r>
              <a:rPr lang="en-CA" sz="4000"/>
              <a:t>Recall: Prefix Tuning, now in a New Form!</a:t>
            </a:r>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72</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D6BBED2-0550-A479-DAFD-1A83D5EDF94E}"/>
                  </a:ext>
                </a:extLst>
              </p:cNvPr>
              <p:cNvSpPr txBox="1"/>
              <p:nvPr/>
            </p:nvSpPr>
            <p:spPr>
              <a:xfrm>
                <a:off x="966216" y="1406497"/>
                <a:ext cx="9107682" cy="445891"/>
              </a:xfrm>
              <a:prstGeom prst="rect">
                <a:avLst/>
              </a:prstGeom>
              <a:noFill/>
            </p:spPr>
            <p:txBody>
              <a:bodyPr wrap="square" rtlCol="0">
                <a:spAutoFit/>
              </a:bodyPr>
              <a:lstStyle/>
              <a:p>
                <a:r>
                  <a:rPr lang="en-CA" sz="2000"/>
                  <a:t>Whereas attention before was just: </a:t>
                </a:r>
                <a14:m>
                  <m:oMath xmlns:m="http://schemas.openxmlformats.org/officeDocument/2006/math">
                    <m:r>
                      <a:rPr lang="en-CA" sz="2000" b="0" i="1" smtClean="0">
                        <a:latin typeface="Cambria Math" panose="02040503050406030204" pitchFamily="18" charset="0"/>
                      </a:rPr>
                      <m:t>𝐴𝑡𝑡𝑛</m:t>
                    </m:r>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𝑥</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𝑊</m:t>
                            </m:r>
                          </m:e>
                          <m:sub>
                            <m:r>
                              <a:rPr lang="en-CA" sz="2000" b="0" i="1" smtClean="0">
                                <a:latin typeface="Cambria Math" panose="02040503050406030204" pitchFamily="18" charset="0"/>
                              </a:rPr>
                              <m:t>𝑞</m:t>
                            </m:r>
                          </m:sub>
                        </m:sSub>
                        <m:r>
                          <a:rPr lang="en-CA" sz="2000" b="0" i="1" smtClean="0">
                            <a:latin typeface="Cambria Math" panose="02040503050406030204" pitchFamily="18" charset="0"/>
                          </a:rPr>
                          <m:t>,</m:t>
                        </m:r>
                        <m:r>
                          <a:rPr lang="en-CA" sz="2000" b="0" i="1" smtClean="0">
                            <a:latin typeface="Cambria Math" panose="02040503050406030204" pitchFamily="18" charset="0"/>
                          </a:rPr>
                          <m:t>𝐶</m:t>
                        </m:r>
                        <m:sSub>
                          <m:sSubPr>
                            <m:ctrlPr>
                              <a:rPr lang="en-CA" sz="2000" b="0" i="1" smtClean="0">
                                <a:latin typeface="Cambria Math" panose="02040503050406030204" pitchFamily="18" charset="0"/>
                              </a:rPr>
                            </m:ctrlPr>
                          </m:sSubPr>
                          <m:e>
                            <m:r>
                              <a:rPr lang="en-CA" sz="2000" i="1" smtClean="0">
                                <a:latin typeface="Cambria Math" panose="02040503050406030204" pitchFamily="18" charset="0"/>
                              </a:rPr>
                              <m:t>𝑊</m:t>
                            </m:r>
                          </m:e>
                          <m:sub>
                            <m:r>
                              <a:rPr lang="en-CA" sz="2000" b="0" i="1" smtClean="0">
                                <a:latin typeface="Cambria Math" panose="02040503050406030204" pitchFamily="18" charset="0"/>
                              </a:rPr>
                              <m:t>𝑘</m:t>
                            </m:r>
                          </m:sub>
                        </m:sSub>
                        <m:r>
                          <a:rPr lang="en-CA" sz="2000" b="0" i="1" smtClean="0">
                            <a:latin typeface="Cambria Math" panose="02040503050406030204" pitchFamily="18" charset="0"/>
                          </a:rPr>
                          <m:t>,</m:t>
                        </m:r>
                        <m:r>
                          <a:rPr lang="en-CA" sz="2000" i="1">
                            <a:latin typeface="Cambria Math" panose="02040503050406030204" pitchFamily="18" charset="0"/>
                          </a:rPr>
                          <m:t>𝐶</m:t>
                        </m:r>
                        <m:sSub>
                          <m:sSubPr>
                            <m:ctrlPr>
                              <a:rPr lang="en-CA" sz="2000" i="1">
                                <a:latin typeface="Cambria Math" panose="02040503050406030204" pitchFamily="18" charset="0"/>
                              </a:rPr>
                            </m:ctrlPr>
                          </m:sSubPr>
                          <m:e>
                            <m:r>
                              <a:rPr lang="en-CA" sz="2000" i="1">
                                <a:latin typeface="Cambria Math" panose="02040503050406030204" pitchFamily="18" charset="0"/>
                              </a:rPr>
                              <m:t>𝑊</m:t>
                            </m:r>
                          </m:e>
                          <m:sub>
                            <m:r>
                              <a:rPr lang="en-CA" sz="2000" i="1">
                                <a:latin typeface="Cambria Math" panose="02040503050406030204" pitchFamily="18" charset="0"/>
                              </a:rPr>
                              <m:t>𝑣</m:t>
                            </m:r>
                          </m:sub>
                        </m:sSub>
                      </m:e>
                    </m:d>
                  </m:oMath>
                </a14:m>
                <a:r>
                  <a:rPr lang="en-CA" sz="2000"/>
                  <a:t> </a:t>
                </a:r>
              </a:p>
            </p:txBody>
          </p:sp>
        </mc:Choice>
        <mc:Fallback xmlns="">
          <p:sp>
            <p:nvSpPr>
              <p:cNvPr id="11" name="TextBox 10">
                <a:extLst>
                  <a:ext uri="{FF2B5EF4-FFF2-40B4-BE49-F238E27FC236}">
                    <a16:creationId xmlns:a16="http://schemas.microsoft.com/office/drawing/2014/main" id="{6D6BBED2-0550-A479-DAFD-1A83D5EDF94E}"/>
                  </a:ext>
                </a:extLst>
              </p:cNvPr>
              <p:cNvSpPr txBox="1">
                <a:spLocks noRot="1" noChangeAspect="1" noMove="1" noResize="1" noEditPoints="1" noAdjustHandles="1" noChangeArrowheads="1" noChangeShapeType="1" noTextEdit="1"/>
              </p:cNvSpPr>
              <p:nvPr/>
            </p:nvSpPr>
            <p:spPr>
              <a:xfrm>
                <a:off x="966216" y="1406497"/>
                <a:ext cx="9107682" cy="445891"/>
              </a:xfrm>
              <a:prstGeom prst="rect">
                <a:avLst/>
              </a:prstGeom>
              <a:blipFill>
                <a:blip r:embed="rId2"/>
                <a:stretch>
                  <a:fillRect l="-736" t="-2740" b="-191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44D0CB1-F5FF-A305-7B33-9B8A96FB0882}"/>
                  </a:ext>
                </a:extLst>
              </p:cNvPr>
              <p:cNvSpPr txBox="1"/>
              <p:nvPr/>
            </p:nvSpPr>
            <p:spPr>
              <a:xfrm>
                <a:off x="966216" y="1886036"/>
                <a:ext cx="10006584" cy="753668"/>
              </a:xfrm>
              <a:prstGeom prst="rect">
                <a:avLst/>
              </a:prstGeom>
              <a:noFill/>
            </p:spPr>
            <p:txBody>
              <a:bodyPr wrap="square" rtlCol="0">
                <a:spAutoFit/>
              </a:bodyPr>
              <a:lstStyle/>
              <a:p>
                <a:r>
                  <a:rPr lang="en-CA" sz="2000"/>
                  <a:t>With prefix tuning we have: </a:t>
                </a:r>
                <a14:m>
                  <m:oMath xmlns:m="http://schemas.openxmlformats.org/officeDocument/2006/math">
                    <m:d>
                      <m:dPr>
                        <m:ctrlPr>
                          <a:rPr lang="en-CA" sz="2000" b="0" i="1" smtClean="0">
                            <a:latin typeface="Cambria Math" panose="02040503050406030204" pitchFamily="18" charset="0"/>
                          </a:rPr>
                        </m:ctrlPr>
                      </m:dPr>
                      <m:e>
                        <m:r>
                          <a:rPr lang="en-CA" sz="2000" b="0" i="1" smtClean="0">
                            <a:latin typeface="Cambria Math" panose="02040503050406030204" pitchFamily="18" charset="0"/>
                          </a:rPr>
                          <m:t>1−</m:t>
                        </m:r>
                        <m:r>
                          <a:rPr lang="en-CA" sz="2000" b="0" i="1" smtClean="0">
                            <a:latin typeface="Cambria Math" panose="02040503050406030204" pitchFamily="18" charset="0"/>
                          </a:rPr>
                          <m:t>𝜆</m:t>
                        </m:r>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𝑥</m:t>
                            </m:r>
                          </m:e>
                        </m:d>
                      </m:e>
                    </m:d>
                    <m:r>
                      <a:rPr lang="en-CA" sz="2000" b="0" i="1" smtClean="0">
                        <a:latin typeface="Cambria Math" panose="02040503050406030204" pitchFamily="18" charset="0"/>
                      </a:rPr>
                      <m:t>𝐴𝑡𝑡𝑛</m:t>
                    </m:r>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𝑥</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𝑊</m:t>
                            </m:r>
                          </m:e>
                          <m:sub>
                            <m:r>
                              <a:rPr lang="en-CA" sz="2000" b="0" i="1" smtClean="0">
                                <a:latin typeface="Cambria Math" panose="02040503050406030204" pitchFamily="18" charset="0"/>
                              </a:rPr>
                              <m:t>𝑞</m:t>
                            </m:r>
                          </m:sub>
                        </m:sSub>
                        <m:r>
                          <a:rPr lang="en-CA" sz="2000" b="0" i="1" smtClean="0">
                            <a:latin typeface="Cambria Math" panose="02040503050406030204" pitchFamily="18" charset="0"/>
                          </a:rPr>
                          <m:t>,</m:t>
                        </m:r>
                        <m:r>
                          <a:rPr lang="en-CA" sz="2000" b="0" i="1" smtClean="0">
                            <a:latin typeface="Cambria Math" panose="02040503050406030204" pitchFamily="18" charset="0"/>
                          </a:rPr>
                          <m:t>𝐶</m:t>
                        </m:r>
                        <m:sSub>
                          <m:sSubPr>
                            <m:ctrlPr>
                              <a:rPr lang="en-CA" sz="2000" b="0" i="1" smtClean="0">
                                <a:latin typeface="Cambria Math" panose="02040503050406030204" pitchFamily="18" charset="0"/>
                              </a:rPr>
                            </m:ctrlPr>
                          </m:sSubPr>
                          <m:e>
                            <m:r>
                              <a:rPr lang="en-CA" sz="2000" i="1" smtClean="0">
                                <a:latin typeface="Cambria Math" panose="02040503050406030204" pitchFamily="18" charset="0"/>
                              </a:rPr>
                              <m:t>𝑊</m:t>
                            </m:r>
                          </m:e>
                          <m:sub>
                            <m:r>
                              <a:rPr lang="en-CA" sz="2000" b="0" i="1" smtClean="0">
                                <a:latin typeface="Cambria Math" panose="02040503050406030204" pitchFamily="18" charset="0"/>
                              </a:rPr>
                              <m:t>𝑘</m:t>
                            </m:r>
                          </m:sub>
                        </m:sSub>
                        <m:r>
                          <a:rPr lang="en-CA" sz="2000" b="0" i="1" smtClean="0">
                            <a:latin typeface="Cambria Math" panose="02040503050406030204" pitchFamily="18" charset="0"/>
                          </a:rPr>
                          <m:t>,</m:t>
                        </m:r>
                        <m:r>
                          <a:rPr lang="en-CA" sz="2000" i="1">
                            <a:latin typeface="Cambria Math" panose="02040503050406030204" pitchFamily="18" charset="0"/>
                          </a:rPr>
                          <m:t>𝐶</m:t>
                        </m:r>
                        <m:sSub>
                          <m:sSubPr>
                            <m:ctrlPr>
                              <a:rPr lang="en-CA" sz="2000" i="1">
                                <a:latin typeface="Cambria Math" panose="02040503050406030204" pitchFamily="18" charset="0"/>
                              </a:rPr>
                            </m:ctrlPr>
                          </m:sSubPr>
                          <m:e>
                            <m:r>
                              <a:rPr lang="en-CA" sz="2000" i="1">
                                <a:latin typeface="Cambria Math" panose="02040503050406030204" pitchFamily="18" charset="0"/>
                              </a:rPr>
                              <m:t>𝑊</m:t>
                            </m:r>
                          </m:e>
                          <m:sub>
                            <m:r>
                              <a:rPr lang="en-CA" sz="2000" i="1">
                                <a:latin typeface="Cambria Math" panose="02040503050406030204" pitchFamily="18" charset="0"/>
                              </a:rPr>
                              <m:t>𝑣</m:t>
                            </m:r>
                          </m:sub>
                        </m:sSub>
                      </m:e>
                    </m:d>
                    <m:r>
                      <a:rPr lang="en-CA" sz="2000" i="1">
                        <a:latin typeface="Cambria Math" panose="02040503050406030204" pitchFamily="18" charset="0"/>
                      </a:rPr>
                      <m:t>+</m:t>
                    </m:r>
                    <m:r>
                      <a:rPr lang="en-CA" sz="2000" i="1">
                        <a:latin typeface="Cambria Math" panose="02040503050406030204" pitchFamily="18" charset="0"/>
                      </a:rPr>
                      <m:t>𝜆</m:t>
                    </m:r>
                    <m:r>
                      <a:rPr lang="en-CA" sz="2000" i="1">
                        <a:latin typeface="Cambria Math" panose="02040503050406030204" pitchFamily="18" charset="0"/>
                      </a:rPr>
                      <m:t>(</m:t>
                    </m:r>
                    <m:r>
                      <a:rPr lang="en-CA" sz="2000" i="1">
                        <a:latin typeface="Cambria Math" panose="02040503050406030204" pitchFamily="18" charset="0"/>
                      </a:rPr>
                      <m:t>𝑥</m:t>
                    </m:r>
                    <m:r>
                      <a:rPr lang="en-CA" sz="2000" i="1">
                        <a:latin typeface="Cambria Math" panose="02040503050406030204" pitchFamily="18" charset="0"/>
                      </a:rPr>
                      <m:t>)</m:t>
                    </m:r>
                    <m:r>
                      <a:rPr lang="en-CA" sz="2000" i="1">
                        <a:latin typeface="Cambria Math" panose="02040503050406030204" pitchFamily="18" charset="0"/>
                      </a:rPr>
                      <m:t>𝐴𝑡𝑡𝑛</m:t>
                    </m:r>
                    <m:d>
                      <m:dPr>
                        <m:ctrlPr>
                          <a:rPr lang="en-CA" sz="2000" i="1">
                            <a:latin typeface="Cambria Math" panose="02040503050406030204" pitchFamily="18" charset="0"/>
                          </a:rPr>
                        </m:ctrlPr>
                      </m:dPr>
                      <m:e>
                        <m:r>
                          <a:rPr lang="en-CA" sz="2000" i="1">
                            <a:latin typeface="Cambria Math" panose="02040503050406030204" pitchFamily="18" charset="0"/>
                          </a:rPr>
                          <m:t>𝑥</m:t>
                        </m:r>
                        <m:sSub>
                          <m:sSubPr>
                            <m:ctrlPr>
                              <a:rPr lang="en-CA" sz="2000" i="1">
                                <a:latin typeface="Cambria Math" panose="02040503050406030204" pitchFamily="18" charset="0"/>
                              </a:rPr>
                            </m:ctrlPr>
                          </m:sSubPr>
                          <m:e>
                            <m:r>
                              <a:rPr lang="en-CA" sz="2000" i="1">
                                <a:latin typeface="Cambria Math" panose="02040503050406030204" pitchFamily="18" charset="0"/>
                              </a:rPr>
                              <m:t>𝑊</m:t>
                            </m:r>
                          </m:e>
                          <m:sub>
                            <m:r>
                              <a:rPr lang="en-CA" sz="2000" i="1">
                                <a:latin typeface="Cambria Math" panose="02040503050406030204" pitchFamily="18" charset="0"/>
                              </a:rPr>
                              <m:t>𝑞</m:t>
                            </m:r>
                          </m:sub>
                        </m:sSub>
                        <m:r>
                          <a:rPr lang="en-CA" sz="2000" i="1">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𝑃</m:t>
                            </m:r>
                          </m:e>
                          <m:sub>
                            <m:r>
                              <a:rPr lang="en-CA" sz="2000" i="1">
                                <a:latin typeface="Cambria Math" panose="02040503050406030204" pitchFamily="18" charset="0"/>
                              </a:rPr>
                              <m:t>𝑘</m:t>
                            </m:r>
                          </m:sub>
                        </m:sSub>
                        <m:r>
                          <a:rPr lang="en-CA" sz="2000" i="1">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𝑃</m:t>
                            </m:r>
                          </m:e>
                          <m:sub>
                            <m:r>
                              <a:rPr lang="en-CA" sz="2000" i="1">
                                <a:latin typeface="Cambria Math" panose="02040503050406030204" pitchFamily="18" charset="0"/>
                              </a:rPr>
                              <m:t>𝑣</m:t>
                            </m:r>
                          </m:sub>
                        </m:sSub>
                      </m:e>
                    </m:d>
                  </m:oMath>
                </a14:m>
                <a:endParaRPr lang="en-CA" sz="2000">
                  <a:latin typeface="Calibri (Body)"/>
                </a:endParaRPr>
              </a:p>
              <a:p>
                <a:endParaRPr lang="en-CA" sz="2000"/>
              </a:p>
            </p:txBody>
          </p:sp>
        </mc:Choice>
        <mc:Fallback xmlns="">
          <p:sp>
            <p:nvSpPr>
              <p:cNvPr id="16" name="TextBox 15">
                <a:extLst>
                  <a:ext uri="{FF2B5EF4-FFF2-40B4-BE49-F238E27FC236}">
                    <a16:creationId xmlns:a16="http://schemas.microsoft.com/office/drawing/2014/main" id="{F44D0CB1-F5FF-A305-7B33-9B8A96FB0882}"/>
                  </a:ext>
                </a:extLst>
              </p:cNvPr>
              <p:cNvSpPr txBox="1">
                <a:spLocks noRot="1" noChangeAspect="1" noMove="1" noResize="1" noEditPoints="1" noAdjustHandles="1" noChangeArrowheads="1" noChangeShapeType="1" noTextEdit="1"/>
              </p:cNvSpPr>
              <p:nvPr/>
            </p:nvSpPr>
            <p:spPr>
              <a:xfrm>
                <a:off x="966216" y="1886036"/>
                <a:ext cx="10006584" cy="753668"/>
              </a:xfrm>
              <a:prstGeom prst="rect">
                <a:avLst/>
              </a:prstGeom>
              <a:blipFill>
                <a:blip r:embed="rId3"/>
                <a:stretch>
                  <a:fillRect l="-670" t="-8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3AA90B8-3C49-68CC-6230-4DD35C20814C}"/>
                  </a:ext>
                </a:extLst>
              </p:cNvPr>
              <p:cNvSpPr txBox="1"/>
              <p:nvPr/>
            </p:nvSpPr>
            <p:spPr>
              <a:xfrm>
                <a:off x="966216" y="3010023"/>
                <a:ext cx="10387584" cy="1929503"/>
              </a:xfrm>
              <a:prstGeom prst="rect">
                <a:avLst/>
              </a:prstGeom>
              <a:noFill/>
            </p:spPr>
            <p:txBody>
              <a:bodyPr wrap="square" rtlCol="0">
                <a:spAutoFit/>
              </a:bodyPr>
              <a:lstStyle/>
              <a:p>
                <a:r>
                  <a:rPr lang="en-CA" sz="2200"/>
                  <a:t>An alternative view of prefix tuning in the </a:t>
                </a:r>
                <a:r>
                  <a:rPr lang="en-CA" sz="2200" b="1"/>
                  <a:t>functional form </a:t>
                </a:r>
                <a:r>
                  <a:rPr lang="en-CA" sz="2200"/>
                  <a:t>we have been considering is:  </a:t>
                </a:r>
                <a14:m>
                  <m:oMath xmlns:m="http://schemas.openxmlformats.org/officeDocument/2006/math">
                    <m:r>
                      <a:rPr lang="en-CA" sz="2200" b="0" i="1" smtClean="0">
                        <a:latin typeface="Cambria Math" panose="02040503050406030204" pitchFamily="18" charset="0"/>
                      </a:rPr>
                      <m:t>h</m:t>
                    </m:r>
                    <m:r>
                      <a:rPr lang="en-CA" sz="2200" b="0" i="1" smtClean="0">
                        <a:latin typeface="Cambria Math" panose="02040503050406030204" pitchFamily="18" charset="0"/>
                        <a:ea typeface="Cambria Math" panose="02040503050406030204" pitchFamily="18" charset="0"/>
                      </a:rPr>
                      <m:t>←</m:t>
                    </m:r>
                    <m:d>
                      <m:dPr>
                        <m:ctrlPr>
                          <a:rPr lang="en-CA" sz="2200" i="1">
                            <a:latin typeface="Cambria Math" panose="02040503050406030204" pitchFamily="18" charset="0"/>
                          </a:rPr>
                        </m:ctrlPr>
                      </m:dPr>
                      <m:e>
                        <m:r>
                          <a:rPr lang="en-CA" sz="2200" i="1">
                            <a:latin typeface="Cambria Math" panose="02040503050406030204" pitchFamily="18" charset="0"/>
                          </a:rPr>
                          <m:t>1−</m:t>
                        </m:r>
                        <m:r>
                          <a:rPr lang="en-CA" sz="2200" i="1">
                            <a:latin typeface="Cambria Math" panose="02040503050406030204" pitchFamily="18" charset="0"/>
                          </a:rPr>
                          <m:t>𝜆</m:t>
                        </m:r>
                        <m:d>
                          <m:dPr>
                            <m:ctrlPr>
                              <a:rPr lang="en-CA" sz="2200" i="1">
                                <a:latin typeface="Cambria Math" panose="02040503050406030204" pitchFamily="18" charset="0"/>
                              </a:rPr>
                            </m:ctrlPr>
                          </m:dPr>
                          <m:e>
                            <m:r>
                              <a:rPr lang="en-CA" sz="2200" i="1">
                                <a:latin typeface="Cambria Math" panose="02040503050406030204" pitchFamily="18" charset="0"/>
                              </a:rPr>
                              <m:t>𝑥</m:t>
                            </m:r>
                          </m:e>
                        </m:d>
                      </m:e>
                    </m:d>
                    <m:r>
                      <a:rPr lang="en-CA" sz="2200" b="0" i="1" smtClean="0">
                        <a:latin typeface="Cambria Math" panose="02040503050406030204" pitchFamily="18" charset="0"/>
                        <a:ea typeface="Cambria Math" panose="02040503050406030204" pitchFamily="18" charset="0"/>
                      </a:rPr>
                      <m:t>h</m:t>
                    </m:r>
                    <m:r>
                      <a:rPr lang="en-CA" sz="2200" b="0" i="1" smtClean="0">
                        <a:latin typeface="Cambria Math" panose="02040503050406030204" pitchFamily="18" charset="0"/>
                        <a:ea typeface="Cambria Math" panose="02040503050406030204" pitchFamily="18" charset="0"/>
                      </a:rPr>
                      <m:t>+</m:t>
                    </m:r>
                    <m:r>
                      <a:rPr lang="en-CA" sz="2200" b="0" i="1" smtClean="0">
                        <a:latin typeface="Cambria Math" panose="02040503050406030204" pitchFamily="18" charset="0"/>
                        <a:ea typeface="Cambria Math" panose="02040503050406030204" pitchFamily="18" charset="0"/>
                      </a:rPr>
                      <m:t>𝜆</m:t>
                    </m:r>
                    <m:d>
                      <m:dPr>
                        <m:ctrlPr>
                          <a:rPr lang="en-CA" sz="2200" b="0" i="1" smtClean="0">
                            <a:latin typeface="Cambria Math" panose="02040503050406030204" pitchFamily="18" charset="0"/>
                            <a:ea typeface="Cambria Math" panose="02040503050406030204" pitchFamily="18" charset="0"/>
                          </a:rPr>
                        </m:ctrlPr>
                      </m:dPr>
                      <m:e>
                        <m:r>
                          <a:rPr lang="en-CA" sz="2200" b="0" i="1" smtClean="0">
                            <a:latin typeface="Cambria Math" panose="02040503050406030204" pitchFamily="18" charset="0"/>
                            <a:ea typeface="Cambria Math" panose="02040503050406030204" pitchFamily="18" charset="0"/>
                          </a:rPr>
                          <m:t>𝑥</m:t>
                        </m:r>
                      </m:e>
                    </m:d>
                    <m:r>
                      <m:rPr>
                        <m:sty m:val="p"/>
                      </m:rPr>
                      <a:rPr lang="en-CA" sz="2200" b="0" i="0" smtClean="0">
                        <a:latin typeface="Cambria Math" panose="02040503050406030204" pitchFamily="18" charset="0"/>
                        <a:ea typeface="Cambria Math" panose="02040503050406030204" pitchFamily="18" charset="0"/>
                      </a:rPr>
                      <m:t>Δ</m:t>
                    </m:r>
                    <m:r>
                      <m:rPr>
                        <m:sty m:val="p"/>
                      </m:rPr>
                      <a:rPr lang="en-CA" sz="2200" b="0" i="0" smtClean="0">
                        <a:latin typeface="Cambria Math" panose="02040503050406030204" pitchFamily="18" charset="0"/>
                        <a:ea typeface="Cambria Math" panose="02040503050406030204" pitchFamily="18" charset="0"/>
                      </a:rPr>
                      <m:t>h</m:t>
                    </m:r>
                  </m:oMath>
                </a14:m>
                <a:endParaRPr lang="en-CA" sz="2200">
                  <a:latin typeface="Calibri (Body)"/>
                </a:endParaRPr>
              </a:p>
              <a:p>
                <a:endParaRPr lang="en-CA" sz="2200">
                  <a:latin typeface="Calibri (Body)"/>
                </a:endParaRPr>
              </a:p>
              <a:p>
                <a:r>
                  <a:rPr lang="en-CA" sz="2200">
                    <a:latin typeface="Calibri (Body)"/>
                  </a:rPr>
                  <a:t>Where </a:t>
                </a:r>
                <a14:m>
                  <m:oMath xmlns:m="http://schemas.openxmlformats.org/officeDocument/2006/math">
                    <m:r>
                      <m:rPr>
                        <m:sty m:val="p"/>
                      </m:rPr>
                      <a:rPr lang="en-CA" sz="2200" b="0" i="0" smtClean="0">
                        <a:latin typeface="Cambria Math" panose="02040503050406030204" pitchFamily="18" charset="0"/>
                        <a:ea typeface="Cambria Math" panose="02040503050406030204" pitchFamily="18" charset="0"/>
                      </a:rPr>
                      <m:t>Δ</m:t>
                    </m:r>
                    <m:r>
                      <m:rPr>
                        <m:sty m:val="p"/>
                      </m:rPr>
                      <a:rPr lang="en-CA" sz="2200" b="0" i="0" smtClean="0">
                        <a:latin typeface="Cambria Math" panose="02040503050406030204" pitchFamily="18" charset="0"/>
                        <a:ea typeface="Cambria Math" panose="02040503050406030204" pitchFamily="18" charset="0"/>
                      </a:rPr>
                      <m:t>h</m:t>
                    </m:r>
                    <m:r>
                      <a:rPr lang="en-CA" sz="2200" b="0" i="0" smtClean="0">
                        <a:latin typeface="Cambria Math" panose="02040503050406030204" pitchFamily="18" charset="0"/>
                        <a:ea typeface="Cambria Math" panose="02040503050406030204" pitchFamily="18" charset="0"/>
                      </a:rPr>
                      <m:t>=</m:t>
                    </m:r>
                    <m:r>
                      <a:rPr lang="en-CA" sz="2200" i="1">
                        <a:latin typeface="Cambria Math" panose="02040503050406030204" pitchFamily="18" charset="0"/>
                      </a:rPr>
                      <m:t>𝐴𝑡𝑡𝑛</m:t>
                    </m:r>
                    <m:d>
                      <m:dPr>
                        <m:ctrlPr>
                          <a:rPr lang="en-CA" sz="2200" i="1">
                            <a:latin typeface="Cambria Math" panose="02040503050406030204" pitchFamily="18" charset="0"/>
                          </a:rPr>
                        </m:ctrlPr>
                      </m:dPr>
                      <m:e>
                        <m:r>
                          <a:rPr lang="en-CA" sz="2200" i="1">
                            <a:latin typeface="Cambria Math" panose="02040503050406030204" pitchFamily="18" charset="0"/>
                          </a:rPr>
                          <m:t>𝑥</m:t>
                        </m:r>
                        <m:sSub>
                          <m:sSubPr>
                            <m:ctrlPr>
                              <a:rPr lang="en-CA" sz="2200" i="1">
                                <a:latin typeface="Cambria Math" panose="02040503050406030204" pitchFamily="18" charset="0"/>
                              </a:rPr>
                            </m:ctrlPr>
                          </m:sSubPr>
                          <m:e>
                            <m:r>
                              <a:rPr lang="en-CA" sz="2200" i="1">
                                <a:latin typeface="Cambria Math" panose="02040503050406030204" pitchFamily="18" charset="0"/>
                              </a:rPr>
                              <m:t>𝑊</m:t>
                            </m:r>
                          </m:e>
                          <m:sub>
                            <m:r>
                              <a:rPr lang="en-CA" sz="2200" i="1">
                                <a:latin typeface="Cambria Math" panose="02040503050406030204" pitchFamily="18" charset="0"/>
                              </a:rPr>
                              <m:t>𝑞</m:t>
                            </m:r>
                          </m:sub>
                        </m:sSub>
                        <m:r>
                          <a:rPr lang="en-CA" sz="2200" i="1">
                            <a:latin typeface="Cambria Math" panose="02040503050406030204" pitchFamily="18" charset="0"/>
                          </a:rPr>
                          <m:t>,</m:t>
                        </m:r>
                        <m:sSub>
                          <m:sSubPr>
                            <m:ctrlPr>
                              <a:rPr lang="en-CA" sz="2200" i="1">
                                <a:latin typeface="Cambria Math" panose="02040503050406030204" pitchFamily="18" charset="0"/>
                              </a:rPr>
                            </m:ctrlPr>
                          </m:sSubPr>
                          <m:e>
                            <m:r>
                              <a:rPr lang="en-CA" sz="2200" i="1">
                                <a:latin typeface="Cambria Math" panose="02040503050406030204" pitchFamily="18" charset="0"/>
                              </a:rPr>
                              <m:t>𝑃</m:t>
                            </m:r>
                          </m:e>
                          <m:sub>
                            <m:r>
                              <a:rPr lang="en-CA" sz="2200" i="1">
                                <a:latin typeface="Cambria Math" panose="02040503050406030204" pitchFamily="18" charset="0"/>
                              </a:rPr>
                              <m:t>𝑘</m:t>
                            </m:r>
                          </m:sub>
                        </m:sSub>
                        <m:r>
                          <a:rPr lang="en-CA" sz="2200" i="1">
                            <a:latin typeface="Cambria Math" panose="02040503050406030204" pitchFamily="18" charset="0"/>
                          </a:rPr>
                          <m:t>,</m:t>
                        </m:r>
                        <m:sSub>
                          <m:sSubPr>
                            <m:ctrlPr>
                              <a:rPr lang="en-CA" sz="2200" i="1">
                                <a:latin typeface="Cambria Math" panose="02040503050406030204" pitchFamily="18" charset="0"/>
                              </a:rPr>
                            </m:ctrlPr>
                          </m:sSubPr>
                          <m:e>
                            <m:r>
                              <a:rPr lang="en-CA" sz="2200" i="1">
                                <a:latin typeface="Cambria Math" panose="02040503050406030204" pitchFamily="18" charset="0"/>
                              </a:rPr>
                              <m:t>𝑃</m:t>
                            </m:r>
                          </m:e>
                          <m:sub>
                            <m:r>
                              <a:rPr lang="en-CA" sz="2200" i="1">
                                <a:latin typeface="Cambria Math" panose="02040503050406030204" pitchFamily="18" charset="0"/>
                              </a:rPr>
                              <m:t>𝑣</m:t>
                            </m:r>
                          </m:sub>
                        </m:sSub>
                      </m:e>
                    </m:d>
                  </m:oMath>
                </a14:m>
                <a:r>
                  <a:rPr lang="en-CA" sz="2200">
                    <a:latin typeface="Calibri (Body)"/>
                  </a:rPr>
                  <a:t> is the modification to the original head attention output </a:t>
                </a:r>
                <a14:m>
                  <m:oMath xmlns:m="http://schemas.openxmlformats.org/officeDocument/2006/math">
                    <m:r>
                      <m:rPr>
                        <m:sty m:val="p"/>
                      </m:rPr>
                      <a:rPr lang="en-CA" sz="2200">
                        <a:latin typeface="Cambria Math" panose="02040503050406030204" pitchFamily="18" charset="0"/>
                        <a:ea typeface="Cambria Math" panose="02040503050406030204" pitchFamily="18" charset="0"/>
                      </a:rPr>
                      <m:t>h</m:t>
                    </m:r>
                    <m:r>
                      <a:rPr lang="en-CA" sz="2200" b="0" i="0" smtClean="0">
                        <a:latin typeface="Cambria Math" panose="02040503050406030204" pitchFamily="18" charset="0"/>
                        <a:ea typeface="Cambria Math" panose="02040503050406030204" pitchFamily="18" charset="0"/>
                      </a:rPr>
                      <m:t>=</m:t>
                    </m:r>
                    <m:r>
                      <a:rPr lang="en-CA" sz="2200" i="1">
                        <a:latin typeface="Cambria Math" panose="02040503050406030204" pitchFamily="18" charset="0"/>
                      </a:rPr>
                      <m:t>𝐴𝑡𝑡𝑛</m:t>
                    </m:r>
                    <m:d>
                      <m:dPr>
                        <m:ctrlPr>
                          <a:rPr lang="en-CA" sz="2200" i="1">
                            <a:latin typeface="Cambria Math" panose="02040503050406030204" pitchFamily="18" charset="0"/>
                          </a:rPr>
                        </m:ctrlPr>
                      </m:dPr>
                      <m:e>
                        <m:r>
                          <a:rPr lang="en-CA" sz="2200" i="1">
                            <a:latin typeface="Cambria Math" panose="02040503050406030204" pitchFamily="18" charset="0"/>
                          </a:rPr>
                          <m:t>𝑥</m:t>
                        </m:r>
                        <m:sSub>
                          <m:sSubPr>
                            <m:ctrlPr>
                              <a:rPr lang="en-CA" sz="2200" i="1">
                                <a:latin typeface="Cambria Math" panose="02040503050406030204" pitchFamily="18" charset="0"/>
                              </a:rPr>
                            </m:ctrlPr>
                          </m:sSubPr>
                          <m:e>
                            <m:r>
                              <a:rPr lang="en-CA" sz="2200" i="1">
                                <a:latin typeface="Cambria Math" panose="02040503050406030204" pitchFamily="18" charset="0"/>
                              </a:rPr>
                              <m:t>𝑊</m:t>
                            </m:r>
                          </m:e>
                          <m:sub>
                            <m:r>
                              <a:rPr lang="en-CA" sz="2200" i="1">
                                <a:latin typeface="Cambria Math" panose="02040503050406030204" pitchFamily="18" charset="0"/>
                              </a:rPr>
                              <m:t>𝑞</m:t>
                            </m:r>
                          </m:sub>
                        </m:sSub>
                        <m:r>
                          <a:rPr lang="en-CA" sz="2200" i="1">
                            <a:latin typeface="Cambria Math" panose="02040503050406030204" pitchFamily="18" charset="0"/>
                          </a:rPr>
                          <m:t>,</m:t>
                        </m:r>
                        <m:r>
                          <a:rPr lang="en-CA" sz="2200" i="1">
                            <a:latin typeface="Cambria Math" panose="02040503050406030204" pitchFamily="18" charset="0"/>
                          </a:rPr>
                          <m:t>𝐶</m:t>
                        </m:r>
                        <m:sSub>
                          <m:sSubPr>
                            <m:ctrlPr>
                              <a:rPr lang="en-CA" sz="2200" i="1">
                                <a:latin typeface="Cambria Math" panose="02040503050406030204" pitchFamily="18" charset="0"/>
                              </a:rPr>
                            </m:ctrlPr>
                          </m:sSubPr>
                          <m:e>
                            <m:r>
                              <a:rPr lang="en-CA" sz="2200" i="1">
                                <a:latin typeface="Cambria Math" panose="02040503050406030204" pitchFamily="18" charset="0"/>
                              </a:rPr>
                              <m:t>𝑊</m:t>
                            </m:r>
                          </m:e>
                          <m:sub>
                            <m:r>
                              <a:rPr lang="en-CA" sz="2200" i="1">
                                <a:latin typeface="Cambria Math" panose="02040503050406030204" pitchFamily="18" charset="0"/>
                              </a:rPr>
                              <m:t>𝑘</m:t>
                            </m:r>
                          </m:sub>
                        </m:sSub>
                        <m:r>
                          <a:rPr lang="en-CA" sz="2200" i="1">
                            <a:latin typeface="Cambria Math" panose="02040503050406030204" pitchFamily="18" charset="0"/>
                          </a:rPr>
                          <m:t>,</m:t>
                        </m:r>
                        <m:r>
                          <a:rPr lang="en-CA" sz="2200" i="1">
                            <a:latin typeface="Cambria Math" panose="02040503050406030204" pitchFamily="18" charset="0"/>
                          </a:rPr>
                          <m:t>𝐶</m:t>
                        </m:r>
                        <m:sSub>
                          <m:sSubPr>
                            <m:ctrlPr>
                              <a:rPr lang="en-CA" sz="2200" i="1">
                                <a:latin typeface="Cambria Math" panose="02040503050406030204" pitchFamily="18" charset="0"/>
                              </a:rPr>
                            </m:ctrlPr>
                          </m:sSubPr>
                          <m:e>
                            <m:r>
                              <a:rPr lang="en-CA" sz="2200" i="1">
                                <a:latin typeface="Cambria Math" panose="02040503050406030204" pitchFamily="18" charset="0"/>
                              </a:rPr>
                              <m:t>𝑊</m:t>
                            </m:r>
                          </m:e>
                          <m:sub>
                            <m:r>
                              <a:rPr lang="en-CA" sz="2200" i="1">
                                <a:latin typeface="Cambria Math" panose="02040503050406030204" pitchFamily="18" charset="0"/>
                              </a:rPr>
                              <m:t>𝑣</m:t>
                            </m:r>
                          </m:sub>
                        </m:sSub>
                      </m:e>
                    </m:d>
                  </m:oMath>
                </a14:m>
                <a:r>
                  <a:rPr lang="en-CA" sz="2200">
                    <a:latin typeface="Calibri (Body)"/>
                  </a:rPr>
                  <a:t> through linear interpolation.</a:t>
                </a:r>
              </a:p>
            </p:txBody>
          </p:sp>
        </mc:Choice>
        <mc:Fallback xmlns="">
          <p:sp>
            <p:nvSpPr>
              <p:cNvPr id="17" name="TextBox 16">
                <a:extLst>
                  <a:ext uri="{FF2B5EF4-FFF2-40B4-BE49-F238E27FC236}">
                    <a16:creationId xmlns:a16="http://schemas.microsoft.com/office/drawing/2014/main" id="{83AA90B8-3C49-68CC-6230-4DD35C20814C}"/>
                  </a:ext>
                </a:extLst>
              </p:cNvPr>
              <p:cNvSpPr txBox="1">
                <a:spLocks noRot="1" noChangeAspect="1" noMove="1" noResize="1" noEditPoints="1" noAdjustHandles="1" noChangeArrowheads="1" noChangeShapeType="1" noTextEdit="1"/>
              </p:cNvSpPr>
              <p:nvPr/>
            </p:nvSpPr>
            <p:spPr>
              <a:xfrm>
                <a:off x="966216" y="3010023"/>
                <a:ext cx="10387584" cy="1929503"/>
              </a:xfrm>
              <a:prstGeom prst="rect">
                <a:avLst/>
              </a:prstGeom>
              <a:blipFill>
                <a:blip r:embed="rId4"/>
                <a:stretch>
                  <a:fillRect l="-763" t="-2215" b="-4430"/>
                </a:stretch>
              </a:blipFill>
            </p:spPr>
            <p:txBody>
              <a:bodyPr/>
              <a:lstStyle/>
              <a:p>
                <a:r>
                  <a:rPr lang="en-US">
                    <a:noFill/>
                  </a:rPr>
                  <a:t> </a:t>
                </a:r>
              </a:p>
            </p:txBody>
          </p:sp>
        </mc:Fallback>
      </mc:AlternateContent>
    </p:spTree>
    <p:extLst>
      <p:ext uri="{BB962C8B-B14F-4D97-AF65-F5344CB8AC3E}">
        <p14:creationId xmlns:p14="http://schemas.microsoft.com/office/powerpoint/2010/main" val="5585919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p:txBody>
          <a:bodyPr>
            <a:normAutofit/>
          </a:bodyPr>
          <a:lstStyle/>
          <a:p>
            <a:r>
              <a:rPr lang="en-CA" sz="4000"/>
              <a:t>Relating Prefix Tuning and Adapters</a:t>
            </a:r>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73</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26999C6-99C9-FAD2-700E-7BB32E1DC155}"/>
                  </a:ext>
                </a:extLst>
              </p:cNvPr>
              <p:cNvSpPr txBox="1"/>
              <p:nvPr/>
            </p:nvSpPr>
            <p:spPr>
              <a:xfrm>
                <a:off x="554736" y="1271016"/>
                <a:ext cx="6053328" cy="1872307"/>
              </a:xfrm>
              <a:prstGeom prst="rect">
                <a:avLst/>
              </a:prstGeom>
              <a:noFill/>
            </p:spPr>
            <p:txBody>
              <a:bodyPr wrap="square" rtlCol="0">
                <a:spAutoFit/>
              </a:bodyPr>
              <a:lstStyle/>
              <a:p>
                <a:r>
                  <a:rPr lang="en-CA" b="1" u="sng"/>
                  <a:t>Prefix Tuning</a:t>
                </a:r>
              </a:p>
              <a:p>
                <a:r>
                  <a:rPr lang="en-CA" b="1">
                    <a:latin typeface="Calibri (Body)"/>
                  </a:rPr>
                  <a:t>O</a:t>
                </a:r>
                <a:r>
                  <a:rPr lang="en-CA" sz="1800" b="1">
                    <a:latin typeface="Calibri (Body)"/>
                  </a:rPr>
                  <a:t>riginal Head </a:t>
                </a:r>
                <a:r>
                  <a:rPr lang="en-CA" b="1">
                    <a:latin typeface="Calibri (Body)"/>
                  </a:rPr>
                  <a:t>A</a:t>
                </a:r>
                <a:r>
                  <a:rPr lang="en-CA" sz="1800" b="1">
                    <a:latin typeface="Calibri (Body)"/>
                  </a:rPr>
                  <a:t>ttention </a:t>
                </a:r>
                <a:r>
                  <a:rPr lang="en-CA" b="1">
                    <a:latin typeface="Calibri (Body)"/>
                  </a:rPr>
                  <a:t>O</a:t>
                </a:r>
                <a:r>
                  <a:rPr lang="en-CA" sz="1800" b="1">
                    <a:latin typeface="Calibri (Body)"/>
                  </a:rPr>
                  <a:t>utput</a:t>
                </a:r>
                <a:r>
                  <a:rPr lang="en-CA" sz="1800">
                    <a:latin typeface="Calibri (Body)"/>
                  </a:rPr>
                  <a:t>: </a:t>
                </a:r>
                <a14:m>
                  <m:oMath xmlns:m="http://schemas.openxmlformats.org/officeDocument/2006/math">
                    <m:r>
                      <m:rPr>
                        <m:sty m:val="p"/>
                      </m:rPr>
                      <a:rPr lang="en-CA">
                        <a:latin typeface="Cambria Math" panose="02040503050406030204" pitchFamily="18" charset="0"/>
                        <a:ea typeface="Cambria Math" panose="02040503050406030204" pitchFamily="18" charset="0"/>
                      </a:rPr>
                      <m:t>h</m:t>
                    </m:r>
                    <m:r>
                      <a:rPr lang="en-CA" b="0" i="0" smtClean="0">
                        <a:latin typeface="Cambria Math" panose="02040503050406030204" pitchFamily="18" charset="0"/>
                        <a:ea typeface="Cambria Math" panose="02040503050406030204" pitchFamily="18" charset="0"/>
                      </a:rPr>
                      <m:t>=</m:t>
                    </m:r>
                    <m:r>
                      <a:rPr lang="en-CA" i="1">
                        <a:latin typeface="Cambria Math" panose="02040503050406030204" pitchFamily="18" charset="0"/>
                      </a:rPr>
                      <m:t>𝐴𝑡𝑡𝑛</m:t>
                    </m:r>
                    <m:d>
                      <m:dPr>
                        <m:ctrlPr>
                          <a:rPr lang="en-CA" i="1">
                            <a:latin typeface="Cambria Math" panose="02040503050406030204" pitchFamily="18" charset="0"/>
                          </a:rPr>
                        </m:ctrlPr>
                      </m:dPr>
                      <m:e>
                        <m:r>
                          <a:rPr lang="en-CA" i="1">
                            <a:latin typeface="Cambria Math" panose="02040503050406030204" pitchFamily="18" charset="0"/>
                          </a:rPr>
                          <m:t>𝑥</m:t>
                        </m:r>
                        <m:sSub>
                          <m:sSubPr>
                            <m:ctrlPr>
                              <a:rPr lang="en-CA" i="1">
                                <a:latin typeface="Cambria Math" panose="02040503050406030204" pitchFamily="18" charset="0"/>
                              </a:rPr>
                            </m:ctrlPr>
                          </m:sSubPr>
                          <m:e>
                            <m:r>
                              <a:rPr lang="en-CA" i="1">
                                <a:latin typeface="Cambria Math" panose="02040503050406030204" pitchFamily="18" charset="0"/>
                              </a:rPr>
                              <m:t>𝑊</m:t>
                            </m:r>
                          </m:e>
                          <m:sub>
                            <m:r>
                              <a:rPr lang="en-CA" i="1">
                                <a:latin typeface="Cambria Math" panose="02040503050406030204" pitchFamily="18" charset="0"/>
                              </a:rPr>
                              <m:t>𝑞</m:t>
                            </m:r>
                          </m:sub>
                        </m:sSub>
                        <m:r>
                          <a:rPr lang="en-CA" i="1">
                            <a:latin typeface="Cambria Math" panose="02040503050406030204" pitchFamily="18" charset="0"/>
                          </a:rPr>
                          <m:t>,</m:t>
                        </m:r>
                        <m:r>
                          <a:rPr lang="en-CA" i="1">
                            <a:latin typeface="Cambria Math" panose="02040503050406030204" pitchFamily="18" charset="0"/>
                          </a:rPr>
                          <m:t>𝐶</m:t>
                        </m:r>
                        <m:sSub>
                          <m:sSubPr>
                            <m:ctrlPr>
                              <a:rPr lang="en-CA" i="1">
                                <a:latin typeface="Cambria Math" panose="02040503050406030204" pitchFamily="18" charset="0"/>
                              </a:rPr>
                            </m:ctrlPr>
                          </m:sSubPr>
                          <m:e>
                            <m:r>
                              <a:rPr lang="en-CA" i="1">
                                <a:latin typeface="Cambria Math" panose="02040503050406030204" pitchFamily="18" charset="0"/>
                              </a:rPr>
                              <m:t>𝑊</m:t>
                            </m:r>
                          </m:e>
                          <m:sub>
                            <m:r>
                              <a:rPr lang="en-CA" i="1">
                                <a:latin typeface="Cambria Math" panose="02040503050406030204" pitchFamily="18" charset="0"/>
                              </a:rPr>
                              <m:t>𝑘</m:t>
                            </m:r>
                          </m:sub>
                        </m:sSub>
                        <m:r>
                          <a:rPr lang="en-CA" i="1">
                            <a:latin typeface="Cambria Math" panose="02040503050406030204" pitchFamily="18" charset="0"/>
                          </a:rPr>
                          <m:t>,</m:t>
                        </m:r>
                        <m:r>
                          <a:rPr lang="en-CA" i="1">
                            <a:latin typeface="Cambria Math" panose="02040503050406030204" pitchFamily="18" charset="0"/>
                          </a:rPr>
                          <m:t>𝐶</m:t>
                        </m:r>
                        <m:sSub>
                          <m:sSubPr>
                            <m:ctrlPr>
                              <a:rPr lang="en-CA" i="1">
                                <a:latin typeface="Cambria Math" panose="02040503050406030204" pitchFamily="18" charset="0"/>
                              </a:rPr>
                            </m:ctrlPr>
                          </m:sSubPr>
                          <m:e>
                            <m:r>
                              <a:rPr lang="en-CA" i="1">
                                <a:latin typeface="Cambria Math" panose="02040503050406030204" pitchFamily="18" charset="0"/>
                              </a:rPr>
                              <m:t>𝑊</m:t>
                            </m:r>
                          </m:e>
                          <m:sub>
                            <m:r>
                              <a:rPr lang="en-CA" i="1">
                                <a:latin typeface="Cambria Math" panose="02040503050406030204" pitchFamily="18" charset="0"/>
                              </a:rPr>
                              <m:t>𝑣</m:t>
                            </m:r>
                          </m:sub>
                        </m:sSub>
                      </m:e>
                    </m:d>
                  </m:oMath>
                </a14:m>
                <a:endParaRPr lang="en-CA"/>
              </a:p>
              <a:p>
                <a:r>
                  <a:rPr lang="en-CA" b="1">
                    <a:ea typeface="Cambria Math" panose="02040503050406030204" pitchFamily="18" charset="0"/>
                  </a:rPr>
                  <a:t>Modification: </a:t>
                </a:r>
                <a14:m>
                  <m:oMath xmlns:m="http://schemas.openxmlformats.org/officeDocument/2006/math">
                    <m:r>
                      <m:rPr>
                        <m:sty m:val="p"/>
                      </m:rPr>
                      <a:rPr lang="en-CA">
                        <a:latin typeface="Cambria Math" panose="02040503050406030204" pitchFamily="18" charset="0"/>
                        <a:ea typeface="Cambria Math" panose="02040503050406030204" pitchFamily="18" charset="0"/>
                      </a:rPr>
                      <m:t>Δh</m:t>
                    </m:r>
                    <m:r>
                      <a:rPr lang="en-CA">
                        <a:latin typeface="Cambria Math" panose="02040503050406030204" pitchFamily="18" charset="0"/>
                        <a:ea typeface="Cambria Math" panose="02040503050406030204" pitchFamily="18" charset="0"/>
                      </a:rPr>
                      <m:t>=</m:t>
                    </m:r>
                    <m:r>
                      <a:rPr lang="en-CA" i="1">
                        <a:latin typeface="Cambria Math" panose="02040503050406030204" pitchFamily="18" charset="0"/>
                      </a:rPr>
                      <m:t>𝐴𝑡𝑡𝑛</m:t>
                    </m:r>
                    <m:d>
                      <m:dPr>
                        <m:ctrlPr>
                          <a:rPr lang="en-CA" i="1">
                            <a:latin typeface="Cambria Math" panose="02040503050406030204" pitchFamily="18" charset="0"/>
                          </a:rPr>
                        </m:ctrlPr>
                      </m:dPr>
                      <m:e>
                        <m:r>
                          <a:rPr lang="en-CA" i="1">
                            <a:latin typeface="Cambria Math" panose="02040503050406030204" pitchFamily="18" charset="0"/>
                          </a:rPr>
                          <m:t>𝑥</m:t>
                        </m:r>
                        <m:sSub>
                          <m:sSubPr>
                            <m:ctrlPr>
                              <a:rPr lang="en-CA" i="1">
                                <a:latin typeface="Cambria Math" panose="02040503050406030204" pitchFamily="18" charset="0"/>
                              </a:rPr>
                            </m:ctrlPr>
                          </m:sSubPr>
                          <m:e>
                            <m:r>
                              <a:rPr lang="en-CA" i="1">
                                <a:latin typeface="Cambria Math" panose="02040503050406030204" pitchFamily="18" charset="0"/>
                              </a:rPr>
                              <m:t>𝑊</m:t>
                            </m:r>
                          </m:e>
                          <m:sub>
                            <m:r>
                              <a:rPr lang="en-CA" i="1">
                                <a:latin typeface="Cambria Math" panose="02040503050406030204" pitchFamily="18" charset="0"/>
                              </a:rPr>
                              <m:t>𝑞</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𝑃</m:t>
                            </m:r>
                          </m:e>
                          <m:sub>
                            <m:r>
                              <a:rPr lang="en-CA" i="1">
                                <a:latin typeface="Cambria Math" panose="02040503050406030204" pitchFamily="18" charset="0"/>
                              </a:rPr>
                              <m:t>𝑘</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𝑃</m:t>
                            </m:r>
                          </m:e>
                          <m:sub>
                            <m:r>
                              <a:rPr lang="en-CA" i="1">
                                <a:latin typeface="Cambria Math" panose="02040503050406030204" pitchFamily="18" charset="0"/>
                              </a:rPr>
                              <m:t>𝑣</m:t>
                            </m:r>
                          </m:sub>
                        </m:sSub>
                      </m:e>
                    </m:d>
                    <m:r>
                      <a:rPr lang="en-CA" b="0" i="1" smtClean="0">
                        <a:latin typeface="Cambria Math" panose="02040503050406030204" pitchFamily="18" charset="0"/>
                      </a:rPr>
                      <m:t>=</m:t>
                    </m:r>
                    <m:r>
                      <a:rPr lang="en-CA" b="0" i="1" smtClean="0">
                        <a:latin typeface="Cambria Math" panose="02040503050406030204" pitchFamily="18" charset="0"/>
                      </a:rPr>
                      <m:t>𝑠𝑜𝑓𝑡𝑚𝑎𝑥</m:t>
                    </m:r>
                    <m:d>
                      <m:dPr>
                        <m:ctrlPr>
                          <a:rPr lang="en-CA" b="0" i="1" smtClean="0">
                            <a:latin typeface="Cambria Math" panose="02040503050406030204" pitchFamily="18" charset="0"/>
                          </a:rPr>
                        </m:ctrlPr>
                      </m:dPr>
                      <m:e>
                        <m:r>
                          <a:rPr lang="en-CA" b="0" i="1" smtClean="0">
                            <a:latin typeface="Cambria Math" panose="02040503050406030204" pitchFamily="18" charset="0"/>
                          </a:rPr>
                          <m:t>𝑥</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𝑊</m:t>
                            </m:r>
                          </m:e>
                          <m:sub>
                            <m:r>
                              <a:rPr lang="en-CA" b="0" i="1" smtClean="0">
                                <a:latin typeface="Cambria Math" panose="02040503050406030204" pitchFamily="18" charset="0"/>
                              </a:rPr>
                              <m:t>𝑞</m:t>
                            </m:r>
                          </m:sub>
                        </m:sSub>
                        <m:sSubSup>
                          <m:sSubSupPr>
                            <m:ctrlPr>
                              <a:rPr lang="en-CA" b="0" i="1" smtClean="0">
                                <a:latin typeface="Cambria Math" panose="02040503050406030204" pitchFamily="18" charset="0"/>
                              </a:rPr>
                            </m:ctrlPr>
                          </m:sSubSupPr>
                          <m:e>
                            <m:r>
                              <a:rPr lang="en-CA" b="0" i="1" smtClean="0">
                                <a:latin typeface="Cambria Math" panose="02040503050406030204" pitchFamily="18" charset="0"/>
                              </a:rPr>
                              <m:t>𝑃</m:t>
                            </m:r>
                          </m:e>
                          <m:sub>
                            <m:r>
                              <a:rPr lang="en-CA" b="0" i="1" smtClean="0">
                                <a:latin typeface="Cambria Math" panose="02040503050406030204" pitchFamily="18" charset="0"/>
                              </a:rPr>
                              <m:t>𝑘</m:t>
                            </m:r>
                          </m:sub>
                          <m:sup>
                            <m:r>
                              <a:rPr lang="en-CA" b="0" i="1" smtClean="0">
                                <a:latin typeface="Cambria Math" panose="02040503050406030204" pitchFamily="18" charset="0"/>
                              </a:rPr>
                              <m:t>𝑇</m:t>
                            </m:r>
                          </m:sup>
                        </m:sSubSup>
                      </m:e>
                    </m:d>
                    <m:sSub>
                      <m:sSubPr>
                        <m:ctrlPr>
                          <a:rPr lang="en-CA" b="0" i="1" smtClean="0">
                            <a:latin typeface="Cambria Math" panose="02040503050406030204" pitchFamily="18" charset="0"/>
                          </a:rPr>
                        </m:ctrlPr>
                      </m:sSubPr>
                      <m:e>
                        <m:r>
                          <a:rPr lang="en-CA" b="0" i="1" smtClean="0">
                            <a:latin typeface="Cambria Math" panose="02040503050406030204" pitchFamily="18" charset="0"/>
                          </a:rPr>
                          <m:t>𝑃</m:t>
                        </m:r>
                      </m:e>
                      <m:sub>
                        <m:r>
                          <a:rPr lang="en-CA" b="0" i="1" smtClean="0">
                            <a:latin typeface="Cambria Math" panose="02040503050406030204" pitchFamily="18" charset="0"/>
                          </a:rPr>
                          <m:t>𝑣</m:t>
                        </m:r>
                      </m:sub>
                    </m:sSub>
                  </m:oMath>
                </a14:m>
                <a:r>
                  <a:rPr lang="en-CA"/>
                  <a:t> </a:t>
                </a:r>
                <a:br>
                  <a:rPr lang="en-CA"/>
                </a:br>
                <a:br>
                  <a:rPr lang="en-CA"/>
                </a:br>
                <a:r>
                  <a:rPr lang="en-CA" b="1"/>
                  <a:t>Functional Form: </a:t>
                </a:r>
                <a14:m>
                  <m:oMath xmlns:m="http://schemas.openxmlformats.org/officeDocument/2006/math">
                    <m:r>
                      <a:rPr lang="en-CA" sz="1800" b="0" i="1" smtClean="0">
                        <a:latin typeface="Cambria Math" panose="02040503050406030204" pitchFamily="18" charset="0"/>
                      </a:rPr>
                      <m:t>h</m:t>
                    </m:r>
                    <m:r>
                      <a:rPr lang="en-CA" sz="1800" b="0" i="1" smtClean="0">
                        <a:latin typeface="Cambria Math" panose="02040503050406030204" pitchFamily="18" charset="0"/>
                        <a:ea typeface="Cambria Math" panose="02040503050406030204" pitchFamily="18" charset="0"/>
                      </a:rPr>
                      <m:t>←</m:t>
                    </m:r>
                    <m:d>
                      <m:dPr>
                        <m:ctrlPr>
                          <a:rPr lang="en-CA" i="1">
                            <a:latin typeface="Cambria Math" panose="02040503050406030204" pitchFamily="18" charset="0"/>
                          </a:rPr>
                        </m:ctrlPr>
                      </m:dPr>
                      <m:e>
                        <m:r>
                          <a:rPr lang="en-CA" i="1">
                            <a:latin typeface="Cambria Math" panose="02040503050406030204" pitchFamily="18" charset="0"/>
                          </a:rPr>
                          <m:t>1−</m:t>
                        </m:r>
                        <m:r>
                          <a:rPr lang="en-CA" i="1">
                            <a:latin typeface="Cambria Math" panose="02040503050406030204" pitchFamily="18" charset="0"/>
                          </a:rPr>
                          <m:t>𝜆</m:t>
                        </m:r>
                        <m:d>
                          <m:dPr>
                            <m:ctrlPr>
                              <a:rPr lang="en-CA" i="1">
                                <a:latin typeface="Cambria Math" panose="02040503050406030204" pitchFamily="18" charset="0"/>
                              </a:rPr>
                            </m:ctrlPr>
                          </m:dPr>
                          <m:e>
                            <m:r>
                              <a:rPr lang="en-CA" i="1">
                                <a:latin typeface="Cambria Math" panose="02040503050406030204" pitchFamily="18" charset="0"/>
                              </a:rPr>
                              <m:t>𝑥</m:t>
                            </m:r>
                          </m:e>
                        </m:d>
                      </m:e>
                    </m:d>
                    <m:r>
                      <a:rPr lang="en-CA" sz="1800" b="0" i="1" smtClean="0">
                        <a:latin typeface="Cambria Math" panose="02040503050406030204" pitchFamily="18" charset="0"/>
                        <a:ea typeface="Cambria Math" panose="02040503050406030204" pitchFamily="18" charset="0"/>
                      </a:rPr>
                      <m:t>h</m:t>
                    </m:r>
                    <m:r>
                      <a:rPr lang="en-CA" sz="1800" b="0" i="1" smtClean="0">
                        <a:latin typeface="Cambria Math" panose="02040503050406030204" pitchFamily="18" charset="0"/>
                        <a:ea typeface="Cambria Math" panose="02040503050406030204" pitchFamily="18" charset="0"/>
                      </a:rPr>
                      <m:t>+</m:t>
                    </m:r>
                    <m:r>
                      <a:rPr lang="en-CA" sz="1800" b="0" i="1" smtClean="0">
                        <a:latin typeface="Cambria Math" panose="02040503050406030204" pitchFamily="18" charset="0"/>
                        <a:ea typeface="Cambria Math" panose="02040503050406030204" pitchFamily="18" charset="0"/>
                      </a:rPr>
                      <m:t>𝜆</m:t>
                    </m:r>
                    <m:d>
                      <m:dPr>
                        <m:ctrlPr>
                          <a:rPr lang="en-CA" sz="1800" b="0" i="1" smtClean="0">
                            <a:latin typeface="Cambria Math" panose="02040503050406030204" pitchFamily="18" charset="0"/>
                            <a:ea typeface="Cambria Math" panose="02040503050406030204" pitchFamily="18" charset="0"/>
                          </a:rPr>
                        </m:ctrlPr>
                      </m:dPr>
                      <m:e>
                        <m:r>
                          <a:rPr lang="en-CA" sz="1800" b="0" i="1" smtClean="0">
                            <a:latin typeface="Cambria Math" panose="02040503050406030204" pitchFamily="18" charset="0"/>
                            <a:ea typeface="Cambria Math" panose="02040503050406030204" pitchFamily="18" charset="0"/>
                          </a:rPr>
                          <m:t>𝑥</m:t>
                        </m:r>
                      </m:e>
                    </m:d>
                    <m:r>
                      <m:rPr>
                        <m:sty m:val="p"/>
                      </m:rPr>
                      <a:rPr lang="en-CA" sz="1800" b="0" i="0" smtClean="0">
                        <a:latin typeface="Cambria Math" panose="02040503050406030204" pitchFamily="18" charset="0"/>
                        <a:ea typeface="Cambria Math" panose="02040503050406030204" pitchFamily="18" charset="0"/>
                      </a:rPr>
                      <m:t>Δh</m:t>
                    </m:r>
                  </m:oMath>
                </a14:m>
                <a:endParaRPr lang="en-CA" sz="1800">
                  <a:latin typeface="Calibri (Body)"/>
                </a:endParaRPr>
              </a:p>
              <a:p>
                <a:endParaRPr lang="en-CA"/>
              </a:p>
            </p:txBody>
          </p:sp>
        </mc:Choice>
        <mc:Fallback xmlns="">
          <p:sp>
            <p:nvSpPr>
              <p:cNvPr id="8" name="TextBox 7">
                <a:extLst>
                  <a:ext uri="{FF2B5EF4-FFF2-40B4-BE49-F238E27FC236}">
                    <a16:creationId xmlns:a16="http://schemas.microsoft.com/office/drawing/2014/main" id="{526999C6-99C9-FAD2-700E-7BB32E1DC155}"/>
                  </a:ext>
                </a:extLst>
              </p:cNvPr>
              <p:cNvSpPr txBox="1">
                <a:spLocks noRot="1" noChangeAspect="1" noMove="1" noResize="1" noEditPoints="1" noAdjustHandles="1" noChangeArrowheads="1" noChangeShapeType="1" noTextEdit="1"/>
              </p:cNvSpPr>
              <p:nvPr/>
            </p:nvSpPr>
            <p:spPr>
              <a:xfrm>
                <a:off x="554736" y="1271016"/>
                <a:ext cx="6053328" cy="1872307"/>
              </a:xfrm>
              <a:prstGeom prst="rect">
                <a:avLst/>
              </a:prstGeom>
              <a:blipFill>
                <a:blip r:embed="rId2"/>
                <a:stretch>
                  <a:fillRect l="-806" t="-19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A8C0FB3-8903-7876-DD07-8E76B55B8432}"/>
                  </a:ext>
                </a:extLst>
              </p:cNvPr>
              <p:cNvSpPr txBox="1"/>
              <p:nvPr/>
            </p:nvSpPr>
            <p:spPr>
              <a:xfrm>
                <a:off x="6958584" y="1280160"/>
                <a:ext cx="4395216" cy="2090380"/>
              </a:xfrm>
              <a:prstGeom prst="rect">
                <a:avLst/>
              </a:prstGeom>
              <a:noFill/>
            </p:spPr>
            <p:txBody>
              <a:bodyPr wrap="square" rtlCol="0">
                <a:spAutoFit/>
              </a:bodyPr>
              <a:lstStyle/>
              <a:p>
                <a:r>
                  <a:rPr lang="en-CA" b="1" u="sng"/>
                  <a:t>Adapters</a:t>
                </a:r>
              </a:p>
              <a:p>
                <a:r>
                  <a:rPr lang="en-CA" b="1"/>
                  <a:t>Down Projection</a:t>
                </a:r>
                <a:r>
                  <a:rPr lang="en-CA"/>
                  <a:t>: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𝑊</m:t>
                        </m:r>
                      </m:e>
                      <m:sub>
                        <m:r>
                          <a:rPr lang="en-CA" i="1">
                            <a:latin typeface="Cambria Math" panose="02040503050406030204" pitchFamily="18" charset="0"/>
                          </a:rPr>
                          <m:t>𝑑𝑜𝑤𝑛</m:t>
                        </m:r>
                      </m:sub>
                    </m:sSub>
                    <m:r>
                      <a:rPr lang="en-CA" i="1">
                        <a:latin typeface="Cambria Math" panose="02040503050406030204" pitchFamily="18" charset="0"/>
                      </a:rPr>
                      <m:t>∈</m:t>
                    </m:r>
                    <m:sSup>
                      <m:sSupPr>
                        <m:ctrlPr>
                          <a:rPr lang="en-CA" i="1">
                            <a:latin typeface="Cambria Math" panose="02040503050406030204" pitchFamily="18" charset="0"/>
                          </a:rPr>
                        </m:ctrlPr>
                      </m:sSupPr>
                      <m:e>
                        <m:r>
                          <a:rPr lang="en-CA" i="1">
                            <a:latin typeface="Cambria Math" panose="02040503050406030204" pitchFamily="18" charset="0"/>
                          </a:rPr>
                          <m:t>ℝ</m:t>
                        </m:r>
                      </m:e>
                      <m:sup>
                        <m:r>
                          <a:rPr lang="en-CA" i="1">
                            <a:latin typeface="Cambria Math" panose="02040503050406030204" pitchFamily="18" charset="0"/>
                          </a:rPr>
                          <m:t>𝑑</m:t>
                        </m:r>
                        <m:r>
                          <a:rPr lang="en-CA" i="1">
                            <a:latin typeface="Cambria Math" panose="02040503050406030204" pitchFamily="18" charset="0"/>
                          </a:rPr>
                          <m:t>×</m:t>
                        </m:r>
                        <m:r>
                          <a:rPr lang="en-CA" i="1">
                            <a:latin typeface="Cambria Math" panose="02040503050406030204" pitchFamily="18" charset="0"/>
                          </a:rPr>
                          <m:t>𝑟</m:t>
                        </m:r>
                      </m:sup>
                    </m:sSup>
                  </m:oMath>
                </a14:m>
                <a:endParaRPr lang="en-CA"/>
              </a:p>
              <a:p>
                <a:r>
                  <a:rPr lang="en-CA" b="1"/>
                  <a:t>Up Projection</a:t>
                </a:r>
                <a:r>
                  <a:rPr lang="en-CA"/>
                  <a:t>: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𝑊</m:t>
                        </m:r>
                      </m:e>
                      <m:sub>
                        <m:r>
                          <a:rPr lang="en-CA" i="1">
                            <a:latin typeface="Cambria Math" panose="02040503050406030204" pitchFamily="18" charset="0"/>
                          </a:rPr>
                          <m:t>𝑢𝑝</m:t>
                        </m:r>
                      </m:sub>
                    </m:sSub>
                    <m:r>
                      <a:rPr lang="en-CA" i="1">
                        <a:latin typeface="Cambria Math" panose="02040503050406030204" pitchFamily="18" charset="0"/>
                      </a:rPr>
                      <m:t>∈</m:t>
                    </m:r>
                    <m:sSup>
                      <m:sSupPr>
                        <m:ctrlPr>
                          <a:rPr lang="en-CA" i="1">
                            <a:latin typeface="Cambria Math" panose="02040503050406030204" pitchFamily="18" charset="0"/>
                          </a:rPr>
                        </m:ctrlPr>
                      </m:sSupPr>
                      <m:e>
                        <m:r>
                          <a:rPr lang="en-CA" i="1">
                            <a:latin typeface="Cambria Math" panose="02040503050406030204" pitchFamily="18" charset="0"/>
                          </a:rPr>
                          <m:t>ℝ</m:t>
                        </m:r>
                      </m:e>
                      <m:sup>
                        <m:r>
                          <a:rPr lang="en-CA" i="1">
                            <a:latin typeface="Cambria Math" panose="02040503050406030204" pitchFamily="18" charset="0"/>
                          </a:rPr>
                          <m:t>𝑟</m:t>
                        </m:r>
                        <m:r>
                          <a:rPr lang="en-CA" i="1">
                            <a:latin typeface="Cambria Math" panose="02040503050406030204" pitchFamily="18" charset="0"/>
                          </a:rPr>
                          <m:t>×</m:t>
                        </m:r>
                        <m:r>
                          <a:rPr lang="en-CA" i="1">
                            <a:latin typeface="Cambria Math" panose="02040503050406030204" pitchFamily="18" charset="0"/>
                          </a:rPr>
                          <m:t>𝑑</m:t>
                        </m:r>
                      </m:sup>
                    </m:sSup>
                  </m:oMath>
                </a14:m>
                <a:endParaRPr lang="en-CA"/>
              </a:p>
              <a:p>
                <a:r>
                  <a:rPr lang="en-US" b="1">
                    <a:latin typeface="Calibri (Body)"/>
                  </a:rPr>
                  <a:t>Nonlinear Activation Function</a:t>
                </a:r>
                <a:r>
                  <a:rPr lang="en-US">
                    <a:latin typeface="Calibri (Body)"/>
                  </a:rPr>
                  <a:t>: </a:t>
                </a:r>
                <a14:m>
                  <m:oMath xmlns:m="http://schemas.openxmlformats.org/officeDocument/2006/math">
                    <m:r>
                      <a:rPr lang="en-CA" i="1">
                        <a:latin typeface="Cambria Math" panose="02040503050406030204" pitchFamily="18" charset="0"/>
                      </a:rPr>
                      <m:t>𝑓</m:t>
                    </m:r>
                  </m:oMath>
                </a14:m>
                <a:endParaRPr lang="en-CA">
                  <a:latin typeface="Calibri (Body)"/>
                </a:endParaRPr>
              </a:p>
              <a:p>
                <a:endParaRPr lang="en-CA" i="1">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m:rPr>
                          <m:nor/>
                        </m:rPr>
                        <a:rPr lang="en-CA" b="1" dirty="0"/>
                        <m:t>Functional</m:t>
                      </m:r>
                      <m:r>
                        <m:rPr>
                          <m:nor/>
                        </m:rPr>
                        <a:rPr lang="en-CA" b="1" dirty="0"/>
                        <m:t> </m:t>
                      </m:r>
                      <m:r>
                        <m:rPr>
                          <m:nor/>
                        </m:rPr>
                        <a:rPr lang="en-CA" b="1" dirty="0"/>
                        <m:t>Form</m:t>
                      </m:r>
                      <m:r>
                        <m:rPr>
                          <m:nor/>
                        </m:rPr>
                        <a:rPr lang="en-CA" b="1" dirty="0"/>
                        <m:t>: </m:t>
                      </m:r>
                      <m:r>
                        <a:rPr lang="en-CA" i="1" smtClean="0">
                          <a:latin typeface="Cambria Math" panose="02040503050406030204" pitchFamily="18" charset="0"/>
                        </a:rPr>
                        <m:t>h</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h</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𝑓</m:t>
                      </m:r>
                      <m:d>
                        <m:dPr>
                          <m:ctrlPr>
                            <a:rPr lang="en-CA" i="1">
                              <a:latin typeface="Cambria Math" panose="02040503050406030204" pitchFamily="18" charset="0"/>
                              <a:ea typeface="Cambria Math" panose="02040503050406030204" pitchFamily="18" charset="0"/>
                            </a:rPr>
                          </m:ctrlPr>
                        </m:dPr>
                        <m:e>
                          <m:r>
                            <a:rPr lang="en-CA" i="1">
                              <a:latin typeface="Cambria Math" panose="02040503050406030204" pitchFamily="18" charset="0"/>
                              <a:ea typeface="Cambria Math" panose="02040503050406030204" pitchFamily="18" charset="0"/>
                            </a:rPr>
                            <m:t>h</m:t>
                          </m:r>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𝑊</m:t>
                              </m:r>
                            </m:e>
                            <m:sub>
                              <m:r>
                                <a:rPr lang="en-CA" i="1">
                                  <a:latin typeface="Cambria Math" panose="02040503050406030204" pitchFamily="18" charset="0"/>
                                  <a:ea typeface="Cambria Math" panose="02040503050406030204" pitchFamily="18" charset="0"/>
                                </a:rPr>
                                <m:t>𝑑𝑜𝑤𝑛</m:t>
                              </m:r>
                            </m:sub>
                          </m:sSub>
                        </m:e>
                      </m:d>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𝑊</m:t>
                          </m:r>
                        </m:e>
                        <m:sub>
                          <m:r>
                            <a:rPr lang="en-CA" i="1">
                              <a:latin typeface="Cambria Math" panose="02040503050406030204" pitchFamily="18" charset="0"/>
                              <a:ea typeface="Cambria Math" panose="02040503050406030204" pitchFamily="18" charset="0"/>
                            </a:rPr>
                            <m:t>𝑢𝑝</m:t>
                          </m:r>
                        </m:sub>
                      </m:sSub>
                    </m:oMath>
                  </m:oMathPara>
                </a14:m>
                <a:endParaRPr lang="en-US">
                  <a:latin typeface="Calibri (Body)"/>
                </a:endParaRPr>
              </a:p>
              <a:p>
                <a:endParaRPr lang="en-CA">
                  <a:latin typeface="Calibri (Body)"/>
                </a:endParaRPr>
              </a:p>
            </p:txBody>
          </p:sp>
        </mc:Choice>
        <mc:Fallback xmlns="">
          <p:sp>
            <p:nvSpPr>
              <p:cNvPr id="9" name="TextBox 8">
                <a:extLst>
                  <a:ext uri="{FF2B5EF4-FFF2-40B4-BE49-F238E27FC236}">
                    <a16:creationId xmlns:a16="http://schemas.microsoft.com/office/drawing/2014/main" id="{FA8C0FB3-8903-7876-DD07-8E76B55B8432}"/>
                  </a:ext>
                </a:extLst>
              </p:cNvPr>
              <p:cNvSpPr txBox="1">
                <a:spLocks noRot="1" noChangeAspect="1" noMove="1" noResize="1" noEditPoints="1" noAdjustHandles="1" noChangeArrowheads="1" noChangeShapeType="1" noTextEdit="1"/>
              </p:cNvSpPr>
              <p:nvPr/>
            </p:nvSpPr>
            <p:spPr>
              <a:xfrm>
                <a:off x="6958584" y="1280160"/>
                <a:ext cx="4395216" cy="2090380"/>
              </a:xfrm>
              <a:prstGeom prst="rect">
                <a:avLst/>
              </a:prstGeom>
              <a:blipFill>
                <a:blip r:embed="rId3"/>
                <a:stretch>
                  <a:fillRect l="-1248" t="-1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97F3F52-500B-B494-2A2C-091214B5564D}"/>
                  </a:ext>
                </a:extLst>
              </p:cNvPr>
              <p:cNvSpPr txBox="1"/>
              <p:nvPr/>
            </p:nvSpPr>
            <p:spPr>
              <a:xfrm>
                <a:off x="652892" y="3787254"/>
                <a:ext cx="11003461" cy="1335815"/>
              </a:xfrm>
              <a:prstGeom prst="rect">
                <a:avLst/>
              </a:prstGeom>
              <a:noFill/>
            </p:spPr>
            <p:txBody>
              <a:bodyPr wrap="none" rtlCol="0">
                <a:spAutoFit/>
              </a:bodyPr>
              <a:lstStyle/>
              <a:p>
                <a:r>
                  <a:rPr lang="en-CA" sz="1900"/>
                  <a:t>If we define </a:t>
                </a:r>
                <a14:m>
                  <m:oMath xmlns:m="http://schemas.openxmlformats.org/officeDocument/2006/math">
                    <m:sSub>
                      <m:sSubPr>
                        <m:ctrlPr>
                          <a:rPr lang="en-CA" sz="1900" b="0" i="1" smtClean="0">
                            <a:latin typeface="Cambria Math" panose="02040503050406030204" pitchFamily="18" charset="0"/>
                          </a:rPr>
                        </m:ctrlPr>
                      </m:sSubPr>
                      <m:e>
                        <m:r>
                          <a:rPr lang="en-CA" sz="1900" b="0" i="1" smtClean="0">
                            <a:latin typeface="Cambria Math" panose="02040503050406030204" pitchFamily="18" charset="0"/>
                          </a:rPr>
                          <m:t>𝑊</m:t>
                        </m:r>
                      </m:e>
                      <m:sub>
                        <m:r>
                          <a:rPr lang="en-CA" sz="1900" b="0" i="1" smtClean="0">
                            <a:latin typeface="Cambria Math" panose="02040503050406030204" pitchFamily="18" charset="0"/>
                          </a:rPr>
                          <m:t>1</m:t>
                        </m:r>
                      </m:sub>
                    </m:sSub>
                    <m:r>
                      <a:rPr lang="en-CA" sz="1900" b="0" i="1" smtClean="0">
                        <a:latin typeface="Cambria Math" panose="02040503050406030204" pitchFamily="18" charset="0"/>
                      </a:rPr>
                      <m:t>=</m:t>
                    </m:r>
                    <m:sSub>
                      <m:sSubPr>
                        <m:ctrlPr>
                          <a:rPr lang="en-CA" sz="1900" b="0" i="1" smtClean="0">
                            <a:latin typeface="Cambria Math" panose="02040503050406030204" pitchFamily="18" charset="0"/>
                          </a:rPr>
                        </m:ctrlPr>
                      </m:sSubPr>
                      <m:e>
                        <m:r>
                          <a:rPr lang="en-CA" sz="1900" b="0" i="1" smtClean="0">
                            <a:latin typeface="Cambria Math" panose="02040503050406030204" pitchFamily="18" charset="0"/>
                          </a:rPr>
                          <m:t>𝑊</m:t>
                        </m:r>
                      </m:e>
                      <m:sub>
                        <m:r>
                          <a:rPr lang="en-CA" sz="1900" b="0" i="1" smtClean="0">
                            <a:latin typeface="Cambria Math" panose="02040503050406030204" pitchFamily="18" charset="0"/>
                          </a:rPr>
                          <m:t>𝑞</m:t>
                        </m:r>
                      </m:sub>
                    </m:sSub>
                    <m:sSubSup>
                      <m:sSubSupPr>
                        <m:ctrlPr>
                          <a:rPr lang="en-CA" sz="1900" b="0" i="1" smtClean="0">
                            <a:latin typeface="Cambria Math" panose="02040503050406030204" pitchFamily="18" charset="0"/>
                          </a:rPr>
                        </m:ctrlPr>
                      </m:sSubSupPr>
                      <m:e>
                        <m:r>
                          <a:rPr lang="en-CA" sz="1900" b="0" i="1" smtClean="0">
                            <a:latin typeface="Cambria Math" panose="02040503050406030204" pitchFamily="18" charset="0"/>
                          </a:rPr>
                          <m:t>𝑃</m:t>
                        </m:r>
                      </m:e>
                      <m:sub>
                        <m:r>
                          <a:rPr lang="en-CA" sz="1900" b="0" i="1" smtClean="0">
                            <a:latin typeface="Cambria Math" panose="02040503050406030204" pitchFamily="18" charset="0"/>
                          </a:rPr>
                          <m:t>𝑘</m:t>
                        </m:r>
                      </m:sub>
                      <m:sup>
                        <m:r>
                          <a:rPr lang="en-CA" sz="1900" b="0" i="1" smtClean="0">
                            <a:latin typeface="Cambria Math" panose="02040503050406030204" pitchFamily="18" charset="0"/>
                          </a:rPr>
                          <m:t>𝑇</m:t>
                        </m:r>
                      </m:sup>
                    </m:sSubSup>
                    <m:r>
                      <a:rPr lang="en-CA" sz="1900" b="0" i="1" smtClean="0">
                        <a:latin typeface="Cambria Math" panose="02040503050406030204" pitchFamily="18" charset="0"/>
                      </a:rPr>
                      <m:t>, </m:t>
                    </m:r>
                    <m:sSub>
                      <m:sSubPr>
                        <m:ctrlPr>
                          <a:rPr lang="en-CA" sz="1900" b="0" i="1" smtClean="0">
                            <a:latin typeface="Cambria Math" panose="02040503050406030204" pitchFamily="18" charset="0"/>
                          </a:rPr>
                        </m:ctrlPr>
                      </m:sSubPr>
                      <m:e>
                        <m:r>
                          <a:rPr lang="en-CA" sz="1900" b="0" i="1" smtClean="0">
                            <a:latin typeface="Cambria Math" panose="02040503050406030204" pitchFamily="18" charset="0"/>
                          </a:rPr>
                          <m:t>𝑊</m:t>
                        </m:r>
                      </m:e>
                      <m:sub>
                        <m:r>
                          <a:rPr lang="en-CA" sz="1900" b="0" i="1" smtClean="0">
                            <a:latin typeface="Cambria Math" panose="02040503050406030204" pitchFamily="18" charset="0"/>
                          </a:rPr>
                          <m:t>2</m:t>
                        </m:r>
                      </m:sub>
                    </m:sSub>
                    <m:r>
                      <a:rPr lang="en-CA" sz="1900" b="0" i="1" smtClean="0">
                        <a:latin typeface="Cambria Math" panose="02040503050406030204" pitchFamily="18" charset="0"/>
                      </a:rPr>
                      <m:t>=</m:t>
                    </m:r>
                    <m:sSub>
                      <m:sSubPr>
                        <m:ctrlPr>
                          <a:rPr lang="en-CA" sz="1900" b="0" i="1" smtClean="0">
                            <a:latin typeface="Cambria Math" panose="02040503050406030204" pitchFamily="18" charset="0"/>
                          </a:rPr>
                        </m:ctrlPr>
                      </m:sSubPr>
                      <m:e>
                        <m:r>
                          <a:rPr lang="en-CA" sz="1900" b="0" i="1" smtClean="0">
                            <a:latin typeface="Cambria Math" panose="02040503050406030204" pitchFamily="18" charset="0"/>
                          </a:rPr>
                          <m:t>𝑃</m:t>
                        </m:r>
                      </m:e>
                      <m:sub>
                        <m:r>
                          <a:rPr lang="en-CA" sz="1900" b="0" i="1" smtClean="0">
                            <a:latin typeface="Cambria Math" panose="02040503050406030204" pitchFamily="18" charset="0"/>
                          </a:rPr>
                          <m:t>𝑣</m:t>
                        </m:r>
                      </m:sub>
                    </m:sSub>
                    <m:r>
                      <a:rPr lang="en-CA" sz="1900" b="0" i="1" smtClean="0">
                        <a:latin typeface="Cambria Math" panose="02040503050406030204" pitchFamily="18" charset="0"/>
                      </a:rPr>
                      <m:t>, </m:t>
                    </m:r>
                    <m:r>
                      <a:rPr lang="en-CA" sz="1900" b="0" i="1" smtClean="0">
                        <a:latin typeface="Cambria Math" panose="02040503050406030204" pitchFamily="18" charset="0"/>
                      </a:rPr>
                      <m:t>𝑓</m:t>
                    </m:r>
                    <m:r>
                      <a:rPr lang="en-CA" sz="1900" b="0" i="1" smtClean="0">
                        <a:latin typeface="Cambria Math" panose="02040503050406030204" pitchFamily="18" charset="0"/>
                      </a:rPr>
                      <m:t>=</m:t>
                    </m:r>
                    <m:r>
                      <a:rPr lang="en-CA" sz="1900" b="0" i="1" smtClean="0">
                        <a:latin typeface="Cambria Math" panose="02040503050406030204" pitchFamily="18" charset="0"/>
                      </a:rPr>
                      <m:t>𝑠𝑜𝑓𝑡𝑚𝑎𝑥</m:t>
                    </m:r>
                  </m:oMath>
                </a14:m>
                <a:r>
                  <a:rPr lang="en-CA" sz="1900"/>
                  <a:t>, then we can rewrite the functional form of prefix tuning to </a:t>
                </a:r>
              </a:p>
              <a:p>
                <a:pPr/>
                <a14:m>
                  <m:oMathPara xmlns:m="http://schemas.openxmlformats.org/officeDocument/2006/math">
                    <m:oMathParaPr>
                      <m:jc m:val="center"/>
                    </m:oMathParaPr>
                    <m:oMath xmlns:m="http://schemas.openxmlformats.org/officeDocument/2006/math">
                      <m:r>
                        <a:rPr lang="en-CA" sz="1900" i="1">
                          <a:latin typeface="Cambria Math" panose="02040503050406030204" pitchFamily="18" charset="0"/>
                        </a:rPr>
                        <m:t>h</m:t>
                      </m:r>
                      <m:r>
                        <a:rPr lang="en-CA" sz="1900" i="1">
                          <a:latin typeface="Cambria Math" panose="02040503050406030204" pitchFamily="18" charset="0"/>
                          <a:ea typeface="Cambria Math" panose="02040503050406030204" pitchFamily="18" charset="0"/>
                        </a:rPr>
                        <m:t>←</m:t>
                      </m:r>
                      <m:d>
                        <m:dPr>
                          <m:ctrlPr>
                            <a:rPr lang="en-CA" sz="1900" i="1">
                              <a:latin typeface="Cambria Math" panose="02040503050406030204" pitchFamily="18" charset="0"/>
                            </a:rPr>
                          </m:ctrlPr>
                        </m:dPr>
                        <m:e>
                          <m:r>
                            <a:rPr lang="en-CA" sz="1900" i="1">
                              <a:latin typeface="Cambria Math" panose="02040503050406030204" pitchFamily="18" charset="0"/>
                            </a:rPr>
                            <m:t>1−</m:t>
                          </m:r>
                          <m:r>
                            <a:rPr lang="en-CA" sz="1900" i="1">
                              <a:latin typeface="Cambria Math" panose="02040503050406030204" pitchFamily="18" charset="0"/>
                            </a:rPr>
                            <m:t>𝜆</m:t>
                          </m:r>
                          <m:d>
                            <m:dPr>
                              <m:ctrlPr>
                                <a:rPr lang="en-CA" sz="1900" i="1">
                                  <a:latin typeface="Cambria Math" panose="02040503050406030204" pitchFamily="18" charset="0"/>
                                </a:rPr>
                              </m:ctrlPr>
                            </m:dPr>
                            <m:e>
                              <m:r>
                                <a:rPr lang="en-CA" sz="1900" i="1">
                                  <a:latin typeface="Cambria Math" panose="02040503050406030204" pitchFamily="18" charset="0"/>
                                </a:rPr>
                                <m:t>𝑥</m:t>
                              </m:r>
                            </m:e>
                          </m:d>
                        </m:e>
                      </m:d>
                      <m:r>
                        <a:rPr lang="en-CA" sz="1900" i="1">
                          <a:latin typeface="Cambria Math" panose="02040503050406030204" pitchFamily="18" charset="0"/>
                          <a:ea typeface="Cambria Math" panose="02040503050406030204" pitchFamily="18" charset="0"/>
                        </a:rPr>
                        <m:t>h</m:t>
                      </m:r>
                      <m:r>
                        <a:rPr lang="en-CA" sz="1900" i="1">
                          <a:latin typeface="Cambria Math" panose="02040503050406030204" pitchFamily="18" charset="0"/>
                          <a:ea typeface="Cambria Math" panose="02040503050406030204" pitchFamily="18" charset="0"/>
                        </a:rPr>
                        <m:t>+</m:t>
                      </m:r>
                      <m:r>
                        <a:rPr lang="en-CA" sz="1900" i="1">
                          <a:latin typeface="Cambria Math" panose="02040503050406030204" pitchFamily="18" charset="0"/>
                          <a:ea typeface="Cambria Math" panose="02040503050406030204" pitchFamily="18" charset="0"/>
                        </a:rPr>
                        <m:t>𝜆</m:t>
                      </m:r>
                      <m:d>
                        <m:dPr>
                          <m:ctrlPr>
                            <a:rPr lang="en-CA" sz="1900" i="1">
                              <a:latin typeface="Cambria Math" panose="02040503050406030204" pitchFamily="18" charset="0"/>
                              <a:ea typeface="Cambria Math" panose="02040503050406030204" pitchFamily="18" charset="0"/>
                            </a:rPr>
                          </m:ctrlPr>
                        </m:dPr>
                        <m:e>
                          <m:r>
                            <a:rPr lang="en-CA" sz="1900" i="1">
                              <a:latin typeface="Cambria Math" panose="02040503050406030204" pitchFamily="18" charset="0"/>
                              <a:ea typeface="Cambria Math" panose="02040503050406030204" pitchFamily="18" charset="0"/>
                            </a:rPr>
                            <m:t>𝑥</m:t>
                          </m:r>
                        </m:e>
                      </m:d>
                      <m:r>
                        <m:rPr>
                          <m:sty m:val="p"/>
                        </m:rPr>
                        <a:rPr lang="en-CA" sz="1900" b="0" i="0" smtClean="0">
                          <a:latin typeface="Cambria Math" panose="02040503050406030204" pitchFamily="18" charset="0"/>
                          <a:ea typeface="Cambria Math" panose="02040503050406030204" pitchFamily="18" charset="0"/>
                        </a:rPr>
                        <m:t>f</m:t>
                      </m:r>
                      <m:d>
                        <m:dPr>
                          <m:ctrlPr>
                            <a:rPr lang="en-CA" sz="1900" b="0" i="1" smtClean="0">
                              <a:latin typeface="Cambria Math" panose="02040503050406030204" pitchFamily="18" charset="0"/>
                              <a:ea typeface="Cambria Math" panose="02040503050406030204" pitchFamily="18" charset="0"/>
                            </a:rPr>
                          </m:ctrlPr>
                        </m:dPr>
                        <m:e>
                          <m:sSub>
                            <m:sSubPr>
                              <m:ctrlPr>
                                <a:rPr lang="en-CA" sz="1900" b="0" i="1" smtClean="0">
                                  <a:latin typeface="Cambria Math" panose="02040503050406030204" pitchFamily="18" charset="0"/>
                                  <a:ea typeface="Cambria Math" panose="02040503050406030204" pitchFamily="18" charset="0"/>
                                </a:rPr>
                              </m:ctrlPr>
                            </m:sSubPr>
                            <m:e>
                              <m:r>
                                <m:rPr>
                                  <m:sty m:val="p"/>
                                </m:rPr>
                                <a:rPr lang="en-CA" sz="1900" b="0" i="0" smtClean="0">
                                  <a:latin typeface="Cambria Math" panose="02040503050406030204" pitchFamily="18" charset="0"/>
                                  <a:ea typeface="Cambria Math" panose="02040503050406030204" pitchFamily="18" charset="0"/>
                                </a:rPr>
                                <m:t>xW</m:t>
                              </m:r>
                            </m:e>
                            <m:sub>
                              <m:r>
                                <a:rPr lang="en-CA" sz="1900" b="0" i="0" smtClean="0">
                                  <a:latin typeface="Cambria Math" panose="02040503050406030204" pitchFamily="18" charset="0"/>
                                  <a:ea typeface="Cambria Math" panose="02040503050406030204" pitchFamily="18" charset="0"/>
                                </a:rPr>
                                <m:t>1</m:t>
                              </m:r>
                            </m:sub>
                          </m:sSub>
                        </m:e>
                      </m:d>
                      <m:sSub>
                        <m:sSubPr>
                          <m:ctrlPr>
                            <a:rPr lang="en-CA" sz="1900" b="0" i="1" smtClean="0">
                              <a:latin typeface="Cambria Math" panose="02040503050406030204" pitchFamily="18" charset="0"/>
                              <a:ea typeface="Cambria Math" panose="02040503050406030204" pitchFamily="18" charset="0"/>
                            </a:rPr>
                          </m:ctrlPr>
                        </m:sSubPr>
                        <m:e>
                          <m:r>
                            <m:rPr>
                              <m:sty m:val="p"/>
                            </m:rPr>
                            <a:rPr lang="en-CA" sz="1900" b="0" i="0" smtClean="0">
                              <a:latin typeface="Cambria Math" panose="02040503050406030204" pitchFamily="18" charset="0"/>
                              <a:ea typeface="Cambria Math" panose="02040503050406030204" pitchFamily="18" charset="0"/>
                            </a:rPr>
                            <m:t>W</m:t>
                          </m:r>
                        </m:e>
                        <m:sub>
                          <m:r>
                            <a:rPr lang="en-CA" sz="1900" b="0" i="0" smtClean="0">
                              <a:latin typeface="Cambria Math" panose="02040503050406030204" pitchFamily="18" charset="0"/>
                              <a:ea typeface="Cambria Math" panose="02040503050406030204" pitchFamily="18" charset="0"/>
                            </a:rPr>
                            <m:t>2</m:t>
                          </m:r>
                        </m:sub>
                      </m:sSub>
                    </m:oMath>
                  </m:oMathPara>
                </a14:m>
                <a:endParaRPr lang="en-CA" sz="1900">
                  <a:latin typeface="Calibri (Body)"/>
                </a:endParaRPr>
              </a:p>
              <a:p>
                <a:endParaRPr lang="en-CA" sz="1900">
                  <a:latin typeface="Calibri (Body)"/>
                </a:endParaRPr>
              </a:p>
              <a:p>
                <a:r>
                  <a:rPr lang="en-CA" sz="1900">
                    <a:latin typeface="Calibri (Body)"/>
                  </a:rPr>
                  <a:t>This is very similar to adapters, except that prefix tuning is doing weighted addition</a:t>
                </a:r>
              </a:p>
            </p:txBody>
          </p:sp>
        </mc:Choice>
        <mc:Fallback xmlns="">
          <p:sp>
            <p:nvSpPr>
              <p:cNvPr id="10" name="TextBox 9">
                <a:extLst>
                  <a:ext uri="{FF2B5EF4-FFF2-40B4-BE49-F238E27FC236}">
                    <a16:creationId xmlns:a16="http://schemas.microsoft.com/office/drawing/2014/main" id="{597F3F52-500B-B494-2A2C-091214B5564D}"/>
                  </a:ext>
                </a:extLst>
              </p:cNvPr>
              <p:cNvSpPr txBox="1">
                <a:spLocks noRot="1" noChangeAspect="1" noMove="1" noResize="1" noEditPoints="1" noAdjustHandles="1" noChangeArrowheads="1" noChangeShapeType="1" noTextEdit="1"/>
              </p:cNvSpPr>
              <p:nvPr/>
            </p:nvSpPr>
            <p:spPr>
              <a:xfrm>
                <a:off x="652892" y="3787254"/>
                <a:ext cx="11003461" cy="1335815"/>
              </a:xfrm>
              <a:prstGeom prst="rect">
                <a:avLst/>
              </a:prstGeom>
              <a:blipFill>
                <a:blip r:embed="rId4"/>
                <a:stretch>
                  <a:fillRect l="-499" t="-913" b="-7306"/>
                </a:stretch>
              </a:blipFill>
            </p:spPr>
            <p:txBody>
              <a:bodyPr/>
              <a:lstStyle/>
              <a:p>
                <a:r>
                  <a:rPr lang="en-US">
                    <a:noFill/>
                  </a:rPr>
                  <a:t> </a:t>
                </a:r>
              </a:p>
            </p:txBody>
          </p:sp>
        </mc:Fallback>
      </mc:AlternateContent>
    </p:spTree>
    <p:extLst>
      <p:ext uri="{BB962C8B-B14F-4D97-AF65-F5344CB8AC3E}">
        <p14:creationId xmlns:p14="http://schemas.microsoft.com/office/powerpoint/2010/main" val="8816786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p:txBody>
          <a:bodyPr>
            <a:normAutofit/>
          </a:bodyPr>
          <a:lstStyle/>
          <a:p>
            <a:r>
              <a:rPr lang="en-CA" sz="4000"/>
              <a:t>Relating Prefix Tuning and Adapters</a:t>
            </a:r>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74</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26999C6-99C9-FAD2-700E-7BB32E1DC155}"/>
                  </a:ext>
                </a:extLst>
              </p:cNvPr>
              <p:cNvSpPr txBox="1"/>
              <p:nvPr/>
            </p:nvSpPr>
            <p:spPr>
              <a:xfrm>
                <a:off x="554736" y="1271016"/>
                <a:ext cx="6053328" cy="681982"/>
              </a:xfrm>
              <a:prstGeom prst="rect">
                <a:avLst/>
              </a:prstGeom>
              <a:noFill/>
            </p:spPr>
            <p:txBody>
              <a:bodyPr wrap="square" rtlCol="0">
                <a:spAutoFit/>
              </a:bodyPr>
              <a:lstStyle/>
              <a:p>
                <a:r>
                  <a:rPr lang="en-CA" b="1" u="sng"/>
                  <a:t>Prefix Tuning</a:t>
                </a:r>
              </a:p>
              <a:p>
                <a:r>
                  <a:rPr lang="en-CA" b="1"/>
                  <a:t>Functional Form: </a:t>
                </a:r>
                <a14:m>
                  <m:oMath xmlns:m="http://schemas.openxmlformats.org/officeDocument/2006/math">
                    <m:r>
                      <a:rPr lang="en-CA" i="1">
                        <a:latin typeface="Cambria Math" panose="02040503050406030204" pitchFamily="18" charset="0"/>
                      </a:rPr>
                      <m:t>h</m:t>
                    </m:r>
                    <m:r>
                      <a:rPr lang="en-CA" i="1">
                        <a:latin typeface="Cambria Math" panose="02040503050406030204" pitchFamily="18" charset="0"/>
                        <a:ea typeface="Cambria Math" panose="02040503050406030204" pitchFamily="18" charset="0"/>
                      </a:rPr>
                      <m:t>←</m:t>
                    </m:r>
                    <m:d>
                      <m:dPr>
                        <m:ctrlPr>
                          <a:rPr lang="en-CA" i="1">
                            <a:latin typeface="Cambria Math" panose="02040503050406030204" pitchFamily="18" charset="0"/>
                          </a:rPr>
                        </m:ctrlPr>
                      </m:dPr>
                      <m:e>
                        <m:r>
                          <a:rPr lang="en-CA" i="1">
                            <a:latin typeface="Cambria Math" panose="02040503050406030204" pitchFamily="18" charset="0"/>
                          </a:rPr>
                          <m:t>1−</m:t>
                        </m:r>
                        <m:r>
                          <a:rPr lang="en-CA" i="1">
                            <a:latin typeface="Cambria Math" panose="02040503050406030204" pitchFamily="18" charset="0"/>
                          </a:rPr>
                          <m:t>𝜆</m:t>
                        </m:r>
                        <m:d>
                          <m:dPr>
                            <m:ctrlPr>
                              <a:rPr lang="en-CA" i="1">
                                <a:latin typeface="Cambria Math" panose="02040503050406030204" pitchFamily="18" charset="0"/>
                              </a:rPr>
                            </m:ctrlPr>
                          </m:dPr>
                          <m:e>
                            <m:r>
                              <a:rPr lang="en-CA" i="1">
                                <a:latin typeface="Cambria Math" panose="02040503050406030204" pitchFamily="18" charset="0"/>
                              </a:rPr>
                              <m:t>𝑥</m:t>
                            </m:r>
                          </m:e>
                        </m:d>
                      </m:e>
                    </m:d>
                    <m:r>
                      <a:rPr lang="en-CA" i="1">
                        <a:latin typeface="Cambria Math" panose="02040503050406030204" pitchFamily="18" charset="0"/>
                        <a:ea typeface="Cambria Math" panose="02040503050406030204" pitchFamily="18" charset="0"/>
                      </a:rPr>
                      <m:t>h</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𝜆</m:t>
                    </m:r>
                    <m:d>
                      <m:dPr>
                        <m:ctrlPr>
                          <a:rPr lang="en-CA" i="1">
                            <a:latin typeface="Cambria Math" panose="02040503050406030204" pitchFamily="18" charset="0"/>
                            <a:ea typeface="Cambria Math" panose="02040503050406030204" pitchFamily="18" charset="0"/>
                          </a:rPr>
                        </m:ctrlPr>
                      </m:dPr>
                      <m:e>
                        <m:r>
                          <a:rPr lang="en-CA" i="1">
                            <a:latin typeface="Cambria Math" panose="02040503050406030204" pitchFamily="18" charset="0"/>
                            <a:ea typeface="Cambria Math" panose="02040503050406030204" pitchFamily="18" charset="0"/>
                          </a:rPr>
                          <m:t>𝑥</m:t>
                        </m:r>
                      </m:e>
                    </m:d>
                    <m:r>
                      <m:rPr>
                        <m:sty m:val="p"/>
                      </m:rPr>
                      <a:rPr lang="en-CA">
                        <a:latin typeface="Cambria Math" panose="02040503050406030204" pitchFamily="18" charset="0"/>
                        <a:ea typeface="Cambria Math" panose="02040503050406030204" pitchFamily="18" charset="0"/>
                      </a:rPr>
                      <m:t>f</m:t>
                    </m:r>
                    <m:d>
                      <m:dPr>
                        <m:ctrlPr>
                          <a:rPr lang="en-CA" i="1">
                            <a:latin typeface="Cambria Math" panose="02040503050406030204" pitchFamily="18" charset="0"/>
                            <a:ea typeface="Cambria Math" panose="02040503050406030204" pitchFamily="18" charset="0"/>
                          </a:rPr>
                        </m:ctrlPr>
                      </m:dPr>
                      <m:e>
                        <m:sSub>
                          <m:sSubPr>
                            <m:ctrlPr>
                              <a:rPr lang="en-CA" i="1">
                                <a:latin typeface="Cambria Math" panose="02040503050406030204" pitchFamily="18" charset="0"/>
                                <a:ea typeface="Cambria Math" panose="02040503050406030204" pitchFamily="18" charset="0"/>
                              </a:rPr>
                            </m:ctrlPr>
                          </m:sSubPr>
                          <m:e>
                            <m:r>
                              <m:rPr>
                                <m:sty m:val="p"/>
                              </m:rPr>
                              <a:rPr lang="en-CA">
                                <a:latin typeface="Cambria Math" panose="02040503050406030204" pitchFamily="18" charset="0"/>
                                <a:ea typeface="Cambria Math" panose="02040503050406030204" pitchFamily="18" charset="0"/>
                              </a:rPr>
                              <m:t>xW</m:t>
                            </m:r>
                          </m:e>
                          <m:sub>
                            <m:r>
                              <a:rPr lang="en-CA">
                                <a:latin typeface="Cambria Math" panose="02040503050406030204" pitchFamily="18" charset="0"/>
                                <a:ea typeface="Cambria Math" panose="02040503050406030204" pitchFamily="18" charset="0"/>
                              </a:rPr>
                              <m:t>1</m:t>
                            </m:r>
                          </m:sub>
                        </m:sSub>
                      </m:e>
                    </m:d>
                    <m:sSub>
                      <m:sSubPr>
                        <m:ctrlPr>
                          <a:rPr lang="en-CA" i="1">
                            <a:latin typeface="Cambria Math" panose="02040503050406030204" pitchFamily="18" charset="0"/>
                            <a:ea typeface="Cambria Math" panose="02040503050406030204" pitchFamily="18" charset="0"/>
                          </a:rPr>
                        </m:ctrlPr>
                      </m:sSubPr>
                      <m:e>
                        <m:r>
                          <m:rPr>
                            <m:sty m:val="p"/>
                          </m:rPr>
                          <a:rPr lang="en-CA">
                            <a:latin typeface="Cambria Math" panose="02040503050406030204" pitchFamily="18" charset="0"/>
                            <a:ea typeface="Cambria Math" panose="02040503050406030204" pitchFamily="18" charset="0"/>
                          </a:rPr>
                          <m:t>W</m:t>
                        </m:r>
                      </m:e>
                      <m:sub>
                        <m:r>
                          <a:rPr lang="en-CA">
                            <a:latin typeface="Cambria Math" panose="02040503050406030204" pitchFamily="18" charset="0"/>
                            <a:ea typeface="Cambria Math" panose="02040503050406030204" pitchFamily="18" charset="0"/>
                          </a:rPr>
                          <m:t>2</m:t>
                        </m:r>
                      </m:sub>
                    </m:sSub>
                  </m:oMath>
                </a14:m>
                <a:endParaRPr lang="en-CA"/>
              </a:p>
            </p:txBody>
          </p:sp>
        </mc:Choice>
        <mc:Fallback xmlns="">
          <p:sp>
            <p:nvSpPr>
              <p:cNvPr id="8" name="TextBox 7">
                <a:extLst>
                  <a:ext uri="{FF2B5EF4-FFF2-40B4-BE49-F238E27FC236}">
                    <a16:creationId xmlns:a16="http://schemas.microsoft.com/office/drawing/2014/main" id="{526999C6-99C9-FAD2-700E-7BB32E1DC155}"/>
                  </a:ext>
                </a:extLst>
              </p:cNvPr>
              <p:cNvSpPr txBox="1">
                <a:spLocks noRot="1" noChangeAspect="1" noMove="1" noResize="1" noEditPoints="1" noAdjustHandles="1" noChangeArrowheads="1" noChangeShapeType="1" noTextEdit="1"/>
              </p:cNvSpPr>
              <p:nvPr/>
            </p:nvSpPr>
            <p:spPr>
              <a:xfrm>
                <a:off x="554736" y="1271016"/>
                <a:ext cx="6053328" cy="681982"/>
              </a:xfrm>
              <a:prstGeom prst="rect">
                <a:avLst/>
              </a:prstGeom>
              <a:blipFill>
                <a:blip r:embed="rId2"/>
                <a:stretch>
                  <a:fillRect l="-806" t="-5405" b="-11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A8C0FB3-8903-7876-DD07-8E76B55B8432}"/>
                  </a:ext>
                </a:extLst>
              </p:cNvPr>
              <p:cNvSpPr txBox="1"/>
              <p:nvPr/>
            </p:nvSpPr>
            <p:spPr>
              <a:xfrm>
                <a:off x="6958584" y="1280160"/>
                <a:ext cx="4395216" cy="944746"/>
              </a:xfrm>
              <a:prstGeom prst="rect">
                <a:avLst/>
              </a:prstGeom>
              <a:noFill/>
            </p:spPr>
            <p:txBody>
              <a:bodyPr wrap="square" rtlCol="0">
                <a:spAutoFit/>
              </a:bodyPr>
              <a:lstStyle/>
              <a:p>
                <a:r>
                  <a:rPr lang="en-CA" b="1" u="sng"/>
                  <a:t>Adapters</a:t>
                </a:r>
              </a:p>
              <a:p>
                <a:pPr/>
                <a14:m>
                  <m:oMathPara xmlns:m="http://schemas.openxmlformats.org/officeDocument/2006/math">
                    <m:oMathParaPr>
                      <m:jc m:val="left"/>
                    </m:oMathParaPr>
                    <m:oMath xmlns:m="http://schemas.openxmlformats.org/officeDocument/2006/math">
                      <m:r>
                        <m:rPr>
                          <m:nor/>
                        </m:rPr>
                        <a:rPr lang="en-CA" b="1" dirty="0"/>
                        <m:t>Functional</m:t>
                      </m:r>
                      <m:r>
                        <m:rPr>
                          <m:nor/>
                        </m:rPr>
                        <a:rPr lang="en-CA" b="1" dirty="0"/>
                        <m:t> </m:t>
                      </m:r>
                      <m:r>
                        <m:rPr>
                          <m:nor/>
                        </m:rPr>
                        <a:rPr lang="en-CA" b="1" dirty="0"/>
                        <m:t>Form</m:t>
                      </m:r>
                      <m:r>
                        <m:rPr>
                          <m:nor/>
                        </m:rPr>
                        <a:rPr lang="en-CA" b="1" dirty="0"/>
                        <m:t>: </m:t>
                      </m:r>
                      <m:r>
                        <a:rPr lang="en-CA" i="1" smtClean="0">
                          <a:latin typeface="Cambria Math" panose="02040503050406030204" pitchFamily="18" charset="0"/>
                        </a:rPr>
                        <m:t>h</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h</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𝑓</m:t>
                      </m:r>
                      <m:d>
                        <m:dPr>
                          <m:ctrlPr>
                            <a:rPr lang="en-CA" i="1">
                              <a:latin typeface="Cambria Math" panose="02040503050406030204" pitchFamily="18" charset="0"/>
                              <a:ea typeface="Cambria Math" panose="02040503050406030204" pitchFamily="18" charset="0"/>
                            </a:rPr>
                          </m:ctrlPr>
                        </m:dPr>
                        <m:e>
                          <m:r>
                            <a:rPr lang="en-CA" i="1">
                              <a:latin typeface="Cambria Math" panose="02040503050406030204" pitchFamily="18" charset="0"/>
                              <a:ea typeface="Cambria Math" panose="02040503050406030204" pitchFamily="18" charset="0"/>
                            </a:rPr>
                            <m:t>h</m:t>
                          </m:r>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𝑊</m:t>
                              </m:r>
                            </m:e>
                            <m:sub>
                              <m:r>
                                <a:rPr lang="en-CA" i="1">
                                  <a:latin typeface="Cambria Math" panose="02040503050406030204" pitchFamily="18" charset="0"/>
                                  <a:ea typeface="Cambria Math" panose="02040503050406030204" pitchFamily="18" charset="0"/>
                                </a:rPr>
                                <m:t>𝑑𝑜𝑤𝑛</m:t>
                              </m:r>
                            </m:sub>
                          </m:sSub>
                        </m:e>
                      </m:d>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𝑊</m:t>
                          </m:r>
                        </m:e>
                        <m:sub>
                          <m:r>
                            <a:rPr lang="en-CA" i="1">
                              <a:latin typeface="Cambria Math" panose="02040503050406030204" pitchFamily="18" charset="0"/>
                              <a:ea typeface="Cambria Math" panose="02040503050406030204" pitchFamily="18" charset="0"/>
                            </a:rPr>
                            <m:t>𝑢𝑝</m:t>
                          </m:r>
                        </m:sub>
                      </m:sSub>
                    </m:oMath>
                  </m:oMathPara>
                </a14:m>
                <a:endParaRPr lang="en-US">
                  <a:latin typeface="Calibri (Body)"/>
                </a:endParaRPr>
              </a:p>
              <a:p>
                <a:endParaRPr lang="en-CA">
                  <a:latin typeface="Calibri (Body)"/>
                </a:endParaRPr>
              </a:p>
            </p:txBody>
          </p:sp>
        </mc:Choice>
        <mc:Fallback xmlns="">
          <p:sp>
            <p:nvSpPr>
              <p:cNvPr id="9" name="TextBox 8">
                <a:extLst>
                  <a:ext uri="{FF2B5EF4-FFF2-40B4-BE49-F238E27FC236}">
                    <a16:creationId xmlns:a16="http://schemas.microsoft.com/office/drawing/2014/main" id="{FA8C0FB3-8903-7876-DD07-8E76B55B8432}"/>
                  </a:ext>
                </a:extLst>
              </p:cNvPr>
              <p:cNvSpPr txBox="1">
                <a:spLocks noRot="1" noChangeAspect="1" noMove="1" noResize="1" noEditPoints="1" noAdjustHandles="1" noChangeArrowheads="1" noChangeShapeType="1" noTextEdit="1"/>
              </p:cNvSpPr>
              <p:nvPr/>
            </p:nvSpPr>
            <p:spPr>
              <a:xfrm>
                <a:off x="6958584" y="1280160"/>
                <a:ext cx="4395216" cy="944746"/>
              </a:xfrm>
              <a:prstGeom prst="rect">
                <a:avLst/>
              </a:prstGeom>
              <a:blipFill>
                <a:blip r:embed="rId3"/>
                <a:stretch>
                  <a:fillRect l="-1248" t="-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97F3F52-500B-B494-2A2C-091214B5564D}"/>
                  </a:ext>
                </a:extLst>
              </p:cNvPr>
              <p:cNvSpPr txBox="1"/>
              <p:nvPr/>
            </p:nvSpPr>
            <p:spPr>
              <a:xfrm>
                <a:off x="554736" y="2312524"/>
                <a:ext cx="11000704" cy="1200329"/>
              </a:xfrm>
              <a:prstGeom prst="rect">
                <a:avLst/>
              </a:prstGeom>
              <a:noFill/>
            </p:spPr>
            <p:txBody>
              <a:bodyPr wrap="none" rtlCol="0">
                <a:spAutoFit/>
              </a:bodyPr>
              <a:lstStyle/>
              <a:p>
                <a:r>
                  <a:rPr lang="en-CA" b="1">
                    <a:latin typeface="Calibri (Body)"/>
                  </a:rPr>
                  <a:t>Some key differences: </a:t>
                </a:r>
              </a:p>
              <a:p>
                <a:pPr marL="285750" indent="-285750">
                  <a:buFont typeface="Arial" panose="020B0604020202020204" pitchFamily="34" charset="0"/>
                  <a:buChar char="•"/>
                </a:pPr>
                <a:r>
                  <a:rPr lang="en-CA">
                    <a:latin typeface="Calibri (Body)"/>
                  </a:rPr>
                  <a:t>Prefix tuning uses x to compute </a:t>
                </a:r>
                <a14:m>
                  <m:oMath xmlns:m="http://schemas.openxmlformats.org/officeDocument/2006/math">
                    <m:r>
                      <m:rPr>
                        <m:sty m:val="p"/>
                      </m:rPr>
                      <a:rPr lang="en-CA" sz="1800" b="0" i="0" smtClean="0">
                        <a:latin typeface="Cambria Math" panose="02040503050406030204" pitchFamily="18" charset="0"/>
                        <a:ea typeface="Cambria Math" panose="02040503050406030204" pitchFamily="18" charset="0"/>
                      </a:rPr>
                      <m:t>Δ</m:t>
                    </m:r>
                    <m:r>
                      <m:rPr>
                        <m:sty m:val="p"/>
                      </m:rPr>
                      <a:rPr lang="en-CA" sz="1800" b="0" i="0" smtClean="0">
                        <a:latin typeface="Cambria Math" panose="02040503050406030204" pitchFamily="18" charset="0"/>
                        <a:ea typeface="Cambria Math" panose="02040503050406030204" pitchFamily="18" charset="0"/>
                      </a:rPr>
                      <m:t>h</m:t>
                    </m:r>
                  </m:oMath>
                </a14:m>
                <a:r>
                  <a:rPr lang="en-CA">
                    <a:latin typeface="Calibri (Body)"/>
                  </a:rPr>
                  <a:t>, while adapters use h to compute </a:t>
                </a:r>
                <a14:m>
                  <m:oMath xmlns:m="http://schemas.openxmlformats.org/officeDocument/2006/math">
                    <m:r>
                      <m:rPr>
                        <m:sty m:val="p"/>
                      </m:rPr>
                      <a:rPr lang="en-CA">
                        <a:latin typeface="Cambria Math" panose="02040503050406030204" pitchFamily="18" charset="0"/>
                        <a:ea typeface="Cambria Math" panose="02040503050406030204" pitchFamily="18" charset="0"/>
                      </a:rPr>
                      <m:t>Δ</m:t>
                    </m:r>
                    <m:r>
                      <m:rPr>
                        <m:sty m:val="p"/>
                      </m:rPr>
                      <a:rPr lang="en-CA">
                        <a:latin typeface="Cambria Math" panose="02040503050406030204" pitchFamily="18" charset="0"/>
                        <a:ea typeface="Cambria Math" panose="02040503050406030204" pitchFamily="18" charset="0"/>
                      </a:rPr>
                      <m:t>h</m:t>
                    </m:r>
                  </m:oMath>
                </a14:m>
                <a:r>
                  <a:rPr lang="en-CA">
                    <a:latin typeface="Calibri (Body)"/>
                  </a:rPr>
                  <a:t>. (Parallel vs Sequential Computation)</a:t>
                </a:r>
              </a:p>
              <a:p>
                <a:pPr marL="285750" indent="-285750">
                  <a:buFont typeface="Arial" panose="020B0604020202020204" pitchFamily="34" charset="0"/>
                  <a:buChar char="•"/>
                </a:pPr>
                <a:r>
                  <a:rPr lang="en-US"/>
                  <a:t>Adapters are more flexible with respect to where they are inserted, adapters modify attention or FFN outputs,</a:t>
                </a:r>
              </a:p>
              <a:p>
                <a:r>
                  <a:rPr lang="en-US">
                    <a:latin typeface="Calibri (Body)"/>
                  </a:rPr>
                  <a:t>while prefix tuning only modifies the attention output of each head. </a:t>
                </a:r>
                <a:endParaRPr lang="en-CA">
                  <a:latin typeface="Calibri (Body)"/>
                </a:endParaRPr>
              </a:p>
            </p:txBody>
          </p:sp>
        </mc:Choice>
        <mc:Fallback xmlns="">
          <p:sp>
            <p:nvSpPr>
              <p:cNvPr id="10" name="TextBox 9">
                <a:extLst>
                  <a:ext uri="{FF2B5EF4-FFF2-40B4-BE49-F238E27FC236}">
                    <a16:creationId xmlns:a16="http://schemas.microsoft.com/office/drawing/2014/main" id="{597F3F52-500B-B494-2A2C-091214B5564D}"/>
                  </a:ext>
                </a:extLst>
              </p:cNvPr>
              <p:cNvSpPr txBox="1">
                <a:spLocks noRot="1" noChangeAspect="1" noMove="1" noResize="1" noEditPoints="1" noAdjustHandles="1" noChangeArrowheads="1" noChangeShapeType="1" noTextEdit="1"/>
              </p:cNvSpPr>
              <p:nvPr/>
            </p:nvSpPr>
            <p:spPr>
              <a:xfrm>
                <a:off x="554736" y="2312524"/>
                <a:ext cx="11000704" cy="1200329"/>
              </a:xfrm>
              <a:prstGeom prst="rect">
                <a:avLst/>
              </a:prstGeom>
              <a:blipFill>
                <a:blip r:embed="rId4"/>
                <a:stretch>
                  <a:fillRect l="-443" t="-2538" b="-7107"/>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D4FB2D2E-172E-0E34-676A-2905B2C78303}"/>
              </a:ext>
            </a:extLst>
          </p:cNvPr>
          <p:cNvPicPr>
            <a:picLocks noChangeAspect="1"/>
          </p:cNvPicPr>
          <p:nvPr/>
        </p:nvPicPr>
        <p:blipFill>
          <a:blip r:embed="rId5"/>
          <a:stretch>
            <a:fillRect/>
          </a:stretch>
        </p:blipFill>
        <p:spPr>
          <a:xfrm>
            <a:off x="554736" y="3451248"/>
            <a:ext cx="5380984" cy="2690493"/>
          </a:xfrm>
          <a:prstGeom prst="rect">
            <a:avLst/>
          </a:prstGeom>
        </p:spPr>
      </p:pic>
      <p:pic>
        <p:nvPicPr>
          <p:cNvPr id="7" name="Picture 6">
            <a:extLst>
              <a:ext uri="{FF2B5EF4-FFF2-40B4-BE49-F238E27FC236}">
                <a16:creationId xmlns:a16="http://schemas.microsoft.com/office/drawing/2014/main" id="{7B5B135E-EB9D-B5BD-565C-36B43A18E602}"/>
              </a:ext>
            </a:extLst>
          </p:cNvPr>
          <p:cNvPicPr>
            <a:picLocks noChangeAspect="1"/>
          </p:cNvPicPr>
          <p:nvPr/>
        </p:nvPicPr>
        <p:blipFill>
          <a:blip r:embed="rId6"/>
          <a:stretch>
            <a:fillRect/>
          </a:stretch>
        </p:blipFill>
        <p:spPr>
          <a:xfrm>
            <a:off x="8329629" y="3195616"/>
            <a:ext cx="2442003" cy="3160734"/>
          </a:xfrm>
          <a:prstGeom prst="rect">
            <a:avLst/>
          </a:prstGeom>
        </p:spPr>
      </p:pic>
    </p:spTree>
    <p:extLst>
      <p:ext uri="{BB962C8B-B14F-4D97-AF65-F5344CB8AC3E}">
        <p14:creationId xmlns:p14="http://schemas.microsoft.com/office/powerpoint/2010/main" val="1320111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a:xfrm>
            <a:off x="838200" y="136526"/>
            <a:ext cx="9494520" cy="902162"/>
          </a:xfrm>
        </p:spPr>
        <p:txBody>
          <a:bodyPr>
            <a:noAutofit/>
          </a:bodyPr>
          <a:lstStyle/>
          <a:p>
            <a:r>
              <a:rPr lang="en-CA" sz="3200"/>
              <a:t>Summary of Differences: Prefix Tuning vs Adapters vs </a:t>
            </a:r>
            <a:r>
              <a:rPr lang="en-CA" sz="3200" err="1"/>
              <a:t>LoRA</a:t>
            </a:r>
            <a:endParaRPr lang="en-CA" sz="3200"/>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75</a:t>
            </a:fld>
            <a:endParaRPr lang="en-US"/>
          </a:p>
        </p:txBody>
      </p:sp>
      <p:pic>
        <p:nvPicPr>
          <p:cNvPr id="11" name="Picture 10">
            <a:extLst>
              <a:ext uri="{FF2B5EF4-FFF2-40B4-BE49-F238E27FC236}">
                <a16:creationId xmlns:a16="http://schemas.microsoft.com/office/drawing/2014/main" id="{0249CE21-33A2-55D1-E874-3E500EA860F3}"/>
              </a:ext>
            </a:extLst>
          </p:cNvPr>
          <p:cNvPicPr>
            <a:picLocks noChangeAspect="1"/>
          </p:cNvPicPr>
          <p:nvPr/>
        </p:nvPicPr>
        <p:blipFill>
          <a:blip r:embed="rId2"/>
          <a:stretch>
            <a:fillRect/>
          </a:stretch>
        </p:blipFill>
        <p:spPr>
          <a:xfrm>
            <a:off x="961384" y="1495494"/>
            <a:ext cx="9948672" cy="1418259"/>
          </a:xfrm>
          <a:prstGeom prst="rect">
            <a:avLst/>
          </a:prstGeom>
        </p:spPr>
      </p:pic>
      <p:pic>
        <p:nvPicPr>
          <p:cNvPr id="14" name="Picture 13">
            <a:extLst>
              <a:ext uri="{FF2B5EF4-FFF2-40B4-BE49-F238E27FC236}">
                <a16:creationId xmlns:a16="http://schemas.microsoft.com/office/drawing/2014/main" id="{6DE37C17-3BD3-6409-0234-8B3D5A4C36A0}"/>
              </a:ext>
            </a:extLst>
          </p:cNvPr>
          <p:cNvPicPr>
            <a:picLocks noChangeAspect="1"/>
          </p:cNvPicPr>
          <p:nvPr/>
        </p:nvPicPr>
        <p:blipFill>
          <a:blip r:embed="rId3"/>
          <a:stretch>
            <a:fillRect/>
          </a:stretch>
        </p:blipFill>
        <p:spPr>
          <a:xfrm>
            <a:off x="363976" y="3263259"/>
            <a:ext cx="8202170" cy="2743583"/>
          </a:xfrm>
          <a:prstGeom prst="rect">
            <a:avLst/>
          </a:prstGeom>
        </p:spPr>
      </p:pic>
      <p:pic>
        <p:nvPicPr>
          <p:cNvPr id="18" name="Picture 17">
            <a:extLst>
              <a:ext uri="{FF2B5EF4-FFF2-40B4-BE49-F238E27FC236}">
                <a16:creationId xmlns:a16="http://schemas.microsoft.com/office/drawing/2014/main" id="{352454C0-1300-3EE4-C830-D9201B0E63A5}"/>
              </a:ext>
            </a:extLst>
          </p:cNvPr>
          <p:cNvPicPr>
            <a:picLocks noChangeAspect="1"/>
          </p:cNvPicPr>
          <p:nvPr/>
        </p:nvPicPr>
        <p:blipFill>
          <a:blip r:embed="rId4"/>
          <a:stretch>
            <a:fillRect/>
          </a:stretch>
        </p:blipFill>
        <p:spPr>
          <a:xfrm>
            <a:off x="8808331" y="2913751"/>
            <a:ext cx="2646053" cy="3442597"/>
          </a:xfrm>
          <a:prstGeom prst="rect">
            <a:avLst/>
          </a:prstGeom>
        </p:spPr>
      </p:pic>
    </p:spTree>
    <p:extLst>
      <p:ext uri="{BB962C8B-B14F-4D97-AF65-F5344CB8AC3E}">
        <p14:creationId xmlns:p14="http://schemas.microsoft.com/office/powerpoint/2010/main" val="9162701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a:xfrm>
            <a:off x="838200" y="136526"/>
            <a:ext cx="9320784" cy="902162"/>
          </a:xfrm>
        </p:spPr>
        <p:txBody>
          <a:bodyPr>
            <a:noAutofit/>
          </a:bodyPr>
          <a:lstStyle/>
          <a:p>
            <a:r>
              <a:rPr lang="en-CA" sz="3200"/>
              <a:t>How Can These Differences be Used to Formulate New PEFT methods?</a:t>
            </a:r>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76</a:t>
            </a:fld>
            <a:endParaRPr lang="en-US"/>
          </a:p>
        </p:txBody>
      </p:sp>
      <p:sp>
        <p:nvSpPr>
          <p:cNvPr id="10" name="TextBox 9">
            <a:extLst>
              <a:ext uri="{FF2B5EF4-FFF2-40B4-BE49-F238E27FC236}">
                <a16:creationId xmlns:a16="http://schemas.microsoft.com/office/drawing/2014/main" id="{597F3F52-500B-B494-2A2C-091214B5564D}"/>
              </a:ext>
            </a:extLst>
          </p:cNvPr>
          <p:cNvSpPr txBox="1"/>
          <p:nvPr/>
        </p:nvSpPr>
        <p:spPr>
          <a:xfrm>
            <a:off x="508083" y="3280956"/>
            <a:ext cx="10401973" cy="1446550"/>
          </a:xfrm>
          <a:prstGeom prst="rect">
            <a:avLst/>
          </a:prstGeom>
          <a:noFill/>
        </p:spPr>
        <p:txBody>
          <a:bodyPr wrap="square" rtlCol="0">
            <a:spAutoFit/>
          </a:bodyPr>
          <a:lstStyle/>
          <a:p>
            <a:r>
              <a:rPr lang="en-CA" sz="2200">
                <a:latin typeface="Calibri (Body)"/>
              </a:rPr>
              <a:t>We can test and compare: </a:t>
            </a:r>
          </a:p>
          <a:p>
            <a:pPr marL="285750" indent="-285750">
              <a:buFont typeface="Arial" panose="020B0604020202020204" pitchFamily="34" charset="0"/>
              <a:buChar char="•"/>
            </a:pPr>
            <a:r>
              <a:rPr lang="en-CA" sz="2200">
                <a:latin typeface="Calibri (Body)"/>
              </a:rPr>
              <a:t>Parallel vs sequential insertion</a:t>
            </a:r>
          </a:p>
          <a:p>
            <a:pPr marL="285750" indent="-285750">
              <a:buFont typeface="Arial" panose="020B0604020202020204" pitchFamily="34" charset="0"/>
              <a:buChar char="•"/>
            </a:pPr>
            <a:r>
              <a:rPr lang="en-CA" sz="2200">
                <a:latin typeface="Calibri (Body)"/>
              </a:rPr>
              <a:t>Modifying attention representations vs FFN representations</a:t>
            </a:r>
          </a:p>
          <a:p>
            <a:pPr marL="285750" indent="-285750">
              <a:buFont typeface="Arial" panose="020B0604020202020204" pitchFamily="34" charset="0"/>
              <a:buChar char="•"/>
            </a:pPr>
            <a:r>
              <a:rPr lang="en-CA" sz="2200">
                <a:latin typeface="Calibri (Body)"/>
              </a:rPr>
              <a:t>Scaling composition function vs unscaled</a:t>
            </a:r>
          </a:p>
        </p:txBody>
      </p:sp>
      <p:pic>
        <p:nvPicPr>
          <p:cNvPr id="3" name="Picture 2">
            <a:extLst>
              <a:ext uri="{FF2B5EF4-FFF2-40B4-BE49-F238E27FC236}">
                <a16:creationId xmlns:a16="http://schemas.microsoft.com/office/drawing/2014/main" id="{F786F59A-D51C-95C7-1686-360A2BD44D3D}"/>
              </a:ext>
            </a:extLst>
          </p:cNvPr>
          <p:cNvPicPr>
            <a:picLocks noChangeAspect="1"/>
          </p:cNvPicPr>
          <p:nvPr/>
        </p:nvPicPr>
        <p:blipFill>
          <a:blip r:embed="rId2"/>
          <a:stretch>
            <a:fillRect/>
          </a:stretch>
        </p:blipFill>
        <p:spPr>
          <a:xfrm>
            <a:off x="961384" y="1495494"/>
            <a:ext cx="9948672" cy="1418259"/>
          </a:xfrm>
          <a:prstGeom prst="rect">
            <a:avLst/>
          </a:prstGeom>
        </p:spPr>
      </p:pic>
    </p:spTree>
    <p:extLst>
      <p:ext uri="{BB962C8B-B14F-4D97-AF65-F5344CB8AC3E}">
        <p14:creationId xmlns:p14="http://schemas.microsoft.com/office/powerpoint/2010/main" val="1756827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FF2D4-BDD3-D7D4-67EF-16A8F4B17D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CB7E83-F6B3-C487-7B9B-EC0581DB1F8A}"/>
              </a:ext>
            </a:extLst>
          </p:cNvPr>
          <p:cNvSpPr>
            <a:spLocks noGrp="1"/>
          </p:cNvSpPr>
          <p:nvPr>
            <p:ph type="title"/>
          </p:nvPr>
        </p:nvSpPr>
        <p:spPr>
          <a:xfrm>
            <a:off x="876693" y="433953"/>
            <a:ext cx="5694588" cy="1923641"/>
          </a:xfrm>
        </p:spPr>
        <p:txBody>
          <a:bodyPr vert="horz" lIns="91440" tIns="45720" rIns="91440" bIns="45720" rtlCol="0" anchor="b">
            <a:noAutofit/>
          </a:bodyPr>
          <a:lstStyle/>
          <a:p>
            <a:r>
              <a:rPr lang="en-US" sz="3200" kern="1200">
                <a:solidFill>
                  <a:schemeClr val="tx1"/>
                </a:solidFill>
                <a:latin typeface="+mj-lt"/>
                <a:ea typeface="+mj-ea"/>
                <a:cs typeface="+mj-cs"/>
              </a:rPr>
              <a:t>A Unified View of Parameter-Efficient Transfer Learning: Evaluation</a:t>
            </a:r>
          </a:p>
        </p:txBody>
      </p:sp>
      <p:sp>
        <p:nvSpPr>
          <p:cNvPr id="10" name="TextBox 9">
            <a:extLst>
              <a:ext uri="{FF2B5EF4-FFF2-40B4-BE49-F238E27FC236}">
                <a16:creationId xmlns:a16="http://schemas.microsoft.com/office/drawing/2014/main" id="{7806F397-1A17-FBF1-40FD-114B5E88B4F5}"/>
              </a:ext>
            </a:extLst>
          </p:cNvPr>
          <p:cNvSpPr txBox="1"/>
          <p:nvPr/>
        </p:nvSpPr>
        <p:spPr>
          <a:xfrm>
            <a:off x="876693" y="2533476"/>
            <a:ext cx="5397306" cy="3447832"/>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000" b="1"/>
              <a:t>Datasets:</a:t>
            </a:r>
          </a:p>
          <a:p>
            <a:pPr marL="285750" indent="-228600">
              <a:lnSpc>
                <a:spcPct val="90000"/>
              </a:lnSpc>
              <a:spcAft>
                <a:spcPts val="600"/>
              </a:spcAft>
              <a:buFont typeface="Arial" panose="020B0604020202020204" pitchFamily="34" charset="0"/>
              <a:buChar char="•"/>
            </a:pPr>
            <a:r>
              <a:rPr lang="en-US" sz="2000" err="1"/>
              <a:t>XSum</a:t>
            </a:r>
            <a:r>
              <a:rPr lang="en-US" sz="2000"/>
              <a:t>: News Article Summarization Dataset</a:t>
            </a:r>
          </a:p>
          <a:p>
            <a:pPr marL="285750" indent="-228600">
              <a:lnSpc>
                <a:spcPct val="90000"/>
              </a:lnSpc>
              <a:spcAft>
                <a:spcPts val="600"/>
              </a:spcAft>
              <a:buFont typeface="Arial" panose="020B0604020202020204" pitchFamily="34" charset="0"/>
              <a:buChar char="•"/>
            </a:pPr>
            <a:r>
              <a:rPr lang="en-US" sz="2000"/>
              <a:t>English to Romanian Translation</a:t>
            </a:r>
          </a:p>
          <a:p>
            <a:pPr marL="285750" indent="-228600">
              <a:lnSpc>
                <a:spcPct val="90000"/>
              </a:lnSpc>
              <a:spcAft>
                <a:spcPts val="600"/>
              </a:spcAft>
              <a:buFont typeface="Arial" panose="020B0604020202020204" pitchFamily="34" charset="0"/>
              <a:buChar char="•"/>
            </a:pPr>
            <a:r>
              <a:rPr lang="en-US" sz="2000"/>
              <a:t>MNLI: Natural Language Inference</a:t>
            </a:r>
          </a:p>
          <a:p>
            <a:pPr marL="285750" indent="-228600">
              <a:lnSpc>
                <a:spcPct val="90000"/>
              </a:lnSpc>
              <a:spcAft>
                <a:spcPts val="600"/>
              </a:spcAft>
              <a:buFont typeface="Arial" panose="020B0604020202020204" pitchFamily="34" charset="0"/>
              <a:buChar char="•"/>
            </a:pPr>
            <a:r>
              <a:rPr lang="en-US" sz="2000"/>
              <a:t>SST2: Sentiment Classification</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b="1"/>
              <a:t>Models</a:t>
            </a:r>
            <a:r>
              <a:rPr lang="en-US" sz="2000"/>
              <a:t>:</a:t>
            </a:r>
          </a:p>
          <a:p>
            <a:pPr marL="285750" indent="-228600">
              <a:lnSpc>
                <a:spcPct val="90000"/>
              </a:lnSpc>
              <a:spcAft>
                <a:spcPts val="600"/>
              </a:spcAft>
              <a:buFont typeface="Arial" panose="020B0604020202020204" pitchFamily="34" charset="0"/>
              <a:buChar char="•"/>
            </a:pPr>
            <a:r>
              <a:rPr lang="en-US" sz="2000"/>
              <a:t>BART-large for </a:t>
            </a:r>
            <a:r>
              <a:rPr lang="en-US" sz="2000" err="1"/>
              <a:t>XSum</a:t>
            </a:r>
            <a:r>
              <a:rPr lang="en-US" sz="2000"/>
              <a:t> and English to Romanian Translation</a:t>
            </a:r>
          </a:p>
          <a:p>
            <a:pPr marL="285750" indent="-228600">
              <a:lnSpc>
                <a:spcPct val="90000"/>
              </a:lnSpc>
              <a:spcAft>
                <a:spcPts val="600"/>
              </a:spcAft>
              <a:buFont typeface="Arial" panose="020B0604020202020204" pitchFamily="34" charset="0"/>
              <a:buChar char="•"/>
            </a:pPr>
            <a:r>
              <a:rPr lang="en-US" sz="2000" err="1"/>
              <a:t>RoBERTa</a:t>
            </a:r>
            <a:r>
              <a:rPr lang="en-US" sz="2000"/>
              <a:t>-base for MNLI and SST2</a:t>
            </a:r>
          </a:p>
        </p:txBody>
      </p:sp>
      <p:pic>
        <p:nvPicPr>
          <p:cNvPr id="14" name="Graphic 13" descr="Newspaper">
            <a:extLst>
              <a:ext uri="{FF2B5EF4-FFF2-40B4-BE49-F238E27FC236}">
                <a16:creationId xmlns:a16="http://schemas.microsoft.com/office/drawing/2014/main" id="{2D3C0DA4-8E2B-0A17-5F9B-B7E2C17CDE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31137" y="867064"/>
            <a:ext cx="5048790" cy="5048790"/>
          </a:xfrm>
          <a:prstGeom prst="rect">
            <a:avLst/>
          </a:prstGeom>
        </p:spPr>
      </p:pic>
      <p:sp>
        <p:nvSpPr>
          <p:cNvPr id="4" name="Date Placeholder 3">
            <a:extLst>
              <a:ext uri="{FF2B5EF4-FFF2-40B4-BE49-F238E27FC236}">
                <a16:creationId xmlns:a16="http://schemas.microsoft.com/office/drawing/2014/main" id="{422D2CDF-86BE-0D72-E94A-695D24284806}"/>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fld id="{251F351B-3C41-6C46-A5F1-3CA0D762442A}" type="datetime1">
              <a:rPr lang="en-CA" smtClean="0"/>
              <a:pPr/>
              <a:t>2024-02-03</a:t>
            </a:fld>
            <a:endParaRPr lang="en-US"/>
          </a:p>
        </p:txBody>
      </p:sp>
      <p:sp>
        <p:nvSpPr>
          <p:cNvPr id="5" name="Footer Placeholder 4">
            <a:extLst>
              <a:ext uri="{FF2B5EF4-FFF2-40B4-BE49-F238E27FC236}">
                <a16:creationId xmlns:a16="http://schemas.microsoft.com/office/drawing/2014/main" id="{A5080A2C-424D-C3BC-CC6D-A164A8AF8DE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r>
              <a:rPr lang="en-US" kern="1200"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4D028652-38A5-D6D9-58B3-8EBC9A60B70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4F24A5E-B0D2-394D-9970-9AE06BCB59C1}" type="slidenum">
              <a:rPr lang="en-US" smtClean="0"/>
              <a:pPr>
                <a:spcAft>
                  <a:spcPts val="600"/>
                </a:spcAft>
              </a:pPr>
              <a:t>77</a:t>
            </a:fld>
            <a:endParaRPr lang="en-US"/>
          </a:p>
        </p:txBody>
      </p:sp>
    </p:spTree>
    <p:extLst>
      <p:ext uri="{BB962C8B-B14F-4D97-AF65-F5344CB8AC3E}">
        <p14:creationId xmlns:p14="http://schemas.microsoft.com/office/powerpoint/2010/main" val="7610317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a:xfrm>
            <a:off x="838200" y="136526"/>
            <a:ext cx="9494520" cy="902162"/>
          </a:xfrm>
        </p:spPr>
        <p:txBody>
          <a:bodyPr>
            <a:normAutofit/>
          </a:bodyPr>
          <a:lstStyle/>
          <a:p>
            <a:r>
              <a:rPr lang="en-CA"/>
              <a:t>Sequential or Parallel?</a:t>
            </a:r>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78</a:t>
            </a:fld>
            <a:endParaRPr lang="en-US"/>
          </a:p>
        </p:txBody>
      </p:sp>
      <p:sp>
        <p:nvSpPr>
          <p:cNvPr id="3" name="TextBox 2">
            <a:extLst>
              <a:ext uri="{FF2B5EF4-FFF2-40B4-BE49-F238E27FC236}">
                <a16:creationId xmlns:a16="http://schemas.microsoft.com/office/drawing/2014/main" id="{A15607D1-7C84-90CC-639D-9B3A9D12DC94}"/>
              </a:ext>
            </a:extLst>
          </p:cNvPr>
          <p:cNvSpPr txBox="1"/>
          <p:nvPr/>
        </p:nvSpPr>
        <p:spPr>
          <a:xfrm>
            <a:off x="673608" y="1454621"/>
            <a:ext cx="10448758" cy="1107996"/>
          </a:xfrm>
          <a:prstGeom prst="rect">
            <a:avLst/>
          </a:prstGeom>
          <a:noFill/>
        </p:spPr>
        <p:txBody>
          <a:bodyPr wrap="none" rtlCol="0">
            <a:spAutoFit/>
          </a:bodyPr>
          <a:lstStyle/>
          <a:p>
            <a:r>
              <a:rPr lang="en-CA" sz="2200" b="1">
                <a:latin typeface="Calibri (Body)"/>
              </a:rPr>
              <a:t>Some Observations:</a:t>
            </a:r>
          </a:p>
          <a:p>
            <a:pPr marL="285750" indent="-285750">
              <a:buFont typeface="Arial" panose="020B0604020202020204" pitchFamily="34" charset="0"/>
              <a:buChar char="•"/>
            </a:pPr>
            <a:r>
              <a:rPr lang="en-CA" sz="2200">
                <a:latin typeface="Calibri (Body)"/>
              </a:rPr>
              <a:t>Prefix tuning which uses parallel insertion, outperforms attention sequential adapters</a:t>
            </a:r>
          </a:p>
          <a:p>
            <a:pPr marL="285750" indent="-285750">
              <a:buFont typeface="Arial" panose="020B0604020202020204" pitchFamily="34" charset="0"/>
              <a:buChar char="•"/>
            </a:pPr>
            <a:r>
              <a:rPr lang="en-US" sz="2200"/>
              <a:t>Further, a parallel adapter from this work is able to beat sequential adapters in all cases</a:t>
            </a:r>
            <a:endParaRPr lang="en-CA" sz="2200">
              <a:latin typeface="Calibri (Body)"/>
            </a:endParaRPr>
          </a:p>
        </p:txBody>
      </p:sp>
      <p:pic>
        <p:nvPicPr>
          <p:cNvPr id="8" name="Picture 7">
            <a:extLst>
              <a:ext uri="{FF2B5EF4-FFF2-40B4-BE49-F238E27FC236}">
                <a16:creationId xmlns:a16="http://schemas.microsoft.com/office/drawing/2014/main" id="{7A7EA0E6-0E5F-6C47-85D6-3C75A3DA37DC}"/>
              </a:ext>
            </a:extLst>
          </p:cNvPr>
          <p:cNvPicPr>
            <a:picLocks noChangeAspect="1"/>
          </p:cNvPicPr>
          <p:nvPr/>
        </p:nvPicPr>
        <p:blipFill>
          <a:blip r:embed="rId2"/>
          <a:stretch>
            <a:fillRect/>
          </a:stretch>
        </p:blipFill>
        <p:spPr>
          <a:xfrm>
            <a:off x="299918" y="3321400"/>
            <a:ext cx="4686954" cy="1695687"/>
          </a:xfrm>
          <a:prstGeom prst="rect">
            <a:avLst/>
          </a:prstGeom>
        </p:spPr>
      </p:pic>
      <p:pic>
        <p:nvPicPr>
          <p:cNvPr id="10" name="Picture 9">
            <a:extLst>
              <a:ext uri="{FF2B5EF4-FFF2-40B4-BE49-F238E27FC236}">
                <a16:creationId xmlns:a16="http://schemas.microsoft.com/office/drawing/2014/main" id="{19CEEF8D-7841-7E9E-1594-06050E89CC06}"/>
              </a:ext>
            </a:extLst>
          </p:cNvPr>
          <p:cNvPicPr>
            <a:picLocks noChangeAspect="1"/>
          </p:cNvPicPr>
          <p:nvPr/>
        </p:nvPicPr>
        <p:blipFill>
          <a:blip r:embed="rId3"/>
          <a:stretch>
            <a:fillRect/>
          </a:stretch>
        </p:blipFill>
        <p:spPr>
          <a:xfrm>
            <a:off x="5166832" y="3180455"/>
            <a:ext cx="6887536" cy="190526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D7BB9D0-0481-E285-926D-8B4350146275}"/>
                  </a:ext>
                </a:extLst>
              </p:cNvPr>
              <p:cNvSpPr txBox="1"/>
              <p:nvPr/>
            </p:nvSpPr>
            <p:spPr>
              <a:xfrm>
                <a:off x="464529" y="5017086"/>
                <a:ext cx="4355444" cy="646331"/>
              </a:xfrm>
              <a:prstGeom prst="rect">
                <a:avLst/>
              </a:prstGeom>
              <a:noFill/>
            </p:spPr>
            <p:txBody>
              <a:bodyPr wrap="square" rtlCol="0">
                <a:spAutoFit/>
              </a:bodyPr>
              <a:lstStyle/>
              <a:p>
                <a:pPr algn="ctr"/>
                <a14:m>
                  <m:oMath xmlns:m="http://schemas.openxmlformats.org/officeDocument/2006/math">
                    <m:r>
                      <a:rPr lang="en-CA" b="0" i="1" smtClean="0">
                        <a:latin typeface="Cambria Math" panose="02040503050406030204" pitchFamily="18" charset="0"/>
                      </a:rPr>
                      <m:t>𝑟</m:t>
                    </m:r>
                  </m:oMath>
                </a14:m>
                <a:r>
                  <a:rPr lang="en-US"/>
                  <a:t> is the bottleneck dimension, </a:t>
                </a:r>
                <a14:m>
                  <m:oMath xmlns:m="http://schemas.openxmlformats.org/officeDocument/2006/math">
                    <m:r>
                      <a:rPr lang="en-CA" b="0" i="1" smtClean="0">
                        <a:latin typeface="Cambria Math" panose="02040503050406030204" pitchFamily="18" charset="0"/>
                      </a:rPr>
                      <m:t>𝑙</m:t>
                    </m:r>
                    <m:r>
                      <a:rPr lang="en-CA" b="0" i="1" smtClean="0">
                        <a:latin typeface="Cambria Math" panose="02040503050406030204" pitchFamily="18" charset="0"/>
                      </a:rPr>
                      <m:t> </m:t>
                    </m:r>
                  </m:oMath>
                </a14:m>
                <a:r>
                  <a:rPr lang="en-US"/>
                  <a:t>is the length of the prefix</a:t>
                </a:r>
              </a:p>
            </p:txBody>
          </p:sp>
        </mc:Choice>
        <mc:Fallback xmlns="">
          <p:sp>
            <p:nvSpPr>
              <p:cNvPr id="7" name="TextBox 6">
                <a:extLst>
                  <a:ext uri="{FF2B5EF4-FFF2-40B4-BE49-F238E27FC236}">
                    <a16:creationId xmlns:a16="http://schemas.microsoft.com/office/drawing/2014/main" id="{3D7BB9D0-0481-E285-926D-8B4350146275}"/>
                  </a:ext>
                </a:extLst>
              </p:cNvPr>
              <p:cNvSpPr txBox="1">
                <a:spLocks noRot="1" noChangeAspect="1" noMove="1" noResize="1" noEditPoints="1" noAdjustHandles="1" noChangeArrowheads="1" noChangeShapeType="1" noTextEdit="1"/>
              </p:cNvSpPr>
              <p:nvPr/>
            </p:nvSpPr>
            <p:spPr>
              <a:xfrm>
                <a:off x="464529" y="5017086"/>
                <a:ext cx="4355444" cy="646331"/>
              </a:xfrm>
              <a:prstGeom prst="rect">
                <a:avLst/>
              </a:prstGeom>
              <a:blipFill>
                <a:blip r:embed="rId4"/>
                <a:stretch>
                  <a:fillRect t="-4717" r="-1818" b="-14151"/>
                </a:stretch>
              </a:blipFill>
            </p:spPr>
            <p:txBody>
              <a:bodyPr/>
              <a:lstStyle/>
              <a:p>
                <a:r>
                  <a:rPr lang="en-US">
                    <a:noFill/>
                  </a:rPr>
                  <a:t> </a:t>
                </a:r>
              </a:p>
            </p:txBody>
          </p:sp>
        </mc:Fallback>
      </mc:AlternateContent>
    </p:spTree>
    <p:extLst>
      <p:ext uri="{BB962C8B-B14F-4D97-AF65-F5344CB8AC3E}">
        <p14:creationId xmlns:p14="http://schemas.microsoft.com/office/powerpoint/2010/main" val="4788792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a:xfrm>
            <a:off x="838200" y="136526"/>
            <a:ext cx="9494520" cy="902162"/>
          </a:xfrm>
        </p:spPr>
        <p:txBody>
          <a:bodyPr>
            <a:normAutofit/>
          </a:bodyPr>
          <a:lstStyle/>
          <a:p>
            <a:r>
              <a:rPr lang="en-CA"/>
              <a:t>Modify Attention or FFN?</a:t>
            </a:r>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79</a:t>
            </a:fld>
            <a:endParaRPr lang="en-US"/>
          </a:p>
        </p:txBody>
      </p:sp>
      <p:sp>
        <p:nvSpPr>
          <p:cNvPr id="3" name="TextBox 2">
            <a:extLst>
              <a:ext uri="{FF2B5EF4-FFF2-40B4-BE49-F238E27FC236}">
                <a16:creationId xmlns:a16="http://schemas.microsoft.com/office/drawing/2014/main" id="{A15607D1-7C84-90CC-639D-9B3A9D12DC94}"/>
              </a:ext>
            </a:extLst>
          </p:cNvPr>
          <p:cNvSpPr txBox="1"/>
          <p:nvPr/>
        </p:nvSpPr>
        <p:spPr>
          <a:xfrm>
            <a:off x="673608" y="1276123"/>
            <a:ext cx="6912178" cy="2123658"/>
          </a:xfrm>
          <a:prstGeom prst="rect">
            <a:avLst/>
          </a:prstGeom>
          <a:noFill/>
        </p:spPr>
        <p:txBody>
          <a:bodyPr wrap="square" rtlCol="0">
            <a:spAutoFit/>
          </a:bodyPr>
          <a:lstStyle/>
          <a:p>
            <a:r>
              <a:rPr lang="en-CA" sz="2200" b="1">
                <a:latin typeface="Calibri (Body)"/>
              </a:rPr>
              <a:t>Some Observations:</a:t>
            </a:r>
          </a:p>
          <a:p>
            <a:pPr marL="285750" indent="-285750">
              <a:buFont typeface="Arial" panose="020B0604020202020204" pitchFamily="34" charset="0"/>
              <a:buChar char="•"/>
            </a:pPr>
            <a:r>
              <a:rPr lang="en-US" sz="2200"/>
              <a:t>Any method with FFN modification outperforms all the methods with attention modification in all cases. </a:t>
            </a:r>
          </a:p>
          <a:p>
            <a:endParaRPr lang="en-US" sz="2200"/>
          </a:p>
          <a:p>
            <a:pPr marL="285750" indent="-285750">
              <a:buFont typeface="Arial" panose="020B0604020202020204" pitchFamily="34" charset="0"/>
              <a:buChar char="•"/>
            </a:pPr>
            <a:r>
              <a:rPr lang="en-US" sz="2200"/>
              <a:t>However, modifying head attention shows the best results when the parameter budget is very small</a:t>
            </a:r>
            <a:endParaRPr lang="en-CA" sz="2200">
              <a:latin typeface="Calibri (Body)"/>
            </a:endParaRPr>
          </a:p>
        </p:txBody>
      </p:sp>
      <p:pic>
        <p:nvPicPr>
          <p:cNvPr id="9" name="Picture 8">
            <a:extLst>
              <a:ext uri="{FF2B5EF4-FFF2-40B4-BE49-F238E27FC236}">
                <a16:creationId xmlns:a16="http://schemas.microsoft.com/office/drawing/2014/main" id="{93C1DEE3-1694-0081-2494-11A3DF671A25}"/>
              </a:ext>
            </a:extLst>
          </p:cNvPr>
          <p:cNvPicPr>
            <a:picLocks noChangeAspect="1"/>
          </p:cNvPicPr>
          <p:nvPr/>
        </p:nvPicPr>
        <p:blipFill rotWithShape="1">
          <a:blip r:embed="rId2"/>
          <a:srcRect l="51333"/>
          <a:stretch/>
        </p:blipFill>
        <p:spPr>
          <a:xfrm>
            <a:off x="7585786" y="1209985"/>
            <a:ext cx="3932606" cy="2130859"/>
          </a:xfrm>
          <a:prstGeom prst="rect">
            <a:avLst/>
          </a:prstGeom>
        </p:spPr>
      </p:pic>
      <p:pic>
        <p:nvPicPr>
          <p:cNvPr id="12" name="Picture 11">
            <a:extLst>
              <a:ext uri="{FF2B5EF4-FFF2-40B4-BE49-F238E27FC236}">
                <a16:creationId xmlns:a16="http://schemas.microsoft.com/office/drawing/2014/main" id="{79D8AEED-B497-0BA1-8C89-D2E2834713DC}"/>
              </a:ext>
            </a:extLst>
          </p:cNvPr>
          <p:cNvPicPr>
            <a:picLocks noChangeAspect="1"/>
          </p:cNvPicPr>
          <p:nvPr/>
        </p:nvPicPr>
        <p:blipFill>
          <a:blip r:embed="rId3"/>
          <a:stretch>
            <a:fillRect/>
          </a:stretch>
        </p:blipFill>
        <p:spPr>
          <a:xfrm>
            <a:off x="7479821" y="3578279"/>
            <a:ext cx="4141475" cy="2540636"/>
          </a:xfrm>
          <a:prstGeom prst="rect">
            <a:avLst/>
          </a:prstGeom>
        </p:spPr>
      </p:pic>
    </p:spTree>
    <p:extLst>
      <p:ext uri="{BB962C8B-B14F-4D97-AF65-F5344CB8AC3E}">
        <p14:creationId xmlns:p14="http://schemas.microsoft.com/office/powerpoint/2010/main" val="1446850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5B833-E644-6C90-7298-320D240A01D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7C0C3DA5-0DCB-4F75-933B-3B1723883266}"/>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06B4420C-B782-DFF7-1FAB-68016633E73F}"/>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CE8B6033-E674-738C-06BD-C2B6BC199DF4}"/>
              </a:ext>
            </a:extLst>
          </p:cNvPr>
          <p:cNvSpPr>
            <a:spLocks noGrp="1"/>
          </p:cNvSpPr>
          <p:nvPr>
            <p:ph type="sldNum" sz="quarter" idx="12"/>
          </p:nvPr>
        </p:nvSpPr>
        <p:spPr/>
        <p:txBody>
          <a:bodyPr/>
          <a:lstStyle/>
          <a:p>
            <a:fld id="{D4F24A5E-B0D2-394D-9970-9AE06BCB59C1}" type="slidenum">
              <a:rPr lang="en-US" smtClean="0"/>
              <a:t>8</a:t>
            </a:fld>
            <a:endParaRPr lang="en-US"/>
          </a:p>
        </p:txBody>
      </p:sp>
      <p:grpSp>
        <p:nvGrpSpPr>
          <p:cNvPr id="174" name="Group 173">
            <a:extLst>
              <a:ext uri="{FF2B5EF4-FFF2-40B4-BE49-F238E27FC236}">
                <a16:creationId xmlns:a16="http://schemas.microsoft.com/office/drawing/2014/main" id="{4846FA0D-E2CE-CDC3-E504-8D807246ADC6}"/>
              </a:ext>
            </a:extLst>
          </p:cNvPr>
          <p:cNvGrpSpPr/>
          <p:nvPr/>
        </p:nvGrpSpPr>
        <p:grpSpPr>
          <a:xfrm>
            <a:off x="750328" y="102997"/>
            <a:ext cx="4505593" cy="6234640"/>
            <a:chOff x="750328" y="102997"/>
            <a:chExt cx="4505593" cy="6234640"/>
          </a:xfrm>
        </p:grpSpPr>
        <p:sp>
          <p:nvSpPr>
            <p:cNvPr id="19" name="Rounded Rectangle 18">
              <a:extLst>
                <a:ext uri="{FF2B5EF4-FFF2-40B4-BE49-F238E27FC236}">
                  <a16:creationId xmlns:a16="http://schemas.microsoft.com/office/drawing/2014/main" id="{20CF4D65-953B-6CD7-1066-25DCD2025479}"/>
                </a:ext>
              </a:extLst>
            </p:cNvPr>
            <p:cNvSpPr/>
            <p:nvPr/>
          </p:nvSpPr>
          <p:spPr>
            <a:xfrm>
              <a:off x="1793061" y="451716"/>
              <a:ext cx="2082800" cy="44026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Layer Norm</a:t>
              </a:r>
            </a:p>
          </p:txBody>
        </p:sp>
        <p:sp>
          <p:nvSpPr>
            <p:cNvPr id="20" name="Rounded Rectangle 19">
              <a:extLst>
                <a:ext uri="{FF2B5EF4-FFF2-40B4-BE49-F238E27FC236}">
                  <a16:creationId xmlns:a16="http://schemas.microsoft.com/office/drawing/2014/main" id="{C4BECE92-7FEB-C554-00BB-8DE2E35A823D}"/>
                </a:ext>
              </a:extLst>
            </p:cNvPr>
            <p:cNvSpPr/>
            <p:nvPr/>
          </p:nvSpPr>
          <p:spPr>
            <a:xfrm>
              <a:off x="2254495" y="1611651"/>
              <a:ext cx="1159933" cy="33866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Adapter</a:t>
              </a:r>
            </a:p>
          </p:txBody>
        </p:sp>
        <p:sp>
          <p:nvSpPr>
            <p:cNvPr id="21" name="Rounded Rectangle 20">
              <a:extLst>
                <a:ext uri="{FF2B5EF4-FFF2-40B4-BE49-F238E27FC236}">
                  <a16:creationId xmlns:a16="http://schemas.microsoft.com/office/drawing/2014/main" id="{66250014-35A3-5D5E-8CFA-57E1237071EC}"/>
                </a:ext>
              </a:extLst>
            </p:cNvPr>
            <p:cNvSpPr/>
            <p:nvPr/>
          </p:nvSpPr>
          <p:spPr>
            <a:xfrm>
              <a:off x="1691461" y="2111183"/>
              <a:ext cx="2286000" cy="54186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2x Feed-forward layer</a:t>
              </a:r>
            </a:p>
          </p:txBody>
        </p:sp>
        <p:sp>
          <p:nvSpPr>
            <p:cNvPr id="24" name="Rounded Rectangle 23">
              <a:extLst>
                <a:ext uri="{FF2B5EF4-FFF2-40B4-BE49-F238E27FC236}">
                  <a16:creationId xmlns:a16="http://schemas.microsoft.com/office/drawing/2014/main" id="{A27A6ED4-3A17-23B8-2F85-A0FB59CD6446}"/>
                </a:ext>
              </a:extLst>
            </p:cNvPr>
            <p:cNvSpPr/>
            <p:nvPr/>
          </p:nvSpPr>
          <p:spPr>
            <a:xfrm>
              <a:off x="1793061" y="2991716"/>
              <a:ext cx="2082800" cy="44026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Layer Norm</a:t>
              </a:r>
            </a:p>
          </p:txBody>
        </p:sp>
        <p:sp>
          <p:nvSpPr>
            <p:cNvPr id="25" name="Rounded Rectangle 24">
              <a:extLst>
                <a:ext uri="{FF2B5EF4-FFF2-40B4-BE49-F238E27FC236}">
                  <a16:creationId xmlns:a16="http://schemas.microsoft.com/office/drawing/2014/main" id="{D559281D-1C66-E3F1-82F1-BC28EE28F13F}"/>
                </a:ext>
              </a:extLst>
            </p:cNvPr>
            <p:cNvSpPr/>
            <p:nvPr/>
          </p:nvSpPr>
          <p:spPr>
            <a:xfrm>
              <a:off x="2254495" y="4151651"/>
              <a:ext cx="1159933" cy="33866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Adapter</a:t>
              </a:r>
            </a:p>
          </p:txBody>
        </p:sp>
        <p:sp>
          <p:nvSpPr>
            <p:cNvPr id="26" name="Rounded Rectangle 25">
              <a:extLst>
                <a:ext uri="{FF2B5EF4-FFF2-40B4-BE49-F238E27FC236}">
                  <a16:creationId xmlns:a16="http://schemas.microsoft.com/office/drawing/2014/main" id="{F2486871-04DA-E3A7-B2F0-57F08950B76A}"/>
                </a:ext>
              </a:extLst>
            </p:cNvPr>
            <p:cNvSpPr/>
            <p:nvPr/>
          </p:nvSpPr>
          <p:spPr>
            <a:xfrm>
              <a:off x="1691461" y="4651183"/>
              <a:ext cx="2286000" cy="54186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Feed-forward layer</a:t>
              </a:r>
            </a:p>
          </p:txBody>
        </p:sp>
        <p:sp>
          <p:nvSpPr>
            <p:cNvPr id="27" name="Rounded Rectangle 26">
              <a:extLst>
                <a:ext uri="{FF2B5EF4-FFF2-40B4-BE49-F238E27FC236}">
                  <a16:creationId xmlns:a16="http://schemas.microsoft.com/office/drawing/2014/main" id="{C7C6644C-1193-6761-2A4A-AEDE70D187BE}"/>
                </a:ext>
              </a:extLst>
            </p:cNvPr>
            <p:cNvSpPr/>
            <p:nvPr/>
          </p:nvSpPr>
          <p:spPr>
            <a:xfrm>
              <a:off x="1551761" y="5353915"/>
              <a:ext cx="2565401" cy="54186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Multi-headed attention</a:t>
              </a:r>
            </a:p>
          </p:txBody>
        </p:sp>
        <p:sp>
          <p:nvSpPr>
            <p:cNvPr id="28" name="Rounded Rectangle 27">
              <a:extLst>
                <a:ext uri="{FF2B5EF4-FFF2-40B4-BE49-F238E27FC236}">
                  <a16:creationId xmlns:a16="http://schemas.microsoft.com/office/drawing/2014/main" id="{EBAE4709-513F-50BF-CBF2-E3274563ACBB}"/>
                </a:ext>
              </a:extLst>
            </p:cNvPr>
            <p:cNvSpPr/>
            <p:nvPr/>
          </p:nvSpPr>
          <p:spPr>
            <a:xfrm>
              <a:off x="750328" y="282383"/>
              <a:ext cx="4505593" cy="59097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6A2506D-1700-65C8-96DC-1A849FF59496}"/>
                </a:ext>
              </a:extLst>
            </p:cNvPr>
            <p:cNvSpPr/>
            <p:nvPr/>
          </p:nvSpPr>
          <p:spPr>
            <a:xfrm>
              <a:off x="2639727" y="1120584"/>
              <a:ext cx="389468" cy="3556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329093D-69AB-E00A-FE03-406ECCBE75F8}"/>
                </a:ext>
              </a:extLst>
            </p:cNvPr>
            <p:cNvSpPr txBox="1"/>
            <p:nvPr/>
          </p:nvSpPr>
          <p:spPr>
            <a:xfrm>
              <a:off x="2684420" y="1104220"/>
              <a:ext cx="300082" cy="369332"/>
            </a:xfrm>
            <a:prstGeom prst="rect">
              <a:avLst/>
            </a:prstGeom>
            <a:noFill/>
          </p:spPr>
          <p:txBody>
            <a:bodyPr wrap="square" rtlCol="0">
              <a:spAutoFit/>
            </a:bodyPr>
            <a:lstStyle/>
            <a:p>
              <a:r>
                <a:rPr lang="en-US" dirty="0"/>
                <a:t>+</a:t>
              </a:r>
            </a:p>
          </p:txBody>
        </p:sp>
        <p:sp>
          <p:nvSpPr>
            <p:cNvPr id="34" name="Oval 33">
              <a:extLst>
                <a:ext uri="{FF2B5EF4-FFF2-40B4-BE49-F238E27FC236}">
                  <a16:creationId xmlns:a16="http://schemas.microsoft.com/office/drawing/2014/main" id="{1AC45965-10B5-8F09-0CD8-6CDFBD842D64}"/>
                </a:ext>
              </a:extLst>
            </p:cNvPr>
            <p:cNvSpPr/>
            <p:nvPr/>
          </p:nvSpPr>
          <p:spPr>
            <a:xfrm>
              <a:off x="2639727" y="3694450"/>
              <a:ext cx="389468" cy="3556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4A3D1AF-539B-A5C9-0D99-625A68E39E3C}"/>
                </a:ext>
              </a:extLst>
            </p:cNvPr>
            <p:cNvSpPr txBox="1"/>
            <p:nvPr/>
          </p:nvSpPr>
          <p:spPr>
            <a:xfrm>
              <a:off x="2684420" y="3678086"/>
              <a:ext cx="300082" cy="369332"/>
            </a:xfrm>
            <a:prstGeom prst="rect">
              <a:avLst/>
            </a:prstGeom>
            <a:noFill/>
          </p:spPr>
          <p:txBody>
            <a:bodyPr wrap="square" rtlCol="0">
              <a:spAutoFit/>
            </a:bodyPr>
            <a:lstStyle/>
            <a:p>
              <a:r>
                <a:rPr lang="en-US" dirty="0"/>
                <a:t>+</a:t>
              </a:r>
            </a:p>
          </p:txBody>
        </p:sp>
        <p:cxnSp>
          <p:nvCxnSpPr>
            <p:cNvPr id="37" name="Straight Arrow Connector 36">
              <a:extLst>
                <a:ext uri="{FF2B5EF4-FFF2-40B4-BE49-F238E27FC236}">
                  <a16:creationId xmlns:a16="http://schemas.microsoft.com/office/drawing/2014/main" id="{1393CAF4-1F0C-8534-1DDA-78CFE4DE21B8}"/>
                </a:ext>
              </a:extLst>
            </p:cNvPr>
            <p:cNvCxnSpPr>
              <a:cxnSpLocks/>
              <a:stCxn id="31" idx="0"/>
              <a:endCxn id="19" idx="2"/>
            </p:cNvCxnSpPr>
            <p:nvPr/>
          </p:nvCxnSpPr>
          <p:spPr>
            <a:xfrm flipV="1">
              <a:off x="2834461" y="891983"/>
              <a:ext cx="0" cy="2122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D6235B37-2707-91DB-5008-4E0B329E2A8B}"/>
                </a:ext>
              </a:extLst>
            </p:cNvPr>
            <p:cNvCxnSpPr>
              <a:stCxn id="35" idx="0"/>
              <a:endCxn id="24" idx="2"/>
            </p:cNvCxnSpPr>
            <p:nvPr/>
          </p:nvCxnSpPr>
          <p:spPr>
            <a:xfrm flipV="1">
              <a:off x="2834461" y="3431983"/>
              <a:ext cx="0" cy="2461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3CC11FC5-F23D-4B0F-B543-41F95134B7DC}"/>
                </a:ext>
              </a:extLst>
            </p:cNvPr>
            <p:cNvCxnSpPr>
              <a:cxnSpLocks/>
              <a:endCxn id="27" idx="2"/>
            </p:cNvCxnSpPr>
            <p:nvPr/>
          </p:nvCxnSpPr>
          <p:spPr>
            <a:xfrm flipV="1">
              <a:off x="2834462" y="5895782"/>
              <a:ext cx="0" cy="4418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8C7105D5-6A7A-DE7C-FA97-F1E8A07F5A04}"/>
                </a:ext>
              </a:extLst>
            </p:cNvPr>
            <p:cNvCxnSpPr>
              <a:stCxn id="31" idx="2"/>
              <a:endCxn id="20" idx="0"/>
            </p:cNvCxnSpPr>
            <p:nvPr/>
          </p:nvCxnSpPr>
          <p:spPr>
            <a:xfrm>
              <a:off x="2834461" y="1473552"/>
              <a:ext cx="1" cy="138099"/>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4DAAD941-0169-27D8-7040-6AE78176DB34}"/>
                </a:ext>
              </a:extLst>
            </p:cNvPr>
            <p:cNvCxnSpPr>
              <a:stCxn id="20" idx="2"/>
              <a:endCxn id="21" idx="0"/>
            </p:cNvCxnSpPr>
            <p:nvPr/>
          </p:nvCxnSpPr>
          <p:spPr>
            <a:xfrm flipH="1">
              <a:off x="2834461" y="1950317"/>
              <a:ext cx="1" cy="160866"/>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E413539F-F4B4-21A5-68FD-D0DAF96215D2}"/>
                </a:ext>
              </a:extLst>
            </p:cNvPr>
            <p:cNvCxnSpPr>
              <a:stCxn id="21" idx="2"/>
              <a:endCxn id="24" idx="0"/>
            </p:cNvCxnSpPr>
            <p:nvPr/>
          </p:nvCxnSpPr>
          <p:spPr>
            <a:xfrm>
              <a:off x="2834461" y="2653050"/>
              <a:ext cx="0" cy="338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2ECDEA3-8641-0EC9-39ED-0B7163C6F5D4}"/>
                </a:ext>
              </a:extLst>
            </p:cNvPr>
            <p:cNvCxnSpPr>
              <a:stCxn id="35" idx="2"/>
              <a:endCxn id="25" idx="0"/>
            </p:cNvCxnSpPr>
            <p:nvPr/>
          </p:nvCxnSpPr>
          <p:spPr>
            <a:xfrm>
              <a:off x="2834461" y="4047418"/>
              <a:ext cx="1" cy="104233"/>
            </a:xfrm>
            <a:prstGeom prst="line">
              <a:avLst/>
            </a:prstGeom>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CF743598-9348-4A94-9EBE-75E689460E14}"/>
                </a:ext>
              </a:extLst>
            </p:cNvPr>
            <p:cNvCxnSpPr>
              <a:stCxn id="25" idx="2"/>
              <a:endCxn id="26" idx="0"/>
            </p:cNvCxnSpPr>
            <p:nvPr/>
          </p:nvCxnSpPr>
          <p:spPr>
            <a:xfrm flipH="1">
              <a:off x="2834461" y="4490317"/>
              <a:ext cx="1" cy="160866"/>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a:extLst>
                <a:ext uri="{FF2B5EF4-FFF2-40B4-BE49-F238E27FC236}">
                  <a16:creationId xmlns:a16="http://schemas.microsoft.com/office/drawing/2014/main" id="{1B77E1C7-4357-789E-DC54-B9B78C3E1FD8}"/>
                </a:ext>
              </a:extLst>
            </p:cNvPr>
            <p:cNvCxnSpPr>
              <a:stCxn id="26" idx="2"/>
              <a:endCxn id="27" idx="0"/>
            </p:cNvCxnSpPr>
            <p:nvPr/>
          </p:nvCxnSpPr>
          <p:spPr>
            <a:xfrm>
              <a:off x="2834461" y="5193050"/>
              <a:ext cx="1" cy="160865"/>
            </a:xfrm>
            <a:prstGeom prst="line">
              <a:avLst/>
            </a:prstGeom>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7F72462E-DEED-F8E1-9772-1FB91705A698}"/>
                </a:ext>
              </a:extLst>
            </p:cNvPr>
            <p:cNvCxnSpPr>
              <a:cxnSpLocks/>
              <a:stCxn id="34" idx="6"/>
            </p:cNvCxnSpPr>
            <p:nvPr/>
          </p:nvCxnSpPr>
          <p:spPr>
            <a:xfrm>
              <a:off x="3029195" y="3872250"/>
              <a:ext cx="1473203" cy="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21C07EF6-EEEE-01CB-BABE-0DB945F5F2EF}"/>
                </a:ext>
              </a:extLst>
            </p:cNvPr>
            <p:cNvCxnSpPr>
              <a:cxnSpLocks/>
            </p:cNvCxnSpPr>
            <p:nvPr/>
          </p:nvCxnSpPr>
          <p:spPr>
            <a:xfrm>
              <a:off x="4502398" y="3872250"/>
              <a:ext cx="0" cy="2198158"/>
            </a:xfrm>
            <a:prstGeom prst="line">
              <a:avLst/>
            </a:prstGeom>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1CB2F651-71E5-B332-5DC3-5142E4B27CE6}"/>
                </a:ext>
              </a:extLst>
            </p:cNvPr>
            <p:cNvCxnSpPr>
              <a:cxnSpLocks/>
            </p:cNvCxnSpPr>
            <p:nvPr/>
          </p:nvCxnSpPr>
          <p:spPr>
            <a:xfrm flipH="1">
              <a:off x="2834461" y="6070408"/>
              <a:ext cx="1667937" cy="0"/>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a:extLst>
                <a:ext uri="{FF2B5EF4-FFF2-40B4-BE49-F238E27FC236}">
                  <a16:creationId xmlns:a16="http://schemas.microsoft.com/office/drawing/2014/main" id="{AA5CF5E7-B4E4-0A29-A309-509E008CBBC6}"/>
                </a:ext>
              </a:extLst>
            </p:cNvPr>
            <p:cNvCxnSpPr>
              <a:cxnSpLocks/>
            </p:cNvCxnSpPr>
            <p:nvPr/>
          </p:nvCxnSpPr>
          <p:spPr>
            <a:xfrm>
              <a:off x="2834461" y="1037504"/>
              <a:ext cx="1473203" cy="0"/>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86734582-163B-B746-D2DB-D3299F452F7B}"/>
                </a:ext>
              </a:extLst>
            </p:cNvPr>
            <p:cNvCxnSpPr>
              <a:cxnSpLocks/>
            </p:cNvCxnSpPr>
            <p:nvPr/>
          </p:nvCxnSpPr>
          <p:spPr>
            <a:xfrm>
              <a:off x="4307664" y="1037504"/>
              <a:ext cx="0" cy="1774825"/>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68C3FB02-1471-7F3D-E2FA-665A9B33684C}"/>
                </a:ext>
              </a:extLst>
            </p:cNvPr>
            <p:cNvCxnSpPr>
              <a:cxnSpLocks/>
            </p:cNvCxnSpPr>
            <p:nvPr/>
          </p:nvCxnSpPr>
          <p:spPr>
            <a:xfrm flipH="1">
              <a:off x="2834461" y="2812329"/>
              <a:ext cx="1473203" cy="0"/>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Arrow Connector 77">
              <a:extLst>
                <a:ext uri="{FF2B5EF4-FFF2-40B4-BE49-F238E27FC236}">
                  <a16:creationId xmlns:a16="http://schemas.microsoft.com/office/drawing/2014/main" id="{F899D984-98AB-D041-E88A-AE62875BE52B}"/>
                </a:ext>
              </a:extLst>
            </p:cNvPr>
            <p:cNvCxnSpPr>
              <a:stCxn id="24" idx="0"/>
              <a:endCxn id="21" idx="2"/>
            </p:cNvCxnSpPr>
            <p:nvPr/>
          </p:nvCxnSpPr>
          <p:spPr>
            <a:xfrm flipV="1">
              <a:off x="2834461" y="2653050"/>
              <a:ext cx="0" cy="3386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2" name="Straight Arrow Connector 81">
              <a:extLst>
                <a:ext uri="{FF2B5EF4-FFF2-40B4-BE49-F238E27FC236}">
                  <a16:creationId xmlns:a16="http://schemas.microsoft.com/office/drawing/2014/main" id="{39FA97C1-6AC8-43AC-8A83-0409F052B7B5}"/>
                </a:ext>
              </a:extLst>
            </p:cNvPr>
            <p:cNvCxnSpPr>
              <a:stCxn id="19" idx="0"/>
            </p:cNvCxnSpPr>
            <p:nvPr/>
          </p:nvCxnSpPr>
          <p:spPr>
            <a:xfrm flipV="1">
              <a:off x="2834461" y="102997"/>
              <a:ext cx="0" cy="3487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3" name="TextBox 172">
              <a:extLst>
                <a:ext uri="{FF2B5EF4-FFF2-40B4-BE49-F238E27FC236}">
                  <a16:creationId xmlns:a16="http://schemas.microsoft.com/office/drawing/2014/main" id="{8445FA03-A17C-6185-1575-A72626959C66}"/>
                </a:ext>
              </a:extLst>
            </p:cNvPr>
            <p:cNvSpPr txBox="1"/>
            <p:nvPr/>
          </p:nvSpPr>
          <p:spPr>
            <a:xfrm>
              <a:off x="962526" y="1193533"/>
              <a:ext cx="1378519" cy="646331"/>
            </a:xfrm>
            <a:prstGeom prst="rect">
              <a:avLst/>
            </a:prstGeom>
            <a:noFill/>
          </p:spPr>
          <p:txBody>
            <a:bodyPr wrap="none" rtlCol="0">
              <a:spAutoFit/>
            </a:bodyPr>
            <a:lstStyle/>
            <a:p>
              <a:r>
                <a:rPr lang="en-US" dirty="0"/>
                <a:t>Transformer </a:t>
              </a:r>
            </a:p>
            <a:p>
              <a:r>
                <a:rPr lang="en-US" dirty="0"/>
                <a:t>Layer</a:t>
              </a:r>
            </a:p>
          </p:txBody>
        </p:sp>
      </p:grpSp>
      <p:sp>
        <p:nvSpPr>
          <p:cNvPr id="2" name="TextBox 1">
            <a:extLst>
              <a:ext uri="{FF2B5EF4-FFF2-40B4-BE49-F238E27FC236}">
                <a16:creationId xmlns:a16="http://schemas.microsoft.com/office/drawing/2014/main" id="{57CBFAE0-398C-B5B5-ECB8-80047B4C3B41}"/>
              </a:ext>
            </a:extLst>
          </p:cNvPr>
          <p:cNvSpPr txBox="1"/>
          <p:nvPr/>
        </p:nvSpPr>
        <p:spPr>
          <a:xfrm>
            <a:off x="5520890" y="600379"/>
            <a:ext cx="6179419" cy="5632311"/>
          </a:xfrm>
          <a:prstGeom prst="rect">
            <a:avLst/>
          </a:prstGeom>
          <a:noFill/>
        </p:spPr>
        <p:txBody>
          <a:bodyPr wrap="square" rtlCol="0">
            <a:spAutoFit/>
          </a:bodyPr>
          <a:lstStyle/>
          <a:p>
            <a:r>
              <a:rPr lang="en-US" sz="2400" b="1" dirty="0"/>
              <a:t>Multi-Headed Attention</a:t>
            </a:r>
            <a:r>
              <a:rPr lang="en-US" sz="2400" dirty="0"/>
              <a:t>: Primary </a:t>
            </a:r>
          </a:p>
          <a:p>
            <a:r>
              <a:rPr lang="en-US" sz="2400" dirty="0"/>
              <a:t>sub-layer in the transformer to process input data.</a:t>
            </a:r>
          </a:p>
          <a:p>
            <a:endParaRPr lang="en-US" sz="2400" dirty="0"/>
          </a:p>
          <a:p>
            <a:r>
              <a:rPr lang="en-US" sz="2400" b="1" dirty="0"/>
              <a:t>Feed-Forward Layer</a:t>
            </a:r>
            <a:r>
              <a:rPr lang="en-US" sz="2400" dirty="0"/>
              <a:t>: Data is processed here using the attention mechanism.</a:t>
            </a:r>
          </a:p>
          <a:p>
            <a:endParaRPr lang="en-US" sz="2400" dirty="0"/>
          </a:p>
          <a:p>
            <a:r>
              <a:rPr lang="en-US" sz="2400" b="1" dirty="0">
                <a:solidFill>
                  <a:schemeClr val="bg1"/>
                </a:solidFill>
              </a:rPr>
              <a:t>'+'</a:t>
            </a:r>
            <a:r>
              <a:rPr lang="en-US" sz="2400" b="1" dirty="0"/>
              <a:t> (Skip Connection): </a:t>
            </a:r>
            <a:r>
              <a:rPr lang="en-US" sz="2400" dirty="0"/>
              <a:t>The output of the adapter/feed-forward layer is added to the original input of the layer (or sub-layer). This process helps the network to preserve information from earlier stages.</a:t>
            </a:r>
          </a:p>
          <a:p>
            <a:endParaRPr lang="en-US" sz="2400" dirty="0"/>
          </a:p>
          <a:p>
            <a:r>
              <a:rPr lang="en-US" sz="2400" b="1" dirty="0"/>
              <a:t>Layer Normalization</a:t>
            </a:r>
            <a:r>
              <a:rPr lang="en-US" sz="2400" dirty="0"/>
              <a:t>: The combined output is normalized (for stabilizing the learning process).</a:t>
            </a:r>
          </a:p>
        </p:txBody>
      </p:sp>
      <p:sp>
        <p:nvSpPr>
          <p:cNvPr id="3" name="Oval 2">
            <a:extLst>
              <a:ext uri="{FF2B5EF4-FFF2-40B4-BE49-F238E27FC236}">
                <a16:creationId xmlns:a16="http://schemas.microsoft.com/office/drawing/2014/main" id="{9FD520BD-3E5F-71B0-E91C-71C72F81975A}"/>
              </a:ext>
            </a:extLst>
          </p:cNvPr>
          <p:cNvSpPr/>
          <p:nvPr/>
        </p:nvSpPr>
        <p:spPr>
          <a:xfrm>
            <a:off x="5648893" y="3279378"/>
            <a:ext cx="260383" cy="26678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A40480-A0D8-F3F7-9AC0-7B93E04D01E4}"/>
              </a:ext>
            </a:extLst>
          </p:cNvPr>
          <p:cNvSpPr txBox="1"/>
          <p:nvPr/>
        </p:nvSpPr>
        <p:spPr>
          <a:xfrm>
            <a:off x="5636703" y="3211849"/>
            <a:ext cx="301018"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2864270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a:xfrm>
            <a:off x="876693" y="741391"/>
            <a:ext cx="4597747" cy="1616203"/>
          </a:xfrm>
        </p:spPr>
        <p:txBody>
          <a:bodyPr vert="horz" lIns="91440" tIns="45720" rIns="91440" bIns="45720" rtlCol="0" anchor="b">
            <a:normAutofit/>
          </a:bodyPr>
          <a:lstStyle/>
          <a:p>
            <a:r>
              <a:rPr lang="en-US" kern="1200">
                <a:solidFill>
                  <a:schemeClr val="tx1"/>
                </a:solidFill>
                <a:latin typeface="+mj-lt"/>
                <a:ea typeface="+mj-ea"/>
                <a:cs typeface="+mj-cs"/>
              </a:rPr>
              <a:t>Scale Composition Function?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15607D1-7C84-90CC-639D-9B3A9D12DC94}"/>
                  </a:ext>
                </a:extLst>
              </p:cNvPr>
              <p:cNvSpPr txBox="1"/>
              <p:nvPr/>
            </p:nvSpPr>
            <p:spPr>
              <a:xfrm>
                <a:off x="876693" y="2533476"/>
                <a:ext cx="4597746" cy="3447832"/>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200" b="1"/>
                  <a:t>Some Observations:</a:t>
                </a:r>
              </a:p>
              <a:p>
                <a:pPr marL="285750" indent="-228600">
                  <a:lnSpc>
                    <a:spcPct val="90000"/>
                  </a:lnSpc>
                  <a:spcAft>
                    <a:spcPts val="600"/>
                  </a:spcAft>
                  <a:buFont typeface="Arial" panose="020B0604020202020204" pitchFamily="34" charset="0"/>
                  <a:buChar char="•"/>
                </a:pPr>
                <a:r>
                  <a:rPr lang="en-US" sz="2200"/>
                  <a:t>The scaling composition function: </a:t>
                </a:r>
                <a14:m>
                  <m:oMath xmlns:m="http://schemas.openxmlformats.org/officeDocument/2006/math">
                    <m:r>
                      <a:rPr lang="en-US" sz="2200" b="0" i="1">
                        <a:latin typeface="Cambria Math" panose="02040503050406030204" pitchFamily="18" charset="0"/>
                      </a:rPr>
                      <m:t>h</m:t>
                    </m:r>
                    <m:r>
                      <a:rPr lang="en-US" sz="2200" b="0" i="1">
                        <a:latin typeface="Cambria Math" panose="02040503050406030204" pitchFamily="18" charset="0"/>
                      </a:rPr>
                      <m:t>←</m:t>
                    </m:r>
                    <m:r>
                      <a:rPr lang="en-US" sz="2200" b="0" i="1">
                        <a:latin typeface="Cambria Math" panose="02040503050406030204" pitchFamily="18" charset="0"/>
                      </a:rPr>
                      <m:t>h</m:t>
                    </m:r>
                    <m:r>
                      <a:rPr lang="en-US" sz="2200" b="0" i="1">
                        <a:latin typeface="Cambria Math" panose="02040503050406030204" pitchFamily="18" charset="0"/>
                      </a:rPr>
                      <m:t>+</m:t>
                    </m:r>
                    <m:r>
                      <a:rPr lang="en-US" sz="2200" b="0" i="1">
                        <a:latin typeface="Cambria Math" panose="02040503050406030204" pitchFamily="18" charset="0"/>
                      </a:rPr>
                      <m:t>𝑠</m:t>
                    </m:r>
                    <m:r>
                      <a:rPr lang="en-US" sz="2200" b="0" i="1">
                        <a:latin typeface="Cambria Math" panose="02040503050406030204" pitchFamily="18" charset="0"/>
                      </a:rPr>
                      <m:t>⋅</m:t>
                    </m:r>
                    <m:r>
                      <m:rPr>
                        <m:sty m:val="p"/>
                      </m:rPr>
                      <a:rPr lang="en-US" sz="2200" b="0" i="0">
                        <a:latin typeface="Cambria Math" panose="02040503050406030204" pitchFamily="18" charset="0"/>
                      </a:rPr>
                      <m:t>Δ</m:t>
                    </m:r>
                    <m:r>
                      <a:rPr lang="en-US" sz="2200" b="0" i="1">
                        <a:latin typeface="Cambria Math" panose="02040503050406030204" pitchFamily="18" charset="0"/>
                      </a:rPr>
                      <m:t>h</m:t>
                    </m:r>
                  </m:oMath>
                </a14:m>
                <a:r>
                  <a:rPr lang="en-US" sz="2200"/>
                  <a:t> is better than the vanilla additive one: </a:t>
                </a:r>
                <a14:m>
                  <m:oMath xmlns:m="http://schemas.openxmlformats.org/officeDocument/2006/math">
                    <m:r>
                      <a:rPr lang="en-US" sz="2200" i="1">
                        <a:latin typeface="Cambria Math" panose="02040503050406030204" pitchFamily="18" charset="0"/>
                      </a:rPr>
                      <m:t>h</m:t>
                    </m:r>
                    <m:r>
                      <a:rPr lang="en-US" sz="2200" i="1">
                        <a:latin typeface="Cambria Math" panose="02040503050406030204" pitchFamily="18" charset="0"/>
                      </a:rPr>
                      <m:t>←</m:t>
                    </m:r>
                    <m:r>
                      <a:rPr lang="en-US" sz="2200" i="1">
                        <a:latin typeface="Cambria Math" panose="02040503050406030204" pitchFamily="18" charset="0"/>
                      </a:rPr>
                      <m:t>h</m:t>
                    </m:r>
                    <m:r>
                      <a:rPr lang="en-US" sz="2200" i="1">
                        <a:latin typeface="Cambria Math" panose="02040503050406030204" pitchFamily="18" charset="0"/>
                      </a:rPr>
                      <m:t>+</m:t>
                    </m:r>
                    <m:r>
                      <m:rPr>
                        <m:sty m:val="p"/>
                      </m:rPr>
                      <a:rPr lang="en-US" sz="2200">
                        <a:latin typeface="Cambria Math" panose="02040503050406030204" pitchFamily="18" charset="0"/>
                      </a:rPr>
                      <m:t>Δ</m:t>
                    </m:r>
                    <m:r>
                      <a:rPr lang="en-US" sz="2200" i="1">
                        <a:latin typeface="Cambria Math" panose="02040503050406030204" pitchFamily="18" charset="0"/>
                      </a:rPr>
                      <m:t>h</m:t>
                    </m:r>
                    <m:r>
                      <a:rPr lang="en-CA" sz="2200" b="0" i="1" smtClean="0">
                        <a:latin typeface="Cambria Math" panose="02040503050406030204" pitchFamily="18" charset="0"/>
                      </a:rPr>
                      <m:t> </m:t>
                    </m:r>
                    <m:r>
                      <a:rPr lang="en-CA" sz="2200" b="0" i="0" smtClean="0">
                        <a:latin typeface="Cambria Math" panose="02040503050406030204" pitchFamily="18" charset="0"/>
                      </a:rPr>
                      <m:t>,</m:t>
                    </m:r>
                  </m:oMath>
                </a14:m>
                <a:r>
                  <a:rPr lang="en-US" sz="2200"/>
                  <a:t> just have to find the right s value</a:t>
                </a:r>
              </a:p>
              <a:p>
                <a:pPr marL="285750" indent="-228600">
                  <a:lnSpc>
                    <a:spcPct val="90000"/>
                  </a:lnSpc>
                  <a:spcAft>
                    <a:spcPts val="600"/>
                  </a:spcAft>
                  <a:buFont typeface="Arial" panose="020B0604020202020204" pitchFamily="34" charset="0"/>
                  <a:buChar char="•"/>
                </a:pPr>
                <a:r>
                  <a:rPr lang="en-US" sz="2200"/>
                  <a:t>However, a learned scalar does not give much better results than manually tuning</a:t>
                </a:r>
              </a:p>
            </p:txBody>
          </p:sp>
        </mc:Choice>
        <mc:Fallback xmlns="">
          <p:sp>
            <p:nvSpPr>
              <p:cNvPr id="3" name="TextBox 2">
                <a:extLst>
                  <a:ext uri="{FF2B5EF4-FFF2-40B4-BE49-F238E27FC236}">
                    <a16:creationId xmlns:a16="http://schemas.microsoft.com/office/drawing/2014/main" id="{A15607D1-7C84-90CC-639D-9B3A9D12DC94}"/>
                  </a:ext>
                </a:extLst>
              </p:cNvPr>
              <p:cNvSpPr txBox="1">
                <a:spLocks noRot="1" noChangeAspect="1" noMove="1" noResize="1" noEditPoints="1" noAdjustHandles="1" noChangeArrowheads="1" noChangeShapeType="1" noTextEdit="1"/>
              </p:cNvSpPr>
              <p:nvPr/>
            </p:nvSpPr>
            <p:spPr>
              <a:xfrm>
                <a:off x="876693" y="2533476"/>
                <a:ext cx="4597746" cy="3447832"/>
              </a:xfrm>
              <a:prstGeom prst="rect">
                <a:avLst/>
              </a:prstGeom>
              <a:blipFill>
                <a:blip r:embed="rId2"/>
                <a:stretch>
                  <a:fillRect l="-1592" t="-2301"/>
                </a:stretch>
              </a:blipFill>
            </p:spPr>
            <p:txBody>
              <a:bodyPr/>
              <a:lstStyle/>
              <a:p>
                <a:r>
                  <a:rPr lang="en-US">
                    <a:noFill/>
                  </a:rPr>
                  <a:t> </a:t>
                </a:r>
              </a:p>
            </p:txBody>
          </p:sp>
        </mc:Fallback>
      </mc:AlternateContent>
      <p:pic>
        <p:nvPicPr>
          <p:cNvPr id="11" name="Picture 10" descr="A table with numbers and a number&#10;&#10;Description automatically generated">
            <a:extLst>
              <a:ext uri="{FF2B5EF4-FFF2-40B4-BE49-F238E27FC236}">
                <a16:creationId xmlns:a16="http://schemas.microsoft.com/office/drawing/2014/main" id="{DECD8F07-8FCA-7C05-BB03-D504B3474C38}"/>
              </a:ext>
            </a:extLst>
          </p:cNvPr>
          <p:cNvPicPr>
            <a:picLocks noChangeAspect="1"/>
          </p:cNvPicPr>
          <p:nvPr/>
        </p:nvPicPr>
        <p:blipFill>
          <a:blip r:embed="rId3"/>
          <a:stretch>
            <a:fillRect/>
          </a:stretch>
        </p:blipFill>
        <p:spPr>
          <a:xfrm>
            <a:off x="6096001" y="2267807"/>
            <a:ext cx="5319062" cy="2247303"/>
          </a:xfrm>
          <a:prstGeom prst="rect">
            <a:avLst/>
          </a:prstGeom>
        </p:spPr>
      </p:pic>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fld id="{251F351B-3C41-6C46-A5F1-3CA0D762442A}" type="datetime1">
              <a:rPr lang="en-CA" smtClean="0"/>
              <a:pPr/>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r>
              <a:rPr lang="en-US" kern="1200"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4F24A5E-B0D2-394D-9970-9AE06BCB59C1}" type="slidenum">
              <a:rPr lang="en-US" smtClean="0"/>
              <a:pPr>
                <a:spcAft>
                  <a:spcPts val="600"/>
                </a:spcAft>
              </a:pPr>
              <a:t>80</a:t>
            </a:fld>
            <a:endParaRPr lang="en-US"/>
          </a:p>
        </p:txBody>
      </p:sp>
    </p:spTree>
    <p:extLst>
      <p:ext uri="{BB962C8B-B14F-4D97-AF65-F5344CB8AC3E}">
        <p14:creationId xmlns:p14="http://schemas.microsoft.com/office/powerpoint/2010/main" val="13944645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A8C-37A1-2652-2315-8E254255D26C}"/>
              </a:ext>
            </a:extLst>
          </p:cNvPr>
          <p:cNvSpPr>
            <a:spLocks noGrp="1"/>
          </p:cNvSpPr>
          <p:nvPr>
            <p:ph type="title"/>
          </p:nvPr>
        </p:nvSpPr>
        <p:spPr>
          <a:xfrm>
            <a:off x="838200" y="291506"/>
            <a:ext cx="9373174" cy="902162"/>
          </a:xfrm>
        </p:spPr>
        <p:txBody>
          <a:bodyPr>
            <a:noAutofit/>
          </a:bodyPr>
          <a:lstStyle/>
          <a:p>
            <a:r>
              <a:rPr lang="en-CA" sz="3600"/>
              <a:t>A Unified View: Combining the Best Design Elements</a:t>
            </a:r>
          </a:p>
        </p:txBody>
      </p:sp>
      <p:sp>
        <p:nvSpPr>
          <p:cNvPr id="3" name="Content Placeholder 2">
            <a:extLst>
              <a:ext uri="{FF2B5EF4-FFF2-40B4-BE49-F238E27FC236}">
                <a16:creationId xmlns:a16="http://schemas.microsoft.com/office/drawing/2014/main" id="{A981ED40-8E31-8207-84FA-1AD19D9C2E1C}"/>
              </a:ext>
            </a:extLst>
          </p:cNvPr>
          <p:cNvSpPr>
            <a:spLocks noGrp="1"/>
          </p:cNvSpPr>
          <p:nvPr>
            <p:ph idx="1"/>
          </p:nvPr>
        </p:nvSpPr>
        <p:spPr>
          <a:xfrm>
            <a:off x="838200" y="1322621"/>
            <a:ext cx="10515600" cy="4916334"/>
          </a:xfrm>
        </p:spPr>
        <p:txBody>
          <a:bodyPr>
            <a:normAutofit/>
          </a:bodyPr>
          <a:lstStyle/>
          <a:p>
            <a:pPr marL="342900" indent="-342900">
              <a:buAutoNum type="arabicParenBoth"/>
            </a:pPr>
            <a:r>
              <a:rPr lang="en-US" sz="1800"/>
              <a:t>Scaled parallel adapter is the best variant to modify FFN; </a:t>
            </a:r>
          </a:p>
          <a:p>
            <a:pPr marL="342900" indent="-342900">
              <a:buAutoNum type="arabicParenBoth"/>
            </a:pPr>
            <a:r>
              <a:rPr lang="en-US" sz="1800"/>
              <a:t>FFN can better utilize modification at larger parameter counts; </a:t>
            </a:r>
          </a:p>
          <a:p>
            <a:pPr marL="342900" indent="-342900">
              <a:buAutoNum type="arabicParenBoth"/>
            </a:pPr>
            <a:r>
              <a:rPr lang="en-US" sz="1800"/>
              <a:t>Modifying head attentions with prefix tuning can achieve strong performance with only 0.1% parameters.</a:t>
            </a:r>
          </a:p>
          <a:p>
            <a:pPr marL="342900" indent="-342900">
              <a:buAutoNum type="arabicParenBoth"/>
            </a:pPr>
            <a:endParaRPr lang="en-US" sz="1800">
              <a:latin typeface="Calibri (Body)"/>
            </a:endParaRPr>
          </a:p>
          <a:p>
            <a:pPr marL="0" indent="0">
              <a:buNone/>
            </a:pPr>
            <a:r>
              <a:rPr lang="en-US" sz="1800">
                <a:latin typeface="Calibri (Body)"/>
              </a:rPr>
              <a:t>The paper presents a </a:t>
            </a:r>
            <a:r>
              <a:rPr lang="en-CA" sz="1800"/>
              <a:t>Mix-And-Match adapter (MAM Adapter)</a:t>
            </a:r>
            <a:r>
              <a:rPr lang="en-US" sz="1800">
                <a:latin typeface="Calibri (Body)"/>
              </a:rPr>
              <a:t> that combines all of these, attaining strong results</a:t>
            </a:r>
          </a:p>
          <a:p>
            <a:pPr marL="0" indent="0">
              <a:buNone/>
            </a:pPr>
            <a:endParaRPr lang="en-US" sz="1800">
              <a:latin typeface="Calibri (Body)"/>
            </a:endParaRPr>
          </a:p>
        </p:txBody>
      </p:sp>
      <p:sp>
        <p:nvSpPr>
          <p:cNvPr id="4" name="Date Placeholder 3">
            <a:extLst>
              <a:ext uri="{FF2B5EF4-FFF2-40B4-BE49-F238E27FC236}">
                <a16:creationId xmlns:a16="http://schemas.microsoft.com/office/drawing/2014/main" id="{FFAB0C3F-6BC2-2067-D633-22C43FC9EB62}"/>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999B8C70-A421-3884-DAB9-319392813309}"/>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E36A2332-BF47-2242-27EC-2AB31F756DEA}"/>
              </a:ext>
            </a:extLst>
          </p:cNvPr>
          <p:cNvSpPr>
            <a:spLocks noGrp="1"/>
          </p:cNvSpPr>
          <p:nvPr>
            <p:ph type="sldNum" sz="quarter" idx="12"/>
          </p:nvPr>
        </p:nvSpPr>
        <p:spPr/>
        <p:txBody>
          <a:bodyPr/>
          <a:lstStyle/>
          <a:p>
            <a:fld id="{D4F24A5E-B0D2-394D-9970-9AE06BCB59C1}" type="slidenum">
              <a:rPr lang="en-US" smtClean="0"/>
              <a:t>81</a:t>
            </a:fld>
            <a:endParaRPr lang="en-US"/>
          </a:p>
        </p:txBody>
      </p:sp>
      <p:pic>
        <p:nvPicPr>
          <p:cNvPr id="10" name="Picture 9">
            <a:extLst>
              <a:ext uri="{FF2B5EF4-FFF2-40B4-BE49-F238E27FC236}">
                <a16:creationId xmlns:a16="http://schemas.microsoft.com/office/drawing/2014/main" id="{91AF9112-E23E-5FA4-EE27-19D74F73CF2C}"/>
              </a:ext>
            </a:extLst>
          </p:cNvPr>
          <p:cNvPicPr>
            <a:picLocks noChangeAspect="1"/>
          </p:cNvPicPr>
          <p:nvPr/>
        </p:nvPicPr>
        <p:blipFill>
          <a:blip r:embed="rId2"/>
          <a:stretch>
            <a:fillRect/>
          </a:stretch>
        </p:blipFill>
        <p:spPr>
          <a:xfrm>
            <a:off x="2111789" y="3368890"/>
            <a:ext cx="7955930" cy="3018456"/>
          </a:xfrm>
          <a:prstGeom prst="rect">
            <a:avLst/>
          </a:prstGeom>
        </p:spPr>
      </p:pic>
    </p:spTree>
    <p:extLst>
      <p:ext uri="{BB962C8B-B14F-4D97-AF65-F5344CB8AC3E}">
        <p14:creationId xmlns:p14="http://schemas.microsoft.com/office/powerpoint/2010/main" val="16715711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ontent Placeholder 10">
            <a:extLst>
              <a:ext uri="{FF2B5EF4-FFF2-40B4-BE49-F238E27FC236}">
                <a16:creationId xmlns:a16="http://schemas.microsoft.com/office/drawing/2014/main" id="{F6E8F594-FB46-EFAF-42A3-B61CDAE70BE4}"/>
              </a:ext>
            </a:extLst>
          </p:cNvPr>
          <p:cNvSpPr>
            <a:spLocks noGrp="1"/>
          </p:cNvSpPr>
          <p:nvPr>
            <p:ph sz="half" idx="1"/>
          </p:nvPr>
        </p:nvSpPr>
        <p:spPr>
          <a:xfrm>
            <a:off x="838200" y="1373055"/>
            <a:ext cx="5181600" cy="4958888"/>
          </a:xfrm>
        </p:spPr>
        <p:txBody>
          <a:bodyPr>
            <a:normAutofit/>
          </a:bodyPr>
          <a:lstStyle/>
          <a:p>
            <a:r>
              <a:rPr lang="en-CA"/>
              <a:t>PEFT methods perform the best in low/medium-resource scenarios</a:t>
            </a:r>
          </a:p>
          <a:p>
            <a:r>
              <a:rPr lang="en-CA"/>
              <a:t>Full tuning does better in high-resource scenarios</a:t>
            </a:r>
          </a:p>
          <a:p>
            <a:r>
              <a:rPr lang="en-CA"/>
              <a:t>PEFT methods slower (in time) to converge in low-resource scenarios than full tuning</a:t>
            </a:r>
            <a:r>
              <a:rPr lang="en-US"/>
              <a:t>, but faster to converge in high-resource scenarios</a:t>
            </a:r>
            <a:endParaRPr lang="en-CA"/>
          </a:p>
        </p:txBody>
      </p:sp>
      <p:pic>
        <p:nvPicPr>
          <p:cNvPr id="7" name="Content Placeholder 6" descr="A table of numbers and text&#10;&#10;Description automatically generated">
            <a:extLst>
              <a:ext uri="{FF2B5EF4-FFF2-40B4-BE49-F238E27FC236}">
                <a16:creationId xmlns:a16="http://schemas.microsoft.com/office/drawing/2014/main" id="{C33730DD-0F19-D36F-201B-984E036EF903}"/>
              </a:ext>
            </a:extLst>
          </p:cNvPr>
          <p:cNvPicPr>
            <a:picLocks noChangeAspect="1"/>
          </p:cNvPicPr>
          <p:nvPr/>
        </p:nvPicPr>
        <p:blipFill rotWithShape="1">
          <a:blip r:embed="rId2"/>
          <a:srcRect t="13479" r="1414" b="-3"/>
          <a:stretch/>
        </p:blipFill>
        <p:spPr>
          <a:xfrm>
            <a:off x="5794248" y="2556804"/>
            <a:ext cx="6194706" cy="3669792"/>
          </a:xfrm>
          <a:prstGeom prst="rect">
            <a:avLst/>
          </a:prstGeom>
          <a:noFill/>
        </p:spPr>
      </p:pic>
      <p:sp>
        <p:nvSpPr>
          <p:cNvPr id="4" name="Date Placeholder 3">
            <a:extLst>
              <a:ext uri="{FF2B5EF4-FFF2-40B4-BE49-F238E27FC236}">
                <a16:creationId xmlns:a16="http://schemas.microsoft.com/office/drawing/2014/main" id="{FE164F26-6F07-09F5-1D51-09831BA87E4A}"/>
              </a:ext>
            </a:extLst>
          </p:cNvPr>
          <p:cNvSpPr>
            <a:spLocks noGrp="1"/>
          </p:cNvSpPr>
          <p:nvPr>
            <p:ph type="dt" sz="half" idx="10"/>
          </p:nvPr>
        </p:nvSpPr>
        <p:spPr>
          <a:xfrm>
            <a:off x="838200" y="6356350"/>
            <a:ext cx="2743200" cy="365125"/>
          </a:xfrm>
        </p:spPr>
        <p:txBody>
          <a:bodyPr anchor="ctr">
            <a:normAutofit/>
          </a:bodyPr>
          <a:lstStyle/>
          <a:p>
            <a:pPr>
              <a:spcAft>
                <a:spcPts val="600"/>
              </a:spcAft>
            </a:pPr>
            <a:fld id="{251F351B-3C41-6C46-A5F1-3CA0D762442A}" type="datetime1">
              <a:rPr lang="en-CA" smtClean="0"/>
              <a:pPr>
                <a:spcAft>
                  <a:spcPts val="600"/>
                </a:spcAft>
              </a:pPr>
              <a:t>2024-02-03</a:t>
            </a:fld>
            <a:endParaRPr lang="en-US"/>
          </a:p>
        </p:txBody>
      </p:sp>
      <p:sp>
        <p:nvSpPr>
          <p:cNvPr id="5" name="Footer Placeholder 4">
            <a:extLst>
              <a:ext uri="{FF2B5EF4-FFF2-40B4-BE49-F238E27FC236}">
                <a16:creationId xmlns:a16="http://schemas.microsoft.com/office/drawing/2014/main" id="{9045A72F-88ED-6AAE-A18F-2131468E6030}"/>
              </a:ext>
            </a:extLst>
          </p:cNvPr>
          <p:cNvSpPr>
            <a:spLocks noGrp="1"/>
          </p:cNvSpPr>
          <p:nvPr>
            <p:ph type="ftr" sz="quarter" idx="11"/>
          </p:nvPr>
        </p:nvSpPr>
        <p:spPr>
          <a:xfrm>
            <a:off x="4038600" y="6356350"/>
            <a:ext cx="4114800" cy="365125"/>
          </a:xfrm>
        </p:spPr>
        <p:txBody>
          <a:bodyPr anchor="ctr">
            <a:normAutofit/>
          </a:bodyPr>
          <a:lstStyle/>
          <a:p>
            <a:r>
              <a:rPr lang="en-US"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7D6D9720-B18E-A762-B3F1-DED0D04E7ED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4F24A5E-B0D2-394D-9970-9AE06BCB59C1}" type="slidenum">
              <a:rPr lang="en-US" smtClean="0"/>
              <a:pPr>
                <a:spcAft>
                  <a:spcPts val="600"/>
                </a:spcAft>
              </a:pPr>
              <a:t>82</a:t>
            </a:fld>
            <a:endParaRPr lang="en-US"/>
          </a:p>
        </p:txBody>
      </p:sp>
      <p:sp>
        <p:nvSpPr>
          <p:cNvPr id="2" name="Title 1">
            <a:extLst>
              <a:ext uri="{FF2B5EF4-FFF2-40B4-BE49-F238E27FC236}">
                <a16:creationId xmlns:a16="http://schemas.microsoft.com/office/drawing/2014/main" id="{A010BDD1-4571-D9D0-14A1-C5B5E16189FD}"/>
              </a:ext>
            </a:extLst>
          </p:cNvPr>
          <p:cNvSpPr>
            <a:spLocks noGrp="1"/>
          </p:cNvSpPr>
          <p:nvPr>
            <p:ph type="title"/>
          </p:nvPr>
        </p:nvSpPr>
        <p:spPr>
          <a:xfrm>
            <a:off x="838200" y="291506"/>
            <a:ext cx="9406812" cy="902162"/>
          </a:xfrm>
        </p:spPr>
        <p:txBody>
          <a:bodyPr anchor="ctr">
            <a:noAutofit/>
          </a:bodyPr>
          <a:lstStyle/>
          <a:p>
            <a:r>
              <a:rPr lang="en-CA" sz="3200"/>
              <a:t>When to use PEFT?: Empirical Analysis of the Strengths and Weaknesses of PEFT Techniques for LLMs</a:t>
            </a:r>
            <a:endParaRPr lang="en-US" sz="3200"/>
          </a:p>
        </p:txBody>
      </p:sp>
      <p:sp>
        <p:nvSpPr>
          <p:cNvPr id="8" name="TextBox 7">
            <a:extLst>
              <a:ext uri="{FF2B5EF4-FFF2-40B4-BE49-F238E27FC236}">
                <a16:creationId xmlns:a16="http://schemas.microsoft.com/office/drawing/2014/main" id="{0E02CEAD-00E7-0AA6-E778-5459130DE42C}"/>
              </a:ext>
            </a:extLst>
          </p:cNvPr>
          <p:cNvSpPr txBox="1"/>
          <p:nvPr/>
        </p:nvSpPr>
        <p:spPr>
          <a:xfrm>
            <a:off x="6172202" y="1454087"/>
            <a:ext cx="6096000" cy="923330"/>
          </a:xfrm>
          <a:prstGeom prst="rect">
            <a:avLst/>
          </a:prstGeom>
          <a:noFill/>
        </p:spPr>
        <p:txBody>
          <a:bodyPr wrap="square">
            <a:spAutoFit/>
          </a:bodyPr>
          <a:lstStyle/>
          <a:p>
            <a:r>
              <a:rPr lang="en-CA"/>
              <a:t>Three data scales: </a:t>
            </a:r>
            <a:r>
              <a:rPr lang="en-CA" b="1"/>
              <a:t>low-resource</a:t>
            </a:r>
            <a:r>
              <a:rPr lang="en-CA"/>
              <a:t> (at most 100 data points), </a:t>
            </a:r>
            <a:r>
              <a:rPr lang="en-CA" b="1"/>
              <a:t>medium-resource</a:t>
            </a:r>
            <a:r>
              <a:rPr lang="en-CA"/>
              <a:t> (at most 1,000 data points), and </a:t>
            </a:r>
            <a:r>
              <a:rPr lang="en-CA" b="1"/>
              <a:t>high-resource</a:t>
            </a:r>
            <a:r>
              <a:rPr lang="en-CA"/>
              <a:t> (at most 10,000 data points)</a:t>
            </a:r>
            <a:endParaRPr lang="en-US"/>
          </a:p>
        </p:txBody>
      </p:sp>
    </p:spTree>
    <p:extLst>
      <p:ext uri="{BB962C8B-B14F-4D97-AF65-F5344CB8AC3E}">
        <p14:creationId xmlns:p14="http://schemas.microsoft.com/office/powerpoint/2010/main" val="708826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EFE02-B1E1-B5FA-DE31-2906030B907B}"/>
              </a:ext>
            </a:extLst>
          </p:cNvPr>
          <p:cNvSpPr>
            <a:spLocks noGrp="1"/>
          </p:cNvSpPr>
          <p:nvPr>
            <p:ph type="title"/>
          </p:nvPr>
        </p:nvSpPr>
        <p:spPr>
          <a:xfrm>
            <a:off x="876693" y="741391"/>
            <a:ext cx="4597747" cy="1616203"/>
          </a:xfrm>
        </p:spPr>
        <p:txBody>
          <a:bodyPr vert="horz" lIns="91440" tIns="45720" rIns="91440" bIns="45720" rtlCol="0" anchor="b">
            <a:normAutofit/>
          </a:bodyPr>
          <a:lstStyle/>
          <a:p>
            <a:r>
              <a:rPr lang="en-US" b="1" i="0" kern="1200">
                <a:solidFill>
                  <a:schemeClr val="tx1"/>
                </a:solidFill>
                <a:effectLst/>
                <a:latin typeface="+mj-lt"/>
                <a:ea typeface="+mj-ea"/>
                <a:cs typeface="+mj-cs"/>
              </a:rPr>
              <a:t>🤗 PEFT</a:t>
            </a:r>
            <a:endParaRPr lang="en-US" kern="1200">
              <a:solidFill>
                <a:schemeClr val="tx1"/>
              </a:solidFill>
              <a:latin typeface="+mj-lt"/>
              <a:ea typeface="+mj-ea"/>
              <a:cs typeface="+mj-cs"/>
            </a:endParaRPr>
          </a:p>
        </p:txBody>
      </p:sp>
      <p:sp>
        <p:nvSpPr>
          <p:cNvPr id="13" name="Content Placeholder 12">
            <a:extLst>
              <a:ext uri="{FF2B5EF4-FFF2-40B4-BE49-F238E27FC236}">
                <a16:creationId xmlns:a16="http://schemas.microsoft.com/office/drawing/2014/main" id="{43BBD016-D91B-44C4-E63F-313A3122BA0A}"/>
              </a:ext>
            </a:extLst>
          </p:cNvPr>
          <p:cNvSpPr>
            <a:spLocks noGrp="1"/>
          </p:cNvSpPr>
          <p:nvPr>
            <p:ph sz="half" idx="1"/>
          </p:nvPr>
        </p:nvSpPr>
        <p:spPr>
          <a:xfrm>
            <a:off x="876693" y="2533476"/>
            <a:ext cx="4597746" cy="3447832"/>
          </a:xfrm>
        </p:spPr>
        <p:txBody>
          <a:bodyPr vert="horz" lIns="91440" tIns="45720" rIns="91440" bIns="45720" rtlCol="0" anchor="t">
            <a:normAutofit/>
          </a:bodyPr>
          <a:lstStyle/>
          <a:p>
            <a:r>
              <a:rPr lang="en-US" sz="2400" err="1"/>
              <a:t>HuggingFace</a:t>
            </a:r>
            <a:r>
              <a:rPr lang="en-US" sz="2400"/>
              <a:t> PEFT supports many of the fine-tuning methods we discussed on modern models out-of-the-box</a:t>
            </a:r>
          </a:p>
          <a:p>
            <a:r>
              <a:rPr lang="en-US" sz="2400"/>
              <a:t>With some manual configuration, these methods can be used with most models </a:t>
            </a:r>
          </a:p>
        </p:txBody>
      </p:sp>
      <p:pic>
        <p:nvPicPr>
          <p:cNvPr id="7" name="Content Placeholder 6" descr="A screen shot of a chart&#10;&#10;Description automatically generated">
            <a:extLst>
              <a:ext uri="{FF2B5EF4-FFF2-40B4-BE49-F238E27FC236}">
                <a16:creationId xmlns:a16="http://schemas.microsoft.com/office/drawing/2014/main" id="{DBE60394-8CC1-E8E5-DC14-0938F5BB45EC}"/>
              </a:ext>
            </a:extLst>
          </p:cNvPr>
          <p:cNvPicPr>
            <a:picLocks noChangeAspect="1"/>
          </p:cNvPicPr>
          <p:nvPr/>
        </p:nvPicPr>
        <p:blipFill>
          <a:blip r:embed="rId2"/>
          <a:stretch>
            <a:fillRect/>
          </a:stretch>
        </p:blipFill>
        <p:spPr>
          <a:xfrm>
            <a:off x="6096000" y="1830999"/>
            <a:ext cx="5319062" cy="3523876"/>
          </a:xfrm>
          <a:prstGeom prst="rect">
            <a:avLst/>
          </a:prstGeom>
          <a:noFill/>
        </p:spPr>
      </p:pic>
      <p:sp>
        <p:nvSpPr>
          <p:cNvPr id="4" name="Date Placeholder 3">
            <a:extLst>
              <a:ext uri="{FF2B5EF4-FFF2-40B4-BE49-F238E27FC236}">
                <a16:creationId xmlns:a16="http://schemas.microsoft.com/office/drawing/2014/main" id="{3F868CCC-27F2-8CD0-3032-D15ACD2043AA}"/>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fld id="{251F351B-3C41-6C46-A5F1-3CA0D762442A}" type="datetime1">
              <a:rPr lang="en-CA" smtClean="0"/>
              <a:pPr/>
              <a:t>2024-02-03</a:t>
            </a:fld>
            <a:endParaRPr lang="en-US"/>
          </a:p>
        </p:txBody>
      </p:sp>
      <p:sp>
        <p:nvSpPr>
          <p:cNvPr id="5" name="Footer Placeholder 4">
            <a:extLst>
              <a:ext uri="{FF2B5EF4-FFF2-40B4-BE49-F238E27FC236}">
                <a16:creationId xmlns:a16="http://schemas.microsoft.com/office/drawing/2014/main" id="{73DB54A8-0F05-5853-E2BD-766FB8DAFF8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r>
              <a:rPr lang="en-US" kern="1200" err="1">
                <a:ea typeface="+mn-lt"/>
                <a:cs typeface="+mn-lt"/>
              </a:rPr>
              <a:t>UWaterloo</a:t>
            </a:r>
            <a:r>
              <a:rPr lang="en-US">
                <a:ea typeface="+mn-lt"/>
                <a:cs typeface="+mn-lt"/>
              </a:rPr>
              <a:t> CS886 L7: Parameter-efficient Transformer</a:t>
            </a:r>
            <a:endParaRPr lang="en-US"/>
          </a:p>
        </p:txBody>
      </p:sp>
      <p:sp>
        <p:nvSpPr>
          <p:cNvPr id="6" name="Slide Number Placeholder 5">
            <a:extLst>
              <a:ext uri="{FF2B5EF4-FFF2-40B4-BE49-F238E27FC236}">
                <a16:creationId xmlns:a16="http://schemas.microsoft.com/office/drawing/2014/main" id="{509DCFAF-17D6-E7D5-6728-C57DF1FF06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4F24A5E-B0D2-394D-9970-9AE06BCB59C1}" type="slidenum">
              <a:rPr lang="en-US" smtClean="0"/>
              <a:pPr>
                <a:spcAft>
                  <a:spcPts val="600"/>
                </a:spcAft>
              </a:pPr>
              <a:t>83</a:t>
            </a:fld>
            <a:endParaRPr lang="en-US"/>
          </a:p>
        </p:txBody>
      </p:sp>
    </p:spTree>
    <p:extLst>
      <p:ext uri="{BB962C8B-B14F-4D97-AF65-F5344CB8AC3E}">
        <p14:creationId xmlns:p14="http://schemas.microsoft.com/office/powerpoint/2010/main" val="19681453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75F850-F732-B59F-EB4C-6B1075E6253A}"/>
              </a:ext>
            </a:extLst>
          </p:cNvPr>
          <p:cNvSpPr>
            <a:spLocks noGrp="1"/>
          </p:cNvSpPr>
          <p:nvPr>
            <p:ph type="dt" sz="half" idx="10"/>
          </p:nvPr>
        </p:nvSpPr>
        <p:spPr/>
        <p:txBody>
          <a:bodyPr/>
          <a:lstStyle/>
          <a:p>
            <a:fld id="{9A561D02-7E11-1544-897F-A30819BC8F60}" type="datetime1">
              <a:rPr lang="en-CA" smtClean="0"/>
              <a:t>2024-02-03</a:t>
            </a:fld>
            <a:endParaRPr lang="en-US"/>
          </a:p>
        </p:txBody>
      </p:sp>
      <p:sp>
        <p:nvSpPr>
          <p:cNvPr id="3" name="Footer Placeholder 2">
            <a:extLst>
              <a:ext uri="{FF2B5EF4-FFF2-40B4-BE49-F238E27FC236}">
                <a16:creationId xmlns:a16="http://schemas.microsoft.com/office/drawing/2014/main" id="{2224019E-2154-148C-0370-05115E68120B}"/>
              </a:ext>
            </a:extLst>
          </p:cNvPr>
          <p:cNvSpPr>
            <a:spLocks noGrp="1"/>
          </p:cNvSpPr>
          <p:nvPr>
            <p:ph type="ftr" sz="quarter" idx="11"/>
          </p:nvPr>
        </p:nvSpPr>
        <p:spPr/>
        <p:txBody>
          <a:bodyPr/>
          <a:lstStyle/>
          <a:p>
            <a:r>
              <a:rPr lang="en-US" err="1">
                <a:ea typeface="+mn-lt"/>
                <a:cs typeface="+mn-lt"/>
              </a:rPr>
              <a:t>UWaterloo</a:t>
            </a:r>
            <a:r>
              <a:rPr lang="en-US">
                <a:ea typeface="+mn-lt"/>
                <a:cs typeface="+mn-lt"/>
              </a:rPr>
              <a:t> CS886 L7: Parameter-efficient Transformer</a:t>
            </a:r>
          </a:p>
        </p:txBody>
      </p:sp>
      <p:sp>
        <p:nvSpPr>
          <p:cNvPr id="4" name="Slide Number Placeholder 3">
            <a:extLst>
              <a:ext uri="{FF2B5EF4-FFF2-40B4-BE49-F238E27FC236}">
                <a16:creationId xmlns:a16="http://schemas.microsoft.com/office/drawing/2014/main" id="{81389717-38AE-70C1-2A42-C77AE79CC2FD}"/>
              </a:ext>
            </a:extLst>
          </p:cNvPr>
          <p:cNvSpPr>
            <a:spLocks noGrp="1"/>
          </p:cNvSpPr>
          <p:nvPr>
            <p:ph type="sldNum" sz="quarter" idx="12"/>
          </p:nvPr>
        </p:nvSpPr>
        <p:spPr/>
        <p:txBody>
          <a:bodyPr/>
          <a:lstStyle/>
          <a:p>
            <a:fld id="{D4F24A5E-B0D2-394D-9970-9AE06BCB59C1}" type="slidenum">
              <a:rPr lang="en-US" smtClean="0"/>
              <a:t>84</a:t>
            </a:fld>
            <a:endParaRPr lang="en-US"/>
          </a:p>
        </p:txBody>
      </p:sp>
      <p:sp>
        <p:nvSpPr>
          <p:cNvPr id="5" name="Title 4">
            <a:extLst>
              <a:ext uri="{FF2B5EF4-FFF2-40B4-BE49-F238E27FC236}">
                <a16:creationId xmlns:a16="http://schemas.microsoft.com/office/drawing/2014/main" id="{066B5DE6-2E18-ACB3-1C86-644BB51264C8}"/>
              </a:ext>
            </a:extLst>
          </p:cNvPr>
          <p:cNvSpPr>
            <a:spLocks noGrp="1"/>
          </p:cNvSpPr>
          <p:nvPr>
            <p:ph type="title"/>
          </p:nvPr>
        </p:nvSpPr>
        <p:spPr>
          <a:xfrm>
            <a:off x="3386006" y="2759805"/>
            <a:ext cx="5419987" cy="902162"/>
          </a:xfrm>
        </p:spPr>
        <p:txBody>
          <a:bodyPr/>
          <a:lstStyle/>
          <a:p>
            <a:r>
              <a:rPr lang="en-US" dirty="0"/>
              <a:t>Thank you! Questions?</a:t>
            </a:r>
          </a:p>
        </p:txBody>
      </p:sp>
    </p:spTree>
    <p:extLst>
      <p:ext uri="{BB962C8B-B14F-4D97-AF65-F5344CB8AC3E}">
        <p14:creationId xmlns:p14="http://schemas.microsoft.com/office/powerpoint/2010/main" val="1193029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E847E-3F7F-CC84-C36F-A650BD514FC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BCAB22CF-6E32-1F5A-CF25-800DFDC28287}"/>
              </a:ext>
            </a:extLst>
          </p:cNvPr>
          <p:cNvSpPr>
            <a:spLocks noGrp="1"/>
          </p:cNvSpPr>
          <p:nvPr>
            <p:ph type="dt" sz="half" idx="10"/>
          </p:nvPr>
        </p:nvSpPr>
        <p:spPr/>
        <p:txBody>
          <a:bodyPr/>
          <a:lstStyle/>
          <a:p>
            <a:fld id="{251F351B-3C41-6C46-A5F1-3CA0D762442A}" type="datetime1">
              <a:rPr lang="en-CA" smtClean="0"/>
              <a:t>2024-02-03</a:t>
            </a:fld>
            <a:endParaRPr lang="en-US"/>
          </a:p>
        </p:txBody>
      </p:sp>
      <p:sp>
        <p:nvSpPr>
          <p:cNvPr id="5" name="Footer Placeholder 4">
            <a:extLst>
              <a:ext uri="{FF2B5EF4-FFF2-40B4-BE49-F238E27FC236}">
                <a16:creationId xmlns:a16="http://schemas.microsoft.com/office/drawing/2014/main" id="{ECC8D967-4102-51FD-6791-CA8D8362C3D1}"/>
              </a:ext>
            </a:extLst>
          </p:cNvPr>
          <p:cNvSpPr>
            <a:spLocks noGrp="1"/>
          </p:cNvSpPr>
          <p:nvPr>
            <p:ph type="ftr" sz="quarter" idx="11"/>
          </p:nvPr>
        </p:nvSpPr>
        <p:spPr/>
        <p:txBody>
          <a:bodyPr/>
          <a:lstStyle/>
          <a:p>
            <a:r>
              <a:rPr lang="en-US" dirty="0"/>
              <a:t>UWaterloo CS886 L7: Parameter-efficient Transformer</a:t>
            </a:r>
          </a:p>
        </p:txBody>
      </p:sp>
      <p:sp>
        <p:nvSpPr>
          <p:cNvPr id="6" name="Slide Number Placeholder 5">
            <a:extLst>
              <a:ext uri="{FF2B5EF4-FFF2-40B4-BE49-F238E27FC236}">
                <a16:creationId xmlns:a16="http://schemas.microsoft.com/office/drawing/2014/main" id="{59075585-C294-2030-908E-227CF9BEB2AA}"/>
              </a:ext>
            </a:extLst>
          </p:cNvPr>
          <p:cNvSpPr>
            <a:spLocks noGrp="1"/>
          </p:cNvSpPr>
          <p:nvPr>
            <p:ph type="sldNum" sz="quarter" idx="12"/>
          </p:nvPr>
        </p:nvSpPr>
        <p:spPr/>
        <p:txBody>
          <a:bodyPr/>
          <a:lstStyle/>
          <a:p>
            <a:fld id="{D4F24A5E-B0D2-394D-9970-9AE06BCB59C1}" type="slidenum">
              <a:rPr lang="en-US" smtClean="0"/>
              <a:t>9</a:t>
            </a:fld>
            <a:endParaRPr lang="en-US"/>
          </a:p>
        </p:txBody>
      </p:sp>
      <p:grpSp>
        <p:nvGrpSpPr>
          <p:cNvPr id="2" name="Group 1">
            <a:extLst>
              <a:ext uri="{FF2B5EF4-FFF2-40B4-BE49-F238E27FC236}">
                <a16:creationId xmlns:a16="http://schemas.microsoft.com/office/drawing/2014/main" id="{57799F5A-B2AA-CE0F-7422-9D1D9DC2FCAE}"/>
              </a:ext>
            </a:extLst>
          </p:cNvPr>
          <p:cNvGrpSpPr/>
          <p:nvPr/>
        </p:nvGrpSpPr>
        <p:grpSpPr>
          <a:xfrm>
            <a:off x="5690360" y="102997"/>
            <a:ext cx="4655642" cy="6253353"/>
            <a:chOff x="5690360" y="102997"/>
            <a:chExt cx="4655642" cy="6253353"/>
          </a:xfrm>
        </p:grpSpPr>
        <p:sp>
          <p:nvSpPr>
            <p:cNvPr id="90" name="Rounded Rectangle 89">
              <a:extLst>
                <a:ext uri="{FF2B5EF4-FFF2-40B4-BE49-F238E27FC236}">
                  <a16:creationId xmlns:a16="http://schemas.microsoft.com/office/drawing/2014/main" id="{D93E1413-AF45-7589-CCC8-E75D82D24E1F}"/>
                </a:ext>
              </a:extLst>
            </p:cNvPr>
            <p:cNvSpPr/>
            <p:nvPr/>
          </p:nvSpPr>
          <p:spPr>
            <a:xfrm>
              <a:off x="5690360" y="364500"/>
              <a:ext cx="4655642" cy="590973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0" name="Group 139">
              <a:extLst>
                <a:ext uri="{FF2B5EF4-FFF2-40B4-BE49-F238E27FC236}">
                  <a16:creationId xmlns:a16="http://schemas.microsoft.com/office/drawing/2014/main" id="{8ECAF2DA-7E1B-16BF-8FF5-636A853F26F0}"/>
                </a:ext>
              </a:extLst>
            </p:cNvPr>
            <p:cNvGrpSpPr/>
            <p:nvPr/>
          </p:nvGrpSpPr>
          <p:grpSpPr>
            <a:xfrm>
              <a:off x="6412390" y="5353915"/>
              <a:ext cx="2947108" cy="540242"/>
              <a:chOff x="6410425" y="5353915"/>
              <a:chExt cx="2947108" cy="540242"/>
            </a:xfrm>
          </p:grpSpPr>
          <p:sp>
            <p:nvSpPr>
              <p:cNvPr id="112" name="Rectangle 111">
                <a:extLst>
                  <a:ext uri="{FF2B5EF4-FFF2-40B4-BE49-F238E27FC236}">
                    <a16:creationId xmlns:a16="http://schemas.microsoft.com/office/drawing/2014/main" id="{7A2B01E6-F802-A0A4-39CD-0B9E3B74B1F8}"/>
                  </a:ext>
                </a:extLst>
              </p:cNvPr>
              <p:cNvSpPr/>
              <p:nvPr/>
            </p:nvSpPr>
            <p:spPr>
              <a:xfrm>
                <a:off x="6410425" y="5353915"/>
                <a:ext cx="2947108" cy="54024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CA69C58A-7046-6E05-2427-EFEE40CA6ABB}"/>
                  </a:ext>
                </a:extLst>
              </p:cNvPr>
              <p:cNvSpPr/>
              <p:nvPr/>
            </p:nvSpPr>
            <p:spPr>
              <a:xfrm>
                <a:off x="6576653" y="5474844"/>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1C850548-1A63-5285-FE16-A5A6D4506B41}"/>
                  </a:ext>
                </a:extLst>
              </p:cNvPr>
              <p:cNvSpPr/>
              <p:nvPr/>
            </p:nvSpPr>
            <p:spPr>
              <a:xfrm>
                <a:off x="7514703" y="5473985"/>
                <a:ext cx="304941" cy="298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97D328B0-F7C0-2857-4160-D67B8FED876D}"/>
                  </a:ext>
                </a:extLst>
              </p:cNvPr>
              <p:cNvSpPr/>
              <p:nvPr/>
            </p:nvSpPr>
            <p:spPr>
              <a:xfrm>
                <a:off x="7045678" y="5474843"/>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36302DAF-4CAA-2D5B-5936-A644F1246816}"/>
                  </a:ext>
                </a:extLst>
              </p:cNvPr>
              <p:cNvSpPr/>
              <p:nvPr/>
            </p:nvSpPr>
            <p:spPr>
              <a:xfrm>
                <a:off x="7979343" y="5473985"/>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FA33E437-3C77-3F72-3D98-50EBE46E090A}"/>
                  </a:ext>
                </a:extLst>
              </p:cNvPr>
              <p:cNvSpPr/>
              <p:nvPr/>
            </p:nvSpPr>
            <p:spPr>
              <a:xfrm>
                <a:off x="8443983" y="5473984"/>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F3BE76AB-9EB1-5A08-4047-EEE8B4759736}"/>
                  </a:ext>
                </a:extLst>
              </p:cNvPr>
              <p:cNvSpPr/>
              <p:nvPr/>
            </p:nvSpPr>
            <p:spPr>
              <a:xfrm>
                <a:off x="8908623" y="5473983"/>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F81DFB40-2F91-425A-C2D0-B61035D03465}"/>
                </a:ext>
              </a:extLst>
            </p:cNvPr>
            <p:cNvGrpSpPr/>
            <p:nvPr/>
          </p:nvGrpSpPr>
          <p:grpSpPr>
            <a:xfrm>
              <a:off x="6412390" y="1120584"/>
              <a:ext cx="2947108" cy="540242"/>
              <a:chOff x="6414355" y="1120584"/>
              <a:chExt cx="2947108" cy="540242"/>
            </a:xfrm>
          </p:grpSpPr>
          <p:sp>
            <p:nvSpPr>
              <p:cNvPr id="119" name="Rectangle 118">
                <a:extLst>
                  <a:ext uri="{FF2B5EF4-FFF2-40B4-BE49-F238E27FC236}">
                    <a16:creationId xmlns:a16="http://schemas.microsoft.com/office/drawing/2014/main" id="{54A27C58-3045-5B12-1250-42E2E9CE0ED9}"/>
                  </a:ext>
                </a:extLst>
              </p:cNvPr>
              <p:cNvSpPr/>
              <p:nvPr/>
            </p:nvSpPr>
            <p:spPr>
              <a:xfrm>
                <a:off x="6414355" y="1120584"/>
                <a:ext cx="2947108" cy="54024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B2F2853F-A66D-4A69-B418-CF3BE6B6B8EA}"/>
                  </a:ext>
                </a:extLst>
              </p:cNvPr>
              <p:cNvSpPr/>
              <p:nvPr/>
            </p:nvSpPr>
            <p:spPr>
              <a:xfrm>
                <a:off x="6580583" y="1241513"/>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395CC287-3ED6-E3E9-AE4C-6C0CB4DEE7B3}"/>
                  </a:ext>
                </a:extLst>
              </p:cNvPr>
              <p:cNvSpPr/>
              <p:nvPr/>
            </p:nvSpPr>
            <p:spPr>
              <a:xfrm>
                <a:off x="7518633" y="1240654"/>
                <a:ext cx="304941" cy="298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43125197-4BB1-1599-E1B0-23E46620E5A9}"/>
                  </a:ext>
                </a:extLst>
              </p:cNvPr>
              <p:cNvSpPr/>
              <p:nvPr/>
            </p:nvSpPr>
            <p:spPr>
              <a:xfrm>
                <a:off x="7049608" y="1241512"/>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402080E4-53EF-9519-0996-30EB91952FE1}"/>
                  </a:ext>
                </a:extLst>
              </p:cNvPr>
              <p:cNvSpPr/>
              <p:nvPr/>
            </p:nvSpPr>
            <p:spPr>
              <a:xfrm>
                <a:off x="7983273" y="1240654"/>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A6C82001-1CA0-4171-65E1-D7EF02470D30}"/>
                  </a:ext>
                </a:extLst>
              </p:cNvPr>
              <p:cNvSpPr/>
              <p:nvPr/>
            </p:nvSpPr>
            <p:spPr>
              <a:xfrm>
                <a:off x="8447913" y="1240653"/>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2D985CBC-0338-38E5-5478-68AD6A870688}"/>
                  </a:ext>
                </a:extLst>
              </p:cNvPr>
              <p:cNvSpPr/>
              <p:nvPr/>
            </p:nvSpPr>
            <p:spPr>
              <a:xfrm>
                <a:off x="8912553" y="1240652"/>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Oval 125">
              <a:extLst>
                <a:ext uri="{FF2B5EF4-FFF2-40B4-BE49-F238E27FC236}">
                  <a16:creationId xmlns:a16="http://schemas.microsoft.com/office/drawing/2014/main" id="{D057ACD9-3D16-D3FC-C7D8-CD3A16FE5C53}"/>
                </a:ext>
              </a:extLst>
            </p:cNvPr>
            <p:cNvSpPr/>
            <p:nvPr/>
          </p:nvSpPr>
          <p:spPr>
            <a:xfrm>
              <a:off x="7691210" y="601757"/>
              <a:ext cx="389468" cy="3556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A9B6832F-1F93-0C9C-2CD8-F832672E4565}"/>
                </a:ext>
              </a:extLst>
            </p:cNvPr>
            <p:cNvSpPr txBox="1"/>
            <p:nvPr/>
          </p:nvSpPr>
          <p:spPr>
            <a:xfrm>
              <a:off x="7735903" y="585393"/>
              <a:ext cx="300082" cy="369332"/>
            </a:xfrm>
            <a:prstGeom prst="rect">
              <a:avLst/>
            </a:prstGeom>
            <a:noFill/>
          </p:spPr>
          <p:txBody>
            <a:bodyPr wrap="square" rtlCol="0">
              <a:spAutoFit/>
            </a:bodyPr>
            <a:lstStyle/>
            <a:p>
              <a:r>
                <a:rPr lang="en-US" dirty="0"/>
                <a:t>+</a:t>
              </a:r>
            </a:p>
          </p:txBody>
        </p:sp>
        <p:grpSp>
          <p:nvGrpSpPr>
            <p:cNvPr id="141" name="Group 140">
              <a:extLst>
                <a:ext uri="{FF2B5EF4-FFF2-40B4-BE49-F238E27FC236}">
                  <a16:creationId xmlns:a16="http://schemas.microsoft.com/office/drawing/2014/main" id="{5748B7DC-288C-E234-CDA5-8299AA7B9EC7}"/>
                </a:ext>
              </a:extLst>
            </p:cNvPr>
            <p:cNvGrpSpPr/>
            <p:nvPr/>
          </p:nvGrpSpPr>
          <p:grpSpPr>
            <a:xfrm>
              <a:off x="7328053" y="3764073"/>
              <a:ext cx="1115782" cy="540242"/>
              <a:chOff x="7340054" y="3805842"/>
              <a:chExt cx="1115782" cy="540242"/>
            </a:xfrm>
          </p:grpSpPr>
          <p:sp>
            <p:nvSpPr>
              <p:cNvPr id="128" name="Rectangle 127">
                <a:extLst>
                  <a:ext uri="{FF2B5EF4-FFF2-40B4-BE49-F238E27FC236}">
                    <a16:creationId xmlns:a16="http://schemas.microsoft.com/office/drawing/2014/main" id="{3A8349FB-434C-652C-581E-DD78E817572C}"/>
                  </a:ext>
                </a:extLst>
              </p:cNvPr>
              <p:cNvSpPr/>
              <p:nvPr/>
            </p:nvSpPr>
            <p:spPr>
              <a:xfrm>
                <a:off x="7340054" y="3805842"/>
                <a:ext cx="1115782" cy="54024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BB01712F-172A-FC8F-A783-218A5DA411FB}"/>
                  </a:ext>
                </a:extLst>
              </p:cNvPr>
              <p:cNvSpPr/>
              <p:nvPr/>
            </p:nvSpPr>
            <p:spPr>
              <a:xfrm>
                <a:off x="7506282" y="3926771"/>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A92684AD-AF9B-E581-60C9-6297D5F795C6}"/>
                  </a:ext>
                </a:extLst>
              </p:cNvPr>
              <p:cNvSpPr/>
              <p:nvPr/>
            </p:nvSpPr>
            <p:spPr>
              <a:xfrm>
                <a:off x="7975307" y="3926770"/>
                <a:ext cx="304941" cy="2983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Rounded Rectangle 134">
              <a:extLst>
                <a:ext uri="{FF2B5EF4-FFF2-40B4-BE49-F238E27FC236}">
                  <a16:creationId xmlns:a16="http://schemas.microsoft.com/office/drawing/2014/main" id="{C18C8C89-41CF-4EF9-7A01-011FDDC867AD}"/>
                </a:ext>
              </a:extLst>
            </p:cNvPr>
            <p:cNvSpPr/>
            <p:nvPr/>
          </p:nvSpPr>
          <p:spPr>
            <a:xfrm>
              <a:off x="6742944" y="1872715"/>
              <a:ext cx="2286000" cy="671852"/>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Feed-forward </a:t>
              </a:r>
            </a:p>
            <a:p>
              <a:pPr algn="ctr"/>
              <a:r>
                <a:rPr lang="en-US" dirty="0">
                  <a:solidFill>
                    <a:schemeClr val="tx1"/>
                  </a:solidFill>
                </a:rPr>
                <a:t>up-project</a:t>
              </a:r>
            </a:p>
          </p:txBody>
        </p:sp>
        <p:sp>
          <p:nvSpPr>
            <p:cNvPr id="137" name="Rounded Rectangle 136">
              <a:extLst>
                <a:ext uri="{FF2B5EF4-FFF2-40B4-BE49-F238E27FC236}">
                  <a16:creationId xmlns:a16="http://schemas.microsoft.com/office/drawing/2014/main" id="{9114A32F-9C5A-8454-DC76-D71267EABFB6}"/>
                </a:ext>
              </a:extLst>
            </p:cNvPr>
            <p:cNvSpPr/>
            <p:nvPr/>
          </p:nvSpPr>
          <p:spPr>
            <a:xfrm>
              <a:off x="6742944" y="2754304"/>
              <a:ext cx="2286000" cy="54186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Nonlinearity</a:t>
              </a:r>
            </a:p>
          </p:txBody>
        </p:sp>
        <p:sp>
          <p:nvSpPr>
            <p:cNvPr id="142" name="Rounded Rectangle 141">
              <a:extLst>
                <a:ext uri="{FF2B5EF4-FFF2-40B4-BE49-F238E27FC236}">
                  <a16:creationId xmlns:a16="http://schemas.microsoft.com/office/drawing/2014/main" id="{E8D35F07-F5D2-C855-2249-078E1854FBDF}"/>
                </a:ext>
              </a:extLst>
            </p:cNvPr>
            <p:cNvSpPr/>
            <p:nvPr/>
          </p:nvSpPr>
          <p:spPr>
            <a:xfrm>
              <a:off x="6742944" y="4470174"/>
              <a:ext cx="2286000" cy="671852"/>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Feed-forward </a:t>
              </a:r>
            </a:p>
            <a:p>
              <a:pPr algn="ctr"/>
              <a:r>
                <a:rPr lang="en-US" dirty="0">
                  <a:solidFill>
                    <a:schemeClr val="tx1"/>
                  </a:solidFill>
                </a:rPr>
                <a:t>down-project</a:t>
              </a:r>
            </a:p>
          </p:txBody>
        </p:sp>
        <p:cxnSp>
          <p:nvCxnSpPr>
            <p:cNvPr id="144" name="Straight Connector 143">
              <a:extLst>
                <a:ext uri="{FF2B5EF4-FFF2-40B4-BE49-F238E27FC236}">
                  <a16:creationId xmlns:a16="http://schemas.microsoft.com/office/drawing/2014/main" id="{BCDBE329-7B05-6588-D4F2-A025D9F3CEC1}"/>
                </a:ext>
              </a:extLst>
            </p:cNvPr>
            <p:cNvCxnSpPr>
              <a:cxnSpLocks/>
              <a:stCxn id="126" idx="4"/>
              <a:endCxn id="119" idx="0"/>
            </p:cNvCxnSpPr>
            <p:nvPr/>
          </p:nvCxnSpPr>
          <p:spPr>
            <a:xfrm>
              <a:off x="7885944" y="957357"/>
              <a:ext cx="0" cy="163227"/>
            </a:xfrm>
            <a:prstGeom prst="line">
              <a:avLst/>
            </a:prstGeom>
          </p:spPr>
          <p:style>
            <a:lnRef idx="2">
              <a:schemeClr val="dk1"/>
            </a:lnRef>
            <a:fillRef idx="0">
              <a:schemeClr val="dk1"/>
            </a:fillRef>
            <a:effectRef idx="1">
              <a:schemeClr val="dk1"/>
            </a:effectRef>
            <a:fontRef idx="minor">
              <a:schemeClr val="tx1"/>
            </a:fontRef>
          </p:style>
        </p:cxnSp>
        <p:cxnSp>
          <p:nvCxnSpPr>
            <p:cNvPr id="146" name="Straight Connector 145">
              <a:extLst>
                <a:ext uri="{FF2B5EF4-FFF2-40B4-BE49-F238E27FC236}">
                  <a16:creationId xmlns:a16="http://schemas.microsoft.com/office/drawing/2014/main" id="{8C1D0EF7-0EC6-5AB0-5818-DF480728EB71}"/>
                </a:ext>
              </a:extLst>
            </p:cNvPr>
            <p:cNvCxnSpPr>
              <a:cxnSpLocks/>
              <a:stCxn id="119" idx="2"/>
              <a:endCxn id="135" idx="0"/>
            </p:cNvCxnSpPr>
            <p:nvPr/>
          </p:nvCxnSpPr>
          <p:spPr>
            <a:xfrm>
              <a:off x="7885944" y="1660826"/>
              <a:ext cx="0" cy="211889"/>
            </a:xfrm>
            <a:prstGeom prst="line">
              <a:avLst/>
            </a:prstGeom>
          </p:spPr>
          <p:style>
            <a:lnRef idx="2">
              <a:schemeClr val="dk1"/>
            </a:lnRef>
            <a:fillRef idx="0">
              <a:schemeClr val="dk1"/>
            </a:fillRef>
            <a:effectRef idx="1">
              <a:schemeClr val="dk1"/>
            </a:effectRef>
            <a:fontRef idx="minor">
              <a:schemeClr val="tx1"/>
            </a:fontRef>
          </p:style>
        </p:cxnSp>
        <p:cxnSp>
          <p:nvCxnSpPr>
            <p:cNvPr id="148" name="Straight Connector 147">
              <a:extLst>
                <a:ext uri="{FF2B5EF4-FFF2-40B4-BE49-F238E27FC236}">
                  <a16:creationId xmlns:a16="http://schemas.microsoft.com/office/drawing/2014/main" id="{6DE40364-B179-BA5C-4B27-1E9F88C5A2DA}"/>
                </a:ext>
              </a:extLst>
            </p:cNvPr>
            <p:cNvCxnSpPr>
              <a:cxnSpLocks/>
              <a:stCxn id="135" idx="2"/>
              <a:endCxn id="137" idx="0"/>
            </p:cNvCxnSpPr>
            <p:nvPr/>
          </p:nvCxnSpPr>
          <p:spPr>
            <a:xfrm>
              <a:off x="7885944" y="2544567"/>
              <a:ext cx="0" cy="209737"/>
            </a:xfrm>
            <a:prstGeom prst="line">
              <a:avLst/>
            </a:prstGeom>
          </p:spPr>
          <p:style>
            <a:lnRef idx="2">
              <a:schemeClr val="dk1"/>
            </a:lnRef>
            <a:fillRef idx="0">
              <a:schemeClr val="dk1"/>
            </a:fillRef>
            <a:effectRef idx="1">
              <a:schemeClr val="dk1"/>
            </a:effectRef>
            <a:fontRef idx="minor">
              <a:schemeClr val="tx1"/>
            </a:fontRef>
          </p:style>
        </p:cxnSp>
        <p:cxnSp>
          <p:nvCxnSpPr>
            <p:cNvPr id="150" name="Straight Connector 149">
              <a:extLst>
                <a:ext uri="{FF2B5EF4-FFF2-40B4-BE49-F238E27FC236}">
                  <a16:creationId xmlns:a16="http://schemas.microsoft.com/office/drawing/2014/main" id="{7F848944-91BA-0932-F738-FEE5BC98CA59}"/>
                </a:ext>
              </a:extLst>
            </p:cNvPr>
            <p:cNvCxnSpPr>
              <a:cxnSpLocks/>
              <a:stCxn id="137" idx="2"/>
              <a:endCxn id="128" idx="0"/>
            </p:cNvCxnSpPr>
            <p:nvPr/>
          </p:nvCxnSpPr>
          <p:spPr>
            <a:xfrm>
              <a:off x="7885944" y="3296171"/>
              <a:ext cx="0" cy="467902"/>
            </a:xfrm>
            <a:prstGeom prst="line">
              <a:avLst/>
            </a:prstGeom>
          </p:spPr>
          <p:style>
            <a:lnRef idx="2">
              <a:schemeClr val="dk1"/>
            </a:lnRef>
            <a:fillRef idx="0">
              <a:schemeClr val="dk1"/>
            </a:fillRef>
            <a:effectRef idx="1">
              <a:schemeClr val="dk1"/>
            </a:effectRef>
            <a:fontRef idx="minor">
              <a:schemeClr val="tx1"/>
            </a:fontRef>
          </p:style>
        </p:cxnSp>
        <p:cxnSp>
          <p:nvCxnSpPr>
            <p:cNvPr id="152" name="Straight Connector 151">
              <a:extLst>
                <a:ext uri="{FF2B5EF4-FFF2-40B4-BE49-F238E27FC236}">
                  <a16:creationId xmlns:a16="http://schemas.microsoft.com/office/drawing/2014/main" id="{EDBF52CA-DB5F-5D65-826A-104B275773CB}"/>
                </a:ext>
              </a:extLst>
            </p:cNvPr>
            <p:cNvCxnSpPr>
              <a:cxnSpLocks/>
              <a:stCxn id="128" idx="2"/>
              <a:endCxn id="142" idx="0"/>
            </p:cNvCxnSpPr>
            <p:nvPr/>
          </p:nvCxnSpPr>
          <p:spPr>
            <a:xfrm>
              <a:off x="7885944" y="4304315"/>
              <a:ext cx="0" cy="165859"/>
            </a:xfrm>
            <a:prstGeom prst="line">
              <a:avLst/>
            </a:prstGeom>
          </p:spPr>
          <p:style>
            <a:lnRef idx="2">
              <a:schemeClr val="dk1"/>
            </a:lnRef>
            <a:fillRef idx="0">
              <a:schemeClr val="dk1"/>
            </a:fillRef>
            <a:effectRef idx="1">
              <a:schemeClr val="dk1"/>
            </a:effectRef>
            <a:fontRef idx="minor">
              <a:schemeClr val="tx1"/>
            </a:fontRef>
          </p:style>
        </p:cxnSp>
        <p:cxnSp>
          <p:nvCxnSpPr>
            <p:cNvPr id="154" name="Straight Connector 153">
              <a:extLst>
                <a:ext uri="{FF2B5EF4-FFF2-40B4-BE49-F238E27FC236}">
                  <a16:creationId xmlns:a16="http://schemas.microsoft.com/office/drawing/2014/main" id="{F3C34835-9EB3-643B-2267-526798B9FF58}"/>
                </a:ext>
              </a:extLst>
            </p:cNvPr>
            <p:cNvCxnSpPr>
              <a:cxnSpLocks/>
              <a:stCxn id="142" idx="2"/>
              <a:endCxn id="112" idx="0"/>
            </p:cNvCxnSpPr>
            <p:nvPr/>
          </p:nvCxnSpPr>
          <p:spPr>
            <a:xfrm>
              <a:off x="7885944" y="5142026"/>
              <a:ext cx="0" cy="211889"/>
            </a:xfrm>
            <a:prstGeom prst="line">
              <a:avLst/>
            </a:prstGeom>
          </p:spPr>
          <p:style>
            <a:lnRef idx="2">
              <a:schemeClr val="dk1"/>
            </a:lnRef>
            <a:fillRef idx="0">
              <a:schemeClr val="dk1"/>
            </a:fillRef>
            <a:effectRef idx="1">
              <a:schemeClr val="dk1"/>
            </a:effectRef>
            <a:fontRef idx="minor">
              <a:schemeClr val="tx1"/>
            </a:fontRef>
          </p:style>
        </p:cxnSp>
        <p:cxnSp>
          <p:nvCxnSpPr>
            <p:cNvPr id="156" name="Straight Arrow Connector 155">
              <a:extLst>
                <a:ext uri="{FF2B5EF4-FFF2-40B4-BE49-F238E27FC236}">
                  <a16:creationId xmlns:a16="http://schemas.microsoft.com/office/drawing/2014/main" id="{4E54EAA1-C2D1-5DEA-6A05-E594E2635B08}"/>
                </a:ext>
              </a:extLst>
            </p:cNvPr>
            <p:cNvCxnSpPr>
              <a:cxnSpLocks/>
              <a:stCxn id="127" idx="0"/>
            </p:cNvCxnSpPr>
            <p:nvPr/>
          </p:nvCxnSpPr>
          <p:spPr>
            <a:xfrm flipV="1">
              <a:off x="7885944" y="102997"/>
              <a:ext cx="0" cy="482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8" name="Straight Arrow Connector 157">
              <a:extLst>
                <a:ext uri="{FF2B5EF4-FFF2-40B4-BE49-F238E27FC236}">
                  <a16:creationId xmlns:a16="http://schemas.microsoft.com/office/drawing/2014/main" id="{48E13EBB-ECF7-154C-C4D5-F2241232DDAA}"/>
                </a:ext>
              </a:extLst>
            </p:cNvPr>
            <p:cNvCxnSpPr>
              <a:cxnSpLocks/>
              <a:endCxn id="112" idx="2"/>
            </p:cNvCxnSpPr>
            <p:nvPr/>
          </p:nvCxnSpPr>
          <p:spPr>
            <a:xfrm flipV="1">
              <a:off x="7885944" y="5894157"/>
              <a:ext cx="0" cy="4621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5" name="Straight Connector 164">
              <a:extLst>
                <a:ext uri="{FF2B5EF4-FFF2-40B4-BE49-F238E27FC236}">
                  <a16:creationId xmlns:a16="http://schemas.microsoft.com/office/drawing/2014/main" id="{833856F9-AD2C-AFF2-B2DD-9665C21B0F53}"/>
                </a:ext>
              </a:extLst>
            </p:cNvPr>
            <p:cNvCxnSpPr>
              <a:cxnSpLocks/>
              <a:stCxn id="126" idx="6"/>
            </p:cNvCxnSpPr>
            <p:nvPr/>
          </p:nvCxnSpPr>
          <p:spPr>
            <a:xfrm>
              <a:off x="8080678" y="779557"/>
              <a:ext cx="1717840" cy="0"/>
            </a:xfrm>
            <a:prstGeom prst="line">
              <a:avLst/>
            </a:prstGeom>
          </p:spPr>
          <p:style>
            <a:lnRef idx="2">
              <a:schemeClr val="dk1"/>
            </a:lnRef>
            <a:fillRef idx="0">
              <a:schemeClr val="dk1"/>
            </a:fillRef>
            <a:effectRef idx="1">
              <a:schemeClr val="dk1"/>
            </a:effectRef>
            <a:fontRef idx="minor">
              <a:schemeClr val="tx1"/>
            </a:fontRef>
          </p:style>
        </p:cxnSp>
        <p:cxnSp>
          <p:nvCxnSpPr>
            <p:cNvPr id="167" name="Straight Connector 166">
              <a:extLst>
                <a:ext uri="{FF2B5EF4-FFF2-40B4-BE49-F238E27FC236}">
                  <a16:creationId xmlns:a16="http://schemas.microsoft.com/office/drawing/2014/main" id="{889E0F1B-BBFF-51B6-A31B-964C80876EDF}"/>
                </a:ext>
              </a:extLst>
            </p:cNvPr>
            <p:cNvCxnSpPr>
              <a:cxnSpLocks/>
            </p:cNvCxnSpPr>
            <p:nvPr/>
          </p:nvCxnSpPr>
          <p:spPr>
            <a:xfrm>
              <a:off x="7885944" y="6070408"/>
              <a:ext cx="1912574" cy="0"/>
            </a:xfrm>
            <a:prstGeom prst="line">
              <a:avLst/>
            </a:prstGeom>
          </p:spPr>
          <p:style>
            <a:lnRef idx="2">
              <a:schemeClr val="dk1"/>
            </a:lnRef>
            <a:fillRef idx="0">
              <a:schemeClr val="dk1"/>
            </a:fillRef>
            <a:effectRef idx="1">
              <a:schemeClr val="dk1"/>
            </a:effectRef>
            <a:fontRef idx="minor">
              <a:schemeClr val="tx1"/>
            </a:fontRef>
          </p:style>
        </p:cxnSp>
        <p:cxnSp>
          <p:nvCxnSpPr>
            <p:cNvPr id="170" name="Straight Connector 169">
              <a:extLst>
                <a:ext uri="{FF2B5EF4-FFF2-40B4-BE49-F238E27FC236}">
                  <a16:creationId xmlns:a16="http://schemas.microsoft.com/office/drawing/2014/main" id="{08681360-A6E4-C069-32CD-74C85CCDCA73}"/>
                </a:ext>
              </a:extLst>
            </p:cNvPr>
            <p:cNvCxnSpPr/>
            <p:nvPr/>
          </p:nvCxnSpPr>
          <p:spPr>
            <a:xfrm>
              <a:off x="9808143" y="779557"/>
              <a:ext cx="0" cy="5290851"/>
            </a:xfrm>
            <a:prstGeom prst="line">
              <a:avLst/>
            </a:prstGeom>
          </p:spPr>
          <p:style>
            <a:lnRef idx="2">
              <a:schemeClr val="dk1"/>
            </a:lnRef>
            <a:fillRef idx="0">
              <a:schemeClr val="dk1"/>
            </a:fillRef>
            <a:effectRef idx="1">
              <a:schemeClr val="dk1"/>
            </a:effectRef>
            <a:fontRef idx="minor">
              <a:schemeClr val="tx1"/>
            </a:fontRef>
          </p:style>
        </p:cxnSp>
        <p:sp>
          <p:nvSpPr>
            <p:cNvPr id="172" name="TextBox 171">
              <a:extLst>
                <a:ext uri="{FF2B5EF4-FFF2-40B4-BE49-F238E27FC236}">
                  <a16:creationId xmlns:a16="http://schemas.microsoft.com/office/drawing/2014/main" id="{E32C5B3F-D77E-6ACB-B37D-E6055774AC99}"/>
                </a:ext>
              </a:extLst>
            </p:cNvPr>
            <p:cNvSpPr txBox="1"/>
            <p:nvPr/>
          </p:nvSpPr>
          <p:spPr>
            <a:xfrm>
              <a:off x="5986914" y="673768"/>
              <a:ext cx="1494896" cy="369332"/>
            </a:xfrm>
            <a:prstGeom prst="rect">
              <a:avLst/>
            </a:prstGeom>
            <a:noFill/>
          </p:spPr>
          <p:txBody>
            <a:bodyPr wrap="none" rtlCol="0">
              <a:spAutoFit/>
            </a:bodyPr>
            <a:lstStyle/>
            <a:p>
              <a:r>
                <a:rPr lang="en-US" dirty="0"/>
                <a:t>Adapter Layer</a:t>
              </a:r>
            </a:p>
          </p:txBody>
        </p:sp>
      </p:grpSp>
      <p:sp>
        <p:nvSpPr>
          <p:cNvPr id="9" name="TextBox 8">
            <a:extLst>
              <a:ext uri="{FF2B5EF4-FFF2-40B4-BE49-F238E27FC236}">
                <a16:creationId xmlns:a16="http://schemas.microsoft.com/office/drawing/2014/main" id="{B998A8BB-2C41-4A46-5684-B2D9197DD7FC}"/>
              </a:ext>
            </a:extLst>
          </p:cNvPr>
          <p:cNvSpPr txBox="1"/>
          <p:nvPr/>
        </p:nvSpPr>
        <p:spPr>
          <a:xfrm>
            <a:off x="943939" y="633702"/>
            <a:ext cx="3723649" cy="461665"/>
          </a:xfrm>
          <a:prstGeom prst="rect">
            <a:avLst/>
          </a:prstGeom>
          <a:noFill/>
        </p:spPr>
        <p:txBody>
          <a:bodyPr wrap="square" rtlCol="0">
            <a:spAutoFit/>
          </a:bodyPr>
          <a:lstStyle/>
          <a:p>
            <a:r>
              <a:rPr lang="en-US" sz="2400" dirty="0"/>
              <a:t> “A bottleneck architecture”</a:t>
            </a:r>
          </a:p>
        </p:txBody>
      </p:sp>
      <p:sp>
        <p:nvSpPr>
          <p:cNvPr id="10" name="TextBox 9">
            <a:extLst>
              <a:ext uri="{FF2B5EF4-FFF2-40B4-BE49-F238E27FC236}">
                <a16:creationId xmlns:a16="http://schemas.microsoft.com/office/drawing/2014/main" id="{F9E79F27-3F83-A875-24AD-0AA81A393BA2}"/>
              </a:ext>
            </a:extLst>
          </p:cNvPr>
          <p:cNvSpPr txBox="1"/>
          <p:nvPr/>
        </p:nvSpPr>
        <p:spPr>
          <a:xfrm>
            <a:off x="546755" y="1369842"/>
            <a:ext cx="4934114" cy="4524315"/>
          </a:xfrm>
          <a:prstGeom prst="rect">
            <a:avLst/>
          </a:prstGeom>
          <a:noFill/>
        </p:spPr>
        <p:txBody>
          <a:bodyPr wrap="square" rtlCol="0">
            <a:spAutoFit/>
          </a:bodyPr>
          <a:lstStyle/>
          <a:p>
            <a:r>
              <a:rPr lang="en-US" sz="2400" dirty="0"/>
              <a:t>The total number of parameters added per layer, including biases, is </a:t>
            </a:r>
            <a:r>
              <a:rPr lang="en-US" sz="2400" dirty="0">
                <a:solidFill>
                  <a:srgbClr val="C00000"/>
                </a:solidFill>
              </a:rPr>
              <a:t>2md + d + m</a:t>
            </a:r>
            <a:r>
              <a:rPr lang="en-US" sz="2400" dirty="0"/>
              <a:t>. Here, m &lt;&lt; d.</a:t>
            </a:r>
          </a:p>
          <a:p>
            <a:endParaRPr lang="en-US" sz="2400" dirty="0"/>
          </a:p>
          <a:p>
            <a:r>
              <a:rPr lang="en-US" sz="2400" dirty="0"/>
              <a:t>Only 0.5 − 8% of the parameters of the original model are used.</a:t>
            </a:r>
          </a:p>
          <a:p>
            <a:endParaRPr lang="en-US" sz="2400" dirty="0"/>
          </a:p>
          <a:p>
            <a:r>
              <a:rPr lang="en-US" sz="2400" dirty="0"/>
              <a:t>Using skip connection, if the parameters of the projection layers are initialized to near-zero, the module is initialized to an approximate identity function.</a:t>
            </a:r>
          </a:p>
        </p:txBody>
      </p:sp>
    </p:spTree>
    <p:extLst>
      <p:ext uri="{BB962C8B-B14F-4D97-AF65-F5344CB8AC3E}">
        <p14:creationId xmlns:p14="http://schemas.microsoft.com/office/powerpoint/2010/main" val="3303262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7884</TotalTime>
  <Words>6568</Words>
  <Application>Microsoft Macintosh PowerPoint</Application>
  <PresentationFormat>Widescreen</PresentationFormat>
  <Paragraphs>1136</Paragraphs>
  <Slides>84</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84</vt:i4>
      </vt:variant>
    </vt:vector>
  </HeadingPairs>
  <TitlesOfParts>
    <vt:vector size="92" baseType="lpstr">
      <vt:lpstr>Abadi Extra Light</vt:lpstr>
      <vt:lpstr>Arial</vt:lpstr>
      <vt:lpstr>Calibri</vt:lpstr>
      <vt:lpstr>Calibri (Body)</vt:lpstr>
      <vt:lpstr>Calibri Light</vt:lpstr>
      <vt:lpstr>Cambria Math</vt:lpstr>
      <vt:lpstr>Matter-Bold</vt:lpstr>
      <vt:lpstr>Office Theme</vt:lpstr>
      <vt:lpstr>Lecture 7: Parameter-efficient Transformer</vt:lpstr>
      <vt:lpstr>Outline (First half)</vt:lpstr>
      <vt:lpstr>Outline (First half)</vt:lpstr>
      <vt:lpstr>Paper 1: Parameter-efficient Transfer                  Learning for NLP</vt:lpstr>
      <vt:lpstr>Feature-based vs Fine-tuning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Paper 2: LoRA: Low-Rank Adaptation of    Large Language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Paper 3: It’s Not Just Size That Matters: Small                  Language Models Are Also Few-Shot                    Learners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Paper 4: Making Pre-trained Language    Models Better Few-shot Learners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 will Cover (Second Half)</vt:lpstr>
      <vt:lpstr>PowerPoint Presentation</vt:lpstr>
      <vt:lpstr>Background: Prefix-Tuning</vt:lpstr>
      <vt:lpstr>Background: Prefix-Tuning and Attention</vt:lpstr>
      <vt:lpstr>Prompt-Tuning: A Descendant of Prefix Tuning</vt:lpstr>
      <vt:lpstr>Prompt-Tuning: Evaluation</vt:lpstr>
      <vt:lpstr>Prompt-Tuning: How to Initialize the Prompt?</vt:lpstr>
      <vt:lpstr>Prompt-Tuning: How to Initialize the Prompt?</vt:lpstr>
      <vt:lpstr>Prompt-Tuning: How Long should Prompts be?</vt:lpstr>
      <vt:lpstr>Prompt-Tuning: Comparisons</vt:lpstr>
      <vt:lpstr>Prompt-Tuning: Comparison to Full Model Tuning</vt:lpstr>
      <vt:lpstr>Prompt-Tuning: Resilience to Domain Shift</vt:lpstr>
      <vt:lpstr>PowerPoint Presentation</vt:lpstr>
      <vt:lpstr>A new PEFT method: (IA)^3</vt:lpstr>
      <vt:lpstr>Few-Shot Parameter-Efficient Fine-Tuning is Better and Cheaper than In-Context Learning</vt:lpstr>
      <vt:lpstr>What’s Wrong with In-Context Learning?</vt:lpstr>
      <vt:lpstr>Parameter-Efficient Fine-Tuning vs In-Context Learning: Evaluation</vt:lpstr>
      <vt:lpstr>Parameter-Efficient Fine-Tuning vs In-Context Learning: Evaluation</vt:lpstr>
      <vt:lpstr>Parameter-Efficient Fine-Tuning vs In-Context Learning: Results</vt:lpstr>
      <vt:lpstr>Parameter-Efficient Fine-Tuning vs In-Context Learning: Efficiency</vt:lpstr>
      <vt:lpstr>Parameter-Efficient Fine-Tuning vs In-Context Learning: Criticisms</vt:lpstr>
      <vt:lpstr>PowerPoint Presentation</vt:lpstr>
      <vt:lpstr>A Unified View of Parameter-Efficient Transfer Learning </vt:lpstr>
      <vt:lpstr>Recall: Adapters</vt:lpstr>
      <vt:lpstr>Recall: Prefix Tuning, now in a New Form!</vt:lpstr>
      <vt:lpstr>Recall: Prefix Tuning, now in a New Form!</vt:lpstr>
      <vt:lpstr>Relating Prefix Tuning and Adapters</vt:lpstr>
      <vt:lpstr>Relating Prefix Tuning and Adapters</vt:lpstr>
      <vt:lpstr>Summary of Differences: Prefix Tuning vs Adapters vs LoRA</vt:lpstr>
      <vt:lpstr>How Can These Differences be Used to Formulate New PEFT methods?</vt:lpstr>
      <vt:lpstr>A Unified View of Parameter-Efficient Transfer Learning: Evaluation</vt:lpstr>
      <vt:lpstr>Sequential or Parallel?</vt:lpstr>
      <vt:lpstr>Modify Attention or FFN?</vt:lpstr>
      <vt:lpstr>Scale Composition Function?</vt:lpstr>
      <vt:lpstr>A Unified View: Combining the Best Design Elements</vt:lpstr>
      <vt:lpstr>When to use PEFT?: Empirical Analysis of the Strengths and Weaknesses of PEFT Techniques for LLMs</vt:lpstr>
      <vt:lpstr>🤗 PEFT</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Wenhu Chen</dc:creator>
  <cp:lastModifiedBy>Ansh Sharma</cp:lastModifiedBy>
  <cp:revision>450</cp:revision>
  <cp:lastPrinted>2024-02-05T21:57:34Z</cp:lastPrinted>
  <dcterms:created xsi:type="dcterms:W3CDTF">2023-12-29T23:00:40Z</dcterms:created>
  <dcterms:modified xsi:type="dcterms:W3CDTF">2024-02-05T21:58:29Z</dcterms:modified>
</cp:coreProperties>
</file>