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315" r:id="rId2"/>
    <p:sldId id="316" r:id="rId3"/>
    <p:sldId id="326" r:id="rId4"/>
    <p:sldId id="327" r:id="rId5"/>
    <p:sldId id="329" r:id="rId6"/>
    <p:sldId id="330" r:id="rId7"/>
    <p:sldId id="328" r:id="rId8"/>
    <p:sldId id="323" r:id="rId9"/>
    <p:sldId id="331" r:id="rId10"/>
    <p:sldId id="332" r:id="rId11"/>
    <p:sldId id="322" r:id="rId12"/>
    <p:sldId id="333" r:id="rId13"/>
    <p:sldId id="334" r:id="rId14"/>
    <p:sldId id="335" r:id="rId15"/>
    <p:sldId id="336" r:id="rId16"/>
    <p:sldId id="337" r:id="rId17"/>
    <p:sldId id="338" r:id="rId18"/>
    <p:sldId id="269" r:id="rId19"/>
    <p:sldId id="339" r:id="rId20"/>
    <p:sldId id="340" r:id="rId21"/>
    <p:sldId id="341" r:id="rId22"/>
    <p:sldId id="342" r:id="rId23"/>
    <p:sldId id="343" r:id="rId24"/>
    <p:sldId id="344" r:id="rId25"/>
    <p:sldId id="345" r:id="rId26"/>
    <p:sldId id="279" r:id="rId27"/>
    <p:sldId id="346" r:id="rId28"/>
    <p:sldId id="281" r:id="rId29"/>
    <p:sldId id="303" r:id="rId30"/>
    <p:sldId id="347" r:id="rId31"/>
    <p:sldId id="348" r:id="rId32"/>
    <p:sldId id="306" r:id="rId33"/>
    <p:sldId id="349" r:id="rId34"/>
    <p:sldId id="350" r:id="rId35"/>
    <p:sldId id="351" r:id="rId36"/>
    <p:sldId id="352" r:id="rId37"/>
    <p:sldId id="353" r:id="rId38"/>
    <p:sldId id="324" r:id="rId39"/>
    <p:sldId id="288" r:id="rId40"/>
    <p:sldId id="354" r:id="rId41"/>
    <p:sldId id="355" r:id="rId42"/>
    <p:sldId id="356" r:id="rId43"/>
    <p:sldId id="357" r:id="rId44"/>
    <p:sldId id="358" r:id="rId45"/>
    <p:sldId id="359" r:id="rId46"/>
    <p:sldId id="360" r:id="rId47"/>
    <p:sldId id="361" r:id="rId48"/>
    <p:sldId id="362" r:id="rId49"/>
    <p:sldId id="256" r:id="rId50"/>
    <p:sldId id="260" r:id="rId51"/>
    <p:sldId id="257" r:id="rId52"/>
    <p:sldId id="278" r:id="rId53"/>
    <p:sldId id="280" r:id="rId54"/>
    <p:sldId id="284" r:id="rId55"/>
    <p:sldId id="307" r:id="rId56"/>
    <p:sldId id="308" r:id="rId57"/>
    <p:sldId id="285" r:id="rId58"/>
    <p:sldId id="286" r:id="rId59"/>
    <p:sldId id="294" r:id="rId60"/>
    <p:sldId id="299" r:id="rId61"/>
    <p:sldId id="295" r:id="rId62"/>
    <p:sldId id="296" r:id="rId63"/>
    <p:sldId id="287" r:id="rId64"/>
    <p:sldId id="297" r:id="rId65"/>
    <p:sldId id="292" r:id="rId66"/>
    <p:sldId id="309" r:id="rId67"/>
    <p:sldId id="293" r:id="rId68"/>
    <p:sldId id="298" r:id="rId69"/>
    <p:sldId id="310" r:id="rId70"/>
    <p:sldId id="300" r:id="rId71"/>
    <p:sldId id="311" r:id="rId72"/>
    <p:sldId id="301" r:id="rId73"/>
    <p:sldId id="302" r:id="rId74"/>
    <p:sldId id="304" r:id="rId75"/>
    <p:sldId id="305" r:id="rId76"/>
    <p:sldId id="289" r:id="rId77"/>
    <p:sldId id="261" r:id="rId78"/>
    <p:sldId id="263" r:id="rId79"/>
    <p:sldId id="258" r:id="rId80"/>
    <p:sldId id="259" r:id="rId81"/>
    <p:sldId id="262" r:id="rId82"/>
    <p:sldId id="265" r:id="rId83"/>
    <p:sldId id="266" r:id="rId84"/>
    <p:sldId id="270" r:id="rId85"/>
    <p:sldId id="271" r:id="rId86"/>
    <p:sldId id="312" r:id="rId87"/>
    <p:sldId id="290" r:id="rId88"/>
    <p:sldId id="273" r:id="rId89"/>
    <p:sldId id="291" r:id="rId90"/>
    <p:sldId id="274" r:id="rId91"/>
    <p:sldId id="275" r:id="rId92"/>
    <p:sldId id="277" r:id="rId93"/>
    <p:sldId id="276" r:id="rId94"/>
    <p:sldId id="313"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p:restoredTop sz="96192"/>
  </p:normalViewPr>
  <p:slideViewPr>
    <p:cSldViewPr snapToGrid="0">
      <p:cViewPr varScale="1">
        <p:scale>
          <a:sx n="128" d="100"/>
          <a:sy n="128"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758B9-A6BD-E947-9C3C-A69074268FFF}" type="datetimeFigureOut">
              <a:rPr lang="en-US" smtClean="0"/>
              <a:t>2/23/24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E59ACA-128B-984D-AA0D-5D2B5C7B5A63}" type="slidenum">
              <a:rPr lang="en-US" smtClean="0"/>
              <a:t>‹#›</a:t>
            </a:fld>
            <a:endParaRPr lang="en-US"/>
          </a:p>
        </p:txBody>
      </p:sp>
    </p:spTree>
    <p:extLst>
      <p:ext uri="{BB962C8B-B14F-4D97-AF65-F5344CB8AC3E}">
        <p14:creationId xmlns:p14="http://schemas.microsoft.com/office/powerpoint/2010/main" val="366188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 my name is Albert, and I will be presenting the lecture on Efficient Transformer.</a:t>
            </a:r>
          </a:p>
        </p:txBody>
      </p:sp>
      <p:sp>
        <p:nvSpPr>
          <p:cNvPr id="4" name="Slide Number Placeholder 3"/>
          <p:cNvSpPr>
            <a:spLocks noGrp="1"/>
          </p:cNvSpPr>
          <p:nvPr>
            <p:ph type="sldNum" sz="quarter" idx="5"/>
          </p:nvPr>
        </p:nvSpPr>
        <p:spPr/>
        <p:txBody>
          <a:bodyPr/>
          <a:lstStyle/>
          <a:p>
            <a:fld id="{5CFAD0C2-C254-6340-AE95-5F3F67128CDB}" type="slidenum">
              <a:rPr lang="en-US" smtClean="0"/>
              <a:t>1</a:t>
            </a:fld>
            <a:endParaRPr lang="en-US"/>
          </a:p>
        </p:txBody>
      </p:sp>
    </p:spTree>
    <p:extLst>
      <p:ext uri="{BB962C8B-B14F-4D97-AF65-F5344CB8AC3E}">
        <p14:creationId xmlns:p14="http://schemas.microsoft.com/office/powerpoint/2010/main" val="2527443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how about the space complexity? Well, instead of remembering every attention matrices, they perform recalculation for attention and feed-forward network, and instead only saving the results of the calculation. Only the grey blocks indicated here are stored, i.e., only the outputs of size N times </a:t>
            </a:r>
            <a:r>
              <a:rPr lang="en-US" err="1"/>
              <a:t>d_model</a:t>
            </a:r>
            <a:r>
              <a:rPr lang="en-US"/>
              <a:t> are stored.</a:t>
            </a:r>
          </a:p>
        </p:txBody>
      </p:sp>
      <p:sp>
        <p:nvSpPr>
          <p:cNvPr id="4" name="Slide Number Placeholder 3"/>
          <p:cNvSpPr>
            <a:spLocks noGrp="1"/>
          </p:cNvSpPr>
          <p:nvPr>
            <p:ph type="sldNum" sz="quarter" idx="5"/>
          </p:nvPr>
        </p:nvSpPr>
        <p:spPr/>
        <p:txBody>
          <a:bodyPr/>
          <a:lstStyle/>
          <a:p>
            <a:fld id="{5CFAD0C2-C254-6340-AE95-5F3F67128CDB}" type="slidenum">
              <a:rPr lang="en-US" smtClean="0"/>
              <a:t>10</a:t>
            </a:fld>
            <a:endParaRPr lang="en-US"/>
          </a:p>
        </p:txBody>
      </p:sp>
    </p:spTree>
    <p:extLst>
      <p:ext uri="{BB962C8B-B14F-4D97-AF65-F5344CB8AC3E}">
        <p14:creationId xmlns:p14="http://schemas.microsoft.com/office/powerpoint/2010/main" val="273417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its performance against the state-of-the-art models at that time. They were trained on the CIFAR-10 image set, Enwik8 text dataset, ImageNet 64x64 image set, and a 5 second 12 </a:t>
            </a:r>
            <a:r>
              <a:rPr lang="en-US" err="1"/>
              <a:t>khz</a:t>
            </a:r>
            <a:r>
              <a:rPr lang="en-US"/>
              <a:t> Classical music. Bits per byte here means the number of bits required to generate a byte, or a pixel. The lower this number is, the better the performance. We can see that the sparse transformers here outperformed other models in every single test. The speed is also increased as indicated to the right. At the bottom right, we can see that even with long context, the performance is still good.</a:t>
            </a:r>
          </a:p>
        </p:txBody>
      </p:sp>
      <p:sp>
        <p:nvSpPr>
          <p:cNvPr id="4" name="Slide Number Placeholder 3"/>
          <p:cNvSpPr>
            <a:spLocks noGrp="1"/>
          </p:cNvSpPr>
          <p:nvPr>
            <p:ph type="sldNum" sz="quarter" idx="5"/>
          </p:nvPr>
        </p:nvSpPr>
        <p:spPr/>
        <p:txBody>
          <a:bodyPr/>
          <a:lstStyle/>
          <a:p>
            <a:fld id="{5CFAD0C2-C254-6340-AE95-5F3F67128CDB}" type="slidenum">
              <a:rPr lang="en-US" smtClean="0"/>
              <a:t>11</a:t>
            </a:fld>
            <a:endParaRPr lang="en-US"/>
          </a:p>
        </p:txBody>
      </p:sp>
    </p:spTree>
    <p:extLst>
      <p:ext uri="{BB962C8B-B14F-4D97-AF65-F5344CB8AC3E}">
        <p14:creationId xmlns:p14="http://schemas.microsoft.com/office/powerpoint/2010/main" val="500468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talk about </a:t>
            </a:r>
            <a:r>
              <a:rPr lang="en-US" err="1"/>
              <a:t>linformer</a:t>
            </a:r>
            <a:r>
              <a:rPr lang="en-US"/>
              <a:t>. </a:t>
            </a:r>
          </a:p>
        </p:txBody>
      </p:sp>
      <p:sp>
        <p:nvSpPr>
          <p:cNvPr id="4" name="Slide Number Placeholder 3"/>
          <p:cNvSpPr>
            <a:spLocks noGrp="1"/>
          </p:cNvSpPr>
          <p:nvPr>
            <p:ph type="sldNum" sz="quarter" idx="5"/>
          </p:nvPr>
        </p:nvSpPr>
        <p:spPr/>
        <p:txBody>
          <a:bodyPr/>
          <a:lstStyle/>
          <a:p>
            <a:fld id="{5CFAD0C2-C254-6340-AE95-5F3F67128CDB}" type="slidenum">
              <a:rPr lang="en-US" smtClean="0"/>
              <a:t>12</a:t>
            </a:fld>
            <a:endParaRPr lang="en-US"/>
          </a:p>
        </p:txBody>
      </p:sp>
    </p:spTree>
    <p:extLst>
      <p:ext uri="{BB962C8B-B14F-4D97-AF65-F5344CB8AC3E}">
        <p14:creationId xmlns:p14="http://schemas.microsoft.com/office/powerpoint/2010/main" val="387050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idea behind </a:t>
            </a:r>
            <a:r>
              <a:rPr lang="en-US" err="1"/>
              <a:t>linformer</a:t>
            </a:r>
            <a:r>
              <a:rPr lang="en-US"/>
              <a:t> is as follows. If you remember the attention function, the idea behind </a:t>
            </a:r>
            <a:r>
              <a:rPr lang="en-US" err="1"/>
              <a:t>linformer</a:t>
            </a:r>
            <a:r>
              <a:rPr lang="en-US"/>
              <a:t> is basically to project Key and Value into lower </a:t>
            </a:r>
            <a:r>
              <a:rPr lang="en-US" err="1"/>
              <a:t>dimentional</a:t>
            </a:r>
            <a:r>
              <a:rPr lang="en-US"/>
              <a:t> matrices k times dk with k much smaller than N. This way, the computational cost would be reduced to O(</a:t>
            </a:r>
            <a:r>
              <a:rPr lang="en-US" err="1"/>
              <a:t>Nk</a:t>
            </a:r>
            <a:r>
              <a:rPr lang="en-US"/>
              <a:t>), and since the dim of the attention matrix would become N times k, the space complexity is reduced to O(</a:t>
            </a:r>
            <a:r>
              <a:rPr lang="en-US" err="1"/>
              <a:t>Nkh</a:t>
            </a:r>
            <a:r>
              <a:rPr lang="en-US"/>
              <a:t>). Now, the question becomes whether such projections exist.</a:t>
            </a:r>
          </a:p>
        </p:txBody>
      </p:sp>
      <p:sp>
        <p:nvSpPr>
          <p:cNvPr id="4" name="Slide Number Placeholder 3"/>
          <p:cNvSpPr>
            <a:spLocks noGrp="1"/>
          </p:cNvSpPr>
          <p:nvPr>
            <p:ph type="sldNum" sz="quarter" idx="5"/>
          </p:nvPr>
        </p:nvSpPr>
        <p:spPr/>
        <p:txBody>
          <a:bodyPr/>
          <a:lstStyle/>
          <a:p>
            <a:fld id="{5CFAD0C2-C254-6340-AE95-5F3F67128CDB}" type="slidenum">
              <a:rPr lang="en-US" smtClean="0"/>
              <a:t>13</a:t>
            </a:fld>
            <a:endParaRPr lang="en-US"/>
          </a:p>
        </p:txBody>
      </p:sp>
    </p:spTree>
    <p:extLst>
      <p:ext uri="{BB962C8B-B14F-4D97-AF65-F5344CB8AC3E}">
        <p14:creationId xmlns:p14="http://schemas.microsoft.com/office/powerpoint/2010/main" val="372933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authors proposed a theorem to show that they do. The theorem basically showed that for a certain value of k, such E and F exists. But here, K is dependent on n. but they noted that the Rank of </a:t>
            </a:r>
            <a:r>
              <a:rPr lang="en-US" err="1"/>
              <a:t>QiKi</a:t>
            </a:r>
            <a:r>
              <a:rPr lang="en-US"/>
              <a:t> transposed divided by sqrt dk is at most dk since dim(Qi)=dim(Ki)=</a:t>
            </a:r>
            <a:r>
              <a:rPr lang="en-US" err="1"/>
              <a:t>ndk</a:t>
            </a:r>
            <a:r>
              <a:rPr lang="en-US"/>
              <a:t>. This theorem combined with that fact gives the following: let k … which is independent of n, …, …, …, normal distribution with mean of 0 and variance of 1/k, delta = ½^N, then…,…. The proof of this theorem combines a bunch of inequality lemmas and so, and due to time constraint I will not delve into too much details, but just know that we can find concrete k, delta, </a:t>
            </a:r>
            <a:r>
              <a:rPr lang="en-US" err="1"/>
              <a:t>Ei</a:t>
            </a:r>
            <a:r>
              <a:rPr lang="en-US"/>
              <a:t> and Fi.</a:t>
            </a:r>
          </a:p>
        </p:txBody>
      </p:sp>
      <p:sp>
        <p:nvSpPr>
          <p:cNvPr id="4" name="Slide Number Placeholder 3"/>
          <p:cNvSpPr>
            <a:spLocks noGrp="1"/>
          </p:cNvSpPr>
          <p:nvPr>
            <p:ph type="sldNum" sz="quarter" idx="5"/>
          </p:nvPr>
        </p:nvSpPr>
        <p:spPr/>
        <p:txBody>
          <a:bodyPr/>
          <a:lstStyle/>
          <a:p>
            <a:fld id="{5CFAD0C2-C254-6340-AE95-5F3F67128CDB}" type="slidenum">
              <a:rPr lang="en-US" smtClean="0"/>
              <a:t>14</a:t>
            </a:fld>
            <a:endParaRPr lang="en-US"/>
          </a:p>
        </p:txBody>
      </p:sp>
    </p:spTree>
    <p:extLst>
      <p:ext uri="{BB962C8B-B14F-4D97-AF65-F5344CB8AC3E}">
        <p14:creationId xmlns:p14="http://schemas.microsoft.com/office/powerpoint/2010/main" val="1676902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looked at some experiments they performed to evaluate its performance. Valid ppl here means the validation perplexity, and the lower that is, the less uncertain the model is when predicting, the better the performance. First, they compare the performance with fixed sequence length but varying k. We can see that the validation perplexity of the </a:t>
            </a:r>
            <a:r>
              <a:rPr lang="en-US" err="1"/>
              <a:t>linformer</a:t>
            </a:r>
            <a:r>
              <a:rPr lang="en-US"/>
              <a:t> merged very close to that of a standard transformer, and even not very much, the larger k is, the better the performance. Next, they compared three different ways to initialize E and F. First is </a:t>
            </a:r>
            <a:r>
              <a:rPr lang="en-US" err="1"/>
              <a:t>headwise</a:t>
            </a:r>
            <a:r>
              <a:rPr lang="en-US"/>
              <a:t>, where they used the same E and F for each head but varying between layers. Second is </a:t>
            </a:r>
            <a:r>
              <a:rPr lang="en-US" err="1"/>
              <a:t>keyvalue</a:t>
            </a:r>
            <a:r>
              <a:rPr lang="en-US"/>
              <a:t>-wise, where they used the same E for both key and values for every head, varying between layers. Third is </a:t>
            </a:r>
            <a:r>
              <a:rPr lang="en-US" err="1"/>
              <a:t>layerwise</a:t>
            </a:r>
            <a:r>
              <a:rPr lang="en-US"/>
              <a:t>, where they use a single E for all projections. The performances of these three ways of sharing did not vary much, but </a:t>
            </a:r>
            <a:r>
              <a:rPr lang="en-US" err="1"/>
              <a:t>layerwise</a:t>
            </a:r>
            <a:r>
              <a:rPr lang="en-US"/>
              <a:t> sharing was just a bit more unstable. Finally, for </a:t>
            </a:r>
            <a:r>
              <a:rPr lang="en-US" err="1"/>
              <a:t>fised</a:t>
            </a:r>
            <a:r>
              <a:rPr lang="en-US"/>
              <a:t> k and varying N, we can see that the longer N is, the slower the perplexity decreases, but eventually they merged to similar values. </a:t>
            </a:r>
          </a:p>
        </p:txBody>
      </p:sp>
      <p:sp>
        <p:nvSpPr>
          <p:cNvPr id="4" name="Slide Number Placeholder 3"/>
          <p:cNvSpPr>
            <a:spLocks noGrp="1"/>
          </p:cNvSpPr>
          <p:nvPr>
            <p:ph type="sldNum" sz="quarter" idx="5"/>
          </p:nvPr>
        </p:nvSpPr>
        <p:spPr/>
        <p:txBody>
          <a:bodyPr/>
          <a:lstStyle/>
          <a:p>
            <a:fld id="{5CFAD0C2-C254-6340-AE95-5F3F67128CDB}" type="slidenum">
              <a:rPr lang="en-US" smtClean="0"/>
              <a:t>15</a:t>
            </a:fld>
            <a:endParaRPr lang="en-US"/>
          </a:p>
        </p:txBody>
      </p:sp>
    </p:spTree>
    <p:extLst>
      <p:ext uri="{BB962C8B-B14F-4D97-AF65-F5344CB8AC3E}">
        <p14:creationId xmlns:p14="http://schemas.microsoft.com/office/powerpoint/2010/main" val="235025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its performances compared to other models. They used a </a:t>
            </a:r>
            <a:r>
              <a:rPr lang="en-US" err="1"/>
              <a:t>RoBERTa</a:t>
            </a:r>
            <a:r>
              <a:rPr lang="en-US"/>
              <a:t>-based model as the base model, trained on the same corpus as BERT. They are tested on 4 different benchmark NL understanding tasks, with varying N and for each N, varying k and sharing strategy. We can see that (point) </a:t>
            </a:r>
          </a:p>
        </p:txBody>
      </p:sp>
      <p:sp>
        <p:nvSpPr>
          <p:cNvPr id="4" name="Slide Number Placeholder 3"/>
          <p:cNvSpPr>
            <a:spLocks noGrp="1"/>
          </p:cNvSpPr>
          <p:nvPr>
            <p:ph type="sldNum" sz="quarter" idx="5"/>
          </p:nvPr>
        </p:nvSpPr>
        <p:spPr/>
        <p:txBody>
          <a:bodyPr/>
          <a:lstStyle/>
          <a:p>
            <a:fld id="{5CFAD0C2-C254-6340-AE95-5F3F67128CDB}" type="slidenum">
              <a:rPr lang="en-US" smtClean="0"/>
              <a:t>16</a:t>
            </a:fld>
            <a:endParaRPr lang="en-US"/>
          </a:p>
        </p:txBody>
      </p:sp>
    </p:spTree>
    <p:extLst>
      <p:ext uri="{BB962C8B-B14F-4D97-AF65-F5344CB8AC3E}">
        <p14:creationId xmlns:p14="http://schemas.microsoft.com/office/powerpoint/2010/main" val="12377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comes the time and memory efficiency improvements. Left is time save, and right is memory save. The baseline is the basic transformer. We observe a great improvement over the the basic transformer, both in time and space. The longer the sequence is, the more obvious the improvement is. </a:t>
            </a:r>
          </a:p>
        </p:txBody>
      </p:sp>
      <p:sp>
        <p:nvSpPr>
          <p:cNvPr id="4" name="Slide Number Placeholder 3"/>
          <p:cNvSpPr>
            <a:spLocks noGrp="1"/>
          </p:cNvSpPr>
          <p:nvPr>
            <p:ph type="sldNum" sz="quarter" idx="5"/>
          </p:nvPr>
        </p:nvSpPr>
        <p:spPr/>
        <p:txBody>
          <a:bodyPr/>
          <a:lstStyle/>
          <a:p>
            <a:fld id="{5CFAD0C2-C254-6340-AE95-5F3F67128CDB}" type="slidenum">
              <a:rPr lang="en-US" smtClean="0"/>
              <a:t>17</a:t>
            </a:fld>
            <a:endParaRPr lang="en-US"/>
          </a:p>
        </p:txBody>
      </p:sp>
    </p:spTree>
    <p:extLst>
      <p:ext uri="{BB962C8B-B14F-4D97-AF65-F5344CB8AC3E}">
        <p14:creationId xmlns:p14="http://schemas.microsoft.com/office/powerpoint/2010/main" val="44481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talk about Linearized Attention by ….</a:t>
            </a:r>
          </a:p>
        </p:txBody>
      </p:sp>
      <p:sp>
        <p:nvSpPr>
          <p:cNvPr id="4" name="Slide Number Placeholder 3"/>
          <p:cNvSpPr>
            <a:spLocks noGrp="1"/>
          </p:cNvSpPr>
          <p:nvPr>
            <p:ph type="sldNum" sz="quarter" idx="5"/>
          </p:nvPr>
        </p:nvSpPr>
        <p:spPr/>
        <p:txBody>
          <a:bodyPr/>
          <a:lstStyle/>
          <a:p>
            <a:fld id="{5CFAD0C2-C254-6340-AE95-5F3F67128CDB}" type="slidenum">
              <a:rPr lang="en-US" smtClean="0"/>
              <a:t>18</a:t>
            </a:fld>
            <a:endParaRPr lang="en-US"/>
          </a:p>
        </p:txBody>
      </p:sp>
    </p:spTree>
    <p:extLst>
      <p:ext uri="{BB962C8B-B14F-4D97-AF65-F5344CB8AC3E}">
        <p14:creationId xmlns:p14="http://schemas.microsoft.com/office/powerpoint/2010/main" val="1123439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quickly recall the definition of the </a:t>
            </a:r>
            <a:r>
              <a:rPr lang="en-US" err="1"/>
              <a:t>softmax</a:t>
            </a:r>
            <a:r>
              <a:rPr lang="en-US"/>
              <a:t> function. Given a sequence x = x1 all the way to </a:t>
            </a:r>
            <a:r>
              <a:rPr lang="en-US" err="1"/>
              <a:t>xn</a:t>
            </a:r>
            <a:r>
              <a:rPr lang="en-US"/>
              <a:t>, the </a:t>
            </a:r>
            <a:r>
              <a:rPr lang="en-US" err="1"/>
              <a:t>ith</a:t>
            </a:r>
            <a:r>
              <a:rPr lang="en-US"/>
              <a:t> position of </a:t>
            </a:r>
            <a:r>
              <a:rPr lang="en-US" err="1"/>
              <a:t>softmax</a:t>
            </a:r>
            <a:r>
              <a:rPr lang="en-US"/>
              <a:t> of x is equal to e to the power of xi divided by the sum of exponents of all xi. So, if I let </a:t>
            </a:r>
            <a:r>
              <a:rPr lang="en-US" err="1"/>
              <a:t>i</a:t>
            </a:r>
            <a:r>
              <a:rPr lang="en-US"/>
              <a:t> denote the </a:t>
            </a:r>
            <a:r>
              <a:rPr lang="en-US" err="1"/>
              <a:t>ith</a:t>
            </a:r>
            <a:r>
              <a:rPr lang="en-US"/>
              <a:t> row of a matrix, and Y denote the output of the attention mechanism, then the </a:t>
            </a:r>
            <a:r>
              <a:rPr lang="en-US" err="1"/>
              <a:t>ith</a:t>
            </a:r>
            <a:r>
              <a:rPr lang="en-US"/>
              <a:t> row of Y can be calculated by the following. Yi equals to </a:t>
            </a:r>
            <a:r>
              <a:rPr lang="en-US" err="1"/>
              <a:t>softmax</a:t>
            </a:r>
            <a:r>
              <a:rPr lang="en-US"/>
              <a:t> of Qi times K divided by sqrt dk then times V. Plugging the </a:t>
            </a:r>
            <a:r>
              <a:rPr lang="en-US" err="1"/>
              <a:t>softmax</a:t>
            </a:r>
            <a:r>
              <a:rPr lang="en-US"/>
              <a:t> function in gives the next part. Finally, notice that the top part is (draw), thus we come to the final form of the function, where sim(</a:t>
            </a:r>
            <a:r>
              <a:rPr lang="en-US" err="1"/>
              <a:t>q,k</a:t>
            </a:r>
            <a:r>
              <a:rPr lang="en-US"/>
              <a:t>) = exponents of (q dot k divided by sqrt of dk). </a:t>
            </a:r>
          </a:p>
        </p:txBody>
      </p:sp>
      <p:sp>
        <p:nvSpPr>
          <p:cNvPr id="4" name="Slide Number Placeholder 3"/>
          <p:cNvSpPr>
            <a:spLocks noGrp="1"/>
          </p:cNvSpPr>
          <p:nvPr>
            <p:ph type="sldNum" sz="quarter" idx="5"/>
          </p:nvPr>
        </p:nvSpPr>
        <p:spPr/>
        <p:txBody>
          <a:bodyPr/>
          <a:lstStyle/>
          <a:p>
            <a:fld id="{5CFAD0C2-C254-6340-AE95-5F3F67128CDB}" type="slidenum">
              <a:rPr lang="en-US" smtClean="0"/>
              <a:t>19</a:t>
            </a:fld>
            <a:endParaRPr lang="en-US"/>
          </a:p>
        </p:txBody>
      </p:sp>
    </p:spTree>
    <p:extLst>
      <p:ext uri="{BB962C8B-B14F-4D97-AF65-F5344CB8AC3E}">
        <p14:creationId xmlns:p14="http://schemas.microsoft.com/office/powerpoint/2010/main" val="302259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are we covering today. I will give a real quick review of the attention mechanism in transformers, and then explain the time and space complexity of a traditional transformer and why that would be a problem, and finally present several solutions proposed over the past, including …,…, …. These are, of course not all of them, but due to time constraint these are all we will be able to cover. In the end, I will present a GitHub project comparing the performance of all efficient transformers.</a:t>
            </a:r>
          </a:p>
        </p:txBody>
      </p:sp>
      <p:sp>
        <p:nvSpPr>
          <p:cNvPr id="4" name="Slide Number Placeholder 3"/>
          <p:cNvSpPr>
            <a:spLocks noGrp="1"/>
          </p:cNvSpPr>
          <p:nvPr>
            <p:ph type="sldNum" sz="quarter" idx="5"/>
          </p:nvPr>
        </p:nvSpPr>
        <p:spPr/>
        <p:txBody>
          <a:bodyPr/>
          <a:lstStyle/>
          <a:p>
            <a:fld id="{5CFAD0C2-C254-6340-AE95-5F3F67128CDB}" type="slidenum">
              <a:rPr lang="en-US" smtClean="0"/>
              <a:t>2</a:t>
            </a:fld>
            <a:endParaRPr lang="en-US"/>
          </a:p>
        </p:txBody>
      </p:sp>
    </p:spTree>
    <p:extLst>
      <p:ext uri="{BB962C8B-B14F-4D97-AF65-F5344CB8AC3E}">
        <p14:creationId xmlns:p14="http://schemas.microsoft.com/office/powerpoint/2010/main" val="85534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by the definition of an attention function, the only constraint on the aforementioned sim() function is that it has to be non-negative. Here, we do not need to specify the kernel. We only need to specify its feature map, or feature representation. A feature representation phi of a kernel k is the function such that k of x and y is equal to phi x times phi y. Plugging that into the previous equation we have gives the following. We can take out phi of Qi transposed from the top and the bottom. Notice that these sums can be computed once and reused. The cost for computing the sums depend on N linearly, and computing this (circle) and this (circle) cost O(N), since the top sum produce a constant, and the bottom is a dot product. Yi has </a:t>
            </a:r>
            <a:r>
              <a:rPr lang="en-US" err="1"/>
              <a:t>dmodel</a:t>
            </a:r>
            <a:r>
              <a:rPr lang="en-US"/>
              <a:t> rows in total, so in the end, the model’s computational cost is linear to O(N). The computational cost could also be reduced to O(N) since we do not need to save the full attention matrix anymore; each of these (point) requires O(N) to save.</a:t>
            </a:r>
          </a:p>
          <a:p>
            <a:endParaRPr lang="en-US"/>
          </a:p>
          <a:p>
            <a:r>
              <a:rPr lang="en-US"/>
              <a:t>Their choice of phi(x) was the exponential linear unit activation function to avoid setting the gradient to 0 when x is negative. </a:t>
            </a:r>
          </a:p>
        </p:txBody>
      </p:sp>
      <p:sp>
        <p:nvSpPr>
          <p:cNvPr id="4" name="Slide Number Placeholder 3"/>
          <p:cNvSpPr>
            <a:spLocks noGrp="1"/>
          </p:cNvSpPr>
          <p:nvPr>
            <p:ph type="sldNum" sz="quarter" idx="5"/>
          </p:nvPr>
        </p:nvSpPr>
        <p:spPr/>
        <p:txBody>
          <a:bodyPr/>
          <a:lstStyle/>
          <a:p>
            <a:fld id="{5CFAD0C2-C254-6340-AE95-5F3F67128CDB}" type="slidenum">
              <a:rPr lang="en-US" smtClean="0"/>
              <a:t>20</a:t>
            </a:fld>
            <a:endParaRPr lang="en-US"/>
          </a:p>
        </p:txBody>
      </p:sp>
    </p:spTree>
    <p:extLst>
      <p:ext uri="{BB962C8B-B14F-4D97-AF65-F5344CB8AC3E}">
        <p14:creationId xmlns:p14="http://schemas.microsoft.com/office/powerpoint/2010/main" val="264466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Causal masking is the technique used in autoregressive feature generation, which we mentioned before. We basically mask the tokens after the target token, making only the tokens before visible to it. In this case, our equation becomes the following. We simply replace N by </a:t>
            </a:r>
            <a:r>
              <a:rPr lang="en-US" err="1"/>
              <a:t>i</a:t>
            </a:r>
            <a:r>
              <a:rPr lang="en-US"/>
              <a:t>. We replace the top sum by Si and the bottom sum by Zi. Notice that Si can be computed from Si-1 by adding phi Ki times Vi transposed, and Zi can be computed from Zi-1 by adding phi of Ki. Since computation of the sums are linear to N and adding those are constant to N, we still have a linear time complexity.</a:t>
            </a:r>
          </a:p>
        </p:txBody>
      </p:sp>
      <p:sp>
        <p:nvSpPr>
          <p:cNvPr id="4" name="Slide Number Placeholder 3"/>
          <p:cNvSpPr>
            <a:spLocks noGrp="1"/>
          </p:cNvSpPr>
          <p:nvPr>
            <p:ph type="sldNum" sz="quarter" idx="5"/>
          </p:nvPr>
        </p:nvSpPr>
        <p:spPr/>
        <p:txBody>
          <a:bodyPr/>
          <a:lstStyle/>
          <a:p>
            <a:fld id="{5CFAD0C2-C254-6340-AE95-5F3F67128CDB}" type="slidenum">
              <a:rPr lang="en-US" smtClean="0"/>
              <a:t>21</a:t>
            </a:fld>
            <a:endParaRPr lang="en-US"/>
          </a:p>
        </p:txBody>
      </p:sp>
    </p:spTree>
    <p:extLst>
      <p:ext uri="{BB962C8B-B14F-4D97-AF65-F5344CB8AC3E}">
        <p14:creationId xmlns:p14="http://schemas.microsoft.com/office/powerpoint/2010/main" val="352627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back propagation, the gradients w r t q, k, v needs to be computed from the full attention matrix, giving a space complexity of O(N^2). Here, the authors derive the gradients so that the time cost is linear and space cost is constant. Given the numerator from the equation before and the gradient of the loss function </a:t>
            </a:r>
            <a:r>
              <a:rPr lang="en-US" err="1"/>
              <a:t>nebla</a:t>
            </a:r>
            <a:r>
              <a:rPr lang="en-US"/>
              <a:t> sub y bar of L, the authors were able to derive the gradients w r t phi q phi k and v as follows. We can see that these calculations all require linear to N time, and storing them require constant space. The total time and computational cost are thus all linear overall. We omitted the discussion regarding the derivation of these gradients due to time and space constraints.</a:t>
            </a:r>
          </a:p>
        </p:txBody>
      </p:sp>
      <p:sp>
        <p:nvSpPr>
          <p:cNvPr id="4" name="Slide Number Placeholder 3"/>
          <p:cNvSpPr>
            <a:spLocks noGrp="1"/>
          </p:cNvSpPr>
          <p:nvPr>
            <p:ph type="sldNum" sz="quarter" idx="5"/>
          </p:nvPr>
        </p:nvSpPr>
        <p:spPr/>
        <p:txBody>
          <a:bodyPr/>
          <a:lstStyle/>
          <a:p>
            <a:fld id="{5CFAD0C2-C254-6340-AE95-5F3F67128CDB}" type="slidenum">
              <a:rPr lang="en-US" smtClean="0"/>
              <a:t>22</a:t>
            </a:fld>
            <a:endParaRPr lang="en-US"/>
          </a:p>
        </p:txBody>
      </p:sp>
    </p:spTree>
    <p:extLst>
      <p:ext uri="{BB962C8B-B14F-4D97-AF65-F5344CB8AC3E}">
        <p14:creationId xmlns:p14="http://schemas.microsoft.com/office/powerpoint/2010/main" val="622865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what we gathered above, they formalized the transformers as an RNN. This, and I quote, is a first step towards better understanding the relationship between transformers and popular recurrent networks (</a:t>
            </a:r>
            <a:r>
              <a:rPr lang="en-US" err="1"/>
              <a:t>Hochreiter</a:t>
            </a:r>
            <a:r>
              <a:rPr lang="en-US"/>
              <a:t> &amp; </a:t>
            </a:r>
            <a:r>
              <a:rPr lang="en-US" err="1"/>
              <a:t>Schmidhuber</a:t>
            </a:r>
            <a:r>
              <a:rPr lang="en-US"/>
              <a:t>, 1997) and the processes used for storing and retrieving information. The authors did not mention why RNN means linear time and space complexity; their goal for formulating transformers in the way of an RNN is just to emphasize the idea that transformers and RNNs can be closely related to each other. </a:t>
            </a:r>
          </a:p>
        </p:txBody>
      </p:sp>
      <p:sp>
        <p:nvSpPr>
          <p:cNvPr id="4" name="Slide Number Placeholder 3"/>
          <p:cNvSpPr>
            <a:spLocks noGrp="1"/>
          </p:cNvSpPr>
          <p:nvPr>
            <p:ph type="sldNum" sz="quarter" idx="5"/>
          </p:nvPr>
        </p:nvSpPr>
        <p:spPr/>
        <p:txBody>
          <a:bodyPr/>
          <a:lstStyle/>
          <a:p>
            <a:fld id="{5CFAD0C2-C254-6340-AE95-5F3F67128CDB}" type="slidenum">
              <a:rPr lang="en-US" smtClean="0"/>
              <a:t>23</a:t>
            </a:fld>
            <a:endParaRPr lang="en-US"/>
          </a:p>
        </p:txBody>
      </p:sp>
    </p:spTree>
    <p:extLst>
      <p:ext uri="{BB962C8B-B14F-4D97-AF65-F5344CB8AC3E}">
        <p14:creationId xmlns:p14="http://schemas.microsoft.com/office/powerpoint/2010/main" val="612388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look at some experimentation results. I will just quickly run through them. The black line represent the authors model, the blue lines are from the Reformer model, and the red line is the standard transformer. We can see that the </a:t>
            </a:r>
            <a:r>
              <a:rPr lang="en-US" err="1"/>
              <a:t>linaer</a:t>
            </a:r>
            <a:r>
              <a:rPr lang="en-US"/>
              <a:t> attention model outperforms the rest both in terms of time and space requirements as the sequence length grows. </a:t>
            </a:r>
          </a:p>
        </p:txBody>
      </p:sp>
      <p:sp>
        <p:nvSpPr>
          <p:cNvPr id="4" name="Slide Number Placeholder 3"/>
          <p:cNvSpPr>
            <a:spLocks noGrp="1"/>
          </p:cNvSpPr>
          <p:nvPr>
            <p:ph type="sldNum" sz="quarter" idx="5"/>
          </p:nvPr>
        </p:nvSpPr>
        <p:spPr/>
        <p:txBody>
          <a:bodyPr/>
          <a:lstStyle/>
          <a:p>
            <a:fld id="{5CFAD0C2-C254-6340-AE95-5F3F67128CDB}" type="slidenum">
              <a:rPr lang="en-US" smtClean="0"/>
              <a:t>24</a:t>
            </a:fld>
            <a:endParaRPr lang="en-US"/>
          </a:p>
        </p:txBody>
      </p:sp>
    </p:spTree>
    <p:extLst>
      <p:ext uri="{BB962C8B-B14F-4D97-AF65-F5344CB8AC3E}">
        <p14:creationId xmlns:p14="http://schemas.microsoft.com/office/powerpoint/2010/main" val="713599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look at the convergence of cross entropy loss. We can see that, as the steps grows, the linear attention model’s loss converged to that of the standard transformer, while the Reformer did not.</a:t>
            </a:r>
          </a:p>
        </p:txBody>
      </p:sp>
      <p:sp>
        <p:nvSpPr>
          <p:cNvPr id="4" name="Slide Number Placeholder 3"/>
          <p:cNvSpPr>
            <a:spLocks noGrp="1"/>
          </p:cNvSpPr>
          <p:nvPr>
            <p:ph type="sldNum" sz="quarter" idx="5"/>
          </p:nvPr>
        </p:nvSpPr>
        <p:spPr/>
        <p:txBody>
          <a:bodyPr/>
          <a:lstStyle/>
          <a:p>
            <a:fld id="{5CFAD0C2-C254-6340-AE95-5F3F67128CDB}" type="slidenum">
              <a:rPr lang="en-US" smtClean="0"/>
              <a:t>25</a:t>
            </a:fld>
            <a:endParaRPr lang="en-US"/>
          </a:p>
        </p:txBody>
      </p:sp>
    </p:spTree>
    <p:extLst>
      <p:ext uri="{BB962C8B-B14F-4D97-AF65-F5344CB8AC3E}">
        <p14:creationId xmlns:p14="http://schemas.microsoft.com/office/powerpoint/2010/main" val="2299535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Comparing image generation, we can see that linear attention model significantly outperforms the other models in term of speed. Although the performance is not the </a:t>
            </a:r>
            <a:r>
              <a:rPr lang="en-US" err="1"/>
              <a:t>beest</a:t>
            </a:r>
            <a:r>
              <a:rPr lang="en-US"/>
              <a:t>, i.e., the bits/dim is not the lowest, they are still close to the baseline.</a:t>
            </a:r>
          </a:p>
        </p:txBody>
      </p:sp>
      <p:sp>
        <p:nvSpPr>
          <p:cNvPr id="4" name="Slide Number Placeholder 3"/>
          <p:cNvSpPr>
            <a:spLocks noGrp="1"/>
          </p:cNvSpPr>
          <p:nvPr>
            <p:ph type="sldNum" sz="quarter" idx="5"/>
          </p:nvPr>
        </p:nvSpPr>
        <p:spPr/>
        <p:txBody>
          <a:bodyPr/>
          <a:lstStyle/>
          <a:p>
            <a:fld id="{5CFAD0C2-C254-6340-AE95-5F3F67128CDB}" type="slidenum">
              <a:rPr lang="en-US" smtClean="0"/>
              <a:t>26</a:t>
            </a:fld>
            <a:endParaRPr lang="en-US"/>
          </a:p>
        </p:txBody>
      </p:sp>
    </p:spTree>
    <p:extLst>
      <p:ext uri="{BB962C8B-B14F-4D97-AF65-F5344CB8AC3E}">
        <p14:creationId xmlns:p14="http://schemas.microsoft.com/office/powerpoint/2010/main" val="1577467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just some illustrations of the image generation results, you may pause to observe some of them.</a:t>
            </a:r>
          </a:p>
        </p:txBody>
      </p:sp>
      <p:sp>
        <p:nvSpPr>
          <p:cNvPr id="4" name="Slide Number Placeholder 3"/>
          <p:cNvSpPr>
            <a:spLocks noGrp="1"/>
          </p:cNvSpPr>
          <p:nvPr>
            <p:ph type="sldNum" sz="quarter" idx="5"/>
          </p:nvPr>
        </p:nvSpPr>
        <p:spPr/>
        <p:txBody>
          <a:bodyPr/>
          <a:lstStyle/>
          <a:p>
            <a:fld id="{5CFAD0C2-C254-6340-AE95-5F3F67128CDB}" type="slidenum">
              <a:rPr lang="en-US" smtClean="0"/>
              <a:t>27</a:t>
            </a:fld>
            <a:endParaRPr lang="en-US"/>
          </a:p>
        </p:txBody>
      </p:sp>
    </p:spTree>
    <p:extLst>
      <p:ext uri="{BB962C8B-B14F-4D97-AF65-F5344CB8AC3E}">
        <p14:creationId xmlns:p14="http://schemas.microsoft.com/office/powerpoint/2010/main" val="3813152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on speech recognition task, the linear attention model still outperforms the rest in terms of time spent per epoch. It also has lower error rate than two of the baseline models, although not outperforming the standard transformer. </a:t>
            </a:r>
          </a:p>
        </p:txBody>
      </p:sp>
      <p:sp>
        <p:nvSpPr>
          <p:cNvPr id="4" name="Slide Number Placeholder 3"/>
          <p:cNvSpPr>
            <a:spLocks noGrp="1"/>
          </p:cNvSpPr>
          <p:nvPr>
            <p:ph type="sldNum" sz="quarter" idx="5"/>
          </p:nvPr>
        </p:nvSpPr>
        <p:spPr/>
        <p:txBody>
          <a:bodyPr/>
          <a:lstStyle/>
          <a:p>
            <a:fld id="{5CFAD0C2-C254-6340-AE95-5F3F67128CDB}" type="slidenum">
              <a:rPr lang="en-US" smtClean="0"/>
              <a:t>28</a:t>
            </a:fld>
            <a:endParaRPr lang="en-US"/>
          </a:p>
        </p:txBody>
      </p:sp>
    </p:spTree>
    <p:extLst>
      <p:ext uri="{BB962C8B-B14F-4D97-AF65-F5344CB8AC3E}">
        <p14:creationId xmlns:p14="http://schemas.microsoft.com/office/powerpoint/2010/main" val="2454549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will talk about </a:t>
            </a:r>
            <a:r>
              <a:rPr lang="en-US" err="1"/>
              <a:t>Longformer</a:t>
            </a:r>
            <a:r>
              <a:rPr lang="en-US"/>
              <a:t>, …….</a:t>
            </a:r>
          </a:p>
        </p:txBody>
      </p:sp>
      <p:sp>
        <p:nvSpPr>
          <p:cNvPr id="4" name="Slide Number Placeholder 3"/>
          <p:cNvSpPr>
            <a:spLocks noGrp="1"/>
          </p:cNvSpPr>
          <p:nvPr>
            <p:ph type="sldNum" sz="quarter" idx="5"/>
          </p:nvPr>
        </p:nvSpPr>
        <p:spPr/>
        <p:txBody>
          <a:bodyPr/>
          <a:lstStyle/>
          <a:p>
            <a:fld id="{5CFAD0C2-C254-6340-AE95-5F3F67128CDB}" type="slidenum">
              <a:rPr lang="en-US" smtClean="0"/>
              <a:t>29</a:t>
            </a:fld>
            <a:endParaRPr lang="en-US"/>
          </a:p>
        </p:txBody>
      </p:sp>
    </p:spTree>
    <p:extLst>
      <p:ext uri="{BB962C8B-B14F-4D97-AF65-F5344CB8AC3E}">
        <p14:creationId xmlns:p14="http://schemas.microsoft.com/office/powerpoint/2010/main" val="428351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go through the attention mechanism quickly. On the left, we define a bunch of values: big N as sequence length, …, …, …. The input sequence is imbedded into X, with dimension </a:t>
            </a:r>
            <a:r>
              <a:rPr lang="en-US" err="1"/>
              <a:t>Ndmodel</a:t>
            </a:r>
            <a:r>
              <a:rPr lang="en-US"/>
              <a:t>. Then, the input is put through 8 separate heads, each containing weight matrices which X will multiply, with dimensions </a:t>
            </a:r>
            <a:r>
              <a:rPr lang="en-US" err="1"/>
              <a:t>dmodel</a:t>
            </a:r>
            <a:r>
              <a:rPr lang="en-US"/>
              <a:t> times dk, to obtain query Q, key K, and value V. Then, attention is calculated by taking </a:t>
            </a:r>
            <a:r>
              <a:rPr lang="en-US" err="1"/>
              <a:t>softmax</a:t>
            </a:r>
            <a:r>
              <a:rPr lang="en-US"/>
              <a:t> of Q times k transposed divided by sqrt of dk timed by V. Finally, The results from each head are concatenated and multiplied by a final weight matrix to obtain the output. </a:t>
            </a:r>
          </a:p>
        </p:txBody>
      </p:sp>
      <p:sp>
        <p:nvSpPr>
          <p:cNvPr id="4" name="Slide Number Placeholder 3"/>
          <p:cNvSpPr>
            <a:spLocks noGrp="1"/>
          </p:cNvSpPr>
          <p:nvPr>
            <p:ph type="sldNum" sz="quarter" idx="5"/>
          </p:nvPr>
        </p:nvSpPr>
        <p:spPr/>
        <p:txBody>
          <a:bodyPr/>
          <a:lstStyle/>
          <a:p>
            <a:fld id="{5CFAD0C2-C254-6340-AE95-5F3F67128CDB}" type="slidenum">
              <a:rPr lang="en-US" smtClean="0"/>
              <a:t>3</a:t>
            </a:fld>
            <a:endParaRPr lang="en-US"/>
          </a:p>
        </p:txBody>
      </p:sp>
    </p:spTree>
    <p:extLst>
      <p:ext uri="{BB962C8B-B14F-4D97-AF65-F5344CB8AC3E}">
        <p14:creationId xmlns:p14="http://schemas.microsoft.com/office/powerpoint/2010/main" val="58650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idea here is similar to that of sparse transformer, therefore we will not </a:t>
            </a:r>
            <a:r>
              <a:rPr lang="en-US" err="1"/>
              <a:t>delev</a:t>
            </a:r>
            <a:r>
              <a:rPr lang="en-US"/>
              <a:t> into too much details here. Basically, they define a fixed window size independent of N, so that the total computational and space cost would be linear to N.</a:t>
            </a:r>
          </a:p>
        </p:txBody>
      </p:sp>
      <p:sp>
        <p:nvSpPr>
          <p:cNvPr id="4" name="Slide Number Placeholder 3"/>
          <p:cNvSpPr>
            <a:spLocks noGrp="1"/>
          </p:cNvSpPr>
          <p:nvPr>
            <p:ph type="sldNum" sz="quarter" idx="5"/>
          </p:nvPr>
        </p:nvSpPr>
        <p:spPr/>
        <p:txBody>
          <a:bodyPr/>
          <a:lstStyle/>
          <a:p>
            <a:fld id="{5CFAD0C2-C254-6340-AE95-5F3F67128CDB}" type="slidenum">
              <a:rPr lang="en-US" smtClean="0"/>
              <a:t>30</a:t>
            </a:fld>
            <a:endParaRPr lang="en-US"/>
          </a:p>
        </p:txBody>
      </p:sp>
    </p:spTree>
    <p:extLst>
      <p:ext uri="{BB962C8B-B14F-4D97-AF65-F5344CB8AC3E}">
        <p14:creationId xmlns:p14="http://schemas.microsoft.com/office/powerpoint/2010/main" val="2706061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show their approaches. They proposed three form of sliding window attention, first one simply called the sliding window attention. Given a fix window size w, each token attend to 1/2 w tokens on each size. The second one is called dilated sliding window, which is sliding window with gaps of size dilation (d).</a:t>
            </a:r>
          </a:p>
          <a:p>
            <a:endParaRPr lang="en-US"/>
          </a:p>
          <a:p>
            <a:r>
              <a:rPr lang="en-US"/>
              <a:t>Global attention, on the other hand, specify certain tokens that both attend to all other tokens and receive attention from all other tokens. For example, for classification, global attention is used for the [CLS] token. While specifying global attention is task specific, it is an easy way to add inductive bias to the model’s attention, and it is much simpler than existing task specific approaches that use complex architecture to combine information across smaller input chunks.</a:t>
            </a:r>
          </a:p>
          <a:p>
            <a:endParaRPr lang="en-US"/>
          </a:p>
          <a:p>
            <a:r>
              <a:rPr lang="en-US"/>
              <a:t>For the global plus sliding window approach, two sets of Q, k and V are used for each, but they are initialized to be the same.</a:t>
            </a:r>
          </a:p>
          <a:p>
            <a:endParaRPr lang="en-US"/>
          </a:p>
          <a:p>
            <a:r>
              <a:rPr lang="en-US"/>
              <a:t>As the number of such global tokens are small relative to N, the total computational and space cost is still O(N). </a:t>
            </a:r>
          </a:p>
        </p:txBody>
      </p:sp>
      <p:sp>
        <p:nvSpPr>
          <p:cNvPr id="4" name="Slide Number Placeholder 3"/>
          <p:cNvSpPr>
            <a:spLocks noGrp="1"/>
          </p:cNvSpPr>
          <p:nvPr>
            <p:ph type="sldNum" sz="quarter" idx="5"/>
          </p:nvPr>
        </p:nvSpPr>
        <p:spPr/>
        <p:txBody>
          <a:bodyPr/>
          <a:lstStyle/>
          <a:p>
            <a:fld id="{5CFAD0C2-C254-6340-AE95-5F3F67128CDB}" type="slidenum">
              <a:rPr lang="en-US" smtClean="0"/>
              <a:t>31</a:t>
            </a:fld>
            <a:endParaRPr lang="en-US"/>
          </a:p>
        </p:txBody>
      </p:sp>
    </p:spTree>
    <p:extLst>
      <p:ext uri="{BB962C8B-B14F-4D97-AF65-F5344CB8AC3E}">
        <p14:creationId xmlns:p14="http://schemas.microsoft.com/office/powerpoint/2010/main" val="137450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come to some experiments. BPC is the equivalent concept to BPP in terms of text-based task. We can see that </a:t>
            </a:r>
            <a:r>
              <a:rPr lang="en-US" err="1"/>
              <a:t>longformer</a:t>
            </a:r>
            <a:r>
              <a:rPr lang="en-US"/>
              <a:t> has the best small model BPC on text8 and enwik8 dataset, and close to best BPC for large models on enwik8.</a:t>
            </a:r>
          </a:p>
          <a:p>
            <a:endParaRPr lang="en-US"/>
          </a:p>
          <a:p>
            <a:r>
              <a:rPr lang="en-US"/>
              <a:t>To the right, it shows the comparison within the model for different mode of sliding window and dilation. We can see that …</a:t>
            </a:r>
          </a:p>
          <a:p>
            <a:r>
              <a:rPr lang="en-US"/>
              <a:t> To the bottom right, they tested several </a:t>
            </a:r>
            <a:r>
              <a:rPr lang="en-US" err="1"/>
              <a:t>longformer</a:t>
            </a:r>
            <a:r>
              <a:rPr lang="en-US"/>
              <a:t> configurations.</a:t>
            </a:r>
          </a:p>
        </p:txBody>
      </p:sp>
      <p:sp>
        <p:nvSpPr>
          <p:cNvPr id="4" name="Slide Number Placeholder 3"/>
          <p:cNvSpPr>
            <a:spLocks noGrp="1"/>
          </p:cNvSpPr>
          <p:nvPr>
            <p:ph type="sldNum" sz="quarter" idx="5"/>
          </p:nvPr>
        </p:nvSpPr>
        <p:spPr/>
        <p:txBody>
          <a:bodyPr/>
          <a:lstStyle/>
          <a:p>
            <a:fld id="{5CFAD0C2-C254-6340-AE95-5F3F67128CDB}" type="slidenum">
              <a:rPr lang="en-US" smtClean="0"/>
              <a:t>32</a:t>
            </a:fld>
            <a:endParaRPr lang="en-US"/>
          </a:p>
        </p:txBody>
      </p:sp>
    </p:spTree>
    <p:extLst>
      <p:ext uri="{BB962C8B-B14F-4D97-AF65-F5344CB8AC3E}">
        <p14:creationId xmlns:p14="http://schemas.microsoft.com/office/powerpoint/2010/main" val="3541235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show some other accuracy results for Q&amp;A, </a:t>
            </a:r>
            <a:r>
              <a:rPr lang="en-US" err="1"/>
              <a:t>coreferencing</a:t>
            </a:r>
            <a:r>
              <a:rPr lang="en-US"/>
              <a:t>, and classification, compared to </a:t>
            </a:r>
            <a:r>
              <a:rPr lang="en-US" err="1"/>
              <a:t>RoBERTa</a:t>
            </a:r>
            <a:r>
              <a:rPr lang="en-US"/>
              <a:t> and current leaderboard. </a:t>
            </a:r>
          </a:p>
        </p:txBody>
      </p:sp>
      <p:sp>
        <p:nvSpPr>
          <p:cNvPr id="4" name="Slide Number Placeholder 3"/>
          <p:cNvSpPr>
            <a:spLocks noGrp="1"/>
          </p:cNvSpPr>
          <p:nvPr>
            <p:ph type="sldNum" sz="quarter" idx="5"/>
          </p:nvPr>
        </p:nvSpPr>
        <p:spPr/>
        <p:txBody>
          <a:bodyPr/>
          <a:lstStyle/>
          <a:p>
            <a:fld id="{5CFAD0C2-C254-6340-AE95-5F3F67128CDB}" type="slidenum">
              <a:rPr lang="en-US" smtClean="0"/>
              <a:t>33</a:t>
            </a:fld>
            <a:endParaRPr lang="en-US"/>
          </a:p>
        </p:txBody>
      </p:sp>
    </p:spTree>
    <p:extLst>
      <p:ext uri="{BB962C8B-B14F-4D97-AF65-F5344CB8AC3E}">
        <p14:creationId xmlns:p14="http://schemas.microsoft.com/office/powerpoint/2010/main" val="3793253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some more results, you can pause and read them if you want to, but I will move on due to limited time. </a:t>
            </a:r>
          </a:p>
        </p:txBody>
      </p:sp>
      <p:sp>
        <p:nvSpPr>
          <p:cNvPr id="4" name="Slide Number Placeholder 3"/>
          <p:cNvSpPr>
            <a:spLocks noGrp="1"/>
          </p:cNvSpPr>
          <p:nvPr>
            <p:ph type="sldNum" sz="quarter" idx="5"/>
          </p:nvPr>
        </p:nvSpPr>
        <p:spPr/>
        <p:txBody>
          <a:bodyPr/>
          <a:lstStyle/>
          <a:p>
            <a:fld id="{5CFAD0C2-C254-6340-AE95-5F3F67128CDB}" type="slidenum">
              <a:rPr lang="en-US" smtClean="0"/>
              <a:t>34</a:t>
            </a:fld>
            <a:endParaRPr lang="en-US"/>
          </a:p>
        </p:txBody>
      </p:sp>
    </p:spTree>
    <p:extLst>
      <p:ext uri="{BB962C8B-B14F-4D97-AF65-F5344CB8AC3E}">
        <p14:creationId xmlns:p14="http://schemas.microsoft.com/office/powerpoint/2010/main" val="3089502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we come to RFA. </a:t>
            </a:r>
          </a:p>
        </p:txBody>
      </p:sp>
      <p:sp>
        <p:nvSpPr>
          <p:cNvPr id="4" name="Slide Number Placeholder 3"/>
          <p:cNvSpPr>
            <a:spLocks noGrp="1"/>
          </p:cNvSpPr>
          <p:nvPr>
            <p:ph type="sldNum" sz="quarter" idx="5"/>
          </p:nvPr>
        </p:nvSpPr>
        <p:spPr/>
        <p:txBody>
          <a:bodyPr/>
          <a:lstStyle/>
          <a:p>
            <a:fld id="{5CFAD0C2-C254-6340-AE95-5F3F67128CDB}" type="slidenum">
              <a:rPr lang="en-US" smtClean="0"/>
              <a:t>35</a:t>
            </a:fld>
            <a:endParaRPr lang="en-US"/>
          </a:p>
        </p:txBody>
      </p:sp>
    </p:spTree>
    <p:extLst>
      <p:ext uri="{BB962C8B-B14F-4D97-AF65-F5344CB8AC3E}">
        <p14:creationId xmlns:p14="http://schemas.microsoft.com/office/powerpoint/2010/main" val="820404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idea here is inspired by linearized attention. First, we introduce the preliminary theorem used. Let </a:t>
            </a:r>
            <a:r>
              <a:rPr lang="en-US" err="1"/>
              <a:t>wi</a:t>
            </a:r>
            <a:r>
              <a:rPr lang="en-US"/>
              <a:t> be independently sampled vectors from N(0, sigma^2I_d), in other words, let each entry in </a:t>
            </a:r>
            <a:r>
              <a:rPr lang="en-US" err="1"/>
              <a:t>wi</a:t>
            </a:r>
            <a:r>
              <a:rPr lang="en-US"/>
              <a:t> be sampled from N(0, sigma^2), and Let phi be a nonlinear transformation from R small d to R 2big D, where phi of vector x is equal to sqrt of 1 over big D times the transpose of sin(w_1 dot x) all the way to sin(</a:t>
            </a:r>
            <a:r>
              <a:rPr lang="en-US" err="1"/>
              <a:t>w_d</a:t>
            </a:r>
            <a:r>
              <a:rPr lang="en-US"/>
              <a:t> dot x) and cos of w1 dot x all the way to cos of w sub d dot x. Then, the expected values of phi(x) times phi(y) given </a:t>
            </a:r>
            <a:r>
              <a:rPr lang="en-US" err="1"/>
              <a:t>wi</a:t>
            </a:r>
            <a:r>
              <a:rPr lang="en-US"/>
              <a:t> is the exponent of the length of x-y squared divided by 2 sigma squared negated. Notice that big D is a hyperparameter independent of sequence length.</a:t>
            </a:r>
          </a:p>
          <a:p>
            <a:endParaRPr lang="en-US"/>
          </a:p>
          <a:p>
            <a:r>
              <a:rPr lang="en-US"/>
              <a:t>So how does this help us? </a:t>
            </a:r>
          </a:p>
        </p:txBody>
      </p:sp>
      <p:sp>
        <p:nvSpPr>
          <p:cNvPr id="4" name="Slide Number Placeholder 3"/>
          <p:cNvSpPr>
            <a:spLocks noGrp="1"/>
          </p:cNvSpPr>
          <p:nvPr>
            <p:ph type="sldNum" sz="quarter" idx="5"/>
          </p:nvPr>
        </p:nvSpPr>
        <p:spPr/>
        <p:txBody>
          <a:bodyPr/>
          <a:lstStyle/>
          <a:p>
            <a:fld id="{5CFAD0C2-C254-6340-AE95-5F3F67128CDB}" type="slidenum">
              <a:rPr lang="en-US" smtClean="0"/>
              <a:t>36</a:t>
            </a:fld>
            <a:endParaRPr lang="en-US"/>
          </a:p>
        </p:txBody>
      </p:sp>
    </p:spTree>
    <p:extLst>
      <p:ext uri="{BB962C8B-B14F-4D97-AF65-F5344CB8AC3E}">
        <p14:creationId xmlns:p14="http://schemas.microsoft.com/office/powerpoint/2010/main" val="4211183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we can perform the following operation: exponents of Qi transpose time </a:t>
            </a:r>
            <a:r>
              <a:rPr lang="en-US" err="1"/>
              <a:t>K_j</a:t>
            </a:r>
            <a:r>
              <a:rPr lang="en-US"/>
              <a:t> divided by sqrt </a:t>
            </a:r>
            <a:r>
              <a:rPr lang="en-US" err="1"/>
              <a:t>d_k</a:t>
            </a:r>
            <a:r>
              <a:rPr lang="en-US"/>
              <a:t> equals this formula, which should be trivial. Notice the second exponents. Now we can use the theorem before to replace it with its kernel representation to obtain its final form.</a:t>
            </a:r>
          </a:p>
          <a:p>
            <a:endParaRPr lang="en-US"/>
          </a:p>
          <a:p>
            <a:r>
              <a:rPr lang="en-US"/>
              <a:t>Now, we can see why this work is inspired by linearized attention. Recall the attention function from Linear attention. We just replace the sim() function with what we have here, and define what we obtain as RFA of (Qi, K, V). O times here denote the outer product. </a:t>
            </a:r>
            <a:r>
              <a:rPr lang="en-CA" b="0" i="0">
                <a:solidFill>
                  <a:srgbClr val="202122"/>
                </a:solidFill>
                <a:effectLst/>
                <a:latin typeface="Arial" panose="020B0604020202020204" pitchFamily="34" charset="0"/>
              </a:rPr>
              <a:t>Which produce the matrix whose entries are all products of an element in the first vector with an element in the second vector, correspondingly. (draw maybe)</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37</a:t>
            </a:fld>
            <a:endParaRPr lang="en-US"/>
          </a:p>
        </p:txBody>
      </p:sp>
    </p:spTree>
    <p:extLst>
      <p:ext uri="{BB962C8B-B14F-4D97-AF65-F5344CB8AC3E}">
        <p14:creationId xmlns:p14="http://schemas.microsoft.com/office/powerpoint/2010/main" val="4115566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discuss the time and space complexity. In the gaussian case, Phi (qt) takes time 2Ddk and space 2D, this cross product takes time 2NDd_k and space 2Ddk, the summation alone takes time O(2NDk) and space O(2D), and the operations with phi qt, the dot products, take time 2Dk. Thus, time is linear to N, and memory is constant, but highly dependent on D. Further </a:t>
            </a:r>
            <a:r>
              <a:rPr lang="en-US" err="1"/>
              <a:t>expeirments</a:t>
            </a:r>
            <a:r>
              <a:rPr lang="en-US"/>
              <a:t> shows that when D&gt;2d, the benefit is marginal.</a:t>
            </a:r>
          </a:p>
        </p:txBody>
      </p:sp>
      <p:sp>
        <p:nvSpPr>
          <p:cNvPr id="4" name="Slide Number Placeholder 3"/>
          <p:cNvSpPr>
            <a:spLocks noGrp="1"/>
          </p:cNvSpPr>
          <p:nvPr>
            <p:ph type="sldNum" sz="quarter" idx="5"/>
          </p:nvPr>
        </p:nvSpPr>
        <p:spPr/>
        <p:txBody>
          <a:bodyPr/>
          <a:lstStyle/>
          <a:p>
            <a:fld id="{5CFAD0C2-C254-6340-AE95-5F3F67128CDB}" type="slidenum">
              <a:rPr lang="en-US" smtClean="0"/>
              <a:t>38</a:t>
            </a:fld>
            <a:endParaRPr lang="en-US"/>
          </a:p>
        </p:txBody>
      </p:sp>
    </p:spTree>
    <p:extLst>
      <p:ext uri="{BB962C8B-B14F-4D97-AF65-F5344CB8AC3E}">
        <p14:creationId xmlns:p14="http://schemas.microsoft.com/office/powerpoint/2010/main" val="2081648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like the linearized attention, this again gives us an RNN in case of causal attention. I need to remind everyone here that this does not explain why the time and space cost is linear. This just strengthen the relationship between a transformer and an RNN.</a:t>
            </a:r>
          </a:p>
          <a:p>
            <a:endParaRPr lang="en-US"/>
          </a:p>
          <a:p>
            <a:r>
              <a:rPr lang="en-US"/>
              <a:t>Also, due to its RNN-like property, RFA can be made “stateful”: that is, we can pass the last hidden states St and </a:t>
            </a:r>
            <a:r>
              <a:rPr lang="en-US" err="1"/>
              <a:t>zt</a:t>
            </a:r>
            <a:r>
              <a:rPr lang="en-US"/>
              <a:t> to the next mini-batch. We will see later that this improves the performance quite a bit.</a:t>
            </a:r>
          </a:p>
        </p:txBody>
      </p:sp>
      <p:sp>
        <p:nvSpPr>
          <p:cNvPr id="4" name="Slide Number Placeholder 3"/>
          <p:cNvSpPr>
            <a:spLocks noGrp="1"/>
          </p:cNvSpPr>
          <p:nvPr>
            <p:ph type="sldNum" sz="quarter" idx="5"/>
          </p:nvPr>
        </p:nvSpPr>
        <p:spPr/>
        <p:txBody>
          <a:bodyPr/>
          <a:lstStyle/>
          <a:p>
            <a:fld id="{5CFAD0C2-C254-6340-AE95-5F3F67128CDB}" type="slidenum">
              <a:rPr lang="en-US" smtClean="0"/>
              <a:t>39</a:t>
            </a:fld>
            <a:endParaRPr lang="en-US"/>
          </a:p>
        </p:txBody>
      </p:sp>
    </p:spTree>
    <p:extLst>
      <p:ext uri="{BB962C8B-B14F-4D97-AF65-F5344CB8AC3E}">
        <p14:creationId xmlns:p14="http://schemas.microsoft.com/office/powerpoint/2010/main" val="349294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then look at where the complexity come from. Recall the attention function …, where dim of q = </a:t>
            </a:r>
            <a:r>
              <a:rPr lang="en-US" err="1"/>
              <a:t>dimk</a:t>
            </a:r>
            <a:r>
              <a:rPr lang="en-US"/>
              <a:t> = </a:t>
            </a:r>
            <a:r>
              <a:rPr lang="en-US" err="1"/>
              <a:t>Ndk</a:t>
            </a:r>
            <a:r>
              <a:rPr lang="en-US"/>
              <a:t>. Calculation of </a:t>
            </a:r>
            <a:r>
              <a:rPr lang="en-US" err="1"/>
              <a:t>QKt</a:t>
            </a:r>
            <a:r>
              <a:rPr lang="en-US"/>
              <a:t> would thus cost O(N^2dk). As for the space complexity, storing the attention matrix which is this (draw) part, cost O(N2) space complexity as well, for each head. Therefore, if we have very long sequences, much longer and dk and h, the time and space cost would be quadratic to sequence length, which would be very terrible if the sequence is very long. This would have a bad impact on the scalability of the transformer, and greatly increase its resource consumption. This would also affect its adoption to all sorts of situation, such as image completion and audio recognition and so.</a:t>
            </a:r>
          </a:p>
        </p:txBody>
      </p:sp>
      <p:sp>
        <p:nvSpPr>
          <p:cNvPr id="4" name="Slide Number Placeholder 3"/>
          <p:cNvSpPr>
            <a:spLocks noGrp="1"/>
          </p:cNvSpPr>
          <p:nvPr>
            <p:ph type="sldNum" sz="quarter" idx="5"/>
          </p:nvPr>
        </p:nvSpPr>
        <p:spPr/>
        <p:txBody>
          <a:bodyPr/>
          <a:lstStyle/>
          <a:p>
            <a:fld id="{5CFAD0C2-C254-6340-AE95-5F3F67128CDB}" type="slidenum">
              <a:rPr lang="en-US" smtClean="0"/>
              <a:t>4</a:t>
            </a:fld>
            <a:endParaRPr lang="en-US"/>
          </a:p>
        </p:txBody>
      </p:sp>
    </p:spTree>
    <p:extLst>
      <p:ext uri="{BB962C8B-B14F-4D97-AF65-F5344CB8AC3E}">
        <p14:creationId xmlns:p14="http://schemas.microsoft.com/office/powerpoint/2010/main" val="1796934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benefits that RNN-like form gives us is the ability to learn recency bias, with a gating mechanism. Here </a:t>
            </a:r>
            <a:r>
              <a:rPr lang="en-US" err="1"/>
              <a:t>wg</a:t>
            </a:r>
            <a:r>
              <a:rPr lang="en-US"/>
              <a:t> and </a:t>
            </a:r>
            <a:r>
              <a:rPr lang="en-US" err="1"/>
              <a:t>bg</a:t>
            </a:r>
            <a:r>
              <a:rPr lang="en-US"/>
              <a:t> are learned parameters, and the hidden states are multiplied by the learned scalar gates </a:t>
            </a:r>
            <a:r>
              <a:rPr lang="en-US" err="1"/>
              <a:t>gt</a:t>
            </a:r>
            <a:r>
              <a:rPr lang="en-US"/>
              <a:t> that falls between 0 and 1 so that history </a:t>
            </a:r>
            <a:r>
              <a:rPr lang="en-CA"/>
              <a:t>is exponentially decayed, favoring more recent context.</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40</a:t>
            </a:fld>
            <a:endParaRPr lang="en-US"/>
          </a:p>
        </p:txBody>
      </p:sp>
    </p:spTree>
    <p:extLst>
      <p:ext uri="{BB962C8B-B14F-4D97-AF65-F5344CB8AC3E}">
        <p14:creationId xmlns:p14="http://schemas.microsoft.com/office/powerpoint/2010/main" val="2537182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introduce an alternative kernel to the Gaussian one we used before. They chose from a family of shift-invariant kernel the r</a:t>
            </a:r>
            <a:r>
              <a:rPr lang="en-CA" b="0" i="0" err="1">
                <a:solidFill>
                  <a:srgbClr val="040C28"/>
                </a:solidFill>
                <a:effectLst/>
                <a:latin typeface="Google Sans"/>
              </a:rPr>
              <a:t>ectified</a:t>
            </a:r>
            <a:r>
              <a:rPr lang="en-CA" b="0" i="0">
                <a:solidFill>
                  <a:srgbClr val="040C28"/>
                </a:solidFill>
                <a:effectLst/>
                <a:latin typeface="Google Sans"/>
              </a:rPr>
              <a:t> linear unit activation function. Here, </a:t>
            </a:r>
            <a:r>
              <a:rPr lang="en-CA" b="0" i="0" err="1">
                <a:solidFill>
                  <a:srgbClr val="040C28"/>
                </a:solidFill>
                <a:effectLst/>
                <a:latin typeface="Google Sans"/>
              </a:rPr>
              <a:t>relu</a:t>
            </a:r>
            <a:r>
              <a:rPr lang="en-CA" b="0" i="0">
                <a:solidFill>
                  <a:srgbClr val="040C28"/>
                </a:solidFill>
                <a:effectLst/>
                <a:latin typeface="Google Sans"/>
              </a:rPr>
              <a:t> of x equals the max of 0 and x.</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41</a:t>
            </a:fld>
            <a:endParaRPr lang="en-US"/>
          </a:p>
        </p:txBody>
      </p:sp>
    </p:spTree>
    <p:extLst>
      <p:ext uri="{BB962C8B-B14F-4D97-AF65-F5344CB8AC3E}">
        <p14:creationId xmlns:p14="http://schemas.microsoft.com/office/powerpoint/2010/main" val="385528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some experimentation results. The baseline used here is the linearized attention, compared with the variances proposed in this one. We can see that in term of perplexity, the gated variance performed much better than the baseline and the ungated ones, and the stateful variance performed even better.</a:t>
            </a:r>
          </a:p>
        </p:txBody>
      </p:sp>
      <p:sp>
        <p:nvSpPr>
          <p:cNvPr id="4" name="Slide Number Placeholder 3"/>
          <p:cNvSpPr>
            <a:spLocks noGrp="1"/>
          </p:cNvSpPr>
          <p:nvPr>
            <p:ph type="sldNum" sz="quarter" idx="5"/>
          </p:nvPr>
        </p:nvSpPr>
        <p:spPr/>
        <p:txBody>
          <a:bodyPr/>
          <a:lstStyle/>
          <a:p>
            <a:fld id="{5CFAD0C2-C254-6340-AE95-5F3F67128CDB}" type="slidenum">
              <a:rPr lang="en-US" smtClean="0"/>
              <a:t>42</a:t>
            </a:fld>
            <a:endParaRPr lang="en-US"/>
          </a:p>
        </p:txBody>
      </p:sp>
    </p:spTree>
    <p:extLst>
      <p:ext uri="{BB962C8B-B14F-4D97-AF65-F5344CB8AC3E}">
        <p14:creationId xmlns:p14="http://schemas.microsoft.com/office/powerpoint/2010/main" val="2425935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 comes to machine translation, where the baseline is the standard transformer. We can see here that the speed of RFA is nearly as good as the linearized attention model, while the performance is near the baseline and better than the linearized attention.</a:t>
            </a:r>
          </a:p>
        </p:txBody>
      </p:sp>
      <p:sp>
        <p:nvSpPr>
          <p:cNvPr id="4" name="Slide Number Placeholder 3"/>
          <p:cNvSpPr>
            <a:spLocks noGrp="1"/>
          </p:cNvSpPr>
          <p:nvPr>
            <p:ph type="sldNum" sz="quarter" idx="5"/>
          </p:nvPr>
        </p:nvSpPr>
        <p:spPr/>
        <p:txBody>
          <a:bodyPr/>
          <a:lstStyle/>
          <a:p>
            <a:fld id="{5CFAD0C2-C254-6340-AE95-5F3F67128CDB}" type="slidenum">
              <a:rPr lang="en-US" smtClean="0"/>
              <a:t>43</a:t>
            </a:fld>
            <a:endParaRPr lang="en-US"/>
          </a:p>
        </p:txBody>
      </p:sp>
    </p:spTree>
    <p:extLst>
      <p:ext uri="{BB962C8B-B14F-4D97-AF65-F5344CB8AC3E}">
        <p14:creationId xmlns:p14="http://schemas.microsoft.com/office/powerpoint/2010/main" val="2015640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comparison with other models on different text databases. We can see that it has an outstanding accuracy among the tested models. It did not lead in terms of speed and memory consumption, but it still reached quite up there.</a:t>
            </a:r>
          </a:p>
        </p:txBody>
      </p:sp>
      <p:sp>
        <p:nvSpPr>
          <p:cNvPr id="4" name="Slide Number Placeholder 3"/>
          <p:cNvSpPr>
            <a:spLocks noGrp="1"/>
          </p:cNvSpPr>
          <p:nvPr>
            <p:ph type="sldNum" sz="quarter" idx="5"/>
          </p:nvPr>
        </p:nvSpPr>
        <p:spPr/>
        <p:txBody>
          <a:bodyPr/>
          <a:lstStyle/>
          <a:p>
            <a:fld id="{5CFAD0C2-C254-6340-AE95-5F3F67128CDB}" type="slidenum">
              <a:rPr lang="en-US" smtClean="0"/>
              <a:t>44</a:t>
            </a:fld>
            <a:endParaRPr lang="en-US"/>
          </a:p>
        </p:txBody>
      </p:sp>
    </p:spTree>
    <p:extLst>
      <p:ext uri="{BB962C8B-B14F-4D97-AF65-F5344CB8AC3E}">
        <p14:creationId xmlns:p14="http://schemas.microsoft.com/office/powerpoint/2010/main" val="2340819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look that the comparison to the </a:t>
            </a:r>
            <a:r>
              <a:rPr lang="en-US" err="1"/>
              <a:t>softmax</a:t>
            </a:r>
            <a:r>
              <a:rPr lang="en-US"/>
              <a:t> function in terms of decoding speed and memory consumption. Notice that the x scale is log 2 based. As sequence length grows, the speed of </a:t>
            </a:r>
            <a:r>
              <a:rPr lang="en-US" err="1"/>
              <a:t>softmax</a:t>
            </a:r>
            <a:r>
              <a:rPr lang="en-US"/>
              <a:t> clearly shows a quadratic decay, while the speed of RFA in both variances did not vary much. In terms of memory consumption, </a:t>
            </a:r>
            <a:r>
              <a:rPr lang="en-US" err="1"/>
              <a:t>softmax</a:t>
            </a:r>
            <a:r>
              <a:rPr lang="en-US"/>
              <a:t> grows quadratically, while RFA remained almost constant. </a:t>
            </a:r>
          </a:p>
        </p:txBody>
      </p:sp>
      <p:sp>
        <p:nvSpPr>
          <p:cNvPr id="4" name="Slide Number Placeholder 3"/>
          <p:cNvSpPr>
            <a:spLocks noGrp="1"/>
          </p:cNvSpPr>
          <p:nvPr>
            <p:ph type="sldNum" sz="quarter" idx="5"/>
          </p:nvPr>
        </p:nvSpPr>
        <p:spPr/>
        <p:txBody>
          <a:bodyPr/>
          <a:lstStyle/>
          <a:p>
            <a:fld id="{5CFAD0C2-C254-6340-AE95-5F3F67128CDB}" type="slidenum">
              <a:rPr lang="en-US" smtClean="0"/>
              <a:t>45</a:t>
            </a:fld>
            <a:endParaRPr lang="en-US"/>
          </a:p>
        </p:txBody>
      </p:sp>
    </p:spTree>
    <p:extLst>
      <p:ext uri="{BB962C8B-B14F-4D97-AF65-F5344CB8AC3E}">
        <p14:creationId xmlns:p14="http://schemas.microsoft.com/office/powerpoint/2010/main" val="3702564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final note, I present a </a:t>
            </a:r>
            <a:r>
              <a:rPr lang="en-US" err="1"/>
              <a:t>github</a:t>
            </a:r>
            <a:r>
              <a:rPr lang="en-US"/>
              <a:t> page comparing all the efficient transformers. Shout out to professor </a:t>
            </a:r>
            <a:r>
              <a:rPr lang="en-US" err="1"/>
              <a:t>Wenhu</a:t>
            </a:r>
            <a:r>
              <a:rPr lang="en-US"/>
              <a:t> Chen for this.</a:t>
            </a:r>
          </a:p>
        </p:txBody>
      </p:sp>
      <p:sp>
        <p:nvSpPr>
          <p:cNvPr id="4" name="Slide Number Placeholder 3"/>
          <p:cNvSpPr>
            <a:spLocks noGrp="1"/>
          </p:cNvSpPr>
          <p:nvPr>
            <p:ph type="sldNum" sz="quarter" idx="5"/>
          </p:nvPr>
        </p:nvSpPr>
        <p:spPr/>
        <p:txBody>
          <a:bodyPr/>
          <a:lstStyle/>
          <a:p>
            <a:fld id="{5CFAD0C2-C254-6340-AE95-5F3F67128CDB}" type="slidenum">
              <a:rPr lang="en-US" smtClean="0"/>
              <a:t>46</a:t>
            </a:fld>
            <a:endParaRPr lang="en-US"/>
          </a:p>
        </p:txBody>
      </p:sp>
    </p:spTree>
    <p:extLst>
      <p:ext uri="{BB962C8B-B14F-4D97-AF65-F5344CB8AC3E}">
        <p14:creationId xmlns:p14="http://schemas.microsoft.com/office/powerpoint/2010/main" val="3854624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website lists all the efficient transformers as of 8</a:t>
            </a:r>
            <a:r>
              <a:rPr lang="en-US" baseline="30000"/>
              <a:t>th</a:t>
            </a:r>
            <a:r>
              <a:rPr lang="en-US"/>
              <a:t> of November 2020, and their performance comparisons, as shown in this chart. You can go to this link for more information.</a:t>
            </a:r>
          </a:p>
        </p:txBody>
      </p:sp>
      <p:sp>
        <p:nvSpPr>
          <p:cNvPr id="4" name="Slide Number Placeholder 3"/>
          <p:cNvSpPr>
            <a:spLocks noGrp="1"/>
          </p:cNvSpPr>
          <p:nvPr>
            <p:ph type="sldNum" sz="quarter" idx="5"/>
          </p:nvPr>
        </p:nvSpPr>
        <p:spPr/>
        <p:txBody>
          <a:bodyPr/>
          <a:lstStyle/>
          <a:p>
            <a:fld id="{5CFAD0C2-C254-6340-AE95-5F3F67128CDB}" type="slidenum">
              <a:rPr lang="en-US" smtClean="0"/>
              <a:t>47</a:t>
            </a:fld>
            <a:endParaRPr lang="en-US"/>
          </a:p>
        </p:txBody>
      </p:sp>
    </p:spTree>
    <p:extLst>
      <p:ext uri="{BB962C8B-B14F-4D97-AF65-F5344CB8AC3E}">
        <p14:creationId xmlns:p14="http://schemas.microsoft.com/office/powerpoint/2010/main" val="4289351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that’s it, thank you for your time.</a:t>
            </a:r>
          </a:p>
        </p:txBody>
      </p:sp>
      <p:sp>
        <p:nvSpPr>
          <p:cNvPr id="4" name="Slide Number Placeholder 3"/>
          <p:cNvSpPr>
            <a:spLocks noGrp="1"/>
          </p:cNvSpPr>
          <p:nvPr>
            <p:ph type="sldNum" sz="quarter" idx="5"/>
          </p:nvPr>
        </p:nvSpPr>
        <p:spPr/>
        <p:txBody>
          <a:bodyPr/>
          <a:lstStyle/>
          <a:p>
            <a:fld id="{5CFAD0C2-C254-6340-AE95-5F3F67128CDB}" type="slidenum">
              <a:rPr lang="en-US" smtClean="0"/>
              <a:t>48</a:t>
            </a:fld>
            <a:endParaRPr lang="en-US"/>
          </a:p>
        </p:txBody>
      </p:sp>
    </p:spTree>
    <p:extLst>
      <p:ext uri="{BB962C8B-B14F-4D97-AF65-F5344CB8AC3E}">
        <p14:creationId xmlns:p14="http://schemas.microsoft.com/office/powerpoint/2010/main" val="374137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counter that situation, many has come up with solutions. Here we list a bunch of them and their improved cost. First, the sparse transformer approach proposed by Child et al in April of 2019. It achieved a O of (n times p root of N) time and space cost, where p is a hyperparameter independent of N. In their work, they gave examples when p = 2, but they claimed that higher dimensions were also feasible.</a:t>
            </a:r>
          </a:p>
          <a:p>
            <a:r>
              <a:rPr lang="en-US"/>
              <a:t>Next, we have the </a:t>
            </a:r>
            <a:r>
              <a:rPr lang="en-US" err="1"/>
              <a:t>Linformer</a:t>
            </a:r>
            <a:r>
              <a:rPr lang="en-US"/>
              <a:t> …., the linear attention approach by …, the </a:t>
            </a:r>
            <a:r>
              <a:rPr lang="en-US" err="1"/>
              <a:t>longformer</a:t>
            </a:r>
            <a:r>
              <a:rPr lang="en-US"/>
              <a:t>,,,., and the RFA …., which all achieved O(N) time and space cost, in various ways.</a:t>
            </a:r>
          </a:p>
        </p:txBody>
      </p:sp>
      <p:sp>
        <p:nvSpPr>
          <p:cNvPr id="4" name="Slide Number Placeholder 3"/>
          <p:cNvSpPr>
            <a:spLocks noGrp="1"/>
          </p:cNvSpPr>
          <p:nvPr>
            <p:ph type="sldNum" sz="quarter" idx="5"/>
          </p:nvPr>
        </p:nvSpPr>
        <p:spPr/>
        <p:txBody>
          <a:bodyPr/>
          <a:lstStyle/>
          <a:p>
            <a:fld id="{5CFAD0C2-C254-6340-AE95-5F3F67128CDB}" type="slidenum">
              <a:rPr lang="en-US" smtClean="0"/>
              <a:t>5</a:t>
            </a:fld>
            <a:endParaRPr lang="en-US"/>
          </a:p>
        </p:txBody>
      </p:sp>
    </p:spTree>
    <p:extLst>
      <p:ext uri="{BB962C8B-B14F-4D97-AF65-F5344CB8AC3E}">
        <p14:creationId xmlns:p14="http://schemas.microsoft.com/office/powerpoint/2010/main" val="28744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them one by one. First, the sparse transformers.</a:t>
            </a:r>
          </a:p>
        </p:txBody>
      </p:sp>
      <p:sp>
        <p:nvSpPr>
          <p:cNvPr id="4" name="Slide Number Placeholder 3"/>
          <p:cNvSpPr>
            <a:spLocks noGrp="1"/>
          </p:cNvSpPr>
          <p:nvPr>
            <p:ph type="sldNum" sz="quarter" idx="5"/>
          </p:nvPr>
        </p:nvSpPr>
        <p:spPr/>
        <p:txBody>
          <a:bodyPr/>
          <a:lstStyle/>
          <a:p>
            <a:fld id="{5CFAD0C2-C254-6340-AE95-5F3F67128CDB}" type="slidenum">
              <a:rPr lang="en-US" smtClean="0"/>
              <a:t>6</a:t>
            </a:fld>
            <a:endParaRPr lang="en-US"/>
          </a:p>
        </p:txBody>
      </p:sp>
    </p:spTree>
    <p:extLst>
      <p:ext uri="{BB962C8B-B14F-4D97-AF65-F5344CB8AC3E}">
        <p14:creationId xmlns:p14="http://schemas.microsoft.com/office/powerpoint/2010/main" val="192068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motivation behind sparse transformer can be explained by the following images. These are the learned attention patterns from a 128-layer network on the CIFAR-10 image set trained with full attention. The white areas highlights the attention weights for a head while generating a given pixel, while black indicates masked pixels in an autoregressive task. It’s interesting to note that layers are able to learn a variety of specialized sparse patterns. For example, in image set a), which are from the initial layers, we notice that the white areas surround the target pixel, resembling convolution. In image set b), which is from layer 19 to 20, we notice a row and column attention. In further layers (point to c), we notice data dependent access patterns, for example, the white areas here surrounds the bird. And in the final set from layer 64 to 128, whites only appear in few specific locations, as we can see here. So, maybe we don’t need a full attention? Maybe sparse attention is enough. </a:t>
            </a:r>
          </a:p>
        </p:txBody>
      </p:sp>
      <p:sp>
        <p:nvSpPr>
          <p:cNvPr id="4" name="Slide Number Placeholder 3"/>
          <p:cNvSpPr>
            <a:spLocks noGrp="1"/>
          </p:cNvSpPr>
          <p:nvPr>
            <p:ph type="sldNum" sz="quarter" idx="5"/>
          </p:nvPr>
        </p:nvSpPr>
        <p:spPr/>
        <p:txBody>
          <a:bodyPr/>
          <a:lstStyle/>
          <a:p>
            <a:fld id="{5CFAD0C2-C254-6340-AE95-5F3F67128CDB}" type="slidenum">
              <a:rPr lang="en-US" smtClean="0"/>
              <a:t>7</a:t>
            </a:fld>
            <a:endParaRPr lang="en-US"/>
          </a:p>
        </p:txBody>
      </p:sp>
    </p:spTree>
    <p:extLst>
      <p:ext uri="{BB962C8B-B14F-4D97-AF65-F5344CB8AC3E}">
        <p14:creationId xmlns:p14="http://schemas.microsoft.com/office/powerpoint/2010/main" val="411665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explain the motivation in a more mathematical way. Recall the attention function, the </a:t>
            </a:r>
            <a:r>
              <a:rPr lang="en-US" err="1"/>
              <a:t>softmax</a:t>
            </a:r>
            <a:r>
              <a:rPr lang="en-US"/>
              <a:t> function. What you are seeing here is just a token-by-token form of the function, with the output token only being able to attend to the tokens before it. Notice that this is basically the decoder part of a transformer. All the inputs after the location of the target output are masked.</a:t>
            </a:r>
          </a:p>
          <a:p>
            <a:endParaRPr lang="en-US"/>
          </a:p>
          <a:p>
            <a:r>
              <a:rPr lang="en-US"/>
              <a:t>So, in a full attention mechanism, Si = {j : j&lt;</a:t>
            </a:r>
            <a:r>
              <a:rPr lang="en-US" err="1"/>
              <a:t>i</a:t>
            </a:r>
            <a:r>
              <a:rPr lang="en-US"/>
              <a:t>}, meaning that the output token attends to all of the previous input vectors. However, from what we have seen before, this might not be necessary. Thus, the idea is to separate the attention into p attention heads and find efficient subset of {1, …, </a:t>
            </a:r>
            <a:r>
              <a:rPr lang="en-US" err="1"/>
              <a:t>i</a:t>
            </a:r>
            <a:r>
              <a:rPr lang="en-US"/>
              <a:t>} such that the size of A is proportional to p root of n. </a:t>
            </a:r>
          </a:p>
        </p:txBody>
      </p:sp>
      <p:sp>
        <p:nvSpPr>
          <p:cNvPr id="4" name="Slide Number Placeholder 3"/>
          <p:cNvSpPr>
            <a:spLocks noGrp="1"/>
          </p:cNvSpPr>
          <p:nvPr>
            <p:ph type="sldNum" sz="quarter" idx="5"/>
          </p:nvPr>
        </p:nvSpPr>
        <p:spPr/>
        <p:txBody>
          <a:bodyPr/>
          <a:lstStyle/>
          <a:p>
            <a:fld id="{5CFAD0C2-C254-6340-AE95-5F3F67128CDB}" type="slidenum">
              <a:rPr lang="en-US" smtClean="0"/>
              <a:t>8</a:t>
            </a:fld>
            <a:endParaRPr lang="en-US"/>
          </a:p>
        </p:txBody>
      </p:sp>
    </p:spTree>
    <p:extLst>
      <p:ext uri="{BB962C8B-B14F-4D97-AF65-F5344CB8AC3E}">
        <p14:creationId xmlns:p14="http://schemas.microsoft.com/office/powerpoint/2010/main" val="723036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authors proposed two solutions when p = 2. To the left is the full attention. In the middle, they choose a hyperparameter l, in this case 4. an output token would attend to the 3 tokens before them (draw), and also the 4</a:t>
            </a:r>
            <a:r>
              <a:rPr lang="en-US" baseline="30000"/>
              <a:t>th</a:t>
            </a:r>
            <a:r>
              <a:rPr lang="en-US"/>
              <a:t>, 8</a:t>
            </a:r>
            <a:r>
              <a:rPr lang="en-US" baseline="30000"/>
              <a:t>th</a:t>
            </a:r>
            <a:r>
              <a:rPr lang="en-US"/>
              <a:t>, and so on ‘s token before it. The reason for this (circle Ai2) is to maintain full connectivity, since this token (circle one) is not connected to the previous tokens but through that one (circle another one) it would be able to do so, and so on. This is named the </a:t>
            </a:r>
            <a:r>
              <a:rPr lang="en-US" err="1"/>
              <a:t>strided</a:t>
            </a:r>
            <a:r>
              <a:rPr lang="en-US"/>
              <a:t> sparse transformer due to its shape.</a:t>
            </a:r>
          </a:p>
          <a:p>
            <a:endParaRPr lang="en-US"/>
          </a:p>
          <a:p>
            <a:r>
              <a:rPr lang="en-US"/>
              <a:t>To the right, they propose another solution called fixed sparse transformer. In this example, the fifth, ninth and thirteenth token would attend to their previous three tokens, the 4th, 8</a:t>
            </a:r>
            <a:r>
              <a:rPr lang="en-US" baseline="30000"/>
              <a:t>th</a:t>
            </a:r>
            <a:r>
              <a:rPr lang="en-US"/>
              <a:t> and 12</a:t>
            </a:r>
            <a:r>
              <a:rPr lang="en-US" baseline="30000"/>
              <a:t>th</a:t>
            </a:r>
            <a:r>
              <a:rPr lang="en-US"/>
              <a:t> tokens attending to their previous 2, and so on. These are indicated by be the dark blue areas. Now, to maintain full connectivity, the set of four tokens (draw) should attend to the last token in the previous sets (circle). These are indicated by the light blue areas.</a:t>
            </a:r>
          </a:p>
          <a:p>
            <a:endParaRPr lang="en-US"/>
          </a:p>
          <a:p>
            <a:r>
              <a:rPr lang="en-US"/>
              <a:t>These are just two examples when p = 2. Higher dimensions are also possible. The calculation needed then is reduced to O(</a:t>
            </a:r>
            <a:r>
              <a:rPr lang="en-US" err="1"/>
              <a:t>Nsqrt</a:t>
            </a:r>
            <a:r>
              <a:rPr lang="en-US"/>
              <a:t>(n)) in this case.</a:t>
            </a:r>
          </a:p>
        </p:txBody>
      </p:sp>
      <p:sp>
        <p:nvSpPr>
          <p:cNvPr id="4" name="Slide Number Placeholder 3"/>
          <p:cNvSpPr>
            <a:spLocks noGrp="1"/>
          </p:cNvSpPr>
          <p:nvPr>
            <p:ph type="sldNum" sz="quarter" idx="5"/>
          </p:nvPr>
        </p:nvSpPr>
        <p:spPr/>
        <p:txBody>
          <a:bodyPr/>
          <a:lstStyle/>
          <a:p>
            <a:fld id="{5CFAD0C2-C254-6340-AE95-5F3F67128CDB}" type="slidenum">
              <a:rPr lang="en-US" smtClean="0"/>
              <a:t>9</a:t>
            </a:fld>
            <a:endParaRPr lang="en-US"/>
          </a:p>
        </p:txBody>
      </p:sp>
    </p:spTree>
    <p:extLst>
      <p:ext uri="{BB962C8B-B14F-4D97-AF65-F5344CB8AC3E}">
        <p14:creationId xmlns:p14="http://schemas.microsoft.com/office/powerpoint/2010/main" val="1587299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F83A-AB47-4841-A99E-056E7A216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8B3FD0-3E8C-4AB3-BDD1-0C6F7FADE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2041B5-E351-A526-C502-3247FF51E187}"/>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5" name="Footer Placeholder 4">
            <a:extLst>
              <a:ext uri="{FF2B5EF4-FFF2-40B4-BE49-F238E27FC236}">
                <a16:creationId xmlns:a16="http://schemas.microsoft.com/office/drawing/2014/main" id="{72B3E0F3-3864-E010-0B31-F529E2D15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331B3-F091-CF00-D354-0FEACAFB8764}"/>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3450564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824A-4694-BD03-056A-085B28033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6E702C-00B7-8FAB-1E95-C4AC7AAB73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022BE-EC36-C67F-EAA3-B8691903F881}"/>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5" name="Footer Placeholder 4">
            <a:extLst>
              <a:ext uri="{FF2B5EF4-FFF2-40B4-BE49-F238E27FC236}">
                <a16:creationId xmlns:a16="http://schemas.microsoft.com/office/drawing/2014/main" id="{ADE05849-2A04-0C40-9B9A-97E1AA1AF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CAD0D-3D17-B633-B65E-E0C9A7BB25BD}"/>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7641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04FE2D-7C14-A744-A68A-80F0E59A97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F35024-7B9A-3C06-E6FD-5EA72D1BE6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7E83B-A811-80AA-691E-3A15CB47ADC5}"/>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5" name="Footer Placeholder 4">
            <a:extLst>
              <a:ext uri="{FF2B5EF4-FFF2-40B4-BE49-F238E27FC236}">
                <a16:creationId xmlns:a16="http://schemas.microsoft.com/office/drawing/2014/main" id="{F9146F8A-95C2-E637-0019-8C1AED3B4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18B79-1892-D41A-D7A7-9B90242FDA44}"/>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168330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BCB4-81E6-292D-FAB9-AB98D5499A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3EFB1D-BA8D-C0F2-4EF2-EB7DE9347E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A38F4-7ED4-95B3-128B-0F8A96682F46}"/>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5" name="Footer Placeholder 4">
            <a:extLst>
              <a:ext uri="{FF2B5EF4-FFF2-40B4-BE49-F238E27FC236}">
                <a16:creationId xmlns:a16="http://schemas.microsoft.com/office/drawing/2014/main" id="{673C6D98-6C14-75F5-169D-674A90369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FD716-FCDC-C765-56BD-0F31D03E92E8}"/>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35180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A45F-EC95-27C6-3C70-788C207E86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A261EC-C331-CDFC-3EB8-E5B10E429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7AE730-EDAD-5729-3B4E-D3B26DA6D809}"/>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5" name="Footer Placeholder 4">
            <a:extLst>
              <a:ext uri="{FF2B5EF4-FFF2-40B4-BE49-F238E27FC236}">
                <a16:creationId xmlns:a16="http://schemas.microsoft.com/office/drawing/2014/main" id="{B17B3E4B-49E7-AECF-4118-B575281F2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9BC46-35B8-12A5-E4A9-A5D1BA1452E3}"/>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259320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C2DA-0699-A005-4B1D-4B73D8B0C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CD187-CDED-8FB3-7443-0F4DB933A9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CE60D3-D724-497B-71BC-1D93D327FE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687745-83F3-62D7-208E-BB7B8A315E42}"/>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6" name="Footer Placeholder 5">
            <a:extLst>
              <a:ext uri="{FF2B5EF4-FFF2-40B4-BE49-F238E27FC236}">
                <a16:creationId xmlns:a16="http://schemas.microsoft.com/office/drawing/2014/main" id="{95930D9B-4E39-93AA-FEB1-91773EAF6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D89D-A9B6-E60F-56EC-01F78610339C}"/>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411775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E776-36A8-8E0E-F25D-79FF92FB2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F2BAEC-6E66-8478-6492-DA9AAE8E12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3E215-7BD0-A9A8-1257-184DBC9A76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CF7308-FE75-19BE-4A9E-A5FB656CE6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E621F6-8CDF-5D3A-B36F-890B2AA541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4F4C73-F5AE-F1F7-CA3F-960820C5B4B0}"/>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8" name="Footer Placeholder 7">
            <a:extLst>
              <a:ext uri="{FF2B5EF4-FFF2-40B4-BE49-F238E27FC236}">
                <a16:creationId xmlns:a16="http://schemas.microsoft.com/office/drawing/2014/main" id="{21B2D094-3002-CC96-8D51-A26011AAAF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F44D4-E891-7A62-19E5-C7EBC856FA3D}"/>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251819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A509-EF91-5245-B1EE-8137E2B311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96FB1-E82B-316B-DC66-C7A8A12842F2}"/>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4" name="Footer Placeholder 3">
            <a:extLst>
              <a:ext uri="{FF2B5EF4-FFF2-40B4-BE49-F238E27FC236}">
                <a16:creationId xmlns:a16="http://schemas.microsoft.com/office/drawing/2014/main" id="{E99FD215-AC45-0BE9-8E61-452696E1C7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34D884-C5B6-62F8-6CCD-0F17CF0A196A}"/>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121080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DEBC0-87C4-3942-5760-21CFB7C23B0A}"/>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3" name="Footer Placeholder 2">
            <a:extLst>
              <a:ext uri="{FF2B5EF4-FFF2-40B4-BE49-F238E27FC236}">
                <a16:creationId xmlns:a16="http://schemas.microsoft.com/office/drawing/2014/main" id="{FE4CBC3D-FCAC-6A0E-13D3-AEFC978316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3DB6FE-C77D-73EE-EB0F-138CD61D9D7D}"/>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324591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B447-5DBB-8E35-FF72-3D02F779F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C2B75A-9A71-D84D-E6B3-869AF07EE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6802B7-8360-9073-1670-B43653C79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4EC22-51CD-7868-0383-32454CB6D2DB}"/>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6" name="Footer Placeholder 5">
            <a:extLst>
              <a:ext uri="{FF2B5EF4-FFF2-40B4-BE49-F238E27FC236}">
                <a16:creationId xmlns:a16="http://schemas.microsoft.com/office/drawing/2014/main" id="{8857557A-76B0-63AF-E6EC-AB5761D16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2C9E8-50FF-E322-E368-FD728D3B0E3D}"/>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686903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90BB-5083-0C2E-D201-72971421A6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41055-F9E0-908D-C03D-9DC0A418C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92F523-7703-3B2D-6D4E-2686AE887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3E225-CDC0-7E1F-A0B5-58D168D49968}"/>
              </a:ext>
            </a:extLst>
          </p:cNvPr>
          <p:cNvSpPr>
            <a:spLocks noGrp="1"/>
          </p:cNvSpPr>
          <p:nvPr>
            <p:ph type="dt" sz="half" idx="10"/>
          </p:nvPr>
        </p:nvSpPr>
        <p:spPr/>
        <p:txBody>
          <a:bodyPr/>
          <a:lstStyle/>
          <a:p>
            <a:fld id="{9C6D5639-D441-9540-AFE8-C9361C0EF4C5}" type="datetimeFigureOut">
              <a:rPr lang="en-US" smtClean="0"/>
              <a:t>2/23/24</a:t>
            </a:fld>
            <a:endParaRPr lang="en-US"/>
          </a:p>
        </p:txBody>
      </p:sp>
      <p:sp>
        <p:nvSpPr>
          <p:cNvPr id="6" name="Footer Placeholder 5">
            <a:extLst>
              <a:ext uri="{FF2B5EF4-FFF2-40B4-BE49-F238E27FC236}">
                <a16:creationId xmlns:a16="http://schemas.microsoft.com/office/drawing/2014/main" id="{C069B123-7678-A40E-F80A-14C51F229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DA615-E0DB-27C7-B45A-AFB39C5A5A42}"/>
              </a:ext>
            </a:extLst>
          </p:cNvPr>
          <p:cNvSpPr>
            <a:spLocks noGrp="1"/>
          </p:cNvSpPr>
          <p:nvPr>
            <p:ph type="sldNum" sz="quarter" idx="12"/>
          </p:nvPr>
        </p:nvSpPr>
        <p:spPr/>
        <p:txBody>
          <a:bodyPr/>
          <a:lstStyle/>
          <a:p>
            <a:fld id="{C30EC4CD-710E-E645-8461-EFD0E2B196B6}" type="slidenum">
              <a:rPr lang="en-US" smtClean="0"/>
              <a:t>‹#›</a:t>
            </a:fld>
            <a:endParaRPr lang="en-US"/>
          </a:p>
        </p:txBody>
      </p:sp>
    </p:spTree>
    <p:extLst>
      <p:ext uri="{BB962C8B-B14F-4D97-AF65-F5344CB8AC3E}">
        <p14:creationId xmlns:p14="http://schemas.microsoft.com/office/powerpoint/2010/main" val="3575012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73E5C9-87B6-3183-083D-976CF8CC3D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191A0-54B4-5F73-8B6F-BD51674C6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E4D01-0C65-0F39-10CC-3918BAD65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D5639-D441-9540-AFE8-C9361C0EF4C5}" type="datetimeFigureOut">
              <a:rPr lang="en-US" smtClean="0"/>
              <a:t>2/23/24</a:t>
            </a:fld>
            <a:endParaRPr lang="en-US"/>
          </a:p>
        </p:txBody>
      </p:sp>
      <p:sp>
        <p:nvSpPr>
          <p:cNvPr id="5" name="Footer Placeholder 4">
            <a:extLst>
              <a:ext uri="{FF2B5EF4-FFF2-40B4-BE49-F238E27FC236}">
                <a16:creationId xmlns:a16="http://schemas.microsoft.com/office/drawing/2014/main" id="{E74FE05F-8549-CA4E-0B27-B9242D799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6BECA8-6DDF-807C-37F8-0D85CAC76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EC4CD-710E-E645-8461-EFD0E2B196B6}" type="slidenum">
              <a:rPr lang="en-US" smtClean="0"/>
              <a:t>‹#›</a:t>
            </a:fld>
            <a:endParaRPr lang="en-US"/>
          </a:p>
        </p:txBody>
      </p:sp>
    </p:spTree>
    <p:extLst>
      <p:ext uri="{BB962C8B-B14F-4D97-AF65-F5344CB8AC3E}">
        <p14:creationId xmlns:p14="http://schemas.microsoft.com/office/powerpoint/2010/main" val="3924781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jalammar.github.io/illustrated-transform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github.com/google-research/long-range-arena"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310.pn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120.png"/></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2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390.png"/></Relationships>
</file>

<file path=ppt/slides/_rels/slide6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560.png"/></Relationships>
</file>

<file path=ppt/slides/_rels/slide71.xml.rels><?xml version="1.0" encoding="UTF-8" standalone="yes"?>
<Relationships xmlns="http://schemas.openxmlformats.org/package/2006/relationships"><Relationship Id="rId3" Type="http://schemas.openxmlformats.org/officeDocument/2006/relationships/hyperlink" Target="https://srush.github.io/annotated-s4/"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250.png"/></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190.png"/></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10.png"/></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normAutofit/>
          </a:bodyPr>
          <a:lstStyle/>
          <a:p>
            <a:r>
              <a:rPr lang="en-US"/>
              <a:t>Lecture 6: Efficient Transformer</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a:lstStyle/>
          <a:p>
            <a:r>
              <a:rPr lang="en-US"/>
              <a:t>Presenters: Albert Shi and </a:t>
            </a:r>
            <a:r>
              <a:rPr lang="en-CA"/>
              <a:t>Hossein </a:t>
            </a:r>
            <a:r>
              <a:rPr lang="en-CA" err="1"/>
              <a:t>Aboutalebi</a:t>
            </a:r>
            <a:endParaRPr lang="en-US"/>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2024-02-23</a:t>
            </a:fld>
            <a:endParaRPr lang="en-US"/>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1</a:t>
            </a:fld>
            <a:endParaRPr lang="en-US"/>
          </a:p>
        </p:txBody>
      </p:sp>
    </p:spTree>
    <p:extLst>
      <p:ext uri="{BB962C8B-B14F-4D97-AF65-F5344CB8AC3E}">
        <p14:creationId xmlns:p14="http://schemas.microsoft.com/office/powerpoint/2010/main" val="390026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FCA43-2962-C5AF-8118-2133601D2291}"/>
              </a:ext>
            </a:extLst>
          </p:cNvPr>
          <p:cNvSpPr>
            <a:spLocks noGrp="1"/>
          </p:cNvSpPr>
          <p:nvPr>
            <p:ph sz="half" idx="1"/>
          </p:nvPr>
        </p:nvSpPr>
        <p:spPr/>
        <p:txBody>
          <a:bodyPr anchor="ctr"/>
          <a:lstStyle/>
          <a:p>
            <a:r>
              <a:rPr lang="en-US"/>
              <a:t>Gradient Checkpoint &amp; </a:t>
            </a:r>
            <a:r>
              <a:rPr lang="en-US" err="1"/>
              <a:t>recomputation</a:t>
            </a:r>
            <a:endParaRPr lang="en-US"/>
          </a:p>
          <a:p>
            <a:r>
              <a:rPr lang="en-US"/>
              <a:t>Only greyed blocks are stored</a:t>
            </a:r>
          </a:p>
          <a:p>
            <a:pPr lvl="1"/>
            <a:r>
              <a:rPr lang="en-US"/>
              <a:t>Attention and feed-forward recomputed</a:t>
            </a:r>
          </a:p>
        </p:txBody>
      </p:sp>
      <p:pic>
        <p:nvPicPr>
          <p:cNvPr id="8" name="Content Placeholder 7">
            <a:extLst>
              <a:ext uri="{FF2B5EF4-FFF2-40B4-BE49-F238E27FC236}">
                <a16:creationId xmlns:a16="http://schemas.microsoft.com/office/drawing/2014/main" id="{946A3075-C5DD-5965-FCDC-3439D7A98411}"/>
              </a:ext>
            </a:extLst>
          </p:cNvPr>
          <p:cNvPicPr>
            <a:picLocks noGrp="1" noChangeAspect="1"/>
          </p:cNvPicPr>
          <p:nvPr>
            <p:ph sz="half" idx="2"/>
          </p:nvPr>
        </p:nvPicPr>
        <p:blipFill>
          <a:blip r:embed="rId3"/>
          <a:stretch>
            <a:fillRect/>
          </a:stretch>
        </p:blipFill>
        <p:spPr>
          <a:xfrm>
            <a:off x="7372034" y="1217613"/>
            <a:ext cx="2781931" cy="4959350"/>
          </a:xfrm>
          <a:prstGeom prst="rect">
            <a:avLst/>
          </a:prstGeom>
        </p:spPr>
      </p:pic>
      <p:sp>
        <p:nvSpPr>
          <p:cNvPr id="4" name="Date Placeholder 3">
            <a:extLst>
              <a:ext uri="{FF2B5EF4-FFF2-40B4-BE49-F238E27FC236}">
                <a16:creationId xmlns:a16="http://schemas.microsoft.com/office/drawing/2014/main" id="{62F345F5-C139-91F2-98D2-7EE27B913F06}"/>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511F90C8-96D3-B86B-4235-FE7BEC2FC39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218581-323D-2E02-5F1E-5C5980DC0C88}"/>
              </a:ext>
            </a:extLst>
          </p:cNvPr>
          <p:cNvSpPr>
            <a:spLocks noGrp="1"/>
          </p:cNvSpPr>
          <p:nvPr>
            <p:ph type="sldNum" sz="quarter" idx="12"/>
          </p:nvPr>
        </p:nvSpPr>
        <p:spPr/>
        <p:txBody>
          <a:bodyPr/>
          <a:lstStyle/>
          <a:p>
            <a:fld id="{D4F24A5E-B0D2-394D-9970-9AE06BCB59C1}" type="slidenum">
              <a:rPr lang="en-US" smtClean="0"/>
              <a:t>10</a:t>
            </a:fld>
            <a:endParaRPr lang="en-US"/>
          </a:p>
        </p:txBody>
      </p:sp>
      <p:sp>
        <p:nvSpPr>
          <p:cNvPr id="2" name="Title 1">
            <a:extLst>
              <a:ext uri="{FF2B5EF4-FFF2-40B4-BE49-F238E27FC236}">
                <a16:creationId xmlns:a16="http://schemas.microsoft.com/office/drawing/2014/main" id="{CA43D0B6-4E75-AE7E-EB50-6A7DF2111066}"/>
              </a:ext>
            </a:extLst>
          </p:cNvPr>
          <p:cNvSpPr>
            <a:spLocks noGrp="1"/>
          </p:cNvSpPr>
          <p:nvPr>
            <p:ph type="title"/>
          </p:nvPr>
        </p:nvSpPr>
        <p:spPr/>
        <p:txBody>
          <a:bodyPr/>
          <a:lstStyle/>
          <a:p>
            <a:r>
              <a:rPr lang="en-US"/>
              <a:t>Sparse Transformers: Space Complexity</a:t>
            </a:r>
          </a:p>
        </p:txBody>
      </p:sp>
    </p:spTree>
    <p:extLst>
      <p:ext uri="{BB962C8B-B14F-4D97-AF65-F5344CB8AC3E}">
        <p14:creationId xmlns:p14="http://schemas.microsoft.com/office/powerpoint/2010/main" val="27153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20"/>
                                  </p:iterate>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20"/>
                                  </p:iterate>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20"/>
                                  </p:iterate>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D4F8-2782-4AB4-149E-0C514CA406A6}"/>
              </a:ext>
            </a:extLst>
          </p:cNvPr>
          <p:cNvSpPr>
            <a:spLocks noGrp="1"/>
          </p:cNvSpPr>
          <p:nvPr>
            <p:ph type="title"/>
          </p:nvPr>
        </p:nvSpPr>
        <p:spPr/>
        <p:txBody>
          <a:bodyPr/>
          <a:lstStyle/>
          <a:p>
            <a:r>
              <a:rPr lang="en-CA"/>
              <a:t>Sparse Transformers: Experiments</a:t>
            </a:r>
          </a:p>
        </p:txBody>
      </p:sp>
      <p:pic>
        <p:nvPicPr>
          <p:cNvPr id="8" name="Content Placeholder 7">
            <a:extLst>
              <a:ext uri="{FF2B5EF4-FFF2-40B4-BE49-F238E27FC236}">
                <a16:creationId xmlns:a16="http://schemas.microsoft.com/office/drawing/2014/main" id="{A616B958-3DA9-AC71-688B-70013D68BB23}"/>
              </a:ext>
            </a:extLst>
          </p:cNvPr>
          <p:cNvPicPr>
            <a:picLocks noGrp="1" noChangeAspect="1"/>
          </p:cNvPicPr>
          <p:nvPr>
            <p:ph idx="1"/>
          </p:nvPr>
        </p:nvPicPr>
        <p:blipFill>
          <a:blip r:embed="rId3"/>
          <a:stretch>
            <a:fillRect/>
          </a:stretch>
        </p:blipFill>
        <p:spPr>
          <a:xfrm>
            <a:off x="2292567" y="1260475"/>
            <a:ext cx="7606866" cy="4916488"/>
          </a:xfrm>
        </p:spPr>
      </p:pic>
      <p:sp>
        <p:nvSpPr>
          <p:cNvPr id="4" name="Date Placeholder 3">
            <a:extLst>
              <a:ext uri="{FF2B5EF4-FFF2-40B4-BE49-F238E27FC236}">
                <a16:creationId xmlns:a16="http://schemas.microsoft.com/office/drawing/2014/main" id="{13EE022B-E15D-B8DE-B3C3-67D83023344F}"/>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BB423F1C-CA7A-9B22-EFAA-22ED5FEE864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F851593-F204-6CFC-DCE9-67261665C984}"/>
              </a:ext>
            </a:extLst>
          </p:cNvPr>
          <p:cNvSpPr>
            <a:spLocks noGrp="1"/>
          </p:cNvSpPr>
          <p:nvPr>
            <p:ph type="sldNum" sz="quarter" idx="12"/>
          </p:nvPr>
        </p:nvSpPr>
        <p:spPr/>
        <p:txBody>
          <a:bodyPr/>
          <a:lstStyle/>
          <a:p>
            <a:fld id="{D4F24A5E-B0D2-394D-9970-9AE06BCB59C1}" type="slidenum">
              <a:rPr lang="en-US" smtClean="0"/>
              <a:t>11</a:t>
            </a:fld>
            <a:endParaRPr lang="en-US"/>
          </a:p>
        </p:txBody>
      </p:sp>
    </p:spTree>
    <p:extLst>
      <p:ext uri="{BB962C8B-B14F-4D97-AF65-F5344CB8AC3E}">
        <p14:creationId xmlns:p14="http://schemas.microsoft.com/office/powerpoint/2010/main" val="359230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75472-86A6-02D5-7111-8D54EE11BB5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60A8764-C61C-277E-A447-E4E61CD0E89D}"/>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A6173F4E-DA45-AA4C-996B-8040E886A25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8EB1A1-405D-2610-4A1C-4445F73FF5F5}"/>
              </a:ext>
            </a:extLst>
          </p:cNvPr>
          <p:cNvSpPr>
            <a:spLocks noGrp="1"/>
          </p:cNvSpPr>
          <p:nvPr>
            <p:ph type="sldNum" sz="quarter" idx="12"/>
          </p:nvPr>
        </p:nvSpPr>
        <p:spPr/>
        <p:txBody>
          <a:bodyPr/>
          <a:lstStyle/>
          <a:p>
            <a:fld id="{D4F24A5E-B0D2-394D-9970-9AE06BCB59C1}" type="slidenum">
              <a:rPr lang="en-US" smtClean="0"/>
              <a:t>12</a:t>
            </a:fld>
            <a:endParaRPr lang="en-US"/>
          </a:p>
        </p:txBody>
      </p:sp>
      <p:sp>
        <p:nvSpPr>
          <p:cNvPr id="2" name="Title 1">
            <a:extLst>
              <a:ext uri="{FF2B5EF4-FFF2-40B4-BE49-F238E27FC236}">
                <a16:creationId xmlns:a16="http://schemas.microsoft.com/office/drawing/2014/main" id="{BBB44ED6-9217-5438-49AA-4F9CB9E85305}"/>
              </a:ext>
            </a:extLst>
          </p:cNvPr>
          <p:cNvSpPr>
            <a:spLocks noGrp="1"/>
          </p:cNvSpPr>
          <p:nvPr>
            <p:ph type="title"/>
          </p:nvPr>
        </p:nvSpPr>
        <p:spPr>
          <a:xfrm>
            <a:off x="838200" y="2245647"/>
            <a:ext cx="10515600" cy="902162"/>
          </a:xfrm>
        </p:spPr>
        <p:txBody>
          <a:bodyPr>
            <a:normAutofit/>
          </a:bodyPr>
          <a:lstStyle/>
          <a:p>
            <a:pPr algn="ctr"/>
            <a:r>
              <a:rPr lang="en-US" err="1"/>
              <a:t>Linformer</a:t>
            </a:r>
            <a:r>
              <a:rPr lang="en-US"/>
              <a:t> (June 2020)</a:t>
            </a:r>
          </a:p>
        </p:txBody>
      </p:sp>
      <p:sp>
        <p:nvSpPr>
          <p:cNvPr id="7" name="Subtitle 6">
            <a:extLst>
              <a:ext uri="{FF2B5EF4-FFF2-40B4-BE49-F238E27FC236}">
                <a16:creationId xmlns:a16="http://schemas.microsoft.com/office/drawing/2014/main" id="{4A2AD2BF-2B0B-58FF-7967-612EE0B2590A}"/>
              </a:ext>
            </a:extLst>
          </p:cNvPr>
          <p:cNvSpPr>
            <a:spLocks noGrp="1"/>
          </p:cNvSpPr>
          <p:nvPr>
            <p:ph type="subTitle" idx="4294967295"/>
          </p:nvPr>
        </p:nvSpPr>
        <p:spPr>
          <a:xfrm>
            <a:off x="838200" y="3377610"/>
            <a:ext cx="10515600" cy="665163"/>
          </a:xfrm>
        </p:spPr>
        <p:txBody>
          <a:bodyPr>
            <a:normAutofit fontScale="85000" lnSpcReduction="20000"/>
          </a:bodyPr>
          <a:lstStyle/>
          <a:p>
            <a:pPr marL="0" indent="0" algn="ctr">
              <a:buNone/>
            </a:pPr>
            <a:r>
              <a:rPr lang="en-CA" err="1"/>
              <a:t>Linformer</a:t>
            </a:r>
            <a:r>
              <a:rPr lang="en-CA"/>
              <a:t>: Self-Attention with Linear Complexity</a:t>
            </a:r>
            <a:br>
              <a:rPr lang="en-CA"/>
            </a:br>
            <a:r>
              <a:rPr lang="en-CA" err="1"/>
              <a:t>Sinong</a:t>
            </a:r>
            <a:r>
              <a:rPr lang="en-CA"/>
              <a:t> Wang, Belinda Z. Li, </a:t>
            </a:r>
            <a:r>
              <a:rPr lang="en-CA" err="1"/>
              <a:t>Madian</a:t>
            </a:r>
            <a:r>
              <a:rPr lang="en-CA"/>
              <a:t> </a:t>
            </a:r>
            <a:r>
              <a:rPr lang="en-CA" err="1"/>
              <a:t>Khabsa</a:t>
            </a:r>
            <a:r>
              <a:rPr lang="en-CA"/>
              <a:t>, Han Fang, and Hao Ma</a:t>
            </a:r>
            <a:endParaRPr lang="en-US"/>
          </a:p>
        </p:txBody>
      </p:sp>
    </p:spTree>
    <p:extLst>
      <p:ext uri="{BB962C8B-B14F-4D97-AF65-F5344CB8AC3E}">
        <p14:creationId xmlns:p14="http://schemas.microsoft.com/office/powerpoint/2010/main" val="41007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458E-ECDF-86BE-0B59-88DC36AE5194}"/>
              </a:ext>
            </a:extLst>
          </p:cNvPr>
          <p:cNvSpPr>
            <a:spLocks noGrp="1"/>
          </p:cNvSpPr>
          <p:nvPr>
            <p:ph type="title"/>
          </p:nvPr>
        </p:nvSpPr>
        <p:spPr/>
        <p:txBody>
          <a:bodyPr/>
          <a:lstStyle/>
          <a:p>
            <a:r>
              <a:rPr lang="en-CA" err="1"/>
              <a:t>Linformer</a:t>
            </a:r>
            <a:r>
              <a:rPr lang="en-CA"/>
              <a:t>: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4E73D1-51A8-EBD2-25AB-9D2520FB410C}"/>
                  </a:ext>
                </a:extLst>
              </p:cNvPr>
              <p:cNvSpPr>
                <a:spLocks noGrp="1"/>
              </p:cNvSpPr>
              <p:nvPr>
                <p:ph idx="1"/>
              </p:nvPr>
            </p:nvSpPr>
            <p:spPr>
              <a:xfrm>
                <a:off x="838200" y="1260629"/>
                <a:ext cx="10515600" cy="4916334"/>
              </a:xfrm>
            </p:spPr>
            <p:txBody>
              <a:bodyPr/>
              <a:lstStyle/>
              <a:p>
                <a:r>
                  <a:rPr lang="en-CA"/>
                  <a:t>Recall</a:t>
                </a:r>
                <a:br>
                  <a:rPr lang="en-CA"/>
                </a:br>
                <a14:m>
                  <m:oMath xmlns:m="http://schemas.openxmlformats.org/officeDocument/2006/math">
                    <m:r>
                      <m:rPr>
                        <m:sty m:val="p"/>
                      </m:rPr>
                      <a:rPr lang="en-CA" smtClean="0">
                        <a:latin typeface="Cambria Math" panose="02040503050406030204" pitchFamily="18" charset="0"/>
                      </a:rPr>
                      <m:t>Attention</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𝑖</m:t>
                            </m:r>
                          </m:sub>
                        </m:sSub>
                      </m:e>
                    </m:d>
                    <m:r>
                      <a:rPr lang="en-CA" b="0" i="1" smtClean="0">
                        <a:latin typeface="Cambria Math" panose="02040503050406030204" pitchFamily="18" charset="0"/>
                      </a:rPr>
                      <m:t>= </m:t>
                    </m:r>
                    <m:r>
                      <m:rPr>
                        <m:sty m:val="p"/>
                      </m:rPr>
                      <a:rPr lang="en-CA" b="0" i="0" smtClean="0">
                        <a:latin typeface="Cambria Math" panose="02040503050406030204" pitchFamily="18" charset="0"/>
                      </a:rPr>
                      <m:t>softmax</m:t>
                    </m:r>
                    <m:d>
                      <m:dPr>
                        <m:ctrlPr>
                          <a:rPr lang="en-CA" b="0" i="1" smtClean="0">
                            <a:latin typeface="Cambria Math" panose="02040503050406030204" pitchFamily="18" charset="0"/>
                          </a:rPr>
                        </m:ctrlPr>
                      </m:dPr>
                      <m:e>
                        <m:f>
                          <m:fPr>
                            <m:ctrlPr>
                              <a:rPr lang="en-CA" b="0" i="1" smtClean="0">
                                <a:latin typeface="Cambria Math" panose="02040503050406030204" pitchFamily="18" charset="0"/>
                              </a:rPr>
                            </m:ctrlPr>
                          </m:fPr>
                          <m:num>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𝐾</m:t>
                                </m:r>
                              </m:e>
                              <m:sub>
                                <m:r>
                                  <a:rPr lang="en-CA" b="0" i="1" smtClean="0">
                                    <a:latin typeface="Cambria Math" panose="02040503050406030204" pitchFamily="18" charset="0"/>
                                  </a:rPr>
                                  <m:t>𝑖</m:t>
                                </m:r>
                              </m:sub>
                              <m:sup>
                                <m:r>
                                  <a:rPr lang="en-CA" b="0" i="1" smtClean="0">
                                    <a:latin typeface="Cambria Math" panose="02040503050406030204" pitchFamily="18" charset="0"/>
                                  </a:rPr>
                                  <m:t>𝑇</m:t>
                                </m:r>
                              </m:sup>
                            </m:sSubSup>
                          </m:num>
                          <m:den>
                            <m:rad>
                              <m:radPr>
                                <m:degHide m:val="on"/>
                                <m:ctrlPr>
                                  <a:rPr lang="en-CA" b="0" i="1" smtClean="0">
                                    <a:latin typeface="Cambria Math" panose="02040503050406030204" pitchFamily="18" charset="0"/>
                                  </a:rPr>
                                </m:ctrlPr>
                              </m:radPr>
                              <m:deg/>
                              <m:e>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e>
                            </m:rad>
                          </m:den>
                        </m:f>
                      </m:e>
                    </m:d>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𝑖</m:t>
                        </m:r>
                      </m:sub>
                    </m:sSub>
                  </m:oMath>
                </a14:m>
                <a:br>
                  <a:rPr lang="en-CA"/>
                </a:br>
                <a:r>
                  <a:rPr lang="en-CA"/>
                  <a:t>where </a:t>
                </a:r>
                <a14:m>
                  <m:oMath xmlns:m="http://schemas.openxmlformats.org/officeDocument/2006/math">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dim</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𝑖</m:t>
                                </m:r>
                              </m:sub>
                            </m:sSub>
                          </m:e>
                        </m:d>
                      </m:e>
                    </m:func>
                    <m:r>
                      <a:rPr lang="en-CA" b="0" i="1" smtClean="0">
                        <a:latin typeface="Cambria Math" panose="02040503050406030204" pitchFamily="18" charset="0"/>
                      </a:rPr>
                      <m:t>=</m:t>
                    </m:r>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dim</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𝑖</m:t>
                                </m:r>
                              </m:sub>
                            </m:sSub>
                          </m:e>
                        </m:d>
                      </m:e>
                    </m:func>
                    <m:r>
                      <a:rPr lang="en-CA" b="0" i="1" smtClean="0">
                        <a:latin typeface="Cambria Math" panose="02040503050406030204" pitchFamily="18" charset="0"/>
                      </a:rPr>
                      <m:t>=</m:t>
                    </m:r>
                    <m:r>
                      <a:rPr lang="en-CA" b="0" i="1" smtClean="0">
                        <a:latin typeface="Cambria Math" panose="02040503050406030204" pitchFamily="18" charset="0"/>
                      </a:rPr>
                      <m:t>𝑁</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oMath>
                </a14:m>
                <a:endParaRPr lang="en-US"/>
              </a:p>
              <a:p>
                <a:r>
                  <a:rPr lang="en-CA"/>
                  <a:t> Project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𝑖</m:t>
                        </m:r>
                      </m:sub>
                    </m:sSub>
                  </m:oMath>
                </a14:m>
                <a:r>
                  <a:rPr lang="en-CA"/>
                  <a:t> and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𝑖</m:t>
                        </m:r>
                      </m:sub>
                    </m:sSub>
                  </m:oMath>
                </a14:m>
                <a:r>
                  <a:rPr lang="en-CA"/>
                  <a:t> with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𝐸</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𝐹</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𝑘</m:t>
                        </m:r>
                        <m:r>
                          <a:rPr lang="en-CA" b="0" i="1" smtClean="0">
                            <a:latin typeface="Cambria Math" panose="02040503050406030204" pitchFamily="18" charset="0"/>
                          </a:rPr>
                          <m:t>×</m:t>
                        </m:r>
                        <m:r>
                          <a:rPr lang="en-CA" b="0" i="1" smtClean="0">
                            <a:latin typeface="Cambria Math" panose="02040503050406030204" pitchFamily="18" charset="0"/>
                          </a:rPr>
                          <m:t>𝑛</m:t>
                        </m:r>
                      </m:sup>
                    </m:sSup>
                  </m:oMath>
                </a14:m>
                <a:r>
                  <a:rPr lang="en-CA"/>
                  <a:t> into </a:t>
                </a:r>
                <a14:m>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𝐾</m:t>
                            </m:r>
                          </m:e>
                        </m:acc>
                      </m:e>
                      <m:sub>
                        <m:r>
                          <a:rPr lang="en-CA" b="0" i="1" smtClean="0">
                            <a:latin typeface="Cambria Math" panose="02040503050406030204" pitchFamily="18" charset="0"/>
                          </a:rPr>
                          <m:t>𝑖</m:t>
                        </m:r>
                      </m:sub>
                    </m:sSub>
                    <m:r>
                      <a:rPr lang="en-CA" b="0" i="1" dirty="0" smtClean="0">
                        <a:latin typeface="Cambria Math" panose="02040503050406030204" pitchFamily="18" charset="0"/>
                      </a:rPr>
                      <m:t>=</m:t>
                    </m:r>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rPr>
                          <m:t>𝐸</m:t>
                        </m:r>
                      </m:e>
                      <m:sub>
                        <m:r>
                          <a:rPr lang="en-CA" b="0" i="1" dirty="0" smtClean="0">
                            <a:latin typeface="Cambria Math" panose="02040503050406030204" pitchFamily="18" charset="0"/>
                          </a:rPr>
                          <m:t>𝑖</m:t>
                        </m:r>
                      </m:sub>
                    </m:sSub>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rPr>
                          <m:t>𝐾</m:t>
                        </m:r>
                      </m:e>
                      <m:sub>
                        <m:r>
                          <a:rPr lang="en-CA" b="0" i="1" dirty="0" smtClean="0">
                            <a:latin typeface="Cambria Math" panose="02040503050406030204" pitchFamily="18" charset="0"/>
                          </a:rPr>
                          <m:t>𝑖</m:t>
                        </m:r>
                      </m:sub>
                    </m:sSub>
                    <m:r>
                      <a:rPr lang="en-CA" b="0" i="1" dirty="0" smtClean="0">
                        <a:latin typeface="Cambria Math" panose="02040503050406030204" pitchFamily="18" charset="0"/>
                      </a:rPr>
                      <m:t>, </m:t>
                    </m:r>
                    <m:sSub>
                      <m:sSubPr>
                        <m:ctrlPr>
                          <a:rPr lang="en-CA" b="0" i="1" dirty="0" smtClean="0">
                            <a:latin typeface="Cambria Math" panose="02040503050406030204" pitchFamily="18" charset="0"/>
                          </a:rPr>
                        </m:ctrlPr>
                      </m:sSubPr>
                      <m:e>
                        <m:acc>
                          <m:accPr>
                            <m:chr m:val="̃"/>
                            <m:ctrlPr>
                              <a:rPr lang="en-CA" b="0" i="1" dirty="0" smtClean="0">
                                <a:latin typeface="Cambria Math" panose="02040503050406030204" pitchFamily="18" charset="0"/>
                              </a:rPr>
                            </m:ctrlPr>
                          </m:accPr>
                          <m:e>
                            <m:r>
                              <a:rPr lang="en-CA" b="0" i="1" dirty="0" smtClean="0">
                                <a:latin typeface="Cambria Math" panose="02040503050406030204" pitchFamily="18" charset="0"/>
                              </a:rPr>
                              <m:t>𝑉</m:t>
                            </m:r>
                          </m:e>
                        </m:acc>
                      </m:e>
                      <m:sub>
                        <m:r>
                          <a:rPr lang="en-CA" b="0" i="1" dirty="0" smtClean="0">
                            <a:latin typeface="Cambria Math" panose="02040503050406030204" pitchFamily="18" charset="0"/>
                          </a:rPr>
                          <m:t>𝑖</m:t>
                        </m:r>
                      </m:sub>
                    </m:sSub>
                    <m:r>
                      <a:rPr lang="en-CA" b="0" i="1" dirty="0" smtClean="0">
                        <a:latin typeface="Cambria Math" panose="02040503050406030204" pitchFamily="18" charset="0"/>
                      </a:rPr>
                      <m:t>=</m:t>
                    </m:r>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rPr>
                          <m:t>𝐹</m:t>
                        </m:r>
                      </m:e>
                      <m:sub>
                        <m:r>
                          <a:rPr lang="en-CA" b="0" i="1" dirty="0" smtClean="0">
                            <a:latin typeface="Cambria Math" panose="02040503050406030204" pitchFamily="18" charset="0"/>
                          </a:rPr>
                          <m:t>𝑖</m:t>
                        </m:r>
                      </m:sub>
                    </m:sSub>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rPr>
                          <m:t>𝑉</m:t>
                        </m:r>
                      </m:e>
                      <m:sub>
                        <m:r>
                          <a:rPr lang="en-CA" b="0" i="1" dirty="0" smtClean="0">
                            <a:latin typeface="Cambria Math" panose="02040503050406030204" pitchFamily="18" charset="0"/>
                          </a:rPr>
                          <m:t>𝑖</m:t>
                        </m:r>
                      </m:sub>
                    </m:sSub>
                    <m:r>
                      <a:rPr lang="en-CA" b="0" i="1" dirty="0" smtClean="0">
                        <a:latin typeface="Cambria Math" panose="02040503050406030204" pitchFamily="18" charset="0"/>
                      </a:rPr>
                      <m:t>∈</m:t>
                    </m:r>
                    <m:sSup>
                      <m:sSupPr>
                        <m:ctrlPr>
                          <a:rPr lang="en-CA" b="0" i="1" dirty="0" smtClean="0">
                            <a:latin typeface="Cambria Math" panose="02040503050406030204" pitchFamily="18" charset="0"/>
                          </a:rPr>
                        </m:ctrlPr>
                      </m:sSupPr>
                      <m:e>
                        <m:r>
                          <a:rPr lang="en-CA" b="0" i="1" dirty="0" smtClean="0">
                            <a:latin typeface="Cambria Math" panose="02040503050406030204" pitchFamily="18" charset="0"/>
                          </a:rPr>
                          <m:t>ℝ</m:t>
                        </m:r>
                      </m:e>
                      <m:sup>
                        <m:r>
                          <a:rPr lang="en-CA" b="0" i="1" dirty="0" smtClean="0">
                            <a:latin typeface="Cambria Math" panose="02040503050406030204" pitchFamily="18" charset="0"/>
                          </a:rPr>
                          <m:t>𝑘</m:t>
                        </m:r>
                        <m:r>
                          <a:rPr lang="en-CA" i="1">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r>
                  <a:rPr lang="en-CA"/>
                  <a:t> such that </a:t>
                </a:r>
                <a14:m>
                  <m:oMath xmlns:m="http://schemas.openxmlformats.org/officeDocument/2006/math">
                    <m:r>
                      <a:rPr lang="en-CA" b="0" i="1" smtClean="0">
                        <a:latin typeface="Cambria Math" panose="02040503050406030204" pitchFamily="18" charset="0"/>
                      </a:rPr>
                      <m:t>𝑘</m:t>
                    </m:r>
                    <m:r>
                      <a:rPr lang="en-CA" b="0" i="1" smtClean="0">
                        <a:latin typeface="Cambria Math" panose="02040503050406030204" pitchFamily="18" charset="0"/>
                      </a:rPr>
                      <m:t>≪</m:t>
                    </m:r>
                    <m:r>
                      <a:rPr lang="en-CA" i="1">
                        <a:latin typeface="Cambria Math" panose="02040503050406030204" pitchFamily="18" charset="0"/>
                      </a:rPr>
                      <m:t>𝑁</m:t>
                    </m:r>
                  </m:oMath>
                </a14:m>
                <a:r>
                  <a:rPr lang="en-CA"/>
                  <a:t>.</a:t>
                </a:r>
              </a:p>
              <a:p>
                <a:r>
                  <a:rPr lang="en-CA"/>
                  <a:t>Now </a:t>
                </a:r>
                <a:r>
                  <a:rPr lang="en-CA" err="1"/>
                  <a:t>softmax</a:t>
                </a:r>
                <a:r>
                  <a:rPr lang="en-CA"/>
                  <a:t> only requires </a:t>
                </a:r>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r>
                          <a:rPr lang="en-CA" i="1">
                            <a:latin typeface="Cambria Math" panose="02040503050406030204" pitchFamily="18" charset="0"/>
                          </a:rPr>
                          <m:t>𝑁</m:t>
                        </m:r>
                        <m:r>
                          <a:rPr lang="en-CA" b="0" i="1" smtClean="0">
                            <a:latin typeface="Cambria Math" panose="02040503050406030204" pitchFamily="18" charset="0"/>
                          </a:rPr>
                          <m:t>𝑘</m:t>
                        </m:r>
                      </m:e>
                    </m:d>
                  </m:oMath>
                </a14:m>
                <a:r>
                  <a:rPr lang="en-CA"/>
                  <a:t> computational cost.</a:t>
                </a:r>
              </a:p>
              <a:p>
                <a:r>
                  <a:rPr lang="en-CA"/>
                  <a:t>The attention matrix is of dimension </a:t>
                </a:r>
                <a14:m>
                  <m:oMath xmlns:m="http://schemas.openxmlformats.org/officeDocument/2006/math">
                    <m:r>
                      <a:rPr lang="en-CA" b="0" i="1" smtClean="0">
                        <a:latin typeface="Cambria Math" panose="02040503050406030204" pitchFamily="18" charset="0"/>
                      </a:rPr>
                      <m:t>𝑁</m:t>
                    </m:r>
                    <m:r>
                      <a:rPr lang="en-CA" b="0" i="1" smtClean="0">
                        <a:latin typeface="Cambria Math" panose="02040503050406030204" pitchFamily="18" charset="0"/>
                      </a:rPr>
                      <m:t>×</m:t>
                    </m:r>
                    <m:r>
                      <a:rPr lang="en-CA" b="0" i="1" smtClean="0">
                        <a:latin typeface="Cambria Math" panose="02040503050406030204" pitchFamily="18" charset="0"/>
                      </a:rPr>
                      <m:t>𝑘</m:t>
                    </m:r>
                  </m:oMath>
                </a14:m>
                <a:r>
                  <a:rPr lang="en-CA"/>
                  <a:t>, thus storage takes </a:t>
                </a:r>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r>
                          <a:rPr lang="en-CA" i="1">
                            <a:latin typeface="Cambria Math" panose="02040503050406030204" pitchFamily="18" charset="0"/>
                          </a:rPr>
                          <m:t>𝑁</m:t>
                        </m:r>
                        <m:r>
                          <a:rPr lang="en-CA" b="0" i="1" smtClean="0">
                            <a:latin typeface="Cambria Math" panose="02040503050406030204" pitchFamily="18" charset="0"/>
                          </a:rPr>
                          <m:t>×</m:t>
                        </m:r>
                        <m:r>
                          <a:rPr lang="en-CA" b="0" i="1" smtClean="0">
                            <a:latin typeface="Cambria Math" panose="02040503050406030204" pitchFamily="18" charset="0"/>
                          </a:rPr>
                          <m:t>𝑘</m:t>
                        </m:r>
                        <m:r>
                          <a:rPr lang="en-CA" b="0" i="1" smtClean="0">
                            <a:latin typeface="Cambria Math" panose="02040503050406030204" pitchFamily="18" charset="0"/>
                          </a:rPr>
                          <m:t>×</m:t>
                        </m:r>
                        <m:r>
                          <a:rPr lang="en-CA" b="0" i="1" smtClean="0">
                            <a:latin typeface="Cambria Math" panose="02040503050406030204" pitchFamily="18" charset="0"/>
                          </a:rPr>
                          <m:t>h</m:t>
                        </m:r>
                      </m:e>
                    </m:d>
                  </m:oMath>
                </a14:m>
                <a:r>
                  <a:rPr lang="en-CA"/>
                  <a:t> which is linear to </a:t>
                </a:r>
                <a14:m>
                  <m:oMath xmlns:m="http://schemas.openxmlformats.org/officeDocument/2006/math">
                    <m:r>
                      <a:rPr lang="en-CA" b="0" i="1" smtClean="0">
                        <a:latin typeface="Cambria Math" panose="02040503050406030204" pitchFamily="18" charset="0"/>
                      </a:rPr>
                      <m:t>𝑁</m:t>
                    </m:r>
                  </m:oMath>
                </a14:m>
                <a:r>
                  <a:rPr lang="en-CA"/>
                  <a:t> when </a:t>
                </a:r>
                <a14:m>
                  <m:oMath xmlns:m="http://schemas.openxmlformats.org/officeDocument/2006/math">
                    <m:r>
                      <a:rPr lang="en-CA" b="0" i="1" smtClean="0">
                        <a:latin typeface="Cambria Math" panose="02040503050406030204" pitchFamily="18" charset="0"/>
                      </a:rPr>
                      <m:t>𝑘</m:t>
                    </m:r>
                    <m:r>
                      <a:rPr lang="en-CA" b="0" i="1" smtClean="0">
                        <a:latin typeface="Cambria Math" panose="02040503050406030204" pitchFamily="18" charset="0"/>
                      </a:rPr>
                      <m:t>, </m:t>
                    </m:r>
                    <m:r>
                      <a:rPr lang="en-CA" b="0" i="1" smtClean="0">
                        <a:latin typeface="Cambria Math" panose="02040503050406030204" pitchFamily="18" charset="0"/>
                      </a:rPr>
                      <m:t>h</m:t>
                    </m:r>
                    <m:r>
                      <a:rPr lang="en-CA" b="0" i="1" smtClean="0">
                        <a:latin typeface="Cambria Math" panose="02040503050406030204" pitchFamily="18" charset="0"/>
                      </a:rPr>
                      <m:t>≪</m:t>
                    </m:r>
                    <m:r>
                      <a:rPr lang="en-CA" i="1">
                        <a:latin typeface="Cambria Math" panose="02040503050406030204" pitchFamily="18" charset="0"/>
                      </a:rPr>
                      <m:t>𝑁</m:t>
                    </m:r>
                  </m:oMath>
                </a14:m>
                <a:r>
                  <a:rPr lang="en-CA"/>
                  <a:t>.</a:t>
                </a:r>
              </a:p>
            </p:txBody>
          </p:sp>
        </mc:Choice>
        <mc:Fallback xmlns="">
          <p:sp>
            <p:nvSpPr>
              <p:cNvPr id="3" name="Content Placeholder 2">
                <a:extLst>
                  <a:ext uri="{FF2B5EF4-FFF2-40B4-BE49-F238E27FC236}">
                    <a16:creationId xmlns:a16="http://schemas.microsoft.com/office/drawing/2014/main" id="{CA4E73D1-51A8-EBD2-25AB-9D2520FB410C}"/>
                  </a:ext>
                </a:extLst>
              </p:cNvPr>
              <p:cNvSpPr>
                <a:spLocks noGrp="1" noRot="1" noChangeAspect="1" noMove="1" noResize="1" noEditPoints="1" noAdjustHandles="1" noChangeArrowheads="1" noChangeShapeType="1" noTextEdit="1"/>
              </p:cNvSpPr>
              <p:nvPr>
                <p:ph idx="1"/>
              </p:nvPr>
            </p:nvSpPr>
            <p:spPr>
              <a:xfrm>
                <a:off x="838200" y="1260629"/>
                <a:ext cx="10515600" cy="4916334"/>
              </a:xfrm>
              <a:blipFill>
                <a:blip r:embed="rId3"/>
                <a:stretch>
                  <a:fillRect l="-1043" t="-2109"/>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513DBD2C-E589-2F83-CF8A-D0D4E3697ED9}"/>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195C114E-EE33-E5EE-94F2-A36F7AC6AF4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48CD990-0988-6552-FD39-55B574A32507}"/>
              </a:ext>
            </a:extLst>
          </p:cNvPr>
          <p:cNvSpPr>
            <a:spLocks noGrp="1"/>
          </p:cNvSpPr>
          <p:nvPr>
            <p:ph type="sldNum" sz="quarter" idx="12"/>
          </p:nvPr>
        </p:nvSpPr>
        <p:spPr/>
        <p:txBody>
          <a:bodyPr/>
          <a:lstStyle/>
          <a:p>
            <a:fld id="{D4F24A5E-B0D2-394D-9970-9AE06BCB59C1}" type="slidenum">
              <a:rPr lang="en-US" smtClean="0"/>
              <a:t>13</a:t>
            </a:fld>
            <a:endParaRPr lang="en-US"/>
          </a:p>
        </p:txBody>
      </p:sp>
    </p:spTree>
    <p:extLst>
      <p:ext uri="{BB962C8B-B14F-4D97-AF65-F5344CB8AC3E}">
        <p14:creationId xmlns:p14="http://schemas.microsoft.com/office/powerpoint/2010/main" val="274049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20"/>
                                  </p:iterate>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1BBB-000C-4CF5-D65D-6F55538CF7E3}"/>
              </a:ext>
            </a:extLst>
          </p:cNvPr>
          <p:cNvSpPr>
            <a:spLocks noGrp="1"/>
          </p:cNvSpPr>
          <p:nvPr>
            <p:ph type="title"/>
          </p:nvPr>
        </p:nvSpPr>
        <p:spPr/>
        <p:txBody>
          <a:bodyPr/>
          <a:lstStyle/>
          <a:p>
            <a:r>
              <a:rPr lang="en-CA" err="1"/>
              <a:t>Linformer</a:t>
            </a:r>
            <a:r>
              <a:rPr lang="en-CA"/>
              <a:t>: Theorem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B084A6-ACEA-2694-BDBB-FCF47E7255C9}"/>
                  </a:ext>
                </a:extLst>
              </p:cNvPr>
              <p:cNvSpPr>
                <a:spLocks noGrp="1"/>
              </p:cNvSpPr>
              <p:nvPr>
                <p:ph idx="1"/>
              </p:nvPr>
            </p:nvSpPr>
            <p:spPr>
              <a:xfrm>
                <a:off x="838200" y="1260629"/>
                <a:ext cx="10515600" cy="4916334"/>
              </a:xfrm>
            </p:spPr>
            <p:txBody>
              <a:bodyPr>
                <a:normAutofit/>
              </a:bodyPr>
              <a:lstStyle/>
              <a:p>
                <a:pPr>
                  <a:lnSpc>
                    <a:spcPct val="100000"/>
                  </a:lnSpc>
                </a:pPr>
                <a:r>
                  <a:rPr lang="en-CA"/>
                  <a:t>Let </a:t>
                </a:r>
                <a14:m>
                  <m:oMath xmlns:m="http://schemas.openxmlformats.org/officeDocument/2006/math">
                    <m:r>
                      <a:rPr lang="en-CA" b="0" i="1" smtClean="0">
                        <a:latin typeface="Cambria Math" panose="02040503050406030204" pitchFamily="18" charset="0"/>
                      </a:rPr>
                      <m:t>𝑘</m:t>
                    </m:r>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9</m:t>
                        </m:r>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log</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e>
                            </m:d>
                          </m:e>
                        </m:func>
                      </m:num>
                      <m:den>
                        <m:sSup>
                          <m:sSupPr>
                            <m:ctrlPr>
                              <a:rPr lang="en-CA" b="0" i="1" smtClean="0">
                                <a:latin typeface="Cambria Math" panose="02040503050406030204" pitchFamily="18" charset="0"/>
                              </a:rPr>
                            </m:ctrlPr>
                          </m:sSupPr>
                          <m:e>
                            <m:r>
                              <a:rPr lang="en-CA" b="0" i="1" smtClean="0">
                                <a:latin typeface="Cambria Math" panose="02040503050406030204" pitchFamily="18" charset="0"/>
                              </a:rPr>
                              <m:t>𝜀</m:t>
                            </m:r>
                          </m:e>
                          <m:sup>
                            <m:r>
                              <a:rPr lang="en-CA" b="0" i="1" smtClean="0">
                                <a:latin typeface="Cambria Math" panose="02040503050406030204" pitchFamily="18" charset="0"/>
                              </a:rPr>
                              <m:t>2</m:t>
                            </m:r>
                          </m:sup>
                        </m:s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𝜀</m:t>
                            </m:r>
                          </m:e>
                          <m:sup>
                            <m:r>
                              <a:rPr lang="en-CA" b="0" i="1" smtClean="0">
                                <a:latin typeface="Cambria Math" panose="02040503050406030204" pitchFamily="18" charset="0"/>
                              </a:rPr>
                              <m:t>3</m:t>
                            </m:r>
                          </m:sup>
                        </m:sSup>
                      </m:den>
                    </m:f>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𝐸</m:t>
                        </m:r>
                      </m:e>
                      <m:sub>
                        <m:r>
                          <a:rPr lang="en-CA" b="0" i="1" smtClean="0">
                            <a:latin typeface="Cambria Math" panose="02040503050406030204" pitchFamily="18" charset="0"/>
                          </a:rPr>
                          <m:t>𝑖</m:t>
                        </m:r>
                      </m:sub>
                    </m:sSub>
                    <m:r>
                      <a:rPr lang="en-CA" b="0" i="1" smtClean="0">
                        <a:latin typeface="Cambria Math" panose="02040503050406030204" pitchFamily="18" charset="0"/>
                      </a:rPr>
                      <m:t>=</m:t>
                    </m:r>
                    <m:r>
                      <a:rPr lang="en-CA" b="0" i="1" smtClean="0">
                        <a:latin typeface="Cambria Math" panose="02040503050406030204" pitchFamily="18" charset="0"/>
                      </a:rPr>
                      <m:t>𝛿</m:t>
                    </m:r>
                    <m:r>
                      <a:rPr lang="en-CA" b="0" i="1" smtClean="0">
                        <a:latin typeface="Cambria Math" panose="02040503050406030204" pitchFamily="18" charset="0"/>
                      </a:rPr>
                      <m:t>𝑅</m:t>
                    </m:r>
                    <m:r>
                      <a:rPr lang="en-CA" b="0" i="1" smtClean="0">
                        <a:latin typeface="Cambria Math" panose="02040503050406030204" pitchFamily="18" charset="0"/>
                      </a:rPr>
                      <m:t>, </m:t>
                    </m:r>
                    <m:r>
                      <a:rPr lang="en-CA" b="0" i="1" smtClean="0">
                        <a:latin typeface="Cambria Math" panose="02040503050406030204" pitchFamily="18" charset="0"/>
                      </a:rPr>
                      <m:t>𝐹</m:t>
                    </m:r>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𝑒</m:t>
                        </m:r>
                      </m:e>
                      <m:sup>
                        <m:r>
                          <a:rPr lang="en-CA" b="0" i="1" smtClean="0">
                            <a:latin typeface="Cambria Math" panose="02040503050406030204" pitchFamily="18" charset="0"/>
                          </a:rPr>
                          <m:t>−</m:t>
                        </m:r>
                        <m:r>
                          <a:rPr lang="en-CA" b="0" i="1" smtClean="0">
                            <a:latin typeface="Cambria Math" panose="02040503050406030204" pitchFamily="18" charset="0"/>
                          </a:rPr>
                          <m:t>𝛿</m:t>
                        </m:r>
                      </m:sup>
                    </m:sSup>
                    <m:r>
                      <a:rPr lang="en-CA" b="0" i="1" smtClean="0">
                        <a:latin typeface="Cambria Math" panose="02040503050406030204" pitchFamily="18" charset="0"/>
                      </a:rPr>
                      <m:t>𝑅</m:t>
                    </m:r>
                  </m:oMath>
                </a14:m>
                <a:r>
                  <a:rPr lang="en-CA"/>
                  <a:t>, where </a:t>
                </a:r>
                <a14:m>
                  <m:oMath xmlns:m="http://schemas.openxmlformats.org/officeDocument/2006/math">
                    <m:r>
                      <a:rPr lang="en-CA" b="0" i="1" smtClean="0">
                        <a:latin typeface="Cambria Math" panose="02040503050406030204" pitchFamily="18" charset="0"/>
                      </a:rPr>
                      <m:t>𝑅</m:t>
                    </m:r>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𝑛</m:t>
                        </m:r>
                        <m:r>
                          <a:rPr lang="en-CA" b="0" i="1" smtClean="0">
                            <a:latin typeface="Cambria Math" panose="02040503050406030204" pitchFamily="18" charset="0"/>
                          </a:rPr>
                          <m:t>×</m:t>
                        </m:r>
                        <m:r>
                          <a:rPr lang="en-CA" b="0" i="1" smtClean="0">
                            <a:latin typeface="Cambria Math" panose="02040503050406030204" pitchFamily="18" charset="0"/>
                          </a:rPr>
                          <m:t>𝑘</m:t>
                        </m:r>
                      </m:sup>
                    </m:sSup>
                  </m:oMath>
                </a14:m>
                <a:r>
                  <a:rPr lang="en-CA"/>
                  <a:t> with </a:t>
                </a:r>
                <a:r>
                  <a:rPr lang="en-CA" err="1"/>
                  <a:t>i.i.d.</a:t>
                </a:r>
                <a:r>
                  <a:rPr lang="en-CA"/>
                  <a:t> entries from </a:t>
                </a:r>
                <a14:m>
                  <m:oMath xmlns:m="http://schemas.openxmlformats.org/officeDocument/2006/math">
                    <m:r>
                      <a:rPr lang="en-CA" b="0" i="1" smtClean="0">
                        <a:latin typeface="Cambria Math" panose="02040503050406030204" pitchFamily="18" charset="0"/>
                      </a:rPr>
                      <m:t>𝑁</m:t>
                    </m:r>
                    <m:d>
                      <m:dPr>
                        <m:ctrlPr>
                          <a:rPr lang="en-CA" b="0" i="1" smtClean="0">
                            <a:latin typeface="Cambria Math" panose="02040503050406030204" pitchFamily="18" charset="0"/>
                          </a:rPr>
                        </m:ctrlPr>
                      </m:dPr>
                      <m:e>
                        <m:r>
                          <a:rPr lang="en-CA" b="0" i="1" smtClean="0">
                            <a:latin typeface="Cambria Math" panose="02040503050406030204" pitchFamily="18" charset="0"/>
                          </a:rPr>
                          <m:t>0,</m:t>
                        </m:r>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
                              <a:rPr lang="en-CA" b="0" i="1" smtClean="0">
                                <a:latin typeface="Cambria Math" panose="02040503050406030204" pitchFamily="18" charset="0"/>
                              </a:rPr>
                              <m:t>𝑘</m:t>
                            </m:r>
                          </m:den>
                        </m:f>
                      </m:e>
                    </m:d>
                    <m:r>
                      <a:rPr lang="en-CA" b="0" i="1" smtClean="0">
                        <a:latin typeface="Cambria Math" panose="02040503050406030204" pitchFamily="18" charset="0"/>
                      </a:rPr>
                      <m:t>, </m:t>
                    </m:r>
                    <m:r>
                      <a:rPr lang="en-CA" b="0" i="1" smtClean="0">
                        <a:latin typeface="Cambria Math" panose="02040503050406030204" pitchFamily="18" charset="0"/>
                      </a:rPr>
                      <m:t>𝛿</m:t>
                    </m:r>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sSup>
                          <m:sSupPr>
                            <m:ctrlPr>
                              <a:rPr lang="en-CA" b="0" i="1" smtClean="0">
                                <a:latin typeface="Cambria Math" panose="02040503050406030204" pitchFamily="18" charset="0"/>
                              </a:rPr>
                            </m:ctrlPr>
                          </m:sSupPr>
                          <m:e>
                            <m:r>
                              <a:rPr lang="en-CA" b="0" i="1" smtClean="0">
                                <a:latin typeface="Cambria Math" panose="02040503050406030204" pitchFamily="18" charset="0"/>
                              </a:rPr>
                              <m:t>2</m:t>
                            </m:r>
                          </m:e>
                          <m:sup>
                            <m:r>
                              <a:rPr lang="en-CA" b="0" i="1" smtClean="0">
                                <a:latin typeface="Cambria Math" panose="02040503050406030204" pitchFamily="18" charset="0"/>
                              </a:rPr>
                              <m:t>𝑁</m:t>
                            </m:r>
                          </m:sup>
                        </m:sSup>
                      </m:den>
                    </m:f>
                  </m:oMath>
                </a14:m>
                <a:r>
                  <a:rPr lang="en-CA"/>
                  <a:t>, this theorem still holds, i.e., </a:t>
                </a:r>
                <a:br>
                  <a:rPr lang="en-CA"/>
                </a:br>
                <a:br>
                  <a:rPr lang="en-CA"/>
                </a:br>
                <a14:m>
                  <m:oMath xmlns:m="http://schemas.openxmlformats.org/officeDocument/2006/math">
                    <m:r>
                      <m:rPr>
                        <m:sty m:val="p"/>
                      </m:rPr>
                      <a:rPr lang="en-CA" b="0" i="0" smtClean="0">
                        <a:latin typeface="Cambria Math" panose="02040503050406030204" pitchFamily="18" charset="0"/>
                      </a:rPr>
                      <m:t>softmax</m:t>
                    </m:r>
                    <m:d>
                      <m:dPr>
                        <m:ctrlPr>
                          <a:rPr lang="en-CA" b="0" i="1" smtClean="0">
                            <a:latin typeface="Cambria Math" panose="02040503050406030204" pitchFamily="18" charset="0"/>
                          </a:rPr>
                        </m:ctrlPr>
                      </m:dPr>
                      <m:e>
                        <m:f>
                          <m:fPr>
                            <m:ctrlPr>
                              <a:rPr lang="en-CA" b="0" i="1" smtClean="0">
                                <a:latin typeface="Cambria Math" panose="02040503050406030204" pitchFamily="18" charset="0"/>
                              </a:rPr>
                            </m:ctrlPr>
                          </m:fPr>
                          <m:num>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𝐸</m:t>
                                        </m:r>
                                      </m:e>
                                      <m:sub>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𝑖</m:t>
                                        </m:r>
                                      </m:sub>
                                    </m:sSub>
                                  </m:e>
                                </m:d>
                              </m:e>
                              <m:sup>
                                <m:r>
                                  <a:rPr lang="en-CA" b="0" i="1" smtClean="0">
                                    <a:latin typeface="Cambria Math" panose="02040503050406030204" pitchFamily="18" charset="0"/>
                                  </a:rPr>
                                  <m:t>𝑇</m:t>
                                </m:r>
                              </m:sup>
                            </m:sSup>
                          </m:num>
                          <m:den>
                            <m:rad>
                              <m:radPr>
                                <m:degHide m:val="on"/>
                                <m:ctrlPr>
                                  <a:rPr lang="en-CA" b="0" i="1" smtClean="0">
                                    <a:latin typeface="Cambria Math" panose="02040503050406030204" pitchFamily="18" charset="0"/>
                                  </a:rPr>
                                </m:ctrlPr>
                              </m:radPr>
                              <m:deg/>
                              <m:e>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e>
                            </m:rad>
                          </m:den>
                        </m:f>
                      </m:e>
                    </m:d>
                    <m:sSub>
                      <m:sSubPr>
                        <m:ctrlPr>
                          <a:rPr lang="en-CA" b="0" i="1" smtClean="0">
                            <a:latin typeface="Cambria Math" panose="02040503050406030204" pitchFamily="18" charset="0"/>
                          </a:rPr>
                        </m:ctrlPr>
                      </m:sSubPr>
                      <m:e>
                        <m:r>
                          <a:rPr lang="en-CA" b="0" i="1" smtClean="0">
                            <a:latin typeface="Cambria Math" panose="02040503050406030204" pitchFamily="18" charset="0"/>
                          </a:rPr>
                          <m:t>𝐹</m:t>
                        </m:r>
                      </m:e>
                      <m:sub>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𝑖</m:t>
                        </m:r>
                      </m:sub>
                    </m:sSub>
                    <m:r>
                      <a:rPr lang="en-CA" b="0" i="1" smtClean="0">
                        <a:latin typeface="Cambria Math" panose="02040503050406030204" pitchFamily="18" charset="0"/>
                      </a:rPr>
                      <m:t>~</m:t>
                    </m:r>
                    <m:r>
                      <m:rPr>
                        <m:sty m:val="p"/>
                      </m:rPr>
                      <a:rPr lang="en-CA">
                        <a:latin typeface="Cambria Math" panose="02040503050406030204" pitchFamily="18" charset="0"/>
                      </a:rPr>
                      <m:t>softmax</m:t>
                    </m:r>
                    <m:d>
                      <m:dPr>
                        <m:ctrlPr>
                          <a:rPr lang="en-CA" i="1">
                            <a:latin typeface="Cambria Math" panose="02040503050406030204" pitchFamily="18" charset="0"/>
                          </a:rPr>
                        </m:ctrlPr>
                      </m:dPr>
                      <m:e>
                        <m:f>
                          <m:fPr>
                            <m:ctrlPr>
                              <a:rPr lang="en-CA" i="1">
                                <a:latin typeface="Cambria Math" panose="02040503050406030204" pitchFamily="18" charset="0"/>
                              </a:rPr>
                            </m:ctrlPr>
                          </m:fPr>
                          <m:num>
                            <m:sSub>
                              <m:sSubPr>
                                <m:ctrlPr>
                                  <a:rPr lang="en-CA" b="0" i="1" smtClean="0">
                                    <a:latin typeface="Cambria Math" panose="02040503050406030204" pitchFamily="18" charset="0"/>
                                  </a:rPr>
                                </m:ctrlPr>
                              </m:sSubPr>
                              <m:e>
                                <m:r>
                                  <a:rPr lang="en-CA" i="1">
                                    <a:latin typeface="Cambria Math" panose="02040503050406030204" pitchFamily="18" charset="0"/>
                                  </a:rPr>
                                  <m:t>𝑄</m:t>
                                </m:r>
                              </m:e>
                              <m:sub>
                                <m:r>
                                  <a:rPr lang="en-CA" b="0" i="1" smtClean="0">
                                    <a:latin typeface="Cambria Math" panose="02040503050406030204" pitchFamily="18" charset="0"/>
                                  </a:rPr>
                                  <m:t>𝑖</m:t>
                                </m:r>
                              </m:sub>
                            </m:sSub>
                            <m:sSup>
                              <m:sSupPr>
                                <m:ctrlPr>
                                  <a:rPr lang="en-CA" i="1">
                                    <a:latin typeface="Cambria Math" panose="02040503050406030204" pitchFamily="18" charset="0"/>
                                  </a:rPr>
                                </m:ctrlPr>
                              </m:sSup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𝑖</m:t>
                                    </m:r>
                                  </m:sub>
                                </m:sSub>
                              </m:e>
                              <m:sup>
                                <m:r>
                                  <a:rPr lang="en-CA" i="1">
                                    <a:latin typeface="Cambria Math" panose="02040503050406030204" pitchFamily="18" charset="0"/>
                                  </a:rPr>
                                  <m:t>𝑇</m:t>
                                </m:r>
                              </m:sup>
                            </m:sSup>
                          </m:num>
                          <m:den>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sSub>
                      <m:sSubPr>
                        <m:ctrlPr>
                          <a:rPr lang="en-CA" i="1">
                            <a:latin typeface="Cambria Math" panose="02040503050406030204" pitchFamily="18" charset="0"/>
                          </a:rPr>
                        </m:ctrlPr>
                      </m:sSubPr>
                      <m:e>
                        <m:r>
                          <a:rPr lang="en-CA" i="1">
                            <a:latin typeface="Cambria Math" panose="02040503050406030204" pitchFamily="18" charset="0"/>
                          </a:rPr>
                          <m:t>𝑉</m:t>
                        </m:r>
                      </m:e>
                      <m:sub>
                        <m:r>
                          <a:rPr lang="en-CA" i="1">
                            <a:latin typeface="Cambria Math" panose="02040503050406030204" pitchFamily="18" charset="0"/>
                          </a:rPr>
                          <m:t>𝑖</m:t>
                        </m:r>
                      </m:sub>
                    </m:sSub>
                  </m:oMath>
                </a14:m>
                <a:endParaRPr lang="en-CA"/>
              </a:p>
            </p:txBody>
          </p:sp>
        </mc:Choice>
        <mc:Fallback xmlns="">
          <p:sp>
            <p:nvSpPr>
              <p:cNvPr id="3" name="Content Placeholder 2">
                <a:extLst>
                  <a:ext uri="{FF2B5EF4-FFF2-40B4-BE49-F238E27FC236}">
                    <a16:creationId xmlns:a16="http://schemas.microsoft.com/office/drawing/2014/main" id="{77B084A6-ACEA-2694-BDBB-FCF47E7255C9}"/>
                  </a:ext>
                </a:extLst>
              </p:cNvPr>
              <p:cNvSpPr>
                <a:spLocks noGrp="1" noRot="1" noChangeAspect="1" noMove="1" noResize="1" noEditPoints="1" noAdjustHandles="1" noChangeArrowheads="1" noChangeShapeType="1" noTextEdit="1"/>
              </p:cNvSpPr>
              <p:nvPr>
                <p:ph idx="1"/>
              </p:nvPr>
            </p:nvSpPr>
            <p:spPr>
              <a:xfrm>
                <a:off x="838200" y="1260629"/>
                <a:ext cx="10515600" cy="4916334"/>
              </a:xfrm>
              <a:blipFill>
                <a:blip r:embed="rId3"/>
                <a:stretch>
                  <a:fillRect l="-1043"/>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D9A7C160-344E-525F-DDAC-0A0B4B3691C9}"/>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809D1C7F-22F4-1DCC-5922-96167D2F40A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B222AB5-51E1-2749-1C04-F376CA397ABD}"/>
              </a:ext>
            </a:extLst>
          </p:cNvPr>
          <p:cNvSpPr>
            <a:spLocks noGrp="1"/>
          </p:cNvSpPr>
          <p:nvPr>
            <p:ph type="sldNum" sz="quarter" idx="12"/>
          </p:nvPr>
        </p:nvSpPr>
        <p:spPr/>
        <p:txBody>
          <a:bodyPr/>
          <a:lstStyle/>
          <a:p>
            <a:fld id="{D4F24A5E-B0D2-394D-9970-9AE06BCB59C1}" type="slidenum">
              <a:rPr lang="en-US" smtClean="0"/>
              <a:t>14</a:t>
            </a:fld>
            <a:endParaRPr lang="en-US"/>
          </a:p>
        </p:txBody>
      </p:sp>
      <p:pic>
        <p:nvPicPr>
          <p:cNvPr id="8" name="Picture 7">
            <a:extLst>
              <a:ext uri="{FF2B5EF4-FFF2-40B4-BE49-F238E27FC236}">
                <a16:creationId xmlns:a16="http://schemas.microsoft.com/office/drawing/2014/main" id="{C25B8E8E-208D-AF0F-684C-C6C0C0BE6FD9}"/>
              </a:ext>
            </a:extLst>
          </p:cNvPr>
          <p:cNvPicPr>
            <a:picLocks noChangeAspect="1"/>
          </p:cNvPicPr>
          <p:nvPr/>
        </p:nvPicPr>
        <p:blipFill>
          <a:blip r:embed="rId4"/>
          <a:stretch>
            <a:fillRect/>
          </a:stretch>
        </p:blipFill>
        <p:spPr>
          <a:xfrm>
            <a:off x="838200" y="4627296"/>
            <a:ext cx="10515600" cy="1549667"/>
          </a:xfrm>
          <a:prstGeom prst="rect">
            <a:avLst/>
          </a:prstGeom>
        </p:spPr>
      </p:pic>
    </p:spTree>
    <p:extLst>
      <p:ext uri="{BB962C8B-B14F-4D97-AF65-F5344CB8AC3E}">
        <p14:creationId xmlns:p14="http://schemas.microsoft.com/office/powerpoint/2010/main" val="20302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20"/>
                                  </p:iterate>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0894-D1F1-1F94-425F-F6E937240BC8}"/>
              </a:ext>
            </a:extLst>
          </p:cNvPr>
          <p:cNvSpPr>
            <a:spLocks noGrp="1"/>
          </p:cNvSpPr>
          <p:nvPr>
            <p:ph type="title"/>
          </p:nvPr>
        </p:nvSpPr>
        <p:spPr/>
        <p:txBody>
          <a:bodyPr/>
          <a:lstStyle/>
          <a:p>
            <a:r>
              <a:rPr lang="en-CA" err="1"/>
              <a:t>Linformer</a:t>
            </a:r>
            <a:r>
              <a:rPr lang="en-CA"/>
              <a:t>: Experiments</a:t>
            </a:r>
          </a:p>
        </p:txBody>
      </p:sp>
      <p:pic>
        <p:nvPicPr>
          <p:cNvPr id="8" name="Content Placeholder 7">
            <a:extLst>
              <a:ext uri="{FF2B5EF4-FFF2-40B4-BE49-F238E27FC236}">
                <a16:creationId xmlns:a16="http://schemas.microsoft.com/office/drawing/2014/main" id="{B7EF8601-9641-3B23-D00B-B4B0A8A4CB30}"/>
              </a:ext>
            </a:extLst>
          </p:cNvPr>
          <p:cNvPicPr>
            <a:picLocks noGrp="1" noChangeAspect="1"/>
          </p:cNvPicPr>
          <p:nvPr>
            <p:ph idx="1"/>
          </p:nvPr>
        </p:nvPicPr>
        <p:blipFill>
          <a:blip r:embed="rId3"/>
          <a:stretch>
            <a:fillRect/>
          </a:stretch>
        </p:blipFill>
        <p:spPr>
          <a:xfrm>
            <a:off x="4901011" y="1260629"/>
            <a:ext cx="6452789" cy="4471060"/>
          </a:xfrm>
        </p:spPr>
      </p:pic>
      <p:sp>
        <p:nvSpPr>
          <p:cNvPr id="4" name="Date Placeholder 3">
            <a:extLst>
              <a:ext uri="{FF2B5EF4-FFF2-40B4-BE49-F238E27FC236}">
                <a16:creationId xmlns:a16="http://schemas.microsoft.com/office/drawing/2014/main" id="{C1EA42BD-2452-42A0-F221-6B84D6AE0F87}"/>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37DDFCE9-CE46-216E-7828-991744584B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2C53523-46A6-E229-D1EF-C5677FBE6322}"/>
              </a:ext>
            </a:extLst>
          </p:cNvPr>
          <p:cNvSpPr>
            <a:spLocks noGrp="1"/>
          </p:cNvSpPr>
          <p:nvPr>
            <p:ph type="sldNum" sz="quarter" idx="12"/>
          </p:nvPr>
        </p:nvSpPr>
        <p:spPr/>
        <p:txBody>
          <a:bodyPr/>
          <a:lstStyle/>
          <a:p>
            <a:fld id="{D4F24A5E-B0D2-394D-9970-9AE06BCB59C1}" type="slidenum">
              <a:rPr lang="en-US" smtClean="0"/>
              <a:t>15</a:t>
            </a:fld>
            <a:endParaRPr lang="en-US"/>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987AA4CA-9AB2-B5BB-2B50-3FD59208AA65}"/>
                  </a:ext>
                </a:extLst>
              </p:cNvPr>
              <p:cNvSpPr txBox="1">
                <a:spLocks/>
              </p:cNvSpPr>
              <p:nvPr/>
            </p:nvSpPr>
            <p:spPr>
              <a:xfrm>
                <a:off x="838199" y="1260629"/>
                <a:ext cx="4114799" cy="49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The performance aligns with that of the standard transformer.</a:t>
                </a:r>
              </a:p>
              <a:p>
                <a:r>
                  <a:rPr lang="en-CA"/>
                  <a:t>Different sharing:</a:t>
                </a:r>
              </a:p>
              <a:p>
                <a:pPr lvl="1"/>
                <a:r>
                  <a:rPr lang="en-CA" err="1"/>
                  <a:t>Headwise</a:t>
                </a:r>
                <a:r>
                  <a:rPr lang="en-CA"/>
                  <a:t>: same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𝐸</m:t>
                        </m:r>
                      </m:e>
                      <m:sub>
                        <m:r>
                          <a:rPr lang="en-CA" b="0" i="1" smtClean="0">
                            <a:latin typeface="Cambria Math" panose="02040503050406030204" pitchFamily="18" charset="0"/>
                          </a:rPr>
                          <m:t>𝑖</m:t>
                        </m:r>
                      </m:sub>
                    </m:sSub>
                    <m:r>
                      <a:rPr lang="en-CA" b="0" i="1" smtClean="0">
                        <a:latin typeface="Cambria Math" panose="02040503050406030204" pitchFamily="18" charset="0"/>
                      </a:rPr>
                      <m:t>=</m:t>
                    </m:r>
                    <m:r>
                      <a:rPr lang="en-CA" b="0" i="1" smtClean="0">
                        <a:latin typeface="Cambria Math" panose="02040503050406030204" pitchFamily="18" charset="0"/>
                      </a:rPr>
                      <m:t>𝐸</m:t>
                    </m:r>
                  </m:oMath>
                </a14:m>
                <a:r>
                  <a:rPr lang="en-CA"/>
                  <a:t> and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𝐹</m:t>
                        </m:r>
                      </m:e>
                      <m:sub>
                        <m:r>
                          <a:rPr lang="en-CA" b="0" i="1" smtClean="0">
                            <a:latin typeface="Cambria Math" panose="02040503050406030204" pitchFamily="18" charset="0"/>
                          </a:rPr>
                          <m:t>𝑖</m:t>
                        </m:r>
                      </m:sub>
                    </m:sSub>
                    <m:r>
                      <a:rPr lang="en-CA" b="0" i="1" smtClean="0">
                        <a:latin typeface="Cambria Math" panose="02040503050406030204" pitchFamily="18" charset="0"/>
                      </a:rPr>
                      <m:t>=</m:t>
                    </m:r>
                    <m:r>
                      <a:rPr lang="en-CA" b="0" i="1" smtClean="0">
                        <a:latin typeface="Cambria Math" panose="02040503050406030204" pitchFamily="18" charset="0"/>
                      </a:rPr>
                      <m:t>𝐹</m:t>
                    </m:r>
                  </m:oMath>
                </a14:m>
                <a:r>
                  <a:rPr lang="en-CA"/>
                  <a:t> for all </a:t>
                </a:r>
                <a14:m>
                  <m:oMath xmlns:m="http://schemas.openxmlformats.org/officeDocument/2006/math">
                    <m:r>
                      <a:rPr lang="en-CA" b="0" i="1" smtClean="0">
                        <a:latin typeface="Cambria Math" panose="02040503050406030204" pitchFamily="18" charset="0"/>
                      </a:rPr>
                      <m:t>𝑖</m:t>
                    </m:r>
                    <m:r>
                      <a:rPr lang="en-CA" b="0" i="0" smtClean="0">
                        <a:latin typeface="Cambria Math" panose="02040503050406030204" pitchFamily="18" charset="0"/>
                      </a:rPr>
                      <m:t>.</m:t>
                    </m:r>
                  </m:oMath>
                </a14:m>
                <a:endParaRPr lang="en-CA"/>
              </a:p>
              <a:p>
                <a:pPr lvl="1"/>
                <a:r>
                  <a:rPr lang="en-CA"/>
                  <a:t>Key-value: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𝐸</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𝐹</m:t>
                        </m:r>
                      </m:e>
                      <m:sub>
                        <m:r>
                          <a:rPr lang="en-CA" b="0" i="1" smtClean="0">
                            <a:latin typeface="Cambria Math" panose="02040503050406030204" pitchFamily="18" charset="0"/>
                          </a:rPr>
                          <m:t>𝑖</m:t>
                        </m:r>
                      </m:sub>
                    </m:sSub>
                    <m:r>
                      <a:rPr lang="en-CA" b="0" i="1" smtClean="0">
                        <a:latin typeface="Cambria Math" panose="02040503050406030204" pitchFamily="18" charset="0"/>
                      </a:rPr>
                      <m:t>=</m:t>
                    </m:r>
                    <m:r>
                      <a:rPr lang="en-CA" b="0" i="1" smtClean="0">
                        <a:latin typeface="Cambria Math" panose="02040503050406030204" pitchFamily="18" charset="0"/>
                      </a:rPr>
                      <m:t>𝐸</m:t>
                    </m:r>
                  </m:oMath>
                </a14:m>
                <a:r>
                  <a:rPr lang="en-CA"/>
                  <a:t>.</a:t>
                </a:r>
              </a:p>
              <a:p>
                <a:pPr lvl="1"/>
                <a:r>
                  <a:rPr lang="en-CA"/>
                  <a:t>Layerwise: single </a:t>
                </a:r>
                <a14:m>
                  <m:oMath xmlns:m="http://schemas.openxmlformats.org/officeDocument/2006/math">
                    <m:r>
                      <a:rPr lang="en-CA" i="1">
                        <a:latin typeface="Cambria Math" panose="02040503050406030204" pitchFamily="18" charset="0"/>
                      </a:rPr>
                      <m:t>𝐸</m:t>
                    </m:r>
                  </m:oMath>
                </a14:m>
                <a:r>
                  <a:rPr lang="en-CA"/>
                  <a:t> for all.</a:t>
                </a:r>
              </a:p>
              <a:p>
                <a:r>
                  <a:rPr lang="en-CA"/>
                  <a:t>For different </a:t>
                </a:r>
                <a14:m>
                  <m:oMath xmlns:m="http://schemas.openxmlformats.org/officeDocument/2006/math">
                    <m:r>
                      <a:rPr lang="en-CA" b="0" i="1" smtClean="0">
                        <a:latin typeface="Cambria Math" panose="02040503050406030204" pitchFamily="18" charset="0"/>
                      </a:rPr>
                      <m:t>𝑛</m:t>
                    </m:r>
                  </m:oMath>
                </a14:m>
                <a:r>
                  <a:rPr lang="en-CA"/>
                  <a:t> and </a:t>
                </a:r>
                <a14:m>
                  <m:oMath xmlns:m="http://schemas.openxmlformats.org/officeDocument/2006/math">
                    <m:r>
                      <a:rPr lang="en-CA" b="0" i="1" smtClean="0">
                        <a:latin typeface="Cambria Math" panose="02040503050406030204" pitchFamily="18" charset="0"/>
                      </a:rPr>
                      <m:t>𝑘</m:t>
                    </m:r>
                  </m:oMath>
                </a14:m>
                <a:r>
                  <a:rPr lang="en-CA"/>
                  <a:t>: the performance merges eventually.</a:t>
                </a:r>
              </a:p>
              <a:p>
                <a:endParaRPr lang="en-CA"/>
              </a:p>
            </p:txBody>
          </p:sp>
        </mc:Choice>
        <mc:Fallback xmlns="">
          <p:sp>
            <p:nvSpPr>
              <p:cNvPr id="10" name="Content Placeholder 2">
                <a:extLst>
                  <a:ext uri="{FF2B5EF4-FFF2-40B4-BE49-F238E27FC236}">
                    <a16:creationId xmlns:a16="http://schemas.microsoft.com/office/drawing/2014/main" id="{987AA4CA-9AB2-B5BB-2B50-3FD59208AA65}"/>
                  </a:ext>
                </a:extLst>
              </p:cNvPr>
              <p:cNvSpPr txBox="1">
                <a:spLocks noRot="1" noChangeAspect="1" noMove="1" noResize="1" noEditPoints="1" noAdjustHandles="1" noChangeArrowheads="1" noChangeShapeType="1" noTextEdit="1"/>
              </p:cNvSpPr>
              <p:nvPr/>
            </p:nvSpPr>
            <p:spPr>
              <a:xfrm>
                <a:off x="838199" y="1260629"/>
                <a:ext cx="4114799" cy="4916334"/>
              </a:xfrm>
              <a:prstGeom prst="rect">
                <a:avLst/>
              </a:prstGeom>
              <a:blipFill>
                <a:blip r:embed="rId4"/>
                <a:stretch>
                  <a:fillRect l="-2519" t="-2109" r="-4148"/>
                </a:stretch>
              </a:blipFill>
            </p:spPr>
            <p:txBody>
              <a:bodyPr/>
              <a:lstStyle/>
              <a:p>
                <a:r>
                  <a:rPr lang="en-CA">
                    <a:noFill/>
                  </a:rPr>
                  <a:t> </a:t>
                </a:r>
              </a:p>
            </p:txBody>
          </p:sp>
        </mc:Fallback>
      </mc:AlternateContent>
    </p:spTree>
    <p:extLst>
      <p:ext uri="{BB962C8B-B14F-4D97-AF65-F5344CB8AC3E}">
        <p14:creationId xmlns:p14="http://schemas.microsoft.com/office/powerpoint/2010/main" val="395234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20"/>
                                  </p:iterate>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20"/>
                                  </p:iterate>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par>
                          <p:cTn id="16" fill="hold">
                            <p:stCondLst>
                              <p:cond delay="321"/>
                            </p:stCondLst>
                            <p:childTnLst>
                              <p:par>
                                <p:cTn id="17" presetID="1" presetClass="entr" presetSubtype="0" fill="hold" grpId="0" nodeType="afterEffect">
                                  <p:stCondLst>
                                    <p:cond delay="0"/>
                                  </p:stCondLst>
                                  <p:iterate type="lt">
                                    <p:tmAbs val="20"/>
                                  </p:iterate>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par>
                          <p:cTn id="19" fill="hold">
                            <p:stCondLst>
                              <p:cond delay="1062"/>
                            </p:stCondLst>
                            <p:childTnLst>
                              <p:par>
                                <p:cTn id="20" presetID="1" presetClass="entr" presetSubtype="0" fill="hold" grpId="0" nodeType="afterEffect">
                                  <p:stCondLst>
                                    <p:cond delay="0"/>
                                  </p:stCondLst>
                                  <p:iterate type="lt">
                                    <p:tmAbs val="20"/>
                                  </p:iterate>
                                  <p:childTnLst>
                                    <p:set>
                                      <p:cBhvr>
                                        <p:cTn id="21" dur="1" fill="hold">
                                          <p:stCondLst>
                                            <p:cond delay="0"/>
                                          </p:stCondLst>
                                        </p:cTn>
                                        <p:tgtEl>
                                          <p:spTgt spid="10">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iterate type="lt">
                                    <p:tmAbs val="20"/>
                                  </p:iterate>
                                  <p:childTnLst>
                                    <p:set>
                                      <p:cBhvr>
                                        <p:cTn id="23"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type="lt">
                                    <p:tmAbs val="20"/>
                                  </p:iterate>
                                  <p:childTnLst>
                                    <p:set>
                                      <p:cBhvr>
                                        <p:cTn id="27"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EBEE-F3F4-A288-CF63-7DB550891195}"/>
              </a:ext>
            </a:extLst>
          </p:cNvPr>
          <p:cNvSpPr>
            <a:spLocks noGrp="1"/>
          </p:cNvSpPr>
          <p:nvPr>
            <p:ph type="title"/>
          </p:nvPr>
        </p:nvSpPr>
        <p:spPr/>
        <p:txBody>
          <a:bodyPr/>
          <a:lstStyle/>
          <a:p>
            <a:r>
              <a:rPr lang="en-CA" err="1"/>
              <a:t>Linformer</a:t>
            </a:r>
            <a:r>
              <a:rPr lang="en-CA"/>
              <a:t>: Experiments</a:t>
            </a:r>
          </a:p>
        </p:txBody>
      </p:sp>
      <p:pic>
        <p:nvPicPr>
          <p:cNvPr id="8" name="Content Placeholder 7">
            <a:extLst>
              <a:ext uri="{FF2B5EF4-FFF2-40B4-BE49-F238E27FC236}">
                <a16:creationId xmlns:a16="http://schemas.microsoft.com/office/drawing/2014/main" id="{75CCA214-4404-AABB-18CB-2B7E4A9503F9}"/>
              </a:ext>
            </a:extLst>
          </p:cNvPr>
          <p:cNvPicPr>
            <a:picLocks noGrp="1" noChangeAspect="1"/>
          </p:cNvPicPr>
          <p:nvPr>
            <p:ph idx="1"/>
          </p:nvPr>
        </p:nvPicPr>
        <p:blipFill>
          <a:blip r:embed="rId3"/>
          <a:stretch>
            <a:fillRect/>
          </a:stretch>
        </p:blipFill>
        <p:spPr>
          <a:xfrm>
            <a:off x="900828" y="1260475"/>
            <a:ext cx="10390343" cy="4916488"/>
          </a:xfrm>
        </p:spPr>
      </p:pic>
      <p:sp>
        <p:nvSpPr>
          <p:cNvPr id="4" name="Date Placeholder 3">
            <a:extLst>
              <a:ext uri="{FF2B5EF4-FFF2-40B4-BE49-F238E27FC236}">
                <a16:creationId xmlns:a16="http://schemas.microsoft.com/office/drawing/2014/main" id="{63D9A8CB-DE79-4914-08FF-DA2F1A0A1FC9}"/>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58ED1FFA-7666-573C-5F21-475242271F0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5B3C171-D9A8-5AFA-EA40-A780BCB61492}"/>
              </a:ext>
            </a:extLst>
          </p:cNvPr>
          <p:cNvSpPr>
            <a:spLocks noGrp="1"/>
          </p:cNvSpPr>
          <p:nvPr>
            <p:ph type="sldNum" sz="quarter" idx="12"/>
          </p:nvPr>
        </p:nvSpPr>
        <p:spPr/>
        <p:txBody>
          <a:bodyPr/>
          <a:lstStyle/>
          <a:p>
            <a:fld id="{D4F24A5E-B0D2-394D-9970-9AE06BCB59C1}" type="slidenum">
              <a:rPr lang="en-US" smtClean="0"/>
              <a:t>16</a:t>
            </a:fld>
            <a:endParaRPr lang="en-US"/>
          </a:p>
        </p:txBody>
      </p:sp>
    </p:spTree>
    <p:extLst>
      <p:ext uri="{BB962C8B-B14F-4D97-AF65-F5344CB8AC3E}">
        <p14:creationId xmlns:p14="http://schemas.microsoft.com/office/powerpoint/2010/main" val="9593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B137-B050-3824-9D7F-CBCACFA6D38A}"/>
              </a:ext>
            </a:extLst>
          </p:cNvPr>
          <p:cNvSpPr>
            <a:spLocks noGrp="1"/>
          </p:cNvSpPr>
          <p:nvPr>
            <p:ph type="title"/>
          </p:nvPr>
        </p:nvSpPr>
        <p:spPr/>
        <p:txBody>
          <a:bodyPr/>
          <a:lstStyle/>
          <a:p>
            <a:r>
              <a:rPr lang="en-CA" err="1"/>
              <a:t>Linformer</a:t>
            </a:r>
            <a:r>
              <a:rPr lang="en-CA"/>
              <a:t>: Experiments</a:t>
            </a:r>
          </a:p>
        </p:txBody>
      </p:sp>
      <p:pic>
        <p:nvPicPr>
          <p:cNvPr id="8" name="Content Placeholder 7">
            <a:extLst>
              <a:ext uri="{FF2B5EF4-FFF2-40B4-BE49-F238E27FC236}">
                <a16:creationId xmlns:a16="http://schemas.microsoft.com/office/drawing/2014/main" id="{E3CD9CAD-2E51-5986-9668-B699F26ADFA3}"/>
              </a:ext>
            </a:extLst>
          </p:cNvPr>
          <p:cNvPicPr>
            <a:picLocks noGrp="1" noChangeAspect="1"/>
          </p:cNvPicPr>
          <p:nvPr>
            <p:ph idx="1"/>
          </p:nvPr>
        </p:nvPicPr>
        <p:blipFill>
          <a:blip r:embed="rId3"/>
          <a:stretch>
            <a:fillRect/>
          </a:stretch>
        </p:blipFill>
        <p:spPr>
          <a:xfrm>
            <a:off x="838200" y="1520856"/>
            <a:ext cx="10515600" cy="4395725"/>
          </a:xfrm>
        </p:spPr>
      </p:pic>
      <p:sp>
        <p:nvSpPr>
          <p:cNvPr id="4" name="Date Placeholder 3">
            <a:extLst>
              <a:ext uri="{FF2B5EF4-FFF2-40B4-BE49-F238E27FC236}">
                <a16:creationId xmlns:a16="http://schemas.microsoft.com/office/drawing/2014/main" id="{37007482-7BE4-8DF5-45C7-79270264EA33}"/>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D2438FF3-7650-1D1D-C7A1-2D967ED63E7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5A81CCC-4410-F94D-D972-7FDCA1045D8E}"/>
              </a:ext>
            </a:extLst>
          </p:cNvPr>
          <p:cNvSpPr>
            <a:spLocks noGrp="1"/>
          </p:cNvSpPr>
          <p:nvPr>
            <p:ph type="sldNum" sz="quarter" idx="12"/>
          </p:nvPr>
        </p:nvSpPr>
        <p:spPr/>
        <p:txBody>
          <a:bodyPr/>
          <a:lstStyle/>
          <a:p>
            <a:fld id="{D4F24A5E-B0D2-394D-9970-9AE06BCB59C1}" type="slidenum">
              <a:rPr lang="en-US" smtClean="0"/>
              <a:t>17</a:t>
            </a:fld>
            <a:endParaRPr lang="en-US"/>
          </a:p>
        </p:txBody>
      </p:sp>
    </p:spTree>
    <p:extLst>
      <p:ext uri="{BB962C8B-B14F-4D97-AF65-F5344CB8AC3E}">
        <p14:creationId xmlns:p14="http://schemas.microsoft.com/office/powerpoint/2010/main" val="13303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8D5F0-4DBA-FDAD-AD9E-9A07DC7A17A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609BD6C-AF01-34AE-78B7-A87E64F5C47D}"/>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2D454645-4491-192C-DCAE-0EACF8D6CC3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30F1870-D1F5-E7E2-2AD2-7C00CFB07D55}"/>
              </a:ext>
            </a:extLst>
          </p:cNvPr>
          <p:cNvSpPr>
            <a:spLocks noGrp="1"/>
          </p:cNvSpPr>
          <p:nvPr>
            <p:ph type="sldNum" sz="quarter" idx="12"/>
          </p:nvPr>
        </p:nvSpPr>
        <p:spPr/>
        <p:txBody>
          <a:bodyPr/>
          <a:lstStyle/>
          <a:p>
            <a:fld id="{D4F24A5E-B0D2-394D-9970-9AE06BCB59C1}" type="slidenum">
              <a:rPr lang="en-US" smtClean="0"/>
              <a:t>18</a:t>
            </a:fld>
            <a:endParaRPr lang="en-US"/>
          </a:p>
        </p:txBody>
      </p:sp>
      <p:sp>
        <p:nvSpPr>
          <p:cNvPr id="2" name="Title 1">
            <a:extLst>
              <a:ext uri="{FF2B5EF4-FFF2-40B4-BE49-F238E27FC236}">
                <a16:creationId xmlns:a16="http://schemas.microsoft.com/office/drawing/2014/main" id="{33A82D8A-71DB-43AF-4D6A-DCCCA16913C4}"/>
              </a:ext>
            </a:extLst>
          </p:cNvPr>
          <p:cNvSpPr>
            <a:spLocks noGrp="1"/>
          </p:cNvSpPr>
          <p:nvPr>
            <p:ph type="title"/>
          </p:nvPr>
        </p:nvSpPr>
        <p:spPr>
          <a:xfrm>
            <a:off x="838200" y="2245647"/>
            <a:ext cx="10515600" cy="902162"/>
          </a:xfrm>
        </p:spPr>
        <p:txBody>
          <a:bodyPr>
            <a:normAutofit/>
          </a:bodyPr>
          <a:lstStyle/>
          <a:p>
            <a:pPr algn="ctr"/>
            <a:r>
              <a:rPr lang="en-US"/>
              <a:t>Linearized Attention (Aug 2020)</a:t>
            </a:r>
          </a:p>
        </p:txBody>
      </p:sp>
      <p:sp>
        <p:nvSpPr>
          <p:cNvPr id="7" name="Subtitle 6">
            <a:extLst>
              <a:ext uri="{FF2B5EF4-FFF2-40B4-BE49-F238E27FC236}">
                <a16:creationId xmlns:a16="http://schemas.microsoft.com/office/drawing/2014/main" id="{15950F67-293B-D55D-21CE-532DB477512D}"/>
              </a:ext>
            </a:extLst>
          </p:cNvPr>
          <p:cNvSpPr>
            <a:spLocks noGrp="1"/>
          </p:cNvSpPr>
          <p:nvPr>
            <p:ph type="subTitle" idx="4294967295"/>
          </p:nvPr>
        </p:nvSpPr>
        <p:spPr>
          <a:xfrm>
            <a:off x="838199" y="3377610"/>
            <a:ext cx="10515600" cy="665163"/>
          </a:xfrm>
        </p:spPr>
        <p:txBody>
          <a:bodyPr>
            <a:normAutofit fontScale="85000" lnSpcReduction="20000"/>
          </a:bodyPr>
          <a:lstStyle/>
          <a:p>
            <a:pPr marL="0" indent="0" algn="ctr">
              <a:buNone/>
            </a:pPr>
            <a:r>
              <a:rPr lang="en-US"/>
              <a:t>Transformers are RNNs: Fast Autoregressive Transformers with Linear Attention</a:t>
            </a:r>
            <a:br>
              <a:rPr lang="en-US"/>
            </a:br>
            <a:r>
              <a:rPr lang="en-CA"/>
              <a:t>Angelos </a:t>
            </a:r>
            <a:r>
              <a:rPr lang="en-CA" err="1"/>
              <a:t>Katharopoulos</a:t>
            </a:r>
            <a:r>
              <a:rPr lang="en-CA"/>
              <a:t>, </a:t>
            </a:r>
            <a:r>
              <a:rPr lang="en-CA" err="1"/>
              <a:t>Apoorv</a:t>
            </a:r>
            <a:r>
              <a:rPr lang="en-CA"/>
              <a:t> Vyas, Nikolaos Pappas, and François Fleuret </a:t>
            </a:r>
            <a:endParaRPr lang="en-US"/>
          </a:p>
        </p:txBody>
      </p:sp>
    </p:spTree>
    <p:extLst>
      <p:ext uri="{BB962C8B-B14F-4D97-AF65-F5344CB8AC3E}">
        <p14:creationId xmlns:p14="http://schemas.microsoft.com/office/powerpoint/2010/main" val="13928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C9FF-997A-4A1F-2010-4C8B1496BDBF}"/>
              </a:ext>
            </a:extLst>
          </p:cNvPr>
          <p:cNvSpPr>
            <a:spLocks noGrp="1"/>
          </p:cNvSpPr>
          <p:nvPr>
            <p:ph type="title"/>
          </p:nvPr>
        </p:nvSpPr>
        <p:spPr/>
        <p:txBody>
          <a:bodyPr/>
          <a:lstStyle/>
          <a:p>
            <a:r>
              <a:rPr lang="en-US"/>
              <a:t>Linearized Attention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E7FF34-2BAB-8DFA-BCCB-DE28008AFEEB}"/>
                  </a:ext>
                </a:extLst>
              </p:cNvPr>
              <p:cNvSpPr>
                <a:spLocks noGrp="1"/>
              </p:cNvSpPr>
              <p:nvPr>
                <p:ph idx="1"/>
              </p:nvPr>
            </p:nvSpPr>
            <p:spPr/>
            <p:txBody>
              <a:bodyPr>
                <a:normAutofit lnSpcReduction="10000"/>
              </a:bodyPr>
              <a:lstStyle/>
              <a:p>
                <a:r>
                  <a:rPr lang="en-US" sz="2400"/>
                  <a:t>Recall the definition of the </a:t>
                </a:r>
                <a14:m>
                  <m:oMath xmlns:m="http://schemas.openxmlformats.org/officeDocument/2006/math">
                    <m:r>
                      <m:rPr>
                        <m:sty m:val="p"/>
                      </m:rPr>
                      <a:rPr lang="en-CA" sz="2400" b="0" i="0" smtClean="0">
                        <a:latin typeface="Cambria Math" panose="02040503050406030204" pitchFamily="18" charset="0"/>
                      </a:rPr>
                      <m:t>softmax</m:t>
                    </m:r>
                  </m:oMath>
                </a14:m>
                <a:r>
                  <a:rPr lang="en-US" sz="2400"/>
                  <a:t> function:</a:t>
                </a:r>
                <a:br>
                  <a:rPr lang="en-US" sz="2400"/>
                </a:br>
                <a14:m>
                  <m:oMath xmlns:m="http://schemas.openxmlformats.org/officeDocument/2006/math">
                    <m:r>
                      <m:rPr>
                        <m:sty m:val="p"/>
                      </m:rPr>
                      <a:rPr lang="en-CA" sz="2400" b="0" i="0" smtClean="0">
                        <a:latin typeface="Cambria Math" panose="02040503050406030204" pitchFamily="18" charset="0"/>
                      </a:rPr>
                      <m:t>softmax</m:t>
                    </m:r>
                    <m:sSub>
                      <m:sSubPr>
                        <m:ctrlPr>
                          <a:rPr lang="en-CA" sz="2400" b="0" i="1" smtClean="0">
                            <a:latin typeface="Cambria Math" panose="02040503050406030204" pitchFamily="18" charset="0"/>
                          </a:rPr>
                        </m:ctrlPr>
                      </m:sSubPr>
                      <m:e>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𝑥</m:t>
                            </m:r>
                          </m:e>
                        </m:d>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f>
                      <m:fPr>
                        <m:ctrlPr>
                          <a:rPr lang="en-CA" sz="2400" b="0" i="1" smtClean="0">
                            <a:latin typeface="Cambria Math" panose="02040503050406030204" pitchFamily="18" charset="0"/>
                          </a:rPr>
                        </m:ctrlPr>
                      </m:fPr>
                      <m:num>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𝑒</m:t>
                            </m:r>
                          </m:e>
                          <m:sup>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𝑥</m:t>
                                </m:r>
                              </m:e>
                              <m:sub>
                                <m:r>
                                  <a:rPr lang="en-CA" sz="2400" b="0" i="1" smtClean="0">
                                    <a:latin typeface="Cambria Math" panose="02040503050406030204" pitchFamily="18" charset="0"/>
                                  </a:rPr>
                                  <m:t>𝑖</m:t>
                                </m:r>
                              </m:sub>
                            </m:sSub>
                          </m:sup>
                        </m:sSup>
                      </m:num>
                      <m:den>
                        <m:nary>
                          <m:naryPr>
                            <m:chr m:val="∑"/>
                            <m:ctrlPr>
                              <a:rPr lang="en-CA" sz="2400" b="0" i="1" smtClean="0">
                                <a:latin typeface="Cambria Math" panose="02040503050406030204" pitchFamily="18" charset="0"/>
                              </a:rPr>
                            </m:ctrlPr>
                          </m:naryPr>
                          <m:sub>
                            <m:r>
                              <a:rPr lang="en-CA" sz="2400" b="0" i="1" smtClean="0">
                                <a:latin typeface="Cambria Math" panose="02040503050406030204" pitchFamily="18" charset="0"/>
                              </a:rPr>
                              <m:t>𝑗</m:t>
                            </m:r>
                            <m:r>
                              <a:rPr lang="en-CA" sz="2400" b="0" i="1" smtClean="0">
                                <a:latin typeface="Cambria Math" panose="02040503050406030204" pitchFamily="18" charset="0"/>
                              </a:rPr>
                              <m:t>=1</m:t>
                            </m:r>
                          </m:sub>
                          <m:sup>
                            <m:r>
                              <a:rPr lang="en-CA" sz="2400" b="0" i="1" smtClean="0">
                                <a:latin typeface="Cambria Math" panose="02040503050406030204" pitchFamily="18" charset="0"/>
                              </a:rPr>
                              <m:t>𝑛</m:t>
                            </m:r>
                          </m:sup>
                          <m:e>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𝑒</m:t>
                                </m:r>
                              </m:e>
                              <m:sup>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𝑥</m:t>
                                    </m:r>
                                  </m:e>
                                  <m:sub>
                                    <m:r>
                                      <a:rPr lang="en-CA" sz="2400" b="0" i="1" smtClean="0">
                                        <a:latin typeface="Cambria Math" panose="02040503050406030204" pitchFamily="18" charset="0"/>
                                      </a:rPr>
                                      <m:t>𝑖</m:t>
                                    </m:r>
                                  </m:sub>
                                </m:sSub>
                              </m:sup>
                            </m:sSup>
                          </m:e>
                        </m:nary>
                      </m:den>
                    </m:f>
                    <m:r>
                      <a:rPr lang="en-CA" sz="2400" b="0" i="1" smtClean="0">
                        <a:latin typeface="Cambria Math" panose="02040503050406030204" pitchFamily="18" charset="0"/>
                      </a:rPr>
                      <m:t> </m:t>
                    </m:r>
                    <m:r>
                      <m:rPr>
                        <m:sty m:val="p"/>
                      </m:rPr>
                      <a:rPr lang="en-CA" sz="2400" b="0" i="0" smtClean="0">
                        <a:latin typeface="Cambria Math" panose="02040503050406030204" pitchFamily="18" charset="0"/>
                      </a:rPr>
                      <m:t>for</m:t>
                    </m:r>
                    <m:r>
                      <a:rPr lang="en-CA" sz="2400" b="0" i="0" smtClean="0">
                        <a:latin typeface="Cambria Math" panose="02040503050406030204" pitchFamily="18" charset="0"/>
                      </a:rPr>
                      <m:t> </m:t>
                    </m:r>
                    <m:r>
                      <a:rPr lang="en-CA" sz="2400" b="0" i="1" smtClean="0">
                        <a:latin typeface="Cambria Math" panose="02040503050406030204" pitchFamily="18" charset="0"/>
                      </a:rPr>
                      <m:t>𝑖</m:t>
                    </m:r>
                    <m:r>
                      <a:rPr lang="en-CA" sz="2400" b="0" i="1" smtClean="0">
                        <a:latin typeface="Cambria Math" panose="02040503050406030204" pitchFamily="18" charset="0"/>
                      </a:rPr>
                      <m:t>=1, …, </m:t>
                    </m:r>
                    <m:r>
                      <a:rPr lang="en-CA" sz="2400" b="0" i="1" smtClean="0">
                        <a:latin typeface="Cambria Math" panose="02040503050406030204" pitchFamily="18" charset="0"/>
                      </a:rPr>
                      <m:t>𝑛</m:t>
                    </m:r>
                    <m:r>
                      <a:rPr lang="en-CA" sz="2400" b="0" i="1" smtClean="0">
                        <a:latin typeface="Cambria Math" panose="02040503050406030204" pitchFamily="18" charset="0"/>
                      </a:rPr>
                      <m:t>, </m:t>
                    </m:r>
                    <m:r>
                      <a:rPr lang="en-CA" sz="2400" b="0" i="1" smtClean="0">
                        <a:latin typeface="Cambria Math" panose="02040503050406030204" pitchFamily="18" charset="0"/>
                      </a:rPr>
                      <m:t>𝑥</m:t>
                    </m:r>
                    <m:r>
                      <a:rPr lang="en-CA" sz="2400" b="0" i="1" smtClean="0">
                        <a:latin typeface="Cambria Math" panose="02040503050406030204" pitchFamily="18" charset="0"/>
                      </a:rPr>
                      <m:t>=</m:t>
                    </m:r>
                    <m:d>
                      <m:dPr>
                        <m:ctrlPr>
                          <a:rPr lang="en-CA" sz="2400" b="0" i="1" smtClean="0">
                            <a:latin typeface="Cambria Math" panose="02040503050406030204" pitchFamily="18" charset="0"/>
                          </a:rPr>
                        </m:ctrlPr>
                      </m:dPr>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𝑥</m:t>
                            </m:r>
                          </m:e>
                          <m:sub>
                            <m:r>
                              <a:rPr lang="en-CA" sz="2400" b="0" i="1" smtClean="0">
                                <a:latin typeface="Cambria Math" panose="02040503050406030204" pitchFamily="18" charset="0"/>
                              </a:rPr>
                              <m:t>1</m:t>
                            </m:r>
                          </m:sub>
                        </m:sSub>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𝑥</m:t>
                            </m:r>
                          </m:e>
                          <m:sub>
                            <m:r>
                              <a:rPr lang="en-CA" sz="2400" b="0" i="1" smtClean="0">
                                <a:latin typeface="Cambria Math" panose="02040503050406030204" pitchFamily="18" charset="0"/>
                              </a:rPr>
                              <m:t>𝑛</m:t>
                            </m:r>
                          </m:sub>
                        </m:sSub>
                      </m:e>
                    </m:d>
                    <m:r>
                      <a:rPr lang="en-CA" sz="2400" b="0" i="1" smtClean="0">
                        <a:latin typeface="Cambria Math" panose="02040503050406030204" pitchFamily="18" charset="0"/>
                      </a:rPr>
                      <m:t>.</m:t>
                    </m:r>
                  </m:oMath>
                </a14:m>
                <a:endParaRPr lang="en-US" sz="2400"/>
              </a:p>
              <a:p>
                <a:r>
                  <a:rPr lang="en-US" sz="2400"/>
                  <a:t>Thus, let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𝑀</m:t>
                        </m:r>
                      </m:e>
                      <m:sub>
                        <m:r>
                          <a:rPr lang="en-CA" sz="2400" b="0" i="1" smtClean="0">
                            <a:latin typeface="Cambria Math" panose="02040503050406030204" pitchFamily="18" charset="0"/>
                          </a:rPr>
                          <m:t>𝑖</m:t>
                        </m:r>
                      </m:sub>
                    </m:sSub>
                  </m:oMath>
                </a14:m>
                <a:r>
                  <a:rPr lang="en-US" sz="2400"/>
                  <a:t> denote the </a:t>
                </a:r>
                <a14:m>
                  <m:oMath xmlns:m="http://schemas.openxmlformats.org/officeDocument/2006/math">
                    <m:r>
                      <a:rPr lang="en-CA" sz="2400" b="0" i="1" smtClean="0">
                        <a:latin typeface="Cambria Math" panose="02040503050406030204" pitchFamily="18" charset="0"/>
                      </a:rPr>
                      <m:t>𝑖</m:t>
                    </m:r>
                  </m:oMath>
                </a14:m>
                <a:r>
                  <a:rPr lang="en-US" sz="2400" err="1"/>
                  <a:t>th</a:t>
                </a:r>
                <a:r>
                  <a:rPr lang="en-US" sz="2400"/>
                  <a:t> row of matrix </a:t>
                </a:r>
                <a14:m>
                  <m:oMath xmlns:m="http://schemas.openxmlformats.org/officeDocument/2006/math">
                    <m:r>
                      <a:rPr lang="en-CA" sz="2400" b="0" i="1" smtClean="0">
                        <a:latin typeface="Cambria Math" panose="02040503050406030204" pitchFamily="18" charset="0"/>
                      </a:rPr>
                      <m:t>𝑀</m:t>
                    </m:r>
                  </m:oMath>
                </a14:m>
                <a:r>
                  <a:rPr lang="en-US" sz="2400"/>
                  <a:t>, and let </a:t>
                </a:r>
                <a14:m>
                  <m:oMath xmlns:m="http://schemas.openxmlformats.org/officeDocument/2006/math">
                    <m:r>
                      <a:rPr lang="en-CA" sz="2400" b="0" i="1" smtClean="0">
                        <a:latin typeface="Cambria Math" panose="02040503050406030204" pitchFamily="18" charset="0"/>
                      </a:rPr>
                      <m:t>𝑌</m:t>
                    </m:r>
                  </m:oMath>
                </a14:m>
                <a:r>
                  <a:rPr lang="en-US" sz="2400"/>
                  <a:t> be the output of the attention mechanism, then</a:t>
                </a:r>
                <a:br>
                  <a:rPr lang="en-US" sz="2400"/>
                </a:br>
                <a:br>
                  <a:rPr lang="en-US" sz="2400"/>
                </a:b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𝑌</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r>
                      <m:rPr>
                        <m:sty m:val="p"/>
                      </m:rPr>
                      <a:rPr lang="en-CA" sz="2400">
                        <a:latin typeface="Cambria Math" panose="02040503050406030204" pitchFamily="18" charset="0"/>
                      </a:rPr>
                      <m:t>softmax</m:t>
                    </m:r>
                    <m:d>
                      <m:dPr>
                        <m:ctrlPr>
                          <a:rPr lang="en-CA" sz="2400" i="1">
                            <a:latin typeface="Cambria Math" panose="02040503050406030204" pitchFamily="18" charset="0"/>
                          </a:rPr>
                        </m:ctrlPr>
                      </m:dPr>
                      <m:e>
                        <m:f>
                          <m:fPr>
                            <m:ctrlPr>
                              <a:rPr lang="en-CA" sz="2400" i="1">
                                <a:latin typeface="Cambria Math" panose="02040503050406030204" pitchFamily="18" charset="0"/>
                              </a:rPr>
                            </m:ctrlPr>
                          </m:fPr>
                          <m:num>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𝑖</m:t>
                                </m:r>
                              </m:sub>
                            </m:sSub>
                            <m:r>
                              <a:rPr lang="en-CA" sz="2400" i="1">
                                <a:latin typeface="Cambria Math" panose="02040503050406030204" pitchFamily="18" charset="0"/>
                              </a:rPr>
                              <m:t>𝐾</m:t>
                            </m:r>
                          </m:num>
                          <m:den>
                            <m:rad>
                              <m:radPr>
                                <m:degHide m:val="on"/>
                                <m:ctrlPr>
                                  <a:rPr lang="en-CA" sz="2400" i="1">
                                    <a:latin typeface="Cambria Math" panose="02040503050406030204" pitchFamily="18" charset="0"/>
                                  </a:rPr>
                                </m:ctrlPr>
                              </m:radPr>
                              <m:deg/>
                              <m:e>
                                <m:sSub>
                                  <m:sSubPr>
                                    <m:ctrlPr>
                                      <a:rPr lang="en-CA" sz="2400" i="1">
                                        <a:latin typeface="Cambria Math" panose="02040503050406030204" pitchFamily="18" charset="0"/>
                                      </a:rPr>
                                    </m:ctrlPr>
                                  </m:sSubPr>
                                  <m:e>
                                    <m:r>
                                      <a:rPr lang="en-CA" sz="2400" i="1">
                                        <a:latin typeface="Cambria Math" panose="02040503050406030204" pitchFamily="18" charset="0"/>
                                      </a:rPr>
                                      <m:t>𝑑</m:t>
                                    </m:r>
                                  </m:e>
                                  <m:sub>
                                    <m:r>
                                      <a:rPr lang="en-CA" sz="2400" i="1">
                                        <a:latin typeface="Cambria Math" panose="02040503050406030204" pitchFamily="18" charset="0"/>
                                      </a:rPr>
                                      <m:t>𝑘</m:t>
                                    </m:r>
                                  </m:sub>
                                </m:sSub>
                              </m:e>
                            </m:rad>
                          </m:den>
                        </m:f>
                      </m:e>
                    </m:d>
                    <m:r>
                      <a:rPr lang="en-CA" sz="2400" b="0" i="1" smtClean="0">
                        <a:latin typeface="Cambria Math" panose="02040503050406030204" pitchFamily="18" charset="0"/>
                      </a:rPr>
                      <m:t>𝑉</m:t>
                    </m:r>
                    <m:r>
                      <a:rPr lang="en-CA" sz="2400" b="0" i="1" smtClean="0">
                        <a:latin typeface="Cambria Math" panose="02040503050406030204" pitchFamily="18" charset="0"/>
                      </a:rPr>
                      <m:t>=</m:t>
                    </m:r>
                    <m:f>
                      <m:fPr>
                        <m:ctrlPr>
                          <a:rPr lang="en-CA" sz="2400" b="0" i="1" smtClean="0">
                            <a:latin typeface="Cambria Math" panose="02040503050406030204" pitchFamily="18" charset="0"/>
                          </a:rPr>
                        </m:ctrlPr>
                      </m:fPr>
                      <m:num>
                        <m:func>
                          <m:funcPr>
                            <m:ctrlPr>
                              <a:rPr lang="en-CA" sz="2400" b="0" i="1" smtClean="0">
                                <a:latin typeface="Cambria Math" panose="02040503050406030204" pitchFamily="18" charset="0"/>
                              </a:rPr>
                            </m:ctrlPr>
                          </m:funcPr>
                          <m:fName>
                            <m:r>
                              <m:rPr>
                                <m:sty m:val="p"/>
                              </m:rPr>
                              <a:rPr lang="en-CA" sz="2400" b="0" i="0" smtClean="0">
                                <a:latin typeface="Cambria Math" panose="02040503050406030204" pitchFamily="18" charset="0"/>
                              </a:rPr>
                              <m:t>exp</m:t>
                            </m:r>
                          </m:fName>
                          <m:e>
                            <m:d>
                              <m:dPr>
                                <m:ctrlPr>
                                  <a:rPr lang="en-CA" sz="2400" b="0" i="1" smtClean="0">
                                    <a:latin typeface="Cambria Math" panose="02040503050406030204" pitchFamily="18" charset="0"/>
                                  </a:rPr>
                                </m:ctrlPr>
                              </m:dPr>
                              <m:e>
                                <m:f>
                                  <m:fPr>
                                    <m:ctrlPr>
                                      <a:rPr lang="en-CA" sz="2400" b="0" i="1" smtClean="0">
                                        <a:latin typeface="Cambria Math" panose="02040503050406030204" pitchFamily="18" charset="0"/>
                                      </a:rPr>
                                    </m:ctrlPr>
                                  </m:fPr>
                                  <m:num>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𝑄</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𝐾</m:t>
                                    </m:r>
                                  </m:num>
                                  <m:den>
                                    <m:rad>
                                      <m:radPr>
                                        <m:degHide m:val="on"/>
                                        <m:ctrlPr>
                                          <a:rPr lang="en-CA" sz="2400" b="0" i="1" smtClean="0">
                                            <a:latin typeface="Cambria Math" panose="02040503050406030204" pitchFamily="18" charset="0"/>
                                          </a:rPr>
                                        </m:ctrlPr>
                                      </m:radPr>
                                      <m:deg/>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𝑘</m:t>
                                            </m:r>
                                          </m:sub>
                                        </m:sSub>
                                      </m:e>
                                    </m:rad>
                                  </m:den>
                                </m:f>
                              </m:e>
                            </m:d>
                            <m:r>
                              <a:rPr lang="en-CA" sz="2400" b="0" i="1" smtClean="0">
                                <a:latin typeface="Cambria Math" panose="02040503050406030204" pitchFamily="18" charset="0"/>
                              </a:rPr>
                              <m:t>𝑉</m:t>
                            </m:r>
                          </m:e>
                        </m:func>
                      </m:num>
                      <m:den>
                        <m:nary>
                          <m:naryPr>
                            <m:chr m:val="∑"/>
                            <m:ctrlPr>
                              <a:rPr lang="en-CA" sz="2400" i="1" smtClean="0">
                                <a:latin typeface="Cambria Math" panose="02040503050406030204" pitchFamily="18" charset="0"/>
                              </a:rPr>
                            </m:ctrlPr>
                          </m:naryPr>
                          <m:sub>
                            <m:r>
                              <a:rPr lang="en-CA" sz="2400" i="1">
                                <a:latin typeface="Cambria Math" panose="02040503050406030204" pitchFamily="18" charset="0"/>
                              </a:rPr>
                              <m:t>𝑗</m:t>
                            </m:r>
                            <m:r>
                              <a:rPr lang="en-CA" sz="2400" i="1">
                                <a:latin typeface="Cambria Math" panose="02040503050406030204" pitchFamily="18" charset="0"/>
                              </a:rPr>
                              <m:t>=1</m:t>
                            </m:r>
                          </m:sub>
                          <m:sup>
                            <m:r>
                              <a:rPr lang="en-CA" sz="2400" i="1">
                                <a:latin typeface="Cambria Math" panose="02040503050406030204" pitchFamily="18" charset="0"/>
                              </a:rPr>
                              <m:t>𝑛</m:t>
                            </m:r>
                          </m:sup>
                          <m:e>
                            <m:func>
                              <m:funcPr>
                                <m:ctrlPr>
                                  <a:rPr lang="en-CA" sz="2400" b="0" i="1" smtClean="0">
                                    <a:latin typeface="Cambria Math" panose="02040503050406030204" pitchFamily="18" charset="0"/>
                                  </a:rPr>
                                </m:ctrlPr>
                              </m:funcPr>
                              <m:fName>
                                <m:r>
                                  <m:rPr>
                                    <m:sty m:val="p"/>
                                  </m:rPr>
                                  <a:rPr lang="en-CA" sz="2400" b="0" i="0" smtClean="0">
                                    <a:latin typeface="Cambria Math" panose="02040503050406030204" pitchFamily="18" charset="0"/>
                                  </a:rPr>
                                  <m:t>exp</m:t>
                                </m:r>
                              </m:fName>
                              <m:e>
                                <m:d>
                                  <m:dPr>
                                    <m:ctrlPr>
                                      <a:rPr lang="en-CA" sz="2400" b="0" i="1" smtClean="0">
                                        <a:latin typeface="Cambria Math" panose="02040503050406030204" pitchFamily="18" charset="0"/>
                                      </a:rPr>
                                    </m:ctrlPr>
                                  </m:dPr>
                                  <m:e>
                                    <m:f>
                                      <m:fPr>
                                        <m:ctrlPr>
                                          <a:rPr lang="en-CA" sz="2400" i="1">
                                            <a:latin typeface="Cambria Math" panose="02040503050406030204" pitchFamily="18" charset="0"/>
                                          </a:rPr>
                                        </m:ctrlPr>
                                      </m:fPr>
                                      <m:num>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𝑖</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𝑗</m:t>
                                            </m:r>
                                          </m:sub>
                                        </m:sSub>
                                      </m:num>
                                      <m:den>
                                        <m:rad>
                                          <m:radPr>
                                            <m:degHide m:val="on"/>
                                            <m:ctrlPr>
                                              <a:rPr lang="en-CA" sz="2400" i="1">
                                                <a:latin typeface="Cambria Math" panose="02040503050406030204" pitchFamily="18" charset="0"/>
                                              </a:rPr>
                                            </m:ctrlPr>
                                          </m:radPr>
                                          <m:deg/>
                                          <m:e>
                                            <m:sSub>
                                              <m:sSubPr>
                                                <m:ctrlPr>
                                                  <a:rPr lang="en-CA" sz="2400" i="1">
                                                    <a:latin typeface="Cambria Math" panose="02040503050406030204" pitchFamily="18" charset="0"/>
                                                  </a:rPr>
                                                </m:ctrlPr>
                                              </m:sSubPr>
                                              <m:e>
                                                <m:r>
                                                  <a:rPr lang="en-CA" sz="2400" i="1">
                                                    <a:latin typeface="Cambria Math" panose="02040503050406030204" pitchFamily="18" charset="0"/>
                                                  </a:rPr>
                                                  <m:t>𝑑</m:t>
                                                </m:r>
                                              </m:e>
                                              <m:sub>
                                                <m:r>
                                                  <a:rPr lang="en-CA" sz="2400" i="1">
                                                    <a:latin typeface="Cambria Math" panose="02040503050406030204" pitchFamily="18" charset="0"/>
                                                  </a:rPr>
                                                  <m:t>𝑘</m:t>
                                                </m:r>
                                              </m:sub>
                                            </m:sSub>
                                          </m:e>
                                        </m:rad>
                                      </m:den>
                                    </m:f>
                                  </m:e>
                                </m:d>
                              </m:e>
                            </m:func>
                          </m:e>
                        </m:nary>
                      </m:den>
                    </m:f>
                    <m:r>
                      <a:rPr lang="en-CA" sz="2400" b="0" i="1" smtClean="0">
                        <a:latin typeface="Cambria Math" panose="02040503050406030204" pitchFamily="18" charset="0"/>
                      </a:rPr>
                      <m:t>=</m:t>
                    </m:r>
                    <m:f>
                      <m:fPr>
                        <m:ctrlPr>
                          <a:rPr lang="en-CA" sz="2400" b="0" i="1" smtClean="0">
                            <a:latin typeface="Cambria Math" panose="02040503050406030204" pitchFamily="18" charset="0"/>
                          </a:rPr>
                        </m:ctrlPr>
                      </m:fPr>
                      <m:num>
                        <m:nary>
                          <m:naryPr>
                            <m:chr m:val="∑"/>
                            <m:ctrlPr>
                              <a:rPr lang="en-CA" sz="2400" b="0" i="1" smtClean="0">
                                <a:latin typeface="Cambria Math" panose="02040503050406030204" pitchFamily="18" charset="0"/>
                              </a:rPr>
                            </m:ctrlPr>
                          </m:naryPr>
                          <m:sub>
                            <m:r>
                              <a:rPr lang="en-CA" sz="2400" b="0" i="1" smtClean="0">
                                <a:latin typeface="Cambria Math" panose="02040503050406030204" pitchFamily="18" charset="0"/>
                              </a:rPr>
                              <m:t>𝑗</m:t>
                            </m:r>
                            <m:r>
                              <a:rPr lang="en-CA" sz="2400" b="0" i="1" smtClean="0">
                                <a:latin typeface="Cambria Math" panose="02040503050406030204" pitchFamily="18" charset="0"/>
                              </a:rPr>
                              <m:t>=1</m:t>
                            </m:r>
                          </m:sub>
                          <m:sup>
                            <m:r>
                              <a:rPr lang="en-CA" sz="2400" b="0" i="1" smtClean="0">
                                <a:latin typeface="Cambria Math" panose="02040503050406030204" pitchFamily="18" charset="0"/>
                              </a:rPr>
                              <m:t>𝑁</m:t>
                            </m:r>
                          </m:sup>
                          <m:e>
                            <m:r>
                              <m:rPr>
                                <m:sty m:val="p"/>
                              </m:rPr>
                              <a:rPr lang="en-CA" sz="2400" b="0" i="0" smtClean="0">
                                <a:latin typeface="Cambria Math" panose="02040503050406030204" pitchFamily="18" charset="0"/>
                              </a:rPr>
                              <m:t>sim</m:t>
                            </m:r>
                            <m:d>
                              <m:dPr>
                                <m:ctrlPr>
                                  <a:rPr lang="en-CA" sz="2400" b="0" i="1" smtClean="0">
                                    <a:latin typeface="Cambria Math" panose="02040503050406030204" pitchFamily="18" charset="0"/>
                                  </a:rPr>
                                </m:ctrlPr>
                              </m:dPr>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𝑄</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𝐾</m:t>
                                    </m:r>
                                  </m:e>
                                  <m:sub>
                                    <m:r>
                                      <a:rPr lang="en-CA" sz="2400" b="0" i="1" smtClean="0">
                                        <a:latin typeface="Cambria Math" panose="02040503050406030204" pitchFamily="18" charset="0"/>
                                      </a:rPr>
                                      <m:t>𝑗</m:t>
                                    </m:r>
                                  </m:sub>
                                </m:sSub>
                              </m:e>
                            </m:d>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𝑉</m:t>
                                </m:r>
                              </m:e>
                              <m:sub>
                                <m:r>
                                  <a:rPr lang="en-CA" sz="2400" b="0" i="1" smtClean="0">
                                    <a:latin typeface="Cambria Math" panose="02040503050406030204" pitchFamily="18" charset="0"/>
                                  </a:rPr>
                                  <m:t>𝑗</m:t>
                                </m:r>
                              </m:sub>
                            </m:sSub>
                          </m:e>
                        </m:nary>
                      </m:num>
                      <m:den>
                        <m:nary>
                          <m:naryPr>
                            <m:chr m:val="∑"/>
                            <m:ctrlPr>
                              <a:rPr lang="en-CA" sz="2400" i="1">
                                <a:latin typeface="Cambria Math" panose="02040503050406030204" pitchFamily="18" charset="0"/>
                              </a:rPr>
                            </m:ctrlPr>
                          </m:naryPr>
                          <m:sub>
                            <m:r>
                              <a:rPr lang="en-CA" sz="2400" i="1">
                                <a:latin typeface="Cambria Math" panose="02040503050406030204" pitchFamily="18" charset="0"/>
                              </a:rPr>
                              <m:t>𝑗</m:t>
                            </m:r>
                            <m:r>
                              <a:rPr lang="en-CA" sz="2400" i="1">
                                <a:latin typeface="Cambria Math" panose="02040503050406030204" pitchFamily="18" charset="0"/>
                              </a:rPr>
                              <m:t>=1</m:t>
                            </m:r>
                          </m:sub>
                          <m:sup>
                            <m:r>
                              <a:rPr lang="en-CA" sz="2400" i="1">
                                <a:latin typeface="Cambria Math" panose="02040503050406030204" pitchFamily="18" charset="0"/>
                              </a:rPr>
                              <m:t>𝑁</m:t>
                            </m:r>
                          </m:sup>
                          <m:e>
                            <m:r>
                              <m:rPr>
                                <m:sty m:val="p"/>
                              </m:rPr>
                              <a:rPr lang="en-CA" sz="2400">
                                <a:latin typeface="Cambria Math" panose="02040503050406030204" pitchFamily="18" charset="0"/>
                              </a:rPr>
                              <m:t>sim</m:t>
                            </m:r>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𝑖</m:t>
                                    </m:r>
                                  </m:sub>
                                </m:sSub>
                                <m:r>
                                  <a:rPr lang="en-CA" sz="2400" i="1">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𝐾</m:t>
                                    </m:r>
                                  </m:e>
                                  <m:sub>
                                    <m:r>
                                      <a:rPr lang="en-CA" sz="2400" b="0" i="1" smtClean="0">
                                        <a:latin typeface="Cambria Math" panose="02040503050406030204" pitchFamily="18" charset="0"/>
                                      </a:rPr>
                                      <m:t>𝑗</m:t>
                                    </m:r>
                                  </m:sub>
                                </m:sSub>
                              </m:e>
                            </m:d>
                          </m:e>
                        </m:nary>
                      </m:den>
                    </m:f>
                  </m:oMath>
                </a14:m>
                <a:br>
                  <a:rPr lang="en-CA" sz="2400"/>
                </a:br>
                <a:br>
                  <a:rPr lang="en-CA" sz="2400"/>
                </a:br>
                <a:r>
                  <a:rPr lang="en-CA" sz="2400"/>
                  <a:t>where </a:t>
                </a:r>
                <a14:m>
                  <m:oMath xmlns:m="http://schemas.openxmlformats.org/officeDocument/2006/math">
                    <m:r>
                      <m:rPr>
                        <m:sty m:val="p"/>
                      </m:rPr>
                      <a:rPr lang="en-CA" sz="2400" b="0" i="0" smtClean="0">
                        <a:latin typeface="Cambria Math" panose="02040503050406030204" pitchFamily="18" charset="0"/>
                      </a:rPr>
                      <m:t>sim</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𝑞</m:t>
                        </m:r>
                        <m:r>
                          <a:rPr lang="en-CA" sz="2400" b="0" i="1" smtClean="0">
                            <a:latin typeface="Cambria Math" panose="02040503050406030204" pitchFamily="18" charset="0"/>
                          </a:rPr>
                          <m:t>, </m:t>
                        </m:r>
                        <m:r>
                          <a:rPr lang="en-CA" sz="2400" b="0" i="1" smtClean="0">
                            <a:latin typeface="Cambria Math" panose="02040503050406030204" pitchFamily="18" charset="0"/>
                          </a:rPr>
                          <m:t>𝑘</m:t>
                        </m:r>
                      </m:e>
                    </m:d>
                    <m:r>
                      <a:rPr lang="en-CA" sz="2400" b="0" i="1" smtClean="0">
                        <a:latin typeface="Cambria Math" panose="02040503050406030204" pitchFamily="18" charset="0"/>
                      </a:rPr>
                      <m:t>=</m:t>
                    </m:r>
                    <m:func>
                      <m:funcPr>
                        <m:ctrlPr>
                          <a:rPr lang="en-CA" sz="2400" b="0" i="1" smtClean="0">
                            <a:latin typeface="Cambria Math" panose="02040503050406030204" pitchFamily="18" charset="0"/>
                          </a:rPr>
                        </m:ctrlPr>
                      </m:funcPr>
                      <m:fName>
                        <m:r>
                          <m:rPr>
                            <m:sty m:val="p"/>
                          </m:rPr>
                          <a:rPr lang="en-CA" sz="2400" b="0" i="0" smtClean="0">
                            <a:latin typeface="Cambria Math" panose="02040503050406030204" pitchFamily="18" charset="0"/>
                          </a:rPr>
                          <m:t>exp</m:t>
                        </m:r>
                      </m:fName>
                      <m:e>
                        <m:d>
                          <m:dPr>
                            <m:ctrlPr>
                              <a:rPr lang="en-CA" sz="2400" b="0" i="1" smtClean="0">
                                <a:latin typeface="Cambria Math" panose="02040503050406030204" pitchFamily="18" charset="0"/>
                              </a:rPr>
                            </m:ctrlPr>
                          </m:dPr>
                          <m:e>
                            <m:f>
                              <m:fPr>
                                <m:ctrlPr>
                                  <a:rPr lang="en-CA" sz="2400" b="0" i="1" smtClean="0">
                                    <a:latin typeface="Cambria Math" panose="02040503050406030204" pitchFamily="18" charset="0"/>
                                  </a:rPr>
                                </m:ctrlPr>
                              </m:fPr>
                              <m:num>
                                <m:r>
                                  <a:rPr lang="en-CA" sz="2400" b="0" i="1" smtClean="0">
                                    <a:latin typeface="Cambria Math" panose="02040503050406030204" pitchFamily="18" charset="0"/>
                                  </a:rPr>
                                  <m:t>𝑞</m:t>
                                </m:r>
                                <m:r>
                                  <a:rPr lang="en-CA" sz="2400" b="0" i="1" smtClean="0">
                                    <a:latin typeface="Cambria Math" panose="02040503050406030204" pitchFamily="18" charset="0"/>
                                  </a:rPr>
                                  <m:t>⋅</m:t>
                                </m:r>
                                <m:r>
                                  <a:rPr lang="en-CA" sz="2400" b="0" i="1" smtClean="0">
                                    <a:latin typeface="Cambria Math" panose="02040503050406030204" pitchFamily="18" charset="0"/>
                                  </a:rPr>
                                  <m:t>𝑘</m:t>
                                </m:r>
                              </m:num>
                              <m:den>
                                <m:rad>
                                  <m:radPr>
                                    <m:degHide m:val="on"/>
                                    <m:ctrlPr>
                                      <a:rPr lang="en-CA" sz="2400" b="0" i="1" smtClean="0">
                                        <a:latin typeface="Cambria Math" panose="02040503050406030204" pitchFamily="18" charset="0"/>
                                      </a:rPr>
                                    </m:ctrlPr>
                                  </m:radPr>
                                  <m:deg/>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𝑘</m:t>
                                        </m:r>
                                      </m:sub>
                                    </m:sSub>
                                  </m:e>
                                </m:rad>
                              </m:den>
                            </m:f>
                          </m:e>
                        </m:d>
                      </m:e>
                    </m:func>
                  </m:oMath>
                </a14:m>
                <a:r>
                  <a:rPr lang="en-US" sz="2400"/>
                  <a:t>.</a:t>
                </a:r>
              </a:p>
            </p:txBody>
          </p:sp>
        </mc:Choice>
        <mc:Fallback xmlns="">
          <p:sp>
            <p:nvSpPr>
              <p:cNvPr id="3" name="Content Placeholder 2">
                <a:extLst>
                  <a:ext uri="{FF2B5EF4-FFF2-40B4-BE49-F238E27FC236}">
                    <a16:creationId xmlns:a16="http://schemas.microsoft.com/office/drawing/2014/main" id="{32E7FF34-2BAB-8DFA-BCCB-DE28008AFEEB}"/>
                  </a:ext>
                </a:extLst>
              </p:cNvPr>
              <p:cNvSpPr>
                <a:spLocks noGrp="1" noRot="1" noChangeAspect="1" noMove="1" noResize="1" noEditPoints="1" noAdjustHandles="1" noChangeArrowheads="1" noChangeShapeType="1" noTextEdit="1"/>
              </p:cNvSpPr>
              <p:nvPr>
                <p:ph idx="1"/>
              </p:nvPr>
            </p:nvSpPr>
            <p:spPr>
              <a:blipFill>
                <a:blip r:embed="rId3"/>
                <a:stretch>
                  <a:fillRect l="-812" t="-2357"/>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116556DC-99C6-F211-BAAD-78B25001CB84}"/>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D509693D-D433-31AB-7828-A85836620F2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E491493-E6F5-3ADF-64EC-282FC53239F9}"/>
              </a:ext>
            </a:extLst>
          </p:cNvPr>
          <p:cNvSpPr>
            <a:spLocks noGrp="1"/>
          </p:cNvSpPr>
          <p:nvPr>
            <p:ph type="sldNum" sz="quarter" idx="12"/>
          </p:nvPr>
        </p:nvSpPr>
        <p:spPr/>
        <p:txBody>
          <a:bodyPr/>
          <a:lstStyle/>
          <a:p>
            <a:fld id="{D4F24A5E-B0D2-394D-9970-9AE06BCB59C1}" type="slidenum">
              <a:rPr lang="en-US" smtClean="0"/>
              <a:t>19</a:t>
            </a:fld>
            <a:endParaRPr lang="en-US"/>
          </a:p>
        </p:txBody>
      </p:sp>
      <p:sp>
        <p:nvSpPr>
          <p:cNvPr id="7" name="Action Button: Return 6">
            <a:hlinkClick r:id="" action="ppaction://hlinkshowjump?jump=lastslideviewed" highlightClick="1"/>
            <a:extLst>
              <a:ext uri="{FF2B5EF4-FFF2-40B4-BE49-F238E27FC236}">
                <a16:creationId xmlns:a16="http://schemas.microsoft.com/office/drawing/2014/main" id="{5DE0D4AB-0B5B-D7B9-1F2C-52592548ED8C}"/>
              </a:ext>
            </a:extLst>
          </p:cNvPr>
          <p:cNvSpPr/>
          <p:nvPr/>
        </p:nvSpPr>
        <p:spPr>
          <a:xfrm>
            <a:off x="10911038" y="5734201"/>
            <a:ext cx="442762" cy="442762"/>
          </a:xfrm>
          <a:prstGeom prst="actionButtonReturn">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43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96A2-D15A-1E1E-6C72-614152BEB1C1}"/>
              </a:ext>
            </a:extLst>
          </p:cNvPr>
          <p:cNvSpPr>
            <a:spLocks noGrp="1"/>
          </p:cNvSpPr>
          <p:nvPr>
            <p:ph type="title"/>
          </p:nvPr>
        </p:nvSpPr>
        <p:spPr/>
        <p:txBody>
          <a:bodyPr/>
          <a:lstStyle/>
          <a:p>
            <a:r>
              <a:rPr lang="en-US"/>
              <a:t>What we are covering…</a:t>
            </a:r>
          </a:p>
        </p:txBody>
      </p:sp>
      <p:sp>
        <p:nvSpPr>
          <p:cNvPr id="3" name="Content Placeholder 2">
            <a:extLst>
              <a:ext uri="{FF2B5EF4-FFF2-40B4-BE49-F238E27FC236}">
                <a16:creationId xmlns:a16="http://schemas.microsoft.com/office/drawing/2014/main" id="{6494EB22-832C-EB73-95EB-4779EA954CFA}"/>
              </a:ext>
            </a:extLst>
          </p:cNvPr>
          <p:cNvSpPr>
            <a:spLocks noGrp="1"/>
          </p:cNvSpPr>
          <p:nvPr>
            <p:ph idx="1"/>
          </p:nvPr>
        </p:nvSpPr>
        <p:spPr/>
        <p:txBody>
          <a:bodyPr>
            <a:normAutofit/>
          </a:bodyPr>
          <a:lstStyle/>
          <a:p>
            <a:r>
              <a:rPr lang="en-US"/>
              <a:t>Quick review of transformer – attention mechanism</a:t>
            </a:r>
          </a:p>
          <a:p>
            <a:r>
              <a:rPr lang="en-US"/>
              <a:t>Time and space complexity of traditional transformer</a:t>
            </a:r>
          </a:p>
          <a:p>
            <a:r>
              <a:rPr lang="en-US"/>
              <a:t>Proposed solutions</a:t>
            </a:r>
          </a:p>
          <a:p>
            <a:pPr lvl="1"/>
            <a:r>
              <a:rPr lang="en-US"/>
              <a:t>Sparse Transformers</a:t>
            </a:r>
          </a:p>
          <a:p>
            <a:pPr lvl="1"/>
            <a:r>
              <a:rPr lang="en-US" err="1"/>
              <a:t>Linformer</a:t>
            </a:r>
            <a:endParaRPr lang="en-US"/>
          </a:p>
          <a:p>
            <a:pPr lvl="1"/>
            <a:r>
              <a:rPr lang="en-US"/>
              <a:t>Linearized Attention</a:t>
            </a:r>
          </a:p>
          <a:p>
            <a:pPr lvl="1"/>
            <a:r>
              <a:rPr lang="en-US" err="1"/>
              <a:t>Longformer</a:t>
            </a:r>
            <a:endParaRPr lang="en-US"/>
          </a:p>
          <a:p>
            <a:pPr lvl="1"/>
            <a:r>
              <a:rPr lang="en-US"/>
              <a:t>Random Feature Attention (RFA) </a:t>
            </a:r>
          </a:p>
          <a:p>
            <a:pPr lvl="1"/>
            <a:r>
              <a:rPr lang="en-US"/>
              <a:t>…</a:t>
            </a:r>
          </a:p>
        </p:txBody>
      </p:sp>
      <p:sp>
        <p:nvSpPr>
          <p:cNvPr id="4" name="Date Placeholder 3">
            <a:extLst>
              <a:ext uri="{FF2B5EF4-FFF2-40B4-BE49-F238E27FC236}">
                <a16:creationId xmlns:a16="http://schemas.microsoft.com/office/drawing/2014/main" id="{C3997BDE-02DB-3DB7-E018-6E270AF4C91F}"/>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7AAD5F10-8DF0-4751-9209-BDD5E6F5EFA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F705A99-080D-59FF-674D-8173DF61F083}"/>
              </a:ext>
            </a:extLst>
          </p:cNvPr>
          <p:cNvSpPr>
            <a:spLocks noGrp="1"/>
          </p:cNvSpPr>
          <p:nvPr>
            <p:ph type="sldNum" sz="quarter" idx="12"/>
          </p:nvPr>
        </p:nvSpPr>
        <p:spPr/>
        <p:txBody>
          <a:bodyPr/>
          <a:lstStyle/>
          <a:p>
            <a:fld id="{D4F24A5E-B0D2-394D-9970-9AE06BCB59C1}" type="slidenum">
              <a:rPr lang="en-US" smtClean="0"/>
              <a:t>2</a:t>
            </a:fld>
            <a:endParaRPr lang="en-US"/>
          </a:p>
        </p:txBody>
      </p:sp>
    </p:spTree>
    <p:extLst>
      <p:ext uri="{BB962C8B-B14F-4D97-AF65-F5344CB8AC3E}">
        <p14:creationId xmlns:p14="http://schemas.microsoft.com/office/powerpoint/2010/main" val="1802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2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2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20"/>
                                  </p:iterate>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iterate type="lt">
                                    <p:tmAbs val="20"/>
                                  </p:iterate>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lt">
                                    <p:tmAbs val="20"/>
                                  </p:iterate>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20"/>
                                  </p:iterate>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iterate type="lt">
                                    <p:tmAbs val="20"/>
                                  </p:iterate>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iterate type="lt">
                                    <p:tmAbs val="20"/>
                                  </p:iterate>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iterate type="lt">
                                    <p:tmAbs val="20"/>
                                  </p:iterate>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69FA-9E8E-1C51-9727-271D81E46356}"/>
              </a:ext>
            </a:extLst>
          </p:cNvPr>
          <p:cNvSpPr>
            <a:spLocks noGrp="1"/>
          </p:cNvSpPr>
          <p:nvPr>
            <p:ph type="title"/>
          </p:nvPr>
        </p:nvSpPr>
        <p:spPr/>
        <p:txBody>
          <a:bodyPr/>
          <a:lstStyle/>
          <a:p>
            <a:r>
              <a:rPr lang="en-US"/>
              <a:t>Linearized Attention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E7E3A97-1541-A420-D451-DBF3F8BA18F0}"/>
                  </a:ext>
                </a:extLst>
              </p:cNvPr>
              <p:cNvSpPr>
                <a:spLocks noGrp="1"/>
              </p:cNvSpPr>
              <p:nvPr>
                <p:ph idx="1"/>
              </p:nvPr>
            </p:nvSpPr>
            <p:spPr/>
            <p:txBody>
              <a:bodyPr>
                <a:normAutofit fontScale="92500" lnSpcReduction="10000"/>
              </a:bodyPr>
              <a:lstStyle/>
              <a:p>
                <a:r>
                  <a:rPr lang="en-US"/>
                  <a:t>The only constraint on </a:t>
                </a:r>
                <a14:m>
                  <m:oMath xmlns:m="http://schemas.openxmlformats.org/officeDocument/2006/math">
                    <m:r>
                      <m:rPr>
                        <m:sty m:val="p"/>
                      </m:rPr>
                      <a:rPr lang="en-CA" b="0" i="0" smtClean="0">
                        <a:latin typeface="Cambria Math" panose="02040503050406030204" pitchFamily="18" charset="0"/>
                      </a:rPr>
                      <m:t>sim</m:t>
                    </m:r>
                    <m:d>
                      <m:dPr>
                        <m:ctrlPr>
                          <a:rPr lang="en-CA" b="0" i="1" smtClean="0">
                            <a:latin typeface="Cambria Math" panose="02040503050406030204" pitchFamily="18" charset="0"/>
                          </a:rPr>
                        </m:ctrlPr>
                      </m:dPr>
                      <m:e>
                        <m:r>
                          <a:rPr lang="en-CA" b="0" i="1" smtClean="0">
                            <a:latin typeface="Cambria Math" panose="02040503050406030204" pitchFamily="18" charset="0"/>
                          </a:rPr>
                          <m:t>⋅</m:t>
                        </m:r>
                      </m:e>
                    </m:d>
                  </m:oMath>
                </a14:m>
                <a:r>
                  <a:rPr lang="en-US"/>
                  <a:t> is non-negativity.</a:t>
                </a:r>
              </a:p>
              <a:p>
                <a:pPr lvl="1"/>
                <a:r>
                  <a:rPr lang="en-CA" b="0"/>
                  <a:t>Any </a:t>
                </a:r>
                <a14:m>
                  <m:oMath xmlns:m="http://schemas.openxmlformats.org/officeDocument/2006/math">
                    <m:r>
                      <a:rPr lang="en-CA" b="0" i="1" smtClean="0">
                        <a:latin typeface="Cambria Math" panose="02040503050406030204" pitchFamily="18" charset="0"/>
                      </a:rPr>
                      <m:t>𝑘</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r>
                          <a:rPr lang="en-CA" b="0" i="1" smtClean="0">
                            <a:latin typeface="Cambria Math" panose="02040503050406030204" pitchFamily="18" charset="0"/>
                          </a:rPr>
                          <m:t>, </m:t>
                        </m:r>
                        <m:r>
                          <a:rPr lang="en-CA" b="0" i="1" smtClean="0">
                            <a:latin typeface="Cambria Math" panose="02040503050406030204" pitchFamily="18" charset="0"/>
                          </a:rPr>
                          <m:t>𝑦</m:t>
                        </m:r>
                      </m:e>
                    </m:d>
                    <m:r>
                      <a:rPr lang="en-CA" b="0" i="1" smtClean="0">
                        <a:latin typeface="Cambria Math" panose="02040503050406030204" pitchFamily="18" charset="0"/>
                      </a:rPr>
                      <m:t> :</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2×</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sup>
                    </m:sSup>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ℝ</m:t>
                        </m:r>
                      </m:e>
                      <m:sub>
                        <m:r>
                          <a:rPr lang="en-CA" b="0" i="1" smtClean="0">
                            <a:latin typeface="Cambria Math" panose="02040503050406030204" pitchFamily="18" charset="0"/>
                          </a:rPr>
                          <m:t>+</m:t>
                        </m:r>
                      </m:sub>
                    </m:sSub>
                  </m:oMath>
                </a14:m>
                <a:r>
                  <a:rPr lang="en-US"/>
                  <a:t> works.</a:t>
                </a:r>
              </a:p>
              <a:p>
                <a:r>
                  <a:rPr lang="en-US"/>
                  <a:t>Let </a:t>
                </a:r>
                <a14:m>
                  <m:oMath xmlns:m="http://schemas.openxmlformats.org/officeDocument/2006/math">
                    <m:r>
                      <a:rPr lang="en-CA" b="0" i="1" smtClean="0">
                        <a:latin typeface="Cambria Math" panose="02040503050406030204" pitchFamily="18" charset="0"/>
                      </a:rPr>
                      <m:t>𝜙</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e>
                    </m:d>
                  </m:oMath>
                </a14:m>
                <a:r>
                  <a:rPr lang="en-US"/>
                  <a:t> be the </a:t>
                </a:r>
                <a:r>
                  <a:rPr lang="en-US" i="1"/>
                  <a:t>feature representation </a:t>
                </a:r>
                <a:r>
                  <a:rPr lang="en-US"/>
                  <a:t>of such a kernel. Then</a:t>
                </a:r>
                <a:br>
                  <a:rPr lang="en-US"/>
                </a:br>
                <a:br>
                  <a:rPr lang="en-US"/>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𝑌</m:t>
                        </m:r>
                      </m:e>
                      <m:sub>
                        <m:r>
                          <a:rPr lang="en-CA" b="0" i="1" smtClean="0">
                            <a:latin typeface="Cambria Math" panose="02040503050406030204" pitchFamily="18" charset="0"/>
                          </a:rPr>
                          <m:t>𝑖</m:t>
                        </m:r>
                      </m:sub>
                    </m:sSub>
                    <m:r>
                      <a:rPr lang="en-CA" i="1">
                        <a:latin typeface="Cambria Math" panose="02040503050406030204" pitchFamily="18" charset="0"/>
                      </a:rPr>
                      <m:t>=</m:t>
                    </m:r>
                    <m:f>
                      <m:fPr>
                        <m:ctrlPr>
                          <a:rPr lang="en-CA" i="1">
                            <a:latin typeface="Cambria Math" panose="02040503050406030204" pitchFamily="18" charset="0"/>
                          </a:rPr>
                        </m:ctrlPr>
                      </m:fPr>
                      <m:num>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b="0" i="1" smtClean="0">
                                <a:latin typeface="Cambria Math" panose="02040503050406030204" pitchFamily="18" charset="0"/>
                              </a:rPr>
                              <m:t>𝜙</m:t>
                            </m:r>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e>
                                </m:d>
                              </m:e>
                              <m:sup>
                                <m:r>
                                  <a:rPr lang="en-CA" b="0" i="1" smtClean="0">
                                    <a:latin typeface="Cambria Math" panose="02040503050406030204" pitchFamily="18" charset="0"/>
                                  </a:rPr>
                                  <m:t>𝑇</m:t>
                                </m:r>
                              </m:sup>
                            </m:sSup>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𝑗</m:t>
                                    </m:r>
                                  </m:sub>
                                </m:sSub>
                              </m:e>
                            </m:d>
                            <m:sSub>
                              <m:sSubPr>
                                <m:ctrlPr>
                                  <a:rPr lang="en-CA" i="1">
                                    <a:latin typeface="Cambria Math" panose="02040503050406030204" pitchFamily="18" charset="0"/>
                                  </a:rPr>
                                </m:ctrlPr>
                              </m:sSubPr>
                              <m:e>
                                <m:r>
                                  <a:rPr lang="en-CA" i="1">
                                    <a:latin typeface="Cambria Math" panose="02040503050406030204" pitchFamily="18" charset="0"/>
                                  </a:rPr>
                                  <m:t>𝑉</m:t>
                                </m:r>
                              </m:e>
                              <m:sub>
                                <m:r>
                                  <a:rPr lang="en-CA" i="1">
                                    <a:latin typeface="Cambria Math" panose="02040503050406030204" pitchFamily="18" charset="0"/>
                                  </a:rPr>
                                  <m:t>𝑗</m:t>
                                </m:r>
                              </m:sub>
                            </m:sSub>
                          </m:e>
                        </m:nary>
                      </m:num>
                      <m:den>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e>
                        </m:nary>
                      </m:den>
                    </m:f>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sSubSup>
                              <m:sSubSupPr>
                                <m:ctrlPr>
                                  <a:rPr lang="en-CA" b="0" i="1" smtClean="0">
                                    <a:latin typeface="Cambria Math" panose="02040503050406030204" pitchFamily="18" charset="0"/>
                                  </a:rPr>
                                </m:ctrlPr>
                              </m:sSubSupPr>
                              <m:e>
                                <m:r>
                                  <a:rPr lang="en-CA" i="1">
                                    <a:latin typeface="Cambria Math" panose="02040503050406030204" pitchFamily="18" charset="0"/>
                                  </a:rPr>
                                  <m:t>𝑉</m:t>
                                </m:r>
                              </m:e>
                              <m:sub>
                                <m:r>
                                  <a:rPr lang="en-CA" i="1">
                                    <a:latin typeface="Cambria Math" panose="02040503050406030204" pitchFamily="18" charset="0"/>
                                  </a:rPr>
                                  <m:t>𝑗</m:t>
                                </m:r>
                              </m:sub>
                              <m:sup>
                                <m:r>
                                  <a:rPr lang="en-CA" b="0" i="1" smtClean="0">
                                    <a:latin typeface="Cambria Math" panose="02040503050406030204" pitchFamily="18" charset="0"/>
                                  </a:rPr>
                                  <m:t>𝑇</m:t>
                                </m:r>
                              </m:sup>
                            </m:sSubSup>
                          </m:e>
                        </m:nary>
                      </m:num>
                      <m:den>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e>
                        </m:nary>
                      </m:den>
                    </m:f>
                  </m:oMath>
                </a14:m>
                <a:br>
                  <a:rPr lang="en-CA"/>
                </a:br>
                <a:endParaRPr lang="en-US"/>
              </a:p>
              <a:p>
                <a14:m>
                  <m:oMath xmlns:m="http://schemas.openxmlformats.org/officeDocument/2006/math">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sSubSup>
                          <m:sSubSupPr>
                            <m:ctrlPr>
                              <a:rPr lang="en-CA" i="1">
                                <a:latin typeface="Cambria Math" panose="02040503050406030204" pitchFamily="18" charset="0"/>
                              </a:rPr>
                            </m:ctrlPr>
                          </m:sSubSupPr>
                          <m:e>
                            <m:r>
                              <a:rPr lang="en-CA" i="1">
                                <a:latin typeface="Cambria Math" panose="02040503050406030204" pitchFamily="18" charset="0"/>
                              </a:rPr>
                              <m:t>𝑉</m:t>
                            </m:r>
                          </m:e>
                          <m:sub>
                            <m:r>
                              <a:rPr lang="en-CA" i="1">
                                <a:latin typeface="Cambria Math" panose="02040503050406030204" pitchFamily="18" charset="0"/>
                              </a:rPr>
                              <m:t>𝑗</m:t>
                            </m:r>
                          </m:sub>
                          <m:sup>
                            <m:r>
                              <a:rPr lang="en-CA" i="1">
                                <a:latin typeface="Cambria Math" panose="02040503050406030204" pitchFamily="18" charset="0"/>
                              </a:rPr>
                              <m:t>𝑇</m:t>
                            </m:r>
                          </m:sup>
                        </m:sSubSup>
                      </m:e>
                    </m:nary>
                  </m:oMath>
                </a14:m>
                <a:r>
                  <a:rPr lang="en-US"/>
                  <a:t> and </a:t>
                </a:r>
                <a14:m>
                  <m:oMath xmlns:m="http://schemas.openxmlformats.org/officeDocument/2006/math">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e>
                    </m:nary>
                  </m:oMath>
                </a14:m>
                <a:r>
                  <a:rPr lang="en-US"/>
                  <a:t> can be computed once and reused</a:t>
                </a:r>
              </a:p>
              <a:p>
                <a:pPr lvl="1"/>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e>
                    </m:d>
                  </m:oMath>
                </a14:m>
                <a:r>
                  <a:rPr lang="en-US"/>
                  <a:t> time and space complexity</a:t>
                </a:r>
              </a:p>
              <a:p>
                <a14:m>
                  <m:oMath xmlns:m="http://schemas.openxmlformats.org/officeDocument/2006/math">
                    <m:r>
                      <a:rPr lang="en-CA" b="0" i="1" smtClean="0">
                        <a:latin typeface="Cambria Math" panose="02040503050406030204" pitchFamily="18" charset="0"/>
                      </a:rPr>
                      <m:t>𝜙</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e>
                    </m:d>
                    <m:r>
                      <a:rPr lang="en-CA" b="0" i="1" smtClean="0">
                        <a:latin typeface="Cambria Math" panose="02040503050406030204" pitchFamily="18" charset="0"/>
                      </a:rPr>
                      <m:t>=</m:t>
                    </m:r>
                    <m:r>
                      <m:rPr>
                        <m:sty m:val="p"/>
                      </m:rPr>
                      <a:rPr lang="en-CA" b="0" i="0" smtClean="0">
                        <a:latin typeface="Cambria Math" panose="02040503050406030204" pitchFamily="18" charset="0"/>
                      </a:rPr>
                      <m:t>elu</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e>
                    </m:d>
                    <m:r>
                      <a:rPr lang="en-CA" b="0" i="1" smtClean="0">
                        <a:latin typeface="Cambria Math" panose="02040503050406030204" pitchFamily="18" charset="0"/>
                      </a:rPr>
                      <m:t>+1</m:t>
                    </m:r>
                    <m:r>
                      <a:rPr lang="en-CA" b="0" i="0" smtClean="0">
                        <a:latin typeface="Cambria Math" panose="02040503050406030204" pitchFamily="18" charset="0"/>
                      </a:rPr>
                      <m:t>,  </m:t>
                    </m:r>
                    <m:r>
                      <m:rPr>
                        <m:sty m:val="p"/>
                      </m:rPr>
                      <a:rPr lang="en-CA" b="0" i="0" smtClean="0">
                        <a:latin typeface="Cambria Math" panose="02040503050406030204" pitchFamily="18" charset="0"/>
                      </a:rPr>
                      <m:t>elu</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e>
                    </m:d>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m>
                          <m:mPr>
                            <m:mcs>
                              <m:mc>
                                <m:mcPr>
                                  <m:count m:val="2"/>
                                  <m:mcJc m:val="center"/>
                                </m:mcPr>
                              </m:mc>
                            </m:mcs>
                            <m:ctrlPr>
                              <a:rPr lang="en-CA" b="0" i="1" smtClean="0">
                                <a:latin typeface="Cambria Math" panose="02040503050406030204" pitchFamily="18" charset="0"/>
                              </a:rPr>
                            </m:ctrlPr>
                          </m:mPr>
                          <m:mr>
                            <m:e>
                              <m:r>
                                <m:rPr>
                                  <m:brk m:alnAt="7"/>
                                </m:rPr>
                                <a:rPr lang="en-CA" b="0" i="1" smtClean="0">
                                  <a:latin typeface="Cambria Math" panose="02040503050406030204" pitchFamily="18" charset="0"/>
                                </a:rPr>
                                <m:t>𝑥</m:t>
                              </m:r>
                            </m:e>
                            <m:e>
                              <m:r>
                                <a:rPr lang="en-CA" b="0" i="1" smtClean="0">
                                  <a:latin typeface="Cambria Math" panose="02040503050406030204" pitchFamily="18" charset="0"/>
                                </a:rPr>
                                <m:t>𝑥</m:t>
                              </m:r>
                              <m:r>
                                <a:rPr lang="en-CA" b="0" i="1" smtClean="0">
                                  <a:latin typeface="Cambria Math" panose="02040503050406030204" pitchFamily="18" charset="0"/>
                                </a:rPr>
                                <m:t>≥0</m:t>
                              </m:r>
                            </m:e>
                          </m:mr>
                          <m:mr>
                            <m:e>
                              <m:r>
                                <a:rPr lang="en-CA" b="0" i="1" smtClean="0">
                                  <a:latin typeface="Cambria Math" panose="02040503050406030204" pitchFamily="18" charset="0"/>
                                </a:rPr>
                                <m:t>𝛼</m:t>
                              </m:r>
                              <m:d>
                                <m:dPr>
                                  <m:ctrlPr>
                                    <a:rPr lang="en-CA" b="0" i="1" smtClean="0">
                                      <a:latin typeface="Cambria Math" panose="02040503050406030204" pitchFamily="18" charset="0"/>
                                    </a:rPr>
                                  </m:ctrlPr>
                                </m:dPr>
                                <m:e>
                                  <m:sSup>
                                    <m:sSupPr>
                                      <m:ctrlPr>
                                        <a:rPr lang="en-CA" b="0" i="1" smtClean="0">
                                          <a:latin typeface="Cambria Math" panose="02040503050406030204" pitchFamily="18" charset="0"/>
                                        </a:rPr>
                                      </m:ctrlPr>
                                    </m:sSupPr>
                                    <m:e>
                                      <m:r>
                                        <a:rPr lang="en-CA" b="0" i="1" smtClean="0">
                                          <a:latin typeface="Cambria Math" panose="02040503050406030204" pitchFamily="18" charset="0"/>
                                        </a:rPr>
                                        <m:t>𝑒</m:t>
                                      </m:r>
                                    </m:e>
                                    <m:sup>
                                      <m:r>
                                        <a:rPr lang="en-CA" b="0" i="1" smtClean="0">
                                          <a:latin typeface="Cambria Math" panose="02040503050406030204" pitchFamily="18" charset="0"/>
                                        </a:rPr>
                                        <m:t>𝑥</m:t>
                                      </m:r>
                                    </m:sup>
                                  </m:sSup>
                                  <m:r>
                                    <a:rPr lang="en-CA" b="0" i="1" smtClean="0">
                                      <a:latin typeface="Cambria Math" panose="02040503050406030204" pitchFamily="18" charset="0"/>
                                    </a:rPr>
                                    <m:t>−1</m:t>
                                  </m:r>
                                </m:e>
                              </m:d>
                            </m:e>
                            <m:e>
                              <m:r>
                                <a:rPr lang="en-CA" b="0" i="1" smtClean="0">
                                  <a:latin typeface="Cambria Math" panose="02040503050406030204" pitchFamily="18" charset="0"/>
                                </a:rPr>
                                <m:t>𝑥</m:t>
                              </m:r>
                              <m:r>
                                <a:rPr lang="en-CA" b="0" i="1" smtClean="0">
                                  <a:latin typeface="Cambria Math" panose="02040503050406030204" pitchFamily="18" charset="0"/>
                                </a:rPr>
                                <m:t>&lt;0</m:t>
                              </m:r>
                            </m:e>
                          </m:mr>
                        </m:m>
                      </m:e>
                    </m:d>
                  </m:oMath>
                </a14:m>
                <a:endParaRPr lang="en-US"/>
              </a:p>
            </p:txBody>
          </p:sp>
        </mc:Choice>
        <mc:Fallback>
          <p:sp>
            <p:nvSpPr>
              <p:cNvPr id="3" name="Content Placeholder 2">
                <a:extLst>
                  <a:ext uri="{FF2B5EF4-FFF2-40B4-BE49-F238E27FC236}">
                    <a16:creationId xmlns:a16="http://schemas.microsoft.com/office/drawing/2014/main" id="{5E7E3A97-1541-A420-D451-DBF3F8BA18F0}"/>
                  </a:ext>
                </a:extLst>
              </p:cNvPr>
              <p:cNvSpPr>
                <a:spLocks noGrp="1" noRot="1" noChangeAspect="1" noMove="1" noResize="1" noEditPoints="1" noAdjustHandles="1" noChangeArrowheads="1" noChangeShapeType="1" noTextEdit="1"/>
              </p:cNvSpPr>
              <p:nvPr>
                <p:ph idx="1"/>
              </p:nvPr>
            </p:nvSpPr>
            <p:spPr>
              <a:blipFill>
                <a:blip r:embed="rId3"/>
                <a:stretch>
                  <a:fillRect l="-2774" t="-2616" b="-6017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DE65125-90FB-4E75-0E83-7901A6C18F7E}"/>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C6AF76F7-D0BB-58BB-47F2-3EB6CFC74DB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57D4EB5-E44B-C40A-FA4B-9ED1CD9FA91C}"/>
              </a:ext>
            </a:extLst>
          </p:cNvPr>
          <p:cNvSpPr>
            <a:spLocks noGrp="1"/>
          </p:cNvSpPr>
          <p:nvPr>
            <p:ph type="sldNum" sz="quarter" idx="12"/>
          </p:nvPr>
        </p:nvSpPr>
        <p:spPr/>
        <p:txBody>
          <a:bodyPr/>
          <a:lstStyle/>
          <a:p>
            <a:fld id="{D4F24A5E-B0D2-394D-9970-9AE06BCB59C1}" type="slidenum">
              <a:rPr lang="en-US" smtClean="0"/>
              <a:t>20</a:t>
            </a:fld>
            <a:endParaRPr lang="en-US"/>
          </a:p>
        </p:txBody>
      </p:sp>
    </p:spTree>
    <p:extLst>
      <p:ext uri="{BB962C8B-B14F-4D97-AF65-F5344CB8AC3E}">
        <p14:creationId xmlns:p14="http://schemas.microsoft.com/office/powerpoint/2010/main" val="9067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821"/>
                            </p:stCondLst>
                            <p:childTnLst>
                              <p:par>
                                <p:cTn id="8" presetID="1" presetClass="entr" presetSubtype="0" fill="hold" grpId="0" nodeType="afterEffect">
                                  <p:stCondLst>
                                    <p:cond delay="0"/>
                                  </p:stCondLst>
                                  <p:iterate type="lt">
                                    <p:tmAbs val="20"/>
                                  </p:iterate>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type="lt">
                                    <p:tmAbs val="20"/>
                                  </p:iterate>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20"/>
                                  </p:iterate>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par>
                          <p:cTn id="18" fill="hold">
                            <p:stCondLst>
                              <p:cond delay="1341"/>
                            </p:stCondLst>
                            <p:childTnLst>
                              <p:par>
                                <p:cTn id="19" presetID="1" presetClass="entr" presetSubtype="0" fill="hold" grpId="0" nodeType="afterEffect">
                                  <p:stCondLst>
                                    <p:cond delay="0"/>
                                  </p:stCondLst>
                                  <p:iterate type="lt">
                                    <p:tmAbs val="20"/>
                                  </p:iterate>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20"/>
                                  </p:iterate>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44CC-DDBF-152B-1241-889BC2DAA8BE}"/>
              </a:ext>
            </a:extLst>
          </p:cNvPr>
          <p:cNvSpPr>
            <a:spLocks noGrp="1"/>
          </p:cNvSpPr>
          <p:nvPr>
            <p:ph type="title"/>
          </p:nvPr>
        </p:nvSpPr>
        <p:spPr/>
        <p:txBody>
          <a:bodyPr/>
          <a:lstStyle/>
          <a:p>
            <a:r>
              <a:rPr lang="en-US"/>
              <a:t>Linearized Attention: Causal Masking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665C7D-E0DC-0C8A-9D8E-00E6DE5A4750}"/>
                  </a:ext>
                </a:extLst>
              </p:cNvPr>
              <p:cNvSpPr>
                <a:spLocks noGrp="1"/>
              </p:cNvSpPr>
              <p:nvPr>
                <p:ph idx="1"/>
              </p:nvPr>
            </p:nvSpPr>
            <p:spPr/>
            <p:txBody>
              <a:bodyPr/>
              <a:lstStyle/>
              <a:p>
                <a:r>
                  <a:rPr lang="en-US"/>
                  <a:t>Causal Masking: </a:t>
                </a:r>
                <a:r>
                  <a:rPr lang="en-CA"/>
                  <a:t>masking the attention computation such that the </a:t>
                </a:r>
                <a14:m>
                  <m:oMath xmlns:m="http://schemas.openxmlformats.org/officeDocument/2006/math">
                    <m:r>
                      <a:rPr lang="en-CA" i="1" dirty="0" smtClean="0">
                        <a:latin typeface="Cambria Math" panose="02040503050406030204" pitchFamily="18" charset="0"/>
                      </a:rPr>
                      <m:t>𝑖</m:t>
                    </m:r>
                  </m:oMath>
                </a14:m>
                <a:r>
                  <a:rPr lang="en-CA" err="1"/>
                  <a:t>th</a:t>
                </a:r>
                <a:r>
                  <a:rPr lang="en-CA"/>
                  <a:t> position can only be influenced by a position </a:t>
                </a:r>
                <a14:m>
                  <m:oMath xmlns:m="http://schemas.openxmlformats.org/officeDocument/2006/math">
                    <m:r>
                      <a:rPr lang="en-CA" i="1" dirty="0" smtClean="0">
                        <a:latin typeface="Cambria Math" panose="02040503050406030204" pitchFamily="18" charset="0"/>
                      </a:rPr>
                      <m:t>𝑗</m:t>
                    </m:r>
                  </m:oMath>
                </a14:m>
                <a:r>
                  <a:rPr lang="en-CA"/>
                  <a:t> if and only if </a:t>
                </a:r>
                <a14:m>
                  <m:oMath xmlns:m="http://schemas.openxmlformats.org/officeDocument/2006/math">
                    <m:r>
                      <a:rPr lang="en-CA" i="1" dirty="0" smtClean="0">
                        <a:latin typeface="Cambria Math" panose="02040503050406030204" pitchFamily="18" charset="0"/>
                      </a:rPr>
                      <m:t>𝑗</m:t>
                    </m:r>
                    <m:r>
                      <a:rPr lang="en-CA" i="1" dirty="0" smtClean="0">
                        <a:latin typeface="Cambria Math" panose="02040503050406030204" pitchFamily="18" charset="0"/>
                      </a:rPr>
                      <m:t>≤</m:t>
                    </m:r>
                    <m:r>
                      <a:rPr lang="en-CA" i="1" dirty="0" err="1">
                        <a:latin typeface="Cambria Math" panose="02040503050406030204" pitchFamily="18" charset="0"/>
                      </a:rPr>
                      <m:t>𝑖</m:t>
                    </m:r>
                  </m:oMath>
                </a14:m>
                <a:r>
                  <a:rPr lang="en-CA" b="0" i="0">
                    <a:latin typeface="Cambria Math" panose="02040503050406030204" pitchFamily="18" charset="0"/>
                  </a:rPr>
                  <a:t>.</a:t>
                </a:r>
                <a:br>
                  <a:rPr lang="en-CA" b="0" i="0">
                    <a:latin typeface="Cambria Math" panose="02040503050406030204" pitchFamily="18" charset="0"/>
                  </a:rPr>
                </a:br>
                <a:endParaRPr lang="en-CA" b="0" i="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𝑌</m:t>
                          </m:r>
                        </m:e>
                        <m:sub>
                          <m:r>
                            <a:rPr lang="en-CA" b="0" i="1" smtClean="0">
                              <a:latin typeface="Cambria Math" panose="02040503050406030204" pitchFamily="18" charset="0"/>
                            </a:rPr>
                            <m:t>𝑖</m:t>
                          </m:r>
                        </m:sub>
                      </m:sSub>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b="0" i="1" smtClean="0">
                                  <a:latin typeface="Cambria Math" panose="02040503050406030204" pitchFamily="18" charset="0"/>
                                </a:rPr>
                                <m:t>𝑖</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sSubSup>
                                <m:sSubSupPr>
                                  <m:ctrlPr>
                                    <a:rPr lang="en-CA" i="1">
                                      <a:latin typeface="Cambria Math" panose="02040503050406030204" pitchFamily="18" charset="0"/>
                                    </a:rPr>
                                  </m:ctrlPr>
                                </m:sSubSupPr>
                                <m:e>
                                  <m:r>
                                    <a:rPr lang="en-CA" i="1">
                                      <a:latin typeface="Cambria Math" panose="02040503050406030204" pitchFamily="18" charset="0"/>
                                    </a:rPr>
                                    <m:t>𝑉</m:t>
                                  </m:r>
                                </m:e>
                                <m:sub>
                                  <m:r>
                                    <a:rPr lang="en-CA" i="1">
                                      <a:latin typeface="Cambria Math" panose="02040503050406030204" pitchFamily="18" charset="0"/>
                                    </a:rPr>
                                    <m:t>𝑗</m:t>
                                  </m:r>
                                </m:sub>
                                <m:sup>
                                  <m:r>
                                    <a:rPr lang="en-CA" i="1">
                                      <a:latin typeface="Cambria Math" panose="02040503050406030204" pitchFamily="18" charset="0"/>
                                    </a:rPr>
                                    <m:t>𝑇</m:t>
                                  </m:r>
                                </m:sup>
                              </m:sSubSup>
                            </m:e>
                          </m:nary>
                        </m:num>
                        <m:den>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b="0" i="1" smtClean="0">
                                  <a:latin typeface="Cambria Math" panose="02040503050406030204" pitchFamily="18" charset="0"/>
                                </a:rPr>
                                <m:t>𝑖</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e>
                          </m:nary>
                        </m:den>
                      </m:f>
                      <m:r>
                        <a:rPr lang="en-CA" b="0" i="1" smtClean="0">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num>
                        <m:den>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sSub>
                            <m:sSubPr>
                              <m:ctrlPr>
                                <a:rPr lang="en-CA" b="0" i="1" smtClean="0">
                                  <a:latin typeface="Cambria Math" panose="02040503050406030204" pitchFamily="18" charset="0"/>
                                </a:rPr>
                              </m:ctrlPr>
                            </m:sSubPr>
                            <m:e>
                              <m:r>
                                <a:rPr lang="en-CA" b="0" i="1" smtClean="0">
                                  <a:latin typeface="Cambria Math" panose="02040503050406030204" pitchFamily="18" charset="0"/>
                                </a:rPr>
                                <m:t>𝑍</m:t>
                              </m:r>
                            </m:e>
                            <m:sub>
                              <m:r>
                                <a:rPr lang="en-CA" b="0" i="1" smtClean="0">
                                  <a:latin typeface="Cambria Math" panose="02040503050406030204" pitchFamily="18" charset="0"/>
                                </a:rPr>
                                <m:t>𝑖</m:t>
                              </m:r>
                            </m:sub>
                          </m:sSub>
                        </m:den>
                      </m:f>
                    </m:oMath>
                  </m:oMathPara>
                </a14:m>
                <a:endParaRPr lang="en-CA"/>
              </a:p>
              <a:p>
                <a:pPr marL="0" indent="0">
                  <a:buNone/>
                </a:pPr>
                <a:br>
                  <a:rPr lang="en-US"/>
                </a:br>
                <a:r>
                  <a:rPr lang="en-US"/>
                  <a:t>where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r>
                      <a:rPr lang="en-CA" b="0" i="1" smtClean="0">
                        <a:latin typeface="Cambria Math" panose="02040503050406030204" pitchFamily="18" charset="0"/>
                      </a:rPr>
                      <m:t>=</m:t>
                    </m:r>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𝑖</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sSubSup>
                          <m:sSubSupPr>
                            <m:ctrlPr>
                              <a:rPr lang="en-CA" i="1">
                                <a:latin typeface="Cambria Math" panose="02040503050406030204" pitchFamily="18" charset="0"/>
                              </a:rPr>
                            </m:ctrlPr>
                          </m:sSubSupPr>
                          <m:e>
                            <m:r>
                              <a:rPr lang="en-CA" i="1">
                                <a:latin typeface="Cambria Math" panose="02040503050406030204" pitchFamily="18" charset="0"/>
                              </a:rPr>
                              <m:t>𝑉</m:t>
                            </m:r>
                          </m:e>
                          <m:sub>
                            <m:r>
                              <a:rPr lang="en-CA" i="1">
                                <a:latin typeface="Cambria Math" panose="02040503050406030204" pitchFamily="18" charset="0"/>
                              </a:rPr>
                              <m:t>𝑗</m:t>
                            </m:r>
                          </m:sub>
                          <m:sup>
                            <m:r>
                              <a:rPr lang="en-CA" i="1">
                                <a:latin typeface="Cambria Math" panose="02040503050406030204" pitchFamily="18" charset="0"/>
                              </a:rPr>
                              <m:t>𝑇</m:t>
                            </m:r>
                          </m:sup>
                        </m:sSubSup>
                      </m:e>
                    </m:nary>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𝑍</m:t>
                        </m:r>
                      </m:e>
                      <m:sub>
                        <m:r>
                          <a:rPr lang="en-CA" i="1">
                            <a:latin typeface="Cambria Math" panose="02040503050406030204" pitchFamily="18" charset="0"/>
                          </a:rPr>
                          <m:t>𝑖</m:t>
                        </m:r>
                      </m:sub>
                    </m:sSub>
                    <m:r>
                      <a:rPr lang="en-CA" b="0" i="1" smtClean="0">
                        <a:latin typeface="Cambria Math" panose="02040503050406030204" pitchFamily="18" charset="0"/>
                      </a:rPr>
                      <m:t>=</m:t>
                    </m:r>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𝑖</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e>
                    </m:nary>
                  </m:oMath>
                </a14:m>
                <a:r>
                  <a:rPr lang="en-US"/>
                  <a:t>.</a:t>
                </a:r>
              </a:p>
              <a:p>
                <a:r>
                  <a:rPr lang="en-US"/>
                  <a:t>Notice that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𝑍</m:t>
                        </m:r>
                      </m:e>
                      <m:sub>
                        <m:r>
                          <a:rPr lang="en-CA" b="0" i="1" smtClean="0">
                            <a:latin typeface="Cambria Math" panose="02040503050406030204" pitchFamily="18" charset="0"/>
                          </a:rPr>
                          <m:t>𝑖</m:t>
                        </m:r>
                      </m:sub>
                    </m:sSub>
                  </m:oMath>
                </a14:m>
                <a:r>
                  <a:rPr lang="en-US"/>
                  <a:t> can be computed from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r>
                          <a:rPr lang="en-CA" b="0" i="1" smtClean="0">
                            <a:latin typeface="Cambria Math" panose="02040503050406030204" pitchFamily="18" charset="0"/>
                          </a:rPr>
                          <m:t>−1</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𝑍</m:t>
                        </m:r>
                      </m:e>
                      <m:sub>
                        <m:r>
                          <a:rPr lang="en-CA" i="1">
                            <a:latin typeface="Cambria Math" panose="02040503050406030204" pitchFamily="18" charset="0"/>
                          </a:rPr>
                          <m:t>𝑖</m:t>
                        </m:r>
                        <m:r>
                          <a:rPr lang="en-CA" b="0" i="1" smtClean="0">
                            <a:latin typeface="Cambria Math" panose="02040503050406030204" pitchFamily="18" charset="0"/>
                          </a:rPr>
                          <m:t>−1</m:t>
                        </m:r>
                      </m:sub>
                    </m:sSub>
                  </m:oMath>
                </a14:m>
                <a:r>
                  <a:rPr lang="en-US"/>
                  <a:t> in constant time.</a:t>
                </a:r>
              </a:p>
              <a:p>
                <a:r>
                  <a:rPr lang="en-US"/>
                  <a:t>How about space complexity?</a:t>
                </a:r>
              </a:p>
            </p:txBody>
          </p:sp>
        </mc:Choice>
        <mc:Fallback xmlns="">
          <p:sp>
            <p:nvSpPr>
              <p:cNvPr id="3" name="Content Placeholder 2">
                <a:extLst>
                  <a:ext uri="{FF2B5EF4-FFF2-40B4-BE49-F238E27FC236}">
                    <a16:creationId xmlns:a16="http://schemas.microsoft.com/office/drawing/2014/main" id="{96665C7D-E0DC-0C8A-9D8E-00E6DE5A4750}"/>
                  </a:ext>
                </a:extLst>
              </p:cNvPr>
              <p:cNvSpPr>
                <a:spLocks noGrp="1" noRot="1" noChangeAspect="1" noMove="1" noResize="1" noEditPoints="1" noAdjustHandles="1" noChangeArrowheads="1" noChangeShapeType="1" noTextEdit="1"/>
              </p:cNvSpPr>
              <p:nvPr>
                <p:ph idx="1"/>
              </p:nvPr>
            </p:nvSpPr>
            <p:spPr>
              <a:blipFill>
                <a:blip r:embed="rId3"/>
                <a:stretch>
                  <a:fillRect l="-1217" t="-2109" r="-58"/>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DE73A325-28A4-81DF-5F9B-1D8F9642797D}"/>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E5B6A11E-FDD1-3485-0C88-AEAFCFB7AB0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8704A84-A7A7-537A-E0F3-FB7C7477ABCF}"/>
              </a:ext>
            </a:extLst>
          </p:cNvPr>
          <p:cNvSpPr>
            <a:spLocks noGrp="1"/>
          </p:cNvSpPr>
          <p:nvPr>
            <p:ph type="sldNum" sz="quarter" idx="12"/>
          </p:nvPr>
        </p:nvSpPr>
        <p:spPr/>
        <p:txBody>
          <a:bodyPr/>
          <a:lstStyle/>
          <a:p>
            <a:fld id="{D4F24A5E-B0D2-394D-9970-9AE06BCB59C1}" type="slidenum">
              <a:rPr lang="en-US" smtClean="0"/>
              <a:t>21</a:t>
            </a:fld>
            <a:endParaRPr lang="en-US"/>
          </a:p>
        </p:txBody>
      </p:sp>
    </p:spTree>
    <p:extLst>
      <p:ext uri="{BB962C8B-B14F-4D97-AF65-F5344CB8AC3E}">
        <p14:creationId xmlns:p14="http://schemas.microsoft.com/office/powerpoint/2010/main" val="414022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221"/>
                            </p:stCondLst>
                            <p:childTnLst>
                              <p:par>
                                <p:cTn id="8" presetID="1" presetClass="entr" presetSubtype="0" fill="hold" grpId="0" nodeType="afterEffect">
                                  <p:stCondLst>
                                    <p:cond delay="0"/>
                                  </p:stCondLst>
                                  <p:iterate type="lt">
                                    <p:tmAbs val="20"/>
                                  </p:iterate>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402"/>
                            </p:stCondLst>
                            <p:childTnLst>
                              <p:par>
                                <p:cTn id="11" presetID="1" presetClass="entr" presetSubtype="0" fill="hold" grpId="0" nodeType="afterEffect">
                                  <p:stCondLst>
                                    <p:cond delay="0"/>
                                  </p:stCondLst>
                                  <p:iterate type="lt">
                                    <p:tmAbs val="20"/>
                                  </p:iterate>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20"/>
                                  </p:iterate>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20"/>
                                  </p:iterate>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2F05-0B39-B691-D59E-7DA7E3ED62E4}"/>
              </a:ext>
            </a:extLst>
          </p:cNvPr>
          <p:cNvSpPr>
            <a:spLocks noGrp="1"/>
          </p:cNvSpPr>
          <p:nvPr>
            <p:ph type="title"/>
          </p:nvPr>
        </p:nvSpPr>
        <p:spPr/>
        <p:txBody>
          <a:bodyPr/>
          <a:lstStyle/>
          <a:p>
            <a:r>
              <a:rPr lang="en-US"/>
              <a:t>Linearized Attention: Causal Masking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6AD43B8-FBB6-488E-2A8F-1F344B494B1C}"/>
                  </a:ext>
                </a:extLst>
              </p:cNvPr>
              <p:cNvSpPr>
                <a:spLocks noGrp="1"/>
              </p:cNvSpPr>
              <p:nvPr>
                <p:ph idx="1"/>
              </p:nvPr>
            </p:nvSpPr>
            <p:spPr/>
            <p:txBody>
              <a:bodyPr>
                <a:normAutofit lnSpcReduction="10000"/>
              </a:bodyPr>
              <a:lstStyle/>
              <a:p>
                <a:r>
                  <a:rPr lang="en-CA" dirty="0"/>
                  <a:t>Given numerator </a:t>
                </a:r>
                <a14:m>
                  <m:oMath xmlns:m="http://schemas.openxmlformats.org/officeDocument/2006/math">
                    <m:acc>
                      <m:accPr>
                        <m:chr m:val="̅"/>
                        <m:ctrlPr>
                          <a:rPr lang="en-CA" b="0" i="1" smtClean="0">
                            <a:latin typeface="Cambria Math" panose="02040503050406030204" pitchFamily="18" charset="0"/>
                          </a:rPr>
                        </m:ctrlPr>
                      </m:acc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𝑌</m:t>
                            </m:r>
                          </m:e>
                          <m:sub>
                            <m:r>
                              <a:rPr lang="en-CA" b="0" i="1" smtClean="0">
                                <a:latin typeface="Cambria Math" panose="02040503050406030204" pitchFamily="18" charset="0"/>
                              </a:rPr>
                              <m:t>𝑖</m:t>
                            </m:r>
                          </m:sub>
                        </m:sSub>
                      </m:e>
                    </m:acc>
                    <m:r>
                      <a:rPr lang="en-CA" b="0" i="1" dirty="0" smtClean="0">
                        <a:latin typeface="Cambria Math" panose="02040503050406030204" pitchFamily="18" charset="0"/>
                      </a:rPr>
                      <m:t>=</m:t>
                    </m:r>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𝑇</m:t>
                        </m:r>
                      </m:sup>
                    </m:sSup>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𝑖</m:t>
                        </m:r>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sSubSup>
                          <m:sSubSupPr>
                            <m:ctrlPr>
                              <a:rPr lang="en-CA" i="1">
                                <a:latin typeface="Cambria Math" panose="02040503050406030204" pitchFamily="18" charset="0"/>
                              </a:rPr>
                            </m:ctrlPr>
                          </m:sSubSupPr>
                          <m:e>
                            <m:r>
                              <a:rPr lang="en-CA" i="1">
                                <a:latin typeface="Cambria Math" panose="02040503050406030204" pitchFamily="18" charset="0"/>
                              </a:rPr>
                              <m:t>𝑉</m:t>
                            </m:r>
                          </m:e>
                          <m:sub>
                            <m:r>
                              <a:rPr lang="en-CA" i="1">
                                <a:latin typeface="Cambria Math" panose="02040503050406030204" pitchFamily="18" charset="0"/>
                              </a:rPr>
                              <m:t>𝑗</m:t>
                            </m:r>
                          </m:sub>
                          <m:sup>
                            <m:r>
                              <a:rPr lang="en-CA" i="1">
                                <a:latin typeface="Cambria Math" panose="02040503050406030204" pitchFamily="18" charset="0"/>
                              </a:rPr>
                              <m:t>𝑇</m:t>
                            </m:r>
                          </m:sup>
                        </m:sSubSup>
                      </m:e>
                    </m:nary>
                  </m:oMath>
                </a14:m>
                <a:r>
                  <a:rPr lang="en-CA" dirty="0"/>
                  <a:t>and the gradient of loss </a:t>
                </a:r>
                <a:r>
                  <a:rPr lang="en-CA" dirty="0" err="1"/>
                  <a:t>fuction</a:t>
                </a:r>
                <a:r>
                  <a:rPr lang="en-CA" dirty="0"/>
                  <a:t>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m:rPr>
                            <m:sty m:val="p"/>
                          </m:rPr>
                          <a:rPr lang="en-CA" b="0" i="1" smtClean="0">
                            <a:latin typeface="Cambria Math" panose="02040503050406030204" pitchFamily="18" charset="0"/>
                            <a:ea typeface="Cambria Math" panose="02040503050406030204" pitchFamily="18" charset="0"/>
                          </a:rPr>
                          <m:t>∇</m:t>
                        </m:r>
                      </m:e>
                      <m:sub>
                        <m:acc>
                          <m:accPr>
                            <m:chr m:val="̅"/>
                            <m:ctrlPr>
                              <a:rPr lang="en-CA" i="1">
                                <a:latin typeface="Cambria Math" panose="02040503050406030204" pitchFamily="18" charset="0"/>
                              </a:rPr>
                            </m:ctrlPr>
                          </m:accPr>
                          <m:e>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𝑖</m:t>
                                </m:r>
                              </m:sub>
                            </m:sSub>
                          </m:e>
                        </m:acc>
                      </m:sub>
                    </m:sSub>
                    <m:r>
                      <a:rPr lang="en-CA" b="0" i="1" smtClean="0">
                        <a:latin typeface="Cambria Math" panose="02040503050406030204" pitchFamily="18" charset="0"/>
                        <a:ea typeface="Cambria Math" panose="02040503050406030204" pitchFamily="18" charset="0"/>
                      </a:rPr>
                      <m:t>ℒ</m:t>
                    </m:r>
                  </m:oMath>
                </a14:m>
                <a:r>
                  <a:rPr lang="en-CA" dirty="0"/>
                  <a:t>, they derived the gradients of </a:t>
                </a:r>
                <a14:m>
                  <m:oMath xmlns:m="http://schemas.openxmlformats.org/officeDocument/2006/math">
                    <m:r>
                      <a:rPr lang="en-CA" b="0" i="1" smtClean="0">
                        <a:latin typeface="Cambria Math" panose="02040503050406030204" pitchFamily="18" charset="0"/>
                      </a:rPr>
                      <m:t>𝑄</m:t>
                    </m:r>
                    <m:r>
                      <a:rPr lang="en-CA" b="0" i="1" smtClean="0">
                        <a:latin typeface="Cambria Math" panose="02040503050406030204" pitchFamily="18" charset="0"/>
                      </a:rPr>
                      <m:t>, </m:t>
                    </m:r>
                    <m:r>
                      <a:rPr lang="en-CA" b="0" i="1" smtClean="0">
                        <a:latin typeface="Cambria Math" panose="02040503050406030204" pitchFamily="18" charset="0"/>
                      </a:rPr>
                      <m:t>𝐾</m:t>
                    </m:r>
                    <m:r>
                      <a:rPr lang="en-CA" b="0" i="1" smtClean="0">
                        <a:latin typeface="Cambria Math" panose="02040503050406030204" pitchFamily="18" charset="0"/>
                      </a:rPr>
                      <m:t>, </m:t>
                    </m:r>
                    <m:r>
                      <a:rPr lang="en-CA" b="0" i="1" smtClean="0">
                        <a:latin typeface="Cambria Math" panose="02040503050406030204" pitchFamily="18" charset="0"/>
                      </a:rPr>
                      <m:t>𝑉</m:t>
                    </m:r>
                  </m:oMath>
                </a14:m>
                <a:br>
                  <a:rPr lang="en-CA" dirty="0"/>
                </a:br>
                <a14:m>
                  <m:oMath xmlns:m="http://schemas.openxmlformats.org/officeDocument/2006/math">
                    <m:sSub>
                      <m:sSubPr>
                        <m:ctrlPr>
                          <a:rPr lang="en-CA" b="0" i="1" smtClean="0">
                            <a:latin typeface="Cambria Math" panose="02040503050406030204" pitchFamily="18" charset="0"/>
                          </a:rPr>
                        </m:ctrlPr>
                      </m:sSubPr>
                      <m:e>
                        <m:r>
                          <m:rPr>
                            <m:sty m:val="p"/>
                          </m:rPr>
                          <a:rPr lang="en-CA" b="0" i="0" smtClean="0">
                            <a:latin typeface="Cambria Math" panose="02040503050406030204" pitchFamily="18" charset="0"/>
                          </a:rPr>
                          <m:t>∇</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𝜙</m:t>
                            </m:r>
                            <m:r>
                              <a:rPr lang="en-CA" b="0" i="1" smtClean="0">
                                <a:latin typeface="Cambria Math" panose="02040503050406030204" pitchFamily="18" charset="0"/>
                              </a:rPr>
                              <m:t>(</m:t>
                            </m:r>
                            <m:r>
                              <a:rPr lang="en-CA" b="0" i="1" smtClean="0">
                                <a:latin typeface="Cambria Math" panose="02040503050406030204" pitchFamily="18" charset="0"/>
                              </a:rPr>
                              <m:t>𝑄</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ub>
                    </m:sSub>
                    <m:r>
                      <a:rPr lang="en-CA" b="0" i="1" smtClean="0">
                        <a:latin typeface="Cambria Math" panose="02040503050406030204" pitchFamily="18" charset="0"/>
                      </a:rPr>
                      <m:t>ℒ</m:t>
                    </m:r>
                    <m:r>
                      <a:rPr lang="en-CA" b="0" i="1" smtClean="0">
                        <a:latin typeface="Cambria Math" panose="02040503050406030204" pitchFamily="18" charset="0"/>
                      </a:rPr>
                      <m:t>=</m:t>
                    </m:r>
                    <m:sSub>
                      <m:sSubPr>
                        <m:ctrlPr>
                          <a:rPr lang="en-CA" i="1">
                            <a:latin typeface="Cambria Math" panose="02040503050406030204" pitchFamily="18" charset="0"/>
                            <a:ea typeface="Cambria Math" panose="02040503050406030204" pitchFamily="18" charset="0"/>
                          </a:rPr>
                        </m:ctrlPr>
                      </m:sSubPr>
                      <m:e>
                        <m:r>
                          <m:rPr>
                            <m:sty m:val="p"/>
                          </m:rPr>
                          <a:rPr lang="en-CA" i="1">
                            <a:latin typeface="Cambria Math" panose="02040503050406030204" pitchFamily="18" charset="0"/>
                            <a:ea typeface="Cambria Math" panose="02040503050406030204" pitchFamily="18" charset="0"/>
                          </a:rPr>
                          <m:t>∇</m:t>
                        </m:r>
                      </m:e>
                      <m:sub>
                        <m:acc>
                          <m:accPr>
                            <m:chr m:val="̅"/>
                            <m:ctrlPr>
                              <a:rPr lang="en-CA" i="1">
                                <a:latin typeface="Cambria Math" panose="02040503050406030204" pitchFamily="18" charset="0"/>
                              </a:rPr>
                            </m:ctrlPr>
                          </m:accPr>
                          <m:e>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𝑖</m:t>
                                </m:r>
                              </m:sub>
                            </m:sSub>
                          </m:e>
                        </m:acc>
                      </m:sub>
                    </m:sSub>
                    <m:r>
                      <a:rPr lang="en-CA" i="1">
                        <a:latin typeface="Cambria Math" panose="02040503050406030204" pitchFamily="18" charset="0"/>
                        <a:ea typeface="Cambria Math" panose="02040503050406030204" pitchFamily="18" charset="0"/>
                      </a:rPr>
                      <m:t>ℒ</m:t>
                    </m:r>
                    <m:sSup>
                      <m:sSupPr>
                        <m:ctrlPr>
                          <a:rPr lang="en-CA" b="0" i="1" smtClean="0">
                            <a:latin typeface="Cambria Math" panose="02040503050406030204" pitchFamily="18" charset="0"/>
                            <a:ea typeface="Cambria Math" panose="02040503050406030204" pitchFamily="18" charset="0"/>
                          </a:rPr>
                        </m:ctrlPr>
                      </m:sSupPr>
                      <m:e>
                        <m:d>
                          <m:dPr>
                            <m:ctrlPr>
                              <a:rPr lang="en-CA" b="0" i="1" smtClean="0">
                                <a:latin typeface="Cambria Math" panose="02040503050406030204" pitchFamily="18" charset="0"/>
                                <a:ea typeface="Cambria Math" panose="02040503050406030204" pitchFamily="18" charset="0"/>
                              </a:rPr>
                            </m:ctrlPr>
                          </m:dPr>
                          <m:e>
                            <m:nary>
                              <m:naryPr>
                                <m:chr m:val="∑"/>
                                <m:ctrlPr>
                                  <a:rPr lang="en-CA" b="0" i="1" smtClean="0">
                                    <a:latin typeface="Cambria Math" panose="02040503050406030204" pitchFamily="18" charset="0"/>
                                    <a:ea typeface="Cambria Math" panose="02040503050406030204" pitchFamily="18" charset="0"/>
                                  </a:rPr>
                                </m:ctrlPr>
                              </m:naryPr>
                              <m:sub>
                                <m:r>
                                  <a:rPr lang="en-CA" b="0" i="1" smtClean="0">
                                    <a:latin typeface="Cambria Math" panose="02040503050406030204" pitchFamily="18" charset="0"/>
                                    <a:ea typeface="Cambria Math" panose="02040503050406030204" pitchFamily="18" charset="0"/>
                                  </a:rPr>
                                  <m:t>𝑗</m:t>
                                </m:r>
                                <m:r>
                                  <a:rPr lang="en-CA" b="0" i="1" smtClean="0">
                                    <a:latin typeface="Cambria Math" panose="02040503050406030204" pitchFamily="18" charset="0"/>
                                    <a:ea typeface="Cambria Math" panose="02040503050406030204" pitchFamily="18" charset="0"/>
                                  </a:rPr>
                                  <m:t>=1</m:t>
                                </m:r>
                              </m:sub>
                              <m:sup>
                                <m:r>
                                  <a:rPr lang="en-CA" b="0" i="1" smtClean="0">
                                    <a:latin typeface="Cambria Math" panose="02040503050406030204" pitchFamily="18" charset="0"/>
                                    <a:ea typeface="Cambria Math" panose="02040503050406030204" pitchFamily="18" charset="0"/>
                                  </a:rPr>
                                  <m:t>𝑖</m:t>
                                </m:r>
                              </m:sup>
                              <m:e>
                                <m:r>
                                  <a:rPr lang="en-CA" b="0" i="1" smtClean="0">
                                    <a:latin typeface="Cambria Math" panose="02040503050406030204" pitchFamily="18" charset="0"/>
                                    <a:ea typeface="Cambria Math" panose="02040503050406030204" pitchFamily="18" charset="0"/>
                                  </a:rPr>
                                  <m:t>𝜙</m:t>
                                </m:r>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𝐾</m:t>
                                        </m:r>
                                      </m:e>
                                      <m:sub>
                                        <m:r>
                                          <a:rPr lang="en-CA" b="0" i="1" smtClean="0">
                                            <a:latin typeface="Cambria Math" panose="02040503050406030204" pitchFamily="18" charset="0"/>
                                            <a:ea typeface="Cambria Math" panose="02040503050406030204" pitchFamily="18" charset="0"/>
                                          </a:rPr>
                                          <m:t>𝑗</m:t>
                                        </m:r>
                                      </m:sub>
                                    </m:sSub>
                                  </m:e>
                                </m:d>
                                <m:sSubSup>
                                  <m:sSubSupPr>
                                    <m:ctrlPr>
                                      <a:rPr lang="en-CA" b="0" i="1" smtClean="0">
                                        <a:latin typeface="Cambria Math" panose="02040503050406030204" pitchFamily="18" charset="0"/>
                                        <a:ea typeface="Cambria Math" panose="02040503050406030204" pitchFamily="18" charset="0"/>
                                      </a:rPr>
                                    </m:ctrlPr>
                                  </m:sSubSupPr>
                                  <m:e>
                                    <m:r>
                                      <a:rPr lang="en-CA" b="0" i="1" smtClean="0">
                                        <a:latin typeface="Cambria Math" panose="02040503050406030204" pitchFamily="18" charset="0"/>
                                        <a:ea typeface="Cambria Math" panose="02040503050406030204" pitchFamily="18" charset="0"/>
                                      </a:rPr>
                                      <m:t>𝑉</m:t>
                                    </m:r>
                                  </m:e>
                                  <m:sub>
                                    <m:r>
                                      <a:rPr lang="en-CA" b="0" i="1" smtClean="0">
                                        <a:latin typeface="Cambria Math" panose="02040503050406030204" pitchFamily="18" charset="0"/>
                                        <a:ea typeface="Cambria Math" panose="02040503050406030204" pitchFamily="18" charset="0"/>
                                      </a:rPr>
                                      <m:t>𝑗</m:t>
                                    </m:r>
                                  </m:sub>
                                  <m:sup>
                                    <m:r>
                                      <a:rPr lang="en-CA" b="0" i="1" smtClean="0">
                                        <a:latin typeface="Cambria Math" panose="02040503050406030204" pitchFamily="18" charset="0"/>
                                        <a:ea typeface="Cambria Math" panose="02040503050406030204" pitchFamily="18" charset="0"/>
                                      </a:rPr>
                                      <m:t>𝑇</m:t>
                                    </m:r>
                                  </m:sup>
                                </m:sSubSup>
                              </m:e>
                            </m:nary>
                          </m:e>
                        </m:d>
                      </m:e>
                      <m:sup>
                        <m:r>
                          <a:rPr lang="en-CA" b="0" i="1" smtClean="0">
                            <a:latin typeface="Cambria Math" panose="02040503050406030204" pitchFamily="18" charset="0"/>
                            <a:ea typeface="Cambria Math" panose="02040503050406030204" pitchFamily="18" charset="0"/>
                          </a:rPr>
                          <m:t>𝑇</m:t>
                        </m:r>
                      </m:sup>
                    </m:sSup>
                  </m:oMath>
                </a14:m>
                <a:br>
                  <a:rPr lang="en-CA" dirty="0"/>
                </a:br>
                <a14:m>
                  <m:oMath xmlns:m="http://schemas.openxmlformats.org/officeDocument/2006/math">
                    <m:sSub>
                      <m:sSubPr>
                        <m:ctrlPr>
                          <a:rPr lang="en-CA" i="1">
                            <a:latin typeface="Cambria Math" panose="02040503050406030204" pitchFamily="18" charset="0"/>
                          </a:rPr>
                        </m:ctrlPr>
                      </m:sSubPr>
                      <m:e>
                        <m:r>
                          <m:rPr>
                            <m:sty m:val="p"/>
                          </m:rPr>
                          <a:rPr lang="en-CA">
                            <a:latin typeface="Cambria Math" panose="02040503050406030204" pitchFamily="18" charset="0"/>
                          </a:rPr>
                          <m:t>∇</m:t>
                        </m:r>
                      </m:e>
                      <m:sub>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𝑖</m:t>
                                </m:r>
                              </m:sub>
                            </m:sSub>
                          </m:e>
                        </m:d>
                      </m:sub>
                    </m:sSub>
                    <m:r>
                      <a:rPr lang="en-CA" i="1">
                        <a:latin typeface="Cambria Math" panose="02040503050406030204" pitchFamily="18" charset="0"/>
                      </a:rPr>
                      <m:t>ℒ</m:t>
                    </m:r>
                    <m:r>
                      <a:rPr lang="en-CA" i="1">
                        <a:latin typeface="Cambria Math" panose="02040503050406030204" pitchFamily="18" charset="0"/>
                      </a:rPr>
                      <m:t>=</m:t>
                    </m:r>
                    <m:d>
                      <m:dPr>
                        <m:ctrlPr>
                          <a:rPr lang="en-CA" b="0" i="1" smtClean="0">
                            <a:latin typeface="Cambria Math" panose="02040503050406030204" pitchFamily="18" charset="0"/>
                            <a:ea typeface="Cambria Math" panose="02040503050406030204" pitchFamily="18" charset="0"/>
                          </a:rPr>
                        </m:ctrlPr>
                      </m:dPr>
                      <m:e>
                        <m:nary>
                          <m:naryPr>
                            <m:chr m:val="∑"/>
                            <m:ctrlPr>
                              <a:rPr lang="en-CA" i="1">
                                <a:latin typeface="Cambria Math" panose="02040503050406030204" pitchFamily="18" charset="0"/>
                                <a:ea typeface="Cambria Math" panose="02040503050406030204" pitchFamily="18" charset="0"/>
                              </a:rPr>
                            </m:ctrlPr>
                          </m:naryPr>
                          <m:sub>
                            <m:r>
                              <a:rPr lang="en-CA" i="1">
                                <a:latin typeface="Cambria Math" panose="02040503050406030204" pitchFamily="18" charset="0"/>
                                <a:ea typeface="Cambria Math" panose="02040503050406030204" pitchFamily="18" charset="0"/>
                              </a:rPr>
                              <m:t>𝑗</m:t>
                            </m:r>
                            <m:r>
                              <a:rPr lang="en-CA" i="1">
                                <a:latin typeface="Cambria Math" panose="02040503050406030204" pitchFamily="18" charset="0"/>
                                <a:ea typeface="Cambria Math" panose="02040503050406030204" pitchFamily="18" charset="0"/>
                              </a:rPr>
                              <m:t>=1</m:t>
                            </m:r>
                          </m:sub>
                          <m:sup>
                            <m:r>
                              <a:rPr lang="en-CA" i="1">
                                <a:latin typeface="Cambria Math" panose="02040503050406030204" pitchFamily="18" charset="0"/>
                                <a:ea typeface="Cambria Math" panose="02040503050406030204" pitchFamily="18" charset="0"/>
                              </a:rPr>
                              <m:t>𝑁</m:t>
                            </m:r>
                          </m:sup>
                          <m:e>
                            <m:r>
                              <a:rPr lang="en-CA" i="1">
                                <a:latin typeface="Cambria Math" panose="02040503050406030204" pitchFamily="18" charset="0"/>
                                <a:ea typeface="Cambria Math" panose="02040503050406030204" pitchFamily="18" charset="0"/>
                              </a:rPr>
                              <m:t>𝜙</m:t>
                            </m:r>
                            <m:d>
                              <m:dPr>
                                <m:ctrlPr>
                                  <a:rPr lang="en-CA" i="1">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𝑄</m:t>
                                    </m:r>
                                  </m:e>
                                  <m:sub>
                                    <m:r>
                                      <a:rPr lang="en-CA" i="1">
                                        <a:latin typeface="Cambria Math" panose="02040503050406030204" pitchFamily="18" charset="0"/>
                                        <a:ea typeface="Cambria Math" panose="02040503050406030204" pitchFamily="18" charset="0"/>
                                      </a:rPr>
                                      <m:t>𝑗</m:t>
                                    </m:r>
                                  </m:sub>
                                </m:sSub>
                              </m:e>
                            </m:d>
                            <m:sSubSup>
                              <m:sSubSupPr>
                                <m:ctrlPr>
                                  <a:rPr lang="en-CA" i="1">
                                    <a:latin typeface="Cambria Math" panose="02040503050406030204" pitchFamily="18" charset="0"/>
                                    <a:ea typeface="Cambria Math" panose="02040503050406030204" pitchFamily="18" charset="0"/>
                                  </a:rPr>
                                </m:ctrlPr>
                              </m:sSubSupPr>
                              <m:e>
                                <m:r>
                                  <a:rPr lang="en-CA" i="1">
                                    <a:latin typeface="Cambria Math" panose="02040503050406030204" pitchFamily="18" charset="0"/>
                                    <a:ea typeface="Cambria Math" panose="02040503050406030204" pitchFamily="18" charset="0"/>
                                  </a:rPr>
                                  <m:t>𝑉</m:t>
                                </m:r>
                              </m:e>
                              <m:sub>
                                <m:r>
                                  <a:rPr lang="en-CA" i="1">
                                    <a:latin typeface="Cambria Math" panose="02040503050406030204" pitchFamily="18" charset="0"/>
                                    <a:ea typeface="Cambria Math" panose="02040503050406030204" pitchFamily="18" charset="0"/>
                                  </a:rPr>
                                  <m:t>𝑗</m:t>
                                </m:r>
                              </m:sub>
                              <m:sup>
                                <m:r>
                                  <a:rPr lang="en-CA" i="1">
                                    <a:latin typeface="Cambria Math" panose="02040503050406030204" pitchFamily="18" charset="0"/>
                                    <a:ea typeface="Cambria Math" panose="02040503050406030204" pitchFamily="18" charset="0"/>
                                  </a:rPr>
                                  <m:t>𝑇</m:t>
                                </m:r>
                              </m:sup>
                            </m:sSubSup>
                            <m:sSup>
                              <m:sSupPr>
                                <m:ctrlPr>
                                  <a:rPr lang="en-CA" i="1">
                                    <a:latin typeface="Cambria Math" panose="02040503050406030204" pitchFamily="18" charset="0"/>
                                    <a:ea typeface="Cambria Math" panose="02040503050406030204" pitchFamily="18" charset="0"/>
                                  </a:rPr>
                                </m:ctrlPr>
                              </m:sSupPr>
                              <m:e>
                                <m:d>
                                  <m:dPr>
                                    <m:ctrlPr>
                                      <a:rPr lang="en-CA" i="1">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m:rPr>
                                            <m:sty m:val="p"/>
                                          </m:rPr>
                                          <a:rPr lang="en-CA" i="1">
                                            <a:latin typeface="Cambria Math" panose="02040503050406030204" pitchFamily="18" charset="0"/>
                                            <a:ea typeface="Cambria Math" panose="02040503050406030204" pitchFamily="18" charset="0"/>
                                          </a:rPr>
                                          <m:t>∇</m:t>
                                        </m:r>
                                      </m:e>
                                      <m:sub>
                                        <m:acc>
                                          <m:accPr>
                                            <m:chr m:val="̅"/>
                                            <m:ctrlPr>
                                              <a:rPr lang="en-CA" i="1">
                                                <a:latin typeface="Cambria Math" panose="02040503050406030204" pitchFamily="18" charset="0"/>
                                              </a:rPr>
                                            </m:ctrlPr>
                                          </m:accPr>
                                          <m:e>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b="0" i="1" smtClean="0">
                                                    <a:latin typeface="Cambria Math" panose="02040503050406030204" pitchFamily="18" charset="0"/>
                                                  </a:rPr>
                                                  <m:t>𝑗</m:t>
                                                </m:r>
                                              </m:sub>
                                            </m:sSub>
                                          </m:e>
                                        </m:acc>
                                      </m:sub>
                                    </m:sSub>
                                    <m:r>
                                      <a:rPr lang="en-CA" i="1">
                                        <a:latin typeface="Cambria Math" panose="02040503050406030204" pitchFamily="18" charset="0"/>
                                        <a:ea typeface="Cambria Math" panose="02040503050406030204" pitchFamily="18" charset="0"/>
                                      </a:rPr>
                                      <m:t>ℒ</m:t>
                                    </m:r>
                                  </m:e>
                                </m:d>
                              </m:e>
                              <m:sup>
                                <m:r>
                                  <a:rPr lang="en-CA" i="1">
                                    <a:latin typeface="Cambria Math" panose="02040503050406030204" pitchFamily="18" charset="0"/>
                                    <a:ea typeface="Cambria Math" panose="02040503050406030204" pitchFamily="18" charset="0"/>
                                  </a:rPr>
                                  <m:t>𝑇</m:t>
                                </m:r>
                              </m:sup>
                            </m:sSup>
                          </m:e>
                        </m:nary>
                      </m:e>
                    </m:d>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𝑉</m:t>
                        </m:r>
                      </m:e>
                      <m:sub>
                        <m:r>
                          <a:rPr lang="en-CA" b="0" i="1" smtClean="0">
                            <a:latin typeface="Cambria Math" panose="02040503050406030204" pitchFamily="18" charset="0"/>
                            <a:ea typeface="Cambria Math" panose="02040503050406030204" pitchFamily="18" charset="0"/>
                          </a:rPr>
                          <m:t>𝑖</m:t>
                        </m:r>
                      </m:sub>
                    </m:sSub>
                  </m:oMath>
                </a14:m>
                <a:br>
                  <a:rPr lang="en-CA" dirty="0"/>
                </a:br>
                <a14:m>
                  <m:oMath xmlns:m="http://schemas.openxmlformats.org/officeDocument/2006/math">
                    <m:sSub>
                      <m:sSubPr>
                        <m:ctrlPr>
                          <a:rPr lang="en-CA" b="0" i="1" smtClean="0">
                            <a:latin typeface="Cambria Math" panose="02040503050406030204" pitchFamily="18" charset="0"/>
                          </a:rPr>
                        </m:ctrlPr>
                      </m:sSubPr>
                      <m:e>
                        <m:r>
                          <m:rPr>
                            <m:sty m:val="p"/>
                          </m:rPr>
                          <a:rPr lang="en-CA" b="0" i="0" smtClean="0">
                            <a:latin typeface="Cambria Math" panose="02040503050406030204" pitchFamily="18" charset="0"/>
                          </a:rPr>
                          <m:t>∇</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𝑖</m:t>
                            </m:r>
                          </m:sub>
                        </m:sSub>
                      </m:sub>
                    </m:sSub>
                    <m:r>
                      <a:rPr lang="en-CA" b="0" i="1" smtClean="0">
                        <a:latin typeface="Cambria Math" panose="02040503050406030204" pitchFamily="18" charset="0"/>
                      </a:rPr>
                      <m:t>ℒ</m:t>
                    </m:r>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nary>
                              <m:naryPr>
                                <m:chr m:val="∑"/>
                                <m:ctrlPr>
                                  <a:rPr lang="en-CA" i="1">
                                    <a:latin typeface="Cambria Math" panose="02040503050406030204" pitchFamily="18" charset="0"/>
                                    <a:ea typeface="Cambria Math" panose="02040503050406030204" pitchFamily="18" charset="0"/>
                                  </a:rPr>
                                </m:ctrlPr>
                              </m:naryPr>
                              <m:sub>
                                <m:r>
                                  <a:rPr lang="en-CA" i="1">
                                    <a:latin typeface="Cambria Math" panose="02040503050406030204" pitchFamily="18" charset="0"/>
                                    <a:ea typeface="Cambria Math" panose="02040503050406030204" pitchFamily="18" charset="0"/>
                                  </a:rPr>
                                  <m:t>𝑗</m:t>
                                </m:r>
                                <m:r>
                                  <a:rPr lang="en-CA" i="1">
                                    <a:latin typeface="Cambria Math" panose="02040503050406030204" pitchFamily="18" charset="0"/>
                                    <a:ea typeface="Cambria Math" panose="02040503050406030204" pitchFamily="18" charset="0"/>
                                  </a:rPr>
                                  <m:t>=1</m:t>
                                </m:r>
                              </m:sub>
                              <m:sup>
                                <m:r>
                                  <a:rPr lang="en-CA" i="1">
                                    <a:latin typeface="Cambria Math" panose="02040503050406030204" pitchFamily="18" charset="0"/>
                                    <a:ea typeface="Cambria Math" panose="02040503050406030204" pitchFamily="18" charset="0"/>
                                  </a:rPr>
                                  <m:t>𝑁</m:t>
                                </m:r>
                              </m:sup>
                              <m:e>
                                <m:r>
                                  <a:rPr lang="en-CA" i="1">
                                    <a:latin typeface="Cambria Math" panose="02040503050406030204" pitchFamily="18" charset="0"/>
                                    <a:ea typeface="Cambria Math" panose="02040503050406030204" pitchFamily="18" charset="0"/>
                                  </a:rPr>
                                  <m:t>𝜙</m:t>
                                </m:r>
                                <m:d>
                                  <m:dPr>
                                    <m:ctrlPr>
                                      <a:rPr lang="en-CA" i="1">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𝑄</m:t>
                                        </m:r>
                                      </m:e>
                                      <m:sub>
                                        <m:r>
                                          <a:rPr lang="en-CA" i="1">
                                            <a:latin typeface="Cambria Math" panose="02040503050406030204" pitchFamily="18" charset="0"/>
                                            <a:ea typeface="Cambria Math" panose="02040503050406030204" pitchFamily="18" charset="0"/>
                                          </a:rPr>
                                          <m:t>𝑗</m:t>
                                        </m:r>
                                      </m:sub>
                                    </m:sSub>
                                  </m:e>
                                </m:d>
                                <m:sSup>
                                  <m:sSupPr>
                                    <m:ctrlPr>
                                      <a:rPr lang="en-CA" i="1">
                                        <a:latin typeface="Cambria Math" panose="02040503050406030204" pitchFamily="18" charset="0"/>
                                        <a:ea typeface="Cambria Math" panose="02040503050406030204" pitchFamily="18" charset="0"/>
                                      </a:rPr>
                                    </m:ctrlPr>
                                  </m:sSupPr>
                                  <m:e>
                                    <m:d>
                                      <m:dPr>
                                        <m:ctrlPr>
                                          <a:rPr lang="en-CA" i="1">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m:rPr>
                                                <m:sty m:val="p"/>
                                              </m:rPr>
                                              <a:rPr lang="en-CA" i="1">
                                                <a:latin typeface="Cambria Math" panose="02040503050406030204" pitchFamily="18" charset="0"/>
                                                <a:ea typeface="Cambria Math" panose="02040503050406030204" pitchFamily="18" charset="0"/>
                                              </a:rPr>
                                              <m:t>∇</m:t>
                                            </m:r>
                                          </m:e>
                                          <m:sub>
                                            <m:acc>
                                              <m:accPr>
                                                <m:chr m:val="̅"/>
                                                <m:ctrlPr>
                                                  <a:rPr lang="en-CA" i="1">
                                                    <a:latin typeface="Cambria Math" panose="02040503050406030204" pitchFamily="18" charset="0"/>
                                                  </a:rPr>
                                                </m:ctrlPr>
                                              </m:accPr>
                                              <m:e>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𝑗</m:t>
                                                    </m:r>
                                                  </m:sub>
                                                </m:sSub>
                                              </m:e>
                                            </m:acc>
                                          </m:sub>
                                        </m:sSub>
                                        <m:r>
                                          <a:rPr lang="en-CA" i="1">
                                            <a:latin typeface="Cambria Math" panose="02040503050406030204" pitchFamily="18" charset="0"/>
                                            <a:ea typeface="Cambria Math" panose="02040503050406030204" pitchFamily="18" charset="0"/>
                                          </a:rPr>
                                          <m:t>ℒ</m:t>
                                        </m:r>
                                      </m:e>
                                    </m:d>
                                  </m:e>
                                  <m:sup>
                                    <m:r>
                                      <a:rPr lang="en-CA" i="1">
                                        <a:latin typeface="Cambria Math" panose="02040503050406030204" pitchFamily="18" charset="0"/>
                                        <a:ea typeface="Cambria Math" panose="02040503050406030204" pitchFamily="18" charset="0"/>
                                      </a:rPr>
                                      <m:t>𝑇</m:t>
                                    </m:r>
                                  </m:sup>
                                </m:sSup>
                              </m:e>
                            </m:nary>
                          </m:e>
                        </m:d>
                      </m:e>
                      <m:sup>
                        <m:r>
                          <a:rPr lang="en-CA" b="0" i="1" smtClean="0">
                            <a:latin typeface="Cambria Math" panose="02040503050406030204" pitchFamily="18" charset="0"/>
                          </a:rPr>
                          <m:t>𝑇</m:t>
                        </m:r>
                      </m:sup>
                    </m:sSup>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𝑖</m:t>
                            </m:r>
                          </m:sub>
                        </m:sSub>
                      </m:e>
                    </m:d>
                  </m:oMath>
                </a14:m>
                <a:endParaRPr lang="en-CA" dirty="0"/>
              </a:p>
            </p:txBody>
          </p:sp>
        </mc:Choice>
        <mc:Fallback>
          <p:sp>
            <p:nvSpPr>
              <p:cNvPr id="3" name="Content Placeholder 2">
                <a:extLst>
                  <a:ext uri="{FF2B5EF4-FFF2-40B4-BE49-F238E27FC236}">
                    <a16:creationId xmlns:a16="http://schemas.microsoft.com/office/drawing/2014/main" id="{A6AD43B8-FBB6-488E-2A8F-1F344B494B1C}"/>
                  </a:ext>
                </a:extLst>
              </p:cNvPr>
              <p:cNvSpPr>
                <a:spLocks noGrp="1" noRot="1" noChangeAspect="1" noMove="1" noResize="1" noEditPoints="1" noAdjustHandles="1" noChangeArrowheads="1" noChangeShapeType="1" noTextEdit="1"/>
              </p:cNvSpPr>
              <p:nvPr>
                <p:ph idx="1"/>
              </p:nvPr>
            </p:nvSpPr>
            <p:spPr>
              <a:blipFill>
                <a:blip r:embed="rId3"/>
                <a:stretch>
                  <a:fillRect l="-1086" t="-16279" b="-4622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BEAAECD-0795-9307-4F4F-C8B4405B2E9F}"/>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59AFB332-B26D-8F12-E477-83CE967FBB4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3FF2B30-F6CF-1F72-BF78-63C7280DA939}"/>
              </a:ext>
            </a:extLst>
          </p:cNvPr>
          <p:cNvSpPr>
            <a:spLocks noGrp="1"/>
          </p:cNvSpPr>
          <p:nvPr>
            <p:ph type="sldNum" sz="quarter" idx="12"/>
          </p:nvPr>
        </p:nvSpPr>
        <p:spPr/>
        <p:txBody>
          <a:bodyPr/>
          <a:lstStyle/>
          <a:p>
            <a:fld id="{D4F24A5E-B0D2-394D-9970-9AE06BCB59C1}" type="slidenum">
              <a:rPr lang="en-US" smtClean="0"/>
              <a:t>22</a:t>
            </a:fld>
            <a:endParaRPr lang="en-US"/>
          </a:p>
        </p:txBody>
      </p:sp>
    </p:spTree>
    <p:extLst>
      <p:ext uri="{BB962C8B-B14F-4D97-AF65-F5344CB8AC3E}">
        <p14:creationId xmlns:p14="http://schemas.microsoft.com/office/powerpoint/2010/main" val="374003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0D0992-0C9D-4CBC-BF74-C1B3FAA0C3A0}"/>
                  </a:ext>
                </a:extLst>
              </p:cNvPr>
              <p:cNvSpPr>
                <a:spLocks noGrp="1"/>
              </p:cNvSpPr>
              <p:nvPr>
                <p:ph sz="half" idx="1"/>
              </p:nvPr>
            </p:nvSpPr>
            <p:spPr/>
            <p:txBody>
              <a:bodyPr anchor="ctr"/>
              <a:lstStyle/>
              <a:p>
                <a:r>
                  <a:rPr lang="en-US"/>
                  <a:t>Transformers are RNNs.</a:t>
                </a:r>
              </a:p>
              <a:p>
                <a14:m>
                  <m:oMath xmlns:m="http://schemas.openxmlformats.org/officeDocument/2006/math">
                    <m:r>
                      <a:rPr lang="en-CA" b="0" i="1" smtClean="0">
                        <a:latin typeface="Cambria Math" panose="02040503050406030204" pitchFamily="18" charset="0"/>
                      </a:rPr>
                      <m:t>𝑠</m:t>
                    </m:r>
                  </m:oMath>
                </a14:m>
                <a:r>
                  <a:rPr lang="en-US"/>
                  <a:t> and </a:t>
                </a:r>
                <a14:m>
                  <m:oMath xmlns:m="http://schemas.openxmlformats.org/officeDocument/2006/math">
                    <m:r>
                      <a:rPr lang="en-CA" b="0" i="1" smtClean="0">
                        <a:latin typeface="Cambria Math" panose="02040503050406030204" pitchFamily="18" charset="0"/>
                      </a:rPr>
                      <m:t>𝑧</m:t>
                    </m:r>
                  </m:oMath>
                </a14:m>
                <a:r>
                  <a:rPr lang="en-US"/>
                  <a:t> are the hidden states.</a:t>
                </a:r>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𝑖</m:t>
                        </m:r>
                      </m:sub>
                    </m:sSub>
                  </m:oMath>
                </a14:m>
                <a:r>
                  <a:rPr lang="en-US"/>
                  <a:t> is the </a:t>
                </a:r>
                <a14:m>
                  <m:oMath xmlns:m="http://schemas.openxmlformats.org/officeDocument/2006/math">
                    <m:r>
                      <a:rPr lang="en-CA" b="0" i="1" smtClean="0">
                        <a:latin typeface="Cambria Math" panose="02040503050406030204" pitchFamily="18" charset="0"/>
                      </a:rPr>
                      <m:t>𝑖</m:t>
                    </m:r>
                  </m:oMath>
                </a14:m>
                <a:r>
                  <a:rPr lang="en-US" err="1"/>
                  <a:t>th</a:t>
                </a:r>
                <a:r>
                  <a:rPr lang="en-US"/>
                  <a:t> input.</a:t>
                </a:r>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𝑦</m:t>
                        </m:r>
                      </m:e>
                      <m:sub>
                        <m:r>
                          <a:rPr lang="en-CA" b="0" i="1" smtClean="0">
                            <a:latin typeface="Cambria Math" panose="02040503050406030204" pitchFamily="18" charset="0"/>
                          </a:rPr>
                          <m:t>𝑖</m:t>
                        </m:r>
                      </m:sub>
                    </m:sSub>
                  </m:oMath>
                </a14:m>
                <a:r>
                  <a:rPr lang="en-US"/>
                  <a:t> is the </a:t>
                </a:r>
                <a14:m>
                  <m:oMath xmlns:m="http://schemas.openxmlformats.org/officeDocument/2006/math">
                    <m:r>
                      <a:rPr lang="en-CA" b="0" i="1" smtClean="0">
                        <a:latin typeface="Cambria Math" panose="02040503050406030204" pitchFamily="18" charset="0"/>
                      </a:rPr>
                      <m:t>𝑖</m:t>
                    </m:r>
                  </m:oMath>
                </a14:m>
                <a:r>
                  <a:rPr lang="en-US" err="1"/>
                  <a:t>th</a:t>
                </a:r>
                <a:r>
                  <a:rPr lang="en-US"/>
                  <a:t> output.</a:t>
                </a:r>
              </a:p>
            </p:txBody>
          </p:sp>
        </mc:Choice>
        <mc:Fallback xmlns="">
          <p:sp>
            <p:nvSpPr>
              <p:cNvPr id="3" name="Content Placeholder 2">
                <a:extLst>
                  <a:ext uri="{FF2B5EF4-FFF2-40B4-BE49-F238E27FC236}">
                    <a16:creationId xmlns:a16="http://schemas.microsoft.com/office/drawing/2014/main" id="{630D0992-0C9D-4CBC-BF74-C1B3FAA0C3A0}"/>
                  </a:ext>
                </a:extLst>
              </p:cNvPr>
              <p:cNvSpPr>
                <a:spLocks noGrp="1" noRot="1" noChangeAspect="1" noMove="1" noResize="1" noEditPoints="1" noAdjustHandles="1" noChangeArrowheads="1" noChangeShapeType="1" noTextEdit="1"/>
              </p:cNvSpPr>
              <p:nvPr>
                <p:ph sz="half" idx="1"/>
              </p:nvPr>
            </p:nvSpPr>
            <p:spPr>
              <a:blipFill>
                <a:blip r:embed="rId3"/>
                <a:stretch>
                  <a:fillRect l="-2118"/>
                </a:stretch>
              </a:blipFill>
            </p:spPr>
            <p:txBody>
              <a:bodyPr/>
              <a:lstStyle/>
              <a:p>
                <a:r>
                  <a:rPr lang="en-CA">
                    <a:noFill/>
                  </a:rPr>
                  <a:t> </a:t>
                </a:r>
              </a:p>
            </p:txBody>
          </p:sp>
        </mc:Fallback>
      </mc:AlternateContent>
      <p:pic>
        <p:nvPicPr>
          <p:cNvPr id="8" name="Content Placeholder 7">
            <a:extLst>
              <a:ext uri="{FF2B5EF4-FFF2-40B4-BE49-F238E27FC236}">
                <a16:creationId xmlns:a16="http://schemas.microsoft.com/office/drawing/2014/main" id="{69C420E2-B3F8-063E-A71A-4C9FF2F12D3E}"/>
              </a:ext>
            </a:extLst>
          </p:cNvPr>
          <p:cNvPicPr>
            <a:picLocks noGrp="1" noChangeAspect="1"/>
          </p:cNvPicPr>
          <p:nvPr>
            <p:ph sz="half" idx="2"/>
          </p:nvPr>
        </p:nvPicPr>
        <p:blipFill>
          <a:blip r:embed="rId4"/>
          <a:stretch>
            <a:fillRect/>
          </a:stretch>
        </p:blipFill>
        <p:spPr>
          <a:xfrm>
            <a:off x="6172200" y="1930833"/>
            <a:ext cx="5181600" cy="3532909"/>
          </a:xfrm>
          <a:prstGeom prst="rect">
            <a:avLst/>
          </a:prstGeom>
        </p:spPr>
      </p:pic>
      <p:sp>
        <p:nvSpPr>
          <p:cNvPr id="4" name="Date Placeholder 3">
            <a:extLst>
              <a:ext uri="{FF2B5EF4-FFF2-40B4-BE49-F238E27FC236}">
                <a16:creationId xmlns:a16="http://schemas.microsoft.com/office/drawing/2014/main" id="{11FCA3DE-4C8E-B75C-3678-3503E65F2015}"/>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573E22F0-08CB-ED5B-E072-BF800BB26E7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D886EEE-A862-E967-1E7B-794EFC65C269}"/>
              </a:ext>
            </a:extLst>
          </p:cNvPr>
          <p:cNvSpPr>
            <a:spLocks noGrp="1"/>
          </p:cNvSpPr>
          <p:nvPr>
            <p:ph type="sldNum" sz="quarter" idx="12"/>
          </p:nvPr>
        </p:nvSpPr>
        <p:spPr/>
        <p:txBody>
          <a:bodyPr/>
          <a:lstStyle/>
          <a:p>
            <a:fld id="{D4F24A5E-B0D2-394D-9970-9AE06BCB59C1}" type="slidenum">
              <a:rPr lang="en-US" smtClean="0"/>
              <a:t>23</a:t>
            </a:fld>
            <a:endParaRPr lang="en-US"/>
          </a:p>
        </p:txBody>
      </p:sp>
      <p:sp>
        <p:nvSpPr>
          <p:cNvPr id="2" name="Title 1">
            <a:extLst>
              <a:ext uri="{FF2B5EF4-FFF2-40B4-BE49-F238E27FC236}">
                <a16:creationId xmlns:a16="http://schemas.microsoft.com/office/drawing/2014/main" id="{DAA71F61-4ADE-AFC4-9EEB-94F6AA6A741A}"/>
              </a:ext>
            </a:extLst>
          </p:cNvPr>
          <p:cNvSpPr>
            <a:spLocks noGrp="1"/>
          </p:cNvSpPr>
          <p:nvPr>
            <p:ph type="title"/>
          </p:nvPr>
        </p:nvSpPr>
        <p:spPr/>
        <p:txBody>
          <a:bodyPr/>
          <a:lstStyle/>
          <a:p>
            <a:r>
              <a:rPr lang="en-US"/>
              <a:t>Linearized Attention: RNN</a:t>
            </a:r>
          </a:p>
        </p:txBody>
      </p:sp>
    </p:spTree>
    <p:extLst>
      <p:ext uri="{BB962C8B-B14F-4D97-AF65-F5344CB8AC3E}">
        <p14:creationId xmlns:p14="http://schemas.microsoft.com/office/powerpoint/2010/main" val="77562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2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881"/>
                            </p:stCondLst>
                            <p:childTnLst>
                              <p:par>
                                <p:cTn id="12" presetID="1" presetClass="entr" presetSubtype="0" fill="hold" grpId="0" nodeType="afterEffect">
                                  <p:stCondLst>
                                    <p:cond delay="0"/>
                                  </p:stCondLst>
                                  <p:iterate type="lt">
                                    <p:tmAbs val="20"/>
                                  </p:iterate>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1342"/>
                            </p:stCondLst>
                            <p:childTnLst>
                              <p:par>
                                <p:cTn id="15" presetID="1" presetClass="entr" presetSubtype="0" fill="hold" grpId="0" nodeType="afterEffect">
                                  <p:stCondLst>
                                    <p:cond delay="0"/>
                                  </p:stCondLst>
                                  <p:iterate type="lt">
                                    <p:tmAbs val="20"/>
                                  </p:iterate>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1703"/>
                            </p:stCondLst>
                            <p:childTnLst>
                              <p:par>
                                <p:cTn id="18" presetID="1" presetClass="entr" presetSubtype="0" fill="hold" grpId="0" nodeType="afterEffect">
                                  <p:stCondLst>
                                    <p:cond delay="0"/>
                                  </p:stCondLst>
                                  <p:iterate type="lt">
                                    <p:tmAbs val="20"/>
                                  </p:iterate>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78647E6-FDBD-28D9-174A-5E66B7907C11}"/>
              </a:ext>
            </a:extLst>
          </p:cNvPr>
          <p:cNvSpPr>
            <a:spLocks noGrp="1"/>
          </p:cNvSpPr>
          <p:nvPr>
            <p:ph type="title"/>
          </p:nvPr>
        </p:nvSpPr>
        <p:spPr/>
        <p:txBody>
          <a:bodyPr>
            <a:normAutofit/>
          </a:bodyPr>
          <a:lstStyle/>
          <a:p>
            <a:r>
              <a:rPr lang="en-US"/>
              <a:t>Linearized Attention: Experiments</a:t>
            </a:r>
          </a:p>
        </p:txBody>
      </p:sp>
      <p:pic>
        <p:nvPicPr>
          <p:cNvPr id="10" name="Content Placeholder 9">
            <a:extLst>
              <a:ext uri="{FF2B5EF4-FFF2-40B4-BE49-F238E27FC236}">
                <a16:creationId xmlns:a16="http://schemas.microsoft.com/office/drawing/2014/main" id="{DF92D7CD-D351-9D5A-D55E-32D29287BAE7}"/>
              </a:ext>
            </a:extLst>
          </p:cNvPr>
          <p:cNvPicPr>
            <a:picLocks noGrp="1" noChangeAspect="1"/>
          </p:cNvPicPr>
          <p:nvPr>
            <p:ph idx="1"/>
          </p:nvPr>
        </p:nvPicPr>
        <p:blipFill>
          <a:blip r:embed="rId3"/>
          <a:stretch>
            <a:fillRect/>
          </a:stretch>
        </p:blipFill>
        <p:spPr>
          <a:xfrm>
            <a:off x="838200" y="1809637"/>
            <a:ext cx="10515600" cy="3818164"/>
          </a:xfrm>
          <a:prstGeom prst="rect">
            <a:avLst/>
          </a:prstGeom>
        </p:spPr>
      </p:pic>
      <p:sp>
        <p:nvSpPr>
          <p:cNvPr id="4" name="Date Placeholder 3">
            <a:extLst>
              <a:ext uri="{FF2B5EF4-FFF2-40B4-BE49-F238E27FC236}">
                <a16:creationId xmlns:a16="http://schemas.microsoft.com/office/drawing/2014/main" id="{A63994A1-2E44-2E54-51F4-C1F5C2795402}"/>
              </a:ext>
            </a:extLst>
          </p:cNvPr>
          <p:cNvSpPr>
            <a:spLocks noGrp="1"/>
          </p:cNvSpPr>
          <p:nvPr>
            <p:ph type="dt" sz="half" idx="10"/>
          </p:nvPr>
        </p:nvSpPr>
        <p:spPr/>
        <p:txBody>
          <a:bodyPr/>
          <a:lstStyle/>
          <a:p>
            <a:fld id="{D301FFEF-BC07-6945-8DF9-83389C94DF56}" type="datetime1">
              <a:rPr lang="en-CA" smtClean="0"/>
              <a:t>2024-02-23</a:t>
            </a:fld>
            <a:endParaRPr lang="en-US"/>
          </a:p>
        </p:txBody>
      </p:sp>
      <p:sp>
        <p:nvSpPr>
          <p:cNvPr id="5" name="Footer Placeholder 4">
            <a:extLst>
              <a:ext uri="{FF2B5EF4-FFF2-40B4-BE49-F238E27FC236}">
                <a16:creationId xmlns:a16="http://schemas.microsoft.com/office/drawing/2014/main" id="{88B5379D-EEDC-FE8B-953B-26F4A668069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91A273A-4F6F-5736-AF62-3055DC897A13}"/>
              </a:ext>
            </a:extLst>
          </p:cNvPr>
          <p:cNvSpPr>
            <a:spLocks noGrp="1"/>
          </p:cNvSpPr>
          <p:nvPr>
            <p:ph type="sldNum" sz="quarter" idx="12"/>
          </p:nvPr>
        </p:nvSpPr>
        <p:spPr/>
        <p:txBody>
          <a:bodyPr/>
          <a:lstStyle/>
          <a:p>
            <a:fld id="{D4F24A5E-B0D2-394D-9970-9AE06BCB59C1}" type="slidenum">
              <a:rPr lang="en-US" smtClean="0"/>
              <a:t>24</a:t>
            </a:fld>
            <a:endParaRPr lang="en-US"/>
          </a:p>
        </p:txBody>
      </p:sp>
    </p:spTree>
    <p:extLst>
      <p:ext uri="{BB962C8B-B14F-4D97-AF65-F5344CB8AC3E}">
        <p14:creationId xmlns:p14="http://schemas.microsoft.com/office/powerpoint/2010/main" val="12100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5648-BE51-49E2-AC42-8377A2AF1C07}"/>
              </a:ext>
            </a:extLst>
          </p:cNvPr>
          <p:cNvSpPr>
            <a:spLocks noGrp="1"/>
          </p:cNvSpPr>
          <p:nvPr>
            <p:ph type="title"/>
          </p:nvPr>
        </p:nvSpPr>
        <p:spPr/>
        <p:txBody>
          <a:bodyPr/>
          <a:lstStyle/>
          <a:p>
            <a:r>
              <a:rPr lang="en-US"/>
              <a:t>Linearized Attention: Experiments</a:t>
            </a:r>
          </a:p>
        </p:txBody>
      </p:sp>
      <p:pic>
        <p:nvPicPr>
          <p:cNvPr id="7" name="Content Placeholder 6">
            <a:extLst>
              <a:ext uri="{FF2B5EF4-FFF2-40B4-BE49-F238E27FC236}">
                <a16:creationId xmlns:a16="http://schemas.microsoft.com/office/drawing/2014/main" id="{CBBB5483-1676-25D5-AD9F-42D476916833}"/>
              </a:ext>
            </a:extLst>
          </p:cNvPr>
          <p:cNvPicPr>
            <a:picLocks noGrp="1" noChangeAspect="1"/>
          </p:cNvPicPr>
          <p:nvPr>
            <p:ph idx="1"/>
          </p:nvPr>
        </p:nvPicPr>
        <p:blipFill>
          <a:blip r:embed="rId3"/>
          <a:stretch>
            <a:fillRect/>
          </a:stretch>
        </p:blipFill>
        <p:spPr>
          <a:xfrm>
            <a:off x="2993730" y="1260475"/>
            <a:ext cx="6204540" cy="4916488"/>
          </a:xfrm>
          <a:prstGeom prst="rect">
            <a:avLst/>
          </a:prstGeom>
        </p:spPr>
      </p:pic>
      <p:sp>
        <p:nvSpPr>
          <p:cNvPr id="4" name="Date Placeholder 3">
            <a:extLst>
              <a:ext uri="{FF2B5EF4-FFF2-40B4-BE49-F238E27FC236}">
                <a16:creationId xmlns:a16="http://schemas.microsoft.com/office/drawing/2014/main" id="{33D98FFA-2C7A-F819-BAD4-18027B1FE197}"/>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74066D6C-7BFC-4AC6-3E99-C852E8EB80E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F83E03E-A44B-256A-7018-82BC1AD3038B}"/>
              </a:ext>
            </a:extLst>
          </p:cNvPr>
          <p:cNvSpPr>
            <a:spLocks noGrp="1"/>
          </p:cNvSpPr>
          <p:nvPr>
            <p:ph type="sldNum" sz="quarter" idx="12"/>
          </p:nvPr>
        </p:nvSpPr>
        <p:spPr/>
        <p:txBody>
          <a:bodyPr/>
          <a:lstStyle/>
          <a:p>
            <a:fld id="{D4F24A5E-B0D2-394D-9970-9AE06BCB59C1}" type="slidenum">
              <a:rPr lang="en-US" smtClean="0"/>
              <a:t>25</a:t>
            </a:fld>
            <a:endParaRPr lang="en-US"/>
          </a:p>
        </p:txBody>
      </p:sp>
    </p:spTree>
    <p:extLst>
      <p:ext uri="{BB962C8B-B14F-4D97-AF65-F5344CB8AC3E}">
        <p14:creationId xmlns:p14="http://schemas.microsoft.com/office/powerpoint/2010/main" val="71841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AB01-B7D8-DDB2-82F1-3DF40B0DB4B9}"/>
              </a:ext>
            </a:extLst>
          </p:cNvPr>
          <p:cNvSpPr>
            <a:spLocks noGrp="1"/>
          </p:cNvSpPr>
          <p:nvPr>
            <p:ph type="title"/>
          </p:nvPr>
        </p:nvSpPr>
        <p:spPr/>
        <p:txBody>
          <a:bodyPr/>
          <a:lstStyle/>
          <a:p>
            <a:r>
              <a:rPr lang="en-US"/>
              <a:t>Linearized Attention: Experiments</a:t>
            </a:r>
          </a:p>
        </p:txBody>
      </p:sp>
      <p:pic>
        <p:nvPicPr>
          <p:cNvPr id="7" name="Content Placeholder 6">
            <a:extLst>
              <a:ext uri="{FF2B5EF4-FFF2-40B4-BE49-F238E27FC236}">
                <a16:creationId xmlns:a16="http://schemas.microsoft.com/office/drawing/2014/main" id="{A4E8D276-93BC-5C88-F372-76F8B071A7CA}"/>
              </a:ext>
            </a:extLst>
          </p:cNvPr>
          <p:cNvPicPr>
            <a:picLocks noGrp="1" noChangeAspect="1"/>
          </p:cNvPicPr>
          <p:nvPr>
            <p:ph idx="1"/>
          </p:nvPr>
        </p:nvPicPr>
        <p:blipFill>
          <a:blip r:embed="rId3"/>
          <a:stretch>
            <a:fillRect/>
          </a:stretch>
        </p:blipFill>
        <p:spPr>
          <a:xfrm>
            <a:off x="838200" y="2074789"/>
            <a:ext cx="10515600" cy="3287859"/>
          </a:xfrm>
          <a:prstGeom prst="rect">
            <a:avLst/>
          </a:prstGeom>
        </p:spPr>
      </p:pic>
      <p:sp>
        <p:nvSpPr>
          <p:cNvPr id="4" name="Date Placeholder 3">
            <a:extLst>
              <a:ext uri="{FF2B5EF4-FFF2-40B4-BE49-F238E27FC236}">
                <a16:creationId xmlns:a16="http://schemas.microsoft.com/office/drawing/2014/main" id="{69BDE3AF-AB3B-E1CA-DE0F-8139E129CAF7}"/>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216DB4EC-65F2-B7EF-AA66-9A91FD7129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F3BF2DB-C4FA-0149-1F20-A5064A12721C}"/>
              </a:ext>
            </a:extLst>
          </p:cNvPr>
          <p:cNvSpPr>
            <a:spLocks noGrp="1"/>
          </p:cNvSpPr>
          <p:nvPr>
            <p:ph type="sldNum" sz="quarter" idx="12"/>
          </p:nvPr>
        </p:nvSpPr>
        <p:spPr/>
        <p:txBody>
          <a:bodyPr/>
          <a:lstStyle/>
          <a:p>
            <a:fld id="{D4F24A5E-B0D2-394D-9970-9AE06BCB59C1}" type="slidenum">
              <a:rPr lang="en-US" smtClean="0"/>
              <a:t>26</a:t>
            </a:fld>
            <a:endParaRPr lang="en-US"/>
          </a:p>
        </p:txBody>
      </p:sp>
    </p:spTree>
    <p:extLst>
      <p:ext uri="{BB962C8B-B14F-4D97-AF65-F5344CB8AC3E}">
        <p14:creationId xmlns:p14="http://schemas.microsoft.com/office/powerpoint/2010/main" val="198924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98FA-7E55-F814-454F-4A45F7CBDA14}"/>
              </a:ext>
            </a:extLst>
          </p:cNvPr>
          <p:cNvSpPr>
            <a:spLocks noGrp="1"/>
          </p:cNvSpPr>
          <p:nvPr>
            <p:ph type="title"/>
          </p:nvPr>
        </p:nvSpPr>
        <p:spPr/>
        <p:txBody>
          <a:bodyPr/>
          <a:lstStyle/>
          <a:p>
            <a:r>
              <a:rPr lang="en-US"/>
              <a:t>Linearized Attention: Experiments</a:t>
            </a:r>
          </a:p>
        </p:txBody>
      </p:sp>
      <p:pic>
        <p:nvPicPr>
          <p:cNvPr id="7" name="Content Placeholder 6">
            <a:extLst>
              <a:ext uri="{FF2B5EF4-FFF2-40B4-BE49-F238E27FC236}">
                <a16:creationId xmlns:a16="http://schemas.microsoft.com/office/drawing/2014/main" id="{6F3B6B80-D9E0-AD41-9127-587B3697EBEF}"/>
              </a:ext>
            </a:extLst>
          </p:cNvPr>
          <p:cNvPicPr>
            <a:picLocks noGrp="1" noChangeAspect="1"/>
          </p:cNvPicPr>
          <p:nvPr>
            <p:ph idx="1"/>
          </p:nvPr>
        </p:nvPicPr>
        <p:blipFill>
          <a:blip r:embed="rId3"/>
          <a:stretch>
            <a:fillRect/>
          </a:stretch>
        </p:blipFill>
        <p:spPr>
          <a:xfrm>
            <a:off x="1903989" y="1260475"/>
            <a:ext cx="8384022" cy="4916488"/>
          </a:xfrm>
          <a:prstGeom prst="rect">
            <a:avLst/>
          </a:prstGeom>
        </p:spPr>
      </p:pic>
      <p:sp>
        <p:nvSpPr>
          <p:cNvPr id="4" name="Date Placeholder 3">
            <a:extLst>
              <a:ext uri="{FF2B5EF4-FFF2-40B4-BE49-F238E27FC236}">
                <a16:creationId xmlns:a16="http://schemas.microsoft.com/office/drawing/2014/main" id="{C69ED3E9-BD48-95ED-21EB-9155167438EE}"/>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F85249D7-13B4-FC07-3445-D8F9B86C9AC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E1C472B-8E63-D8A8-1DA3-9CB0B28E93E1}"/>
              </a:ext>
            </a:extLst>
          </p:cNvPr>
          <p:cNvSpPr>
            <a:spLocks noGrp="1"/>
          </p:cNvSpPr>
          <p:nvPr>
            <p:ph type="sldNum" sz="quarter" idx="12"/>
          </p:nvPr>
        </p:nvSpPr>
        <p:spPr/>
        <p:txBody>
          <a:bodyPr/>
          <a:lstStyle/>
          <a:p>
            <a:fld id="{D4F24A5E-B0D2-394D-9970-9AE06BCB59C1}" type="slidenum">
              <a:rPr lang="en-US" smtClean="0"/>
              <a:t>27</a:t>
            </a:fld>
            <a:endParaRPr lang="en-US"/>
          </a:p>
        </p:txBody>
      </p:sp>
    </p:spTree>
    <p:extLst>
      <p:ext uri="{BB962C8B-B14F-4D97-AF65-F5344CB8AC3E}">
        <p14:creationId xmlns:p14="http://schemas.microsoft.com/office/powerpoint/2010/main" val="310522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9474-A20F-5EF8-841D-ED455A0AC429}"/>
              </a:ext>
            </a:extLst>
          </p:cNvPr>
          <p:cNvSpPr>
            <a:spLocks noGrp="1"/>
          </p:cNvSpPr>
          <p:nvPr>
            <p:ph type="title"/>
          </p:nvPr>
        </p:nvSpPr>
        <p:spPr/>
        <p:txBody>
          <a:bodyPr/>
          <a:lstStyle/>
          <a:p>
            <a:r>
              <a:rPr lang="en-US"/>
              <a:t>Linearized Attention: Experiments</a:t>
            </a:r>
          </a:p>
        </p:txBody>
      </p:sp>
      <p:pic>
        <p:nvPicPr>
          <p:cNvPr id="7" name="Content Placeholder 6">
            <a:extLst>
              <a:ext uri="{FF2B5EF4-FFF2-40B4-BE49-F238E27FC236}">
                <a16:creationId xmlns:a16="http://schemas.microsoft.com/office/drawing/2014/main" id="{AD05BD62-C7E5-27CC-D1F3-5EED6CA95374}"/>
              </a:ext>
            </a:extLst>
          </p:cNvPr>
          <p:cNvPicPr>
            <a:picLocks noGrp="1" noChangeAspect="1"/>
          </p:cNvPicPr>
          <p:nvPr>
            <p:ph idx="1"/>
          </p:nvPr>
        </p:nvPicPr>
        <p:blipFill>
          <a:blip r:embed="rId3"/>
          <a:stretch>
            <a:fillRect/>
          </a:stretch>
        </p:blipFill>
        <p:spPr>
          <a:xfrm>
            <a:off x="2338398" y="1260475"/>
            <a:ext cx="7515203" cy="4916488"/>
          </a:xfrm>
          <a:prstGeom prst="rect">
            <a:avLst/>
          </a:prstGeom>
        </p:spPr>
      </p:pic>
      <p:sp>
        <p:nvSpPr>
          <p:cNvPr id="4" name="Date Placeholder 3">
            <a:extLst>
              <a:ext uri="{FF2B5EF4-FFF2-40B4-BE49-F238E27FC236}">
                <a16:creationId xmlns:a16="http://schemas.microsoft.com/office/drawing/2014/main" id="{FDD1983D-7144-CDA5-C0B8-F23E93AEA7DB}"/>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85BCE1FF-E048-BBF0-807D-F6C52B31B08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EB94E08-1929-CC36-999B-3D559863C601}"/>
              </a:ext>
            </a:extLst>
          </p:cNvPr>
          <p:cNvSpPr>
            <a:spLocks noGrp="1"/>
          </p:cNvSpPr>
          <p:nvPr>
            <p:ph type="sldNum" sz="quarter" idx="12"/>
          </p:nvPr>
        </p:nvSpPr>
        <p:spPr/>
        <p:txBody>
          <a:bodyPr/>
          <a:lstStyle/>
          <a:p>
            <a:fld id="{D4F24A5E-B0D2-394D-9970-9AE06BCB59C1}" type="slidenum">
              <a:rPr lang="en-US" smtClean="0"/>
              <a:t>28</a:t>
            </a:fld>
            <a:endParaRPr lang="en-US"/>
          </a:p>
        </p:txBody>
      </p:sp>
    </p:spTree>
    <p:extLst>
      <p:ext uri="{BB962C8B-B14F-4D97-AF65-F5344CB8AC3E}">
        <p14:creationId xmlns:p14="http://schemas.microsoft.com/office/powerpoint/2010/main" val="19391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75472-86A6-02D5-7111-8D54EE11BB5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60A8764-C61C-277E-A447-E4E61CD0E89D}"/>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A6173F4E-DA45-AA4C-996B-8040E886A25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8EB1A1-405D-2610-4A1C-4445F73FF5F5}"/>
              </a:ext>
            </a:extLst>
          </p:cNvPr>
          <p:cNvSpPr>
            <a:spLocks noGrp="1"/>
          </p:cNvSpPr>
          <p:nvPr>
            <p:ph type="sldNum" sz="quarter" idx="12"/>
          </p:nvPr>
        </p:nvSpPr>
        <p:spPr/>
        <p:txBody>
          <a:bodyPr/>
          <a:lstStyle/>
          <a:p>
            <a:fld id="{D4F24A5E-B0D2-394D-9970-9AE06BCB59C1}" type="slidenum">
              <a:rPr lang="en-US" smtClean="0"/>
              <a:t>29</a:t>
            </a:fld>
            <a:endParaRPr lang="en-US"/>
          </a:p>
        </p:txBody>
      </p:sp>
      <p:sp>
        <p:nvSpPr>
          <p:cNvPr id="2" name="Title 1">
            <a:extLst>
              <a:ext uri="{FF2B5EF4-FFF2-40B4-BE49-F238E27FC236}">
                <a16:creationId xmlns:a16="http://schemas.microsoft.com/office/drawing/2014/main" id="{BBB44ED6-9217-5438-49AA-4F9CB9E85305}"/>
              </a:ext>
            </a:extLst>
          </p:cNvPr>
          <p:cNvSpPr>
            <a:spLocks noGrp="1"/>
          </p:cNvSpPr>
          <p:nvPr>
            <p:ph type="title"/>
          </p:nvPr>
        </p:nvSpPr>
        <p:spPr>
          <a:xfrm>
            <a:off x="838200" y="2245647"/>
            <a:ext cx="10515600" cy="902162"/>
          </a:xfrm>
        </p:spPr>
        <p:txBody>
          <a:bodyPr>
            <a:normAutofit/>
          </a:bodyPr>
          <a:lstStyle/>
          <a:p>
            <a:pPr algn="ctr"/>
            <a:r>
              <a:rPr lang="en-US" err="1"/>
              <a:t>Longformer</a:t>
            </a:r>
            <a:r>
              <a:rPr lang="en-US"/>
              <a:t> (Dec 2020)</a:t>
            </a:r>
          </a:p>
        </p:txBody>
      </p:sp>
      <p:sp>
        <p:nvSpPr>
          <p:cNvPr id="7" name="Subtitle 6">
            <a:extLst>
              <a:ext uri="{FF2B5EF4-FFF2-40B4-BE49-F238E27FC236}">
                <a16:creationId xmlns:a16="http://schemas.microsoft.com/office/drawing/2014/main" id="{4A2AD2BF-2B0B-58FF-7967-612EE0B2590A}"/>
              </a:ext>
            </a:extLst>
          </p:cNvPr>
          <p:cNvSpPr>
            <a:spLocks noGrp="1"/>
          </p:cNvSpPr>
          <p:nvPr>
            <p:ph type="subTitle" idx="4294967295"/>
          </p:nvPr>
        </p:nvSpPr>
        <p:spPr>
          <a:xfrm>
            <a:off x="838200" y="3377610"/>
            <a:ext cx="10515600" cy="665163"/>
          </a:xfrm>
        </p:spPr>
        <p:txBody>
          <a:bodyPr>
            <a:normAutofit fontScale="85000" lnSpcReduction="20000"/>
          </a:bodyPr>
          <a:lstStyle/>
          <a:p>
            <a:pPr marL="0" indent="0" algn="ctr">
              <a:buNone/>
            </a:pPr>
            <a:r>
              <a:rPr lang="en-CA" err="1"/>
              <a:t>Longformer</a:t>
            </a:r>
            <a:r>
              <a:rPr lang="en-CA"/>
              <a:t>: The Long-Document Transformer</a:t>
            </a:r>
            <a:br>
              <a:rPr lang="en-CA"/>
            </a:br>
            <a:r>
              <a:rPr lang="en-CA" err="1"/>
              <a:t>Iz</a:t>
            </a:r>
            <a:r>
              <a:rPr lang="en-CA"/>
              <a:t> </a:t>
            </a:r>
            <a:r>
              <a:rPr lang="en-CA" err="1"/>
              <a:t>Beltagy</a:t>
            </a:r>
            <a:r>
              <a:rPr lang="en-CA"/>
              <a:t>, Matthew E. Peters, and Arman Cohan</a:t>
            </a:r>
            <a:endParaRPr lang="en-US"/>
          </a:p>
        </p:txBody>
      </p:sp>
    </p:spTree>
    <p:extLst>
      <p:ext uri="{BB962C8B-B14F-4D97-AF65-F5344CB8AC3E}">
        <p14:creationId xmlns:p14="http://schemas.microsoft.com/office/powerpoint/2010/main" val="384512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361"/>
                            </p:stCondLst>
                            <p:childTnLst>
                              <p:par>
                                <p:cTn id="8" presetID="1" presetClass="entr" presetSubtype="0" fill="hold" grpId="0" nodeType="afterEffect">
                                  <p:stCondLst>
                                    <p:cond delay="0"/>
                                  </p:stCondLst>
                                  <p:iterate type="lt">
                                    <p:tmAbs val="20"/>
                                  </p:iterate>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C526-FF8E-3CE6-913C-8C90912DBD75}"/>
              </a:ext>
            </a:extLst>
          </p:cNvPr>
          <p:cNvSpPr>
            <a:spLocks noGrp="1"/>
          </p:cNvSpPr>
          <p:nvPr>
            <p:ph type="title"/>
          </p:nvPr>
        </p:nvSpPr>
        <p:spPr/>
        <p:txBody>
          <a:bodyPr/>
          <a:lstStyle/>
          <a:p>
            <a:r>
              <a:rPr lang="en-US"/>
              <a:t>Quick Review of Attention Mechanism</a:t>
            </a:r>
          </a:p>
        </p:txBody>
      </p:sp>
      <p:sp>
        <p:nvSpPr>
          <p:cNvPr id="4" name="Date Placeholder 3">
            <a:extLst>
              <a:ext uri="{FF2B5EF4-FFF2-40B4-BE49-F238E27FC236}">
                <a16:creationId xmlns:a16="http://schemas.microsoft.com/office/drawing/2014/main" id="{5C97A2D1-D3DB-F2DC-D81E-6E99E3098B40}"/>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92B064B3-BB55-7575-CB8A-796E0515B69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3BE5044-A3EE-13AE-C7B7-DCC1DD1BDAF5}"/>
              </a:ext>
            </a:extLst>
          </p:cNvPr>
          <p:cNvSpPr>
            <a:spLocks noGrp="1"/>
          </p:cNvSpPr>
          <p:nvPr>
            <p:ph type="sldNum" sz="quarter" idx="12"/>
          </p:nvPr>
        </p:nvSpPr>
        <p:spPr/>
        <p:txBody>
          <a:bodyPr/>
          <a:lstStyle/>
          <a:p>
            <a:fld id="{D4F24A5E-B0D2-394D-9970-9AE06BCB59C1}" type="slidenum">
              <a:rPr lang="en-US" smtClean="0"/>
              <a:t>3</a:t>
            </a:fld>
            <a:endParaRPr lang="en-US"/>
          </a:p>
        </p:txBody>
      </p:sp>
      <p:pic>
        <p:nvPicPr>
          <p:cNvPr id="1026" name="Picture 2">
            <a:extLst>
              <a:ext uri="{FF2B5EF4-FFF2-40B4-BE49-F238E27FC236}">
                <a16:creationId xmlns:a16="http://schemas.microsoft.com/office/drawing/2014/main" id="{26F4B564-8BF3-4C39-05E7-4F1EF86FCA3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12947" y="1390538"/>
            <a:ext cx="8240852" cy="4613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BE3EBA-81EE-63FE-40A4-61034B3F29E9}"/>
              </a:ext>
            </a:extLst>
          </p:cNvPr>
          <p:cNvSpPr txBox="1"/>
          <p:nvPr/>
        </p:nvSpPr>
        <p:spPr>
          <a:xfrm>
            <a:off x="2822994" y="6004498"/>
            <a:ext cx="6546011" cy="369332"/>
          </a:xfrm>
          <a:prstGeom prst="rect">
            <a:avLst/>
          </a:prstGeom>
          <a:noFill/>
        </p:spPr>
        <p:txBody>
          <a:bodyPr wrap="square" rtlCol="0">
            <a:spAutoFit/>
          </a:bodyPr>
          <a:lstStyle/>
          <a:p>
            <a:r>
              <a:rPr lang="en-US"/>
              <a:t>Credit: </a:t>
            </a:r>
            <a:r>
              <a:rPr lang="en-US">
                <a:hlinkClick r:id="rId4"/>
              </a:rPr>
              <a:t>https://jalammar.github.io/illustrated-transformer/</a:t>
            </a:r>
            <a:r>
              <a:rPr lang="en-US"/>
              <a:t>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A6BCD1-8943-E54A-851D-DDC88C2E68E8}"/>
                  </a:ext>
                </a:extLst>
              </p:cNvPr>
              <p:cNvSpPr txBox="1"/>
              <p:nvPr/>
            </p:nvSpPr>
            <p:spPr>
              <a:xfrm>
                <a:off x="7116074" y="1979112"/>
                <a:ext cx="2074652" cy="764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CA" b="0" i="0" smtClean="0">
                          <a:latin typeface="Cambria Math" panose="02040503050406030204" pitchFamily="18" charset="0"/>
                        </a:rPr>
                        <m:t>softmax</m:t>
                      </m:r>
                      <m:d>
                        <m:dPr>
                          <m:ctrlPr>
                            <a:rPr lang="en-CA" b="0" i="1" smtClean="0">
                              <a:latin typeface="Cambria Math" panose="02040503050406030204" pitchFamily="18" charset="0"/>
                            </a:rPr>
                          </m:ctrlPr>
                        </m:dPr>
                        <m:e>
                          <m:f>
                            <m:fPr>
                              <m:ctrlPr>
                                <a:rPr lang="en-CA" b="0" i="1" smtClean="0">
                                  <a:latin typeface="Cambria Math" panose="02040503050406030204" pitchFamily="18" charset="0"/>
                                </a:rPr>
                              </m:ctrlPr>
                            </m:fPr>
                            <m:num>
                              <m:r>
                                <a:rPr lang="en-CA" b="0" i="1" smtClean="0">
                                  <a:latin typeface="Cambria Math" panose="02040503050406030204" pitchFamily="18" charset="0"/>
                                </a:rPr>
                                <m:t>𝑄</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𝐾</m:t>
                                  </m:r>
                                </m:e>
                                <m:sup>
                                  <m:r>
                                    <a:rPr lang="en-CA" b="0" i="1" smtClean="0">
                                      <a:latin typeface="Cambria Math" panose="02040503050406030204" pitchFamily="18" charset="0"/>
                                    </a:rPr>
                                    <m:t>𝑇</m:t>
                                  </m:r>
                                </m:sup>
                              </m:sSup>
                            </m:num>
                            <m:den>
                              <m:rad>
                                <m:radPr>
                                  <m:degHide m:val="on"/>
                                  <m:ctrlPr>
                                    <a:rPr lang="en-CA" b="0" i="1" smtClean="0">
                                      <a:latin typeface="Cambria Math" panose="02040503050406030204" pitchFamily="18" charset="0"/>
                                    </a:rPr>
                                  </m:ctrlPr>
                                </m:radPr>
                                <m:deg/>
                                <m:e>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e>
                              </m:rad>
                            </m:den>
                          </m:f>
                        </m:e>
                      </m:d>
                      <m:r>
                        <a:rPr lang="en-CA" b="0" i="1" smtClean="0">
                          <a:latin typeface="Cambria Math" panose="02040503050406030204" pitchFamily="18" charset="0"/>
                        </a:rPr>
                        <m:t>𝑉</m:t>
                      </m:r>
                    </m:oMath>
                  </m:oMathPara>
                </a14:m>
                <a:endParaRPr lang="en-US"/>
              </a:p>
            </p:txBody>
          </p:sp>
        </mc:Choice>
        <mc:Fallback xmlns="">
          <p:sp>
            <p:nvSpPr>
              <p:cNvPr id="9" name="TextBox 8">
                <a:extLst>
                  <a:ext uri="{FF2B5EF4-FFF2-40B4-BE49-F238E27FC236}">
                    <a16:creationId xmlns:a16="http://schemas.microsoft.com/office/drawing/2014/main" id="{55A6BCD1-8943-E54A-851D-DDC88C2E68E8}"/>
                  </a:ext>
                </a:extLst>
              </p:cNvPr>
              <p:cNvSpPr txBox="1">
                <a:spLocks noRot="1" noChangeAspect="1" noMove="1" noResize="1" noEditPoints="1" noAdjustHandles="1" noChangeArrowheads="1" noChangeShapeType="1" noTextEdit="1"/>
              </p:cNvSpPr>
              <p:nvPr/>
            </p:nvSpPr>
            <p:spPr>
              <a:xfrm>
                <a:off x="7116074" y="1979112"/>
                <a:ext cx="2074652" cy="764568"/>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2C50A30-9DB5-674B-85FA-E18B6C857319}"/>
                  </a:ext>
                </a:extLst>
              </p:cNvPr>
              <p:cNvSpPr txBox="1"/>
              <p:nvPr/>
            </p:nvSpPr>
            <p:spPr>
              <a:xfrm>
                <a:off x="3779807" y="2872105"/>
                <a:ext cx="225580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dim</m:t>
                          </m:r>
                        </m:fName>
                        <m:e>
                          <m:d>
                            <m:dPr>
                              <m:ctrlPr>
                                <a:rPr lang="en-CA" b="0" i="1" smtClean="0">
                                  <a:latin typeface="Cambria Math" panose="02040503050406030204" pitchFamily="18" charset="0"/>
                                </a:rPr>
                              </m:ctrlPr>
                            </m:dPr>
                            <m:e>
                              <m:r>
                                <a:rPr lang="en-CA" b="0" i="1" smtClean="0">
                                  <a:latin typeface="Cambria Math" panose="02040503050406030204" pitchFamily="18" charset="0"/>
                                </a:rPr>
                                <m:t>𝑋</m:t>
                              </m:r>
                            </m:e>
                          </m:d>
                        </m:e>
                      </m:func>
                      <m:r>
                        <a:rPr lang="en-CA" b="0" i="1" smtClean="0">
                          <a:latin typeface="Cambria Math" panose="02040503050406030204" pitchFamily="18" charset="0"/>
                        </a:rPr>
                        <m:t>=</m:t>
                      </m:r>
                      <m:r>
                        <a:rPr lang="en-CA" b="0" i="1" smtClean="0">
                          <a:latin typeface="Cambria Math" panose="02040503050406030204" pitchFamily="18" charset="0"/>
                        </a:rPr>
                        <m:t>𝑁</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oMath>
                  </m:oMathPara>
                </a14:m>
                <a:endParaRPr lang="en-US"/>
              </a:p>
            </p:txBody>
          </p:sp>
        </mc:Choice>
        <mc:Fallback xmlns="">
          <p:sp>
            <p:nvSpPr>
              <p:cNvPr id="11" name="TextBox 10">
                <a:extLst>
                  <a:ext uri="{FF2B5EF4-FFF2-40B4-BE49-F238E27FC236}">
                    <a16:creationId xmlns:a16="http://schemas.microsoft.com/office/drawing/2014/main" id="{02C50A30-9DB5-674B-85FA-E18B6C857319}"/>
                  </a:ext>
                </a:extLst>
              </p:cNvPr>
              <p:cNvSpPr txBox="1">
                <a:spLocks noRot="1" noChangeAspect="1" noMove="1" noResize="1" noEditPoints="1" noAdjustHandles="1" noChangeArrowheads="1" noChangeShapeType="1" noTextEdit="1"/>
              </p:cNvSpPr>
              <p:nvPr/>
            </p:nvSpPr>
            <p:spPr>
              <a:xfrm>
                <a:off x="3779807" y="2872105"/>
                <a:ext cx="2255807" cy="369332"/>
              </a:xfrm>
              <a:prstGeom prst="rect">
                <a:avLst/>
              </a:prstGeom>
              <a:blipFill>
                <a:blip r:embed="rId6"/>
                <a:stretch>
                  <a:fillRect b="-7213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77600B3-43B7-91E1-4090-6A0A6532710C}"/>
                  </a:ext>
                </a:extLst>
              </p:cNvPr>
              <p:cNvSpPr txBox="1"/>
              <p:nvPr/>
            </p:nvSpPr>
            <p:spPr>
              <a:xfrm>
                <a:off x="569777" y="2657844"/>
                <a:ext cx="3595777" cy="1322285"/>
              </a:xfrm>
              <a:prstGeom prst="rect">
                <a:avLst/>
              </a:prstGeom>
              <a:noFill/>
            </p:spPr>
            <p:txBody>
              <a:bodyPr wrap="square">
                <a:spAutoFit/>
              </a:bodyPr>
              <a:lstStyle/>
              <a:p>
                <a14:m>
                  <m:oMath xmlns:m="http://schemas.openxmlformats.org/officeDocument/2006/math">
                    <m:r>
                      <a:rPr lang="en-CA" b="0" i="1" smtClean="0">
                        <a:latin typeface="Cambria Math" panose="02040503050406030204" pitchFamily="18" charset="0"/>
                      </a:rPr>
                      <m:t>𝑁</m:t>
                    </m:r>
                    <m:r>
                      <a:rPr lang="en-CA" b="0" i="1" smtClean="0">
                        <a:latin typeface="Cambria Math" panose="02040503050406030204" pitchFamily="18" charset="0"/>
                      </a:rPr>
                      <m:t>≔ </m:t>
                    </m:r>
                  </m:oMath>
                </a14:m>
                <a:r>
                  <a:rPr lang="en-CA"/>
                  <a:t>sequence length</a:t>
                </a:r>
              </a:p>
              <a:p>
                <a14:m>
                  <m:oMath xmlns:m="http://schemas.openxmlformats.org/officeDocument/2006/math">
                    <m:r>
                      <a:rPr lang="en-CA" b="0" i="1" smtClean="0">
                        <a:latin typeface="Cambria Math" panose="02040503050406030204" pitchFamily="18" charset="0"/>
                      </a:rPr>
                      <m:t>h</m:t>
                    </m:r>
                    <m:r>
                      <a:rPr lang="en-CA" b="0" i="1" smtClean="0">
                        <a:latin typeface="Cambria Math" panose="02040503050406030204" pitchFamily="18" charset="0"/>
                      </a:rPr>
                      <m:t>≔</m:t>
                    </m:r>
                  </m:oMath>
                </a14:m>
                <a:r>
                  <a:rPr lang="en-CA"/>
                  <a:t> number of heads (8)</a:t>
                </a:r>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rPr>
                      <m:t>≔ </m:t>
                    </m:r>
                  </m:oMath>
                </a14:m>
                <a:r>
                  <a:rPr lang="en-CA"/>
                  <a:t>embedding size (512)</a:t>
                </a:r>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num>
                      <m:den>
                        <m:r>
                          <a:rPr lang="en-CA" b="0" i="1" smtClean="0">
                            <a:latin typeface="Cambria Math" panose="02040503050406030204" pitchFamily="18" charset="0"/>
                          </a:rPr>
                          <m:t>h</m:t>
                        </m:r>
                      </m:den>
                    </m:f>
                  </m:oMath>
                </a14:m>
                <a:r>
                  <a:rPr lang="en-CA"/>
                  <a:t> (64)</a:t>
                </a:r>
                <a:endParaRPr lang="en-US"/>
              </a:p>
            </p:txBody>
          </p:sp>
        </mc:Choice>
        <mc:Fallback xmlns="">
          <p:sp>
            <p:nvSpPr>
              <p:cNvPr id="13" name="TextBox 12">
                <a:extLst>
                  <a:ext uri="{FF2B5EF4-FFF2-40B4-BE49-F238E27FC236}">
                    <a16:creationId xmlns:a16="http://schemas.microsoft.com/office/drawing/2014/main" id="{677600B3-43B7-91E1-4090-6A0A6532710C}"/>
                  </a:ext>
                </a:extLst>
              </p:cNvPr>
              <p:cNvSpPr txBox="1">
                <a:spLocks noRot="1" noChangeAspect="1" noMove="1" noResize="1" noEditPoints="1" noAdjustHandles="1" noChangeArrowheads="1" noChangeShapeType="1" noTextEdit="1"/>
              </p:cNvSpPr>
              <p:nvPr/>
            </p:nvSpPr>
            <p:spPr>
              <a:xfrm>
                <a:off x="569777" y="2657844"/>
                <a:ext cx="3595777" cy="1322285"/>
              </a:xfrm>
              <a:prstGeom prst="rect">
                <a:avLst/>
              </a:prstGeom>
              <a:blipFill>
                <a:blip r:embed="rId7"/>
                <a:stretch>
                  <a:fillRect t="-2765" b="-2304"/>
                </a:stretch>
              </a:blipFill>
            </p:spPr>
            <p:txBody>
              <a:bodyPr/>
              <a:lstStyle/>
              <a:p>
                <a:r>
                  <a:rPr lang="en-CA">
                    <a:noFill/>
                  </a:rPr>
                  <a:t> </a:t>
                </a:r>
              </a:p>
            </p:txBody>
          </p:sp>
        </mc:Fallback>
      </mc:AlternateContent>
      <p:sp>
        <p:nvSpPr>
          <p:cNvPr id="16" name="Rectangle 15">
            <a:extLst>
              <a:ext uri="{FF2B5EF4-FFF2-40B4-BE49-F238E27FC236}">
                <a16:creationId xmlns:a16="http://schemas.microsoft.com/office/drawing/2014/main" id="{CA34207B-F17D-9FA8-3B5F-9A2DE069C2C0}"/>
              </a:ext>
            </a:extLst>
          </p:cNvPr>
          <p:cNvSpPr/>
          <p:nvPr/>
        </p:nvSpPr>
        <p:spPr>
          <a:xfrm>
            <a:off x="2967982" y="3533945"/>
            <a:ext cx="2395145" cy="2294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E6B29A-7C6E-E1E6-2809-F5AEBB7D4B66}"/>
                  </a:ext>
                </a:extLst>
              </p:cNvPr>
              <p:cNvSpPr txBox="1"/>
              <p:nvPr/>
            </p:nvSpPr>
            <p:spPr>
              <a:xfrm>
                <a:off x="4106172" y="4102587"/>
                <a:ext cx="1603075" cy="1326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dim</m:t>
                          </m:r>
                        </m:fName>
                        <m:e>
                          <m:d>
                            <m:dPr>
                              <m:ctrlPr>
                                <a:rPr lang="en-CA" b="0" i="1" smtClean="0">
                                  <a:latin typeface="Cambria Math" panose="02040503050406030204" pitchFamily="18" charset="0"/>
                                </a:rPr>
                              </m:ctrlPr>
                            </m:dPr>
                            <m:e>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𝑊</m:t>
                                  </m:r>
                                </m:e>
                                <m:sub>
                                  <m:r>
                                    <a:rPr lang="en-CA" b="0" i="1" smtClean="0">
                                      <a:latin typeface="Cambria Math" panose="02040503050406030204" pitchFamily="18" charset="0"/>
                                    </a:rPr>
                                    <m:t>𝑖</m:t>
                                  </m:r>
                                </m:sub>
                                <m:sup>
                                  <m:r>
                                    <a:rPr lang="en-CA" b="0" i="1" smtClean="0">
                                      <a:latin typeface="Cambria Math" panose="02040503050406030204" pitchFamily="18" charset="0"/>
                                    </a:rPr>
                                    <m:t>𝑄</m:t>
                                  </m:r>
                                </m:sup>
                              </m:sSubSup>
                            </m:e>
                          </m:d>
                        </m:e>
                      </m:func>
                      <m:r>
                        <a:rPr lang="en-CA" b="0" i="1" smtClean="0">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dim</m:t>
                          </m:r>
                        </m:fName>
                        <m:e>
                          <m:d>
                            <m:dPr>
                              <m:ctrlPr>
                                <a:rPr lang="en-CA" i="1">
                                  <a:latin typeface="Cambria Math" panose="02040503050406030204" pitchFamily="18" charset="0"/>
                                </a:rPr>
                              </m:ctrlPr>
                            </m:dPr>
                            <m:e>
                              <m:sSubSup>
                                <m:sSubSupPr>
                                  <m:ctrlPr>
                                    <a:rPr lang="en-CA" i="1">
                                      <a:latin typeface="Cambria Math" panose="02040503050406030204" pitchFamily="18" charset="0"/>
                                    </a:rPr>
                                  </m:ctrlPr>
                                </m:sSubSupPr>
                                <m:e>
                                  <m:r>
                                    <a:rPr lang="en-CA" i="1">
                                      <a:latin typeface="Cambria Math" panose="02040503050406030204" pitchFamily="18" charset="0"/>
                                    </a:rPr>
                                    <m:t>𝑊</m:t>
                                  </m:r>
                                </m:e>
                                <m:sub>
                                  <m:r>
                                    <a:rPr lang="en-CA" i="1">
                                      <a:latin typeface="Cambria Math" panose="02040503050406030204" pitchFamily="18" charset="0"/>
                                    </a:rPr>
                                    <m:t>𝑖</m:t>
                                  </m:r>
                                </m:sub>
                                <m:sup>
                                  <m:r>
                                    <a:rPr lang="en-CA" b="0" i="1" smtClean="0">
                                      <a:latin typeface="Cambria Math" panose="02040503050406030204" pitchFamily="18" charset="0"/>
                                    </a:rPr>
                                    <m:t>𝐾</m:t>
                                  </m:r>
                                </m:sup>
                              </m:sSubSup>
                            </m:e>
                          </m:d>
                        </m:e>
                      </m:func>
                      <m:r>
                        <a:rPr lang="en-CA" b="0" i="1" smtClean="0">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dim</m:t>
                          </m:r>
                        </m:fName>
                        <m:e>
                          <m:d>
                            <m:dPr>
                              <m:ctrlPr>
                                <a:rPr lang="en-CA" i="1">
                                  <a:latin typeface="Cambria Math" panose="02040503050406030204" pitchFamily="18" charset="0"/>
                                </a:rPr>
                              </m:ctrlPr>
                            </m:dPr>
                            <m:e>
                              <m:sSubSup>
                                <m:sSubSupPr>
                                  <m:ctrlPr>
                                    <a:rPr lang="en-CA" i="1">
                                      <a:latin typeface="Cambria Math" panose="02040503050406030204" pitchFamily="18" charset="0"/>
                                    </a:rPr>
                                  </m:ctrlPr>
                                </m:sSubSupPr>
                                <m:e>
                                  <m:r>
                                    <a:rPr lang="en-CA" i="1">
                                      <a:latin typeface="Cambria Math" panose="02040503050406030204" pitchFamily="18" charset="0"/>
                                    </a:rPr>
                                    <m:t>𝑊</m:t>
                                  </m:r>
                                </m:e>
                                <m:sub>
                                  <m:r>
                                    <a:rPr lang="en-CA" i="1">
                                      <a:latin typeface="Cambria Math" panose="02040503050406030204" pitchFamily="18" charset="0"/>
                                    </a:rPr>
                                    <m:t>𝑖</m:t>
                                  </m:r>
                                </m:sub>
                                <m:sup>
                                  <m:r>
                                    <a:rPr lang="en-CA" b="0" i="1" smtClean="0">
                                      <a:latin typeface="Cambria Math" panose="02040503050406030204" pitchFamily="18" charset="0"/>
                                    </a:rPr>
                                    <m:t>𝑉</m:t>
                                  </m:r>
                                </m:sup>
                              </m:sSubSup>
                            </m:e>
                          </m:d>
                        </m:e>
                      </m:func>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r>
                        <a:rPr lang="en-CA" b="0" i="0" smtClean="0">
                          <a:latin typeface="Cambria Math" panose="02040503050406030204" pitchFamily="18" charset="0"/>
                        </a:rPr>
                        <m:t> </m:t>
                      </m:r>
                    </m:oMath>
                  </m:oMathPara>
                </a14:m>
                <a:endParaRPr lang="en-US"/>
              </a:p>
            </p:txBody>
          </p:sp>
        </mc:Choice>
        <mc:Fallback xmlns="">
          <p:sp>
            <p:nvSpPr>
              <p:cNvPr id="18" name="TextBox 17">
                <a:extLst>
                  <a:ext uri="{FF2B5EF4-FFF2-40B4-BE49-F238E27FC236}">
                    <a16:creationId xmlns:a16="http://schemas.microsoft.com/office/drawing/2014/main" id="{61E6B29A-7C6E-E1E6-2809-F5AEBB7D4B66}"/>
                  </a:ext>
                </a:extLst>
              </p:cNvPr>
              <p:cNvSpPr txBox="1">
                <a:spLocks noRot="1" noChangeAspect="1" noMove="1" noResize="1" noEditPoints="1" noAdjustHandles="1" noChangeArrowheads="1" noChangeShapeType="1" noTextEdit="1"/>
              </p:cNvSpPr>
              <p:nvPr/>
            </p:nvSpPr>
            <p:spPr>
              <a:xfrm>
                <a:off x="4106172" y="4102587"/>
                <a:ext cx="1603075" cy="1326582"/>
              </a:xfrm>
              <a:prstGeom prst="rect">
                <a:avLst/>
              </a:prstGeom>
              <a:blipFill>
                <a:blip r:embed="rId8"/>
                <a:stretch>
                  <a:fillRect b="-19266"/>
                </a:stretch>
              </a:blipFill>
            </p:spPr>
            <p:txBody>
              <a:bodyPr/>
              <a:lstStyle/>
              <a:p>
                <a:r>
                  <a:rPr lang="en-CA">
                    <a:noFill/>
                  </a:rPr>
                  <a:t> </a:t>
                </a:r>
              </a:p>
            </p:txBody>
          </p:sp>
        </mc:Fallback>
      </mc:AlternateContent>
    </p:spTree>
    <p:extLst>
      <p:ext uri="{BB962C8B-B14F-4D97-AF65-F5344CB8AC3E}">
        <p14:creationId xmlns:p14="http://schemas.microsoft.com/office/powerpoint/2010/main" val="16333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B137-B050-3824-9D7F-CBCACFA6D38A}"/>
              </a:ext>
            </a:extLst>
          </p:cNvPr>
          <p:cNvSpPr>
            <a:spLocks noGrp="1"/>
          </p:cNvSpPr>
          <p:nvPr>
            <p:ph type="title"/>
          </p:nvPr>
        </p:nvSpPr>
        <p:spPr/>
        <p:txBody>
          <a:bodyPr/>
          <a:lstStyle/>
          <a:p>
            <a:r>
              <a:rPr lang="en-CA" err="1"/>
              <a:t>Longformer</a:t>
            </a:r>
            <a:r>
              <a:rPr lang="en-CA"/>
              <a:t>: Idea</a:t>
            </a:r>
          </a:p>
        </p:txBody>
      </p:sp>
      <p:sp>
        <p:nvSpPr>
          <p:cNvPr id="4" name="Date Placeholder 3">
            <a:extLst>
              <a:ext uri="{FF2B5EF4-FFF2-40B4-BE49-F238E27FC236}">
                <a16:creationId xmlns:a16="http://schemas.microsoft.com/office/drawing/2014/main" id="{37007482-7BE4-8DF5-45C7-79270264EA33}"/>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D2438FF3-7650-1D1D-C7A1-2D967ED63E7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5A81CCC-4410-F94D-D972-7FDCA1045D8E}"/>
              </a:ext>
            </a:extLst>
          </p:cNvPr>
          <p:cNvSpPr>
            <a:spLocks noGrp="1"/>
          </p:cNvSpPr>
          <p:nvPr>
            <p:ph type="sldNum" sz="quarter" idx="12"/>
          </p:nvPr>
        </p:nvSpPr>
        <p:spPr/>
        <p:txBody>
          <a:bodyPr/>
          <a:lstStyle/>
          <a:p>
            <a:fld id="{D4F24A5E-B0D2-394D-9970-9AE06BCB59C1}" type="slidenum">
              <a:rPr lang="en-US" smtClean="0"/>
              <a:t>30</a:t>
            </a:fld>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0B1F38C-AAD6-732C-C997-E5403B908DCD}"/>
                  </a:ext>
                </a:extLst>
              </p:cNvPr>
              <p:cNvSpPr>
                <a:spLocks noGrp="1"/>
              </p:cNvSpPr>
              <p:nvPr>
                <p:ph idx="1"/>
              </p:nvPr>
            </p:nvSpPr>
            <p:spPr/>
            <p:txBody>
              <a:bodyPr anchor="ctr"/>
              <a:lstStyle/>
              <a:p>
                <a:r>
                  <a:rPr lang="en-US" b="1"/>
                  <a:t>Local context</a:t>
                </a:r>
                <a:r>
                  <a:rPr lang="en-US"/>
                  <a:t> is important.</a:t>
                </a:r>
                <a:endParaRPr lang="en-US" b="1"/>
              </a:p>
              <a:p>
                <a:r>
                  <a:rPr lang="en-US" b="1" i="1" err="1"/>
                  <a:t>Sparsify</a:t>
                </a:r>
                <a:r>
                  <a:rPr lang="en-US"/>
                  <a:t> the full self-attention matrix</a:t>
                </a:r>
              </a:p>
              <a:p>
                <a:pPr lvl="1"/>
                <a:r>
                  <a:rPr lang="en-US"/>
                  <a:t>“attention pattern” specify pairs of input locations attending to one another.</a:t>
                </a:r>
              </a:p>
              <a:p>
                <a:r>
                  <a:rPr lang="en-US"/>
                  <a:t>If the window is fixed (i.e. independent of </a:t>
                </a:r>
                <a14:m>
                  <m:oMath xmlns:m="http://schemas.openxmlformats.org/officeDocument/2006/math">
                    <m:r>
                      <a:rPr lang="en-CA" i="1">
                        <a:latin typeface="Cambria Math" panose="02040503050406030204" pitchFamily="18" charset="0"/>
                      </a:rPr>
                      <m:t>𝑁</m:t>
                    </m:r>
                  </m:oMath>
                </a14:m>
                <a:r>
                  <a:rPr lang="en-CA"/>
                  <a:t>), the computational and space cost is </a:t>
                </a:r>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e>
                    </m:d>
                  </m:oMath>
                </a14:m>
                <a:r>
                  <a:rPr lang="en-CA"/>
                  <a:t>. </a:t>
                </a:r>
              </a:p>
            </p:txBody>
          </p:sp>
        </mc:Choice>
        <mc:Fallback xmlns="">
          <p:sp>
            <p:nvSpPr>
              <p:cNvPr id="7" name="Content Placeholder 6">
                <a:extLst>
                  <a:ext uri="{FF2B5EF4-FFF2-40B4-BE49-F238E27FC236}">
                    <a16:creationId xmlns:a16="http://schemas.microsoft.com/office/drawing/2014/main" id="{20B1F38C-AAD6-732C-C997-E5403B908DCD}"/>
                  </a:ext>
                </a:extLst>
              </p:cNvPr>
              <p:cNvSpPr>
                <a:spLocks noGrp="1" noRot="1" noChangeAspect="1" noMove="1" noResize="1" noEditPoints="1" noAdjustHandles="1" noChangeArrowheads="1" noChangeShapeType="1" noTextEdit="1"/>
              </p:cNvSpPr>
              <p:nvPr>
                <p:ph idx="1"/>
              </p:nvPr>
            </p:nvSpPr>
            <p:spPr>
              <a:blipFill>
                <a:blip r:embed="rId3"/>
                <a:stretch>
                  <a:fillRect l="-1043" r="-232"/>
                </a:stretch>
              </a:blipFill>
            </p:spPr>
            <p:txBody>
              <a:bodyPr/>
              <a:lstStyle/>
              <a:p>
                <a:r>
                  <a:rPr lang="en-CA">
                    <a:noFill/>
                  </a:rPr>
                  <a:t> </a:t>
                </a:r>
              </a:p>
            </p:txBody>
          </p:sp>
        </mc:Fallback>
      </mc:AlternateContent>
    </p:spTree>
    <p:extLst>
      <p:ext uri="{BB962C8B-B14F-4D97-AF65-F5344CB8AC3E}">
        <p14:creationId xmlns:p14="http://schemas.microsoft.com/office/powerpoint/2010/main" val="38293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par>
                          <p:cTn id="15" fill="hold">
                            <p:stCondLst>
                              <p:cond delay="681"/>
                            </p:stCondLst>
                            <p:childTnLst>
                              <p:par>
                                <p:cTn id="16" presetID="1" presetClass="entr" presetSubtype="0" fill="hold" grpId="0" nodeType="afterEffect">
                                  <p:stCondLst>
                                    <p:cond delay="0"/>
                                  </p:stCondLst>
                                  <p:iterate type="lt">
                                    <p:tmAbs val="20"/>
                                  </p:iterate>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type="lt">
                                    <p:tmAbs val="20"/>
                                  </p:iterate>
                                  <p:childTnLst>
                                    <p:set>
                                      <p:cBhvr>
                                        <p:cTn id="2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182C-0578-8646-07E8-73FEF4F4E5B3}"/>
              </a:ext>
            </a:extLst>
          </p:cNvPr>
          <p:cNvSpPr>
            <a:spLocks noGrp="1"/>
          </p:cNvSpPr>
          <p:nvPr>
            <p:ph type="title"/>
          </p:nvPr>
        </p:nvSpPr>
        <p:spPr/>
        <p:txBody>
          <a:bodyPr/>
          <a:lstStyle/>
          <a:p>
            <a:r>
              <a:rPr lang="en-CA" err="1"/>
              <a:t>Longformer</a:t>
            </a:r>
            <a:endParaRPr lang="en-CA"/>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BB7D00-475E-0659-2631-A89EA9A751F1}"/>
                  </a:ext>
                </a:extLst>
              </p:cNvPr>
              <p:cNvSpPr>
                <a:spLocks noGrp="1"/>
              </p:cNvSpPr>
              <p:nvPr>
                <p:ph idx="1"/>
              </p:nvPr>
            </p:nvSpPr>
            <p:spPr/>
            <p:txBody>
              <a:bodyPr/>
              <a:lstStyle/>
              <a:p>
                <a:r>
                  <a:rPr lang="en-CA"/>
                  <a:t>Sliding Window: give fixed window size </a:t>
                </a:r>
                <a14:m>
                  <m:oMath xmlns:m="http://schemas.openxmlformats.org/officeDocument/2006/math">
                    <m:r>
                      <a:rPr lang="en-CA" b="0" i="1" smtClean="0">
                        <a:latin typeface="Cambria Math" panose="02040503050406030204" pitchFamily="18" charset="0"/>
                      </a:rPr>
                      <m:t>𝑤</m:t>
                    </m:r>
                  </m:oMath>
                </a14:m>
                <a:r>
                  <a:rPr lang="en-CA"/>
                  <a:t>, each token attends to </a:t>
                </a:r>
                <a14:m>
                  <m:oMath xmlns:m="http://schemas.openxmlformats.org/officeDocument/2006/math">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
                          <a:rPr lang="en-CA" b="0" i="1" smtClean="0">
                            <a:latin typeface="Cambria Math" panose="02040503050406030204" pitchFamily="18" charset="0"/>
                          </a:rPr>
                          <m:t>2</m:t>
                        </m:r>
                      </m:den>
                    </m:f>
                    <m:r>
                      <a:rPr lang="en-CA" b="0" i="1" smtClean="0">
                        <a:latin typeface="Cambria Math" panose="02040503050406030204" pitchFamily="18" charset="0"/>
                      </a:rPr>
                      <m:t>𝑤</m:t>
                    </m:r>
                  </m:oMath>
                </a14:m>
                <a:r>
                  <a:rPr lang="en-CA"/>
                  <a:t> tokens on each side.</a:t>
                </a:r>
              </a:p>
              <a:p>
                <a:r>
                  <a:rPr lang="en-CA"/>
                  <a:t>Dilated Sliding Window: with gaps of size dilation </a:t>
                </a:r>
                <a14:m>
                  <m:oMath xmlns:m="http://schemas.openxmlformats.org/officeDocument/2006/math">
                    <m:r>
                      <a:rPr lang="en-CA" b="0" i="1" smtClean="0">
                        <a:latin typeface="Cambria Math" panose="02040503050406030204" pitchFamily="18" charset="0"/>
                      </a:rPr>
                      <m:t>𝑑</m:t>
                    </m:r>
                  </m:oMath>
                </a14:m>
                <a:r>
                  <a:rPr lang="en-CA"/>
                  <a:t>.</a:t>
                </a:r>
              </a:p>
              <a:p>
                <a:r>
                  <a:rPr lang="en-CA"/>
                  <a:t>Global </a:t>
                </a:r>
                <a:r>
                  <a:rPr lang="en-US" altLang="zh-CN"/>
                  <a:t>Attention: Specific tokens that receive global attention.</a:t>
                </a:r>
              </a:p>
              <a:p>
                <a:r>
                  <a:rPr lang="en-US"/>
                  <a:t>They can all achieve </a:t>
                </a:r>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e>
                    </m:d>
                  </m:oMath>
                </a14:m>
                <a:r>
                  <a:rPr lang="en-CA"/>
                  <a:t> time and space complexity.</a:t>
                </a:r>
              </a:p>
            </p:txBody>
          </p:sp>
        </mc:Choice>
        <mc:Fallback xmlns="">
          <p:sp>
            <p:nvSpPr>
              <p:cNvPr id="3" name="Content Placeholder 2">
                <a:extLst>
                  <a:ext uri="{FF2B5EF4-FFF2-40B4-BE49-F238E27FC236}">
                    <a16:creationId xmlns:a16="http://schemas.microsoft.com/office/drawing/2014/main" id="{BCBB7D00-475E-0659-2631-A89EA9A751F1}"/>
                  </a:ext>
                </a:extLst>
              </p:cNvPr>
              <p:cNvSpPr>
                <a:spLocks noGrp="1" noRot="1" noChangeAspect="1" noMove="1" noResize="1" noEditPoints="1" noAdjustHandles="1" noChangeArrowheads="1" noChangeShapeType="1" noTextEdit="1"/>
              </p:cNvSpPr>
              <p:nvPr>
                <p:ph idx="1"/>
              </p:nvPr>
            </p:nvSpPr>
            <p:spPr>
              <a:blipFill>
                <a:blip r:embed="rId3"/>
                <a:stretch>
                  <a:fillRect l="-1043" t="-372"/>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E2329CB3-0FCC-8E42-4275-832CE2EF0E84}"/>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26EE3687-1B41-EEBF-582D-20F3ADF9ED2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56080F6-97FB-6C77-87B3-3EC8CDFB02DE}"/>
              </a:ext>
            </a:extLst>
          </p:cNvPr>
          <p:cNvSpPr>
            <a:spLocks noGrp="1"/>
          </p:cNvSpPr>
          <p:nvPr>
            <p:ph type="sldNum" sz="quarter" idx="12"/>
          </p:nvPr>
        </p:nvSpPr>
        <p:spPr/>
        <p:txBody>
          <a:bodyPr/>
          <a:lstStyle/>
          <a:p>
            <a:fld id="{D4F24A5E-B0D2-394D-9970-9AE06BCB59C1}" type="slidenum">
              <a:rPr lang="en-US" smtClean="0"/>
              <a:t>31</a:t>
            </a:fld>
            <a:endParaRPr lang="en-US"/>
          </a:p>
        </p:txBody>
      </p:sp>
      <p:pic>
        <p:nvPicPr>
          <p:cNvPr id="10" name="Picture 9">
            <a:extLst>
              <a:ext uri="{FF2B5EF4-FFF2-40B4-BE49-F238E27FC236}">
                <a16:creationId xmlns:a16="http://schemas.microsoft.com/office/drawing/2014/main" id="{8C0E7730-1205-0295-83EA-4AAB20CD62A9}"/>
              </a:ext>
            </a:extLst>
          </p:cNvPr>
          <p:cNvPicPr>
            <a:picLocks noChangeAspect="1"/>
          </p:cNvPicPr>
          <p:nvPr/>
        </p:nvPicPr>
        <p:blipFill>
          <a:blip r:embed="rId4"/>
          <a:stretch>
            <a:fillRect/>
          </a:stretch>
        </p:blipFill>
        <p:spPr>
          <a:xfrm>
            <a:off x="838200" y="3755277"/>
            <a:ext cx="10515600" cy="2643627"/>
          </a:xfrm>
          <a:prstGeom prst="rect">
            <a:avLst/>
          </a:prstGeom>
        </p:spPr>
      </p:pic>
    </p:spTree>
    <p:extLst>
      <p:ext uri="{BB962C8B-B14F-4D97-AF65-F5344CB8AC3E}">
        <p14:creationId xmlns:p14="http://schemas.microsoft.com/office/powerpoint/2010/main" val="369622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20"/>
                                  </p:iterate>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20"/>
                                  </p:iterate>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20"/>
                                  </p:iterate>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lt">
                                    <p:tmAbs val="20"/>
                                  </p:iterate>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17BB804-CAD3-B45D-6DDC-53BE65E165E9}"/>
              </a:ext>
            </a:extLst>
          </p:cNvPr>
          <p:cNvPicPr>
            <a:picLocks noGrp="1" noChangeAspect="1"/>
          </p:cNvPicPr>
          <p:nvPr>
            <p:ph sz="half" idx="1"/>
          </p:nvPr>
        </p:nvPicPr>
        <p:blipFill>
          <a:blip r:embed="rId3"/>
          <a:stretch>
            <a:fillRect/>
          </a:stretch>
        </p:blipFill>
        <p:spPr>
          <a:xfrm>
            <a:off x="1627792" y="1217613"/>
            <a:ext cx="3602416" cy="4959350"/>
          </a:xfrm>
        </p:spPr>
      </p:pic>
      <p:pic>
        <p:nvPicPr>
          <p:cNvPr id="12" name="Content Placeholder 11">
            <a:extLst>
              <a:ext uri="{FF2B5EF4-FFF2-40B4-BE49-F238E27FC236}">
                <a16:creationId xmlns:a16="http://schemas.microsoft.com/office/drawing/2014/main" id="{F8F5BC96-C924-ABEA-F6E5-6A712EA03DB5}"/>
              </a:ext>
            </a:extLst>
          </p:cNvPr>
          <p:cNvPicPr>
            <a:picLocks noGrp="1" noChangeAspect="1"/>
          </p:cNvPicPr>
          <p:nvPr>
            <p:ph sz="half" idx="2"/>
          </p:nvPr>
        </p:nvPicPr>
        <p:blipFill>
          <a:blip r:embed="rId4"/>
          <a:stretch>
            <a:fillRect/>
          </a:stretch>
        </p:blipFill>
        <p:spPr>
          <a:xfrm>
            <a:off x="6544712" y="1217613"/>
            <a:ext cx="4436575" cy="2478087"/>
          </a:xfrm>
        </p:spPr>
      </p:pic>
      <p:sp>
        <p:nvSpPr>
          <p:cNvPr id="4" name="Date Placeholder 3">
            <a:extLst>
              <a:ext uri="{FF2B5EF4-FFF2-40B4-BE49-F238E27FC236}">
                <a16:creationId xmlns:a16="http://schemas.microsoft.com/office/drawing/2014/main" id="{C4905A8A-3ADA-11C5-2559-B164CF872CB1}"/>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59E74806-B6D4-37C0-10C1-1FE31037CD2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267271A-2097-3A6A-3293-396CB5B69128}"/>
              </a:ext>
            </a:extLst>
          </p:cNvPr>
          <p:cNvSpPr>
            <a:spLocks noGrp="1"/>
          </p:cNvSpPr>
          <p:nvPr>
            <p:ph type="sldNum" sz="quarter" idx="12"/>
          </p:nvPr>
        </p:nvSpPr>
        <p:spPr/>
        <p:txBody>
          <a:bodyPr/>
          <a:lstStyle/>
          <a:p>
            <a:fld id="{D4F24A5E-B0D2-394D-9970-9AE06BCB59C1}" type="slidenum">
              <a:rPr lang="en-US" smtClean="0"/>
              <a:t>32</a:t>
            </a:fld>
            <a:endParaRPr lang="en-US"/>
          </a:p>
        </p:txBody>
      </p:sp>
      <p:sp>
        <p:nvSpPr>
          <p:cNvPr id="2" name="Title 1">
            <a:extLst>
              <a:ext uri="{FF2B5EF4-FFF2-40B4-BE49-F238E27FC236}">
                <a16:creationId xmlns:a16="http://schemas.microsoft.com/office/drawing/2014/main" id="{A617D804-8192-42FC-E4BC-92F708CDA138}"/>
              </a:ext>
            </a:extLst>
          </p:cNvPr>
          <p:cNvSpPr>
            <a:spLocks noGrp="1"/>
          </p:cNvSpPr>
          <p:nvPr>
            <p:ph type="title"/>
          </p:nvPr>
        </p:nvSpPr>
        <p:spPr/>
        <p:txBody>
          <a:bodyPr/>
          <a:lstStyle/>
          <a:p>
            <a:r>
              <a:rPr lang="en-CA" err="1"/>
              <a:t>Longformer</a:t>
            </a:r>
            <a:r>
              <a:rPr lang="en-CA"/>
              <a:t>: Bits-per-Character</a:t>
            </a:r>
          </a:p>
        </p:txBody>
      </p:sp>
      <p:pic>
        <p:nvPicPr>
          <p:cNvPr id="16" name="Picture 15">
            <a:extLst>
              <a:ext uri="{FF2B5EF4-FFF2-40B4-BE49-F238E27FC236}">
                <a16:creationId xmlns:a16="http://schemas.microsoft.com/office/drawing/2014/main" id="{5AFC9A85-219A-049F-8F55-5C382854DC80}"/>
              </a:ext>
            </a:extLst>
          </p:cNvPr>
          <p:cNvPicPr>
            <a:picLocks noChangeAspect="1"/>
          </p:cNvPicPr>
          <p:nvPr/>
        </p:nvPicPr>
        <p:blipFill>
          <a:blip r:embed="rId5"/>
          <a:stretch>
            <a:fillRect/>
          </a:stretch>
        </p:blipFill>
        <p:spPr>
          <a:xfrm>
            <a:off x="6544711" y="3874625"/>
            <a:ext cx="4436576" cy="2394603"/>
          </a:xfrm>
          <a:prstGeom prst="rect">
            <a:avLst/>
          </a:prstGeom>
        </p:spPr>
      </p:pic>
    </p:spTree>
    <p:extLst>
      <p:ext uri="{BB962C8B-B14F-4D97-AF65-F5344CB8AC3E}">
        <p14:creationId xmlns:p14="http://schemas.microsoft.com/office/powerpoint/2010/main" val="299866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A470329-9B37-8DE5-4ECF-BFCA251E0822}"/>
              </a:ext>
            </a:extLst>
          </p:cNvPr>
          <p:cNvSpPr>
            <a:spLocks noGrp="1"/>
          </p:cNvSpPr>
          <p:nvPr>
            <p:ph type="title"/>
          </p:nvPr>
        </p:nvSpPr>
        <p:spPr/>
        <p:txBody>
          <a:bodyPr/>
          <a:lstStyle/>
          <a:p>
            <a:r>
              <a:rPr lang="en-CA" err="1"/>
              <a:t>Longformer</a:t>
            </a:r>
            <a:r>
              <a:rPr lang="en-CA"/>
              <a:t>: Experiments</a:t>
            </a:r>
          </a:p>
        </p:txBody>
      </p:sp>
      <p:sp>
        <p:nvSpPr>
          <p:cNvPr id="4" name="Date Placeholder 3">
            <a:extLst>
              <a:ext uri="{FF2B5EF4-FFF2-40B4-BE49-F238E27FC236}">
                <a16:creationId xmlns:a16="http://schemas.microsoft.com/office/drawing/2014/main" id="{FEA5A5C0-8CA1-A153-E2D5-CB0EBFCC74BA}"/>
              </a:ext>
            </a:extLst>
          </p:cNvPr>
          <p:cNvSpPr>
            <a:spLocks noGrp="1"/>
          </p:cNvSpPr>
          <p:nvPr>
            <p:ph type="dt" sz="half" idx="10"/>
          </p:nvPr>
        </p:nvSpPr>
        <p:spPr/>
        <p:txBody>
          <a:bodyPr/>
          <a:lstStyle/>
          <a:p>
            <a:fld id="{D301FFEF-BC07-6945-8DF9-83389C94DF56}" type="datetime1">
              <a:rPr lang="en-CA" smtClean="0"/>
              <a:t>2024-02-23</a:t>
            </a:fld>
            <a:endParaRPr lang="en-US"/>
          </a:p>
        </p:txBody>
      </p:sp>
      <p:sp>
        <p:nvSpPr>
          <p:cNvPr id="5" name="Footer Placeholder 4">
            <a:extLst>
              <a:ext uri="{FF2B5EF4-FFF2-40B4-BE49-F238E27FC236}">
                <a16:creationId xmlns:a16="http://schemas.microsoft.com/office/drawing/2014/main" id="{5E63A5E1-33C0-122D-7123-0A15718E636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71D44A9-92F7-5ABB-E4E9-1C06DD0B362B}"/>
              </a:ext>
            </a:extLst>
          </p:cNvPr>
          <p:cNvSpPr>
            <a:spLocks noGrp="1"/>
          </p:cNvSpPr>
          <p:nvPr>
            <p:ph type="sldNum" sz="quarter" idx="12"/>
          </p:nvPr>
        </p:nvSpPr>
        <p:spPr/>
        <p:txBody>
          <a:bodyPr/>
          <a:lstStyle/>
          <a:p>
            <a:fld id="{D4F24A5E-B0D2-394D-9970-9AE06BCB59C1}" type="slidenum">
              <a:rPr lang="en-US" smtClean="0"/>
              <a:t>33</a:t>
            </a:fld>
            <a:endParaRPr lang="en-US"/>
          </a:p>
        </p:txBody>
      </p:sp>
      <p:pic>
        <p:nvPicPr>
          <p:cNvPr id="15" name="Content Placeholder 14">
            <a:extLst>
              <a:ext uri="{FF2B5EF4-FFF2-40B4-BE49-F238E27FC236}">
                <a16:creationId xmlns:a16="http://schemas.microsoft.com/office/drawing/2014/main" id="{BDCE008C-90A6-3247-6859-8B2EBBCBD22D}"/>
              </a:ext>
            </a:extLst>
          </p:cNvPr>
          <p:cNvPicPr>
            <a:picLocks noGrp="1" noChangeAspect="1"/>
          </p:cNvPicPr>
          <p:nvPr>
            <p:ph idx="1"/>
          </p:nvPr>
        </p:nvPicPr>
        <p:blipFill>
          <a:blip r:embed="rId3"/>
          <a:stretch>
            <a:fillRect/>
          </a:stretch>
        </p:blipFill>
        <p:spPr>
          <a:xfrm>
            <a:off x="838200" y="1231793"/>
            <a:ext cx="10515600" cy="2465726"/>
          </a:xfrm>
          <a:prstGeom prst="rect">
            <a:avLst/>
          </a:prstGeom>
        </p:spPr>
      </p:pic>
      <p:pic>
        <p:nvPicPr>
          <p:cNvPr id="17" name="Picture 16">
            <a:extLst>
              <a:ext uri="{FF2B5EF4-FFF2-40B4-BE49-F238E27FC236}">
                <a16:creationId xmlns:a16="http://schemas.microsoft.com/office/drawing/2014/main" id="{1165B936-6667-9CDF-AE9B-9D589C627037}"/>
              </a:ext>
            </a:extLst>
          </p:cNvPr>
          <p:cNvPicPr>
            <a:picLocks noChangeAspect="1"/>
          </p:cNvPicPr>
          <p:nvPr/>
        </p:nvPicPr>
        <p:blipFill>
          <a:blip r:embed="rId4"/>
          <a:stretch>
            <a:fillRect/>
          </a:stretch>
        </p:blipFill>
        <p:spPr>
          <a:xfrm>
            <a:off x="3342800" y="3890624"/>
            <a:ext cx="5506399" cy="2267341"/>
          </a:xfrm>
          <a:prstGeom prst="rect">
            <a:avLst/>
          </a:prstGeom>
        </p:spPr>
      </p:pic>
    </p:spTree>
    <p:extLst>
      <p:ext uri="{BB962C8B-B14F-4D97-AF65-F5344CB8AC3E}">
        <p14:creationId xmlns:p14="http://schemas.microsoft.com/office/powerpoint/2010/main" val="312394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CE9DB0A-7A81-CD89-857B-15CC7BC0C1EA}"/>
              </a:ext>
            </a:extLst>
          </p:cNvPr>
          <p:cNvPicPr>
            <a:picLocks noGrp="1" noChangeAspect="1"/>
          </p:cNvPicPr>
          <p:nvPr>
            <p:ph sz="half" idx="1"/>
          </p:nvPr>
        </p:nvPicPr>
        <p:blipFill>
          <a:blip r:embed="rId3"/>
          <a:stretch>
            <a:fillRect/>
          </a:stretch>
        </p:blipFill>
        <p:spPr>
          <a:xfrm>
            <a:off x="1705127" y="1217613"/>
            <a:ext cx="3447745" cy="4959350"/>
          </a:xfrm>
        </p:spPr>
      </p:pic>
      <p:pic>
        <p:nvPicPr>
          <p:cNvPr id="13" name="Content Placeholder 12">
            <a:extLst>
              <a:ext uri="{FF2B5EF4-FFF2-40B4-BE49-F238E27FC236}">
                <a16:creationId xmlns:a16="http://schemas.microsoft.com/office/drawing/2014/main" id="{08515F26-0C34-9037-C5EB-ADBF5A5DF903}"/>
              </a:ext>
            </a:extLst>
          </p:cNvPr>
          <p:cNvPicPr>
            <a:picLocks noGrp="1" noChangeAspect="1"/>
          </p:cNvPicPr>
          <p:nvPr>
            <p:ph sz="half" idx="2"/>
          </p:nvPr>
        </p:nvPicPr>
        <p:blipFill>
          <a:blip r:embed="rId4"/>
          <a:stretch>
            <a:fillRect/>
          </a:stretch>
        </p:blipFill>
        <p:spPr>
          <a:xfrm>
            <a:off x="6960209" y="1217613"/>
            <a:ext cx="3605581" cy="4959350"/>
          </a:xfrm>
        </p:spPr>
      </p:pic>
      <p:sp>
        <p:nvSpPr>
          <p:cNvPr id="4" name="Date Placeholder 3">
            <a:extLst>
              <a:ext uri="{FF2B5EF4-FFF2-40B4-BE49-F238E27FC236}">
                <a16:creationId xmlns:a16="http://schemas.microsoft.com/office/drawing/2014/main" id="{C5966266-B014-514B-E6E2-ABEA46DBF38F}"/>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EC1CFE82-14C5-04D5-0521-EF32B6835FF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C6ACB8-B422-7157-F8B7-7B934746DD95}"/>
              </a:ext>
            </a:extLst>
          </p:cNvPr>
          <p:cNvSpPr>
            <a:spLocks noGrp="1"/>
          </p:cNvSpPr>
          <p:nvPr>
            <p:ph type="sldNum" sz="quarter" idx="12"/>
          </p:nvPr>
        </p:nvSpPr>
        <p:spPr/>
        <p:txBody>
          <a:bodyPr/>
          <a:lstStyle/>
          <a:p>
            <a:fld id="{D4F24A5E-B0D2-394D-9970-9AE06BCB59C1}" type="slidenum">
              <a:rPr lang="en-US" smtClean="0"/>
              <a:t>34</a:t>
            </a:fld>
            <a:endParaRPr lang="en-US"/>
          </a:p>
        </p:txBody>
      </p:sp>
      <p:sp>
        <p:nvSpPr>
          <p:cNvPr id="7" name="Title 6">
            <a:extLst>
              <a:ext uri="{FF2B5EF4-FFF2-40B4-BE49-F238E27FC236}">
                <a16:creationId xmlns:a16="http://schemas.microsoft.com/office/drawing/2014/main" id="{A11FA5AF-1E0D-6301-CDEE-0B16B14240D2}"/>
              </a:ext>
            </a:extLst>
          </p:cNvPr>
          <p:cNvSpPr>
            <a:spLocks noGrp="1"/>
          </p:cNvSpPr>
          <p:nvPr>
            <p:ph type="title"/>
          </p:nvPr>
        </p:nvSpPr>
        <p:spPr/>
        <p:txBody>
          <a:bodyPr/>
          <a:lstStyle/>
          <a:p>
            <a:r>
              <a:rPr lang="en-CA" err="1"/>
              <a:t>Longformer</a:t>
            </a:r>
            <a:r>
              <a:rPr lang="en-CA"/>
              <a:t>: Experiments</a:t>
            </a:r>
          </a:p>
        </p:txBody>
      </p:sp>
    </p:spTree>
    <p:extLst>
      <p:ext uri="{BB962C8B-B14F-4D97-AF65-F5344CB8AC3E}">
        <p14:creationId xmlns:p14="http://schemas.microsoft.com/office/powerpoint/2010/main" val="16658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EAE8F-2724-944F-5BD8-C548839A447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8957823-4AC2-0829-25D8-180E10862FD2}"/>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5854565C-DFD2-A9BA-3C57-BBAF5DCB62A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8ED630D-BD0D-C943-405A-DE4D0FE6C759}"/>
              </a:ext>
            </a:extLst>
          </p:cNvPr>
          <p:cNvSpPr>
            <a:spLocks noGrp="1"/>
          </p:cNvSpPr>
          <p:nvPr>
            <p:ph type="sldNum" sz="quarter" idx="12"/>
          </p:nvPr>
        </p:nvSpPr>
        <p:spPr/>
        <p:txBody>
          <a:bodyPr/>
          <a:lstStyle/>
          <a:p>
            <a:fld id="{D4F24A5E-B0D2-394D-9970-9AE06BCB59C1}" type="slidenum">
              <a:rPr lang="en-US" smtClean="0"/>
              <a:t>35</a:t>
            </a:fld>
            <a:endParaRPr lang="en-US"/>
          </a:p>
        </p:txBody>
      </p:sp>
      <p:sp>
        <p:nvSpPr>
          <p:cNvPr id="2" name="Title 1">
            <a:extLst>
              <a:ext uri="{FF2B5EF4-FFF2-40B4-BE49-F238E27FC236}">
                <a16:creationId xmlns:a16="http://schemas.microsoft.com/office/drawing/2014/main" id="{03FAEA0C-F66E-7378-95DA-38F0E106E49A}"/>
              </a:ext>
            </a:extLst>
          </p:cNvPr>
          <p:cNvSpPr>
            <a:spLocks noGrp="1"/>
          </p:cNvSpPr>
          <p:nvPr>
            <p:ph type="title"/>
          </p:nvPr>
        </p:nvSpPr>
        <p:spPr>
          <a:xfrm>
            <a:off x="838200" y="2245647"/>
            <a:ext cx="10515600" cy="902162"/>
          </a:xfrm>
        </p:spPr>
        <p:txBody>
          <a:bodyPr>
            <a:normAutofit/>
          </a:bodyPr>
          <a:lstStyle/>
          <a:p>
            <a:pPr algn="ctr"/>
            <a:r>
              <a:rPr lang="en-US"/>
              <a:t>Random Feature Attention (RFA) (Mar 2021)</a:t>
            </a:r>
          </a:p>
        </p:txBody>
      </p:sp>
      <p:sp>
        <p:nvSpPr>
          <p:cNvPr id="7" name="Subtitle 6">
            <a:extLst>
              <a:ext uri="{FF2B5EF4-FFF2-40B4-BE49-F238E27FC236}">
                <a16:creationId xmlns:a16="http://schemas.microsoft.com/office/drawing/2014/main" id="{A5ADD8FE-F727-B450-8A77-416308840A5F}"/>
              </a:ext>
            </a:extLst>
          </p:cNvPr>
          <p:cNvSpPr>
            <a:spLocks noGrp="1"/>
          </p:cNvSpPr>
          <p:nvPr>
            <p:ph type="subTitle" idx="4294967295"/>
          </p:nvPr>
        </p:nvSpPr>
        <p:spPr>
          <a:xfrm>
            <a:off x="838200" y="3377610"/>
            <a:ext cx="10515600" cy="665163"/>
          </a:xfrm>
        </p:spPr>
        <p:txBody>
          <a:bodyPr>
            <a:normAutofit fontScale="70000" lnSpcReduction="20000"/>
          </a:bodyPr>
          <a:lstStyle/>
          <a:p>
            <a:pPr marL="0" indent="0" algn="ctr">
              <a:buNone/>
            </a:pPr>
            <a:r>
              <a:rPr lang="en-CA"/>
              <a:t>Random Feature Attention</a:t>
            </a:r>
            <a:br>
              <a:rPr lang="en-CA"/>
            </a:br>
            <a:r>
              <a:rPr lang="en-CA"/>
              <a:t>Hao Peng, Nikolaos Pappas, Dani </a:t>
            </a:r>
            <a:r>
              <a:rPr lang="en-CA" err="1"/>
              <a:t>Yogatama</a:t>
            </a:r>
            <a:r>
              <a:rPr lang="en-CA"/>
              <a:t>, Roy Schwartz, Noah A. Smith, and </a:t>
            </a:r>
            <a:r>
              <a:rPr lang="en-CA" err="1"/>
              <a:t>Lingpeng</a:t>
            </a:r>
            <a:r>
              <a:rPr lang="en-CA"/>
              <a:t> Kong</a:t>
            </a:r>
            <a:endParaRPr lang="en-US"/>
          </a:p>
        </p:txBody>
      </p:sp>
    </p:spTree>
    <p:extLst>
      <p:ext uri="{BB962C8B-B14F-4D97-AF65-F5344CB8AC3E}">
        <p14:creationId xmlns:p14="http://schemas.microsoft.com/office/powerpoint/2010/main" val="264070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D273-AED0-E74E-9D5C-6EB07DE1A812}"/>
              </a:ext>
            </a:extLst>
          </p:cNvPr>
          <p:cNvSpPr>
            <a:spLocks noGrp="1"/>
          </p:cNvSpPr>
          <p:nvPr>
            <p:ph type="title"/>
          </p:nvPr>
        </p:nvSpPr>
        <p:spPr/>
        <p:txBody>
          <a:bodyPr/>
          <a:lstStyle/>
          <a:p>
            <a:r>
              <a:rPr lang="en-US"/>
              <a:t>RFA: Preliminary</a:t>
            </a:r>
          </a:p>
        </p:txBody>
      </p:sp>
      <p:sp>
        <p:nvSpPr>
          <p:cNvPr id="4" name="Date Placeholder 3">
            <a:extLst>
              <a:ext uri="{FF2B5EF4-FFF2-40B4-BE49-F238E27FC236}">
                <a16:creationId xmlns:a16="http://schemas.microsoft.com/office/drawing/2014/main" id="{F796267D-AFB4-2529-E0CC-53E70F29115A}"/>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3E33A67E-4361-ACCD-E95E-C79B0D5BB01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E0EC2E8-8DB9-473A-8BCB-A3775ADD1765}"/>
              </a:ext>
            </a:extLst>
          </p:cNvPr>
          <p:cNvSpPr>
            <a:spLocks noGrp="1"/>
          </p:cNvSpPr>
          <p:nvPr>
            <p:ph type="sldNum" sz="quarter" idx="12"/>
          </p:nvPr>
        </p:nvSpPr>
        <p:spPr/>
        <p:txBody>
          <a:bodyPr/>
          <a:lstStyle/>
          <a:p>
            <a:fld id="{D4F24A5E-B0D2-394D-9970-9AE06BCB59C1}" type="slidenum">
              <a:rPr lang="en-US" smtClean="0"/>
              <a:t>36</a:t>
            </a:fld>
            <a:endParaRPr lang="en-US"/>
          </a:p>
        </p:txBody>
      </p:sp>
      <p:pic>
        <p:nvPicPr>
          <p:cNvPr id="9" name="Content Placeholder 8">
            <a:extLst>
              <a:ext uri="{FF2B5EF4-FFF2-40B4-BE49-F238E27FC236}">
                <a16:creationId xmlns:a16="http://schemas.microsoft.com/office/drawing/2014/main" id="{DB86C280-8B92-F370-C328-9A71D85A8876}"/>
              </a:ext>
            </a:extLst>
          </p:cNvPr>
          <p:cNvPicPr>
            <a:picLocks noGrp="1" noChangeAspect="1"/>
          </p:cNvPicPr>
          <p:nvPr>
            <p:ph idx="1"/>
          </p:nvPr>
        </p:nvPicPr>
        <p:blipFill>
          <a:blip r:embed="rId3"/>
          <a:stretch>
            <a:fillRect/>
          </a:stretch>
        </p:blipFill>
        <p:spPr>
          <a:xfrm>
            <a:off x="838200" y="3886073"/>
            <a:ext cx="10515600" cy="2470277"/>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F50186C1-1153-C71A-5DAC-8ECFD9359F11}"/>
                  </a:ext>
                </a:extLst>
              </p:cNvPr>
              <p:cNvSpPr txBox="1">
                <a:spLocks/>
              </p:cNvSpPr>
              <p:nvPr/>
            </p:nvSpPr>
            <p:spPr>
              <a:xfrm>
                <a:off x="838200" y="1260629"/>
                <a:ext cx="10515600" cy="2470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600"/>
                  </a:spcBef>
                </a:pPr>
                <a14:m>
                  <m:oMath xmlns:m="http://schemas.openxmlformats.org/officeDocument/2006/math">
                    <m:sSub>
                      <m:sSubPr>
                        <m:ctrlPr>
                          <a:rPr lang="en-CA" i="1">
                            <a:latin typeface="Cambria Math" panose="02040503050406030204" pitchFamily="18" charset="0"/>
                          </a:rPr>
                        </m:ctrlPr>
                      </m:sSubPr>
                      <m:e>
                        <m:r>
                          <a:rPr lang="en-CA" b="1">
                            <a:latin typeface="Cambria Math" panose="02040503050406030204" pitchFamily="18" charset="0"/>
                          </a:rPr>
                          <m:t>𝐰</m:t>
                        </m:r>
                      </m:e>
                      <m:sub>
                        <m:r>
                          <a:rPr lang="en-CA" i="1">
                            <a:latin typeface="Cambria Math" panose="02040503050406030204" pitchFamily="18" charset="0"/>
                          </a:rPr>
                          <m:t>𝑖</m:t>
                        </m:r>
                      </m:sub>
                    </m:sSub>
                  </m:oMath>
                </a14:m>
                <a:r>
                  <a:rPr lang="en-CA"/>
                  <a:t> independently sampled from </a:t>
                </a:r>
                <a14:m>
                  <m:oMath xmlns:m="http://schemas.openxmlformats.org/officeDocument/2006/math">
                    <m:r>
                      <a:rPr lang="en-CA" b="0" i="1" smtClean="0">
                        <a:latin typeface="Cambria Math" panose="02040503050406030204" pitchFamily="18" charset="0"/>
                      </a:rPr>
                      <m:t>𝒩</m:t>
                    </m:r>
                    <m:d>
                      <m:dPr>
                        <m:ctrlPr>
                          <a:rPr lang="en-CA" b="0" i="1" smtClean="0">
                            <a:latin typeface="Cambria Math" panose="02040503050406030204" pitchFamily="18" charset="0"/>
                          </a:rPr>
                        </m:ctrlPr>
                      </m:dPr>
                      <m:e>
                        <m:r>
                          <a:rPr lang="en-CA" b="0" i="1" smtClean="0">
                            <a:latin typeface="Cambria Math" panose="02040503050406030204" pitchFamily="18" charset="0"/>
                          </a:rPr>
                          <m:t>0, </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𝜎</m:t>
                            </m:r>
                          </m:e>
                          <m:sup>
                            <m:r>
                              <a:rPr lang="en-CA" b="0" i="1" smtClean="0">
                                <a:latin typeface="Cambria Math" panose="02040503050406030204" pitchFamily="18" charset="0"/>
                              </a:rPr>
                              <m:t>2</m:t>
                            </m:r>
                          </m:sup>
                        </m:sSup>
                        <m:sSub>
                          <m:sSubPr>
                            <m:ctrlPr>
                              <a:rPr lang="en-CA" b="0" i="1" smtClean="0">
                                <a:latin typeface="Cambria Math" panose="02040503050406030204" pitchFamily="18" charset="0"/>
                              </a:rPr>
                            </m:ctrlPr>
                          </m:sSubPr>
                          <m:e>
                            <m:r>
                              <a:rPr lang="en-CA" b="1" i="0" smtClean="0">
                                <a:latin typeface="Cambria Math" panose="02040503050406030204" pitchFamily="18" charset="0"/>
                              </a:rPr>
                              <m:t>𝐈</m:t>
                            </m:r>
                          </m:e>
                          <m:sub>
                            <m:r>
                              <a:rPr lang="en-CA" b="0" i="1" smtClean="0">
                                <a:latin typeface="Cambria Math" panose="02040503050406030204" pitchFamily="18" charset="0"/>
                              </a:rPr>
                              <m:t>𝑑</m:t>
                            </m:r>
                          </m:sub>
                        </m:sSub>
                      </m:e>
                    </m:d>
                  </m:oMath>
                </a14:m>
                <a:r>
                  <a:rPr lang="en-CA"/>
                  <a:t>: for </a:t>
                </a:r>
                <a14:m>
                  <m:oMath xmlns:m="http://schemas.openxmlformats.org/officeDocument/2006/math">
                    <m:sSub>
                      <m:sSubPr>
                        <m:ctrlPr>
                          <a:rPr lang="en-CA" i="1">
                            <a:latin typeface="Cambria Math" panose="02040503050406030204" pitchFamily="18" charset="0"/>
                          </a:rPr>
                        </m:ctrlPr>
                      </m:sSubPr>
                      <m:e>
                        <m:r>
                          <a:rPr lang="en-CA" b="1">
                            <a:latin typeface="Cambria Math" panose="02040503050406030204" pitchFamily="18" charset="0"/>
                          </a:rPr>
                          <m:t>𝐰</m:t>
                        </m:r>
                      </m:e>
                      <m:sub>
                        <m:r>
                          <a:rPr lang="en-CA" i="1">
                            <a:latin typeface="Cambria Math" panose="02040503050406030204" pitchFamily="18" charset="0"/>
                          </a:rPr>
                          <m:t>𝑖</m:t>
                        </m:r>
                      </m:sub>
                    </m:sSub>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𝑤</m:t>
                            </m:r>
                          </m:e>
                          <m:sub>
                            <m:r>
                              <a:rPr lang="en-CA" b="0" i="1" smtClean="0">
                                <a:latin typeface="Cambria Math" panose="02040503050406030204" pitchFamily="18" charset="0"/>
                              </a:rPr>
                              <m:t>1</m:t>
                            </m:r>
                          </m:sub>
                        </m:sSub>
                        <m:r>
                          <a:rPr lang="en-CA" b="0" i="1" smtClean="0">
                            <a:latin typeface="Cambria Math" panose="02040503050406030204" pitchFamily="18" charset="0"/>
                          </a:rPr>
                          <m:t>, …,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𝑤</m:t>
                            </m:r>
                          </m:e>
                          <m:sub>
                            <m:r>
                              <a:rPr lang="en-CA" b="0" i="1" smtClean="0">
                                <a:latin typeface="Cambria Math" panose="02040503050406030204" pitchFamily="18" charset="0"/>
                              </a:rPr>
                              <m:t>𝑑</m:t>
                            </m:r>
                          </m:sub>
                        </m:sSub>
                      </m:e>
                    </m:d>
                  </m:oMath>
                </a14:m>
                <a:r>
                  <a:rPr lang="en-CA"/>
                  <a:t>, each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𝑤</m:t>
                        </m:r>
                      </m:e>
                      <m:sub>
                        <m:r>
                          <a:rPr lang="en-CA" b="0" i="1" smtClean="0">
                            <a:latin typeface="Cambria Math" panose="02040503050406030204" pitchFamily="18" charset="0"/>
                          </a:rPr>
                          <m:t>𝑖</m:t>
                        </m:r>
                      </m:sub>
                    </m:sSub>
                  </m:oMath>
                </a14:m>
                <a:r>
                  <a:rPr lang="en-CA"/>
                  <a:t> are independently sampled from </a:t>
                </a:r>
                <a14:m>
                  <m:oMath xmlns:m="http://schemas.openxmlformats.org/officeDocument/2006/math">
                    <m:r>
                      <a:rPr lang="en-CA" i="1">
                        <a:latin typeface="Cambria Math" panose="02040503050406030204" pitchFamily="18" charset="0"/>
                      </a:rPr>
                      <m:t>𝒩</m:t>
                    </m:r>
                    <m:d>
                      <m:dPr>
                        <m:ctrlPr>
                          <a:rPr lang="en-CA" i="1">
                            <a:latin typeface="Cambria Math" panose="02040503050406030204" pitchFamily="18" charset="0"/>
                          </a:rPr>
                        </m:ctrlPr>
                      </m:dPr>
                      <m:e>
                        <m:r>
                          <a:rPr lang="en-CA" i="1">
                            <a:latin typeface="Cambria Math" panose="02040503050406030204" pitchFamily="18" charset="0"/>
                          </a:rPr>
                          <m:t>0, </m:t>
                        </m:r>
                        <m:sSup>
                          <m:sSupPr>
                            <m:ctrlPr>
                              <a:rPr lang="en-CA" i="1">
                                <a:latin typeface="Cambria Math" panose="02040503050406030204" pitchFamily="18" charset="0"/>
                              </a:rPr>
                            </m:ctrlPr>
                          </m:sSupPr>
                          <m:e>
                            <m:r>
                              <a:rPr lang="en-CA" i="1">
                                <a:latin typeface="Cambria Math" panose="02040503050406030204" pitchFamily="18" charset="0"/>
                              </a:rPr>
                              <m:t>𝜎</m:t>
                            </m:r>
                          </m:e>
                          <m:sup>
                            <m:r>
                              <a:rPr lang="en-CA" i="1">
                                <a:latin typeface="Cambria Math" panose="02040503050406030204" pitchFamily="18" charset="0"/>
                              </a:rPr>
                              <m:t>2</m:t>
                            </m:r>
                          </m:sup>
                        </m:sSup>
                      </m:e>
                    </m:d>
                  </m:oMath>
                </a14:m>
                <a:r>
                  <a:rPr lang="en-CA"/>
                  <a:t>, i.e., normal distribution with 0 mean and </a:t>
                </a:r>
                <a14:m>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𝜎</m:t>
                        </m:r>
                      </m:e>
                      <m:sup>
                        <m:r>
                          <a:rPr lang="en-CA" b="0" i="1" smtClean="0">
                            <a:latin typeface="Cambria Math" panose="02040503050406030204" pitchFamily="18" charset="0"/>
                          </a:rPr>
                          <m:t>2</m:t>
                        </m:r>
                      </m:sup>
                    </m:sSup>
                  </m:oMath>
                </a14:m>
                <a:r>
                  <a:rPr lang="en-CA"/>
                  <a:t> variance.</a:t>
                </a:r>
              </a:p>
              <a:p>
                <a:pPr>
                  <a:lnSpc>
                    <a:spcPct val="130000"/>
                  </a:lnSpc>
                  <a:spcBef>
                    <a:spcPts val="600"/>
                  </a:spcBef>
                </a:pP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𝔼</m:t>
                        </m:r>
                      </m:e>
                      <m:sub>
                        <m:sSub>
                          <m:sSubPr>
                            <m:ctrlPr>
                              <a:rPr lang="en-CA" i="1">
                                <a:latin typeface="Cambria Math" panose="02040503050406030204" pitchFamily="18" charset="0"/>
                              </a:rPr>
                            </m:ctrlPr>
                          </m:sSubPr>
                          <m:e>
                            <m:r>
                              <a:rPr lang="en-CA" b="1">
                                <a:latin typeface="Cambria Math" panose="02040503050406030204" pitchFamily="18" charset="0"/>
                              </a:rPr>
                              <m:t>𝐰</m:t>
                            </m:r>
                          </m:e>
                          <m:sub>
                            <m:r>
                              <a:rPr lang="en-CA" i="1">
                                <a:latin typeface="Cambria Math" panose="02040503050406030204" pitchFamily="18" charset="0"/>
                              </a:rPr>
                              <m:t>𝑖</m:t>
                            </m:r>
                          </m:sub>
                        </m:sSub>
                      </m:sub>
                    </m:sSub>
                    <m:d>
                      <m:dPr>
                        <m:begChr m:val="["/>
                        <m:endChr m:val="]"/>
                        <m:ctrlPr>
                          <a:rPr lang="en-CA" i="1">
                            <a:latin typeface="Cambria Math" panose="02040503050406030204" pitchFamily="18" charset="0"/>
                          </a:rPr>
                        </m:ctrlPr>
                      </m:dPr>
                      <m:e>
                        <m:r>
                          <a:rPr lang="en-CA" i="1">
                            <a:latin typeface="Cambria Math" panose="02040503050406030204" pitchFamily="18" charset="0"/>
                          </a:rPr>
                          <m:t>𝜙</m:t>
                        </m:r>
                        <m:d>
                          <m:dPr>
                            <m:ctrlPr>
                              <a:rPr lang="en-CA" i="1">
                                <a:latin typeface="Cambria Math" panose="02040503050406030204" pitchFamily="18" charset="0"/>
                              </a:rPr>
                            </m:ctrlPr>
                          </m:dPr>
                          <m:e>
                            <m:r>
                              <a:rPr lang="en-CA" b="1">
                                <a:latin typeface="Cambria Math" panose="02040503050406030204" pitchFamily="18" charset="0"/>
                              </a:rPr>
                              <m:t>𝐱</m:t>
                            </m:r>
                          </m:e>
                        </m:d>
                        <m:r>
                          <a:rPr lang="en-CA" i="1">
                            <a:latin typeface="Cambria Math" panose="02040503050406030204" pitchFamily="18" charset="0"/>
                          </a:rPr>
                          <m:t>⋅</m:t>
                        </m:r>
                        <m:r>
                          <a:rPr lang="en-CA" i="1">
                            <a:latin typeface="Cambria Math" panose="02040503050406030204" pitchFamily="18" charset="0"/>
                          </a:rPr>
                          <m:t>𝜙</m:t>
                        </m:r>
                        <m:d>
                          <m:dPr>
                            <m:ctrlPr>
                              <a:rPr lang="en-CA" i="1">
                                <a:latin typeface="Cambria Math" panose="02040503050406030204" pitchFamily="18" charset="0"/>
                              </a:rPr>
                            </m:ctrlPr>
                          </m:dPr>
                          <m:e>
                            <m:r>
                              <a:rPr lang="en-CA" b="1">
                                <a:latin typeface="Cambria Math" panose="02040503050406030204" pitchFamily="18" charset="0"/>
                              </a:rPr>
                              <m:t>𝐲</m:t>
                            </m:r>
                          </m:e>
                        </m:d>
                      </m:e>
                    </m:d>
                  </m:oMath>
                </a14:m>
                <a:r>
                  <a:rPr lang="en-CA"/>
                  <a:t>: expected value of </a:t>
                </a:r>
                <a14:m>
                  <m:oMath xmlns:m="http://schemas.openxmlformats.org/officeDocument/2006/math">
                    <m:r>
                      <a:rPr lang="en-CA" i="1">
                        <a:latin typeface="Cambria Math" panose="02040503050406030204" pitchFamily="18" charset="0"/>
                      </a:rPr>
                      <m:t>𝜙</m:t>
                    </m:r>
                    <m:d>
                      <m:dPr>
                        <m:ctrlPr>
                          <a:rPr lang="en-CA" i="1">
                            <a:latin typeface="Cambria Math" panose="02040503050406030204" pitchFamily="18" charset="0"/>
                          </a:rPr>
                        </m:ctrlPr>
                      </m:dPr>
                      <m:e>
                        <m:r>
                          <a:rPr lang="en-CA" b="1">
                            <a:latin typeface="Cambria Math" panose="02040503050406030204" pitchFamily="18" charset="0"/>
                          </a:rPr>
                          <m:t>𝐱</m:t>
                        </m:r>
                      </m:e>
                    </m:d>
                    <m:r>
                      <a:rPr lang="en-CA" i="1">
                        <a:latin typeface="Cambria Math" panose="02040503050406030204" pitchFamily="18" charset="0"/>
                      </a:rPr>
                      <m:t>⋅</m:t>
                    </m:r>
                    <m:r>
                      <a:rPr lang="en-CA" i="1">
                        <a:latin typeface="Cambria Math" panose="02040503050406030204" pitchFamily="18" charset="0"/>
                      </a:rPr>
                      <m:t>𝜙</m:t>
                    </m:r>
                    <m:d>
                      <m:dPr>
                        <m:ctrlPr>
                          <a:rPr lang="en-CA" i="1">
                            <a:latin typeface="Cambria Math" panose="02040503050406030204" pitchFamily="18" charset="0"/>
                          </a:rPr>
                        </m:ctrlPr>
                      </m:dPr>
                      <m:e>
                        <m:r>
                          <a:rPr lang="en-CA" b="1">
                            <a:latin typeface="Cambria Math" panose="02040503050406030204" pitchFamily="18" charset="0"/>
                          </a:rPr>
                          <m:t>𝐲</m:t>
                        </m:r>
                      </m:e>
                    </m:d>
                  </m:oMath>
                </a14:m>
                <a:r>
                  <a:rPr lang="en-CA"/>
                  <a:t> given </a:t>
                </a:r>
                <a14:m>
                  <m:oMath xmlns:m="http://schemas.openxmlformats.org/officeDocument/2006/math">
                    <m:sSub>
                      <m:sSubPr>
                        <m:ctrlPr>
                          <a:rPr lang="en-CA" i="1">
                            <a:latin typeface="Cambria Math" panose="02040503050406030204" pitchFamily="18" charset="0"/>
                          </a:rPr>
                        </m:ctrlPr>
                      </m:sSubPr>
                      <m:e>
                        <m:r>
                          <a:rPr lang="en-CA" b="1">
                            <a:latin typeface="Cambria Math" panose="02040503050406030204" pitchFamily="18" charset="0"/>
                          </a:rPr>
                          <m:t>𝐰</m:t>
                        </m:r>
                      </m:e>
                      <m:sub>
                        <m:r>
                          <a:rPr lang="en-CA" i="1">
                            <a:latin typeface="Cambria Math" panose="02040503050406030204" pitchFamily="18" charset="0"/>
                          </a:rPr>
                          <m:t>𝑖</m:t>
                        </m:r>
                      </m:sub>
                    </m:sSub>
                  </m:oMath>
                </a14:m>
                <a:r>
                  <a:rPr lang="en-CA"/>
                  <a:t>.</a:t>
                </a:r>
              </a:p>
            </p:txBody>
          </p:sp>
        </mc:Choice>
        <mc:Fallback xmlns="">
          <p:sp>
            <p:nvSpPr>
              <p:cNvPr id="10" name="Content Placeholder 2">
                <a:extLst>
                  <a:ext uri="{FF2B5EF4-FFF2-40B4-BE49-F238E27FC236}">
                    <a16:creationId xmlns:a16="http://schemas.microsoft.com/office/drawing/2014/main" id="{F50186C1-1153-C71A-5DAC-8ECFD9359F11}"/>
                  </a:ext>
                </a:extLst>
              </p:cNvPr>
              <p:cNvSpPr txBox="1">
                <a:spLocks noRot="1" noChangeAspect="1" noMove="1" noResize="1" noEditPoints="1" noAdjustHandles="1" noChangeArrowheads="1" noChangeShapeType="1" noTextEdit="1"/>
              </p:cNvSpPr>
              <p:nvPr/>
            </p:nvSpPr>
            <p:spPr>
              <a:xfrm>
                <a:off x="838200" y="1260629"/>
                <a:ext cx="10515600" cy="2470278"/>
              </a:xfrm>
              <a:prstGeom prst="rect">
                <a:avLst/>
              </a:prstGeom>
              <a:blipFill>
                <a:blip r:embed="rId4"/>
                <a:stretch>
                  <a:fillRect b="-2963"/>
                </a:stretch>
              </a:blipFill>
            </p:spPr>
            <p:txBody>
              <a:bodyPr/>
              <a:lstStyle/>
              <a:p>
                <a:r>
                  <a:rPr lang="en-CA">
                    <a:noFill/>
                  </a:rPr>
                  <a:t> </a:t>
                </a:r>
              </a:p>
            </p:txBody>
          </p:sp>
        </mc:Fallback>
      </mc:AlternateContent>
    </p:spTree>
    <p:extLst>
      <p:ext uri="{BB962C8B-B14F-4D97-AF65-F5344CB8AC3E}">
        <p14:creationId xmlns:p14="http://schemas.microsoft.com/office/powerpoint/2010/main" val="208601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20"/>
                                  </p:iterate>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20"/>
                                  </p:iterate>
                                  <p:childTnLst>
                                    <p:set>
                                      <p:cBhvr>
                                        <p:cTn id="1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6541-F822-5167-2454-395463202DA1}"/>
              </a:ext>
            </a:extLst>
          </p:cNvPr>
          <p:cNvSpPr>
            <a:spLocks noGrp="1"/>
          </p:cNvSpPr>
          <p:nvPr>
            <p:ph type="title"/>
          </p:nvPr>
        </p:nvSpPr>
        <p:spPr/>
        <p:txBody>
          <a:bodyPr/>
          <a:lstStyle/>
          <a:p>
            <a:r>
              <a:rPr lang="en-US"/>
              <a:t>RFA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9F6129A-E9DD-B533-EDC6-4745478B14FD}"/>
                  </a:ext>
                </a:extLst>
              </p:cNvPr>
              <p:cNvSpPr>
                <a:spLocks noGrp="1"/>
              </p:cNvSpPr>
              <p:nvPr>
                <p:ph idx="1"/>
              </p:nvPr>
            </p:nvSpPr>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func>
                        <m:funcPr>
                          <m:ctrlPr>
                            <a:rPr lang="en-CA" i="1" smtClean="0">
                              <a:latin typeface="Cambria Math" panose="02040503050406030204" pitchFamily="18" charset="0"/>
                            </a:rPr>
                          </m:ctrlPr>
                        </m:funcPr>
                        <m:fName>
                          <m:r>
                            <m:rPr>
                              <m:sty m:val="p"/>
                            </m:rPr>
                            <a:rPr lang="en-CA">
                              <a:latin typeface="Cambria Math" panose="02040503050406030204" pitchFamily="18" charset="0"/>
                            </a:rPr>
                            <m:t>exp</m:t>
                          </m:r>
                        </m:fName>
                        <m:e>
                          <m:d>
                            <m:dPr>
                              <m:ctrlPr>
                                <a:rPr lang="en-CA" i="1">
                                  <a:latin typeface="Cambria Math" panose="02040503050406030204" pitchFamily="18" charset="0"/>
                                </a:rPr>
                              </m:ctrlPr>
                            </m:dPr>
                            <m:e>
                              <m:f>
                                <m:fPr>
                                  <m:ctrlPr>
                                    <a:rPr lang="en-CA" i="1">
                                      <a:latin typeface="Cambria Math" panose="02040503050406030204" pitchFamily="18" charset="0"/>
                                    </a:rPr>
                                  </m:ctrlPr>
                                </m:fPr>
                                <m:num>
                                  <m:sSubSup>
                                    <m:sSubSupPr>
                                      <m:ctrlPr>
                                        <a:rPr lang="en-CA" i="1">
                                          <a:latin typeface="Cambria Math" panose="02040503050406030204" pitchFamily="18" charset="0"/>
                                        </a:rPr>
                                      </m:ctrlPr>
                                    </m:sSubSupPr>
                                    <m:e>
                                      <m:r>
                                        <a:rPr lang="en-CA" i="1">
                                          <a:latin typeface="Cambria Math" panose="02040503050406030204" pitchFamily="18" charset="0"/>
                                        </a:rPr>
                                        <m:t>𝑄</m:t>
                                      </m:r>
                                    </m:e>
                                    <m:sub>
                                      <m:r>
                                        <a:rPr lang="en-CA" i="1">
                                          <a:latin typeface="Cambria Math" panose="02040503050406030204" pitchFamily="18" charset="0"/>
                                        </a:rPr>
                                        <m:t>𝑖</m:t>
                                      </m:r>
                                    </m:sub>
                                    <m:sup>
                                      <m:r>
                                        <a:rPr lang="en-CA" i="1">
                                          <a:latin typeface="Cambria Math" panose="02040503050406030204" pitchFamily="18" charset="0"/>
                                        </a:rPr>
                                        <m:t>𝑇</m:t>
                                      </m:r>
                                    </m:sup>
                                  </m:sSubSup>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num>
                                <m:den>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e>
                      </m:func>
                      <m:r>
                        <a:rPr lang="en-CA" b="0" i="1" smtClean="0">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exp</m:t>
                          </m:r>
                        </m:fName>
                        <m:e>
                          <m:d>
                            <m:dPr>
                              <m:ctrlPr>
                                <a:rPr lang="en-CA" i="1">
                                  <a:latin typeface="Cambria Math" panose="02040503050406030204" pitchFamily="18" charset="0"/>
                                </a:rPr>
                              </m:ctrlPr>
                            </m:dPr>
                            <m:e>
                              <m:f>
                                <m:fPr>
                                  <m:ctrlPr>
                                    <a:rPr lang="en-CA" i="1">
                                      <a:latin typeface="Cambria Math" panose="02040503050406030204" pitchFamily="18" charset="0"/>
                                    </a:rPr>
                                  </m:ctrlPr>
                                </m:fPr>
                                <m:num>
                                  <m:sSup>
                                    <m:sSupPr>
                                      <m:ctrlPr>
                                        <a:rPr lang="en-CA" b="0" i="1" smtClean="0">
                                          <a:latin typeface="Cambria Math" panose="02040503050406030204" pitchFamily="18" charset="0"/>
                                        </a:rPr>
                                      </m:ctrlPr>
                                    </m:sSupPr>
                                    <m:e>
                                      <m:d>
                                        <m:dPr>
                                          <m:begChr m:val="‖"/>
                                          <m:endChr m:val="‖"/>
                                          <m:ctrlPr>
                                            <a:rPr lang="en-CA"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e>
                                      </m:d>
                                    </m:e>
                                    <m:sup>
                                      <m:r>
                                        <a:rPr lang="en-CA" b="0" i="1" smtClean="0">
                                          <a:latin typeface="Cambria Math" panose="02040503050406030204" pitchFamily="18" charset="0"/>
                                        </a:rPr>
                                        <m:t>2</m:t>
                                      </m:r>
                                    </m:sup>
                                  </m:sSup>
                                </m:num>
                                <m:den>
                                  <m:r>
                                    <a:rPr lang="en-CA" b="0" i="1" smtClean="0">
                                      <a:latin typeface="Cambria Math" panose="02040503050406030204" pitchFamily="18" charset="0"/>
                                    </a:rPr>
                                    <m:t>2</m:t>
                                  </m:r>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r>
                                <a:rPr lang="en-CA" b="0" i="1" smtClean="0">
                                  <a:latin typeface="Cambria Math" panose="02040503050406030204" pitchFamily="18" charset="0"/>
                                </a:rPr>
                                <m:t>+</m:t>
                              </m:r>
                              <m:f>
                                <m:fPr>
                                  <m:ctrlPr>
                                    <a:rPr lang="en-CA" i="1">
                                      <a:latin typeface="Cambria Math" panose="02040503050406030204" pitchFamily="18" charset="0"/>
                                    </a:rPr>
                                  </m:ctrlPr>
                                </m:fPr>
                                <m:num>
                                  <m:sSup>
                                    <m:sSupPr>
                                      <m:ctrlPr>
                                        <a:rPr lang="en-CA" i="1">
                                          <a:latin typeface="Cambria Math" panose="02040503050406030204" pitchFamily="18" charset="0"/>
                                        </a:rPr>
                                      </m:ctrlPr>
                                    </m:sSupPr>
                                    <m:e>
                                      <m:d>
                                        <m:dPr>
                                          <m:begChr m:val="‖"/>
                                          <m:endChr m:val="‖"/>
                                          <m:ctrlPr>
                                            <a:rPr lang="en-CA" i="1">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𝑗</m:t>
                                              </m:r>
                                            </m:sub>
                                          </m:sSub>
                                        </m:e>
                                      </m:d>
                                    </m:e>
                                    <m:sup>
                                      <m:r>
                                        <a:rPr lang="en-CA" i="1">
                                          <a:latin typeface="Cambria Math" panose="02040503050406030204" pitchFamily="18" charset="0"/>
                                        </a:rPr>
                                        <m:t>2</m:t>
                                      </m:r>
                                    </m:sup>
                                  </m:sSup>
                                </m:num>
                                <m:den>
                                  <m:r>
                                    <a:rPr lang="en-CA" b="0" i="1" smtClean="0">
                                      <a:latin typeface="Cambria Math" panose="02040503050406030204" pitchFamily="18" charset="0"/>
                                    </a:rPr>
                                    <m:t>2</m:t>
                                  </m:r>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e>
                      </m:func>
                      <m:func>
                        <m:funcPr>
                          <m:ctrlPr>
                            <a:rPr lang="en-CA" i="1">
                              <a:latin typeface="Cambria Math" panose="02040503050406030204" pitchFamily="18" charset="0"/>
                            </a:rPr>
                          </m:ctrlPr>
                        </m:funcPr>
                        <m:fName>
                          <m:r>
                            <m:rPr>
                              <m:sty m:val="p"/>
                            </m:rPr>
                            <a:rPr lang="en-CA">
                              <a:latin typeface="Cambria Math" panose="02040503050406030204" pitchFamily="18" charset="0"/>
                            </a:rPr>
                            <m:t>exp</m:t>
                          </m:r>
                        </m:fName>
                        <m:e>
                          <m:d>
                            <m:dPr>
                              <m:ctrlPr>
                                <a:rPr lang="en-CA" i="1">
                                  <a:latin typeface="Cambria Math" panose="02040503050406030204" pitchFamily="18" charset="0"/>
                                </a:rPr>
                              </m:ctrlPr>
                            </m:dPr>
                            <m:e>
                              <m:r>
                                <a:rPr lang="en-CA" b="0" i="1" smtClean="0">
                                  <a:latin typeface="Cambria Math" panose="02040503050406030204" pitchFamily="18" charset="0"/>
                                </a:rPr>
                                <m:t>−</m:t>
                              </m:r>
                              <m:f>
                                <m:fPr>
                                  <m:ctrlPr>
                                    <a:rPr lang="en-CA" i="1">
                                      <a:latin typeface="Cambria Math" panose="02040503050406030204" pitchFamily="18" charset="0"/>
                                    </a:rPr>
                                  </m:ctrlPr>
                                </m:fPr>
                                <m:num>
                                  <m:sSup>
                                    <m:sSupPr>
                                      <m:ctrlPr>
                                        <a:rPr lang="en-CA" i="1">
                                          <a:latin typeface="Cambria Math" panose="02040503050406030204" pitchFamily="18" charset="0"/>
                                        </a:rPr>
                                      </m:ctrlPr>
                                    </m:sSupPr>
                                    <m:e>
                                      <m:d>
                                        <m:dPr>
                                          <m:begChr m:val="‖"/>
                                          <m:endChr m:val="‖"/>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𝑗</m:t>
                                              </m:r>
                                            </m:sub>
                                          </m:sSub>
                                        </m:e>
                                      </m:d>
                                    </m:e>
                                    <m:sup>
                                      <m:r>
                                        <a:rPr lang="en-CA" i="1">
                                          <a:latin typeface="Cambria Math" panose="02040503050406030204" pitchFamily="18" charset="0"/>
                                        </a:rPr>
                                        <m:t>2</m:t>
                                      </m:r>
                                    </m:sup>
                                  </m:sSup>
                                </m:num>
                                <m:den>
                                  <m:r>
                                    <a:rPr lang="en-CA" b="0" i="1" smtClean="0">
                                      <a:latin typeface="Cambria Math" panose="02040503050406030204" pitchFamily="18" charset="0"/>
                                    </a:rPr>
                                    <m:t>2</m:t>
                                  </m:r>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e>
                      </m:func>
                      <m:r>
                        <a:rPr lang="en-CA" b="0" i="1" smtClean="0">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exp</m:t>
                          </m:r>
                        </m:fName>
                        <m:e>
                          <m:d>
                            <m:dPr>
                              <m:ctrlPr>
                                <a:rPr lang="en-CA" i="1">
                                  <a:latin typeface="Cambria Math" panose="02040503050406030204" pitchFamily="18" charset="0"/>
                                </a:rPr>
                              </m:ctrlPr>
                            </m:dPr>
                            <m:e>
                              <m:f>
                                <m:fPr>
                                  <m:ctrlPr>
                                    <a:rPr lang="en-CA" i="1">
                                      <a:latin typeface="Cambria Math" panose="02040503050406030204" pitchFamily="18" charset="0"/>
                                    </a:rPr>
                                  </m:ctrlPr>
                                </m:fPr>
                                <m:num>
                                  <m:sSup>
                                    <m:sSupPr>
                                      <m:ctrlPr>
                                        <a:rPr lang="en-CA" i="1">
                                          <a:latin typeface="Cambria Math" panose="02040503050406030204" pitchFamily="18" charset="0"/>
                                        </a:rPr>
                                      </m:ctrlPr>
                                    </m:sSupPr>
                                    <m:e>
                                      <m:d>
                                        <m:dPr>
                                          <m:begChr m:val="‖"/>
                                          <m:endChr m:val="‖"/>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e>
                                    <m:sup>
                                      <m:r>
                                        <a:rPr lang="en-CA" i="1">
                                          <a:latin typeface="Cambria Math" panose="02040503050406030204" pitchFamily="18" charset="0"/>
                                        </a:rPr>
                                        <m:t>2</m:t>
                                      </m:r>
                                    </m:sup>
                                  </m:sSup>
                                </m:num>
                                <m:den>
                                  <m:r>
                                    <a:rPr lang="en-CA" i="1">
                                      <a:latin typeface="Cambria Math" panose="02040503050406030204" pitchFamily="18" charset="0"/>
                                    </a:rPr>
                                    <m:t>2</m:t>
                                  </m:r>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r>
                                <a:rPr lang="en-CA" i="1">
                                  <a:latin typeface="Cambria Math" panose="02040503050406030204" pitchFamily="18" charset="0"/>
                                </a:rPr>
                                <m:t>+</m:t>
                              </m:r>
                              <m:f>
                                <m:fPr>
                                  <m:ctrlPr>
                                    <a:rPr lang="en-CA" i="1">
                                      <a:latin typeface="Cambria Math" panose="02040503050406030204" pitchFamily="18" charset="0"/>
                                    </a:rPr>
                                  </m:ctrlPr>
                                </m:fPr>
                                <m:num>
                                  <m:sSup>
                                    <m:sSupPr>
                                      <m:ctrlPr>
                                        <a:rPr lang="en-CA" i="1">
                                          <a:latin typeface="Cambria Math" panose="02040503050406030204" pitchFamily="18" charset="0"/>
                                        </a:rPr>
                                      </m:ctrlPr>
                                    </m:sSupPr>
                                    <m:e>
                                      <m:d>
                                        <m:dPr>
                                          <m:begChr m:val="‖"/>
                                          <m:endChr m:val="‖"/>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e>
                                    <m:sup>
                                      <m:r>
                                        <a:rPr lang="en-CA" i="1">
                                          <a:latin typeface="Cambria Math" panose="02040503050406030204" pitchFamily="18" charset="0"/>
                                        </a:rPr>
                                        <m:t>2</m:t>
                                      </m:r>
                                    </m:sup>
                                  </m:sSup>
                                </m:num>
                                <m:den>
                                  <m:r>
                                    <a:rPr lang="en-CA" i="1">
                                      <a:latin typeface="Cambria Math" panose="02040503050406030204" pitchFamily="18" charset="0"/>
                                    </a:rPr>
                                    <m:t>2</m:t>
                                  </m:r>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e>
                      </m:func>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e>
                      </m:d>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𝑗</m:t>
                              </m:r>
                            </m:sub>
                          </m:sSub>
                        </m:e>
                      </m:d>
                    </m:oMath>
                  </m:oMathPara>
                </a14:m>
                <a:br>
                  <a:rPr lang="en-CA"/>
                </a:br>
                <a:r>
                  <a:rPr lang="en-CA"/>
                  <a:t>where </a:t>
                </a:r>
                <a14:m>
                  <m:oMath xmlns:m="http://schemas.openxmlformats.org/officeDocument/2006/math">
                    <m:sSup>
                      <m:sSupPr>
                        <m:ctrlPr>
                          <a:rPr lang="en-CA" i="1" dirty="0" smtClean="0">
                            <a:latin typeface="Cambria Math" panose="02040503050406030204" pitchFamily="18" charset="0"/>
                          </a:rPr>
                        </m:ctrlPr>
                      </m:sSupPr>
                      <m:e>
                        <m:r>
                          <a:rPr lang="en-CA" i="1" dirty="0" smtClean="0">
                            <a:latin typeface="Cambria Math" panose="02040503050406030204" pitchFamily="18" charset="0"/>
                          </a:rPr>
                          <m:t>𝜎</m:t>
                        </m:r>
                      </m:e>
                      <m:sup>
                        <m:r>
                          <a:rPr lang="en-CA" b="0" i="1" dirty="0" smtClean="0">
                            <a:latin typeface="Cambria Math" panose="02040503050406030204" pitchFamily="18" charset="0"/>
                          </a:rPr>
                          <m:t>2</m:t>
                        </m:r>
                      </m:sup>
                    </m:sSup>
                    <m:r>
                      <a:rPr lang="en-CA" b="0" i="1" dirty="0" smtClean="0">
                        <a:latin typeface="Cambria Math" panose="02040503050406030204" pitchFamily="18" charset="0"/>
                      </a:rPr>
                      <m:t>=</m:t>
                    </m:r>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r>
                      <a:rPr lang="en-CA" b="0" i="0" smtClean="0">
                        <a:latin typeface="Cambria Math" panose="02040503050406030204" pitchFamily="18" charset="0"/>
                      </a:rPr>
                      <m:t>.</m:t>
                    </m:r>
                  </m:oMath>
                </a14:m>
                <a:br>
                  <a:rPr lang="en-CA" i="1">
                    <a:latin typeface="Cambria Math" panose="02040503050406030204" pitchFamily="18" charset="0"/>
                  </a:rPr>
                </a:br>
                <a:br>
                  <a:rPr lang="en-CA" i="1">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𝑖</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b="0" i="1" smtClean="0">
                                  <a:latin typeface="Cambria Math" panose="02040503050406030204" pitchFamily="18" charset="0"/>
                                </a:rPr>
                                <m:t>𝜙</m:t>
                              </m:r>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e>
                                  </m:d>
                                </m:e>
                                <m:sup>
                                  <m:r>
                                    <a:rPr lang="en-CA" b="0" i="1" smtClean="0">
                                      <a:latin typeface="Cambria Math" panose="02040503050406030204" pitchFamily="18" charset="0"/>
                                    </a:rPr>
                                    <m:t>𝑇</m:t>
                                  </m:r>
                                </m:sup>
                              </m:sSup>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𝑗</m:t>
                                      </m:r>
                                    </m:sub>
                                  </m:sSub>
                                </m:e>
                              </m:d>
                              <m:sSubSup>
                                <m:sSubSupPr>
                                  <m:ctrlPr>
                                    <a:rPr lang="en-CA" b="0" i="1" smtClean="0">
                                      <a:latin typeface="Cambria Math" panose="02040503050406030204" pitchFamily="18" charset="0"/>
                                    </a:rPr>
                                  </m:ctrlPr>
                                </m:sSubSupPr>
                                <m:e>
                                  <m:r>
                                    <a:rPr lang="en-CA" i="1">
                                      <a:latin typeface="Cambria Math" panose="02040503050406030204" pitchFamily="18" charset="0"/>
                                    </a:rPr>
                                    <m:t>𝑉</m:t>
                                  </m:r>
                                </m:e>
                                <m:sub>
                                  <m:r>
                                    <a:rPr lang="en-CA" i="1">
                                      <a:latin typeface="Cambria Math" panose="02040503050406030204" pitchFamily="18" charset="0"/>
                                    </a:rPr>
                                    <m:t>𝑗</m:t>
                                  </m:r>
                                </m:sub>
                                <m:sup>
                                  <m:r>
                                    <a:rPr lang="en-CA" b="0" i="1" smtClean="0">
                                      <a:latin typeface="Cambria Math" panose="02040503050406030204" pitchFamily="18" charset="0"/>
                                    </a:rPr>
                                    <m:t>𝑇</m:t>
                                  </m:r>
                                </m:sup>
                              </m:sSubSup>
                            </m:e>
                          </m:nary>
                        </m:num>
                        <m:den>
                          <m:nary>
                            <m:naryPr>
                              <m:chr m:val="∑"/>
                              <m:ctrlPr>
                                <a:rPr lang="en-CA" i="1">
                                  <a:latin typeface="Cambria Math" panose="02040503050406030204" pitchFamily="18" charset="0"/>
                                </a:rPr>
                              </m:ctrlPr>
                            </m:naryPr>
                            <m:sub>
                              <m: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𝑁</m:t>
                              </m:r>
                            </m:sup>
                            <m:e>
                              <m:r>
                                <a:rPr lang="en-CA" i="1" smtClean="0">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𝑄</m:t>
                                      </m:r>
                                    </m:e>
                                    <m:sub>
                                      <m:r>
                                        <a:rPr lang="en-CA" i="1">
                                          <a:latin typeface="Cambria Math" panose="02040503050406030204" pitchFamily="18" charset="0"/>
                                        </a:rPr>
                                        <m:t>𝑖</m:t>
                                      </m:r>
                                    </m:sub>
                                  </m:sSub>
                                </m:e>
                              </m:d>
                              <m:r>
                                <a:rPr lang="en-CA" b="0" i="1" smtClean="0">
                                  <a:latin typeface="Cambria Math" panose="02040503050406030204" pitchFamily="18" charset="0"/>
                                </a:rPr>
                                <m:t>⋅</m:t>
                              </m:r>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e>
                          </m:nary>
                        </m:den>
                      </m:f>
                      <m:r>
                        <a:rPr lang="en-CA" b="0" i="1" smtClean="0">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𝜙</m:t>
                          </m:r>
                          <m:sSup>
                            <m:sSupPr>
                              <m:ctrlPr>
                                <a:rPr lang="en-CA" i="1">
                                  <a:latin typeface="Cambria Math" panose="02040503050406030204" pitchFamily="18" charset="0"/>
                                </a:rPr>
                              </m:ctrlPr>
                            </m:sSupPr>
                            <m:e>
                              <m:d>
                                <m:dPr>
                                  <m:ctrlPr>
                                    <a:rPr lang="en-CA" i="1">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e>
                              </m:d>
                            </m:e>
                            <m:sup>
                              <m:r>
                                <a:rPr lang="en-CA" i="1">
                                  <a:latin typeface="Cambria Math" panose="02040503050406030204" pitchFamily="18" charset="0"/>
                                </a:rPr>
                                <m:t>𝑇</m:t>
                              </m:r>
                            </m:sup>
                          </m:sSup>
                          <m:nary>
                            <m:naryPr>
                              <m:chr m:val="∑"/>
                              <m:supHide m:val="on"/>
                              <m:ctrlPr>
                                <a:rPr lang="en-CA" i="1">
                                  <a:latin typeface="Cambria Math" panose="02040503050406030204" pitchFamily="18" charset="0"/>
                                </a:rPr>
                              </m:ctrlPr>
                            </m:naryPr>
                            <m:sub>
                              <m:r>
                                <a:rPr lang="en-CA" b="0" i="1" smtClean="0">
                                  <a:latin typeface="Cambria Math" panose="02040503050406030204" pitchFamily="18" charset="0"/>
                                </a:rPr>
                                <m:t>𝑗</m:t>
                              </m:r>
                            </m:sub>
                            <m:sup/>
                            <m:e>
                              <m:r>
                                <a:rPr lang="en-CA" i="1">
                                  <a:latin typeface="Cambria Math" panose="02040503050406030204" pitchFamily="18" charset="0"/>
                                </a:rPr>
                                <m:t>𝜙</m:t>
                              </m:r>
                              <m:d>
                                <m:dPr>
                                  <m:ctrlPr>
                                    <a:rPr lang="en-CA" b="0" i="1" smtClean="0">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𝐾</m:t>
                                      </m:r>
                                    </m:e>
                                    <m:sub>
                                      <m:r>
                                        <a:rPr lang="en-CA" i="1">
                                          <a:latin typeface="Cambria Math" panose="02040503050406030204" pitchFamily="18" charset="0"/>
                                        </a:rPr>
                                        <m:t>𝑗</m:t>
                                      </m:r>
                                    </m:sub>
                                  </m:sSub>
                                </m:e>
                              </m:d>
                              <m:r>
                                <a:rPr lang="en-CA" i="1">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𝑗</m:t>
                                  </m:r>
                                </m:sub>
                              </m:sSub>
                            </m:e>
                          </m:nary>
                        </m:num>
                        <m:den>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e>
                          </m:d>
                          <m:r>
                            <a:rPr lang="en-CA" i="1">
                              <a:latin typeface="Cambria Math" panose="02040503050406030204" pitchFamily="18" charset="0"/>
                            </a:rPr>
                            <m:t>⋅</m:t>
                          </m:r>
                          <m:nary>
                            <m:naryPr>
                              <m:chr m:val="∑"/>
                              <m:supHide m:val="on"/>
                              <m:ctrlPr>
                                <a:rPr lang="en-CA" i="1">
                                  <a:latin typeface="Cambria Math" panose="02040503050406030204" pitchFamily="18" charset="0"/>
                                </a:rPr>
                              </m:ctrlPr>
                            </m:naryPr>
                            <m:sub>
                              <m:r>
                                <a:rPr lang="en-CA" i="1">
                                  <a:latin typeface="Cambria Math" panose="02040503050406030204" pitchFamily="18" charset="0"/>
                                </a:rPr>
                                <m:t>𝑗</m:t>
                              </m:r>
                            </m:sub>
                            <m:sup/>
                            <m:e>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r>
                                        <a:rPr lang="en-CA" b="0" i="1" smtClean="0">
                                          <a:latin typeface="Cambria Math" panose="02040503050406030204" pitchFamily="18" charset="0"/>
                                        </a:rPr>
                                        <m:t>𝑗</m:t>
                                      </m:r>
                                    </m:sub>
                                  </m:sSub>
                                </m:e>
                              </m:d>
                            </m:e>
                          </m:nary>
                        </m:den>
                      </m:f>
                    </m:oMath>
                  </m:oMathPara>
                </a14:m>
                <a:br>
                  <a:rPr lang="en-CA" i="1">
                    <a:latin typeface="Cambria Math" panose="02040503050406030204" pitchFamily="18" charset="0"/>
                  </a:rPr>
                </a:br>
                <a:br>
                  <a:rPr lang="en-CA" i="1">
                    <a:latin typeface="Cambria Math" panose="02040503050406030204" pitchFamily="18" charset="0"/>
                  </a:rPr>
                </a:br>
                <a:r>
                  <a:rPr lang="en-CA"/>
                  <a:t>This is defined as </a:t>
                </a:r>
                <a14:m>
                  <m:oMath xmlns:m="http://schemas.openxmlformats.org/officeDocument/2006/math">
                    <m:r>
                      <a:rPr lang="en-CA" b="0" i="1" smtClean="0">
                        <a:latin typeface="Cambria Math" panose="02040503050406030204" pitchFamily="18" charset="0"/>
                      </a:rPr>
                      <m:t>𝑅𝐹𝐴</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𝑖</m:t>
                            </m:r>
                          </m:sub>
                        </m:sSub>
                        <m:r>
                          <a:rPr lang="en-CA" b="0" i="1" smtClean="0">
                            <a:latin typeface="Cambria Math" panose="02040503050406030204" pitchFamily="18" charset="0"/>
                          </a:rPr>
                          <m:t>,</m:t>
                        </m:r>
                        <m:r>
                          <a:rPr lang="en-CA" b="0" i="1" smtClean="0">
                            <a:latin typeface="Cambria Math" panose="02040503050406030204" pitchFamily="18" charset="0"/>
                          </a:rPr>
                          <m:t>𝐾</m:t>
                        </m:r>
                        <m:r>
                          <a:rPr lang="en-CA" b="0" i="1" smtClean="0">
                            <a:latin typeface="Cambria Math" panose="02040503050406030204" pitchFamily="18" charset="0"/>
                          </a:rPr>
                          <m:t>, </m:t>
                        </m:r>
                        <m:r>
                          <a:rPr lang="en-CA" b="0" i="1" smtClean="0">
                            <a:latin typeface="Cambria Math" panose="02040503050406030204" pitchFamily="18" charset="0"/>
                          </a:rPr>
                          <m:t>𝑉</m:t>
                        </m:r>
                      </m:e>
                    </m:d>
                  </m:oMath>
                </a14:m>
                <a:r>
                  <a:rPr lang="en-US"/>
                  <a:t>.</a:t>
                </a:r>
              </a:p>
            </p:txBody>
          </p:sp>
        </mc:Choice>
        <mc:Fallback xmlns="">
          <p:sp>
            <p:nvSpPr>
              <p:cNvPr id="3" name="Content Placeholder 2">
                <a:extLst>
                  <a:ext uri="{FF2B5EF4-FFF2-40B4-BE49-F238E27FC236}">
                    <a16:creationId xmlns:a16="http://schemas.microsoft.com/office/drawing/2014/main" id="{39F6129A-E9DD-B533-EDC6-4745478B14FD}"/>
                  </a:ext>
                </a:extLst>
              </p:cNvPr>
              <p:cNvSpPr>
                <a:spLocks noGrp="1" noRot="1" noChangeAspect="1" noMove="1" noResize="1" noEditPoints="1" noAdjustHandles="1" noChangeArrowheads="1" noChangeShapeType="1" noTextEdit="1"/>
              </p:cNvSpPr>
              <p:nvPr>
                <p:ph idx="1"/>
              </p:nvPr>
            </p:nvSpPr>
            <p:spPr>
              <a:blipFill>
                <a:blip r:embed="rId3"/>
                <a:stretch>
                  <a:fillRect l="-928" t="-124"/>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4E5030FB-765A-0DAD-405D-C425CF20252A}"/>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9BB2A13C-6120-559B-2E22-C14D8B7AF9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243B316-297F-9311-5B21-C9AEF8295CBD}"/>
              </a:ext>
            </a:extLst>
          </p:cNvPr>
          <p:cNvSpPr>
            <a:spLocks noGrp="1"/>
          </p:cNvSpPr>
          <p:nvPr>
            <p:ph type="sldNum" sz="quarter" idx="12"/>
          </p:nvPr>
        </p:nvSpPr>
        <p:spPr/>
        <p:txBody>
          <a:bodyPr/>
          <a:lstStyle/>
          <a:p>
            <a:fld id="{D4F24A5E-B0D2-394D-9970-9AE06BCB59C1}" type="slidenum">
              <a:rPr lang="en-US" smtClean="0"/>
              <a:t>37</a:t>
            </a:fld>
            <a:endParaRPr lang="en-US"/>
          </a:p>
        </p:txBody>
      </p:sp>
      <p:sp>
        <p:nvSpPr>
          <p:cNvPr id="7" name="Action Button: Information 6">
            <a:hlinkClick r:id="rId4" action="ppaction://hlinksldjump" highlightClick="1"/>
            <a:extLst>
              <a:ext uri="{FF2B5EF4-FFF2-40B4-BE49-F238E27FC236}">
                <a16:creationId xmlns:a16="http://schemas.microsoft.com/office/drawing/2014/main" id="{B0E2C395-1CAD-CB44-A427-BF46214D660C}"/>
              </a:ext>
            </a:extLst>
          </p:cNvPr>
          <p:cNvSpPr/>
          <p:nvPr/>
        </p:nvSpPr>
        <p:spPr>
          <a:xfrm>
            <a:off x="1560095" y="4668252"/>
            <a:ext cx="365760" cy="365760"/>
          </a:xfrm>
          <a:prstGeom prst="actionButtonInform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158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5385-ED80-76EE-25B8-887FA15D549A}"/>
              </a:ext>
            </a:extLst>
          </p:cNvPr>
          <p:cNvSpPr>
            <a:spLocks noGrp="1"/>
          </p:cNvSpPr>
          <p:nvPr>
            <p:ph type="title"/>
          </p:nvPr>
        </p:nvSpPr>
        <p:spPr/>
        <p:txBody>
          <a:bodyPr/>
          <a:lstStyle/>
          <a:p>
            <a:r>
              <a:rPr lang="en-US"/>
              <a:t>RFA: 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58964D-DE2A-7C0F-8E94-669D4C7FF5C5}"/>
                  </a:ext>
                </a:extLst>
              </p:cNvPr>
              <p:cNvSpPr>
                <a:spLocks noGrp="1"/>
              </p:cNvSpPr>
              <p:nvPr>
                <p:ph idx="1"/>
              </p:nvPr>
            </p:nvSpPr>
            <p:spPr/>
            <p:txBody>
              <a:bodyPr anchor="ctr"/>
              <a:lstStyle/>
              <a:p>
                <a:pPr marL="0" indent="0">
                  <a:buNone/>
                </a:pPr>
                <a14:m>
                  <m:oMathPara xmlns:m="http://schemas.openxmlformats.org/officeDocument/2006/math">
                    <m:oMathParaPr>
                      <m:jc m:val="centerGroup"/>
                    </m:oMathParaPr>
                    <m:oMath xmlns:m="http://schemas.openxmlformats.org/officeDocument/2006/math">
                      <m:r>
                        <m:rPr>
                          <m:sty m:val="p"/>
                        </m:rPr>
                        <a:rPr lang="en-CA" b="0" i="0" smtClean="0">
                          <a:latin typeface="Cambria Math" panose="02040503050406030204" pitchFamily="18" charset="0"/>
                        </a:rPr>
                        <m:t>RFA</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𝑡</m:t>
                              </m:r>
                            </m:sub>
                          </m:sSub>
                          <m:r>
                            <a:rPr lang="en-CA" b="0" i="1" smtClean="0">
                              <a:latin typeface="Cambria Math" panose="02040503050406030204" pitchFamily="18" charset="0"/>
                            </a:rPr>
                            <m:t>, </m:t>
                          </m:r>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𝑖</m:t>
                                  </m:r>
                                </m:sub>
                              </m:sSub>
                            </m:e>
                          </m:d>
                          <m:r>
                            <a:rPr lang="en-CA" b="0" i="1" smtClean="0">
                              <a:latin typeface="Cambria Math" panose="02040503050406030204" pitchFamily="18" charset="0"/>
                            </a:rPr>
                            <m:t>, </m:t>
                          </m:r>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𝑣</m:t>
                                  </m:r>
                                </m:e>
                                <m:sub>
                                  <m:r>
                                    <a:rPr lang="en-CA" b="0" i="1" smtClean="0">
                                      <a:latin typeface="Cambria Math" panose="02040503050406030204" pitchFamily="18" charset="0"/>
                                    </a:rPr>
                                    <m:t>𝑖</m:t>
                                  </m:r>
                                </m:sub>
                              </m:sSub>
                            </m:e>
                          </m:d>
                        </m:e>
                      </m:d>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𝜙</m:t>
                          </m:r>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𝑡</m:t>
                                      </m:r>
                                    </m:sub>
                                  </m:sSub>
                                </m:e>
                              </m:d>
                            </m:e>
                            <m:sup>
                              <m:r>
                                <a:rPr lang="en-CA" b="0" i="1" smtClean="0">
                                  <a:latin typeface="Cambria Math" panose="02040503050406030204" pitchFamily="18" charset="0"/>
                                </a:rPr>
                                <m:t>𝑇</m:t>
                              </m:r>
                            </m:sup>
                          </m:sSup>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𝑖</m:t>
                                      </m:r>
                                    </m:sub>
                                  </m:sSub>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𝑣</m:t>
                                  </m:r>
                                </m:e>
                                <m:sub>
                                  <m:r>
                                    <a:rPr lang="en-CA" b="0" i="1" smtClean="0">
                                      <a:latin typeface="Cambria Math" panose="02040503050406030204" pitchFamily="18" charset="0"/>
                                    </a:rPr>
                                    <m:t>𝑖</m:t>
                                  </m:r>
                                </m:sub>
                              </m:sSub>
                            </m:e>
                          </m:nary>
                        </m:num>
                        <m:den>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𝑡</m:t>
                                  </m:r>
                                </m:sub>
                              </m:sSub>
                            </m:e>
                          </m:d>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𝑗</m:t>
                              </m:r>
                            </m:sub>
                            <m:sup/>
                            <m:e>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𝑗</m:t>
                                      </m:r>
                                    </m:sub>
                                  </m:sSub>
                                </m:e>
                              </m:d>
                            </m:e>
                          </m:nary>
                        </m:den>
                      </m:f>
                    </m:oMath>
                  </m:oMathPara>
                </a14:m>
                <a:endParaRPr lang="en-US"/>
              </a:p>
            </p:txBody>
          </p:sp>
        </mc:Choice>
        <mc:Fallback xmlns="">
          <p:sp>
            <p:nvSpPr>
              <p:cNvPr id="3" name="Content Placeholder 2">
                <a:extLst>
                  <a:ext uri="{FF2B5EF4-FFF2-40B4-BE49-F238E27FC236}">
                    <a16:creationId xmlns:a16="http://schemas.microsoft.com/office/drawing/2014/main" id="{4758964D-DE2A-7C0F-8E94-669D4C7FF5C5}"/>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8385F353-0A86-5528-02C2-D71CB157FB75}"/>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013D9076-D174-5B2B-E3FA-501A95DC97F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A85F619-44B0-1911-EAC6-BCCC54E04A16}"/>
              </a:ext>
            </a:extLst>
          </p:cNvPr>
          <p:cNvSpPr>
            <a:spLocks noGrp="1"/>
          </p:cNvSpPr>
          <p:nvPr>
            <p:ph type="sldNum" sz="quarter" idx="12"/>
          </p:nvPr>
        </p:nvSpPr>
        <p:spPr/>
        <p:txBody>
          <a:bodyPr/>
          <a:lstStyle/>
          <a:p>
            <a:fld id="{D4F24A5E-B0D2-394D-9970-9AE06BCB59C1}" type="slidenum">
              <a:rPr lang="en-US" smtClean="0"/>
              <a:t>38</a:t>
            </a:fld>
            <a:endParaRPr lang="en-US"/>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1886C6D-55D4-9D9D-DD2F-4F5019ECE0CE}"/>
                  </a:ext>
                </a:extLst>
              </p:cNvPr>
              <p:cNvSpPr txBox="1">
                <a:spLocks/>
              </p:cNvSpPr>
              <p:nvPr/>
            </p:nvSpPr>
            <p:spPr>
              <a:xfrm>
                <a:off x="786847" y="1260629"/>
                <a:ext cx="3975984" cy="155413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 xmlns:m="http://schemas.openxmlformats.org/officeDocument/2006/math">
                    <m:r>
                      <a:rPr lang="en-CA" b="0" i="1" smtClean="0">
                        <a:solidFill>
                          <a:schemeClr val="tx1"/>
                        </a:solidFill>
                        <a:latin typeface="Cambria Math" panose="02040503050406030204" pitchFamily="18" charset="0"/>
                      </a:rPr>
                      <m:t>𝜙</m:t>
                    </m:r>
                    <m:d>
                      <m:dPr>
                        <m:ctrlPr>
                          <a:rPr lang="en-CA" b="0" i="1" smtClean="0">
                            <a:solidFill>
                              <a:schemeClr val="tx1"/>
                            </a:solidFill>
                            <a:latin typeface="Cambria Math" panose="02040503050406030204" pitchFamily="18" charset="0"/>
                          </a:rPr>
                        </m:ctrlPr>
                      </m:d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𝑞</m:t>
                            </m:r>
                          </m:e>
                          <m:sub>
                            <m:r>
                              <a:rPr lang="en-CA" b="0" i="1" smtClean="0">
                                <a:solidFill>
                                  <a:schemeClr val="tx1"/>
                                </a:solidFill>
                                <a:latin typeface="Cambria Math" panose="02040503050406030204" pitchFamily="18" charset="0"/>
                              </a:rPr>
                              <m:t>𝑡</m:t>
                            </m:r>
                          </m:sub>
                        </m:sSub>
                      </m:e>
                    </m:d>
                  </m:oMath>
                </a14:m>
                <a:r>
                  <a:rPr lang="en-CA" b="0" i="0">
                    <a:solidFill>
                      <a:schemeClr val="tx1"/>
                    </a:solidFill>
                    <a:latin typeface="Cambria Math" panose="02040503050406030204" pitchFamily="18" charset="0"/>
                  </a:rPr>
                  <a:t>:</a:t>
                </a:r>
              </a:p>
              <a:p>
                <a:pPr marL="0" indent="0">
                  <a:buFont typeface="Arial" panose="020B0604020202020204" pitchFamily="34" charset="0"/>
                  <a:buNone/>
                </a:pPr>
                <a:r>
                  <a:rPr lang="en-CA" b="0">
                    <a:solidFill>
                      <a:schemeClr val="tx1"/>
                    </a:solidFill>
                  </a:rPr>
                  <a:t>Time: </a:t>
                </a:r>
                <a14:m>
                  <m:oMath xmlns:m="http://schemas.openxmlformats.org/officeDocument/2006/math">
                    <m:r>
                      <a:rPr lang="en-CA" b="0" i="1" smtClean="0">
                        <a:solidFill>
                          <a:schemeClr val="tx1"/>
                        </a:solidFill>
                        <a:latin typeface="Cambria Math" panose="02040503050406030204" pitchFamily="18" charset="0"/>
                      </a:rPr>
                      <m:t>𝑂</m:t>
                    </m:r>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2</m:t>
                        </m:r>
                        <m:r>
                          <a:rPr lang="en-CA" b="0" i="1" smtClean="0">
                            <a:solidFill>
                              <a:schemeClr val="tx1"/>
                            </a:solidFill>
                            <a:latin typeface="Cambria Math" panose="02040503050406030204" pitchFamily="18" charset="0"/>
                          </a:rPr>
                          <m:t>𝐷</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e>
                    </m:d>
                  </m:oMath>
                </a14:m>
                <a:endParaRPr lang="en-CA" b="0" i="1">
                  <a:solidFill>
                    <a:schemeClr val="tx1"/>
                  </a:solidFill>
                  <a:latin typeface="Cambria Math" panose="02040503050406030204" pitchFamily="18" charset="0"/>
                </a:endParaRPr>
              </a:p>
              <a:p>
                <a:pPr marL="0" indent="0">
                  <a:buFont typeface="Arial" panose="020B0604020202020204" pitchFamily="34" charset="0"/>
                  <a:buNone/>
                </a:pPr>
                <a:r>
                  <a:rPr lang="en-CA" b="0">
                    <a:solidFill>
                      <a:schemeClr val="tx1"/>
                    </a:solidFill>
                  </a:rPr>
                  <a:t>Space: </a:t>
                </a:r>
                <a14:m>
                  <m:oMath xmlns:m="http://schemas.openxmlformats.org/officeDocument/2006/math">
                    <m:r>
                      <a:rPr lang="en-CA" b="0" i="1" smtClean="0">
                        <a:solidFill>
                          <a:schemeClr val="tx1"/>
                        </a:solidFill>
                        <a:latin typeface="Cambria Math" panose="02040503050406030204" pitchFamily="18" charset="0"/>
                      </a:rPr>
                      <m:t>𝑂</m:t>
                    </m:r>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2</m:t>
                        </m:r>
                        <m:r>
                          <a:rPr lang="en-CA" b="0" i="1" smtClean="0">
                            <a:solidFill>
                              <a:schemeClr val="tx1"/>
                            </a:solidFill>
                            <a:latin typeface="Cambria Math" panose="02040503050406030204" pitchFamily="18" charset="0"/>
                          </a:rPr>
                          <m:t>𝐷</m:t>
                        </m:r>
                      </m:e>
                    </m:d>
                  </m:oMath>
                </a14:m>
                <a:endParaRPr lang="en-US">
                  <a:solidFill>
                    <a:schemeClr val="tx1"/>
                  </a:solidFill>
                </a:endParaRPr>
              </a:p>
            </p:txBody>
          </p:sp>
        </mc:Choice>
        <mc:Fallback xmlns="">
          <p:sp>
            <p:nvSpPr>
              <p:cNvPr id="8" name="Content Placeholder 2">
                <a:extLst>
                  <a:ext uri="{FF2B5EF4-FFF2-40B4-BE49-F238E27FC236}">
                    <a16:creationId xmlns:a16="http://schemas.microsoft.com/office/drawing/2014/main" id="{61886C6D-55D4-9D9D-DD2F-4F5019ECE0CE}"/>
                  </a:ext>
                </a:extLst>
              </p:cNvPr>
              <p:cNvSpPr txBox="1">
                <a:spLocks noRot="1" noChangeAspect="1" noMove="1" noResize="1" noEditPoints="1" noAdjustHandles="1" noChangeArrowheads="1" noChangeShapeType="1" noTextEdit="1"/>
              </p:cNvSpPr>
              <p:nvPr/>
            </p:nvSpPr>
            <p:spPr>
              <a:xfrm>
                <a:off x="786847" y="1260629"/>
                <a:ext cx="3975984" cy="1554133"/>
              </a:xfrm>
              <a:prstGeom prst="rect">
                <a:avLst/>
              </a:prstGeom>
              <a:blipFill>
                <a:blip r:embed="rId4"/>
                <a:stretch>
                  <a:fillRect l="-3067" t="-5098" b="-902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5F75AB77-9B29-6A45-F91D-87956D1AA61D}"/>
                  </a:ext>
                </a:extLst>
              </p:cNvPr>
              <p:cNvSpPr txBox="1">
                <a:spLocks/>
              </p:cNvSpPr>
              <p:nvPr/>
            </p:nvSpPr>
            <p:spPr>
              <a:xfrm>
                <a:off x="7377816" y="1260630"/>
                <a:ext cx="3975984" cy="15541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nary>
                      <m:naryPr>
                        <m:chr m:val="∑"/>
                        <m:supHide m:val="on"/>
                        <m:ctrlPr>
                          <a:rPr lang="en-CA" i="1" smtClean="0">
                            <a:solidFill>
                              <a:schemeClr val="tx1"/>
                            </a:solidFill>
                            <a:latin typeface="Cambria Math" panose="02040503050406030204" pitchFamily="18" charset="0"/>
                          </a:rPr>
                        </m:ctrlPr>
                      </m:naryPr>
                      <m:sub>
                        <m:r>
                          <a:rPr lang="en-CA" i="1">
                            <a:solidFill>
                              <a:schemeClr val="tx1"/>
                            </a:solidFill>
                            <a:latin typeface="Cambria Math" panose="02040503050406030204" pitchFamily="18" charset="0"/>
                          </a:rPr>
                          <m:t>𝑖</m:t>
                        </m:r>
                      </m:sub>
                      <m:sup/>
                      <m:e>
                        <m:r>
                          <a:rPr lang="en-CA" i="1">
                            <a:solidFill>
                              <a:schemeClr val="tx1"/>
                            </a:solidFill>
                            <a:latin typeface="Cambria Math" panose="02040503050406030204" pitchFamily="18" charset="0"/>
                          </a:rPr>
                          <m:t>𝜙</m:t>
                        </m:r>
                        <m:d>
                          <m:dPr>
                            <m:ctrlPr>
                              <a:rPr lang="en-CA" i="1">
                                <a:solidFill>
                                  <a:schemeClr val="tx1"/>
                                </a:solidFill>
                                <a:latin typeface="Cambria Math" panose="02040503050406030204" pitchFamily="18" charset="0"/>
                              </a:rPr>
                            </m:ctrlPr>
                          </m:dPr>
                          <m:e>
                            <m:sSub>
                              <m:sSubPr>
                                <m:ctrlPr>
                                  <a:rPr lang="en-CA" i="1">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𝑘</m:t>
                                </m:r>
                              </m:e>
                              <m:sub>
                                <m:r>
                                  <a:rPr lang="en-CA" i="1">
                                    <a:solidFill>
                                      <a:schemeClr val="tx1"/>
                                    </a:solidFill>
                                    <a:latin typeface="Cambria Math" panose="02040503050406030204" pitchFamily="18" charset="0"/>
                                  </a:rPr>
                                  <m:t>𝑖</m:t>
                                </m:r>
                              </m:sub>
                            </m:sSub>
                          </m:e>
                        </m:d>
                        <m:r>
                          <a:rPr lang="en-CA" i="1">
                            <a:solidFill>
                              <a:schemeClr val="tx1"/>
                            </a:solidFill>
                            <a:latin typeface="Cambria Math" panose="02040503050406030204" pitchFamily="18" charset="0"/>
                          </a:rPr>
                          <m:t>⊗</m:t>
                        </m:r>
                        <m:sSub>
                          <m:sSubPr>
                            <m:ctrlPr>
                              <a:rPr lang="en-CA" i="1">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𝑣</m:t>
                            </m:r>
                          </m:e>
                          <m:sub>
                            <m:r>
                              <a:rPr lang="en-CA" i="1">
                                <a:solidFill>
                                  <a:schemeClr val="tx1"/>
                                </a:solidFill>
                                <a:latin typeface="Cambria Math" panose="02040503050406030204" pitchFamily="18" charset="0"/>
                              </a:rPr>
                              <m:t>𝑖</m:t>
                            </m:r>
                          </m:sub>
                        </m:sSub>
                      </m:e>
                    </m:nary>
                    <m:r>
                      <a:rPr lang="en-CA" i="1">
                        <a:solidFill>
                          <a:schemeClr val="tx1"/>
                        </a:solidFill>
                        <a:latin typeface="Cambria Math" panose="02040503050406030204" pitchFamily="18" charset="0"/>
                      </a:rPr>
                      <m:t> </m:t>
                    </m:r>
                  </m:oMath>
                </a14:m>
                <a:r>
                  <a:rPr lang="en-CA" b="0">
                    <a:solidFill>
                      <a:schemeClr val="tx1"/>
                    </a:solidFill>
                  </a:rPr>
                  <a:t>:</a:t>
                </a:r>
              </a:p>
              <a:p>
                <a:pPr marL="0" indent="0">
                  <a:buNone/>
                </a:pPr>
                <a:r>
                  <a:rPr lang="en-CA" b="0">
                    <a:solidFill>
                      <a:schemeClr val="tx1"/>
                    </a:solidFill>
                  </a:rPr>
                  <a:t>Time: </a:t>
                </a:r>
                <a14:m>
                  <m:oMath xmlns:m="http://schemas.openxmlformats.org/officeDocument/2006/math">
                    <m:r>
                      <a:rPr lang="en-CA" b="0" i="1" smtClean="0">
                        <a:solidFill>
                          <a:schemeClr val="tx1"/>
                        </a:solidFill>
                        <a:latin typeface="Cambria Math" panose="02040503050406030204" pitchFamily="18" charset="0"/>
                      </a:rPr>
                      <m:t>𝑂</m:t>
                    </m:r>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2</m:t>
                        </m:r>
                        <m:r>
                          <a:rPr lang="en-CA" b="0" i="1" smtClean="0">
                            <a:solidFill>
                              <a:schemeClr val="tx1"/>
                            </a:solidFill>
                            <a:latin typeface="Cambria Math" panose="02040503050406030204" pitchFamily="18" charset="0"/>
                          </a:rPr>
                          <m:t>𝑁𝐷</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e>
                    </m:d>
                  </m:oMath>
                </a14:m>
                <a:endParaRPr lang="en-CA" b="0" i="1">
                  <a:solidFill>
                    <a:schemeClr val="tx1"/>
                  </a:solidFill>
                  <a:latin typeface="Cambria Math" panose="02040503050406030204" pitchFamily="18" charset="0"/>
                </a:endParaRPr>
              </a:p>
              <a:p>
                <a:pPr marL="0" indent="0">
                  <a:buFont typeface="Arial" panose="020B0604020202020204" pitchFamily="34" charset="0"/>
                  <a:buNone/>
                </a:pPr>
                <a:r>
                  <a:rPr lang="en-CA" b="0">
                    <a:solidFill>
                      <a:schemeClr val="tx1"/>
                    </a:solidFill>
                  </a:rPr>
                  <a:t>Space: </a:t>
                </a:r>
                <a14:m>
                  <m:oMath xmlns:m="http://schemas.openxmlformats.org/officeDocument/2006/math">
                    <m:r>
                      <a:rPr lang="en-CA" b="0" i="1" smtClean="0">
                        <a:solidFill>
                          <a:schemeClr val="tx1"/>
                        </a:solidFill>
                        <a:latin typeface="Cambria Math" panose="02040503050406030204" pitchFamily="18" charset="0"/>
                      </a:rPr>
                      <m:t>𝑂</m:t>
                    </m:r>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2</m:t>
                        </m:r>
                        <m:r>
                          <a:rPr lang="en-CA" b="0" i="1" smtClean="0">
                            <a:solidFill>
                              <a:schemeClr val="tx1"/>
                            </a:solidFill>
                            <a:latin typeface="Cambria Math" panose="02040503050406030204" pitchFamily="18" charset="0"/>
                          </a:rPr>
                          <m:t>𝐷</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e>
                    </m:d>
                  </m:oMath>
                </a14:m>
                <a:endParaRPr lang="en-US">
                  <a:solidFill>
                    <a:schemeClr val="tx1"/>
                  </a:solidFill>
                </a:endParaRPr>
              </a:p>
            </p:txBody>
          </p:sp>
        </mc:Choice>
        <mc:Fallback xmlns="">
          <p:sp>
            <p:nvSpPr>
              <p:cNvPr id="12" name="Content Placeholder 2">
                <a:extLst>
                  <a:ext uri="{FF2B5EF4-FFF2-40B4-BE49-F238E27FC236}">
                    <a16:creationId xmlns:a16="http://schemas.microsoft.com/office/drawing/2014/main" id="{5F75AB77-9B29-6A45-F91D-87956D1AA61D}"/>
                  </a:ext>
                </a:extLst>
              </p:cNvPr>
              <p:cNvSpPr txBox="1">
                <a:spLocks noRot="1" noChangeAspect="1" noMove="1" noResize="1" noEditPoints="1" noAdjustHandles="1" noChangeArrowheads="1" noChangeShapeType="1" noTextEdit="1"/>
              </p:cNvSpPr>
              <p:nvPr/>
            </p:nvSpPr>
            <p:spPr>
              <a:xfrm>
                <a:off x="7377816" y="1260630"/>
                <a:ext cx="3975984" cy="1554132"/>
              </a:xfrm>
              <a:prstGeom prst="rect">
                <a:avLst/>
              </a:prstGeom>
              <a:blipFill>
                <a:blip r:embed="rId5"/>
                <a:stretch>
                  <a:fillRect l="-3063" t="-4706" b="-941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88FD50BB-8004-38BA-8A11-A97A4F695EC4}"/>
                  </a:ext>
                </a:extLst>
              </p:cNvPr>
              <p:cNvSpPr txBox="1">
                <a:spLocks/>
              </p:cNvSpPr>
              <p:nvPr/>
            </p:nvSpPr>
            <p:spPr>
              <a:xfrm>
                <a:off x="7377816" y="4628479"/>
                <a:ext cx="3975984" cy="15541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nary>
                      <m:naryPr>
                        <m:chr m:val="∑"/>
                        <m:supHide m:val="on"/>
                        <m:ctrlPr>
                          <a:rPr lang="en-CA" i="1" smtClean="0">
                            <a:solidFill>
                              <a:schemeClr val="tx1"/>
                            </a:solidFill>
                            <a:latin typeface="Cambria Math" panose="02040503050406030204" pitchFamily="18" charset="0"/>
                          </a:rPr>
                        </m:ctrlPr>
                      </m:naryPr>
                      <m:sub>
                        <m:r>
                          <a:rPr lang="en-CA" i="1">
                            <a:solidFill>
                              <a:schemeClr val="tx1"/>
                            </a:solidFill>
                            <a:latin typeface="Cambria Math" panose="02040503050406030204" pitchFamily="18" charset="0"/>
                          </a:rPr>
                          <m:t>𝑖</m:t>
                        </m:r>
                      </m:sub>
                      <m:sup/>
                      <m:e>
                        <m:r>
                          <a:rPr lang="en-CA" i="1">
                            <a:solidFill>
                              <a:schemeClr val="tx1"/>
                            </a:solidFill>
                            <a:latin typeface="Cambria Math" panose="02040503050406030204" pitchFamily="18" charset="0"/>
                          </a:rPr>
                          <m:t>𝜙</m:t>
                        </m:r>
                        <m:d>
                          <m:dPr>
                            <m:ctrlPr>
                              <a:rPr lang="en-CA" i="1">
                                <a:solidFill>
                                  <a:schemeClr val="tx1"/>
                                </a:solidFill>
                                <a:latin typeface="Cambria Math" panose="02040503050406030204" pitchFamily="18" charset="0"/>
                              </a:rPr>
                            </m:ctrlPr>
                          </m:dPr>
                          <m:e>
                            <m:sSub>
                              <m:sSubPr>
                                <m:ctrlPr>
                                  <a:rPr lang="en-CA" i="1">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𝑘</m:t>
                                </m:r>
                              </m:e>
                              <m:sub>
                                <m:r>
                                  <a:rPr lang="en-CA" i="1">
                                    <a:solidFill>
                                      <a:schemeClr val="tx1"/>
                                    </a:solidFill>
                                    <a:latin typeface="Cambria Math" panose="02040503050406030204" pitchFamily="18" charset="0"/>
                                  </a:rPr>
                                  <m:t>𝑖</m:t>
                                </m:r>
                              </m:sub>
                            </m:sSub>
                          </m:e>
                        </m:d>
                      </m:e>
                    </m:nary>
                    <m:r>
                      <a:rPr lang="en-CA" i="1">
                        <a:solidFill>
                          <a:schemeClr val="tx1"/>
                        </a:solidFill>
                        <a:latin typeface="Cambria Math" panose="02040503050406030204" pitchFamily="18" charset="0"/>
                      </a:rPr>
                      <m:t> </m:t>
                    </m:r>
                  </m:oMath>
                </a14:m>
                <a:r>
                  <a:rPr lang="en-CA" b="0">
                    <a:solidFill>
                      <a:schemeClr val="tx1"/>
                    </a:solidFill>
                  </a:rPr>
                  <a:t>:</a:t>
                </a:r>
              </a:p>
              <a:p>
                <a:pPr marL="0" indent="0">
                  <a:buNone/>
                </a:pPr>
                <a:r>
                  <a:rPr lang="en-CA" b="0">
                    <a:solidFill>
                      <a:schemeClr val="tx1"/>
                    </a:solidFill>
                  </a:rPr>
                  <a:t>Time: </a:t>
                </a:r>
                <a14:m>
                  <m:oMath xmlns:m="http://schemas.openxmlformats.org/officeDocument/2006/math">
                    <m:r>
                      <a:rPr lang="en-CA" b="0" i="1" smtClean="0">
                        <a:solidFill>
                          <a:schemeClr val="tx1"/>
                        </a:solidFill>
                        <a:latin typeface="Cambria Math" panose="02040503050406030204" pitchFamily="18" charset="0"/>
                      </a:rPr>
                      <m:t>𝑂</m:t>
                    </m:r>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2</m:t>
                        </m:r>
                        <m:r>
                          <a:rPr lang="en-CA" b="0" i="1" smtClean="0">
                            <a:solidFill>
                              <a:schemeClr val="tx1"/>
                            </a:solidFill>
                            <a:latin typeface="Cambria Math" panose="02040503050406030204" pitchFamily="18" charset="0"/>
                          </a:rPr>
                          <m:t>𝐷</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e>
                    </m:d>
                  </m:oMath>
                </a14:m>
                <a:endParaRPr lang="en-CA" b="0" i="1">
                  <a:solidFill>
                    <a:schemeClr val="tx1"/>
                  </a:solidFill>
                  <a:latin typeface="Cambria Math" panose="02040503050406030204" pitchFamily="18" charset="0"/>
                </a:endParaRPr>
              </a:p>
              <a:p>
                <a:pPr marL="0" indent="0">
                  <a:buFont typeface="Arial" panose="020B0604020202020204" pitchFamily="34" charset="0"/>
                  <a:buNone/>
                </a:pPr>
                <a:r>
                  <a:rPr lang="en-CA" b="0">
                    <a:solidFill>
                      <a:schemeClr val="tx1"/>
                    </a:solidFill>
                  </a:rPr>
                  <a:t>Space: </a:t>
                </a:r>
                <a14:m>
                  <m:oMath xmlns:m="http://schemas.openxmlformats.org/officeDocument/2006/math">
                    <m:r>
                      <a:rPr lang="en-CA" b="0" i="1" smtClean="0">
                        <a:solidFill>
                          <a:schemeClr val="tx1"/>
                        </a:solidFill>
                        <a:latin typeface="Cambria Math" panose="02040503050406030204" pitchFamily="18" charset="0"/>
                      </a:rPr>
                      <m:t>𝑂</m:t>
                    </m:r>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2</m:t>
                        </m:r>
                        <m:r>
                          <a:rPr lang="en-CA" b="0" i="1" smtClean="0">
                            <a:solidFill>
                              <a:schemeClr val="tx1"/>
                            </a:solidFill>
                            <a:latin typeface="Cambria Math" panose="02040503050406030204" pitchFamily="18" charset="0"/>
                          </a:rPr>
                          <m:t>𝐷</m:t>
                        </m:r>
                      </m:e>
                    </m:d>
                  </m:oMath>
                </a14:m>
                <a:endParaRPr lang="en-US">
                  <a:solidFill>
                    <a:schemeClr val="tx1"/>
                  </a:solidFill>
                </a:endParaRPr>
              </a:p>
            </p:txBody>
          </p:sp>
        </mc:Choice>
        <mc:Fallback xmlns="">
          <p:sp>
            <p:nvSpPr>
              <p:cNvPr id="13" name="Content Placeholder 2">
                <a:extLst>
                  <a:ext uri="{FF2B5EF4-FFF2-40B4-BE49-F238E27FC236}">
                    <a16:creationId xmlns:a16="http://schemas.microsoft.com/office/drawing/2014/main" id="{88FD50BB-8004-38BA-8A11-A97A4F695EC4}"/>
                  </a:ext>
                </a:extLst>
              </p:cNvPr>
              <p:cNvSpPr txBox="1">
                <a:spLocks noRot="1" noChangeAspect="1" noMove="1" noResize="1" noEditPoints="1" noAdjustHandles="1" noChangeArrowheads="1" noChangeShapeType="1" noTextEdit="1"/>
              </p:cNvSpPr>
              <p:nvPr/>
            </p:nvSpPr>
            <p:spPr>
              <a:xfrm>
                <a:off x="7377816" y="4628479"/>
                <a:ext cx="3975984" cy="1554132"/>
              </a:xfrm>
              <a:prstGeom prst="rect">
                <a:avLst/>
              </a:prstGeom>
              <a:blipFill>
                <a:blip r:embed="rId6"/>
                <a:stretch>
                  <a:fillRect l="-3063" t="-4706" b="-980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8B5C7962-43CB-FC6A-379D-56E9643D5A13}"/>
                  </a:ext>
                </a:extLst>
              </p:cNvPr>
              <p:cNvSpPr txBox="1">
                <a:spLocks/>
              </p:cNvSpPr>
              <p:nvPr/>
            </p:nvSpPr>
            <p:spPr>
              <a:xfrm>
                <a:off x="786847" y="4628479"/>
                <a:ext cx="3975984" cy="15541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a:t>Operations with </a:t>
                </a:r>
                <a14:m>
                  <m:oMath xmlns:m="http://schemas.openxmlformats.org/officeDocument/2006/math">
                    <m:r>
                      <a:rPr lang="en-CA" i="1">
                        <a:latin typeface="Cambria Math" panose="02040503050406030204" pitchFamily="18" charset="0"/>
                      </a:rPr>
                      <m:t>𝜙</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𝑞</m:t>
                            </m:r>
                          </m:e>
                          <m:sub>
                            <m:r>
                              <a:rPr lang="en-CA" i="1">
                                <a:latin typeface="Cambria Math" panose="02040503050406030204" pitchFamily="18" charset="0"/>
                              </a:rPr>
                              <m:t>𝑡</m:t>
                            </m:r>
                          </m:sub>
                        </m:sSub>
                      </m:e>
                    </m:d>
                  </m:oMath>
                </a14:m>
                <a:r>
                  <a:rPr lang="en-CA" b="0">
                    <a:solidFill>
                      <a:schemeClr val="tx1"/>
                    </a:solidFill>
                  </a:rPr>
                  <a:t>:</a:t>
                </a:r>
              </a:p>
              <a:p>
                <a:pPr marL="0" indent="0">
                  <a:buNone/>
                </a:pPr>
                <a:r>
                  <a:rPr lang="en-CA" b="0">
                    <a:solidFill>
                      <a:schemeClr val="tx1"/>
                    </a:solidFill>
                  </a:rPr>
                  <a:t>Time: </a:t>
                </a:r>
                <a14:m>
                  <m:oMath xmlns:m="http://schemas.openxmlformats.org/officeDocument/2006/math">
                    <m:r>
                      <a:rPr lang="en-CA" b="0" i="1" smtClean="0">
                        <a:solidFill>
                          <a:schemeClr val="tx1"/>
                        </a:solidFill>
                        <a:latin typeface="Cambria Math" panose="02040503050406030204" pitchFamily="18" charset="0"/>
                      </a:rPr>
                      <m:t>𝑂</m:t>
                    </m:r>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2</m:t>
                        </m:r>
                        <m:r>
                          <a:rPr lang="en-CA" b="0" i="1" smtClean="0">
                            <a:solidFill>
                              <a:schemeClr val="tx1"/>
                            </a:solidFill>
                            <a:latin typeface="Cambria Math" panose="02040503050406030204" pitchFamily="18" charset="0"/>
                          </a:rPr>
                          <m:t>𝐷</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e>
                    </m:d>
                  </m:oMath>
                </a14:m>
                <a:endParaRPr lang="en-US">
                  <a:solidFill>
                    <a:schemeClr val="tx1"/>
                  </a:solidFill>
                </a:endParaRPr>
              </a:p>
            </p:txBody>
          </p:sp>
        </mc:Choice>
        <mc:Fallback xmlns="">
          <p:sp>
            <p:nvSpPr>
              <p:cNvPr id="14" name="Content Placeholder 2">
                <a:extLst>
                  <a:ext uri="{FF2B5EF4-FFF2-40B4-BE49-F238E27FC236}">
                    <a16:creationId xmlns:a16="http://schemas.microsoft.com/office/drawing/2014/main" id="{8B5C7962-43CB-FC6A-379D-56E9643D5A13}"/>
                  </a:ext>
                </a:extLst>
              </p:cNvPr>
              <p:cNvSpPr txBox="1">
                <a:spLocks noRot="1" noChangeAspect="1" noMove="1" noResize="1" noEditPoints="1" noAdjustHandles="1" noChangeArrowheads="1" noChangeShapeType="1" noTextEdit="1"/>
              </p:cNvSpPr>
              <p:nvPr/>
            </p:nvSpPr>
            <p:spPr>
              <a:xfrm>
                <a:off x="786847" y="4628479"/>
                <a:ext cx="3975984" cy="1554132"/>
              </a:xfrm>
              <a:prstGeom prst="rect">
                <a:avLst/>
              </a:prstGeom>
              <a:blipFill>
                <a:blip r:embed="rId7"/>
                <a:stretch>
                  <a:fillRect l="-3067"/>
                </a:stretch>
              </a:blipFill>
            </p:spPr>
            <p:txBody>
              <a:bodyPr/>
              <a:lstStyle/>
              <a:p>
                <a:r>
                  <a:rPr lang="en-CA">
                    <a:noFill/>
                  </a:rPr>
                  <a:t> </a:t>
                </a:r>
              </a:p>
            </p:txBody>
          </p:sp>
        </mc:Fallback>
      </mc:AlternateContent>
    </p:spTree>
    <p:extLst>
      <p:ext uri="{BB962C8B-B14F-4D97-AF65-F5344CB8AC3E}">
        <p14:creationId xmlns:p14="http://schemas.microsoft.com/office/powerpoint/2010/main" val="146618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20"/>
                                  </p:iterate>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5B15-E26F-3BF4-E842-C9222D214C90}"/>
              </a:ext>
            </a:extLst>
          </p:cNvPr>
          <p:cNvSpPr>
            <a:spLocks noGrp="1"/>
          </p:cNvSpPr>
          <p:nvPr>
            <p:ph type="title"/>
          </p:nvPr>
        </p:nvSpPr>
        <p:spPr/>
        <p:txBody>
          <a:bodyPr/>
          <a:lstStyle/>
          <a:p>
            <a:r>
              <a:rPr lang="en-US"/>
              <a:t>RFA: RNN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AEAFC9-EF99-8A30-BA90-BBFF1F680253}"/>
                  </a:ext>
                </a:extLst>
              </p:cNvPr>
              <p:cNvSpPr>
                <a:spLocks noGrp="1"/>
              </p:cNvSpPr>
              <p:nvPr>
                <p:ph idx="1"/>
              </p:nvPr>
            </p:nvSpPr>
            <p:spPr/>
            <p:txBody>
              <a:bodyPr anchor="t">
                <a:normAutofit lnSpcReduction="10000"/>
              </a:bodyPr>
              <a:lstStyle/>
              <a:p>
                <a:pPr>
                  <a:lnSpc>
                    <a:spcPct val="100000"/>
                  </a:lnSpc>
                </a:pPr>
                <a:r>
                  <a:rPr lang="en-US"/>
                  <a:t>Causal attention </a:t>
                </a:r>
                <a:r>
                  <a:rPr lang="en-US">
                    <a:sym typeface="Wingdings" pitchFamily="2" charset="2"/>
                  </a:rPr>
                  <a:t></a:t>
                </a:r>
                <a:r>
                  <a:rPr lang="en-US"/>
                  <a:t> RNN.</a:t>
                </a:r>
              </a:p>
              <a:p>
                <a:pPr>
                  <a:lnSpc>
                    <a:spcPct val="100000"/>
                  </a:lnSpc>
                </a:pPr>
                <a:r>
                  <a:rPr lang="en-US"/>
                  <a:t>At time step </a:t>
                </a:r>
                <a14:m>
                  <m:oMath xmlns:m="http://schemas.openxmlformats.org/officeDocument/2006/math">
                    <m:r>
                      <a:rPr lang="en-CA" b="0" i="1" smtClean="0">
                        <a:latin typeface="Cambria Math" panose="02040503050406030204" pitchFamily="18" charset="0"/>
                      </a:rPr>
                      <m:t>𝑡</m:t>
                    </m:r>
                  </m:oMath>
                </a14:m>
                <a:r>
                  <a:rPr lang="en-US"/>
                  <a:t>, </a:t>
                </a:r>
                <a:br>
                  <a:rPr lang="en-US"/>
                </a:br>
                <a14:m>
                  <m:oMath xmlns:m="http://schemas.openxmlformats.org/officeDocument/2006/math">
                    <m:r>
                      <m:rPr>
                        <m:sty m:val="p"/>
                      </m:rPr>
                      <a:rPr lang="en-CA" b="0" i="0" smtClean="0">
                        <a:latin typeface="Cambria Math" panose="02040503050406030204" pitchFamily="18" charset="0"/>
                      </a:rPr>
                      <m:t>RFA</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𝑡</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𝑖</m:t>
                                    </m:r>
                                  </m:sub>
                                </m:sSub>
                              </m:e>
                            </m:d>
                          </m:e>
                          <m:sub>
                            <m:r>
                              <a:rPr lang="en-CA" b="0" i="1" smtClean="0">
                                <a:latin typeface="Cambria Math" panose="02040503050406030204" pitchFamily="18" charset="0"/>
                              </a:rPr>
                              <m:t>𝑖</m:t>
                            </m:r>
                            <m:r>
                              <a:rPr lang="en-CA" b="0" i="1" smtClean="0">
                                <a:latin typeface="Cambria Math" panose="02040503050406030204" pitchFamily="18" charset="0"/>
                              </a:rPr>
                              <m:t>≤</m:t>
                            </m:r>
                            <m:r>
                              <a:rPr lang="en-CA" b="0" i="1" smtClean="0">
                                <a:latin typeface="Cambria Math" panose="02040503050406030204" pitchFamily="18" charset="0"/>
                              </a:rPr>
                              <m:t>𝑡</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𝑣</m:t>
                                    </m:r>
                                  </m:e>
                                  <m:sub>
                                    <m:r>
                                      <a:rPr lang="en-CA" b="0" i="1" smtClean="0">
                                        <a:latin typeface="Cambria Math" panose="02040503050406030204" pitchFamily="18" charset="0"/>
                                      </a:rPr>
                                      <m:t>𝑖</m:t>
                                    </m:r>
                                  </m:sub>
                                </m:sSub>
                              </m:e>
                            </m:d>
                          </m:e>
                          <m:sub>
                            <m:r>
                              <a:rPr lang="en-CA" b="0" i="1" smtClean="0">
                                <a:latin typeface="Cambria Math" panose="02040503050406030204" pitchFamily="18" charset="0"/>
                              </a:rPr>
                              <m:t>𝑖</m:t>
                            </m:r>
                            <m:r>
                              <a:rPr lang="en-CA" b="0" i="1" smtClean="0">
                                <a:latin typeface="Cambria Math" panose="02040503050406030204" pitchFamily="18" charset="0"/>
                              </a:rPr>
                              <m:t>≤</m:t>
                            </m:r>
                            <m:r>
                              <a:rPr lang="en-CA" b="0" i="1" smtClean="0">
                                <a:latin typeface="Cambria Math" panose="02040503050406030204" pitchFamily="18" charset="0"/>
                              </a:rPr>
                              <m:t>𝑡</m:t>
                            </m:r>
                          </m:sub>
                        </m:sSub>
                      </m:e>
                    </m:d>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𝜙</m:t>
                        </m:r>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𝑡</m:t>
                                    </m:r>
                                  </m:sub>
                                </m:sSub>
                              </m:e>
                            </m:d>
                          </m:e>
                          <m:sup>
                            <m:r>
                              <a:rPr lang="en-CA" b="0" i="1" smtClean="0">
                                <a:latin typeface="Cambria Math" panose="02040503050406030204" pitchFamily="18" charset="0"/>
                              </a:rPr>
                              <m:t>𝑇</m:t>
                            </m:r>
                          </m:sup>
                        </m:sSup>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sub>
                        </m:sSub>
                      </m:num>
                      <m:den>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𝑞</m:t>
                                </m:r>
                              </m:e>
                              <m:sub>
                                <m:r>
                                  <a:rPr lang="en-CA" b="0" i="1" smtClean="0">
                                    <a:latin typeface="Cambria Math" panose="02040503050406030204" pitchFamily="18" charset="0"/>
                                  </a:rPr>
                                  <m:t>𝑡</m:t>
                                </m:r>
                              </m:sub>
                            </m:sSub>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𝑡</m:t>
                            </m:r>
                          </m:sub>
                        </m:sSub>
                      </m:den>
                    </m:f>
                    <m:r>
                      <a:rPr lang="en-CA" b="0" i="1" smtClean="0">
                        <a:latin typeface="Cambria Math" panose="02040503050406030204" pitchFamily="18" charset="0"/>
                      </a:rPr>
                      <m:t>,</m:t>
                    </m:r>
                  </m:oMath>
                </a14:m>
                <a:br>
                  <a:rPr lang="en-CA"/>
                </a:br>
                <a:r>
                  <a:rPr lang="en-CA"/>
                  <a:t>where </a:t>
                </a:r>
                <a:br>
                  <a:rPr lang="en-CA"/>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r>
                          <a:rPr lang="en-CA" b="0" i="1" smtClean="0">
                            <a:latin typeface="Cambria Math" panose="02040503050406030204" pitchFamily="18" charset="0"/>
                          </a:rPr>
                          <m:t>−1</m:t>
                        </m:r>
                      </m:sub>
                    </m:sSub>
                    <m:r>
                      <a:rPr lang="en-CA" b="0" i="1" smtClean="0">
                        <a:latin typeface="Cambria Math" panose="02040503050406030204" pitchFamily="18" charset="0"/>
                      </a:rPr>
                      <m:t>+</m:t>
                    </m:r>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𝑡</m:t>
                            </m:r>
                          </m:sub>
                        </m:sSub>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𝑣</m:t>
                        </m:r>
                      </m:e>
                      <m:sub>
                        <m:r>
                          <a:rPr lang="en-CA" b="0" i="1" smtClean="0">
                            <a:latin typeface="Cambria Math" panose="02040503050406030204" pitchFamily="18" charset="0"/>
                          </a:rPr>
                          <m:t>𝑡</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𝑡</m:t>
                        </m:r>
                        <m:r>
                          <a:rPr lang="en-CA" b="0" i="1" smtClean="0">
                            <a:latin typeface="Cambria Math" panose="02040503050406030204" pitchFamily="18" charset="0"/>
                          </a:rPr>
                          <m:t>−1</m:t>
                        </m:r>
                      </m:sub>
                    </m:sSub>
                    <m:r>
                      <a:rPr lang="en-CA" b="0" i="1" smtClean="0">
                        <a:latin typeface="Cambria Math" panose="02040503050406030204" pitchFamily="18" charset="0"/>
                      </a:rPr>
                      <m:t>+</m:t>
                    </m:r>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𝑡</m:t>
                            </m:r>
                          </m:sub>
                        </m:sSub>
                      </m:e>
                    </m:d>
                    <m:r>
                      <a:rPr lang="en-CA" b="0" i="1" smtClean="0">
                        <a:latin typeface="Cambria Math" panose="02040503050406030204" pitchFamily="18" charset="0"/>
                      </a:rPr>
                      <m:t>.</m:t>
                    </m:r>
                  </m:oMath>
                </a14:m>
                <a:endParaRPr lang="en-US"/>
              </a:p>
              <a:p>
                <a:pPr>
                  <a:lnSpc>
                    <a:spcPct val="100000"/>
                  </a:lnSpc>
                </a:pP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sub>
                    </m:sSub>
                  </m:oMath>
                </a14:m>
                <a:r>
                  <a:rPr lang="en-US"/>
                  <a:t> and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𝑡</m:t>
                        </m:r>
                      </m:sub>
                    </m:sSub>
                  </m:oMath>
                </a14:m>
                <a:r>
                  <a:rPr lang="en-US"/>
                  <a:t> are the hidden states.</a:t>
                </a:r>
              </a:p>
              <a:p>
                <a:pPr>
                  <a:lnSpc>
                    <a:spcPct val="100000"/>
                  </a:lnSpc>
                </a:pPr>
                <a:r>
                  <a:rPr lang="en-US"/>
                  <a:t>Stateful: the last hidden states passed to the next mini-batch during both training and evaluation.</a:t>
                </a:r>
              </a:p>
            </p:txBody>
          </p:sp>
        </mc:Choice>
        <mc:Fallback>
          <p:sp>
            <p:nvSpPr>
              <p:cNvPr id="3" name="Content Placeholder 2">
                <a:extLst>
                  <a:ext uri="{FF2B5EF4-FFF2-40B4-BE49-F238E27FC236}">
                    <a16:creationId xmlns:a16="http://schemas.microsoft.com/office/drawing/2014/main" id="{50AEAFC9-EF99-8A30-BA90-BBFF1F680253}"/>
                  </a:ext>
                </a:extLst>
              </p:cNvPr>
              <p:cNvSpPr>
                <a:spLocks noGrp="1" noRot="1" noChangeAspect="1" noMove="1" noResize="1" noEditPoints="1" noAdjustHandles="1" noChangeArrowheads="1" noChangeShapeType="1" noTextEdit="1"/>
              </p:cNvSpPr>
              <p:nvPr>
                <p:ph idx="1"/>
              </p:nvPr>
            </p:nvSpPr>
            <p:spPr>
              <a:blipFill>
                <a:blip r:embed="rId3"/>
                <a:stretch>
                  <a:fillRect l="-1086" t="-261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95710EF-59CA-BE97-1DB1-5FFC898DB61A}"/>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841021C4-06B0-4B0D-1FCF-06018DCAD7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C6085CF-4C39-0A66-ADBE-E22405D500CF}"/>
              </a:ext>
            </a:extLst>
          </p:cNvPr>
          <p:cNvSpPr>
            <a:spLocks noGrp="1"/>
          </p:cNvSpPr>
          <p:nvPr>
            <p:ph type="sldNum" sz="quarter" idx="12"/>
          </p:nvPr>
        </p:nvSpPr>
        <p:spPr/>
        <p:txBody>
          <a:bodyPr/>
          <a:lstStyle/>
          <a:p>
            <a:fld id="{D4F24A5E-B0D2-394D-9970-9AE06BCB59C1}" type="slidenum">
              <a:rPr lang="en-US" smtClean="0"/>
              <a:t>39</a:t>
            </a:fld>
            <a:endParaRPr lang="en-US"/>
          </a:p>
        </p:txBody>
      </p:sp>
    </p:spTree>
    <p:extLst>
      <p:ext uri="{BB962C8B-B14F-4D97-AF65-F5344CB8AC3E}">
        <p14:creationId xmlns:p14="http://schemas.microsoft.com/office/powerpoint/2010/main" val="297918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DAE7-67C8-F742-6564-238B193C5D2B}"/>
              </a:ext>
            </a:extLst>
          </p:cNvPr>
          <p:cNvSpPr>
            <a:spLocks noGrp="1"/>
          </p:cNvSpPr>
          <p:nvPr>
            <p:ph type="title"/>
          </p:nvPr>
        </p:nvSpPr>
        <p:spPr/>
        <p:txBody>
          <a:bodyPr/>
          <a:lstStyle/>
          <a:p>
            <a:r>
              <a:rPr lang="en-US"/>
              <a:t>Computational and Space 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5142AA-FE0B-B9AC-39EC-B5AF65BB428B}"/>
                  </a:ext>
                </a:extLst>
              </p:cNvPr>
              <p:cNvSpPr>
                <a:spLocks noGrp="1"/>
              </p:cNvSpPr>
              <p:nvPr>
                <p:ph idx="1"/>
              </p:nvPr>
            </p:nvSpPr>
            <p:spPr/>
            <p:txBody>
              <a:bodyPr>
                <a:normAutofit/>
              </a:bodyPr>
              <a:lstStyle/>
              <a:p>
                <a:r>
                  <a:rPr lang="en-US"/>
                  <a:t>The attention function:</a:t>
                </a:r>
                <a:br>
                  <a:rPr lang="en-US"/>
                </a:br>
                <a14:m>
                  <m:oMath xmlns:m="http://schemas.openxmlformats.org/officeDocument/2006/math">
                    <m:r>
                      <m:rPr>
                        <m:sty m:val="p"/>
                      </m:rPr>
                      <a:rPr lang="en-CA">
                        <a:latin typeface="Cambria Math" panose="02040503050406030204" pitchFamily="18" charset="0"/>
                      </a:rPr>
                      <m:t>Attention</m:t>
                    </m:r>
                    <m:d>
                      <m:dPr>
                        <m:ctrlPr>
                          <a:rPr lang="en-CA" i="1">
                            <a:latin typeface="Cambria Math" panose="02040503050406030204" pitchFamily="18" charset="0"/>
                          </a:rPr>
                        </m:ctrlPr>
                      </m:dPr>
                      <m:e>
                        <m:r>
                          <a:rPr lang="en-CA" i="1">
                            <a:latin typeface="Cambria Math" panose="02040503050406030204" pitchFamily="18" charset="0"/>
                          </a:rPr>
                          <m:t>𝑄</m:t>
                        </m:r>
                        <m:r>
                          <a:rPr lang="en-CA" i="1">
                            <a:latin typeface="Cambria Math" panose="02040503050406030204" pitchFamily="18" charset="0"/>
                          </a:rPr>
                          <m:t>, </m:t>
                        </m:r>
                        <m:r>
                          <a:rPr lang="en-CA" i="1">
                            <a:latin typeface="Cambria Math" panose="02040503050406030204" pitchFamily="18" charset="0"/>
                          </a:rPr>
                          <m:t>𝐾</m:t>
                        </m:r>
                        <m:r>
                          <a:rPr lang="en-CA" i="1">
                            <a:latin typeface="Cambria Math" panose="02040503050406030204" pitchFamily="18" charset="0"/>
                          </a:rPr>
                          <m:t>, </m:t>
                        </m:r>
                        <m:r>
                          <a:rPr lang="en-CA" i="1">
                            <a:latin typeface="Cambria Math" panose="02040503050406030204" pitchFamily="18" charset="0"/>
                          </a:rPr>
                          <m:t>𝑉</m:t>
                        </m:r>
                      </m:e>
                    </m:d>
                    <m:r>
                      <a:rPr lang="en-CA" i="1">
                        <a:latin typeface="Cambria Math" panose="02040503050406030204" pitchFamily="18" charset="0"/>
                      </a:rPr>
                      <m:t>= </m:t>
                    </m:r>
                    <m:r>
                      <m:rPr>
                        <m:sty m:val="p"/>
                      </m:rPr>
                      <a:rPr lang="en-CA">
                        <a:latin typeface="Cambria Math" panose="02040503050406030204" pitchFamily="18" charset="0"/>
                      </a:rPr>
                      <m:t>softmax</m:t>
                    </m:r>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𝑄</m:t>
                            </m:r>
                            <m:sSup>
                              <m:sSupPr>
                                <m:ctrlPr>
                                  <a:rPr lang="en-CA" i="1">
                                    <a:latin typeface="Cambria Math" panose="02040503050406030204" pitchFamily="18" charset="0"/>
                                  </a:rPr>
                                </m:ctrlPr>
                              </m:sSupPr>
                              <m:e>
                                <m:r>
                                  <a:rPr lang="en-CA" i="1">
                                    <a:latin typeface="Cambria Math" panose="02040503050406030204" pitchFamily="18" charset="0"/>
                                  </a:rPr>
                                  <m:t>𝐾</m:t>
                                </m:r>
                              </m:e>
                              <m:sup>
                                <m:r>
                                  <a:rPr lang="en-CA" i="1">
                                    <a:latin typeface="Cambria Math" panose="02040503050406030204" pitchFamily="18" charset="0"/>
                                  </a:rPr>
                                  <m:t>𝑇</m:t>
                                </m:r>
                              </m:sup>
                            </m:sSup>
                          </m:num>
                          <m:den>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r>
                      <a:rPr lang="en-CA" i="1">
                        <a:latin typeface="Cambria Math" panose="02040503050406030204" pitchFamily="18" charset="0"/>
                      </a:rPr>
                      <m:t>𝑉</m:t>
                    </m:r>
                  </m:oMath>
                </a14:m>
                <a:endParaRPr lang="en-CA" b="0"/>
              </a:p>
              <a:p>
                <a14:m>
                  <m:oMath xmlns:m="http://schemas.openxmlformats.org/officeDocument/2006/math">
                    <m:func>
                      <m:funcPr>
                        <m:ctrlPr>
                          <a:rPr lang="en-CA" i="1">
                            <a:latin typeface="Cambria Math" panose="02040503050406030204" pitchFamily="18" charset="0"/>
                          </a:rPr>
                        </m:ctrlPr>
                      </m:funcPr>
                      <m:fName>
                        <m:r>
                          <m:rPr>
                            <m:sty m:val="p"/>
                          </m:rPr>
                          <a:rPr lang="en-CA">
                            <a:latin typeface="Cambria Math" panose="02040503050406030204" pitchFamily="18" charset="0"/>
                          </a:rPr>
                          <m:t>dim</m:t>
                        </m:r>
                      </m:fName>
                      <m:e>
                        <m:d>
                          <m:dPr>
                            <m:ctrlPr>
                              <a:rPr lang="en-CA" i="1">
                                <a:latin typeface="Cambria Math" panose="02040503050406030204" pitchFamily="18" charset="0"/>
                              </a:rPr>
                            </m:ctrlPr>
                          </m:dPr>
                          <m:e>
                            <m:r>
                              <a:rPr lang="en-CA" i="1">
                                <a:latin typeface="Cambria Math" panose="02040503050406030204" pitchFamily="18" charset="0"/>
                              </a:rPr>
                              <m:t>𝑄</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𝐾</m:t>
                                </m:r>
                              </m:e>
                              <m:sup>
                                <m:r>
                                  <a:rPr lang="en-CA" b="0" i="1" smtClean="0">
                                    <a:latin typeface="Cambria Math" panose="02040503050406030204" pitchFamily="18" charset="0"/>
                                  </a:rPr>
                                  <m:t>𝑇</m:t>
                                </m:r>
                              </m:sup>
                            </m:sSup>
                          </m:e>
                        </m:d>
                      </m:e>
                    </m:func>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i="1">
                            <a:latin typeface="Cambria Math" panose="02040503050406030204" pitchFamily="18" charset="0"/>
                          </a:rPr>
                          <m:t>𝑁</m:t>
                        </m:r>
                      </m:e>
                      <m:sup>
                        <m:r>
                          <a:rPr lang="en-CA" b="0" i="1" smtClean="0">
                            <a:latin typeface="Cambria Math" panose="02040503050406030204" pitchFamily="18" charset="0"/>
                          </a:rPr>
                          <m:t>2</m:t>
                        </m:r>
                      </m:sup>
                    </m:sSup>
                    <m:r>
                      <a:rPr lang="en-CA" i="1">
                        <a:latin typeface="Cambria Math" panose="02040503050406030204" pitchFamily="18" charset="0"/>
                      </a:rPr>
                      <m:t>→</m:t>
                    </m:r>
                    <m:r>
                      <a:rPr lang="en-CA" b="0" i="1" smtClean="0">
                        <a:latin typeface="Cambria Math" panose="02040503050406030204" pitchFamily="18" charset="0"/>
                      </a:rPr>
                      <m:t>𝑂</m:t>
                    </m:r>
                    <m:d>
                      <m:dPr>
                        <m:ctrlPr>
                          <a:rPr lang="en-CA" b="0" i="1" smtClean="0">
                            <a:latin typeface="Cambria Math" panose="02040503050406030204" pitchFamily="18" charset="0"/>
                          </a:rPr>
                        </m:ctrlPr>
                      </m:dPr>
                      <m:e>
                        <m:sSup>
                          <m:sSupPr>
                            <m:ctrlPr>
                              <a:rPr lang="en-CA" b="0" i="1" smtClean="0">
                                <a:latin typeface="Cambria Math" panose="02040503050406030204" pitchFamily="18" charset="0"/>
                              </a:rPr>
                            </m:ctrlPr>
                          </m:sSupPr>
                          <m:e>
                            <m:r>
                              <a:rPr lang="en-CA" b="0" i="1" smtClean="0">
                                <a:latin typeface="Cambria Math" panose="02040503050406030204" pitchFamily="18" charset="0"/>
                              </a:rPr>
                              <m:t>𝑁</m:t>
                            </m:r>
                          </m:e>
                          <m:sup>
                            <m:r>
                              <a:rPr lang="en-CA" b="0" i="1" smtClean="0">
                                <a:latin typeface="Cambria Math" panose="02040503050406030204" pitchFamily="18" charset="0"/>
                              </a:rPr>
                              <m:t>2</m:t>
                            </m:r>
                          </m:sup>
                        </m:s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e>
                    </m:d>
                  </m:oMath>
                </a14:m>
                <a:r>
                  <a:rPr lang="en-CA" b="0"/>
                  <a:t> time complexity to calculate </a:t>
                </a:r>
                <a14:m>
                  <m:oMath xmlns:m="http://schemas.openxmlformats.org/officeDocument/2006/math">
                    <m:r>
                      <a:rPr lang="en-CA" b="0" i="1" smtClean="0">
                        <a:latin typeface="Cambria Math" panose="02040503050406030204" pitchFamily="18" charset="0"/>
                      </a:rPr>
                      <m:t>𝑄𝐾</m:t>
                    </m:r>
                  </m:oMath>
                </a14:m>
                <a:r>
                  <a:rPr lang="en-CA" b="0"/>
                  <a:t>.</a:t>
                </a:r>
              </a:p>
              <a:p>
                <a:r>
                  <a:rPr lang="en-CA" b="0"/>
                  <a:t>Attention matrix </a:t>
                </a:r>
                <a14:m>
                  <m:oMath xmlns:m="http://schemas.openxmlformats.org/officeDocument/2006/math">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dim</m:t>
                        </m:r>
                      </m:fName>
                      <m:e>
                        <m:d>
                          <m:dPr>
                            <m:ctrlPr>
                              <a:rPr lang="en-CA" b="0" i="1" smtClean="0">
                                <a:latin typeface="Cambria Math" panose="02040503050406030204" pitchFamily="18" charset="0"/>
                              </a:rPr>
                            </m:ctrlPr>
                          </m:dPr>
                          <m:e>
                            <m:r>
                              <m:rPr>
                                <m:sty m:val="p"/>
                              </m:rPr>
                              <a:rPr lang="en-CA">
                                <a:latin typeface="Cambria Math" panose="02040503050406030204" pitchFamily="18" charset="0"/>
                              </a:rPr>
                              <m:t>softmax</m:t>
                            </m:r>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𝑄</m:t>
                                    </m:r>
                                    <m:sSup>
                                      <m:sSupPr>
                                        <m:ctrlPr>
                                          <a:rPr lang="en-CA" i="1">
                                            <a:latin typeface="Cambria Math" panose="02040503050406030204" pitchFamily="18" charset="0"/>
                                          </a:rPr>
                                        </m:ctrlPr>
                                      </m:sSupPr>
                                      <m:e>
                                        <m:r>
                                          <a:rPr lang="en-CA" i="1">
                                            <a:latin typeface="Cambria Math" panose="02040503050406030204" pitchFamily="18" charset="0"/>
                                          </a:rPr>
                                          <m:t>𝐾</m:t>
                                        </m:r>
                                      </m:e>
                                      <m:sup>
                                        <m:r>
                                          <a:rPr lang="en-CA" i="1">
                                            <a:latin typeface="Cambria Math" panose="02040503050406030204" pitchFamily="18" charset="0"/>
                                          </a:rPr>
                                          <m:t>𝑇</m:t>
                                        </m:r>
                                      </m:sup>
                                    </m:sSup>
                                  </m:num>
                                  <m:den>
                                    <m:rad>
                                      <m:radPr>
                                        <m:degHide m:val="on"/>
                                        <m:ctrlPr>
                                          <a:rPr lang="en-CA"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e>
                        </m:d>
                      </m:e>
                    </m:func>
                    <m:r>
                      <a:rPr lang="en-CA" b="0" i="1" smtClean="0">
                        <a:latin typeface="Cambria Math" panose="02040503050406030204" pitchFamily="18" charset="0"/>
                      </a:rPr>
                      <m:t>=</m:t>
                    </m:r>
                    <m:r>
                      <a:rPr lang="en-CA" b="0" i="1" smtClean="0">
                        <a:latin typeface="Cambria Math" panose="02040503050406030204" pitchFamily="18" charset="0"/>
                      </a:rPr>
                      <m:t>𝑁</m:t>
                    </m:r>
                    <m:r>
                      <a:rPr lang="en-CA" b="0" i="1" smtClean="0">
                        <a:latin typeface="Cambria Math" panose="02040503050406030204" pitchFamily="18" charset="0"/>
                      </a:rPr>
                      <m:t>×</m:t>
                    </m:r>
                    <m:r>
                      <a:rPr lang="en-CA" b="0" i="1" smtClean="0">
                        <a:latin typeface="Cambria Math" panose="02040503050406030204" pitchFamily="18" charset="0"/>
                      </a:rPr>
                      <m:t>𝑁</m:t>
                    </m:r>
                  </m:oMath>
                </a14:m>
                <a:endParaRPr lang="en-US"/>
              </a:p>
              <a:p>
                <a:pPr lvl="1"/>
                <a:r>
                  <a:rPr lang="en-US"/>
                  <a:t>Storing the attention matrix for each head </a:t>
                </a:r>
                <a14:m>
                  <m:oMath xmlns:m="http://schemas.openxmlformats.org/officeDocument/2006/math">
                    <m:r>
                      <a:rPr lang="en-CA" b="0" i="0" smtClean="0">
                        <a:latin typeface="Cambria Math" panose="02040503050406030204" pitchFamily="18" charset="0"/>
                      </a:rPr>
                      <m:t>→</m:t>
                    </m:r>
                    <m:r>
                      <a:rPr lang="en-CA" b="0" i="1" smtClean="0">
                        <a:latin typeface="Cambria Math" panose="02040503050406030204" pitchFamily="18" charset="0"/>
                      </a:rPr>
                      <m:t>𝑂</m:t>
                    </m:r>
                    <m:d>
                      <m:dPr>
                        <m:ctrlPr>
                          <a:rPr lang="en-CA" b="0" i="1" smtClean="0">
                            <a:latin typeface="Cambria Math" panose="02040503050406030204" pitchFamily="18" charset="0"/>
                          </a:rPr>
                        </m:ctrlPr>
                      </m:dPr>
                      <m:e>
                        <m:sSup>
                          <m:sSupPr>
                            <m:ctrlPr>
                              <a:rPr lang="en-CA" b="0" i="1" smtClean="0">
                                <a:latin typeface="Cambria Math" panose="02040503050406030204" pitchFamily="18" charset="0"/>
                              </a:rPr>
                            </m:ctrlPr>
                          </m:sSupPr>
                          <m:e>
                            <m:r>
                              <a:rPr lang="en-CA" b="0" i="1" smtClean="0">
                                <a:latin typeface="Cambria Math" panose="02040503050406030204" pitchFamily="18" charset="0"/>
                              </a:rPr>
                              <m:t>𝑁</m:t>
                            </m:r>
                          </m:e>
                          <m:sup>
                            <m:r>
                              <a:rPr lang="en-CA" b="0" i="1" smtClean="0">
                                <a:latin typeface="Cambria Math" panose="02040503050406030204" pitchFamily="18" charset="0"/>
                              </a:rPr>
                              <m:t>2</m:t>
                            </m:r>
                          </m:sup>
                        </m:sSup>
                        <m:r>
                          <a:rPr lang="en-CA" b="0" i="1" smtClean="0">
                            <a:latin typeface="Cambria Math" panose="02040503050406030204" pitchFamily="18" charset="0"/>
                          </a:rPr>
                          <m:t>h</m:t>
                        </m:r>
                      </m:e>
                    </m:d>
                  </m:oMath>
                </a14:m>
                <a:r>
                  <a:rPr lang="en-US"/>
                  <a:t>.</a:t>
                </a:r>
              </a:p>
              <a:p>
                <a:r>
                  <a:rPr lang="en-US"/>
                  <a:t>If </a:t>
                </a:r>
                <a14:m>
                  <m:oMath xmlns:m="http://schemas.openxmlformats.org/officeDocument/2006/math">
                    <m:r>
                      <a:rPr lang="en-CA" b="0" i="1" smtClean="0">
                        <a:latin typeface="Cambria Math" panose="02040503050406030204" pitchFamily="18" charset="0"/>
                      </a:rPr>
                      <m:t>𝑁</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r>
                      <a:rPr lang="en-CA" b="0" i="1" smtClean="0">
                        <a:latin typeface="Cambria Math" panose="02040503050406030204" pitchFamily="18" charset="0"/>
                      </a:rPr>
                      <m:t>, </m:t>
                    </m:r>
                    <m:r>
                      <a:rPr lang="en-CA" b="0" i="1" smtClean="0">
                        <a:latin typeface="Cambria Math" panose="02040503050406030204" pitchFamily="18" charset="0"/>
                      </a:rPr>
                      <m:t>h</m:t>
                    </m:r>
                  </m:oMath>
                </a14:m>
                <a:r>
                  <a:rPr lang="en-US"/>
                  <a:t>, the time and space complexity is </a:t>
                </a:r>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sSup>
                          <m:sSupPr>
                            <m:ctrlPr>
                              <a:rPr lang="en-CA" b="0" i="1" smtClean="0">
                                <a:latin typeface="Cambria Math" panose="02040503050406030204" pitchFamily="18" charset="0"/>
                              </a:rPr>
                            </m:ctrlPr>
                          </m:sSupPr>
                          <m:e>
                            <m:r>
                              <a:rPr lang="en-CA" b="0" i="1" smtClean="0">
                                <a:latin typeface="Cambria Math" panose="02040503050406030204" pitchFamily="18" charset="0"/>
                              </a:rPr>
                              <m:t>𝑁</m:t>
                            </m:r>
                          </m:e>
                          <m:sup>
                            <m:r>
                              <a:rPr lang="en-CA" b="0" i="1" smtClean="0">
                                <a:latin typeface="Cambria Math" panose="02040503050406030204" pitchFamily="18" charset="0"/>
                              </a:rPr>
                              <m:t>2</m:t>
                            </m:r>
                          </m:sup>
                        </m:sSup>
                      </m:e>
                    </m:d>
                  </m:oMath>
                </a14:m>
                <a:r>
                  <a:rPr lang="en-US"/>
                  <a:t>.</a:t>
                </a:r>
              </a:p>
              <a:p>
                <a:pPr lvl="1"/>
                <a:r>
                  <a:rPr lang="en-US"/>
                  <a:t>Scalability, resource consumption, adoption, etc.</a:t>
                </a:r>
              </a:p>
            </p:txBody>
          </p:sp>
        </mc:Choice>
        <mc:Fallback xmlns="">
          <p:sp>
            <p:nvSpPr>
              <p:cNvPr id="3" name="Content Placeholder 2">
                <a:extLst>
                  <a:ext uri="{FF2B5EF4-FFF2-40B4-BE49-F238E27FC236}">
                    <a16:creationId xmlns:a16="http://schemas.microsoft.com/office/drawing/2014/main" id="{255142AA-FE0B-B9AC-39EC-B5AF65BB428B}"/>
                  </a:ext>
                </a:extLst>
              </p:cNvPr>
              <p:cNvSpPr>
                <a:spLocks noGrp="1" noRot="1" noChangeAspect="1" noMove="1" noResize="1" noEditPoints="1" noAdjustHandles="1" noChangeArrowheads="1" noChangeShapeType="1" noTextEdit="1"/>
              </p:cNvSpPr>
              <p:nvPr>
                <p:ph idx="1"/>
              </p:nvPr>
            </p:nvSpPr>
            <p:spPr>
              <a:blipFill>
                <a:blip r:embed="rId3"/>
                <a:stretch>
                  <a:fillRect l="-1043" t="-2109"/>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35B9633F-9E3B-19C2-3EFF-B1CEE4D126B4}"/>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18D47EBA-2722-98C2-7880-39B6D09FC2A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1C72E73-31DB-49CA-9F48-3F8DBAA56304}"/>
              </a:ext>
            </a:extLst>
          </p:cNvPr>
          <p:cNvSpPr>
            <a:spLocks noGrp="1"/>
          </p:cNvSpPr>
          <p:nvPr>
            <p:ph type="sldNum" sz="quarter" idx="12"/>
          </p:nvPr>
        </p:nvSpPr>
        <p:spPr/>
        <p:txBody>
          <a:bodyPr/>
          <a:lstStyle/>
          <a:p>
            <a:fld id="{D4F24A5E-B0D2-394D-9970-9AE06BCB59C1}" type="slidenum">
              <a:rPr lang="en-US" smtClean="0"/>
              <a:t>4</a:t>
            </a:fld>
            <a:endParaRPr lang="en-US"/>
          </a:p>
        </p:txBody>
      </p:sp>
    </p:spTree>
    <p:extLst>
      <p:ext uri="{BB962C8B-B14F-4D97-AF65-F5344CB8AC3E}">
        <p14:creationId xmlns:p14="http://schemas.microsoft.com/office/powerpoint/2010/main" val="348863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20"/>
                                  </p:iterate>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20"/>
                                  </p:iterate>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iterate type="lt">
                                    <p:tmAbs val="20"/>
                                  </p:iterate>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6DDF-1A91-0872-4D9A-9D962F1DEB75}"/>
              </a:ext>
            </a:extLst>
          </p:cNvPr>
          <p:cNvSpPr>
            <a:spLocks noGrp="1"/>
          </p:cNvSpPr>
          <p:nvPr>
            <p:ph type="title"/>
          </p:nvPr>
        </p:nvSpPr>
        <p:spPr/>
        <p:txBody>
          <a:bodyPr/>
          <a:lstStyle/>
          <a:p>
            <a:r>
              <a:rPr lang="en-US"/>
              <a:t>RFA: Gated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2A4A525-38AA-AEE8-E61A-2611000B367E}"/>
                  </a:ext>
                </a:extLst>
              </p:cNvPr>
              <p:cNvSpPr>
                <a:spLocks noGrp="1"/>
              </p:cNvSpPr>
              <p:nvPr>
                <p:ph idx="1"/>
              </p:nvPr>
            </p:nvSpPr>
            <p:spPr/>
            <p:txBody>
              <a:bodyPr>
                <a:normAutofit lnSpcReduction="10000"/>
              </a:bodyPr>
              <a:lstStyle/>
              <a:p>
                <a:r>
                  <a:rPr lang="en-US"/>
                  <a:t>Transformers rely </a:t>
                </a:r>
                <a:r>
                  <a:rPr lang="en-US" i="1"/>
                  <a:t>heavily</a:t>
                </a:r>
                <a:r>
                  <a:rPr lang="en-US"/>
                  <a:t> on positional encodings.</a:t>
                </a:r>
              </a:p>
              <a:p>
                <a:pPr>
                  <a:lnSpc>
                    <a:spcPct val="120000"/>
                  </a:lnSpc>
                  <a:spcBef>
                    <a:spcPts val="400"/>
                  </a:spcBef>
                </a:pPr>
                <a:r>
                  <a:rPr lang="en-US"/>
                  <a:t>The previous RNN variance offers ways to learn with </a:t>
                </a:r>
                <a:r>
                  <a:rPr lang="en-US" i="1"/>
                  <a:t>recency bias</a:t>
                </a:r>
                <a:r>
                  <a:rPr lang="en-US"/>
                  <a:t>, augmented with a </a:t>
                </a:r>
                <a:r>
                  <a:rPr lang="en-US" i="1"/>
                  <a:t>learned gating mechanism</a:t>
                </a:r>
                <a:r>
                  <a:rPr lang="en-US"/>
                  <a:t>:</a:t>
                </a:r>
                <a:br>
                  <a:rPr lang="en-US"/>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𝑔</m:t>
                        </m:r>
                      </m:e>
                      <m:sub>
                        <m:r>
                          <a:rPr lang="en-CA" b="0" i="1" smtClean="0">
                            <a:latin typeface="Cambria Math" panose="02040503050406030204" pitchFamily="18" charset="0"/>
                          </a:rPr>
                          <m:t>𝑡</m:t>
                        </m:r>
                      </m:sub>
                    </m:sSub>
                    <m:r>
                      <a:rPr lang="en-CA" b="0" i="1" smtClean="0">
                        <a:latin typeface="Cambria Math" panose="02040503050406030204" pitchFamily="18" charset="0"/>
                      </a:rPr>
                      <m:t>=</m:t>
                    </m:r>
                    <m:r>
                      <m:rPr>
                        <m:sty m:val="p"/>
                      </m:rPr>
                      <a:rPr lang="en-CA" b="0" i="0" smtClean="0">
                        <a:latin typeface="Cambria Math" panose="02040503050406030204" pitchFamily="18" charset="0"/>
                      </a:rPr>
                      <m:t>sigmoid</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𝑤</m:t>
                            </m:r>
                          </m:e>
                          <m:sub>
                            <m:r>
                              <a:rPr lang="en-CA" b="0" i="1" smtClean="0">
                                <a:latin typeface="Cambria Math" panose="02040503050406030204" pitchFamily="18" charset="0"/>
                              </a:rPr>
                              <m:t>𝑔</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𝑏</m:t>
                            </m:r>
                          </m:e>
                          <m:sub>
                            <m:r>
                              <a:rPr lang="en-CA" b="0" i="1" smtClean="0">
                                <a:latin typeface="Cambria Math" panose="02040503050406030204" pitchFamily="18" charset="0"/>
                              </a:rPr>
                              <m:t>𝑔</m:t>
                            </m:r>
                          </m:sub>
                        </m:sSub>
                      </m:e>
                    </m:d>
                    <m:r>
                      <a:rPr lang="en-CA" b="0" i="1" smtClean="0">
                        <a:latin typeface="Cambria Math" panose="02040503050406030204" pitchFamily="18" charset="0"/>
                      </a:rPr>
                      <m:t>,</m:t>
                    </m:r>
                  </m:oMath>
                </a14:m>
                <a:br>
                  <a:rPr lang="en-CA"/>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𝑔</m:t>
                        </m:r>
                      </m:e>
                      <m:sub>
                        <m:r>
                          <a:rPr lang="en-CA" b="0" i="1" smtClean="0">
                            <a:latin typeface="Cambria Math" panose="02040503050406030204" pitchFamily="18" charset="0"/>
                          </a:rPr>
                          <m:t>𝑡</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r>
                          <a:rPr lang="en-CA" b="0" i="1" smtClean="0">
                            <a:latin typeface="Cambria Math" panose="02040503050406030204" pitchFamily="18" charset="0"/>
                          </a:rPr>
                          <m:t>−1</m:t>
                        </m:r>
                      </m:sub>
                    </m:sSub>
                    <m:r>
                      <a:rPr lang="en-CA" b="0" i="1" smtClean="0">
                        <a:latin typeface="Cambria Math" panose="02040503050406030204" pitchFamily="18" charset="0"/>
                      </a:rPr>
                      <m:t>+</m:t>
                    </m:r>
                    <m:d>
                      <m:dPr>
                        <m:ctrlPr>
                          <a:rPr lang="en-CA" b="0" i="1" smtClean="0">
                            <a:latin typeface="Cambria Math" panose="02040503050406030204" pitchFamily="18" charset="0"/>
                          </a:rPr>
                        </m:ctrlPr>
                      </m:dPr>
                      <m:e>
                        <m:r>
                          <a:rPr lang="en-CA" b="0" i="1" smtClean="0">
                            <a:latin typeface="Cambria Math" panose="02040503050406030204" pitchFamily="18" charset="0"/>
                          </a:rPr>
                          <m:t>1−</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𝑔</m:t>
                            </m:r>
                          </m:e>
                          <m:sub>
                            <m:r>
                              <a:rPr lang="en-CA" b="0" i="1" smtClean="0">
                                <a:latin typeface="Cambria Math" panose="02040503050406030204" pitchFamily="18" charset="0"/>
                              </a:rPr>
                              <m:t>𝑡</m:t>
                            </m:r>
                          </m:sub>
                        </m:sSub>
                      </m:e>
                    </m:d>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𝑡</m:t>
                            </m:r>
                          </m:sub>
                        </m:sSub>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𝑣</m:t>
                        </m:r>
                      </m:e>
                      <m:sub>
                        <m:r>
                          <a:rPr lang="en-CA" b="0" i="1" smtClean="0">
                            <a:latin typeface="Cambria Math" panose="02040503050406030204" pitchFamily="18" charset="0"/>
                          </a:rPr>
                          <m:t>𝑡</m:t>
                        </m:r>
                      </m:sub>
                    </m:sSub>
                    <m:r>
                      <a:rPr lang="en-CA" b="0" i="1" smtClean="0">
                        <a:latin typeface="Cambria Math" panose="02040503050406030204" pitchFamily="18" charset="0"/>
                      </a:rPr>
                      <m:t>,</m:t>
                    </m:r>
                  </m:oMath>
                </a14:m>
                <a:br>
                  <a:rPr lang="en-CA" b="0"/>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𝑔</m:t>
                        </m:r>
                      </m:e>
                      <m:sub>
                        <m:r>
                          <a:rPr lang="en-CA" b="0" i="1" smtClean="0">
                            <a:latin typeface="Cambria Math" panose="02040503050406030204" pitchFamily="18" charset="0"/>
                          </a:rPr>
                          <m:t>𝑡</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𝑡</m:t>
                        </m:r>
                        <m:r>
                          <a:rPr lang="en-CA" b="0" i="1" smtClean="0">
                            <a:latin typeface="Cambria Math" panose="02040503050406030204" pitchFamily="18" charset="0"/>
                          </a:rPr>
                          <m:t>−1</m:t>
                        </m:r>
                      </m:sub>
                    </m:sSub>
                    <m:r>
                      <a:rPr lang="en-CA" b="0" i="1" smtClean="0">
                        <a:latin typeface="Cambria Math" panose="02040503050406030204" pitchFamily="18" charset="0"/>
                      </a:rPr>
                      <m:t>+</m:t>
                    </m:r>
                    <m:d>
                      <m:dPr>
                        <m:ctrlPr>
                          <a:rPr lang="en-CA" b="0" i="1" smtClean="0">
                            <a:latin typeface="Cambria Math" panose="02040503050406030204" pitchFamily="18" charset="0"/>
                          </a:rPr>
                        </m:ctrlPr>
                      </m:dPr>
                      <m:e>
                        <m:r>
                          <a:rPr lang="en-CA" b="0" i="1" smtClean="0">
                            <a:latin typeface="Cambria Math" panose="02040503050406030204" pitchFamily="18" charset="0"/>
                          </a:rPr>
                          <m:t>1−</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𝑔</m:t>
                            </m:r>
                          </m:e>
                          <m:sub>
                            <m:r>
                              <a:rPr lang="en-CA" b="0" i="1" smtClean="0">
                                <a:latin typeface="Cambria Math" panose="02040503050406030204" pitchFamily="18" charset="0"/>
                              </a:rPr>
                              <m:t>𝑡</m:t>
                            </m:r>
                          </m:sub>
                        </m:sSub>
                      </m:e>
                    </m:d>
                    <m:r>
                      <a:rPr lang="en-CA" b="0" i="1" smtClean="0">
                        <a:latin typeface="Cambria Math" panose="02040503050406030204" pitchFamily="18" charset="0"/>
                      </a:rPr>
                      <m:t>𝜙</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𝑘</m:t>
                            </m:r>
                          </m:e>
                          <m:sub>
                            <m:r>
                              <a:rPr lang="en-CA" b="0" i="1" smtClean="0">
                                <a:latin typeface="Cambria Math" panose="02040503050406030204" pitchFamily="18" charset="0"/>
                              </a:rPr>
                              <m:t>𝑡</m:t>
                            </m:r>
                          </m:sub>
                        </m:sSub>
                      </m:e>
                    </m:d>
                    <m:r>
                      <a:rPr lang="en-CA" b="0" i="1" smtClean="0">
                        <a:latin typeface="Cambria Math" panose="02040503050406030204" pitchFamily="18" charset="0"/>
                      </a:rPr>
                      <m:t>.</m:t>
                    </m:r>
                  </m:oMath>
                </a14:m>
                <a:endParaRPr lang="en-US"/>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𝑤</m:t>
                        </m:r>
                      </m:e>
                      <m:sub>
                        <m:r>
                          <a:rPr lang="en-CA" b="0" i="1" smtClean="0">
                            <a:latin typeface="Cambria Math" panose="02040503050406030204" pitchFamily="18" charset="0"/>
                          </a:rPr>
                          <m:t>𝑔</m:t>
                        </m:r>
                      </m:sub>
                    </m:sSub>
                  </m:oMath>
                </a14:m>
                <a:r>
                  <a:rPr lang="en-US"/>
                  <a:t> and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𝑏</m:t>
                        </m:r>
                      </m:e>
                      <m:sub>
                        <m:r>
                          <a:rPr lang="en-CA" b="0" i="1" smtClean="0">
                            <a:latin typeface="Cambria Math" panose="02040503050406030204" pitchFamily="18" charset="0"/>
                          </a:rPr>
                          <m:t>𝑔</m:t>
                        </m:r>
                      </m:sub>
                    </m:sSub>
                  </m:oMath>
                </a14:m>
                <a:r>
                  <a:rPr lang="en-US"/>
                  <a:t> are learned parameters. </a:t>
                </a:r>
                <a14:m>
                  <m:oMath xmlns:m="http://schemas.openxmlformats.org/officeDocument/2006/math">
                    <m:r>
                      <a:rPr lang="en-CA" b="0" i="1" smtClean="0">
                        <a:latin typeface="Cambria Math" panose="02040503050406030204" pitchFamily="18" charset="0"/>
                      </a:rPr>
                      <m:t>0&lt;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𝑔</m:t>
                        </m:r>
                      </m:e>
                      <m:sub>
                        <m:r>
                          <a:rPr lang="en-CA" b="0" i="1" smtClean="0">
                            <a:latin typeface="Cambria Math" panose="02040503050406030204" pitchFamily="18" charset="0"/>
                          </a:rPr>
                          <m:t>𝑡</m:t>
                        </m:r>
                      </m:sub>
                    </m:sSub>
                    <m:r>
                      <a:rPr lang="en-CA" b="0" i="1" smtClean="0">
                        <a:latin typeface="Cambria Math" panose="02040503050406030204" pitchFamily="18" charset="0"/>
                      </a:rPr>
                      <m:t>&lt;1</m:t>
                    </m:r>
                  </m:oMath>
                </a14:m>
                <a:r>
                  <a:rPr lang="en-US"/>
                  <a:t>.</a:t>
                </a:r>
              </a:p>
              <a:p>
                <a:r>
                  <a:rPr lang="en-US"/>
                  <a:t>With this, </a:t>
                </a:r>
                <a:r>
                  <a:rPr lang="en-CA"/>
                  <a:t>history is exponentially decayed, favoring more recent context.</a:t>
                </a:r>
              </a:p>
            </p:txBody>
          </p:sp>
        </mc:Choice>
        <mc:Fallback>
          <p:sp>
            <p:nvSpPr>
              <p:cNvPr id="3" name="Content Placeholder 2">
                <a:extLst>
                  <a:ext uri="{FF2B5EF4-FFF2-40B4-BE49-F238E27FC236}">
                    <a16:creationId xmlns:a16="http://schemas.microsoft.com/office/drawing/2014/main" id="{92A4A525-38AA-AEE8-E61A-2611000B367E}"/>
                  </a:ext>
                </a:extLst>
              </p:cNvPr>
              <p:cNvSpPr>
                <a:spLocks noGrp="1" noRot="1" noChangeAspect="1" noMove="1" noResize="1" noEditPoints="1" noAdjustHandles="1" noChangeArrowheads="1" noChangeShapeType="1" noTextEdit="1"/>
              </p:cNvSpPr>
              <p:nvPr>
                <p:ph idx="1"/>
              </p:nvPr>
            </p:nvSpPr>
            <p:spPr>
              <a:blipFill>
                <a:blip r:embed="rId3"/>
                <a:stretch>
                  <a:fillRect l="-1086" t="-3198" b="-58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D2308E4-ABA1-9699-6039-E692272F4782}"/>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9A1AB1F9-809B-9E8E-7131-EF27F9CB55A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08EF464-D81E-90DC-22A3-458F9E2CB906}"/>
              </a:ext>
            </a:extLst>
          </p:cNvPr>
          <p:cNvSpPr>
            <a:spLocks noGrp="1"/>
          </p:cNvSpPr>
          <p:nvPr>
            <p:ph type="sldNum" sz="quarter" idx="12"/>
          </p:nvPr>
        </p:nvSpPr>
        <p:spPr/>
        <p:txBody>
          <a:bodyPr/>
          <a:lstStyle/>
          <a:p>
            <a:fld id="{D4F24A5E-B0D2-394D-9970-9AE06BCB59C1}" type="slidenum">
              <a:rPr lang="en-US" smtClean="0"/>
              <a:t>40</a:t>
            </a:fld>
            <a:endParaRPr lang="en-US"/>
          </a:p>
        </p:txBody>
      </p:sp>
    </p:spTree>
    <p:extLst>
      <p:ext uri="{BB962C8B-B14F-4D97-AF65-F5344CB8AC3E}">
        <p14:creationId xmlns:p14="http://schemas.microsoft.com/office/powerpoint/2010/main" val="256865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60EF-73CB-DB93-151D-35846BC3D8EE}"/>
              </a:ext>
            </a:extLst>
          </p:cNvPr>
          <p:cNvSpPr>
            <a:spLocks noGrp="1"/>
          </p:cNvSpPr>
          <p:nvPr>
            <p:ph type="title"/>
          </p:nvPr>
        </p:nvSpPr>
        <p:spPr/>
        <p:txBody>
          <a:bodyPr/>
          <a:lstStyle/>
          <a:p>
            <a:r>
              <a:rPr lang="en-US"/>
              <a:t>RFA: Alternative Kernel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F0BA0F-AADF-B564-C09D-90A93E22EBE2}"/>
                  </a:ext>
                </a:extLst>
              </p:cNvPr>
              <p:cNvSpPr>
                <a:spLocks noGrp="1"/>
              </p:cNvSpPr>
              <p:nvPr>
                <p:ph idx="1"/>
              </p:nvPr>
            </p:nvSpPr>
            <p:spPr/>
            <p:txBody>
              <a:bodyPr/>
              <a:lstStyle/>
              <a:p>
                <a:r>
                  <a:rPr lang="en-US"/>
                  <a:t>Previously: Gaussian Kernel.</a:t>
                </a:r>
              </a:p>
              <a:p>
                <a:r>
                  <a:rPr lang="en-US"/>
                  <a:t>A family of shift-invariant kernels works.</a:t>
                </a:r>
                <a:br>
                  <a:rPr lang="en-US"/>
                </a:b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𝜙</m:t>
                        </m:r>
                      </m:e>
                      <m:sub>
                        <m:r>
                          <a:rPr lang="en-CA" b="0" i="1" smtClean="0">
                            <a:latin typeface="Cambria Math" panose="02040503050406030204" pitchFamily="18" charset="0"/>
                          </a:rPr>
                          <m:t>𝑎𝑟𝑐𝑐𝑜𝑠</m:t>
                        </m:r>
                      </m:sub>
                    </m:sSub>
                    <m:d>
                      <m:dPr>
                        <m:ctrlPr>
                          <a:rPr lang="en-CA" b="0" i="1" smtClean="0">
                            <a:latin typeface="Cambria Math" panose="02040503050406030204" pitchFamily="18" charset="0"/>
                          </a:rPr>
                        </m:ctrlPr>
                      </m:dPr>
                      <m:e>
                        <m:r>
                          <a:rPr lang="en-CA" b="0" i="1" smtClean="0">
                            <a:latin typeface="Cambria Math" panose="02040503050406030204" pitchFamily="18" charset="0"/>
                          </a:rPr>
                          <m:t>𝑥</m:t>
                        </m:r>
                      </m:e>
                    </m:d>
                    <m:r>
                      <a:rPr lang="en-CA" b="0" i="1" smtClean="0">
                        <a:latin typeface="Cambria Math" panose="02040503050406030204" pitchFamily="18" charset="0"/>
                      </a:rPr>
                      <m:t>=</m:t>
                    </m:r>
                    <m:rad>
                      <m:radPr>
                        <m:degHide m:val="on"/>
                        <m:ctrlPr>
                          <a:rPr lang="en-CA" b="0" i="1" smtClean="0">
                            <a:latin typeface="Cambria Math" panose="02040503050406030204" pitchFamily="18" charset="0"/>
                          </a:rPr>
                        </m:ctrlPr>
                      </m:radPr>
                      <m:deg/>
                      <m:e>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
                              <a:rPr lang="en-CA" b="0" i="1" smtClean="0">
                                <a:latin typeface="Cambria Math" panose="02040503050406030204" pitchFamily="18" charset="0"/>
                              </a:rPr>
                              <m:t>𝐷</m:t>
                            </m:r>
                          </m:den>
                        </m:f>
                      </m:e>
                    </m:rad>
                    <m:sSup>
                      <m:sSupPr>
                        <m:ctrlPr>
                          <a:rPr lang="en-CA" b="0" i="1" smtClean="0">
                            <a:latin typeface="Cambria Math" panose="02040503050406030204" pitchFamily="18" charset="0"/>
                          </a:rPr>
                        </m:ctrlPr>
                      </m:sSupPr>
                      <m:e>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𝑅𝑒𝐿𝑈</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𝑤</m:t>
                                    </m:r>
                                  </m:e>
                                  <m:sub>
                                    <m:r>
                                      <a:rPr lang="en-CA" b="0" i="1" smtClean="0">
                                        <a:latin typeface="Cambria Math" panose="02040503050406030204" pitchFamily="18" charset="0"/>
                                      </a:rPr>
                                      <m:t>1</m:t>
                                    </m:r>
                                  </m:sub>
                                </m:sSub>
                                <m:r>
                                  <a:rPr lang="en-CA" b="0" i="1" smtClean="0">
                                    <a:latin typeface="Cambria Math" panose="02040503050406030204" pitchFamily="18" charset="0"/>
                                  </a:rPr>
                                  <m:t>⋅ </m:t>
                                </m:r>
                                <m:r>
                                  <a:rPr lang="en-CA" b="0" i="1" smtClean="0">
                                    <a:latin typeface="Cambria Math" panose="02040503050406030204" pitchFamily="18" charset="0"/>
                                  </a:rPr>
                                  <m:t>𝑥</m:t>
                                </m:r>
                              </m:e>
                            </m:d>
                            <m:r>
                              <a:rPr lang="en-CA" b="0" i="1" smtClean="0">
                                <a:latin typeface="Cambria Math" panose="02040503050406030204" pitchFamily="18" charset="0"/>
                              </a:rPr>
                              <m:t>, …, </m:t>
                            </m:r>
                            <m:r>
                              <a:rPr lang="en-CA" b="0" i="1" smtClean="0">
                                <a:latin typeface="Cambria Math" panose="02040503050406030204" pitchFamily="18" charset="0"/>
                              </a:rPr>
                              <m:t>𝑅𝑒𝐿𝑈</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𝑤</m:t>
                                    </m:r>
                                  </m:e>
                                  <m:sub>
                                    <m:r>
                                      <a:rPr lang="en-CA" b="0" i="1" smtClean="0">
                                        <a:latin typeface="Cambria Math" panose="02040503050406030204" pitchFamily="18" charset="0"/>
                                      </a:rPr>
                                      <m:t>𝐷</m:t>
                                    </m:r>
                                  </m:sub>
                                </m:sSub>
                                <m:r>
                                  <a:rPr lang="en-CA" b="0" i="1" smtClean="0">
                                    <a:latin typeface="Cambria Math" panose="02040503050406030204" pitchFamily="18" charset="0"/>
                                  </a:rPr>
                                  <m:t>⋅</m:t>
                                </m:r>
                                <m:r>
                                  <a:rPr lang="en-CA" b="0" i="1" smtClean="0">
                                    <a:latin typeface="Cambria Math" panose="02040503050406030204" pitchFamily="18" charset="0"/>
                                  </a:rPr>
                                  <m:t>𝑥</m:t>
                                </m:r>
                              </m:e>
                            </m:d>
                          </m:e>
                        </m:d>
                      </m:e>
                      <m:sup>
                        <m:r>
                          <a:rPr lang="en-CA" b="0" i="1" smtClean="0">
                            <a:latin typeface="Cambria Math" panose="02040503050406030204" pitchFamily="18" charset="0"/>
                          </a:rPr>
                          <m:t>𝑇</m:t>
                        </m:r>
                      </m:sup>
                    </m:sSup>
                  </m:oMath>
                </a14:m>
                <a:br>
                  <a:rPr lang="en-CA"/>
                </a:br>
                <a14:m>
                  <m:oMath xmlns:m="http://schemas.openxmlformats.org/officeDocument/2006/math">
                    <m:r>
                      <a:rPr lang="en-CA" b="0" i="1" smtClean="0">
                        <a:latin typeface="Cambria Math" panose="02040503050406030204" pitchFamily="18" charset="0"/>
                      </a:rPr>
                      <m:t>𝑅𝑒𝐿𝑈</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e>
                    </m:d>
                    <m:r>
                      <a:rPr lang="en-CA" b="0" i="1" smtClean="0">
                        <a:latin typeface="Cambria Math" panose="02040503050406030204" pitchFamily="18" charset="0"/>
                      </a:rPr>
                      <m:t>=</m:t>
                    </m:r>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max</m:t>
                        </m:r>
                      </m:fName>
                      <m:e>
                        <m:d>
                          <m:dPr>
                            <m:ctrlPr>
                              <a:rPr lang="en-CA" b="0" i="1" smtClean="0">
                                <a:latin typeface="Cambria Math" panose="02040503050406030204" pitchFamily="18" charset="0"/>
                              </a:rPr>
                            </m:ctrlPr>
                          </m:dPr>
                          <m:e>
                            <m:r>
                              <a:rPr lang="en-CA" b="0" i="1" smtClean="0">
                                <a:latin typeface="Cambria Math" panose="02040503050406030204" pitchFamily="18" charset="0"/>
                              </a:rPr>
                              <m:t>0, </m:t>
                            </m:r>
                            <m:r>
                              <a:rPr lang="en-CA" b="0" i="1" smtClean="0">
                                <a:latin typeface="Cambria Math" panose="02040503050406030204" pitchFamily="18" charset="0"/>
                              </a:rPr>
                              <m:t>𝑥</m:t>
                            </m:r>
                          </m:e>
                        </m:d>
                      </m:e>
                    </m:func>
                  </m:oMath>
                </a14:m>
                <a:endParaRPr lang="en-US"/>
              </a:p>
              <a:p>
                <a:r>
                  <a:rPr lang="en-US"/>
                  <a:t>Achieved similar results.</a:t>
                </a:r>
              </a:p>
              <a:p>
                <a:r>
                  <a:rPr lang="en-US"/>
                  <a:t>Supplements to alternatives to </a:t>
                </a:r>
                <a:r>
                  <a:rPr lang="en-US" err="1"/>
                  <a:t>softmax</a:t>
                </a:r>
                <a:r>
                  <a:rPr lang="en-US"/>
                  <a:t>.</a:t>
                </a:r>
              </a:p>
            </p:txBody>
          </p:sp>
        </mc:Choice>
        <mc:Fallback xmlns="">
          <p:sp>
            <p:nvSpPr>
              <p:cNvPr id="3" name="Content Placeholder 2">
                <a:extLst>
                  <a:ext uri="{FF2B5EF4-FFF2-40B4-BE49-F238E27FC236}">
                    <a16:creationId xmlns:a16="http://schemas.microsoft.com/office/drawing/2014/main" id="{1EF0BA0F-AADF-B564-C09D-90A93E22EBE2}"/>
                  </a:ext>
                </a:extLst>
              </p:cNvPr>
              <p:cNvSpPr>
                <a:spLocks noGrp="1" noRot="1" noChangeAspect="1" noMove="1" noResize="1" noEditPoints="1" noAdjustHandles="1" noChangeArrowheads="1" noChangeShapeType="1" noTextEdit="1"/>
              </p:cNvSpPr>
              <p:nvPr>
                <p:ph idx="1"/>
              </p:nvPr>
            </p:nvSpPr>
            <p:spPr>
              <a:blipFill>
                <a:blip r:embed="rId3"/>
                <a:stretch>
                  <a:fillRect l="-1043" t="-2109"/>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FD227769-FD67-A5C6-28F3-52F8C9F0B297}"/>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270793F6-9226-6C71-CD9D-4C7B256F642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F1B467-B125-DF7D-98F6-FBF669EB1FE2}"/>
              </a:ext>
            </a:extLst>
          </p:cNvPr>
          <p:cNvSpPr>
            <a:spLocks noGrp="1"/>
          </p:cNvSpPr>
          <p:nvPr>
            <p:ph type="sldNum" sz="quarter" idx="12"/>
          </p:nvPr>
        </p:nvSpPr>
        <p:spPr/>
        <p:txBody>
          <a:bodyPr/>
          <a:lstStyle/>
          <a:p>
            <a:fld id="{D4F24A5E-B0D2-394D-9970-9AE06BCB59C1}" type="slidenum">
              <a:rPr lang="en-US" smtClean="0"/>
              <a:t>41</a:t>
            </a:fld>
            <a:endParaRPr lang="en-US"/>
          </a:p>
        </p:txBody>
      </p:sp>
    </p:spTree>
    <p:extLst>
      <p:ext uri="{BB962C8B-B14F-4D97-AF65-F5344CB8AC3E}">
        <p14:creationId xmlns:p14="http://schemas.microsoft.com/office/powerpoint/2010/main" val="345700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BCF6-5134-1D32-4A6D-FB0C30D14596}"/>
              </a:ext>
            </a:extLst>
          </p:cNvPr>
          <p:cNvSpPr>
            <a:spLocks noGrp="1"/>
          </p:cNvSpPr>
          <p:nvPr>
            <p:ph type="title"/>
          </p:nvPr>
        </p:nvSpPr>
        <p:spPr/>
        <p:txBody>
          <a:bodyPr/>
          <a:lstStyle/>
          <a:p>
            <a:r>
              <a:rPr lang="en-US"/>
              <a:t>RFA: Experiments</a:t>
            </a:r>
          </a:p>
        </p:txBody>
      </p:sp>
      <p:pic>
        <p:nvPicPr>
          <p:cNvPr id="7" name="Content Placeholder 6">
            <a:extLst>
              <a:ext uri="{FF2B5EF4-FFF2-40B4-BE49-F238E27FC236}">
                <a16:creationId xmlns:a16="http://schemas.microsoft.com/office/drawing/2014/main" id="{3FAE3141-87F2-96BE-DA8B-18C4FFD2935F}"/>
              </a:ext>
            </a:extLst>
          </p:cNvPr>
          <p:cNvPicPr>
            <a:picLocks noGrp="1" noChangeAspect="1"/>
          </p:cNvPicPr>
          <p:nvPr>
            <p:ph idx="1"/>
          </p:nvPr>
        </p:nvPicPr>
        <p:blipFill>
          <a:blip r:embed="rId3"/>
          <a:stretch>
            <a:fillRect/>
          </a:stretch>
        </p:blipFill>
        <p:spPr>
          <a:xfrm>
            <a:off x="838200" y="1491486"/>
            <a:ext cx="10515600" cy="4454465"/>
          </a:xfrm>
          <a:prstGeom prst="rect">
            <a:avLst/>
          </a:prstGeom>
        </p:spPr>
      </p:pic>
      <p:sp>
        <p:nvSpPr>
          <p:cNvPr id="4" name="Date Placeholder 3">
            <a:extLst>
              <a:ext uri="{FF2B5EF4-FFF2-40B4-BE49-F238E27FC236}">
                <a16:creationId xmlns:a16="http://schemas.microsoft.com/office/drawing/2014/main" id="{39BAF430-A7EB-C5C0-88D3-600EFBEA42EF}"/>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F2943674-1471-C490-7A24-AD179E2BA61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953ED35-D5B3-4605-249A-6F2DFD48DE1A}"/>
              </a:ext>
            </a:extLst>
          </p:cNvPr>
          <p:cNvSpPr>
            <a:spLocks noGrp="1"/>
          </p:cNvSpPr>
          <p:nvPr>
            <p:ph type="sldNum" sz="quarter" idx="12"/>
          </p:nvPr>
        </p:nvSpPr>
        <p:spPr/>
        <p:txBody>
          <a:bodyPr/>
          <a:lstStyle/>
          <a:p>
            <a:fld id="{D4F24A5E-B0D2-394D-9970-9AE06BCB59C1}" type="slidenum">
              <a:rPr lang="en-US" smtClean="0"/>
              <a:t>42</a:t>
            </a:fld>
            <a:endParaRPr lang="en-US"/>
          </a:p>
        </p:txBody>
      </p:sp>
    </p:spTree>
    <p:extLst>
      <p:ext uri="{BB962C8B-B14F-4D97-AF65-F5344CB8AC3E}">
        <p14:creationId xmlns:p14="http://schemas.microsoft.com/office/powerpoint/2010/main" val="330569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3E240-7DE0-77B8-9641-2FDD50E83120}"/>
              </a:ext>
            </a:extLst>
          </p:cNvPr>
          <p:cNvSpPr>
            <a:spLocks noGrp="1"/>
          </p:cNvSpPr>
          <p:nvPr>
            <p:ph type="title"/>
          </p:nvPr>
        </p:nvSpPr>
        <p:spPr/>
        <p:txBody>
          <a:bodyPr/>
          <a:lstStyle/>
          <a:p>
            <a:r>
              <a:rPr lang="en-US"/>
              <a:t>RFA: Experiments</a:t>
            </a:r>
          </a:p>
        </p:txBody>
      </p:sp>
      <p:pic>
        <p:nvPicPr>
          <p:cNvPr id="7" name="Content Placeholder 6">
            <a:extLst>
              <a:ext uri="{FF2B5EF4-FFF2-40B4-BE49-F238E27FC236}">
                <a16:creationId xmlns:a16="http://schemas.microsoft.com/office/drawing/2014/main" id="{14009F88-48A2-D155-654C-96ACFA39EC64}"/>
              </a:ext>
            </a:extLst>
          </p:cNvPr>
          <p:cNvPicPr>
            <a:picLocks noGrp="1" noChangeAspect="1"/>
          </p:cNvPicPr>
          <p:nvPr>
            <p:ph idx="1"/>
          </p:nvPr>
        </p:nvPicPr>
        <p:blipFill>
          <a:blip r:embed="rId3"/>
          <a:stretch>
            <a:fillRect/>
          </a:stretch>
        </p:blipFill>
        <p:spPr>
          <a:xfrm>
            <a:off x="838200" y="1711893"/>
            <a:ext cx="10515600" cy="4013652"/>
          </a:xfrm>
          <a:prstGeom prst="rect">
            <a:avLst/>
          </a:prstGeom>
        </p:spPr>
      </p:pic>
      <p:sp>
        <p:nvSpPr>
          <p:cNvPr id="4" name="Date Placeholder 3">
            <a:extLst>
              <a:ext uri="{FF2B5EF4-FFF2-40B4-BE49-F238E27FC236}">
                <a16:creationId xmlns:a16="http://schemas.microsoft.com/office/drawing/2014/main" id="{9A232E87-9D05-02BB-EEFC-9331AB32461C}"/>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03941898-0A01-9893-7E5E-1EC4072767A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E370940-8D3D-99F6-8BE9-EA3981414162}"/>
              </a:ext>
            </a:extLst>
          </p:cNvPr>
          <p:cNvSpPr>
            <a:spLocks noGrp="1"/>
          </p:cNvSpPr>
          <p:nvPr>
            <p:ph type="sldNum" sz="quarter" idx="12"/>
          </p:nvPr>
        </p:nvSpPr>
        <p:spPr/>
        <p:txBody>
          <a:bodyPr/>
          <a:lstStyle/>
          <a:p>
            <a:fld id="{D4F24A5E-B0D2-394D-9970-9AE06BCB59C1}" type="slidenum">
              <a:rPr lang="en-US" smtClean="0"/>
              <a:t>43</a:t>
            </a:fld>
            <a:endParaRPr lang="en-US"/>
          </a:p>
        </p:txBody>
      </p:sp>
    </p:spTree>
    <p:extLst>
      <p:ext uri="{BB962C8B-B14F-4D97-AF65-F5344CB8AC3E}">
        <p14:creationId xmlns:p14="http://schemas.microsoft.com/office/powerpoint/2010/main" val="339987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705B-C9A2-188F-724E-E98BA02D4CB7}"/>
              </a:ext>
            </a:extLst>
          </p:cNvPr>
          <p:cNvSpPr>
            <a:spLocks noGrp="1"/>
          </p:cNvSpPr>
          <p:nvPr>
            <p:ph type="title"/>
          </p:nvPr>
        </p:nvSpPr>
        <p:spPr/>
        <p:txBody>
          <a:bodyPr/>
          <a:lstStyle/>
          <a:p>
            <a:r>
              <a:rPr lang="en-US"/>
              <a:t>RFA: Experiments</a:t>
            </a:r>
          </a:p>
        </p:txBody>
      </p:sp>
      <p:pic>
        <p:nvPicPr>
          <p:cNvPr id="7" name="Content Placeholder 6">
            <a:extLst>
              <a:ext uri="{FF2B5EF4-FFF2-40B4-BE49-F238E27FC236}">
                <a16:creationId xmlns:a16="http://schemas.microsoft.com/office/drawing/2014/main" id="{9D4B006B-D78C-063A-7006-C0B6B0002EB8}"/>
              </a:ext>
            </a:extLst>
          </p:cNvPr>
          <p:cNvPicPr>
            <a:picLocks noGrp="1" noChangeAspect="1"/>
          </p:cNvPicPr>
          <p:nvPr>
            <p:ph idx="1"/>
          </p:nvPr>
        </p:nvPicPr>
        <p:blipFill>
          <a:blip r:embed="rId3"/>
          <a:stretch>
            <a:fillRect/>
          </a:stretch>
        </p:blipFill>
        <p:spPr>
          <a:xfrm>
            <a:off x="1311759" y="1260475"/>
            <a:ext cx="9568481" cy="4916488"/>
          </a:xfrm>
          <a:prstGeom prst="rect">
            <a:avLst/>
          </a:prstGeom>
        </p:spPr>
      </p:pic>
      <p:sp>
        <p:nvSpPr>
          <p:cNvPr id="4" name="Date Placeholder 3">
            <a:extLst>
              <a:ext uri="{FF2B5EF4-FFF2-40B4-BE49-F238E27FC236}">
                <a16:creationId xmlns:a16="http://schemas.microsoft.com/office/drawing/2014/main" id="{494A61F5-B900-2B62-55E4-62926D62DDDE}"/>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9C1B9A61-9D0E-AE8F-58AE-96E4C6199E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171FC04-C3F2-97B2-202A-E97A7E31CDE0}"/>
              </a:ext>
            </a:extLst>
          </p:cNvPr>
          <p:cNvSpPr>
            <a:spLocks noGrp="1"/>
          </p:cNvSpPr>
          <p:nvPr>
            <p:ph type="sldNum" sz="quarter" idx="12"/>
          </p:nvPr>
        </p:nvSpPr>
        <p:spPr/>
        <p:txBody>
          <a:bodyPr/>
          <a:lstStyle/>
          <a:p>
            <a:fld id="{D4F24A5E-B0D2-394D-9970-9AE06BCB59C1}" type="slidenum">
              <a:rPr lang="en-US" smtClean="0"/>
              <a:t>44</a:t>
            </a:fld>
            <a:endParaRPr lang="en-US"/>
          </a:p>
        </p:txBody>
      </p:sp>
    </p:spTree>
    <p:extLst>
      <p:ext uri="{BB962C8B-B14F-4D97-AF65-F5344CB8AC3E}">
        <p14:creationId xmlns:p14="http://schemas.microsoft.com/office/powerpoint/2010/main" val="1997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4010-CB36-4A51-F826-577169BE1C2E}"/>
              </a:ext>
            </a:extLst>
          </p:cNvPr>
          <p:cNvSpPr>
            <a:spLocks noGrp="1"/>
          </p:cNvSpPr>
          <p:nvPr>
            <p:ph type="title"/>
          </p:nvPr>
        </p:nvSpPr>
        <p:spPr/>
        <p:txBody>
          <a:bodyPr/>
          <a:lstStyle/>
          <a:p>
            <a:r>
              <a:rPr lang="en-US"/>
              <a:t>RFA: Experiments</a:t>
            </a:r>
          </a:p>
        </p:txBody>
      </p:sp>
      <p:sp>
        <p:nvSpPr>
          <p:cNvPr id="4" name="Date Placeholder 3">
            <a:extLst>
              <a:ext uri="{FF2B5EF4-FFF2-40B4-BE49-F238E27FC236}">
                <a16:creationId xmlns:a16="http://schemas.microsoft.com/office/drawing/2014/main" id="{6ADC5871-9F1E-A8A7-D65A-0526C214015F}"/>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70755D23-3EBB-A729-E4AE-F484409DB3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48A55B9-49A6-5764-B98F-BD1BDC1168BD}"/>
              </a:ext>
            </a:extLst>
          </p:cNvPr>
          <p:cNvSpPr>
            <a:spLocks noGrp="1"/>
          </p:cNvSpPr>
          <p:nvPr>
            <p:ph type="sldNum" sz="quarter" idx="12"/>
          </p:nvPr>
        </p:nvSpPr>
        <p:spPr/>
        <p:txBody>
          <a:bodyPr/>
          <a:lstStyle/>
          <a:p>
            <a:fld id="{D4F24A5E-B0D2-394D-9970-9AE06BCB59C1}" type="slidenum">
              <a:rPr lang="en-US" smtClean="0"/>
              <a:t>45</a:t>
            </a:fld>
            <a:endParaRPr lang="en-US"/>
          </a:p>
        </p:txBody>
      </p:sp>
      <p:pic>
        <p:nvPicPr>
          <p:cNvPr id="12" name="Content Placeholder 11">
            <a:extLst>
              <a:ext uri="{FF2B5EF4-FFF2-40B4-BE49-F238E27FC236}">
                <a16:creationId xmlns:a16="http://schemas.microsoft.com/office/drawing/2014/main" id="{016D3A63-68DB-B531-BD35-C9F6CD0BD06E}"/>
              </a:ext>
            </a:extLst>
          </p:cNvPr>
          <p:cNvPicPr>
            <a:picLocks noGrp="1" noChangeAspect="1"/>
          </p:cNvPicPr>
          <p:nvPr>
            <p:ph idx="1"/>
          </p:nvPr>
        </p:nvPicPr>
        <p:blipFill>
          <a:blip r:embed="rId3"/>
          <a:stretch>
            <a:fillRect/>
          </a:stretch>
        </p:blipFill>
        <p:spPr>
          <a:xfrm>
            <a:off x="838200" y="1527969"/>
            <a:ext cx="10515600" cy="4381500"/>
          </a:xfrm>
          <a:prstGeom prst="rect">
            <a:avLst/>
          </a:prstGeom>
        </p:spPr>
      </p:pic>
    </p:spTree>
    <p:extLst>
      <p:ext uri="{BB962C8B-B14F-4D97-AF65-F5344CB8AC3E}">
        <p14:creationId xmlns:p14="http://schemas.microsoft.com/office/powerpoint/2010/main" val="103227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3F3AE9-CDCB-DC9F-2801-4720FFC42FDC}"/>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A5E69B92-3E1E-EA2A-D925-AACFB9597C1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8EE7BB-23F9-2D05-4628-B604AA4DE379}"/>
              </a:ext>
            </a:extLst>
          </p:cNvPr>
          <p:cNvSpPr>
            <a:spLocks noGrp="1"/>
          </p:cNvSpPr>
          <p:nvPr>
            <p:ph type="sldNum" sz="quarter" idx="12"/>
          </p:nvPr>
        </p:nvSpPr>
        <p:spPr/>
        <p:txBody>
          <a:bodyPr/>
          <a:lstStyle/>
          <a:p>
            <a:fld id="{D4F24A5E-B0D2-394D-9970-9AE06BCB59C1}" type="slidenum">
              <a:rPr lang="en-US" smtClean="0"/>
              <a:t>46</a:t>
            </a:fld>
            <a:endParaRPr lang="en-US"/>
          </a:p>
        </p:txBody>
      </p:sp>
      <p:sp>
        <p:nvSpPr>
          <p:cNvPr id="10" name="Title 9">
            <a:extLst>
              <a:ext uri="{FF2B5EF4-FFF2-40B4-BE49-F238E27FC236}">
                <a16:creationId xmlns:a16="http://schemas.microsoft.com/office/drawing/2014/main" id="{1C648E45-4472-E805-F5D1-FAA8A8685CFA}"/>
              </a:ext>
            </a:extLst>
          </p:cNvPr>
          <p:cNvSpPr>
            <a:spLocks noGrp="1"/>
          </p:cNvSpPr>
          <p:nvPr>
            <p:ph type="title"/>
          </p:nvPr>
        </p:nvSpPr>
        <p:spPr>
          <a:xfrm>
            <a:off x="838200" y="2977919"/>
            <a:ext cx="10515600" cy="902162"/>
          </a:xfrm>
        </p:spPr>
        <p:txBody>
          <a:bodyPr/>
          <a:lstStyle/>
          <a:p>
            <a:r>
              <a:rPr lang="en-US"/>
              <a:t>Comparing Efficient Transformers</a:t>
            </a:r>
          </a:p>
        </p:txBody>
      </p:sp>
    </p:spTree>
    <p:extLst>
      <p:ext uri="{BB962C8B-B14F-4D97-AF65-F5344CB8AC3E}">
        <p14:creationId xmlns:p14="http://schemas.microsoft.com/office/powerpoint/2010/main" val="31622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385F-F3CA-6989-9651-E6E7E2FA7FBB}"/>
              </a:ext>
            </a:extLst>
          </p:cNvPr>
          <p:cNvSpPr>
            <a:spLocks noGrp="1"/>
          </p:cNvSpPr>
          <p:nvPr>
            <p:ph type="title"/>
          </p:nvPr>
        </p:nvSpPr>
        <p:spPr/>
        <p:txBody>
          <a:bodyPr/>
          <a:lstStyle/>
          <a:p>
            <a:r>
              <a:rPr lang="en-US"/>
              <a:t>Comparison </a:t>
            </a:r>
          </a:p>
        </p:txBody>
      </p:sp>
      <p:pic>
        <p:nvPicPr>
          <p:cNvPr id="10" name="Content Placeholder 9">
            <a:extLst>
              <a:ext uri="{FF2B5EF4-FFF2-40B4-BE49-F238E27FC236}">
                <a16:creationId xmlns:a16="http://schemas.microsoft.com/office/drawing/2014/main" id="{8F13B5F7-E503-E283-8493-7B509DC99269}"/>
              </a:ext>
            </a:extLst>
          </p:cNvPr>
          <p:cNvPicPr>
            <a:picLocks noGrp="1" noChangeAspect="1"/>
          </p:cNvPicPr>
          <p:nvPr>
            <p:ph idx="1"/>
          </p:nvPr>
        </p:nvPicPr>
        <p:blipFill>
          <a:blip r:embed="rId3"/>
          <a:stretch>
            <a:fillRect/>
          </a:stretch>
        </p:blipFill>
        <p:spPr>
          <a:xfrm>
            <a:off x="2891762" y="1226086"/>
            <a:ext cx="6408475" cy="4405827"/>
          </a:xfrm>
          <a:prstGeom prst="rect">
            <a:avLst/>
          </a:prstGeom>
        </p:spPr>
      </p:pic>
      <p:sp>
        <p:nvSpPr>
          <p:cNvPr id="4" name="Date Placeholder 3">
            <a:extLst>
              <a:ext uri="{FF2B5EF4-FFF2-40B4-BE49-F238E27FC236}">
                <a16:creationId xmlns:a16="http://schemas.microsoft.com/office/drawing/2014/main" id="{9C9499E9-D4DB-572E-324B-B0F2FF17F29E}"/>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9D389CB6-D070-AA71-8B29-E657625A4FA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0EA1C53-2F84-1E23-3BE5-1FD043C4B13A}"/>
              </a:ext>
            </a:extLst>
          </p:cNvPr>
          <p:cNvSpPr>
            <a:spLocks noGrp="1"/>
          </p:cNvSpPr>
          <p:nvPr>
            <p:ph type="sldNum" sz="quarter" idx="12"/>
          </p:nvPr>
        </p:nvSpPr>
        <p:spPr/>
        <p:txBody>
          <a:bodyPr/>
          <a:lstStyle/>
          <a:p>
            <a:fld id="{D4F24A5E-B0D2-394D-9970-9AE06BCB59C1}" type="slidenum">
              <a:rPr lang="en-US" smtClean="0"/>
              <a:t>47</a:t>
            </a:fld>
            <a:endParaRPr lang="en-US"/>
          </a:p>
        </p:txBody>
      </p:sp>
      <p:sp>
        <p:nvSpPr>
          <p:cNvPr id="11" name="TextBox 10">
            <a:extLst>
              <a:ext uri="{FF2B5EF4-FFF2-40B4-BE49-F238E27FC236}">
                <a16:creationId xmlns:a16="http://schemas.microsoft.com/office/drawing/2014/main" id="{78B732CB-7AD7-BE54-54D2-EC428EC6F859}"/>
              </a:ext>
            </a:extLst>
          </p:cNvPr>
          <p:cNvSpPr txBox="1"/>
          <p:nvPr/>
        </p:nvSpPr>
        <p:spPr>
          <a:xfrm>
            <a:off x="3439887" y="5809465"/>
            <a:ext cx="5312223" cy="369332"/>
          </a:xfrm>
          <a:prstGeom prst="rect">
            <a:avLst/>
          </a:prstGeom>
          <a:noFill/>
        </p:spPr>
        <p:txBody>
          <a:bodyPr wrap="none" rtlCol="0">
            <a:spAutoFit/>
          </a:bodyPr>
          <a:lstStyle/>
          <a:p>
            <a:pPr algn="ctr"/>
            <a:r>
              <a:rPr lang="en-US">
                <a:hlinkClick r:id="rId4"/>
              </a:rPr>
              <a:t>https://github.com/google-research/long-range-arena</a:t>
            </a:r>
            <a:endParaRPr lang="en-US"/>
          </a:p>
        </p:txBody>
      </p:sp>
    </p:spTree>
    <p:extLst>
      <p:ext uri="{BB962C8B-B14F-4D97-AF65-F5344CB8AC3E}">
        <p14:creationId xmlns:p14="http://schemas.microsoft.com/office/powerpoint/2010/main" val="276201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91"/>
                            </p:stCondLst>
                            <p:childTnLst>
                              <p:par>
                                <p:cTn id="8" presetID="10"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3F3AE9-CDCB-DC9F-2801-4720FFC42FDC}"/>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A5E69B92-3E1E-EA2A-D925-AACFB9597C1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8EE7BB-23F9-2D05-4628-B604AA4DE379}"/>
              </a:ext>
            </a:extLst>
          </p:cNvPr>
          <p:cNvSpPr>
            <a:spLocks noGrp="1"/>
          </p:cNvSpPr>
          <p:nvPr>
            <p:ph type="sldNum" sz="quarter" idx="12"/>
          </p:nvPr>
        </p:nvSpPr>
        <p:spPr/>
        <p:txBody>
          <a:bodyPr/>
          <a:lstStyle/>
          <a:p>
            <a:fld id="{D4F24A5E-B0D2-394D-9970-9AE06BCB59C1}" type="slidenum">
              <a:rPr lang="en-US" smtClean="0"/>
              <a:t>48</a:t>
            </a:fld>
            <a:endParaRPr lang="en-US"/>
          </a:p>
        </p:txBody>
      </p:sp>
      <p:sp>
        <p:nvSpPr>
          <p:cNvPr id="10" name="Title 9">
            <a:extLst>
              <a:ext uri="{FF2B5EF4-FFF2-40B4-BE49-F238E27FC236}">
                <a16:creationId xmlns:a16="http://schemas.microsoft.com/office/drawing/2014/main" id="{1C648E45-4472-E805-F5D1-FAA8A8685CFA}"/>
              </a:ext>
            </a:extLst>
          </p:cNvPr>
          <p:cNvSpPr>
            <a:spLocks noGrp="1"/>
          </p:cNvSpPr>
          <p:nvPr>
            <p:ph type="title"/>
          </p:nvPr>
        </p:nvSpPr>
        <p:spPr>
          <a:xfrm>
            <a:off x="838200" y="2977919"/>
            <a:ext cx="10515600" cy="902162"/>
          </a:xfrm>
        </p:spPr>
        <p:txBody>
          <a:bodyPr/>
          <a:lstStyle/>
          <a:p>
            <a:r>
              <a:rPr lang="en-US"/>
              <a:t>Thank you :-)</a:t>
            </a:r>
          </a:p>
        </p:txBody>
      </p:sp>
    </p:spTree>
    <p:extLst>
      <p:ext uri="{BB962C8B-B14F-4D97-AF65-F5344CB8AC3E}">
        <p14:creationId xmlns:p14="http://schemas.microsoft.com/office/powerpoint/2010/main" val="1732662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184F9D61-9303-40B4-9F7E-66A9B4ED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olorful dots in a white background&#10;&#10;Description automatically generated with medium confidence">
            <a:extLst>
              <a:ext uri="{FF2B5EF4-FFF2-40B4-BE49-F238E27FC236}">
                <a16:creationId xmlns:a16="http://schemas.microsoft.com/office/drawing/2014/main" id="{4FC53338-216C-3B86-D649-87596305D1F1}"/>
              </a:ext>
            </a:extLst>
          </p:cNvPr>
          <p:cNvPicPr>
            <a:picLocks noChangeAspect="1"/>
          </p:cNvPicPr>
          <p:nvPr/>
        </p:nvPicPr>
        <p:blipFill rotWithShape="1">
          <a:blip r:embed="rId2"/>
          <a:srcRect t="10032" b="9873"/>
          <a:stretch/>
        </p:blipFill>
        <p:spPr>
          <a:xfrm>
            <a:off x="-1" y="-1"/>
            <a:ext cx="11416413" cy="6858001"/>
          </a:xfrm>
          <a:prstGeom prst="rect">
            <a:avLst/>
          </a:prstGeom>
          <a:effectLst>
            <a:outerShdw blurRad="596900" dist="330200" dir="8820000" sx="87000" sy="87000" algn="ctr" rotWithShape="0">
              <a:srgbClr val="000000">
                <a:alpha val="29000"/>
              </a:srgbClr>
            </a:outerShdw>
          </a:effectLst>
        </p:spPr>
      </p:pic>
      <p:sp>
        <p:nvSpPr>
          <p:cNvPr id="27" name="Overlay">
            <a:extLst>
              <a:ext uri="{FF2B5EF4-FFF2-40B4-BE49-F238E27FC236}">
                <a16:creationId xmlns:a16="http://schemas.microsoft.com/office/drawing/2014/main" id="{648D746A-0359-4EAE-8CF9-062E28169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4D2B3-87B8-16FB-5471-D7CAB7604E66}"/>
              </a:ext>
            </a:extLst>
          </p:cNvPr>
          <p:cNvSpPr>
            <a:spLocks noGrp="1"/>
          </p:cNvSpPr>
          <p:nvPr>
            <p:ph type="ctrTitle"/>
          </p:nvPr>
        </p:nvSpPr>
        <p:spPr>
          <a:xfrm>
            <a:off x="589558" y="1948171"/>
            <a:ext cx="4501057" cy="2661313"/>
          </a:xfrm>
        </p:spPr>
        <p:txBody>
          <a:bodyPr anchor="b">
            <a:normAutofit/>
          </a:bodyPr>
          <a:lstStyle/>
          <a:p>
            <a:pPr algn="l"/>
            <a:r>
              <a:rPr lang="en" sz="4400" dirty="0">
                <a:solidFill>
                  <a:srgbClr val="FFFFFF"/>
                </a:solidFill>
              </a:rPr>
              <a:t>State Space Models, introduction of Mamba</a:t>
            </a:r>
            <a:endParaRPr lang="en-US" sz="4400" dirty="0">
              <a:solidFill>
                <a:srgbClr val="FFFFFF"/>
              </a:solidFill>
            </a:endParaRPr>
          </a:p>
        </p:txBody>
      </p:sp>
      <p:sp>
        <p:nvSpPr>
          <p:cNvPr id="3" name="Subtitle 2">
            <a:extLst>
              <a:ext uri="{FF2B5EF4-FFF2-40B4-BE49-F238E27FC236}">
                <a16:creationId xmlns:a16="http://schemas.microsoft.com/office/drawing/2014/main" id="{EEBFDCDE-175A-04E5-51B6-309E334EC5A7}"/>
              </a:ext>
            </a:extLst>
          </p:cNvPr>
          <p:cNvSpPr>
            <a:spLocks noGrp="1"/>
          </p:cNvSpPr>
          <p:nvPr>
            <p:ph type="subTitle" idx="1"/>
          </p:nvPr>
        </p:nvSpPr>
        <p:spPr>
          <a:xfrm>
            <a:off x="589558" y="4814201"/>
            <a:ext cx="4501056" cy="1306820"/>
          </a:xfrm>
        </p:spPr>
        <p:txBody>
          <a:bodyPr anchor="t">
            <a:normAutofit/>
          </a:bodyPr>
          <a:lstStyle/>
          <a:p>
            <a:pPr algn="l"/>
            <a:endParaRPr lang="en-US">
              <a:solidFill>
                <a:srgbClr val="FFFFFF"/>
              </a:solidFill>
            </a:endParaRPr>
          </a:p>
        </p:txBody>
      </p:sp>
    </p:spTree>
    <p:extLst>
      <p:ext uri="{BB962C8B-B14F-4D97-AF65-F5344CB8AC3E}">
        <p14:creationId xmlns:p14="http://schemas.microsoft.com/office/powerpoint/2010/main" val="921397854"/>
      </p:ext>
    </p:extLst>
  </p:cSld>
  <p:clrMapOvr>
    <a:masterClrMapping/>
  </p:clrMapOvr>
  <mc:AlternateContent xmlns:mc="http://schemas.openxmlformats.org/markup-compatibility/2006" xmlns:p14="http://schemas.microsoft.com/office/powerpoint/2010/main">
    <mc:Choice Requires="p14">
      <p:transition spd="slow" p14:dur="2000" advTm="20298"/>
    </mc:Choice>
    <mc:Fallback xmlns="">
      <p:transition spd="slow" advTm="2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381B-9DCA-38A0-D011-22E82B79CB0C}"/>
              </a:ext>
            </a:extLst>
          </p:cNvPr>
          <p:cNvSpPr>
            <a:spLocks noGrp="1"/>
          </p:cNvSpPr>
          <p:nvPr>
            <p:ph type="title"/>
          </p:nvPr>
        </p:nvSpPr>
        <p:spPr/>
        <p:txBody>
          <a:bodyPr/>
          <a:lstStyle/>
          <a:p>
            <a:r>
              <a:rPr lang="en-US"/>
              <a:t>Solutions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B45BB6-7822-C7FE-7146-21AD9D5537D8}"/>
                  </a:ext>
                </a:extLst>
              </p:cNvPr>
              <p:cNvSpPr>
                <a:spLocks noGrp="1"/>
              </p:cNvSpPr>
              <p:nvPr>
                <p:ph idx="1"/>
              </p:nvPr>
            </p:nvSpPr>
            <p:spPr/>
            <p:txBody>
              <a:bodyPr/>
              <a:lstStyle/>
              <a:p>
                <a:r>
                  <a:rPr lang="en-US"/>
                  <a:t>Sparse Transformers (April 2019) by Child et al.</a:t>
                </a:r>
              </a:p>
              <a:p>
                <a:pPr lvl="1"/>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rad>
                          <m:radPr>
                            <m:ctrlPr>
                              <a:rPr lang="en-CA" b="0" i="1" smtClean="0">
                                <a:latin typeface="Cambria Math" panose="02040503050406030204" pitchFamily="18" charset="0"/>
                              </a:rPr>
                            </m:ctrlPr>
                          </m:radPr>
                          <m:deg>
                            <m:r>
                              <m:rPr>
                                <m:brk m:alnAt="7"/>
                              </m:rPr>
                              <a:rPr lang="en-CA" b="0" i="1" smtClean="0">
                                <a:latin typeface="Cambria Math" panose="02040503050406030204" pitchFamily="18" charset="0"/>
                              </a:rPr>
                              <m:t>𝑝</m:t>
                            </m:r>
                          </m:deg>
                          <m:e>
                            <m:r>
                              <a:rPr lang="en-CA" b="0" i="1" smtClean="0">
                                <a:latin typeface="Cambria Math" panose="02040503050406030204" pitchFamily="18" charset="0"/>
                              </a:rPr>
                              <m:t>𝑁</m:t>
                            </m:r>
                          </m:e>
                        </m:rad>
                      </m:e>
                    </m:d>
                  </m:oMath>
                </a14:m>
                <a:r>
                  <a:rPr lang="en-US"/>
                  <a:t> time and space cost.</a:t>
                </a:r>
              </a:p>
              <a:p>
                <a:r>
                  <a:rPr lang="en-US" err="1"/>
                  <a:t>Linformer</a:t>
                </a:r>
                <a:r>
                  <a:rPr lang="en-US"/>
                  <a:t> (June 2020) by Wang et al.</a:t>
                </a:r>
              </a:p>
              <a:p>
                <a:r>
                  <a:rPr lang="en-US"/>
                  <a:t>Linearized Attention (August 2020) by </a:t>
                </a:r>
                <a:r>
                  <a:rPr lang="en-US" err="1"/>
                  <a:t>Katharopoulos</a:t>
                </a:r>
                <a:r>
                  <a:rPr lang="en-US"/>
                  <a:t> et al.</a:t>
                </a:r>
              </a:p>
              <a:p>
                <a:r>
                  <a:rPr lang="en-US" err="1"/>
                  <a:t>Longformer</a:t>
                </a:r>
                <a:r>
                  <a:rPr lang="en-US"/>
                  <a:t> (December 2020) by </a:t>
                </a:r>
                <a:r>
                  <a:rPr lang="en-US" err="1"/>
                  <a:t>Beltagy</a:t>
                </a:r>
                <a:r>
                  <a:rPr lang="en-US"/>
                  <a:t> et al.</a:t>
                </a:r>
              </a:p>
              <a:p>
                <a:r>
                  <a:rPr lang="en-US"/>
                  <a:t>Random Feature Attention (RFA) (March 2021) by Peng et al.</a:t>
                </a:r>
              </a:p>
              <a:p>
                <a:pPr lvl="1"/>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e>
                    </m:d>
                  </m:oMath>
                </a14:m>
                <a:r>
                  <a:rPr lang="en-US"/>
                  <a:t> time and space cost.</a:t>
                </a:r>
              </a:p>
              <a:p>
                <a:pPr lvl="1"/>
                <a:r>
                  <a:rPr lang="en-US"/>
                  <a:t>Some even constant space cost.</a:t>
                </a:r>
              </a:p>
            </p:txBody>
          </p:sp>
        </mc:Choice>
        <mc:Fallback xmlns="">
          <p:sp>
            <p:nvSpPr>
              <p:cNvPr id="3" name="Content Placeholder 2">
                <a:extLst>
                  <a:ext uri="{FF2B5EF4-FFF2-40B4-BE49-F238E27FC236}">
                    <a16:creationId xmlns:a16="http://schemas.microsoft.com/office/drawing/2014/main" id="{B6B45BB6-7822-C7FE-7146-21AD9D5537D8}"/>
                  </a:ext>
                </a:extLst>
              </p:cNvPr>
              <p:cNvSpPr>
                <a:spLocks noGrp="1" noRot="1" noChangeAspect="1" noMove="1" noResize="1" noEditPoints="1" noAdjustHandles="1" noChangeArrowheads="1" noChangeShapeType="1" noTextEdit="1"/>
              </p:cNvSpPr>
              <p:nvPr>
                <p:ph idx="1"/>
              </p:nvPr>
            </p:nvSpPr>
            <p:spPr>
              <a:blipFill>
                <a:blip r:embed="rId3"/>
                <a:stretch>
                  <a:fillRect l="-1043" t="-2109"/>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54936C6A-7779-E2BD-CE1A-4F88582EA5F2}"/>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FAA6C842-41DC-CFB4-A98A-742817F9D45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878B434-B772-914E-1995-009266E978B9}"/>
              </a:ext>
            </a:extLst>
          </p:cNvPr>
          <p:cNvSpPr>
            <a:spLocks noGrp="1"/>
          </p:cNvSpPr>
          <p:nvPr>
            <p:ph type="sldNum" sz="quarter" idx="12"/>
          </p:nvPr>
        </p:nvSpPr>
        <p:spPr/>
        <p:txBody>
          <a:bodyPr/>
          <a:lstStyle/>
          <a:p>
            <a:fld id="{D4F24A5E-B0D2-394D-9970-9AE06BCB59C1}" type="slidenum">
              <a:rPr lang="en-US" smtClean="0"/>
              <a:t>5</a:t>
            </a:fld>
            <a:endParaRPr lang="en-US"/>
          </a:p>
        </p:txBody>
      </p:sp>
    </p:spTree>
    <p:extLst>
      <p:ext uri="{BB962C8B-B14F-4D97-AF65-F5344CB8AC3E}">
        <p14:creationId xmlns:p14="http://schemas.microsoft.com/office/powerpoint/2010/main" val="27017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20"/>
                                  </p:iterate>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20"/>
                                  </p:iterate>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20"/>
                                  </p:iterate>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20"/>
                                  </p:iterate>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iterate type="lt">
                                    <p:tmAbs val="20"/>
                                  </p:iterate>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18A3E-AAD7-3DDC-8795-F63805046FBE}"/>
              </a:ext>
            </a:extLst>
          </p:cNvPr>
          <p:cNvSpPr>
            <a:spLocks noGrp="1"/>
          </p:cNvSpPr>
          <p:nvPr>
            <p:ph type="title"/>
          </p:nvPr>
        </p:nvSpPr>
        <p:spPr>
          <a:xfrm>
            <a:off x="1043631" y="809898"/>
            <a:ext cx="9942716" cy="1554480"/>
          </a:xfrm>
        </p:spPr>
        <p:txBody>
          <a:bodyPr anchor="ctr">
            <a:normAutofit/>
          </a:bodyPr>
          <a:lstStyle/>
          <a:p>
            <a:r>
              <a:rPr lang="en-US" sz="4800" dirty="0"/>
              <a:t>Introduction </a:t>
            </a:r>
          </a:p>
        </p:txBody>
      </p:sp>
      <p:sp>
        <p:nvSpPr>
          <p:cNvPr id="3" name="Content Placeholder 2">
            <a:extLst>
              <a:ext uri="{FF2B5EF4-FFF2-40B4-BE49-F238E27FC236}">
                <a16:creationId xmlns:a16="http://schemas.microsoft.com/office/drawing/2014/main" id="{7653932E-97F1-DE26-16CC-CB3A76100A9F}"/>
              </a:ext>
            </a:extLst>
          </p:cNvPr>
          <p:cNvSpPr>
            <a:spLocks noGrp="1"/>
          </p:cNvSpPr>
          <p:nvPr>
            <p:ph idx="1"/>
          </p:nvPr>
        </p:nvSpPr>
        <p:spPr>
          <a:xfrm>
            <a:off x="1043631" y="3360655"/>
            <a:ext cx="9941319" cy="3124658"/>
          </a:xfrm>
        </p:spPr>
        <p:txBody>
          <a:bodyPr anchor="ctr">
            <a:normAutofit/>
          </a:bodyPr>
          <a:lstStyle/>
          <a:p>
            <a:r>
              <a:rPr lang="en-US" sz="2400" dirty="0">
                <a:effectLst/>
                <a:latin typeface="SFRM1000"/>
              </a:rPr>
              <a:t>Foundation models (FMs), or large models pretrained on massive data then adapted for downstream tasks </a:t>
            </a:r>
            <a:endParaRPr lang="en-US" sz="2400" dirty="0"/>
          </a:p>
          <a:p>
            <a:r>
              <a:rPr lang="en-US" sz="2400" dirty="0">
                <a:latin typeface="SFRM1000"/>
              </a:rPr>
              <a:t>M</a:t>
            </a:r>
            <a:r>
              <a:rPr lang="en-US" sz="2400" dirty="0">
                <a:effectLst/>
                <a:latin typeface="SFRM1000"/>
              </a:rPr>
              <a:t>odern FMs are predominantly based on a single type of sequence model: the Transformer and its core attention layer </a:t>
            </a:r>
            <a:endParaRPr lang="en-US" sz="2400" dirty="0"/>
          </a:p>
          <a:p>
            <a:r>
              <a:rPr lang="en-US" sz="2400" dirty="0">
                <a:effectLst/>
                <a:latin typeface="SFRM1000"/>
              </a:rPr>
              <a:t>Problem with Transformers: an inability to model anything outside of a finite window, and quadratic scaling with respect to the window length. </a:t>
            </a:r>
            <a:endParaRPr lang="en-US" sz="2400" dirty="0"/>
          </a:p>
          <a:p>
            <a:r>
              <a:rPr lang="en-US" sz="2400" dirty="0">
                <a:latin typeface="SFRM1000"/>
              </a:rPr>
              <a:t>S</a:t>
            </a:r>
            <a:r>
              <a:rPr lang="en-US" sz="2400" dirty="0">
                <a:effectLst/>
                <a:latin typeface="SFRM1000"/>
              </a:rPr>
              <a:t>tructured state space sequence models (S4) intend to address these issues </a:t>
            </a:r>
            <a:endParaRPr lang="en-US" sz="2400" dirty="0"/>
          </a:p>
          <a:p>
            <a:endParaRPr lang="en-US" sz="2400" dirty="0"/>
          </a:p>
          <a:p>
            <a:endParaRPr lang="en-US" sz="2400" dirty="0">
              <a:effectLst/>
              <a:latin typeface="SFRM1000"/>
            </a:endParaRPr>
          </a:p>
          <a:p>
            <a:endParaRPr lang="en-US" sz="2400" dirty="0"/>
          </a:p>
          <a:p>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44046"/>
      </p:ext>
    </p:extLst>
  </p:cSld>
  <p:clrMapOvr>
    <a:masterClrMapping/>
  </p:clrMapOvr>
  <mc:AlternateContent xmlns:mc="http://schemas.openxmlformats.org/markup-compatibility/2006" xmlns:p14="http://schemas.microsoft.com/office/powerpoint/2010/main">
    <mc:Choice Requires="p14">
      <p:transition spd="slow" p14:dur="2000" advTm="191457"/>
    </mc:Choice>
    <mc:Fallback xmlns="">
      <p:transition spd="slow" advTm="19145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1171074" y="1396686"/>
            <a:ext cx="3240506" cy="4064628"/>
          </a:xfrm>
        </p:spPr>
        <p:txBody>
          <a:bodyPr>
            <a:normAutofit/>
          </a:bodyPr>
          <a:lstStyle/>
          <a:p>
            <a:r>
              <a:rPr lang="en-US">
                <a:solidFill>
                  <a:srgbClr val="FFFFFF"/>
                </a:solidFill>
                <a:effectLst/>
                <a:latin typeface="SFRM1000"/>
              </a:rPr>
              <a:t>Structured State Space for Sequence Modeling (S4)</a:t>
            </a:r>
            <a:endParaRPr lang="en-US">
              <a:solidFill>
                <a:srgbClr val="FFFFFF"/>
              </a:solidFill>
            </a:endParaRPr>
          </a:p>
        </p:txBody>
      </p:sp>
      <p:sp>
        <p:nvSpPr>
          <p:cNvPr id="26" name="Arc 2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5370153" y="1526033"/>
            <a:ext cx="6416686" cy="4619938"/>
          </a:xfrm>
        </p:spPr>
        <p:txBody>
          <a:bodyPr>
            <a:normAutofit/>
          </a:bodyPr>
          <a:lstStyle/>
          <a:p>
            <a:r>
              <a:rPr lang="en-US" sz="2400" dirty="0">
                <a:effectLst/>
                <a:latin typeface="SFRM0900"/>
              </a:rPr>
              <a:t>Many </a:t>
            </a:r>
            <a:r>
              <a:rPr lang="en-US" sz="2400" dirty="0" err="1">
                <a:effectLst/>
                <a:latin typeface="SFRM0900"/>
              </a:rPr>
              <a:t>subquadratic</a:t>
            </a:r>
            <a:r>
              <a:rPr lang="en-US" sz="2400" dirty="0">
                <a:effectLst/>
                <a:latin typeface="SFRM0900"/>
              </a:rPr>
              <a:t>-time architectures such as linear attention, gated convolution and recurrent models, and structured state space models (SSMs) have been developed to address Transformers’ computational inefficiency on long sequences</a:t>
            </a:r>
          </a:p>
          <a:p>
            <a:r>
              <a:rPr lang="en-US" sz="2400" dirty="0">
                <a:effectLst/>
                <a:latin typeface="SFRM1000"/>
              </a:rPr>
              <a:t>SSM models can be interpreted as a combination of recurrent neural networks (RNNs) and convolutional neural networks (CNN)</a:t>
            </a:r>
            <a:endParaRPr lang="en-US" sz="2400" dirty="0">
              <a:effectLst/>
              <a:latin typeface="SFRM0900"/>
            </a:endParaRPr>
          </a:p>
          <a:p>
            <a:pPr lvl="1"/>
            <a:endParaRPr lang="en-US" sz="1500" dirty="0">
              <a:latin typeface="SFRM0900"/>
            </a:endParaRPr>
          </a:p>
          <a:p>
            <a:endParaRPr lang="en-US" sz="1500" dirty="0"/>
          </a:p>
          <a:p>
            <a:pPr lvl="1"/>
            <a:endParaRPr lang="en-US" sz="1500" dirty="0"/>
          </a:p>
          <a:p>
            <a:endParaRPr lang="en-US" sz="1500" dirty="0"/>
          </a:p>
          <a:p>
            <a:endParaRPr lang="en-US" sz="1500" dirty="0"/>
          </a:p>
        </p:txBody>
      </p:sp>
    </p:spTree>
    <p:extLst>
      <p:ext uri="{BB962C8B-B14F-4D97-AF65-F5344CB8AC3E}">
        <p14:creationId xmlns:p14="http://schemas.microsoft.com/office/powerpoint/2010/main" val="2649649335"/>
      </p:ext>
    </p:extLst>
  </p:cSld>
  <p:clrMapOvr>
    <a:masterClrMapping/>
  </p:clrMapOvr>
  <mc:AlternateContent xmlns:mc="http://schemas.openxmlformats.org/markup-compatibility/2006" xmlns:p14="http://schemas.microsoft.com/office/powerpoint/2010/main">
    <mc:Choice Requires="p14">
      <p:transition spd="slow" p14:dur="2000" advTm="46928"/>
    </mc:Choice>
    <mc:Fallback xmlns="">
      <p:transition spd="slow" advTm="46928"/>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1171074" y="1396686"/>
            <a:ext cx="3240506" cy="4064628"/>
          </a:xfrm>
        </p:spPr>
        <p:txBody>
          <a:bodyPr>
            <a:normAutofit/>
          </a:bodyPr>
          <a:lstStyle/>
          <a:p>
            <a:r>
              <a:rPr lang="en-US">
                <a:solidFill>
                  <a:srgbClr val="FFFFFF"/>
                </a:solidFill>
                <a:effectLst/>
                <a:latin typeface="SFRM1000"/>
              </a:rPr>
              <a:t>Structured State Space for Sequence Modeling (S4)</a:t>
            </a:r>
            <a:endParaRPr lang="en-US">
              <a:solidFill>
                <a:srgbClr val="FFFFFF"/>
              </a:solidFill>
            </a:endParaRPr>
          </a:p>
        </p:txBody>
      </p:sp>
      <p:sp>
        <p:nvSpPr>
          <p:cNvPr id="26" name="Arc 2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5370153" y="1526033"/>
            <a:ext cx="5536397" cy="3935281"/>
          </a:xfrm>
        </p:spPr>
        <p:txBody>
          <a:bodyPr>
            <a:normAutofit/>
          </a:bodyPr>
          <a:lstStyle/>
          <a:p>
            <a:r>
              <a:rPr lang="en-US" dirty="0">
                <a:latin typeface="SFRM0900"/>
              </a:rPr>
              <a:t>a new approach to very long-range sequence modeling tasks for vision, language, and audio </a:t>
            </a:r>
          </a:p>
          <a:p>
            <a:r>
              <a:rPr lang="en-US" dirty="0">
                <a:latin typeface="SFRM0900"/>
              </a:rPr>
              <a:t>Have a capacity to capture dependencies over tens of thousands of steps.</a:t>
            </a:r>
          </a:p>
          <a:p>
            <a:endParaRPr lang="en-US"/>
          </a:p>
          <a:p>
            <a:pPr lvl="1"/>
            <a:endParaRPr lang="en-US" dirty="0"/>
          </a:p>
          <a:p>
            <a:endParaRPr lang="en-US"/>
          </a:p>
          <a:p>
            <a:endParaRPr lang="en-US"/>
          </a:p>
        </p:txBody>
      </p:sp>
    </p:spTree>
    <p:extLst>
      <p:ext uri="{BB962C8B-B14F-4D97-AF65-F5344CB8AC3E}">
        <p14:creationId xmlns:p14="http://schemas.microsoft.com/office/powerpoint/2010/main" val="1198056455"/>
      </p:ext>
    </p:extLst>
  </p:cSld>
  <p:clrMapOvr>
    <a:masterClrMapping/>
  </p:clrMapOvr>
  <mc:AlternateContent xmlns:mc="http://schemas.openxmlformats.org/markup-compatibility/2006" xmlns:p14="http://schemas.microsoft.com/office/powerpoint/2010/main">
    <mc:Choice Requires="p14">
      <p:transition spd="slow" p14:dur="2000" advTm="63363"/>
    </mc:Choice>
    <mc:Fallback xmlns="">
      <p:transition spd="slow" advTm="6336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4654296" y="329184"/>
            <a:ext cx="6894576" cy="1783080"/>
          </a:xfrm>
        </p:spPr>
        <p:txBody>
          <a:bodyPr anchor="b">
            <a:normAutofit/>
          </a:bodyPr>
          <a:lstStyle/>
          <a:p>
            <a:r>
              <a:rPr lang="en-US" sz="5400">
                <a:effectLst/>
                <a:latin typeface="SFRM1000"/>
              </a:rPr>
              <a:t>State Space Models</a:t>
            </a:r>
            <a:endParaRPr lang="en-US" sz="5400"/>
          </a:p>
        </p:txBody>
      </p:sp>
      <p:pic>
        <p:nvPicPr>
          <p:cNvPr id="19" name="Picture 18" descr="Orbiting balls art">
            <a:extLst>
              <a:ext uri="{FF2B5EF4-FFF2-40B4-BE49-F238E27FC236}">
                <a16:creationId xmlns:a16="http://schemas.microsoft.com/office/drawing/2014/main" id="{578552B3-C4A1-C9D5-E256-4D7CBD07AAF9}"/>
              </a:ext>
            </a:extLst>
          </p:cNvPr>
          <p:cNvPicPr>
            <a:picLocks noChangeAspect="1"/>
          </p:cNvPicPr>
          <p:nvPr/>
        </p:nvPicPr>
        <p:blipFill rotWithShape="1">
          <a:blip r:embed="rId2"/>
          <a:srcRect l="34377" r="21304"/>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4654296" y="2706624"/>
            <a:ext cx="6894576" cy="3483864"/>
          </a:xfrm>
        </p:spPr>
        <p:txBody>
          <a:bodyPr>
            <a:normAutofit fontScale="92500"/>
          </a:bodyPr>
          <a:lstStyle/>
          <a:p>
            <a:r>
              <a:rPr lang="en-US" sz="2200" b="1" dirty="0"/>
              <a:t>Goal: </a:t>
            </a:r>
            <a:r>
              <a:rPr lang="en-US" sz="2200" dirty="0"/>
              <a:t>efficient modeling of long sequences</a:t>
            </a:r>
          </a:p>
          <a:p>
            <a:r>
              <a:rPr lang="en-US" sz="2200" b="1" dirty="0"/>
              <a:t>Solution: </a:t>
            </a:r>
            <a:r>
              <a:rPr lang="en-US" sz="2200" dirty="0"/>
              <a:t>build a new neural network layer based on State Space Models.</a:t>
            </a:r>
          </a:p>
          <a:p>
            <a:r>
              <a:rPr lang="en-US" sz="2200" dirty="0"/>
              <a:t>RNN can be used but they are sequentially computed. </a:t>
            </a:r>
          </a:p>
          <a:p>
            <a:r>
              <a:rPr lang="en-US" sz="2200" dirty="0"/>
              <a:t>Transformers are not sequential like RNN but they come with heavy computation cost with longer sequence</a:t>
            </a:r>
          </a:p>
          <a:p>
            <a:r>
              <a:rPr lang="en-US" sz="2200" dirty="0"/>
              <a:t>Can we do something better?</a:t>
            </a:r>
            <a:r>
              <a:rPr lang="en-US" sz="2200" i="1" dirty="0"/>
              <a:t> Maybe with</a:t>
            </a:r>
            <a:r>
              <a:rPr lang="en-US" sz="2200" dirty="0"/>
              <a:t> “</a:t>
            </a:r>
            <a:r>
              <a:rPr lang="en-US" sz="2200" i="1" dirty="0"/>
              <a:t>state space model”</a:t>
            </a:r>
          </a:p>
          <a:p>
            <a:endParaRPr lang="en-US" sz="2200" dirty="0"/>
          </a:p>
          <a:p>
            <a:pPr marL="0" indent="0">
              <a:buNone/>
            </a:pPr>
            <a:r>
              <a:rPr lang="en-US" sz="2200" dirty="0"/>
              <a:t>But what is state space model?</a:t>
            </a:r>
          </a:p>
          <a:p>
            <a:pPr lvl="1"/>
            <a:endParaRPr lang="en-US" sz="2200" dirty="0"/>
          </a:p>
          <a:p>
            <a:endParaRPr lang="en-US" sz="2200" dirty="0"/>
          </a:p>
          <a:p>
            <a:endParaRPr lang="en-US" sz="2200" dirty="0"/>
          </a:p>
        </p:txBody>
      </p:sp>
    </p:spTree>
    <p:extLst>
      <p:ext uri="{BB962C8B-B14F-4D97-AF65-F5344CB8AC3E}">
        <p14:creationId xmlns:p14="http://schemas.microsoft.com/office/powerpoint/2010/main" val="2044669341"/>
      </p:ext>
    </p:extLst>
  </p:cSld>
  <p:clrMapOvr>
    <a:masterClrMapping/>
  </p:clrMapOvr>
  <mc:AlternateContent xmlns:mc="http://schemas.openxmlformats.org/markup-compatibility/2006" xmlns:p14="http://schemas.microsoft.com/office/powerpoint/2010/main">
    <mc:Choice Requires="p14">
      <p:transition spd="slow" p14:dur="2000" advTm="112955"/>
    </mc:Choice>
    <mc:Fallback xmlns="">
      <p:transition spd="slow" advTm="11295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640080"/>
            <a:ext cx="4818888" cy="1481328"/>
          </a:xfrm>
        </p:spPr>
        <p:txBody>
          <a:bodyPr anchor="b">
            <a:normAutofit/>
          </a:bodyPr>
          <a:lstStyle/>
          <a:p>
            <a:r>
              <a:rPr lang="en-US" sz="5000" dirty="0">
                <a:effectLst/>
                <a:latin typeface="SFRM1000"/>
              </a:rPr>
              <a:t>What is state space model?</a:t>
            </a:r>
            <a:endParaRPr lang="en-US" sz="5000" dirty="0"/>
          </a:p>
        </p:txBody>
      </p:sp>
      <p:sp>
        <p:nvSpPr>
          <p:cNvPr id="4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630936" y="2556752"/>
                <a:ext cx="5468112" cy="4038524"/>
              </a:xfrm>
            </p:spPr>
            <p:txBody>
              <a:bodyPr anchor="t">
                <a:normAutofit fontScale="92500" lnSpcReduction="20000"/>
              </a:bodyPr>
              <a:lstStyle/>
              <a:p>
                <a:r>
                  <a:rPr lang="en-US" sz="2400" b="0" i="0" dirty="0">
                    <a:effectLst/>
                    <a:latin typeface="et-book"/>
                  </a:rPr>
                  <a:t>It maps a 1-Dimensional input signal </a:t>
                </a:r>
                <a14:m>
                  <m:oMath xmlns:m="http://schemas.openxmlformats.org/officeDocument/2006/math">
                    <m:r>
                      <a:rPr lang="en-US" sz="2400" b="0" i="1">
                        <a:effectLst/>
                        <a:latin typeface="Cambria Math" panose="02040503050406030204" pitchFamily="18" charset="0"/>
                      </a:rPr>
                      <m:t>𝑢</m:t>
                    </m:r>
                    <m:r>
                      <a:rPr lang="en-US" sz="2400" b="0" i="1">
                        <a:effectLst/>
                        <a:latin typeface="Cambria Math" panose="02040503050406030204" pitchFamily="18" charset="0"/>
                      </a:rPr>
                      <m:t>(</m:t>
                    </m:r>
                    <m:r>
                      <a:rPr lang="en-US" sz="2400" b="0" i="1">
                        <a:effectLst/>
                        <a:latin typeface="Cambria Math" panose="02040503050406030204" pitchFamily="18" charset="0"/>
                      </a:rPr>
                      <m:t>𝑡</m:t>
                    </m:r>
                    <m:r>
                      <a:rPr lang="en-US" sz="2400" b="0" i="1">
                        <a:effectLst/>
                        <a:latin typeface="Cambria Math" panose="02040503050406030204" pitchFamily="18" charset="0"/>
                      </a:rPr>
                      <m:t>)</m:t>
                    </m:r>
                  </m:oMath>
                </a14:m>
                <a:r>
                  <a:rPr lang="en-US" sz="2400" b="0" i="0" dirty="0">
                    <a:effectLst/>
                    <a:latin typeface="et-book"/>
                  </a:rPr>
                  <a:t> to an </a:t>
                </a:r>
                <a:r>
                  <a:rPr lang="en-US" sz="2400" b="0" dirty="0">
                    <a:effectLst/>
                  </a:rPr>
                  <a:t> </a:t>
                </a:r>
                <a14:m>
                  <m:oMath xmlns:m="http://schemas.openxmlformats.org/officeDocument/2006/math">
                    <m:r>
                      <a:rPr lang="en-US" sz="2400" b="0" i="1">
                        <a:effectLst/>
                        <a:latin typeface="Cambria Math" panose="02040503050406030204" pitchFamily="18" charset="0"/>
                      </a:rPr>
                      <m:t>𝑁</m:t>
                    </m:r>
                  </m:oMath>
                </a14:m>
                <a:r>
                  <a:rPr lang="en-US" sz="2400" b="0" i="0" dirty="0">
                    <a:effectLst/>
                    <a:latin typeface="et-book"/>
                  </a:rPr>
                  <a:t>-Dimensional latent state </a:t>
                </a:r>
                <a:r>
                  <a:rPr lang="en-US" sz="2400" b="0" dirty="0">
                    <a:effectLst/>
                  </a:rPr>
                  <a:t> x</a:t>
                </a:r>
                <a14:m>
                  <m:oMath xmlns:m="http://schemas.openxmlformats.org/officeDocument/2006/math">
                    <m:r>
                      <a:rPr lang="en-US" sz="2400" b="0" i="1">
                        <a:effectLst/>
                        <a:latin typeface="Cambria Math" panose="02040503050406030204" pitchFamily="18" charset="0"/>
                      </a:rPr>
                      <m:t>(</m:t>
                    </m:r>
                    <m:r>
                      <a:rPr lang="en-US" sz="2400" b="0" i="1">
                        <a:effectLst/>
                        <a:latin typeface="Cambria Math" panose="02040503050406030204" pitchFamily="18" charset="0"/>
                      </a:rPr>
                      <m:t>𝑡</m:t>
                    </m:r>
                    <m:r>
                      <a:rPr lang="en-US" sz="2400" b="0" i="1">
                        <a:effectLst/>
                        <a:latin typeface="Cambria Math" panose="02040503050406030204" pitchFamily="18" charset="0"/>
                      </a:rPr>
                      <m:t>)</m:t>
                    </m:r>
                  </m:oMath>
                </a14:m>
                <a:r>
                  <a:rPr lang="en-US" sz="2400" b="0" i="0" dirty="0">
                    <a:effectLst/>
                    <a:latin typeface="et-book"/>
                  </a:rPr>
                  <a:t> </a:t>
                </a:r>
              </a:p>
              <a:p>
                <a:r>
                  <a:rPr lang="en-US" sz="2400" b="0" i="0" dirty="0">
                    <a:effectLst/>
                    <a:latin typeface="et-book"/>
                  </a:rPr>
                  <a:t>Then it projects the result to a 1-Dimensional output signal </a:t>
                </a:r>
                <a:r>
                  <a:rPr lang="en-US" sz="2400" b="0" dirty="0">
                    <a:effectLst/>
                  </a:rPr>
                  <a:t> </a:t>
                </a:r>
                <a14:m>
                  <m:oMath xmlns:m="http://schemas.openxmlformats.org/officeDocument/2006/math">
                    <m:r>
                      <m:rPr>
                        <m:sty m:val="p"/>
                      </m:rPr>
                      <a:rPr lang="en-US" sz="2400" b="0" i="0">
                        <a:effectLst/>
                        <a:latin typeface="Cambria Math" panose="02040503050406030204" pitchFamily="18" charset="0"/>
                      </a:rPr>
                      <m:t>y</m:t>
                    </m:r>
                    <m:r>
                      <a:rPr lang="en-US" sz="2400" b="0" i="1">
                        <a:effectLst/>
                        <a:latin typeface="Cambria Math" panose="02040503050406030204" pitchFamily="18" charset="0"/>
                      </a:rPr>
                      <m:t>(</m:t>
                    </m:r>
                    <m:r>
                      <a:rPr lang="en-US" sz="2400" b="0" i="1">
                        <a:effectLst/>
                        <a:latin typeface="Cambria Math" panose="02040503050406030204" pitchFamily="18" charset="0"/>
                      </a:rPr>
                      <m:t>𝑡</m:t>
                    </m:r>
                    <m:r>
                      <a:rPr lang="en-US" sz="2400" b="0" i="1">
                        <a:effectLst/>
                        <a:latin typeface="Cambria Math" panose="02040503050406030204" pitchFamily="18" charset="0"/>
                      </a:rPr>
                      <m:t>)</m:t>
                    </m:r>
                  </m:oMath>
                </a14:m>
                <a:r>
                  <a:rPr lang="en-US" sz="2400" b="0" i="0" dirty="0">
                    <a:effectLst/>
                    <a:latin typeface="et-book"/>
                  </a:rPr>
                  <a:t> </a:t>
                </a:r>
              </a:p>
              <a:p>
                <a:r>
                  <a:rPr lang="en-US" sz="2400" b="0" i="0" dirty="0">
                    <a:solidFill>
                      <a:srgbClr val="FF0000"/>
                    </a:solidFill>
                    <a:effectLst/>
                    <a:latin typeface="et-book"/>
                  </a:rPr>
                  <a:t>Note: </a:t>
                </a:r>
                <a:r>
                  <a:rPr lang="en-US" sz="2400" b="0" i="0" dirty="0">
                    <a:effectLst/>
                    <a:latin typeface="et-book"/>
                  </a:rPr>
                  <a:t>The input and output can be multi-dimensional, for simplicity we assume here it is 1-dimensional</a:t>
                </a:r>
                <a:endParaRPr lang="en-US" sz="2400" dirty="0"/>
              </a:p>
              <a:p>
                <a:r>
                  <a:rPr lang="en-US" sz="2400" dirty="0">
                    <a:latin typeface="et-book"/>
                  </a:rPr>
                  <a:t>SSM is used as a black-box representation in a deep sequence model</a:t>
                </a:r>
                <a:r>
                  <a:rPr lang="en-US" sz="2400" b="1" dirty="0">
                    <a:latin typeface="et-book"/>
                  </a:rPr>
                  <a:t>, where </a:t>
                </a:r>
                <a14:m>
                  <m:oMath xmlns:m="http://schemas.openxmlformats.org/officeDocument/2006/math">
                    <m:r>
                      <a:rPr lang="en-US" sz="2400" b="1" i="1">
                        <a:latin typeface="Cambria Math" panose="02040503050406030204" pitchFamily="18" charset="0"/>
                      </a:rPr>
                      <m:t>𝑨</m:t>
                    </m:r>
                    <m:r>
                      <a:rPr lang="en-US" sz="2400" b="1" i="1">
                        <a:latin typeface="Cambria Math" panose="02040503050406030204" pitchFamily="18" charset="0"/>
                      </a:rPr>
                      <m:t>, </m:t>
                    </m:r>
                    <m:r>
                      <a:rPr lang="en-US" sz="2400" b="1" i="1">
                        <a:latin typeface="Cambria Math" panose="02040503050406030204" pitchFamily="18" charset="0"/>
                      </a:rPr>
                      <m:t>𝑩</m:t>
                    </m:r>
                    <m:r>
                      <a:rPr lang="en-US" sz="2400" b="1" i="1">
                        <a:latin typeface="Cambria Math" panose="02040503050406030204" pitchFamily="18" charset="0"/>
                      </a:rPr>
                      <m:t>, </m:t>
                    </m:r>
                    <m:r>
                      <a:rPr lang="en-US" sz="2400" b="1" i="1">
                        <a:latin typeface="Cambria Math" panose="02040503050406030204" pitchFamily="18" charset="0"/>
                      </a:rPr>
                      <m:t>𝑪</m:t>
                    </m:r>
                    <m:r>
                      <a:rPr lang="en-US" sz="2400" b="1" i="1">
                        <a:latin typeface="Cambria Math" panose="02040503050406030204" pitchFamily="18" charset="0"/>
                      </a:rPr>
                      <m:t>, </m:t>
                    </m:r>
                    <m:r>
                      <a:rPr lang="en-US" sz="2400" b="1" i="1">
                        <a:latin typeface="Cambria Math" panose="02040503050406030204" pitchFamily="18" charset="0"/>
                      </a:rPr>
                      <m:t>𝑫</m:t>
                    </m:r>
                  </m:oMath>
                </a14:m>
                <a:r>
                  <a:rPr lang="en-US" sz="2400" b="1" i="0" dirty="0">
                    <a:effectLst/>
                    <a:latin typeface="et-book"/>
                  </a:rPr>
                  <a:t> </a:t>
                </a:r>
                <a:r>
                  <a:rPr lang="en-US" sz="2400" b="1" dirty="0">
                    <a:latin typeface="et-book"/>
                  </a:rPr>
                  <a:t>are parameters learned by gradient descent. </a:t>
                </a:r>
              </a:p>
              <a:p>
                <a:r>
                  <a:rPr lang="en-US" sz="2400" dirty="0">
                    <a:solidFill>
                      <a:srgbClr val="FF0000"/>
                    </a:solidFill>
                    <a:latin typeface="et-book"/>
                  </a:rPr>
                  <a:t>Note: </a:t>
                </a:r>
                <a:r>
                  <a:rPr lang="en-US" sz="2400" dirty="0">
                    <a:latin typeface="et-book"/>
                  </a:rPr>
                  <a:t>We discard the term D for simplicity in next follow-up equations </a:t>
                </a:r>
              </a:p>
              <a:p>
                <a:endParaRPr lang="en-US" sz="2200" b="1" dirty="0"/>
              </a:p>
              <a:p>
                <a:endParaRPr lang="en-US" sz="2200" dirty="0"/>
              </a:p>
            </p:txBody>
          </p:sp>
        </mc:Choice>
        <mc:Fallback xmlns="">
          <p:sp>
            <p:nvSpPr>
              <p:cNvPr id="3" name="Content Placeholder 2">
                <a:extLst>
                  <a:ext uri="{FF2B5EF4-FFF2-40B4-BE49-F238E27FC236}">
                    <a16:creationId xmlns:a16="http://schemas.microsoft.com/office/drawing/2014/main" id="{909132BF-812B-79DA-E105-A045DC54C4F1}"/>
                  </a:ext>
                </a:extLst>
              </p:cNvPr>
              <p:cNvSpPr>
                <a:spLocks noGrp="1" noRot="1" noChangeAspect="1" noMove="1" noResize="1" noEditPoints="1" noAdjustHandles="1" noChangeArrowheads="1" noChangeShapeType="1" noTextEdit="1"/>
              </p:cNvSpPr>
              <p:nvPr>
                <p:ph idx="1"/>
              </p:nvPr>
            </p:nvSpPr>
            <p:spPr>
              <a:xfrm>
                <a:off x="630936" y="2556752"/>
                <a:ext cx="5468112" cy="4038524"/>
              </a:xfrm>
              <a:blipFill>
                <a:blip r:embed="rId4"/>
                <a:stretch>
                  <a:fillRect l="-1157" t="-3135" r="-2083"/>
                </a:stretch>
              </a:blipFill>
            </p:spPr>
            <p:txBody>
              <a:bodyPr/>
              <a:lstStyle/>
              <a:p>
                <a:r>
                  <a:rPr lang="en-US">
                    <a:noFill/>
                  </a:rPr>
                  <a:t> </a:t>
                </a:r>
              </a:p>
            </p:txBody>
          </p:sp>
        </mc:Fallback>
      </mc:AlternateContent>
      <p:pic>
        <p:nvPicPr>
          <p:cNvPr id="5" name="Picture 4" descr="A group of math symbols&#10;&#10;Description automatically generated">
            <a:extLst>
              <a:ext uri="{FF2B5EF4-FFF2-40B4-BE49-F238E27FC236}">
                <a16:creationId xmlns:a16="http://schemas.microsoft.com/office/drawing/2014/main" id="{B4F83F53-80A8-ED18-60AC-5E3D92E0D425}"/>
              </a:ext>
            </a:extLst>
          </p:cNvPr>
          <p:cNvPicPr>
            <a:picLocks noChangeAspect="1"/>
          </p:cNvPicPr>
          <p:nvPr/>
        </p:nvPicPr>
        <p:blipFill>
          <a:blip r:embed="rId5"/>
          <a:stretch>
            <a:fillRect/>
          </a:stretch>
        </p:blipFill>
        <p:spPr>
          <a:xfrm>
            <a:off x="6096000" y="3706889"/>
            <a:ext cx="5458968" cy="1842401"/>
          </a:xfrm>
          <a:prstGeom prst="rect">
            <a:avLst/>
          </a:prstGeom>
        </p:spPr>
      </p:pic>
    </p:spTree>
    <p:extLst>
      <p:ext uri="{BB962C8B-B14F-4D97-AF65-F5344CB8AC3E}">
        <p14:creationId xmlns:p14="http://schemas.microsoft.com/office/powerpoint/2010/main" val="1965038086"/>
      </p:ext>
    </p:extLst>
  </p:cSld>
  <p:clrMapOvr>
    <a:masterClrMapping/>
  </p:clrMapOvr>
  <mc:AlternateContent xmlns:mc="http://schemas.openxmlformats.org/markup-compatibility/2006" xmlns:p14="http://schemas.microsoft.com/office/powerpoint/2010/main">
    <mc:Choice Requires="p14">
      <p:transition spd="slow" p14:dur="2000" advTm="161216"/>
    </mc:Choice>
    <mc:Fallback xmlns="">
      <p:transition spd="slow" advTm="16121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48DD11-C0B1-D355-EA9C-1DBCBBA2605B}"/>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D948DA9-8F8D-7911-92F4-9519BDF25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5067F-E722-CBEA-101D-6EDC7C332C8F}"/>
              </a:ext>
            </a:extLst>
          </p:cNvPr>
          <p:cNvSpPr>
            <a:spLocks noGrp="1"/>
          </p:cNvSpPr>
          <p:nvPr>
            <p:ph type="title"/>
          </p:nvPr>
        </p:nvSpPr>
        <p:spPr>
          <a:xfrm>
            <a:off x="630936" y="640080"/>
            <a:ext cx="4818888" cy="1481328"/>
          </a:xfrm>
        </p:spPr>
        <p:txBody>
          <a:bodyPr anchor="b">
            <a:normAutofit/>
          </a:bodyPr>
          <a:lstStyle/>
          <a:p>
            <a:r>
              <a:rPr lang="en-US" sz="5000" dirty="0">
                <a:effectLst/>
                <a:latin typeface="SFRM1000"/>
              </a:rPr>
              <a:t>What is state space model?</a:t>
            </a:r>
            <a:endParaRPr lang="en-US" sz="5000" dirty="0"/>
          </a:p>
        </p:txBody>
      </p:sp>
      <p:sp>
        <p:nvSpPr>
          <p:cNvPr id="42" name="sketch line">
            <a:extLst>
              <a:ext uri="{FF2B5EF4-FFF2-40B4-BE49-F238E27FC236}">
                <a16:creationId xmlns:a16="http://schemas.microsoft.com/office/drawing/2014/main" id="{FB23E242-6780-B811-E00D-CB6E9EF28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diagram of a mathematical equation&#10;&#10;Description automatically generated">
            <a:extLst>
              <a:ext uri="{FF2B5EF4-FFF2-40B4-BE49-F238E27FC236}">
                <a16:creationId xmlns:a16="http://schemas.microsoft.com/office/drawing/2014/main" id="{3A512C24-63FF-08EE-F99F-F1DD4551D539}"/>
              </a:ext>
            </a:extLst>
          </p:cNvPr>
          <p:cNvPicPr>
            <a:picLocks noGrp="1" noChangeAspect="1"/>
          </p:cNvPicPr>
          <p:nvPr>
            <p:ph idx="1"/>
          </p:nvPr>
        </p:nvPicPr>
        <p:blipFill>
          <a:blip r:embed="rId2"/>
          <a:stretch>
            <a:fillRect/>
          </a:stretch>
        </p:blipFill>
        <p:spPr>
          <a:xfrm>
            <a:off x="4301090" y="2634698"/>
            <a:ext cx="7338359" cy="3710012"/>
          </a:xfrm>
        </p:spPr>
      </p:pic>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15E11A45-44FB-45C1-F238-A3513B586831}"/>
                  </a:ext>
                </a:extLst>
              </p:cNvPr>
              <p:cNvSpPr txBox="1">
                <a:spLocks/>
              </p:cNvSpPr>
              <p:nvPr/>
            </p:nvSpPr>
            <p:spPr>
              <a:xfrm>
                <a:off x="630936" y="2556752"/>
                <a:ext cx="3267437" cy="371001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en-US" sz="2400" i="1" dirty="0" smtClean="0">
                        <a:latin typeface="Cambria Math" panose="02040503050406030204" pitchFamily="18" charset="0"/>
                      </a:rPr>
                      <m:t>𝑢</m:t>
                    </m:r>
                  </m:oMath>
                </a14:m>
                <a:r>
                  <a:rPr lang="en-US" sz="2400" dirty="0">
                    <a:latin typeface="et-book"/>
                  </a:rPr>
                  <a:t> is the input function</a:t>
                </a:r>
              </a:p>
              <a:p>
                <a14:m>
                  <m:oMath xmlns:m="http://schemas.openxmlformats.org/officeDocument/2006/math">
                    <m:r>
                      <a:rPr lang="en-US" sz="2400" i="1" dirty="0" smtClean="0">
                        <a:latin typeface="Cambria Math" panose="02040503050406030204" pitchFamily="18" charset="0"/>
                      </a:rPr>
                      <m:t>𝑥</m:t>
                    </m:r>
                  </m:oMath>
                </a14:m>
                <a:r>
                  <a:rPr lang="en-US" sz="2400" dirty="0">
                    <a:latin typeface="et-book"/>
                  </a:rPr>
                  <a:t> is the latent function</a:t>
                </a:r>
              </a:p>
              <a:p>
                <a14:m>
                  <m:oMath xmlns:m="http://schemas.openxmlformats.org/officeDocument/2006/math">
                    <m:r>
                      <a:rPr lang="en-US" sz="2400" i="1" dirty="0" smtClean="0">
                        <a:latin typeface="Cambria Math" panose="02040503050406030204" pitchFamily="18" charset="0"/>
                      </a:rPr>
                      <m:t>𝑦</m:t>
                    </m:r>
                  </m:oMath>
                </a14:m>
                <a:r>
                  <a:rPr lang="en-US" sz="2400" dirty="0">
                    <a:latin typeface="et-book"/>
                  </a:rPr>
                  <a:t> is the output function</a:t>
                </a:r>
              </a:p>
              <a:p>
                <a:r>
                  <a:rPr lang="en-US" sz="2400" dirty="0">
                    <a:latin typeface="et-book"/>
                  </a:rPr>
                  <a:t>SSM first introduced in control models in 1960s</a:t>
                </a:r>
              </a:p>
              <a:p>
                <a14:m>
                  <m:oMath xmlns:m="http://schemas.openxmlformats.org/officeDocument/2006/math">
                    <m:r>
                      <a:rPr lang="en-US" sz="2400" i="1" dirty="0" smtClean="0">
                        <a:latin typeface="Cambria Math" panose="02040503050406030204" pitchFamily="18" charset="0"/>
                      </a:rPr>
                      <m:t>𝑥</m:t>
                    </m:r>
                  </m:oMath>
                </a14:m>
                <a:r>
                  <a:rPr lang="en-US" sz="2400" dirty="0">
                    <a:latin typeface="et-book"/>
                  </a:rPr>
                  <a:t> usually has higher dimension than </a:t>
                </a:r>
                <a14:m>
                  <m:oMath xmlns:m="http://schemas.openxmlformats.org/officeDocument/2006/math">
                    <m:r>
                      <a:rPr lang="en-US" sz="2400" i="1" dirty="0" smtClean="0">
                        <a:latin typeface="Cambria Math" panose="02040503050406030204" pitchFamily="18" charset="0"/>
                      </a:rPr>
                      <m:t>𝑢</m:t>
                    </m:r>
                  </m:oMath>
                </a14:m>
                <a:r>
                  <a:rPr lang="en-US" sz="2400" dirty="0">
                    <a:latin typeface="et-book"/>
                  </a:rPr>
                  <a:t> and </a:t>
                </a:r>
                <a14:m>
                  <m:oMath xmlns:m="http://schemas.openxmlformats.org/officeDocument/2006/math">
                    <m:r>
                      <a:rPr lang="en-US" sz="2400" i="1" dirty="0" smtClean="0">
                        <a:latin typeface="Cambria Math" panose="02040503050406030204" pitchFamily="18" charset="0"/>
                      </a:rPr>
                      <m:t>𝑦</m:t>
                    </m:r>
                  </m:oMath>
                </a14:m>
                <a:endParaRPr lang="en-US" sz="2400" dirty="0">
                  <a:latin typeface="et-book"/>
                </a:endParaRPr>
              </a:p>
              <a:p>
                <a14:m>
                  <m:oMath xmlns:m="http://schemas.openxmlformats.org/officeDocument/2006/math">
                    <m:r>
                      <a:rPr lang="en-US" sz="2400" i="1" dirty="0" smtClean="0">
                        <a:latin typeface="Cambria Math" panose="02040503050406030204" pitchFamily="18" charset="0"/>
                      </a:rPr>
                      <m:t>𝑢</m:t>
                    </m:r>
                    <m:r>
                      <a:rPr lang="en-US" sz="2400" i="1" dirty="0" smtClean="0">
                        <a:latin typeface="Cambria Math" panose="02040503050406030204" pitchFamily="18" charset="0"/>
                      </a:rPr>
                      <m:t>, </m:t>
                    </m:r>
                    <m:r>
                      <a:rPr lang="en-US" sz="2400" i="1" dirty="0" smtClean="0">
                        <a:latin typeface="Cambria Math" panose="02040503050406030204" pitchFamily="18" charset="0"/>
                      </a:rPr>
                      <m:t>𝑦</m:t>
                    </m:r>
                    <m:r>
                      <a:rPr lang="en-US" sz="2400" i="1" dirty="0" smtClean="0">
                        <a:latin typeface="Cambria Math" panose="02040503050406030204" pitchFamily="18" charset="0"/>
                      </a:rPr>
                      <m:t>, </m:t>
                    </m:r>
                    <m:r>
                      <a:rPr lang="en-US" sz="2400" i="1" dirty="0" smtClean="0">
                        <a:latin typeface="Cambria Math" panose="02040503050406030204" pitchFamily="18" charset="0"/>
                      </a:rPr>
                      <m:t>𝑥</m:t>
                    </m:r>
                    <m:r>
                      <a:rPr lang="en-US" sz="2400" i="1" dirty="0">
                        <a:latin typeface="Cambria Math" panose="02040503050406030204" pitchFamily="18" charset="0"/>
                      </a:rPr>
                      <m:t> </m:t>
                    </m:r>
                  </m:oMath>
                </a14:m>
                <a:r>
                  <a:rPr lang="en-US" sz="2400" dirty="0">
                    <a:latin typeface="et-book"/>
                  </a:rPr>
                  <a:t>are functions of time</a:t>
                </a:r>
              </a:p>
              <a:p>
                <a:endParaRPr lang="en-US" sz="2200" b="1" dirty="0"/>
              </a:p>
              <a:p>
                <a:endParaRPr lang="en-US" sz="2200" dirty="0"/>
              </a:p>
            </p:txBody>
          </p:sp>
        </mc:Choice>
        <mc:Fallback xmlns="">
          <p:sp>
            <p:nvSpPr>
              <p:cNvPr id="8" name="Content Placeholder 2">
                <a:extLst>
                  <a:ext uri="{FF2B5EF4-FFF2-40B4-BE49-F238E27FC236}">
                    <a16:creationId xmlns:a16="http://schemas.microsoft.com/office/drawing/2014/main" id="{15E11A45-44FB-45C1-F238-A3513B586831}"/>
                  </a:ext>
                </a:extLst>
              </p:cNvPr>
              <p:cNvSpPr txBox="1">
                <a:spLocks noRot="1" noChangeAspect="1" noMove="1" noResize="1" noEditPoints="1" noAdjustHandles="1" noChangeArrowheads="1" noChangeShapeType="1" noTextEdit="1"/>
              </p:cNvSpPr>
              <p:nvPr/>
            </p:nvSpPr>
            <p:spPr>
              <a:xfrm>
                <a:off x="630936" y="2556752"/>
                <a:ext cx="3267437" cy="3710012"/>
              </a:xfrm>
              <a:prstGeom prst="rect">
                <a:avLst/>
              </a:prstGeom>
              <a:blipFill>
                <a:blip r:embed="rId5"/>
                <a:stretch>
                  <a:fillRect l="-1938" t="-2048"/>
                </a:stretch>
              </a:blipFill>
            </p:spPr>
            <p:txBody>
              <a:bodyPr/>
              <a:lstStyle/>
              <a:p>
                <a:r>
                  <a:rPr lang="en-US">
                    <a:noFill/>
                  </a:rPr>
                  <a:t> </a:t>
                </a:r>
              </a:p>
            </p:txBody>
          </p:sp>
        </mc:Fallback>
      </mc:AlternateContent>
    </p:spTree>
    <p:extLst>
      <p:ext uri="{BB962C8B-B14F-4D97-AF65-F5344CB8AC3E}">
        <p14:creationId xmlns:p14="http://schemas.microsoft.com/office/powerpoint/2010/main" val="735658752"/>
      </p:ext>
    </p:extLst>
  </p:cSld>
  <p:clrMapOvr>
    <a:masterClrMapping/>
  </p:clrMapOvr>
  <mc:AlternateContent xmlns:mc="http://schemas.openxmlformats.org/markup-compatibility/2006" xmlns:p14="http://schemas.microsoft.com/office/powerpoint/2010/main">
    <mc:Choice Requires="p14">
      <p:transition spd="slow" p14:dur="2000" advTm="62793"/>
    </mc:Choice>
    <mc:Fallback xmlns="">
      <p:transition spd="slow" advTm="6279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151F64-6582-6D0A-FB70-1046696631BE}"/>
              </a:ext>
            </a:extLst>
          </p:cNvPr>
          <p:cNvSpPr>
            <a:spLocks noGrp="1"/>
          </p:cNvSpPr>
          <p:nvPr>
            <p:ph type="title"/>
          </p:nvPr>
        </p:nvSpPr>
        <p:spPr>
          <a:xfrm>
            <a:off x="475488" y="1124712"/>
            <a:ext cx="4023360" cy="3200400"/>
          </a:xfrm>
        </p:spPr>
        <p:txBody>
          <a:bodyPr vert="horz" lIns="91440" tIns="45720" rIns="91440" bIns="45720" rtlCol="0" anchor="b">
            <a:normAutofit/>
          </a:bodyPr>
          <a:lstStyle/>
          <a:p>
            <a:r>
              <a:rPr lang="en-US" sz="4800" dirty="0"/>
              <a:t>Properties of SSM</a:t>
            </a:r>
          </a:p>
        </p:txBody>
      </p:sp>
      <p:sp>
        <p:nvSpPr>
          <p:cNvPr id="11" name="Content Placeholder 2">
            <a:extLst>
              <a:ext uri="{FF2B5EF4-FFF2-40B4-BE49-F238E27FC236}">
                <a16:creationId xmlns:a16="http://schemas.microsoft.com/office/drawing/2014/main" id="{2092EC3D-8DBB-195A-E91D-9D28BE7EDB6C}"/>
              </a:ext>
            </a:extLst>
          </p:cNvPr>
          <p:cNvSpPr txBox="1">
            <a:spLocks/>
          </p:cNvSpPr>
          <p:nvPr/>
        </p:nvSpPr>
        <p:spPr>
          <a:xfrm>
            <a:off x="475488" y="4873752"/>
            <a:ext cx="3931920" cy="186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It is a sequence-to-sequence map</a:t>
            </a:r>
          </a:p>
          <a:p>
            <a:r>
              <a:rPr lang="en-US" sz="1800" dirty="0"/>
              <a:t>You can use SSM for:</a:t>
            </a:r>
          </a:p>
          <a:p>
            <a:pPr marL="457200" lvl="1" indent="0">
              <a:buNone/>
            </a:pPr>
            <a:r>
              <a:rPr lang="en-US" sz="1400" dirty="0"/>
              <a:t>1- Continuous models</a:t>
            </a:r>
          </a:p>
          <a:p>
            <a:pPr marL="457200" lvl="1" indent="0">
              <a:buNone/>
            </a:pPr>
            <a:r>
              <a:rPr lang="en-US" sz="1400" dirty="0"/>
              <a:t>2- Recurrent models</a:t>
            </a:r>
          </a:p>
          <a:p>
            <a:pPr marL="457200" lvl="1" indent="0">
              <a:buNone/>
            </a:pPr>
            <a:r>
              <a:rPr lang="en-US" sz="1400" dirty="0"/>
              <a:t>3- Convolutional models</a:t>
            </a:r>
          </a:p>
          <a:p>
            <a:pPr marL="0" indent="0">
              <a:buNone/>
            </a:pPr>
            <a:endParaRPr lang="en-US" sz="1300" b="1" dirty="0"/>
          </a:p>
          <a:p>
            <a:pPr marL="0" indent="0">
              <a:buNone/>
            </a:pPr>
            <a:endParaRPr lang="en-US" sz="1300" dirty="0"/>
          </a:p>
        </p:txBody>
      </p:sp>
      <p:sp>
        <p:nvSpPr>
          <p:cNvPr id="22" name="Rectangle 21">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A diagram of mathematical equations&#10;&#10;Description automatically generated">
            <a:extLst>
              <a:ext uri="{FF2B5EF4-FFF2-40B4-BE49-F238E27FC236}">
                <a16:creationId xmlns:a16="http://schemas.microsoft.com/office/drawing/2014/main" id="{79C05602-FD54-AF0D-D6AC-1EC82B058535}"/>
              </a:ext>
            </a:extLst>
          </p:cNvPr>
          <p:cNvPicPr>
            <a:picLocks noGrp="1" noChangeAspect="1"/>
          </p:cNvPicPr>
          <p:nvPr>
            <p:ph idx="1"/>
          </p:nvPr>
        </p:nvPicPr>
        <p:blipFill>
          <a:blip r:embed="rId2"/>
          <a:stretch>
            <a:fillRect/>
          </a:stretch>
        </p:blipFill>
        <p:spPr>
          <a:xfrm>
            <a:off x="5148470" y="1157109"/>
            <a:ext cx="7048610" cy="2952545"/>
          </a:xfrm>
          <a:prstGeom prst="rect">
            <a:avLst/>
          </a:prstGeom>
        </p:spPr>
      </p:pic>
      <p:sp>
        <p:nvSpPr>
          <p:cNvPr id="24" name="Rectangle 23">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C945063-E812-574A-DF75-6BE0AC5CD905}"/>
              </a:ext>
            </a:extLst>
          </p:cNvPr>
          <p:cNvSpPr txBox="1"/>
          <p:nvPr/>
        </p:nvSpPr>
        <p:spPr>
          <a:xfrm>
            <a:off x="7055492" y="4186612"/>
            <a:ext cx="3040063" cy="276999"/>
          </a:xfrm>
          <a:prstGeom prst="rect">
            <a:avLst/>
          </a:prstGeom>
          <a:noFill/>
        </p:spPr>
        <p:txBody>
          <a:bodyPr wrap="none" rtlCol="0">
            <a:spAutoFit/>
          </a:bodyPr>
          <a:lstStyle/>
          <a:p>
            <a:pPr>
              <a:spcAft>
                <a:spcPts val="600"/>
              </a:spcAft>
            </a:pPr>
            <a:r>
              <a:rPr lang="en-US" sz="1200" dirty="0"/>
              <a:t>Source: https://</a:t>
            </a:r>
            <a:r>
              <a:rPr lang="en-US" sz="1200" dirty="0" err="1"/>
              <a:t>srush.github.io</a:t>
            </a:r>
            <a:r>
              <a:rPr lang="en-US" sz="1200" dirty="0"/>
              <a:t>/annotated-s4/</a:t>
            </a:r>
          </a:p>
        </p:txBody>
      </p:sp>
    </p:spTree>
    <p:extLst>
      <p:ext uri="{BB962C8B-B14F-4D97-AF65-F5344CB8AC3E}">
        <p14:creationId xmlns:p14="http://schemas.microsoft.com/office/powerpoint/2010/main" val="3694930673"/>
      </p:ext>
    </p:extLst>
  </p:cSld>
  <p:clrMapOvr>
    <a:masterClrMapping/>
  </p:clrMapOvr>
  <mc:AlternateContent xmlns:mc="http://schemas.openxmlformats.org/markup-compatibility/2006" xmlns:p14="http://schemas.microsoft.com/office/powerpoint/2010/main">
    <mc:Choice Requires="p14">
      <p:transition spd="slow" p14:dur="2000" advTm="25965"/>
    </mc:Choice>
    <mc:Fallback xmlns="">
      <p:transition spd="slow" advTm="2596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640080"/>
            <a:ext cx="4818888" cy="1481328"/>
          </a:xfrm>
        </p:spPr>
        <p:txBody>
          <a:bodyPr anchor="b">
            <a:normAutofit fontScale="90000"/>
          </a:bodyPr>
          <a:lstStyle/>
          <a:p>
            <a:r>
              <a:rPr lang="en-US" sz="5000" dirty="0">
                <a:effectLst/>
                <a:latin typeface="SFRM1000"/>
              </a:rPr>
              <a:t>Discrete-time SSM: The Recurrent Representation</a:t>
            </a:r>
            <a:endParaRPr lang="en-US" sz="5000" dirty="0"/>
          </a:p>
        </p:txBody>
      </p:sp>
      <p:sp>
        <p:nvSpPr>
          <p:cNvPr id="4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630936" y="2556752"/>
                <a:ext cx="4818888" cy="4038524"/>
              </a:xfrm>
            </p:spPr>
            <p:txBody>
              <a:bodyPr anchor="t">
                <a:normAutofit fontScale="92500" lnSpcReduction="10000"/>
              </a:bodyPr>
              <a:lstStyle/>
              <a:p>
                <a:r>
                  <a:rPr lang="en-US" sz="2200" dirty="0"/>
                  <a:t>What to do if instead of having continuous function </a:t>
                </a:r>
                <a14:m>
                  <m:oMath xmlns:m="http://schemas.openxmlformats.org/officeDocument/2006/math">
                    <m:r>
                      <a:rPr lang="en-US" sz="2000" b="0" i="1" smtClean="0">
                        <a:effectLst/>
                        <a:latin typeface="Cambria Math" panose="02040503050406030204" pitchFamily="18" charset="0"/>
                      </a:rPr>
                      <m:t>𝑢</m:t>
                    </m:r>
                    <m:r>
                      <a:rPr lang="en-US" sz="2000" b="0" i="1" smtClean="0">
                        <a:effectLst/>
                        <a:latin typeface="Cambria Math" panose="02040503050406030204" pitchFamily="18" charset="0"/>
                      </a:rPr>
                      <m:t>(</m:t>
                    </m:r>
                    <m:r>
                      <a:rPr lang="en-US" sz="2000" b="0" i="1" smtClean="0">
                        <a:effectLst/>
                        <a:latin typeface="Cambria Math" panose="02040503050406030204" pitchFamily="18" charset="0"/>
                      </a:rPr>
                      <m:t>𝑡</m:t>
                    </m:r>
                    <m:r>
                      <a:rPr lang="en-US" sz="2000" b="0" i="1" smtClean="0">
                        <a:effectLst/>
                        <a:latin typeface="Cambria Math" panose="02040503050406030204" pitchFamily="18" charset="0"/>
                      </a:rPr>
                      <m:t>)</m:t>
                    </m:r>
                  </m:oMath>
                </a14:m>
                <a:r>
                  <a:rPr lang="en-US" sz="2000" b="0" i="0" dirty="0">
                    <a:effectLst/>
                    <a:latin typeface="et-book"/>
                  </a:rPr>
                  <a:t> , we have discrete inputs sequence like: </a:t>
                </a:r>
              </a:p>
              <a:p>
                <a:pPr lvl="1"/>
                <a14:m>
                  <m:oMath xmlns:m="http://schemas.openxmlformats.org/officeDocument/2006/math">
                    <m:sSub>
                      <m:sSubPr>
                        <m:ctrlPr>
                          <a:rPr lang="en-US" sz="1800" b="0" i="1" smtClean="0">
                            <a:effectLst/>
                            <a:latin typeface="Cambria Math" panose="02040503050406030204" pitchFamily="18" charset="0"/>
                          </a:rPr>
                        </m:ctrlPr>
                      </m:sSubPr>
                      <m:e>
                        <m:r>
                          <a:rPr lang="en-US" sz="1800" b="0" i="1" smtClean="0">
                            <a:effectLst/>
                            <a:latin typeface="Cambria Math" panose="02040503050406030204" pitchFamily="18" charset="0"/>
                          </a:rPr>
                          <m:t>𝑢</m:t>
                        </m:r>
                      </m:e>
                      <m:sub>
                        <m:r>
                          <a:rPr lang="en-US" sz="1800" b="0" i="1" smtClean="0">
                            <a:effectLst/>
                            <a:latin typeface="Cambria Math" panose="02040503050406030204" pitchFamily="18" charset="0"/>
                          </a:rPr>
                          <m:t>0</m:t>
                        </m:r>
                      </m:sub>
                    </m:sSub>
                    <m:r>
                      <a:rPr lang="en-US" sz="1800" b="0" i="1" smtClean="0">
                        <a:effectLst/>
                        <a:latin typeface="Cambria Math" panose="02040503050406030204" pitchFamily="18" charset="0"/>
                      </a:rPr>
                      <m:t>, </m:t>
                    </m:r>
                    <m:sSub>
                      <m:sSubPr>
                        <m:ctrlPr>
                          <a:rPr lang="en-US" sz="1800" b="0" i="1" smtClean="0">
                            <a:effectLst/>
                            <a:latin typeface="Cambria Math" panose="02040503050406030204" pitchFamily="18" charset="0"/>
                          </a:rPr>
                        </m:ctrlPr>
                      </m:sSubPr>
                      <m:e>
                        <m:r>
                          <a:rPr lang="en-US" sz="1800" b="0" i="1" smtClean="0">
                            <a:effectLst/>
                            <a:latin typeface="Cambria Math" panose="02040503050406030204" pitchFamily="18" charset="0"/>
                          </a:rPr>
                          <m:t>𝑢</m:t>
                        </m:r>
                      </m:e>
                      <m:sub>
                        <m:r>
                          <a:rPr lang="en-US" sz="1800" b="0" i="1" smtClean="0">
                            <a:effectLst/>
                            <a:latin typeface="Cambria Math" panose="02040503050406030204" pitchFamily="18" charset="0"/>
                          </a:rPr>
                          <m:t>1</m:t>
                        </m:r>
                      </m:sub>
                    </m:sSub>
                    <m:r>
                      <a:rPr lang="en-US" sz="1800" b="0" i="1" smtClean="0">
                        <a:effectLst/>
                        <a:latin typeface="Cambria Math" panose="02040503050406030204" pitchFamily="18" charset="0"/>
                      </a:rPr>
                      <m:t>, …, </m:t>
                    </m:r>
                  </m:oMath>
                </a14:m>
                <a:endParaRPr lang="en-US" sz="1800" dirty="0"/>
              </a:p>
              <a:p>
                <a:r>
                  <a:rPr lang="en-US" sz="2200" dirty="0"/>
                  <a:t>SSM must be discretized by a step size </a:t>
                </a:r>
                <a14:m>
                  <m:oMath xmlns:m="http://schemas.openxmlformats.org/officeDocument/2006/math">
                    <m:r>
                      <m:rPr>
                        <m:sty m:val="p"/>
                      </m:rPr>
                      <a:rPr lang="en-US" sz="2200" b="0" i="0" smtClean="0">
                        <a:latin typeface="Cambria Math" panose="02040503050406030204" pitchFamily="18" charset="0"/>
                      </a:rPr>
                      <m:t>Δ</m:t>
                    </m:r>
                  </m:oMath>
                </a14:m>
                <a:r>
                  <a:rPr lang="en-US" sz="2400" b="0" i="0" dirty="0">
                    <a:effectLst/>
                    <a:latin typeface="et-book"/>
                  </a:rPr>
                  <a:t> </a:t>
                </a:r>
                <a:endParaRPr lang="en-US" sz="2200" dirty="0"/>
              </a:p>
              <a:p>
                <a14:m>
                  <m:oMath xmlns:m="http://schemas.openxmlformats.org/officeDocument/2006/math">
                    <m:r>
                      <m:rPr>
                        <m:sty m:val="p"/>
                      </m:rPr>
                      <a:rPr lang="en-US" sz="2200" b="0" i="0" smtClean="0">
                        <a:latin typeface="Cambria Math" panose="02040503050406030204" pitchFamily="18" charset="0"/>
                      </a:rPr>
                      <m:t>Δ</m:t>
                    </m:r>
                  </m:oMath>
                </a14:m>
                <a:r>
                  <a:rPr lang="en-US" sz="2400" b="0" i="0" dirty="0">
                    <a:effectLst/>
                    <a:latin typeface="et-book"/>
                  </a:rPr>
                  <a:t> represents the resolution of the input.</a:t>
                </a:r>
              </a:p>
              <a:p>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𝑢</m:t>
                        </m:r>
                      </m:e>
                      <m:sub>
                        <m:r>
                          <a:rPr lang="en-US" sz="2400" b="0" i="1" smtClean="0">
                            <a:effectLst/>
                            <a:latin typeface="Cambria Math" panose="02040503050406030204" pitchFamily="18" charset="0"/>
                          </a:rPr>
                          <m:t>𝑖</m:t>
                        </m:r>
                      </m:sub>
                    </m:sSub>
                    <m:r>
                      <a:rPr lang="en-US" sz="2400" b="0" i="1" smtClean="0">
                        <a:effectLst/>
                        <a:latin typeface="Cambria Math" panose="02040503050406030204" pitchFamily="18" charset="0"/>
                      </a:rPr>
                      <m:t> </m:t>
                    </m:r>
                  </m:oMath>
                </a14:m>
                <a:r>
                  <a:rPr lang="en-US" sz="2200" dirty="0"/>
                  <a:t>can be viewed as a sample from function </a:t>
                </a:r>
                <a14:m>
                  <m:oMath xmlns:m="http://schemas.openxmlformats.org/officeDocument/2006/math">
                    <m:r>
                      <a:rPr lang="en-US" sz="2400" b="0" i="1" smtClean="0">
                        <a:effectLst/>
                        <a:latin typeface="Cambria Math" panose="02040503050406030204" pitchFamily="18" charset="0"/>
                      </a:rPr>
                      <m:t>𝑢</m:t>
                    </m:r>
                    <m:r>
                      <a:rPr lang="en-US" sz="2400" b="0" i="1" smtClean="0">
                        <a:effectLst/>
                        <a:latin typeface="Cambria Math" panose="02040503050406030204" pitchFamily="18" charset="0"/>
                      </a:rPr>
                      <m:t>(</m:t>
                    </m:r>
                    <m:r>
                      <a:rPr lang="en-US" sz="2400" b="0" i="1" smtClean="0">
                        <a:effectLst/>
                        <a:latin typeface="Cambria Math" panose="02040503050406030204" pitchFamily="18" charset="0"/>
                      </a:rPr>
                      <m:t>𝑡</m:t>
                    </m:r>
                    <m:r>
                      <a:rPr lang="en-US" sz="2400" b="0" i="1" smtClean="0">
                        <a:effectLst/>
                        <a:latin typeface="Cambria Math" panose="02040503050406030204" pitchFamily="18" charset="0"/>
                      </a:rPr>
                      <m:t>)</m:t>
                    </m:r>
                  </m:oMath>
                </a14:m>
                <a:r>
                  <a:rPr lang="en-US" sz="2400" b="0" i="0" dirty="0">
                    <a:effectLst/>
                    <a:latin typeface="et-book"/>
                  </a:rPr>
                  <a:t> </a:t>
                </a:r>
              </a:p>
              <a:p>
                <a:r>
                  <a:rPr lang="en-US" sz="2400" b="0" i="0" dirty="0">
                    <a:effectLst/>
                    <a:latin typeface="et-book"/>
                  </a:rPr>
                  <a:t>To discretize the continuous-time SSM, we can use the bilinear method </a:t>
                </a:r>
              </a:p>
              <a:p>
                <a:r>
                  <a:rPr lang="en-US" sz="2400" dirty="0">
                    <a:latin typeface="et-book"/>
                  </a:rPr>
                  <a:t>It converts </a:t>
                </a:r>
                <a14:m>
                  <m:oMath xmlns:m="http://schemas.openxmlformats.org/officeDocument/2006/math">
                    <m:r>
                      <a:rPr lang="en-US" sz="2400" b="1" i="1" smtClean="0">
                        <a:latin typeface="Cambria Math" panose="02040503050406030204" pitchFamily="18" charset="0"/>
                      </a:rPr>
                      <m:t>𝑨</m:t>
                    </m:r>
                  </m:oMath>
                </a14:m>
                <a:r>
                  <a:rPr lang="en-US" sz="2400" b="0" i="0" dirty="0">
                    <a:effectLst/>
                    <a:latin typeface="et-book"/>
                  </a:rPr>
                  <a:t> to approximation of </a:t>
                </a:r>
                <a14:m>
                  <m:oMath xmlns:m="http://schemas.openxmlformats.org/officeDocument/2006/math">
                    <m:acc>
                      <m:accPr>
                        <m:chr m:val="̅"/>
                        <m:ctrlPr>
                          <a:rPr lang="en-US" sz="2400" b="1" i="1" smtClean="0">
                            <a:latin typeface="Cambria Math" panose="02040503050406030204" pitchFamily="18" charset="0"/>
                          </a:rPr>
                        </m:ctrlPr>
                      </m:accPr>
                      <m:e>
                        <m:r>
                          <a:rPr lang="en-US" sz="2400" b="1" i="1" smtClean="0">
                            <a:latin typeface="Cambria Math" panose="02040503050406030204" pitchFamily="18" charset="0"/>
                          </a:rPr>
                          <m:t>𝑨</m:t>
                        </m:r>
                      </m:e>
                    </m:acc>
                  </m:oMath>
                </a14:m>
                <a:endParaRPr lang="en-US" sz="2200" b="1" dirty="0"/>
              </a:p>
              <a:p>
                <a:endParaRPr lang="en-US" sz="2200" dirty="0"/>
              </a:p>
            </p:txBody>
          </p:sp>
        </mc:Choice>
        <mc:Fallback xmlns="">
          <p:sp>
            <p:nvSpPr>
              <p:cNvPr id="3" name="Content Placeholder 2">
                <a:extLst>
                  <a:ext uri="{FF2B5EF4-FFF2-40B4-BE49-F238E27FC236}">
                    <a16:creationId xmlns:a16="http://schemas.microsoft.com/office/drawing/2014/main" id="{909132BF-812B-79DA-E105-A045DC54C4F1}"/>
                  </a:ext>
                </a:extLst>
              </p:cNvPr>
              <p:cNvSpPr>
                <a:spLocks noGrp="1" noRot="1" noChangeAspect="1" noMove="1" noResize="1" noEditPoints="1" noAdjustHandles="1" noChangeArrowheads="1" noChangeShapeType="1" noTextEdit="1"/>
              </p:cNvSpPr>
              <p:nvPr>
                <p:ph idx="1"/>
              </p:nvPr>
            </p:nvSpPr>
            <p:spPr>
              <a:xfrm>
                <a:off x="630936" y="2556752"/>
                <a:ext cx="4818888" cy="4038524"/>
              </a:xfrm>
              <a:blipFill>
                <a:blip r:embed="rId4"/>
                <a:stretch>
                  <a:fillRect l="-1312" t="-2508" r="-2625"/>
                </a:stretch>
              </a:blipFill>
            </p:spPr>
            <p:txBody>
              <a:bodyPr/>
              <a:lstStyle/>
              <a:p>
                <a:r>
                  <a:rPr lang="en-US">
                    <a:noFill/>
                  </a:rPr>
                  <a:t> </a:t>
                </a:r>
              </a:p>
            </p:txBody>
          </p:sp>
        </mc:Fallback>
      </mc:AlternateContent>
      <p:pic>
        <p:nvPicPr>
          <p:cNvPr id="7" name="Picture 6" descr="A math equations with a few symbols&#10;&#10;Description automatically generated with medium confidence">
            <a:extLst>
              <a:ext uri="{FF2B5EF4-FFF2-40B4-BE49-F238E27FC236}">
                <a16:creationId xmlns:a16="http://schemas.microsoft.com/office/drawing/2014/main" id="{32ADCF28-830E-4AF3-F207-0EE11C9D26CD}"/>
              </a:ext>
            </a:extLst>
          </p:cNvPr>
          <p:cNvPicPr>
            <a:picLocks noChangeAspect="1"/>
          </p:cNvPicPr>
          <p:nvPr/>
        </p:nvPicPr>
        <p:blipFill>
          <a:blip r:embed="rId5"/>
          <a:stretch>
            <a:fillRect/>
          </a:stretch>
        </p:blipFill>
        <p:spPr>
          <a:xfrm>
            <a:off x="5765535" y="640080"/>
            <a:ext cx="5167507" cy="4246280"/>
          </a:xfrm>
          <a:prstGeom prst="rect">
            <a:avLst/>
          </a:prstGeom>
        </p:spPr>
      </p:pic>
    </p:spTree>
    <p:extLst>
      <p:ext uri="{BB962C8B-B14F-4D97-AF65-F5344CB8AC3E}">
        <p14:creationId xmlns:p14="http://schemas.microsoft.com/office/powerpoint/2010/main" val="3122297861"/>
      </p:ext>
    </p:extLst>
  </p:cSld>
  <p:clrMapOvr>
    <a:masterClrMapping/>
  </p:clrMapOvr>
  <mc:AlternateContent xmlns:mc="http://schemas.openxmlformats.org/markup-compatibility/2006" xmlns:p14="http://schemas.microsoft.com/office/powerpoint/2010/main">
    <mc:Choice Requires="p14">
      <p:transition spd="slow" p14:dur="2000" advTm="185751"/>
    </mc:Choice>
    <mc:Fallback xmlns="">
      <p:transition spd="slow" advTm="18575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640080"/>
            <a:ext cx="4818888" cy="1481328"/>
          </a:xfrm>
        </p:spPr>
        <p:txBody>
          <a:bodyPr anchor="b">
            <a:normAutofit fontScale="90000"/>
          </a:bodyPr>
          <a:lstStyle/>
          <a:p>
            <a:r>
              <a:rPr lang="en-US" sz="5000" dirty="0">
                <a:effectLst/>
                <a:latin typeface="SFRM1000"/>
              </a:rPr>
              <a:t>Discrete-time SSM: The Recurrent Representation</a:t>
            </a:r>
            <a:endParaRPr lang="en-US" sz="5000" dirty="0"/>
          </a:p>
        </p:txBody>
      </p:sp>
      <p:sp>
        <p:nvSpPr>
          <p:cNvPr id="4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630935" y="2556752"/>
                <a:ext cx="6336041" cy="4264672"/>
              </a:xfrm>
            </p:spPr>
            <p:txBody>
              <a:bodyPr anchor="t">
                <a:normAutofit/>
              </a:bodyPr>
              <a:lstStyle/>
              <a:p>
                <a:r>
                  <a:rPr lang="en-US" sz="2000" dirty="0"/>
                  <a:t>How to change the transformation equation for </a:t>
                </a:r>
                <a14:m>
                  <m:oMath xmlns:m="http://schemas.openxmlformats.org/officeDocument/2006/math">
                    <m:r>
                      <m:rPr>
                        <m:sty m:val="p"/>
                      </m:rPr>
                      <a:rPr lang="en-US" sz="2000" b="0" i="0" smtClean="0">
                        <a:effectLst/>
                        <a:latin typeface="Cambria Math" panose="02040503050406030204" pitchFamily="18" charset="0"/>
                      </a:rPr>
                      <m:t>u</m:t>
                    </m:r>
                    <m:d>
                      <m:dPr>
                        <m:ctrlPr>
                          <a:rPr lang="en-US" sz="2000" b="0" i="1">
                            <a:effectLst/>
                            <a:latin typeface="Cambria Math" panose="02040503050406030204" pitchFamily="18" charset="0"/>
                          </a:rPr>
                        </m:ctrlPr>
                      </m:dPr>
                      <m:e>
                        <m:r>
                          <a:rPr lang="en-US" sz="2000" b="0" i="1">
                            <a:effectLst/>
                            <a:latin typeface="Cambria Math" panose="02040503050406030204" pitchFamily="18" charset="0"/>
                          </a:rPr>
                          <m:t>𝑡</m:t>
                        </m:r>
                      </m:e>
                    </m:d>
                    <m:r>
                      <a:rPr lang="en-US" sz="2000" b="0" i="1" smtClean="0">
                        <a:effectLst/>
                        <a:latin typeface="Cambria Math" panose="02040503050406030204" pitchFamily="18" charset="0"/>
                      </a:rPr>
                      <m:t>→</m:t>
                    </m:r>
                    <m:r>
                      <a:rPr lang="en-US" sz="2000" b="0" i="1" smtClean="0">
                        <a:effectLst/>
                        <a:latin typeface="Cambria Math" panose="02040503050406030204" pitchFamily="18" charset="0"/>
                      </a:rPr>
                      <m:t>𝑦</m:t>
                    </m:r>
                    <m:r>
                      <a:rPr lang="en-US" sz="2000" b="0" i="1" smtClean="0">
                        <a:effectLst/>
                        <a:latin typeface="Cambria Math" panose="02040503050406030204" pitchFamily="18" charset="0"/>
                      </a:rPr>
                      <m:t>(</m:t>
                    </m:r>
                    <m:r>
                      <a:rPr lang="en-US" sz="2000" b="0" i="1" smtClean="0">
                        <a:effectLst/>
                        <a:latin typeface="Cambria Math" panose="02040503050406030204" pitchFamily="18" charset="0"/>
                      </a:rPr>
                      <m:t>𝑡</m:t>
                    </m:r>
                    <m:r>
                      <a:rPr lang="en-US" sz="2000" b="0" i="1" smtClean="0">
                        <a:effectLst/>
                        <a:latin typeface="Cambria Math" panose="02040503050406030204" pitchFamily="18" charset="0"/>
                      </a:rPr>
                      <m:t>)</m:t>
                    </m:r>
                  </m:oMath>
                </a14:m>
                <a:r>
                  <a:rPr lang="en-US" sz="2000" dirty="0"/>
                  <a:t> given discrete input sequence?</a:t>
                </a:r>
              </a:p>
              <a:p>
                <a:r>
                  <a:rPr lang="en-US" sz="2000" dirty="0"/>
                  <a:t>Instead of working with </a:t>
                </a:r>
                <a14:m>
                  <m:oMath xmlns:m="http://schemas.openxmlformats.org/officeDocument/2006/math">
                    <m:r>
                      <m:rPr>
                        <m:sty m:val="p"/>
                      </m:rPr>
                      <a:rPr lang="en-US" sz="2000" b="0" i="0" smtClean="0">
                        <a:effectLst/>
                        <a:latin typeface="Cambria Math" panose="02040503050406030204" pitchFamily="18" charset="0"/>
                      </a:rPr>
                      <m:t>u</m:t>
                    </m:r>
                    <m:d>
                      <m:dPr>
                        <m:ctrlPr>
                          <a:rPr lang="en-US" sz="2000" b="0" i="1">
                            <a:effectLst/>
                            <a:latin typeface="Cambria Math" panose="02040503050406030204" pitchFamily="18" charset="0"/>
                          </a:rPr>
                        </m:ctrlPr>
                      </m:dPr>
                      <m:e>
                        <m:r>
                          <a:rPr lang="en-US" sz="2000" b="0" i="1">
                            <a:effectLst/>
                            <a:latin typeface="Cambria Math" panose="02040503050406030204" pitchFamily="18" charset="0"/>
                          </a:rPr>
                          <m:t>𝑡</m:t>
                        </m:r>
                      </m:e>
                    </m:d>
                    <m:r>
                      <a:rPr lang="en-US" sz="2000" b="0" i="1" smtClean="0">
                        <a:effectLst/>
                        <a:latin typeface="Cambria Math" panose="02040503050406030204" pitchFamily="18" charset="0"/>
                      </a:rPr>
                      <m:t>→</m:t>
                    </m:r>
                    <m:r>
                      <a:rPr lang="en-US" sz="2000" b="0" i="1" smtClean="0">
                        <a:effectLst/>
                        <a:latin typeface="Cambria Math" panose="02040503050406030204" pitchFamily="18" charset="0"/>
                      </a:rPr>
                      <m:t>𝑦</m:t>
                    </m:r>
                    <m:r>
                      <a:rPr lang="en-US" sz="2000" b="0" i="1" smtClean="0">
                        <a:effectLst/>
                        <a:latin typeface="Cambria Math" panose="02040503050406030204" pitchFamily="18" charset="0"/>
                      </a:rPr>
                      <m:t>(</m:t>
                    </m:r>
                    <m:r>
                      <a:rPr lang="en-US" sz="2000" b="0" i="1" smtClean="0">
                        <a:effectLst/>
                        <a:latin typeface="Cambria Math" panose="02040503050406030204" pitchFamily="18" charset="0"/>
                      </a:rPr>
                      <m:t>𝑡</m:t>
                    </m:r>
                    <m:r>
                      <a:rPr lang="en-US" sz="2000" b="0" i="1" smtClean="0">
                        <a:effectLst/>
                        <a:latin typeface="Cambria Math" panose="02040503050406030204" pitchFamily="18" charset="0"/>
                      </a:rPr>
                      <m:t>)</m:t>
                    </m:r>
                  </m:oMath>
                </a14:m>
                <a:r>
                  <a:rPr lang="en-US" sz="2000" dirty="0"/>
                  <a:t>, we  work with </a:t>
                </a:r>
                <a14:m>
                  <m:oMath xmlns:m="http://schemas.openxmlformats.org/officeDocument/2006/math">
                    <m:sSub>
                      <m:sSubPr>
                        <m:ctrlPr>
                          <a:rPr lang="en-US" sz="2000" b="0" i="1" smtClean="0">
                            <a:effectLst/>
                            <a:latin typeface="Cambria Math" panose="02040503050406030204" pitchFamily="18" charset="0"/>
                          </a:rPr>
                        </m:ctrlPr>
                      </m:sSubPr>
                      <m:e>
                        <m:r>
                          <m:rPr>
                            <m:sty m:val="p"/>
                          </m:rPr>
                          <a:rPr lang="en-US" sz="2000" b="0" i="0" smtClean="0">
                            <a:effectLst/>
                            <a:latin typeface="Cambria Math" panose="02040503050406030204" pitchFamily="18" charset="0"/>
                          </a:rPr>
                          <m:t>u</m:t>
                        </m:r>
                      </m:e>
                      <m:sub>
                        <m:r>
                          <m:rPr>
                            <m:sty m:val="p"/>
                          </m:rPr>
                          <a:rPr lang="en-US" sz="2000" b="0" i="0" smtClean="0">
                            <a:effectLst/>
                            <a:latin typeface="Cambria Math" panose="02040503050406030204" pitchFamily="18" charset="0"/>
                          </a:rPr>
                          <m:t>k</m:t>
                        </m:r>
                      </m:sub>
                    </m:sSub>
                    <m:r>
                      <a:rPr lang="en-US" sz="2000" b="0" i="1" smtClean="0">
                        <a:effectLst/>
                        <a:latin typeface="Cambria Math" panose="02040503050406030204" pitchFamily="18" charset="0"/>
                      </a:rPr>
                      <m:t>→</m:t>
                    </m:r>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𝑦</m:t>
                        </m:r>
                      </m:e>
                      <m:sub>
                        <m:r>
                          <a:rPr lang="en-US" sz="2000" b="0" i="1" smtClean="0">
                            <a:effectLst/>
                            <a:latin typeface="Cambria Math" panose="02040503050406030204" pitchFamily="18" charset="0"/>
                          </a:rPr>
                          <m:t>𝑘</m:t>
                        </m:r>
                      </m:sub>
                    </m:sSub>
                  </m:oMath>
                </a14:m>
                <a:r>
                  <a:rPr lang="en-US" sz="2000" dirty="0"/>
                  <a:t> to indicate time-steps</a:t>
                </a:r>
              </a:p>
              <a:p>
                <a:r>
                  <a:rPr lang="en-US" sz="2000" dirty="0"/>
                  <a:t>Now the equation is recurrence on </a:t>
                </a:r>
                <a14:m>
                  <m:oMath xmlns:m="http://schemas.openxmlformats.org/officeDocument/2006/math">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𝑥</m:t>
                        </m:r>
                      </m:e>
                      <m:sub>
                        <m:r>
                          <a:rPr lang="en-US" sz="2000" b="0" i="1" smtClean="0">
                            <a:effectLst/>
                            <a:latin typeface="Cambria Math" panose="02040503050406030204" pitchFamily="18" charset="0"/>
                          </a:rPr>
                          <m:t>𝑘</m:t>
                        </m:r>
                      </m:sub>
                    </m:sSub>
                  </m:oMath>
                </a14:m>
                <a:endParaRPr lang="en-US" sz="2000" dirty="0"/>
              </a:p>
              <a:p>
                <a:r>
                  <a:rPr lang="en-US" sz="2000" dirty="0"/>
                  <a:t>We can use RNN model to compute state of SSM </a:t>
                </a:r>
              </a:p>
              <a:p>
                <a14:m>
                  <m:oMath xmlns:m="http://schemas.openxmlformats.org/officeDocument/2006/math">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𝑥</m:t>
                        </m:r>
                      </m:e>
                      <m:sub>
                        <m:r>
                          <a:rPr lang="en-US" sz="2000" b="0" i="1" smtClean="0">
                            <a:effectLst/>
                            <a:latin typeface="Cambria Math" panose="02040503050406030204" pitchFamily="18" charset="0"/>
                          </a:rPr>
                          <m:t>𝑘</m:t>
                        </m:r>
                      </m:sub>
                    </m:sSub>
                  </m:oMath>
                </a14:m>
                <a:r>
                  <a:rPr lang="en-US" sz="2000" dirty="0"/>
                  <a:t> is basically the hidden state carried out in RNN</a:t>
                </a:r>
              </a:p>
              <a:p>
                <a:r>
                  <a:rPr lang="en-US" sz="2000" dirty="0"/>
                  <a:t>RNN are more efficient at inference time due to constant state size independent of sequence length (faster at testing)</a:t>
                </a:r>
              </a:p>
              <a:p>
                <a:r>
                  <a:rPr lang="en-US" sz="2000" dirty="0"/>
                  <a:t>But they cannot get parallelized like transformers (problem during training)</a:t>
                </a:r>
              </a:p>
              <a:p>
                <a:endParaRPr lang="en-US" sz="2000" dirty="0"/>
              </a:p>
              <a:p>
                <a:endParaRPr lang="en-US" sz="2000" dirty="0"/>
              </a:p>
              <a:p>
                <a:endParaRPr lang="en-US" sz="2200" dirty="0"/>
              </a:p>
              <a:p>
                <a:endParaRPr lang="en-US" sz="2200" b="1" dirty="0"/>
              </a:p>
              <a:p>
                <a:endParaRPr lang="en-US" sz="2200" dirty="0"/>
              </a:p>
            </p:txBody>
          </p:sp>
        </mc:Choice>
        <mc:Fallback xmlns="">
          <p:sp>
            <p:nvSpPr>
              <p:cNvPr id="3" name="Content Placeholder 2">
                <a:extLst>
                  <a:ext uri="{FF2B5EF4-FFF2-40B4-BE49-F238E27FC236}">
                    <a16:creationId xmlns:a16="http://schemas.microsoft.com/office/drawing/2014/main" id="{909132BF-812B-79DA-E105-A045DC54C4F1}"/>
                  </a:ext>
                </a:extLst>
              </p:cNvPr>
              <p:cNvSpPr>
                <a:spLocks noGrp="1" noRot="1" noChangeAspect="1" noMove="1" noResize="1" noEditPoints="1" noAdjustHandles="1" noChangeArrowheads="1" noChangeShapeType="1" noTextEdit="1"/>
              </p:cNvSpPr>
              <p:nvPr>
                <p:ph idx="1"/>
              </p:nvPr>
            </p:nvSpPr>
            <p:spPr>
              <a:xfrm>
                <a:off x="630935" y="2556752"/>
                <a:ext cx="6336041" cy="4264672"/>
              </a:xfrm>
              <a:blipFill>
                <a:blip r:embed="rId4"/>
                <a:stretch>
                  <a:fillRect l="-800" t="-1780" r="-1000"/>
                </a:stretch>
              </a:blipFill>
            </p:spPr>
            <p:txBody>
              <a:bodyPr/>
              <a:lstStyle/>
              <a:p>
                <a:r>
                  <a:rPr lang="en-US">
                    <a:noFill/>
                  </a:rPr>
                  <a:t> </a:t>
                </a:r>
              </a:p>
            </p:txBody>
          </p:sp>
        </mc:Fallback>
      </mc:AlternateContent>
      <p:pic>
        <p:nvPicPr>
          <p:cNvPr id="5" name="Picture 4" descr="A math equations on a white background&#10;&#10;Description automatically generated">
            <a:extLst>
              <a:ext uri="{FF2B5EF4-FFF2-40B4-BE49-F238E27FC236}">
                <a16:creationId xmlns:a16="http://schemas.microsoft.com/office/drawing/2014/main" id="{1DEB9606-B69C-E854-8679-9C820289759F}"/>
              </a:ext>
            </a:extLst>
          </p:cNvPr>
          <p:cNvPicPr>
            <a:picLocks noChangeAspect="1"/>
          </p:cNvPicPr>
          <p:nvPr/>
        </p:nvPicPr>
        <p:blipFill>
          <a:blip r:embed="rId5"/>
          <a:stretch>
            <a:fillRect/>
          </a:stretch>
        </p:blipFill>
        <p:spPr>
          <a:xfrm>
            <a:off x="6940328" y="4608444"/>
            <a:ext cx="4902200" cy="1447800"/>
          </a:xfrm>
          <a:prstGeom prst="rect">
            <a:avLst/>
          </a:prstGeom>
        </p:spPr>
      </p:pic>
      <p:sp>
        <p:nvSpPr>
          <p:cNvPr id="7" name="TextBox 6">
            <a:extLst>
              <a:ext uri="{FF2B5EF4-FFF2-40B4-BE49-F238E27FC236}">
                <a16:creationId xmlns:a16="http://schemas.microsoft.com/office/drawing/2014/main" id="{4ED2B994-59B2-47A7-BE86-D723F98D5FB5}"/>
              </a:ext>
            </a:extLst>
          </p:cNvPr>
          <p:cNvSpPr txBox="1"/>
          <p:nvPr/>
        </p:nvSpPr>
        <p:spPr>
          <a:xfrm>
            <a:off x="8807989" y="3258560"/>
            <a:ext cx="993004" cy="646331"/>
          </a:xfrm>
          <a:prstGeom prst="rect">
            <a:avLst/>
          </a:prstGeom>
          <a:noFill/>
        </p:spPr>
        <p:txBody>
          <a:bodyPr wrap="square" rtlCol="0">
            <a:spAutoFit/>
          </a:bodyPr>
          <a:lstStyle/>
          <a:p>
            <a:pPr algn="ctr"/>
            <a:r>
              <a:rPr lang="en-US" dirty="0"/>
              <a:t>Previous state</a:t>
            </a:r>
          </a:p>
        </p:txBody>
      </p:sp>
      <p:sp>
        <p:nvSpPr>
          <p:cNvPr id="9" name="TextBox 8">
            <a:extLst>
              <a:ext uri="{FF2B5EF4-FFF2-40B4-BE49-F238E27FC236}">
                <a16:creationId xmlns:a16="http://schemas.microsoft.com/office/drawing/2014/main" id="{64869A01-076B-3EDC-966B-E5BEB460AB5C}"/>
              </a:ext>
            </a:extLst>
          </p:cNvPr>
          <p:cNvSpPr txBox="1"/>
          <p:nvPr/>
        </p:nvSpPr>
        <p:spPr>
          <a:xfrm>
            <a:off x="7615015" y="3295915"/>
            <a:ext cx="998801" cy="646331"/>
          </a:xfrm>
          <a:prstGeom prst="rect">
            <a:avLst/>
          </a:prstGeom>
          <a:noFill/>
        </p:spPr>
        <p:txBody>
          <a:bodyPr wrap="square" rtlCol="0">
            <a:spAutoFit/>
          </a:bodyPr>
          <a:lstStyle/>
          <a:p>
            <a:pPr algn="ctr"/>
            <a:r>
              <a:rPr lang="en-US" dirty="0"/>
              <a:t>Next state</a:t>
            </a:r>
          </a:p>
        </p:txBody>
      </p:sp>
      <p:sp>
        <p:nvSpPr>
          <p:cNvPr id="10" name="Up Arrow 9">
            <a:extLst>
              <a:ext uri="{FF2B5EF4-FFF2-40B4-BE49-F238E27FC236}">
                <a16:creationId xmlns:a16="http://schemas.microsoft.com/office/drawing/2014/main" id="{CA32EF25-C761-2829-11EF-53122D628785}"/>
              </a:ext>
            </a:extLst>
          </p:cNvPr>
          <p:cNvSpPr/>
          <p:nvPr/>
        </p:nvSpPr>
        <p:spPr>
          <a:xfrm>
            <a:off x="8114415" y="3942246"/>
            <a:ext cx="45719" cy="78878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6DBE6FA9-123C-783A-E38F-992A345BE814}"/>
              </a:ext>
            </a:extLst>
          </p:cNvPr>
          <p:cNvSpPr/>
          <p:nvPr/>
        </p:nvSpPr>
        <p:spPr>
          <a:xfrm>
            <a:off x="9216135" y="3950224"/>
            <a:ext cx="45719" cy="78878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BBE03639-41C9-69B3-5755-54857921BD62}"/>
              </a:ext>
            </a:extLst>
          </p:cNvPr>
          <p:cNvSpPr/>
          <p:nvPr/>
        </p:nvSpPr>
        <p:spPr>
          <a:xfrm>
            <a:off x="10409293" y="3950224"/>
            <a:ext cx="45719" cy="78878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DA06363-C5AF-5CF8-7F9F-F9150B523B56}"/>
              </a:ext>
            </a:extLst>
          </p:cNvPr>
          <p:cNvSpPr txBox="1"/>
          <p:nvPr/>
        </p:nvSpPr>
        <p:spPr>
          <a:xfrm>
            <a:off x="9907807" y="3328416"/>
            <a:ext cx="993004" cy="369332"/>
          </a:xfrm>
          <a:prstGeom prst="rect">
            <a:avLst/>
          </a:prstGeom>
          <a:noFill/>
        </p:spPr>
        <p:txBody>
          <a:bodyPr wrap="square" rtlCol="0">
            <a:spAutoFit/>
          </a:bodyPr>
          <a:lstStyle/>
          <a:p>
            <a:pPr algn="ctr"/>
            <a:r>
              <a:rPr lang="en-US" dirty="0"/>
              <a:t>Input</a:t>
            </a:r>
          </a:p>
        </p:txBody>
      </p:sp>
    </p:spTree>
    <p:extLst>
      <p:ext uri="{BB962C8B-B14F-4D97-AF65-F5344CB8AC3E}">
        <p14:creationId xmlns:p14="http://schemas.microsoft.com/office/powerpoint/2010/main" val="3271003533"/>
      </p:ext>
    </p:extLst>
  </p:cSld>
  <p:clrMapOvr>
    <a:masterClrMapping/>
  </p:clrMapOvr>
  <mc:AlternateContent xmlns:mc="http://schemas.openxmlformats.org/markup-compatibility/2006" xmlns:p14="http://schemas.microsoft.com/office/powerpoint/2010/main">
    <mc:Choice Requires="p14">
      <p:transition spd="slow" p14:dur="2000" advTm="152451"/>
    </mc:Choice>
    <mc:Fallback xmlns="">
      <p:transition spd="slow" advTm="15245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836679" y="723898"/>
            <a:ext cx="6002110" cy="1495425"/>
          </a:xfrm>
        </p:spPr>
        <p:txBody>
          <a:bodyPr>
            <a:normAutofit/>
          </a:bodyPr>
          <a:lstStyle/>
          <a:p>
            <a:r>
              <a:rPr lang="en-US" sz="4000">
                <a:effectLst/>
                <a:latin typeface="SFRM1000"/>
              </a:rPr>
              <a:t>Discrete-time SSM: A Mechanics Example</a:t>
            </a:r>
            <a:endParaRPr lang="en-US" sz="40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836680" y="2405067"/>
                <a:ext cx="6002110" cy="3729034"/>
              </a:xfrm>
            </p:spPr>
            <p:txBody>
              <a:bodyPr>
                <a:normAutofit/>
              </a:bodyPr>
              <a:lstStyle/>
              <a:p>
                <a:r>
                  <a:rPr lang="en-US" sz="2000" dirty="0"/>
                  <a:t>Consider a mass attached to a wall by spring with forward position </a:t>
                </a:r>
                <a14:m>
                  <m:oMath xmlns:m="http://schemas.openxmlformats.org/officeDocument/2006/math">
                    <m:r>
                      <a:rPr lang="en-US" sz="2000" b="0" i="1">
                        <a:latin typeface="Cambria Math" panose="02040503050406030204" pitchFamily="18" charset="0"/>
                      </a:rPr>
                      <m:t>𝑦</m:t>
                    </m:r>
                    <m:d>
                      <m:dPr>
                        <m:ctrlPr>
                          <a:rPr lang="en-US" sz="2000" b="0" i="1">
                            <a:latin typeface="Cambria Math" panose="02040503050406030204" pitchFamily="18" charset="0"/>
                          </a:rPr>
                        </m:ctrlPr>
                      </m:dPr>
                      <m:e>
                        <m:r>
                          <a:rPr lang="en-US" sz="2000" b="0" i="1">
                            <a:latin typeface="Cambria Math" panose="02040503050406030204" pitchFamily="18" charset="0"/>
                          </a:rPr>
                          <m:t>𝑡</m:t>
                        </m:r>
                      </m:e>
                    </m:d>
                  </m:oMath>
                </a14:m>
                <a:endParaRPr lang="en-US" sz="2000" b="0" dirty="0"/>
              </a:p>
              <a:p>
                <a:r>
                  <a:rPr lang="en-US" sz="2000" dirty="0"/>
                  <a:t>Varying force </a:t>
                </a:r>
                <a14:m>
                  <m:oMath xmlns:m="http://schemas.openxmlformats.org/officeDocument/2006/math">
                    <m:r>
                      <m:rPr>
                        <m:sty m:val="p"/>
                      </m:rPr>
                      <a:rPr lang="en-US" sz="2000" b="0" i="0">
                        <a:latin typeface="Cambria Math" panose="02040503050406030204" pitchFamily="18" charset="0"/>
                      </a:rPr>
                      <m:t>u</m:t>
                    </m:r>
                    <m:d>
                      <m:dPr>
                        <m:ctrlPr>
                          <a:rPr lang="en-US" sz="2000" b="0" i="1">
                            <a:latin typeface="Cambria Math" panose="02040503050406030204" pitchFamily="18" charset="0"/>
                          </a:rPr>
                        </m:ctrlPr>
                      </m:dPr>
                      <m:e>
                        <m:r>
                          <a:rPr lang="en-US" sz="2000" b="0" i="1">
                            <a:latin typeface="Cambria Math" panose="02040503050406030204" pitchFamily="18" charset="0"/>
                          </a:rPr>
                          <m:t>𝑡</m:t>
                        </m:r>
                      </m:e>
                    </m:d>
                  </m:oMath>
                </a14:m>
                <a:r>
                  <a:rPr lang="en-US" sz="2000" b="0" dirty="0"/>
                  <a:t> is applied to the mass</a:t>
                </a:r>
              </a:p>
              <a:p>
                <a:r>
                  <a:rPr lang="en-US" sz="2000" b="0" dirty="0"/>
                  <a:t>Parameters of the system: </a:t>
                </a:r>
              </a:p>
              <a:p>
                <a:pPr lvl="1"/>
                <a:r>
                  <a:rPr lang="en-US" sz="2000" b="0" dirty="0"/>
                  <a:t>mass: </a:t>
                </a:r>
                <a14:m>
                  <m:oMath xmlns:m="http://schemas.openxmlformats.org/officeDocument/2006/math">
                    <m:r>
                      <a:rPr lang="en-US" sz="2000" b="0" i="1">
                        <a:latin typeface="Cambria Math" panose="02040503050406030204" pitchFamily="18" charset="0"/>
                      </a:rPr>
                      <m:t>𝑚</m:t>
                    </m:r>
                  </m:oMath>
                </a14:m>
                <a:endParaRPr lang="en-US" sz="2000" b="0" dirty="0"/>
              </a:p>
              <a:p>
                <a:pPr lvl="1"/>
                <a:r>
                  <a:rPr lang="en-US" sz="2000" b="0" dirty="0"/>
                  <a:t>Spring constant: </a:t>
                </a:r>
                <a14:m>
                  <m:oMath xmlns:m="http://schemas.openxmlformats.org/officeDocument/2006/math">
                    <m:r>
                      <a:rPr lang="en-US" sz="2000" b="0" i="1">
                        <a:latin typeface="Cambria Math" panose="02040503050406030204" pitchFamily="18" charset="0"/>
                      </a:rPr>
                      <m:t>𝑘</m:t>
                    </m:r>
                  </m:oMath>
                </a14:m>
                <a:endParaRPr lang="en-US" sz="2000" b="0" dirty="0"/>
              </a:p>
              <a:p>
                <a:pPr lvl="1"/>
                <a:r>
                  <a:rPr lang="en-US" sz="2000" dirty="0"/>
                  <a:t>Friction constant: </a:t>
                </a:r>
                <a14:m>
                  <m:oMath xmlns:m="http://schemas.openxmlformats.org/officeDocument/2006/math">
                    <m:r>
                      <a:rPr lang="en-US" sz="2000" b="0" i="1">
                        <a:latin typeface="Cambria Math" panose="02040503050406030204" pitchFamily="18" charset="0"/>
                      </a:rPr>
                      <m:t>𝑏</m:t>
                    </m:r>
                  </m:oMath>
                </a14:m>
                <a:endParaRPr lang="en-US" sz="2000" b="0" dirty="0"/>
              </a:p>
              <a:p>
                <a:r>
                  <a:rPr lang="en-US" sz="2000" dirty="0"/>
                  <a:t>We can relate everything with the following Differential Equation:</a:t>
                </a:r>
              </a:p>
              <a:p>
                <a:pPr marL="0" indent="0">
                  <a:buNone/>
                </a:pPr>
                <a14:m>
                  <m:oMathPara xmlns:m="http://schemas.openxmlformats.org/officeDocument/2006/math">
                    <m:oMathParaPr>
                      <m:jc m:val="centerGroup"/>
                    </m:oMathParaPr>
                    <m:oMath xmlns:m="http://schemas.openxmlformats.org/officeDocument/2006/math">
                      <m:sSup>
                        <m:sSupPr>
                          <m:ctrlPr>
                            <a:rPr lang="en-US" sz="2000" b="0" i="1">
                              <a:latin typeface="Cambria Math" panose="02040503050406030204" pitchFamily="18" charset="0"/>
                            </a:rPr>
                          </m:ctrlPr>
                        </m:sSupPr>
                        <m:e>
                          <m:r>
                            <a:rPr lang="en-US" sz="2000" b="0" i="1">
                              <a:latin typeface="Cambria Math" panose="02040503050406030204" pitchFamily="18" charset="0"/>
                            </a:rPr>
                            <m:t>𝑚𝑦</m:t>
                          </m:r>
                        </m:e>
                        <m:sup>
                          <m:r>
                            <a:rPr lang="en-US" sz="2000" b="0" i="1">
                              <a:latin typeface="Cambria Math" panose="02040503050406030204" pitchFamily="18" charset="0"/>
                            </a:rPr>
                            <m:t>′′</m:t>
                          </m:r>
                        </m:sup>
                      </m:sSup>
                      <m:d>
                        <m:dPr>
                          <m:ctrlPr>
                            <a:rPr lang="en-US" sz="2000" b="0" i="1">
                              <a:latin typeface="Cambria Math" panose="02040503050406030204" pitchFamily="18" charset="0"/>
                            </a:rPr>
                          </m:ctrlPr>
                        </m:dPr>
                        <m:e>
                          <m:r>
                            <a:rPr lang="en-US" sz="2000" b="0" i="1">
                              <a:latin typeface="Cambria Math" panose="02040503050406030204" pitchFamily="18" charset="0"/>
                            </a:rPr>
                            <m:t>𝑡</m:t>
                          </m:r>
                        </m:e>
                      </m:d>
                      <m:r>
                        <a:rPr lang="en-US" sz="2000" b="0" i="1">
                          <a:latin typeface="Cambria Math" panose="02040503050406030204" pitchFamily="18" charset="0"/>
                        </a:rPr>
                        <m:t>=</m:t>
                      </m:r>
                      <m:r>
                        <a:rPr lang="en-US" sz="2000" b="0" i="1">
                          <a:latin typeface="Cambria Math" panose="02040503050406030204" pitchFamily="18" charset="0"/>
                        </a:rPr>
                        <m:t>𝑢</m:t>
                      </m:r>
                      <m:d>
                        <m:dPr>
                          <m:ctrlPr>
                            <a:rPr lang="en-US" sz="2000" b="0" i="1">
                              <a:latin typeface="Cambria Math" panose="02040503050406030204" pitchFamily="18" charset="0"/>
                            </a:rPr>
                          </m:ctrlPr>
                        </m:dPr>
                        <m:e>
                          <m:r>
                            <a:rPr lang="en-US" sz="2000" b="0" i="1">
                              <a:latin typeface="Cambria Math" panose="02040503050406030204" pitchFamily="18" charset="0"/>
                            </a:rPr>
                            <m:t>𝑡</m:t>
                          </m:r>
                        </m:e>
                      </m:d>
                      <m:r>
                        <a:rPr lang="en-US" sz="2000" b="0" i="1">
                          <a:latin typeface="Cambria Math" panose="02040503050406030204" pitchFamily="18" charset="0"/>
                        </a:rPr>
                        <m:t>−</m:t>
                      </m:r>
                      <m:r>
                        <a:rPr lang="en-US" sz="2000" b="0" i="1">
                          <a:latin typeface="Cambria Math" panose="02040503050406030204" pitchFamily="18" charset="0"/>
                        </a:rPr>
                        <m:t>𝑏</m:t>
                      </m:r>
                      <m:sSup>
                        <m:sSupPr>
                          <m:ctrlPr>
                            <a:rPr lang="en-US" sz="2000" b="0" i="1">
                              <a:latin typeface="Cambria Math" panose="02040503050406030204" pitchFamily="18" charset="0"/>
                            </a:rPr>
                          </m:ctrlPr>
                        </m:sSupPr>
                        <m:e>
                          <m:r>
                            <a:rPr lang="en-US" sz="2000" b="0" i="1">
                              <a:latin typeface="Cambria Math" panose="02040503050406030204" pitchFamily="18" charset="0"/>
                            </a:rPr>
                            <m:t>𝑦</m:t>
                          </m:r>
                        </m:e>
                        <m:sup>
                          <m:r>
                            <a:rPr lang="en-US" sz="2000" b="0" i="1">
                              <a:latin typeface="Cambria Math" panose="02040503050406030204" pitchFamily="18" charset="0"/>
                            </a:rPr>
                            <m:t>′</m:t>
                          </m:r>
                        </m:sup>
                      </m:sSup>
                      <m:d>
                        <m:dPr>
                          <m:ctrlPr>
                            <a:rPr lang="en-US" sz="2000" b="0" i="1">
                              <a:latin typeface="Cambria Math" panose="02040503050406030204" pitchFamily="18" charset="0"/>
                            </a:rPr>
                          </m:ctrlPr>
                        </m:dPr>
                        <m:e>
                          <m:r>
                            <a:rPr lang="en-US" sz="2000" b="0" i="1">
                              <a:latin typeface="Cambria Math" panose="02040503050406030204" pitchFamily="18" charset="0"/>
                            </a:rPr>
                            <m:t>𝑡</m:t>
                          </m:r>
                        </m:e>
                      </m:d>
                      <m:r>
                        <a:rPr lang="en-US" sz="2000" b="0" i="1">
                          <a:latin typeface="Cambria Math" panose="02040503050406030204" pitchFamily="18" charset="0"/>
                        </a:rPr>
                        <m:t>−</m:t>
                      </m:r>
                      <m:r>
                        <a:rPr lang="en-US" sz="2000" b="0" i="1">
                          <a:latin typeface="Cambria Math" panose="02040503050406030204" pitchFamily="18" charset="0"/>
                        </a:rPr>
                        <m:t>𝑘𝑦</m:t>
                      </m:r>
                      <m:d>
                        <m:dPr>
                          <m:ctrlPr>
                            <a:rPr lang="en-US" sz="2000" b="0" i="1">
                              <a:latin typeface="Cambria Math" panose="02040503050406030204" pitchFamily="18" charset="0"/>
                            </a:rPr>
                          </m:ctrlPr>
                        </m:dPr>
                        <m:e>
                          <m:r>
                            <a:rPr lang="en-US" sz="2000" b="0" i="1">
                              <a:latin typeface="Cambria Math" panose="02040503050406030204" pitchFamily="18" charset="0"/>
                            </a:rPr>
                            <m:t>𝑡</m:t>
                          </m:r>
                        </m:e>
                      </m:d>
                    </m:oMath>
                  </m:oMathPara>
                </a14:m>
                <a:endParaRPr lang="en-US" sz="2000" b="0" dirty="0"/>
              </a:p>
              <a:p>
                <a:pPr marL="0" indent="0">
                  <a:buNone/>
                </a:pPr>
                <a:endParaRPr lang="en-US" sz="2000" b="0" dirty="0"/>
              </a:p>
              <a:p>
                <a:pPr lvl="1"/>
                <a:endParaRPr lang="en-US" sz="2000" dirty="0"/>
              </a:p>
              <a:p>
                <a:endParaRPr lang="en-US" sz="2000" dirty="0"/>
              </a:p>
              <a:p>
                <a:endParaRPr lang="en-US" sz="2000" dirty="0"/>
              </a:p>
              <a:p>
                <a:endParaRPr lang="en-US" sz="2000" b="1" dirty="0"/>
              </a:p>
              <a:p>
                <a:endParaRPr lang="en-US" sz="2000" dirty="0"/>
              </a:p>
            </p:txBody>
          </p:sp>
        </mc:Choice>
        <mc:Fallback xmlns="">
          <p:sp>
            <p:nvSpPr>
              <p:cNvPr id="3" name="Content Placeholder 2">
                <a:extLst>
                  <a:ext uri="{FF2B5EF4-FFF2-40B4-BE49-F238E27FC236}">
                    <a16:creationId xmlns:a16="http://schemas.microsoft.com/office/drawing/2014/main" id="{909132BF-812B-79DA-E105-A045DC54C4F1}"/>
                  </a:ext>
                </a:extLst>
              </p:cNvPr>
              <p:cNvSpPr>
                <a:spLocks noGrp="1" noRot="1" noChangeAspect="1" noMove="1" noResize="1" noEditPoints="1" noAdjustHandles="1" noChangeArrowheads="1" noChangeShapeType="1" noTextEdit="1"/>
              </p:cNvSpPr>
              <p:nvPr>
                <p:ph idx="1"/>
              </p:nvPr>
            </p:nvSpPr>
            <p:spPr>
              <a:xfrm>
                <a:off x="836680" y="2405067"/>
                <a:ext cx="6002110" cy="3729034"/>
              </a:xfrm>
              <a:blipFill>
                <a:blip r:embed="rId4"/>
                <a:stretch>
                  <a:fillRect l="-844" t="-2041"/>
                </a:stretch>
              </a:blipFill>
            </p:spPr>
            <p:txBody>
              <a:bodyPr/>
              <a:lstStyle/>
              <a:p>
                <a:r>
                  <a:rPr lang="en-US">
                    <a:noFill/>
                  </a:rPr>
                  <a:t> </a:t>
                </a:r>
              </a:p>
            </p:txBody>
          </p:sp>
        </mc:Fallback>
      </mc:AlternateContent>
      <p:pic>
        <p:nvPicPr>
          <p:cNvPr id="5" name="Picture 4" descr="A white ball from a spring&#10;&#10;Description automatically generated">
            <a:extLst>
              <a:ext uri="{FF2B5EF4-FFF2-40B4-BE49-F238E27FC236}">
                <a16:creationId xmlns:a16="http://schemas.microsoft.com/office/drawing/2014/main" id="{55B4B16E-EEA9-1C39-2B0E-4D63919C6A52}"/>
              </a:ext>
            </a:extLst>
          </p:cNvPr>
          <p:cNvPicPr>
            <a:picLocks noChangeAspect="1"/>
          </p:cNvPicPr>
          <p:nvPr/>
        </p:nvPicPr>
        <p:blipFill rotWithShape="1">
          <a:blip r:embed="rId5"/>
          <a:srcRect l="14859" r="12342"/>
          <a:stretch/>
        </p:blipFill>
        <p:spPr>
          <a:xfrm>
            <a:off x="7199440" y="10"/>
            <a:ext cx="4992560" cy="6857990"/>
          </a:xfrm>
          <a:prstGeom prst="rect">
            <a:avLst/>
          </a:prstGeom>
          <a:effectLst/>
        </p:spPr>
      </p:pic>
    </p:spTree>
    <p:extLst>
      <p:ext uri="{BB962C8B-B14F-4D97-AF65-F5344CB8AC3E}">
        <p14:creationId xmlns:p14="http://schemas.microsoft.com/office/powerpoint/2010/main" val="1056544941"/>
      </p:ext>
    </p:extLst>
  </p:cSld>
  <p:clrMapOvr>
    <a:masterClrMapping/>
  </p:clrMapOvr>
  <mc:AlternateContent xmlns:mc="http://schemas.openxmlformats.org/markup-compatibility/2006" xmlns:p14="http://schemas.microsoft.com/office/powerpoint/2010/main">
    <mc:Choice Requires="p14">
      <p:transition spd="slow" p14:dur="2000" advTm="64560"/>
    </mc:Choice>
    <mc:Fallback xmlns="">
      <p:transition spd="slow" advTm="645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75472-86A6-02D5-7111-8D54EE11BB5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60A8764-C61C-277E-A447-E4E61CD0E89D}"/>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A6173F4E-DA45-AA4C-996B-8040E886A25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8EB1A1-405D-2610-4A1C-4445F73FF5F5}"/>
              </a:ext>
            </a:extLst>
          </p:cNvPr>
          <p:cNvSpPr>
            <a:spLocks noGrp="1"/>
          </p:cNvSpPr>
          <p:nvPr>
            <p:ph type="sldNum" sz="quarter" idx="12"/>
          </p:nvPr>
        </p:nvSpPr>
        <p:spPr/>
        <p:txBody>
          <a:bodyPr/>
          <a:lstStyle/>
          <a:p>
            <a:fld id="{D4F24A5E-B0D2-394D-9970-9AE06BCB59C1}" type="slidenum">
              <a:rPr lang="en-US" smtClean="0"/>
              <a:t>6</a:t>
            </a:fld>
            <a:endParaRPr lang="en-US"/>
          </a:p>
        </p:txBody>
      </p:sp>
      <p:sp>
        <p:nvSpPr>
          <p:cNvPr id="2" name="Title 1">
            <a:extLst>
              <a:ext uri="{FF2B5EF4-FFF2-40B4-BE49-F238E27FC236}">
                <a16:creationId xmlns:a16="http://schemas.microsoft.com/office/drawing/2014/main" id="{BBB44ED6-9217-5438-49AA-4F9CB9E85305}"/>
              </a:ext>
            </a:extLst>
          </p:cNvPr>
          <p:cNvSpPr>
            <a:spLocks noGrp="1"/>
          </p:cNvSpPr>
          <p:nvPr>
            <p:ph type="title"/>
          </p:nvPr>
        </p:nvSpPr>
        <p:spPr>
          <a:xfrm>
            <a:off x="838200" y="2245647"/>
            <a:ext cx="10515600" cy="902162"/>
          </a:xfrm>
        </p:spPr>
        <p:txBody>
          <a:bodyPr>
            <a:normAutofit/>
          </a:bodyPr>
          <a:lstStyle/>
          <a:p>
            <a:pPr algn="ctr"/>
            <a:r>
              <a:rPr lang="en-CA"/>
              <a:t>Sparse Transformers (Apr 2019)</a:t>
            </a:r>
            <a:endParaRPr lang="en-US"/>
          </a:p>
        </p:txBody>
      </p:sp>
      <p:sp>
        <p:nvSpPr>
          <p:cNvPr id="7" name="Subtitle 6">
            <a:extLst>
              <a:ext uri="{FF2B5EF4-FFF2-40B4-BE49-F238E27FC236}">
                <a16:creationId xmlns:a16="http://schemas.microsoft.com/office/drawing/2014/main" id="{4A2AD2BF-2B0B-58FF-7967-612EE0B2590A}"/>
              </a:ext>
            </a:extLst>
          </p:cNvPr>
          <p:cNvSpPr>
            <a:spLocks noGrp="1"/>
          </p:cNvSpPr>
          <p:nvPr>
            <p:ph type="subTitle" idx="4294967295"/>
          </p:nvPr>
        </p:nvSpPr>
        <p:spPr>
          <a:xfrm>
            <a:off x="838200" y="3377610"/>
            <a:ext cx="10515600" cy="665163"/>
          </a:xfrm>
        </p:spPr>
        <p:txBody>
          <a:bodyPr>
            <a:normAutofit fontScale="85000" lnSpcReduction="20000"/>
          </a:bodyPr>
          <a:lstStyle/>
          <a:p>
            <a:pPr marL="0" indent="0" algn="ctr">
              <a:buNone/>
            </a:pPr>
            <a:r>
              <a:rPr lang="en-US"/>
              <a:t>Generating Long Sequences with Sparse Transformers</a:t>
            </a:r>
            <a:br>
              <a:rPr lang="en-CA"/>
            </a:br>
            <a:r>
              <a:rPr lang="en-CA"/>
              <a:t>Rewon Child, Scott Gray, Alec Radford, and Ilya </a:t>
            </a:r>
            <a:r>
              <a:rPr lang="en-CA" err="1"/>
              <a:t>Sutskever</a:t>
            </a:r>
            <a:endParaRPr lang="en-US"/>
          </a:p>
        </p:txBody>
      </p:sp>
    </p:spTree>
    <p:extLst>
      <p:ext uri="{BB962C8B-B14F-4D97-AF65-F5344CB8AC3E}">
        <p14:creationId xmlns:p14="http://schemas.microsoft.com/office/powerpoint/2010/main" val="32592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18BE48-2FE4-6364-2B68-8A2F93BFF31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C4A3EDA-050A-5D66-F009-9BA23281C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8C21A-0F64-950C-2150-1BDA12F77F4E}"/>
              </a:ext>
            </a:extLst>
          </p:cNvPr>
          <p:cNvSpPr>
            <a:spLocks noGrp="1"/>
          </p:cNvSpPr>
          <p:nvPr>
            <p:ph type="title"/>
          </p:nvPr>
        </p:nvSpPr>
        <p:spPr>
          <a:xfrm>
            <a:off x="838200" y="365125"/>
            <a:ext cx="10515600" cy="1325563"/>
          </a:xfrm>
        </p:spPr>
        <p:txBody>
          <a:bodyPr>
            <a:normAutofit/>
          </a:bodyPr>
          <a:lstStyle/>
          <a:p>
            <a:r>
              <a:rPr lang="en-US" sz="4600">
                <a:effectLst/>
                <a:latin typeface="SFRM1000"/>
              </a:rPr>
              <a:t>Discrete-time SSM: A Mechanics Example</a:t>
            </a:r>
            <a:endParaRPr lang="en-US" sz="4600"/>
          </a:p>
        </p:txBody>
      </p:sp>
      <p:sp>
        <p:nvSpPr>
          <p:cNvPr id="49" name="sketch line">
            <a:extLst>
              <a:ext uri="{FF2B5EF4-FFF2-40B4-BE49-F238E27FC236}">
                <a16:creationId xmlns:a16="http://schemas.microsoft.com/office/drawing/2014/main" id="{87248473-5C1A-B198-854D-3CE963919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473C94-738A-2A18-978D-9174D538140E}"/>
                  </a:ext>
                </a:extLst>
              </p:cNvPr>
              <p:cNvSpPr>
                <a:spLocks noGrp="1"/>
              </p:cNvSpPr>
              <p:nvPr>
                <p:ph idx="1"/>
              </p:nvPr>
            </p:nvSpPr>
            <p:spPr>
              <a:xfrm>
                <a:off x="838200" y="1929384"/>
                <a:ext cx="10515600" cy="4251960"/>
              </a:xfrm>
            </p:spPr>
            <p:txBody>
              <a:bodyPr>
                <a:normAutofit fontScale="92500" lnSpcReduction="10000"/>
              </a:bodyPr>
              <a:lstStyle/>
              <a:p>
                <a:r>
                  <a:rPr lang="en-US" sz="2600" dirty="0"/>
                  <a:t>We can rewrite this equation with </a:t>
                </a:r>
                <a14:m>
                  <m:oMath xmlns:m="http://schemas.openxmlformats.org/officeDocument/2006/math">
                    <m:r>
                      <a:rPr lang="en-US" sz="2400" b="1" i="1" smtClean="0">
                        <a:latin typeface="Cambria Math" panose="02040503050406030204" pitchFamily="18" charset="0"/>
                      </a:rPr>
                      <m:t>𝑨</m:t>
                    </m:r>
                    <m:r>
                      <a:rPr lang="en-US" sz="2400" b="1" i="1" smtClean="0">
                        <a:latin typeface="Cambria Math" panose="02040503050406030204" pitchFamily="18" charset="0"/>
                      </a:rPr>
                      <m:t>, </m:t>
                    </m:r>
                    <m:r>
                      <a:rPr lang="en-US" sz="2400" b="1" i="1" smtClean="0">
                        <a:latin typeface="Cambria Math" panose="02040503050406030204" pitchFamily="18" charset="0"/>
                      </a:rPr>
                      <m:t>𝑩</m:t>
                    </m:r>
                    <m:r>
                      <a:rPr lang="en-US" sz="2400" b="1" i="1" smtClean="0">
                        <a:latin typeface="Cambria Math" panose="02040503050406030204" pitchFamily="18" charset="0"/>
                      </a:rPr>
                      <m:t>, </m:t>
                    </m:r>
                    <m:r>
                      <a:rPr lang="en-US" sz="2400" b="1" i="1" smtClean="0">
                        <a:latin typeface="Cambria Math" panose="02040503050406030204" pitchFamily="18" charset="0"/>
                      </a:rPr>
                      <m:t>𝑪</m:t>
                    </m:r>
                  </m:oMath>
                </a14:m>
                <a:r>
                  <a:rPr lang="en-US" sz="2600" b="0" dirty="0"/>
                  <a:t> of SSM:</a:t>
                </a:r>
              </a:p>
              <a:p>
                <a:pPr lvl="1"/>
                <a:endParaRPr lang="en-US" sz="2200" b="0" dirty="0"/>
              </a:p>
              <a:p>
                <a:pPr lvl="1"/>
                <a:endParaRPr lang="en-US" sz="2200" b="0" dirty="0"/>
              </a:p>
              <a:p>
                <a:pPr lvl="1"/>
                <a:endParaRPr lang="en-US" sz="2200" dirty="0"/>
              </a:p>
              <a:p>
                <a:endParaRPr lang="en-US" sz="2200" dirty="0"/>
              </a:p>
              <a:p>
                <a:endParaRPr lang="en-US" sz="2200" dirty="0"/>
              </a:p>
              <a:p>
                <a:endParaRPr lang="en-US" sz="2200" b="1" dirty="0"/>
              </a:p>
              <a:p>
                <a14:m>
                  <m:oMath xmlns:m="http://schemas.openxmlformats.org/officeDocument/2006/math">
                    <m:r>
                      <a:rPr lang="en-US" sz="2400" b="1" i="1" smtClean="0">
                        <a:latin typeface="Cambria Math" panose="02040503050406030204" pitchFamily="18" charset="0"/>
                      </a:rPr>
                      <m:t>𝑪</m:t>
                    </m:r>
                  </m:oMath>
                </a14:m>
                <a:r>
                  <a:rPr lang="en-US" sz="2400" b="0" dirty="0"/>
                  <a:t> shows the first dimension of hidden state is the position</a:t>
                </a:r>
              </a:p>
              <a:p>
                <a:r>
                  <a:rPr lang="en-US" sz="2400" dirty="0"/>
                  <a:t>Because it becomes </a:t>
                </a:r>
                <a14:m>
                  <m:oMath xmlns:m="http://schemas.openxmlformats.org/officeDocument/2006/math">
                    <m:r>
                      <a:rPr lang="en-US" sz="2400" b="0" i="1" smtClean="0">
                        <a:latin typeface="Cambria Math" panose="02040503050406030204" pitchFamily="18" charset="0"/>
                      </a:rPr>
                      <m:t>𝑦</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oMath>
                </a14:m>
                <a:endParaRPr lang="en-US" sz="2400" b="0" dirty="0"/>
              </a:p>
              <a:p>
                <a:r>
                  <a:rPr lang="en-US" sz="2400" b="0" dirty="0"/>
                  <a:t> The second dimension is velocity as it is impacted by </a:t>
                </a:r>
                <a14:m>
                  <m:oMath xmlns:m="http://schemas.openxmlformats.org/officeDocument/2006/math">
                    <m:r>
                      <a:rPr lang="en-US" sz="2400" b="0" i="1" smtClean="0">
                        <a:latin typeface="Cambria Math" panose="02040503050406030204" pitchFamily="18" charset="0"/>
                      </a:rPr>
                      <m:t>𝑢</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oMath>
                </a14:m>
                <a:r>
                  <a:rPr lang="en-US" sz="2400" b="0" dirty="0"/>
                  <a:t> through </a:t>
                </a:r>
                <a14:m>
                  <m:oMath xmlns:m="http://schemas.openxmlformats.org/officeDocument/2006/math">
                    <m:r>
                      <a:rPr lang="en-US" sz="2400" b="0" i="1" smtClean="0">
                        <a:latin typeface="Cambria Math" panose="02040503050406030204" pitchFamily="18" charset="0"/>
                      </a:rPr>
                      <m:t>𝐵</m:t>
                    </m:r>
                  </m:oMath>
                </a14:m>
                <a:endParaRPr lang="en-US" sz="2400" dirty="0"/>
              </a:p>
              <a:p>
                <a14:m>
                  <m:oMath xmlns:m="http://schemas.openxmlformats.org/officeDocument/2006/math">
                    <m:r>
                      <a:rPr lang="en-US" sz="2400" b="0" i="1" smtClean="0">
                        <a:latin typeface="Cambria Math" panose="02040503050406030204" pitchFamily="18" charset="0"/>
                      </a:rPr>
                      <m:t>𝐴</m:t>
                    </m:r>
                  </m:oMath>
                </a14:m>
                <a:r>
                  <a:rPr lang="en-US" sz="2400" dirty="0"/>
                  <a:t> relates these terms</a:t>
                </a:r>
              </a:p>
              <a:p>
                <a:endParaRPr lang="en-US" sz="2200" dirty="0"/>
              </a:p>
            </p:txBody>
          </p:sp>
        </mc:Choice>
        <mc:Fallback xmlns="">
          <p:sp>
            <p:nvSpPr>
              <p:cNvPr id="3" name="Content Placeholder 2">
                <a:extLst>
                  <a:ext uri="{FF2B5EF4-FFF2-40B4-BE49-F238E27FC236}">
                    <a16:creationId xmlns:a16="http://schemas.microsoft.com/office/drawing/2014/main" id="{31473C94-738A-2A18-978D-9174D538140E}"/>
                  </a:ext>
                </a:extLst>
              </p:cNvPr>
              <p:cNvSpPr>
                <a:spLocks noGrp="1" noRot="1" noChangeAspect="1" noMove="1" noResize="1" noEditPoints="1" noAdjustHandles="1" noChangeArrowheads="1" noChangeShapeType="1" noTextEdit="1"/>
              </p:cNvSpPr>
              <p:nvPr>
                <p:ph idx="1"/>
              </p:nvPr>
            </p:nvSpPr>
            <p:spPr>
              <a:xfrm>
                <a:off x="838200" y="1929384"/>
                <a:ext cx="10515600" cy="4251960"/>
              </a:xfrm>
              <a:blipFill>
                <a:blip r:embed="rId4"/>
                <a:stretch>
                  <a:fillRect l="-844" t="-2687"/>
                </a:stretch>
              </a:blipFill>
            </p:spPr>
            <p:txBody>
              <a:bodyPr/>
              <a:lstStyle/>
              <a:p>
                <a:r>
                  <a:rPr lang="en-US">
                    <a:noFill/>
                  </a:rPr>
                  <a:t> </a:t>
                </a:r>
              </a:p>
            </p:txBody>
          </p:sp>
        </mc:Fallback>
      </mc:AlternateContent>
      <p:pic>
        <p:nvPicPr>
          <p:cNvPr id="6" name="Picture 5" descr="A math equations with numbers and symbols&#10;&#10;Description automatically generated with medium confidence">
            <a:extLst>
              <a:ext uri="{FF2B5EF4-FFF2-40B4-BE49-F238E27FC236}">
                <a16:creationId xmlns:a16="http://schemas.microsoft.com/office/drawing/2014/main" id="{2EB2A303-4C42-A379-3D1D-FCE131620AE5}"/>
              </a:ext>
            </a:extLst>
          </p:cNvPr>
          <p:cNvPicPr>
            <a:picLocks noChangeAspect="1"/>
          </p:cNvPicPr>
          <p:nvPr/>
        </p:nvPicPr>
        <p:blipFill>
          <a:blip r:embed="rId5"/>
          <a:stretch>
            <a:fillRect/>
          </a:stretch>
        </p:blipFill>
        <p:spPr>
          <a:xfrm>
            <a:off x="3913467" y="2717694"/>
            <a:ext cx="4362018" cy="1554163"/>
          </a:xfrm>
          <a:prstGeom prst="rect">
            <a:avLst/>
          </a:prstGeom>
        </p:spPr>
      </p:pic>
    </p:spTree>
    <p:extLst>
      <p:ext uri="{BB962C8B-B14F-4D97-AF65-F5344CB8AC3E}">
        <p14:creationId xmlns:p14="http://schemas.microsoft.com/office/powerpoint/2010/main" val="2612345028"/>
      </p:ext>
    </p:extLst>
  </p:cSld>
  <p:clrMapOvr>
    <a:masterClrMapping/>
  </p:clrMapOvr>
  <mc:AlternateContent xmlns:mc="http://schemas.openxmlformats.org/markup-compatibility/2006" xmlns:p14="http://schemas.microsoft.com/office/powerpoint/2010/main">
    <mc:Choice Requires="p14">
      <p:transition spd="slow" p14:dur="2000" advTm="42295"/>
    </mc:Choice>
    <mc:Fallback xmlns="">
      <p:transition spd="slow" advTm="4229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838199" y="548464"/>
            <a:ext cx="3807187" cy="2228074"/>
          </a:xfrm>
        </p:spPr>
        <p:txBody>
          <a:bodyPr>
            <a:normAutofit/>
          </a:bodyPr>
          <a:lstStyle/>
          <a:p>
            <a:r>
              <a:rPr lang="en-US" sz="3700">
                <a:effectLst/>
                <a:latin typeface="SFRM1000"/>
              </a:rPr>
              <a:t>Discrete-time SSM: A Mechanics Example</a:t>
            </a:r>
            <a:endParaRPr lang="en-US" sz="37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838201" y="2962279"/>
                <a:ext cx="3799425" cy="3544538"/>
              </a:xfrm>
            </p:spPr>
            <p:txBody>
              <a:bodyPr>
                <a:normAutofit/>
              </a:bodyPr>
              <a:lstStyle/>
              <a:p>
                <a14:m>
                  <m:oMath xmlns:m="http://schemas.openxmlformats.org/officeDocument/2006/math">
                    <m:r>
                      <a:rPr lang="en-US" sz="2000" b="1" i="1" smtClean="0">
                        <a:latin typeface="Cambria Math" panose="02040503050406030204" pitchFamily="18" charset="0"/>
                      </a:rPr>
                      <m:t>𝑪</m:t>
                    </m:r>
                  </m:oMath>
                </a14:m>
                <a:r>
                  <a:rPr lang="en-US" sz="2000" b="0" dirty="0"/>
                  <a:t> shows the first dimension of hidden state is the position</a:t>
                </a:r>
              </a:p>
              <a:p>
                <a:r>
                  <a:rPr lang="en-US" sz="2000" dirty="0"/>
                  <a:t>Because it becomes </a:t>
                </a:r>
                <a14:m>
                  <m:oMath xmlns:m="http://schemas.openxmlformats.org/officeDocument/2006/math">
                    <m:r>
                      <a:rPr lang="en-US" sz="2000" b="0" i="1" smtClean="0">
                        <a:latin typeface="Cambria Math" panose="02040503050406030204" pitchFamily="18" charset="0"/>
                      </a:rPr>
                      <m:t>𝑦</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oMath>
                </a14:m>
                <a:endParaRPr lang="en-US" sz="2000" b="0" dirty="0"/>
              </a:p>
              <a:p>
                <a:r>
                  <a:rPr lang="en-US" sz="2000" b="0" dirty="0"/>
                  <a:t> The second dimension is velocity as it is impacted by </a:t>
                </a:r>
                <a14:m>
                  <m:oMath xmlns:m="http://schemas.openxmlformats.org/officeDocument/2006/math">
                    <m:r>
                      <a:rPr lang="en-US" sz="2000" b="0" i="1" smtClean="0">
                        <a:latin typeface="Cambria Math" panose="02040503050406030204" pitchFamily="18" charset="0"/>
                      </a:rPr>
                      <m:t>𝑢</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oMath>
                </a14:m>
                <a:r>
                  <a:rPr lang="en-US" sz="2000" b="0" dirty="0"/>
                  <a:t> through </a:t>
                </a:r>
                <a14:m>
                  <m:oMath xmlns:m="http://schemas.openxmlformats.org/officeDocument/2006/math">
                    <m:r>
                      <a:rPr lang="en-US" sz="2000" b="0" i="1" smtClean="0">
                        <a:latin typeface="Cambria Math" panose="02040503050406030204" pitchFamily="18" charset="0"/>
                      </a:rPr>
                      <m:t>𝐵</m:t>
                    </m:r>
                  </m:oMath>
                </a14:m>
                <a:endParaRPr lang="en-US" sz="2000" dirty="0"/>
              </a:p>
              <a:p>
                <a14:m>
                  <m:oMath xmlns:m="http://schemas.openxmlformats.org/officeDocument/2006/math">
                    <m:r>
                      <a:rPr lang="en-US" sz="2000" b="0" i="1" smtClean="0">
                        <a:latin typeface="Cambria Math" panose="02040503050406030204" pitchFamily="18" charset="0"/>
                      </a:rPr>
                      <m:t>𝐴</m:t>
                    </m:r>
                  </m:oMath>
                </a14:m>
                <a:r>
                  <a:rPr lang="en-US" sz="2000" dirty="0"/>
                  <a:t> relates these terms</a:t>
                </a:r>
              </a:p>
              <a:p>
                <a:r>
                  <a:rPr lang="en-US" sz="2000" b="0" dirty="0"/>
                  <a:t>The following code put everything together to simulate SSM modeling of the problem</a:t>
                </a:r>
              </a:p>
              <a:p>
                <a:endParaRPr lang="en-US" sz="2000" b="0" dirty="0"/>
              </a:p>
              <a:p>
                <a:endParaRPr lang="en-US" sz="2000" b="0" dirty="0"/>
              </a:p>
              <a:p>
                <a:pPr lvl="1"/>
                <a:endParaRPr lang="en-US" sz="2000" dirty="0"/>
              </a:p>
              <a:p>
                <a:endParaRPr lang="en-US" sz="2000" dirty="0"/>
              </a:p>
              <a:p>
                <a:endParaRPr lang="en-US" sz="2000" dirty="0"/>
              </a:p>
              <a:p>
                <a:endParaRPr lang="en-US" sz="2000" b="1" dirty="0"/>
              </a:p>
              <a:p>
                <a:endParaRPr lang="en-US" sz="2000" dirty="0"/>
              </a:p>
            </p:txBody>
          </p:sp>
        </mc:Choice>
        <mc:Fallback xmlns="">
          <p:sp>
            <p:nvSpPr>
              <p:cNvPr id="3" name="Content Placeholder 2">
                <a:extLst>
                  <a:ext uri="{FF2B5EF4-FFF2-40B4-BE49-F238E27FC236}">
                    <a16:creationId xmlns:a16="http://schemas.microsoft.com/office/drawing/2014/main" id="{909132BF-812B-79DA-E105-A045DC54C4F1}"/>
                  </a:ext>
                </a:extLst>
              </p:cNvPr>
              <p:cNvSpPr>
                <a:spLocks noGrp="1" noRot="1" noChangeAspect="1" noMove="1" noResize="1" noEditPoints="1" noAdjustHandles="1" noChangeArrowheads="1" noChangeShapeType="1" noTextEdit="1"/>
              </p:cNvSpPr>
              <p:nvPr>
                <p:ph idx="1"/>
              </p:nvPr>
            </p:nvSpPr>
            <p:spPr>
              <a:xfrm>
                <a:off x="838201" y="2962279"/>
                <a:ext cx="3799425" cy="3544538"/>
              </a:xfrm>
              <a:blipFill>
                <a:blip r:embed="rId4"/>
                <a:stretch>
                  <a:fillRect l="-1667" t="-2143"/>
                </a:stretch>
              </a:blipFill>
            </p:spPr>
            <p:txBody>
              <a:bodyPr/>
              <a:lstStyle/>
              <a:p>
                <a:r>
                  <a:rPr lang="en-US">
                    <a:noFill/>
                  </a:rPr>
                  <a:t> </a:t>
                </a:r>
              </a:p>
            </p:txBody>
          </p:sp>
        </mc:Fallback>
      </mc:AlternateContent>
      <p:pic>
        <p:nvPicPr>
          <p:cNvPr id="5" name="Picture 4" descr="A screenshot of a computer program&#10;&#10;Description automatically generated">
            <a:extLst>
              <a:ext uri="{FF2B5EF4-FFF2-40B4-BE49-F238E27FC236}">
                <a16:creationId xmlns:a16="http://schemas.microsoft.com/office/drawing/2014/main" id="{DACFEF3A-72FA-3017-480D-257CB062EB34}"/>
              </a:ext>
            </a:extLst>
          </p:cNvPr>
          <p:cNvPicPr>
            <a:picLocks noChangeAspect="1"/>
          </p:cNvPicPr>
          <p:nvPr/>
        </p:nvPicPr>
        <p:blipFill rotWithShape="1">
          <a:blip r:embed="rId5"/>
          <a:srcRect r="2609" b="-2"/>
          <a:stretch/>
        </p:blipFill>
        <p:spPr>
          <a:xfrm>
            <a:off x="5010386" y="10"/>
            <a:ext cx="7181613" cy="6857990"/>
          </a:xfrm>
          <a:prstGeom prst="rect">
            <a:avLst/>
          </a:prstGeom>
          <a:effectLst/>
        </p:spPr>
      </p:pic>
    </p:spTree>
    <p:extLst>
      <p:ext uri="{BB962C8B-B14F-4D97-AF65-F5344CB8AC3E}">
        <p14:creationId xmlns:p14="http://schemas.microsoft.com/office/powerpoint/2010/main" val="70599814"/>
      </p:ext>
    </p:extLst>
  </p:cSld>
  <p:clrMapOvr>
    <a:masterClrMapping/>
  </p:clrMapOvr>
  <mc:AlternateContent xmlns:mc="http://schemas.openxmlformats.org/markup-compatibility/2006" xmlns:p14="http://schemas.microsoft.com/office/powerpoint/2010/main">
    <mc:Choice Requires="p14">
      <p:transition spd="slow" p14:dur="2000" advTm="43161"/>
    </mc:Choice>
    <mc:Fallback xmlns="">
      <p:transition spd="slow" advTm="43161"/>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639520"/>
            <a:ext cx="3429000" cy="1719072"/>
          </a:xfrm>
        </p:spPr>
        <p:txBody>
          <a:bodyPr anchor="b">
            <a:normAutofit/>
          </a:bodyPr>
          <a:lstStyle/>
          <a:p>
            <a:r>
              <a:rPr lang="en-US" sz="3400">
                <a:effectLst/>
                <a:latin typeface="SFRM1000"/>
              </a:rPr>
              <a:t>Discrete-time SSM: A Mechanics Example</a:t>
            </a:r>
            <a:endParaRPr lang="en-US" sz="3400"/>
          </a:p>
        </p:txBody>
      </p:sp>
      <p:sp>
        <p:nvSpPr>
          <p:cNvPr id="5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630936" y="2807208"/>
            <a:ext cx="3429000" cy="3802314"/>
          </a:xfrm>
        </p:spPr>
        <p:txBody>
          <a:bodyPr anchor="t">
            <a:normAutofit/>
          </a:bodyPr>
          <a:lstStyle/>
          <a:p>
            <a:r>
              <a:rPr lang="en-US" sz="2200" dirty="0"/>
              <a:t>Position is predicted by SSM matches with object position</a:t>
            </a:r>
          </a:p>
          <a:p>
            <a:r>
              <a:rPr lang="en-US" sz="2200" dirty="0"/>
              <a:t>The force is asserted to the object to change the position over time</a:t>
            </a:r>
          </a:p>
          <a:p>
            <a:r>
              <a:rPr lang="en-US" sz="2200" dirty="0"/>
              <a:t>This example is just 1 SSM, with 2 hidden states over 100 steps</a:t>
            </a:r>
          </a:p>
          <a:p>
            <a:r>
              <a:rPr lang="en-US" sz="2200" dirty="0"/>
              <a:t>We can stack many SSM blocks in our network</a:t>
            </a:r>
          </a:p>
        </p:txBody>
      </p:sp>
      <p:pic>
        <p:nvPicPr>
          <p:cNvPr id="5" name="Picture 4" descr="A diagram of a function&#10;&#10;Description automatically generated">
            <a:extLst>
              <a:ext uri="{FF2B5EF4-FFF2-40B4-BE49-F238E27FC236}">
                <a16:creationId xmlns:a16="http://schemas.microsoft.com/office/drawing/2014/main" id="{7BD9AB27-BB18-46CE-18F9-2629996DCA5E}"/>
              </a:ext>
            </a:extLst>
          </p:cNvPr>
          <p:cNvPicPr>
            <a:picLocks noChangeAspect="1"/>
          </p:cNvPicPr>
          <p:nvPr/>
        </p:nvPicPr>
        <p:blipFill>
          <a:blip r:embed="rId2"/>
          <a:stretch>
            <a:fillRect/>
          </a:stretch>
        </p:blipFill>
        <p:spPr>
          <a:xfrm>
            <a:off x="4654296" y="952290"/>
            <a:ext cx="6903720" cy="4953419"/>
          </a:xfrm>
          <a:prstGeom prst="rect">
            <a:avLst/>
          </a:prstGeom>
        </p:spPr>
      </p:pic>
    </p:spTree>
    <p:extLst>
      <p:ext uri="{BB962C8B-B14F-4D97-AF65-F5344CB8AC3E}">
        <p14:creationId xmlns:p14="http://schemas.microsoft.com/office/powerpoint/2010/main" val="1716357917"/>
      </p:ext>
    </p:extLst>
  </p:cSld>
  <p:clrMapOvr>
    <a:masterClrMapping/>
  </p:clrMapOvr>
  <mc:AlternateContent xmlns:mc="http://schemas.openxmlformats.org/markup-compatibility/2006" xmlns:p14="http://schemas.microsoft.com/office/powerpoint/2010/main">
    <mc:Choice Requires="p14">
      <p:transition spd="slow" p14:dur="2000" advTm="41263"/>
    </mc:Choice>
    <mc:Fallback xmlns="">
      <p:transition spd="slow" advTm="4126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512064"/>
            <a:ext cx="4818888" cy="1609344"/>
          </a:xfrm>
        </p:spPr>
        <p:txBody>
          <a:bodyPr anchor="b">
            <a:normAutofit fontScale="90000"/>
          </a:bodyPr>
          <a:lstStyle/>
          <a:p>
            <a:r>
              <a:rPr lang="en-US" sz="5000">
                <a:effectLst/>
                <a:latin typeface="SFRM1000"/>
              </a:rPr>
              <a:t>Training SSMs: The Convolutional Representation</a:t>
            </a:r>
            <a:endParaRPr lang="en-US" sz="5000" dirty="0"/>
          </a:p>
        </p:txBody>
      </p:sp>
      <p:sp>
        <p:nvSpPr>
          <p:cNvPr id="4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540221" y="2514040"/>
            <a:ext cx="10375318" cy="4343960"/>
          </a:xfrm>
        </p:spPr>
        <p:txBody>
          <a:bodyPr anchor="t">
            <a:normAutofit/>
          </a:bodyPr>
          <a:lstStyle/>
          <a:p>
            <a:r>
              <a:rPr lang="en-US" sz="2000" dirty="0"/>
              <a:t>we can turn the “RNN” representation into a “CNN” by unrolling it</a:t>
            </a:r>
          </a:p>
          <a:p>
            <a:r>
              <a:rPr lang="en-US" sz="2000" dirty="0"/>
              <a:t>Why want CNN representation? Training RNN is sequential </a:t>
            </a:r>
          </a:p>
          <a:p>
            <a:r>
              <a:rPr lang="en-US" sz="2000" b="1" dirty="0"/>
              <a:t>Recurrent SSM can be written as a discrete convolution</a:t>
            </a:r>
          </a:p>
          <a:p>
            <a:r>
              <a:rPr lang="en-US" sz="2000" dirty="0"/>
              <a:t>Let’s see the equations by unrolling them</a:t>
            </a:r>
          </a:p>
          <a:p>
            <a:endParaRPr lang="en-US" sz="2000" dirty="0"/>
          </a:p>
          <a:p>
            <a:endParaRPr lang="en-US" sz="2000" dirty="0"/>
          </a:p>
          <a:p>
            <a:endParaRPr lang="en-US" sz="2200" dirty="0"/>
          </a:p>
        </p:txBody>
      </p:sp>
      <p:pic>
        <p:nvPicPr>
          <p:cNvPr id="6" name="Picture 5" descr="A number and equation on a white background&#10;&#10;Description automatically generated">
            <a:extLst>
              <a:ext uri="{FF2B5EF4-FFF2-40B4-BE49-F238E27FC236}">
                <a16:creationId xmlns:a16="http://schemas.microsoft.com/office/drawing/2014/main" id="{45511255-A4F3-8A7F-3738-02C86E79DB63}"/>
              </a:ext>
            </a:extLst>
          </p:cNvPr>
          <p:cNvPicPr>
            <a:picLocks noChangeAspect="1"/>
          </p:cNvPicPr>
          <p:nvPr/>
        </p:nvPicPr>
        <p:blipFill>
          <a:blip r:embed="rId2"/>
          <a:stretch>
            <a:fillRect/>
          </a:stretch>
        </p:blipFill>
        <p:spPr>
          <a:xfrm>
            <a:off x="3354808" y="4327754"/>
            <a:ext cx="8500722" cy="1065430"/>
          </a:xfrm>
          <a:prstGeom prst="rect">
            <a:avLst/>
          </a:prstGeom>
        </p:spPr>
      </p:pic>
      <p:pic>
        <p:nvPicPr>
          <p:cNvPr id="4" name="Picture 3" descr="A math equations on a white background&#10;&#10;Description automatically generated">
            <a:extLst>
              <a:ext uri="{FF2B5EF4-FFF2-40B4-BE49-F238E27FC236}">
                <a16:creationId xmlns:a16="http://schemas.microsoft.com/office/drawing/2014/main" id="{D452808E-13C6-CF25-FBEE-57F157CDF86C}"/>
              </a:ext>
            </a:extLst>
          </p:cNvPr>
          <p:cNvPicPr>
            <a:picLocks noChangeAspect="1"/>
          </p:cNvPicPr>
          <p:nvPr/>
        </p:nvPicPr>
        <p:blipFill rotWithShape="1">
          <a:blip r:embed="rId3"/>
          <a:srcRect l="19703" r="22555"/>
          <a:stretch/>
        </p:blipFill>
        <p:spPr>
          <a:xfrm>
            <a:off x="630936" y="4327754"/>
            <a:ext cx="2456821" cy="1256615"/>
          </a:xfrm>
          <a:prstGeom prst="rect">
            <a:avLst/>
          </a:prstGeom>
        </p:spPr>
      </p:pic>
    </p:spTree>
    <p:extLst>
      <p:ext uri="{BB962C8B-B14F-4D97-AF65-F5344CB8AC3E}">
        <p14:creationId xmlns:p14="http://schemas.microsoft.com/office/powerpoint/2010/main" val="1570103681"/>
      </p:ext>
    </p:extLst>
  </p:cSld>
  <p:clrMapOvr>
    <a:masterClrMapping/>
  </p:clrMapOvr>
  <mc:AlternateContent xmlns:mc="http://schemas.openxmlformats.org/markup-compatibility/2006" xmlns:p14="http://schemas.microsoft.com/office/powerpoint/2010/main">
    <mc:Choice Requires="p14">
      <p:transition spd="slow" p14:dur="2000" advTm="198580"/>
    </mc:Choice>
    <mc:Fallback xmlns="">
      <p:transition spd="slow" advTm="19858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512064"/>
            <a:ext cx="4818888" cy="1609344"/>
          </a:xfrm>
        </p:spPr>
        <p:txBody>
          <a:bodyPr anchor="b">
            <a:normAutofit fontScale="90000"/>
          </a:bodyPr>
          <a:lstStyle/>
          <a:p>
            <a:r>
              <a:rPr lang="en-US" sz="5000">
                <a:effectLst/>
                <a:latin typeface="SFRM1000"/>
              </a:rPr>
              <a:t>Training SSMs: The Convolutional Representation</a:t>
            </a:r>
            <a:endParaRPr lang="en-US" sz="5000" dirty="0"/>
          </a:p>
        </p:txBody>
      </p:sp>
      <p:sp>
        <p:nvSpPr>
          <p:cNvPr id="4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559552" y="2121408"/>
                <a:ext cx="11301144" cy="4570940"/>
              </a:xfrm>
            </p:spPr>
            <p:txBody>
              <a:bodyPr anchor="t">
                <a:normAutofit lnSpcReduction="10000"/>
              </a:bodyPr>
              <a:lstStyle/>
              <a:p>
                <a:pPr marL="0" indent="0">
                  <a:buNone/>
                </a:pPr>
                <a:endParaRPr lang="en-US" sz="2200" dirty="0"/>
              </a:p>
              <a:p>
                <a:r>
                  <a:rPr lang="en-US" sz="2200" dirty="0"/>
                  <a:t>We can vectorize this as follows and get the closed formula:</a:t>
                </a:r>
              </a:p>
              <a:p>
                <a:endParaRPr lang="en-US" sz="2200" dirty="0"/>
              </a:p>
              <a:p>
                <a:endParaRPr lang="en-US" sz="2200" dirty="0"/>
              </a:p>
              <a:p>
                <a:endParaRPr lang="en-US" sz="2200" dirty="0"/>
              </a:p>
              <a:p>
                <a:endParaRPr lang="en-US" sz="2200" b="0" i="1" dirty="0">
                  <a:latin typeface="Cambria Math" panose="02040503050406030204" pitchFamily="18" charset="0"/>
                </a:endParaRPr>
              </a:p>
              <a:p>
                <a:endParaRPr lang="en-US" sz="2200" b="0" i="1" dirty="0">
                  <a:latin typeface="Cambria Math" panose="02040503050406030204" pitchFamily="18" charset="0"/>
                </a:endParaRPr>
              </a:p>
              <a:p>
                <a14:m>
                  <m:oMath xmlns:m="http://schemas.openxmlformats.org/officeDocument/2006/math">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𝐾</m:t>
                        </m:r>
                      </m:e>
                    </m:acc>
                  </m:oMath>
                </a14:m>
                <a:r>
                  <a:rPr lang="en-US" sz="2200" dirty="0"/>
                  <a:t> is called the </a:t>
                </a:r>
                <a:r>
                  <a:rPr lang="en-US" sz="2200" b="1" dirty="0"/>
                  <a:t>SSM convolution kernel or filter</a:t>
                </a:r>
              </a:p>
              <a:p>
                <a14:m>
                  <m:oMath xmlns:m="http://schemas.openxmlformats.org/officeDocument/2006/math">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𝐾</m:t>
                        </m:r>
                      </m:e>
                    </m:acc>
                  </m:oMath>
                </a14:m>
                <a:r>
                  <a:rPr lang="en-US" sz="2200" b="1" dirty="0"/>
                  <a:t> </a:t>
                </a:r>
                <a:r>
                  <a:rPr lang="en-US" sz="2200" dirty="0"/>
                  <a:t>is a giant filter applied to input u</a:t>
                </a:r>
              </a:p>
              <a:p>
                <a:endParaRPr lang="en-US" sz="2200" dirty="0"/>
              </a:p>
              <a:p>
                <a:pPr marL="0" indent="0" algn="ctr">
                  <a:buNone/>
                </a:pPr>
                <a:r>
                  <a:rPr lang="en-US" sz="2200" b="1" dirty="0"/>
                  <a:t>Now output can be computed without computing the internal state u(t) -&gt; making it parallel</a:t>
                </a:r>
              </a:p>
              <a:p>
                <a:endParaRPr lang="en-US" sz="2200" dirty="0"/>
              </a:p>
            </p:txBody>
          </p:sp>
        </mc:Choice>
        <mc:Fallback xmlns="">
          <p:sp>
            <p:nvSpPr>
              <p:cNvPr id="3" name="Content Placeholder 2">
                <a:extLst>
                  <a:ext uri="{FF2B5EF4-FFF2-40B4-BE49-F238E27FC236}">
                    <a16:creationId xmlns:a16="http://schemas.microsoft.com/office/drawing/2014/main" id="{909132BF-812B-79DA-E105-A045DC54C4F1}"/>
                  </a:ext>
                </a:extLst>
              </p:cNvPr>
              <p:cNvSpPr>
                <a:spLocks noGrp="1" noRot="1" noChangeAspect="1" noMove="1" noResize="1" noEditPoints="1" noAdjustHandles="1" noChangeArrowheads="1" noChangeShapeType="1" noTextEdit="1"/>
              </p:cNvSpPr>
              <p:nvPr>
                <p:ph idx="1"/>
              </p:nvPr>
            </p:nvSpPr>
            <p:spPr>
              <a:xfrm>
                <a:off x="559552" y="2121408"/>
                <a:ext cx="11301144" cy="4570940"/>
              </a:xfrm>
              <a:blipFill>
                <a:blip r:embed="rId4"/>
                <a:stretch>
                  <a:fillRect l="-673"/>
                </a:stretch>
              </a:blipFill>
            </p:spPr>
            <p:txBody>
              <a:bodyPr/>
              <a:lstStyle/>
              <a:p>
                <a:r>
                  <a:rPr lang="en-US">
                    <a:noFill/>
                  </a:rPr>
                  <a:t> </a:t>
                </a:r>
              </a:p>
            </p:txBody>
          </p:sp>
        </mc:Fallback>
      </mc:AlternateContent>
      <p:pic>
        <p:nvPicPr>
          <p:cNvPr id="8" name="Picture 7" descr="A math equations and formulas&#10;&#10;Description automatically generated with medium confidence">
            <a:extLst>
              <a:ext uri="{FF2B5EF4-FFF2-40B4-BE49-F238E27FC236}">
                <a16:creationId xmlns:a16="http://schemas.microsoft.com/office/drawing/2014/main" id="{19EF5C5B-098F-D80D-55DA-58429257D35E}"/>
              </a:ext>
            </a:extLst>
          </p:cNvPr>
          <p:cNvPicPr>
            <a:picLocks noChangeAspect="1"/>
          </p:cNvPicPr>
          <p:nvPr/>
        </p:nvPicPr>
        <p:blipFill>
          <a:blip r:embed="rId5"/>
          <a:stretch>
            <a:fillRect/>
          </a:stretch>
        </p:blipFill>
        <p:spPr>
          <a:xfrm>
            <a:off x="1743034" y="3084886"/>
            <a:ext cx="5380869" cy="1550562"/>
          </a:xfrm>
          <a:prstGeom prst="rect">
            <a:avLst/>
          </a:prstGeom>
        </p:spPr>
      </p:pic>
      <p:sp>
        <p:nvSpPr>
          <p:cNvPr id="9" name="Rectangle 8">
            <a:extLst>
              <a:ext uri="{FF2B5EF4-FFF2-40B4-BE49-F238E27FC236}">
                <a16:creationId xmlns:a16="http://schemas.microsoft.com/office/drawing/2014/main" id="{FFE8ED21-6955-80CC-B5B5-DAACD9AB555B}"/>
              </a:ext>
            </a:extLst>
          </p:cNvPr>
          <p:cNvSpPr/>
          <p:nvPr/>
        </p:nvSpPr>
        <p:spPr>
          <a:xfrm>
            <a:off x="1892073" y="3513384"/>
            <a:ext cx="1092819" cy="32338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p>
        </p:txBody>
      </p:sp>
      <p:sp>
        <p:nvSpPr>
          <p:cNvPr id="10" name="Rectangle 9">
            <a:extLst>
              <a:ext uri="{FF2B5EF4-FFF2-40B4-BE49-F238E27FC236}">
                <a16:creationId xmlns:a16="http://schemas.microsoft.com/office/drawing/2014/main" id="{30263B1F-360D-87EF-BA08-91FCC266F694}"/>
              </a:ext>
            </a:extLst>
          </p:cNvPr>
          <p:cNvSpPr/>
          <p:nvPr/>
        </p:nvSpPr>
        <p:spPr>
          <a:xfrm>
            <a:off x="2552629" y="4265266"/>
            <a:ext cx="3761678" cy="32338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p>
        </p:txBody>
      </p:sp>
    </p:spTree>
    <p:extLst>
      <p:ext uri="{BB962C8B-B14F-4D97-AF65-F5344CB8AC3E}">
        <p14:creationId xmlns:p14="http://schemas.microsoft.com/office/powerpoint/2010/main" val="1344915251"/>
      </p:ext>
    </p:extLst>
  </p:cSld>
  <p:clrMapOvr>
    <a:masterClrMapping/>
  </p:clrMapOvr>
  <mc:AlternateContent xmlns:mc="http://schemas.openxmlformats.org/markup-compatibility/2006" xmlns:p14="http://schemas.microsoft.com/office/powerpoint/2010/main">
    <mc:Choice Requires="p14">
      <p:transition spd="slow" p14:dur="2000" advTm="149051"/>
    </mc:Choice>
    <mc:Fallback xmlns="">
      <p:transition spd="slow" advTm="149051"/>
    </mc:Fallback>
  </mc:AlternateContent>
  <p:extLst>
    <p:ext uri="{3A86A75C-4F4B-4683-9AE1-C65F6400EC91}">
      <p14:laserTraceLst xmlns:p14="http://schemas.microsoft.com/office/powerpoint/2010/main">
        <p14:tracePtLst>
          <p14:tracePt t="34225" x="4854575" y="6850063"/>
          <p14:tracePt t="34247" x="4629150" y="6503988"/>
          <p14:tracePt t="34263" x="4540250" y="6342063"/>
          <p14:tracePt t="34270" x="4540250" y="6310313"/>
          <p14:tracePt t="34279" x="4514850" y="6261100"/>
          <p14:tracePt t="34296" x="4506913" y="6213475"/>
          <p14:tracePt t="34297" x="4506913" y="6189663"/>
          <p14:tracePt t="34304" x="4506913" y="6181725"/>
          <p14:tracePt t="34322" x="4532313" y="6181725"/>
          <p14:tracePt t="34329" x="4556125" y="6181725"/>
          <p14:tracePt t="34335" x="4595813" y="6205538"/>
          <p14:tracePt t="34345" x="4637088" y="6245225"/>
          <p14:tracePt t="34351" x="4668838" y="6278563"/>
          <p14:tracePt t="34362" x="4716463" y="6302375"/>
          <p14:tracePt t="34367" x="4773613" y="6334125"/>
          <p14:tracePt t="34379" x="4846638" y="6350000"/>
          <p14:tracePt t="34384" x="4894263" y="6365875"/>
          <p14:tracePt t="34395" x="4959350" y="6365875"/>
          <p14:tracePt t="34400" x="5006975" y="6381750"/>
          <p14:tracePt t="34407" x="5056188" y="6381750"/>
          <p14:tracePt t="34415" x="5095875" y="6381750"/>
          <p14:tracePt t="34423" x="5119688" y="6357938"/>
          <p14:tracePt t="34431" x="5145088" y="6326188"/>
          <p14:tracePt t="34439" x="5160963" y="6294438"/>
          <p14:tracePt t="34447" x="5168900" y="6229350"/>
          <p14:tracePt t="34455" x="5168900" y="6124575"/>
          <p14:tracePt t="34463" x="5103813" y="6027738"/>
          <p14:tracePt t="34471" x="4975225" y="5907088"/>
          <p14:tracePt t="34479" x="4838700" y="5802313"/>
          <p14:tracePt t="34487" x="4652963" y="5697538"/>
          <p14:tracePt t="34495" x="4556125" y="5649913"/>
          <p14:tracePt t="34503" x="4386263" y="5561013"/>
          <p14:tracePt t="34511" x="4200525" y="5472113"/>
          <p14:tracePt t="34520" x="4032250" y="5375275"/>
          <p14:tracePt t="34528" x="3878263" y="5302250"/>
          <p14:tracePt t="34535" x="3725863" y="5205413"/>
          <p14:tracePt t="34544" x="3613150" y="5108575"/>
          <p14:tracePt t="34564" x="3467100" y="4972050"/>
          <p14:tracePt t="34569" x="3402013" y="4899025"/>
          <p14:tracePt t="34578" x="3378200" y="4859338"/>
          <p14:tracePt t="34584" x="3354388" y="4811713"/>
          <p14:tracePt t="34594" x="3346450" y="4770438"/>
          <p14:tracePt t="34600" x="3338513" y="4754563"/>
          <p14:tracePt t="34611" x="3338513" y="4722813"/>
          <p14:tracePt t="34627" x="3346450" y="4722813"/>
          <p14:tracePt t="34634" x="3362325" y="4722813"/>
          <p14:tracePt t="34640" x="3378200" y="4746625"/>
          <p14:tracePt t="34853" x="3354388" y="4706938"/>
          <p14:tracePt t="34860" x="3306763" y="4641850"/>
          <p14:tracePt t="34869" x="3257550" y="4568825"/>
          <p14:tracePt t="34873" x="3201988" y="4489450"/>
          <p14:tracePt t="34886" x="3144838" y="4400550"/>
          <p14:tracePt t="34890" x="3032125" y="4214813"/>
          <p14:tracePt t="34898" x="2927350" y="4029075"/>
          <p14:tracePt t="34906" x="2878138" y="3924300"/>
          <p14:tracePt t="34919" x="2806700" y="3756025"/>
          <p14:tracePt t="34926" x="2781300" y="3690938"/>
          <p14:tracePt t="34930" x="2725738" y="3562350"/>
          <p14:tracePt t="34938" x="2684463" y="3449638"/>
          <p14:tracePt t="34946" x="2676525" y="3416300"/>
          <p14:tracePt t="34955" x="2652713" y="3344863"/>
          <p14:tracePt t="34962" x="2636838" y="3295650"/>
          <p14:tracePt t="34970" x="2636838" y="3263900"/>
          <p14:tracePt t="34978" x="2636838" y="3232150"/>
          <p14:tracePt t="34986" x="2636838" y="3224213"/>
          <p14:tracePt t="34994" x="2636838" y="3206750"/>
          <p14:tracePt t="35002" x="2636838" y="3190875"/>
          <p14:tracePt t="35010" x="2636838" y="3182938"/>
          <p14:tracePt t="35026" x="2636838" y="3175000"/>
          <p14:tracePt t="35051" x="2636838" y="3190875"/>
          <p14:tracePt t="35060" x="2636838" y="3214688"/>
          <p14:tracePt t="35069" x="2620963" y="3240088"/>
          <p14:tracePt t="35227" x="2620963" y="3255963"/>
          <p14:tracePt t="35236" x="2605088" y="3255963"/>
          <p14:tracePt t="35244" x="2579688" y="3255963"/>
          <p14:tracePt t="35253" x="2540000" y="3255963"/>
          <p14:tracePt t="35260" x="2516188" y="3255963"/>
          <p14:tracePt t="35269" x="2474913" y="3255963"/>
          <p14:tracePt t="35276" x="2435225" y="3214688"/>
          <p14:tracePt t="35286" x="2395538" y="3190875"/>
          <p14:tracePt t="35292" x="2386013" y="3182938"/>
          <p14:tracePt t="35302" x="2370138" y="3167063"/>
          <p14:tracePt t="35310" x="2346325" y="3159125"/>
          <p14:tracePt t="35323" x="2338388" y="3143250"/>
          <p14:tracePt t="35335" x="2338388" y="3159125"/>
          <p14:tracePt t="35340" x="2338388" y="3206750"/>
          <p14:tracePt t="35353" x="2346325" y="3240088"/>
          <p14:tracePt t="35359" x="2362200" y="3271838"/>
          <p14:tracePt t="35364" x="2370138" y="3311525"/>
          <p14:tracePt t="35372" x="2386013" y="3336925"/>
          <p14:tracePt t="35386" x="2386013" y="3368675"/>
          <p14:tracePt t="35390" x="2395538" y="3376613"/>
          <p14:tracePt t="35397" x="2395538" y="3384550"/>
          <p14:tracePt t="35405" x="2411413" y="3392488"/>
          <p14:tracePt t="35445" x="2395538" y="3392488"/>
          <p14:tracePt t="35461" x="2386013" y="3384550"/>
          <p14:tracePt t="35469" x="2378075" y="3376613"/>
          <p14:tracePt t="35485" x="2370138" y="3368675"/>
          <p14:tracePt t="35501" x="2370138" y="3360738"/>
          <p14:tracePt t="35620" x="2378075" y="3376613"/>
          <p14:tracePt t="35626" x="2386013" y="3392488"/>
          <p14:tracePt t="35630" x="2386013" y="3408363"/>
          <p14:tracePt t="35638" x="2395538" y="3424238"/>
          <p14:tracePt t="35646" x="2395538" y="3433763"/>
          <p14:tracePt t="35654" x="2395538" y="3441700"/>
          <p14:tracePt t="35662" x="2411413" y="3449638"/>
          <p14:tracePt t="35710" x="2411413" y="3441700"/>
          <p14:tracePt t="35767" x="2411413" y="3449638"/>
          <p14:tracePt t="35777" x="2411413" y="3465513"/>
          <p14:tracePt t="35786" x="2411413" y="3473450"/>
          <p14:tracePt t="35823" x="2419350" y="3473450"/>
          <p14:tracePt t="35831" x="2419350" y="3465513"/>
          <p14:tracePt t="35855" x="2419350" y="3449638"/>
          <p14:tracePt t="35961" x="2411413" y="3449638"/>
          <p14:tracePt t="35968" x="2395538" y="3441700"/>
          <p14:tracePt t="35977" x="2386013" y="3441700"/>
          <p14:tracePt t="35985" x="2378075" y="3433763"/>
          <p14:tracePt t="35994" x="2362200" y="3433763"/>
          <p14:tracePt t="36009" x="2346325" y="3433763"/>
          <p14:tracePt t="36018" x="2338388" y="3424238"/>
          <p14:tracePt t="36035" x="2338388" y="3416300"/>
          <p14:tracePt t="36121" x="2330450" y="3416300"/>
          <p14:tracePt t="36218" x="2330450" y="3424238"/>
          <p14:tracePt t="36233" x="2338388" y="3424238"/>
          <p14:tracePt t="36257" x="2346325" y="3424238"/>
          <p14:tracePt t="36265" x="2346325" y="3433763"/>
          <p14:tracePt t="36274" x="2362200" y="3433763"/>
          <p14:tracePt t="36297" x="2370138" y="3433763"/>
          <p14:tracePt t="36347" x="2378075" y="3433763"/>
          <p14:tracePt t="36363" x="2386013" y="3433763"/>
          <p14:tracePt t="36372" x="2395538" y="3433763"/>
          <p14:tracePt t="36378" x="2411413" y="3433763"/>
          <p14:tracePt t="36386" x="2427288" y="3433763"/>
          <p14:tracePt t="36394" x="2435225" y="3433763"/>
          <p14:tracePt t="36402" x="2459038" y="3433763"/>
          <p14:tracePt t="36411" x="2466975" y="3433763"/>
          <p14:tracePt t="36418" x="2482850" y="3433763"/>
          <p14:tracePt t="36435" x="2492375" y="3433763"/>
          <p14:tracePt t="36444" x="2500313" y="3433763"/>
          <p14:tracePt t="36474" x="2516188" y="3433763"/>
          <p14:tracePt t="36518" x="2516188" y="3441700"/>
          <p14:tracePt t="36531" x="2524125" y="3441700"/>
          <p14:tracePt t="36579" x="2532063" y="3441700"/>
          <p14:tracePt t="36620" x="2540000" y="3441700"/>
          <p14:tracePt t="36708" x="2547938" y="3441700"/>
          <p14:tracePt t="36732" x="2563813" y="3441700"/>
          <p14:tracePt t="36757" x="2571750" y="3441700"/>
          <p14:tracePt t="36789" x="2579688" y="3441700"/>
          <p14:tracePt t="36805" x="2587625" y="3441700"/>
          <p14:tracePt t="36813" x="2597150" y="3441700"/>
          <p14:tracePt t="36823" x="2620963" y="3441700"/>
          <p14:tracePt t="36829" x="2628900" y="3441700"/>
          <p14:tracePt t="36840" x="2636838" y="3441700"/>
          <p14:tracePt t="36845" x="2652713" y="3441700"/>
          <p14:tracePt t="36856" x="2668588" y="3449638"/>
          <p14:tracePt t="36868" x="2676525" y="3449638"/>
          <p14:tracePt t="36885" x="2684463" y="3449638"/>
          <p14:tracePt t="37005" x="2693988" y="3449638"/>
          <p14:tracePt t="37030" x="2701925" y="3449638"/>
          <p14:tracePt t="37056" x="2717800" y="3449638"/>
          <p14:tracePt t="37086" x="2725738" y="3449638"/>
          <p14:tracePt t="37126" x="2733675" y="3441700"/>
          <p14:tracePt t="37134" x="2749550" y="3433763"/>
          <p14:tracePt t="37142" x="2757488" y="3433763"/>
          <p14:tracePt t="37151" x="2781300" y="3424238"/>
          <p14:tracePt t="37163" x="2789238" y="3424238"/>
          <p14:tracePt t="37168" x="2798763" y="3416300"/>
          <p14:tracePt t="37178" x="2822575" y="3416300"/>
          <p14:tracePt t="37185" x="2830513" y="3416300"/>
          <p14:tracePt t="37195" x="2838450" y="3416300"/>
          <p14:tracePt t="37218" x="2846388" y="3416300"/>
          <p14:tracePt t="37234" x="2854325" y="3416300"/>
          <p14:tracePt t="37261" x="2862263" y="3408363"/>
          <p14:tracePt t="37270" x="2886075" y="3408363"/>
          <p14:tracePt t="37286" x="2894013" y="3408363"/>
          <p14:tracePt t="37287" x="2903538" y="3408363"/>
          <p14:tracePt t="37303" x="2911475" y="3408363"/>
          <p14:tracePt t="38526" x="2911475" y="3416300"/>
          <p14:tracePt t="38542" x="2911475" y="3424238"/>
          <p14:tracePt t="38574" x="2911475" y="3433763"/>
          <p14:tracePt t="38689" x="2935288" y="3433763"/>
          <p14:tracePt t="38698" x="2943225" y="3433763"/>
          <p14:tracePt t="38704" x="2951163" y="3433763"/>
          <p14:tracePt t="38711" x="2974975" y="3433763"/>
          <p14:tracePt t="38719" x="2982913" y="3433763"/>
          <p14:tracePt t="38735" x="2990850" y="3433763"/>
          <p14:tracePt t="38767" x="3000375" y="3433763"/>
          <p14:tracePt t="38928" x="2990850" y="3441700"/>
          <p14:tracePt t="38936" x="2982913" y="3441700"/>
          <p14:tracePt t="38944" x="2974975" y="3441700"/>
          <p14:tracePt t="38955" x="2959100" y="3441700"/>
          <p14:tracePt t="38961" x="2943225" y="3441700"/>
          <p14:tracePt t="38969" x="2935288" y="3441700"/>
          <p14:tracePt t="38976" x="2911475" y="3441700"/>
          <p14:tracePt t="38986" x="2903538" y="3441700"/>
          <p14:tracePt t="38993" x="2894013" y="3441700"/>
          <p14:tracePt t="39009" x="2886075" y="3441700"/>
          <p14:tracePt t="39041" x="2886075" y="3449638"/>
          <p14:tracePt t="39060" x="2878138" y="3449638"/>
          <p14:tracePt t="39067" x="2878138" y="3465513"/>
          <p14:tracePt t="39073" x="2862263" y="3465513"/>
          <p14:tracePt t="39082" x="2854325" y="3473450"/>
          <p14:tracePt t="39098" x="2846388" y="3481388"/>
          <p14:tracePt t="39113" x="2846388" y="3489325"/>
          <p14:tracePt t="39132" x="2838450" y="3489325"/>
          <p14:tracePt t="39154" x="2830513" y="3489325"/>
          <p14:tracePt t="39170" x="2822575" y="3481388"/>
          <p14:tracePt t="39178" x="2806700" y="3481388"/>
          <p14:tracePt t="39186" x="2806700" y="3473450"/>
          <p14:tracePt t="39202" x="2798763" y="3465513"/>
          <p14:tracePt t="39252" x="2789238" y="3465513"/>
          <p14:tracePt t="39628" x="2781300" y="3465513"/>
          <p14:tracePt t="39741" x="2773363" y="3465513"/>
          <p14:tracePt t="39752" x="2773363" y="3473450"/>
          <p14:tracePt t="40014" x="2757488" y="3473450"/>
          <p14:tracePt t="40071" x="2749550" y="3473450"/>
          <p14:tracePt t="40089" x="2741613" y="3473450"/>
          <p14:tracePt t="40098" x="2733675" y="3481388"/>
          <p14:tracePt t="40103" x="2725738" y="3481388"/>
          <p14:tracePt t="40111" x="2717800" y="3489325"/>
          <p14:tracePt t="40120" x="2701925" y="3497263"/>
          <p14:tracePt t="40129" x="2693988" y="3513138"/>
          <p14:tracePt t="40136" x="2684463" y="3521075"/>
          <p14:tracePt t="40143" x="2684463" y="3529013"/>
          <p14:tracePt t="40153" x="2676525" y="3538538"/>
          <p14:tracePt t="40162" x="2668588" y="3546475"/>
          <p14:tracePt t="40169" x="2652713" y="3546475"/>
          <p14:tracePt t="40177" x="2652713" y="3562350"/>
          <p14:tracePt t="40186" x="2652713" y="3570288"/>
          <p14:tracePt t="40195" x="2644775" y="3578225"/>
          <p14:tracePt t="40203" x="2636838" y="3578225"/>
          <p14:tracePt t="40210" x="2628900" y="3586163"/>
          <p14:tracePt t="40227" x="2620963" y="3594100"/>
          <p14:tracePt t="40236" x="2605088" y="3594100"/>
          <p14:tracePt t="40243" x="2597150" y="3594100"/>
          <p14:tracePt t="40253" x="2597150" y="3602038"/>
          <p14:tracePt t="40268" x="2587625" y="3602038"/>
          <p14:tracePt t="40278" x="2587625" y="3617913"/>
          <p14:tracePt t="40312" x="2579688" y="3617913"/>
          <p14:tracePt t="40329" x="2563813" y="3625850"/>
          <p14:tracePt t="40336" x="2540000" y="3633788"/>
          <p14:tracePt t="40345" x="2524125" y="3633788"/>
          <p14:tracePt t="40362" x="2482850" y="3651250"/>
          <p14:tracePt t="40368" x="2474913" y="3667125"/>
          <p14:tracePt t="40378" x="2459038" y="3675063"/>
          <p14:tracePt t="40385" x="2443163" y="3683000"/>
          <p14:tracePt t="40396" x="2427288" y="3690938"/>
          <p14:tracePt t="40402" x="2419350" y="3698875"/>
          <p14:tracePt t="40411" x="2419350" y="3714750"/>
          <p14:tracePt t="40418" x="2411413" y="3714750"/>
          <p14:tracePt t="40435" x="2411413" y="3722688"/>
          <p14:tracePt t="40444" x="2395538" y="3722688"/>
          <p14:tracePt t="40481" x="2386013" y="3722688"/>
          <p14:tracePt t="40497" x="2386013" y="3714750"/>
          <p14:tracePt t="40505" x="2378075" y="3698875"/>
          <p14:tracePt t="40513" x="2378075" y="3690938"/>
          <p14:tracePt t="40526" x="2370138" y="3683000"/>
          <p14:tracePt t="40531" x="2370138" y="3675063"/>
          <p14:tracePt t="40537" x="2370138" y="3667125"/>
          <p14:tracePt t="40545" x="2362200" y="3651250"/>
          <p14:tracePt t="40564" x="2362200" y="3643313"/>
          <p14:tracePt t="40565" x="2362200" y="3633788"/>
          <p14:tracePt t="40570" x="2362200" y="3625850"/>
          <p14:tracePt t="40586" x="2362200" y="3617913"/>
          <p14:tracePt t="40594" x="2362200" y="3602038"/>
          <p14:tracePt t="40610" x="2362200" y="3594100"/>
          <p14:tracePt t="40620" x="2362200" y="3586163"/>
          <p14:tracePt t="40636" x="2362200" y="3578225"/>
          <p14:tracePt t="40652" x="2362200" y="3570288"/>
          <p14:tracePt t="40811" x="2362200" y="3578225"/>
          <p14:tracePt t="40822" x="2362200" y="3586163"/>
          <p14:tracePt t="40835" x="2362200" y="3594100"/>
          <p14:tracePt t="40855" x="2362200" y="3602038"/>
          <p14:tracePt t="40868" x="2362200" y="3617913"/>
          <p14:tracePt t="40877" x="2362200" y="3625850"/>
          <p14:tracePt t="40894" x="2362200" y="3633788"/>
          <p14:tracePt t="40895" x="2362200" y="3643313"/>
          <p14:tracePt t="40900" x="2362200" y="3651250"/>
          <p14:tracePt t="40911" x="2362200" y="3667125"/>
          <p14:tracePt t="40916" x="2362200" y="3675063"/>
          <p14:tracePt t="40924" x="2362200" y="3683000"/>
          <p14:tracePt t="40932" x="2362200" y="3690938"/>
          <p14:tracePt t="40940" x="2362200" y="3698875"/>
          <p14:tracePt t="40948" x="2362200" y="3714750"/>
          <p14:tracePt t="40961" x="2362200" y="3722688"/>
          <p14:tracePt t="40967" x="2362200" y="3738563"/>
          <p14:tracePt t="40977" x="2362200" y="3771900"/>
          <p14:tracePt t="40982" x="2362200" y="3795713"/>
          <p14:tracePt t="40988" x="2362200" y="3827463"/>
          <p14:tracePt t="40996" x="2362200" y="3843338"/>
          <p14:tracePt t="41004" x="2346325" y="3876675"/>
          <p14:tracePt t="41012" x="2346325" y="3892550"/>
          <p14:tracePt t="41021" x="2338388" y="3908425"/>
          <p14:tracePt t="41028" x="2338388" y="3924300"/>
          <p14:tracePt t="41036" x="2338388" y="3932238"/>
          <p14:tracePt t="41069" x="2338388" y="3924300"/>
          <p14:tracePt t="41077" x="2338388" y="3900488"/>
          <p14:tracePt t="41088" x="2338388" y="3892550"/>
          <p14:tracePt t="41093" x="2338388" y="3876675"/>
          <p14:tracePt t="41103" x="2338388" y="3852863"/>
          <p14:tracePt t="41109" x="2338388" y="3819525"/>
          <p14:tracePt t="41119" x="2338388" y="3795713"/>
          <p14:tracePt t="41125" x="2338388" y="3756025"/>
          <p14:tracePt t="41136" x="2346325" y="3730625"/>
          <p14:tracePt t="41143" x="2362200" y="3667125"/>
          <p14:tracePt t="41152" x="2370138" y="3633788"/>
          <p14:tracePt t="41158" x="2378075" y="3617913"/>
          <p14:tracePt t="41165" x="2378075" y="3586163"/>
          <p14:tracePt t="41173" x="2386013" y="3570288"/>
          <p14:tracePt t="41181" x="2386013" y="3546475"/>
          <p14:tracePt t="41193" x="2386013" y="3538538"/>
          <p14:tracePt t="41197" x="2395538" y="3529013"/>
          <p14:tracePt t="41213" x="2411413" y="3529013"/>
          <p14:tracePt t="41235" x="2411413" y="3538538"/>
          <p14:tracePt t="41244" x="2419350" y="3562350"/>
          <p14:tracePt t="41250" x="2419350" y="3578225"/>
          <p14:tracePt t="41261" x="2419350" y="3594100"/>
          <p14:tracePt t="41265" x="2427288" y="3617913"/>
          <p14:tracePt t="41270" x="2427288" y="3633788"/>
          <p14:tracePt t="41278" x="2427288" y="3643313"/>
          <p14:tracePt t="41287" x="2435225" y="3667125"/>
          <p14:tracePt t="41294" x="2435225" y="3675063"/>
          <p14:tracePt t="41302" x="2443163" y="3683000"/>
          <p14:tracePt t="41319" x="2443163" y="3690938"/>
          <p14:tracePt t="41336" x="2459038" y="3690938"/>
          <p14:tracePt t="41342" x="2459038" y="3698875"/>
          <p14:tracePt t="41368" x="2466975" y="3698875"/>
          <p14:tracePt t="41375" x="2474913" y="3698875"/>
          <p14:tracePt t="41388" x="2482850" y="3698875"/>
          <p14:tracePt t="41392" x="2492375" y="3698875"/>
          <p14:tracePt t="41403" x="2516188" y="3698875"/>
          <p14:tracePt t="41406" x="2524125" y="3698875"/>
          <p14:tracePt t="41414" x="2540000" y="3698875"/>
          <p14:tracePt t="41431" x="2547938" y="3698875"/>
          <p14:tracePt t="41438" x="2563813" y="3698875"/>
          <p14:tracePt t="41463" x="2571750" y="3698875"/>
          <p14:tracePt t="41479" x="2571750" y="3683000"/>
          <p14:tracePt t="41494" x="2571750" y="3651250"/>
          <p14:tracePt t="41495" x="2571750" y="3625850"/>
          <p14:tracePt t="41503" x="2571750" y="3586163"/>
          <p14:tracePt t="41511" x="2571750" y="3562350"/>
          <p14:tracePt t="41527" x="2571750" y="3521075"/>
          <p14:tracePt t="41535" x="2571750" y="3497263"/>
          <p14:tracePt t="41544" x="2571750" y="3489325"/>
          <p14:tracePt t="41554" x="2579688" y="3481388"/>
          <p14:tracePt t="41567" x="2579688" y="3473450"/>
          <p14:tracePt t="41600" x="2579688" y="3481388"/>
          <p14:tracePt t="41610" x="2579688" y="3513138"/>
          <p14:tracePt t="41615" x="2571750" y="3546475"/>
          <p14:tracePt t="41625" x="2563813" y="3602038"/>
          <p14:tracePt t="41632" x="2547938" y="3651250"/>
          <p14:tracePt t="41640" x="2540000" y="3722688"/>
          <p14:tracePt t="41648" x="2540000" y="3787775"/>
          <p14:tracePt t="41658" x="2540000" y="3843338"/>
          <p14:tracePt t="41664" x="2540000" y="3900488"/>
          <p14:tracePt t="41672" x="2540000" y="3948113"/>
          <p14:tracePt t="41680" x="2540000" y="3989388"/>
          <p14:tracePt t="41694" x="2563813" y="4029075"/>
          <p14:tracePt t="41701" x="2579688" y="4052888"/>
          <p14:tracePt t="41711" x="2587625" y="4094163"/>
          <p14:tracePt t="41717" x="2620963" y="4133850"/>
          <p14:tracePt t="41727" x="2636838" y="4157663"/>
          <p14:tracePt t="41731" x="2668588" y="4206875"/>
          <p14:tracePt t="41736" x="2717800" y="4254500"/>
          <p14:tracePt t="41744" x="2757488" y="4303713"/>
          <p14:tracePt t="41761" x="2886075" y="4384675"/>
          <p14:tracePt t="41768" x="2927350" y="4400550"/>
          <p14:tracePt t="41777" x="2982913" y="4416425"/>
          <p14:tracePt t="41787" x="3008313" y="4432300"/>
          <p14:tracePt t="41794" x="3055938" y="4440238"/>
          <p14:tracePt t="41801" x="3095625" y="4448175"/>
          <p14:tracePt t="41811" x="3121025" y="4456113"/>
          <p14:tracePt t="41819" x="3136900" y="4456113"/>
          <p14:tracePt t="41827" x="3152775" y="4464050"/>
          <p14:tracePt t="41844" x="3160713" y="4464050"/>
          <p14:tracePt t="41865" x="3160713" y="4471988"/>
          <p14:tracePt t="41881" x="3152775" y="4471988"/>
          <p14:tracePt t="41893" x="3113088" y="4471988"/>
          <p14:tracePt t="41897" x="3055938" y="4471988"/>
          <p14:tracePt t="41905" x="3016250" y="4471988"/>
          <p14:tracePt t="41913" x="2990850" y="4471988"/>
          <p14:tracePt t="41927" x="2951163" y="4471988"/>
          <p14:tracePt t="41933" x="2935288" y="4464050"/>
          <p14:tracePt t="41944" x="2911475" y="4464050"/>
          <p14:tracePt t="41948" x="2903538" y="4456113"/>
          <p14:tracePt t="41961" x="2894013" y="4456113"/>
          <p14:tracePt t="41978" x="2935288" y="4489450"/>
          <p14:tracePt t="41988" x="2943225" y="4513263"/>
          <p14:tracePt t="41995" x="2974975" y="4552950"/>
          <p14:tracePt t="42002" x="2982913" y="4584700"/>
          <p14:tracePt t="42011" x="2990850" y="4602163"/>
          <p14:tracePt t="42018" x="2990850" y="4625975"/>
          <p14:tracePt t="42027" x="2990850" y="4665663"/>
          <p14:tracePt t="42034" x="2990850" y="4673600"/>
          <p14:tracePt t="42044" x="2974975" y="4673600"/>
          <p14:tracePt t="42227" x="2982913" y="4673600"/>
          <p14:tracePt t="42235" x="3032125" y="4673600"/>
          <p14:tracePt t="42244" x="3095625" y="4673600"/>
          <p14:tracePt t="42251" x="3192463" y="4673600"/>
          <p14:tracePt t="42261" x="3338513" y="4665663"/>
          <p14:tracePt t="42267" x="3467100" y="4657725"/>
          <p14:tracePt t="42277" x="3636963" y="4641850"/>
          <p14:tracePt t="42283" x="3781425" y="4641850"/>
          <p14:tracePt t="42294" x="3935413" y="4625975"/>
          <p14:tracePt t="42302" x="4079875" y="4618038"/>
          <p14:tracePt t="42310" x="4129088" y="4618038"/>
          <p14:tracePt t="42316" x="4176713" y="4618038"/>
          <p14:tracePt t="42324" x="4241800" y="4618038"/>
          <p14:tracePt t="42332" x="4281488" y="4618038"/>
          <p14:tracePt t="42340" x="4305300" y="4618038"/>
          <p14:tracePt t="42348" x="4330700" y="4618038"/>
          <p14:tracePt t="42365" x="4338638" y="4625975"/>
          <p14:tracePt t="42380" x="4289425" y="4641850"/>
          <p14:tracePt t="42390" x="4233863" y="4641850"/>
          <p14:tracePt t="42396" x="4152900" y="4641850"/>
          <p14:tracePt t="42404" x="4071938" y="4610100"/>
          <p14:tracePt t="42412" x="4024313" y="4602163"/>
          <p14:tracePt t="42422" x="3943350" y="4568825"/>
          <p14:tracePt t="42428" x="3878263" y="4552950"/>
          <p14:tracePt t="42436" x="3838575" y="4545013"/>
          <p14:tracePt t="42444" x="3789363" y="4537075"/>
          <p14:tracePt t="42455" x="3757613" y="4521200"/>
          <p14:tracePt t="42461" x="3725863" y="4521200"/>
          <p14:tracePt t="42468" x="3700463" y="4521200"/>
          <p14:tracePt t="42477" x="3676650" y="4521200"/>
          <p14:tracePt t="42487" x="3668713" y="4513263"/>
          <p14:tracePt t="42494" x="3660775" y="4513263"/>
          <p14:tracePt t="42501" x="3652838" y="4513263"/>
          <p14:tracePt t="42511" x="3636963" y="4513263"/>
          <p14:tracePt t="42518" x="3629025" y="4513263"/>
          <p14:tracePt t="42527" x="3629025" y="4505325"/>
          <p14:tracePt t="42535" x="3621088" y="4505325"/>
          <p14:tracePt t="42597" x="3621088" y="4513263"/>
          <p14:tracePt t="42654" x="3629025" y="4521200"/>
          <p14:tracePt t="42661" x="3636963" y="4521200"/>
          <p14:tracePt t="42669" x="3660775" y="4537075"/>
          <p14:tracePt t="42678" x="3668713" y="4545013"/>
          <p14:tracePt t="42690" x="3676650" y="4552950"/>
          <p14:tracePt t="42699" x="3700463" y="4552950"/>
          <p14:tracePt t="42706" x="3700463" y="4560888"/>
          <p14:tracePt t="42715" x="3709988" y="4560888"/>
          <p14:tracePt t="42724" x="3733800" y="4560888"/>
          <p14:tracePt t="42732" x="3757613" y="4560888"/>
          <p14:tracePt t="42739" x="3773488" y="4560888"/>
          <p14:tracePt t="42748" x="3789363" y="4560888"/>
          <p14:tracePt t="42755" x="3830638" y="4560888"/>
          <p14:tracePt t="42767" x="3894138" y="4560888"/>
          <p14:tracePt t="42774" x="3943350" y="4560888"/>
          <p14:tracePt t="42782" x="3983038" y="4560888"/>
          <p14:tracePt t="42800" x="4032250" y="4560888"/>
          <p14:tracePt t="42806" x="4064000" y="4560888"/>
          <p14:tracePt t="42815" x="4087813" y="4568825"/>
          <p14:tracePt t="42824" x="4111625" y="4568825"/>
          <p14:tracePt t="42832" x="4129088" y="4568825"/>
          <p14:tracePt t="42840" x="4144963" y="4568825"/>
          <p14:tracePt t="42850" x="4168775" y="4568825"/>
          <p14:tracePt t="42857" x="4192588" y="4568825"/>
          <p14:tracePt t="42866" x="4225925" y="4568825"/>
          <p14:tracePt t="42872" x="4233863" y="4568825"/>
          <p14:tracePt t="42882" x="4249738" y="4568825"/>
          <p14:tracePt t="42890" x="4273550" y="4568825"/>
          <p14:tracePt t="42898" x="4289425" y="4568825"/>
          <p14:tracePt t="42906" x="4330700" y="4584700"/>
          <p14:tracePt t="42915" x="4354513" y="4584700"/>
          <p14:tracePt t="42924" x="4402138" y="4584700"/>
          <p14:tracePt t="42932" x="4451350" y="4568825"/>
          <p14:tracePt t="42939" x="4506913" y="4545013"/>
          <p14:tracePt t="42949" x="4579938" y="4521200"/>
          <p14:tracePt t="42957" x="4629150" y="4513263"/>
          <p14:tracePt t="42966" x="4692650" y="4497388"/>
          <p14:tracePt t="42972" x="4757738" y="4471988"/>
          <p14:tracePt t="42982" x="4838700" y="4464050"/>
          <p14:tracePt t="42990" x="4894263" y="4464050"/>
          <p14:tracePt t="42998" x="4951413" y="4464050"/>
          <p14:tracePt t="43005" x="5006975" y="4464050"/>
          <p14:tracePt t="43016" x="5119688" y="4464050"/>
          <p14:tracePt t="43024" x="5168900" y="4464050"/>
          <p14:tracePt t="43032" x="5224463" y="4464050"/>
          <p14:tracePt t="43040" x="5281613" y="4464050"/>
          <p14:tracePt t="43049" x="5329238" y="4464050"/>
          <p14:tracePt t="43057" x="5386388" y="4456113"/>
          <p14:tracePt t="43065" x="5434013" y="4456113"/>
          <p14:tracePt t="43072" x="5483225" y="4448175"/>
          <p14:tracePt t="43083" x="5530850" y="4448175"/>
          <p14:tracePt t="43090" x="5580063" y="4440238"/>
          <p14:tracePt t="43099" x="5627688" y="4440238"/>
          <p14:tracePt t="43105" x="5676900" y="4440238"/>
          <p14:tracePt t="43116" x="5732463" y="4440238"/>
          <p14:tracePt t="43122" x="5781675" y="4440238"/>
          <p14:tracePt t="43133" x="5829300" y="4440238"/>
          <p14:tracePt t="43139" x="5878513" y="4440238"/>
          <p14:tracePt t="43149" x="5894388" y="4440238"/>
          <p14:tracePt t="43155" x="5934075" y="4440238"/>
          <p14:tracePt t="43166" x="5959475" y="4440238"/>
          <p14:tracePt t="43172" x="5999163" y="4440238"/>
          <p14:tracePt t="43182" x="6022975" y="4440238"/>
          <p14:tracePt t="43190" x="6048375" y="4440238"/>
          <p14:tracePt t="43199" x="6064250" y="4440238"/>
          <p14:tracePt t="43205" x="6103938" y="4432300"/>
          <p14:tracePt t="43216" x="6127750" y="4432300"/>
          <p14:tracePt t="43217" x="6143625" y="4432300"/>
          <p14:tracePt t="43225" x="6161088" y="4432300"/>
          <p14:tracePt t="43233" x="6184900" y="4432300"/>
          <p14:tracePt t="43241" x="6200775" y="4432300"/>
          <p14:tracePt t="43249" x="6232525" y="4432300"/>
          <p14:tracePt t="43257" x="6240463" y="4416425"/>
          <p14:tracePt t="43265" x="6249988" y="4416425"/>
          <p14:tracePt t="43273" x="6257925" y="4416425"/>
          <p14:tracePt t="43282" x="6265863" y="4416425"/>
          <p14:tracePt t="43299" x="6281738" y="4416425"/>
          <p14:tracePt t="43305" x="6289675" y="4416425"/>
          <p14:tracePt t="43316" x="6289675" y="4408488"/>
          <p14:tracePt t="43333" x="6297613" y="4408488"/>
          <p14:tracePt t="43339" x="6297613" y="4400550"/>
          <p14:tracePt t="43349" x="6305550" y="4400550"/>
          <p14:tracePt t="43366" x="6313488" y="4392613"/>
          <p14:tracePt t="43366" x="6321425" y="4392613"/>
          <p14:tracePt t="43372" x="6337300" y="4384675"/>
          <p14:tracePt t="43382" x="6337300" y="4367213"/>
          <p14:tracePt t="43390" x="6345238" y="4359275"/>
          <p14:tracePt t="43399" x="6354763" y="4351338"/>
          <p14:tracePt t="43406" x="6354763" y="4343400"/>
          <p14:tracePt t="43415" x="6354763" y="4319588"/>
          <p14:tracePt t="43424" x="6354763" y="4311650"/>
          <p14:tracePt t="43432" x="6354763" y="4303713"/>
          <p14:tracePt t="43439" x="6354763" y="4287838"/>
          <p14:tracePt t="43449" x="6337300" y="4279900"/>
          <p14:tracePt t="43456" x="6321425" y="4262438"/>
          <p14:tracePt t="43466" x="6313488" y="4254500"/>
          <p14:tracePt t="43467" x="6305550" y="4246563"/>
          <p14:tracePt t="43474" x="6297613" y="4238625"/>
          <p14:tracePt t="43482" x="6281738" y="4230688"/>
          <p14:tracePt t="43490" x="6257925" y="4214813"/>
          <p14:tracePt t="43499" x="6232525" y="4206875"/>
          <p14:tracePt t="43506" x="6169025" y="4191000"/>
          <p14:tracePt t="43515" x="6111875" y="4165600"/>
          <p14:tracePt t="43524" x="6048375" y="4149725"/>
          <p14:tracePt t="43532" x="5959475" y="4133850"/>
          <p14:tracePt t="43539" x="5878513" y="4125913"/>
          <p14:tracePt t="43549" x="5781675" y="4110038"/>
          <p14:tracePt t="43565" x="5668963" y="4102100"/>
          <p14:tracePt t="43566" x="5548313" y="4102100"/>
          <p14:tracePt t="43572" x="5426075" y="4102100"/>
          <p14:tracePt t="43582" x="5313363" y="4102100"/>
          <p14:tracePt t="43591" x="5200650" y="4102100"/>
          <p14:tracePt t="43598" x="5080000" y="4125913"/>
          <p14:tracePt t="43605" x="4975225" y="4141788"/>
          <p14:tracePt t="43616" x="4870450" y="4165600"/>
          <p14:tracePt t="43622" x="4765675" y="4191000"/>
          <p14:tracePt t="43632" x="4684713" y="4206875"/>
          <p14:tracePt t="43639" x="4579938" y="4214813"/>
          <p14:tracePt t="43649" x="4475163" y="4230688"/>
          <p14:tracePt t="43657" x="4410075" y="4230688"/>
          <p14:tracePt t="43665" x="4322763" y="4230688"/>
          <p14:tracePt t="43672" x="4241800" y="4230688"/>
          <p14:tracePt t="43683" x="4200525" y="4230688"/>
          <p14:tracePt t="43690" x="4095750" y="4230688"/>
          <p14:tracePt t="43699" x="4048125" y="4230688"/>
          <p14:tracePt t="43706" x="4016375" y="4230688"/>
          <p14:tracePt t="43716" x="3943350" y="4238625"/>
          <p14:tracePt t="43724" x="3919538" y="4254500"/>
          <p14:tracePt t="43733" x="3894138" y="4279900"/>
          <p14:tracePt t="43740" x="3870325" y="4287838"/>
          <p14:tracePt t="43749" x="3838575" y="4295775"/>
          <p14:tracePt t="43766" x="3781425" y="4303713"/>
          <p14:tracePt t="43772" x="3757613" y="4303713"/>
          <p14:tracePt t="43782" x="3725863" y="4303713"/>
          <p14:tracePt t="43799" x="3700463" y="4303713"/>
          <p14:tracePt t="43800" x="3676650" y="4303713"/>
          <p14:tracePt t="43806" x="3629025" y="4303713"/>
          <p14:tracePt t="43816" x="3603625" y="4303713"/>
          <p14:tracePt t="43822" x="3571875" y="4303713"/>
          <p14:tracePt t="43832" x="3548063" y="4303713"/>
          <p14:tracePt t="43839" x="3524250" y="4303713"/>
          <p14:tracePt t="43850" x="3508375" y="4303713"/>
          <p14:tracePt t="43856" x="3490913" y="4303713"/>
          <p14:tracePt t="43865" x="3475038" y="4303713"/>
          <p14:tracePt t="43873" x="3467100" y="4303713"/>
          <p14:tracePt t="43882" x="3459163" y="4311650"/>
          <p14:tracePt t="43899" x="3451225" y="4311650"/>
          <p14:tracePt t="43915" x="3451225" y="4319588"/>
          <p14:tracePt t="43922" x="3451225" y="4335463"/>
          <p14:tracePt t="43933" x="3451225" y="4351338"/>
          <p14:tracePt t="43933" x="3451225" y="4359275"/>
          <p14:tracePt t="43941" x="3451225" y="4384675"/>
          <p14:tracePt t="43949" x="3459163" y="4392613"/>
          <p14:tracePt t="43957" x="3459163" y="4400550"/>
          <p14:tracePt t="43966" x="3459163" y="4416425"/>
          <p14:tracePt t="43975" x="3467100" y="4432300"/>
          <p14:tracePt t="43981" x="3475038" y="4448175"/>
          <p14:tracePt t="43990" x="3498850" y="4456113"/>
          <p14:tracePt t="43999" x="3508375" y="4464050"/>
          <p14:tracePt t="44007" x="3532188" y="4471988"/>
          <p14:tracePt t="44014" x="3563938" y="4489450"/>
          <p14:tracePt t="44024" x="3603625" y="4505325"/>
          <p14:tracePt t="44032" x="3621088" y="4513263"/>
          <p14:tracePt t="44041" x="3652838" y="4521200"/>
          <p14:tracePt t="44047" x="3676650" y="4537075"/>
          <p14:tracePt t="44066" x="3757613" y="4552950"/>
          <p14:tracePt t="44072" x="3781425" y="4552950"/>
          <p14:tracePt t="44082" x="3814763" y="4560888"/>
          <p14:tracePt t="44090" x="3838575" y="4560888"/>
          <p14:tracePt t="44099" x="3878263" y="4560888"/>
          <p14:tracePt t="44105" x="3919538" y="4560888"/>
          <p14:tracePt t="44115" x="3967163" y="4568825"/>
          <p14:tracePt t="44122" x="4016375" y="4568825"/>
          <p14:tracePt t="44133" x="4064000" y="4584700"/>
          <p14:tracePt t="44139" x="4095750" y="4584700"/>
          <p14:tracePt t="44149" x="4144963" y="4594225"/>
          <p14:tracePt t="44157" x="4192588" y="4594225"/>
          <p14:tracePt t="44165" x="4249738" y="4594225"/>
          <p14:tracePt t="44172" x="4346575" y="4594225"/>
          <p14:tracePt t="44182" x="4410075" y="4594225"/>
          <p14:tracePt t="44183" x="4483100" y="4594225"/>
          <p14:tracePt t="44190" x="4564063" y="4568825"/>
          <p14:tracePt t="44199" x="4603750" y="4560888"/>
          <p14:tracePt t="44206" x="4692650" y="4560888"/>
          <p14:tracePt t="44215" x="4765675" y="4552950"/>
          <p14:tracePt t="44232" x="4838700" y="4552950"/>
          <p14:tracePt t="44232" x="4886325" y="4552950"/>
          <p14:tracePt t="44239" x="4943475" y="4552950"/>
          <p14:tracePt t="44249" x="4991100" y="4552950"/>
          <p14:tracePt t="44257" x="5048250" y="4552950"/>
          <p14:tracePt t="44266" x="5119688" y="4552950"/>
          <p14:tracePt t="44272" x="5160963" y="4552950"/>
          <p14:tracePt t="44282" x="5224463" y="4552950"/>
          <p14:tracePt t="44289" x="5281613" y="4552950"/>
          <p14:tracePt t="44299" x="5329238" y="4552950"/>
          <p14:tracePt t="44305" x="5386388" y="4552950"/>
          <p14:tracePt t="44315" x="5426075" y="4552950"/>
          <p14:tracePt t="44322" x="5459413" y="4545013"/>
          <p14:tracePt t="44333" x="5491163" y="4537075"/>
          <p14:tracePt t="44339" x="5522913" y="4513263"/>
          <p14:tracePt t="44349" x="5572125" y="4497388"/>
          <p14:tracePt t="44366" x="5611813" y="4471988"/>
          <p14:tracePt t="44366" x="5668963" y="4448175"/>
          <p14:tracePt t="44367" x="5700713" y="4432300"/>
          <p14:tracePt t="44375" x="5749925" y="4408488"/>
          <p14:tracePt t="44383" x="5773738" y="4400550"/>
          <p14:tracePt t="44391" x="5821363" y="4392613"/>
          <p14:tracePt t="44399" x="5846763" y="4384675"/>
          <p14:tracePt t="44407" x="5870575" y="4367213"/>
          <p14:tracePt t="44424" x="5886450" y="4367213"/>
          <p14:tracePt t="44425" x="5894388" y="4359275"/>
          <p14:tracePt t="44432" x="5902325" y="4359275"/>
          <p14:tracePt t="44440" x="5910263" y="4359275"/>
          <p14:tracePt t="44448" x="5934075" y="4359275"/>
          <p14:tracePt t="44457" x="5951538" y="4359275"/>
          <p14:tracePt t="44465" x="5975350" y="4359275"/>
          <p14:tracePt t="44474" x="5983288" y="4359275"/>
          <p14:tracePt t="44481" x="5999163" y="4359275"/>
          <p14:tracePt t="44490" x="6030913" y="4359275"/>
          <p14:tracePt t="44499" x="6038850" y="4359275"/>
          <p14:tracePt t="44507" x="6056313" y="4359275"/>
          <p14:tracePt t="44514" x="6064250" y="4359275"/>
          <p14:tracePt t="44524" x="6080125" y="4359275"/>
          <p14:tracePt t="44540" x="6088063" y="4359275"/>
          <p14:tracePt t="44609" x="6080125" y="4351338"/>
          <p14:tracePt t="44617" x="6064250" y="4343400"/>
          <p14:tracePt t="44634" x="6048375" y="4319588"/>
          <p14:tracePt t="44635" x="6038850" y="4311650"/>
          <p14:tracePt t="44641" x="6022975" y="4303713"/>
          <p14:tracePt t="44653" x="6007100" y="4287838"/>
          <p14:tracePt t="44661" x="5999163" y="4287838"/>
          <p14:tracePt t="44669" x="5991225" y="4279900"/>
          <p14:tracePt t="44695" x="5983288" y="4279900"/>
          <p14:tracePt t="44729" x="5975350" y="4279900"/>
          <p14:tracePt t="44745" x="5959475" y="4279900"/>
          <p14:tracePt t="44756" x="5942013" y="4279900"/>
          <p14:tracePt t="44762" x="5926138" y="4279900"/>
          <p14:tracePt t="44770" x="5878513" y="4295775"/>
          <p14:tracePt t="44778" x="5829300" y="4311650"/>
          <p14:tracePt t="44786" x="5741988" y="4335463"/>
          <p14:tracePt t="44795" x="5635625" y="4367213"/>
          <p14:tracePt t="44803" x="5434013" y="4408488"/>
          <p14:tracePt t="44810" x="5273675" y="4440238"/>
          <p14:tracePt t="44819" x="5072063" y="4464050"/>
          <p14:tracePt t="44828" x="4975225" y="4471988"/>
          <p14:tracePt t="44836" x="4805363" y="4489450"/>
          <p14:tracePt t="44844" x="4645025" y="4489450"/>
          <p14:tracePt t="44862" x="4506913" y="4489450"/>
          <p14:tracePt t="44864" x="4370388" y="4440238"/>
          <p14:tracePt t="44869" x="4233863" y="4367213"/>
          <p14:tracePt t="44878" x="4111625" y="4303713"/>
          <p14:tracePt t="44885" x="3983038" y="4230688"/>
          <p14:tracePt t="44895" x="3854450" y="4141788"/>
          <p14:tracePt t="44901" x="3709988" y="4052888"/>
          <p14:tracePt t="44911" x="3571875" y="3981450"/>
          <p14:tracePt t="44918" x="3459163" y="3900488"/>
          <p14:tracePt t="44929" x="3402013" y="3876675"/>
          <p14:tracePt t="44935" x="3370263" y="3852863"/>
          <p14:tracePt t="44944" x="3306763" y="3819525"/>
          <p14:tracePt t="44951" x="3257550" y="3787775"/>
          <p14:tracePt t="44962" x="3217863" y="3756025"/>
          <p14:tracePt t="44963" x="3209925" y="3748088"/>
          <p14:tracePt t="44971" x="3192463" y="3730625"/>
          <p14:tracePt t="44979" x="3184525" y="3722688"/>
          <p14:tracePt t="44996" x="3168650" y="3698875"/>
          <p14:tracePt t="45022" x="3168650" y="3690938"/>
          <p14:tracePt t="45027" x="3160713" y="3690938"/>
          <p14:tracePt t="45044" x="3152775" y="3690938"/>
          <p14:tracePt t="45107" x="3144838" y="3690938"/>
          <p14:tracePt t="45156" x="3136900" y="3690938"/>
          <p14:tracePt t="45172" x="3136900" y="3698875"/>
          <p14:tracePt t="45255" x="3136900" y="3690938"/>
          <p14:tracePt t="45269" x="3136900" y="3683000"/>
          <p14:tracePt t="45292" x="3136900" y="3675063"/>
          <p14:tracePt t="45340" x="3136900" y="3667125"/>
          <p14:tracePt t="45357" x="3136900" y="3651250"/>
          <p14:tracePt t="45365" x="3136900" y="3643313"/>
          <p14:tracePt t="45373" x="3136900" y="3625850"/>
          <p14:tracePt t="45389" x="3136900" y="3617913"/>
          <p14:tracePt t="45397" x="3136900" y="3602038"/>
          <p14:tracePt t="45405" x="3136900" y="3594100"/>
          <p14:tracePt t="45423" x="3136900" y="3586163"/>
          <p14:tracePt t="45469" x="3136900" y="3578225"/>
          <p14:tracePt t="45534" x="3136900" y="3570288"/>
          <p14:tracePt t="48100" x="3136900" y="3562350"/>
          <p14:tracePt t="50265" x="3136900" y="3546475"/>
          <p14:tracePt t="50273" x="3136900" y="3538538"/>
          <p14:tracePt t="50282" x="3121025" y="3529013"/>
          <p14:tracePt t="50299" x="3121025" y="3521075"/>
          <p14:tracePt t="50313" x="3113088" y="3513138"/>
          <p14:tracePt t="50345" x="3113088" y="3497263"/>
          <p14:tracePt t="50418" x="3113088" y="3489325"/>
          <p14:tracePt t="50432" x="3105150" y="3489325"/>
          <p14:tracePt t="50437" x="3105150" y="3481388"/>
          <p14:tracePt t="50448" x="3095625" y="3481388"/>
          <p14:tracePt t="50465" x="3095625" y="3473450"/>
          <p14:tracePt t="50469" x="3087688" y="3473450"/>
          <p14:tracePt t="50611" x="3087688" y="3465513"/>
          <p14:tracePt t="50708" x="3087688" y="3449638"/>
          <p14:tracePt t="51151" x="3095625" y="3449638"/>
          <p14:tracePt t="51160" x="3105150" y="3449638"/>
          <p14:tracePt t="51169" x="3113088" y="3449638"/>
          <p14:tracePt t="51184" x="3121025" y="3449638"/>
          <p14:tracePt t="51202" x="3121025" y="3465513"/>
          <p14:tracePt t="51207" x="3136900" y="3465513"/>
          <p14:tracePt t="51228" x="3144838" y="3465513"/>
          <p14:tracePt t="51239" x="3152775" y="3465513"/>
          <p14:tracePt t="51260" x="3160713" y="3465513"/>
          <p14:tracePt t="51287" x="3168650" y="3465513"/>
          <p14:tracePt t="51343" x="3184525" y="3465513"/>
          <p14:tracePt t="51360" x="3201988" y="3465513"/>
          <p14:tracePt t="51369" x="3217863" y="3465513"/>
          <p14:tracePt t="51376" x="3273425" y="3465513"/>
          <p14:tracePt t="51386" x="3378200" y="3465513"/>
          <p14:tracePt t="51394" x="3532188" y="3465513"/>
          <p14:tracePt t="51403" x="3894138" y="3465513"/>
          <p14:tracePt t="51410" x="4257675" y="3465513"/>
          <p14:tracePt t="51419" x="4741863" y="3473450"/>
          <p14:tracePt t="51426" x="5233988" y="3546475"/>
          <p14:tracePt t="51436" x="5459413" y="3594100"/>
          <p14:tracePt t="51440" x="5878513" y="3683000"/>
          <p14:tracePt t="51448" x="6249988" y="3748088"/>
          <p14:tracePt t="51459" x="6386513" y="3771900"/>
          <p14:tracePt t="51467" x="6643688" y="3819525"/>
          <p14:tracePt t="51472" x="6716713" y="3827463"/>
          <p14:tracePt t="51480" x="6886575" y="3843338"/>
          <p14:tracePt t="51494" x="7015163" y="3868738"/>
          <p14:tracePt t="51499" x="7119938" y="3876675"/>
          <p14:tracePt t="51504" x="7135813" y="3876675"/>
          <p14:tracePt t="51513" x="7185025" y="3876675"/>
          <p14:tracePt t="51520" x="7224713" y="3876675"/>
          <p14:tracePt t="51529" x="7240588" y="3876675"/>
          <p14:tracePt t="51537" x="7248525" y="3876675"/>
          <p14:tracePt t="51545" x="7248525" y="3868738"/>
          <p14:tracePt t="51553" x="7248525" y="3852863"/>
          <p14:tracePt t="51730" x="7224713" y="3852863"/>
          <p14:tracePt t="51738" x="7192963" y="3843338"/>
          <p14:tracePt t="51746" x="7169150" y="3835400"/>
          <p14:tracePt t="51754" x="7135813" y="3819525"/>
          <p14:tracePt t="51762" x="7119938" y="3803650"/>
          <p14:tracePt t="51770" x="7096125" y="3787775"/>
          <p14:tracePt t="51778" x="7088188" y="3771900"/>
          <p14:tracePt t="51786" x="7064375" y="3738563"/>
          <p14:tracePt t="51797" x="7038975" y="3714750"/>
          <p14:tracePt t="51802" x="7031038" y="3690938"/>
          <p14:tracePt t="51811" x="7015163" y="3667125"/>
          <p14:tracePt t="51818" x="6991350" y="3617913"/>
          <p14:tracePt t="51828" x="6975475" y="3586163"/>
          <p14:tracePt t="51834" x="6975475" y="3570288"/>
          <p14:tracePt t="51844" x="6958013" y="3538538"/>
          <p14:tracePt t="51851" x="6958013" y="3521075"/>
          <p14:tracePt t="51862" x="6942138" y="3497263"/>
          <p14:tracePt t="51868" x="6934200" y="3481388"/>
          <p14:tracePt t="51877" x="6934200" y="3473450"/>
          <p14:tracePt t="51883" x="6926263" y="3465513"/>
          <p14:tracePt t="51894" x="6926263" y="3449638"/>
          <p14:tracePt t="51907" x="6926263" y="3441700"/>
          <p14:tracePt t="52043" x="6934200" y="3441700"/>
          <p14:tracePt t="52052" x="6942138" y="3441700"/>
          <p14:tracePt t="52070" x="6958013" y="3441700"/>
          <p14:tracePt t="52084" x="6967538" y="3441700"/>
          <p14:tracePt t="52108" x="6975475" y="3441700"/>
          <p14:tracePt t="52148" x="6983413" y="3441700"/>
          <p14:tracePt t="52172" x="6991350" y="3441700"/>
          <p14:tracePt t="52188" x="7007225" y="3441700"/>
          <p14:tracePt t="52212" x="7015163" y="3441700"/>
          <p14:tracePt t="52220" x="7015163" y="3449638"/>
          <p14:tracePt t="52309" x="7015163" y="3465513"/>
          <p14:tracePt t="53532" x="7015163" y="3473450"/>
          <p14:tracePt t="53540" x="7007225" y="3473450"/>
          <p14:tracePt t="53548" x="7007225" y="3481388"/>
          <p14:tracePt t="53559" x="7007225" y="3489325"/>
          <p14:tracePt t="53565" x="7007225" y="3497263"/>
          <p14:tracePt t="53588" x="6991350" y="3513138"/>
          <p14:tracePt t="53598" x="6991350" y="3521075"/>
          <p14:tracePt t="53605" x="6991350" y="3529013"/>
          <p14:tracePt t="53615" x="6983413" y="3538538"/>
          <p14:tracePt t="53621" x="6975475" y="3570288"/>
          <p14:tracePt t="53636" x="6975475" y="3594100"/>
          <p14:tracePt t="53637" x="6958013" y="3651250"/>
          <p14:tracePt t="53645" x="6942138" y="3714750"/>
          <p14:tracePt t="53653" x="6926263" y="3787775"/>
          <p14:tracePt t="53672" x="6878638" y="3989388"/>
          <p14:tracePt t="53677" x="6853238" y="4102100"/>
          <p14:tracePt t="53686" x="6813550" y="4198938"/>
          <p14:tracePt t="53693" x="6773863" y="4311650"/>
          <p14:tracePt t="53703" x="6732588" y="4408488"/>
          <p14:tracePt t="53710" x="6684963" y="4497388"/>
          <p14:tracePt t="53719" x="6627813" y="4594225"/>
          <p14:tracePt t="53727" x="6556375" y="4665663"/>
          <p14:tracePt t="53737" x="6499225" y="4738688"/>
          <p14:tracePt t="53743" x="6459538" y="4762500"/>
          <p14:tracePt t="53753" x="6394450" y="4827588"/>
          <p14:tracePt t="53760" x="6337300" y="4891088"/>
          <p14:tracePt t="53770" x="6281738" y="4924425"/>
          <p14:tracePt t="53777" x="6232525" y="4972050"/>
          <p14:tracePt t="53786" x="6184900" y="5013325"/>
          <p14:tracePt t="53803" x="6143625" y="5053013"/>
          <p14:tracePt t="53804" x="6103938" y="5076825"/>
          <p14:tracePt t="53811" x="6056313" y="5108575"/>
          <p14:tracePt t="53819" x="6022975" y="5126038"/>
          <p14:tracePt t="53826" x="5983288" y="5149850"/>
          <p14:tracePt t="53837" x="5942013" y="5165725"/>
          <p14:tracePt t="53843" x="5902325" y="5173663"/>
          <p14:tracePt t="53855" x="5870575" y="5181600"/>
          <p14:tracePt t="53862" x="5846763" y="5181600"/>
          <p14:tracePt t="53870" x="5837238" y="5181600"/>
          <p14:tracePt t="53878" x="5829300" y="5189538"/>
          <p14:tracePt t="53895" x="5821363" y="5189538"/>
          <p14:tracePt t="53927" x="5829300" y="5189538"/>
          <p14:tracePt t="53935" x="5837238" y="5189538"/>
          <p14:tracePt t="53945" x="5854700" y="5189538"/>
          <p14:tracePt t="53952" x="5870575" y="5189538"/>
          <p14:tracePt t="54136" x="5886450" y="5189538"/>
          <p14:tracePt t="54144" x="5902325" y="5205413"/>
          <p14:tracePt t="54152" x="5934075" y="5230813"/>
          <p14:tracePt t="54163" x="5951538" y="5262563"/>
          <p14:tracePt t="54168" x="5975350" y="5286375"/>
          <p14:tracePt t="54176" x="5991225" y="5318125"/>
          <p14:tracePt t="54184" x="5991225" y="5343525"/>
          <p14:tracePt t="54198" x="5999163" y="5375275"/>
          <p14:tracePt t="54203" x="5999163" y="5414963"/>
          <p14:tracePt t="54208" x="5999163" y="5480050"/>
          <p14:tracePt t="54216" x="5999163" y="5535613"/>
          <p14:tracePt t="54226" x="5975350" y="5616575"/>
          <p14:tracePt t="54232" x="5878513" y="5745163"/>
          <p14:tracePt t="54240" x="5741988" y="5842000"/>
          <p14:tracePt t="54248" x="5548313" y="5930900"/>
          <p14:tracePt t="54259" x="5119688" y="6076950"/>
          <p14:tracePt t="54265" x="4749800" y="6140450"/>
          <p14:tracePt t="54272" x="4330700" y="6189663"/>
          <p14:tracePt t="54282" x="4095750" y="6197600"/>
          <p14:tracePt t="54289" x="3676650" y="6205538"/>
          <p14:tracePt t="54299" x="3265488" y="6205538"/>
          <p14:tracePt t="54305" x="2903538" y="6205538"/>
          <p14:tracePt t="54315" x="2781300" y="6197600"/>
          <p14:tracePt t="54321" x="2500313" y="6156325"/>
          <p14:tracePt t="54332" x="2314575" y="6132513"/>
          <p14:tracePt t="54339" x="2241550" y="6108700"/>
          <p14:tracePt t="54348" x="2112963" y="6076950"/>
          <p14:tracePt t="54353" x="2024063" y="6043613"/>
          <p14:tracePt t="54365" x="1951038" y="6019800"/>
          <p14:tracePt t="54370" x="1927225" y="6003925"/>
          <p14:tracePt t="54377" x="1862138" y="5972175"/>
          <p14:tracePt t="54385" x="1838325" y="5938838"/>
          <p14:tracePt t="54401" x="1822450" y="5907088"/>
          <p14:tracePt t="54402" x="1822450" y="5875338"/>
          <p14:tracePt t="54409" x="1814513" y="5802313"/>
          <p14:tracePt t="54417" x="1814513" y="5778500"/>
          <p14:tracePt t="54432" x="1814513" y="5745163"/>
          <p14:tracePt t="54635" x="1806575" y="5745163"/>
          <p14:tracePt t="54643" x="1765300" y="5737225"/>
          <p14:tracePt t="54652" x="1725613" y="5713413"/>
          <p14:tracePt t="54661" x="1668463" y="5681663"/>
          <p14:tracePt t="54669" x="1604963" y="5632450"/>
          <p14:tracePt t="54675" x="1500188" y="5576888"/>
          <p14:tracePt t="54685" x="1379538" y="5511800"/>
          <p14:tracePt t="54694" x="1330325" y="5487988"/>
          <p14:tracePt t="54702" x="1233488" y="5440363"/>
          <p14:tracePt t="54707" x="1193800" y="5422900"/>
          <p14:tracePt t="54715" x="1136650" y="5391150"/>
          <p14:tracePt t="54727" x="1089025" y="5375275"/>
          <p14:tracePt t="54731" x="1063625" y="5367338"/>
          <p14:tracePt t="54739" x="1039813" y="5359400"/>
          <p14:tracePt t="54747" x="1031875" y="5359400"/>
          <p14:tracePt t="54755" x="1023938" y="5343525"/>
          <p14:tracePt t="54771" x="1023938" y="5335588"/>
          <p14:tracePt t="54787" x="1023938" y="5326063"/>
          <p14:tracePt t="54804" x="1023938" y="5318125"/>
          <p14:tracePt t="54819" x="1023938" y="5310188"/>
          <p14:tracePt t="54835" x="1023938" y="5302250"/>
          <p14:tracePt t="54838" x="1016000" y="5286375"/>
          <p14:tracePt t="54844" x="1016000" y="5278438"/>
          <p14:tracePt t="54855" x="1016000" y="5270500"/>
          <p14:tracePt t="54860" x="1000125" y="5262563"/>
          <p14:tracePt t="54869" x="1000125" y="5254625"/>
          <p14:tracePt t="54877" x="1000125" y="5238750"/>
          <p14:tracePt t="54886" x="1000125" y="5230813"/>
          <p14:tracePt t="54893" x="1000125" y="5221288"/>
          <p14:tracePt t="54903" x="992188" y="5221288"/>
          <p14:tracePt t="54909" x="992188" y="5213350"/>
          <p14:tracePt t="54918" x="984250" y="5213350"/>
          <p14:tracePt t="54934" x="984250" y="5205413"/>
          <p14:tracePt t="54944" x="976313" y="5205413"/>
          <p14:tracePt t="54948" x="976313" y="5189538"/>
          <p14:tracePt t="54956" x="968375" y="5189538"/>
          <p14:tracePt t="54964" x="968375" y="5181600"/>
          <p14:tracePt t="55013" x="968375" y="5189538"/>
          <p14:tracePt t="55021" x="968375" y="5221288"/>
          <p14:tracePt t="55031" x="976313" y="5230813"/>
          <p14:tracePt t="55037" x="976313" y="5254625"/>
          <p14:tracePt t="55045" x="976313" y="5262563"/>
          <p14:tracePt t="55053" x="984250" y="5278438"/>
          <p14:tracePt t="55072" x="984250" y="5286375"/>
          <p14:tracePt t="55086" x="992188" y="5286375"/>
          <p14:tracePt t="55094" x="1000125" y="5286375"/>
          <p14:tracePt t="55109" x="1016000" y="5286375"/>
          <p14:tracePt t="55119" x="1023938" y="5286375"/>
          <p14:tracePt t="55128" x="1039813" y="5286375"/>
          <p14:tracePt t="55136" x="1063625" y="5286375"/>
          <p14:tracePt t="55143" x="1073150" y="5286375"/>
          <p14:tracePt t="55152" x="1081088" y="5286375"/>
          <p14:tracePt t="55160" x="1089025" y="5302250"/>
          <p14:tracePt t="55170" x="1096963" y="5302250"/>
          <p14:tracePt t="55182" x="1104900" y="5302250"/>
          <p14:tracePt t="55222" x="1120775" y="5302250"/>
          <p14:tracePt t="55234" x="1120775" y="5286375"/>
          <p14:tracePt t="59099" x="1136650" y="5286375"/>
          <p14:tracePt t="59108" x="1152525" y="5286375"/>
          <p14:tracePt t="59115" x="1193800" y="5286375"/>
          <p14:tracePt t="59123" x="1257300" y="5286375"/>
          <p14:tracePt t="59136" x="1322388" y="5286375"/>
          <p14:tracePt t="59144" x="1387475" y="5286375"/>
          <p14:tracePt t="59152" x="1466850" y="5302250"/>
          <p14:tracePt t="59162" x="1563688" y="5318125"/>
          <p14:tracePt t="59170" x="1652588" y="5343525"/>
          <p14:tracePt t="59178" x="1749425" y="5367338"/>
          <p14:tracePt t="59185" x="1798638" y="5383213"/>
          <p14:tracePt t="59194" x="1951038" y="5422900"/>
          <p14:tracePt t="59203" x="1984375" y="5430838"/>
          <p14:tracePt t="59204" x="2136775" y="5472113"/>
          <p14:tracePt t="59212" x="2233613" y="5487988"/>
          <p14:tracePt t="59220" x="2273300" y="5495925"/>
          <p14:tracePt t="59228" x="2427288" y="5527675"/>
          <p14:tracePt t="59236" x="2466975" y="5535613"/>
          <p14:tracePt t="59245" x="2540000" y="5561013"/>
          <p14:tracePt t="59252" x="2620963" y="5568950"/>
          <p14:tracePt t="59261" x="2676525" y="5576888"/>
          <p14:tracePt t="59270" x="2725738" y="5592763"/>
          <p14:tracePt t="59278" x="2749550" y="5592763"/>
          <p14:tracePt t="59285" x="2781300" y="5608638"/>
          <p14:tracePt t="59295" x="2822575" y="5608638"/>
          <p14:tracePt t="59303" x="2838450" y="5616575"/>
          <p14:tracePt t="59311" x="2854325" y="5616575"/>
          <p14:tracePt t="59318" x="2878138" y="5616575"/>
          <p14:tracePt t="59328" x="2886075" y="5624513"/>
          <p14:tracePt t="59336" x="2911475" y="5624513"/>
          <p14:tracePt t="59345" x="2935288" y="5632450"/>
          <p14:tracePt t="59352" x="2959100" y="5640388"/>
          <p14:tracePt t="59370" x="2990850" y="5649913"/>
          <p14:tracePt t="59371" x="3040063" y="5665788"/>
          <p14:tracePt t="59377" x="3063875" y="5681663"/>
          <p14:tracePt t="59386" x="3105150" y="5713413"/>
          <p14:tracePt t="59393" x="3121025" y="5721350"/>
          <p14:tracePt t="59403" x="3152775" y="5729288"/>
          <p14:tracePt t="59410" x="3168650" y="5745163"/>
          <p14:tracePt t="59419" x="3184525" y="5762625"/>
          <p14:tracePt t="59427" x="3201988" y="5770563"/>
          <p14:tracePt t="59437" x="3209925" y="5778500"/>
          <p14:tracePt t="59654" x="3217863" y="5778500"/>
          <p14:tracePt t="59663" x="3265488" y="5778500"/>
          <p14:tracePt t="59671" x="3306763" y="5778500"/>
          <p14:tracePt t="59678" x="3346450" y="5770563"/>
          <p14:tracePt t="59687" x="3402013" y="5770563"/>
          <p14:tracePt t="59694" x="3459163" y="5770563"/>
          <p14:tracePt t="59710" x="3563938" y="5770563"/>
          <p14:tracePt t="59711" x="3668713" y="5770563"/>
          <p14:tracePt t="59719" x="3717925" y="5770563"/>
          <p14:tracePt t="59729" x="3886200" y="5770563"/>
          <p14:tracePt t="59735" x="3990975" y="5770563"/>
          <p14:tracePt t="59749" x="4111625" y="5762625"/>
          <p14:tracePt t="59755" x="4233863" y="5762625"/>
          <p14:tracePt t="59763" x="4346575" y="5762625"/>
          <p14:tracePt t="59771" x="4459288" y="5762625"/>
          <p14:tracePt t="59778" x="4506913" y="5762625"/>
          <p14:tracePt t="59787" x="4603750" y="5762625"/>
          <p14:tracePt t="59794" x="4645025" y="5762625"/>
          <p14:tracePt t="59806" x="4700588" y="5762625"/>
          <p14:tracePt t="59813" x="4749800" y="5762625"/>
          <p14:tracePt t="59820" x="4773613" y="5770563"/>
          <p14:tracePt t="59825" x="4797425" y="5770563"/>
          <p14:tracePt t="59836" x="4813300" y="5778500"/>
          <p14:tracePt t="59840" x="4821238" y="5778500"/>
          <p14:tracePt t="59848" x="4838700" y="5778500"/>
          <p14:tracePt t="59856" x="4846638" y="5778500"/>
          <p14:tracePt t="59880" x="4846638" y="5786438"/>
          <p14:tracePt t="59887" x="4854575" y="5786438"/>
          <p14:tracePt t="60346" x="4862513" y="5778500"/>
          <p14:tracePt t="60354" x="4886325" y="5770563"/>
          <p14:tracePt t="60365" x="4894263" y="5762625"/>
          <p14:tracePt t="60386" x="4902200" y="5762625"/>
          <p14:tracePt t="60484" x="4902200" y="5745163"/>
          <p14:tracePt t="60574" x="4902200" y="5737225"/>
          <p14:tracePt t="66669" x="5032375" y="5794375"/>
          <p14:tracePt t="66677" x="5216525" y="5930900"/>
          <p14:tracePt t="66685" x="5386388" y="6059488"/>
          <p14:tracePt t="66703" x="5676900" y="6286500"/>
          <p14:tracePt t="66710" x="5773738" y="6381750"/>
          <p14:tracePt t="66719" x="5854700" y="6454775"/>
          <p14:tracePt t="66726" x="5934075" y="6551613"/>
          <p14:tracePt t="66739" x="5999163" y="6640513"/>
          <p14:tracePt t="66744" x="6127750" y="6818313"/>
          <p14:tracePt t="67753" x="0" y="0"/>
        </p14:tracePtLst>
      </p14:laserTraceLst>
    </p:ext>
  </p:extLs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512064"/>
            <a:ext cx="4818888" cy="1609344"/>
          </a:xfrm>
        </p:spPr>
        <p:txBody>
          <a:bodyPr anchor="b">
            <a:normAutofit fontScale="90000"/>
          </a:bodyPr>
          <a:lstStyle/>
          <a:p>
            <a:r>
              <a:rPr lang="en-US" sz="5000" dirty="0">
                <a:effectLst/>
                <a:latin typeface="SFRM1000"/>
              </a:rPr>
              <a:t>Training SSMs: The Convolutional Representation</a:t>
            </a:r>
            <a:endParaRPr lang="en-US" sz="5000" dirty="0"/>
          </a:p>
        </p:txBody>
      </p:sp>
      <p:sp>
        <p:nvSpPr>
          <p:cNvPr id="4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540221" y="2514040"/>
                <a:ext cx="10375318" cy="4343960"/>
              </a:xfrm>
            </p:spPr>
            <p:txBody>
              <a:bodyPr anchor="t">
                <a:normAutofit/>
              </a:bodyPr>
              <a:lstStyle/>
              <a:p>
                <a:r>
                  <a:rPr lang="en-US" sz="2200" dirty="0"/>
                  <a:t>Is the problem solved? No!</a:t>
                </a:r>
              </a:p>
              <a:p>
                <a14:m>
                  <m:oMath xmlns:m="http://schemas.openxmlformats.org/officeDocument/2006/math">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𝐾</m:t>
                        </m:r>
                      </m:e>
                    </m:acc>
                  </m:oMath>
                </a14:m>
                <a:r>
                  <a:rPr lang="en-US" sz="2200" dirty="0"/>
                  <a:t> (the </a:t>
                </a:r>
                <a:r>
                  <a:rPr lang="en-US" sz="2200" b="1" dirty="0"/>
                  <a:t>SSM convolution kernel</a:t>
                </a:r>
                <a:r>
                  <a:rPr lang="en-US" sz="2200" dirty="0"/>
                  <a:t>) is just too big!</a:t>
                </a:r>
              </a:p>
              <a:p>
                <a:r>
                  <a:rPr lang="en-US" sz="2200" dirty="0"/>
                  <a:t>Solution? Use Fast Fourier Transform (FFT) using convolution theorem</a:t>
                </a:r>
              </a:p>
              <a:p>
                <a:r>
                  <a:rPr lang="en-US" sz="2200" dirty="0"/>
                  <a:t>How?</a:t>
                </a:r>
              </a:p>
              <a:p>
                <a:pPr lvl="1"/>
                <a:r>
                  <a:rPr lang="en-US" sz="1800" dirty="0"/>
                  <a:t>The discrete convolution theorem allows us to efficiently calculate the output of convolution by first multiplying FFTs of the input sequences </a:t>
                </a:r>
              </a:p>
              <a:p>
                <a:pPr lvl="1"/>
                <a:r>
                  <a:rPr lang="en-US" sz="1800" dirty="0"/>
                  <a:t>Next applying an inverse FFT</a:t>
                </a:r>
              </a:p>
              <a:p>
                <a:r>
                  <a:rPr lang="en-US" sz="2200" dirty="0"/>
                  <a:t>So, instead of sweeping the whole input sequence with a large filter which takes O</a:t>
                </a:r>
                <a14:m>
                  <m:oMath xmlns:m="http://schemas.openxmlformats.org/officeDocument/2006/math">
                    <m:r>
                      <a:rPr lang="en-US" sz="2200" i="1" dirty="0" smtClean="0">
                        <a:latin typeface="Cambria Math" panose="02040503050406030204" pitchFamily="18" charset="0"/>
                      </a:rPr>
                      <m:t>(</m:t>
                    </m:r>
                    <m:r>
                      <a:rPr lang="en-US" sz="2200" i="1" dirty="0" smtClean="0">
                        <a:latin typeface="Cambria Math" panose="02040503050406030204" pitchFamily="18" charset="0"/>
                      </a:rPr>
                      <m:t>𝑁𝑀</m:t>
                    </m:r>
                    <m:r>
                      <a:rPr lang="en-US" sz="2200" i="1" dirty="0" smtClean="0">
                        <a:latin typeface="Cambria Math" panose="02040503050406030204" pitchFamily="18" charset="0"/>
                      </a:rPr>
                      <m:t>), </m:t>
                    </m:r>
                  </m:oMath>
                </a14:m>
                <a:r>
                  <a:rPr lang="en-US" sz="2200" dirty="0"/>
                  <a:t>where N is the sequence length and M is the filter length</a:t>
                </a:r>
              </a:p>
              <a:p>
                <a:r>
                  <a:rPr lang="en-US" sz="2200" dirty="0"/>
                  <a:t>For FFT it is O(</a:t>
                </a:r>
                <a14:m>
                  <m:oMath xmlns:m="http://schemas.openxmlformats.org/officeDocument/2006/math">
                    <m:r>
                      <a:rPr lang="en-US" sz="2200" i="1" dirty="0" smtClean="0">
                        <a:latin typeface="Cambria Math" panose="02040503050406030204" pitchFamily="18" charset="0"/>
                      </a:rPr>
                      <m:t>(</m:t>
                    </m:r>
                    <m:r>
                      <a:rPr lang="en-US" sz="2200" i="1" dirty="0" smtClean="0">
                        <a:latin typeface="Cambria Math" panose="02040503050406030204" pitchFamily="18" charset="0"/>
                      </a:rPr>
                      <m:t>𝑁</m:t>
                    </m:r>
                    <m:r>
                      <a:rPr lang="en-US" sz="2200" i="1" dirty="0" smtClean="0">
                        <a:latin typeface="Cambria Math" panose="02040503050406030204" pitchFamily="18" charset="0"/>
                      </a:rPr>
                      <m:t>+</m:t>
                    </m:r>
                    <m:r>
                      <a:rPr lang="en-US" sz="2200" i="1" dirty="0" smtClean="0">
                        <a:latin typeface="Cambria Math" panose="02040503050406030204" pitchFamily="18" charset="0"/>
                      </a:rPr>
                      <m:t>𝑀</m:t>
                    </m:r>
                    <m:r>
                      <a:rPr lang="en-US" sz="2200" i="1" dirty="0" smtClean="0">
                        <a:latin typeface="Cambria Math" panose="02040503050406030204" pitchFamily="18" charset="0"/>
                      </a:rPr>
                      <m:t>)</m:t>
                    </m:r>
                    <m:r>
                      <m:rPr>
                        <m:sty m:val="p"/>
                      </m:rPr>
                      <a:rPr lang="en-US" sz="2200" i="1" dirty="0" smtClean="0">
                        <a:latin typeface="Cambria Math" panose="02040503050406030204" pitchFamily="18" charset="0"/>
                      </a:rPr>
                      <m:t>log</m:t>
                    </m:r>
                    <m:r>
                      <a:rPr lang="en-US" sz="2200" i="1" dirty="0" smtClean="0">
                        <a:latin typeface="Cambria Math" panose="02040503050406030204" pitchFamily="18" charset="0"/>
                      </a:rPr>
                      <m:t>⁡(</m:t>
                    </m:r>
                    <m:r>
                      <a:rPr lang="en-US" sz="2200" i="1" dirty="0" smtClean="0">
                        <a:latin typeface="Cambria Math" panose="02040503050406030204" pitchFamily="18" charset="0"/>
                      </a:rPr>
                      <m:t>𝑁</m:t>
                    </m:r>
                    <m:r>
                      <a:rPr lang="en-US" sz="2200" i="1" dirty="0" smtClean="0">
                        <a:latin typeface="Cambria Math" panose="02040503050406030204" pitchFamily="18" charset="0"/>
                      </a:rPr>
                      <m:t>+</m:t>
                    </m:r>
                    <m:r>
                      <a:rPr lang="en-US" sz="2200" i="1" dirty="0" smtClean="0">
                        <a:latin typeface="Cambria Math" panose="02040503050406030204" pitchFamily="18" charset="0"/>
                      </a:rPr>
                      <m:t>𝑀</m:t>
                    </m:r>
                    <m:r>
                      <a:rPr lang="en-US" sz="2200" i="1" dirty="0" smtClean="0">
                        <a:latin typeface="Cambria Math" panose="02040503050406030204" pitchFamily="18" charset="0"/>
                      </a:rPr>
                      <m:t>))  </m:t>
                    </m:r>
                  </m:oMath>
                </a14:m>
                <a:endParaRPr lang="en-US" sz="2200" dirty="0"/>
              </a:p>
              <a:p>
                <a:endParaRPr lang="en-US" sz="2200" dirty="0"/>
              </a:p>
            </p:txBody>
          </p:sp>
        </mc:Choice>
        <mc:Fallback xmlns="">
          <p:sp>
            <p:nvSpPr>
              <p:cNvPr id="3" name="Content Placeholder 2">
                <a:extLst>
                  <a:ext uri="{FF2B5EF4-FFF2-40B4-BE49-F238E27FC236}">
                    <a16:creationId xmlns:a16="http://schemas.microsoft.com/office/drawing/2014/main" id="{909132BF-812B-79DA-E105-A045DC54C4F1}"/>
                  </a:ext>
                </a:extLst>
              </p:cNvPr>
              <p:cNvSpPr>
                <a:spLocks noGrp="1" noRot="1" noChangeAspect="1" noMove="1" noResize="1" noEditPoints="1" noAdjustHandles="1" noChangeArrowheads="1" noChangeShapeType="1" noTextEdit="1"/>
              </p:cNvSpPr>
              <p:nvPr>
                <p:ph idx="1"/>
              </p:nvPr>
            </p:nvSpPr>
            <p:spPr>
              <a:xfrm>
                <a:off x="540221" y="2514040"/>
                <a:ext cx="10375318" cy="4343960"/>
              </a:xfrm>
              <a:blipFill>
                <a:blip r:embed="rId2"/>
                <a:stretch>
                  <a:fillRect l="-733" t="-1458"/>
                </a:stretch>
              </a:blipFill>
            </p:spPr>
            <p:txBody>
              <a:bodyPr/>
              <a:lstStyle/>
              <a:p>
                <a:r>
                  <a:rPr lang="en-US">
                    <a:noFill/>
                  </a:rPr>
                  <a:t> </a:t>
                </a:r>
              </a:p>
            </p:txBody>
          </p:sp>
        </mc:Fallback>
      </mc:AlternateContent>
    </p:spTree>
    <p:extLst>
      <p:ext uri="{BB962C8B-B14F-4D97-AF65-F5344CB8AC3E}">
        <p14:creationId xmlns:p14="http://schemas.microsoft.com/office/powerpoint/2010/main" val="3743439947"/>
      </p:ext>
    </p:extLst>
  </p:cSld>
  <p:clrMapOvr>
    <a:masterClrMapping/>
  </p:clrMapOvr>
  <mc:AlternateContent xmlns:mc="http://schemas.openxmlformats.org/markup-compatibility/2006" xmlns:p14="http://schemas.microsoft.com/office/powerpoint/2010/main">
    <mc:Choice Requires="p14">
      <p:transition spd="slow" p14:dur="2000" advTm="121392"/>
    </mc:Choice>
    <mc:Fallback xmlns="">
      <p:transition spd="slow" advTm="121392"/>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93043-A2C6-A403-94E3-CE314B5CCEC2}"/>
              </a:ext>
            </a:extLst>
          </p:cNvPr>
          <p:cNvSpPr>
            <a:spLocks noGrp="1"/>
          </p:cNvSpPr>
          <p:nvPr>
            <p:ph type="title"/>
          </p:nvPr>
        </p:nvSpPr>
        <p:spPr>
          <a:xfrm>
            <a:off x="630936" y="640823"/>
            <a:ext cx="3419856" cy="5583148"/>
          </a:xfrm>
        </p:spPr>
        <p:txBody>
          <a:bodyPr anchor="ctr">
            <a:normAutofit/>
          </a:bodyPr>
          <a:lstStyle/>
          <a:p>
            <a:r>
              <a:rPr lang="en-US" sz="5000" dirty="0"/>
              <a:t>The Convolution Theorem</a:t>
            </a:r>
          </a:p>
        </p:txBody>
      </p:sp>
      <p:sp>
        <p:nvSpPr>
          <p:cNvPr id="16"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math equations and formulas&#10;&#10;Description automatically generated with medium confidence">
            <a:extLst>
              <a:ext uri="{FF2B5EF4-FFF2-40B4-BE49-F238E27FC236}">
                <a16:creationId xmlns:a16="http://schemas.microsoft.com/office/drawing/2014/main" id="{996A20B2-67E4-3B1B-5822-45F0FD3216D3}"/>
              </a:ext>
            </a:extLst>
          </p:cNvPr>
          <p:cNvPicPr>
            <a:picLocks noChangeAspect="1"/>
          </p:cNvPicPr>
          <p:nvPr/>
        </p:nvPicPr>
        <p:blipFill>
          <a:blip r:embed="rId2"/>
          <a:stretch>
            <a:fillRect/>
          </a:stretch>
        </p:blipFill>
        <p:spPr>
          <a:xfrm>
            <a:off x="4654296" y="1139891"/>
            <a:ext cx="6894576" cy="2895721"/>
          </a:xfrm>
          <a:prstGeom prst="rect">
            <a:avLst/>
          </a:prstGeom>
        </p:spPr>
      </p:pic>
    </p:spTree>
    <p:extLst>
      <p:ext uri="{BB962C8B-B14F-4D97-AF65-F5344CB8AC3E}">
        <p14:creationId xmlns:p14="http://schemas.microsoft.com/office/powerpoint/2010/main" val="3301057635"/>
      </p:ext>
    </p:extLst>
  </p:cSld>
  <p:clrMapOvr>
    <a:masterClrMapping/>
  </p:clrMapOvr>
  <mc:AlternateContent xmlns:mc="http://schemas.openxmlformats.org/markup-compatibility/2006" xmlns:p14="http://schemas.microsoft.com/office/powerpoint/2010/main">
    <mc:Choice Requires="p14">
      <p:transition spd="slow" p14:dur="2000" advTm="62226"/>
    </mc:Choice>
    <mc:Fallback xmlns="">
      <p:transition spd="slow" advTm="62226"/>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1008184" y="174032"/>
            <a:ext cx="10175631" cy="1111843"/>
          </a:xfrm>
        </p:spPr>
        <p:txBody>
          <a:bodyPr anchor="ctr">
            <a:normAutofit/>
          </a:bodyPr>
          <a:lstStyle/>
          <a:p>
            <a:pPr algn="ctr"/>
            <a:r>
              <a:rPr lang="en-US" sz="3700" dirty="0">
                <a:effectLst/>
                <a:latin typeface="SFRM1000"/>
              </a:rPr>
              <a:t>Training SSMs: FFT Transform code</a:t>
            </a:r>
            <a:endParaRPr lang="en-US" sz="3700" dirty="0"/>
          </a:p>
        </p:txBody>
      </p:sp>
      <p:sp>
        <p:nvSpPr>
          <p:cNvPr id="46" name="Content Placeholder 45">
            <a:extLst>
              <a:ext uri="{FF2B5EF4-FFF2-40B4-BE49-F238E27FC236}">
                <a16:creationId xmlns:a16="http://schemas.microsoft.com/office/drawing/2014/main" id="{EFCB3DDA-77E3-AD44-9A63-C3DFD36CD7F2}"/>
              </a:ext>
            </a:extLst>
          </p:cNvPr>
          <p:cNvSpPr>
            <a:spLocks noGrp="1"/>
          </p:cNvSpPr>
          <p:nvPr>
            <p:ph idx="1"/>
          </p:nvPr>
        </p:nvSpPr>
        <p:spPr>
          <a:xfrm>
            <a:off x="1008185" y="5059017"/>
            <a:ext cx="10175630" cy="1467520"/>
          </a:xfrm>
        </p:spPr>
        <p:txBody>
          <a:bodyPr anchor="ctr">
            <a:normAutofit/>
          </a:bodyPr>
          <a:lstStyle/>
          <a:p>
            <a:r>
              <a:rPr lang="en-US" sz="1400" b="1" dirty="0" err="1"/>
              <a:t>nofft</a:t>
            </a:r>
            <a:r>
              <a:rPr lang="en-US" sz="1400" b="0" i="0" dirty="0">
                <a:solidFill>
                  <a:srgbClr val="374151"/>
                </a:solidFill>
                <a:effectLst/>
                <a:latin typeface="Söhne"/>
              </a:rPr>
              <a:t>: a </a:t>
            </a:r>
            <a:r>
              <a:rPr lang="en-US" sz="1400" b="0" i="0" dirty="0" err="1">
                <a:solidFill>
                  <a:srgbClr val="374151"/>
                </a:solidFill>
                <a:effectLst/>
                <a:latin typeface="Söhne"/>
              </a:rPr>
              <a:t>boolean</a:t>
            </a:r>
            <a:r>
              <a:rPr lang="en-US" sz="1400" b="0" i="0" dirty="0">
                <a:solidFill>
                  <a:srgbClr val="374151"/>
                </a:solidFill>
                <a:effectLst/>
                <a:latin typeface="Söhne"/>
              </a:rPr>
              <a:t> flag to choose between direct convolution (</a:t>
            </a:r>
            <a:r>
              <a:rPr lang="en-US" sz="1400" dirty="0"/>
              <a:t>True</a:t>
            </a:r>
            <a:r>
              <a:rPr lang="en-US" sz="1400" b="0" i="0" dirty="0">
                <a:solidFill>
                  <a:srgbClr val="374151"/>
                </a:solidFill>
                <a:effectLst/>
                <a:latin typeface="Söhne"/>
              </a:rPr>
              <a:t>) and FFT-based convolution</a:t>
            </a:r>
          </a:p>
          <a:p>
            <a:r>
              <a:rPr lang="en-US" sz="1400" b="1" dirty="0" err="1">
                <a:solidFill>
                  <a:srgbClr val="111827"/>
                </a:solidFill>
                <a:latin typeface="Söhne Mono"/>
              </a:rPr>
              <a:t>n</a:t>
            </a:r>
            <a:r>
              <a:rPr lang="en-US" sz="1400" b="1" i="0" dirty="0" err="1">
                <a:solidFill>
                  <a:srgbClr val="111827"/>
                </a:solidFill>
                <a:effectLst/>
                <a:latin typeface="Söhne Mono"/>
              </a:rPr>
              <a:t>p.fft.rfft</a:t>
            </a:r>
            <a:r>
              <a:rPr lang="en-US" sz="1400" dirty="0">
                <a:solidFill>
                  <a:srgbClr val="374151"/>
                </a:solidFill>
                <a:latin typeface="Söhne"/>
              </a:rPr>
              <a:t>: This function computes the one-dimensional n-point discrete Fourier Transform (DFT) of a real-valued array by means of an efficient algorithm called the Fast Fourier Transform (FFT)</a:t>
            </a:r>
          </a:p>
          <a:p>
            <a:r>
              <a:rPr lang="en-US" sz="1400" b="1" i="0" dirty="0" err="1">
                <a:solidFill>
                  <a:srgbClr val="111827"/>
                </a:solidFill>
                <a:effectLst/>
                <a:latin typeface="Söhne Mono"/>
              </a:rPr>
              <a:t>np.fft.irfft</a:t>
            </a:r>
            <a:r>
              <a:rPr lang="en-US" sz="1400" b="1" i="0" dirty="0">
                <a:solidFill>
                  <a:srgbClr val="111827"/>
                </a:solidFill>
                <a:effectLst/>
                <a:latin typeface="Söhne Mono"/>
              </a:rPr>
              <a:t>: </a:t>
            </a:r>
            <a:r>
              <a:rPr lang="en-US" sz="1400" i="0" dirty="0">
                <a:solidFill>
                  <a:srgbClr val="111827"/>
                </a:solidFill>
                <a:effectLst/>
                <a:latin typeface="Söhne Mono"/>
              </a:rPr>
              <a:t>is the inverse FFT function to convert it back to the time domain</a:t>
            </a:r>
            <a:endParaRPr lang="en-US" sz="2000" dirty="0"/>
          </a:p>
        </p:txBody>
      </p:sp>
      <p:pic>
        <p:nvPicPr>
          <p:cNvPr id="5" name="Content Placeholder 4" descr="A screenshot of a computer code&#10;&#10;Description automatically generated">
            <a:extLst>
              <a:ext uri="{FF2B5EF4-FFF2-40B4-BE49-F238E27FC236}">
                <a16:creationId xmlns:a16="http://schemas.microsoft.com/office/drawing/2014/main" id="{2C524F61-40B4-769A-EC88-0D6EC7BBCC64}"/>
              </a:ext>
            </a:extLst>
          </p:cNvPr>
          <p:cNvPicPr>
            <a:picLocks noChangeAspect="1"/>
          </p:cNvPicPr>
          <p:nvPr/>
        </p:nvPicPr>
        <p:blipFill>
          <a:blip r:embed="rId2"/>
          <a:stretch>
            <a:fillRect/>
          </a:stretch>
        </p:blipFill>
        <p:spPr>
          <a:xfrm>
            <a:off x="836678" y="1285875"/>
            <a:ext cx="10515595" cy="3680458"/>
          </a:xfrm>
          <a:prstGeom prst="rect">
            <a:avLst/>
          </a:prstGeom>
        </p:spPr>
      </p:pic>
    </p:spTree>
    <p:extLst>
      <p:ext uri="{BB962C8B-B14F-4D97-AF65-F5344CB8AC3E}">
        <p14:creationId xmlns:p14="http://schemas.microsoft.com/office/powerpoint/2010/main" val="2250172846"/>
      </p:ext>
    </p:extLst>
  </p:cSld>
  <p:clrMapOvr>
    <a:masterClrMapping/>
  </p:clrMapOvr>
  <mc:AlternateContent xmlns:mc="http://schemas.openxmlformats.org/markup-compatibility/2006" xmlns:p14="http://schemas.microsoft.com/office/powerpoint/2010/main">
    <mc:Choice Requires="p14">
      <p:transition spd="slow" p14:dur="2000" advTm="49161"/>
    </mc:Choice>
    <mc:Fallback xmlns="">
      <p:transition spd="slow" advTm="49161"/>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838199" y="548464"/>
            <a:ext cx="3807187" cy="2228074"/>
          </a:xfrm>
        </p:spPr>
        <p:txBody>
          <a:bodyPr>
            <a:normAutofit/>
          </a:bodyPr>
          <a:lstStyle/>
          <a:p>
            <a:r>
              <a:rPr lang="en-US" sz="3700" dirty="0">
                <a:effectLst/>
                <a:latin typeface="SFRM1000"/>
              </a:rPr>
              <a:t>S4 &amp; </a:t>
            </a:r>
            <a:r>
              <a:rPr lang="en-US" sz="3700" dirty="0" err="1">
                <a:effectLst/>
                <a:latin typeface="SFRM1000"/>
              </a:rPr>
              <a:t>HiPPO</a:t>
            </a:r>
            <a:r>
              <a:rPr lang="en-US" sz="3700" dirty="0">
                <a:effectLst/>
                <a:latin typeface="SFRM1000"/>
              </a:rPr>
              <a:t> Matrix: Addressing Long range dependency</a:t>
            </a:r>
            <a:endParaRPr lang="en-US" sz="3700" dirty="0"/>
          </a:p>
        </p:txBody>
      </p:sp>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838201" y="2962279"/>
            <a:ext cx="3799425" cy="3577669"/>
          </a:xfrm>
        </p:spPr>
        <p:txBody>
          <a:bodyPr>
            <a:normAutofit fontScale="92500" lnSpcReduction="10000"/>
          </a:bodyPr>
          <a:lstStyle/>
          <a:p>
            <a:r>
              <a:rPr lang="en-US" sz="2000" dirty="0"/>
              <a:t>It has been shown that basic SSM performs very poorly in practice</a:t>
            </a:r>
          </a:p>
          <a:p>
            <a:r>
              <a:rPr lang="en-US" sz="2000" b="0" dirty="0"/>
              <a:t>Why? vanishing/exploding gradients problem </a:t>
            </a:r>
          </a:p>
          <a:p>
            <a:r>
              <a:rPr lang="en-US" sz="2000" b="0" dirty="0"/>
              <a:t>They suffer from gradients scaling exponentially in the sequence length </a:t>
            </a:r>
            <a:endParaRPr lang="en-US" sz="2000" dirty="0"/>
          </a:p>
          <a:p>
            <a:r>
              <a:rPr lang="en-US" sz="2000" dirty="0"/>
              <a:t>For long-term dependency, we need something better </a:t>
            </a:r>
          </a:p>
          <a:p>
            <a:r>
              <a:rPr lang="en-US" sz="2000" b="0" dirty="0"/>
              <a:t>Use </a:t>
            </a:r>
            <a:r>
              <a:rPr lang="en-US" sz="2000" b="0" dirty="0" err="1"/>
              <a:t>HiPPO</a:t>
            </a:r>
            <a:r>
              <a:rPr lang="en-US" sz="2000" b="0" dirty="0"/>
              <a:t> Matrix in SSM to get S4</a:t>
            </a:r>
          </a:p>
          <a:p>
            <a:r>
              <a:rPr lang="en-US" sz="2000" dirty="0"/>
              <a:t>S4 is a special SSM</a:t>
            </a:r>
            <a:endParaRPr lang="en-US" sz="2000" b="0" dirty="0"/>
          </a:p>
          <a:p>
            <a:endParaRPr lang="en-US" sz="2000" b="0" dirty="0"/>
          </a:p>
          <a:p>
            <a:pPr lvl="1"/>
            <a:endParaRPr lang="en-US" sz="2000" dirty="0"/>
          </a:p>
          <a:p>
            <a:endParaRPr lang="en-US" sz="2000" dirty="0"/>
          </a:p>
          <a:p>
            <a:endParaRPr lang="en-US" sz="2000" dirty="0"/>
          </a:p>
          <a:p>
            <a:endParaRPr lang="en-US" sz="2000" b="1" dirty="0"/>
          </a:p>
          <a:p>
            <a:endParaRPr lang="en-US" sz="2000" dirty="0"/>
          </a:p>
        </p:txBody>
      </p:sp>
      <p:pic>
        <p:nvPicPr>
          <p:cNvPr id="5" name="Picture 4" descr="A hippo standing in a room with green raindrops&#10;&#10;Description automatically generated">
            <a:extLst>
              <a:ext uri="{FF2B5EF4-FFF2-40B4-BE49-F238E27FC236}">
                <a16:creationId xmlns:a16="http://schemas.microsoft.com/office/drawing/2014/main" id="{1E2397DE-DB08-1292-1A41-936914F31583}"/>
              </a:ext>
            </a:extLst>
          </p:cNvPr>
          <p:cNvPicPr>
            <a:picLocks noChangeAspect="1"/>
          </p:cNvPicPr>
          <p:nvPr/>
        </p:nvPicPr>
        <p:blipFill rotWithShape="1">
          <a:blip r:embed="rId2"/>
          <a:srcRect t="804" b="3702"/>
          <a:stretch/>
        </p:blipFill>
        <p:spPr>
          <a:xfrm>
            <a:off x="5010386" y="10"/>
            <a:ext cx="7181613" cy="6857990"/>
          </a:xfrm>
          <a:prstGeom prst="rect">
            <a:avLst/>
          </a:prstGeom>
          <a:effectLst/>
        </p:spPr>
      </p:pic>
    </p:spTree>
    <p:extLst>
      <p:ext uri="{BB962C8B-B14F-4D97-AF65-F5344CB8AC3E}">
        <p14:creationId xmlns:p14="http://schemas.microsoft.com/office/powerpoint/2010/main" val="1132427334"/>
      </p:ext>
    </p:extLst>
  </p:cSld>
  <p:clrMapOvr>
    <a:masterClrMapping/>
  </p:clrMapOvr>
  <mc:AlternateContent xmlns:mc="http://schemas.openxmlformats.org/markup-compatibility/2006" xmlns:p14="http://schemas.microsoft.com/office/powerpoint/2010/main">
    <mc:Choice Requires="p14">
      <p:transition spd="slow" p14:dur="2000" advTm="99523"/>
    </mc:Choice>
    <mc:Fallback xmlns="">
      <p:transition spd="slow" advTm="99523"/>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B376-A332-AAE7-6622-59322FB7E0DC}"/>
              </a:ext>
            </a:extLst>
          </p:cNvPr>
          <p:cNvSpPr>
            <a:spLocks noGrp="1"/>
          </p:cNvSpPr>
          <p:nvPr>
            <p:ph type="title"/>
          </p:nvPr>
        </p:nvSpPr>
        <p:spPr/>
        <p:txBody>
          <a:bodyPr/>
          <a:lstStyle/>
          <a:p>
            <a:r>
              <a:rPr lang="en-US" dirty="0"/>
              <a:t>What is S4</a:t>
            </a:r>
          </a:p>
        </p:txBody>
      </p:sp>
      <p:sp>
        <p:nvSpPr>
          <p:cNvPr id="3" name="Content Placeholder 2">
            <a:extLst>
              <a:ext uri="{FF2B5EF4-FFF2-40B4-BE49-F238E27FC236}">
                <a16:creationId xmlns:a16="http://schemas.microsoft.com/office/drawing/2014/main" id="{3F910759-4FC7-B6F5-95EE-1D3B7C17AD62}"/>
              </a:ext>
            </a:extLst>
          </p:cNvPr>
          <p:cNvSpPr>
            <a:spLocks noGrp="1"/>
          </p:cNvSpPr>
          <p:nvPr>
            <p:ph idx="1"/>
          </p:nvPr>
        </p:nvSpPr>
        <p:spPr/>
        <p:txBody>
          <a:bodyPr/>
          <a:lstStyle/>
          <a:p>
            <a:pPr marL="0" indent="0" algn="ctr">
              <a:buNone/>
            </a:pPr>
            <a:r>
              <a:rPr lang="en-US" dirty="0">
                <a:solidFill>
                  <a:schemeClr val="bg1"/>
                </a:solidFill>
                <a:highlight>
                  <a:srgbClr val="FF0000"/>
                </a:highlight>
              </a:rPr>
              <a:t>SSM + </a:t>
            </a:r>
            <a:r>
              <a:rPr lang="en-US" dirty="0" err="1">
                <a:solidFill>
                  <a:schemeClr val="bg1"/>
                </a:solidFill>
                <a:highlight>
                  <a:srgbClr val="FF0000"/>
                </a:highlight>
              </a:rPr>
              <a:t>HiPPO</a:t>
            </a:r>
            <a:r>
              <a:rPr lang="en-US" dirty="0">
                <a:solidFill>
                  <a:schemeClr val="bg1"/>
                </a:solidFill>
                <a:highlight>
                  <a:srgbClr val="FF0000"/>
                </a:highlight>
              </a:rPr>
              <a:t> + Structured Matrices = S4</a:t>
            </a:r>
          </a:p>
          <a:p>
            <a:endParaRPr lang="en-US" dirty="0"/>
          </a:p>
          <a:p>
            <a:r>
              <a:rPr lang="en-US" dirty="0" err="1"/>
              <a:t>HiPPO</a:t>
            </a:r>
            <a:r>
              <a:rPr lang="en-US" dirty="0"/>
              <a:t>: Use special formulas for A, B Matrices in SSM</a:t>
            </a:r>
          </a:p>
          <a:p>
            <a:pPr marL="0" indent="0">
              <a:buNone/>
            </a:pPr>
            <a:endParaRPr lang="en-US" dirty="0"/>
          </a:p>
          <a:p>
            <a:r>
              <a:rPr lang="en-US" dirty="0"/>
              <a:t>Matrix A is basically can be seen as the matrix that captures the previous state. It also decides how the information is copied.</a:t>
            </a:r>
          </a:p>
        </p:txBody>
      </p:sp>
      <p:pic>
        <p:nvPicPr>
          <p:cNvPr id="4" name="Picture 3" descr="A math equations with a few symbols&#10;&#10;Description automatically generated with medium confidence">
            <a:extLst>
              <a:ext uri="{FF2B5EF4-FFF2-40B4-BE49-F238E27FC236}">
                <a16:creationId xmlns:a16="http://schemas.microsoft.com/office/drawing/2014/main" id="{98C99ADD-77F5-9D96-A94C-7C00D346E531}"/>
              </a:ext>
            </a:extLst>
          </p:cNvPr>
          <p:cNvPicPr>
            <a:picLocks noChangeAspect="1"/>
          </p:cNvPicPr>
          <p:nvPr/>
        </p:nvPicPr>
        <p:blipFill rotWithShape="1">
          <a:blip r:embed="rId2"/>
          <a:srcRect l="6395" t="15823" r="37698" b="59834"/>
          <a:stretch/>
        </p:blipFill>
        <p:spPr>
          <a:xfrm>
            <a:off x="8958470" y="2796209"/>
            <a:ext cx="2888974" cy="1033670"/>
          </a:xfrm>
          <a:prstGeom prst="rect">
            <a:avLst/>
          </a:prstGeom>
        </p:spPr>
      </p:pic>
      <p:sp>
        <p:nvSpPr>
          <p:cNvPr id="5" name="Rectangle 4">
            <a:extLst>
              <a:ext uri="{FF2B5EF4-FFF2-40B4-BE49-F238E27FC236}">
                <a16:creationId xmlns:a16="http://schemas.microsoft.com/office/drawing/2014/main" id="{F8200C01-3E31-23E1-CE95-3797318C3CA3}"/>
              </a:ext>
            </a:extLst>
          </p:cNvPr>
          <p:cNvSpPr/>
          <p:nvPr/>
        </p:nvSpPr>
        <p:spPr>
          <a:xfrm>
            <a:off x="9952383" y="2915478"/>
            <a:ext cx="198782" cy="26504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27B899-470C-53C7-A7D8-33A63B7FA318}"/>
              </a:ext>
            </a:extLst>
          </p:cNvPr>
          <p:cNvSpPr/>
          <p:nvPr/>
        </p:nvSpPr>
        <p:spPr>
          <a:xfrm>
            <a:off x="10972801" y="2915478"/>
            <a:ext cx="198782" cy="26504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470757"/>
      </p:ext>
    </p:extLst>
  </p:cSld>
  <p:clrMapOvr>
    <a:masterClrMapping/>
  </p:clrMapOvr>
  <mc:AlternateContent xmlns:mc="http://schemas.openxmlformats.org/markup-compatibility/2006" xmlns:p14="http://schemas.microsoft.com/office/powerpoint/2010/main">
    <mc:Choice Requires="p14">
      <p:transition spd="slow" p14:dur="2000" advTm="56361"/>
    </mc:Choice>
    <mc:Fallback xmlns="">
      <p:transition spd="slow" advTm="5636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851F33-1020-178C-E3A9-229291FEF71E}"/>
              </a:ext>
            </a:extLst>
          </p:cNvPr>
          <p:cNvSpPr>
            <a:spLocks noGrp="1"/>
          </p:cNvSpPr>
          <p:nvPr>
            <p:ph type="title"/>
          </p:nvPr>
        </p:nvSpPr>
        <p:spPr/>
        <p:txBody>
          <a:bodyPr/>
          <a:lstStyle/>
          <a:p>
            <a:r>
              <a:rPr lang="en-US"/>
              <a:t>Sparse Transformers: Motivation</a:t>
            </a:r>
          </a:p>
        </p:txBody>
      </p:sp>
      <p:pic>
        <p:nvPicPr>
          <p:cNvPr id="9" name="Content Placeholder 8">
            <a:extLst>
              <a:ext uri="{FF2B5EF4-FFF2-40B4-BE49-F238E27FC236}">
                <a16:creationId xmlns:a16="http://schemas.microsoft.com/office/drawing/2014/main" id="{1EAF91AB-F5EE-7D66-33AC-ECD1FE7BB8B6}"/>
              </a:ext>
            </a:extLst>
          </p:cNvPr>
          <p:cNvPicPr>
            <a:picLocks noGrp="1" noChangeAspect="1"/>
          </p:cNvPicPr>
          <p:nvPr>
            <p:ph idx="1"/>
          </p:nvPr>
        </p:nvPicPr>
        <p:blipFill rotWithShape="1">
          <a:blip r:embed="rId3"/>
          <a:srcRect b="27206"/>
          <a:stretch/>
        </p:blipFill>
        <p:spPr>
          <a:xfrm>
            <a:off x="627183" y="1250996"/>
            <a:ext cx="10515599" cy="4846415"/>
          </a:xfrm>
          <a:prstGeom prst="rect">
            <a:avLst/>
          </a:prstGeom>
        </p:spPr>
      </p:pic>
      <p:sp>
        <p:nvSpPr>
          <p:cNvPr id="4" name="Date Placeholder 3">
            <a:extLst>
              <a:ext uri="{FF2B5EF4-FFF2-40B4-BE49-F238E27FC236}">
                <a16:creationId xmlns:a16="http://schemas.microsoft.com/office/drawing/2014/main" id="{176786C5-BA19-BF1E-07A5-7F0AE808B7D0}"/>
              </a:ext>
            </a:extLst>
          </p:cNvPr>
          <p:cNvSpPr>
            <a:spLocks noGrp="1"/>
          </p:cNvSpPr>
          <p:nvPr>
            <p:ph type="dt" sz="half" idx="10"/>
          </p:nvPr>
        </p:nvSpPr>
        <p:spPr/>
        <p:txBody>
          <a:bodyPr/>
          <a:lstStyle/>
          <a:p>
            <a:fld id="{D301FFEF-BC07-6945-8DF9-83389C94DF56}" type="datetime1">
              <a:rPr lang="en-CA" smtClean="0"/>
              <a:t>2024-02-23</a:t>
            </a:fld>
            <a:endParaRPr lang="en-US"/>
          </a:p>
        </p:txBody>
      </p:sp>
      <p:sp>
        <p:nvSpPr>
          <p:cNvPr id="5" name="Footer Placeholder 4">
            <a:extLst>
              <a:ext uri="{FF2B5EF4-FFF2-40B4-BE49-F238E27FC236}">
                <a16:creationId xmlns:a16="http://schemas.microsoft.com/office/drawing/2014/main" id="{1C2A5DB4-5AB3-6287-4A6D-6D396454213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2BCF8C1-B868-B73F-19DC-3057EB89D774}"/>
              </a:ext>
            </a:extLst>
          </p:cNvPr>
          <p:cNvSpPr>
            <a:spLocks noGrp="1"/>
          </p:cNvSpPr>
          <p:nvPr>
            <p:ph type="sldNum" sz="quarter" idx="12"/>
          </p:nvPr>
        </p:nvSpPr>
        <p:spPr/>
        <p:txBody>
          <a:bodyPr/>
          <a:lstStyle/>
          <a:p>
            <a:fld id="{D4F24A5E-B0D2-394D-9970-9AE06BCB59C1}" type="slidenum">
              <a:rPr lang="en-US" smtClean="0"/>
              <a:t>7</a:t>
            </a:fld>
            <a:endParaRPr lang="en-US"/>
          </a:p>
        </p:txBody>
      </p:sp>
    </p:spTree>
    <p:extLst>
      <p:ext uri="{BB962C8B-B14F-4D97-AF65-F5344CB8AC3E}">
        <p14:creationId xmlns:p14="http://schemas.microsoft.com/office/powerpoint/2010/main" val="35777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C68963-96D9-6648-60BB-B4B2E047C193}"/>
            </a:ext>
          </a:extLst>
        </p:cNvPr>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Arc 9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3C058-81A3-5679-6498-8334446F1DBB}"/>
              </a:ext>
            </a:extLst>
          </p:cNvPr>
          <p:cNvSpPr>
            <a:spLocks noGrp="1"/>
          </p:cNvSpPr>
          <p:nvPr>
            <p:ph type="title"/>
          </p:nvPr>
        </p:nvSpPr>
        <p:spPr>
          <a:xfrm>
            <a:off x="5894962" y="479493"/>
            <a:ext cx="5458838" cy="1325563"/>
          </a:xfrm>
        </p:spPr>
        <p:txBody>
          <a:bodyPr>
            <a:normAutofit/>
          </a:bodyPr>
          <a:lstStyle/>
          <a:p>
            <a:r>
              <a:rPr lang="en-US">
                <a:effectLst/>
                <a:latin typeface="SFRM1000"/>
              </a:rPr>
              <a:t>HiPPO Matrix:</a:t>
            </a:r>
            <a:endParaRPr lang="en-US"/>
          </a:p>
        </p:txBody>
      </p:sp>
      <p:sp>
        <p:nvSpPr>
          <p:cNvPr id="98" name="Freeform: Shape 9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math equations and formulas&#10;&#10;Description automatically generated with medium confidence">
            <a:extLst>
              <a:ext uri="{FF2B5EF4-FFF2-40B4-BE49-F238E27FC236}">
                <a16:creationId xmlns:a16="http://schemas.microsoft.com/office/drawing/2014/main" id="{AFF1C730-D18A-8FAD-B9CC-82A02FF5111A}"/>
              </a:ext>
            </a:extLst>
          </p:cNvPr>
          <p:cNvPicPr>
            <a:picLocks noChangeAspect="1"/>
          </p:cNvPicPr>
          <p:nvPr/>
        </p:nvPicPr>
        <p:blipFill>
          <a:blip r:embed="rId2"/>
          <a:stretch>
            <a:fillRect/>
          </a:stretch>
        </p:blipFill>
        <p:spPr>
          <a:xfrm>
            <a:off x="186912" y="2454340"/>
            <a:ext cx="5293652" cy="197188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5F0448-D4A0-EDCB-ABDA-0667884D6D38}"/>
                  </a:ext>
                </a:extLst>
              </p:cNvPr>
              <p:cNvSpPr>
                <a:spLocks noGrp="1"/>
              </p:cNvSpPr>
              <p:nvPr>
                <p:ph idx="1"/>
              </p:nvPr>
            </p:nvSpPr>
            <p:spPr>
              <a:xfrm>
                <a:off x="5894962" y="1984443"/>
                <a:ext cx="5458838" cy="4192520"/>
              </a:xfrm>
            </p:spPr>
            <p:txBody>
              <a:bodyPr>
                <a:normAutofit/>
              </a:bodyPr>
              <a:lstStyle/>
              <a:p>
                <a:r>
                  <a:rPr lang="en-US" sz="2000" b="0" i="0" dirty="0" err="1">
                    <a:effectLst/>
                    <a:latin typeface="et-book"/>
                  </a:rPr>
                  <a:t>HiPPO</a:t>
                </a:r>
                <a:r>
                  <a:rPr lang="en-US" sz="2000" b="0" i="0" dirty="0">
                    <a:effectLst/>
                    <a:latin typeface="et-book"/>
                  </a:rPr>
                  <a:t> specifies a class of certain matrices </a:t>
                </a:r>
                <a14:m>
                  <m:oMath xmlns:m="http://schemas.openxmlformats.org/officeDocument/2006/math">
                    <m:r>
                      <m:rPr>
                        <m:sty m:val="p"/>
                      </m:rPr>
                      <a:rPr lang="en-US" sz="2000" b="0" i="0">
                        <a:effectLst/>
                        <a:latin typeface="Cambria Math" panose="02040503050406030204" pitchFamily="18" charset="0"/>
                      </a:rPr>
                      <m:t>A</m:t>
                    </m:r>
                    <m:r>
                      <a:rPr lang="en-US" sz="2000" b="0" i="1">
                        <a:effectLst/>
                        <a:latin typeface="Cambria Math" panose="02040503050406030204" pitchFamily="18" charset="0"/>
                      </a:rPr>
                      <m:t>∈</m:t>
                    </m:r>
                    <m:sSup>
                      <m:sSupPr>
                        <m:ctrlPr>
                          <a:rPr lang="en-US" sz="2000" b="0" i="1">
                            <a:effectLst/>
                            <a:latin typeface="Cambria Math" panose="02040503050406030204" pitchFamily="18" charset="0"/>
                          </a:rPr>
                        </m:ctrlPr>
                      </m:sSupPr>
                      <m:e>
                        <m:r>
                          <a:rPr lang="en-US" sz="2000" b="0" i="1">
                            <a:effectLst/>
                            <a:latin typeface="Cambria Math" panose="02040503050406030204" pitchFamily="18" charset="0"/>
                          </a:rPr>
                          <m:t>𝑅</m:t>
                        </m:r>
                      </m:e>
                      <m:sup>
                        <m:r>
                          <a:rPr lang="en-US" sz="2000" b="0" i="1">
                            <a:effectLst/>
                            <a:latin typeface="Cambria Math" panose="02040503050406030204" pitchFamily="18" charset="0"/>
                          </a:rPr>
                          <m:t>𝑛</m:t>
                        </m:r>
                        <m:r>
                          <a:rPr lang="en-US" sz="2000" b="0" i="1">
                            <a:effectLst/>
                            <a:latin typeface="Cambria Math" panose="02040503050406030204" pitchFamily="18" charset="0"/>
                          </a:rPr>
                          <m:t>×</m:t>
                        </m:r>
                        <m:r>
                          <a:rPr lang="en-US" sz="2000" b="0" i="1">
                            <a:effectLst/>
                            <a:latin typeface="Cambria Math" panose="02040503050406030204" pitchFamily="18" charset="0"/>
                          </a:rPr>
                          <m:t>𝑛</m:t>
                        </m:r>
                      </m:sup>
                    </m:sSup>
                    <m:r>
                      <a:rPr lang="en-US" sz="2000" b="0" i="1">
                        <a:effectLst/>
                        <a:latin typeface="Cambria Math" panose="02040503050406030204" pitchFamily="18" charset="0"/>
                      </a:rPr>
                      <m:t> </m:t>
                    </m:r>
                  </m:oMath>
                </a14:m>
                <a:endParaRPr lang="en-US" sz="2000" b="0" i="0" dirty="0">
                  <a:effectLst/>
                  <a:latin typeface="et-book"/>
                </a:endParaRPr>
              </a:p>
              <a:p>
                <a:r>
                  <a:rPr lang="en-US" sz="2000" b="1" i="0" dirty="0">
                    <a:effectLst/>
                    <a:latin typeface="et-book"/>
                  </a:rPr>
                  <a:t>Motivation</a:t>
                </a:r>
                <a:r>
                  <a:rPr lang="en-US" sz="2000" b="0" i="0" dirty="0">
                    <a:effectLst/>
                    <a:latin typeface="et-book"/>
                  </a:rPr>
                  <a:t>: The matrix allow the state </a:t>
                </a:r>
                <a14:m>
                  <m:oMath xmlns:m="http://schemas.openxmlformats.org/officeDocument/2006/math">
                    <m:r>
                      <a:rPr lang="en-US" sz="2000" b="0" i="1">
                        <a:effectLst/>
                        <a:latin typeface="Cambria Math" panose="02040503050406030204" pitchFamily="18" charset="0"/>
                      </a:rPr>
                      <m:t>𝑥</m:t>
                    </m:r>
                    <m:r>
                      <a:rPr lang="en-US" sz="2000" b="0" i="1">
                        <a:effectLst/>
                        <a:latin typeface="Cambria Math" panose="02040503050406030204" pitchFamily="18" charset="0"/>
                      </a:rPr>
                      <m:t>(</m:t>
                    </m:r>
                    <m:r>
                      <a:rPr lang="en-US" sz="2000" b="0" i="1">
                        <a:effectLst/>
                        <a:latin typeface="Cambria Math" panose="02040503050406030204" pitchFamily="18" charset="0"/>
                      </a:rPr>
                      <m:t>𝑡</m:t>
                    </m:r>
                    <m:r>
                      <a:rPr lang="en-US" sz="2000" b="0" i="1">
                        <a:effectLst/>
                        <a:latin typeface="Cambria Math" panose="02040503050406030204" pitchFamily="18" charset="0"/>
                      </a:rPr>
                      <m:t>)</m:t>
                    </m:r>
                  </m:oMath>
                </a14:m>
                <a:r>
                  <a:rPr lang="en-US" sz="2000" b="0" i="0" dirty="0">
                    <a:effectLst/>
                    <a:latin typeface="et-book"/>
                  </a:rPr>
                  <a:t> to memorize the history of the input </a:t>
                </a:r>
                <a14:m>
                  <m:oMath xmlns:m="http://schemas.openxmlformats.org/officeDocument/2006/math">
                    <m:r>
                      <a:rPr lang="en-US" sz="2000" b="0" i="1">
                        <a:effectLst/>
                        <a:latin typeface="Cambria Math" panose="02040503050406030204" pitchFamily="18" charset="0"/>
                      </a:rPr>
                      <m:t>𝑢</m:t>
                    </m:r>
                    <m:d>
                      <m:dPr>
                        <m:ctrlPr>
                          <a:rPr lang="en-US" sz="2000" b="0" i="1">
                            <a:effectLst/>
                            <a:latin typeface="Cambria Math" panose="02040503050406030204" pitchFamily="18" charset="0"/>
                          </a:rPr>
                        </m:ctrlPr>
                      </m:dPr>
                      <m:e>
                        <m:r>
                          <a:rPr lang="en-US" sz="2000" b="0" i="1">
                            <a:effectLst/>
                            <a:latin typeface="Cambria Math" panose="02040503050406030204" pitchFamily="18" charset="0"/>
                          </a:rPr>
                          <m:t>𝑡</m:t>
                        </m:r>
                      </m:e>
                    </m:d>
                  </m:oMath>
                </a14:m>
                <a:endParaRPr lang="en-US" sz="2000" b="0" i="0" dirty="0">
                  <a:effectLst/>
                  <a:latin typeface="et-book"/>
                </a:endParaRPr>
              </a:p>
              <a:p>
                <a:r>
                  <a:rPr lang="en-US" sz="2000" dirty="0"/>
                  <a:t>It is shown that simply modifying an SSM from a random matrix </a:t>
                </a:r>
                <a14:m>
                  <m:oMath xmlns:m="http://schemas.openxmlformats.org/officeDocument/2006/math">
                    <m:r>
                      <a:rPr lang="en-US" sz="2000" i="1" dirty="0" smtClean="0">
                        <a:latin typeface="Cambria Math" panose="02040503050406030204" pitchFamily="18" charset="0"/>
                      </a:rPr>
                      <m:t>𝐴</m:t>
                    </m:r>
                  </m:oMath>
                </a14:m>
                <a:r>
                  <a:rPr lang="en-US" sz="2000" dirty="0"/>
                  <a:t> to </a:t>
                </a:r>
                <a:r>
                  <a:rPr lang="en-US" sz="2000" dirty="0" err="1"/>
                  <a:t>HiPPO</a:t>
                </a:r>
                <a:r>
                  <a:rPr lang="en-US" sz="2000" dirty="0"/>
                  <a:t> improved its performance on the sequential MNIST classification benchmark from 60% to 98%</a:t>
                </a:r>
              </a:p>
              <a:p>
                <a:r>
                  <a:rPr lang="en-US" sz="2000" dirty="0" err="1"/>
                  <a:t>HiPPO</a:t>
                </a:r>
                <a:r>
                  <a:rPr lang="en-US" sz="2000" dirty="0"/>
                  <a:t> matrix aims to compress the past history into a state (x) that has enough information to approximately reconstruct the history</a:t>
                </a:r>
              </a:p>
            </p:txBody>
          </p:sp>
        </mc:Choice>
        <mc:Fallback xmlns="">
          <p:sp>
            <p:nvSpPr>
              <p:cNvPr id="3" name="Content Placeholder 2">
                <a:extLst>
                  <a:ext uri="{FF2B5EF4-FFF2-40B4-BE49-F238E27FC236}">
                    <a16:creationId xmlns:a16="http://schemas.microsoft.com/office/drawing/2014/main" id="{AC5F0448-D4A0-EDCB-ABDA-0667884D6D38}"/>
                  </a:ext>
                </a:extLst>
              </p:cNvPr>
              <p:cNvSpPr>
                <a:spLocks noGrp="1" noRot="1" noChangeAspect="1" noMove="1" noResize="1" noEditPoints="1" noAdjustHandles="1" noChangeArrowheads="1" noChangeShapeType="1" noTextEdit="1"/>
              </p:cNvSpPr>
              <p:nvPr>
                <p:ph idx="1"/>
              </p:nvPr>
            </p:nvSpPr>
            <p:spPr>
              <a:xfrm>
                <a:off x="5894962" y="1984443"/>
                <a:ext cx="5458838" cy="4192520"/>
              </a:xfrm>
              <a:blipFill>
                <a:blip r:embed="rId5"/>
                <a:stretch>
                  <a:fillRect l="-928" t="-1813" r="-464"/>
                </a:stretch>
              </a:blipFill>
            </p:spPr>
            <p:txBody>
              <a:bodyPr/>
              <a:lstStyle/>
              <a:p>
                <a:r>
                  <a:rPr lang="en-US">
                    <a:noFill/>
                  </a:rPr>
                  <a:t> </a:t>
                </a:r>
              </a:p>
            </p:txBody>
          </p:sp>
        </mc:Fallback>
      </mc:AlternateContent>
    </p:spTree>
    <p:extLst>
      <p:ext uri="{BB962C8B-B14F-4D97-AF65-F5344CB8AC3E}">
        <p14:creationId xmlns:p14="http://schemas.microsoft.com/office/powerpoint/2010/main" val="2777574488"/>
      </p:ext>
    </p:extLst>
  </p:cSld>
  <p:clrMapOvr>
    <a:masterClrMapping/>
  </p:clrMapOvr>
  <mc:AlternateContent xmlns:mc="http://schemas.openxmlformats.org/markup-compatibility/2006" xmlns:p14="http://schemas.microsoft.com/office/powerpoint/2010/main">
    <mc:Choice Requires="p14">
      <p:transition spd="slow" p14:dur="2000" advTm="104456"/>
    </mc:Choice>
    <mc:Fallback xmlns="">
      <p:transition spd="slow" advTm="104456"/>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2EE53A-AC83-D122-2521-D6F42DB53EEB}"/>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3700" kern="1200">
                <a:solidFill>
                  <a:schemeClr val="tx1"/>
                </a:solidFill>
                <a:latin typeface="+mj-lt"/>
                <a:ea typeface="+mj-ea"/>
                <a:cs typeface="+mj-cs"/>
              </a:rPr>
              <a:t>Example of HiPPO: Reconstruction of function</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graph showing different types of data&#10;&#10;Description automatically generated with medium confidence">
            <a:extLst>
              <a:ext uri="{FF2B5EF4-FFF2-40B4-BE49-F238E27FC236}">
                <a16:creationId xmlns:a16="http://schemas.microsoft.com/office/drawing/2014/main" id="{33650C9F-FF7E-41DE-F14D-E9A55BD20675}"/>
              </a:ext>
            </a:extLst>
          </p:cNvPr>
          <p:cNvPicPr>
            <a:picLocks noGrp="1" noChangeAspect="1"/>
          </p:cNvPicPr>
          <p:nvPr>
            <p:ph idx="1"/>
          </p:nvPr>
        </p:nvPicPr>
        <p:blipFill rotWithShape="1">
          <a:blip r:embed="rId2"/>
          <a:srcRect b="14020"/>
          <a:stretch/>
        </p:blipFill>
        <p:spPr>
          <a:xfrm>
            <a:off x="31666" y="1964044"/>
            <a:ext cx="5955630" cy="230429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Content Placeholder 2">
            <a:extLst>
              <a:ext uri="{FF2B5EF4-FFF2-40B4-BE49-F238E27FC236}">
                <a16:creationId xmlns:a16="http://schemas.microsoft.com/office/drawing/2014/main" id="{A8AA0508-A834-D986-9FB7-EEDBC1150759}"/>
              </a:ext>
            </a:extLst>
          </p:cNvPr>
          <p:cNvSpPr txBox="1">
            <a:spLocks/>
          </p:cNvSpPr>
          <p:nvPr/>
        </p:nvSpPr>
        <p:spPr>
          <a:xfrm>
            <a:off x="5894961" y="1984442"/>
            <a:ext cx="6297039" cy="4859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u(t) is our input function</a:t>
            </a:r>
          </a:p>
          <a:p>
            <a:r>
              <a:rPr lang="en-US" sz="2000" dirty="0"/>
              <a:t>We pass it through </a:t>
            </a:r>
            <a:r>
              <a:rPr lang="en-US" sz="2000" dirty="0" err="1"/>
              <a:t>HiPPO</a:t>
            </a:r>
            <a:r>
              <a:rPr lang="en-US" sz="2000" dirty="0"/>
              <a:t> to get the higher dimension latent state x(t)</a:t>
            </a:r>
          </a:p>
          <a:p>
            <a:r>
              <a:rPr lang="en-US" sz="2000" dirty="0"/>
              <a:t>x(t) is a vector of dimension size 64</a:t>
            </a:r>
          </a:p>
          <a:p>
            <a:r>
              <a:rPr lang="en-US" sz="2000" dirty="0"/>
              <a:t>We use linear projection to get red line for reconstruction function y(t)</a:t>
            </a:r>
          </a:p>
          <a:p>
            <a:r>
              <a:rPr lang="en-US" sz="2000" dirty="0"/>
              <a:t>After 10000 steps it can perfectly reconstruct the most recent part of the function</a:t>
            </a:r>
          </a:p>
          <a:p>
            <a:r>
              <a:rPr lang="en-US" sz="2000" dirty="0"/>
              <a:t>As we go backward in time, the accuracy of reconstruction drops as our state size 64 &lt;&lt; 10000 steps</a:t>
            </a:r>
          </a:p>
          <a:p>
            <a:r>
              <a:rPr lang="en-US" sz="2000" dirty="0"/>
              <a:t>Green line is the weight matrix for reconstruction, saying that recent history matters more than older one</a:t>
            </a:r>
          </a:p>
          <a:p>
            <a:r>
              <a:rPr lang="en-US" sz="2000" dirty="0"/>
              <a:t>It can be used for online function reconstruction</a:t>
            </a:r>
          </a:p>
        </p:txBody>
      </p:sp>
      <p:sp>
        <p:nvSpPr>
          <p:cNvPr id="8" name="Content Placeholder 8">
            <a:extLst>
              <a:ext uri="{FF2B5EF4-FFF2-40B4-BE49-F238E27FC236}">
                <a16:creationId xmlns:a16="http://schemas.microsoft.com/office/drawing/2014/main" id="{2DCB245A-2B1B-1EC2-C279-369D8D2F666B}"/>
              </a:ext>
            </a:extLst>
          </p:cNvPr>
          <p:cNvSpPr txBox="1">
            <a:spLocks/>
          </p:cNvSpPr>
          <p:nvPr/>
        </p:nvSpPr>
        <p:spPr>
          <a:xfrm>
            <a:off x="600702" y="4427324"/>
            <a:ext cx="4755297" cy="9000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credit: </a:t>
            </a:r>
            <a:r>
              <a:rPr lang="en-US" sz="1600" u="sng" dirty="0">
                <a:solidFill>
                  <a:srgbClr val="0078D7"/>
                </a:solidFill>
                <a:latin typeface="Aptos" panose="020B0004020202020204" pitchFamily="34" charset="0"/>
                <a:hlinkClick r:id="rId3" tooltip="https://srush.github.io/annotated-s4/"/>
              </a:rPr>
              <a:t>https://srush.github.io/annotated-s4/</a:t>
            </a:r>
            <a:endParaRPr lang="en-US" sz="2200" dirty="0"/>
          </a:p>
        </p:txBody>
      </p:sp>
    </p:spTree>
    <p:extLst>
      <p:ext uri="{BB962C8B-B14F-4D97-AF65-F5344CB8AC3E}">
        <p14:creationId xmlns:p14="http://schemas.microsoft.com/office/powerpoint/2010/main" val="1906345309"/>
      </p:ext>
    </p:extLst>
  </p:cSld>
  <p:clrMapOvr>
    <a:masterClrMapping/>
  </p:clrMapOvr>
  <mc:AlternateContent xmlns:mc="http://schemas.openxmlformats.org/markup-compatibility/2006" xmlns:p14="http://schemas.microsoft.com/office/powerpoint/2010/main">
    <mc:Choice Requires="p14">
      <p:transition spd="slow" p14:dur="2000" advTm="146886"/>
    </mc:Choice>
    <mc:Fallback xmlns="">
      <p:transition spd="slow" advTm="146886"/>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9B2BFE-E948-5C44-9744-8C50742A9030}"/>
            </a:ext>
          </a:extLst>
        </p:cNvPr>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C7680-4C1F-AB33-697C-654E33EAD7F7}"/>
              </a:ext>
            </a:extLst>
          </p:cNvPr>
          <p:cNvSpPr>
            <a:spLocks noGrp="1"/>
          </p:cNvSpPr>
          <p:nvPr>
            <p:ph type="title"/>
          </p:nvPr>
        </p:nvSpPr>
        <p:spPr>
          <a:xfrm>
            <a:off x="630936" y="639520"/>
            <a:ext cx="3429000" cy="1719072"/>
          </a:xfrm>
        </p:spPr>
        <p:txBody>
          <a:bodyPr anchor="b">
            <a:normAutofit/>
          </a:bodyPr>
          <a:lstStyle/>
          <a:p>
            <a:r>
              <a:rPr lang="en-US" sz="3800">
                <a:effectLst/>
                <a:latin typeface="SFRM1000"/>
              </a:rPr>
              <a:t>How HiPPO Matrix keep tra</a:t>
            </a:r>
            <a:r>
              <a:rPr lang="en-US" sz="3800">
                <a:latin typeface="SFRM1000"/>
              </a:rPr>
              <a:t>ck of history?</a:t>
            </a:r>
            <a:endParaRPr lang="en-US" sz="3800"/>
          </a:p>
        </p:txBody>
      </p:sp>
      <p:sp>
        <p:nvSpPr>
          <p:cNvPr id="9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288997-B2CE-549D-C10F-5F26E7613F94}"/>
              </a:ext>
            </a:extLst>
          </p:cNvPr>
          <p:cNvSpPr>
            <a:spLocks noGrp="1"/>
          </p:cNvSpPr>
          <p:nvPr>
            <p:ph idx="1"/>
          </p:nvPr>
        </p:nvSpPr>
        <p:spPr>
          <a:xfrm>
            <a:off x="630936" y="2807208"/>
            <a:ext cx="3429000" cy="3410712"/>
          </a:xfrm>
        </p:spPr>
        <p:txBody>
          <a:bodyPr anchor="t">
            <a:normAutofit fontScale="92500" lnSpcReduction="10000"/>
          </a:bodyPr>
          <a:lstStyle/>
          <a:p>
            <a:r>
              <a:rPr lang="en-US" sz="2200" dirty="0"/>
              <a:t>It produces a hidden state that memorizes its history</a:t>
            </a:r>
          </a:p>
          <a:p>
            <a:r>
              <a:rPr lang="en-US" sz="2200" dirty="0"/>
              <a:t>keeps track of the coefficients of a Legendre polynomial</a:t>
            </a:r>
          </a:p>
          <a:p>
            <a:r>
              <a:rPr lang="en-US" sz="2200" dirty="0"/>
              <a:t>These coefficients let it approximate all of the previous history</a:t>
            </a:r>
          </a:p>
          <a:p>
            <a:r>
              <a:rPr lang="en-US" sz="2200" dirty="0"/>
              <a:t>Legendre polynomial are a system of complete and orthogonal polynomials</a:t>
            </a:r>
          </a:p>
        </p:txBody>
      </p:sp>
      <p:pic>
        <p:nvPicPr>
          <p:cNvPr id="5" name="Picture 4" descr="A graph of different colored lines&#10;&#10;Description automatically generated">
            <a:extLst>
              <a:ext uri="{FF2B5EF4-FFF2-40B4-BE49-F238E27FC236}">
                <a16:creationId xmlns:a16="http://schemas.microsoft.com/office/drawing/2014/main" id="{2D9BACD0-25A3-F5C9-E89E-AE1204853E73}"/>
              </a:ext>
            </a:extLst>
          </p:cNvPr>
          <p:cNvPicPr>
            <a:picLocks noChangeAspect="1"/>
          </p:cNvPicPr>
          <p:nvPr/>
        </p:nvPicPr>
        <p:blipFill>
          <a:blip r:embed="rId2"/>
          <a:stretch>
            <a:fillRect/>
          </a:stretch>
        </p:blipFill>
        <p:spPr>
          <a:xfrm>
            <a:off x="4654296" y="926401"/>
            <a:ext cx="6903720" cy="5005197"/>
          </a:xfrm>
          <a:prstGeom prst="rect">
            <a:avLst/>
          </a:prstGeom>
        </p:spPr>
      </p:pic>
    </p:spTree>
    <p:extLst>
      <p:ext uri="{BB962C8B-B14F-4D97-AF65-F5344CB8AC3E}">
        <p14:creationId xmlns:p14="http://schemas.microsoft.com/office/powerpoint/2010/main" val="2221911235"/>
      </p:ext>
    </p:extLst>
  </p:cSld>
  <p:clrMapOvr>
    <a:masterClrMapping/>
  </p:clrMapOvr>
  <mc:AlternateContent xmlns:mc="http://schemas.openxmlformats.org/markup-compatibility/2006" xmlns:p14="http://schemas.microsoft.com/office/powerpoint/2010/main">
    <mc:Choice Requires="p14">
      <p:transition spd="slow" p14:dur="2000" advTm="45095"/>
    </mc:Choice>
    <mc:Fallback xmlns="">
      <p:transition spd="slow" advTm="45095"/>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3D65F9-825C-5002-1C62-DC834224D29E}"/>
            </a:ext>
          </a:extLst>
        </p:cNvPr>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9DCC1-9681-2B38-8716-AACC302AF79C}"/>
              </a:ext>
            </a:extLst>
          </p:cNvPr>
          <p:cNvSpPr>
            <a:spLocks noGrp="1"/>
          </p:cNvSpPr>
          <p:nvPr>
            <p:ph type="title"/>
          </p:nvPr>
        </p:nvSpPr>
        <p:spPr>
          <a:xfrm>
            <a:off x="630936" y="639520"/>
            <a:ext cx="4119968" cy="1719072"/>
          </a:xfrm>
        </p:spPr>
        <p:txBody>
          <a:bodyPr anchor="b">
            <a:normAutofit/>
          </a:bodyPr>
          <a:lstStyle/>
          <a:p>
            <a:r>
              <a:rPr lang="en-US" sz="3800" dirty="0">
                <a:effectLst/>
                <a:latin typeface="SFRM1000"/>
              </a:rPr>
              <a:t>How </a:t>
            </a:r>
            <a:r>
              <a:rPr lang="en-US" sz="3800" dirty="0" err="1">
                <a:effectLst/>
                <a:latin typeface="SFRM1000"/>
              </a:rPr>
              <a:t>HiPPO</a:t>
            </a:r>
            <a:r>
              <a:rPr lang="en-US" sz="3800" dirty="0">
                <a:effectLst/>
                <a:latin typeface="SFRM1000"/>
              </a:rPr>
              <a:t> Matrix keep tra</a:t>
            </a:r>
            <a:r>
              <a:rPr lang="en-US" sz="3800" dirty="0">
                <a:latin typeface="SFRM1000"/>
              </a:rPr>
              <a:t>ck of history? Example</a:t>
            </a:r>
            <a:endParaRPr lang="en-US" sz="3800" dirty="0"/>
          </a:p>
        </p:txBody>
      </p:sp>
      <p:sp>
        <p:nvSpPr>
          <p:cNvPr id="10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1188B0-D37A-9C04-89FB-FCC95F9ACF86}"/>
              </a:ext>
            </a:extLst>
          </p:cNvPr>
          <p:cNvSpPr>
            <a:spLocks noGrp="1"/>
          </p:cNvSpPr>
          <p:nvPr>
            <p:ph idx="1"/>
          </p:nvPr>
        </p:nvSpPr>
        <p:spPr>
          <a:xfrm>
            <a:off x="630936" y="2807208"/>
            <a:ext cx="3429000" cy="3410712"/>
          </a:xfrm>
        </p:spPr>
        <p:txBody>
          <a:bodyPr anchor="t">
            <a:normAutofit/>
          </a:bodyPr>
          <a:lstStyle/>
          <a:p>
            <a:r>
              <a:rPr lang="en-US" sz="1900" dirty="0"/>
              <a:t>Red line represents that curve we are approximating</a:t>
            </a:r>
          </a:p>
          <a:p>
            <a:r>
              <a:rPr lang="en-US" sz="1900" dirty="0"/>
              <a:t>Black bars represent the values of our hidden state</a:t>
            </a:r>
          </a:p>
          <a:p>
            <a:r>
              <a:rPr lang="en-US" sz="1900" dirty="0"/>
              <a:t>Each is a coefficient for one element of the Legendre series shown as blue functions</a:t>
            </a:r>
          </a:p>
          <a:p>
            <a:r>
              <a:rPr lang="en-US" sz="1900" dirty="0" err="1"/>
              <a:t>HiPPO</a:t>
            </a:r>
            <a:r>
              <a:rPr lang="en-US" sz="1900" dirty="0"/>
              <a:t> matrix updates these coefficients each step</a:t>
            </a:r>
          </a:p>
        </p:txBody>
      </p:sp>
      <p:pic>
        <p:nvPicPr>
          <p:cNvPr id="6" name="Picture 5" descr="A diagram of a graph&#10;&#10;Description automatically generated">
            <a:extLst>
              <a:ext uri="{FF2B5EF4-FFF2-40B4-BE49-F238E27FC236}">
                <a16:creationId xmlns:a16="http://schemas.microsoft.com/office/drawing/2014/main" id="{25A3C3BA-8D79-D336-7802-93E7942DD9E4}"/>
              </a:ext>
            </a:extLst>
          </p:cNvPr>
          <p:cNvPicPr>
            <a:picLocks noChangeAspect="1"/>
          </p:cNvPicPr>
          <p:nvPr/>
        </p:nvPicPr>
        <p:blipFill>
          <a:blip r:embed="rId2"/>
          <a:stretch>
            <a:fillRect/>
          </a:stretch>
        </p:blipFill>
        <p:spPr>
          <a:xfrm>
            <a:off x="4654296" y="1513219"/>
            <a:ext cx="6903720" cy="3831562"/>
          </a:xfrm>
          <a:prstGeom prst="rect">
            <a:avLst/>
          </a:prstGeom>
        </p:spPr>
      </p:pic>
    </p:spTree>
    <p:extLst>
      <p:ext uri="{BB962C8B-B14F-4D97-AF65-F5344CB8AC3E}">
        <p14:creationId xmlns:p14="http://schemas.microsoft.com/office/powerpoint/2010/main" val="1784917470"/>
      </p:ext>
    </p:extLst>
  </p:cSld>
  <p:clrMapOvr>
    <a:masterClrMapping/>
  </p:clrMapOvr>
  <mc:AlternateContent xmlns:mc="http://schemas.openxmlformats.org/markup-compatibility/2006" xmlns:p14="http://schemas.microsoft.com/office/powerpoint/2010/main">
    <mc:Choice Requires="p14">
      <p:transition spd="slow" p14:dur="2000" advTm="56195"/>
    </mc:Choice>
    <mc:Fallback xmlns="">
      <p:transition spd="slow" advTm="56195"/>
    </mc:Fallback>
  </mc:AlternateContent>
  <p:extLst>
    <p:ext uri="{3A86A75C-4F4B-4683-9AE1-C65F6400EC91}">
      <p14:laserTraceLst xmlns:p14="http://schemas.microsoft.com/office/powerpoint/2010/main">
        <p14:tracePtLst>
          <p14:tracePt t="43426" x="5265738" y="6842125"/>
          <p14:tracePt t="43447" x="5611813" y="6519863"/>
          <p14:tracePt t="43448" x="6161088" y="5980113"/>
          <p14:tracePt t="43459" x="6313488" y="5834063"/>
          <p14:tracePt t="43461" x="6619875" y="5561013"/>
          <p14:tracePt t="43473" x="6918325" y="5310188"/>
          <p14:tracePt t="43479" x="7185025" y="5084763"/>
          <p14:tracePt t="43485" x="7289800" y="5013325"/>
          <p14:tracePt t="43494" x="7483475" y="4867275"/>
          <p14:tracePt t="43500" x="7546975" y="4819650"/>
          <p14:tracePt t="43511" x="7677150" y="4738688"/>
          <p14:tracePt t="43517" x="7708900" y="4706938"/>
          <p14:tracePt t="43527" x="7764463" y="4665663"/>
          <p14:tracePt t="43533" x="7813675" y="4641850"/>
          <p14:tracePt t="43544" x="7845425" y="4618038"/>
          <p14:tracePt t="43550" x="7853363" y="4610100"/>
          <p14:tracePt t="43566" x="7861300" y="4610100"/>
          <p14:tracePt t="43577" x="7869238" y="4610100"/>
          <p14:tracePt t="43582" x="7869238" y="4618038"/>
          <p14:tracePt t="43589" x="7869238" y="4625975"/>
          <p14:tracePt t="43597" x="7886700" y="4641850"/>
          <p14:tracePt t="43605" x="7886700" y="4657725"/>
          <p14:tracePt t="43613" x="7886700" y="4665663"/>
          <p14:tracePt t="43625" x="7886700" y="4673600"/>
          <p14:tracePt t="43629" x="7894638" y="4706938"/>
          <p14:tracePt t="43637" x="7894638" y="4722813"/>
          <p14:tracePt t="43645" x="7894638" y="4746625"/>
          <p14:tracePt t="43660" x="7894638" y="4778375"/>
          <p14:tracePt t="43665" x="7894638" y="4819650"/>
          <p14:tracePt t="43676" x="7894638" y="4867275"/>
          <p14:tracePt t="43683" x="7894638" y="4916488"/>
          <p14:tracePt t="43688" x="7894638" y="4972050"/>
          <p14:tracePt t="43695" x="7894638" y="5021263"/>
          <p14:tracePt t="43701" x="7894638" y="5076825"/>
          <p14:tracePt t="43710" x="7869238" y="5118100"/>
          <p14:tracePt t="43717" x="7861300" y="5157788"/>
          <p14:tracePt t="43728" x="7853363" y="5205413"/>
          <p14:tracePt t="43734" x="7837488" y="5230813"/>
          <p14:tracePt t="43743" x="7805738" y="5278438"/>
          <p14:tracePt t="43750" x="7764463" y="5343525"/>
          <p14:tracePt t="43760" x="7732713" y="5414963"/>
          <p14:tracePt t="43767" x="7685088" y="5487988"/>
          <p14:tracePt t="43776" x="7627938" y="5584825"/>
          <p14:tracePt t="43782" x="7562850" y="5681663"/>
          <p14:tracePt t="43793" x="7491413" y="5786438"/>
          <p14:tracePt t="43799" x="7394575" y="5891213"/>
          <p14:tracePt t="43809" x="7305675" y="5980113"/>
          <p14:tracePt t="43815" x="7224713" y="6043613"/>
          <p14:tracePt t="43832" x="7119938" y="6124575"/>
          <p14:tracePt t="43833" x="7007225" y="6181725"/>
          <p14:tracePt t="43841" x="6902450" y="6229350"/>
          <p14:tracePt t="43851" x="6853238" y="6245225"/>
          <p14:tracePt t="43858" x="6748463" y="6278563"/>
          <p14:tracePt t="43868" x="6661150" y="6302375"/>
          <p14:tracePt t="43872" x="6580188" y="6326188"/>
          <p14:tracePt t="43878" x="6556375" y="6334125"/>
          <p14:tracePt t="43886" x="6499225" y="6350000"/>
          <p14:tracePt t="43895" x="6467475" y="6350000"/>
          <p14:tracePt t="43902" x="6442075" y="6357938"/>
          <p14:tracePt t="43911" x="6418263" y="6357938"/>
          <p14:tracePt t="43922" x="6410325" y="6357938"/>
          <p14:tracePt t="43928" x="6402388" y="6357938"/>
          <p14:tracePt t="43943" x="6394450" y="6357938"/>
          <p14:tracePt t="43954" x="6394450" y="6326188"/>
          <p14:tracePt t="43960" x="6394450" y="6286500"/>
          <p14:tracePt t="43967" x="6394450" y="6213475"/>
          <p14:tracePt t="43976" x="6426200" y="6132513"/>
          <p14:tracePt t="43983" x="6491288" y="6035675"/>
          <p14:tracePt t="43993" x="6556375" y="5930900"/>
          <p14:tracePt t="43999" x="6643688" y="5818188"/>
          <p14:tracePt t="44009" x="6748463" y="5697538"/>
          <p14:tracePt t="44018" x="6942138" y="5487988"/>
          <p14:tracePt t="44026" x="7080250" y="5367338"/>
          <p14:tracePt t="44032" x="7224713" y="5221288"/>
          <p14:tracePt t="44042" x="7370763" y="5068888"/>
          <p14:tracePt t="44047" x="7531100" y="4908550"/>
          <p14:tracePt t="44060" x="7596188" y="4827588"/>
          <p14:tracePt t="44064" x="7748588" y="4689475"/>
          <p14:tracePt t="44072" x="7894638" y="4552950"/>
          <p14:tracePt t="44083" x="8023225" y="4440238"/>
          <p14:tracePt t="44088" x="8080375" y="4400550"/>
          <p14:tracePt t="44096" x="8175625" y="4335463"/>
          <p14:tracePt t="44104" x="8256588" y="4287838"/>
          <p14:tracePt t="44112" x="8281988" y="4262438"/>
          <p14:tracePt t="44124" x="8329613" y="4246563"/>
          <p14:tracePt t="44132" x="8369300" y="4230688"/>
          <p14:tracePt t="44143" x="8402638" y="4198938"/>
          <p14:tracePt t="44147" x="8434388" y="4183063"/>
          <p14:tracePt t="44154" x="8442325" y="4157663"/>
          <p14:tracePt t="44160" x="8458200" y="4141788"/>
          <p14:tracePt t="44168" x="8458200" y="4102100"/>
          <p14:tracePt t="44176" x="8458200" y="4060825"/>
          <p14:tracePt t="44188" x="8458200" y="4029075"/>
          <p14:tracePt t="44193" x="8458200" y="3997325"/>
          <p14:tracePt t="44200" x="8458200" y="3973513"/>
          <p14:tracePt t="44210" x="8458200" y="3940175"/>
          <p14:tracePt t="44217" x="8458200" y="3908425"/>
          <p14:tracePt t="44226" x="8458200" y="3892550"/>
          <p14:tracePt t="44233" x="8442325" y="3843338"/>
          <p14:tracePt t="44242" x="8442325" y="3827463"/>
          <p14:tracePt t="44251" x="8442325" y="3795713"/>
          <p14:tracePt t="44260" x="8442325" y="3771900"/>
          <p14:tracePt t="44265" x="8442325" y="3738563"/>
          <p14:tracePt t="44276" x="8442325" y="3714750"/>
          <p14:tracePt t="44284" x="8442325" y="3690938"/>
          <p14:tracePt t="44293" x="8458200" y="3651250"/>
          <p14:tracePt t="44297" x="8466138" y="3643313"/>
          <p14:tracePt t="44305" x="8482013" y="3602038"/>
          <p14:tracePt t="44313" x="8507413" y="3594100"/>
          <p14:tracePt t="44333" x="8523288" y="3594100"/>
          <p14:tracePt t="44334" x="8555038" y="3594100"/>
          <p14:tracePt t="44338" x="8578850" y="3594100"/>
          <p14:tracePt t="44345" x="8620125" y="3625850"/>
          <p14:tracePt t="44354" x="8636000" y="3651250"/>
          <p14:tracePt t="44361" x="8667750" y="3698875"/>
          <p14:tracePt t="44369" x="8683625" y="3756025"/>
          <p14:tracePt t="44377" x="8693150" y="3803650"/>
          <p14:tracePt t="44389" x="8701088" y="3835400"/>
          <p14:tracePt t="44396" x="8701088" y="3884613"/>
          <p14:tracePt t="44402" x="8716963" y="3924300"/>
          <p14:tracePt t="44410" x="8716963" y="3940175"/>
          <p14:tracePt t="44420" x="8716963" y="3957638"/>
          <p14:tracePt t="44426" x="8716963" y="3973513"/>
          <p14:tracePt t="44434" x="8716963" y="3981450"/>
          <p14:tracePt t="44453" x="8716963" y="3989388"/>
          <p14:tracePt t="44466" x="8701088" y="3989388"/>
          <p14:tracePt t="44476" x="8693150" y="3989388"/>
          <p14:tracePt t="44482" x="8683625" y="3997325"/>
          <p14:tracePt t="44493" x="8667750" y="3997325"/>
          <p14:tracePt t="44499" x="8636000" y="3997325"/>
          <p14:tracePt t="44509" x="8612188" y="4005263"/>
          <p14:tracePt t="44514" x="8588375" y="4005263"/>
          <p14:tracePt t="44526" x="8562975" y="4005263"/>
          <p14:tracePt t="44531" x="8539163" y="3989388"/>
          <p14:tracePt t="44538" x="8523288" y="3957638"/>
          <p14:tracePt t="44546" x="8515350" y="3932238"/>
          <p14:tracePt t="44563" x="8515350" y="3900488"/>
          <p14:tracePt t="44566" x="8515350" y="3876675"/>
          <p14:tracePt t="44570" x="8515350" y="3843338"/>
          <p14:tracePt t="44579" x="8539163" y="3787775"/>
          <p14:tracePt t="44589" x="8588375" y="3756025"/>
          <p14:tracePt t="44595" x="8659813" y="3714750"/>
          <p14:tracePt t="44603" x="8732838" y="3675063"/>
          <p14:tracePt t="44611" x="8821738" y="3633788"/>
          <p14:tracePt t="44620" x="8926513" y="3602038"/>
          <p14:tracePt t="44627" x="9031288" y="3586163"/>
          <p14:tracePt t="44635" x="9078913" y="3586163"/>
          <p14:tracePt t="44643" x="9159875" y="3578225"/>
          <p14:tracePt t="44653" x="9248775" y="3570288"/>
          <p14:tracePt t="44660" x="9313863" y="3562350"/>
          <p14:tracePt t="44667" x="9337675" y="3562350"/>
          <p14:tracePt t="44676" x="9418638" y="3562350"/>
          <p14:tracePt t="44683" x="9458325" y="3562350"/>
          <p14:tracePt t="44693" x="9498013" y="3546475"/>
          <p14:tracePt t="44700" x="9523413" y="3546475"/>
          <p14:tracePt t="44709" x="9555163" y="3538538"/>
          <p14:tracePt t="44715" x="9594850" y="3529013"/>
          <p14:tracePt t="44726" x="9620250" y="3529013"/>
          <p14:tracePt t="44733" x="9644063" y="3521075"/>
          <p14:tracePt t="44742" x="9667875" y="3521075"/>
          <p14:tracePt t="44750" x="9691688" y="3521075"/>
          <p14:tracePt t="44763" x="9709150" y="3521075"/>
          <p14:tracePt t="44767" x="9725025" y="3521075"/>
          <p14:tracePt t="44776" x="9732963" y="3521075"/>
          <p14:tracePt t="44780" x="9764713" y="3521075"/>
          <p14:tracePt t="44793" x="9780588" y="3497263"/>
          <p14:tracePt t="44799" x="9813925" y="3489325"/>
          <p14:tracePt t="44809" x="9829800" y="3473450"/>
          <p14:tracePt t="44814" x="9845675" y="3465513"/>
          <p14:tracePt t="44827" x="9861550" y="3449638"/>
          <p14:tracePt t="44832" x="9885363" y="3441700"/>
          <p14:tracePt t="44836" x="9901238" y="3433763"/>
          <p14:tracePt t="44844" x="9910763" y="3424238"/>
          <p14:tracePt t="44859" x="9926638" y="3424238"/>
          <p14:tracePt t="44892" x="9926638" y="3433763"/>
          <p14:tracePt t="44918" x="9918700" y="3433763"/>
          <p14:tracePt t="44926" x="9910763" y="3433763"/>
          <p14:tracePt t="44942" x="9901238" y="3433763"/>
          <p14:tracePt t="45000" x="9910763" y="3424238"/>
          <p14:tracePt t="45007" x="9918700" y="3424238"/>
          <p14:tracePt t="45018" x="9926638" y="3416300"/>
          <p14:tracePt t="45025" x="9950450" y="3416300"/>
          <p14:tracePt t="45029" x="9958388" y="3408363"/>
          <p14:tracePt t="45037" x="9966325" y="3392488"/>
          <p14:tracePt t="45045" x="9974263" y="3384550"/>
          <p14:tracePt t="45057" x="9982200" y="3376613"/>
          <p14:tracePt t="45066" x="9982200" y="3368675"/>
          <p14:tracePt t="45077" x="9982200" y="3360738"/>
          <p14:tracePt t="45087" x="9990138" y="3360738"/>
          <p14:tracePt t="45094" x="9990138" y="3344863"/>
          <p14:tracePt t="45110" x="10006013" y="3344863"/>
          <p14:tracePt t="45126" x="10015538" y="3344863"/>
          <p14:tracePt t="45158" x="10023475" y="3344863"/>
          <p14:tracePt t="45190" x="10006013" y="3376613"/>
          <p14:tracePt t="45201" x="9958388" y="3416300"/>
          <p14:tracePt t="45207" x="9901238" y="3465513"/>
          <p14:tracePt t="45220" x="9853613" y="3513138"/>
          <p14:tracePt t="45225" x="9780588" y="3570288"/>
          <p14:tracePt t="45230" x="9699625" y="3643313"/>
          <p14:tracePt t="45238" x="9594850" y="3722688"/>
          <p14:tracePt t="45247" x="9490075" y="3795713"/>
          <p14:tracePt t="45258" x="9353550" y="3884613"/>
          <p14:tracePt t="45263" x="9209088" y="3981450"/>
          <p14:tracePt t="45271" x="8958263" y="4141788"/>
          <p14:tracePt t="45279" x="8780463" y="4246563"/>
          <p14:tracePt t="45287" x="8701088" y="4295775"/>
          <p14:tracePt t="45295" x="8523288" y="4400550"/>
          <p14:tracePt t="45303" x="8369300" y="4497388"/>
          <p14:tracePt t="45311" x="8216900" y="4584700"/>
          <p14:tracePt t="45321" x="8080375" y="4665663"/>
          <p14:tracePt t="45328" x="7958138" y="4738688"/>
          <p14:tracePt t="45335" x="7902575" y="4754563"/>
          <p14:tracePt t="45343" x="7805738" y="4803775"/>
          <p14:tracePt t="45353" x="7643813" y="4859338"/>
          <p14:tracePt t="45359" x="7539038" y="4875213"/>
          <p14:tracePt t="45367" x="7434263" y="4891088"/>
          <p14:tracePt t="45376" x="7321550" y="4891088"/>
          <p14:tracePt t="45383" x="7216775" y="4891088"/>
          <p14:tracePt t="45393" x="7169150" y="4891088"/>
          <p14:tracePt t="45399" x="7072313" y="4875213"/>
          <p14:tracePt t="45409" x="7007225" y="4859338"/>
          <p14:tracePt t="45417" x="6942138" y="4843463"/>
          <p14:tracePt t="45426" x="6926263" y="4819650"/>
          <p14:tracePt t="45433" x="6902450" y="4803775"/>
          <p14:tracePt t="45442" x="6862763" y="4770438"/>
          <p14:tracePt t="45448" x="6862763" y="4746625"/>
          <p14:tracePt t="45460" x="6862763" y="4714875"/>
          <p14:tracePt t="45464" x="6862763" y="4657725"/>
          <p14:tracePt t="45472" x="6886575" y="4602163"/>
          <p14:tracePt t="45480" x="6958013" y="4464050"/>
          <p14:tracePt t="45493" x="7038975" y="4319588"/>
          <p14:tracePt t="45497" x="7159625" y="4141788"/>
          <p14:tracePt t="45504" x="7289800" y="3932238"/>
          <p14:tracePt t="45512" x="7450138" y="3690938"/>
          <p14:tracePt t="45520" x="7643813" y="3449638"/>
          <p14:tracePt t="45530" x="7845425" y="3214688"/>
          <p14:tracePt t="45536" x="7942263" y="3127375"/>
          <p14:tracePt t="45544" x="8120063" y="2973388"/>
          <p14:tracePt t="45552" x="8305800" y="2860675"/>
          <p14:tracePt t="45565" x="8474075" y="2797175"/>
          <p14:tracePt t="45570" x="8628063" y="2763838"/>
          <p14:tracePt t="45576" x="8780463" y="2763838"/>
          <p14:tracePt t="45585" x="8902700" y="2763838"/>
          <p14:tracePt t="45593" x="9031288" y="2805113"/>
          <p14:tracePt t="45601" x="9144000" y="2868613"/>
          <p14:tracePt t="45609" x="9183688" y="2900363"/>
          <p14:tracePt t="45617" x="9217025" y="2925763"/>
          <p14:tracePt t="45628" x="9280525" y="2965450"/>
          <p14:tracePt t="45633" x="9313863" y="2981325"/>
          <p14:tracePt t="45643" x="9337675" y="3005138"/>
          <p14:tracePt t="45649" x="9353550" y="3014663"/>
          <p14:tracePt t="45660" x="9361488" y="3022600"/>
          <p14:tracePt t="45667" x="9369425" y="3030538"/>
          <p14:tracePt t="45676" x="9369425" y="3054350"/>
          <p14:tracePt t="45683" x="9369425" y="3078163"/>
          <p14:tracePt t="45689" x="9369425" y="3119438"/>
          <p14:tracePt t="45700" x="9369425" y="3182938"/>
          <p14:tracePt t="45710" x="9369425" y="3255963"/>
          <p14:tracePt t="45714" x="9369425" y="3295650"/>
          <p14:tracePt t="45721" x="9353550" y="3360738"/>
          <p14:tracePt t="45733" x="9329738" y="3416300"/>
          <p14:tracePt t="45740" x="9305925" y="3473450"/>
          <p14:tracePt t="45745" x="9264650" y="3521075"/>
          <p14:tracePt t="45753" x="9201150" y="3586163"/>
          <p14:tracePt t="45768" x="9136063" y="3617913"/>
          <p14:tracePt t="45775" x="8990013" y="3675063"/>
          <p14:tracePt t="45779" x="8902700" y="3690938"/>
          <p14:tracePt t="45786" x="8675688" y="3771900"/>
          <p14:tracePt t="45795" x="8491538" y="3827463"/>
          <p14:tracePt t="45802" x="8386763" y="3852863"/>
          <p14:tracePt t="45810" x="8193088" y="3908425"/>
          <p14:tracePt t="45818" x="7886700" y="3989388"/>
          <p14:tracePt t="45829" x="7677150" y="4005263"/>
          <p14:tracePt t="45835" x="7588250" y="4005263"/>
          <p14:tracePt t="45842" x="7434263" y="4005263"/>
          <p14:tracePt t="45851" x="7305675" y="3957638"/>
          <p14:tracePt t="45868" x="7159625" y="3819525"/>
          <p14:tracePt t="45874" x="7127875" y="3730625"/>
          <p14:tracePt t="45885" x="7127875" y="3633788"/>
          <p14:tracePt t="45890" x="7127875" y="3473450"/>
          <p14:tracePt t="45901" x="7200900" y="3360738"/>
          <p14:tracePt t="45908" x="7345363" y="3240088"/>
          <p14:tracePt t="45917" x="7507288" y="3135313"/>
          <p14:tracePt t="45922" x="7716838" y="3038475"/>
          <p14:tracePt t="45934" x="7950200" y="2973388"/>
          <p14:tracePt t="45939" x="8047038" y="2957513"/>
          <p14:tracePt t="45947" x="8232775" y="2925763"/>
          <p14:tracePt t="45955" x="8434388" y="2917825"/>
          <p14:tracePt t="45968" x="8596313" y="2917825"/>
          <p14:tracePt t="45972" x="8740775" y="2917825"/>
          <p14:tracePt t="45979" x="8797925" y="2925763"/>
          <p14:tracePt t="45987" x="8877300" y="2957513"/>
          <p14:tracePt t="46001" x="8894763" y="2973388"/>
          <p14:tracePt t="46005" x="8942388" y="2989263"/>
          <p14:tracePt t="46011" x="8982075" y="3038475"/>
          <p14:tracePt t="46019" x="8982075" y="3062288"/>
          <p14:tracePt t="46027" x="8982075" y="3101975"/>
          <p14:tracePt t="46038" x="8982075" y="3127375"/>
          <p14:tracePt t="46043" x="8958263" y="3159125"/>
          <p14:tracePt t="46051" x="8934450" y="3182938"/>
          <p14:tracePt t="46059" x="8894763" y="3214688"/>
          <p14:tracePt t="46068" x="8869363" y="3240088"/>
          <p14:tracePt t="46075" x="8829675" y="3255963"/>
          <p14:tracePt t="46262" x="8853488" y="3255963"/>
          <p14:tracePt t="46269" x="8942388" y="3255963"/>
          <p14:tracePt t="46276" x="9055100" y="3255963"/>
          <p14:tracePt t="46285" x="9209088" y="3232150"/>
          <p14:tracePt t="46304" x="9507538" y="3190875"/>
          <p14:tracePt t="46309" x="9628188" y="3175000"/>
          <p14:tracePt t="46318" x="9845675" y="3127375"/>
          <p14:tracePt t="46325" x="9926638" y="3119438"/>
          <p14:tracePt t="46335" x="10063163" y="3078163"/>
          <p14:tracePt t="46342" x="10094913" y="3062288"/>
          <p14:tracePt t="46352" x="10175875" y="3030538"/>
          <p14:tracePt t="46359" x="10233025" y="3022600"/>
          <p14:tracePt t="46369" x="10264775" y="3014663"/>
          <p14:tracePt t="46375" x="10280650" y="3005138"/>
          <p14:tracePt t="46385" x="10288588" y="3005138"/>
          <p14:tracePt t="46392" x="10296525" y="3005138"/>
          <p14:tracePt t="46417" x="10313988" y="3005138"/>
          <p14:tracePt t="46426" x="10329863" y="3005138"/>
          <p14:tracePt t="46435" x="10345738" y="3005138"/>
          <p14:tracePt t="46443" x="10369550" y="3005138"/>
          <p14:tracePt t="46450" x="10385425" y="3014663"/>
          <p14:tracePt t="46460" x="10401300" y="3014663"/>
          <p14:tracePt t="46468" x="10418763" y="3014663"/>
          <p14:tracePt t="46476" x="10434638" y="3022600"/>
          <p14:tracePt t="46484" x="10450513" y="3022600"/>
          <p14:tracePt t="46493" x="10466388" y="3022600"/>
          <p14:tracePt t="46500" x="10474325" y="3022600"/>
          <p14:tracePt t="46510" x="10506075" y="3022600"/>
          <p14:tracePt t="46518" x="10547350" y="3022600"/>
          <p14:tracePt t="46535" x="10579100" y="3014663"/>
          <p14:tracePt t="46536" x="10636250" y="3005138"/>
          <p14:tracePt t="46543" x="10683875" y="2989263"/>
          <p14:tracePt t="46552" x="10699750" y="2981325"/>
          <p14:tracePt t="46559" x="10741025" y="2973388"/>
          <p14:tracePt t="46568" x="10764838" y="2965450"/>
          <p14:tracePt t="46577" x="10788650" y="2965450"/>
          <p14:tracePt t="46585" x="10796588" y="2957513"/>
          <p14:tracePt t="46592" x="10804525" y="2957513"/>
          <p14:tracePt t="46608" x="10804525" y="2949575"/>
          <p14:tracePt t="46671" x="10804525" y="2957513"/>
          <p14:tracePt t="46679" x="10804525" y="2965450"/>
          <p14:tracePt t="46695" x="10804525" y="2973388"/>
          <p14:tracePt t="46710" x="10804525" y="2981325"/>
          <p14:tracePt t="46717" x="10804525" y="2989263"/>
          <p14:tracePt t="46737" x="10804525" y="3005138"/>
          <p14:tracePt t="46738" x="10804525" y="3014663"/>
          <p14:tracePt t="46754" x="10804525" y="3022600"/>
          <p14:tracePt t="46763" x="10812463" y="3030538"/>
          <p14:tracePt t="46780" x="10812463" y="3038475"/>
          <p14:tracePt t="46789" x="10812463" y="3054350"/>
          <p14:tracePt t="46806" x="10812463" y="3062288"/>
          <p14:tracePt t="46832" x="10812463" y="3070225"/>
          <p14:tracePt t="46848" x="10804525" y="3070225"/>
          <p14:tracePt t="46856" x="10796588" y="3078163"/>
          <p14:tracePt t="46867" x="10788650" y="3078163"/>
          <p14:tracePt t="46880" x="10780713" y="3086100"/>
          <p14:tracePt t="46888" x="10764838" y="3101975"/>
          <p14:tracePt t="46897" x="10756900" y="3101975"/>
          <p14:tracePt t="46906" x="10748963" y="3109913"/>
          <p14:tracePt t="46913" x="10741025" y="3119438"/>
          <p14:tracePt t="46923" x="10733088" y="3119438"/>
          <p14:tracePt t="46930" x="10725150" y="3119438"/>
          <p14:tracePt t="46946" x="10707688" y="3119438"/>
          <p14:tracePt t="46963" x="10699750" y="3119438"/>
          <p14:tracePt t="46979" x="10691813" y="3119438"/>
          <p14:tracePt t="47081" x="10683875" y="3119438"/>
          <p14:tracePt t="47089" x="10675938" y="3119438"/>
          <p14:tracePt t="47099" x="10660063" y="3119438"/>
          <p14:tracePt t="47106" x="10652125" y="3119438"/>
          <p14:tracePt t="47118" x="10644188" y="3119438"/>
          <p14:tracePt t="47125" x="10636250" y="3119438"/>
          <p14:tracePt t="47135" x="10628313" y="3119438"/>
          <p14:tracePt t="47142" x="10610850" y="3127375"/>
          <p14:tracePt t="47152" x="10602913" y="3127375"/>
          <p14:tracePt t="47158" x="10594975" y="3127375"/>
          <p14:tracePt t="47169" x="10594975" y="3135313"/>
          <p14:tracePt t="47175" x="10587038" y="3135313"/>
          <p14:tracePt t="47185" x="10579100" y="3135313"/>
          <p14:tracePt t="47191" x="10571163" y="3143250"/>
          <p14:tracePt t="47203" x="10539413" y="3143250"/>
          <p14:tracePt t="47210" x="10531475" y="3143250"/>
          <p14:tracePt t="47218" x="10523538" y="3143250"/>
          <p14:tracePt t="47236" x="10490200" y="3143250"/>
          <p14:tracePt t="47242" x="10482263" y="3143250"/>
          <p14:tracePt t="47252" x="10474325" y="3143250"/>
          <p14:tracePt t="47269" x="10466388" y="3143250"/>
          <p14:tracePt t="47285" x="10450513" y="3159125"/>
          <p14:tracePt t="47291" x="10442575" y="3159125"/>
          <p14:tracePt t="47300" x="10434638" y="3159125"/>
          <p14:tracePt t="47311" x="10426700" y="3159125"/>
          <p14:tracePt t="47317" x="10401300" y="3167063"/>
          <p14:tracePt t="47335" x="10393363" y="3175000"/>
          <p14:tracePt t="47342" x="10385425" y="3175000"/>
          <p14:tracePt t="47352" x="10377488" y="3182938"/>
          <p14:tracePt t="47358" x="10369550" y="3182938"/>
          <p14:tracePt t="47371" x="10353675" y="3190875"/>
          <p14:tracePt t="47405" x="10345738" y="3206750"/>
          <p14:tracePt t="47411" x="10337800" y="3206750"/>
          <p14:tracePt t="47428" x="10329863" y="3206750"/>
          <p14:tracePt t="47444" x="10321925" y="3206750"/>
          <p14:tracePt t="47476" x="10313988" y="3206750"/>
          <p14:tracePt t="47508" x="10296525" y="3214688"/>
          <p14:tracePt t="47529" x="10288588" y="3214688"/>
          <p14:tracePt t="47548" x="10280650" y="3214688"/>
          <p14:tracePt t="47564" x="10272713" y="3224213"/>
          <p14:tracePt t="47572" x="10264775" y="3224213"/>
          <p14:tracePt t="47588" x="10248900" y="3224213"/>
          <p14:tracePt t="47598" x="10240963" y="3224213"/>
          <p14:tracePt t="47604" x="10233025" y="3224213"/>
          <p14:tracePt t="47613" x="10225088" y="3224213"/>
          <p14:tracePt t="47624" x="10217150" y="3224213"/>
          <p14:tracePt t="47630" x="10207625" y="3214688"/>
          <p14:tracePt t="47637" x="10191750" y="3214688"/>
          <p14:tracePt t="47647" x="10183813" y="3206750"/>
          <p14:tracePt t="47663" x="10183813" y="3190875"/>
          <p14:tracePt t="47671" x="10175875" y="3190875"/>
          <p14:tracePt t="47685" x="10175875" y="3182938"/>
          <p14:tracePt t="47741" x="10167938" y="3182938"/>
          <p14:tracePt t="47749" x="10160000" y="3175000"/>
          <p14:tracePt t="47763" x="10144125" y="3167063"/>
          <p14:tracePt t="47767" x="10136188" y="3143250"/>
          <p14:tracePt t="47773" x="10128250" y="3143250"/>
          <p14:tracePt t="47781" x="10112375" y="3127375"/>
          <p14:tracePt t="47789" x="10094913" y="3119438"/>
          <p14:tracePt t="47799" x="10086975" y="3109913"/>
          <p14:tracePt t="47806" x="10079038" y="3109913"/>
          <p14:tracePt t="47814" x="10079038" y="3101975"/>
          <p14:tracePt t="47830" x="10071100" y="3101975"/>
          <p14:tracePt t="47886" x="10063163" y="3101975"/>
          <p14:tracePt t="47895" x="10039350" y="3101975"/>
          <p14:tracePt t="47905" x="10031413" y="3101975"/>
          <p14:tracePt t="47912" x="10023475" y="3086100"/>
          <p14:tracePt t="47918" x="10015538" y="3086100"/>
          <p14:tracePt t="47929" x="10006013" y="3086100"/>
          <p14:tracePt t="47939" x="9990138" y="3078163"/>
          <p14:tracePt t="47950" x="9982200" y="3078163"/>
          <p14:tracePt t="47982" x="9974263" y="3078163"/>
          <p14:tracePt t="47999" x="9966325" y="3078163"/>
          <p14:tracePt t="48007" x="9958388" y="3070225"/>
          <p14:tracePt t="48023" x="9950450" y="3070225"/>
          <p14:tracePt t="48031" x="9934575" y="3062288"/>
          <p14:tracePt t="48039" x="9926638" y="3062288"/>
          <p14:tracePt t="48047" x="9918700" y="3062288"/>
          <p14:tracePt t="48055" x="9910763" y="3062288"/>
          <p14:tracePt t="48065" x="9885363" y="3062288"/>
          <p14:tracePt t="48079" x="9877425" y="3062288"/>
          <p14:tracePt t="48089" x="9869488" y="3062288"/>
          <p14:tracePt t="48096" x="9861550" y="3062288"/>
          <p14:tracePt t="48105" x="9853613" y="3062288"/>
          <p14:tracePt t="48111" x="9845675" y="3054350"/>
          <p14:tracePt t="48122" x="9829800" y="3038475"/>
          <p14:tracePt t="48128" x="9821863" y="3030538"/>
          <p14:tracePt t="48139" x="9813925" y="3022600"/>
          <p14:tracePt t="48146" x="9805988" y="3014663"/>
          <p14:tracePt t="48155" x="9796463" y="3014663"/>
          <p14:tracePt t="48163" x="9780588" y="3005138"/>
          <p14:tracePt t="48172" x="9772650" y="3005138"/>
          <p14:tracePt t="48176" x="9764713" y="2989263"/>
          <p14:tracePt t="48184" x="9756775" y="2989263"/>
          <p14:tracePt t="48196" x="9748838" y="2989263"/>
          <p14:tracePt t="48200" x="9732963" y="2989263"/>
          <p14:tracePt t="48216" x="9725025" y="2989263"/>
          <p14:tracePt t="48232" x="9717088" y="2989263"/>
          <p14:tracePt t="48248" x="9709150" y="2989263"/>
          <p14:tracePt t="48256" x="9699625" y="2989263"/>
          <p14:tracePt t="48267" x="9691688" y="2989263"/>
          <p14:tracePt t="48272" x="9667875" y="2989263"/>
          <p14:tracePt t="48281" x="9659938" y="2989263"/>
          <p14:tracePt t="48289" x="9652000" y="2989263"/>
          <p14:tracePt t="48297" x="9644063" y="2989263"/>
          <p14:tracePt t="48305" x="9628188" y="2989263"/>
          <p14:tracePt t="48314" x="9612313" y="2989263"/>
          <p14:tracePt t="48321" x="9604375" y="2989263"/>
          <p14:tracePt t="48331" x="9571038" y="2989263"/>
          <p14:tracePt t="48337" x="9555163" y="2989263"/>
          <p14:tracePt t="48347" x="9523413" y="2989263"/>
          <p14:tracePt t="48354" x="9498013" y="2989263"/>
          <p14:tracePt t="48363" x="9450388" y="2989263"/>
          <p14:tracePt t="48370" x="9410700" y="2989263"/>
          <p14:tracePt t="48380" x="9369425" y="2989263"/>
          <p14:tracePt t="48386" x="9353550" y="2989263"/>
          <p14:tracePt t="48397" x="9329738" y="2989263"/>
          <p14:tracePt t="48401" x="9305925" y="2981325"/>
          <p14:tracePt t="48409" x="9288463" y="2981325"/>
          <p14:tracePt t="48417" x="9264650" y="2973388"/>
          <p14:tracePt t="48430" x="9256713" y="2973388"/>
          <p14:tracePt t="48434" x="9248775" y="2973388"/>
          <p14:tracePt t="48441" x="9232900" y="2973388"/>
          <p14:tracePt t="48449" x="9209088" y="2973388"/>
          <p14:tracePt t="48464" x="9191625" y="2973388"/>
          <p14:tracePt t="48468" x="9175750" y="2965450"/>
          <p14:tracePt t="48474" x="9144000" y="2965450"/>
          <p14:tracePt t="48482" x="9112250" y="2957513"/>
          <p14:tracePt t="48490" x="9078913" y="2949575"/>
          <p14:tracePt t="48498" x="9047163" y="2933700"/>
          <p14:tracePt t="48506" x="9007475" y="2917825"/>
          <p14:tracePt t="48514" x="8999538" y="2917825"/>
          <p14:tracePt t="48530" x="8926513" y="2900363"/>
          <p14:tracePt t="48538" x="8885238" y="2884488"/>
          <p14:tracePt t="48547" x="8845550" y="2884488"/>
          <p14:tracePt t="48554" x="8797925" y="2876550"/>
          <p14:tracePt t="48563" x="8748713" y="2876550"/>
          <p14:tracePt t="48571" x="8701088" y="2868613"/>
          <p14:tracePt t="48580" x="8643938" y="2852738"/>
          <p14:tracePt t="48586" x="8596313" y="2828925"/>
          <p14:tracePt t="48597" x="8539163" y="2797175"/>
          <p14:tracePt t="48604" x="8507413" y="2763838"/>
          <p14:tracePt t="48613" x="8458200" y="2724150"/>
          <p14:tracePt t="48621" x="8434388" y="2716213"/>
          <p14:tracePt t="48631" x="8410575" y="2692400"/>
          <p14:tracePt t="48636" x="8377238" y="2674938"/>
          <p14:tracePt t="48643" x="8337550" y="2659063"/>
          <p14:tracePt t="48651" x="8329613" y="2659063"/>
          <p14:tracePt t="48664" x="8313738" y="2651125"/>
          <p14:tracePt t="48668" x="8297863" y="2651125"/>
          <p14:tracePt t="48675" x="8272463" y="2651125"/>
          <p14:tracePt t="48683" x="8264525" y="2643188"/>
          <p14:tracePt t="48693" x="8248650" y="2643188"/>
          <p14:tracePt t="48700" x="8232775" y="2627313"/>
          <p14:tracePt t="48707" x="8224838" y="2627313"/>
          <p14:tracePt t="48715" x="8216900" y="2619375"/>
          <p14:tracePt t="48731" x="8208963" y="2611438"/>
          <p14:tracePt t="48731" x="8208963" y="2603500"/>
          <p14:tracePt t="48739" x="8201025" y="2603500"/>
          <p14:tracePt t="48755" x="8193088" y="2595563"/>
          <p14:tracePt t="48772" x="8193088" y="2578100"/>
          <p14:tracePt t="48779" x="8175625" y="2578100"/>
          <p14:tracePt t="48789" x="8167688" y="2570163"/>
          <p14:tracePt t="48795" x="8167688" y="2562225"/>
          <p14:tracePt t="48805" x="8159750" y="2554288"/>
          <p14:tracePt t="48812" x="8151813" y="2546350"/>
          <p14:tracePt t="48822" x="8143875" y="2538413"/>
          <p14:tracePt t="48830" x="8128000" y="2538413"/>
          <p14:tracePt t="48839" x="8128000" y="2522538"/>
          <p14:tracePt t="48845" x="8120063" y="2522538"/>
          <p14:tracePt t="48916" x="8120063" y="2514600"/>
          <p14:tracePt t="48964" x="8128000" y="2514600"/>
          <p14:tracePt t="48972" x="8143875" y="2514600"/>
          <p14:tracePt t="48989" x="8151813" y="2514600"/>
          <p14:tracePt t="49001" x="8159750" y="2514600"/>
          <p14:tracePt t="49006" x="8167688" y="2514600"/>
          <p14:tracePt t="49359" x="8193088" y="2554288"/>
          <p14:tracePt t="49367" x="8208963" y="2603500"/>
          <p14:tracePt t="49381" x="8248650" y="2667000"/>
          <p14:tracePt t="49388" x="8272463" y="2747963"/>
          <p14:tracePt t="49402" x="8369300" y="3014663"/>
          <p14:tracePt t="49410" x="8426450" y="3214688"/>
          <p14:tracePt t="49419" x="8466138" y="3433763"/>
          <p14:tracePt t="49425" x="8507413" y="3651250"/>
          <p14:tracePt t="49435" x="8523288" y="3892550"/>
          <p14:tracePt t="49442" x="8523288" y="4149725"/>
          <p14:tracePt t="49452" x="8523288" y="4262438"/>
          <p14:tracePt t="49458" x="8523288" y="4489450"/>
          <p14:tracePt t="49468" x="8482013" y="4673600"/>
          <p14:tracePt t="49477" x="8442325" y="4859338"/>
          <p14:tracePt t="49484" x="8402638" y="5003800"/>
          <p14:tracePt t="49492" x="8337550" y="5133975"/>
          <p14:tracePt t="49501" x="8272463" y="5254625"/>
          <p14:tracePt t="49511" x="8208963" y="5343525"/>
          <p14:tracePt t="49518" x="8104188" y="5414963"/>
          <p14:tracePt t="49525" x="7991475" y="5464175"/>
          <p14:tracePt t="49535" x="7781925" y="5519738"/>
          <p14:tracePt t="49542" x="7693025" y="5527675"/>
          <p14:tracePt t="49552" x="7499350" y="5527675"/>
          <p14:tracePt t="49560" x="7394575" y="5519738"/>
          <p14:tracePt t="49569" x="7216775" y="5456238"/>
          <p14:tracePt t="49995" x="7216775" y="5464175"/>
          <p14:tracePt t="50003" x="7216775" y="5480050"/>
          <p14:tracePt t="50014" x="7216775" y="5511800"/>
          <p14:tracePt t="50019" x="7224713" y="5535613"/>
          <p14:tracePt t="50027" x="7224713" y="5576888"/>
          <p14:tracePt t="50035" x="7224713" y="5624513"/>
          <p14:tracePt t="50045" x="7224713" y="5721350"/>
          <p14:tracePt t="50052" x="7224713" y="5834063"/>
          <p14:tracePt t="50059" x="7169150" y="6043613"/>
          <p14:tracePt t="50068" x="7088188" y="6197600"/>
          <p14:tracePt t="50078" x="6991350" y="6381750"/>
          <p14:tracePt t="50085" x="6926263" y="6454775"/>
          <p14:tracePt t="50091" x="6716713" y="6721475"/>
        </p14:tracePtLst>
      </p14:laserTraceLst>
    </p:ext>
  </p:extLs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D3E19C-E9DC-4C1A-71AF-8807BEBEE7A2}"/>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252A8-7AA9-9BED-4DD1-FEEF97536563}"/>
              </a:ext>
            </a:extLst>
          </p:cNvPr>
          <p:cNvSpPr>
            <a:spLocks noGrp="1"/>
          </p:cNvSpPr>
          <p:nvPr>
            <p:ph type="title"/>
          </p:nvPr>
        </p:nvSpPr>
        <p:spPr>
          <a:xfrm>
            <a:off x="630936" y="640080"/>
            <a:ext cx="4818888" cy="1481328"/>
          </a:xfrm>
        </p:spPr>
        <p:txBody>
          <a:bodyPr anchor="b">
            <a:normAutofit/>
          </a:bodyPr>
          <a:lstStyle/>
          <a:p>
            <a:r>
              <a:rPr lang="en-US" sz="5000"/>
              <a:t>SSM Neural Network</a:t>
            </a:r>
          </a:p>
        </p:txBody>
      </p:sp>
      <p:sp>
        <p:nvSpPr>
          <p:cNvPr id="3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C8026E4-F576-C1DD-814B-531C549A960B}"/>
                  </a:ext>
                </a:extLst>
              </p:cNvPr>
              <p:cNvSpPr>
                <a:spLocks noGrp="1"/>
              </p:cNvSpPr>
              <p:nvPr>
                <p:ph idx="1"/>
              </p:nvPr>
            </p:nvSpPr>
            <p:spPr>
              <a:xfrm>
                <a:off x="630936" y="2660904"/>
                <a:ext cx="4818888" cy="3547872"/>
              </a:xfrm>
            </p:spPr>
            <p:txBody>
              <a:bodyPr anchor="t">
                <a:normAutofit/>
              </a:bodyPr>
              <a:lstStyle/>
              <a:p>
                <a:r>
                  <a:rPr lang="en-US" sz="1700" dirty="0"/>
                  <a:t>We now have all of the ingredients needed to build a basic SSM neural network layer</a:t>
                </a:r>
              </a:p>
              <a:p>
                <a:r>
                  <a:rPr lang="en-US" sz="1700" dirty="0"/>
                  <a:t>We assume that we are going to be learning the parameters: </a:t>
                </a:r>
              </a:p>
              <a:p>
                <a:pPr lvl="1"/>
                <a14:m>
                  <m:oMath xmlns:m="http://schemas.openxmlformats.org/officeDocument/2006/math">
                    <m:r>
                      <a:rPr lang="en-US" sz="1700" b="0" i="1">
                        <a:latin typeface="Cambria Math" panose="02040503050406030204" pitchFamily="18" charset="0"/>
                      </a:rPr>
                      <m:t>𝐵</m:t>
                    </m:r>
                  </m:oMath>
                </a14:m>
                <a:r>
                  <a:rPr lang="en-US" sz="1700" dirty="0"/>
                  <a:t> </a:t>
                </a:r>
              </a:p>
              <a:p>
                <a:pPr lvl="1"/>
                <a14:m>
                  <m:oMath xmlns:m="http://schemas.openxmlformats.org/officeDocument/2006/math">
                    <m:r>
                      <a:rPr lang="en-US" sz="1700" b="0" i="1">
                        <a:latin typeface="Cambria Math" panose="02040503050406030204" pitchFamily="18" charset="0"/>
                      </a:rPr>
                      <m:t>𝐶</m:t>
                    </m:r>
                  </m:oMath>
                </a14:m>
                <a:endParaRPr lang="en-US" sz="1700" b="0" dirty="0"/>
              </a:p>
              <a:p>
                <a:pPr lvl="1"/>
                <a:r>
                  <a:rPr lang="en-US" sz="1700" dirty="0"/>
                  <a:t>step size </a:t>
                </a:r>
                <a:r>
                  <a:rPr lang="el-GR" sz="1700" dirty="0"/>
                  <a:t>Δ </a:t>
                </a:r>
                <a:endParaRPr lang="en-US" sz="1700" dirty="0"/>
              </a:p>
              <a:p>
                <a:pPr lvl="1"/>
                <a:r>
                  <a:rPr lang="en-US" sz="1700" dirty="0"/>
                  <a:t>scalar </a:t>
                </a:r>
                <a14:m>
                  <m:oMath xmlns:m="http://schemas.openxmlformats.org/officeDocument/2006/math">
                    <m:r>
                      <a:rPr lang="en-US" sz="1700" b="0" i="1">
                        <a:latin typeface="Cambria Math" panose="02040503050406030204" pitchFamily="18" charset="0"/>
                      </a:rPr>
                      <m:t>𝐷</m:t>
                    </m:r>
                  </m:oMath>
                </a14:m>
                <a:endParaRPr lang="en-US" sz="1700" dirty="0"/>
              </a:p>
              <a:p>
                <a:r>
                  <a:rPr lang="en-US" sz="1700" dirty="0"/>
                  <a:t>The </a:t>
                </a:r>
                <a:r>
                  <a:rPr lang="en-US" sz="1700" b="1" dirty="0" err="1"/>
                  <a:t>HiPPO</a:t>
                </a:r>
                <a:r>
                  <a:rPr lang="en-US" sz="1700" b="1" dirty="0"/>
                  <a:t> matrix </a:t>
                </a:r>
                <a:r>
                  <a:rPr lang="en-US" sz="1700" dirty="0"/>
                  <a:t>is used for the transition </a:t>
                </a:r>
                <a14:m>
                  <m:oMath xmlns:m="http://schemas.openxmlformats.org/officeDocument/2006/math">
                    <m:r>
                      <a:rPr lang="en-US" sz="1700" b="0" i="1">
                        <a:latin typeface="Cambria Math" panose="02040503050406030204" pitchFamily="18" charset="0"/>
                      </a:rPr>
                      <m:t>𝐴</m:t>
                    </m:r>
                  </m:oMath>
                </a14:m>
                <a:endParaRPr lang="en-US" sz="1700" b="0" dirty="0"/>
              </a:p>
              <a:p>
                <a:r>
                  <a:rPr lang="en-US" sz="1700" dirty="0"/>
                  <a:t>The code on the right shows torch implementation of SSM Layer</a:t>
                </a:r>
                <a:endParaRPr lang="en-US" sz="1700" b="0" dirty="0"/>
              </a:p>
              <a:p>
                <a:endParaRPr lang="en-US" sz="1700" dirty="0"/>
              </a:p>
            </p:txBody>
          </p:sp>
        </mc:Choice>
        <mc:Fallback xmlns="">
          <p:sp>
            <p:nvSpPr>
              <p:cNvPr id="4" name="Content Placeholder 3">
                <a:extLst>
                  <a:ext uri="{FF2B5EF4-FFF2-40B4-BE49-F238E27FC236}">
                    <a16:creationId xmlns:a16="http://schemas.microsoft.com/office/drawing/2014/main" id="{7C8026E4-F576-C1DD-814B-531C549A960B}"/>
                  </a:ext>
                </a:extLst>
              </p:cNvPr>
              <p:cNvSpPr>
                <a:spLocks noGrp="1" noRot="1" noChangeAspect="1" noMove="1" noResize="1" noEditPoints="1" noAdjustHandles="1" noChangeArrowheads="1" noChangeShapeType="1" noTextEdit="1"/>
              </p:cNvSpPr>
              <p:nvPr>
                <p:ph idx="1"/>
              </p:nvPr>
            </p:nvSpPr>
            <p:spPr>
              <a:xfrm>
                <a:off x="630936" y="2660904"/>
                <a:ext cx="4818888" cy="3547872"/>
              </a:xfrm>
              <a:blipFill>
                <a:blip r:embed="rId4"/>
                <a:stretch>
                  <a:fillRect l="-525" t="-1423"/>
                </a:stretch>
              </a:blipFill>
            </p:spPr>
            <p:txBody>
              <a:bodyPr/>
              <a:lstStyle/>
              <a:p>
                <a:r>
                  <a:rPr lang="en-US">
                    <a:noFill/>
                  </a:rPr>
                  <a:t> </a:t>
                </a:r>
              </a:p>
            </p:txBody>
          </p:sp>
        </mc:Fallback>
      </mc:AlternateContent>
      <p:pic>
        <p:nvPicPr>
          <p:cNvPr id="10" name="Picture 9" descr="A screenshot of a computer program&#10;&#10;Description automatically generated">
            <a:extLst>
              <a:ext uri="{FF2B5EF4-FFF2-40B4-BE49-F238E27FC236}">
                <a16:creationId xmlns:a16="http://schemas.microsoft.com/office/drawing/2014/main" id="{1EC83E82-E655-8167-827D-EEFA8A8FF97A}"/>
              </a:ext>
            </a:extLst>
          </p:cNvPr>
          <p:cNvPicPr>
            <a:picLocks noChangeAspect="1"/>
          </p:cNvPicPr>
          <p:nvPr/>
        </p:nvPicPr>
        <p:blipFill>
          <a:blip r:embed="rId5"/>
          <a:stretch>
            <a:fillRect/>
          </a:stretch>
        </p:blipFill>
        <p:spPr>
          <a:xfrm>
            <a:off x="6416842" y="0"/>
            <a:ext cx="5775158" cy="6858000"/>
          </a:xfrm>
          <a:prstGeom prst="rect">
            <a:avLst/>
          </a:prstGeom>
        </p:spPr>
      </p:pic>
    </p:spTree>
    <p:extLst>
      <p:ext uri="{BB962C8B-B14F-4D97-AF65-F5344CB8AC3E}">
        <p14:creationId xmlns:p14="http://schemas.microsoft.com/office/powerpoint/2010/main" val="3174647709"/>
      </p:ext>
    </p:extLst>
  </p:cSld>
  <p:clrMapOvr>
    <a:masterClrMapping/>
  </p:clrMapOvr>
  <mc:AlternateContent xmlns:mc="http://schemas.openxmlformats.org/markup-compatibility/2006" xmlns:p14="http://schemas.microsoft.com/office/powerpoint/2010/main">
    <mc:Choice Requires="p14">
      <p:transition spd="slow" p14:dur="2000" advTm="80225"/>
    </mc:Choice>
    <mc:Fallback xmlns="">
      <p:transition spd="slow" advTm="80225"/>
    </mc:Fallback>
  </mc:AlternateContent>
  <p:extLst>
    <p:ext uri="{3A86A75C-4F4B-4683-9AE1-C65F6400EC91}">
      <p14:laserTraceLst xmlns:p14="http://schemas.microsoft.com/office/powerpoint/2010/main">
        <p14:tracePtLst>
          <p14:tracePt t="630" x="5145088" y="6842125"/>
          <p14:tracePt t="639" x="5127625" y="6761163"/>
          <p14:tracePt t="650" x="5119688" y="6656388"/>
          <p14:tracePt t="651" x="5103813" y="6462713"/>
          <p14:tracePt t="665" x="5103813" y="6302375"/>
          <p14:tracePt t="671" x="5095875" y="6092825"/>
          <p14:tracePt t="677" x="5095875" y="5891213"/>
          <p14:tracePt t="687" x="5095875" y="5649913"/>
          <p14:tracePt t="693" x="5095875" y="5414963"/>
          <p14:tracePt t="701" x="5095875" y="5302250"/>
          <p14:tracePt t="707" x="5095875" y="5076825"/>
          <p14:tracePt t="715" x="5119688" y="4875213"/>
          <p14:tracePt t="723" x="5153025" y="4714875"/>
          <p14:tracePt t="732" x="5176838" y="4657725"/>
          <p14:tracePt t="739" x="5208588" y="4545013"/>
          <p14:tracePt t="749" x="5249863" y="4432300"/>
          <p14:tracePt t="756" x="5281613" y="4343400"/>
          <p14:tracePt t="765" x="5362575" y="4214813"/>
          <p14:tracePt t="771" x="5378450" y="4183063"/>
          <p14:tracePt t="782" x="5426075" y="4133850"/>
          <p14:tracePt t="788" x="5467350" y="4086225"/>
          <p14:tracePt t="799" x="5483225" y="4060825"/>
          <p14:tracePt t="804" x="5522913" y="4029075"/>
          <p14:tracePt t="815" x="5540375" y="4005263"/>
          <p14:tracePt t="821" x="5564188" y="3997325"/>
          <p14:tracePt t="1101" x="5530850" y="3981450"/>
          <p14:tracePt t="1121" x="5483225" y="3957638"/>
          <p14:tracePt t="1122" x="5418138" y="3924300"/>
          <p14:tracePt t="1131" x="5321300" y="3852863"/>
          <p14:tracePt t="1135" x="5216525" y="3787775"/>
          <p14:tracePt t="1147" x="5127625" y="3714750"/>
          <p14:tracePt t="1152" x="5048250" y="3633788"/>
          <p14:tracePt t="1157" x="4975225" y="3562350"/>
          <p14:tracePt t="1165" x="4926013" y="3473450"/>
          <p14:tracePt t="1173" x="4894263" y="3384550"/>
          <p14:tracePt t="1185" x="4862513" y="3287713"/>
          <p14:tracePt t="1191" x="4846638" y="3182938"/>
          <p14:tracePt t="1197" x="4846638" y="3135313"/>
          <p14:tracePt t="1206" x="4838700" y="3062288"/>
          <p14:tracePt t="1214" x="4838700" y="3030538"/>
          <p14:tracePt t="1222" x="4838700" y="2973388"/>
          <p14:tracePt t="1230" x="4838700" y="2949575"/>
          <p14:tracePt t="1239" x="4838700" y="2917825"/>
          <p14:tracePt t="1246" x="4838700" y="2884488"/>
          <p14:tracePt t="1255" x="4838700" y="2876550"/>
          <p14:tracePt t="1514" x="4846638" y="2876550"/>
          <p14:tracePt t="1520" x="4862513" y="2876550"/>
          <p14:tracePt t="1530" x="4886325" y="2876550"/>
          <p14:tracePt t="1537" x="4894263" y="2876550"/>
          <p14:tracePt t="1543" x="4910138" y="2876550"/>
          <p14:tracePt t="1553" x="4918075" y="2876550"/>
          <p14:tracePt t="1559" x="4926013" y="2876550"/>
          <p14:tracePt t="1569" x="4951413" y="2884488"/>
          <p14:tracePt t="1586" x="4967288" y="2909888"/>
          <p14:tracePt t="1592" x="4975225" y="2917825"/>
          <p14:tracePt t="1602" x="4975225" y="2933700"/>
          <p14:tracePt t="1619" x="4975225" y="2965450"/>
          <p14:tracePt t="1620" x="4991100" y="2989263"/>
          <p14:tracePt t="1626" x="4991100" y="3030538"/>
          <p14:tracePt t="1636" x="4991100" y="3070225"/>
          <p14:tracePt t="1642" x="4991100" y="3109913"/>
          <p14:tracePt t="1652" x="4991100" y="3159125"/>
          <p14:tracePt t="1659" x="4991100" y="3206750"/>
          <p14:tracePt t="1669" x="4991100" y="3255963"/>
          <p14:tracePt t="1675" x="4991100" y="3311525"/>
          <p14:tracePt t="1686" x="4991100" y="3360738"/>
          <p14:tracePt t="1692" x="4991100" y="3408363"/>
          <p14:tracePt t="1703" x="4975225" y="3441700"/>
          <p14:tracePt t="1710" x="4959350" y="3481388"/>
          <p14:tracePt t="1719" x="4951413" y="3521075"/>
          <p14:tracePt t="1725" x="4943475" y="3529013"/>
          <p14:tracePt t="1736" x="4918075" y="3570288"/>
          <p14:tracePt t="1743" x="4910138" y="3586163"/>
          <p14:tracePt t="1753" x="4886325" y="3625850"/>
          <p14:tracePt t="1761" x="4854575" y="3651250"/>
          <p14:tracePt t="1769" x="4846638" y="3675063"/>
          <p14:tracePt t="1777" x="4821238" y="3690938"/>
          <p14:tracePt t="1786" x="4813300" y="3714750"/>
          <p14:tracePt t="1793" x="4805363" y="3722688"/>
          <p14:tracePt t="1802" x="4797425" y="3738563"/>
          <p14:tracePt t="1810" x="4773613" y="3756025"/>
          <p14:tracePt t="1819" x="4765675" y="3779838"/>
          <p14:tracePt t="1825" x="4757738" y="3787775"/>
          <p14:tracePt t="1836" x="4749800" y="3795713"/>
          <p14:tracePt t="1843" x="4749800" y="3803650"/>
          <p14:tracePt t="1853" x="4741863" y="3803650"/>
          <p14:tracePt t="1859" x="4741863" y="3819525"/>
          <p14:tracePt t="1868" x="4733925" y="3819525"/>
          <p14:tracePt t="1970" x="4733925" y="3827463"/>
          <p14:tracePt t="1986" x="4716463" y="3827463"/>
          <p14:tracePt t="2050" x="4708525" y="3819525"/>
          <p14:tracePt t="2340" x="4708525" y="3827463"/>
          <p14:tracePt t="2348" x="4708525" y="3843338"/>
          <p14:tracePt t="2356" x="4708525" y="3868738"/>
          <p14:tracePt t="2364" x="4708525" y="3876675"/>
          <p14:tracePt t="2372" x="4708525" y="3892550"/>
          <p14:tracePt t="2380" x="4708525" y="3908425"/>
          <p14:tracePt t="2389" x="4708525" y="3924300"/>
          <p14:tracePt t="2396" x="4708525" y="3932238"/>
          <p14:tracePt t="2405" x="4700588" y="3940175"/>
          <p14:tracePt t="2420" x="4700588" y="3948113"/>
          <p14:tracePt t="2431" x="4692650" y="3948113"/>
          <p14:tracePt t="2438" x="4692650" y="3957638"/>
          <p14:tracePt t="2448" x="4684713" y="3957638"/>
          <p14:tracePt t="2455" x="4668838" y="3973513"/>
          <p14:tracePt t="2464" x="4660900" y="3973513"/>
          <p14:tracePt t="2471" x="4645025" y="3981450"/>
          <p14:tracePt t="2477" x="4637088" y="3989388"/>
          <p14:tracePt t="2486" x="4611688" y="3997325"/>
          <p14:tracePt t="2493" x="4603750" y="4005263"/>
          <p14:tracePt t="2501" x="4595813" y="4013200"/>
          <p14:tracePt t="2509" x="4579938" y="4037013"/>
          <p14:tracePt t="2517" x="4556125" y="4044950"/>
          <p14:tracePt t="2525" x="4540250" y="4060825"/>
          <p14:tracePt t="2533" x="4532313" y="4078288"/>
          <p14:tracePt t="2541" x="4498975" y="4086225"/>
          <p14:tracePt t="2552" x="4459288" y="4102100"/>
          <p14:tracePt t="2558" x="4427538" y="4110038"/>
          <p14:tracePt t="2565" x="4386263" y="4125913"/>
          <p14:tracePt t="2574" x="4338638" y="4133850"/>
          <p14:tracePt t="2584" x="4281488" y="4133850"/>
          <p14:tracePt t="2590" x="4176713" y="4133850"/>
          <p14:tracePt t="2598" x="4095750" y="4133850"/>
          <p14:tracePt t="2606" x="3990975" y="4133850"/>
          <p14:tracePt t="2614" x="3805238" y="4078288"/>
          <p14:tracePt t="2622" x="3467100" y="3973513"/>
          <p14:tracePt t="2630" x="3322638" y="3924300"/>
          <p14:tracePt t="2639" x="3040063" y="3803650"/>
          <p14:tracePt t="2646" x="2911475" y="3756025"/>
          <p14:tracePt t="2655" x="2806700" y="3714750"/>
          <p14:tracePt t="2663" x="2652713" y="3643313"/>
          <p14:tracePt t="2672" x="2605088" y="3625850"/>
          <p14:tracePt t="2679" x="2500313" y="3570288"/>
          <p14:tracePt t="2689" x="2435225" y="3529013"/>
          <p14:tracePt t="2695" x="2338388" y="3465513"/>
          <p14:tracePt t="2705" x="2314575" y="3433763"/>
          <p14:tracePt t="2710" x="2273300" y="3368675"/>
          <p14:tracePt t="2722" x="2257425" y="3311525"/>
          <p14:tracePt t="2726" x="2233613" y="3232150"/>
          <p14:tracePt t="2734" x="2209800" y="3127375"/>
          <p14:tracePt t="2742" x="2176463" y="3005138"/>
          <p14:tracePt t="2756" x="2136775" y="2852738"/>
          <p14:tracePt t="2760" x="2120900" y="2692400"/>
          <p14:tracePt t="2767" x="2097088" y="2506663"/>
          <p14:tracePt t="2775" x="2079625" y="2352675"/>
          <p14:tracePt t="2789" x="2079625" y="2305050"/>
          <p14:tracePt t="2793" x="2079625" y="2255838"/>
          <p14:tracePt t="2799" x="2079625" y="2192338"/>
          <p14:tracePt t="2807" x="2079625" y="2143125"/>
          <p14:tracePt t="2815" x="2079625" y="2087563"/>
          <p14:tracePt t="2823" x="2079625" y="2079625"/>
          <p14:tracePt t="2831" x="2105025" y="2054225"/>
          <p14:tracePt t="2839" x="2120900" y="2054225"/>
          <p14:tracePt t="2850" x="2136775" y="2054225"/>
          <p14:tracePt t="2855" x="2152650" y="2054225"/>
          <p14:tracePt t="2863" x="2168525" y="2054225"/>
          <p14:tracePt t="2872" x="2185988" y="2054225"/>
          <p14:tracePt t="2879" x="2209800" y="2054225"/>
          <p14:tracePt t="2889" x="2217738" y="2054225"/>
          <p14:tracePt t="2896" x="2225675" y="2054225"/>
          <p14:tracePt t="2906" x="2233613" y="2054225"/>
          <p14:tracePt t="2912" x="2241550" y="2054225"/>
          <p14:tracePt t="3201" x="2225675" y="2054225"/>
          <p14:tracePt t="3213" x="2201863" y="2063750"/>
          <p14:tracePt t="3217" x="2136775" y="2087563"/>
          <p14:tracePt t="3225" x="2071688" y="2095500"/>
          <p14:tracePt t="3233" x="1984375" y="2103438"/>
          <p14:tracePt t="3246" x="1895475" y="2111375"/>
          <p14:tracePt t="3250" x="1838325" y="2111375"/>
          <p14:tracePt t="3258" x="1757363" y="2111375"/>
          <p14:tracePt t="3265" x="1668463" y="2111375"/>
          <p14:tracePt t="3274" x="1644650" y="2111375"/>
          <p14:tracePt t="3285" x="1597025" y="2111375"/>
          <p14:tracePt t="3290" x="1547813" y="2111375"/>
          <p14:tracePt t="3298" x="1508125" y="2111375"/>
          <p14:tracePt t="3309" x="1450975" y="2111375"/>
          <p14:tracePt t="3316" x="1443038" y="2111375"/>
          <p14:tracePt t="3322" x="1403350" y="2111375"/>
          <p14:tracePt t="3330" x="1379538" y="2103438"/>
          <p14:tracePt t="3339" x="1346200" y="2103438"/>
          <p14:tracePt t="3357" x="1330325" y="2103438"/>
          <p14:tracePt t="3358" x="1306513" y="2103438"/>
          <p14:tracePt t="3363" x="1290638" y="2095500"/>
          <p14:tracePt t="3372" x="1274763" y="2095500"/>
          <p14:tracePt t="3380" x="1257300" y="2087563"/>
          <p14:tracePt t="3389" x="1249363" y="2087563"/>
          <p14:tracePt t="3411" x="1241425" y="2079625"/>
          <p14:tracePt t="3773" x="1241425" y="2087563"/>
          <p14:tracePt t="12601" x="1257300" y="2087563"/>
          <p14:tracePt t="12608" x="1298575" y="2095500"/>
          <p14:tracePt t="12617" x="1362075" y="2111375"/>
          <p14:tracePt t="12624" x="1435100" y="2143125"/>
          <p14:tracePt t="12633" x="1500188" y="2184400"/>
          <p14:tracePt t="12641" x="1581150" y="2216150"/>
          <p14:tracePt t="12652" x="1701800" y="2305050"/>
          <p14:tracePt t="12657" x="1814513" y="2386013"/>
          <p14:tracePt t="12665" x="1927225" y="2465388"/>
          <p14:tracePt t="12673" x="2024063" y="2554288"/>
          <p14:tracePt t="12683" x="2105025" y="2643188"/>
          <p14:tracePt t="12690" x="2128838" y="2674938"/>
          <p14:tracePt t="12697" x="2201863" y="2763838"/>
          <p14:tracePt t="12706" x="2257425" y="2844800"/>
          <p14:tracePt t="12714" x="2306638" y="2900363"/>
          <p14:tracePt t="12722" x="2338388" y="2957513"/>
          <p14:tracePt t="12729" x="2378075" y="3005138"/>
          <p14:tracePt t="12739" x="2386013" y="3014663"/>
          <p14:tracePt t="12746" x="2411413" y="3054350"/>
          <p14:tracePt t="12756" x="2435225" y="3078163"/>
          <p14:tracePt t="12763" x="2459038" y="3119438"/>
          <p14:tracePt t="12772" x="2466975" y="3143250"/>
          <p14:tracePt t="12781" x="2474913" y="3175000"/>
          <p14:tracePt t="12789" x="2482850" y="3214688"/>
          <p14:tracePt t="12794" x="2492375" y="3255963"/>
          <p14:tracePt t="12802" x="2492375" y="3279775"/>
          <p14:tracePt t="12810" x="2500313" y="3295650"/>
          <p14:tracePt t="12822" x="2500313" y="3336925"/>
          <p14:tracePt t="12827" x="2500313" y="3368675"/>
          <p14:tracePt t="12834" x="2500313" y="3384550"/>
          <p14:tracePt t="12845" x="2500313" y="3408363"/>
          <p14:tracePt t="12850" x="2500313" y="3441700"/>
          <p14:tracePt t="12858" x="2492375" y="3449638"/>
          <p14:tracePt t="12866" x="2482850" y="3465513"/>
          <p14:tracePt t="12874" x="2474913" y="3497263"/>
          <p14:tracePt t="12885" x="2466975" y="3497263"/>
          <p14:tracePt t="12890" x="2443163" y="3529013"/>
          <p14:tracePt t="12898" x="2419350" y="3538538"/>
          <p14:tracePt t="12910" x="2395538" y="3546475"/>
          <p14:tracePt t="12917" x="2362200" y="3562350"/>
          <p14:tracePt t="12922" x="2322513" y="3562350"/>
          <p14:tracePt t="12931" x="2273300" y="3562350"/>
          <p14:tracePt t="12942" x="2225675" y="3562350"/>
          <p14:tracePt t="12948" x="2201863" y="3562350"/>
          <p14:tracePt t="12954" x="2168525" y="3562350"/>
          <p14:tracePt t="12964" x="2136775" y="3546475"/>
          <p14:tracePt t="12970" x="2112963" y="3538538"/>
          <p14:tracePt t="12981" x="2105025" y="3529013"/>
          <p14:tracePt t="12988" x="2097088" y="3529013"/>
          <p14:tracePt t="12997" x="2079625" y="3529013"/>
          <p14:tracePt t="13005" x="2079625" y="3521075"/>
          <p14:tracePt t="13027" x="2079625" y="3513138"/>
          <p14:tracePt t="13035" x="2079625" y="3497263"/>
          <p14:tracePt t="13051" x="2079625" y="3489325"/>
          <p14:tracePt t="13059" x="2079625" y="3481388"/>
          <p14:tracePt t="13067" x="2079625" y="3473450"/>
          <p14:tracePt t="13079" x="2079625" y="3465513"/>
          <p14:tracePt t="13083" x="2097088" y="3449638"/>
          <p14:tracePt t="13091" x="2105025" y="3441700"/>
          <p14:tracePt t="13099" x="2112963" y="3433763"/>
          <p14:tracePt t="13114" x="2120900" y="3424238"/>
          <p14:tracePt t="13120" x="2128838" y="3416300"/>
          <p14:tracePt t="13130" x="2136775" y="3416300"/>
          <p14:tracePt t="13135" x="2136775" y="3408363"/>
          <p14:tracePt t="13141" x="2152650" y="3392488"/>
          <p14:tracePt t="13148" x="2160588" y="3392488"/>
          <p14:tracePt t="13156" x="2168525" y="3392488"/>
          <p14:tracePt t="13164" x="2176463" y="3384550"/>
          <p14:tracePt t="13181" x="2185988" y="3384550"/>
          <p14:tracePt t="13188" x="2201863" y="3384550"/>
          <p14:tracePt t="13197" x="2217738" y="3384550"/>
          <p14:tracePt t="13212" x="2225675" y="3384550"/>
          <p14:tracePt t="13222" x="2233613" y="3384550"/>
          <p14:tracePt t="13244" x="2241550" y="3384550"/>
          <p14:tracePt t="13300" x="2241550" y="3376613"/>
          <p14:tracePt t="13526" x="2241550" y="3368675"/>
          <p14:tracePt t="13535" x="2273300" y="3344863"/>
          <p14:tracePt t="13542" x="2306638" y="3328988"/>
          <p14:tracePt t="13550" x="2346325" y="3311525"/>
          <p14:tracePt t="13558" x="2378075" y="3287713"/>
          <p14:tracePt t="13570" x="2435225" y="3271838"/>
          <p14:tracePt t="13574" x="2492375" y="3271838"/>
          <p14:tracePt t="13582" x="2563813" y="3263900"/>
          <p14:tracePt t="13590" x="2628900" y="3263900"/>
          <p14:tracePt t="13598" x="2676525" y="3263900"/>
          <p14:tracePt t="13613" x="2693988" y="3263900"/>
          <p14:tracePt t="13621" x="2733675" y="3271838"/>
          <p14:tracePt t="13625" x="2773363" y="3287713"/>
          <p14:tracePt t="13631" x="2789238" y="3295650"/>
          <p14:tracePt t="13638" x="2806700" y="3295650"/>
          <p14:tracePt t="13647" x="2822575" y="3311525"/>
          <p14:tracePt t="13655" x="2830513" y="3311525"/>
          <p14:tracePt t="13664" x="2838450" y="3311525"/>
          <p14:tracePt t="13671" x="2838450" y="3319463"/>
          <p14:tracePt t="13719" x="2838450" y="3328988"/>
          <p14:tracePt t="13759" x="2846388" y="3328988"/>
          <p14:tracePt t="13791" x="2846388" y="3319463"/>
          <p14:tracePt t="13823" x="2854325" y="3319463"/>
          <p14:tracePt t="18229" x="2878138" y="3319463"/>
          <p14:tracePt t="18237" x="2927350" y="3360738"/>
          <p14:tracePt t="18250" x="2990850" y="3392488"/>
          <p14:tracePt t="18258" x="3063875" y="3473450"/>
          <p14:tracePt t="18262" x="3136900" y="3546475"/>
          <p14:tracePt t="18270" x="3217863" y="3633788"/>
          <p14:tracePt t="18277" x="3273425" y="3722688"/>
          <p14:tracePt t="18286" x="3338513" y="3795713"/>
          <p14:tracePt t="18293" x="3370263" y="3868738"/>
          <p14:tracePt t="18302" x="3402013" y="3924300"/>
          <p14:tracePt t="18309" x="3459163" y="4037013"/>
          <p14:tracePt t="18318" x="3490913" y="4110038"/>
          <p14:tracePt t="18326" x="3498850" y="4191000"/>
          <p14:tracePt t="18335" x="3498850" y="4246563"/>
          <p14:tracePt t="18342" x="3498850" y="4295775"/>
          <p14:tracePt t="18352" x="3467100" y="4351338"/>
          <p14:tracePt t="18358" x="3402013" y="4392613"/>
          <p14:tracePt t="18368" x="3322638" y="4416425"/>
          <p14:tracePt t="18374" x="3233738" y="4440238"/>
          <p14:tracePt t="18385" x="3121025" y="4456113"/>
          <p14:tracePt t="18392" x="3063875" y="4456113"/>
          <p14:tracePt t="18401" x="2982913" y="4456113"/>
          <p14:tracePt t="18406" x="2894013" y="4456113"/>
          <p14:tracePt t="18419" x="2822575" y="4456113"/>
          <p14:tracePt t="18424" x="2798763" y="4456113"/>
          <p14:tracePt t="18430" x="2749550" y="4456113"/>
          <p14:tracePt t="18438" x="2717800" y="4448175"/>
          <p14:tracePt t="18451" x="2684463" y="4440238"/>
          <p14:tracePt t="18456" x="2644775" y="4408488"/>
          <p14:tracePt t="18462" x="2636838" y="4392613"/>
          <p14:tracePt t="18471" x="2628900" y="4367213"/>
          <p14:tracePt t="18478" x="2605088" y="4343400"/>
          <p14:tracePt t="18487" x="2597150" y="4303713"/>
          <p14:tracePt t="18495" x="2597150" y="4279900"/>
          <p14:tracePt t="18503" x="2587625" y="4238625"/>
          <p14:tracePt t="18515" x="2587625" y="4206875"/>
          <p14:tracePt t="18522" x="2587625" y="4183063"/>
          <p14:tracePt t="18527" x="2587625" y="4157663"/>
          <p14:tracePt t="18535" x="2587625" y="4141788"/>
          <p14:tracePt t="18543" x="2605088" y="4125913"/>
          <p14:tracePt t="18553" x="2620963" y="4110038"/>
          <p14:tracePt t="18567" x="2628900" y="4110038"/>
          <p14:tracePt t="18575" x="2636838" y="4110038"/>
          <p14:tracePt t="18591" x="2644775" y="4110038"/>
          <p14:tracePt t="18618" x="2652713" y="4125913"/>
          <p14:tracePt t="18633" x="2652713" y="4133850"/>
          <p14:tracePt t="18977" x="2644775" y="4125913"/>
          <p14:tracePt t="18987" x="2628900" y="4110038"/>
          <p14:tracePt t="18994" x="2597150" y="4086225"/>
          <p14:tracePt t="19002" x="2571750" y="4060825"/>
          <p14:tracePt t="19014" x="2563813" y="4052888"/>
          <p14:tracePt t="19022" x="2524125" y="4037013"/>
          <p14:tracePt t="19031" x="2500313" y="4013200"/>
          <p14:tracePt t="19038" x="2492375" y="4005263"/>
          <p14:tracePt t="19048" x="2482850" y="4005263"/>
          <p14:tracePt t="19056" x="2474913" y="3997325"/>
          <p14:tracePt t="19064" x="2466975" y="3997325"/>
          <p14:tracePt t="19106" x="2466975" y="3989388"/>
          <p14:tracePt t="19130" x="2466975" y="3981450"/>
          <p14:tracePt t="19221" x="2459038" y="3981450"/>
          <p14:tracePt t="19557" x="2466975" y="3981450"/>
          <p14:tracePt t="19565" x="2482850" y="3981450"/>
          <p14:tracePt t="19573" x="2500313" y="3981450"/>
          <p14:tracePt t="19581" x="2524125" y="3981450"/>
          <p14:tracePt t="19589" x="2540000" y="3981450"/>
          <p14:tracePt t="19597" x="2571750" y="3973513"/>
          <p14:tracePt t="19606" x="2597150" y="3957638"/>
          <p14:tracePt t="19613" x="2628900" y="3957638"/>
          <p14:tracePt t="19622" x="2676525" y="3948113"/>
          <p14:tracePt t="19629" x="2717800" y="3940175"/>
          <p14:tracePt t="19639" x="2749550" y="3940175"/>
          <p14:tracePt t="19645" x="2798763" y="3940175"/>
          <p14:tracePt t="19656" x="2806700" y="3940175"/>
          <p14:tracePt t="19662" x="2838450" y="3940175"/>
          <p14:tracePt t="19672" x="2862263" y="3940175"/>
          <p14:tracePt t="19679" x="2894013" y="3940175"/>
          <p14:tracePt t="19689" x="2911475" y="3940175"/>
          <p14:tracePt t="19694" x="2935288" y="3940175"/>
          <p14:tracePt t="19702" x="2943225" y="3940175"/>
          <p14:tracePt t="19710" x="2959100" y="3940175"/>
          <p14:tracePt t="19718" x="2982913" y="3940175"/>
          <p14:tracePt t="19729" x="2990850" y="3940175"/>
          <p14:tracePt t="19734" x="3000375" y="3948113"/>
          <p14:tracePt t="19742" x="3008313" y="3948113"/>
          <p14:tracePt t="19750" x="3016250" y="3948113"/>
          <p14:tracePt t="19760" x="3032125" y="3948113"/>
          <p14:tracePt t="19774" x="3040063" y="3948113"/>
          <p14:tracePt t="20201" x="3016250" y="3948113"/>
          <p14:tracePt t="20209" x="2990850" y="3948113"/>
          <p14:tracePt t="20221" x="2959100" y="3948113"/>
          <p14:tracePt t="20225" x="2935288" y="3940175"/>
          <p14:tracePt t="20233" x="2903538" y="3940175"/>
          <p14:tracePt t="20241" x="2894013" y="3940175"/>
          <p14:tracePt t="20249" x="2862263" y="3940175"/>
          <p14:tracePt t="20260" x="2822575" y="3940175"/>
          <p14:tracePt t="20265" x="2789238" y="3940175"/>
          <p14:tracePt t="20273" x="2757488" y="3940175"/>
          <p14:tracePt t="20281" x="2733675" y="3940175"/>
          <p14:tracePt t="20298" x="2620963" y="3940175"/>
          <p14:tracePt t="20305" x="2547938" y="3940175"/>
          <p14:tracePt t="20314" x="2474913" y="3940175"/>
          <p14:tracePt t="20321" x="2427288" y="3940175"/>
          <p14:tracePt t="20330" x="2362200" y="3940175"/>
          <p14:tracePt t="20337" x="2306638" y="3948113"/>
          <p14:tracePt t="20349" x="2273300" y="3948113"/>
          <p14:tracePt t="20355" x="2241550" y="3948113"/>
          <p14:tracePt t="20364" x="2217738" y="3948113"/>
          <p14:tracePt t="20370" x="2201863" y="3948113"/>
          <p14:tracePt t="20381" x="2176463" y="3948113"/>
          <p14:tracePt t="20388" x="2168525" y="3948113"/>
          <p14:tracePt t="20397" x="2160588" y="3948113"/>
          <p14:tracePt t="20402" x="2136775" y="3957638"/>
          <p14:tracePt t="20410" x="2120900" y="3957638"/>
          <p14:tracePt t="20418" x="2105025" y="3973513"/>
          <p14:tracePt t="20431" x="2071688" y="3981450"/>
          <p14:tracePt t="20435" x="2032000" y="3981450"/>
          <p14:tracePt t="20442" x="1984375" y="3989388"/>
          <p14:tracePt t="20450" x="1951038" y="3989388"/>
          <p14:tracePt t="20458" x="1927225" y="3989388"/>
          <p14:tracePt t="20466" x="1903413" y="3989388"/>
          <p14:tracePt t="20474" x="1870075" y="3989388"/>
          <p14:tracePt t="20482" x="1846263" y="3981450"/>
          <p14:tracePt t="20490" x="1822450" y="3981450"/>
          <p14:tracePt t="20498" x="1814513" y="3973513"/>
          <p14:tracePt t="20507" x="1806575" y="3973513"/>
          <p14:tracePt t="20515" x="1798638" y="3973513"/>
          <p14:tracePt t="20525" x="1790700" y="3973513"/>
          <p14:tracePt t="20539" x="1773238" y="3973513"/>
          <p14:tracePt t="20555" x="1765300" y="3973513"/>
          <p14:tracePt t="20579" x="1765300" y="3957638"/>
          <p14:tracePt t="20893" x="1765300" y="3973513"/>
          <p14:tracePt t="20901" x="1749425" y="3989388"/>
          <p14:tracePt t="20909" x="1741488" y="3997325"/>
          <p14:tracePt t="20917" x="1741488" y="4005263"/>
          <p14:tracePt t="20929" x="1725613" y="4013200"/>
          <p14:tracePt t="20934" x="1717675" y="4013200"/>
          <p14:tracePt t="20941" x="1717675" y="4029075"/>
          <p14:tracePt t="20949" x="1709738" y="4029075"/>
          <p14:tracePt t="20965" x="1701800" y="4029075"/>
          <p14:tracePt t="20981" x="1693863" y="4029075"/>
          <p14:tracePt t="21005" x="1693863" y="4013200"/>
          <p14:tracePt t="21013" x="1685925" y="4013200"/>
          <p14:tracePt t="21096" x="1668463" y="4013200"/>
          <p14:tracePt t="21110" x="1660525" y="4029075"/>
          <p14:tracePt t="21118" x="1652588" y="4029075"/>
          <p14:tracePt t="21131" x="1644650" y="4029075"/>
          <p14:tracePt t="21142" x="1636713" y="4029075"/>
          <p14:tracePt t="21193" x="1636713" y="4013200"/>
          <p14:tracePt t="21214" x="1636713" y="4005263"/>
          <p14:tracePt t="21271" x="1636713" y="3997325"/>
          <p14:tracePt t="21288" x="1636713" y="3989388"/>
          <p14:tracePt t="21303" x="1636713" y="3981450"/>
          <p14:tracePt t="21321" x="1636713" y="3973513"/>
          <p14:tracePt t="21336" x="1636713" y="3957638"/>
          <p14:tracePt t="21392" x="1620838" y="3957638"/>
          <p14:tracePt t="21440" x="1612900" y="3957638"/>
          <p14:tracePt t="21451" x="1612900" y="3973513"/>
          <p14:tracePt t="21633" x="1620838" y="3973513"/>
          <p14:tracePt t="21657" x="1636713" y="3981450"/>
          <p14:tracePt t="21692" x="1644650" y="3981450"/>
          <p14:tracePt t="21722" x="1644650" y="3989388"/>
          <p14:tracePt t="21730" x="1644650" y="3997325"/>
          <p14:tracePt t="21740" x="1644650" y="4013200"/>
          <p14:tracePt t="21746" x="1644650" y="4037013"/>
          <p14:tracePt t="21756" x="1644650" y="4052888"/>
          <p14:tracePt t="21762" x="1644650" y="4078288"/>
          <p14:tracePt t="21772" x="1644650" y="4086225"/>
          <p14:tracePt t="21778" x="1644650" y="4102100"/>
          <p14:tracePt t="21796" x="1644650" y="4110038"/>
          <p14:tracePt t="21842" x="1636713" y="4102100"/>
          <p14:tracePt t="21850" x="1620838" y="4094163"/>
          <p14:tracePt t="21868" x="1620838" y="4086225"/>
          <p14:tracePt t="21875" x="1612900" y="4078288"/>
          <p14:tracePt t="21899" x="1612900" y="4060825"/>
          <p14:tracePt t="21947" x="1612900" y="4052888"/>
          <p14:tracePt t="21959" x="1612900" y="4044950"/>
          <p14:tracePt t="21964" x="1612900" y="4037013"/>
          <p14:tracePt t="21971" x="1612900" y="4029075"/>
          <p14:tracePt t="21981" x="1612900" y="4005263"/>
          <p14:tracePt t="21989" x="1612900" y="3997325"/>
          <p14:tracePt t="21998" x="1612900" y="3989388"/>
          <p14:tracePt t="22013" x="1604963" y="3981450"/>
          <p14:tracePt t="22021" x="1604963" y="3973513"/>
          <p14:tracePt t="22051" x="1604963" y="3957638"/>
          <p14:tracePt t="22100" x="1612900" y="3948113"/>
          <p14:tracePt t="22108" x="1620838" y="3948113"/>
          <p14:tracePt t="22126" x="1636713" y="3948113"/>
          <p14:tracePt t="22132" x="1636713" y="3940175"/>
          <p14:tracePt t="22148" x="1644650" y="3940175"/>
          <p14:tracePt t="22172" x="1652588" y="3940175"/>
          <p14:tracePt t="22196" x="1652588" y="3948113"/>
          <p14:tracePt t="22205" x="1652588" y="3957638"/>
          <p14:tracePt t="22212" x="1652588" y="3973513"/>
          <p14:tracePt t="22225" x="1652588" y="3981450"/>
          <p14:tracePt t="22229" x="1652588" y="3989388"/>
          <p14:tracePt t="22239" x="1652588" y="3997325"/>
          <p14:tracePt t="22246" x="1652588" y="4005263"/>
          <p14:tracePt t="22256" x="1652588" y="4013200"/>
          <p14:tracePt t="22261" x="1652588" y="4029075"/>
          <p14:tracePt t="22293" x="1652588" y="4037013"/>
          <p14:tracePt t="22333" x="1644650" y="4037013"/>
          <p14:tracePt t="22341" x="1636713" y="4037013"/>
          <p14:tracePt t="22359" x="1620838" y="4044950"/>
          <p14:tracePt t="22373" x="1612900" y="4044950"/>
          <p14:tracePt t="22389" x="1604963" y="4044950"/>
          <p14:tracePt t="22454" x="1604963" y="4052888"/>
          <p14:tracePt t="22486" x="1604963" y="4060825"/>
          <p14:tracePt t="22567" x="1604963" y="4044950"/>
          <p14:tracePt t="22575" x="1604963" y="4037013"/>
          <p14:tracePt t="22583" x="1604963" y="4029075"/>
          <p14:tracePt t="22592" x="1604963" y="4013200"/>
          <p14:tracePt t="22599" x="1604963" y="4005263"/>
          <p14:tracePt t="22607" x="1604963" y="3997325"/>
          <p14:tracePt t="22615" x="1604963" y="3989388"/>
          <p14:tracePt t="22631" x="1604963" y="3981450"/>
          <p14:tracePt t="22736" x="1597025" y="3981450"/>
          <p14:tracePt t="22752" x="1597025" y="3989388"/>
          <p14:tracePt t="22930" x="1589088" y="3989388"/>
          <p14:tracePt t="23194" x="1589088" y="3997325"/>
          <p14:tracePt t="23211" x="1597025" y="4013200"/>
          <p14:tracePt t="23231" x="1597025" y="4029075"/>
          <p14:tracePt t="23237" x="1604963" y="4037013"/>
          <p14:tracePt t="23243" x="1604963" y="4044950"/>
          <p14:tracePt t="23263" x="1604963" y="4052888"/>
          <p14:tracePt t="23275" x="1604963" y="4060825"/>
          <p14:tracePt t="23299" x="1612900" y="4078288"/>
          <p14:tracePt t="23307" x="1612900" y="4086225"/>
          <p14:tracePt t="23315" x="1612900" y="4094163"/>
          <p14:tracePt t="23323" x="1612900" y="4102100"/>
          <p14:tracePt t="23334" x="1612900" y="4110038"/>
          <p14:tracePt t="23339" x="1620838" y="4125913"/>
          <p14:tracePt t="23348" x="1620838" y="4133850"/>
          <p14:tracePt t="23366" x="1620838" y="4141788"/>
          <p14:tracePt t="23372" x="1620838" y="4149725"/>
          <p14:tracePt t="23404" x="1636713" y="4157663"/>
          <p14:tracePt t="23452" x="1636713" y="4149725"/>
          <p14:tracePt t="23468" x="1636713" y="4141788"/>
          <p14:tracePt t="23500" x="1620838" y="4141788"/>
          <p14:tracePt t="23516" x="1612900" y="4141788"/>
          <p14:tracePt t="23534" x="1604963" y="4141788"/>
          <p14:tracePt t="23548" x="1597025" y="4141788"/>
          <p14:tracePt t="23580" x="1589088" y="4141788"/>
          <p14:tracePt t="23605" x="1589088" y="4149725"/>
          <p14:tracePt t="23814" x="1581150" y="4149725"/>
          <p14:tracePt t="23846" x="1563688" y="4149725"/>
          <p14:tracePt t="23863" x="1555750" y="4149725"/>
          <p14:tracePt t="23870" x="1539875" y="4149725"/>
          <p14:tracePt t="23878" x="1531938" y="4157663"/>
          <p14:tracePt t="23897" x="1516063" y="4157663"/>
          <p14:tracePt t="23910" x="1508125" y="4157663"/>
          <p14:tracePt t="23918" x="1500188" y="4157663"/>
          <p14:tracePt t="23930" x="1500188" y="4165600"/>
          <p14:tracePt t="23943" x="1492250" y="4165600"/>
          <p14:tracePt t="23951" x="1484313" y="4183063"/>
          <p14:tracePt t="23960" x="1466850" y="4191000"/>
          <p14:tracePt t="23976" x="1458913" y="4206875"/>
          <p14:tracePt t="23983" x="1450975" y="4214813"/>
          <p14:tracePt t="23993" x="1435100" y="4238625"/>
          <p14:tracePt t="23999" x="1427163" y="4246563"/>
          <p14:tracePt t="24010" x="1427163" y="4254500"/>
          <p14:tracePt t="24017" x="1411288" y="4262438"/>
          <p14:tracePt t="24026" x="1411288" y="4279900"/>
          <p14:tracePt t="24047" x="1411288" y="4287838"/>
          <p14:tracePt t="24055" x="1411288" y="4295775"/>
          <p14:tracePt t="24067" x="1411288" y="4303713"/>
          <p14:tracePt t="24072" x="1411288" y="4311650"/>
          <p14:tracePt t="24080" x="1411288" y="4319588"/>
          <p14:tracePt t="24088" x="1411288" y="4335463"/>
          <p14:tracePt t="24096" x="1411288" y="4343400"/>
          <p14:tracePt t="24104" x="1411288" y="4351338"/>
          <p14:tracePt t="24112" x="1427163" y="4351338"/>
          <p14:tracePt t="24120" x="1427163" y="4359275"/>
          <p14:tracePt t="24129" x="1435100" y="4359275"/>
          <p14:tracePt t="24136" x="1443038" y="4359275"/>
          <p14:tracePt t="24144" x="1450975" y="4359275"/>
          <p14:tracePt t="24152" x="1458913" y="4359275"/>
          <p14:tracePt t="24160" x="1466850" y="4359275"/>
          <p14:tracePt t="24168" x="1492250" y="4359275"/>
          <p14:tracePt t="24176" x="1500188" y="4359275"/>
          <p14:tracePt t="24185" x="1531938" y="4351338"/>
          <p14:tracePt t="24192" x="1547813" y="4351338"/>
          <p14:tracePt t="24201" x="1581150" y="4343400"/>
          <p14:tracePt t="24208" x="1604963" y="4335463"/>
          <p14:tracePt t="24218" x="1636713" y="4319588"/>
          <p14:tracePt t="24224" x="1644650" y="4311650"/>
          <p14:tracePt t="24235" x="1660525" y="4311650"/>
          <p14:tracePt t="24242" x="1668463" y="4303713"/>
          <p14:tracePt t="24252" x="1685925" y="4303713"/>
          <p14:tracePt t="24257" x="1693863" y="4295775"/>
          <p14:tracePt t="24269" x="1701800" y="4295775"/>
          <p14:tracePt t="24289" x="1709738" y="4295775"/>
          <p14:tracePt t="24353" x="1709738" y="4287838"/>
          <p14:tracePt t="24631" x="1717675" y="4295775"/>
          <p14:tracePt t="24637" x="1741488" y="4303713"/>
          <p14:tracePt t="24645" x="1749425" y="4311650"/>
          <p14:tracePt t="24652" x="1757363" y="4335463"/>
          <p14:tracePt t="24663" x="1773238" y="4351338"/>
          <p14:tracePt t="24675" x="1790700" y="4384675"/>
          <p14:tracePt t="24676" x="1806575" y="4408488"/>
          <p14:tracePt t="24683" x="1822450" y="4448175"/>
          <p14:tracePt t="24691" x="1838325" y="4489450"/>
          <p14:tracePt t="24708" x="1846263" y="4537075"/>
          <p14:tracePt t="24715" x="1854200" y="4560888"/>
          <p14:tracePt t="24723" x="1862138" y="4594225"/>
          <p14:tracePt t="24741" x="1862138" y="4618038"/>
          <p14:tracePt t="24747" x="1862138" y="4641850"/>
          <p14:tracePt t="24756" x="1862138" y="4649788"/>
          <p14:tracePt t="24773" x="1854200" y="4673600"/>
          <p14:tracePt t="24780" x="1838325" y="4673600"/>
          <p14:tracePt t="24791" x="1814513" y="4689475"/>
          <p14:tracePt t="24797" x="1806575" y="4689475"/>
          <p14:tracePt t="24807" x="1773238" y="4699000"/>
          <p14:tracePt t="24813" x="1757363" y="4706938"/>
          <p14:tracePt t="24823" x="1741488" y="4706938"/>
          <p14:tracePt t="24830" x="1717675" y="4714875"/>
          <p14:tracePt t="24846" x="1660525" y="4722813"/>
          <p14:tracePt t="24855" x="1652588" y="4738688"/>
          <p14:tracePt t="24873" x="1620838" y="4738688"/>
          <p14:tracePt t="24873" x="1612900" y="4738688"/>
          <p14:tracePt t="24880" x="1597025" y="4738688"/>
          <p14:tracePt t="24889" x="1589088" y="4738688"/>
          <p14:tracePt t="24896" x="1581150" y="4738688"/>
          <p14:tracePt t="24906" x="1563688" y="4738688"/>
          <p14:tracePt t="25305" x="1589088" y="4738688"/>
          <p14:tracePt t="25314" x="1612900" y="4738688"/>
          <p14:tracePt t="25321" x="1644650" y="4738688"/>
          <p14:tracePt t="25327" x="1685925" y="4738688"/>
          <p14:tracePt t="25335" x="1717675" y="4738688"/>
          <p14:tracePt t="25343" x="1773238" y="4738688"/>
          <p14:tracePt t="25354" x="1822450" y="4738688"/>
          <p14:tracePt t="25359" x="1878013" y="4746625"/>
          <p14:tracePt t="25369" x="1927225" y="4754563"/>
          <p14:tracePt t="25377" x="1984375" y="4754563"/>
          <p14:tracePt t="25385" x="2024063" y="4762500"/>
          <p14:tracePt t="25392" x="2071688" y="4762500"/>
          <p14:tracePt t="25402" x="2112963" y="4762500"/>
          <p14:tracePt t="25411" x="2152650" y="4770438"/>
          <p14:tracePt t="25418" x="2185988" y="4770438"/>
          <p14:tracePt t="25425" x="2209800" y="4770438"/>
          <p14:tracePt t="25436" x="2233613" y="4770438"/>
          <p14:tracePt t="25443" x="2265363" y="4770438"/>
          <p14:tracePt t="25452" x="2281238" y="4770438"/>
          <p14:tracePt t="25459" x="2306638" y="4770438"/>
          <p14:tracePt t="25469" x="2314575" y="4770438"/>
          <p14:tracePt t="25477" x="2322513" y="4770438"/>
          <p14:tracePt t="25485" x="2330450" y="4770438"/>
          <p14:tracePt t="25519" x="2338388" y="4770438"/>
          <p14:tracePt t="26100" x="2338388" y="4762500"/>
          <p14:tracePt t="26116" x="2338388" y="4754563"/>
          <p14:tracePt t="26135" x="2330450" y="4746625"/>
          <p14:tracePt t="26140" x="2330450" y="4738688"/>
          <p14:tracePt t="26148" x="2330450" y="4722813"/>
          <p14:tracePt t="26156" x="2322513" y="4722813"/>
          <p14:tracePt t="26164" x="2314575" y="4714875"/>
          <p14:tracePt t="26172" x="2306638" y="4706938"/>
          <p14:tracePt t="26181" x="2290763" y="4699000"/>
          <p14:tracePt t="26188" x="2281238" y="4699000"/>
          <p14:tracePt t="26197" x="2273300" y="4699000"/>
          <p14:tracePt t="26205" x="2265363" y="4699000"/>
          <p14:tracePt t="26214" x="2257425" y="4699000"/>
          <p14:tracePt t="26229" x="2241550" y="4699000"/>
          <p14:tracePt t="26253" x="2233613" y="4699000"/>
          <p14:tracePt t="26270" x="2233613" y="4689475"/>
          <p14:tracePt t="26277" x="2233613" y="4673600"/>
          <p14:tracePt t="26285" x="2233613" y="4665663"/>
          <p14:tracePt t="26293" x="2233613" y="4657725"/>
          <p14:tracePt t="26305" x="2233613" y="4641850"/>
          <p14:tracePt t="26309" x="2233613" y="4618038"/>
          <p14:tracePt t="26317" x="2233613" y="4602163"/>
          <p14:tracePt t="26325" x="2233613" y="4584700"/>
          <p14:tracePt t="26333" x="2233613" y="4560888"/>
          <p14:tracePt t="26349" x="2233613" y="4552950"/>
          <p14:tracePt t="26357" x="2233613" y="4545013"/>
          <p14:tracePt t="26368" x="2233613" y="4537075"/>
          <p14:tracePt t="26381" x="2233613" y="4521200"/>
          <p14:tracePt t="26389" x="2233613" y="4513263"/>
          <p14:tracePt t="26445" x="2233613" y="4568825"/>
          <p14:tracePt t="26455" x="2233613" y="4641850"/>
          <p14:tracePt t="26466" x="2225675" y="4689475"/>
          <p14:tracePt t="26470" x="2217738" y="4714875"/>
          <p14:tracePt t="26478" x="2209800" y="4762500"/>
          <p14:tracePt t="26486" x="2201863" y="4803775"/>
          <p14:tracePt t="26494" x="2201863" y="4819650"/>
          <p14:tracePt t="26505" x="2201863" y="4851400"/>
          <p14:tracePt t="26510" x="2201863" y="4859338"/>
          <p14:tracePt t="26529" x="2201863" y="4867275"/>
          <p14:tracePt t="26550" x="2201863" y="4859338"/>
          <p14:tracePt t="26559" x="2201863" y="4843463"/>
          <p14:tracePt t="26569" x="2201863" y="4811713"/>
          <p14:tracePt t="26574" x="2201863" y="4778375"/>
          <p14:tracePt t="26585" x="2209800" y="4746625"/>
          <p14:tracePt t="26592" x="2217738" y="4706938"/>
          <p14:tracePt t="26601" x="2225675" y="4665663"/>
          <p14:tracePt t="26609" x="2233613" y="4625975"/>
          <p14:tracePt t="26618" x="2241550" y="4594225"/>
          <p14:tracePt t="26622" x="2241550" y="4568825"/>
          <p14:tracePt t="26636" x="2257425" y="4545013"/>
          <p14:tracePt t="26642" x="2257425" y="4513263"/>
          <p14:tracePt t="26647" x="2257425" y="4497388"/>
          <p14:tracePt t="26655" x="2265363" y="4489450"/>
          <p14:tracePt t="26668" x="2265363" y="4471988"/>
          <p14:tracePt t="26672" x="2265363" y="4464050"/>
          <p14:tracePt t="26695" x="2273300" y="4471988"/>
          <p14:tracePt t="26704" x="2290763" y="4513263"/>
          <p14:tracePt t="26711" x="2322513" y="4584700"/>
          <p14:tracePt t="26719" x="2338388" y="4610100"/>
          <p14:tracePt t="26731" x="2362200" y="4665663"/>
          <p14:tracePt t="26736" x="2370138" y="4699000"/>
          <p14:tracePt t="26743" x="2378075" y="4722813"/>
          <p14:tracePt t="26752" x="2386013" y="4762500"/>
          <p14:tracePt t="26763" x="2395538" y="4778375"/>
          <p14:tracePt t="26769" x="2395538" y="4803775"/>
          <p14:tracePt t="26775" x="2395538" y="4811713"/>
          <p14:tracePt t="26785" x="2411413" y="4811713"/>
          <p14:tracePt t="26792" x="2411413" y="4819650"/>
          <p14:tracePt t="26856" x="2411413" y="4827588"/>
          <p14:tracePt t="26868" x="2411413" y="4851400"/>
          <p14:tracePt t="26872" x="2386013" y="4867275"/>
          <p14:tracePt t="26880" x="2370138" y="4891088"/>
          <p14:tracePt t="26888" x="2346325" y="4916488"/>
          <p14:tracePt t="26897" x="2322513" y="4948238"/>
          <p14:tracePt t="26908" x="2290763" y="4972050"/>
          <p14:tracePt t="26913" x="2273300" y="4979988"/>
          <p14:tracePt t="26922" x="2241550" y="4995863"/>
          <p14:tracePt t="26931" x="2217738" y="5013325"/>
          <p14:tracePt t="26939" x="2201863" y="5013325"/>
          <p14:tracePt t="26946" x="2176463" y="5021263"/>
          <p14:tracePt t="26956" x="2160588" y="5021263"/>
          <p14:tracePt t="26963" x="2120900" y="5029200"/>
          <p14:tracePt t="26973" x="2105025" y="5029200"/>
          <p14:tracePt t="26980" x="2071688" y="5029200"/>
          <p14:tracePt t="26989" x="2047875" y="5029200"/>
          <p14:tracePt t="26996" x="2008188" y="5029200"/>
          <p14:tracePt t="27006" x="1984375" y="5029200"/>
          <p14:tracePt t="27014" x="1958975" y="5029200"/>
          <p14:tracePt t="27022" x="1951038" y="5021263"/>
          <p14:tracePt t="27040" x="1927225" y="5021263"/>
          <p14:tracePt t="27041" x="1911350" y="5021263"/>
          <p14:tracePt t="27041" x="1911350" y="5013325"/>
          <p14:tracePt t="27049" x="1903413" y="5013325"/>
          <p14:tracePt t="27154" x="1895475" y="5013325"/>
          <p14:tracePt t="27172" x="1862138" y="5029200"/>
          <p14:tracePt t="27180" x="1822450" y="5037138"/>
          <p14:tracePt t="27191" x="1773238" y="5053013"/>
          <p14:tracePt t="27196" x="1709738" y="5060950"/>
          <p14:tracePt t="27205" x="1620838" y="5068888"/>
          <p14:tracePt t="27210" x="1581150" y="5068888"/>
          <p14:tracePt t="27218" x="1500188" y="5068888"/>
          <p14:tracePt t="27229" x="1466850" y="5068888"/>
          <p14:tracePt t="27234" x="1427163" y="5068888"/>
          <p14:tracePt t="27242" x="1387475" y="5060950"/>
          <p14:tracePt t="27250" x="1354138" y="5037138"/>
          <p14:tracePt t="27264" x="1346200" y="5029200"/>
          <p14:tracePt t="27269" x="1338263" y="5021263"/>
          <p14:tracePt t="27274" x="1338263" y="5013325"/>
          <p14:tracePt t="27283" x="1338263" y="5003800"/>
          <p14:tracePt t="27293" x="1338263" y="4995863"/>
          <p14:tracePt t="27299" x="1354138" y="4979988"/>
          <p14:tracePt t="27307" x="1379538" y="4979988"/>
          <p14:tracePt t="27315" x="1395413" y="4979988"/>
          <p14:tracePt t="27331" x="1435100" y="4979988"/>
          <p14:tracePt t="27339" x="1443038" y="4979988"/>
          <p14:tracePt t="27349" x="1450975" y="4979988"/>
          <p14:tracePt t="27364" x="1458913" y="4979988"/>
          <p14:tracePt t="27388" x="1466850" y="4979988"/>
          <p14:tracePt t="27396" x="1466850" y="4995863"/>
          <p14:tracePt t="27685" x="1466850" y="4979988"/>
          <p14:tracePt t="27717" x="1492250" y="4979988"/>
          <p14:tracePt t="27725" x="1516063" y="4979988"/>
          <p14:tracePt t="27740" x="1589088" y="4979988"/>
          <p14:tracePt t="27745" x="1652588" y="4979988"/>
          <p14:tracePt t="27749" x="1725613" y="4979988"/>
          <p14:tracePt t="27757" x="1822450" y="4979988"/>
          <p14:tracePt t="27773" x="1870075" y="4972050"/>
          <p14:tracePt t="27774" x="1958975" y="4964113"/>
          <p14:tracePt t="27782" x="2032000" y="4948238"/>
          <p14:tracePt t="27789" x="2112963" y="4932363"/>
          <p14:tracePt t="27801" x="2176463" y="4916488"/>
          <p14:tracePt t="27806" x="2233613" y="4908550"/>
          <p14:tracePt t="27814" x="2281238" y="4899025"/>
          <p14:tracePt t="27822" x="2306638" y="4899025"/>
          <p14:tracePt t="27830" x="2338388" y="4891088"/>
          <p14:tracePt t="27839" x="2370138" y="4891088"/>
          <p14:tracePt t="27846" x="2386013" y="4891088"/>
          <p14:tracePt t="27856" x="2395538" y="4891088"/>
          <p14:tracePt t="27863" x="2411413" y="4891088"/>
          <p14:tracePt t="27872" x="2419350" y="4891088"/>
          <p14:tracePt t="27982" x="2411413" y="4891088"/>
          <p14:tracePt t="27991" x="2411413" y="4899025"/>
          <p14:tracePt t="28002" x="2395538" y="4899025"/>
          <p14:tracePt t="28009" x="2386013" y="4899025"/>
          <p14:tracePt t="28015" x="2378075" y="4908550"/>
          <p14:tracePt t="28023" x="2362200" y="4916488"/>
          <p14:tracePt t="28034" x="2338388" y="4916488"/>
          <p14:tracePt t="28039" x="2314575" y="4932363"/>
          <p14:tracePt t="28047" x="2281238" y="4948238"/>
          <p14:tracePt t="28056" x="2233613" y="4956175"/>
          <p14:tracePt t="28067" x="2185988" y="4964113"/>
          <p14:tracePt t="28073" x="2097088" y="4972050"/>
          <p14:tracePt t="28079" x="2055813" y="4979988"/>
          <p14:tracePt t="28089" x="1984375" y="4979988"/>
          <p14:tracePt t="28096" x="1927225" y="4979988"/>
          <p14:tracePt t="28105" x="1862138" y="4979988"/>
          <p14:tracePt t="28113" x="1814513" y="4979988"/>
          <p14:tracePt t="28122" x="1757363" y="4979988"/>
          <p14:tracePt t="28128" x="1709738" y="4972050"/>
          <p14:tracePt t="28139" x="1685925" y="4972050"/>
          <p14:tracePt t="28144" x="1652588" y="4964113"/>
          <p14:tracePt t="28152" x="1620838" y="4956175"/>
          <p14:tracePt t="28160" x="1597025" y="4948238"/>
          <p14:tracePt t="28173" x="1589088" y="4948238"/>
          <p14:tracePt t="28177" x="1581150" y="4932363"/>
          <p14:tracePt t="28184" x="1563688" y="4932363"/>
          <p14:tracePt t="28192" x="1555750" y="4932363"/>
          <p14:tracePt t="28224" x="1555750" y="4924425"/>
          <p14:tracePt t="28248" x="1581150" y="4924425"/>
          <p14:tracePt t="28256" x="1604963" y="4916488"/>
          <p14:tracePt t="28264" x="1644650" y="4916488"/>
          <p14:tracePt t="28275" x="1717675" y="4916488"/>
          <p14:tracePt t="28281" x="1798638" y="4916488"/>
          <p14:tracePt t="28289" x="1895475" y="4916488"/>
          <p14:tracePt t="28297" x="2000250" y="4916488"/>
          <p14:tracePt t="28306" x="2047875" y="4924425"/>
          <p14:tracePt t="28313" x="2079625" y="4924425"/>
          <p14:tracePt t="28322" x="2128838" y="4932363"/>
          <p14:tracePt t="28330" x="2176463" y="4932363"/>
          <p14:tracePt t="28339" x="2209800" y="4948238"/>
          <p14:tracePt t="28345" x="2225675" y="4948238"/>
          <p14:tracePt t="28356" x="2241550" y="4948238"/>
          <p14:tracePt t="28363" x="2257425" y="4948238"/>
          <p14:tracePt t="28378" x="2257425" y="4956175"/>
          <p14:tracePt t="28498" x="2257425" y="4964113"/>
          <p14:tracePt t="28804" x="2265363" y="4964113"/>
          <p14:tracePt t="28812" x="2273300" y="4972050"/>
          <p14:tracePt t="28823" x="2306638" y="4979988"/>
          <p14:tracePt t="28829" x="2338388" y="5003800"/>
          <p14:tracePt t="28839" x="2370138" y="5013325"/>
          <p14:tracePt t="28845" x="2378075" y="5021263"/>
          <p14:tracePt t="28852" x="2411413" y="5029200"/>
          <p14:tracePt t="28860" x="2427288" y="5037138"/>
          <p14:tracePt t="28868" x="2459038" y="5060950"/>
          <p14:tracePt t="28876" x="2474913" y="5068888"/>
          <p14:tracePt t="28884" x="2492375" y="5084763"/>
          <p14:tracePt t="28892" x="2500313" y="5100638"/>
          <p14:tracePt t="28900" x="2516188" y="5118100"/>
          <p14:tracePt t="28912" x="2524125" y="5126038"/>
          <p14:tracePt t="28917" x="2532063" y="5149850"/>
          <p14:tracePt t="28924" x="2540000" y="5157788"/>
          <p14:tracePt t="28932" x="2540000" y="5165725"/>
          <p14:tracePt t="28948" x="2547938" y="5173663"/>
          <p14:tracePt t="28956" x="2547938" y="5181600"/>
          <p14:tracePt t="28965" x="2547938" y="5189538"/>
          <p14:tracePt t="28972" x="2547938" y="5205413"/>
          <p14:tracePt t="28983" x="2547938" y="5221288"/>
          <p14:tracePt t="28989" x="2547938" y="5238750"/>
          <p14:tracePt t="28997" x="2547938" y="5254625"/>
          <p14:tracePt t="29006" x="2547938" y="5270500"/>
          <p14:tracePt t="29014" x="2547938" y="5286375"/>
          <p14:tracePt t="29021" x="2547938" y="5310188"/>
          <p14:tracePt t="29030" x="2547938" y="5318125"/>
          <p14:tracePt t="29038" x="2532063" y="5335588"/>
          <p14:tracePt t="29047" x="2524125" y="5343525"/>
          <p14:tracePt t="29053" x="2492375" y="5343525"/>
          <p14:tracePt t="29064" x="2466975" y="5359400"/>
          <p14:tracePt t="29072" x="2443163" y="5359400"/>
          <p14:tracePt t="29081" x="2427288" y="5359400"/>
          <p14:tracePt t="29088" x="2411413" y="5359400"/>
          <p14:tracePt t="29093" x="2378075" y="5359400"/>
          <p14:tracePt t="29101" x="2362200" y="5359400"/>
          <p14:tracePt t="29117" x="2346325" y="5359400"/>
          <p14:tracePt t="29118" x="2338388" y="5359400"/>
          <p14:tracePt t="29126" x="2330450" y="5359400"/>
          <p14:tracePt t="29134" x="2322513" y="5359400"/>
          <p14:tracePt t="29151" x="2314575" y="5359400"/>
          <p14:tracePt t="29657" x="2306638" y="5359400"/>
          <p14:tracePt t="29676" x="2281238" y="5367338"/>
          <p14:tracePt t="29681" x="2273300" y="5367338"/>
          <p14:tracePt t="29689" x="2241550" y="5367338"/>
          <p14:tracePt t="29697" x="2233613" y="5375275"/>
          <p14:tracePt t="29707" x="2217738" y="5375275"/>
          <p14:tracePt t="29714" x="2201863" y="5383213"/>
          <p14:tracePt t="29721" x="2176463" y="5383213"/>
          <p14:tracePt t="29730" x="2160588" y="5383213"/>
          <p14:tracePt t="29740" x="2152650" y="5391150"/>
          <p14:tracePt t="29747" x="2136775" y="5391150"/>
          <p14:tracePt t="29755" x="2128838" y="5391150"/>
          <p14:tracePt t="29764" x="2112963" y="5391150"/>
          <p14:tracePt t="29770" x="2097088" y="5407025"/>
          <p14:tracePt t="29781" x="2063750" y="5407025"/>
          <p14:tracePt t="29786" x="2000250" y="5422900"/>
          <p14:tracePt t="29793" x="1958975" y="5422900"/>
          <p14:tracePt t="29802" x="1903413" y="5430838"/>
          <p14:tracePt t="29812" x="1846263" y="5430838"/>
          <p14:tracePt t="29818" x="1773238" y="5430838"/>
          <p14:tracePt t="29826" x="1717675" y="5430838"/>
          <p14:tracePt t="29834" x="1701800" y="5430838"/>
          <p14:tracePt t="29845" x="1652588" y="5430838"/>
          <p14:tracePt t="29850" x="1620838" y="5430838"/>
          <p14:tracePt t="29858" x="1597025" y="5430838"/>
          <p14:tracePt t="29866" x="1581150" y="5430838"/>
          <p14:tracePt t="29875" x="1555750" y="5430838"/>
          <p14:tracePt t="29882" x="1539875" y="5430838"/>
          <p14:tracePt t="29890" x="1516063" y="5430838"/>
          <p14:tracePt t="29898" x="1500188" y="5430838"/>
          <p14:tracePt t="29909" x="1484313" y="5430838"/>
          <p14:tracePt t="29915" x="1466850" y="5430838"/>
          <p14:tracePt t="29922" x="1458913" y="5430838"/>
          <p14:tracePt t="29930" x="1450975" y="5430838"/>
          <p14:tracePt t="29947" x="1443038" y="5430838"/>
          <p14:tracePt t="29955" x="1435100" y="5430838"/>
          <p14:tracePt t="30075" x="1443038" y="5422900"/>
          <p14:tracePt t="30091" x="1450975" y="5414963"/>
          <p14:tracePt t="30099" x="1458913" y="5414963"/>
          <p14:tracePt t="30116" x="1466850" y="5414963"/>
          <p14:tracePt t="30117" x="1484313" y="5407025"/>
          <p14:tracePt t="30124" x="1500188" y="5407025"/>
          <p14:tracePt t="30131" x="1508125" y="5407025"/>
          <p14:tracePt t="30142" x="1516063" y="5391150"/>
          <p14:tracePt t="30149" x="1531938" y="5391150"/>
          <p14:tracePt t="30156" x="1539875" y="5391150"/>
          <p14:tracePt t="30164" x="1555750" y="5383213"/>
          <p14:tracePt t="30172" x="1563688" y="5383213"/>
          <p14:tracePt t="30181" x="1589088" y="5383213"/>
          <p14:tracePt t="30188" x="1612900" y="5375275"/>
          <p14:tracePt t="30197" x="1644650" y="5375275"/>
          <p14:tracePt t="30206" x="1685925" y="5375275"/>
          <p14:tracePt t="30214" x="1717675" y="5375275"/>
          <p14:tracePt t="30221" x="1765300" y="5375275"/>
          <p14:tracePt t="30231" x="1814513" y="5375275"/>
          <p14:tracePt t="30238" x="1870075" y="5375275"/>
          <p14:tracePt t="30247" x="1927225" y="5375275"/>
          <p14:tracePt t="30253" x="1984375" y="5375275"/>
          <p14:tracePt t="30260" x="2105025" y="5375275"/>
          <p14:tracePt t="30272" x="2185988" y="5375275"/>
          <p14:tracePt t="30280" x="2225675" y="5367338"/>
          <p14:tracePt t="30285" x="2290763" y="5367338"/>
          <p14:tracePt t="30293" x="2322513" y="5367338"/>
          <p14:tracePt t="30301" x="2370138" y="5367338"/>
          <p14:tracePt t="30314" x="2419350" y="5367338"/>
          <p14:tracePt t="30318" x="2443163" y="5367338"/>
          <p14:tracePt t="30325" x="2466975" y="5367338"/>
          <p14:tracePt t="30333" x="2482850" y="5367338"/>
          <p14:tracePt t="30349" x="2500313" y="5367338"/>
          <p14:tracePt t="30350" x="2516188" y="5367338"/>
          <p14:tracePt t="30357" x="2524125" y="5367338"/>
          <p14:tracePt t="30365" x="2532063" y="5375275"/>
          <p14:tracePt t="30374" x="2540000" y="5375275"/>
          <p14:tracePt t="30381" x="2563813" y="5375275"/>
          <p14:tracePt t="30389" x="2571750" y="5383213"/>
          <p14:tracePt t="30407" x="2579688" y="5383213"/>
          <p14:tracePt t="30421" x="2587625" y="5391150"/>
          <p14:tracePt t="30704" x="2605088" y="5391150"/>
          <p14:tracePt t="30713" x="2636838" y="5391150"/>
          <p14:tracePt t="30722" x="2652713" y="5391150"/>
          <p14:tracePt t="30728" x="2693988" y="5391150"/>
          <p14:tracePt t="30735" x="2741613" y="5391150"/>
          <p14:tracePt t="30746" x="2789238" y="5391150"/>
          <p14:tracePt t="30756" x="2838450" y="5391150"/>
          <p14:tracePt t="30760" x="2886075" y="5391150"/>
          <p14:tracePt t="30767" x="2927350" y="5407025"/>
          <p14:tracePt t="30778" x="2959100" y="5414963"/>
          <p14:tracePt t="30783" x="2974975" y="5422900"/>
          <p14:tracePt t="30791" x="3000375" y="5422900"/>
          <p14:tracePt t="30800" x="3055938" y="5422900"/>
          <p14:tracePt t="30807" x="3079750" y="5422900"/>
          <p14:tracePt t="30816" x="3105150" y="5422900"/>
          <p14:tracePt t="30824" x="3136900" y="5422900"/>
          <p14:tracePt t="30832" x="3152775" y="5422900"/>
          <p14:tracePt t="30843" x="3184525" y="5422900"/>
          <p14:tracePt t="30849" x="3209925" y="5430838"/>
          <p14:tracePt t="30856" x="3241675" y="5440363"/>
          <p14:tracePt t="30864" x="3249613" y="5456238"/>
          <p14:tracePt t="30872" x="3265488" y="5464175"/>
          <p14:tracePt t="30881" x="3273425" y="5464175"/>
          <p14:tracePt t="30888" x="3289300" y="5472113"/>
          <p14:tracePt t="30897" x="3297238" y="5472113"/>
          <p14:tracePt t="30905" x="3297238" y="5480050"/>
          <p14:tracePt t="30914" x="3306763" y="5480050"/>
          <p14:tracePt t="31163" x="3314700" y="5480050"/>
          <p14:tracePt t="31171" x="3346450" y="5480050"/>
          <p14:tracePt t="31181" x="3411538" y="5480050"/>
          <p14:tracePt t="31186" x="3443288" y="5480050"/>
          <p14:tracePt t="31197" x="3532188" y="5472113"/>
          <p14:tracePt t="31202" x="3571875" y="5472113"/>
          <p14:tracePt t="31210" x="3636963" y="5472113"/>
          <p14:tracePt t="31221" x="3700463" y="5472113"/>
          <p14:tracePt t="31226" x="3749675" y="5472113"/>
          <p14:tracePt t="31234" x="3773488" y="5472113"/>
          <p14:tracePt t="31242" x="3805238" y="5472113"/>
          <p14:tracePt t="31253" x="3838575" y="5472113"/>
          <p14:tracePt t="31258" x="3862388" y="5480050"/>
          <p14:tracePt t="31266" x="3878263" y="5480050"/>
          <p14:tracePt t="31274" x="3894138" y="5480050"/>
          <p14:tracePt t="31282" x="3919538" y="5480050"/>
          <p14:tracePt t="31298" x="3927475" y="5480050"/>
          <p14:tracePt t="31306" x="3935413" y="5480050"/>
          <p14:tracePt t="31315" x="3943350" y="5480050"/>
          <p14:tracePt t="31323" x="3959225" y="5480050"/>
          <p14:tracePt t="31339" x="3967163" y="5480050"/>
          <p14:tracePt t="31371" x="3975100" y="5480050"/>
          <p14:tracePt t="31822" x="3983038" y="5480050"/>
          <p14:tracePt t="31830" x="3998913" y="5480050"/>
          <p14:tracePt t="31841" x="4024313" y="5480050"/>
          <p14:tracePt t="31847" x="4040188" y="5480050"/>
          <p14:tracePt t="31857" x="4064000" y="5480050"/>
          <p14:tracePt t="31863" x="4079875" y="5480050"/>
          <p14:tracePt t="31872" x="4095750" y="5472113"/>
          <p14:tracePt t="31878" x="4111625" y="5472113"/>
          <p14:tracePt t="31889" x="4129088" y="5472113"/>
          <p14:tracePt t="31895" x="4144963" y="5472113"/>
          <p14:tracePt t="31905" x="4152900" y="5472113"/>
          <p14:tracePt t="31910" x="4176713" y="5472113"/>
          <p14:tracePt t="31918" x="4184650" y="5472113"/>
          <p14:tracePt t="31929" x="4200525" y="5472113"/>
          <p14:tracePt t="31938" x="4217988" y="5472113"/>
          <p14:tracePt t="31942" x="4233863" y="5472113"/>
          <p14:tracePt t="31950" x="4249738" y="5472113"/>
          <p14:tracePt t="31960" x="4257675" y="5472113"/>
          <p14:tracePt t="31967" x="4273550" y="5472113"/>
          <p14:tracePt t="31974" x="4281488" y="5472113"/>
          <p14:tracePt t="31983" x="4289425" y="5472113"/>
          <p14:tracePt t="31999" x="4297363" y="5472113"/>
          <p14:tracePt t="32023" x="4305300" y="5472113"/>
          <p14:tracePt t="32063" x="4322763" y="5472113"/>
          <p14:tracePt t="32071" x="4322763" y="5464175"/>
          <p14:tracePt t="32095" x="4330700" y="5464175"/>
          <p14:tracePt t="32347" x="4354513" y="5464175"/>
          <p14:tracePt t="32356" x="4378325" y="5456238"/>
          <p14:tracePt t="32362" x="4427538" y="5440363"/>
          <p14:tracePt t="32372" x="4459288" y="5422900"/>
          <p14:tracePt t="32377" x="4498975" y="5414963"/>
          <p14:tracePt t="32385" x="4532313" y="5414963"/>
          <p14:tracePt t="32394" x="4556125" y="5407025"/>
          <p14:tracePt t="32401" x="4579938" y="5407025"/>
          <p14:tracePt t="32409" x="4603750" y="5391150"/>
          <p14:tracePt t="32417" x="4629150" y="5391150"/>
          <p14:tracePt t="32429" x="4637088" y="5391150"/>
          <p14:tracePt t="32438" x="4645025" y="5391150"/>
          <p14:tracePt t="32450" x="4652963" y="5391150"/>
          <p14:tracePt t="32498" x="4660900" y="5391150"/>
          <p14:tracePt t="33093" x="4668838" y="5391150"/>
          <p14:tracePt t="33117" x="4684713" y="5391150"/>
          <p14:tracePt t="33150" x="4692650" y="5391150"/>
          <p14:tracePt t="33222" x="4700588" y="5391150"/>
          <p14:tracePt t="33254" x="4708525" y="5391150"/>
          <p14:tracePt t="33278" x="4716463" y="5391150"/>
          <p14:tracePt t="33289" x="4716463" y="5383213"/>
          <p14:tracePt t="38775" x="4741863" y="5391150"/>
          <p14:tracePt t="38783" x="4757738" y="5414963"/>
          <p14:tracePt t="38791" x="4789488" y="5430838"/>
          <p14:tracePt t="38805" x="4813300" y="5456238"/>
          <p14:tracePt t="38810" x="4838700" y="5480050"/>
          <p14:tracePt t="38815" x="4862513" y="5519738"/>
          <p14:tracePt t="38823" x="4894263" y="5561013"/>
          <p14:tracePt t="38833" x="4910138" y="5608638"/>
          <p14:tracePt t="38839" x="4918075" y="5632450"/>
          <p14:tracePt t="38847" x="4918075" y="5689600"/>
          <p14:tracePt t="38855" x="4910138" y="5713413"/>
          <p14:tracePt t="38864" x="4886325" y="5737225"/>
          <p14:tracePt t="38873" x="4838700" y="5762625"/>
          <p14:tracePt t="38879" x="4789488" y="5778500"/>
          <p14:tracePt t="38889" x="4765675" y="5778500"/>
          <p14:tracePt t="38896" x="4716463" y="5786438"/>
          <p14:tracePt t="38905" x="4684713" y="5794375"/>
          <p14:tracePt t="38913" x="4652963" y="5794375"/>
          <p14:tracePt t="38922" x="4603750" y="5794375"/>
          <p14:tracePt t="38930" x="4587875" y="5786438"/>
          <p14:tracePt t="38939" x="4556125" y="5778500"/>
          <p14:tracePt t="38945" x="4540250" y="5745163"/>
          <p14:tracePt t="38952" x="4506913" y="5729288"/>
          <p14:tracePt t="38960" x="4483100" y="5713413"/>
          <p14:tracePt t="38972" x="4459288" y="5689600"/>
          <p14:tracePt t="38977" x="4435475" y="5665788"/>
          <p14:tracePt t="38984" x="4427538" y="5649913"/>
          <p14:tracePt t="38992" x="4402138" y="5624513"/>
          <p14:tracePt t="39000" x="4386263" y="5608638"/>
          <p14:tracePt t="39008" x="4378325" y="5592763"/>
          <p14:tracePt t="39016" x="4370388" y="5576888"/>
          <p14:tracePt t="39024" x="4370388" y="5561013"/>
          <p14:tracePt t="39034" x="4370388" y="5545138"/>
          <p14:tracePt t="39040" x="4354513" y="5535613"/>
          <p14:tracePt t="39064" x="4354513" y="5527675"/>
          <p14:tracePt t="39101" x="4370388" y="5527675"/>
          <p14:tracePt t="39105" x="4378325" y="5527675"/>
          <p14:tracePt t="39115" x="4386263" y="5527675"/>
          <p14:tracePt t="39121" x="4394200" y="5527675"/>
          <p14:tracePt t="39133" x="4402138" y="5527675"/>
          <p14:tracePt t="39338" x="4435475" y="5535613"/>
          <p14:tracePt t="39347" x="4459288" y="5561013"/>
          <p14:tracePt t="39356" x="4491038" y="5576888"/>
          <p14:tracePt t="39362" x="4506913" y="5592763"/>
          <p14:tracePt t="39373" x="4540250" y="5632450"/>
          <p14:tracePt t="39378" x="4564063" y="5681663"/>
          <p14:tracePt t="39389" x="4579938" y="5729288"/>
          <p14:tracePt t="39398" x="4579938" y="5770563"/>
          <p14:tracePt t="39406" x="4579938" y="5826125"/>
          <p14:tracePt t="39412" x="4548188" y="5867400"/>
          <p14:tracePt t="39419" x="4491038" y="5883275"/>
          <p14:tracePt t="39430" x="4410075" y="5899150"/>
          <p14:tracePt t="39439" x="4305300" y="5922963"/>
          <p14:tracePt t="39443" x="4200525" y="5922963"/>
          <p14:tracePt t="39451" x="4111625" y="5922963"/>
          <p14:tracePt t="39459" x="4048125" y="5922963"/>
          <p14:tracePt t="39472" x="3967163" y="5907088"/>
          <p14:tracePt t="39477" x="3870325" y="5891213"/>
          <p14:tracePt t="39483" x="3773488" y="5875338"/>
          <p14:tracePt t="39491" x="3709988" y="5849938"/>
          <p14:tracePt t="39500" x="3636963" y="5842000"/>
          <p14:tracePt t="39507" x="3613150" y="5842000"/>
          <p14:tracePt t="39515" x="3563938" y="5834063"/>
          <p14:tracePt t="39523" x="3532188" y="5826125"/>
          <p14:tracePt t="39532" x="3516313" y="5826125"/>
          <p14:tracePt t="39539" x="3508375" y="5826125"/>
          <p14:tracePt t="39547" x="3490913" y="5826125"/>
          <p14:tracePt t="39566" x="3490913" y="5818188"/>
          <p14:tracePt t="39572" x="3490913" y="5802313"/>
          <p14:tracePt t="39579" x="3490913" y="5794375"/>
          <p14:tracePt t="39589" x="3490913" y="5778500"/>
          <p14:tracePt t="39606" x="3524250" y="5745163"/>
          <p14:tracePt t="39606" x="3556000" y="5721350"/>
          <p14:tracePt t="39613" x="3603625" y="5689600"/>
          <p14:tracePt t="39622" x="3652838" y="5665788"/>
          <p14:tracePt t="39628" x="3709988" y="5640388"/>
          <p14:tracePt t="39639" x="3765550" y="5624513"/>
          <p14:tracePt t="39645" x="3822700" y="5616575"/>
          <p14:tracePt t="39652" x="3878263" y="5608638"/>
          <p14:tracePt t="39660" x="3935413" y="5592763"/>
          <p14:tracePt t="39672" x="3983038" y="5592763"/>
          <p14:tracePt t="39676" x="4032250" y="5592763"/>
          <p14:tracePt t="39684" x="4079875" y="5592763"/>
          <p14:tracePt t="39692" x="4129088" y="5592763"/>
          <p14:tracePt t="39706" x="4184650" y="5592763"/>
          <p14:tracePt t="39710" x="4241800" y="5592763"/>
          <p14:tracePt t="39716" x="4305300" y="5592763"/>
          <p14:tracePt t="39724" x="4370388" y="5592763"/>
          <p14:tracePt t="39733" x="4435475" y="5584825"/>
          <p14:tracePt t="39740" x="4506913" y="5584825"/>
          <p14:tracePt t="39748" x="4579938" y="5576888"/>
          <p14:tracePt t="39756" x="4629150" y="5576888"/>
          <p14:tracePt t="39765" x="4652963" y="5568950"/>
          <p14:tracePt t="39773" x="4700588" y="5568950"/>
          <p14:tracePt t="39781" x="4733925" y="5561013"/>
          <p14:tracePt t="39789" x="4757738" y="5535613"/>
          <p14:tracePt t="39797" x="4765675" y="5527675"/>
          <p14:tracePt t="39917" x="4716463" y="5495925"/>
          <p14:tracePt t="39925" x="4700588" y="5472113"/>
          <p14:tracePt t="39938" x="4684713" y="5440363"/>
          <p14:tracePt t="39943" x="4684713" y="5391150"/>
          <p14:tracePt t="39950" x="4684713" y="5326063"/>
          <p14:tracePt t="39958" x="4684713" y="5254625"/>
          <p14:tracePt t="39968" x="4708525" y="5149850"/>
          <p14:tracePt t="39974" x="4797425" y="4899025"/>
          <p14:tracePt t="39982" x="4975225" y="4552950"/>
          <p14:tracePt t="39990" x="5224463" y="4102100"/>
          <p14:tracePt t="40000" x="5572125" y="3602038"/>
          <p14:tracePt t="40006" x="6240463" y="2755900"/>
          <p14:tracePt t="40014" x="6523038" y="2546350"/>
          <p14:tracePt t="40022" x="7096125" y="2143125"/>
          <p14:tracePt t="40030" x="7643813" y="1844675"/>
          <p14:tracePt t="40039" x="7861300" y="1757363"/>
          <p14:tracePt t="40046" x="8313738" y="1595438"/>
          <p14:tracePt t="40055" x="8466138" y="1555750"/>
          <p14:tracePt t="40062" x="8740775" y="1482725"/>
          <p14:tracePt t="40073" x="8829675" y="1466850"/>
          <p14:tracePt t="40078" x="8877300" y="1450975"/>
          <p14:tracePt t="40089" x="8990013" y="1435100"/>
          <p14:tracePt t="40096" x="9047163" y="1417638"/>
          <p14:tracePt t="40106" x="9086850" y="1417638"/>
          <p14:tracePt t="40112" x="9112250" y="1417638"/>
          <p14:tracePt t="40127" x="9112250" y="1435100"/>
          <p14:tracePt t="40139" x="9096375" y="1450975"/>
          <p14:tracePt t="40143" x="9070975" y="1482725"/>
          <p14:tracePt t="40151" x="9023350" y="1531938"/>
          <p14:tracePt t="40159" x="8982075" y="1555750"/>
          <p14:tracePt t="40172" x="8974138" y="1579563"/>
          <p14:tracePt t="40177" x="8942388" y="1595438"/>
          <p14:tracePt t="40183" x="8902700" y="1619250"/>
          <p14:tracePt t="40191" x="8885238" y="1636713"/>
          <p14:tracePt t="40200" x="8845550" y="1652588"/>
          <p14:tracePt t="40207" x="8821738" y="1652588"/>
          <p14:tracePt t="40215" x="8789988" y="1668463"/>
          <p14:tracePt t="40223" x="8740775" y="1676400"/>
          <p14:tracePt t="40234" x="8701088" y="1676400"/>
          <p14:tracePt t="40240" x="8643938" y="1684338"/>
          <p14:tracePt t="40247" x="8596313" y="1692275"/>
          <p14:tracePt t="40256" x="8539163" y="1700213"/>
          <p14:tracePt t="40266" x="8491538" y="1724025"/>
          <p14:tracePt t="40273" x="8474075" y="1731963"/>
          <p14:tracePt t="40280" x="8426450" y="1739900"/>
          <p14:tracePt t="40289" x="8402638" y="1749425"/>
          <p14:tracePt t="40296" x="8377238" y="1757363"/>
          <p14:tracePt t="40306" x="8361363" y="1757363"/>
          <p14:tracePt t="40312" x="8337550" y="1773238"/>
          <p14:tracePt t="40322" x="8329613" y="1773238"/>
          <p14:tracePt t="40328" x="8321675" y="1757363"/>
          <p14:tracePt t="40343" x="8313738" y="1731963"/>
          <p14:tracePt t="40347" x="8305800" y="1700213"/>
          <p14:tracePt t="40356" x="8305800" y="1652588"/>
          <p14:tracePt t="40361" x="8305800" y="1636713"/>
          <p14:tracePt t="40513" x="8297863" y="1636713"/>
          <p14:tracePt t="40521" x="8264525" y="1636713"/>
          <p14:tracePt t="40529" x="8224838" y="1627188"/>
          <p14:tracePt t="40540" x="8201025" y="1603375"/>
          <p14:tracePt t="40545" x="8159750" y="1579563"/>
          <p14:tracePt t="40556" x="8128000" y="1547813"/>
          <p14:tracePt t="40563" x="8104188" y="1531938"/>
          <p14:tracePt t="40572" x="8096250" y="1498600"/>
          <p14:tracePt t="40580" x="8062913" y="1466850"/>
          <p14:tracePt t="40588" x="8039100" y="1401763"/>
          <p14:tracePt t="40593" x="8023225" y="1346200"/>
          <p14:tracePt t="40605" x="8023225" y="1289050"/>
          <p14:tracePt t="40610" x="8023225" y="1192213"/>
          <p14:tracePt t="40618" x="8054975" y="1136650"/>
          <p14:tracePt t="40626" x="8112125" y="1079500"/>
          <p14:tracePt t="40639" x="8175625" y="1023938"/>
          <p14:tracePt t="40644" x="8272463" y="966788"/>
          <p14:tracePt t="40650" x="8369300" y="927100"/>
          <p14:tracePt t="40658" x="8474075" y="903288"/>
          <p14:tracePt t="40666" x="8531225" y="885825"/>
          <p14:tracePt t="40674" x="8620125" y="862013"/>
          <p14:tracePt t="40682" x="8693150" y="854075"/>
          <p14:tracePt t="40690" x="8724900" y="854075"/>
          <p14:tracePt t="40698" x="8772525" y="838200"/>
          <p14:tracePt t="40706" x="8813800" y="838200"/>
          <p14:tracePt t="40714" x="8829675" y="838200"/>
          <p14:tracePt t="40722" x="8837613" y="838200"/>
          <p14:tracePt t="40730" x="8845550" y="838200"/>
          <p14:tracePt t="40754" x="8837613" y="862013"/>
          <p14:tracePt t="40763" x="8813800" y="869950"/>
          <p14:tracePt t="40773" x="8764588" y="877888"/>
          <p14:tracePt t="40779" x="8716963" y="885825"/>
          <p14:tracePt t="40789" x="8667750" y="885825"/>
          <p14:tracePt t="40796" x="8612188" y="885825"/>
          <p14:tracePt t="40806" x="8555038" y="885825"/>
          <p14:tracePt t="40811" x="8507413" y="885825"/>
          <p14:tracePt t="40819" x="8482013" y="885825"/>
          <p14:tracePt t="40827" x="8434388" y="877888"/>
          <p14:tracePt t="40842" x="8410575" y="869950"/>
          <p14:tracePt t="40843" x="8386763" y="854075"/>
          <p14:tracePt t="40851" x="8369300" y="830263"/>
          <p14:tracePt t="40859" x="8361363" y="806450"/>
          <p14:tracePt t="40867" x="8361363" y="781050"/>
          <p14:tracePt t="40879" x="8361363" y="765175"/>
          <p14:tracePt t="40883" x="8361363" y="749300"/>
          <p14:tracePt t="40891" x="8361363" y="717550"/>
          <p14:tracePt t="40899" x="8369300" y="701675"/>
          <p14:tracePt t="40908" x="8402638" y="676275"/>
          <p14:tracePt t="40915" x="8426450" y="660400"/>
          <p14:tracePt t="40923" x="8466138" y="652463"/>
          <p14:tracePt t="40931" x="8515350" y="644525"/>
          <p14:tracePt t="40941" x="8562975" y="644525"/>
          <p14:tracePt t="40948" x="8620125" y="644525"/>
          <p14:tracePt t="40956" x="8675688" y="644525"/>
          <p14:tracePt t="40964" x="8724900" y="644525"/>
          <p14:tracePt t="40972" x="8748713" y="644525"/>
          <p14:tracePt t="40980" x="8789988" y="644525"/>
          <p14:tracePt t="40988" x="8821738" y="644525"/>
          <p14:tracePt t="40997" x="8837613" y="652463"/>
          <p14:tracePt t="41005" x="8853488" y="652463"/>
          <p14:tracePt t="41014" x="8869363" y="652463"/>
          <p14:tracePt t="41029" x="8877300" y="652463"/>
          <p14:tracePt t="41060" x="8877300" y="660400"/>
          <p14:tracePt t="41076" x="8885238" y="660400"/>
          <p14:tracePt t="41310" x="8885238" y="668338"/>
          <p14:tracePt t="41318" x="8877300" y="684213"/>
          <p14:tracePt t="41326" x="8877300" y="701675"/>
          <p14:tracePt t="41334" x="8869363" y="709613"/>
          <p14:tracePt t="41343" x="8853488" y="725488"/>
          <p14:tracePt t="41350" x="8837613" y="749300"/>
          <p14:tracePt t="41358" x="8821738" y="757238"/>
          <p14:tracePt t="41366" x="8764588" y="765175"/>
          <p14:tracePt t="41374" x="8701088" y="765175"/>
          <p14:tracePt t="41382" x="8628063" y="765175"/>
          <p14:tracePt t="41390" x="8531225" y="757238"/>
          <p14:tracePt t="41398" x="8442325" y="733425"/>
          <p14:tracePt t="41407" x="8386763" y="725488"/>
          <p14:tracePt t="41414" x="8281988" y="709613"/>
          <p14:tracePt t="41422" x="8193088" y="684213"/>
          <p14:tracePt t="41431" x="8104188" y="660400"/>
          <p14:tracePt t="41442" x="8039100" y="628650"/>
          <p14:tracePt t="41450" x="7974013" y="604838"/>
          <p14:tracePt t="41455" x="7958138" y="579438"/>
          <p14:tracePt t="41464" x="7918450" y="563563"/>
          <p14:tracePt t="41473" x="7894638" y="547688"/>
          <p14:tracePt t="41481" x="7869238" y="523875"/>
          <p14:tracePt t="41488" x="7861300" y="508000"/>
          <p14:tracePt t="41497" x="7853363" y="492125"/>
          <p14:tracePt t="41504" x="7853363" y="476250"/>
          <p14:tracePt t="41514" x="7853363" y="450850"/>
          <p14:tracePt t="41520" x="7853363" y="442913"/>
          <p14:tracePt t="41527" x="7853363" y="419100"/>
          <p14:tracePt t="41535" x="7869238" y="403225"/>
          <p14:tracePt t="41547" x="7894638" y="379413"/>
          <p14:tracePt t="41552" x="7934325" y="361950"/>
          <p14:tracePt t="41559" x="7942263" y="354013"/>
          <p14:tracePt t="41567" x="7958138" y="354013"/>
          <p14:tracePt t="41581" x="7974013" y="346075"/>
          <p14:tracePt t="41585" x="8007350" y="346075"/>
          <p14:tracePt t="41825" x="7999413" y="346075"/>
          <p14:tracePt t="41833" x="7991475" y="346075"/>
          <p14:tracePt t="41841" x="7958138" y="346075"/>
          <p14:tracePt t="41849" x="7950200" y="354013"/>
          <p14:tracePt t="41857" x="7918450" y="354013"/>
          <p14:tracePt t="41865" x="7902575" y="354013"/>
          <p14:tracePt t="41876" x="7894638" y="361950"/>
          <p14:tracePt t="41881" x="7869238" y="361950"/>
          <p14:tracePt t="41889" x="7861300" y="361950"/>
          <p14:tracePt t="41897" x="7861300" y="371475"/>
          <p14:tracePt t="41905" x="7853363" y="371475"/>
          <p14:tracePt t="42332" x="7861300" y="371475"/>
          <p14:tracePt t="42342" x="7869238" y="371475"/>
          <p14:tracePt t="42352" x="7886700" y="371475"/>
          <p14:tracePt t="42356" x="7894638" y="371475"/>
          <p14:tracePt t="42364" x="7910513" y="379413"/>
          <p14:tracePt t="42373" x="7934325" y="379413"/>
          <p14:tracePt t="42391" x="7950200" y="395288"/>
          <p14:tracePt t="42396" x="7958138" y="403225"/>
          <p14:tracePt t="42406" x="7974013" y="403225"/>
          <p14:tracePt t="42423" x="7999413" y="411163"/>
          <p14:tracePt t="42430" x="8015288" y="411163"/>
          <p14:tracePt t="42440" x="8039100" y="419100"/>
          <p14:tracePt t="42446" x="8047038" y="419100"/>
          <p14:tracePt t="42457" x="8070850" y="427038"/>
          <p14:tracePt t="42463" x="8104188" y="427038"/>
          <p14:tracePt t="42473" x="8120063" y="427038"/>
          <p14:tracePt t="42481" x="8143875" y="427038"/>
          <p14:tracePt t="42489" x="8159750" y="442913"/>
          <p14:tracePt t="42496" x="8175625" y="442913"/>
          <p14:tracePt t="42506" x="8193088" y="442913"/>
          <p14:tracePt t="42513" x="8201025" y="442913"/>
          <p14:tracePt t="42539" x="8208963" y="442913"/>
          <p14:tracePt t="43499" x="8216900" y="442913"/>
          <p14:tracePt t="43507" x="8224838" y="450850"/>
          <p14:tracePt t="43518" x="8224838" y="458788"/>
          <p14:tracePt t="43523" x="8232775" y="458788"/>
          <p14:tracePt t="43531" x="8248650" y="458788"/>
          <p14:tracePt t="43539" x="8248650" y="466725"/>
          <p14:tracePt t="43555" x="8256588" y="466725"/>
          <p14:tracePt t="43687" x="8264525" y="466725"/>
          <p14:tracePt t="44192" x="8264525" y="476250"/>
          <p14:tracePt t="44200" x="8281988" y="508000"/>
          <p14:tracePt t="44210" x="8305800" y="531813"/>
          <p14:tracePt t="44218" x="8313738" y="571500"/>
          <p14:tracePt t="44231" x="8337550" y="660400"/>
          <p14:tracePt t="44239" x="8361363" y="709613"/>
          <p14:tracePt t="44249" x="8369300" y="749300"/>
          <p14:tracePt t="44255" x="8369300" y="765175"/>
          <p14:tracePt t="44264" x="8386763" y="822325"/>
          <p14:tracePt t="44272" x="8386763" y="869950"/>
          <p14:tracePt t="44281" x="8402638" y="911225"/>
          <p14:tracePt t="44290" x="8410575" y="958850"/>
          <p14:tracePt t="44298" x="8410575" y="1039813"/>
          <p14:tracePt t="44305" x="8410575" y="1112838"/>
          <p14:tracePt t="44315" x="8410575" y="1192213"/>
          <p14:tracePt t="44321" x="8410575" y="1289050"/>
          <p14:tracePt t="44331" x="8402638" y="1385888"/>
          <p14:tracePt t="44338" x="8386763" y="1435100"/>
          <p14:tracePt t="44357" x="8369300" y="1514475"/>
          <p14:tracePt t="44359" x="8337550" y="1595438"/>
          <p14:tracePt t="44365" x="8313738" y="1676400"/>
          <p14:tracePt t="44373" x="8281988" y="1731963"/>
          <p14:tracePt t="44382" x="8248650" y="1789113"/>
          <p14:tracePt t="44389" x="8208963" y="1836738"/>
          <p14:tracePt t="44396" x="8159750" y="1878013"/>
          <p14:tracePt t="44406" x="8112125" y="1901825"/>
          <p14:tracePt t="44415" x="8062913" y="1933575"/>
          <p14:tracePt t="44422" x="8007350" y="1949450"/>
          <p14:tracePt t="44430" x="7958138" y="1966913"/>
          <p14:tracePt t="44439" x="7902575" y="1990725"/>
          <p14:tracePt t="44448" x="7797800" y="1998663"/>
          <p14:tracePt t="44456" x="7740650" y="2006600"/>
          <p14:tracePt t="44464" x="7693025" y="2006600"/>
          <p14:tracePt t="44473" x="7643813" y="2006600"/>
          <p14:tracePt t="44482" x="7596188" y="2006600"/>
          <p14:tracePt t="44490" x="7580313" y="2006600"/>
          <p14:tracePt t="44497" x="7546975" y="2006600"/>
          <p14:tracePt t="44506" x="7523163" y="2006600"/>
          <p14:tracePt t="44515" x="7491413" y="1998663"/>
          <p14:tracePt t="44523" x="7458075" y="1990725"/>
          <p14:tracePt t="44530" x="7434263" y="1982788"/>
          <p14:tracePt t="44539" x="7426325" y="1966913"/>
          <p14:tracePt t="44548" x="7402513" y="1949450"/>
          <p14:tracePt t="44556" x="7386638" y="1925638"/>
          <p14:tracePt t="44563" x="7370763" y="1901825"/>
          <p14:tracePt t="44573" x="7353300" y="1893888"/>
          <p14:tracePt t="44581" x="7345363" y="1878013"/>
          <p14:tracePt t="44589" x="7337425" y="1862138"/>
          <p14:tracePt t="44596" x="7329488" y="1854200"/>
          <p14:tracePt t="44606" x="7329488" y="1844675"/>
          <p14:tracePt t="44617" x="7321550" y="1836738"/>
          <p14:tracePt t="44642" x="7329488" y="1836738"/>
          <p14:tracePt t="44650" x="7345363" y="1828800"/>
          <p14:tracePt t="44658" x="7353300" y="1820863"/>
          <p14:tracePt t="44666" x="7378700" y="1820863"/>
          <p14:tracePt t="44680" x="7402513" y="1804988"/>
          <p14:tracePt t="44683" x="7442200" y="1804988"/>
          <p14:tracePt t="44690" x="7450138" y="1804988"/>
          <p14:tracePt t="44698" x="7475538" y="1804988"/>
          <p14:tracePt t="44714" x="7491413" y="1804988"/>
          <p14:tracePt t="44714" x="7499350" y="1804988"/>
          <p14:tracePt t="44730" x="7507288" y="1804988"/>
          <p14:tracePt t="44746" x="7499350" y="1804988"/>
          <p14:tracePt t="44754" x="7475538" y="1804988"/>
          <p14:tracePt t="44764" x="7434263" y="1804988"/>
          <p14:tracePt t="44770" x="7394575" y="1804988"/>
          <p14:tracePt t="44781" x="7378700" y="1804988"/>
          <p14:tracePt t="44787" x="7337425" y="1804988"/>
          <p14:tracePt t="44797" x="7321550" y="1804988"/>
          <p14:tracePt t="44803" x="7297738" y="1804988"/>
          <p14:tracePt t="44814" x="7281863" y="1804988"/>
          <p14:tracePt t="44820" x="7273925" y="1797050"/>
          <p14:tracePt t="44827" x="7265988" y="1797050"/>
          <p14:tracePt t="44846" x="7248525" y="1797050"/>
          <p14:tracePt t="44851" x="7248525" y="1789113"/>
          <p14:tracePt t="44875" x="7248525" y="1781175"/>
          <p14:tracePt t="45937" x="7265988" y="1781175"/>
          <p14:tracePt t="45946" x="7273925" y="1781175"/>
          <p14:tracePt t="45956" x="7273925" y="1773238"/>
          <p14:tracePt t="45962" x="7281863" y="1773238"/>
          <p14:tracePt t="45971" x="7289800" y="1773238"/>
          <p14:tracePt t="45980" x="7297738" y="1757363"/>
          <p14:tracePt t="45997" x="7305675" y="1749425"/>
          <p14:tracePt t="46005" x="7321550" y="1749425"/>
          <p14:tracePt t="46026" x="7329488" y="1749425"/>
          <p14:tracePt t="46066" x="7329488" y="1739900"/>
          <p14:tracePt t="46074" x="7337425" y="1739900"/>
          <p14:tracePt t="46083" x="7345363" y="1739900"/>
          <p14:tracePt t="46090" x="7353300" y="1739900"/>
          <p14:tracePt t="46098" x="7370763" y="1739900"/>
          <p14:tracePt t="46106" x="7386638" y="1739900"/>
          <p14:tracePt t="46114" x="7394575" y="1731963"/>
          <p14:tracePt t="46130" x="7402513" y="1731963"/>
          <p14:tracePt t="46156" x="7418388" y="1731963"/>
          <p14:tracePt t="46189" x="7426325" y="1724025"/>
          <p14:tracePt t="46196" x="7434263" y="1724025"/>
          <p14:tracePt t="46211" x="7442200" y="1724025"/>
          <p14:tracePt t="46227" x="7450138" y="1724025"/>
          <p14:tracePt t="46251" x="7458075" y="1724025"/>
          <p14:tracePt t="46259" x="7458075" y="1708150"/>
          <p14:tracePt t="46307" x="7475538" y="1708150"/>
          <p14:tracePt t="46325" x="7483475" y="1708150"/>
          <p14:tracePt t="46340" x="7491413" y="1708150"/>
          <p14:tracePt t="46356" x="7499350" y="1708150"/>
          <p14:tracePt t="46372" x="7507288" y="1708150"/>
          <p14:tracePt t="46396" x="7523163" y="1708150"/>
          <p14:tracePt t="46533" x="7531100" y="1708150"/>
          <p14:tracePt t="46541" x="7546975" y="1700213"/>
          <p14:tracePt t="46549" x="7554913" y="1700213"/>
          <p14:tracePt t="46560" x="7562850" y="1700213"/>
          <p14:tracePt t="46565" x="7580313" y="1700213"/>
          <p14:tracePt t="46573" x="7588250" y="1700213"/>
          <p14:tracePt t="46581" x="7596188" y="1700213"/>
          <p14:tracePt t="46597" x="7604125" y="1700213"/>
          <p14:tracePt t="46637" x="7612063" y="1700213"/>
          <p14:tracePt t="46654" x="7627938" y="1692275"/>
          <p14:tracePt t="46678" x="7635875" y="1692275"/>
          <p14:tracePt t="46710" x="7643813" y="1692275"/>
          <p14:tracePt t="46758" x="7651750" y="1692275"/>
          <p14:tracePt t="46766" x="7659688" y="1692275"/>
          <p14:tracePt t="46774" x="7685088" y="1692275"/>
          <p14:tracePt t="46789" x="7693025" y="1692275"/>
          <p14:tracePt t="46795" x="7708900" y="1692275"/>
          <p14:tracePt t="46806" x="7732713" y="1692275"/>
          <p14:tracePt t="46809" x="7740650" y="1700213"/>
          <p14:tracePt t="46823" x="7748588" y="1700213"/>
          <p14:tracePt t="46830" x="7756525" y="1708150"/>
          <p14:tracePt t="46863" x="7764463" y="1708150"/>
          <p14:tracePt t="46871" x="7781925" y="1724025"/>
          <p14:tracePt t="46881" x="7789863" y="1731963"/>
          <p14:tracePt t="46887" x="7805738" y="1749425"/>
          <p14:tracePt t="46897" x="7821613" y="1757363"/>
          <p14:tracePt t="46905" x="7845425" y="1781175"/>
          <p14:tracePt t="46915" x="7853363" y="1789113"/>
          <p14:tracePt t="46920" x="7861300" y="1797050"/>
          <p14:tracePt t="46931" x="7869238" y="1804988"/>
          <p14:tracePt t="46935" x="7869238" y="1820863"/>
          <p14:tracePt t="46943" x="7886700" y="1828800"/>
          <p14:tracePt t="46959" x="7886700" y="1836738"/>
          <p14:tracePt t="46985" x="7886700" y="1844675"/>
          <p14:tracePt t="47008" x="7886700" y="1854200"/>
          <p14:tracePt t="47016" x="7869238" y="1854200"/>
          <p14:tracePt t="47024" x="7869238" y="1862138"/>
          <p14:tracePt t="47032" x="7861300" y="1862138"/>
          <p14:tracePt t="47040" x="7861300" y="1878013"/>
          <p14:tracePt t="47049" x="7853363" y="1885950"/>
          <p14:tracePt t="47056" x="7845425" y="1885950"/>
          <p14:tracePt t="47064" x="7821613" y="1893888"/>
          <p14:tracePt t="47072" x="7813675" y="1901825"/>
          <p14:tracePt t="47083" x="7797800" y="1901825"/>
          <p14:tracePt t="47090" x="7781925" y="1901825"/>
          <p14:tracePt t="47096" x="7756525" y="1901825"/>
          <p14:tracePt t="47106" x="7740650" y="1901825"/>
          <p14:tracePt t="47114" x="7716838" y="1901825"/>
          <p14:tracePt t="47122" x="7700963" y="1901825"/>
          <p14:tracePt t="47128" x="7677150" y="1893888"/>
          <p14:tracePt t="47139" x="7651750" y="1885950"/>
          <p14:tracePt t="47146" x="7643813" y="1878013"/>
          <p14:tracePt t="47156" x="7627938" y="1854200"/>
          <p14:tracePt t="47162" x="7612063" y="1844675"/>
          <p14:tracePt t="47169" x="7604125" y="1836738"/>
          <p14:tracePt t="47177" x="7596188" y="1828800"/>
          <p14:tracePt t="47189" x="7596188" y="1820863"/>
          <p14:tracePt t="47195" x="7588250" y="1804988"/>
          <p14:tracePt t="47201" x="7588250" y="1797050"/>
          <p14:tracePt t="47209" x="7588250" y="1789113"/>
          <p14:tracePt t="47222" x="7588250" y="1773238"/>
          <p14:tracePt t="47233" x="7588250" y="1757363"/>
          <p14:tracePt t="47241" x="7596188" y="1749425"/>
          <p14:tracePt t="47250" x="7596188" y="1739900"/>
          <p14:tracePt t="47257" x="7604125" y="1739900"/>
          <p14:tracePt t="47265" x="7612063" y="1731963"/>
          <p14:tracePt t="47298" x="7627938" y="1731963"/>
          <p14:tracePt t="47355" x="7635875" y="1739900"/>
          <p14:tracePt t="47370" x="7635875" y="1749425"/>
          <p14:tracePt t="47381" x="7635875" y="1757363"/>
          <p14:tracePt t="47388" x="7635875" y="1773238"/>
          <p14:tracePt t="47397" x="7635875" y="1781175"/>
          <p14:tracePt t="47404" x="7635875" y="1789113"/>
          <p14:tracePt t="47416" x="7635875" y="1797050"/>
          <p14:tracePt t="47421" x="7635875" y="1804988"/>
          <p14:tracePt t="47442" x="7635875" y="1820863"/>
          <p14:tracePt t="47458" x="7635875" y="1828800"/>
          <p14:tracePt t="47459" x="7612063" y="1828800"/>
          <p14:tracePt t="47466" x="7596188" y="1828800"/>
          <p14:tracePt t="47477" x="7588250" y="1828800"/>
          <p14:tracePt t="47483" x="7554913" y="1828800"/>
          <p14:tracePt t="47491" x="7539038" y="1828800"/>
          <p14:tracePt t="47499" x="7531100" y="1828800"/>
          <p14:tracePt t="47507" x="7507288" y="1828800"/>
          <p14:tracePt t="47516" x="7499350" y="1828800"/>
          <p14:tracePt t="47523" x="7491413" y="1820863"/>
          <p14:tracePt t="47531" x="7491413" y="1804988"/>
          <p14:tracePt t="47541" x="7483475" y="1797050"/>
          <p14:tracePt t="47563" x="7483475" y="1789113"/>
          <p14:tracePt t="47612" x="7475538" y="1789113"/>
          <p14:tracePt t="47716" x="7458075" y="1789113"/>
          <p14:tracePt t="47732" x="7450138" y="1789113"/>
          <p14:tracePt t="47763" x="7442200" y="1781175"/>
          <p14:tracePt t="47777" x="7442200" y="1773238"/>
          <p14:tracePt t="47793" x="7442200" y="1757363"/>
          <p14:tracePt t="47877" x="7458075" y="1757363"/>
          <p14:tracePt t="47885" x="7499350" y="1757363"/>
          <p14:tracePt t="47893" x="7539038" y="1757363"/>
          <p14:tracePt t="47901" x="7580313" y="1757363"/>
          <p14:tracePt t="47909" x="7627938" y="1757363"/>
          <p14:tracePt t="47917" x="7677150" y="1757363"/>
          <p14:tracePt t="47925" x="7716838" y="1757363"/>
          <p14:tracePt t="47933" x="7764463" y="1757363"/>
          <p14:tracePt t="47950" x="7861300" y="1757363"/>
          <p14:tracePt t="47957" x="7902575" y="1757363"/>
          <p14:tracePt t="47965" x="7942263" y="1757363"/>
          <p14:tracePt t="47973" x="7991475" y="1757363"/>
          <p14:tracePt t="47990" x="8080375" y="1757363"/>
          <p14:tracePt t="47998" x="8104188" y="1757363"/>
          <p14:tracePt t="48006" x="8128000" y="1757363"/>
          <p14:tracePt t="48025" x="8175625" y="1757363"/>
          <p14:tracePt t="48030" x="8201025" y="1757363"/>
          <p14:tracePt t="48040" x="8208963" y="1757363"/>
          <p14:tracePt t="48056" x="8216900" y="1757363"/>
          <p14:tracePt t="48072" x="8224838" y="1757363"/>
          <p14:tracePt t="48159" x="8216900" y="1757363"/>
          <p14:tracePt t="48450" x="8224838" y="1757363"/>
          <p14:tracePt t="48459" x="8248650" y="1757363"/>
          <p14:tracePt t="48464" x="8264525" y="1757363"/>
          <p14:tracePt t="48472" x="8297863" y="1749425"/>
          <p14:tracePt t="48485" x="8321675" y="1749425"/>
          <p14:tracePt t="48489" x="8329613" y="1749425"/>
          <p14:tracePt t="48497" x="8361363" y="1749425"/>
          <p14:tracePt t="48505" x="8386763" y="1749425"/>
          <p14:tracePt t="48518" x="8402638" y="1749425"/>
          <p14:tracePt t="48523" x="8418513" y="1749425"/>
          <p14:tracePt t="48529" x="8426450" y="1749425"/>
          <p14:tracePt t="48537" x="8434388" y="1749425"/>
          <p14:tracePt t="48553" x="8442325" y="1749425"/>
          <p14:tracePt t="48690" x="8458200" y="1749425"/>
          <p14:tracePt t="48706" x="8466138" y="1749425"/>
          <p14:tracePt t="48716" x="8474075" y="1749425"/>
          <p14:tracePt t="48738" x="8482013" y="1749425"/>
          <p14:tracePt t="49269" x="8491538" y="1749425"/>
          <p14:tracePt t="49285" x="8507413" y="1749425"/>
          <p14:tracePt t="49293" x="8515350" y="1749425"/>
          <p14:tracePt t="49309" x="8523288" y="1749425"/>
          <p14:tracePt t="49330" x="8531225" y="1749425"/>
          <p14:tracePt t="49358" x="8539163" y="1749425"/>
          <p14:tracePt t="49422" x="8539163" y="1757363"/>
          <p14:tracePt t="49441" x="8539163" y="1773238"/>
          <p14:tracePt t="49448" x="8539163" y="1781175"/>
          <p14:tracePt t="49454" x="8539163" y="1789113"/>
          <p14:tracePt t="49471" x="8539163" y="1797050"/>
          <p14:tracePt t="49496" x="8539163" y="1804988"/>
          <p14:tracePt t="49519" x="8531225" y="1820863"/>
          <p14:tracePt t="49527" x="8515350" y="1820863"/>
          <p14:tracePt t="49535" x="8507413" y="1828800"/>
          <p14:tracePt t="49547" x="8474075" y="1836738"/>
          <p14:tracePt t="49552" x="8442325" y="1844675"/>
          <p14:tracePt t="49559" x="8418513" y="1854200"/>
          <p14:tracePt t="49567" x="8377238" y="1862138"/>
          <p14:tracePt t="49581" x="8337550" y="1862138"/>
          <p14:tracePt t="49585" x="8305800" y="1862138"/>
          <p14:tracePt t="49591" x="8264525" y="1862138"/>
          <p14:tracePt t="49599" x="8216900" y="1862138"/>
          <p14:tracePt t="49614" x="8175625" y="1878013"/>
          <p14:tracePt t="49620" x="8128000" y="1878013"/>
          <p14:tracePt t="49631" x="8080375" y="1878013"/>
          <p14:tracePt t="49635" x="8023225" y="1878013"/>
          <p14:tracePt t="49640" x="7974013" y="1878013"/>
          <p14:tracePt t="49648" x="7918450" y="1878013"/>
          <p14:tracePt t="49656" x="7869238" y="1885950"/>
          <p14:tracePt t="49664" x="7821613" y="1885950"/>
          <p14:tracePt t="49673" x="7805738" y="1885950"/>
          <p14:tracePt t="49681" x="7764463" y="1885950"/>
          <p14:tracePt t="49688" x="7748588" y="1885950"/>
          <p14:tracePt t="49697" x="7732713" y="1885950"/>
          <p14:tracePt t="49704" x="7708900" y="1885950"/>
          <p14:tracePt t="49714" x="7700963" y="1885950"/>
          <p14:tracePt t="49720" x="7693025" y="1885950"/>
          <p14:tracePt t="49736" x="7685088" y="1885950"/>
          <p14:tracePt t="49810" x="7685088" y="1878013"/>
          <p14:tracePt t="50042" x="7651750" y="1878013"/>
          <p14:tracePt t="50054" x="7627938" y="1878013"/>
          <p14:tracePt t="50061" x="7596188" y="1878013"/>
          <p14:tracePt t="50083" x="7523163" y="1836738"/>
          <p14:tracePt t="50084" x="7458075" y="1820863"/>
          <p14:tracePt t="50090" x="7442200" y="1804988"/>
          <p14:tracePt t="50098" x="7418388" y="1789113"/>
          <p14:tracePt t="50106" x="7386638" y="1781175"/>
          <p14:tracePt t="50118" x="7378700" y="1773238"/>
          <p14:tracePt t="50122" x="7370763" y="1757363"/>
          <p14:tracePt t="50130" x="7353300" y="1749425"/>
          <p14:tracePt t="50138" x="7345363" y="1749425"/>
          <p14:tracePt t="50162" x="7345363" y="1739900"/>
          <p14:tracePt t="50203" x="7353300" y="1731963"/>
          <p14:tracePt t="50221" x="7370763" y="1731963"/>
          <p14:tracePt t="50243" x="7378700" y="1731963"/>
          <p14:tracePt t="50275" x="7386638" y="1731963"/>
          <p14:tracePt t="50565" x="7402513" y="1731963"/>
          <p14:tracePt t="50573" x="7418388" y="1731963"/>
          <p14:tracePt t="50586" x="7426325" y="1731963"/>
          <p14:tracePt t="50606" x="7450138" y="1731963"/>
          <p14:tracePt t="50617" x="7458075" y="1731963"/>
          <p14:tracePt t="50646" x="7475538" y="1731963"/>
          <p14:tracePt t="50710" x="7475538" y="1739900"/>
          <p14:tracePt t="50721" x="7458075" y="1739900"/>
          <p14:tracePt t="50731" x="7458075" y="1749425"/>
          <p14:tracePt t="50736" x="7450138" y="1757363"/>
          <p14:tracePt t="50754" x="7442200" y="1757363"/>
          <p14:tracePt t="50758" x="7442200" y="1773238"/>
          <p14:tracePt t="50774" x="7434263" y="1773238"/>
          <p14:tracePt t="50922" x="7434263" y="1757363"/>
          <p14:tracePt t="51493" x="7434263" y="1773238"/>
          <p14:tracePt t="51526" x="7442200" y="1773238"/>
          <p14:tracePt t="53317" x="7450138" y="1773238"/>
          <p14:tracePt t="53325" x="7475538" y="1773238"/>
          <p14:tracePt t="53337" x="7507288" y="1773238"/>
          <p14:tracePt t="53345" x="7554913" y="1773238"/>
          <p14:tracePt t="53351" x="7612063" y="1773238"/>
          <p14:tracePt t="53357" x="7659688" y="1773238"/>
          <p14:tracePt t="53367" x="7685088" y="1773238"/>
          <p14:tracePt t="53374" x="7708900" y="1773238"/>
          <p14:tracePt t="53381" x="7732713" y="1773238"/>
          <p14:tracePt t="53390" x="7748588" y="1773238"/>
          <p14:tracePt t="53401" x="7764463" y="1773238"/>
          <p14:tracePt t="53454" x="7756525" y="1781175"/>
          <p14:tracePt t="53478" x="7748588" y="1781175"/>
          <p14:tracePt t="53506" x="7748588" y="1789113"/>
          <p14:tracePt t="53512" x="7740650" y="1789113"/>
          <p14:tracePt t="53534" x="7740650" y="1797050"/>
          <p14:tracePt t="53543" x="7732713" y="1797050"/>
          <p14:tracePt t="53550" x="7716838" y="1797050"/>
          <p14:tracePt t="53575" x="7708900" y="1797050"/>
          <p14:tracePt t="53591" x="7700963" y="1797050"/>
          <p14:tracePt t="53631" x="7693025" y="1797050"/>
          <p14:tracePt t="53647" x="7693025" y="1789113"/>
          <p14:tracePt t="53655" x="7685088" y="1789113"/>
          <p14:tracePt t="53672" x="7677150" y="1781175"/>
          <p14:tracePt t="53679" x="7659688" y="1773238"/>
          <p14:tracePt t="53689" x="7651750" y="1757363"/>
          <p14:tracePt t="53706" x="7643813" y="1749425"/>
          <p14:tracePt t="53731" x="7643813" y="1739900"/>
          <p14:tracePt t="53816" x="7635875" y="1739900"/>
          <p14:tracePt t="53835" x="7627938" y="1739900"/>
          <p14:tracePt t="53841" x="7627938" y="1731963"/>
          <p14:tracePt t="53849" x="7612063" y="1724025"/>
          <p14:tracePt t="53865" x="7612063" y="1708150"/>
          <p14:tracePt t="53872" x="7604125" y="1708150"/>
          <p14:tracePt t="53881" x="7604125" y="1700213"/>
          <p14:tracePt t="53889" x="7596188" y="1700213"/>
          <p14:tracePt t="53897" x="7588250" y="1700213"/>
          <p14:tracePt t="53905" x="7562850" y="1692275"/>
          <p14:tracePt t="53914" x="7554913" y="1692275"/>
          <p14:tracePt t="53921" x="7546975" y="1684338"/>
          <p14:tracePt t="53931" x="7539038" y="1684338"/>
          <p14:tracePt t="53937" x="7531100" y="1684338"/>
          <p14:tracePt t="53948" x="7523163" y="1684338"/>
          <p14:tracePt t="53954" x="7507288" y="1684338"/>
          <p14:tracePt t="53977" x="7499350" y="1684338"/>
          <p14:tracePt t="53985" x="7499350" y="1676400"/>
          <p14:tracePt t="53997" x="7499350" y="1668463"/>
          <p14:tracePt t="54010" x="7499350" y="1652588"/>
          <p14:tracePt t="54017" x="7499350" y="1644650"/>
          <p14:tracePt t="54031" x="7499350" y="1636713"/>
          <p14:tracePt t="54050" x="7499350" y="1627188"/>
          <p14:tracePt t="54131" x="7499350" y="1636713"/>
          <p14:tracePt t="54138" x="7491413" y="1644650"/>
          <p14:tracePt t="54147" x="7483475" y="1684338"/>
          <p14:tracePt t="54155" x="7475538" y="1708150"/>
          <p14:tracePt t="54164" x="7458075" y="1757363"/>
          <p14:tracePt t="54170" x="7458075" y="1804988"/>
          <p14:tracePt t="54180" x="7450138" y="1854200"/>
          <p14:tracePt t="54188" x="7450138" y="1901825"/>
          <p14:tracePt t="54198" x="7450138" y="1933575"/>
          <p14:tracePt t="54204" x="7450138" y="1998663"/>
          <p14:tracePt t="54214" x="7450138" y="2014538"/>
          <p14:tracePt t="54218" x="7450138" y="2079625"/>
          <p14:tracePt t="54231" x="7458075" y="2111375"/>
          <p14:tracePt t="54235" x="7458075" y="2143125"/>
          <p14:tracePt t="54243" x="7475538" y="2159000"/>
          <p14:tracePt t="54251" x="7475538" y="2192338"/>
          <p14:tracePt t="54259" x="7483475" y="2208213"/>
          <p14:tracePt t="54270" x="7483475" y="2232025"/>
          <p14:tracePt t="54275" x="7483475" y="2247900"/>
          <p14:tracePt t="54283" x="7491413" y="2255838"/>
          <p14:tracePt t="54291" x="7491413" y="2263775"/>
          <p14:tracePt t="54300" x="7491413" y="2273300"/>
          <p14:tracePt t="54323" x="7491413" y="2289175"/>
          <p14:tracePt t="54428" x="7491413" y="2273300"/>
          <p14:tracePt t="54454" x="7499350" y="2247900"/>
          <p14:tracePt t="54460" x="7499350" y="2239963"/>
          <p14:tracePt t="54469" x="7499350" y="2216150"/>
          <p14:tracePt t="54477" x="7499350" y="2208213"/>
          <p14:tracePt t="54486" x="7507288" y="2192338"/>
          <p14:tracePt t="55184" x="7523163" y="2192338"/>
          <p14:tracePt t="55216" x="7531100" y="2200275"/>
          <p14:tracePt t="55241" x="7539038" y="2200275"/>
          <p14:tracePt t="55249" x="7546975" y="2208213"/>
          <p14:tracePt t="55265" x="7554913" y="2216150"/>
          <p14:tracePt t="55273" x="7562850" y="2232025"/>
          <p14:tracePt t="55281" x="7588250" y="2239963"/>
          <p14:tracePt t="55289" x="7596188" y="2255838"/>
          <p14:tracePt t="55300" x="7612063" y="2273300"/>
          <p14:tracePt t="55306" x="7635875" y="2305050"/>
          <p14:tracePt t="55313" x="7659688" y="2344738"/>
          <p14:tracePt t="55323" x="7693025" y="2393950"/>
          <p14:tracePt t="55330" x="7732713" y="2449513"/>
          <p14:tracePt t="55339" x="7756525" y="2498725"/>
          <p14:tracePt t="55347" x="7789863" y="2554288"/>
          <p14:tracePt t="55356" x="7821613" y="2619375"/>
          <p14:tracePt t="55362" x="7853363" y="2692400"/>
          <p14:tracePt t="55372" x="7886700" y="2755900"/>
          <p14:tracePt t="55378" x="7902575" y="2805113"/>
          <p14:tracePt t="55389" x="7902575" y="2820988"/>
          <p14:tracePt t="55394" x="7910513" y="2860675"/>
          <p14:tracePt t="55406" x="7910513" y="2884488"/>
          <p14:tracePt t="55410" x="7910513" y="2917825"/>
          <p14:tracePt t="55418" x="7910513" y="2933700"/>
          <p14:tracePt t="55426" x="7910513" y="2949575"/>
          <p14:tracePt t="55442" x="7910513" y="2965450"/>
          <p14:tracePt t="55443" x="7902575" y="2973388"/>
          <p14:tracePt t="55450" x="7894638" y="2973388"/>
          <p14:tracePt t="55458" x="7886700" y="2981325"/>
          <p14:tracePt t="55466" x="7861300" y="2981325"/>
          <p14:tracePt t="55474" x="7845425" y="2989263"/>
          <p14:tracePt t="55482" x="7837488" y="2989263"/>
          <p14:tracePt t="55490" x="7813675" y="2989263"/>
          <p14:tracePt t="55500" x="7797800" y="2989263"/>
          <p14:tracePt t="55506" x="7781925" y="2989263"/>
          <p14:tracePt t="55514" x="7748588" y="2989263"/>
          <p14:tracePt t="55523" x="7716838" y="2989263"/>
          <p14:tracePt t="55530" x="7693025" y="2981325"/>
          <p14:tracePt t="55541" x="7659688" y="2973388"/>
          <p14:tracePt t="55546" x="7651750" y="2965450"/>
          <p14:tracePt t="55556" x="7627938" y="2957513"/>
          <p14:tracePt t="55566" x="7612063" y="2933700"/>
          <p14:tracePt t="55572" x="7596188" y="2925763"/>
          <p14:tracePt t="55579" x="7588250" y="2917825"/>
          <p14:tracePt t="55589" x="7588250" y="2900363"/>
          <p14:tracePt t="55595" x="7580313" y="2884488"/>
          <p14:tracePt t="55606" x="7580313" y="2876550"/>
          <p14:tracePt t="55619" x="7580313" y="2868613"/>
          <p14:tracePt t="55702" x="7580313" y="2860675"/>
          <p14:tracePt t="55949" x="7596188" y="2860675"/>
          <p14:tracePt t="55957" x="7627938" y="2876550"/>
          <p14:tracePt t="55967" x="7651750" y="2909888"/>
          <p14:tracePt t="55973" x="7677150" y="2933700"/>
          <p14:tracePt t="55981" x="7700963" y="2973388"/>
          <p14:tracePt t="55989" x="7748588" y="3038475"/>
          <p14:tracePt t="56000" x="7764463" y="3070225"/>
          <p14:tracePt t="56006" x="7805738" y="3143250"/>
          <p14:tracePt t="56013" x="7837488" y="3190875"/>
          <p14:tracePt t="56022" x="7853363" y="3255963"/>
          <p14:tracePt t="56032" x="7869238" y="3295650"/>
          <p14:tracePt t="56039" x="7894638" y="3344863"/>
          <p14:tracePt t="56045" x="7894638" y="3384550"/>
          <p14:tracePt t="56056" x="7902575" y="3433763"/>
          <p14:tracePt t="56064" x="7902575" y="3473450"/>
          <p14:tracePt t="56072" x="7902575" y="3513138"/>
          <p14:tracePt t="56080" x="7902575" y="3538538"/>
          <p14:tracePt t="56089" x="7902575" y="3546475"/>
          <p14:tracePt t="56097" x="7902575" y="3578225"/>
          <p14:tracePt t="56106" x="7902575" y="3594100"/>
          <p14:tracePt t="56110" x="7894638" y="3617913"/>
          <p14:tracePt t="56118" x="7886700" y="3625850"/>
          <p14:tracePt t="56126" x="7869238" y="3633788"/>
          <p14:tracePt t="56134" x="7861300" y="3651250"/>
          <p14:tracePt t="56142" x="7853363" y="3675063"/>
          <p14:tracePt t="56150" x="7845425" y="3683000"/>
          <p14:tracePt t="56158" x="7837488" y="3698875"/>
          <p14:tracePt t="56167" x="7821613" y="3714750"/>
          <p14:tracePt t="56174" x="7805738" y="3738563"/>
          <p14:tracePt t="56182" x="7797800" y="3748088"/>
          <p14:tracePt t="56190" x="7789863" y="3771900"/>
          <p14:tracePt t="56206" x="7764463" y="3779838"/>
          <p14:tracePt t="56207" x="7756525" y="3795713"/>
          <p14:tracePt t="56214" x="7740650" y="3803650"/>
          <p14:tracePt t="56222" x="7716838" y="3819525"/>
          <p14:tracePt t="56230" x="7708900" y="3819525"/>
          <p14:tracePt t="56241" x="7693025" y="3819525"/>
          <p14:tracePt t="56247" x="7677150" y="3819525"/>
          <p14:tracePt t="56256" x="7659688" y="3819525"/>
          <p14:tracePt t="56263" x="7635875" y="3819525"/>
          <p14:tracePt t="56272" x="7612063" y="3819525"/>
          <p14:tracePt t="56279" x="7588250" y="3795713"/>
          <p14:tracePt t="56289" x="7554913" y="3779838"/>
          <p14:tracePt t="56296" x="7531100" y="3756025"/>
          <p14:tracePt t="56306" x="7499350" y="3730625"/>
          <p14:tracePt t="56313" x="7483475" y="3690938"/>
          <p14:tracePt t="56322" x="7450138" y="3667125"/>
          <p14:tracePt t="56329" x="7442200" y="3633788"/>
          <p14:tracePt t="56335" x="7442200" y="3617913"/>
          <p14:tracePt t="56343" x="7434263" y="3594100"/>
          <p14:tracePt t="56351" x="7434263" y="3578225"/>
          <p14:tracePt t="56359" x="7434263" y="3570288"/>
          <p14:tracePt t="56373" x="7434263" y="3562350"/>
          <p14:tracePt t="56377" x="7434263" y="3546475"/>
          <p14:tracePt t="56407" x="7442200" y="3546475"/>
          <p14:tracePt t="56416" x="7450138" y="3546475"/>
          <p14:tracePt t="56440" x="7458075" y="3546475"/>
          <p14:tracePt t="56480" x="7458075" y="3538538"/>
          <p14:tracePt t="56538" x="7475538" y="3538538"/>
          <p14:tracePt t="56576" x="7483475" y="3538538"/>
          <p14:tracePt t="56914" x="7491413" y="3538538"/>
          <p14:tracePt t="56923" x="7507288" y="3538538"/>
          <p14:tracePt t="56931" x="7523163" y="3538538"/>
          <p14:tracePt t="56939" x="7546975" y="3546475"/>
          <p14:tracePt t="56948" x="7588250" y="3562350"/>
          <p14:tracePt t="56955" x="7612063" y="3570288"/>
          <p14:tracePt t="56964" x="7651750" y="3586163"/>
          <p14:tracePt t="56972" x="7693025" y="3602038"/>
          <p14:tracePt t="56981" x="7732713" y="3625850"/>
          <p14:tracePt t="56988" x="7756525" y="3633788"/>
          <p14:tracePt t="56997" x="7789863" y="3651250"/>
          <p14:tracePt t="57005" x="7805738" y="3667125"/>
          <p14:tracePt t="57014" x="7837488" y="3683000"/>
          <p14:tracePt t="57020" x="7853363" y="3698875"/>
          <p14:tracePt t="57030" x="7869238" y="3714750"/>
          <p14:tracePt t="57039" x="7894638" y="3730625"/>
          <p14:tracePt t="57047" x="7902575" y="3738563"/>
          <p14:tracePt t="57052" x="7910513" y="3748088"/>
          <p14:tracePt t="57059" x="7918450" y="3756025"/>
          <p14:tracePt t="57070" x="7934325" y="3771900"/>
          <p14:tracePt t="57080" x="7934325" y="3779838"/>
          <p14:tracePt t="57084" x="7942263" y="3787775"/>
          <p14:tracePt t="57092" x="7942263" y="3795713"/>
          <p14:tracePt t="57100" x="7950200" y="3803650"/>
          <p14:tracePt t="57113" x="7950200" y="3819525"/>
          <p14:tracePt t="57120" x="7958138" y="3835400"/>
          <p14:tracePt t="57132" x="7958138" y="3852863"/>
          <p14:tracePt t="57140" x="7966075" y="3868738"/>
          <p14:tracePt t="57148" x="7966075" y="3876675"/>
          <p14:tracePt t="57156" x="7966075" y="3884613"/>
          <p14:tracePt t="57164" x="7966075" y="3892550"/>
          <p14:tracePt t="57175" x="7966075" y="3900488"/>
          <p14:tracePt t="57181" x="7966075" y="3908425"/>
          <p14:tracePt t="57205" x="7950200" y="3924300"/>
          <p14:tracePt t="57212" x="7942263" y="3924300"/>
          <p14:tracePt t="57222" x="7934325" y="3924300"/>
          <p14:tracePt t="57229" x="7910513" y="3932238"/>
          <p14:tracePt t="57239" x="7886700" y="3932238"/>
          <p14:tracePt t="57248" x="7861300" y="3932238"/>
          <p14:tracePt t="57256" x="7853363" y="3932238"/>
          <p14:tracePt t="57261" x="7837488" y="3932238"/>
          <p14:tracePt t="57268" x="7813675" y="3932238"/>
          <p14:tracePt t="57277" x="7797800" y="3932238"/>
          <p14:tracePt t="57285" x="7789863" y="3932238"/>
          <p14:tracePt t="57293" x="7756525" y="3932238"/>
          <p14:tracePt t="57301" x="7748588" y="3932238"/>
          <p14:tracePt t="57312" x="7732713" y="3932238"/>
          <p14:tracePt t="57317" x="7716838" y="3924300"/>
          <p14:tracePt t="57325" x="7700963" y="3908425"/>
          <p14:tracePt t="57333" x="7693025" y="3892550"/>
          <p14:tracePt t="57342" x="7685088" y="3884613"/>
          <p14:tracePt t="57349" x="7677150" y="3868738"/>
          <p14:tracePt t="57357" x="7659688" y="3852863"/>
          <p14:tracePt t="57365" x="7659688" y="3835400"/>
          <p14:tracePt t="57373" x="7659688" y="3827463"/>
          <p14:tracePt t="57381" x="7651750" y="3803650"/>
          <p14:tracePt t="57389" x="7651750" y="3787775"/>
          <p14:tracePt t="57397" x="7651750" y="3771900"/>
          <p14:tracePt t="57408" x="7651750" y="3756025"/>
          <p14:tracePt t="57414" x="7651750" y="3738563"/>
          <p14:tracePt t="57421" x="7651750" y="3730625"/>
          <p14:tracePt t="57431" x="7651750" y="3714750"/>
          <p14:tracePt t="57438" x="7651750" y="3698875"/>
          <p14:tracePt t="57448" x="7677150" y="3675063"/>
          <p14:tracePt t="57462" x="7693025" y="3651250"/>
          <p14:tracePt t="57471" x="7700963" y="3643313"/>
          <p14:tracePt t="57481" x="7716838" y="3633788"/>
          <p14:tracePt t="57487" x="7732713" y="3625850"/>
          <p14:tracePt t="57497" x="7748588" y="3625850"/>
          <p14:tracePt t="57502" x="7764463" y="3625850"/>
          <p14:tracePt t="57514" x="7789863" y="3625850"/>
          <p14:tracePt t="57518" x="7813675" y="3625850"/>
          <p14:tracePt t="57526" x="7821613" y="3625850"/>
          <p14:tracePt t="57537" x="7845425" y="3625850"/>
          <p14:tracePt t="57546" x="7861300" y="3625850"/>
          <p14:tracePt t="57550" x="7886700" y="3625850"/>
          <p14:tracePt t="57558" x="7894638" y="3643313"/>
          <p14:tracePt t="57568" x="7910513" y="3651250"/>
          <p14:tracePt t="57576" x="7918450" y="3675063"/>
          <p14:tracePt t="57583" x="7942263" y="3690938"/>
          <p14:tracePt t="57591" x="7942263" y="3714750"/>
          <p14:tracePt t="57599" x="7950200" y="3730625"/>
          <p14:tracePt t="57613" x="7958138" y="3756025"/>
          <p14:tracePt t="57620" x="7966075" y="3787775"/>
          <p14:tracePt t="57624" x="7966075" y="3819525"/>
          <p14:tracePt t="57631" x="7974013" y="3868738"/>
          <p14:tracePt t="57648" x="7991475" y="3900488"/>
          <p14:tracePt t="57649" x="7991475" y="3957638"/>
          <p14:tracePt t="57655" x="7999413" y="4052888"/>
          <p14:tracePt t="57664" x="7999413" y="4086225"/>
          <p14:tracePt t="57673" x="7999413" y="4149725"/>
          <p14:tracePt t="57680" x="7999413" y="4206875"/>
          <p14:tracePt t="57687" x="7999413" y="4262438"/>
          <p14:tracePt t="57697" x="7999413" y="4287838"/>
          <p14:tracePt t="57705" x="7999413" y="4335463"/>
          <p14:tracePt t="57714" x="7999413" y="4359275"/>
          <p14:tracePt t="57721" x="7991475" y="4392613"/>
          <p14:tracePt t="57731" x="7974013" y="4408488"/>
          <p14:tracePt t="57738" x="7958138" y="4416425"/>
          <p14:tracePt t="57747" x="7942263" y="4440238"/>
          <p14:tracePt t="57751" x="7918450" y="4440238"/>
          <p14:tracePt t="57759" x="7902575" y="4440238"/>
          <p14:tracePt t="57767" x="7869238" y="4440238"/>
          <p14:tracePt t="57781" x="7853363" y="4432300"/>
          <p14:tracePt t="57785" x="7837488" y="4408488"/>
          <p14:tracePt t="57792" x="7805738" y="4392613"/>
          <p14:tracePt t="58154" x="7805738" y="4384675"/>
          <p14:tracePt t="58163" x="7789863" y="4359275"/>
          <p14:tracePt t="58172" x="7756525" y="4335463"/>
          <p14:tracePt t="58178" x="7740650" y="4303713"/>
          <p14:tracePt t="58189" x="7716838" y="4262438"/>
          <p14:tracePt t="58195" x="7700963" y="4238625"/>
          <p14:tracePt t="58205" x="7685088" y="4198938"/>
          <p14:tracePt t="58213" x="7677150" y="4165600"/>
          <p14:tracePt t="58223" x="7659688" y="4133850"/>
          <p14:tracePt t="58227" x="7651750" y="4102100"/>
          <p14:tracePt t="58234" x="7651750" y="4060825"/>
          <p14:tracePt t="58245" x="7651750" y="4029075"/>
          <p14:tracePt t="58250" x="7651750" y="3989388"/>
          <p14:tracePt t="58258" x="7651750" y="3957638"/>
          <p14:tracePt t="58266" x="7651750" y="3924300"/>
          <p14:tracePt t="58274" x="7651750" y="3908425"/>
          <p14:tracePt t="58284" x="7651750" y="3868738"/>
          <p14:tracePt t="58291" x="7651750" y="3835400"/>
          <p14:tracePt t="58298" x="7677150" y="3803650"/>
          <p14:tracePt t="58309" x="7693025" y="3771900"/>
          <p14:tracePt t="58315" x="7700963" y="3748088"/>
          <p14:tracePt t="58323" x="7732713" y="3730625"/>
          <p14:tracePt t="58331" x="7740650" y="3722688"/>
          <p14:tracePt t="58339" x="7764463" y="3698875"/>
          <p14:tracePt t="58349" x="7781925" y="3690938"/>
          <p14:tracePt t="58355" x="7797800" y="3683000"/>
          <p14:tracePt t="58364" x="7813675" y="3675063"/>
          <p14:tracePt t="58371" x="7821613" y="3667125"/>
          <p14:tracePt t="58381" x="7837488" y="3667125"/>
          <p14:tracePt t="58388" x="7845425" y="3667125"/>
          <p14:tracePt t="58414" x="7853363" y="3667125"/>
          <p14:tracePt t="58444" x="7853363" y="3651250"/>
          <p14:tracePt t="58460" x="7845425" y="3651250"/>
          <p14:tracePt t="58468" x="7821613" y="3651250"/>
          <p14:tracePt t="58480" x="7805738" y="3651250"/>
          <p14:tracePt t="58484" x="7781925" y="3651250"/>
          <p14:tracePt t="58492" x="7748588" y="3651250"/>
          <p14:tracePt t="58500" x="7708900" y="3651250"/>
          <p14:tracePt t="58510" x="7659688" y="3651250"/>
          <p14:tracePt t="58517" x="7627938" y="3651250"/>
          <p14:tracePt t="58524" x="7580313" y="3651250"/>
          <p14:tracePt t="58532" x="7531100" y="3643313"/>
          <p14:tracePt t="58540" x="7483475" y="3625850"/>
          <p14:tracePt t="58548" x="7442200" y="3594100"/>
          <p14:tracePt t="58556" x="7434263" y="3586163"/>
          <p14:tracePt t="58564" x="7402513" y="3570288"/>
          <p14:tracePt t="58574" x="7386638" y="3546475"/>
          <p14:tracePt t="58581" x="7370763" y="3529013"/>
          <p14:tracePt t="58588" x="7353300" y="3497263"/>
          <p14:tracePt t="58597" x="7337425" y="3489325"/>
          <p14:tracePt t="58605" x="7337425" y="3473450"/>
          <p14:tracePt t="58614" x="7329488" y="3449638"/>
          <p14:tracePt t="58621" x="7329488" y="3441700"/>
          <p14:tracePt t="58631" x="7329488" y="3416300"/>
          <p14:tracePt t="58637" x="7329488" y="3408363"/>
          <p14:tracePt t="58647" x="7345363" y="3384550"/>
          <p14:tracePt t="58655" x="7370763" y="3376613"/>
          <p14:tracePt t="58664" x="7402513" y="3368675"/>
          <p14:tracePt t="58670" x="7450138" y="3360738"/>
          <p14:tracePt t="58681" x="7499350" y="3344863"/>
          <p14:tracePt t="58685" x="7554913" y="3344863"/>
          <p14:tracePt t="58693" x="7635875" y="3344863"/>
          <p14:tracePt t="58701" x="7700963" y="3344863"/>
          <p14:tracePt t="58714" x="7764463" y="3344863"/>
          <p14:tracePt t="58718" x="7837488" y="3344863"/>
          <p14:tracePt t="58725" x="7853363" y="3344863"/>
          <p14:tracePt t="58733" x="7902575" y="3344863"/>
          <p14:tracePt t="58748" x="7950200" y="3344863"/>
          <p14:tracePt t="58754" x="7974013" y="3344863"/>
          <p14:tracePt t="58764" x="8007350" y="3344863"/>
          <p14:tracePt t="58768" x="8023225" y="3336925"/>
          <p14:tracePt t="58781" x="8039100" y="3336925"/>
          <p14:tracePt t="58785" x="8047038" y="3328988"/>
          <p14:tracePt t="58791" x="8054975" y="3328988"/>
          <p14:tracePt t="58814" x="8062913" y="3328988"/>
          <p14:tracePt t="58999" x="8070850" y="3328988"/>
          <p14:tracePt t="59015" x="8080375" y="3328988"/>
          <p14:tracePt t="59023" x="8096250" y="3328988"/>
          <p14:tracePt t="59039" x="8104188" y="3328988"/>
          <p14:tracePt t="59056" x="8112125" y="3328988"/>
          <p14:tracePt t="59074" x="8120063" y="3328988"/>
          <p14:tracePt t="59088" x="8128000" y="3328988"/>
          <p14:tracePt t="59097" x="8143875" y="3328988"/>
          <p14:tracePt t="59114" x="8151813" y="3328988"/>
          <p14:tracePt t="59120" x="8159750" y="3328988"/>
          <p14:tracePt t="59131" x="8159750" y="3319463"/>
          <p14:tracePt t="59152" x="8167688" y="3319463"/>
          <p14:tracePt t="59458" x="8175625" y="3319463"/>
          <p14:tracePt t="59466" x="8201025" y="3311525"/>
          <p14:tracePt t="59477" x="8224838" y="3295650"/>
          <p14:tracePt t="59482" x="8256588" y="3287713"/>
          <p14:tracePt t="59490" x="8305800" y="3279775"/>
          <p14:tracePt t="59498" x="8353425" y="3263900"/>
          <p14:tracePt t="59509" x="8402638" y="3240088"/>
          <p14:tracePt t="59514" x="8434388" y="3232150"/>
          <p14:tracePt t="59522" x="8474075" y="3224213"/>
          <p14:tracePt t="59531" x="8491538" y="3224213"/>
          <p14:tracePt t="59540" x="8523288" y="3214688"/>
          <p14:tracePt t="59547" x="8555038" y="3214688"/>
          <p14:tracePt t="59555" x="8562975" y="3214688"/>
          <p14:tracePt t="59564" x="8578850" y="3214688"/>
          <p14:tracePt t="59570" x="8588375" y="3214688"/>
          <p14:tracePt t="59581" x="8612188" y="3214688"/>
          <p14:tracePt t="59587" x="8620125" y="3214688"/>
          <p14:tracePt t="59597" x="8628063" y="3214688"/>
          <p14:tracePt t="59614" x="8636000" y="3214688"/>
          <p14:tracePt t="59618" x="8643938" y="3214688"/>
          <p14:tracePt t="59627" x="8659813" y="3214688"/>
          <p14:tracePt t="59635" x="8667750" y="3214688"/>
          <p14:tracePt t="59647" x="8675688" y="3214688"/>
          <p14:tracePt t="59652" x="8683625" y="3214688"/>
          <p14:tracePt t="59667" x="8693150" y="3214688"/>
          <p14:tracePt t="59707" x="8693150" y="3224213"/>
          <p14:tracePt t="59723" x="8693150" y="3232150"/>
          <p14:tracePt t="59731" x="8683625" y="3240088"/>
          <p14:tracePt t="59739" x="8675688" y="3255963"/>
          <p14:tracePt t="59750" x="8667750" y="3263900"/>
          <p14:tracePt t="59757" x="8643938" y="3271838"/>
          <p14:tracePt t="59763" x="8636000" y="3279775"/>
          <p14:tracePt t="59772" x="8628063" y="3287713"/>
          <p14:tracePt t="59781" x="8620125" y="3287713"/>
          <p14:tracePt t="59789" x="8620125" y="3295650"/>
          <p14:tracePt t="59796" x="8612188" y="3295650"/>
          <p14:tracePt t="59812" x="8612188" y="3311525"/>
          <p14:tracePt t="59821" x="8596313" y="3311525"/>
          <p14:tracePt t="59836" x="8588375" y="3319463"/>
          <p14:tracePt t="59844" x="8578850" y="3328988"/>
          <p14:tracePt t="59854" x="8570913" y="3344863"/>
          <p14:tracePt t="59860" x="8570913" y="3368675"/>
          <p14:tracePt t="59868" x="8562975" y="3376613"/>
          <p14:tracePt t="59876" x="8555038" y="3392488"/>
          <p14:tracePt t="59884" x="8555038" y="3416300"/>
          <p14:tracePt t="59892" x="8539163" y="3433763"/>
          <p14:tracePt t="59900" x="8531225" y="3449638"/>
          <p14:tracePt t="59908" x="8523288" y="3473450"/>
          <p14:tracePt t="59922" x="8523288" y="3481388"/>
          <p14:tracePt t="59927" x="8515350" y="3497263"/>
          <p14:tracePt t="59932" x="8491538" y="3521075"/>
          <p14:tracePt t="59941" x="8466138" y="3529013"/>
          <p14:tracePt t="59949" x="8434388" y="3538538"/>
          <p14:tracePt t="59957" x="8386763" y="3538538"/>
          <p14:tracePt t="59964" x="8337550" y="3546475"/>
          <p14:tracePt t="59973" x="8297863" y="3546475"/>
          <p14:tracePt t="59981" x="8272463" y="3546475"/>
          <p14:tracePt t="59989" x="8232775" y="3546475"/>
          <p14:tracePt t="59997" x="8193088" y="3546475"/>
          <p14:tracePt t="60005" x="8159750" y="3546475"/>
          <p14:tracePt t="60014" x="8128000" y="3546475"/>
          <p14:tracePt t="60022" x="8112125" y="3538538"/>
          <p14:tracePt t="60029" x="8096250" y="3538538"/>
          <p14:tracePt t="60039" x="8070850" y="3538538"/>
          <p14:tracePt t="60046" x="8054975" y="3538538"/>
          <p14:tracePt t="60055" x="8039100" y="3538538"/>
          <p14:tracePt t="60062" x="8015288" y="3538538"/>
          <p14:tracePt t="60072" x="7999413" y="3538538"/>
          <p14:tracePt t="60080" x="7974013" y="3546475"/>
          <p14:tracePt t="60089" x="7958138" y="3546475"/>
          <p14:tracePt t="60093" x="7942263" y="3546475"/>
          <p14:tracePt t="60101" x="7918450" y="3546475"/>
          <p14:tracePt t="60115" x="7910513" y="3546475"/>
          <p14:tracePt t="60121" x="7902575" y="3546475"/>
          <p14:tracePt t="60131" x="7886700" y="3546475"/>
          <p14:tracePt t="60135" x="7869238" y="3562350"/>
          <p14:tracePt t="60147" x="7861300" y="3562350"/>
          <p14:tracePt t="60151" x="7837488" y="3562350"/>
          <p14:tracePt t="60158" x="7813675" y="3570288"/>
          <p14:tracePt t="60166" x="7797800" y="3570288"/>
          <p14:tracePt t="60176" x="7781925" y="3570288"/>
          <p14:tracePt t="60183" x="7756525" y="3570288"/>
          <p14:tracePt t="60190" x="7740650" y="3570288"/>
          <p14:tracePt t="60198" x="7716838" y="3570288"/>
          <p14:tracePt t="60206" x="7700963" y="3570288"/>
          <p14:tracePt t="60216" x="7685088" y="3570288"/>
          <p14:tracePt t="60222" x="7677150" y="3570288"/>
          <p14:tracePt t="60231" x="7651750" y="3570288"/>
          <p14:tracePt t="60247" x="7635875" y="3570288"/>
          <p14:tracePt t="60254" x="7627938" y="3570288"/>
          <p14:tracePt t="60264" x="7612063" y="3570288"/>
          <p14:tracePt t="60270" x="7604125" y="3570288"/>
          <p14:tracePt t="60282" x="7588250" y="3570288"/>
          <p14:tracePt t="60288" x="7580313" y="3570288"/>
          <p14:tracePt t="60298" x="7554913" y="3562350"/>
          <p14:tracePt t="60305" x="7546975" y="3546475"/>
          <p14:tracePt t="60314" x="7539038" y="3538538"/>
          <p14:tracePt t="60319" x="7531100" y="3529013"/>
          <p14:tracePt t="60335" x="7531100" y="3521075"/>
          <p14:tracePt t="60349" x="7523163" y="3521075"/>
          <p14:tracePt t="60584" x="7531100" y="3521075"/>
          <p14:tracePt t="60592" x="7554913" y="3513138"/>
          <p14:tracePt t="60600" x="7588250" y="3489325"/>
          <p14:tracePt t="60617" x="7612063" y="3481388"/>
          <p14:tracePt t="60618" x="7635875" y="3473450"/>
          <p14:tracePt t="60625" x="7677150" y="3465513"/>
          <p14:tracePt t="60632" x="7716838" y="3449638"/>
          <p14:tracePt t="60642" x="7756525" y="3449638"/>
          <p14:tracePt t="60649" x="7797800" y="3449638"/>
          <p14:tracePt t="60657" x="7821613" y="3449638"/>
          <p14:tracePt t="60665" x="7861300" y="3449638"/>
          <p14:tracePt t="60676" x="7902575" y="3449638"/>
          <p14:tracePt t="60681" x="7934325" y="3449638"/>
          <p14:tracePt t="60689" x="7950200" y="3449638"/>
          <p14:tracePt t="60697" x="7974013" y="3449638"/>
          <p14:tracePt t="60707" x="7999413" y="3449638"/>
          <p14:tracePt t="60714" x="8015288" y="3449638"/>
          <p14:tracePt t="60721" x="8039100" y="3449638"/>
          <p14:tracePt t="60731" x="8054975" y="3449638"/>
          <p14:tracePt t="60737" x="8062913" y="3449638"/>
          <p14:tracePt t="60747" x="8080375" y="3465513"/>
          <p14:tracePt t="60755" x="8096250" y="3465513"/>
          <p14:tracePt t="60764" x="8104188" y="3465513"/>
          <p14:tracePt t="60770" x="8104188" y="3473450"/>
          <p14:tracePt t="60781" x="8112125" y="3473450"/>
          <p14:tracePt t="60785" x="8120063" y="3473450"/>
          <p14:tracePt t="60793" x="8128000" y="3481388"/>
          <p14:tracePt t="60814" x="8143875" y="3481388"/>
          <p14:tracePt t="60819" x="8151813" y="3489325"/>
          <p14:tracePt t="60834" x="8159750" y="3489325"/>
          <p14:tracePt t="60890" x="8167688" y="3489325"/>
          <p14:tracePt t="60930" x="8167688" y="3497263"/>
          <p14:tracePt t="60954" x="8159750" y="3513138"/>
          <p14:tracePt t="60963" x="8151813" y="3513138"/>
          <p14:tracePt t="60972" x="8128000" y="3513138"/>
          <p14:tracePt t="60980" x="8120063" y="3521075"/>
          <p14:tracePt t="60989" x="8104188" y="3521075"/>
          <p14:tracePt t="60996" x="8096250" y="3529013"/>
          <p14:tracePt t="61006" x="8070850" y="3529013"/>
          <p14:tracePt t="61011" x="8054975" y="3529013"/>
          <p14:tracePt t="61019" x="8047038" y="3529013"/>
          <p14:tracePt t="61027" x="8023225" y="3529013"/>
          <p14:tracePt t="61035" x="8015288" y="3521075"/>
          <p14:tracePt t="61046" x="8007350" y="3521075"/>
          <p14:tracePt t="61051" x="7991475" y="3513138"/>
          <p14:tracePt t="61067" x="7966075" y="3497263"/>
          <p14:tracePt t="61076" x="7966075" y="3489325"/>
          <p14:tracePt t="61083" x="7958138" y="3489325"/>
          <p14:tracePt t="61091" x="7950200" y="3481388"/>
          <p14:tracePt t="61111" x="7950200" y="3473450"/>
          <p14:tracePt t="61131" x="7950200" y="3465513"/>
          <p14:tracePt t="61188" x="7958138" y="3465513"/>
          <p14:tracePt t="61204" x="7966075" y="3465513"/>
          <p14:tracePt t="61228" x="7966075" y="3473450"/>
          <p14:tracePt t="61239" x="7974013" y="3473450"/>
          <p14:tracePt t="61350" x="7966075" y="3473450"/>
          <p14:tracePt t="61366" x="7958138" y="3473450"/>
          <p14:tracePt t="61373" x="7950200" y="3473450"/>
          <p14:tracePt t="61405" x="7942263" y="3473450"/>
          <p14:tracePt t="61526" x="7942263" y="3465513"/>
          <p14:tracePt t="61566" x="7950200" y="3465513"/>
          <p14:tracePt t="61695" x="7958138" y="3465513"/>
          <p14:tracePt t="61713" x="7966075" y="3465513"/>
          <p14:tracePt t="61719" x="7974013" y="3465513"/>
          <p14:tracePt t="61727" x="7991475" y="3465513"/>
          <p14:tracePt t="61735" x="7999413" y="3465513"/>
          <p14:tracePt t="61748" x="8007350" y="3465513"/>
          <p14:tracePt t="61765" x="8015288" y="3465513"/>
          <p14:tracePt t="61796" x="8007350" y="3465513"/>
          <p14:tracePt t="62001" x="8015288" y="3465513"/>
          <p14:tracePt t="62009" x="8023225" y="3465513"/>
          <p14:tracePt t="62025" x="8039100" y="3465513"/>
          <p14:tracePt t="62033" x="8047038" y="3465513"/>
          <p14:tracePt t="62041" x="8054975" y="3473450"/>
          <p14:tracePt t="62050" x="8062913" y="3473450"/>
          <p14:tracePt t="62057" x="8080375" y="3473450"/>
          <p14:tracePt t="62065" x="8096250" y="3473450"/>
          <p14:tracePt t="62073" x="8112125" y="3473450"/>
          <p14:tracePt t="62081" x="8128000" y="3473450"/>
          <p14:tracePt t="62089" x="8151813" y="3473450"/>
          <p14:tracePt t="62097" x="8167688" y="3473450"/>
          <p14:tracePt t="62106" x="8201025" y="3473450"/>
          <p14:tracePt t="62113" x="8224838" y="3465513"/>
          <p14:tracePt t="62122" x="8264525" y="3465513"/>
          <p14:tracePt t="62129" x="8297863" y="3465513"/>
          <p14:tracePt t="62139" x="8313738" y="3465513"/>
          <p14:tracePt t="62148" x="8337550" y="3465513"/>
          <p14:tracePt t="62156" x="8369300" y="3465513"/>
          <p14:tracePt t="62163" x="8386763" y="3465513"/>
          <p14:tracePt t="62172" x="8402638" y="3465513"/>
          <p14:tracePt t="62178" x="8418513" y="3465513"/>
          <p14:tracePt t="62189" x="8426450" y="3465513"/>
          <p14:tracePt t="62195" x="8434388" y="3465513"/>
          <p14:tracePt t="62202" x="8442325" y="3465513"/>
          <p14:tracePt t="62213" x="8458200" y="3465513"/>
          <p14:tracePt t="62220" x="8466138" y="3465513"/>
          <p14:tracePt t="62226" x="8474075" y="3465513"/>
          <p14:tracePt t="62234" x="8482013" y="3465513"/>
          <p14:tracePt t="62242" x="8507413" y="3465513"/>
          <p14:tracePt t="62254" x="8515350" y="3465513"/>
          <p14:tracePt t="62258" x="8523288" y="3465513"/>
          <p14:tracePt t="62266" x="8531225" y="3465513"/>
          <p14:tracePt t="62283" x="8539163" y="3465513"/>
          <p14:tracePt t="62290" x="8555038" y="3465513"/>
          <p14:tracePt t="62347" x="8562975" y="3465513"/>
          <p14:tracePt t="62725" x="8570913" y="3465513"/>
          <p14:tracePt t="62757" x="8578850" y="3465513"/>
          <p14:tracePt t="62926" x="8570913" y="3465513"/>
          <p14:tracePt t="62938" x="8555038" y="3465513"/>
          <p14:tracePt t="62946" x="8531225" y="3465513"/>
          <p14:tracePt t="62950" x="8515350" y="3465513"/>
          <p14:tracePt t="62958" x="8482013" y="3465513"/>
          <p14:tracePt t="62966" x="8442325" y="3465513"/>
          <p14:tracePt t="62977" x="8402638" y="3465513"/>
          <p14:tracePt t="62982" x="8337550" y="3473450"/>
          <p14:tracePt t="62990" x="8297863" y="3473450"/>
          <p14:tracePt t="62998" x="8248650" y="3473450"/>
          <p14:tracePt t="63009" x="8201025" y="3473450"/>
          <p14:tracePt t="63015" x="8175625" y="3473450"/>
          <p14:tracePt t="63022" x="8151813" y="3473450"/>
          <p14:tracePt t="63031" x="8120063" y="3473450"/>
          <p14:tracePt t="63039" x="8096250" y="3473450"/>
          <p14:tracePt t="63048" x="8070850" y="3473450"/>
          <p14:tracePt t="63055" x="8054975" y="3473450"/>
          <p14:tracePt t="63064" x="8039100" y="3473450"/>
          <p14:tracePt t="63071" x="8015288" y="3473450"/>
          <p14:tracePt t="63080" x="7991475" y="3473450"/>
          <p14:tracePt t="63087" x="7974013" y="3473450"/>
          <p14:tracePt t="63097" x="7950200" y="3481388"/>
          <p14:tracePt t="63106" x="7934325" y="3481388"/>
          <p14:tracePt t="63114" x="7902575" y="3481388"/>
          <p14:tracePt t="63121" x="7894638" y="3481388"/>
          <p14:tracePt t="63130" x="7869238" y="3481388"/>
          <p14:tracePt t="63135" x="7853363" y="3481388"/>
          <p14:tracePt t="63143" x="7845425" y="3481388"/>
          <p14:tracePt t="63151" x="7837488" y="3481388"/>
          <p14:tracePt t="63159" x="7821613" y="3481388"/>
          <p14:tracePt t="63171" x="7813675" y="3473450"/>
          <p14:tracePt t="63312" x="7837488" y="3473450"/>
          <p14:tracePt t="63320" x="7845425" y="3473450"/>
          <p14:tracePt t="63328" x="7861300" y="3473450"/>
          <p14:tracePt t="63339" x="7894638" y="3473450"/>
          <p14:tracePt t="63347" x="7918450" y="3473450"/>
          <p14:tracePt t="63355" x="7958138" y="3473450"/>
          <p14:tracePt t="63361" x="7991475" y="3473450"/>
          <p14:tracePt t="63373" x="8023225" y="3473450"/>
          <p14:tracePt t="63378" x="8054975" y="3473450"/>
          <p14:tracePt t="63385" x="8096250" y="3465513"/>
          <p14:tracePt t="63393" x="8128000" y="3465513"/>
          <p14:tracePt t="63404" x="8167688" y="3449638"/>
          <p14:tracePt t="63411" x="8208963" y="3449638"/>
          <p14:tracePt t="63417" x="8248650" y="3441700"/>
          <p14:tracePt t="63426" x="8281988" y="3441700"/>
          <p14:tracePt t="63434" x="8313738" y="3441700"/>
          <p14:tracePt t="63443" x="8329613" y="3441700"/>
          <p14:tracePt t="63449" x="8361363" y="3441700"/>
          <p14:tracePt t="63460" x="8377238" y="3441700"/>
          <p14:tracePt t="63466" x="8410575" y="3441700"/>
          <p14:tracePt t="63477" x="8426450" y="3441700"/>
          <p14:tracePt t="63483" x="8434388" y="3441700"/>
          <p14:tracePt t="63489" x="8458200" y="3441700"/>
          <p14:tracePt t="63497" x="8466138" y="3441700"/>
          <p14:tracePt t="63505" x="8482013" y="3441700"/>
          <p14:tracePt t="63513" x="8491538" y="3441700"/>
          <p14:tracePt t="63521" x="8515350" y="3441700"/>
          <p14:tracePt t="63530" x="8523288" y="3441700"/>
          <p14:tracePt t="63543" x="8531225" y="3441700"/>
          <p14:tracePt t="63547" x="8539163" y="3441700"/>
          <p14:tracePt t="63554" x="8555038" y="3441700"/>
          <p14:tracePt t="63775" x="8570913" y="3433763"/>
          <p14:tracePt t="63780" x="8596313" y="3433763"/>
          <p14:tracePt t="63787" x="8620125" y="3424238"/>
          <p14:tracePt t="63804" x="8675688" y="3424238"/>
          <p14:tracePt t="63813" x="8693150" y="3424238"/>
          <p14:tracePt t="63823" x="8740775" y="3424238"/>
          <p14:tracePt t="63829" x="8797925" y="3424238"/>
          <p14:tracePt t="63846" x="8853488" y="3424238"/>
          <p14:tracePt t="63847" x="8902700" y="3433763"/>
          <p14:tracePt t="63855" x="8950325" y="3449638"/>
          <p14:tracePt t="63865" x="8982075" y="3465513"/>
          <p14:tracePt t="63873" x="9007475" y="3473450"/>
          <p14:tracePt t="63881" x="9039225" y="3481388"/>
          <p14:tracePt t="63888" x="9055100" y="3481388"/>
          <p14:tracePt t="63898" x="9070975" y="3489325"/>
          <p14:tracePt t="63907" x="9078913" y="3489325"/>
          <p14:tracePt t="63914" x="9086850" y="3489325"/>
          <p14:tracePt t="63921" x="9086850" y="3497263"/>
          <p14:tracePt t="63939" x="9096375" y="3497263"/>
          <p14:tracePt t="63996" x="9104313" y="3497263"/>
          <p14:tracePt t="64013" x="9104313" y="3489325"/>
          <p14:tracePt t="64034" x="9112250" y="3489325"/>
          <p14:tracePt t="64046" x="9112250" y="3481388"/>
          <p14:tracePt t="64093" x="9128125" y="3481388"/>
          <p14:tracePt t="64383" x="9136063" y="3481388"/>
          <p14:tracePt t="64391" x="9144000" y="3481388"/>
          <p14:tracePt t="64402" x="9175750" y="3481388"/>
          <p14:tracePt t="64407" x="9183688" y="3481388"/>
          <p14:tracePt t="64415" x="9232900" y="3481388"/>
          <p14:tracePt t="64423" x="9264650" y="3481388"/>
          <p14:tracePt t="64431" x="9313863" y="3481388"/>
          <p14:tracePt t="64441" x="9369425" y="3481388"/>
          <p14:tracePt t="64447" x="9474200" y="3481388"/>
          <p14:tracePt t="64456" x="9507538" y="3481388"/>
          <p14:tracePt t="64463" x="9586913" y="3481388"/>
          <p14:tracePt t="64472" x="9659938" y="3481388"/>
          <p14:tracePt t="64479" x="9725025" y="3481388"/>
          <p14:tracePt t="64489" x="9772650" y="3481388"/>
          <p14:tracePt t="64496" x="9796463" y="3473450"/>
          <p14:tracePt t="64506" x="9829800" y="3465513"/>
          <p14:tracePt t="64513" x="9861550" y="3465513"/>
          <p14:tracePt t="64522" x="9877425" y="3449638"/>
          <p14:tracePt t="64530" x="9885363" y="3449638"/>
          <p14:tracePt t="64538" x="9901238" y="3449638"/>
          <p14:tracePt t="64544" x="9910763" y="3449638"/>
          <p14:tracePt t="64552" x="9918700" y="3449638"/>
          <p14:tracePt t="64572" x="9926638" y="3449638"/>
          <p14:tracePt t="64584" x="9934575" y="3449638"/>
          <p14:tracePt t="64600" x="9950450" y="3449638"/>
          <p14:tracePt t="64616" x="9958388" y="3449638"/>
          <p14:tracePt t="64632" x="9966325" y="3449638"/>
          <p14:tracePt t="64653" x="9966325" y="3465513"/>
          <p14:tracePt t="64666" x="9974263" y="3465513"/>
          <p14:tracePt t="64672" x="9974263" y="3473450"/>
          <p14:tracePt t="64688" x="9982200" y="3473450"/>
          <p14:tracePt t="64697" x="9982200" y="3481388"/>
          <p14:tracePt t="64705" x="9990138" y="3481388"/>
          <p14:tracePt t="64714" x="9990138" y="3489325"/>
          <p14:tracePt t="64738" x="10006013" y="3489325"/>
          <p14:tracePt t="64817" x="10015538" y="3497263"/>
          <p14:tracePt t="64994" x="10015538" y="3489325"/>
          <p14:tracePt t="65012" x="10023475" y="3489325"/>
          <p14:tracePt t="65051" x="10031413" y="3489325"/>
          <p14:tracePt t="65059" x="10039350" y="3489325"/>
          <p14:tracePt t="65067" x="10063163" y="3489325"/>
          <p14:tracePt t="65079" x="10094913" y="3481388"/>
          <p14:tracePt t="65084" x="10136188" y="3481388"/>
          <p14:tracePt t="65091" x="10225088" y="3465513"/>
          <p14:tracePt t="65099" x="10264775" y="3449638"/>
          <p14:tracePt t="65107" x="10313988" y="3433763"/>
          <p14:tracePt t="65115" x="10369550" y="3416300"/>
          <p14:tracePt t="65123" x="10393363" y="3408363"/>
          <p14:tracePt t="65131" x="10434638" y="3392488"/>
          <p14:tracePt t="65142" x="10466388" y="3384550"/>
          <p14:tracePt t="65148" x="10490200" y="3376613"/>
          <p14:tracePt t="65155" x="10506075" y="3368675"/>
          <p14:tracePt t="65164" x="10531475" y="3368675"/>
          <p14:tracePt t="65172" x="10539413" y="3368675"/>
          <p14:tracePt t="65181" x="10547350" y="3360738"/>
          <p14:tracePt t="65187" x="10555288" y="3360738"/>
          <p14:tracePt t="65197" x="10571163" y="3360738"/>
          <p14:tracePt t="65205" x="10579100" y="3360738"/>
          <p14:tracePt t="65214" x="10587038" y="3360738"/>
          <p14:tracePt t="65230" x="10594975" y="3360738"/>
          <p14:tracePt t="65260" x="10594975" y="3368675"/>
          <p14:tracePt t="65276" x="10602913" y="3368675"/>
          <p14:tracePt t="65284" x="10610850" y="3376613"/>
          <p14:tracePt t="65292" x="10636250" y="3384550"/>
          <p14:tracePt t="65300" x="10652125" y="3392488"/>
          <p14:tracePt t="65310" x="10675938" y="3416300"/>
          <p14:tracePt t="65317" x="10683875" y="3424238"/>
          <p14:tracePt t="65324" x="10699750" y="3441700"/>
          <p14:tracePt t="65332" x="10707688" y="3449638"/>
          <p14:tracePt t="65343" x="10725150" y="3465513"/>
          <p14:tracePt t="65351" x="10733088" y="3473450"/>
          <p14:tracePt t="65357" x="10741025" y="3473450"/>
          <p14:tracePt t="65377" x="10741025" y="3481388"/>
          <p14:tracePt t="65381" x="10748963" y="3481388"/>
          <p14:tracePt t="65405" x="10756900" y="3481388"/>
          <p14:tracePt t="65415" x="10764838" y="3481388"/>
          <p14:tracePt t="65421" x="10780713" y="3481388"/>
          <p14:tracePt t="65431" x="10788650" y="3481388"/>
          <p14:tracePt t="65438" x="10788650" y="3489325"/>
          <p14:tracePt t="65448" x="10796588" y="3489325"/>
          <p14:tracePt t="65463" x="10804525" y="3489325"/>
          <p14:tracePt t="65485" x="10812463" y="3489325"/>
          <p14:tracePt t="65493" x="10829925" y="3489325"/>
          <p14:tracePt t="65517" x="10837863" y="3489325"/>
          <p14:tracePt t="65541" x="10845800" y="3489325"/>
          <p14:tracePt t="65577" x="10853738" y="3489325"/>
          <p14:tracePt t="65584" x="10861675" y="3489325"/>
          <p14:tracePt t="65591" x="10869613" y="3489325"/>
          <p14:tracePt t="65601" x="10885488" y="3489325"/>
          <p14:tracePt t="65614" x="10893425" y="3489325"/>
          <p14:tracePt t="65622" x="10901363" y="3489325"/>
          <p14:tracePt t="65646" x="10909300" y="3489325"/>
          <p14:tracePt t="65686" x="10901363" y="3489325"/>
          <p14:tracePt t="65706" x="10893425" y="3489325"/>
          <p14:tracePt t="65714" x="10869613" y="3513138"/>
          <p14:tracePt t="65719" x="10861675" y="3521075"/>
          <p14:tracePt t="65727" x="10845800" y="3529013"/>
          <p14:tracePt t="65735" x="10837863" y="3538538"/>
          <p14:tracePt t="65745" x="10804525" y="3562350"/>
          <p14:tracePt t="65751" x="10780713" y="3570288"/>
          <p14:tracePt t="65759" x="10748963" y="3570288"/>
          <p14:tracePt t="65767" x="10725150" y="3570288"/>
          <p14:tracePt t="65778" x="10683875" y="3570288"/>
          <p14:tracePt t="65783" x="10652125" y="3570288"/>
          <p14:tracePt t="65791" x="10610850" y="3570288"/>
          <p14:tracePt t="65799" x="10579100" y="3538538"/>
          <p14:tracePt t="65807" x="10539413" y="3513138"/>
          <p14:tracePt t="65815" x="10506075" y="3489325"/>
          <p14:tracePt t="65823" x="10498138" y="3473450"/>
          <p14:tracePt t="65831" x="10474325" y="3441700"/>
          <p14:tracePt t="65843" x="10466388" y="3416300"/>
          <p14:tracePt t="65850" x="10450513" y="3408363"/>
          <p14:tracePt t="65855" x="10442575" y="3384550"/>
          <p14:tracePt t="65864" x="10434638" y="3368675"/>
          <p14:tracePt t="65872" x="10434638" y="3344863"/>
          <p14:tracePt t="65881" x="10434638" y="3336925"/>
          <p14:tracePt t="65888" x="10434638" y="3328988"/>
          <p14:tracePt t="65897" x="10450513" y="3311525"/>
          <p14:tracePt t="65904" x="10482263" y="3295650"/>
          <p14:tracePt t="65914" x="10506075" y="3279775"/>
          <p14:tracePt t="65920" x="10547350" y="3263900"/>
          <p14:tracePt t="65931" x="10594975" y="3240088"/>
          <p14:tracePt t="65938" x="10652125" y="3232150"/>
          <p14:tracePt t="65947" x="10741025" y="3206750"/>
          <p14:tracePt t="65954" x="10812463" y="3190875"/>
          <p14:tracePt t="65960" x="10861675" y="3190875"/>
          <p14:tracePt t="65968" x="10942638" y="3182938"/>
          <p14:tracePt t="65976" x="11006138" y="3182938"/>
          <p14:tracePt t="65984" x="11039475" y="3182938"/>
          <p14:tracePt t="65992" x="11095038" y="3182938"/>
          <p14:tracePt t="66000" x="11128375" y="3182938"/>
          <p14:tracePt t="66010" x="11160125" y="3182938"/>
          <p14:tracePt t="66016" x="11176000" y="3182938"/>
          <p14:tracePt t="66025" x="11199813" y="3182938"/>
          <p14:tracePt t="66033" x="11207750" y="3190875"/>
          <p14:tracePt t="66042" x="11207750" y="3206750"/>
          <p14:tracePt t="66049" x="11215688" y="3214688"/>
          <p14:tracePt t="66057" x="11215688" y="3232150"/>
          <p14:tracePt t="66065" x="11215688" y="3255963"/>
          <p14:tracePt t="66074" x="11215688" y="3279775"/>
          <p14:tracePt t="66081" x="11215688" y="3295650"/>
          <p14:tracePt t="66089" x="11215688" y="3336925"/>
          <p14:tracePt t="66097" x="11207750" y="3360738"/>
          <p14:tracePt t="66106" x="11191875" y="3392488"/>
          <p14:tracePt t="66114" x="11168063" y="3424238"/>
          <p14:tracePt t="66121" x="11152188" y="3441700"/>
          <p14:tracePt t="66131" x="11118850" y="3465513"/>
          <p14:tracePt t="66137" x="11087100" y="3481388"/>
          <p14:tracePt t="66148" x="11039475" y="3489325"/>
          <p14:tracePt t="66153" x="10990263" y="3497263"/>
          <p14:tracePt t="66164" x="10942638" y="3513138"/>
          <p14:tracePt t="66170" x="10893425" y="3529013"/>
          <p14:tracePt t="66181" x="10853738" y="3538538"/>
          <p14:tracePt t="66187" x="10804525" y="3546475"/>
          <p14:tracePt t="66194" x="10756900" y="3562350"/>
          <p14:tracePt t="66202" x="10707688" y="3570288"/>
          <p14:tracePt t="66214" x="10652125" y="3578225"/>
          <p14:tracePt t="66218" x="10602913" y="3578225"/>
          <p14:tracePt t="66226" x="10571163" y="3578225"/>
          <p14:tracePt t="66234" x="10539413" y="3578225"/>
          <p14:tracePt t="66242" x="10506075" y="3562350"/>
          <p14:tracePt t="66250" x="10490200" y="3529013"/>
          <p14:tracePt t="66258" x="10482263" y="3497263"/>
          <p14:tracePt t="66266" x="10482263" y="3465513"/>
          <p14:tracePt t="66275" x="10482263" y="3433763"/>
          <p14:tracePt t="66282" x="10482263" y="3408363"/>
          <p14:tracePt t="66290" x="10506075" y="3376613"/>
          <p14:tracePt t="66298" x="10539413" y="3344863"/>
          <p14:tracePt t="66308" x="10571163" y="3328988"/>
          <p14:tracePt t="66314" x="10594975" y="3311525"/>
          <p14:tracePt t="66322" x="10636250" y="3295650"/>
          <p14:tracePt t="66331" x="10675938" y="3295650"/>
          <p14:tracePt t="66338" x="10699750" y="3295650"/>
          <p14:tracePt t="66353" x="10725150" y="3295650"/>
          <p14:tracePt t="66357" x="10741025" y="3295650"/>
          <p14:tracePt t="66363" x="10756900" y="3295650"/>
          <p14:tracePt t="66372" x="10764838" y="3295650"/>
          <p14:tracePt t="66379" x="10780713" y="3295650"/>
          <p14:tracePt t="66389" x="10788650" y="3311525"/>
          <p14:tracePt t="66406" x="10788650" y="3319463"/>
          <p14:tracePt t="66414" x="10788650" y="3328988"/>
          <p14:tracePt t="66428" x="10788650" y="3336925"/>
          <p14:tracePt t="66443" x="10788650" y="3344863"/>
          <p14:tracePt t="66451" x="10780713" y="3344863"/>
          <p14:tracePt t="66467" x="10756900" y="3360738"/>
          <p14:tracePt t="66481" x="10748963" y="3360738"/>
          <p14:tracePt t="66487" x="10741025" y="3360738"/>
          <p14:tracePt t="66501" x="10733088" y="3360738"/>
          <p14:tracePt t="66514" x="10725150" y="3360738"/>
          <p14:tracePt t="66548" x="10725150" y="3344863"/>
          <p14:tracePt t="66580" x="10733088" y="3336925"/>
          <p14:tracePt t="66596" x="10741025" y="3336925"/>
          <p14:tracePt t="66614" x="10748963" y="3336925"/>
          <p14:tracePt t="66629" x="10756900" y="3336925"/>
          <p14:tracePt t="66902" x="10764838" y="3336925"/>
          <p14:tracePt t="66910" x="10780713" y="3336925"/>
          <p14:tracePt t="66926" x="10788650" y="3360738"/>
          <p14:tracePt t="66934" x="10788650" y="3368675"/>
          <p14:tracePt t="66948" x="10788650" y="3392488"/>
          <p14:tracePt t="66952" x="10788650" y="3416300"/>
          <p14:tracePt t="66958" x="10764838" y="3433763"/>
          <p14:tracePt t="66966" x="10741025" y="3465513"/>
          <p14:tracePt t="66974" x="10707688" y="3481388"/>
          <p14:tracePt t="66983" x="10660063" y="3497263"/>
          <p14:tracePt t="66990" x="10610850" y="3521075"/>
          <p14:tracePt t="66998" x="10571163" y="3538538"/>
          <p14:tracePt t="67009" x="10531475" y="3562350"/>
          <p14:tracePt t="67015" x="10498138" y="3562350"/>
          <p14:tracePt t="67022" x="10442575" y="3578225"/>
          <p14:tracePt t="67031" x="10401300" y="3594100"/>
          <p14:tracePt t="67039" x="10393363" y="3594100"/>
          <p14:tracePt t="67048" x="10337800" y="3617913"/>
          <p14:tracePt t="67055" x="10321925" y="3617913"/>
          <p14:tracePt t="67064" x="10296525" y="3625850"/>
          <p14:tracePt t="67071" x="10280650" y="3625850"/>
          <p14:tracePt t="67081" x="10272713" y="3625850"/>
          <p14:tracePt t="67087" x="10264775" y="3633788"/>
          <p14:tracePt t="67097" x="10248900" y="3633788"/>
          <p14:tracePt t="67114" x="10240963" y="3633788"/>
          <p14:tracePt t="67183" x="10233025" y="3633788"/>
          <p14:tracePt t="67199" x="10225088" y="3633788"/>
          <p14:tracePt t="67425" x="10225088" y="3643313"/>
          <p14:tracePt t="67434" x="10225088" y="3667125"/>
          <p14:tracePt t="67445" x="10225088" y="3683000"/>
          <p14:tracePt t="67464" x="10225088" y="3738563"/>
          <p14:tracePt t="67465" x="10225088" y="3779838"/>
          <p14:tracePt t="67477" x="10217150" y="3827463"/>
          <p14:tracePt t="67483" x="10191750" y="3868738"/>
          <p14:tracePt t="67489" x="10160000" y="3900488"/>
          <p14:tracePt t="67498" x="10112375" y="3932238"/>
          <p14:tracePt t="67517" x="10015538" y="3989388"/>
          <p14:tracePt t="67521" x="9950450" y="3997325"/>
          <p14:tracePt t="67531" x="9845675" y="4029075"/>
          <p14:tracePt t="67538" x="9756775" y="4037013"/>
          <p14:tracePt t="67549" x="9717088" y="4044950"/>
          <p14:tracePt t="67554" x="9594850" y="4060825"/>
          <p14:tracePt t="67564" x="9507538" y="4060825"/>
          <p14:tracePt t="67571" x="9410700" y="4078288"/>
          <p14:tracePt t="67582" x="9361488" y="4086225"/>
          <p14:tracePt t="67588" x="9288463" y="4086225"/>
          <p14:tracePt t="67598" x="9209088" y="4086225"/>
          <p14:tracePt t="67605" x="9191625" y="4086225"/>
          <p14:tracePt t="67623" x="9136063" y="4086225"/>
          <p14:tracePt t="67623" x="9096375" y="4086225"/>
          <p14:tracePt t="67630" x="9070975" y="4086225"/>
          <p14:tracePt t="67640" x="9047163" y="4086225"/>
          <p14:tracePt t="67648" x="9031288" y="4086225"/>
          <p14:tracePt t="67656" x="9023350" y="4086225"/>
          <p14:tracePt t="67663" x="9007475" y="4086225"/>
          <p14:tracePt t="67673" x="8999538" y="4086225"/>
          <p14:tracePt t="67689" x="8990013" y="4086225"/>
          <p14:tracePt t="67696" x="8982075" y="4086225"/>
          <p14:tracePt t="67724" x="8958263" y="4086225"/>
          <p14:tracePt t="67731" x="8958263" y="4078288"/>
          <p14:tracePt t="67988" x="8950325" y="4078288"/>
          <p14:tracePt t="67996" x="8926513" y="4078288"/>
          <p14:tracePt t="68004" x="8877300" y="4078288"/>
          <p14:tracePt t="68015" x="8813800" y="4078288"/>
          <p14:tracePt t="68021" x="8732838" y="4060825"/>
          <p14:tracePt t="68031" x="8683625" y="4060825"/>
          <p14:tracePt t="68037" x="8596313" y="4060825"/>
          <p14:tracePt t="68050" x="8523288" y="4052888"/>
          <p14:tracePt t="68054" x="8434388" y="4052888"/>
          <p14:tracePt t="68064" x="8369300" y="4052888"/>
          <p14:tracePt t="68071" x="8297863" y="4052888"/>
          <p14:tracePt t="68077" x="8224838" y="4052888"/>
          <p14:tracePt t="68085" x="8159750" y="4044950"/>
          <p14:tracePt t="68093" x="8104188" y="4044950"/>
          <p14:tracePt t="68101" x="8047038" y="4037013"/>
          <p14:tracePt t="68114" x="7974013" y="4029075"/>
          <p14:tracePt t="68120" x="7918450" y="4013200"/>
          <p14:tracePt t="68125" x="7869238" y="4005263"/>
          <p14:tracePt t="68133" x="7853363" y="3997325"/>
          <p14:tracePt t="68147" x="7821613" y="3981450"/>
          <p14:tracePt t="68152" x="7797800" y="3973513"/>
          <p14:tracePt t="68158" x="7781925" y="3957638"/>
          <p14:tracePt t="68165" x="7764463" y="3948113"/>
          <p14:tracePt t="68177" x="7756525" y="3940175"/>
          <p14:tracePt t="68184" x="7748588" y="3932238"/>
          <p14:tracePt t="68189" x="7748588" y="3924300"/>
          <p14:tracePt t="68198" x="7748588" y="3908425"/>
          <p14:tracePt t="68208" x="7748588" y="3900488"/>
          <p14:tracePt t="68222" x="7748588" y="3892550"/>
          <p14:tracePt t="68231" x="7748588" y="3884613"/>
          <p14:tracePt t="68248" x="7748588" y="3876675"/>
          <p14:tracePt t="68254" x="7756525" y="3868738"/>
          <p14:tracePt t="68264" x="7764463" y="3852863"/>
          <p14:tracePt t="68271" x="7781925" y="3852863"/>
          <p14:tracePt t="68280" x="7797800" y="3843338"/>
          <p14:tracePt t="68286" x="7813675" y="3843338"/>
          <p14:tracePt t="68297" x="7837488" y="3835400"/>
          <p14:tracePt t="68303" x="7853363" y="3835400"/>
          <p14:tracePt t="68314" x="7861300" y="3835400"/>
          <p14:tracePt t="68319" x="7886700" y="3835400"/>
          <p14:tracePt t="68326" x="7894638" y="3835400"/>
          <p14:tracePt t="68342" x="7902575" y="3835400"/>
          <p14:tracePt t="68358" x="7910513" y="3835400"/>
          <p14:tracePt t="68377" x="7910513" y="3843338"/>
          <p14:tracePt t="68399" x="7894638" y="3852863"/>
          <p14:tracePt t="68409" x="7869238" y="3852863"/>
          <p14:tracePt t="68415" x="7845425" y="3852863"/>
          <p14:tracePt t="68423" x="7805738" y="3852863"/>
          <p14:tracePt t="68431" x="7756525" y="3843338"/>
          <p14:tracePt t="68439" x="7708900" y="3827463"/>
          <p14:tracePt t="68449" x="7659688" y="3803650"/>
          <p14:tracePt t="68455" x="7612063" y="3795713"/>
          <p14:tracePt t="68464" x="7562850" y="3779838"/>
          <p14:tracePt t="68471" x="7531100" y="3771900"/>
          <p14:tracePt t="68481" x="7491413" y="3748088"/>
          <p14:tracePt t="68488" x="7475538" y="3748088"/>
          <p14:tracePt t="68498" x="7442200" y="3738563"/>
          <p14:tracePt t="68503" x="7418388" y="3730625"/>
          <p14:tracePt t="68515" x="7394575" y="3730625"/>
          <p14:tracePt t="68520" x="7378700" y="3730625"/>
          <p14:tracePt t="68531" x="7370763" y="3730625"/>
          <p14:tracePt t="68537" x="7345363" y="3730625"/>
          <p14:tracePt t="68544" x="7337425" y="3730625"/>
          <p14:tracePt t="68552" x="7329488" y="3730625"/>
          <p14:tracePt t="68560" x="7321550" y="3730625"/>
          <p14:tracePt t="68568" x="7305675" y="3722688"/>
          <p14:tracePt t="68581" x="7289800" y="3722688"/>
          <p14:tracePt t="68585" x="7273925" y="3714750"/>
          <p14:tracePt t="68592" x="7265988" y="3698875"/>
          <p14:tracePt t="68600" x="7248525" y="3683000"/>
          <p14:tracePt t="68617" x="7240588" y="3675063"/>
          <p14:tracePt t="68618" x="7232650" y="3667125"/>
          <p14:tracePt t="68625" x="7232650" y="3651250"/>
          <p14:tracePt t="68633" x="7224713" y="3643313"/>
          <p14:tracePt t="68647" x="7224713" y="3633788"/>
          <p14:tracePt t="68675" x="7224713" y="3625850"/>
          <p14:tracePt t="68704" x="7240588" y="3625850"/>
          <p14:tracePt t="68723" x="7248525" y="3625850"/>
          <p14:tracePt t="68729" x="7265988" y="3625850"/>
          <p14:tracePt t="68739" x="7273925" y="3625850"/>
          <p14:tracePt t="68746" x="7281863" y="3633788"/>
          <p14:tracePt t="68761" x="7281863" y="3643313"/>
          <p14:tracePt t="68771" x="7289800" y="3643313"/>
          <p14:tracePt t="68801" x="7281863" y="3651250"/>
          <p14:tracePt t="68813" x="7273925" y="3651250"/>
          <p14:tracePt t="68817" x="7265988" y="3651250"/>
          <p14:tracePt t="68825" x="7240588" y="3651250"/>
          <p14:tracePt t="68834" x="7232650" y="3651250"/>
          <p14:tracePt t="68841" x="7224713" y="3651250"/>
          <p14:tracePt t="68856" x="7216775" y="3651250"/>
          <p14:tracePt t="68862" x="7200900" y="3651250"/>
          <p14:tracePt t="68866" x="7192963" y="3651250"/>
          <p14:tracePt t="68938" x="7200900" y="3651250"/>
          <p14:tracePt t="68946" x="7216775" y="3651250"/>
          <p14:tracePt t="68956" x="7224713" y="3651250"/>
          <p14:tracePt t="68962" x="7240588" y="3651250"/>
          <p14:tracePt t="68972" x="7265988" y="3651250"/>
          <p14:tracePt t="68980" x="7289800" y="3651250"/>
          <p14:tracePt t="68989" x="7321550" y="3643313"/>
          <p14:tracePt t="68996" x="7353300" y="3633788"/>
          <p14:tracePt t="69005" x="7394575" y="3625850"/>
          <p14:tracePt t="69012" x="7434263" y="3602038"/>
          <p14:tracePt t="69018" x="7450138" y="3602038"/>
          <p14:tracePt t="69027" x="7507288" y="3586163"/>
          <p14:tracePt t="69035" x="7546975" y="3578225"/>
          <p14:tracePt t="69046" x="7588250" y="3578225"/>
          <p14:tracePt t="69051" x="7612063" y="3578225"/>
          <p14:tracePt t="69059" x="7643813" y="3578225"/>
          <p14:tracePt t="69067" x="7685088" y="3578225"/>
          <p14:tracePt t="69081" x="7708900" y="3578225"/>
          <p14:tracePt t="69085" x="7716838" y="3578225"/>
          <p14:tracePt t="69091" x="7748588" y="3578225"/>
          <p14:tracePt t="69099" x="7781925" y="3578225"/>
          <p14:tracePt t="69110" x="7797800" y="3578225"/>
          <p14:tracePt t="69116" x="7813675" y="3578225"/>
          <p14:tracePt t="69123" x="7837488" y="3578225"/>
          <p14:tracePt t="69131" x="7845425" y="3578225"/>
          <p14:tracePt t="69139" x="7853363" y="3578225"/>
          <p14:tracePt t="69148" x="7861300" y="3578225"/>
          <p14:tracePt t="69163" x="7869238" y="3578225"/>
          <p14:tracePt t="69187" x="7886700" y="3578225"/>
          <p14:tracePt t="69445" x="7886700" y="3586163"/>
          <p14:tracePt t="69453" x="7894638" y="3586163"/>
          <p14:tracePt t="69461" x="7894638" y="3594100"/>
          <p14:tracePt t="69469" x="7902575" y="3594100"/>
          <p14:tracePt t="69481" x="7902575" y="3602038"/>
          <p14:tracePt t="69489" x="7910513" y="3617913"/>
          <p14:tracePt t="69497" x="7910513" y="3625850"/>
          <p14:tracePt t="69515" x="7910513" y="3643313"/>
          <p14:tracePt t="69521" x="7910513" y="3651250"/>
          <p14:tracePt t="69531" x="7910513" y="3667125"/>
          <p14:tracePt t="69538" x="7910513" y="3675063"/>
          <p14:tracePt t="69548" x="7910513" y="3683000"/>
          <p14:tracePt t="69556" x="7902575" y="3690938"/>
          <p14:tracePt t="69564" x="7902575" y="3698875"/>
          <p14:tracePt t="69571" x="7886700" y="3698875"/>
          <p14:tracePt t="69583" x="7861300" y="3714750"/>
          <p14:tracePt t="69590" x="7853363" y="3722688"/>
          <p14:tracePt t="69598" x="7845425" y="3722688"/>
          <p14:tracePt t="69621" x="7837488" y="3722688"/>
          <p14:tracePt t="69622" x="7821613" y="3722688"/>
          <p14:tracePt t="69662" x="7813675" y="3722688"/>
          <p14:tracePt t="69704" x="7813675" y="3714750"/>
          <p14:tracePt t="69716" x="7805738" y="3714750"/>
          <p14:tracePt t="69725" x="7805738" y="3698875"/>
          <p14:tracePt t="69752" x="7805738" y="3690938"/>
          <p14:tracePt t="69800" x="7805738" y="3683000"/>
          <p14:tracePt t="69819" x="7805738" y="3675063"/>
          <p14:tracePt t="69848" x="7805738" y="3667125"/>
          <p14:tracePt t="69871" x="7813675" y="3667125"/>
          <p14:tracePt t="70193" x="7813675" y="3651250"/>
          <p14:tracePt t="70479" x="7813675" y="3667125"/>
          <p14:tracePt t="70492" x="7821613" y="3667125"/>
          <p14:tracePt t="70516" x="7821613" y="3675063"/>
          <p14:tracePt t="70580" x="7821613" y="3683000"/>
          <p14:tracePt t="70596" x="7837488" y="3683000"/>
          <p14:tracePt t="70604" x="7837488" y="3690938"/>
          <p14:tracePt t="70655" x="7837488" y="3698875"/>
          <p14:tracePt t="70773" x="7837488" y="3690938"/>
          <p14:tracePt t="70789" x="7837488" y="3683000"/>
          <p14:tracePt t="70805" x="7837488" y="3675063"/>
          <p14:tracePt t="70829" x="7837488" y="3667125"/>
          <p14:tracePt t="70839" x="7837488" y="3651250"/>
          <p14:tracePt t="70847" x="7837488" y="3643313"/>
          <p14:tracePt t="70856" x="7853363" y="3633788"/>
          <p14:tracePt t="70863" x="7886700" y="3625850"/>
          <p14:tracePt t="70872" x="7934325" y="3594100"/>
          <p14:tracePt t="70879" x="7958138" y="3586163"/>
          <p14:tracePt t="70889" x="8007350" y="3578225"/>
          <p14:tracePt t="70895" x="8047038" y="3578225"/>
          <p14:tracePt t="70902" x="8070850" y="3578225"/>
          <p14:tracePt t="70910" x="8104188" y="3578225"/>
          <p14:tracePt t="70922" x="8128000" y="3578225"/>
          <p14:tracePt t="70927" x="8159750" y="3578225"/>
          <p14:tracePt t="70934" x="8175625" y="3578225"/>
          <p14:tracePt t="70942" x="8175625" y="3586163"/>
          <p14:tracePt t="70950" x="8193088" y="3594100"/>
          <p14:tracePt t="70966" x="8201025" y="3594100"/>
          <p14:tracePt t="70974" x="8201025" y="3602038"/>
          <p14:tracePt t="70983" x="8201025" y="3617913"/>
          <p14:tracePt t="70998" x="8193088" y="3625850"/>
          <p14:tracePt t="71006" x="8167688" y="3625850"/>
          <p14:tracePt t="71017" x="8151813" y="3633788"/>
          <p14:tracePt t="71023" x="8120063" y="3643313"/>
          <p14:tracePt t="71030" x="8096250" y="3651250"/>
          <p14:tracePt t="71039" x="8062913" y="3651250"/>
          <p14:tracePt t="71047" x="8047038" y="3651250"/>
          <p14:tracePt t="71056" x="8015288" y="3651250"/>
          <p14:tracePt t="71063" x="7999413" y="3667125"/>
          <p14:tracePt t="71072" x="7974013" y="3667125"/>
          <p14:tracePt t="71080" x="7958138" y="3667125"/>
          <p14:tracePt t="71089" x="7950200" y="3667125"/>
          <p14:tracePt t="71104" x="7942263" y="3667125"/>
          <p14:tracePt t="71167" x="7958138" y="3667125"/>
          <p14:tracePt t="71175" x="7974013" y="3667125"/>
          <p14:tracePt t="71188" x="7999413" y="3667125"/>
          <p14:tracePt t="71192" x="8023225" y="3667125"/>
          <p14:tracePt t="71200" x="8054975" y="3667125"/>
          <p14:tracePt t="71208" x="8104188" y="3667125"/>
          <p14:tracePt t="71219" x="8143875" y="3667125"/>
          <p14:tracePt t="71226" x="8193088" y="3675063"/>
          <p14:tracePt t="71232" x="8224838" y="3683000"/>
          <p14:tracePt t="71240" x="8256588" y="3683000"/>
          <p14:tracePt t="71250" x="8281988" y="3683000"/>
          <p14:tracePt t="71256" x="8313738" y="3690938"/>
          <p14:tracePt t="71264" x="8321675" y="3690938"/>
          <p14:tracePt t="71273" x="8337550" y="3698875"/>
          <p14:tracePt t="71289" x="8353425" y="3698875"/>
          <p14:tracePt t="71304" x="8361363" y="3698875"/>
          <p14:tracePt t="71353" x="8361363" y="3714750"/>
          <p14:tracePt t="71377" x="8369300" y="3714750"/>
          <p14:tracePt t="71384" x="8369300" y="3722688"/>
          <p14:tracePt t="71400" x="8369300" y="3730625"/>
          <p14:tracePt t="71658" x="8377238" y="3730625"/>
          <p14:tracePt t="71666" x="8386763" y="3730625"/>
          <p14:tracePt t="71674" x="8410575" y="3730625"/>
          <p14:tracePt t="71689" x="8418513" y="3730625"/>
          <p14:tracePt t="71696" x="8426450" y="3730625"/>
          <p14:tracePt t="71706" x="8434388" y="3730625"/>
          <p14:tracePt t="71710" x="8442325" y="3730625"/>
          <p14:tracePt t="71715" x="8458200" y="3730625"/>
          <p14:tracePt t="71723" x="8466138" y="3730625"/>
          <p14:tracePt t="71730" x="8482013" y="3730625"/>
          <p14:tracePt t="71739" x="8482013" y="3738563"/>
          <p14:tracePt t="71750" x="8491538" y="3738563"/>
          <p14:tracePt t="71782" x="8491538" y="3748088"/>
          <p14:tracePt t="71803" x="8482013" y="3756025"/>
          <p14:tracePt t="71812" x="8458200" y="3756025"/>
          <p14:tracePt t="71824" x="8426450" y="3756025"/>
          <p14:tracePt t="71844" x="8305800" y="3787775"/>
          <p14:tracePt t="71860" x="8201025" y="3795713"/>
          <p14:tracePt t="71867" x="8159750" y="3803650"/>
          <p14:tracePt t="71877" x="8120063" y="3803650"/>
          <p14:tracePt t="71885" x="8096250" y="3803650"/>
          <p14:tracePt t="71894" x="8062913" y="3803650"/>
          <p14:tracePt t="71899" x="8039100" y="3803650"/>
          <p14:tracePt t="71910" x="8015288" y="3803650"/>
          <p14:tracePt t="71927" x="7999413" y="3803650"/>
          <p14:tracePt t="71927" x="7991475" y="3803650"/>
          <p14:tracePt t="71934" x="7974013" y="3803650"/>
          <p14:tracePt t="71951" x="7966075" y="3803650"/>
          <p14:tracePt t="72036" x="7966075" y="3795713"/>
          <p14:tracePt t="72044" x="7974013" y="3795713"/>
          <p14:tracePt t="72053" x="7991475" y="3795713"/>
          <p14:tracePt t="72061" x="7999413" y="3795713"/>
          <p14:tracePt t="72069" x="8007350" y="3795713"/>
          <p14:tracePt t="72081" x="8015288" y="3787775"/>
          <p14:tracePt t="72090" x="8023225" y="3787775"/>
          <p14:tracePt t="75615" x="8039100" y="3787775"/>
          <p14:tracePt t="75623" x="8047038" y="3787775"/>
          <p14:tracePt t="75632" x="8054975" y="3795713"/>
          <p14:tracePt t="75639" x="8062913" y="3795713"/>
          <p14:tracePt t="75647" x="8062913" y="3803650"/>
          <p14:tracePt t="75655" x="8070850" y="3803650"/>
          <p14:tracePt t="75664" x="8070850" y="3819525"/>
          <p14:tracePt t="75679" x="8080375" y="3819525"/>
          <p14:tracePt t="75696" x="8080375" y="3827463"/>
          <p14:tracePt t="75739" x="8096250" y="3827463"/>
          <p14:tracePt t="75760" x="8104188" y="3827463"/>
          <p14:tracePt t="75792" x="8112125" y="3827463"/>
          <p14:tracePt t="75803" x="8112125" y="3835400"/>
          <p14:tracePt t="75889" x="8120063" y="3835400"/>
          <p14:tracePt t="76865" x="8128000" y="3835400"/>
          <p14:tracePt t="76871" x="8167688" y="3835400"/>
          <p14:tracePt t="76881" x="8208963" y="3835400"/>
          <p14:tracePt t="76888" x="8248650" y="3843338"/>
          <p14:tracePt t="76897" x="8297863" y="3876675"/>
          <p14:tracePt t="76906" x="8329613" y="3924300"/>
          <p14:tracePt t="76914" x="8369300" y="3981450"/>
          <p14:tracePt t="76920" x="8442325" y="4102100"/>
          <p14:tracePt t="76927" x="8507413" y="4246563"/>
          <p14:tracePt t="76938" x="8523288" y="4343400"/>
          <p14:tracePt t="76943" x="8588375" y="4625975"/>
          <p14:tracePt t="76951" x="8620125" y="4843463"/>
          <p14:tracePt t="76959" x="8628063" y="5037138"/>
          <p14:tracePt t="76970" x="8628063" y="5262563"/>
          <p14:tracePt t="76975" x="8628063" y="5367338"/>
          <p14:tracePt t="76983" x="8628063" y="5561013"/>
          <p14:tracePt t="76991" x="8562975" y="5907088"/>
          <p14:tracePt t="77001" x="8507413" y="6100763"/>
          <p14:tracePt t="77008" x="8466138" y="6189663"/>
          <p14:tracePt t="77016" x="8386763" y="6357938"/>
          <p14:tracePt t="77024" x="8313738" y="6496050"/>
          <p14:tracePt t="77033" x="8216900" y="6616700"/>
          <p14:tracePt t="77040" x="8120063" y="6721475"/>
          <p14:tracePt t="77048" x="7999413" y="6792913"/>
          <p14:tracePt t="77138" x="6619875" y="6850063"/>
          <p14:tracePt t="77148" x="6572250" y="6842125"/>
          <p14:tracePt t="77154" x="6546850" y="6826250"/>
          <p14:tracePt t="77160" x="6515100" y="6818313"/>
          <p14:tracePt t="77170" x="6499225" y="6810375"/>
          <p14:tracePt t="77176" x="6491288" y="6810375"/>
          <p14:tracePt t="77185" x="6475413" y="6792913"/>
          <p14:tracePt t="77193" x="6467475" y="6784975"/>
          <p14:tracePt t="77203" x="6459538" y="6761163"/>
          <p14:tracePt t="77402" x="6459538" y="6784975"/>
          <p14:tracePt t="77410" x="6459538" y="6818313"/>
          <p14:tracePt t="77418" x="6450013" y="6850063"/>
        </p14:tracePtLst>
      </p14:laserTraceLst>
    </p:ext>
  </p:extLs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B4FBF8-8AD3-DFEC-2C41-8C293FF22C5A}"/>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6CE3CD3-EF70-5CA6-81C1-068D77F33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58B971-FD13-60F4-464F-59913ACB2711}"/>
              </a:ext>
            </a:extLst>
          </p:cNvPr>
          <p:cNvSpPr>
            <a:spLocks noGrp="1"/>
          </p:cNvSpPr>
          <p:nvPr>
            <p:ph type="title"/>
          </p:nvPr>
        </p:nvSpPr>
        <p:spPr>
          <a:xfrm>
            <a:off x="630936" y="640080"/>
            <a:ext cx="4818888" cy="1481328"/>
          </a:xfrm>
        </p:spPr>
        <p:txBody>
          <a:bodyPr anchor="b">
            <a:normAutofit/>
          </a:bodyPr>
          <a:lstStyle/>
          <a:p>
            <a:r>
              <a:rPr lang="en-US" sz="5000"/>
              <a:t>SSM Neural Network</a:t>
            </a:r>
          </a:p>
        </p:txBody>
      </p:sp>
      <p:sp>
        <p:nvSpPr>
          <p:cNvPr id="32" name="sketch line">
            <a:extLst>
              <a:ext uri="{FF2B5EF4-FFF2-40B4-BE49-F238E27FC236}">
                <a16:creationId xmlns:a16="http://schemas.microsoft.com/office/drawing/2014/main" id="{0375935C-FD2B-23BF-38AF-2006EDA01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E48846B-FF6C-65B2-E7AE-38B4CAC91862}"/>
              </a:ext>
            </a:extLst>
          </p:cNvPr>
          <p:cNvSpPr>
            <a:spLocks noGrp="1"/>
          </p:cNvSpPr>
          <p:nvPr>
            <p:ph idx="1"/>
          </p:nvPr>
        </p:nvSpPr>
        <p:spPr>
          <a:xfrm>
            <a:off x="630936" y="2660904"/>
            <a:ext cx="4818888" cy="3547872"/>
          </a:xfrm>
        </p:spPr>
        <p:txBody>
          <a:bodyPr anchor="t">
            <a:normAutofit/>
          </a:bodyPr>
          <a:lstStyle/>
          <a:p>
            <a:r>
              <a:rPr lang="en-US" sz="1700" dirty="0"/>
              <a:t>The SSM Layer can be put into standard NN layer</a:t>
            </a:r>
          </a:p>
          <a:p>
            <a:r>
              <a:rPr lang="en-US" sz="1700" b="0" dirty="0"/>
              <a:t>Here the dropout and layer norm is added</a:t>
            </a:r>
          </a:p>
          <a:p>
            <a:endParaRPr lang="en-US" sz="1700" dirty="0"/>
          </a:p>
        </p:txBody>
      </p:sp>
      <p:pic>
        <p:nvPicPr>
          <p:cNvPr id="5" name="Picture 4" descr="A screenshot of a computer program&#10;&#10;Description automatically generated">
            <a:extLst>
              <a:ext uri="{FF2B5EF4-FFF2-40B4-BE49-F238E27FC236}">
                <a16:creationId xmlns:a16="http://schemas.microsoft.com/office/drawing/2014/main" id="{7CCFD64A-CC6B-FBBC-FA84-ABB8F51A07C9}"/>
              </a:ext>
            </a:extLst>
          </p:cNvPr>
          <p:cNvPicPr>
            <a:picLocks noChangeAspect="1"/>
          </p:cNvPicPr>
          <p:nvPr/>
        </p:nvPicPr>
        <p:blipFill>
          <a:blip r:embed="rId2"/>
          <a:stretch>
            <a:fillRect/>
          </a:stretch>
        </p:blipFill>
        <p:spPr>
          <a:xfrm>
            <a:off x="6331226" y="0"/>
            <a:ext cx="5860774" cy="6858000"/>
          </a:xfrm>
          <a:prstGeom prst="rect">
            <a:avLst/>
          </a:prstGeom>
        </p:spPr>
      </p:pic>
    </p:spTree>
    <p:extLst>
      <p:ext uri="{BB962C8B-B14F-4D97-AF65-F5344CB8AC3E}">
        <p14:creationId xmlns:p14="http://schemas.microsoft.com/office/powerpoint/2010/main" val="871024305"/>
      </p:ext>
    </p:extLst>
  </p:cSld>
  <p:clrMapOvr>
    <a:masterClrMapping/>
  </p:clrMapOvr>
  <mc:AlternateContent xmlns:mc="http://schemas.openxmlformats.org/markup-compatibility/2006" xmlns:p14="http://schemas.microsoft.com/office/powerpoint/2010/main">
    <mc:Choice Requires="p14">
      <p:transition spd="slow" p14:dur="2000" advTm="17298"/>
    </mc:Choice>
    <mc:Fallback xmlns="">
      <p:transition spd="slow" advTm="17298"/>
    </mc:Fallback>
  </mc:AlternateContent>
  <p:extLst>
    <p:ext uri="{3A86A75C-4F4B-4683-9AE1-C65F6400EC91}">
      <p14:laserTraceLst xmlns:p14="http://schemas.microsoft.com/office/powerpoint/2010/main">
        <p14:tracePtLst>
          <p14:tracePt t="1225" x="4684713" y="6826250"/>
          <p14:tracePt t="1248" x="4475163" y="6664325"/>
          <p14:tracePt t="1250" x="4176713" y="6407150"/>
          <p14:tracePt t="1259" x="4048125" y="6253163"/>
          <p14:tracePt t="1269" x="3990975" y="6156325"/>
          <p14:tracePt t="1270" x="3910013" y="6003925"/>
          <p14:tracePt t="1278" x="3789363" y="5721350"/>
          <p14:tracePt t="1292" x="3757613" y="5511800"/>
          <p14:tracePt t="1299" x="3749675" y="5302250"/>
          <p14:tracePt t="1310" x="3749675" y="4995863"/>
          <p14:tracePt t="1318" x="3789363" y="4803775"/>
          <p14:tracePt t="1327" x="3838575" y="4618038"/>
          <p14:tracePt t="1334" x="3894138" y="4448175"/>
          <p14:tracePt t="1343" x="3943350" y="4303713"/>
          <p14:tracePt t="1360" x="4016375" y="4141788"/>
          <p14:tracePt t="1366" x="4048125" y="4052888"/>
          <p14:tracePt t="1376" x="4087813" y="3989388"/>
          <p14:tracePt t="1382" x="4121150" y="3932238"/>
          <p14:tracePt t="1395" x="4137025" y="3908425"/>
          <p14:tracePt t="1400" x="4152900" y="3884613"/>
          <p14:tracePt t="1410" x="4176713" y="3868738"/>
          <p14:tracePt t="1416" x="4192588" y="3843338"/>
          <p14:tracePt t="1426" x="4200525" y="3835400"/>
          <p14:tracePt t="1431" x="4225925" y="3835400"/>
          <p14:tracePt t="1657" x="4217988" y="3835400"/>
          <p14:tracePt t="1665" x="4192588" y="3835400"/>
          <p14:tracePt t="1672" x="4152900" y="3835400"/>
          <p14:tracePt t="1680" x="4129088" y="3835400"/>
          <p14:tracePt t="1688" x="4095750" y="3835400"/>
          <p14:tracePt t="1696" x="4040188" y="3835400"/>
          <p14:tracePt t="1704" x="3983038" y="3827463"/>
          <p14:tracePt t="1712" x="3927475" y="3819525"/>
          <p14:tracePt t="1720" x="3862388" y="3795713"/>
          <p14:tracePt t="1728" x="3805238" y="3779838"/>
          <p14:tracePt t="1736" x="3749675" y="3756025"/>
          <p14:tracePt t="1747" x="3684588" y="3722688"/>
          <p14:tracePt t="1753" x="3629025" y="3690938"/>
          <p14:tracePt t="1760" x="3579813" y="3667125"/>
          <p14:tracePt t="1768" x="3563938" y="3651250"/>
          <p14:tracePt t="1779" x="3532188" y="3633788"/>
          <p14:tracePt t="1784" x="3508375" y="3617913"/>
          <p14:tracePt t="1792" x="3490913" y="3602038"/>
          <p14:tracePt t="1800" x="3475038" y="3594100"/>
          <p14:tracePt t="1808" x="3467100" y="3594100"/>
          <p14:tracePt t="1817" x="3467100" y="3586163"/>
          <p14:tracePt t="1824" x="3459163" y="3586163"/>
          <p14:tracePt t="1833" x="3459163" y="3578225"/>
          <p14:tracePt t="1850" x="3467100" y="3570288"/>
          <p14:tracePt t="1857" x="3490913" y="3562350"/>
          <p14:tracePt t="1866" x="3508375" y="3546475"/>
          <p14:tracePt t="1874" x="3524250" y="3546475"/>
          <p14:tracePt t="1884" x="3548063" y="3538538"/>
          <p14:tracePt t="1889" x="3579813" y="3538538"/>
          <p14:tracePt t="1900" x="3613150" y="3538538"/>
          <p14:tracePt t="1905" x="3629025" y="3538538"/>
          <p14:tracePt t="1917" x="3636963" y="3538538"/>
          <p14:tracePt t="1921" x="3660775" y="3546475"/>
          <p14:tracePt t="1929" x="3676650" y="3562350"/>
          <p14:tracePt t="1937" x="3684588" y="3570288"/>
          <p14:tracePt t="1950" x="3684588" y="3578225"/>
          <p14:tracePt t="1955" x="3700463" y="3594100"/>
          <p14:tracePt t="1961" x="3700463" y="3602038"/>
          <p14:tracePt t="1969" x="3684588" y="3617913"/>
          <p14:tracePt t="1978" x="3652838" y="3625850"/>
          <p14:tracePt t="1985" x="3595688" y="3633788"/>
          <p14:tracePt t="1994" x="3516313" y="3633788"/>
          <p14:tracePt t="2002" x="3427413" y="3633788"/>
          <p14:tracePt t="2010" x="3314700" y="3633788"/>
          <p14:tracePt t="2018" x="3257550" y="3633788"/>
          <p14:tracePt t="2026" x="3160713" y="3602038"/>
          <p14:tracePt t="2034" x="3079750" y="3586163"/>
          <p14:tracePt t="2043" x="3008313" y="3562350"/>
          <p14:tracePt t="2050" x="2951163" y="3529013"/>
          <p14:tracePt t="2058" x="2935288" y="3521075"/>
          <p14:tracePt t="2067" x="2894013" y="3489325"/>
          <p14:tracePt t="2076" x="2862263" y="3473450"/>
          <p14:tracePt t="2084" x="2846388" y="3465513"/>
          <p14:tracePt t="2090" x="2838450" y="3441700"/>
          <p14:tracePt t="2100" x="2830513" y="3441700"/>
          <p14:tracePt t="2106" x="2830513" y="3433763"/>
          <p14:tracePt t="2119" x="2830513" y="3424238"/>
          <p14:tracePt t="2124" x="2830513" y="3416300"/>
          <p14:tracePt t="2134" x="2830513" y="3408363"/>
          <p14:tracePt t="2139" x="2830513" y="3384550"/>
          <p14:tracePt t="2151" x="2838450" y="3376613"/>
          <p14:tracePt t="2156" x="2846388" y="3368675"/>
          <p14:tracePt t="2163" x="2854325" y="3360738"/>
          <p14:tracePt t="2171" x="2862263" y="3344863"/>
          <p14:tracePt t="2184" x="2878138" y="3336925"/>
          <p14:tracePt t="2190" x="2886075" y="3336925"/>
          <p14:tracePt t="2195" x="2886075" y="3328988"/>
          <p14:tracePt t="2219" x="2894013" y="3328988"/>
          <p14:tracePt t="2251" x="2894013" y="3319463"/>
          <p14:tracePt t="2267" x="2903538" y="3311525"/>
          <p14:tracePt t="2278" x="2911475" y="3295650"/>
          <p14:tracePt t="2291" x="2927350" y="3295650"/>
          <p14:tracePt t="2300" x="2935288" y="3287713"/>
          <p14:tracePt t="2350" x="2935288" y="3279775"/>
          <p14:tracePt t="2365" x="2935288" y="3271838"/>
          <p14:tracePt t="2376" x="2935288" y="3263900"/>
          <p14:tracePt t="2384" x="2935288" y="3255963"/>
          <p14:tracePt t="2388" x="2935288" y="3232150"/>
          <p14:tracePt t="2396" x="2935288" y="3224213"/>
          <p14:tracePt t="2404" x="2943225" y="3214688"/>
          <p14:tracePt t="2417" x="2951163" y="3190875"/>
          <p14:tracePt t="2421" x="2959100" y="3182938"/>
          <p14:tracePt t="2428" x="2974975" y="3167063"/>
          <p14:tracePt t="2436" x="2982913" y="3143250"/>
          <p14:tracePt t="2450" x="3000375" y="3135313"/>
          <p14:tracePt t="2455" x="3016250" y="3119438"/>
          <p14:tracePt t="2460" x="3032125" y="3101975"/>
          <p14:tracePt t="2469" x="3040063" y="3086100"/>
          <p14:tracePt t="2479" x="3055938" y="3078163"/>
          <p14:tracePt t="2486" x="3079750" y="3070225"/>
          <p14:tracePt t="2493" x="3095625" y="3062288"/>
          <p14:tracePt t="2500" x="3121025" y="3054350"/>
          <p14:tracePt t="2511" x="3144838" y="3054350"/>
          <p14:tracePt t="2517" x="3160713" y="3054350"/>
          <p14:tracePt t="2525" x="3184525" y="3054350"/>
          <p14:tracePt t="2534" x="3201988" y="3054350"/>
          <p14:tracePt t="2541" x="3217863" y="3054350"/>
          <p14:tracePt t="2554" x="3233738" y="3054350"/>
          <p14:tracePt t="2558" x="3249613" y="3054350"/>
          <p14:tracePt t="2567" x="3257550" y="3062288"/>
          <p14:tracePt t="2574" x="3265488" y="3062288"/>
          <p14:tracePt t="2583" x="3273425" y="3062288"/>
          <p14:tracePt t="2589" x="3289300" y="3070225"/>
          <p14:tracePt t="2605" x="3297238" y="3070225"/>
          <p14:tracePt t="2617" x="3297238" y="3078163"/>
          <p14:tracePt t="2637" x="3306763" y="3078163"/>
          <p14:tracePt t="2710" x="3297238" y="3086100"/>
          <p14:tracePt t="3008" x="3306763" y="3086100"/>
          <p14:tracePt t="3021" x="3314700" y="3086100"/>
          <p14:tracePt t="3037" x="3338513" y="3086100"/>
          <p14:tracePt t="3041" x="3346450" y="3086100"/>
          <p14:tracePt t="3053" x="3354388" y="3086100"/>
          <p14:tracePt t="3058" x="3370263" y="3078163"/>
          <p14:tracePt t="3074" x="3378200" y="3078163"/>
          <p14:tracePt t="3108" x="3394075" y="3078163"/>
          <p14:tracePt t="3136" x="3402013" y="3078163"/>
          <p14:tracePt t="3156" x="3411538" y="3078163"/>
          <p14:tracePt t="3164" x="3419475" y="3078163"/>
          <p14:tracePt t="3169" x="3427413" y="3078163"/>
          <p14:tracePt t="3180" x="3443288" y="3078163"/>
          <p14:tracePt t="3193" x="3451225" y="3078163"/>
          <p14:tracePt t="3217" x="3459163" y="3070225"/>
          <p14:tracePt t="3244" x="3467100" y="3070225"/>
          <p14:tracePt t="3257" x="3475038" y="3070225"/>
          <p14:tracePt t="3291" x="3490913" y="3070225"/>
          <p14:tracePt t="3636" x="3498850" y="3070225"/>
          <p14:tracePt t="3645" x="3516313" y="3070225"/>
          <p14:tracePt t="3655" x="3524250" y="3070225"/>
          <p14:tracePt t="3661" x="3548063" y="3062288"/>
          <p14:tracePt t="3667" x="3556000" y="3062288"/>
          <p14:tracePt t="3676" x="3571875" y="3054350"/>
          <p14:tracePt t="3694" x="3613150" y="3038475"/>
          <p14:tracePt t="3700" x="3636963" y="3038475"/>
          <p14:tracePt t="3709" x="3652838" y="3030538"/>
          <p14:tracePt t="3716" x="3668713" y="3030538"/>
          <p14:tracePt t="3727" x="3684588" y="3022600"/>
          <p14:tracePt t="3732" x="3700463" y="3022600"/>
          <p14:tracePt t="3743" x="3709988" y="3022600"/>
          <p14:tracePt t="3749" x="3725863" y="3022600"/>
          <p14:tracePt t="3761" x="3733800" y="3022600"/>
          <p14:tracePt t="3775" x="3749675" y="3022600"/>
          <p14:tracePt t="3794" x="3757613" y="3022600"/>
          <p14:tracePt t="3809" x="3765550" y="3022600"/>
          <p14:tracePt t="3826" x="3773488" y="3022600"/>
          <p14:tracePt t="3833" x="3781425" y="3022600"/>
          <p14:tracePt t="3849" x="3789363" y="3022600"/>
          <p14:tracePt t="3861" x="3805238" y="3022600"/>
          <p14:tracePt t="3869" x="3814763" y="3022600"/>
          <p14:tracePt t="3891" x="3822700" y="3022600"/>
          <p14:tracePt t="3941" x="3830638" y="3022600"/>
          <p14:tracePt t="3997" x="3838575" y="3022600"/>
          <p14:tracePt t="4345" x="3854450" y="3022600"/>
          <p14:tracePt t="4353" x="3862388" y="3022600"/>
          <p14:tracePt t="4363" x="3886200" y="3022600"/>
          <p14:tracePt t="4369" x="3919538" y="3022600"/>
          <p14:tracePt t="4376" x="3959225" y="3022600"/>
          <p14:tracePt t="4384" x="3990975" y="3022600"/>
          <p14:tracePt t="4392" x="4040188" y="3022600"/>
          <p14:tracePt t="4401" x="4095750" y="3022600"/>
          <p14:tracePt t="4418" x="4200525" y="2989263"/>
          <p14:tracePt t="4424" x="4273550" y="2989263"/>
          <p14:tracePt t="4434" x="4330700" y="2981325"/>
          <p14:tracePt t="4441" x="4378325" y="2973388"/>
          <p14:tracePt t="4451" x="4394200" y="2965450"/>
          <p14:tracePt t="4458" x="4443413" y="2965450"/>
          <p14:tracePt t="4468" x="4475163" y="2957513"/>
          <p14:tracePt t="4474" x="4506913" y="2957513"/>
          <p14:tracePt t="4485" x="4532313" y="2957513"/>
          <p14:tracePt t="4491" x="4556125" y="2957513"/>
          <p14:tracePt t="4500" x="4579938" y="2957513"/>
          <p14:tracePt t="4508" x="4595813" y="2957513"/>
          <p14:tracePt t="4518" x="4603750" y="2957513"/>
          <p14:tracePt t="4524" x="4629150" y="2965450"/>
          <p14:tracePt t="4534" x="4637088" y="2973388"/>
          <p14:tracePt t="4542" x="4645025" y="2973388"/>
          <p14:tracePt t="4551" x="4652963" y="2981325"/>
          <p14:tracePt t="4558" x="4660900" y="2981325"/>
          <p14:tracePt t="4567" x="4668838" y="2989263"/>
          <p14:tracePt t="4585" x="4684713" y="2989263"/>
          <p14:tracePt t="4612" x="4684713" y="3005138"/>
          <p14:tracePt t="4657" x="4684713" y="3014663"/>
          <p14:tracePt t="4723" x="4668838" y="3022600"/>
          <p14:tracePt t="4730" x="4660900" y="3030538"/>
          <p14:tracePt t="4738" x="4652963" y="3054350"/>
          <p14:tracePt t="4754" x="4629150" y="3078163"/>
          <p14:tracePt t="4762" x="4603750" y="3086100"/>
          <p14:tracePt t="4773" x="4556125" y="3109913"/>
          <p14:tracePt t="4784" x="4491038" y="3119438"/>
          <p14:tracePt t="4790" x="4394200" y="3127375"/>
          <p14:tracePt t="4795" x="4289425" y="3135313"/>
          <p14:tracePt t="4802" x="4168775" y="3143250"/>
          <p14:tracePt t="4820" x="4016375" y="3159125"/>
          <p14:tracePt t="4821" x="3870325" y="3167063"/>
          <p14:tracePt t="4827" x="3725863" y="3167063"/>
          <p14:tracePt t="4835" x="3660775" y="3167063"/>
          <p14:tracePt t="4851" x="3532188" y="3167063"/>
          <p14:tracePt t="4851" x="3346450" y="3167063"/>
          <p14:tracePt t="4859" x="3306763" y="3167063"/>
          <p14:tracePt t="4867" x="3217863" y="3143250"/>
          <p14:tracePt t="4878" x="3192463" y="3135313"/>
          <p14:tracePt t="4884" x="3136900" y="3127375"/>
          <p14:tracePt t="4891" x="3105150" y="3109913"/>
          <p14:tracePt t="4900" x="3063875" y="3101975"/>
          <p14:tracePt t="5197" x="3087688" y="3101975"/>
          <p14:tracePt t="5205" x="3095625" y="3101975"/>
          <p14:tracePt t="5213" x="3105150" y="3101975"/>
          <p14:tracePt t="5221" x="3113088" y="3109913"/>
          <p14:tracePt t="5229" x="3121025" y="3109913"/>
          <p14:tracePt t="5241" x="3136900" y="3119438"/>
          <p14:tracePt t="5245" x="3136900" y="3127375"/>
          <p14:tracePt t="5253" x="3136900" y="3135313"/>
          <p14:tracePt t="5261" x="3136900" y="3143250"/>
          <p14:tracePt t="5269" x="3136900" y="3167063"/>
          <p14:tracePt t="5277" x="3136900" y="3175000"/>
          <p14:tracePt t="5285" x="3087688" y="3190875"/>
          <p14:tracePt t="5293" x="3016250" y="3206750"/>
          <p14:tracePt t="5303" x="2935288" y="3206750"/>
          <p14:tracePt t="5309" x="2822575" y="3214688"/>
          <p14:tracePt t="5317" x="2676525" y="3224213"/>
          <p14:tracePt t="5330" x="2540000" y="3232150"/>
          <p14:tracePt t="5335" x="2386013" y="3232150"/>
          <p14:tracePt t="5342" x="2322513" y="3232150"/>
          <p14:tracePt t="5350" x="2209800" y="3232150"/>
          <p14:tracePt t="5362" x="2105025" y="3232150"/>
          <p14:tracePt t="5367" x="2024063" y="3232150"/>
          <p14:tracePt t="5374" x="2000250" y="3232150"/>
          <p14:tracePt t="5384" x="1951038" y="3232150"/>
          <p14:tracePt t="5391" x="1911350" y="3232150"/>
          <p14:tracePt t="5401" x="1878013" y="3232150"/>
          <p14:tracePt t="5407" x="1870075" y="3232150"/>
          <p14:tracePt t="5417" x="1862138" y="3232150"/>
          <p14:tracePt t="5423" x="1854200" y="3232150"/>
          <p14:tracePt t="5434" x="1854200" y="3224213"/>
          <p14:tracePt t="5446" x="1854200" y="3214688"/>
          <p14:tracePt t="5657" x="1870075" y="3206750"/>
          <p14:tracePt t="5669" x="1903413" y="3190875"/>
          <p14:tracePt t="5675" x="1927225" y="3182938"/>
          <p14:tracePt t="5683" x="1966913" y="3175000"/>
          <p14:tracePt t="5692" x="2000250" y="3175000"/>
          <p14:tracePt t="5696" x="2071688" y="3167063"/>
          <p14:tracePt t="5704" x="2152650" y="3167063"/>
          <p14:tracePt t="5712" x="2225675" y="3167063"/>
          <p14:tracePt t="5720" x="2306638" y="3167063"/>
          <p14:tracePt t="5730" x="2346325" y="3167063"/>
          <p14:tracePt t="5736" x="2427288" y="3175000"/>
          <p14:tracePt t="5744" x="2500313" y="3190875"/>
          <p14:tracePt t="5752" x="2563813" y="3214688"/>
          <p14:tracePt t="5760" x="2620963" y="3232150"/>
          <p14:tracePt t="5771" x="2676525" y="3240088"/>
          <p14:tracePt t="5776" x="2725738" y="3263900"/>
          <p14:tracePt t="5784" x="2773363" y="3271838"/>
          <p14:tracePt t="5792" x="2798763" y="3279775"/>
          <p14:tracePt t="5801" x="2822575" y="3287713"/>
          <p14:tracePt t="5808" x="2846388" y="3295650"/>
          <p14:tracePt t="5817" x="2862263" y="3311525"/>
          <p14:tracePt t="5825" x="2886075" y="3319463"/>
          <p14:tracePt t="5835" x="2903538" y="3319463"/>
          <p14:tracePt t="5841" x="2911475" y="3328988"/>
          <p14:tracePt t="5867" x="2927350" y="3336925"/>
          <p14:tracePt t="5882" x="2927350" y="3344863"/>
          <p14:tracePt t="6082" x="2935288" y="3336925"/>
          <p14:tracePt t="6091" x="2959100" y="3319463"/>
          <p14:tracePt t="6100" x="3000375" y="3295650"/>
          <p14:tracePt t="6106" x="3032125" y="3279775"/>
          <p14:tracePt t="6117" x="3055938" y="3271838"/>
          <p14:tracePt t="6123" x="3095625" y="3263900"/>
          <p14:tracePt t="6137" x="3160713" y="3240088"/>
          <p14:tracePt t="6143" x="3289300" y="3224213"/>
          <p14:tracePt t="6150" x="3370263" y="3224213"/>
          <p14:tracePt t="6156" x="3459163" y="3224213"/>
          <p14:tracePt t="6167" x="3556000" y="3224213"/>
          <p14:tracePt t="6171" x="3668713" y="3224213"/>
          <p14:tracePt t="6179" x="3781425" y="3232150"/>
          <p14:tracePt t="6187" x="3910013" y="3240088"/>
          <p14:tracePt t="6200" x="4040188" y="3263900"/>
          <p14:tracePt t="6205" x="4168775" y="3271838"/>
          <p14:tracePt t="6211" x="4217988" y="3271838"/>
          <p14:tracePt t="6219" x="4305300" y="3271838"/>
          <p14:tracePt t="6234" x="4330700" y="3271838"/>
          <p14:tracePt t="6240" x="4386263" y="3271838"/>
          <p14:tracePt t="6250" x="4427538" y="3271838"/>
          <p14:tracePt t="6254" x="4443413" y="3271838"/>
          <p14:tracePt t="6267" x="4459288" y="3271838"/>
          <p14:tracePt t="6268" x="4475163" y="3279775"/>
          <p14:tracePt t="6283" x="4483100" y="3279775"/>
          <p14:tracePt t="6307" x="4483100" y="3287713"/>
          <p14:tracePt t="6581" x="4483100" y="3279775"/>
          <p14:tracePt t="6591" x="4506913" y="3271838"/>
          <p14:tracePt t="6600" x="4532313" y="3263900"/>
          <p14:tracePt t="6606" x="4556125" y="3255963"/>
          <p14:tracePt t="6613" x="4595813" y="3240088"/>
          <p14:tracePt t="6621" x="4637088" y="3232150"/>
          <p14:tracePt t="6637" x="4684713" y="3232150"/>
          <p14:tracePt t="6638" x="4716463" y="3224213"/>
          <p14:tracePt t="6646" x="4773613" y="3224213"/>
          <p14:tracePt t="6654" x="4821238" y="3224213"/>
          <p14:tracePt t="6667" x="4894263" y="3224213"/>
          <p14:tracePt t="6671" x="4991100" y="3224213"/>
          <p14:tracePt t="6678" x="5032375" y="3214688"/>
          <p14:tracePt t="6686" x="5160963" y="3206750"/>
          <p14:tracePt t="6700" x="5200650" y="3190875"/>
          <p14:tracePt t="6705" x="5273675" y="3175000"/>
          <p14:tracePt t="6711" x="5410200" y="3159125"/>
          <p14:tracePt t="6718" x="5459413" y="3143250"/>
          <p14:tracePt t="6727" x="5580063" y="3119438"/>
          <p14:tracePt t="6734" x="5676900" y="3109913"/>
          <p14:tracePt t="6742" x="5749925" y="3109913"/>
          <p14:tracePt t="6750" x="5846763" y="3109913"/>
          <p14:tracePt t="6761" x="5894388" y="3109913"/>
          <p14:tracePt t="6767" x="5975350" y="3109913"/>
          <p14:tracePt t="6774" x="6048375" y="3109913"/>
          <p14:tracePt t="6783" x="6103938" y="3109913"/>
          <p14:tracePt t="6792" x="6153150" y="3109913"/>
          <p14:tracePt t="6801" x="6200775" y="3109913"/>
          <p14:tracePt t="6808" x="6232525" y="3119438"/>
          <p14:tracePt t="6817" x="6257925" y="3119438"/>
          <p14:tracePt t="6824" x="6289675" y="3119438"/>
          <p14:tracePt t="6834" x="6313488" y="3119438"/>
          <p14:tracePt t="6839" x="6337300" y="3127375"/>
          <p14:tracePt t="6850" x="6345238" y="3127375"/>
          <p14:tracePt t="6855" x="6354763" y="3127375"/>
          <p14:tracePt t="6867" x="6362700" y="3127375"/>
          <p14:tracePt t="6896" x="6362700" y="3135313"/>
          <p14:tracePt t="7120" x="6386513" y="3135313"/>
          <p14:tracePt t="7129" x="6410325" y="3135313"/>
          <p14:tracePt t="7136" x="6459538" y="3135313"/>
          <p14:tracePt t="7145" x="6507163" y="3135313"/>
          <p14:tracePt t="7153" x="6611938" y="3143250"/>
          <p14:tracePt t="7166" x="6724650" y="3143250"/>
          <p14:tracePt t="7170" x="6870700" y="3143250"/>
          <p14:tracePt t="7177" x="7007225" y="3143250"/>
          <p14:tracePt t="7185" x="7143750" y="3143250"/>
          <p14:tracePt t="7195" x="7281863" y="3143250"/>
          <p14:tracePt t="7201" x="7418388" y="3159125"/>
          <p14:tracePt t="7209" x="7475538" y="3159125"/>
          <p14:tracePt t="7217" x="7580313" y="3167063"/>
          <p14:tracePt t="7228" x="7677150" y="3167063"/>
          <p14:tracePt t="7234" x="7748588" y="3175000"/>
          <p14:tracePt t="7241" x="7805738" y="3182938"/>
          <p14:tracePt t="7250" x="7837488" y="3190875"/>
          <p14:tracePt t="7257" x="7869238" y="3206750"/>
          <p14:tracePt t="7267" x="7910513" y="3206750"/>
          <p14:tracePt t="7273" x="7942263" y="3214688"/>
          <p14:tracePt t="7283" x="7958138" y="3214688"/>
          <p14:tracePt t="7291" x="7966075" y="3224213"/>
          <p14:tracePt t="7300" x="7974013" y="3224213"/>
          <p14:tracePt t="7314" x="7974013" y="3232150"/>
          <p14:tracePt t="7524" x="7991475" y="3232150"/>
          <p14:tracePt t="7532" x="8023225" y="3232150"/>
          <p14:tracePt t="7542" x="8054975" y="3232150"/>
          <p14:tracePt t="7549" x="8104188" y="3232150"/>
          <p14:tracePt t="7558" x="8143875" y="3232150"/>
          <p14:tracePt t="7566" x="8175625" y="3232150"/>
          <p14:tracePt t="7571" x="8216900" y="3232150"/>
          <p14:tracePt t="7579" x="8256588" y="3232150"/>
          <p14:tracePt t="7587" x="8313738" y="3240088"/>
          <p14:tracePt t="7599" x="8369300" y="3255963"/>
          <p14:tracePt t="7603" x="8426450" y="3263900"/>
          <p14:tracePt t="7611" x="8466138" y="3279775"/>
          <p14:tracePt t="7619" x="8507413" y="3295650"/>
          <p14:tracePt t="7629" x="8539163" y="3328988"/>
          <p14:tracePt t="7637" x="8570913" y="3344863"/>
          <p14:tracePt t="7643" x="8588375" y="3376613"/>
          <p14:tracePt t="7652" x="8596313" y="3408363"/>
          <p14:tracePt t="7662" x="8612188" y="3433763"/>
          <p14:tracePt t="7668" x="8612188" y="3465513"/>
          <p14:tracePt t="7676" x="8612188" y="3489325"/>
          <p14:tracePt t="7684" x="8612188" y="3521075"/>
          <p14:tracePt t="7692" x="8612188" y="3538538"/>
          <p14:tracePt t="7701" x="8588375" y="3562350"/>
          <p14:tracePt t="7708" x="8531225" y="3586163"/>
          <p14:tracePt t="7717" x="8474075" y="3594100"/>
          <p14:tracePt t="7724" x="8418513" y="3602038"/>
          <p14:tracePt t="7734" x="8337550" y="3602038"/>
          <p14:tracePt t="7741" x="8305800" y="3602038"/>
          <p14:tracePt t="7750" x="8224838" y="3594100"/>
          <p14:tracePt t="7756" x="8151813" y="3578225"/>
          <p14:tracePt t="7767" x="8080375" y="3562350"/>
          <p14:tracePt t="7774" x="8015288" y="3538538"/>
          <p14:tracePt t="7783" x="7942263" y="3521075"/>
          <p14:tracePt t="7789" x="7869238" y="3497263"/>
          <p14:tracePt t="7800" x="7805738" y="3481388"/>
          <p14:tracePt t="7805" x="7700963" y="3441700"/>
          <p14:tracePt t="7813" x="7651750" y="3433763"/>
          <p14:tracePt t="7821" x="7588250" y="3408363"/>
          <p14:tracePt t="7829" x="7531100" y="3376613"/>
          <p14:tracePt t="7840" x="7483475" y="3336925"/>
          <p14:tracePt t="7845" x="7442200" y="3311525"/>
          <p14:tracePt t="7853" x="7426325" y="3279775"/>
          <p14:tracePt t="7865" x="7402513" y="3240088"/>
          <p14:tracePt t="7870" x="7394575" y="3206750"/>
          <p14:tracePt t="7877" x="7394575" y="3167063"/>
          <p14:tracePt t="7885" x="7394575" y="3119438"/>
          <p14:tracePt t="7893" x="7394575" y="3070225"/>
          <p14:tracePt t="7908" x="7402513" y="3022600"/>
          <p14:tracePt t="7915" x="7434263" y="2965450"/>
          <p14:tracePt t="7919" x="7458075" y="2917825"/>
          <p14:tracePt t="7926" x="7499350" y="2860675"/>
          <p14:tracePt t="7933" x="7546975" y="2813050"/>
          <p14:tracePt t="7942" x="7588250" y="2771775"/>
          <p14:tracePt t="7949" x="7643813" y="2724150"/>
          <p14:tracePt t="7959" x="7693025" y="2700338"/>
          <p14:tracePt t="7967" x="7732713" y="2667000"/>
          <p14:tracePt t="7975" x="7781925" y="2643188"/>
          <p14:tracePt t="7981" x="7797800" y="2643188"/>
          <p14:tracePt t="7992" x="7837488" y="2619375"/>
          <p14:tracePt t="7998" x="7861300" y="2603500"/>
          <p14:tracePt t="8008" x="7886700" y="2595563"/>
          <p14:tracePt t="8016" x="7902575" y="2578100"/>
          <p14:tracePt t="8025" x="7918450" y="2570163"/>
          <p14:tracePt t="8033" x="7942263" y="2570163"/>
          <p14:tracePt t="8042" x="7958138" y="2570163"/>
          <p14:tracePt t="8047" x="7974013" y="2570163"/>
          <p14:tracePt t="8054" x="7999413" y="2570163"/>
          <p14:tracePt t="8066" x="8015288" y="2570163"/>
          <p14:tracePt t="8070" x="8023225" y="2570163"/>
          <p14:tracePt t="8078" x="8047038" y="2570163"/>
          <p14:tracePt t="8086" x="8054975" y="2578100"/>
          <p14:tracePt t="8094" x="8062913" y="2595563"/>
          <p14:tracePt t="8102" x="8062913" y="2603500"/>
          <p14:tracePt t="8110" x="8070850" y="2611438"/>
          <p14:tracePt t="8118" x="8070850" y="2619375"/>
          <p14:tracePt t="8128" x="8080375" y="2619375"/>
          <p14:tracePt t="8135" x="8080375" y="2627313"/>
          <p14:tracePt t="8143" x="8080375" y="2643188"/>
          <p14:tracePt t="8175" x="8080375" y="2651125"/>
          <p14:tracePt t="8223" x="8080375" y="2659063"/>
          <p14:tracePt t="8234" x="8080375" y="2667000"/>
          <p14:tracePt t="8240" x="8080375" y="2674938"/>
          <p14:tracePt t="8250" x="8070850" y="2700338"/>
          <p14:tracePt t="8256" x="8054975" y="2708275"/>
          <p14:tracePt t="8267" x="8023225" y="2716213"/>
          <p14:tracePt t="8274" x="7966075" y="2732088"/>
          <p14:tracePt t="8279" x="7910513" y="2747963"/>
          <p14:tracePt t="8287" x="7861300" y="2747963"/>
          <p14:tracePt t="8300" x="7805738" y="2747963"/>
          <p14:tracePt t="8304" x="7732713" y="2747963"/>
          <p14:tracePt t="8312" x="7659688" y="2724150"/>
          <p14:tracePt t="8320" x="7604125" y="2708275"/>
          <p14:tracePt t="8328" x="7554913" y="2674938"/>
          <p14:tracePt t="8336" x="7499350" y="2643188"/>
          <p14:tracePt t="8344" x="7458075" y="2603500"/>
          <p14:tracePt t="8352" x="7434263" y="2562225"/>
          <p14:tracePt t="8360" x="7394575" y="2514600"/>
          <p14:tracePt t="8368" x="7386638" y="2473325"/>
          <p14:tracePt t="8376" x="7370763" y="2441575"/>
          <p14:tracePt t="8384" x="7370763" y="2409825"/>
          <p14:tracePt t="8392" x="7353300" y="2386013"/>
          <p14:tracePt t="8401" x="7353300" y="2352675"/>
          <p14:tracePt t="8408" x="7353300" y="2336800"/>
          <p14:tracePt t="8417" x="7353300" y="2312988"/>
          <p14:tracePt t="8424" x="7353300" y="2289175"/>
          <p14:tracePt t="8434" x="7370763" y="2273300"/>
          <p14:tracePt t="8440" x="7386638" y="2263775"/>
          <p14:tracePt t="8450" x="7402513" y="2255838"/>
          <p14:tracePt t="8458" x="7434263" y="2239963"/>
          <p14:tracePt t="8467" x="7450138" y="2239963"/>
          <p14:tracePt t="8473" x="7475538" y="2232025"/>
          <p14:tracePt t="8483" x="7499350" y="2232025"/>
          <p14:tracePt t="8489" x="7531100" y="2232025"/>
          <p14:tracePt t="8503" x="7554913" y="2232025"/>
          <p14:tracePt t="8507" x="7580313" y="2239963"/>
          <p14:tracePt t="8513" x="7588250" y="2239963"/>
          <p14:tracePt t="8521" x="7604125" y="2247900"/>
          <p14:tracePt t="8529" x="7627938" y="2263775"/>
          <p14:tracePt t="8539" x="7643813" y="2273300"/>
          <p14:tracePt t="8545" x="7651750" y="2273300"/>
          <p14:tracePt t="8553" x="7651750" y="2289175"/>
          <p14:tracePt t="8561" x="7659688" y="2289175"/>
          <p14:tracePt t="8576" x="7677150" y="2297113"/>
          <p14:tracePt t="8580" x="7677150" y="2305050"/>
          <p14:tracePt t="8586" x="7685088" y="2305050"/>
          <p14:tracePt t="8593" x="7685088" y="2320925"/>
          <p14:tracePt t="8605" x="7693025" y="2336800"/>
          <p14:tracePt t="8612" x="7693025" y="2344738"/>
          <p14:tracePt t="8617" x="7700963" y="2368550"/>
          <p14:tracePt t="8625" x="7708900" y="2393950"/>
          <p14:tracePt t="8645" x="7716838" y="2449513"/>
          <p14:tracePt t="8650" x="7716838" y="2465388"/>
          <p14:tracePt t="8659" x="7716838" y="2490788"/>
          <p14:tracePt t="8666" x="7716838" y="2514600"/>
          <p14:tracePt t="8675" x="7716838" y="2546350"/>
          <p14:tracePt t="8682" x="7716838" y="2554288"/>
          <p14:tracePt t="8692" x="7716838" y="2570163"/>
          <p14:tracePt t="8698" x="7708900" y="2595563"/>
          <p14:tracePt t="8709" x="7700963" y="2611438"/>
          <p14:tracePt t="8715" x="7693025" y="2619375"/>
          <p14:tracePt t="8725" x="7677150" y="2643188"/>
          <p14:tracePt t="8732" x="7651750" y="2659063"/>
          <p14:tracePt t="8738" x="7643813" y="2674938"/>
          <p14:tracePt t="8746" x="7627938" y="2700338"/>
          <p14:tracePt t="8754" x="7612063" y="2708275"/>
          <p14:tracePt t="8762" x="7596188" y="2732088"/>
          <p14:tracePt t="8775" x="7580313" y="2755900"/>
          <p14:tracePt t="8782" x="7562850" y="2763838"/>
          <p14:tracePt t="8787" x="7546975" y="2771775"/>
          <p14:tracePt t="8795" x="7523163" y="2779713"/>
          <p14:tracePt t="8809" x="7507288" y="2779713"/>
          <p14:tracePt t="8813" x="7491413" y="2779713"/>
          <p14:tracePt t="8819" x="7475538" y="2779713"/>
          <p14:tracePt t="8827" x="7458075" y="2779713"/>
          <p14:tracePt t="8837" x="7442200" y="2779713"/>
          <p14:tracePt t="8843" x="7442200" y="2771775"/>
          <p14:tracePt t="8851" x="7434263" y="2755900"/>
          <p14:tracePt t="8859" x="7434263" y="2747963"/>
          <p14:tracePt t="8867" x="7434263" y="2724150"/>
          <p14:tracePt t="8875" x="7434263" y="2700338"/>
          <p14:tracePt t="8883" x="7434263" y="2692400"/>
          <p14:tracePt t="8892" x="7434263" y="2659063"/>
          <p14:tracePt t="8899" x="7442200" y="2643188"/>
          <p14:tracePt t="8909" x="7458075" y="2627313"/>
          <p14:tracePt t="8915" x="7483475" y="2619375"/>
          <p14:tracePt t="8925" x="7507288" y="2611438"/>
          <p14:tracePt t="8932" x="7539038" y="2603500"/>
          <p14:tracePt t="8942" x="7562850" y="2603500"/>
          <p14:tracePt t="8948" x="7604125" y="2603500"/>
          <p14:tracePt t="8958" x="7627938" y="2603500"/>
          <p14:tracePt t="8964" x="7659688" y="2603500"/>
          <p14:tracePt t="8976" x="7685088" y="2611438"/>
          <p14:tracePt t="8982" x="7700963" y="2643188"/>
          <p14:tracePt t="8988" x="7708900" y="2674938"/>
          <p14:tracePt t="8996" x="7732713" y="2708275"/>
          <p14:tracePt t="9009" x="7732713" y="2724150"/>
          <p14:tracePt t="9013" x="7740650" y="2763838"/>
          <p14:tracePt t="9020" x="7740650" y="2797175"/>
          <p14:tracePt t="9028" x="7740650" y="2813050"/>
          <p14:tracePt t="9036" x="7740650" y="2828925"/>
          <p14:tracePt t="9049" x="7740650" y="2852738"/>
          <p14:tracePt t="9053" x="7732713" y="2860675"/>
          <p14:tracePt t="9060" x="7708900" y="2868613"/>
          <p14:tracePt t="9068" x="7693025" y="2876550"/>
          <p14:tracePt t="9076" x="7677150" y="2876550"/>
          <p14:tracePt t="9084" x="7651750" y="2876550"/>
          <p14:tracePt t="9092" x="7627938" y="2876550"/>
          <p14:tracePt t="9382" x="7635875" y="2876550"/>
          <p14:tracePt t="9391" x="7643813" y="2876550"/>
          <p14:tracePt t="9400" x="7643813" y="2900363"/>
          <p14:tracePt t="9408" x="7651750" y="2909888"/>
          <p14:tracePt t="9417" x="7659688" y="2925763"/>
          <p14:tracePt t="9423" x="7659688" y="2949575"/>
          <p14:tracePt t="9433" x="7677150" y="2981325"/>
          <p14:tracePt t="9440" x="7685088" y="3014663"/>
          <p14:tracePt t="9449" x="7685088" y="3062288"/>
          <p14:tracePt t="9454" x="7693025" y="3101975"/>
          <p14:tracePt t="9463" x="7693025" y="3135313"/>
          <p14:tracePt t="9471" x="7693025" y="3175000"/>
          <p14:tracePt t="9484" x="7693025" y="3182938"/>
          <p14:tracePt t="9488" x="7693025" y="3214688"/>
          <p14:tracePt t="9495" x="7659688" y="3263900"/>
          <p14:tracePt t="9503" x="7643813" y="3279775"/>
          <p14:tracePt t="9517" x="7612063" y="3295650"/>
          <p14:tracePt t="9523" x="7546975" y="3328988"/>
          <p14:tracePt t="9527" x="7491413" y="3336925"/>
          <p14:tracePt t="9535" x="7450138" y="3344863"/>
          <p14:tracePt t="9544" x="7402513" y="3344863"/>
          <p14:tracePt t="9551" x="7345363" y="3360738"/>
          <p14:tracePt t="9559" x="7321550" y="3360738"/>
          <p14:tracePt t="9567" x="7281863" y="3360738"/>
          <p14:tracePt t="9583" x="7232650" y="3360738"/>
          <p14:tracePt t="9591" x="7224713" y="3360738"/>
          <p14:tracePt t="9600" x="7216775" y="3360738"/>
          <p14:tracePt t="9607" x="7216775" y="3344863"/>
          <p14:tracePt t="9617" x="7216775" y="3328988"/>
          <p14:tracePt t="9624" x="7216775" y="3311525"/>
          <p14:tracePt t="9634" x="7216775" y="3287713"/>
          <p14:tracePt t="9640" x="7216775" y="3271838"/>
          <p14:tracePt t="9650" x="7232650" y="3255963"/>
          <p14:tracePt t="9658" x="7248525" y="3224213"/>
          <p14:tracePt t="9667" x="7273925" y="3206750"/>
          <p14:tracePt t="9672" x="7297738" y="3182938"/>
          <p14:tracePt t="9683" x="7337425" y="3167063"/>
          <p14:tracePt t="9688" x="7370763" y="3159125"/>
          <p14:tracePt t="9696" x="7378700" y="3143250"/>
          <p14:tracePt t="9704" x="7402513" y="3135313"/>
          <p14:tracePt t="9717" x="7434263" y="3127375"/>
          <p14:tracePt t="9721" x="7450138" y="3127375"/>
          <p14:tracePt t="9728" x="7475538" y="3119438"/>
          <p14:tracePt t="9736" x="7483475" y="3119438"/>
          <p14:tracePt t="9750" x="7491413" y="3119438"/>
          <p14:tracePt t="9754" x="7499350" y="3119438"/>
          <p14:tracePt t="9768" x="7507288" y="3119438"/>
          <p14:tracePt t="9793" x="7507288" y="3127375"/>
          <p14:tracePt t="9801" x="7499350" y="3127375"/>
          <p14:tracePt t="9812" x="7491413" y="3127375"/>
          <p14:tracePt t="9817" x="7475538" y="3127375"/>
          <p14:tracePt t="9825" x="7458075" y="3127375"/>
          <p14:tracePt t="9833" x="7442200" y="3127375"/>
          <p14:tracePt t="9842" x="7434263" y="3119438"/>
          <p14:tracePt t="9849" x="7426325" y="3109913"/>
          <p14:tracePt t="9859" x="7418388" y="3101975"/>
          <p14:tracePt t="9865" x="7402513" y="3078163"/>
          <p14:tracePt t="9875" x="7402513" y="3062288"/>
          <p14:tracePt t="9883" x="7402513" y="3038475"/>
          <p14:tracePt t="9892" x="7402513" y="3022600"/>
          <p14:tracePt t="9899" x="7402513" y="3005138"/>
          <p14:tracePt t="9908" x="7426325" y="2973388"/>
          <p14:tracePt t="9914" x="7442200" y="2957513"/>
          <p14:tracePt t="9921" x="7475538" y="2925763"/>
          <p14:tracePt t="9929" x="7499350" y="2909888"/>
          <p14:tracePt t="9938" x="7539038" y="2876550"/>
          <p14:tracePt t="9949" x="7562850" y="2868613"/>
          <p14:tracePt t="9954" x="7588250" y="2860675"/>
          <p14:tracePt t="9962" x="7604125" y="2852738"/>
          <p14:tracePt t="9970" x="7635875" y="2852738"/>
          <p14:tracePt t="9983" x="7643813" y="2852738"/>
          <p14:tracePt t="9990" x="7659688" y="2852738"/>
          <p14:tracePt t="10000" x="7677150" y="2852738"/>
          <p14:tracePt t="10004" x="7685088" y="2852738"/>
          <p14:tracePt t="10010" x="7685088" y="2868613"/>
          <p14:tracePt t="10018" x="7693025" y="2900363"/>
          <p14:tracePt t="10026" x="7693025" y="2925763"/>
          <p14:tracePt t="10034" x="7693025" y="2949575"/>
          <p14:tracePt t="10045" x="7677150" y="2973388"/>
          <p14:tracePt t="10052" x="7651750" y="2981325"/>
          <p14:tracePt t="10058" x="7612063" y="2989263"/>
          <p14:tracePt t="10067" x="7539038" y="3005138"/>
          <p14:tracePt t="10074" x="7507288" y="3005138"/>
          <p14:tracePt t="10083" x="7450138" y="3005138"/>
          <p14:tracePt t="10091" x="7402513" y="2973388"/>
          <p14:tracePt t="10100" x="7370763" y="2949575"/>
          <p14:tracePt t="10107" x="7337425" y="2909888"/>
          <p14:tracePt t="10117" x="7305675" y="2868613"/>
          <p14:tracePt t="10123" x="7297738" y="2820988"/>
          <p14:tracePt t="10134" x="7289800" y="2797175"/>
          <p14:tracePt t="10142" x="7289800" y="2747963"/>
          <p14:tracePt t="10150" x="7289800" y="2716213"/>
          <p14:tracePt t="10155" x="7289800" y="2700338"/>
          <p14:tracePt t="10163" x="7321550" y="2674938"/>
          <p14:tracePt t="10171" x="7337425" y="2659063"/>
          <p14:tracePt t="10184" x="7370763" y="2651125"/>
          <p14:tracePt t="10190" x="7378700" y="2651125"/>
          <p14:tracePt t="10200" x="7418388" y="2651125"/>
          <p14:tracePt t="10208" x="7442200" y="2651125"/>
          <p14:tracePt t="10217" x="7458075" y="2651125"/>
          <p14:tracePt t="10223" x="7483475" y="2659063"/>
          <p14:tracePt t="10227" x="7499350" y="2692400"/>
          <p14:tracePt t="10235" x="7523163" y="2716213"/>
          <p14:tracePt t="10246" x="7546975" y="2747963"/>
          <p14:tracePt t="10254" x="7562850" y="2779713"/>
          <p14:tracePt t="10260" x="7588250" y="2828925"/>
          <p14:tracePt t="10268" x="7604125" y="2876550"/>
          <p14:tracePt t="10276" x="7627938" y="2925763"/>
          <p14:tracePt t="10289" x="7635875" y="2981325"/>
          <p14:tracePt t="10293" x="7651750" y="3038475"/>
          <p14:tracePt t="10300" x="7659688" y="3086100"/>
          <p14:tracePt t="10309" x="7659688" y="3143250"/>
          <p14:tracePt t="10316" x="7677150" y="3190875"/>
          <p14:tracePt t="10325" x="7677150" y="3255963"/>
          <p14:tracePt t="10332" x="7659688" y="3279775"/>
          <p14:tracePt t="10342" x="7635875" y="3328988"/>
          <p14:tracePt t="10350" x="7588250" y="3344863"/>
          <p14:tracePt t="10359" x="7507288" y="3360738"/>
          <p14:tracePt t="10364" x="7418388" y="3360738"/>
          <p14:tracePt t="10375" x="7305675" y="3344863"/>
          <p14:tracePt t="10382" x="7273925" y="3319463"/>
          <p14:tracePt t="10392" x="7192963" y="3279775"/>
          <p14:tracePt t="10396" x="7119938" y="3224213"/>
          <p14:tracePt t="10404" x="7072313" y="3175000"/>
          <p14:tracePt t="10416" x="7038975" y="3127375"/>
          <p14:tracePt t="10420" x="7023100" y="3078163"/>
          <p14:tracePt t="10429" x="7015163" y="3030538"/>
          <p14:tracePt t="10437" x="7015163" y="2981325"/>
          <p14:tracePt t="10450" x="7015163" y="2933700"/>
          <p14:tracePt t="10454" x="7031038" y="2884488"/>
          <p14:tracePt t="10461" x="7064375" y="2852738"/>
          <p14:tracePt t="10469" x="7112000" y="2813050"/>
          <p14:tracePt t="10480" x="7159625" y="2771775"/>
          <p14:tracePt t="10487" x="7216775" y="2747963"/>
          <p14:tracePt t="10493" x="7265988" y="2724150"/>
          <p14:tracePt t="10501" x="7329488" y="2716213"/>
          <p14:tracePt t="10509" x="7426325" y="2708275"/>
          <p14:tracePt t="10517" x="7483475" y="2708275"/>
          <p14:tracePt t="10525" x="7539038" y="2724150"/>
          <p14:tracePt t="10534" x="7596188" y="2779713"/>
          <p14:tracePt t="10541" x="7651750" y="2844800"/>
          <p14:tracePt t="10552" x="7700963" y="2925763"/>
          <p14:tracePt t="10557" x="7748588" y="3014663"/>
          <p14:tracePt t="10567" x="7756525" y="3054350"/>
          <p14:tracePt t="10574" x="7813675" y="3214688"/>
          <p14:tracePt t="10584" x="7837488" y="3295650"/>
          <p14:tracePt t="10591" x="7845425" y="3344863"/>
          <p14:tracePt t="10600" x="7845425" y="3433763"/>
          <p14:tracePt t="10606" x="7853363" y="3513138"/>
          <p14:tracePt t="10617" x="7853363" y="3578225"/>
          <p14:tracePt t="10623" x="7853363" y="3633788"/>
          <p14:tracePt t="10630" x="7845425" y="3683000"/>
          <p14:tracePt t="10638" x="7837488" y="3722688"/>
          <p14:tracePt t="10646" x="7813675" y="3730625"/>
          <p14:tracePt t="10654" x="7797800" y="3771900"/>
          <p14:tracePt t="10662" x="7781925" y="3787775"/>
          <p14:tracePt t="10670" x="7748588" y="3803650"/>
          <p14:tracePt t="10678" x="7740650" y="3803650"/>
          <p14:tracePt t="10688" x="7693025" y="3819525"/>
          <p14:tracePt t="10992" x="7700963" y="3827463"/>
          <p14:tracePt t="11000" x="7700963" y="3835400"/>
          <p14:tracePt t="11008" x="7708900" y="3852863"/>
          <p14:tracePt t="11016" x="7708900" y="3884613"/>
          <p14:tracePt t="11024" x="7716838" y="3908425"/>
          <p14:tracePt t="11036" x="7716838" y="3940175"/>
          <p14:tracePt t="11041" x="7716838" y="3948113"/>
          <p14:tracePt t="11051" x="7716838" y="3981450"/>
          <p14:tracePt t="11059" x="7716838" y="4005263"/>
          <p14:tracePt t="11067" x="7708900" y="4013200"/>
          <p14:tracePt t="11074" x="7685088" y="4029075"/>
          <p14:tracePt t="11084" x="7643813" y="4029075"/>
          <p14:tracePt t="11092" x="7596188" y="4029075"/>
          <p14:tracePt t="11100" x="7580313" y="4013200"/>
          <p14:tracePt t="11108" x="7546975" y="3989388"/>
          <p14:tracePt t="11117" x="7507288" y="3948113"/>
          <p14:tracePt t="11126" x="7491413" y="3900488"/>
          <p14:tracePt t="11134" x="7483475" y="3852863"/>
          <p14:tracePt t="11142" x="7475538" y="3803650"/>
          <p14:tracePt t="11150" x="7475538" y="3787775"/>
          <p14:tracePt t="11160" x="7475538" y="3756025"/>
          <p14:tracePt t="11167" x="7475538" y="3730625"/>
          <p14:tracePt t="11174" x="7483475" y="3714750"/>
          <p14:tracePt t="11183" x="7499350" y="3698875"/>
          <p14:tracePt t="11193" x="7523163" y="3690938"/>
          <p14:tracePt t="11194" x="7539038" y="3690938"/>
          <p14:tracePt t="11209" x="7546975" y="3714750"/>
          <p14:tracePt t="12594" x="7554913" y="3714750"/>
          <p14:tracePt t="12604" x="7604125" y="3756025"/>
          <p14:tracePt t="12611" x="7677150" y="3827463"/>
          <p14:tracePt t="12618" x="7748588" y="3924300"/>
          <p14:tracePt t="12626" x="7821613" y="4044950"/>
          <p14:tracePt t="12637" x="7902575" y="4165600"/>
          <p14:tracePt t="12645" x="8039100" y="4400550"/>
          <p14:tracePt t="12650" x="8151813" y="4649788"/>
          <p14:tracePt t="12659" x="8248650" y="4908550"/>
          <p14:tracePt t="12670" x="8264525" y="5021263"/>
          <p14:tracePt t="12676" x="8305800" y="5254625"/>
          <p14:tracePt t="12682" x="8313738" y="5440363"/>
          <p14:tracePt t="12692" x="8313738" y="5608638"/>
          <p14:tracePt t="12700" x="8281988" y="5762625"/>
          <p14:tracePt t="12709" x="8159750" y="5980113"/>
          <p14:tracePt t="12716" x="8096250" y="6035675"/>
          <p14:tracePt t="12725" x="7966075" y="6140450"/>
          <p14:tracePt t="12734" x="7821613" y="6237288"/>
          <p14:tracePt t="12742" x="7693025" y="6302375"/>
          <p14:tracePt t="12748" x="7554913" y="6365875"/>
          <p14:tracePt t="12755" x="7434263" y="6415088"/>
          <p14:tracePt t="12763" x="7297738" y="6446838"/>
          <p14:tracePt t="12775" x="7185025" y="6478588"/>
          <p14:tracePt t="12779" x="7072313" y="6478588"/>
          <p14:tracePt t="12787" x="6958013" y="6486525"/>
          <p14:tracePt t="12798" x="6837363" y="6486525"/>
          <p14:tracePt t="12803" x="6724650" y="6486525"/>
          <p14:tracePt t="12811" x="6604000" y="6478588"/>
          <p14:tracePt t="12819" x="6491288" y="6446838"/>
          <p14:tracePt t="12827" x="6442075" y="6438900"/>
          <p14:tracePt t="12841" x="6410325" y="6430963"/>
          <p14:tracePt t="12845" x="6354763" y="6407150"/>
          <p14:tracePt t="12851" x="6313488" y="6391275"/>
          <p14:tracePt t="12859" x="6265863" y="6365875"/>
          <p14:tracePt t="12867" x="6265863" y="6357938"/>
          <p14:tracePt t="12875" x="6249988" y="6342063"/>
          <p14:tracePt t="12883" x="6249988" y="6326188"/>
          <p14:tracePt t="13109" x="6249988" y="6334125"/>
          <p14:tracePt t="13117" x="6249988" y="6365875"/>
          <p14:tracePt t="13125" x="6240463" y="6407150"/>
          <p14:tracePt t="13136" x="6232525" y="6438900"/>
          <p14:tracePt t="13144" x="6208713" y="6486525"/>
          <p14:tracePt t="13150" x="6192838" y="6511925"/>
          <p14:tracePt t="13158" x="6169025" y="6551613"/>
          <p14:tracePt t="13167" x="6143625" y="6616700"/>
          <p14:tracePt t="13175" x="6088063" y="6721475"/>
          <p14:tracePt t="13181" x="6064250" y="6761163"/>
          <p14:tracePt t="13192" x="6022975" y="6826250"/>
          <p14:tracePt t="14149" x="5491163" y="6792913"/>
          <p14:tracePt t="14150" x="5530850" y="6705600"/>
          <p14:tracePt t="14158" x="5572125" y="6608763"/>
          <p14:tracePt t="14172" x="5619750" y="6503988"/>
          <p14:tracePt t="14173" x="5668963" y="6399213"/>
          <p14:tracePt t="14180" x="5724525" y="6286500"/>
          <p14:tracePt t="14190" x="5773738" y="6181725"/>
          <p14:tracePt t="14198" x="5805488" y="6084888"/>
          <p14:tracePt t="14207" x="5829300" y="6043613"/>
          <p14:tracePt t="14213" x="5878513" y="5954713"/>
          <p14:tracePt t="14223" x="5902325" y="5891213"/>
          <p14:tracePt t="14229" x="5951538" y="5826125"/>
          <p14:tracePt t="14239" x="5983288" y="5778500"/>
          <p14:tracePt t="14245" x="6007100" y="5737225"/>
          <p14:tracePt t="14256" x="6038850" y="5697538"/>
          <p14:tracePt t="14262" x="6064250" y="5681663"/>
          <p14:tracePt t="14272" x="6080125" y="5673725"/>
          <p14:tracePt t="14278" x="6096000" y="5649913"/>
          <p14:tracePt t="14284" x="6111875" y="5632450"/>
          <p14:tracePt t="14294" x="6135688" y="5624513"/>
          <p14:tracePt t="14300" x="6143625" y="5616575"/>
          <p14:tracePt t="14308" x="6143625" y="5608638"/>
          <p14:tracePt t="14316" x="6153150" y="5592763"/>
          <p14:tracePt t="14332" x="6153150" y="5584825"/>
          <p14:tracePt t="14340" x="6161088" y="5584825"/>
          <p14:tracePt t="14364" x="6161088" y="5576888"/>
          <p14:tracePt t="14445" x="6153150" y="5576888"/>
          <p14:tracePt t="14462" x="6135688" y="5576888"/>
          <p14:tracePt t="14471" x="6127750" y="5584825"/>
          <p14:tracePt t="14477" x="6103938" y="5608638"/>
          <p14:tracePt t="14485" x="6080125" y="5624513"/>
          <p14:tracePt t="14501" x="6048375" y="5665788"/>
          <p14:tracePt t="14502" x="6022975" y="5689600"/>
          <p14:tracePt t="14509" x="5991225" y="5729288"/>
          <p14:tracePt t="14517" x="5975350" y="5762625"/>
          <p14:tracePt t="14526" x="5942013" y="5794375"/>
          <p14:tracePt t="14534" x="5894388" y="5867400"/>
          <p14:tracePt t="14542" x="5870575" y="5922963"/>
          <p14:tracePt t="14551" x="5805488" y="6051550"/>
          <p14:tracePt t="14559" x="5749925" y="6189663"/>
          <p14:tracePt t="14567" x="5700713" y="6342063"/>
          <p14:tracePt t="14574" x="5645150" y="6511925"/>
          <p14:tracePt t="14584" x="5611813" y="6616700"/>
          <p14:tracePt t="14593" x="5564188" y="6784975"/>
        </p14:tracePtLst>
      </p14:laserTraceLst>
    </p:ext>
  </p:extLs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E4C64-3AC5-CCA8-1D07-D6AD2A423710}"/>
              </a:ext>
            </a:extLst>
          </p:cNvPr>
          <p:cNvSpPr>
            <a:spLocks noGrp="1"/>
          </p:cNvSpPr>
          <p:nvPr>
            <p:ph type="title"/>
          </p:nvPr>
        </p:nvSpPr>
        <p:spPr>
          <a:xfrm>
            <a:off x="630936" y="640080"/>
            <a:ext cx="5714108" cy="1481328"/>
          </a:xfrm>
        </p:spPr>
        <p:txBody>
          <a:bodyPr anchor="b">
            <a:normAutofit fontScale="90000"/>
          </a:bodyPr>
          <a:lstStyle/>
          <a:p>
            <a:r>
              <a:rPr lang="en-US" sz="5000" dirty="0">
                <a:effectLst/>
                <a:latin typeface="SFRM1000"/>
              </a:rPr>
              <a:t>Experiment: Generating MNIST digits</a:t>
            </a:r>
            <a:endParaRPr lang="en-US" sz="5000" dirty="0"/>
          </a:p>
        </p:txBody>
      </p:sp>
      <p:sp>
        <p:nvSpPr>
          <p:cNvPr id="4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9132BF-812B-79DA-E105-A045DC54C4F1}"/>
              </a:ext>
            </a:extLst>
          </p:cNvPr>
          <p:cNvSpPr>
            <a:spLocks noGrp="1"/>
          </p:cNvSpPr>
          <p:nvPr>
            <p:ph idx="1"/>
          </p:nvPr>
        </p:nvSpPr>
        <p:spPr>
          <a:xfrm>
            <a:off x="630936" y="2556752"/>
            <a:ext cx="5100792" cy="4038524"/>
          </a:xfrm>
        </p:spPr>
        <p:txBody>
          <a:bodyPr anchor="t">
            <a:normAutofit/>
          </a:bodyPr>
          <a:lstStyle/>
          <a:p>
            <a:endParaRPr lang="en-US" sz="2200" b="1" dirty="0"/>
          </a:p>
          <a:p>
            <a:r>
              <a:rPr lang="en-US" sz="2200" dirty="0"/>
              <a:t>Task: Given the initial the first few pixels, generate the rest of MNIST digit </a:t>
            </a:r>
          </a:p>
          <a:p>
            <a:r>
              <a:rPr lang="en-US" sz="2200" dirty="0"/>
              <a:t>It should predict the entire sequences of pixels</a:t>
            </a:r>
          </a:p>
          <a:p>
            <a:r>
              <a:rPr lang="en-US" sz="2200" dirty="0"/>
              <a:t>How it works? we feed in a sequence of pixels into the model and it predict the next one </a:t>
            </a:r>
          </a:p>
          <a:p>
            <a:r>
              <a:rPr lang="en-US" sz="2200" dirty="0"/>
              <a:t>Like language modeling</a:t>
            </a:r>
          </a:p>
        </p:txBody>
      </p:sp>
      <p:pic>
        <p:nvPicPr>
          <p:cNvPr id="6" name="Picture 5" descr="A group of numbers in different colors&#10;&#10;Description automatically generated">
            <a:extLst>
              <a:ext uri="{FF2B5EF4-FFF2-40B4-BE49-F238E27FC236}">
                <a16:creationId xmlns:a16="http://schemas.microsoft.com/office/drawing/2014/main" id="{90FBC030-12BE-2F65-DE4A-E4FB72FAEB85}"/>
              </a:ext>
            </a:extLst>
          </p:cNvPr>
          <p:cNvPicPr>
            <a:picLocks noChangeAspect="1"/>
          </p:cNvPicPr>
          <p:nvPr/>
        </p:nvPicPr>
        <p:blipFill>
          <a:blip r:embed="rId2"/>
          <a:stretch>
            <a:fillRect/>
          </a:stretch>
        </p:blipFill>
        <p:spPr>
          <a:xfrm>
            <a:off x="5982318" y="2113898"/>
            <a:ext cx="5949485" cy="4097771"/>
          </a:xfrm>
          <a:prstGeom prst="rect">
            <a:avLst/>
          </a:prstGeom>
        </p:spPr>
      </p:pic>
      <p:sp>
        <p:nvSpPr>
          <p:cNvPr id="7" name="TextBox 6">
            <a:extLst>
              <a:ext uri="{FF2B5EF4-FFF2-40B4-BE49-F238E27FC236}">
                <a16:creationId xmlns:a16="http://schemas.microsoft.com/office/drawing/2014/main" id="{9EBF18A2-C60D-85A2-BD4B-8B4258FDF234}"/>
              </a:ext>
            </a:extLst>
          </p:cNvPr>
          <p:cNvSpPr txBox="1"/>
          <p:nvPr/>
        </p:nvSpPr>
        <p:spPr>
          <a:xfrm>
            <a:off x="6577979" y="6077855"/>
            <a:ext cx="4758162" cy="646331"/>
          </a:xfrm>
          <a:prstGeom prst="rect">
            <a:avLst/>
          </a:prstGeom>
          <a:noFill/>
        </p:spPr>
        <p:txBody>
          <a:bodyPr wrap="none" rtlCol="0">
            <a:spAutoFit/>
          </a:bodyPr>
          <a:lstStyle/>
          <a:p>
            <a:pPr algn="ctr"/>
            <a:r>
              <a:rPr lang="en-US" sz="1800" dirty="0"/>
              <a:t>S4 is on the left and ground truth is on the right. </a:t>
            </a:r>
          </a:p>
          <a:p>
            <a:pPr algn="ctr"/>
            <a:r>
              <a:rPr lang="en-US" sz="1800" dirty="0"/>
              <a:t>White pixels shows the initial state</a:t>
            </a:r>
            <a:endParaRPr lang="en-US" dirty="0"/>
          </a:p>
        </p:txBody>
      </p:sp>
    </p:spTree>
    <p:extLst>
      <p:ext uri="{BB962C8B-B14F-4D97-AF65-F5344CB8AC3E}">
        <p14:creationId xmlns:p14="http://schemas.microsoft.com/office/powerpoint/2010/main" val="3787991651"/>
      </p:ext>
    </p:extLst>
  </p:cSld>
  <p:clrMapOvr>
    <a:masterClrMapping/>
  </p:clrMapOvr>
  <mc:AlternateContent xmlns:mc="http://schemas.openxmlformats.org/markup-compatibility/2006" xmlns:p14="http://schemas.microsoft.com/office/powerpoint/2010/main">
    <mc:Choice Requires="p14">
      <p:transition spd="slow" p14:dur="2000" advTm="43328"/>
    </mc:Choice>
    <mc:Fallback xmlns="">
      <p:transition spd="slow" advTm="43328"/>
    </mc:Fallback>
  </mc:AlternateContent>
  <p:extLst>
    <p:ext uri="{3A86A75C-4F4B-4683-9AE1-C65F6400EC91}">
      <p14:laserTraceLst xmlns:p14="http://schemas.microsoft.com/office/powerpoint/2010/main">
        <p14:tracePtLst>
          <p14:tracePt t="807" x="4975225" y="6842125"/>
          <p14:tracePt t="823" x="4943475" y="6769100"/>
          <p14:tracePt t="824" x="4902200" y="6713538"/>
          <p14:tracePt t="833" x="4870450" y="6648450"/>
          <p14:tracePt t="841" x="4821238" y="6519863"/>
          <p14:tracePt t="850" x="4797425" y="6446838"/>
          <p14:tracePt t="861" x="4773613" y="6357938"/>
          <p14:tracePt t="862" x="4757738" y="6261100"/>
          <p14:tracePt t="872" x="4741863" y="6181725"/>
          <p14:tracePt t="877" x="4741863" y="6059488"/>
          <p14:tracePt t="889" x="4733925" y="5930900"/>
          <p14:tracePt t="895" x="4733925" y="5802313"/>
          <p14:tracePt t="905" x="4733925" y="5673725"/>
          <p14:tracePt t="910" x="4733925" y="5545138"/>
          <p14:tracePt t="923" x="4733925" y="5414963"/>
          <p14:tracePt t="923" x="4757738" y="5286375"/>
          <p14:tracePt t="939" x="4765675" y="5238750"/>
          <p14:tracePt t="940" x="4797425" y="5133975"/>
          <p14:tracePt t="948" x="4821238" y="5053013"/>
          <p14:tracePt t="956" x="4846638" y="4972050"/>
          <p14:tracePt t="964" x="4870450" y="4899025"/>
          <p14:tracePt t="973" x="4902200" y="4827588"/>
          <p14:tracePt t="980" x="4926013" y="4770438"/>
          <p14:tracePt t="988" x="4959350" y="4714875"/>
          <p14:tracePt t="1004" x="4999038" y="4649788"/>
          <p14:tracePt t="1012" x="5014913" y="4618038"/>
          <p14:tracePt t="1021" x="5022850" y="4594225"/>
          <p14:tracePt t="1028" x="5032375" y="4568825"/>
          <p14:tracePt t="1040" x="5048250" y="4560888"/>
          <p14:tracePt t="1045" x="5056188" y="4552950"/>
          <p14:tracePt t="1060" x="5056188" y="4545013"/>
          <p14:tracePt t="1068" x="5064125" y="4545013"/>
          <p14:tracePt t="1094" x="5072063" y="4537075"/>
          <p14:tracePt t="1108" x="5072063" y="4521200"/>
          <p14:tracePt t="1350" x="5072063" y="4513263"/>
          <p14:tracePt t="1358" x="5048250" y="4471988"/>
          <p14:tracePt t="1366" x="5006975" y="4408488"/>
          <p14:tracePt t="1377" x="4967288" y="4343400"/>
          <p14:tracePt t="1384" x="4926013" y="4262438"/>
          <p14:tracePt t="1390" x="4862513" y="4133850"/>
          <p14:tracePt t="1400" x="4805363" y="3973513"/>
          <p14:tracePt t="1408" x="4765675" y="3803650"/>
          <p14:tracePt t="1416" x="4733925" y="3651250"/>
          <p14:tracePt t="1424" x="4708525" y="3489325"/>
          <p14:tracePt t="1433" x="4700588" y="3360738"/>
          <p14:tracePt t="1441" x="4700588" y="3232150"/>
          <p14:tracePt t="1450" x="4700588" y="3182938"/>
          <p14:tracePt t="1455" x="4708525" y="3078163"/>
          <p14:tracePt t="1463" x="4741863" y="3005138"/>
          <p14:tracePt t="1471" x="4765675" y="2949575"/>
          <p14:tracePt t="1479" x="4797425" y="2900363"/>
          <p14:tracePt t="1487" x="4838700" y="2860675"/>
          <p14:tracePt t="1495" x="4846638" y="2852738"/>
          <p14:tracePt t="1506" x="4886325" y="2820988"/>
          <p14:tracePt t="1511" x="4902200" y="2813050"/>
          <p14:tracePt t="1519" x="4918075" y="2805113"/>
          <p14:tracePt t="1527" x="4943475" y="2797175"/>
          <p14:tracePt t="1535" x="4959350" y="2797175"/>
          <p14:tracePt t="1545" x="4967288" y="2797175"/>
          <p14:tracePt t="1559" x="4975225" y="2797175"/>
          <p14:tracePt t="2645" x="4999038" y="2797175"/>
          <p14:tracePt t="2654" x="5022850" y="2797175"/>
          <p14:tracePt t="2665" x="5056188" y="2797175"/>
          <p14:tracePt t="2687" x="5119688" y="2828925"/>
          <p14:tracePt t="2694" x="5160963" y="2844800"/>
          <p14:tracePt t="2704" x="5184775" y="2868613"/>
          <p14:tracePt t="2710" x="5208588" y="2884488"/>
          <p14:tracePt t="2720" x="5224463" y="2917825"/>
          <p14:tracePt t="2729" x="5233988" y="2957513"/>
          <p14:tracePt t="2737" x="5233988" y="2973388"/>
          <p14:tracePt t="2744" x="5249863" y="3005138"/>
          <p14:tracePt t="2753" x="5249863" y="3038475"/>
          <p14:tracePt t="2761" x="5249863" y="3062288"/>
          <p14:tracePt t="2770" x="5233988" y="3086100"/>
          <p14:tracePt t="2774" x="5208588" y="3109913"/>
          <p14:tracePt t="2782" x="5176838" y="3127375"/>
          <p14:tracePt t="2790" x="5103813" y="3159125"/>
          <p14:tracePt t="2799" x="5022850" y="3159125"/>
          <p14:tracePt t="2807" x="4926013" y="3159125"/>
          <p14:tracePt t="2815" x="4813300" y="3159125"/>
          <p14:tracePt t="2824" x="4765675" y="3143250"/>
          <p14:tracePt t="2831" x="4668838" y="3119438"/>
          <p14:tracePt t="2839" x="4587875" y="3078163"/>
          <p14:tracePt t="2848" x="4514850" y="3038475"/>
          <p14:tracePt t="2855" x="4475163" y="3005138"/>
          <p14:tracePt t="2863" x="4435475" y="2965450"/>
          <p14:tracePt t="2871" x="4402138" y="2925763"/>
          <p14:tracePt t="2879" x="4394200" y="2876550"/>
          <p14:tracePt t="2890" x="4394200" y="2844800"/>
          <p14:tracePt t="2896" x="4394200" y="2805113"/>
          <p14:tracePt t="2903" x="4394200" y="2763838"/>
          <p14:tracePt t="2912" x="4427538" y="2724150"/>
          <p14:tracePt t="2919" x="4459288" y="2700338"/>
          <p14:tracePt t="2929" x="4498975" y="2667000"/>
          <p14:tracePt t="2935" x="4556125" y="2651125"/>
          <p14:tracePt t="2945" x="4611688" y="2643188"/>
          <p14:tracePt t="2951" x="4684713" y="2627313"/>
          <p14:tracePt t="2962" x="4757738" y="2627313"/>
          <p14:tracePt t="2969" x="4813300" y="2627313"/>
          <p14:tracePt t="2978" x="4886325" y="2627313"/>
          <p14:tracePt t="2984" x="4926013" y="2643188"/>
          <p14:tracePt t="2996" x="4959350" y="2643188"/>
          <p14:tracePt t="3000" x="5022850" y="2667000"/>
          <p14:tracePt t="3008" x="5064125" y="2692400"/>
          <p14:tracePt t="3016" x="5080000" y="2692400"/>
          <p14:tracePt t="3029" x="5111750" y="2708275"/>
          <p14:tracePt t="3033" x="5145088" y="2716213"/>
          <p14:tracePt t="3040" x="5160963" y="2724150"/>
          <p14:tracePt t="3048" x="5168900" y="2732088"/>
          <p14:tracePt t="3058" x="5184775" y="2747963"/>
          <p14:tracePt t="3066" x="5200650" y="2755900"/>
          <p14:tracePt t="3249" x="5208588" y="2755900"/>
          <p14:tracePt t="3257" x="5249863" y="2747963"/>
          <p14:tracePt t="3271" x="5305425" y="2724150"/>
          <p14:tracePt t="3275" x="5370513" y="2700338"/>
          <p14:tracePt t="3281" x="5443538" y="2674938"/>
          <p14:tracePt t="3289" x="5540375" y="2659063"/>
          <p14:tracePt t="3298" x="5724525" y="2627313"/>
          <p14:tracePt t="3306" x="5910263" y="2611438"/>
          <p14:tracePt t="3314" x="6111875" y="2611438"/>
          <p14:tracePt t="3322" x="6216650" y="2611438"/>
          <p14:tracePt t="3337" x="6402388" y="2611438"/>
          <p14:tracePt t="3338" x="6459538" y="2611438"/>
          <p14:tracePt t="3346" x="6572250" y="2651125"/>
          <p14:tracePt t="3354" x="6669088" y="2692400"/>
          <p14:tracePt t="3365" x="6724650" y="2732088"/>
          <p14:tracePt t="3371" x="6765925" y="2771775"/>
          <p14:tracePt t="3378" x="6773863" y="2820988"/>
          <p14:tracePt t="3387" x="6781800" y="2909888"/>
          <p14:tracePt t="3395" x="6781800" y="2965450"/>
          <p14:tracePt t="3404" x="6716713" y="3022600"/>
          <p14:tracePt t="3411" x="6572250" y="3101975"/>
          <p14:tracePt t="3421" x="6402388" y="3127375"/>
          <p14:tracePt t="3429" x="6184900" y="3143250"/>
          <p14:tracePt t="3437" x="5942013" y="3143250"/>
          <p14:tracePt t="3443" x="5829300" y="3143250"/>
          <p14:tracePt t="3454" x="5611813" y="3143250"/>
          <p14:tracePt t="3460" x="5530850" y="3135313"/>
          <p14:tracePt t="3467" x="5386388" y="3109913"/>
          <p14:tracePt t="3475" x="5257800" y="3070225"/>
          <p14:tracePt t="3483" x="5168900" y="3030538"/>
          <p14:tracePt t="3490" x="5111750" y="3005138"/>
          <p14:tracePt t="3502" x="5072063" y="2965450"/>
          <p14:tracePt t="3507" x="5048250" y="2884488"/>
          <p14:tracePt t="3515" x="5048250" y="2844800"/>
          <p14:tracePt t="3523" x="5048250" y="2779713"/>
          <p14:tracePt t="3533" x="5056188" y="2716213"/>
          <p14:tracePt t="3539" x="5080000" y="2674938"/>
          <p14:tracePt t="3547" x="5111750" y="2619375"/>
          <p14:tracePt t="3821" x="5095875" y="2643188"/>
          <p14:tracePt t="3829" x="5048250" y="2651125"/>
          <p14:tracePt t="3841" x="4959350" y="2659063"/>
          <p14:tracePt t="3848" x="4846638" y="2667000"/>
          <p14:tracePt t="3855" x="4564063" y="2667000"/>
          <p14:tracePt t="3861" x="4225925" y="2667000"/>
          <p14:tracePt t="3870" x="3822700" y="2611438"/>
          <p14:tracePt t="3877" x="3621088" y="2554288"/>
          <p14:tracePt t="3888" x="3249613" y="2441575"/>
          <p14:tracePt t="3894" x="3095625" y="2393950"/>
          <p14:tracePt t="3904" x="2838450" y="2297113"/>
          <p14:tracePt t="3910" x="2757488" y="2255838"/>
          <p14:tracePt t="3920" x="2605088" y="2168525"/>
          <p14:tracePt t="3927" x="2516188" y="2095500"/>
          <p14:tracePt t="3933" x="2466975" y="2030413"/>
          <p14:tracePt t="3943" x="2435225" y="1966913"/>
          <p14:tracePt t="3949" x="2435225" y="1925638"/>
          <p14:tracePt t="3958" x="2435225" y="1878013"/>
          <p14:tracePt t="3970" x="2443163" y="1836738"/>
          <p14:tracePt t="3978" x="2516188" y="1781175"/>
          <p14:tracePt t="3982" x="2571750" y="1749425"/>
          <p14:tracePt t="3990" x="2605088" y="1739900"/>
          <p14:tracePt t="3998" x="2725738" y="1708150"/>
          <p14:tracePt t="4008" x="2822575" y="1692275"/>
          <p14:tracePt t="4014" x="2903538" y="1684338"/>
          <p14:tracePt t="4022" x="2951163" y="1684338"/>
          <p14:tracePt t="4030" x="3032125" y="1684338"/>
          <p14:tracePt t="4045" x="3105150" y="1676400"/>
          <p14:tracePt t="4049" x="3160713" y="1676400"/>
          <p14:tracePt t="4054" x="3184525" y="1676400"/>
          <p14:tracePt t="4062" x="3233738" y="1676400"/>
          <p14:tracePt t="4070" x="3257550" y="1676400"/>
          <p14:tracePt t="4081" x="3289300" y="1676400"/>
          <p14:tracePt t="4086" x="3314700" y="1676400"/>
          <p14:tracePt t="4095" x="3338513" y="1676400"/>
          <p14:tracePt t="4103" x="3346450" y="1676400"/>
          <p14:tracePt t="4112" x="3354388" y="1676400"/>
          <p14:tracePt t="4128" x="3362325" y="1676400"/>
          <p14:tracePt t="4360" x="3394075" y="1676400"/>
          <p14:tracePt t="4369" x="3475038" y="1676400"/>
          <p14:tracePt t="4379" x="3548063" y="1676400"/>
          <p14:tracePt t="4385" x="3603625" y="1676400"/>
          <p14:tracePt t="4395" x="3660775" y="1676400"/>
          <p14:tracePt t="4400" x="3709988" y="1676400"/>
          <p14:tracePt t="4412" x="3749675" y="1684338"/>
          <p14:tracePt t="4416" x="3781425" y="1692275"/>
          <p14:tracePt t="4424" x="3805238" y="1700213"/>
          <p14:tracePt t="4435" x="3830638" y="1700213"/>
          <p14:tracePt t="4444" x="3838575" y="1700213"/>
          <p14:tracePt t="4448" x="3878263" y="1708150"/>
          <p14:tracePt t="4456" x="3894138" y="1724025"/>
          <p14:tracePt t="4464" x="3927475" y="1731963"/>
          <p14:tracePt t="4475" x="3935413" y="1731963"/>
          <p14:tracePt t="4481" x="3943350" y="1731963"/>
          <p14:tracePt t="4489" x="3959225" y="1731963"/>
          <p14:tracePt t="4497" x="3967163" y="1739900"/>
          <p14:tracePt t="4513" x="3975100" y="1749425"/>
          <p14:tracePt t="4561" x="3975100" y="1757363"/>
          <p14:tracePt t="6882" x="3983038" y="1757363"/>
          <p14:tracePt t="6891" x="3998913" y="1757363"/>
          <p14:tracePt t="6901" x="4024313" y="1757363"/>
          <p14:tracePt t="6921" x="4129088" y="1789113"/>
          <p14:tracePt t="6928" x="4137025" y="1789113"/>
          <p14:tracePt t="6937" x="4152900" y="1797050"/>
          <p14:tracePt t="6945" x="4176713" y="1804988"/>
          <p14:tracePt t="6954" x="4192588" y="1820863"/>
          <p14:tracePt t="6970" x="4200525" y="1828800"/>
          <p14:tracePt t="7010" x="4192588" y="1828800"/>
          <p14:tracePt t="7017" x="4184650" y="1828800"/>
          <p14:tracePt t="7027" x="4168775" y="1828800"/>
          <p14:tracePt t="7178" x="4129088" y="1820863"/>
          <p14:tracePt t="7186" x="4079875" y="1773238"/>
          <p14:tracePt t="7199" x="4048125" y="1731963"/>
          <p14:tracePt t="7207" x="4032250" y="1692275"/>
          <p14:tracePt t="7221" x="4016375" y="1636713"/>
          <p14:tracePt t="7228" x="4016375" y="1619250"/>
          <p14:tracePt t="7238" x="4016375" y="1595438"/>
          <p14:tracePt t="7245" x="4016375" y="1579563"/>
          <p14:tracePt t="7254" x="4024313" y="1547813"/>
          <p14:tracePt t="7261" x="4079875" y="1498600"/>
          <p14:tracePt t="7272" x="4137025" y="1482725"/>
          <p14:tracePt t="7278" x="4225925" y="1482725"/>
          <p14:tracePt t="7287" x="4338638" y="1482725"/>
          <p14:tracePt t="7296" x="4443413" y="1490663"/>
          <p14:tracePt t="7304" x="4548188" y="1539875"/>
          <p14:tracePt t="7311" x="4645025" y="1619250"/>
          <p14:tracePt t="7321" x="4716463" y="1708150"/>
          <p14:tracePt t="7328" x="4765675" y="1804988"/>
          <p14:tracePt t="7338" x="4797425" y="1909763"/>
          <p14:tracePt t="7344" x="4797425" y="2014538"/>
          <p14:tracePt t="7354" x="4797425" y="2119313"/>
          <p14:tracePt t="7355" x="4733925" y="2216150"/>
          <p14:tracePt t="7371" x="4579938" y="2360613"/>
          <p14:tracePt t="7371" x="4410075" y="2425700"/>
          <p14:tracePt t="7380" x="4225925" y="2498725"/>
          <p14:tracePt t="7388" x="3983038" y="2538413"/>
          <p14:tracePt t="7406" x="3459163" y="2546350"/>
          <p14:tracePt t="7411" x="3346450" y="2546350"/>
          <p14:tracePt t="7421" x="3249613" y="2546350"/>
          <p14:tracePt t="7428" x="3087688" y="2546350"/>
          <p14:tracePt t="7438" x="3040063" y="2546350"/>
          <p14:tracePt t="7445" x="2959100" y="2522538"/>
          <p14:tracePt t="7454" x="2903538" y="2514600"/>
          <p14:tracePt t="7461" x="2878138" y="2506663"/>
          <p14:tracePt t="7471" x="2854325" y="2506663"/>
          <p14:tracePt t="7478" x="2846388" y="2490788"/>
          <p14:tracePt t="7488" x="2846388" y="2473325"/>
          <p14:tracePt t="7494" x="2854325" y="2465388"/>
          <p14:tracePt t="7505" x="2878138" y="2441575"/>
          <p14:tracePt t="7703" x="2911475" y="2441575"/>
          <p14:tracePt t="7711" x="2951163" y="2441575"/>
          <p14:tracePt t="7720" x="3000375" y="2441575"/>
          <p14:tracePt t="7728" x="3055938" y="2441575"/>
          <p14:tracePt t="7738" x="3121025" y="2441575"/>
          <p14:tracePt t="7742" x="3249613" y="2441575"/>
          <p14:tracePt t="7749" x="3370263" y="2441575"/>
          <p14:tracePt t="7761" x="3524250" y="2441575"/>
          <p14:tracePt t="7765" x="3660775" y="2441575"/>
          <p14:tracePt t="7773" x="3814763" y="2457450"/>
          <p14:tracePt t="7781" x="3935413" y="2498725"/>
          <p14:tracePt t="7789" x="4071938" y="2538413"/>
          <p14:tracePt t="7802" x="4121150" y="2554288"/>
          <p14:tracePt t="7807" x="4200525" y="2603500"/>
          <p14:tracePt t="7814" x="4289425" y="2643188"/>
          <p14:tracePt t="7822" x="4354513" y="2674938"/>
          <p14:tracePt t="7831" x="4410075" y="2716213"/>
          <p14:tracePt t="7838" x="4451350" y="2747963"/>
          <p14:tracePt t="7846" x="4459288" y="2755900"/>
          <p14:tracePt t="7854" x="4491038" y="2771775"/>
          <p14:tracePt t="7863" x="4506913" y="2797175"/>
          <p14:tracePt t="7871" x="4514850" y="2813050"/>
          <p14:tracePt t="7878" x="4514850" y="2820988"/>
          <p14:tracePt t="7887" x="4514850" y="2828925"/>
          <p14:tracePt t="8079" x="4540250" y="2820988"/>
          <p14:tracePt t="8087" x="4579938" y="2813050"/>
          <p14:tracePt t="8096" x="4637088" y="2797175"/>
          <p14:tracePt t="8105" x="4684713" y="2771775"/>
          <p14:tracePt t="8113" x="4870450" y="2724150"/>
          <p14:tracePt t="8120" x="5048250" y="2708275"/>
          <p14:tracePt t="8129" x="5249863" y="2674938"/>
          <p14:tracePt t="8136" x="5459413" y="2667000"/>
          <p14:tracePt t="8145" x="5668963" y="2667000"/>
          <p14:tracePt t="8152" x="5765800" y="2667000"/>
          <p14:tracePt t="8162" x="6135688" y="2667000"/>
          <p14:tracePt t="8168" x="6216650" y="2667000"/>
          <p14:tracePt t="8179" x="6410325" y="2700338"/>
          <p14:tracePt t="8186" x="6596063" y="2716213"/>
          <p14:tracePt t="8195" x="6748463" y="2732088"/>
          <p14:tracePt t="8201" x="6878638" y="2755900"/>
          <p14:tracePt t="8208" x="6934200" y="2755900"/>
          <p14:tracePt t="8216" x="7046913" y="2771775"/>
          <p14:tracePt t="8224" x="7088188" y="2771775"/>
          <p14:tracePt t="8236" x="7159625" y="2797175"/>
          <p14:tracePt t="8240" x="7200900" y="2797175"/>
          <p14:tracePt t="8248" x="7240588" y="2797175"/>
          <p14:tracePt t="8256" x="7265988" y="2805113"/>
          <p14:tracePt t="8265" x="7281863" y="2805113"/>
          <p14:tracePt t="8280" x="7289800" y="2813050"/>
          <p14:tracePt t="8297" x="7273925" y="2813050"/>
          <p14:tracePt t="8307" x="7232650" y="2820988"/>
          <p14:tracePt t="8474" x="7240588" y="2813050"/>
          <p14:tracePt t="8482" x="7265988" y="2797175"/>
          <p14:tracePt t="8490" x="7273925" y="2779713"/>
          <p14:tracePt t="8498" x="7281863" y="2763838"/>
          <p14:tracePt t="8509" x="7281863" y="2755900"/>
          <p14:tracePt t="8514" x="7289800" y="2747963"/>
          <p14:tracePt t="8522" x="7289800" y="2732088"/>
          <p14:tracePt t="8530" x="7289800" y="2724150"/>
          <p14:tracePt t="8538" x="7281863" y="2716213"/>
          <p14:tracePt t="8546" x="7265988" y="2708275"/>
          <p14:tracePt t="8554" x="7232650" y="2708275"/>
          <p14:tracePt t="8562" x="7192963" y="2700338"/>
          <p14:tracePt t="8570" x="7143750" y="2692400"/>
          <p14:tracePt t="8579" x="7096125" y="2692400"/>
          <p14:tracePt t="8586" x="7046913" y="2667000"/>
          <p14:tracePt t="8595" x="7007225" y="2659063"/>
          <p14:tracePt t="8603" x="6942138" y="2651125"/>
          <p14:tracePt t="8613" x="6886575" y="2643188"/>
          <p14:tracePt t="8619" x="6829425" y="2627313"/>
          <p14:tracePt t="8629" x="6773863" y="2627313"/>
          <p14:tracePt t="8635" x="6724650" y="2627313"/>
          <p14:tracePt t="8645" x="6708775" y="2627313"/>
          <p14:tracePt t="8653" x="6677025" y="2627313"/>
          <p14:tracePt t="8662" x="6651625" y="2627313"/>
          <p14:tracePt t="8669" x="6619875" y="2627313"/>
          <p14:tracePt t="8675" x="6611938" y="2627313"/>
          <p14:tracePt t="8683" x="6604000" y="2643188"/>
          <p14:tracePt t="8691" x="6596063" y="2643188"/>
          <p14:tracePt t="8715" x="6580188" y="2643188"/>
          <p14:tracePt t="8736" x="6580188" y="2627313"/>
          <p14:tracePt t="8740" x="6572250" y="2627313"/>
          <p14:tracePt t="8747" x="6564313" y="2627313"/>
          <p14:tracePt t="8755" x="6556375" y="2619375"/>
          <p14:tracePt t="8771" x="6546850" y="2611438"/>
          <p14:tracePt t="8779" x="6538913" y="2611438"/>
          <p14:tracePt t="8788" x="6523038" y="2603500"/>
          <p14:tracePt t="8796" x="6515100" y="2595563"/>
          <p14:tracePt t="8804" x="6515100" y="2578100"/>
          <p14:tracePt t="8812" x="6507163" y="2578100"/>
          <p14:tracePt t="8821" x="6499225" y="2578100"/>
          <p14:tracePt t="8828" x="6491288" y="2578100"/>
          <p14:tracePt t="8837" x="6475413" y="2578100"/>
          <p14:tracePt t="8854" x="6467475" y="2578100"/>
          <p14:tracePt t="8861" x="6459538" y="2595563"/>
          <p14:tracePt t="8871" x="6450013" y="2603500"/>
          <p14:tracePt t="8877" x="6442075" y="2611438"/>
          <p14:tracePt t="8894" x="6426200" y="2619375"/>
          <p14:tracePt t="8916" x="6418263" y="2627313"/>
          <p14:tracePt t="8940" x="6418263" y="2643188"/>
          <p14:tracePt t="8973" x="6418263" y="2651125"/>
          <p14:tracePt t="9053" x="6426200" y="2651125"/>
          <p14:tracePt t="9111" x="6426200" y="2643188"/>
          <p14:tracePt t="9120" x="6442075" y="2643188"/>
          <p14:tracePt t="9129" x="6450013" y="2643188"/>
          <p14:tracePt t="9142" x="6459538" y="2627313"/>
          <p14:tracePt t="9150" x="6467475" y="2627313"/>
          <p14:tracePt t="9166" x="6475413" y="2627313"/>
          <p14:tracePt t="9182" x="6491288" y="2627313"/>
          <p14:tracePt t="9222" x="6499225" y="2627313"/>
          <p14:tracePt t="9233" x="6499225" y="2619375"/>
          <p14:tracePt t="9246" x="6507163" y="2611438"/>
          <p14:tracePt t="9254" x="6515100" y="2611438"/>
          <p14:tracePt t="9265" x="6523038" y="2603500"/>
          <p14:tracePt t="9271" x="6538913" y="2603500"/>
          <p14:tracePt t="9278" x="6546850" y="2603500"/>
          <p14:tracePt t="9287" x="6556375" y="2603500"/>
          <p14:tracePt t="9304" x="6564313" y="2603500"/>
          <p14:tracePt t="9319" x="6572250" y="2603500"/>
          <p14:tracePt t="9328" x="6572250" y="2595563"/>
          <p14:tracePt t="9339" x="6580188" y="2595563"/>
          <p14:tracePt t="9353" x="6580188" y="2578100"/>
          <p14:tracePt t="9366" x="6596063" y="2570163"/>
          <p14:tracePt t="9370" x="6604000" y="2570163"/>
          <p14:tracePt t="9379" x="6604000" y="2562225"/>
          <p14:tracePt t="9383" x="6611938" y="2562225"/>
          <p14:tracePt t="9391" x="6611938" y="2554288"/>
          <p14:tracePt t="9399" x="6619875" y="2554288"/>
          <p14:tracePt t="9415" x="6627813" y="2554288"/>
          <p14:tracePt t="9431" x="6643688" y="2554288"/>
          <p14:tracePt t="9447" x="6651625" y="2554288"/>
          <p14:tracePt t="9464" x="6661150" y="2554288"/>
          <p14:tracePt t="9487" x="6669088" y="2554288"/>
          <p14:tracePt t="9512" x="6677025" y="2554288"/>
          <p14:tracePt t="9528" x="6684963" y="2554288"/>
          <p14:tracePt t="9602" x="6700838" y="2562225"/>
          <p14:tracePt t="9617" x="6700838" y="2570163"/>
          <p14:tracePt t="9624" x="6700838" y="2578100"/>
          <p14:tracePt t="9649" x="6700838" y="2595563"/>
          <p14:tracePt t="9753" x="6708775" y="2595563"/>
          <p14:tracePt t="9762" x="6708775" y="2603500"/>
          <p14:tracePt t="9793" x="6716713" y="2603500"/>
          <p14:tracePt t="10333" x="6716713" y="2611438"/>
          <p14:tracePt t="10349" x="6716713" y="2619375"/>
          <p14:tracePt t="10365" x="6716713" y="2627313"/>
          <p14:tracePt t="10399" x="6716713" y="2643188"/>
          <p14:tracePt t="10413" x="6716713" y="2659063"/>
          <p14:tracePt t="10421" x="6716713" y="2667000"/>
          <p14:tracePt t="10430" x="6716713" y="2692400"/>
          <p14:tracePt t="10437" x="6716713" y="2708275"/>
          <p14:tracePt t="10445" x="6716713" y="2732088"/>
          <p14:tracePt t="10454" x="6716713" y="2755900"/>
          <p14:tracePt t="10465" x="6716713" y="2771775"/>
          <p14:tracePt t="10471" x="6716713" y="2797175"/>
          <p14:tracePt t="10478" x="6716713" y="2813050"/>
          <p14:tracePt t="10494" x="6716713" y="2820988"/>
          <p14:tracePt t="10504" x="6716713" y="2828925"/>
          <p14:tracePt t="10510" x="6716713" y="2844800"/>
          <p14:tracePt t="10520" x="6716713" y="2860675"/>
          <p14:tracePt t="10528" x="6716713" y="2868613"/>
          <p14:tracePt t="10537" x="6716713" y="2876550"/>
          <p14:tracePt t="10544" x="6716713" y="2884488"/>
          <p14:tracePt t="10550" x="6716713" y="2900363"/>
          <p14:tracePt t="10558" x="6716713" y="2917825"/>
          <p14:tracePt t="10566" x="6716713" y="2925763"/>
          <p14:tracePt t="10574" x="6716713" y="2933700"/>
          <p14:tracePt t="10582" x="6716713" y="2949575"/>
          <p14:tracePt t="10598" x="6708775" y="2949575"/>
          <p14:tracePt t="10606" x="6700838" y="2949575"/>
          <p14:tracePt t="10622" x="6684963" y="2949575"/>
          <p14:tracePt t="10633" x="6677025" y="2949575"/>
          <p14:tracePt t="10647" x="6677025" y="2933700"/>
          <p14:tracePt t="10655" x="6677025" y="2925763"/>
          <p14:tracePt t="10663" x="6677025" y="2917825"/>
          <p14:tracePt t="10671" x="6677025" y="2909888"/>
          <p14:tracePt t="10679" x="6677025" y="2884488"/>
          <p14:tracePt t="10687" x="6677025" y="2868613"/>
          <p14:tracePt t="10698" x="6677025" y="2860675"/>
          <p14:tracePt t="10704" x="6677025" y="2852738"/>
          <p14:tracePt t="10711" x="6677025" y="2844800"/>
          <p14:tracePt t="10720" x="6677025" y="2820988"/>
          <p14:tracePt t="10730" x="6677025" y="2813050"/>
          <p14:tracePt t="10737" x="6677025" y="2805113"/>
          <p14:tracePt t="10752" x="6677025" y="2797175"/>
          <p14:tracePt t="10763" x="6677025" y="2779713"/>
          <p14:tracePt t="10771" x="6677025" y="2771775"/>
          <p14:tracePt t="10783" x="6684963" y="2763838"/>
          <p14:tracePt t="10791" x="6684963" y="2755900"/>
          <p14:tracePt t="10808" x="6684963" y="2747963"/>
          <p14:tracePt t="10824" x="6684963" y="2732088"/>
          <p14:tracePt t="10840" x="6700838" y="2732088"/>
          <p14:tracePt t="10848" x="6700838" y="2724150"/>
          <p14:tracePt t="10864" x="6708775" y="2724150"/>
          <p14:tracePt t="10888" x="6708775" y="2716213"/>
          <p14:tracePt t="10912" x="6708775" y="2708275"/>
          <p14:tracePt t="10921" x="6708775" y="2700338"/>
          <p14:tracePt t="10930" x="6700838" y="2674938"/>
          <p14:tracePt t="10937" x="6684963" y="2667000"/>
          <p14:tracePt t="10945" x="6677025" y="2659063"/>
          <p14:tracePt t="10953" x="6669088" y="2643188"/>
          <p14:tracePt t="10963" x="6661150" y="2627313"/>
          <p14:tracePt t="10971" x="6651625" y="2619375"/>
          <p14:tracePt t="10976" x="6627813" y="2603500"/>
          <p14:tracePt t="10987" x="6619875" y="2595563"/>
          <p14:tracePt t="10995" x="6604000" y="2595563"/>
          <p14:tracePt t="11004" x="6596063" y="2578100"/>
          <p14:tracePt t="11011" x="6580188" y="2578100"/>
          <p14:tracePt t="11020" x="6572250" y="2578100"/>
          <p14:tracePt t="11033" x="6564313" y="2578100"/>
          <p14:tracePt t="11041" x="6556375" y="2578100"/>
          <p14:tracePt t="11066" x="6546850" y="2578100"/>
          <p14:tracePt t="11073" x="6538913" y="2578100"/>
          <p14:tracePt t="11081" x="6538913" y="2595563"/>
          <p14:tracePt t="11089" x="6523038" y="2611438"/>
          <p14:tracePt t="11106" x="6523038" y="2619375"/>
          <p14:tracePt t="11113" x="6515100" y="2627313"/>
          <p14:tracePt t="11133" x="6507163" y="2627313"/>
          <p14:tracePt t="11146" x="6507163" y="2643188"/>
          <p14:tracePt t="11203" x="6507163" y="2627313"/>
          <p14:tracePt t="11419" x="6507163" y="2619375"/>
          <p14:tracePt t="11574" x="6507163" y="2611438"/>
          <p14:tracePt t="11583" x="6515100" y="2611438"/>
          <p14:tracePt t="11590" x="6515100" y="2603500"/>
          <p14:tracePt t="11606" x="6523038" y="2603500"/>
          <p14:tracePt t="11645" x="6515100" y="2603500"/>
          <p14:tracePt t="11670" x="6507163" y="2603500"/>
          <p14:tracePt t="11749" x="6499225" y="2603500"/>
          <p14:tracePt t="11765" x="6491288" y="2603500"/>
          <p14:tracePt t="11806" x="6475413" y="2603500"/>
          <p14:tracePt t="11910" x="6475413" y="2611438"/>
          <p14:tracePt t="11926" x="6475413" y="2619375"/>
          <p14:tracePt t="11936" x="6475413" y="2627313"/>
          <p14:tracePt t="11946" x="6475413" y="2643188"/>
          <p14:tracePt t="11967" x="6475413" y="2651125"/>
          <p14:tracePt t="11987" x="6475413" y="2659063"/>
          <p14:tracePt t="12031" x="6475413" y="2651125"/>
          <p14:tracePt t="12039" x="6475413" y="2643188"/>
          <p14:tracePt t="12050" x="6475413" y="2627313"/>
          <p14:tracePt t="12056" x="6475413" y="2619375"/>
          <p14:tracePt t="12063" x="6491288" y="2611438"/>
          <p14:tracePt t="12079" x="6499225" y="2603500"/>
          <p14:tracePt t="12087" x="6499225" y="2595563"/>
          <p14:tracePt t="12095" x="6507163" y="2578100"/>
          <p14:tracePt t="12104" x="6515100" y="2578100"/>
          <p14:tracePt t="12113" x="6515100" y="2570163"/>
          <p14:tracePt t="12120" x="6523038" y="2570163"/>
          <p14:tracePt t="12136" x="6538913" y="2562225"/>
          <p14:tracePt t="12146" x="6546850" y="2562225"/>
          <p14:tracePt t="12154" x="6556375" y="2562225"/>
          <p14:tracePt t="12160" x="6564313" y="2562225"/>
          <p14:tracePt t="12170" x="6572250" y="2562225"/>
          <p14:tracePt t="12178" x="6580188" y="2562225"/>
          <p14:tracePt t="12187" x="6596063" y="2562225"/>
          <p14:tracePt t="12194" x="6604000" y="2562225"/>
          <p14:tracePt t="12200" x="6619875" y="2562225"/>
          <p14:tracePt t="12212" x="6627813" y="2562225"/>
          <p14:tracePt t="12216" x="6643688" y="2562225"/>
          <p14:tracePt t="12224" x="6661150" y="2562225"/>
          <p14:tracePt t="12241" x="6669088" y="2562225"/>
          <p14:tracePt t="12248" x="6677025" y="2562225"/>
          <p14:tracePt t="12274" x="6684963" y="2562225"/>
          <p14:tracePt t="12321" x="6684963" y="2570163"/>
          <p14:tracePt t="12329" x="6684963" y="2595563"/>
          <p14:tracePt t="12337" x="6684963" y="2611438"/>
          <p14:tracePt t="12345" x="6684963" y="2619375"/>
          <p14:tracePt t="12353" x="6684963" y="2643188"/>
          <p14:tracePt t="12362" x="6684963" y="2659063"/>
          <p14:tracePt t="12369" x="6684963" y="2667000"/>
          <p14:tracePt t="12379" x="6684963" y="2692400"/>
          <p14:tracePt t="12386" x="6684963" y="2708275"/>
          <p14:tracePt t="12396" x="6684963" y="2716213"/>
          <p14:tracePt t="12401" x="6684963" y="2724150"/>
          <p14:tracePt t="12412" x="6684963" y="2747963"/>
          <p14:tracePt t="12428" x="6684963" y="2755900"/>
          <p14:tracePt t="12433" x="6684963" y="2763838"/>
          <p14:tracePt t="12457" x="6684963" y="2771775"/>
          <p14:tracePt t="13515" x="6700838" y="2771775"/>
          <p14:tracePt t="13568" x="6700838" y="2763838"/>
          <p14:tracePt t="15153" x="6708775" y="2763838"/>
          <p14:tracePt t="15162" x="6716713" y="2763838"/>
          <p14:tracePt t="15171" x="6724650" y="2771775"/>
          <p14:tracePt t="15178" x="6724650" y="2779713"/>
          <p14:tracePt t="15187" x="6724650" y="2805113"/>
          <p14:tracePt t="15195" x="6724650" y="2828925"/>
          <p14:tracePt t="15204" x="6724650" y="2876550"/>
          <p14:tracePt t="15210" x="6724650" y="2909888"/>
          <p14:tracePt t="15220" x="6724650" y="2957513"/>
          <p14:tracePt t="15226" x="6708775" y="2981325"/>
          <p14:tracePt t="15237" x="6684963" y="3014663"/>
          <p14:tracePt t="15244" x="6677025" y="3030538"/>
          <p14:tracePt t="15250" x="6661150" y="3054350"/>
          <p14:tracePt t="15261" x="6651625" y="3070225"/>
          <p14:tracePt t="15271" x="6643688" y="3078163"/>
          <p14:tracePt t="15275" x="6627813" y="3086100"/>
          <p14:tracePt t="15282" x="6627813" y="3101975"/>
          <p14:tracePt t="15290" x="6619875" y="3101975"/>
          <p14:tracePt t="15314" x="6611938" y="3101975"/>
          <p14:tracePt t="15322" x="6611938" y="3086100"/>
          <p14:tracePt t="15341" x="6611938" y="3070225"/>
          <p14:tracePt t="15342" x="6611938" y="3054350"/>
          <p14:tracePt t="15347" x="6611938" y="3038475"/>
          <p14:tracePt t="15355" x="6611938" y="3022600"/>
          <p14:tracePt t="15367" x="6611938" y="3005138"/>
          <p14:tracePt t="15374" x="6611938" y="2989263"/>
          <p14:tracePt t="15379" x="6619875" y="2981325"/>
          <p14:tracePt t="15387" x="6619875" y="2965450"/>
          <p14:tracePt t="15404" x="6619875" y="2957513"/>
          <p14:tracePt t="15411" x="6619875" y="2949575"/>
          <p14:tracePt t="15420" x="6619875" y="2933700"/>
          <p14:tracePt t="15428" x="6619875" y="2925763"/>
          <p14:tracePt t="15437" x="6619875" y="2917825"/>
          <p14:tracePt t="15453" x="6619875" y="2909888"/>
          <p14:tracePt t="15475" x="6619875" y="2900363"/>
          <p14:tracePt t="15507" x="6619875" y="2884488"/>
          <p14:tracePt t="15523" x="6611938" y="2884488"/>
          <p14:tracePt t="15533" x="6611938" y="2876550"/>
          <p14:tracePt t="15548" x="6604000" y="2876550"/>
          <p14:tracePt t="15564" x="6596063" y="2868613"/>
          <p14:tracePt t="15662" x="6580188" y="2868613"/>
          <p14:tracePt t="15749" x="6580188" y="2876550"/>
          <p14:tracePt t="15757" x="6580188" y="2884488"/>
          <p14:tracePt t="15766" x="6596063" y="2909888"/>
          <p14:tracePt t="15773" x="6596063" y="2925763"/>
          <p14:tracePt t="15781" x="6596063" y="2957513"/>
          <p14:tracePt t="15789" x="6596063" y="2981325"/>
          <p14:tracePt t="15806" x="6596063" y="3062288"/>
          <p14:tracePt t="15813" x="6596063" y="3101975"/>
          <p14:tracePt t="15821" x="6564313" y="3135313"/>
          <p14:tracePt t="15844" x="6507163" y="3190875"/>
          <p14:tracePt t="15852" x="6459538" y="3214688"/>
          <p14:tracePt t="15862" x="6410325" y="3224213"/>
          <p14:tracePt t="15863" x="6394450" y="3232150"/>
          <p14:tracePt t="15872" x="6362700" y="3232150"/>
          <p14:tracePt t="15879" x="6337300" y="3240088"/>
          <p14:tracePt t="15886" x="6321425" y="3240088"/>
          <p14:tracePt t="15896" x="6305550" y="3240088"/>
          <p14:tracePt t="15913" x="6297613" y="3232150"/>
          <p14:tracePt t="15920" x="6297613" y="3224213"/>
          <p14:tracePt t="15929" x="6297613" y="3206750"/>
          <p14:tracePt t="15938" x="6321425" y="3190875"/>
          <p14:tracePt t="15946" x="6345238" y="3175000"/>
          <p14:tracePt t="15953" x="6370638" y="3143250"/>
          <p14:tracePt t="15963" x="6394450" y="3127375"/>
          <p14:tracePt t="15971" x="6410325" y="3119438"/>
          <p14:tracePt t="15979" x="6426200" y="3101975"/>
          <p14:tracePt t="15986" x="6450013" y="3078163"/>
          <p14:tracePt t="15996" x="6459538" y="3062288"/>
          <p14:tracePt t="16005" x="6467475" y="3054350"/>
          <p14:tracePt t="16013" x="6491288" y="3030538"/>
          <p14:tracePt t="16020" x="6491288" y="3022600"/>
          <p14:tracePt t="16029" x="6499225" y="3014663"/>
          <p14:tracePt t="16038" x="6507163" y="2989263"/>
          <p14:tracePt t="16045" x="6507163" y="2981325"/>
          <p14:tracePt t="16053" x="6515100" y="2981325"/>
          <p14:tracePt t="16063" x="6523038" y="2965450"/>
          <p14:tracePt t="16071" x="6538913" y="2957513"/>
          <p14:tracePt t="16079" x="6538913" y="2949575"/>
          <p14:tracePt t="16087" x="6546850" y="2933700"/>
          <p14:tracePt t="16104" x="6556375" y="2925763"/>
          <p14:tracePt t="16127" x="6556375" y="2917825"/>
          <p14:tracePt t="16136" x="6564313" y="2917825"/>
          <p14:tracePt t="16145" x="6564313" y="2909888"/>
          <p14:tracePt t="16153" x="6564313" y="2900363"/>
          <p14:tracePt t="16169" x="6564313" y="2884488"/>
          <p14:tracePt t="16178" x="6572250" y="2884488"/>
          <p14:tracePt t="16187" x="6572250" y="2876550"/>
          <p14:tracePt t="16203" x="6572250" y="2868613"/>
          <p14:tracePt t="16236" x="6572250" y="2860675"/>
          <p14:tracePt t="16244" x="6580188" y="2860675"/>
          <p14:tracePt t="16271" x="6580188" y="2852738"/>
          <p14:tracePt t="16291" x="6596063" y="2852738"/>
          <p14:tracePt t="16320" x="6596063" y="2860675"/>
          <p14:tracePt t="16329" x="6580188" y="2868613"/>
          <p14:tracePt t="16338" x="6580188" y="2884488"/>
          <p14:tracePt t="16345" x="6572250" y="2900363"/>
          <p14:tracePt t="16354" x="6564313" y="2909888"/>
          <p14:tracePt t="16371" x="6546850" y="2925763"/>
          <p14:tracePt t="16377" x="6523038" y="2925763"/>
          <p14:tracePt t="16388" x="6499225" y="2925763"/>
          <p14:tracePt t="16393" x="6491288" y="2925763"/>
          <p14:tracePt t="16404" x="6467475" y="2925763"/>
          <p14:tracePt t="16409" x="6450013" y="2917825"/>
          <p14:tracePt t="16417" x="6442075" y="2909888"/>
          <p14:tracePt t="16429" x="6418263" y="2909888"/>
          <p14:tracePt t="16441" x="6410325" y="2909888"/>
          <p14:tracePt t="16460" x="6402388" y="2909888"/>
          <p14:tracePt t="16505" x="6402388" y="2900363"/>
          <p14:tracePt t="16513" x="6410325" y="2900363"/>
          <p14:tracePt t="16522" x="6426200" y="2900363"/>
          <p14:tracePt t="16532" x="6450013" y="2900363"/>
          <p14:tracePt t="16538" x="6467475" y="2900363"/>
          <p14:tracePt t="16546" x="6491288" y="2900363"/>
          <p14:tracePt t="16554" x="6507163" y="2900363"/>
          <p14:tracePt t="16567" x="6523038" y="2900363"/>
          <p14:tracePt t="16573" x="6546850" y="2900363"/>
          <p14:tracePt t="16584" x="6556375" y="2900363"/>
          <p14:tracePt t="16591" x="6572250" y="2900363"/>
          <p14:tracePt t="16600" x="6580188" y="2900363"/>
          <p14:tracePt t="16607" x="6596063" y="2900363"/>
          <p14:tracePt t="16617" x="6611938" y="2909888"/>
          <p14:tracePt t="16623" x="6619875" y="2925763"/>
          <p14:tracePt t="16635" x="6643688" y="2965450"/>
          <p14:tracePt t="16642" x="6643688" y="2981325"/>
          <p14:tracePt t="16650" x="6651625" y="2989263"/>
          <p14:tracePt t="16668" x="6651625" y="3030538"/>
          <p14:tracePt t="16674" x="6651625" y="3054350"/>
          <p14:tracePt t="16684" x="6651625" y="3062288"/>
          <p14:tracePt t="16691" x="6651625" y="3070225"/>
          <p14:tracePt t="16701" x="6651625" y="3086100"/>
          <p14:tracePt t="16707" x="6651625" y="3101975"/>
          <p14:tracePt t="16717" x="6651625" y="3109913"/>
          <p14:tracePt t="16724" x="6627813" y="3119438"/>
          <p14:tracePt t="16734" x="6627813" y="3127375"/>
          <p14:tracePt t="16740" x="6611938" y="3143250"/>
          <p14:tracePt t="16750" x="6604000" y="3167063"/>
          <p14:tracePt t="16757" x="6596063" y="3175000"/>
          <p14:tracePt t="16768" x="6572250" y="3190875"/>
          <p14:tracePt t="16774" x="6564313" y="3206750"/>
          <p14:tracePt t="16784" x="6564313" y="3214688"/>
          <p14:tracePt t="16790" x="6556375" y="3224213"/>
          <p14:tracePt t="16807" x="6546850" y="3232150"/>
          <p14:tracePt t="16863" x="6546850" y="3240088"/>
          <p14:tracePt t="16900" x="6546850" y="3255963"/>
          <p14:tracePt t="16924" x="6556375" y="3255963"/>
          <p14:tracePt t="16932" x="6564313" y="3255963"/>
          <p14:tracePt t="16942" x="6572250" y="3263900"/>
          <p14:tracePt t="16956" x="6580188" y="3263900"/>
          <p14:tracePt t="16965" x="6596063" y="3263900"/>
          <p14:tracePt t="16972" x="6611938" y="3263900"/>
          <p14:tracePt t="16980" x="6619875" y="3263900"/>
          <p14:tracePt t="16988" x="6651625" y="3263900"/>
          <p14:tracePt t="17004" x="6684963" y="3240088"/>
          <p14:tracePt t="17005" x="6724650" y="3224213"/>
          <p14:tracePt t="17014" x="6773863" y="3206750"/>
          <p14:tracePt t="17021" x="6829425" y="3182938"/>
          <p14:tracePt t="17038" x="6886575" y="3167063"/>
          <p14:tracePt t="17045" x="6918325" y="3159125"/>
          <p14:tracePt t="17054" x="6934200" y="3143250"/>
          <p14:tracePt t="17071" x="6942138" y="3143250"/>
          <p14:tracePt t="17072" x="6958013" y="3135313"/>
          <p14:tracePt t="17087" x="6967538" y="3135313"/>
          <p14:tracePt t="17104" x="6975475" y="3135313"/>
          <p14:tracePt t="17128" x="6983413" y="3127375"/>
          <p14:tracePt t="17138" x="6991350" y="3127375"/>
          <p14:tracePt t="17144" x="7007225" y="3127375"/>
          <p14:tracePt t="17154" x="7007225" y="3119438"/>
          <p14:tracePt t="17161" x="7015163" y="3119438"/>
          <p14:tracePt t="17186" x="7023100" y="3119438"/>
          <p14:tracePt t="17204" x="7031038" y="3119438"/>
          <p14:tracePt t="17212" x="7038975" y="3109913"/>
          <p14:tracePt t="17221" x="7046913" y="3109913"/>
          <p14:tracePt t="17228" x="7072313" y="3109913"/>
          <p14:tracePt t="17237" x="7080250" y="3109913"/>
          <p14:tracePt t="17238" x="7088188" y="3101975"/>
          <p14:tracePt t="17246" x="7112000" y="3101975"/>
          <p14:tracePt t="17265" x="7119938" y="3101975"/>
          <p14:tracePt t="17279" x="7119938" y="3086100"/>
          <p14:tracePt t="17569" x="7127875" y="3086100"/>
          <p14:tracePt t="17578" x="7169150" y="3086100"/>
          <p14:tracePt t="17587" x="7216775" y="3086100"/>
          <p14:tracePt t="17594" x="7265988" y="3086100"/>
          <p14:tracePt t="17600" x="7321550" y="3086100"/>
          <p14:tracePt t="17608" x="7378700" y="3086100"/>
          <p14:tracePt t="17616" x="7483475" y="3086100"/>
          <p14:tracePt t="17624" x="7539038" y="3086100"/>
          <p14:tracePt t="17637" x="7635875" y="3086100"/>
          <p14:tracePt t="17641" x="7700963" y="3086100"/>
          <p14:tracePt t="17648" x="7732713" y="3086100"/>
          <p14:tracePt t="17656" x="7781925" y="3086100"/>
          <p14:tracePt t="17670" x="7813675" y="3070225"/>
          <p14:tracePt t="17675" x="7845425" y="3070225"/>
          <p14:tracePt t="17680" x="7869238" y="3038475"/>
          <p14:tracePt t="17689" x="7886700" y="3022600"/>
          <p14:tracePt t="17698" x="7886700" y="3005138"/>
          <p14:tracePt t="17705" x="7886700" y="2973388"/>
          <p14:tracePt t="17713" x="7886700" y="2957513"/>
          <p14:tracePt t="17721" x="7869238" y="2933700"/>
          <p14:tracePt t="17732" x="7861300" y="2909888"/>
          <p14:tracePt t="17738" x="7853363" y="2900363"/>
          <p14:tracePt t="17745" x="7845425" y="2876550"/>
          <p14:tracePt t="17754" x="7837488" y="2860675"/>
          <p14:tracePt t="17761" x="7837488" y="2852738"/>
          <p14:tracePt t="17770" x="7837488" y="2844800"/>
          <p14:tracePt t="17778" x="7837488" y="2828925"/>
          <p14:tracePt t="17793" x="7837488" y="2820988"/>
          <p14:tracePt t="17804" x="7837488" y="2813050"/>
          <p14:tracePt t="17828" x="7845425" y="2813050"/>
          <p14:tracePt t="17845" x="7861300" y="2813050"/>
          <p14:tracePt t="17846" x="7886700" y="2813050"/>
          <p14:tracePt t="17853" x="7894638" y="2813050"/>
          <p14:tracePt t="17858" x="7918450" y="2813050"/>
          <p14:tracePt t="17868" x="7942263" y="2813050"/>
          <p14:tracePt t="17874" x="7958138" y="2813050"/>
          <p14:tracePt t="17882" x="7974013" y="2813050"/>
          <p14:tracePt t="17890" x="7991475" y="2820988"/>
          <p14:tracePt t="17898" x="7999413" y="2820988"/>
          <p14:tracePt t="17914" x="8007350" y="2820988"/>
          <p14:tracePt t="17922" x="8007350" y="2828925"/>
          <p14:tracePt t="17938" x="7999413" y="2828925"/>
          <p14:tracePt t="17946" x="7991475" y="2828925"/>
          <p14:tracePt t="17954" x="7974013" y="2828925"/>
          <p14:tracePt t="17974" x="7966075" y="2828925"/>
          <p14:tracePt t="17986" x="7958138" y="2828925"/>
          <p14:tracePt t="18003" x="7958138" y="2852738"/>
          <p14:tracePt t="18012" x="7958138" y="2868613"/>
          <p14:tracePt t="18018" x="7958138" y="2884488"/>
          <p14:tracePt t="18029" x="7958138" y="2900363"/>
          <p14:tracePt t="18037" x="7958138" y="2925763"/>
          <p14:tracePt t="18045" x="7950200" y="2949575"/>
          <p14:tracePt t="18053" x="7942263" y="2957513"/>
          <p14:tracePt t="18062" x="7934325" y="2973388"/>
          <p14:tracePt t="18070" x="7918450" y="2981325"/>
          <p14:tracePt t="18079" x="7910513" y="2981325"/>
          <p14:tracePt t="18083" x="7910513" y="2989263"/>
          <p14:tracePt t="18099" x="7902575" y="2989263"/>
          <p14:tracePt t="18107" x="7902575" y="3005138"/>
          <p14:tracePt t="18115" x="7902575" y="3014663"/>
          <p14:tracePt t="18123" x="7902575" y="3022600"/>
          <p14:tracePt t="18131" x="7902575" y="3030538"/>
          <p14:tracePt t="18141" x="7902575" y="3038475"/>
          <p14:tracePt t="18147" x="7902575" y="3054350"/>
          <p14:tracePt t="18156" x="7902575" y="3070225"/>
          <p14:tracePt t="18163" x="7902575" y="3078163"/>
          <p14:tracePt t="18175" x="7902575" y="3086100"/>
          <p14:tracePt t="18180" x="7902575" y="3109913"/>
          <p14:tracePt t="18188" x="7902575" y="3127375"/>
          <p14:tracePt t="18196" x="7902575" y="3135313"/>
          <p14:tracePt t="18205" x="7902575" y="3159125"/>
          <p14:tracePt t="18212" x="7902575" y="3175000"/>
          <p14:tracePt t="18220" x="7902575" y="3182938"/>
          <p14:tracePt t="18229" x="7902575" y="3206750"/>
          <p14:tracePt t="18236" x="7902575" y="3214688"/>
          <p14:tracePt t="18246" x="7902575" y="3224213"/>
          <p14:tracePt t="18261" x="7902575" y="3232150"/>
          <p14:tracePt t="18292" x="7910513" y="3232150"/>
          <p14:tracePt t="18302" x="7918450" y="3232150"/>
          <p14:tracePt t="18308" x="7942263" y="3232150"/>
          <p14:tracePt t="18316" x="7958138" y="3232150"/>
          <p14:tracePt t="18324" x="7966075" y="3232150"/>
          <p14:tracePt t="18332" x="7974013" y="3232150"/>
          <p14:tracePt t="18345" x="7999413" y="3232150"/>
          <p14:tracePt t="18350" x="8007350" y="3232150"/>
          <p14:tracePt t="18357" x="8023225" y="3232150"/>
          <p14:tracePt t="18368" x="8039100" y="3232150"/>
          <p14:tracePt t="18378" x="8054975" y="3232150"/>
          <p14:tracePt t="18381" x="8070850" y="3224213"/>
          <p14:tracePt t="18389" x="8104188" y="3224213"/>
          <p14:tracePt t="18397" x="8128000" y="3224213"/>
          <p14:tracePt t="18408" x="8151813" y="3224213"/>
          <p14:tracePt t="18414" x="8167688" y="3224213"/>
          <p14:tracePt t="18421" x="8193088" y="3224213"/>
          <p14:tracePt t="18433" x="8201025" y="3224213"/>
          <p14:tracePt t="18437" x="8216900" y="3224213"/>
          <p14:tracePt t="18453" x="8224838" y="3224213"/>
          <p14:tracePt t="18472" x="8232775" y="3224213"/>
          <p14:tracePt t="18477" x="8232775" y="3214688"/>
          <p14:tracePt t="18485" x="8248650" y="3214688"/>
          <p14:tracePt t="18496" x="8264525" y="3206750"/>
          <p14:tracePt t="18512" x="8313738" y="3206750"/>
          <p14:tracePt t="18518" x="8321675" y="3206750"/>
          <p14:tracePt t="18529" x="8337550" y="3190875"/>
          <p14:tracePt t="18537" x="8361363" y="3190875"/>
          <p14:tracePt t="18546" x="8377238" y="3190875"/>
          <p14:tracePt t="18550" x="8386763" y="3190875"/>
          <p14:tracePt t="18558" x="8410575" y="3182938"/>
          <p14:tracePt t="18566" x="8418513" y="3182938"/>
          <p14:tracePt t="18579" x="8426450" y="3182938"/>
          <p14:tracePt t="18596" x="8434388" y="3182938"/>
          <p14:tracePt t="18601" x="8442325" y="3182938"/>
          <p14:tracePt t="18607" x="8458200" y="3182938"/>
          <p14:tracePt t="18623" x="8466138" y="3182938"/>
          <p14:tracePt t="18646" x="8474075" y="3182938"/>
          <p14:tracePt t="19879" x="8474075" y="3190875"/>
          <p14:tracePt t="19894" x="8466138" y="3206750"/>
          <p14:tracePt t="19904" x="8458200" y="3224213"/>
          <p14:tracePt t="19911" x="8434388" y="3232150"/>
          <p14:tracePt t="19921" x="8410575" y="3240088"/>
          <p14:tracePt t="19926" x="8377238" y="3255963"/>
          <p14:tracePt t="19937" x="8353425" y="3263900"/>
          <p14:tracePt t="19944" x="8305800" y="3263900"/>
          <p14:tracePt t="19953" x="8256588" y="3263900"/>
          <p14:tracePt t="19958" x="8208963" y="3263900"/>
          <p14:tracePt t="19966" x="8151813" y="3255963"/>
          <p14:tracePt t="19975" x="8080375" y="3224213"/>
          <p14:tracePt t="19982" x="8023225" y="3190875"/>
          <p14:tracePt t="19990" x="7974013" y="3159125"/>
          <p14:tracePt t="19999" x="7934325" y="3109913"/>
          <p14:tracePt t="20012" x="7869238" y="3062288"/>
          <p14:tracePt t="20016" x="7837488" y="3005138"/>
          <p14:tracePt t="20023" x="7805738" y="2965450"/>
          <p14:tracePt t="20031" x="7781925" y="2917825"/>
          <p14:tracePt t="20040" x="7764463" y="2868613"/>
          <p14:tracePt t="20047" x="7756525" y="2813050"/>
          <p14:tracePt t="20055" x="7756525" y="2732088"/>
          <p14:tracePt t="20063" x="7756525" y="2667000"/>
          <p14:tracePt t="20071" x="7764463" y="2643188"/>
          <p14:tracePt t="20079" x="7789863" y="2578100"/>
          <p14:tracePt t="20087" x="7813675" y="2538413"/>
          <p14:tracePt t="20095" x="7845425" y="2473325"/>
          <p14:tracePt t="20103" x="7886700" y="2425700"/>
          <p14:tracePt t="20112" x="7910513" y="2401888"/>
          <p14:tracePt t="20119" x="7934325" y="2386013"/>
          <p14:tracePt t="20128" x="7950200" y="2360613"/>
          <p14:tracePt t="20136" x="7999413" y="2344738"/>
          <p14:tracePt t="20146" x="8015288" y="2344738"/>
          <p14:tracePt t="20153" x="8047038" y="2344738"/>
          <p14:tracePt t="20162" x="8062913" y="2344738"/>
          <p14:tracePt t="20170" x="8096250" y="2344738"/>
          <p14:tracePt t="20179" x="8112125" y="2368550"/>
          <p14:tracePt t="20185" x="8120063" y="2401888"/>
          <p14:tracePt t="20192" x="8143875" y="2441575"/>
          <p14:tracePt t="20200" x="8151813" y="2473325"/>
          <p14:tracePt t="20212" x="8151813" y="2522538"/>
          <p14:tracePt t="20216" x="8159750" y="2562225"/>
          <p14:tracePt t="20224" x="8159750" y="2603500"/>
          <p14:tracePt t="20232" x="8159750" y="2619375"/>
          <p14:tracePt t="20246" x="8159750" y="2651125"/>
          <p14:tracePt t="20250" x="8159750" y="2667000"/>
          <p14:tracePt t="20256" x="8159750" y="2692400"/>
          <p14:tracePt t="20264" x="8151813" y="2700338"/>
          <p14:tracePt t="20274" x="8151813" y="2708275"/>
          <p14:tracePt t="20280" x="8143875" y="2708275"/>
          <p14:tracePt t="20289" x="8128000" y="2716213"/>
          <p14:tracePt t="20296" x="8112125" y="2716213"/>
          <p14:tracePt t="20305" x="8096250" y="2724150"/>
          <p14:tracePt t="20313" x="8054975" y="2724150"/>
          <p14:tracePt t="20321" x="8007350" y="2724150"/>
          <p14:tracePt t="20329" x="7966075" y="2724150"/>
          <p14:tracePt t="20340" x="7942263" y="2724150"/>
          <p14:tracePt t="20346" x="7910513" y="2724150"/>
          <p14:tracePt t="20353" x="7886700" y="2724150"/>
          <p14:tracePt t="20362" x="7861300" y="2724150"/>
          <p14:tracePt t="20370" x="7853363" y="2724150"/>
          <p14:tracePt t="20379" x="7845425" y="2724150"/>
          <p14:tracePt t="20386" x="7845425" y="2716213"/>
          <p14:tracePt t="20394" x="7845425" y="2700338"/>
          <p14:tracePt t="20404" x="7845425" y="2692400"/>
          <p14:tracePt t="20420" x="7845425" y="2667000"/>
          <p14:tracePt t="20425" x="7861300" y="2651125"/>
          <p14:tracePt t="20440" x="7869238" y="2627313"/>
          <p14:tracePt t="20444" x="7869238" y="2611438"/>
          <p14:tracePt t="20454" x="7894638" y="2603500"/>
          <p14:tracePt t="20458" x="7894638" y="2578100"/>
          <p14:tracePt t="20471" x="7902575" y="2570163"/>
          <p14:tracePt t="20477" x="7902575" y="2562225"/>
          <p14:tracePt t="20489" x="7910513" y="2554288"/>
          <p14:tracePt t="20522" x="7910513" y="2562225"/>
          <p14:tracePt t="20530" x="7910513" y="2570163"/>
          <p14:tracePt t="20538" x="7910513" y="2578100"/>
          <p14:tracePt t="20546" x="7910513" y="2595563"/>
          <p14:tracePt t="20554" x="7910513" y="2603500"/>
          <p14:tracePt t="20570" x="7902575" y="2611438"/>
          <p14:tracePt t="20578" x="7894638" y="2611438"/>
          <p14:tracePt t="20587" x="7886700" y="2611438"/>
          <p14:tracePt t="20628" x="7918450" y="2611438"/>
          <p14:tracePt t="20637" x="7950200" y="2619375"/>
          <p14:tracePt t="20647" x="7991475" y="2651125"/>
          <p14:tracePt t="20667" x="8070850" y="2708275"/>
          <p14:tracePt t="20675" x="8104188" y="2724150"/>
          <p14:tracePt t="20683" x="8112125" y="2747963"/>
          <p14:tracePt t="20691" x="8120063" y="2755900"/>
          <p14:tracePt t="20700" x="8128000" y="2755900"/>
          <p14:tracePt t="20707" x="8128000" y="2763838"/>
          <p14:tracePt t="20731" x="8104188" y="2771775"/>
          <p14:tracePt t="20742" x="8080375" y="2771775"/>
          <p14:tracePt t="20748" x="8062913" y="2779713"/>
          <p14:tracePt t="20758" x="8047038" y="2779713"/>
          <p14:tracePt t="20763" x="8023225" y="2797175"/>
          <p14:tracePt t="20771" x="8015288" y="2797175"/>
          <p14:tracePt t="20780" x="7999413" y="2805113"/>
          <p14:tracePt t="20787" x="7991475" y="2805113"/>
          <p14:tracePt t="20796" x="7991475" y="2813050"/>
          <p14:tracePt t="20814" x="7974013" y="2813050"/>
          <p14:tracePt t="20892" x="7966075" y="2813050"/>
          <p14:tracePt t="20980" x="7958138" y="2813050"/>
          <p14:tracePt t="20997" x="7950200" y="2813050"/>
          <p14:tracePt t="21005" x="7950200" y="2820988"/>
          <p14:tracePt t="21013" x="7942263" y="2844800"/>
          <p14:tracePt t="21021" x="7934325" y="2852738"/>
          <p14:tracePt t="21032" x="7918450" y="2909888"/>
          <p14:tracePt t="21037" x="7910513" y="2933700"/>
          <p14:tracePt t="21045" x="7910513" y="2981325"/>
          <p14:tracePt t="21054" x="7902575" y="3022600"/>
          <p14:tracePt t="21061" x="7902575" y="3038475"/>
          <p14:tracePt t="21071" x="7894638" y="3078163"/>
          <p14:tracePt t="21078" x="7894638" y="3101975"/>
          <p14:tracePt t="21087" x="7886700" y="3119438"/>
          <p14:tracePt t="21095" x="7886700" y="3127375"/>
          <p14:tracePt t="21104" x="7886700" y="3135313"/>
          <p14:tracePt t="21160" x="7869238" y="3135313"/>
          <p14:tracePt t="21166" x="7869238" y="3159125"/>
          <p14:tracePt t="21174" x="7869238" y="3175000"/>
          <p14:tracePt t="21185" x="7869238" y="3182938"/>
          <p14:tracePt t="21190" x="7861300" y="3206750"/>
          <p14:tracePt t="21202" x="7861300" y="3224213"/>
          <p14:tracePt t="21207" x="7861300" y="3240088"/>
          <p14:tracePt t="21224" x="7861300" y="3255963"/>
          <p14:tracePt t="21233" x="7861300" y="3263900"/>
          <p14:tracePt t="21240" x="7861300" y="3271838"/>
          <p14:tracePt t="21249" x="7869238" y="3271838"/>
          <p14:tracePt t="21254" x="7886700" y="3279775"/>
          <p14:tracePt t="21269" x="7894638" y="3279775"/>
          <p14:tracePt t="21273" x="7902575" y="3287713"/>
          <p14:tracePt t="21283" x="7910513" y="3287713"/>
          <p14:tracePt t="21302" x="7918450" y="3287713"/>
          <p14:tracePt t="21310" x="7942263" y="3287713"/>
          <p14:tracePt t="21318" x="7958138" y="3287713"/>
          <p14:tracePt t="21333" x="7966075" y="3287713"/>
          <p14:tracePt t="21340" x="7999413" y="3279775"/>
          <p14:tracePt t="21351" x="8023225" y="3279775"/>
          <p14:tracePt t="21351" x="8039100" y="3271838"/>
          <p14:tracePt t="21367" x="8080375" y="3271838"/>
          <p14:tracePt t="21375" x="8104188" y="3271838"/>
          <p14:tracePt t="21383" x="8112125" y="3271838"/>
          <p14:tracePt t="21400" x="8151813" y="3263900"/>
          <p14:tracePt t="21407" x="8167688" y="3263900"/>
          <p14:tracePt t="21417" x="8193088" y="3255963"/>
          <p14:tracePt t="21434" x="8216900" y="3255963"/>
          <p14:tracePt t="21435" x="8256588" y="3240088"/>
          <p14:tracePt t="21440" x="8281988" y="3240088"/>
          <p14:tracePt t="21450" x="8305800" y="3240088"/>
          <p14:tracePt t="21457" x="8329613" y="3240088"/>
          <p14:tracePt t="21467" x="8361363" y="3240088"/>
          <p14:tracePt t="21474" x="8377238" y="3240088"/>
          <p14:tracePt t="21483" x="8386763" y="3240088"/>
          <p14:tracePt t="21490" x="8402638" y="3240088"/>
          <p14:tracePt t="21501" x="8410575" y="3240088"/>
          <p14:tracePt t="21517" x="8418513" y="3240088"/>
          <p14:tracePt t="21524" x="8426450" y="3240088"/>
          <p14:tracePt t="21540" x="8434388" y="3240088"/>
          <p14:tracePt t="21548" x="8442325" y="3232150"/>
          <p14:tracePt t="21559" x="8458200" y="3232150"/>
          <p14:tracePt t="21575" x="8466138" y="3224213"/>
          <p14:tracePt t="21582" x="8474075" y="3224213"/>
          <p14:tracePt t="21600" x="8482013" y="3224213"/>
          <p14:tracePt t="21648" x="8474075" y="3224213"/>
          <p14:tracePt t="21700" x="8466138" y="3224213"/>
          <p14:tracePt t="21713" x="8442325" y="3224213"/>
          <p14:tracePt t="21721" x="8426450" y="3224213"/>
          <p14:tracePt t="21729" x="8402638" y="3224213"/>
          <p14:tracePt t="21737" x="8369300" y="3224213"/>
          <p14:tracePt t="21745" x="8337550" y="3224213"/>
          <p14:tracePt t="21753" x="8313738" y="3214688"/>
          <p14:tracePt t="21765" x="8281988" y="3214688"/>
          <p14:tracePt t="21769" x="8248650" y="3206750"/>
          <p14:tracePt t="21777" x="8208963" y="3206750"/>
          <p14:tracePt t="21786" x="8159750" y="3206750"/>
          <p14:tracePt t="21800" x="8120063" y="3206750"/>
          <p14:tracePt t="21806" x="8104188" y="3206750"/>
          <p14:tracePt t="21817" x="8070850" y="3206750"/>
          <p14:tracePt t="21818" x="8047038" y="3214688"/>
          <p14:tracePt t="21833" x="8023225" y="3214688"/>
          <p14:tracePt t="21836" x="8023225" y="3224213"/>
          <p14:tracePt t="21842" x="8015288" y="3224213"/>
          <p14:tracePt t="21852" x="8007350" y="3224213"/>
          <p14:tracePt t="21867" x="7999413" y="3224213"/>
          <p14:tracePt t="21882" x="7991475" y="3224213"/>
          <p14:tracePt t="21891" x="7974013" y="3224213"/>
          <p14:tracePt t="21899" x="7958138" y="3224213"/>
          <p14:tracePt t="21909" x="7950200" y="3224213"/>
          <p14:tracePt t="21914" x="7934325" y="3224213"/>
          <p14:tracePt t="21925" x="7918450" y="3224213"/>
          <p14:tracePt t="21931" x="7910513" y="3224213"/>
          <p14:tracePt t="21941" x="7902575" y="3214688"/>
          <p14:tracePt t="21947" x="7894638" y="3206750"/>
          <p14:tracePt t="21957" x="7886700" y="3190875"/>
          <p14:tracePt t="21964" x="7886700" y="3175000"/>
          <p14:tracePt t="21971" x="7869238" y="3159125"/>
          <p14:tracePt t="21978" x="7869238" y="3143250"/>
          <p14:tracePt t="21986" x="7861300" y="3127375"/>
          <p14:tracePt t="21998" x="7861300" y="3109913"/>
          <p14:tracePt t="22007" x="7861300" y="3086100"/>
          <p14:tracePt t="22011" x="7861300" y="3062288"/>
          <p14:tracePt t="22019" x="7853363" y="3054350"/>
          <p14:tracePt t="22027" x="7853363" y="3022600"/>
          <p14:tracePt t="22035" x="7853363" y="3005138"/>
          <p14:tracePt t="22043" x="7853363" y="2989263"/>
          <p14:tracePt t="22051" x="7853363" y="2973388"/>
          <p14:tracePt t="22061" x="7853363" y="2957513"/>
          <p14:tracePt t="22067" x="7853363" y="2949575"/>
          <p14:tracePt t="22075" x="7853363" y="2925763"/>
          <p14:tracePt t="22083" x="7853363" y="2917825"/>
          <p14:tracePt t="22091" x="7853363" y="2900363"/>
          <p14:tracePt t="22102" x="7861300" y="2884488"/>
          <p14:tracePt t="22107" x="7861300" y="2868613"/>
          <p14:tracePt t="22116" x="7869238" y="2860675"/>
          <p14:tracePt t="22124" x="7894638" y="2844800"/>
          <p14:tracePt t="22133" x="7910513" y="2820988"/>
          <p14:tracePt t="22140" x="7918450" y="2813050"/>
          <p14:tracePt t="22150" x="7934325" y="2813050"/>
          <p14:tracePt t="22156" x="7950200" y="2805113"/>
          <p14:tracePt t="22166" x="7958138" y="2805113"/>
          <p14:tracePt t="22172" x="7966075" y="2805113"/>
          <p14:tracePt t="22183" x="7974013" y="2805113"/>
          <p14:tracePt t="22190" x="7991475" y="2805113"/>
          <p14:tracePt t="22220" x="7999413" y="2805113"/>
          <p14:tracePt t="22233" x="7999413" y="2813050"/>
          <p14:tracePt t="22252" x="7999413" y="2820988"/>
          <p14:tracePt t="22266" x="7999413" y="2828925"/>
          <p14:tracePt t="22272" x="7999413" y="2844800"/>
          <p14:tracePt t="22283" x="7991475" y="2852738"/>
          <p14:tracePt t="22289" x="7991475" y="2868613"/>
          <p14:tracePt t="22293" x="7974013" y="2900363"/>
          <p14:tracePt t="22301" x="7966075" y="2909888"/>
          <p14:tracePt t="22309" x="7958138" y="2917825"/>
          <p14:tracePt t="22317" x="7942263" y="2933700"/>
          <p14:tracePt t="22328" x="7934325" y="2949575"/>
          <p14:tracePt t="22341" x="7918450" y="2957513"/>
          <p14:tracePt t="22357" x="7918450" y="2965450"/>
          <p14:tracePt t="22366" x="7910513" y="2965450"/>
          <p14:tracePt t="22406" x="7902575" y="2965450"/>
          <p14:tracePt t="22432" x="7894638" y="2965450"/>
          <p14:tracePt t="22437" x="7894638" y="2973388"/>
          <p14:tracePt t="22453" x="7886700" y="2973388"/>
          <p14:tracePt t="22471" x="7886700" y="3014663"/>
          <p14:tracePt t="22478" x="7886700" y="3038475"/>
          <p14:tracePt t="22488" x="7886700" y="3078163"/>
          <p14:tracePt t="22494" x="7886700" y="3109913"/>
          <p14:tracePt t="22504" x="7886700" y="3127375"/>
          <p14:tracePt t="22510" x="7886700" y="3159125"/>
          <p14:tracePt t="22520" x="7886700" y="3175000"/>
          <p14:tracePt t="22526" x="7886700" y="3206750"/>
          <p14:tracePt t="22537" x="7886700" y="3224213"/>
          <p14:tracePt t="22542" x="7886700" y="3232150"/>
          <p14:tracePt t="22550" x="7886700" y="3240088"/>
          <p14:tracePt t="22561" x="7886700" y="3255963"/>
          <p14:tracePt t="22569" x="7886700" y="3263900"/>
          <p14:tracePt t="22582" x="7886700" y="3271838"/>
          <p14:tracePt t="22590" x="7894638" y="3271838"/>
          <p14:tracePt t="22600" x="7894638" y="3279775"/>
          <p14:tracePt t="22606" x="7910513" y="3279775"/>
          <p14:tracePt t="22614" x="7918450" y="3279775"/>
          <p14:tracePt t="22622" x="7950200" y="3279775"/>
          <p14:tracePt t="22637" x="7974013" y="3279775"/>
          <p14:tracePt t="22643" x="8015288" y="3279775"/>
          <p14:tracePt t="22654" x="8062913" y="3279775"/>
          <p14:tracePt t="22658" x="8104188" y="3279775"/>
          <p14:tracePt t="22671" x="8128000" y="3287713"/>
          <p14:tracePt t="22671" x="8159750" y="3287713"/>
          <p14:tracePt t="22679" x="8193088" y="3295650"/>
          <p14:tracePt t="22687" x="8208963" y="3295650"/>
          <p14:tracePt t="22697" x="8216900" y="3295650"/>
          <p14:tracePt t="22704" x="8232775" y="3311525"/>
          <p14:tracePt t="22711" x="8256588" y="3311525"/>
          <p14:tracePt t="22720" x="8264525" y="3311525"/>
          <p14:tracePt t="22727" x="8281988" y="3295650"/>
          <p14:tracePt t="22741" x="8305800" y="3279775"/>
          <p14:tracePt t="22745" x="8329613" y="3263900"/>
          <p14:tracePt t="22754" x="8369300" y="3240088"/>
          <p14:tracePt t="22760" x="8377238" y="3232150"/>
          <p14:tracePt t="22770" x="8418513" y="3214688"/>
          <p14:tracePt t="22777" x="8434388" y="3206750"/>
          <p14:tracePt t="22783" x="8458200" y="3206750"/>
          <p14:tracePt t="22791" x="8474075" y="3190875"/>
          <p14:tracePt t="22804" x="8482013" y="3190875"/>
          <p14:tracePt t="22808" x="8491538" y="3190875"/>
          <p14:tracePt t="22833" x="8507413" y="3190875"/>
          <p14:tracePt t="22872" x="8515350" y="3190875"/>
          <p14:tracePt t="22944" x="8491538" y="3190875"/>
          <p14:tracePt t="23073" x="8458200" y="3190875"/>
          <p14:tracePt t="23081" x="8418513" y="3206750"/>
          <p14:tracePt t="23089" x="8369300" y="3206750"/>
          <p14:tracePt t="23097" x="8313738" y="3214688"/>
          <p14:tracePt t="23112" x="8264525" y="3224213"/>
          <p14:tracePt t="23119" x="8201025" y="3232150"/>
          <p14:tracePt t="23124" x="8143875" y="3240088"/>
          <p14:tracePt t="23130" x="8062913" y="3263900"/>
          <p14:tracePt t="23146" x="7708900" y="3279775"/>
          <p14:tracePt t="23154" x="7499350" y="3279775"/>
          <p14:tracePt t="23162" x="7394575" y="3279775"/>
          <p14:tracePt t="23173" x="7200900" y="3271838"/>
          <p14:tracePt t="23179" x="7038975" y="3224213"/>
          <p14:tracePt t="23186" x="6975475" y="3206750"/>
          <p14:tracePt t="23195" x="6870700" y="3159125"/>
          <p14:tracePt t="23203" x="6773863" y="3109913"/>
          <p14:tracePt t="23212" x="6724650" y="3062288"/>
          <p14:tracePt t="23219" x="6684963" y="3030538"/>
          <p14:tracePt t="23229" x="6677025" y="3014663"/>
          <p14:tracePt t="23236" x="6661150" y="2965450"/>
          <p14:tracePt t="23245" x="6661150" y="2933700"/>
          <p14:tracePt t="23251" x="6661150" y="2917825"/>
          <p14:tracePt t="23258" x="6661150" y="2900363"/>
          <p14:tracePt t="23269" x="6661150" y="2876550"/>
          <p14:tracePt t="23274" x="6669088" y="2860675"/>
          <p14:tracePt t="23283" x="6677025" y="2844800"/>
          <p14:tracePt t="23291" x="6684963" y="2820988"/>
          <p14:tracePt t="23302" x="6700838" y="2805113"/>
          <p14:tracePt t="23311" x="6708775" y="2797175"/>
          <p14:tracePt t="23315" x="6708775" y="2779713"/>
          <p14:tracePt t="23323" x="6716713" y="2779713"/>
          <p14:tracePt t="23355" x="6716713" y="2797175"/>
          <p14:tracePt t="23363" x="6716713" y="2813050"/>
          <p14:tracePt t="23371" x="6716713" y="2820988"/>
          <p14:tracePt t="23379" x="6716713" y="2828925"/>
          <p14:tracePt t="23398" x="6716713" y="2844800"/>
          <p14:tracePt t="23411" x="6716713" y="2852738"/>
          <p14:tracePt t="23446" x="6716713" y="2860675"/>
          <p14:tracePt t="23452" x="6716713" y="2868613"/>
          <p14:tracePt t="23462" x="6716713" y="2876550"/>
          <p14:tracePt t="23468" x="6716713" y="2884488"/>
          <p14:tracePt t="23476" x="6716713" y="2900363"/>
          <p14:tracePt t="23492" x="6708775" y="2900363"/>
          <p14:tracePt t="23508" x="6700838" y="2900363"/>
          <p14:tracePt t="23525" x="6700838" y="2884488"/>
          <p14:tracePt t="23532" x="6700838" y="2868613"/>
          <p14:tracePt t="23542" x="6700838" y="2860675"/>
          <p14:tracePt t="23548" x="6700838" y="2852738"/>
          <p14:tracePt t="23558" x="6700838" y="2844800"/>
          <p14:tracePt t="23598" x="6684963" y="2852738"/>
          <p14:tracePt t="23608" x="6677025" y="2868613"/>
          <p14:tracePt t="23613" x="6661150" y="2900363"/>
          <p14:tracePt t="23621" x="6651625" y="2925763"/>
          <p14:tracePt t="23629" x="6643688" y="2933700"/>
          <p14:tracePt t="23642" x="6627813" y="2981325"/>
          <p14:tracePt t="23649" x="6619875" y="3005138"/>
          <p14:tracePt t="23658" x="6619875" y="3030538"/>
          <p14:tracePt t="23665" x="6611938" y="3054350"/>
          <p14:tracePt t="23677" x="6604000" y="3086100"/>
          <p14:tracePt t="23685" x="6604000" y="3101975"/>
          <p14:tracePt t="23693" x="6596063" y="3109913"/>
          <p14:tracePt t="23710" x="6596063" y="3127375"/>
          <p14:tracePt t="23717" x="6580188" y="3135313"/>
          <p14:tracePt t="23734" x="6580188" y="3143250"/>
          <p14:tracePt t="23758" x="6580188" y="3159125"/>
          <p14:tracePt t="23766" x="6580188" y="3167063"/>
          <p14:tracePt t="23782" x="6580188" y="3175000"/>
          <p14:tracePt t="23790" x="6580188" y="3182938"/>
          <p14:tracePt t="23800" x="6580188" y="3190875"/>
          <p14:tracePt t="23814" x="6596063" y="3206750"/>
          <p14:tracePt t="23841" x="6611938" y="3206750"/>
          <p14:tracePt t="23848" x="6627813" y="3206750"/>
          <p14:tracePt t="23854" x="6643688" y="3206750"/>
          <p14:tracePt t="23863" x="6669088" y="3190875"/>
          <p14:tracePt t="23870" x="6700838" y="3182938"/>
          <p14:tracePt t="23880" x="6724650" y="3175000"/>
          <p14:tracePt t="23886" x="6757988" y="3167063"/>
          <p14:tracePt t="23896" x="6781800" y="3167063"/>
          <p14:tracePt t="23905" x="6805613" y="3167063"/>
          <p14:tracePt t="23912" x="6821488" y="3167063"/>
          <p14:tracePt t="23920" x="6837363" y="3167063"/>
          <p14:tracePt t="23930" x="6862763" y="3167063"/>
          <p14:tracePt t="23938" x="6870700" y="3167063"/>
          <p14:tracePt t="23946" x="6878638" y="3167063"/>
          <p14:tracePt t="23953" x="6902450" y="3167063"/>
          <p14:tracePt t="23962" x="6910388" y="3167063"/>
          <p14:tracePt t="23971" x="6918325" y="3159125"/>
          <p14:tracePt t="23979" x="6934200" y="3159125"/>
          <p14:tracePt t="23986" x="6942138" y="3143250"/>
          <p14:tracePt t="23995" x="6967538" y="3143250"/>
          <p14:tracePt t="24005" x="6975475" y="3143250"/>
          <p14:tracePt t="24012" x="6983413" y="3143250"/>
          <p14:tracePt t="24019" x="6991350" y="3143250"/>
          <p14:tracePt t="24029" x="7007225" y="3143250"/>
          <p14:tracePt t="24038" x="7015163" y="3143250"/>
          <p14:tracePt t="24062" x="7023100" y="3143250"/>
          <p14:tracePt t="26470" x="7031038" y="3143250"/>
          <p14:tracePt t="26478" x="7046913" y="3143250"/>
          <p14:tracePt t="26487" x="7064375" y="3159125"/>
          <p14:tracePt t="26498" x="7080250" y="3175000"/>
          <p14:tracePt t="26506" x="7096125" y="3190875"/>
          <p14:tracePt t="26511" x="7169150" y="3255963"/>
          <p14:tracePt t="26519" x="7265988" y="3360738"/>
          <p14:tracePt t="26533" x="7345363" y="3465513"/>
          <p14:tracePt t="26538" x="7458075" y="3625850"/>
          <p14:tracePt t="26544" x="7596188" y="3827463"/>
          <p14:tracePt t="26551" x="7716838" y="4037013"/>
          <p14:tracePt t="26562" x="7837488" y="4262438"/>
          <p14:tracePt t="26568" x="7942263" y="4521200"/>
          <p14:tracePt t="26575" x="7974013" y="4625975"/>
          <p14:tracePt t="26583" x="8023225" y="4819650"/>
          <p14:tracePt t="26594" x="8054975" y="4995863"/>
          <p14:tracePt t="26601" x="8054975" y="5149850"/>
          <p14:tracePt t="26607" x="8054975" y="5189538"/>
          <p14:tracePt t="26616" x="8054975" y="5302250"/>
          <p14:tracePt t="26624" x="8015288" y="5383213"/>
          <p14:tracePt t="26633" x="7942263" y="5487988"/>
          <p14:tracePt t="26640" x="7861300" y="5545138"/>
          <p14:tracePt t="26649" x="7789863" y="5576888"/>
          <p14:tracePt t="26658" x="7612063" y="5624513"/>
          <p14:tracePt t="26666" x="7475538" y="5632450"/>
          <p14:tracePt t="26671" x="7297738" y="5632450"/>
          <p14:tracePt t="26682" x="7088188" y="5632450"/>
          <p14:tracePt t="26690" x="6983413" y="5632450"/>
          <p14:tracePt t="26696" x="6813550" y="5608638"/>
          <p14:tracePt t="26704" x="6748463" y="5584825"/>
          <p14:tracePt t="26712" x="6700838" y="5576888"/>
          <p14:tracePt t="26720" x="6604000" y="5561013"/>
          <p14:tracePt t="26737" x="6538913" y="5535613"/>
          <p14:tracePt t="26737" x="6491288" y="5519738"/>
          <p14:tracePt t="26745" x="6459538" y="5495925"/>
          <p14:tracePt t="26752" x="6442075" y="5487988"/>
          <p14:tracePt t="26766" x="6426200" y="5480050"/>
          <p14:tracePt t="26771" x="6418263" y="5472113"/>
          <p14:tracePt t="26793" x="6418263" y="5464175"/>
          <p14:tracePt t="26825" x="6442075" y="5456238"/>
          <p14:tracePt t="26833" x="6459538" y="5456238"/>
          <p14:tracePt t="26843" x="6515100" y="5456238"/>
          <p14:tracePt t="26868" x="6604000" y="5456238"/>
          <p14:tracePt t="26869" x="6619875" y="5456238"/>
          <p14:tracePt t="26874" x="6651625" y="5456238"/>
          <p14:tracePt t="26881" x="6669088" y="5456238"/>
          <p14:tracePt t="26889" x="6700838" y="5456238"/>
          <p14:tracePt t="26897" x="6708775" y="5456238"/>
          <p14:tracePt t="26913" x="6716713" y="5456238"/>
          <p14:tracePt t="26937" x="6700838" y="5440363"/>
          <p14:tracePt t="26945" x="6677025" y="5422900"/>
          <p14:tracePt t="26954" x="6651625" y="5407025"/>
          <p14:tracePt t="26961" x="6619875" y="5383213"/>
          <p14:tracePt t="26971" x="6604000" y="5367338"/>
          <p14:tracePt t="26977" x="6580188" y="5359400"/>
          <p14:tracePt t="26987" x="6564313" y="5335588"/>
          <p14:tracePt t="26995" x="6546850" y="5326063"/>
          <p14:tracePt t="27003" x="6538913" y="5318125"/>
          <p14:tracePt t="27011" x="6523038" y="5310188"/>
          <p14:tracePt t="27037" x="6523038" y="5302250"/>
          <p14:tracePt t="27044" x="6523038" y="5286375"/>
          <p14:tracePt t="27060" x="6538913" y="5278438"/>
          <p14:tracePt t="27066" x="6546850" y="5270500"/>
          <p14:tracePt t="27074" x="6556375" y="5262563"/>
          <p14:tracePt t="27082" x="6564313" y="5262563"/>
          <p14:tracePt t="27090" x="6580188" y="5254625"/>
          <p14:tracePt t="27101" x="6596063" y="5238750"/>
          <p14:tracePt t="27106" x="6611938" y="5238750"/>
          <p14:tracePt t="27114" x="6627813" y="5230813"/>
          <p14:tracePt t="27122" x="6643688" y="5221288"/>
          <p14:tracePt t="27131" x="6651625" y="5221288"/>
          <p14:tracePt t="27138" x="6661150" y="5213350"/>
          <p14:tracePt t="27146" x="6661150" y="5205413"/>
          <p14:tracePt t="27155" x="6669088" y="5205413"/>
          <p14:tracePt t="27171" x="6677025" y="5205413"/>
          <p14:tracePt t="27179" x="6684963" y="5205413"/>
          <p14:tracePt t="27187" x="6708775" y="5221288"/>
          <p14:tracePt t="27196" x="6724650" y="5238750"/>
          <p14:tracePt t="27203" x="6748463" y="5262563"/>
          <p14:tracePt t="27212" x="6765925" y="5278438"/>
          <p14:tracePt t="27219" x="6781800" y="5302250"/>
          <p14:tracePt t="27229" x="6805613" y="5318125"/>
          <p14:tracePt t="27238" x="6829425" y="5326063"/>
          <p14:tracePt t="27245" x="6853238" y="5335588"/>
          <p14:tracePt t="27251" x="6870700" y="5343525"/>
          <p14:tracePt t="27262" x="6878638" y="5359400"/>
          <p14:tracePt t="27278" x="6886575" y="5367338"/>
          <p14:tracePt t="27283" x="6902450" y="5367338"/>
          <p14:tracePt t="27291" x="6902450" y="5375275"/>
          <p14:tracePt t="27303" x="6910388" y="5383213"/>
          <p14:tracePt t="27308" x="6910388" y="5391150"/>
          <p14:tracePt t="27315" x="6918325" y="5407025"/>
          <p14:tracePt t="27323" x="6918325" y="5422900"/>
          <p14:tracePt t="27337" x="6918325" y="5430838"/>
          <p14:tracePt t="27342" x="6926263" y="5440363"/>
          <p14:tracePt t="27348" x="6926263" y="5472113"/>
          <p14:tracePt t="27356" x="6926263" y="5487988"/>
          <p14:tracePt t="27364" x="6926263" y="5519738"/>
          <p14:tracePt t="27374" x="6910388" y="5527675"/>
          <p14:tracePt t="27380" x="6886575" y="5561013"/>
          <p14:tracePt t="27388" x="6870700" y="5576888"/>
          <p14:tracePt t="27396" x="6837363" y="5592763"/>
          <p14:tracePt t="27404" x="6821488" y="5608638"/>
          <p14:tracePt t="27412" x="6781800" y="5624513"/>
          <p14:tracePt t="27420" x="6757988" y="5640388"/>
          <p14:tracePt t="27428" x="6716713" y="5649913"/>
          <p14:tracePt t="27437" x="6684963" y="5649913"/>
          <p14:tracePt t="27444" x="6669088" y="5665788"/>
          <p14:tracePt t="27454" x="6643688" y="5665788"/>
          <p14:tracePt t="27460" x="6611938" y="5673725"/>
          <p14:tracePt t="27471" x="6604000" y="5673725"/>
          <p14:tracePt t="27478" x="6580188" y="5673725"/>
          <p14:tracePt t="27487" x="6564313" y="5673725"/>
          <p14:tracePt t="27493" x="6556375" y="5673725"/>
          <p14:tracePt t="27504" x="6538913" y="5673725"/>
          <p14:tracePt t="27509" x="6523038" y="5673725"/>
          <p14:tracePt t="27517" x="6515100" y="5665788"/>
          <p14:tracePt t="27525" x="6507163" y="5649913"/>
          <p14:tracePt t="27537" x="6499225" y="5640388"/>
          <p14:tracePt t="27542" x="6491288" y="5632450"/>
          <p14:tracePt t="27549" x="6475413" y="5632450"/>
          <p14:tracePt t="27557" x="6467475" y="5624513"/>
          <p14:tracePt t="27570" x="6467475" y="5616575"/>
          <p14:tracePt t="27581" x="6459538" y="5616575"/>
          <p14:tracePt t="27589" x="6459538" y="5608638"/>
          <p14:tracePt t="27600" x="6459538" y="5592763"/>
          <p14:tracePt t="27605" x="6459538" y="5576888"/>
          <p14:tracePt t="27613" x="6459538" y="5535613"/>
          <p14:tracePt t="27621" x="6459538" y="5511800"/>
          <p14:tracePt t="27632" x="6459538" y="5464175"/>
          <p14:tracePt t="27638" x="6459538" y="5440363"/>
          <p14:tracePt t="27645" x="6450013" y="5414963"/>
          <p14:tracePt t="27653" x="6450013" y="5383213"/>
          <p14:tracePt t="27662" x="6450013" y="5359400"/>
          <p14:tracePt t="27670" x="6450013" y="5343525"/>
          <p14:tracePt t="27678" x="6450013" y="5335588"/>
          <p14:tracePt t="27694" x="6450013" y="5326063"/>
          <p14:tracePt t="27712" x="6459538" y="5326063"/>
          <p14:tracePt t="27718" x="6467475" y="5326063"/>
          <p14:tracePt t="27729" x="6491288" y="5318125"/>
          <p14:tracePt t="27736" x="6515100" y="5318125"/>
          <p14:tracePt t="27745" x="6546850" y="5310188"/>
          <p14:tracePt t="27750" x="6580188" y="5310188"/>
          <p14:tracePt t="27758" x="6619875" y="5310188"/>
          <p14:tracePt t="27768" x="6651625" y="5310188"/>
          <p14:tracePt t="27777" x="6677025" y="5310188"/>
          <p14:tracePt t="27782" x="6700838" y="5310188"/>
          <p14:tracePt t="27790" x="6716713" y="5310188"/>
          <p14:tracePt t="27804" x="6748463" y="5310188"/>
          <p14:tracePt t="27810" x="6765925" y="5310188"/>
          <p14:tracePt t="27820" x="6773863" y="5310188"/>
          <p14:tracePt t="27826" x="6797675" y="5318125"/>
          <p14:tracePt t="27831" x="6805613" y="5326063"/>
          <p14:tracePt t="27840" x="6813550" y="5335588"/>
          <p14:tracePt t="27847" x="6821488" y="5359400"/>
          <p14:tracePt t="27855" x="6821488" y="5367338"/>
          <p14:tracePt t="27870" x="6829425" y="5375275"/>
          <p14:tracePt t="27871" x="6829425" y="5383213"/>
          <p14:tracePt t="27879" x="6837363" y="5407025"/>
          <p14:tracePt t="27887" x="6837363" y="5414963"/>
          <p14:tracePt t="27904" x="6837363" y="5422900"/>
          <p14:tracePt t="28211" x="6853238" y="5422900"/>
          <p14:tracePt t="28219" x="6870700" y="5422900"/>
          <p14:tracePt t="28225" x="6902450" y="5414963"/>
          <p14:tracePt t="28233" x="6918325" y="5414963"/>
          <p14:tracePt t="28245" x="6934200" y="5414963"/>
          <p14:tracePt t="28249" x="7015163" y="5414963"/>
          <p14:tracePt t="28257" x="7046913" y="5414963"/>
          <p14:tracePt t="28265" x="7135813" y="5414963"/>
          <p14:tracePt t="28279" x="7177088" y="5414963"/>
          <p14:tracePt t="28286" x="7248525" y="5422900"/>
          <p14:tracePt t="28295" x="7321550" y="5430838"/>
          <p14:tracePt t="28303" x="7394575" y="5440363"/>
          <p14:tracePt t="28308" x="7475538" y="5440363"/>
          <p14:tracePt t="28315" x="7539038" y="5440363"/>
          <p14:tracePt t="28321" x="7604125" y="5440363"/>
          <p14:tracePt t="28330" x="7677150" y="5440363"/>
          <p14:tracePt t="28340" x="7740650" y="5440363"/>
          <p14:tracePt t="28346" x="7789863" y="5440363"/>
          <p14:tracePt t="28354" x="7805738" y="5430838"/>
          <p14:tracePt t="28362" x="7845425" y="5430838"/>
          <p14:tracePt t="28370" x="7886700" y="5430838"/>
          <p14:tracePt t="28379" x="7934325" y="5430838"/>
          <p14:tracePt t="28386" x="7942263" y="5430838"/>
          <p14:tracePt t="28395" x="7974013" y="5430838"/>
          <p14:tracePt t="28403" x="7999413" y="5440363"/>
          <p14:tracePt t="28412" x="8007350" y="5456238"/>
          <p14:tracePt t="28418" x="8023225" y="5464175"/>
          <p14:tracePt t="28429" x="8039100" y="5480050"/>
          <p14:tracePt t="28436" x="8047038" y="5487988"/>
          <p14:tracePt t="28446" x="8047038" y="5495925"/>
          <p14:tracePt t="28466" x="8023225" y="5495925"/>
          <p14:tracePt t="28475" x="7999413" y="5495925"/>
          <p14:tracePt t="28482" x="7991475" y="5495925"/>
          <p14:tracePt t="28491" x="7958138" y="5495925"/>
          <p14:tracePt t="28499" x="7934325" y="5472113"/>
          <p14:tracePt t="28507" x="7918450" y="5464175"/>
          <p14:tracePt t="28521" x="7910513" y="5440363"/>
          <p14:tracePt t="28525" x="7910513" y="5414963"/>
          <p14:tracePt t="28531" x="7910513" y="5383213"/>
          <p14:tracePt t="28541" x="7910513" y="5359400"/>
          <p14:tracePt t="28547" x="7910513" y="5335588"/>
          <p14:tracePt t="28555" x="7918450" y="5318125"/>
          <p14:tracePt t="28563" x="7918450" y="5302250"/>
          <p14:tracePt t="28575" x="7934325" y="5278438"/>
          <p14:tracePt t="28579" x="7942263" y="5270500"/>
          <p14:tracePt t="28595" x="7950200" y="5262563"/>
          <p14:tracePt t="28652" x="7942263" y="5270500"/>
          <p14:tracePt t="28662" x="7934325" y="5270500"/>
          <p14:tracePt t="28668" x="7918450" y="5278438"/>
          <p14:tracePt t="28679" x="7910513" y="5286375"/>
          <p14:tracePt t="28686" x="7902575" y="5286375"/>
          <p14:tracePt t="28692" x="7894638" y="5302250"/>
          <p14:tracePt t="28700" x="7886700" y="5310188"/>
          <p14:tracePt t="28716" x="7869238" y="5318125"/>
          <p14:tracePt t="28724" x="7861300" y="5318125"/>
          <p14:tracePt t="28740" x="7853363" y="5318125"/>
          <p14:tracePt t="28748" x="7845425" y="5318125"/>
          <p14:tracePt t="28756" x="7837488" y="5318125"/>
          <p14:tracePt t="28764" x="7821613" y="5318125"/>
          <p14:tracePt t="28775" x="7813675" y="5318125"/>
          <p14:tracePt t="28782" x="7805738" y="5318125"/>
          <p14:tracePt t="28788" x="7797800" y="5318125"/>
          <p14:tracePt t="28813" x="7797800" y="5310188"/>
          <p14:tracePt t="28828" x="7797800" y="5302250"/>
          <p14:tracePt t="28854" x="7805738" y="5302250"/>
          <p14:tracePt t="28870" x="7813675" y="5302250"/>
          <p14:tracePt t="28919" x="7813675" y="5310188"/>
          <p14:tracePt t="28925" x="7805738" y="5310188"/>
          <p14:tracePt t="28933" x="7797800" y="5310188"/>
          <p14:tracePt t="29151" x="7797800" y="5335588"/>
          <p14:tracePt t="29161" x="7797800" y="5383213"/>
          <p14:tracePt t="29167" x="7797800" y="5430838"/>
          <p14:tracePt t="29175" x="7797800" y="5487988"/>
          <p14:tracePt t="29183" x="7797800" y="5576888"/>
          <p14:tracePt t="29191" x="7797800" y="5689600"/>
          <p14:tracePt t="29199" x="7797800" y="5802313"/>
          <p14:tracePt t="29210" x="7764463" y="5922963"/>
          <p14:tracePt t="29215" x="7732713" y="6035675"/>
          <p14:tracePt t="29223" x="7708900" y="6076950"/>
          <p14:tracePt t="29231" x="7659688" y="6148388"/>
          <p14:tracePt t="29240" x="7627938" y="6205538"/>
          <p14:tracePt t="29247" x="7580313" y="6253163"/>
          <p14:tracePt t="29255" x="7531100" y="6294438"/>
          <p14:tracePt t="29263" x="7434263" y="6350000"/>
          <p14:tracePt t="29271" x="7353300" y="6357938"/>
          <p14:tracePt t="29281" x="7281863" y="6357938"/>
          <p14:tracePt t="29287" x="7185025" y="6357938"/>
          <p14:tracePt t="29296" x="7080250" y="6357938"/>
          <p14:tracePt t="29306" x="7031038" y="6357938"/>
          <p14:tracePt t="29313" x="6942138" y="6357938"/>
          <p14:tracePt t="29320" x="6886575" y="6350000"/>
          <p14:tracePt t="29329" x="6862763" y="6342063"/>
          <p14:tracePt t="29336" x="6813550" y="6334125"/>
          <p14:tracePt t="29345" x="6773863" y="6326188"/>
          <p14:tracePt t="29353" x="6757988" y="6310313"/>
          <p14:tracePt t="29362" x="6732588" y="6302375"/>
          <p14:tracePt t="29368" x="6724650" y="6294438"/>
          <p14:tracePt t="29379" x="6716713" y="6294438"/>
          <p14:tracePt t="29385" x="6716713" y="6278563"/>
          <p14:tracePt t="29395" x="6716713" y="6261100"/>
          <p14:tracePt t="29400" x="6716713" y="6253163"/>
          <p14:tracePt t="29416" x="6716713" y="6245225"/>
          <p14:tracePt t="29417" x="6716713" y="6237288"/>
          <p14:tracePt t="29432" x="6716713" y="6229350"/>
          <p14:tracePt t="29445" x="6732588" y="6213475"/>
          <p14:tracePt t="29450" x="6757988" y="6213475"/>
          <p14:tracePt t="29456" x="6773863" y="6213475"/>
          <p14:tracePt t="29464" x="6805613" y="6213475"/>
          <p14:tracePt t="29473" x="6837363" y="6213475"/>
          <p14:tracePt t="29481" x="6853238" y="6213475"/>
          <p14:tracePt t="29489" x="6878638" y="6213475"/>
          <p14:tracePt t="29497" x="6902450" y="6205538"/>
          <p14:tracePt t="29505" x="6926263" y="6205538"/>
          <p14:tracePt t="29513" x="6934200" y="6205538"/>
          <p14:tracePt t="29521" x="6942138" y="6205538"/>
          <p14:tracePt t="29529" x="6942138" y="6197600"/>
          <p14:tracePt t="29540" x="6958013" y="6197600"/>
          <p14:tracePt t="29578" x="6958013" y="6205538"/>
          <p14:tracePt t="29595" x="6942138" y="6213475"/>
          <p14:tracePt t="29601" x="6934200" y="6213475"/>
          <p14:tracePt t="29612" x="6918325" y="6213475"/>
          <p14:tracePt t="29617" x="6910388" y="6213475"/>
          <p14:tracePt t="29626" x="6902450" y="6213475"/>
          <p14:tracePt t="29633" x="6886575" y="6213475"/>
          <p14:tracePt t="29642" x="6878638" y="6213475"/>
          <p14:tracePt t="29650" x="6870700" y="6213475"/>
          <p14:tracePt t="29658" x="6870700" y="6197600"/>
          <p14:tracePt t="30012" x="6870700" y="6189663"/>
          <p14:tracePt t="30020" x="6870700" y="6173788"/>
          <p14:tracePt t="30028" x="6870700" y="6140450"/>
          <p14:tracePt t="30045" x="6862763" y="6059488"/>
          <p14:tracePt t="30053" x="6853238" y="6003925"/>
          <p14:tracePt t="30062" x="6853238" y="5938838"/>
          <p14:tracePt t="30069" x="6853238" y="5883275"/>
          <p14:tracePt t="30080" x="6853238" y="5818188"/>
          <p14:tracePt t="30087" x="6853238" y="5770563"/>
          <p14:tracePt t="30096" x="6862763" y="5713413"/>
          <p14:tracePt t="30103" x="6886575" y="5665788"/>
          <p14:tracePt t="30114" x="6910388" y="5616575"/>
          <p14:tracePt t="30119" x="6934200" y="5576888"/>
          <p14:tracePt t="30129" x="6967538" y="5535613"/>
          <p14:tracePt t="30136" x="6983413" y="5527675"/>
          <p14:tracePt t="30147" x="7007225" y="5511800"/>
          <p14:tracePt t="30152" x="7023100" y="5495925"/>
          <p14:tracePt t="30163" x="7031038" y="5487988"/>
          <p14:tracePt t="30170" x="7038975" y="5480050"/>
          <p14:tracePt t="30181" x="7046913" y="5480050"/>
          <p14:tracePt t="30213" x="7038975" y="5480050"/>
          <p14:tracePt t="30221" x="7031038" y="5480050"/>
          <p14:tracePt t="30229" x="7023100" y="5480050"/>
          <p14:tracePt t="30237" x="7007225" y="5480050"/>
          <p14:tracePt t="31621" x="6975475" y="5480050"/>
          <p14:tracePt t="31637" x="6886575" y="5487988"/>
          <p14:tracePt t="31645" x="6797675" y="5487988"/>
          <p14:tracePt t="31654" x="6677025" y="5487988"/>
          <p14:tracePt t="31661" x="6619875" y="5487988"/>
          <p14:tracePt t="31671" x="6580188" y="5487988"/>
          <p14:tracePt t="31677" x="6515100" y="5472113"/>
          <p14:tracePt t="31687" x="6467475" y="5456238"/>
          <p14:tracePt t="31694" x="6410325" y="5422900"/>
          <p14:tracePt t="31704" x="6402388" y="5391150"/>
          <p14:tracePt t="31710" x="6402388" y="5367338"/>
          <p14:tracePt t="31721" x="6402388" y="5343525"/>
          <p14:tracePt t="31728" x="6418263" y="5318125"/>
          <p14:tracePt t="31737" x="6450013" y="5286375"/>
          <p14:tracePt t="31744" x="6491288" y="5270500"/>
          <p14:tracePt t="31750" x="6523038" y="5254625"/>
          <p14:tracePt t="31758" x="6564313" y="5254625"/>
          <p14:tracePt t="31771" x="6604000" y="5238750"/>
          <p14:tracePt t="31775" x="6611938" y="5238750"/>
          <p14:tracePt t="31782" x="6627813" y="5238750"/>
          <p14:tracePt t="31790" x="6661150" y="5238750"/>
          <p14:tracePt t="31798" x="6669088" y="5254625"/>
          <p14:tracePt t="31811" x="6677025" y="5262563"/>
          <p14:tracePt t="31815" x="6684963" y="5278438"/>
          <p14:tracePt t="31822" x="6684963" y="5286375"/>
          <p14:tracePt t="31833" x="6684963" y="5310188"/>
          <p14:tracePt t="31839" x="6700838" y="5326063"/>
          <p14:tracePt t="31846" x="6700838" y="5335588"/>
          <p14:tracePt t="31854" x="6700838" y="5359400"/>
          <p14:tracePt t="31863" x="6700838" y="5367338"/>
          <p14:tracePt t="31873" x="6700838" y="5383213"/>
          <p14:tracePt t="31879" x="6700838" y="5391150"/>
          <p14:tracePt t="31887" x="6677025" y="5391150"/>
          <p14:tracePt t="31895" x="6643688" y="5391150"/>
          <p14:tracePt t="31904" x="6604000" y="5391150"/>
          <p14:tracePt t="31911" x="6564313" y="5391150"/>
          <p14:tracePt t="31921" x="6523038" y="5383213"/>
          <p14:tracePt t="31928" x="6507163" y="5375275"/>
          <p14:tracePt t="31937" x="6475413" y="5367338"/>
          <p14:tracePt t="31943" x="6459538" y="5343525"/>
          <p14:tracePt t="31954" x="6450013" y="5335588"/>
          <p14:tracePt t="31960" x="6442075" y="5310188"/>
          <p14:tracePt t="31970" x="6442075" y="5302250"/>
          <p14:tracePt t="31975" x="6442075" y="5286375"/>
          <p14:tracePt t="31983" x="6450013" y="5270500"/>
          <p14:tracePt t="31991" x="6459538" y="5270500"/>
          <p14:tracePt t="31999" x="6475413" y="5262563"/>
          <p14:tracePt t="32011" x="6499225" y="5254625"/>
          <p14:tracePt t="32016" x="6538913" y="5238750"/>
          <p14:tracePt t="32023" x="6556375" y="5230813"/>
          <p14:tracePt t="32036" x="6580188" y="5221288"/>
          <p14:tracePt t="32041" x="6611938" y="5213350"/>
          <p14:tracePt t="32048" x="6643688" y="5205413"/>
          <p14:tracePt t="32055" x="6669088" y="5189538"/>
          <p14:tracePt t="32064" x="6708775" y="5189538"/>
          <p14:tracePt t="32075" x="6732588" y="5189538"/>
          <p14:tracePt t="32080" x="6773863" y="5189538"/>
          <p14:tracePt t="32088" x="6813550" y="5189538"/>
          <p14:tracePt t="32096" x="6821488" y="5205413"/>
          <p14:tracePt t="32105" x="6853238" y="5221288"/>
          <p14:tracePt t="32112" x="6870700" y="5238750"/>
          <p14:tracePt t="32120" x="6902450" y="5270500"/>
          <p14:tracePt t="32128" x="6910388" y="5302250"/>
          <p14:tracePt t="32136" x="6918325" y="5326063"/>
          <p14:tracePt t="32146" x="6926263" y="5367338"/>
          <p14:tracePt t="32152" x="6926263" y="5407025"/>
          <p14:tracePt t="32162" x="6934200" y="5440363"/>
          <p14:tracePt t="32171" x="6934200" y="5487988"/>
          <p14:tracePt t="32179" x="6934200" y="5545138"/>
          <p14:tracePt t="32186" x="6934200" y="5592763"/>
          <p14:tracePt t="32195" x="6934200" y="5640388"/>
          <p14:tracePt t="32201" x="6918325" y="5681663"/>
          <p14:tracePt t="32212" x="6886575" y="5713413"/>
          <p14:tracePt t="32218" x="6853238" y="5737225"/>
          <p14:tracePt t="32229" x="6821488" y="5762625"/>
          <p14:tracePt t="32236" x="6773863" y="5770563"/>
          <p14:tracePt t="32242" x="6724650" y="5778500"/>
          <p14:tracePt t="32249" x="6669088" y="5778500"/>
          <p14:tracePt t="32257" x="6611938" y="5778500"/>
          <p14:tracePt t="32265" x="6564313" y="5762625"/>
          <p14:tracePt t="32279" x="6538913" y="5745163"/>
          <p14:tracePt t="32286" x="6499225" y="5729288"/>
          <p14:tracePt t="32295" x="6467475" y="5713413"/>
          <p14:tracePt t="32300" x="6442075" y="5689600"/>
          <p14:tracePt t="32306" x="6410325" y="5681663"/>
          <p14:tracePt t="32313" x="6394450" y="5665788"/>
          <p14:tracePt t="32321" x="6370638" y="5632450"/>
          <p14:tracePt t="32329" x="6362700" y="5616575"/>
          <p14:tracePt t="32341" x="6354763" y="5592763"/>
          <p14:tracePt t="32348" x="6354763" y="5561013"/>
          <p14:tracePt t="32353" x="6354763" y="5519738"/>
          <p14:tracePt t="32362" x="6354763" y="5440363"/>
          <p14:tracePt t="32372" x="6362700" y="5407025"/>
          <p14:tracePt t="32379" x="6386513" y="5359400"/>
          <p14:tracePt t="32386" x="6410325" y="5318125"/>
          <p14:tracePt t="32395" x="6442075" y="5286375"/>
          <p14:tracePt t="32402" x="6467475" y="5278438"/>
          <p14:tracePt t="32412" x="6515100" y="5270500"/>
          <p14:tracePt t="32418" x="6556375" y="5270500"/>
          <p14:tracePt t="32429" x="6596063" y="5270500"/>
          <p14:tracePt t="32435" x="6619875" y="5270500"/>
          <p14:tracePt t="32446" x="6651625" y="5270500"/>
          <p14:tracePt t="32453" x="6669088" y="5286375"/>
          <p14:tracePt t="32462" x="6684963" y="5302250"/>
          <p14:tracePt t="32469" x="6700838" y="5310188"/>
          <p14:tracePt t="32475" x="6708775" y="5310188"/>
          <p14:tracePt t="32482" x="6708775" y="5318125"/>
          <p14:tracePt t="32490" x="6708775" y="5326063"/>
          <p14:tracePt t="32498" x="6716713" y="5335588"/>
          <p14:tracePt t="32512" x="6716713" y="5343525"/>
          <p14:tracePt t="32519" x="6716713" y="5359400"/>
          <p14:tracePt t="32529" x="6716713" y="5367338"/>
          <p14:tracePt t="32535" x="6716713" y="5375275"/>
          <p14:tracePt t="32539" x="6716713" y="5391150"/>
          <p14:tracePt t="32548" x="6716713" y="5414963"/>
          <p14:tracePt t="32555" x="6716713" y="5422900"/>
          <p14:tracePt t="32563" x="6716713" y="5430838"/>
          <p14:tracePt t="32574" x="6716713" y="5440363"/>
          <p14:tracePt t="32579" x="6716713" y="5456238"/>
          <p14:tracePt t="32608" x="6708775" y="5456238"/>
          <p14:tracePt t="33424" x="6716713" y="5464175"/>
          <p14:tracePt t="33432" x="6748463" y="5480050"/>
          <p14:tracePt t="33440" x="6765925" y="5495925"/>
          <p14:tracePt t="33454" x="6781800" y="5519738"/>
          <p14:tracePt t="33458" x="6805613" y="5535613"/>
          <p14:tracePt t="33465" x="6813550" y="5576888"/>
          <p14:tracePt t="33472" x="6821488" y="5616575"/>
          <p14:tracePt t="33481" x="6837363" y="5665788"/>
          <p14:tracePt t="33488" x="6862763" y="5745163"/>
          <p14:tracePt t="33496" x="6870700" y="5842000"/>
          <p14:tracePt t="33504" x="6878638" y="5891213"/>
          <p14:tracePt t="33512" x="6878638" y="5972175"/>
          <p14:tracePt t="33520" x="6878638" y="6043613"/>
          <p14:tracePt t="33528" x="6878638" y="6108700"/>
          <p14:tracePt t="33537" x="6853238" y="6156325"/>
          <p14:tracePt t="33548" x="6821488" y="6205538"/>
          <p14:tracePt t="33554" x="6781800" y="6237288"/>
          <p14:tracePt t="33561" x="6757988" y="6253163"/>
          <p14:tracePt t="33570" x="6716713" y="6278563"/>
          <p14:tracePt t="33578" x="6700838" y="6278563"/>
          <p14:tracePt t="33587" x="6669088" y="6286500"/>
          <p14:tracePt t="33594" x="6643688" y="6286500"/>
          <p14:tracePt t="33604" x="6619875" y="6286500"/>
          <p14:tracePt t="33612" x="6604000" y="6286500"/>
          <p14:tracePt t="33621" x="6604000" y="6278563"/>
          <p14:tracePt t="33625" x="6580188" y="6253163"/>
          <p14:tracePt t="33633" x="6580188" y="6237288"/>
          <p14:tracePt t="33644" x="6580188" y="6213475"/>
          <p14:tracePt t="33654" x="6580188" y="6197600"/>
          <p14:tracePt t="33658" x="6596063" y="6181725"/>
          <p14:tracePt t="33665" x="6651625" y="6148388"/>
          <p14:tracePt t="33673" x="6700838" y="6140450"/>
          <p14:tracePt t="33691" x="6765925" y="6140450"/>
          <p14:tracePt t="33693" x="6797675" y="6140450"/>
          <p14:tracePt t="33697" x="6862763" y="6140450"/>
          <p14:tracePt t="33705" x="6918325" y="6156325"/>
          <p14:tracePt t="33714" x="6967538" y="6189663"/>
          <p14:tracePt t="33721" x="6983413" y="6205538"/>
          <p14:tracePt t="33729" x="7023100" y="6237288"/>
          <p14:tracePt t="33738" x="7038975" y="6253163"/>
          <p14:tracePt t="33749" x="7064375" y="6278563"/>
          <p14:tracePt t="33756" x="7072313" y="6286500"/>
          <p14:tracePt t="33762" x="7072313" y="6302375"/>
          <p14:tracePt t="33771" x="7080250" y="6310313"/>
          <p14:tracePt t="33782" x="7080250" y="6326188"/>
          <p14:tracePt t="33787" x="7080250" y="6334125"/>
          <p14:tracePt t="33802" x="7064375" y="6342063"/>
          <p14:tracePt t="33811" x="7031038" y="6350000"/>
          <p14:tracePt t="33820" x="7007225" y="6350000"/>
          <p14:tracePt t="33826" x="6967538" y="6350000"/>
          <p14:tracePt t="33837" x="6934200" y="6350000"/>
          <p14:tracePt t="33847" x="6910388" y="6350000"/>
          <p14:tracePt t="33854" x="6886575" y="6350000"/>
          <p14:tracePt t="33861" x="6862763" y="6342063"/>
          <p14:tracePt t="33866" x="6837363" y="6326188"/>
          <p14:tracePt t="33874" x="6829425" y="6302375"/>
          <p14:tracePt t="33883" x="6821488" y="6294438"/>
          <p14:tracePt t="33891" x="6821488" y="6278563"/>
          <p14:tracePt t="33899" x="6821488" y="6261100"/>
          <p14:tracePt t="33907" x="6821488" y="6245225"/>
          <p14:tracePt t="33924" x="6829425" y="6237288"/>
          <p14:tracePt t="33925" x="6837363" y="6229350"/>
          <p14:tracePt t="33932" x="6853238" y="6229350"/>
          <p14:tracePt t="33939" x="6870700" y="6213475"/>
          <p14:tracePt t="33948" x="6878638" y="6213475"/>
          <p14:tracePt t="33955" x="6902450" y="6213475"/>
          <p14:tracePt t="33963" x="6910388" y="6213475"/>
          <p14:tracePt t="33979" x="6918325" y="6213475"/>
          <p14:tracePt t="33987" x="6918325" y="6229350"/>
          <p14:tracePt t="33995" x="6926263" y="6229350"/>
          <p14:tracePt t="34016" x="6926263" y="6237288"/>
          <p14:tracePt t="34028" x="6918325" y="6237288"/>
          <p14:tracePt t="34206" x="6910388" y="6237288"/>
          <p14:tracePt t="34213" x="6902450" y="6213475"/>
          <p14:tracePt t="34221" x="6886575" y="6197600"/>
          <p14:tracePt t="34228" x="6886575" y="6156325"/>
          <p14:tracePt t="34237" x="6886575" y="6108700"/>
          <p14:tracePt t="34245" x="6886575" y="6059488"/>
          <p14:tracePt t="34256" x="6886575" y="5972175"/>
          <p14:tracePt t="34261" x="6926263" y="5875338"/>
          <p14:tracePt t="34271" x="6991350" y="5762625"/>
          <p14:tracePt t="34278" x="7080250" y="5665788"/>
          <p14:tracePt t="34288" x="7281863" y="5487988"/>
          <p14:tracePt t="34296" x="7353300" y="5464175"/>
          <p14:tracePt t="34304" x="7507288" y="5391150"/>
          <p14:tracePt t="34311" x="7677150" y="5343525"/>
          <p14:tracePt t="34322" x="7821613" y="5326063"/>
          <p14:tracePt t="34328" x="7974013" y="5310188"/>
          <p14:tracePt t="34338" x="8039100" y="5310188"/>
          <p14:tracePt t="34345" x="8128000" y="5310188"/>
          <p14:tracePt t="34355" x="8216900" y="5318125"/>
          <p14:tracePt t="34361" x="8272463" y="5335588"/>
          <p14:tracePt t="34371" x="8281988" y="5343525"/>
          <p14:tracePt t="34378" x="8337550" y="5391150"/>
          <p14:tracePt t="34388" x="8353425" y="5414963"/>
          <p14:tracePt t="34394" x="8353425" y="5456238"/>
          <p14:tracePt t="34404" x="8353425" y="5480050"/>
          <p14:tracePt t="34411" x="8329613" y="5495925"/>
          <p14:tracePt t="34421" x="8272463" y="5545138"/>
          <p14:tracePt t="34422" x="8208963" y="5576888"/>
          <p14:tracePt t="34430" x="8167688" y="5584825"/>
          <p14:tracePt t="34438" x="8104188" y="5608638"/>
          <p14:tracePt t="34456" x="7966075" y="5608638"/>
          <p14:tracePt t="34462" x="7910513" y="5608638"/>
          <p14:tracePt t="34471" x="7869238" y="5592763"/>
          <p14:tracePt t="34494" x="7821613" y="5561013"/>
          <p14:tracePt t="34495" x="7813675" y="5527675"/>
          <p14:tracePt t="34504" x="7813675" y="5495925"/>
          <p14:tracePt t="34513" x="7813675" y="5480050"/>
          <p14:tracePt t="34521" x="7813675" y="5456238"/>
          <p14:tracePt t="34530" x="7837488" y="5430838"/>
          <p14:tracePt t="34536" x="7853363" y="5414963"/>
          <p14:tracePt t="34546" x="7869238" y="5414963"/>
          <p14:tracePt t="34554" x="7902575" y="5391150"/>
          <p14:tracePt t="34563" x="7918450" y="5391150"/>
          <p14:tracePt t="34569" x="7950200" y="5391150"/>
          <p14:tracePt t="34580" x="7966075" y="5391150"/>
          <p14:tracePt t="34588" x="7991475" y="5391150"/>
          <p14:tracePt t="34596" x="7999413" y="5391150"/>
          <p14:tracePt t="34603" x="8007350" y="5391150"/>
          <p14:tracePt t="34621" x="8015288" y="5407025"/>
          <p14:tracePt t="34621" x="8015288" y="5430838"/>
          <p14:tracePt t="34628" x="8015288" y="5440363"/>
          <p14:tracePt t="34638" x="8015288" y="5472113"/>
          <p14:tracePt t="34644" x="7999413" y="5487988"/>
          <p14:tracePt t="34654" x="7966075" y="5519738"/>
          <p14:tracePt t="34655" x="7950200" y="5535613"/>
          <p14:tracePt t="34663" x="7918450" y="5561013"/>
          <p14:tracePt t="34671" x="7886700" y="5568950"/>
          <p14:tracePt t="34688" x="7845425" y="5576888"/>
          <p14:tracePt t="34695" x="7813675" y="5576888"/>
          <p14:tracePt t="34705" x="7805738" y="5576888"/>
          <p14:tracePt t="34721" x="7764463" y="5576888"/>
          <p14:tracePt t="34728" x="7764463" y="5568950"/>
          <p14:tracePt t="34738" x="7756525" y="5545138"/>
          <p14:tracePt t="34745" x="7756525" y="5527675"/>
          <p14:tracePt t="34755" x="7756525" y="5519738"/>
          <p14:tracePt t="34761" x="7756525" y="5511800"/>
          <p14:tracePt t="34771" x="7756525" y="5495925"/>
          <p14:tracePt t="34788" x="7764463" y="5495925"/>
          <p14:tracePt t="34794" x="7789863" y="5495925"/>
          <p14:tracePt t="34804" x="7797800" y="5495925"/>
          <p14:tracePt t="34811" x="7805738" y="5495925"/>
          <p14:tracePt t="34821" x="7821613" y="5511800"/>
          <p14:tracePt t="34828" x="7821613" y="5527675"/>
          <p14:tracePt t="34838" x="7837488" y="5545138"/>
          <p14:tracePt t="34846" x="7837488" y="5568950"/>
          <p14:tracePt t="34855" x="7837488" y="5592763"/>
          <p14:tracePt t="34861" x="7821613" y="5616575"/>
          <p14:tracePt t="34871" x="7781925" y="5649913"/>
          <p14:tracePt t="34878" x="7716838" y="5673725"/>
          <p14:tracePt t="34888" x="7596188" y="5697538"/>
          <p14:tracePt t="34894" x="7450138" y="5713413"/>
          <p14:tracePt t="34904" x="7289800" y="5713413"/>
          <p14:tracePt t="34905" x="7185025" y="5713413"/>
          <p14:tracePt t="34921" x="6829425" y="5697538"/>
          <p14:tracePt t="34929" x="6669088" y="5673725"/>
          <p14:tracePt t="34938" x="6515100" y="5649913"/>
          <p14:tracePt t="34955" x="6426200" y="5624513"/>
          <p14:tracePt t="34962" x="6354763" y="5616575"/>
          <p14:tracePt t="34971" x="6305550" y="5592763"/>
          <p14:tracePt t="34978" x="6257925" y="5568950"/>
          <p14:tracePt t="34988" x="6249988" y="5545138"/>
          <p14:tracePt t="34995" x="6249988" y="5527675"/>
          <p14:tracePt t="35004" x="6249988" y="5511800"/>
          <p14:tracePt t="35011" x="6257925" y="5487988"/>
          <p14:tracePt t="35022" x="6289675" y="5472113"/>
          <p14:tracePt t="35028" x="6337300" y="5440363"/>
          <p14:tracePt t="35038" x="6370638" y="5414963"/>
          <p14:tracePt t="35044" x="6418263" y="5391150"/>
          <p14:tracePt t="35055" x="6459538" y="5367338"/>
          <p14:tracePt t="35061" x="6507163" y="5343525"/>
          <p14:tracePt t="35071" x="6538913" y="5326063"/>
          <p14:tracePt t="35078" x="6572250" y="5310188"/>
          <p14:tracePt t="35088" x="6580188" y="5310188"/>
          <p14:tracePt t="35094" x="6611938" y="5286375"/>
          <p14:tracePt t="35104" x="6627813" y="5278438"/>
          <p14:tracePt t="35121" x="6643688" y="5278438"/>
          <p14:tracePt t="35122" x="6651625" y="5270500"/>
          <p14:tracePt t="35123" x="6661150" y="5270500"/>
          <p14:tracePt t="35194" x="6661150" y="5262563"/>
          <p14:tracePt t="35204" x="6651625" y="5262563"/>
          <p14:tracePt t="35214" x="6651625" y="5254625"/>
          <p14:tracePt t="35232" x="6651625" y="5238750"/>
          <p14:tracePt t="35236" x="6651625" y="5230813"/>
          <p14:tracePt t="35247" x="6651625" y="5221288"/>
          <p14:tracePt t="35257" x="6651625" y="5213350"/>
          <p14:tracePt t="35266" x="6651625" y="5205413"/>
          <p14:tracePt t="35270" x="6651625" y="5181600"/>
          <p14:tracePt t="35284" x="6651625" y="5173663"/>
          <p14:tracePt t="35291" x="6643688" y="5165725"/>
          <p14:tracePt t="35357" x="6643688" y="5173663"/>
          <p14:tracePt t="35366" x="6643688" y="5181600"/>
          <p14:tracePt t="35374" x="6627813" y="5205413"/>
          <p14:tracePt t="35382" x="6619875" y="5213350"/>
          <p14:tracePt t="35388" x="6619875" y="5221288"/>
          <p14:tracePt t="35396" x="6611938" y="5230813"/>
          <p14:tracePt t="35404" x="6596063" y="5230813"/>
          <p14:tracePt t="35413" x="6580188" y="5238750"/>
          <p14:tracePt t="35421" x="6572250" y="5238750"/>
          <p14:tracePt t="35428" x="6564313" y="5238750"/>
          <p14:tracePt t="35445" x="6556375" y="5238750"/>
          <p14:tracePt t="35461" x="6546850" y="5238750"/>
          <p14:tracePt t="35470" x="6546850" y="5254625"/>
          <p14:tracePt t="35495" x="6546850" y="5262563"/>
          <p14:tracePt t="35505" x="6546850" y="5270500"/>
          <p14:tracePt t="35513" x="6538913" y="5270500"/>
          <p14:tracePt t="35521" x="6538913" y="5278438"/>
          <p14:tracePt t="35547" x="6538913" y="5286375"/>
          <p14:tracePt t="35597" x="6538913" y="5302250"/>
          <p14:tracePt t="35621" x="6523038" y="5302250"/>
          <p14:tracePt t="35621" x="6523038" y="5310188"/>
          <p14:tracePt t="35854" x="6523038" y="5302250"/>
          <p14:tracePt t="35866" x="6523038" y="5278438"/>
          <p14:tracePt t="35871" x="6523038" y="5262563"/>
          <p14:tracePt t="35879" x="6538913" y="5238750"/>
          <p14:tracePt t="35886" x="6546850" y="5221288"/>
          <p14:tracePt t="35895" x="6556375" y="5205413"/>
          <p14:tracePt t="35904" x="6564313" y="5189538"/>
          <p14:tracePt t="35912" x="6572250" y="5173663"/>
          <p14:tracePt t="35919" x="6580188" y="5165725"/>
          <p14:tracePt t="35929" x="6604000" y="5165725"/>
          <p14:tracePt t="35936" x="6611938" y="5157788"/>
          <p14:tracePt t="35945" x="6619875" y="5157788"/>
          <p14:tracePt t="35951" x="6627813" y="5149850"/>
          <p14:tracePt t="35962" x="6643688" y="5149850"/>
          <p14:tracePt t="35969" x="6651625" y="5149850"/>
          <p14:tracePt t="35975" x="6661150" y="5149850"/>
          <p14:tracePt t="35983" x="6669088" y="5133975"/>
          <p14:tracePt t="35991" x="6677025" y="5133975"/>
          <p14:tracePt t="36002" x="6677025" y="5126038"/>
          <p14:tracePt t="36010" x="6684963" y="5126038"/>
          <p14:tracePt t="36015" x="6700838" y="5118100"/>
          <p14:tracePt t="36023" x="6708775" y="5118100"/>
          <p14:tracePt t="36037" x="6716713" y="5118100"/>
          <p14:tracePt t="36041" x="6724650" y="5118100"/>
          <p14:tracePt t="36048" x="6748463" y="5118100"/>
          <p14:tracePt t="36056" x="6757988" y="5118100"/>
          <p14:tracePt t="36072" x="6765925" y="5118100"/>
          <p14:tracePt t="36088" x="6773863" y="5118100"/>
          <p14:tracePt t="36104" x="6781800" y="5118100"/>
          <p14:tracePt t="36120" x="6797675" y="5118100"/>
          <p14:tracePt t="36129" x="6805613" y="5118100"/>
          <p14:tracePt t="36144" x="6821488" y="5118100"/>
          <p14:tracePt t="36154" x="6829425" y="5118100"/>
          <p14:tracePt t="36161" x="6853238" y="5133975"/>
          <p14:tracePt t="36170" x="6862763" y="5157788"/>
          <p14:tracePt t="36177" x="6878638" y="5181600"/>
          <p14:tracePt t="36187" x="6886575" y="5205413"/>
          <p14:tracePt t="36193" x="6902450" y="5221288"/>
          <p14:tracePt t="36204" x="6910388" y="5238750"/>
          <p14:tracePt t="36211" x="6926263" y="5262563"/>
          <p14:tracePt t="36217" x="6926263" y="5278438"/>
          <p14:tracePt t="36228" x="6934200" y="5310188"/>
          <p14:tracePt t="36237" x="6934200" y="5335588"/>
          <p14:tracePt t="36241" x="6934200" y="5359400"/>
          <p14:tracePt t="36249" x="6934200" y="5375275"/>
          <p14:tracePt t="36257" x="6934200" y="5407025"/>
          <p14:tracePt t="36270" x="6934200" y="5422900"/>
          <p14:tracePt t="36275" x="6934200" y="5440363"/>
          <p14:tracePt t="36281" x="6934200" y="5464175"/>
          <p14:tracePt t="36289" x="6926263" y="5487988"/>
          <p14:tracePt t="36297" x="6926263" y="5511800"/>
          <p14:tracePt t="36305" x="6926263" y="5519738"/>
          <p14:tracePt t="36313" x="6918325" y="5527675"/>
          <p14:tracePt t="36321" x="6918325" y="5545138"/>
          <p14:tracePt t="36329" x="6910388" y="5561013"/>
          <p14:tracePt t="36338" x="6910388" y="5568950"/>
          <p14:tracePt t="36345" x="6902450" y="5576888"/>
          <p14:tracePt t="36354" x="6886575" y="5584825"/>
          <p14:tracePt t="36365" x="6870700" y="5592763"/>
          <p14:tracePt t="36371" x="6853238" y="5608638"/>
          <p14:tracePt t="36378" x="6821488" y="5616575"/>
          <p14:tracePt t="36387" x="6797675" y="5624513"/>
          <p14:tracePt t="36394" x="6765925" y="5632450"/>
          <p14:tracePt t="36404" x="6748463" y="5632450"/>
          <p14:tracePt t="36411" x="6716713" y="5632450"/>
          <p14:tracePt t="36420" x="6700838" y="5640388"/>
          <p14:tracePt t="36430" x="6669088" y="5640388"/>
          <p14:tracePt t="36437" x="6651625" y="5640388"/>
          <p14:tracePt t="36443" x="6643688" y="5640388"/>
          <p14:tracePt t="36450" x="6627813" y="5640388"/>
          <p14:tracePt t="36458" x="6619875" y="5640388"/>
          <p14:tracePt t="36470" x="6611938" y="5640388"/>
          <p14:tracePt t="36474" x="6604000" y="5640388"/>
          <p14:tracePt t="36482" x="6596063" y="5640388"/>
          <p14:tracePt t="36493" x="6580188" y="5632450"/>
          <p14:tracePt t="36501" x="6572250" y="5632450"/>
          <p14:tracePt t="36506" x="6556375" y="5616575"/>
          <p14:tracePt t="36514" x="6546850" y="5608638"/>
          <p14:tracePt t="36522" x="6538913" y="5592763"/>
          <p14:tracePt t="36533" x="6523038" y="5576888"/>
          <p14:tracePt t="36540" x="6515100" y="5561013"/>
          <p14:tracePt t="36547" x="6507163" y="5535613"/>
          <p14:tracePt t="36555" x="6507163" y="5527675"/>
          <p14:tracePt t="36568" x="6499225" y="5519738"/>
          <p14:tracePt t="36572" x="6499225" y="5495925"/>
          <p14:tracePt t="36579" x="6499225" y="5487988"/>
          <p14:tracePt t="36587" x="6491288" y="5480050"/>
          <p14:tracePt t="36598" x="6491288" y="5472113"/>
          <p14:tracePt t="36611" x="6491288" y="5464175"/>
          <p14:tracePt t="36620" x="6475413" y="5456238"/>
          <p14:tracePt t="36630" x="6475413" y="5440363"/>
          <p14:tracePt t="36637" x="6475413" y="5422900"/>
          <p14:tracePt t="36644" x="6475413" y="5407025"/>
          <p14:tracePt t="36654" x="6475413" y="5391150"/>
          <p14:tracePt t="36661" x="6475413" y="5383213"/>
          <p14:tracePt t="36671" x="6475413" y="5367338"/>
          <p14:tracePt t="36676" x="6475413" y="5343525"/>
          <p14:tracePt t="36684" x="6475413" y="5335588"/>
          <p14:tracePt t="36691" x="6475413" y="5326063"/>
          <p14:tracePt t="36704" x="6491288" y="5318125"/>
          <p14:tracePt t="36708" x="6499225" y="5302250"/>
          <p14:tracePt t="36716" x="6499225" y="5286375"/>
          <p14:tracePt t="36724" x="6507163" y="5286375"/>
          <p14:tracePt t="36737" x="6507163" y="5278438"/>
          <p14:tracePt t="36748" x="6507163" y="5270500"/>
          <p14:tracePt t="36756" x="6515100" y="5270500"/>
          <p14:tracePt t="36780" x="6515100" y="5262563"/>
          <p14:tracePt t="36788" x="6523038" y="5262563"/>
          <p14:tracePt t="36798" x="6538913" y="5262563"/>
          <p14:tracePt t="36804" x="6538913" y="5254625"/>
          <p14:tracePt t="36813" x="6546850" y="5254625"/>
          <p14:tracePt t="36820" x="6556375" y="5238750"/>
          <p14:tracePt t="36829" x="6564313" y="5238750"/>
          <p14:tracePt t="36836" x="6572250" y="5238750"/>
          <p14:tracePt t="36846" x="6580188" y="5230813"/>
          <p14:tracePt t="36862" x="6596063" y="5221288"/>
          <p14:tracePt t="36878" x="6604000" y="5221288"/>
          <p14:tracePt t="36886" x="6604000" y="5213350"/>
          <p14:tracePt t="36901" x="6611938" y="5213350"/>
          <p14:tracePt t="36910" x="6611938" y="5205413"/>
          <p14:tracePt t="36925" x="6619875" y="5205413"/>
          <p14:tracePt t="36981" x="6611938" y="5205413"/>
          <p14:tracePt t="36997" x="6604000" y="5205413"/>
          <p14:tracePt t="37013" x="6596063" y="5205413"/>
          <p14:tracePt t="37046" x="6580188" y="5205413"/>
          <p14:tracePt t="37062" x="6572250" y="5213350"/>
          <p14:tracePt t="37072" x="6564313" y="5221288"/>
          <p14:tracePt t="37078" x="6564313" y="5238750"/>
          <p14:tracePt t="37087" x="6556375" y="5254625"/>
          <p14:tracePt t="37094" x="6546850" y="5270500"/>
          <p14:tracePt t="37104" x="6546850" y="5286375"/>
          <p14:tracePt t="37111" x="6538913" y="5302250"/>
          <p14:tracePt t="37120" x="6538913" y="5310188"/>
          <p14:tracePt t="37126" x="6523038" y="5310188"/>
          <p14:tracePt t="37137" x="6523038" y="5318125"/>
          <p14:tracePt t="37150" x="6523038" y="5326063"/>
          <p14:tracePt t="37158" x="6515100" y="5326063"/>
          <p14:tracePt t="37174" x="6507163" y="5326063"/>
          <p14:tracePt t="37190" x="6499225" y="5335588"/>
          <p14:tracePt t="37207" x="6491288" y="5335588"/>
          <p14:tracePt t="37223" x="6475413" y="5335588"/>
          <p14:tracePt t="37239" x="6467475" y="5343525"/>
          <p14:tracePt t="37255" x="6459538" y="5359400"/>
          <p14:tracePt t="37263" x="6459538" y="5375275"/>
          <p14:tracePt t="37273" x="6450013" y="5383213"/>
          <p14:tracePt t="37279" x="6450013" y="5391150"/>
          <p14:tracePt t="37287" x="6450013" y="5407025"/>
          <p14:tracePt t="37295" x="6442075" y="5422900"/>
          <p14:tracePt t="37306" x="6442075" y="5430838"/>
          <p14:tracePt t="37311" x="6442075" y="5464175"/>
          <p14:tracePt t="37321" x="6442075" y="5472113"/>
          <p14:tracePt t="37327" x="6442075" y="5487988"/>
          <p14:tracePt t="37342" x="6442075" y="5511800"/>
          <p14:tracePt t="37346" x="6442075" y="5519738"/>
          <p14:tracePt t="37353" x="6450013" y="5535613"/>
          <p14:tracePt t="37362" x="6459538" y="5545138"/>
          <p14:tracePt t="37370" x="6459538" y="5561013"/>
          <p14:tracePt t="37379" x="6467475" y="5568950"/>
          <p14:tracePt t="37385" x="6475413" y="5576888"/>
          <p14:tracePt t="37395" x="6491288" y="5584825"/>
          <p14:tracePt t="37405" x="6499225" y="5592763"/>
          <p14:tracePt t="37412" x="6507163" y="5592763"/>
          <p14:tracePt t="37416" x="6515100" y="5608638"/>
          <p14:tracePt t="37424" x="6523038" y="5608638"/>
          <p14:tracePt t="37432" x="6538913" y="5616575"/>
          <p14:tracePt t="37446" x="6556375" y="5616575"/>
          <p14:tracePt t="37451" x="6556375" y="5624513"/>
          <p14:tracePt t="37462" x="6572250" y="5624513"/>
          <p14:tracePt t="37470" x="6580188" y="5624513"/>
          <p14:tracePt t="37475" x="6604000" y="5632450"/>
          <p14:tracePt t="37482" x="6611938" y="5632450"/>
          <p14:tracePt t="37488" x="6619875" y="5640388"/>
          <p14:tracePt t="37496" x="6627813" y="5640388"/>
          <p14:tracePt t="37513" x="6643688" y="5649913"/>
          <p14:tracePt t="37520" x="6651625" y="5649913"/>
          <p14:tracePt t="37537" x="6661150" y="5649913"/>
          <p14:tracePt t="37545" x="6677025" y="5649913"/>
          <p14:tracePt t="37553" x="6684963" y="5649913"/>
          <p14:tracePt t="37562" x="6708775" y="5640388"/>
          <p14:tracePt t="37570" x="6716713" y="5632450"/>
          <p14:tracePt t="37579" x="6732588" y="5624513"/>
          <p14:tracePt t="37585" x="6757988" y="5616575"/>
          <p14:tracePt t="37596" x="6773863" y="5592763"/>
          <p14:tracePt t="37601" x="6781800" y="5584825"/>
          <p14:tracePt t="37612" x="6805613" y="5576888"/>
          <p14:tracePt t="37619" x="6813550" y="5568950"/>
          <p14:tracePt t="37625" x="6821488" y="5568950"/>
          <p14:tracePt t="37636" x="6821488" y="5561013"/>
          <p14:tracePt t="37645" x="6829425" y="5545138"/>
          <p14:tracePt t="37650" x="6829425" y="5535613"/>
          <p14:tracePt t="37657" x="6837363" y="5535613"/>
          <p14:tracePt t="37669" x="6837363" y="5527675"/>
          <p14:tracePt t="37673" x="6837363" y="5519738"/>
          <p14:tracePt t="37682" x="6853238" y="5511800"/>
          <p14:tracePt t="37689" x="6853238" y="5487988"/>
          <p14:tracePt t="37698" x="6853238" y="5480050"/>
          <p14:tracePt t="37706" x="6862763" y="5464175"/>
          <p14:tracePt t="37714" x="6862763" y="5456238"/>
          <p14:tracePt t="37722" x="6862763" y="5430838"/>
          <p14:tracePt t="37733" x="6862763" y="5414963"/>
          <p14:tracePt t="37738" x="6862763" y="5407025"/>
          <p14:tracePt t="37746" x="6862763" y="5383213"/>
          <p14:tracePt t="37754" x="6862763" y="5375275"/>
          <p14:tracePt t="37762" x="6853238" y="5359400"/>
          <p14:tracePt t="37773" x="6853238" y="5343525"/>
          <p14:tracePt t="37778" x="6837363" y="5343525"/>
          <p14:tracePt t="37788" x="6837363" y="5335588"/>
          <p14:tracePt t="37795" x="6837363" y="5326063"/>
          <p14:tracePt t="37818" x="6837363" y="5318125"/>
          <p14:tracePt t="37947" x="6829425" y="5318125"/>
          <p14:tracePt t="38092" x="6853238" y="5318125"/>
          <p14:tracePt t="38104" x="6910388" y="5318125"/>
          <p14:tracePt t="38113" x="6991350" y="5318125"/>
          <p14:tracePt t="38118" x="7112000" y="5326063"/>
          <p14:tracePt t="38124" x="7224713" y="5326063"/>
          <p14:tracePt t="38136" x="7458075" y="5343525"/>
          <p14:tracePt t="38140" x="7700963" y="5367338"/>
          <p14:tracePt t="38148" x="7797800" y="5375275"/>
          <p14:tracePt t="38156" x="7869238" y="5375275"/>
          <p14:tracePt t="38170" x="7934325" y="5375275"/>
          <p14:tracePt t="38174" x="8039100" y="5375275"/>
          <p14:tracePt t="38180" x="8120063" y="5375275"/>
          <p14:tracePt t="38189" x="8167688" y="5375275"/>
          <p14:tracePt t="38200" x="8201025" y="5375275"/>
          <p14:tracePt t="38207" x="8208963" y="5375275"/>
          <p14:tracePt t="38213" x="8216900" y="5375275"/>
          <p14:tracePt t="38221" x="8224838" y="5375275"/>
          <p14:tracePt t="38245" x="8216900" y="5375275"/>
          <p14:tracePt t="38254" x="8208963" y="5367338"/>
          <p14:tracePt t="38261" x="8201025" y="5367338"/>
          <p14:tracePt t="38271" x="8193088" y="5359400"/>
          <p14:tracePt t="38277" x="8175625" y="5343525"/>
          <p14:tracePt t="38287" x="8167688" y="5335588"/>
          <p14:tracePt t="38294" x="8159750" y="5326063"/>
          <p14:tracePt t="38304" x="8151813" y="5326063"/>
          <p14:tracePt t="38310" x="8143875" y="5318125"/>
          <p14:tracePt t="38321" x="8128000" y="5318125"/>
          <p14:tracePt t="38327" x="8120063" y="5318125"/>
          <p14:tracePt t="38342" x="8112125" y="5318125"/>
          <p14:tracePt t="38350" x="8104188" y="5318125"/>
          <p14:tracePt t="38358" x="8096250" y="5318125"/>
          <p14:tracePt t="38382" x="8080375" y="5318125"/>
          <p14:tracePt t="38398" x="8070850" y="5318125"/>
          <p14:tracePt t="38406" x="8062913" y="5318125"/>
          <p14:tracePt t="38414" x="8047038" y="5318125"/>
          <p14:tracePt t="38422" x="8039100" y="5318125"/>
          <p14:tracePt t="38430" x="8007350" y="5326063"/>
          <p14:tracePt t="38441" x="7999413" y="5335588"/>
          <p14:tracePt t="38446" x="7966075" y="5343525"/>
          <p14:tracePt t="38454" x="7958138" y="5359400"/>
          <p14:tracePt t="38462" x="7942263" y="5359400"/>
          <p14:tracePt t="38473" x="7934325" y="5367338"/>
          <p14:tracePt t="38479" x="7918450" y="5367338"/>
          <p14:tracePt t="38486" x="7910513" y="5375275"/>
          <p14:tracePt t="38495" x="7902575" y="5383213"/>
          <p14:tracePt t="38504" x="7894638" y="5391150"/>
          <p14:tracePt t="38513" x="7886700" y="5407025"/>
          <p14:tracePt t="38519" x="7869238" y="5422900"/>
          <p14:tracePt t="38529" x="7861300" y="5430838"/>
          <p14:tracePt t="38536" x="7853363" y="5456238"/>
          <p14:tracePt t="38545" x="7853363" y="5472113"/>
          <p14:tracePt t="38553" x="7845425" y="5480050"/>
          <p14:tracePt t="38562" x="7845425" y="5495925"/>
          <p14:tracePt t="38568" x="7845425" y="5519738"/>
          <p14:tracePt t="38575" x="7845425" y="5527675"/>
          <p14:tracePt t="38583" x="7845425" y="5545138"/>
          <p14:tracePt t="38591" x="7845425" y="5568950"/>
          <p14:tracePt t="38599" x="7845425" y="5576888"/>
          <p14:tracePt t="38616" x="7861300" y="5592763"/>
          <p14:tracePt t="38618" x="7869238" y="5608638"/>
          <p14:tracePt t="38623" x="7894638" y="5624513"/>
          <p14:tracePt t="38632" x="7910513" y="5632450"/>
          <p14:tracePt t="38639" x="7934325" y="5640388"/>
          <p14:tracePt t="38647" x="7942263" y="5640388"/>
          <p14:tracePt t="38655" x="7966075" y="5649913"/>
          <p14:tracePt t="38663" x="7991475" y="5649913"/>
          <p14:tracePt t="38673" x="8007350" y="5649913"/>
          <p14:tracePt t="38680" x="8039100" y="5640388"/>
          <p14:tracePt t="38688" x="8062913" y="5624513"/>
          <p14:tracePt t="38696" x="8070850" y="5616575"/>
          <p14:tracePt t="38705" x="8104188" y="5592763"/>
          <p14:tracePt t="38712" x="8120063" y="5584825"/>
          <p14:tracePt t="38720" x="8143875" y="5568950"/>
          <p14:tracePt t="38729" x="8151813" y="5561013"/>
          <p14:tracePt t="38736" x="8167688" y="5545138"/>
          <p14:tracePt t="38745" x="8175625" y="5535613"/>
          <p14:tracePt t="38753" x="8193088" y="5519738"/>
          <p14:tracePt t="38762" x="8193088" y="5511800"/>
          <p14:tracePt t="38772" x="8201025" y="5495925"/>
          <p14:tracePt t="38779" x="8208963" y="5480050"/>
          <p14:tracePt t="38785" x="8216900" y="5464175"/>
          <p14:tracePt t="38795" x="8216900" y="5440363"/>
          <p14:tracePt t="38802" x="8224838" y="5430838"/>
          <p14:tracePt t="38812" x="8224838" y="5422900"/>
          <p14:tracePt t="38816" x="8232775" y="5407025"/>
          <p14:tracePt t="38832" x="8232775" y="5391150"/>
          <p14:tracePt t="38845" x="8248650" y="5391150"/>
          <p14:tracePt t="38853" x="8248650" y="5383213"/>
          <p14:tracePt t="38862" x="8248650" y="5375275"/>
          <p14:tracePt t="38873" x="8248650" y="5367338"/>
          <p14:tracePt t="38887" x="8248650" y="5359400"/>
          <p14:tracePt t="38893" x="8232775" y="5359400"/>
          <p14:tracePt t="38904" x="8224838" y="5343525"/>
          <p14:tracePt t="38905" x="8224838" y="5335588"/>
          <p14:tracePt t="38913" x="8216900" y="5335588"/>
          <p14:tracePt t="38921" x="8208963" y="5326063"/>
          <p14:tracePt t="38937" x="8201025" y="5318125"/>
          <p14:tracePt t="38954" x="8193088" y="5318125"/>
          <p14:tracePt t="38961" x="8175625" y="5318125"/>
          <p14:tracePt t="38978" x="8167688" y="5318125"/>
          <p14:tracePt t="39020" x="8159750" y="5318125"/>
          <p14:tracePt t="39162" x="8159750" y="5310188"/>
          <p14:tracePt t="39195" x="8167688" y="5310188"/>
          <p14:tracePt t="39203" x="8175625" y="5310188"/>
          <p14:tracePt t="39218" x="8193088" y="5310188"/>
          <p14:tracePt t="39237" x="8201025" y="5310188"/>
          <p14:tracePt t="39238" x="8216900" y="5310188"/>
          <p14:tracePt t="39244" x="8224838" y="5326063"/>
          <p14:tracePt t="39254" x="8232775" y="5335588"/>
          <p14:tracePt t="39260" x="8248650" y="5359400"/>
          <p14:tracePt t="39270" x="8256588" y="5383213"/>
          <p14:tracePt t="39278" x="8256588" y="5407025"/>
          <p14:tracePt t="39283" x="8264525" y="5430838"/>
          <p14:tracePt t="39291" x="8264525" y="5456238"/>
          <p14:tracePt t="39299" x="8264525" y="5480050"/>
          <p14:tracePt t="39310" x="8264525" y="5495925"/>
          <p14:tracePt t="39318" x="8264525" y="5527675"/>
          <p14:tracePt t="39323" x="8264525" y="5545138"/>
          <p14:tracePt t="39332" x="8264525" y="5584825"/>
          <p14:tracePt t="39340" x="8248650" y="5608638"/>
          <p14:tracePt t="39348" x="8208963" y="5624513"/>
          <p14:tracePt t="39355" x="8159750" y="5632450"/>
          <p14:tracePt t="39364" x="8096250" y="5632450"/>
          <p14:tracePt t="39373" x="8023225" y="5632450"/>
          <p14:tracePt t="39380" x="7974013" y="5632450"/>
          <p14:tracePt t="39388" x="7910513" y="5616575"/>
          <p14:tracePt t="39396" x="7845425" y="5584825"/>
          <p14:tracePt t="39404" x="7821613" y="5576888"/>
          <p14:tracePt t="39413" x="7789863" y="5561013"/>
          <p14:tracePt t="39420" x="7756525" y="5535613"/>
          <p14:tracePt t="39429" x="7740650" y="5519738"/>
          <p14:tracePt t="39437" x="7716838" y="5511800"/>
          <p14:tracePt t="39446" x="7708900" y="5487988"/>
          <p14:tracePt t="39453" x="7708900" y="5480050"/>
          <p14:tracePt t="39462" x="7700963" y="5480050"/>
          <p14:tracePt t="39470" x="7700963" y="5472113"/>
          <p14:tracePt t="39479" x="7700963" y="5464175"/>
          <p14:tracePt t="41062" x="7700963" y="5472113"/>
          <p14:tracePt t="41070" x="7708900" y="5511800"/>
          <p14:tracePt t="41079" x="7716838" y="5568950"/>
          <p14:tracePt t="41086" x="7732713" y="5640388"/>
          <p14:tracePt t="41095" x="7740650" y="5721350"/>
          <p14:tracePt t="41102" x="7740650" y="5899150"/>
          <p14:tracePt t="41112" x="7740650" y="6108700"/>
          <p14:tracePt t="41121" x="7708900" y="6342063"/>
          <p14:tracePt t="41129" x="7627938" y="6567488"/>
          <p14:tracePt t="41136" x="7523163" y="6792913"/>
        </p14:tracePtLst>
      </p14:laserTraceLst>
    </p:ext>
  </p:extLs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FCEFB-5BC9-90DE-B2BE-2CAE7DFE1F70}"/>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SSM weaknesses</a:t>
            </a: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55876BF-8398-918B-4D54-179CD473E690}"/>
              </a:ext>
            </a:extLst>
          </p:cNvPr>
          <p:cNvSpPr>
            <a:spLocks noGrp="1"/>
          </p:cNvSpPr>
          <p:nvPr>
            <p:ph idx="1"/>
          </p:nvPr>
        </p:nvSpPr>
        <p:spPr>
          <a:xfrm>
            <a:off x="6096000" y="820880"/>
            <a:ext cx="5257799" cy="4889350"/>
          </a:xfrm>
        </p:spPr>
        <p:txBody>
          <a:bodyPr anchor="t">
            <a:normAutofit/>
          </a:bodyPr>
          <a:lstStyle/>
          <a:p>
            <a:r>
              <a:rPr lang="en-US">
                <a:effectLst/>
                <a:latin typeface="SFRM0900"/>
              </a:rPr>
              <a:t>They have not performed as well as attention on important modalities such as language. </a:t>
            </a:r>
          </a:p>
          <a:p>
            <a:r>
              <a:rPr lang="en-US">
                <a:effectLst/>
                <a:latin typeface="SFRM0900"/>
              </a:rPr>
              <a:t>key weakness: inability to perform content-based reasoning</a:t>
            </a:r>
          </a:p>
          <a:p>
            <a:r>
              <a:rPr lang="en-US">
                <a:latin typeface="SFRM0900"/>
              </a:rPr>
              <a:t>Mamba tries to address these weaknesses</a:t>
            </a:r>
          </a:p>
          <a:p>
            <a:endParaRPr lang="en-US"/>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65005389"/>
      </p:ext>
    </p:extLst>
  </p:cSld>
  <p:clrMapOvr>
    <a:masterClrMapping/>
  </p:clrMapOvr>
  <mc:AlternateContent xmlns:mc="http://schemas.openxmlformats.org/markup-compatibility/2006" xmlns:p14="http://schemas.microsoft.com/office/powerpoint/2010/main">
    <mc:Choice Requires="p14">
      <p:transition spd="slow" p14:dur="2000" advTm="53495"/>
    </mc:Choice>
    <mc:Fallback xmlns="">
      <p:transition spd="slow" advTm="53495"/>
    </mc:Fallback>
  </mc:AlternateContent>
  <p:extLst>
    <p:ext uri="{3A86A75C-4F4B-4683-9AE1-C65F6400EC91}">
      <p14:laserTraceLst xmlns:p14="http://schemas.microsoft.com/office/powerpoint/2010/main">
        <p14:tracePtLst>
          <p14:tracePt t="515" x="5080000" y="6842125"/>
          <p14:tracePt t="529" x="5022850" y="6753225"/>
          <p14:tracePt t="530" x="4975225" y="6656388"/>
          <p14:tracePt t="539" x="4951413" y="6559550"/>
          <p14:tracePt t="547" x="4926013" y="6454775"/>
          <p14:tracePt t="554" x="4910138" y="6334125"/>
          <p14:tracePt t="563" x="4902200" y="6189663"/>
          <p14:tracePt t="569" x="4902200" y="6043613"/>
          <p14:tracePt t="579" x="4902200" y="5883275"/>
          <p14:tracePt t="585" x="4902200" y="5697538"/>
          <p14:tracePt t="596" x="4918075" y="5519738"/>
          <p14:tracePt t="601" x="4959350" y="5359400"/>
          <p14:tracePt t="611" x="5006975" y="5205413"/>
          <p14:tracePt t="619" x="5056188" y="5060950"/>
          <p14:tracePt t="628" x="5080000" y="5013325"/>
          <p14:tracePt t="634" x="5145088" y="4908550"/>
          <p14:tracePt t="645" x="5184775" y="4827588"/>
          <p14:tracePt t="652" x="5249863" y="4770438"/>
          <p14:tracePt t="661" x="5289550" y="4738688"/>
          <p14:tracePt t="665" x="5329238" y="4706938"/>
          <p14:tracePt t="678" x="5378450" y="4689475"/>
          <p14:tracePt t="684" x="5410200" y="4689475"/>
          <p14:tracePt t="695" x="5434013" y="4689475"/>
          <p14:tracePt t="700" x="5459413" y="4689475"/>
          <p14:tracePt t="711" x="5475288" y="4689475"/>
          <p14:tracePt t="717" x="5483225" y="4699000"/>
          <p14:tracePt t="727" x="5491163" y="4699000"/>
          <p14:tracePt t="734" x="5507038" y="4706938"/>
          <p14:tracePt t="745" x="5507038" y="4714875"/>
          <p14:tracePt t="754" x="5514975" y="4714875"/>
          <p14:tracePt t="762" x="5514975" y="4722813"/>
          <p14:tracePt t="804" x="5507038" y="4714875"/>
          <p14:tracePt t="810" x="5475288" y="4689475"/>
          <p14:tracePt t="819" x="5459413" y="4657725"/>
          <p14:tracePt t="826" x="5434013" y="4610100"/>
          <p14:tracePt t="834" x="5418138" y="4568825"/>
          <p14:tracePt t="842" x="5410200" y="4521200"/>
          <p14:tracePt t="850" x="5410200" y="4505325"/>
          <p14:tracePt t="858" x="5386388" y="4448175"/>
          <p14:tracePt t="876" x="5386388" y="4367213"/>
          <p14:tracePt t="882" x="5386388" y="4335463"/>
          <p14:tracePt t="891" x="5394325" y="4295775"/>
          <p14:tracePt t="898" x="5443538" y="4214813"/>
          <p14:tracePt t="909" x="5475288" y="4191000"/>
          <p14:tracePt t="915" x="5514975" y="4141788"/>
          <p14:tracePt t="924" x="5564188" y="4094163"/>
          <p14:tracePt t="931" x="5611813" y="4037013"/>
          <p14:tracePt t="942" x="5645150" y="3997325"/>
          <p14:tracePt t="948" x="5668963" y="3989388"/>
          <p14:tracePt t="957" x="5692775" y="3957638"/>
          <p14:tracePt t="964" x="5724525" y="3940175"/>
          <p14:tracePt t="973" x="5741988" y="3908425"/>
          <p14:tracePt t="982" x="5765800" y="3900488"/>
          <p14:tracePt t="991" x="5773738" y="3900488"/>
          <p14:tracePt t="997" x="5789613" y="3900488"/>
          <p14:tracePt t="1253" x="5789613" y="3892550"/>
          <p14:tracePt t="1261" x="5781675" y="3868738"/>
          <p14:tracePt t="1274" x="5773738" y="3843338"/>
          <p14:tracePt t="1280" x="5749925" y="3827463"/>
          <p14:tracePt t="1285" x="5732463" y="3779838"/>
          <p14:tracePt t="1293" x="5700713" y="3738563"/>
          <p14:tracePt t="1301" x="5684838" y="3690938"/>
          <p14:tracePt t="1313" x="5653088" y="3602038"/>
          <p14:tracePt t="1317" x="5645150" y="3529013"/>
          <p14:tracePt t="1325" x="5645150" y="3433763"/>
          <p14:tracePt t="1338" x="5645150" y="3240088"/>
          <p14:tracePt t="1342" x="5645150" y="3054350"/>
          <p14:tracePt t="1349" x="5653088" y="2828925"/>
          <p14:tracePt t="1357" x="5716588" y="2554288"/>
          <p14:tracePt t="1365" x="5781675" y="2263775"/>
          <p14:tracePt t="1374" x="5870575" y="1949450"/>
          <p14:tracePt t="1381" x="5951538" y="1652588"/>
          <p14:tracePt t="1390" x="5991225" y="1531938"/>
          <p14:tracePt t="1401" x="6064250" y="1281113"/>
          <p14:tracePt t="1407" x="6135688" y="1087438"/>
          <p14:tracePt t="1414" x="6153150" y="1023938"/>
          <p14:tracePt t="1424" x="6208713" y="885825"/>
          <p14:tracePt t="1431" x="6232525" y="854075"/>
          <p14:tracePt t="1440" x="6257925" y="781050"/>
          <p14:tracePt t="1447" x="6265863" y="749300"/>
          <p14:tracePt t="1456" x="6289675" y="717550"/>
          <p14:tracePt t="1462" x="6297613" y="709613"/>
          <p14:tracePt t="1473" x="6305550" y="709613"/>
          <p14:tracePt t="1486" x="6313488" y="709613"/>
          <p14:tracePt t="1502" x="6321425" y="709613"/>
          <p14:tracePt t="1518" x="6321425" y="717550"/>
          <p14:tracePt t="1526" x="6321425" y="725488"/>
          <p14:tracePt t="1776" x="6321425" y="733425"/>
          <p14:tracePt t="1784" x="6321425" y="757238"/>
          <p14:tracePt t="1792" x="6321425" y="781050"/>
          <p14:tracePt t="1803" x="6313488" y="806450"/>
          <p14:tracePt t="1810" x="6305550" y="822325"/>
          <p14:tracePt t="1819" x="6305550" y="838200"/>
          <p14:tracePt t="1827" x="6289675" y="869950"/>
          <p14:tracePt t="1836" x="6265863" y="885825"/>
          <p14:tracePt t="1844" x="6249988" y="903288"/>
          <p14:tracePt t="1853" x="6232525" y="919163"/>
          <p14:tracePt t="1860" x="6216650" y="927100"/>
          <p14:tracePt t="1870" x="6200775" y="927100"/>
          <p14:tracePt t="1878" x="6192838" y="927100"/>
          <p14:tracePt t="1886" x="6184900" y="927100"/>
          <p14:tracePt t="1893" x="6169025" y="927100"/>
          <p14:tracePt t="1918" x="6169025" y="919163"/>
          <p14:tracePt t="1928" x="6169025" y="911225"/>
          <p14:tracePt t="1945" x="6169025" y="903288"/>
          <p14:tracePt t="1953" x="6169025" y="885825"/>
          <p14:tracePt t="3918" x="6161088" y="903288"/>
          <p14:tracePt t="3925" x="6161088" y="911225"/>
          <p14:tracePt t="3938" x="6153150" y="927100"/>
          <p14:tracePt t="3943" x="6153150" y="935038"/>
          <p14:tracePt t="3956" x="6143625" y="950913"/>
          <p14:tracePt t="3961" x="6143625" y="958850"/>
          <p14:tracePt t="3970" x="6143625" y="966788"/>
          <p14:tracePt t="3977" x="6135688" y="974725"/>
          <p14:tracePt t="3989" x="6135688" y="982663"/>
          <p14:tracePt t="4569" x="6135688" y="990600"/>
          <p14:tracePt t="4577" x="6127750" y="1008063"/>
          <p14:tracePt t="4593" x="6127750" y="1016000"/>
          <p14:tracePt t="11197" x="6135688" y="1016000"/>
          <p14:tracePt t="11207" x="6143625" y="1016000"/>
          <p14:tracePt t="11214" x="6161088" y="1016000"/>
          <p14:tracePt t="11223" x="6184900" y="1016000"/>
          <p14:tracePt t="11229" x="6200775" y="1016000"/>
          <p14:tracePt t="11237" x="6216650" y="1016000"/>
          <p14:tracePt t="11245" x="6249988" y="1023938"/>
          <p14:tracePt t="11262" x="6305550" y="1039813"/>
          <p14:tracePt t="11269" x="6337300" y="1055688"/>
          <p14:tracePt t="11278" x="6370638" y="1063625"/>
          <p14:tracePt t="11285" x="6410325" y="1071563"/>
          <p14:tracePt t="11295" x="6467475" y="1079500"/>
          <p14:tracePt t="11301" x="6523038" y="1087438"/>
          <p14:tracePt t="11311" x="6596063" y="1095375"/>
          <p14:tracePt t="11318" x="6661150" y="1112838"/>
          <p14:tracePt t="11328" x="6724650" y="1128713"/>
          <p14:tracePt t="11335" x="6797675" y="1136650"/>
          <p14:tracePt t="11345" x="6853238" y="1144588"/>
          <p14:tracePt t="11351" x="6918325" y="1160463"/>
          <p14:tracePt t="11362" x="6967538" y="1168400"/>
          <p14:tracePt t="11368" x="7023100" y="1176338"/>
          <p14:tracePt t="11378" x="7080250" y="1184275"/>
          <p14:tracePt t="11385" x="7169150" y="1184275"/>
          <p14:tracePt t="11395" x="7232650" y="1184275"/>
          <p14:tracePt t="11402" x="7305675" y="1184275"/>
          <p14:tracePt t="11411" x="7394575" y="1184275"/>
          <p14:tracePt t="11418" x="7499350" y="1184275"/>
          <p14:tracePt t="11428" x="7612063" y="1184275"/>
          <p14:tracePt t="11435" x="7732713" y="1192213"/>
          <p14:tracePt t="11444" x="7789863" y="1217613"/>
          <p14:tracePt t="11462" x="7886700" y="1233488"/>
          <p14:tracePt t="11462" x="7999413" y="1265238"/>
          <p14:tracePt t="11470" x="8047038" y="1281113"/>
          <p14:tracePt t="11478" x="8104188" y="1296988"/>
          <p14:tracePt t="11495" x="8143875" y="1322388"/>
          <p14:tracePt t="11502" x="8151813" y="1322388"/>
          <p14:tracePt t="11690" x="8193088" y="1322388"/>
          <p14:tracePt t="11697" x="8256588" y="1312863"/>
          <p14:tracePt t="11704" x="8329613" y="1289050"/>
          <p14:tracePt t="11712" x="8442325" y="1273175"/>
          <p14:tracePt t="11720" x="8683625" y="1225550"/>
          <p14:tracePt t="11728" x="8958263" y="1184275"/>
          <p14:tracePt t="11736" x="9288463" y="1144588"/>
          <p14:tracePt t="11744" x="9612313" y="1112838"/>
          <p14:tracePt t="11753" x="9918700" y="1079500"/>
          <p14:tracePt t="11761" x="10039350" y="1071563"/>
          <p14:tracePt t="11769" x="10272713" y="1063625"/>
          <p14:tracePt t="11777" x="10474325" y="1055688"/>
          <p14:tracePt t="11786" x="10547350" y="1055688"/>
          <p14:tracePt t="11794" x="10804525" y="1055688"/>
          <p14:tracePt t="11803" x="10853738" y="1055688"/>
          <p14:tracePt t="11808" x="10950575" y="1055688"/>
          <p14:tracePt t="11820" x="11039475" y="1055688"/>
          <p14:tracePt t="11826" x="11102975" y="1071563"/>
          <p14:tracePt t="11835" x="11118850" y="1079500"/>
          <p14:tracePt t="11840" x="11152188" y="1087438"/>
          <p14:tracePt t="11848" x="11176000" y="1112838"/>
          <p14:tracePt t="11856" x="11199813" y="1120775"/>
          <p14:tracePt t="11869" x="11215688" y="1128713"/>
          <p14:tracePt t="11873" x="11223625" y="1136650"/>
          <p14:tracePt t="11889" x="11241088" y="1144588"/>
          <p14:tracePt t="11897" x="11241088" y="1160463"/>
          <p14:tracePt t="11913" x="11241088" y="1168400"/>
          <p14:tracePt t="11921" x="11241088" y="1176338"/>
          <p14:tracePt t="11945" x="11241088" y="1184275"/>
          <p14:tracePt t="11953" x="11223625" y="1184275"/>
          <p14:tracePt t="11965" x="11223625" y="1192213"/>
          <p14:tracePt t="12034" x="11223625" y="1208088"/>
          <p14:tracePt t="12049" x="11215688" y="1217613"/>
          <p14:tracePt t="12057" x="11215688" y="1225550"/>
          <p14:tracePt t="12066" x="11215688" y="1233488"/>
          <p14:tracePt t="12082" x="11215688" y="1241425"/>
          <p14:tracePt t="12090" x="11207750" y="1241425"/>
          <p14:tracePt t="12098" x="11207750" y="1249363"/>
          <p14:tracePt t="12106" x="11199813" y="1265238"/>
          <p14:tracePt t="12115" x="11191875" y="1265238"/>
          <p14:tracePt t="12122" x="11191875" y="1273175"/>
          <p14:tracePt t="12132" x="11176000" y="1281113"/>
          <p14:tracePt t="12138" x="11168063" y="1281113"/>
          <p14:tracePt t="12148" x="11160125" y="1289050"/>
          <p14:tracePt t="12165" x="11152188" y="1296988"/>
          <p14:tracePt t="12172" x="11144250" y="1312863"/>
          <p14:tracePt t="12181" x="11128375" y="1322388"/>
          <p14:tracePt t="12198" x="11118850" y="1330325"/>
          <p14:tracePt t="12202" x="11110913" y="1338263"/>
          <p14:tracePt t="12210" x="11102975" y="1346200"/>
          <p14:tracePt t="12218" x="11095038" y="1362075"/>
          <p14:tracePt t="12231" x="11087100" y="1370013"/>
          <p14:tracePt t="12236" x="11063288" y="1370013"/>
          <p14:tracePt t="12243" x="11055350" y="1377950"/>
          <p14:tracePt t="12251" x="11047413" y="1377950"/>
          <p14:tracePt t="12265" x="11047413" y="1385888"/>
          <p14:tracePt t="12269" x="11039475" y="1385888"/>
          <p14:tracePt t="12275" x="11022013" y="1385888"/>
          <p14:tracePt t="12283" x="11014075" y="1385888"/>
          <p14:tracePt t="12331" x="11014075" y="1393825"/>
          <p14:tracePt t="12364" x="11006138" y="1393825"/>
          <p14:tracePt t="12388" x="10998200" y="1393825"/>
          <p14:tracePt t="12399" x="10998200" y="1385888"/>
          <p14:tracePt t="19248" x="10998200" y="1393825"/>
          <p14:tracePt t="19260" x="10998200" y="1401763"/>
          <p14:tracePt t="19264" x="11006138" y="1417638"/>
          <p14:tracePt t="19272" x="11014075" y="1427163"/>
          <p14:tracePt t="19280" x="11014075" y="1443038"/>
          <p14:tracePt t="19288" x="11022013" y="1450975"/>
          <p14:tracePt t="19298" x="11022013" y="1474788"/>
          <p14:tracePt t="19304" x="11022013" y="1490663"/>
          <p14:tracePt t="19312" x="11039475" y="1522413"/>
          <p14:tracePt t="19320" x="11039475" y="1547813"/>
          <p14:tracePt t="19336" x="11039475" y="1579563"/>
          <p14:tracePt t="19337" x="11039475" y="1619250"/>
          <p14:tracePt t="19344" x="11039475" y="1652588"/>
          <p14:tracePt t="19352" x="11039475" y="1700213"/>
          <p14:tracePt t="19364" x="11039475" y="1749425"/>
          <p14:tracePt t="19370" x="11039475" y="1797050"/>
          <p14:tracePt t="19376" x="11039475" y="1836738"/>
          <p14:tracePt t="19386" x="11022013" y="1885950"/>
          <p14:tracePt t="19394" x="11014075" y="1925638"/>
          <p14:tracePt t="19402" x="10998200" y="1958975"/>
          <p14:tracePt t="19410" x="10990263" y="1998663"/>
          <p14:tracePt t="19419" x="10982325" y="2030413"/>
          <p14:tracePt t="19425" x="10958513" y="2054225"/>
          <p14:tracePt t="19436" x="10950575" y="2095500"/>
          <p14:tracePt t="19441" x="10934700" y="2119313"/>
          <p14:tracePt t="19449" x="10909300" y="2151063"/>
          <p14:tracePt t="19457" x="10893425" y="2192338"/>
          <p14:tracePt t="19469" x="10861675" y="2216150"/>
          <p14:tracePt t="19476" x="10845800" y="2247900"/>
          <p14:tracePt t="19481" x="10837863" y="2255838"/>
          <p14:tracePt t="19489" x="10796588" y="2297113"/>
          <p14:tracePt t="19506" x="10780713" y="2320925"/>
          <p14:tracePt t="19507" x="10780713" y="2336800"/>
          <p14:tracePt t="19514" x="10741025" y="2368550"/>
          <p14:tracePt t="19521" x="10733088" y="2386013"/>
          <p14:tracePt t="19530" x="10699750" y="2409825"/>
          <p14:tracePt t="19537" x="10691813" y="2425700"/>
          <p14:tracePt t="19545" x="10675938" y="2457450"/>
          <p14:tracePt t="19553" x="10644188" y="2473325"/>
          <p14:tracePt t="19569" x="10594975" y="2522538"/>
          <p14:tracePt t="19577" x="10555288" y="2554288"/>
          <p14:tracePt t="19586" x="10523538" y="2578100"/>
          <p14:tracePt t="19597" x="10474325" y="2611438"/>
          <p14:tracePt t="19603" x="10426700" y="2643188"/>
          <p14:tracePt t="19610" x="10353675" y="2667000"/>
          <p14:tracePt t="19619" x="10296525" y="2700338"/>
          <p14:tracePt t="19626" x="10240963" y="2716213"/>
          <p14:tracePt t="19635" x="10167938" y="2732088"/>
          <p14:tracePt t="19642" x="10055225" y="2755900"/>
          <p14:tracePt t="19652" x="9966325" y="2763838"/>
          <p14:tracePt t="19661" x="9861550" y="2771775"/>
          <p14:tracePt t="19669" x="9756775" y="2771775"/>
          <p14:tracePt t="19676" x="9652000" y="2771775"/>
          <p14:tracePt t="19685" x="9594850" y="2771775"/>
          <p14:tracePt t="19690" x="9507538" y="2771775"/>
          <p14:tracePt t="19702" x="9466263" y="2771775"/>
          <p14:tracePt t="19706" x="9410700" y="2763838"/>
          <p14:tracePt t="19714" x="9361488" y="2763838"/>
          <p14:tracePt t="19722" x="9337675" y="2755900"/>
          <p14:tracePt t="19740" x="9313863" y="2755900"/>
          <p14:tracePt t="19740" x="9297988" y="2747963"/>
          <p14:tracePt t="19747" x="9288463" y="2747963"/>
          <p14:tracePt t="19765" x="9288463" y="2732088"/>
          <p14:tracePt t="19779" x="9280525" y="2724150"/>
          <p14:tracePt t="19819" x="9280525" y="2716213"/>
          <p14:tracePt t="19827" x="9280525" y="2708275"/>
          <p14:tracePt t="19836" x="9280525" y="2700338"/>
          <p14:tracePt t="19843" x="9280525" y="2674938"/>
          <p14:tracePt t="19852" x="9288463" y="2659063"/>
          <p14:tracePt t="19859" x="9305925" y="2627313"/>
          <p14:tracePt t="19870" x="9337675" y="2611438"/>
          <p14:tracePt t="19876" x="9361488" y="2570163"/>
          <p14:tracePt t="19886" x="9385300" y="2562225"/>
          <p14:tracePt t="19892" x="9402763" y="2538413"/>
          <p14:tracePt t="19903" x="9434513" y="2522538"/>
          <p14:tracePt t="19908" x="9450388" y="2506663"/>
          <p14:tracePt t="19915" x="9466263" y="2490788"/>
          <p14:tracePt t="19924" x="9490075" y="2490788"/>
          <p14:tracePt t="19937" x="9507538" y="2473325"/>
          <p14:tracePt t="19944" x="9523413" y="2465388"/>
          <p14:tracePt t="19948" x="9539288" y="2465388"/>
          <p14:tracePt t="19956" x="9563100" y="2457450"/>
          <p14:tracePt t="19968" x="9594850" y="2457450"/>
          <p14:tracePt t="19972" x="9620250" y="2457450"/>
          <p14:tracePt t="19980" x="9652000" y="2457450"/>
          <p14:tracePt t="19988" x="9691688" y="2457450"/>
          <p14:tracePt t="19997" x="9725025" y="2457450"/>
          <p14:tracePt t="20004" x="9764713" y="2457450"/>
          <p14:tracePt t="20012" x="9805988" y="2457450"/>
          <p14:tracePt t="20020" x="9853613" y="2457450"/>
          <p14:tracePt t="20036" x="9885363" y="2457450"/>
          <p14:tracePt t="20037" x="9926638" y="2449513"/>
          <p14:tracePt t="20045" x="9966325" y="2449513"/>
          <p14:tracePt t="20053" x="9990138" y="2449513"/>
          <p14:tracePt t="20069" x="10071100" y="2449513"/>
          <p14:tracePt t="20076" x="10086975" y="2449513"/>
          <p14:tracePt t="20086" x="10136188" y="2449513"/>
          <p14:tracePt t="20103" x="10183813" y="2465388"/>
          <p14:tracePt t="20110" x="10191750" y="2473325"/>
          <p14:tracePt t="20120" x="10217150" y="2473325"/>
          <p14:tracePt t="20128" x="10225088" y="2490788"/>
          <p14:tracePt t="20136" x="10233025" y="2490788"/>
          <p14:tracePt t="20142" x="10240963" y="2490788"/>
          <p14:tracePt t="20153" x="10240963" y="2498725"/>
          <p14:tracePt t="20165" x="10248900" y="2498725"/>
          <p14:tracePt t="22040" x="10264775" y="2498725"/>
          <p14:tracePt t="22048" x="10272713" y="2498725"/>
          <p14:tracePt t="22056" x="10272713" y="2506663"/>
          <p14:tracePt t="22067" x="10288588" y="2514600"/>
          <p14:tracePt t="22075" x="10296525" y="2546350"/>
          <p14:tracePt t="22080" x="10313988" y="2570163"/>
          <p14:tracePt t="22089" x="10321925" y="2603500"/>
          <p14:tracePt t="22097" x="10321925" y="2619375"/>
          <p14:tracePt t="22105" x="10329863" y="2651125"/>
          <p14:tracePt t="22113" x="10337800" y="2692400"/>
          <p14:tracePt t="22121" x="10337800" y="2708275"/>
          <p14:tracePt t="22130" x="10337800" y="2747963"/>
          <p14:tracePt t="22137" x="10337800" y="2771775"/>
          <p14:tracePt t="22145" x="10337800" y="2805113"/>
          <p14:tracePt t="22153" x="10337800" y="2844800"/>
          <p14:tracePt t="22164" x="10337800" y="2876550"/>
          <p14:tracePt t="22169" x="10337800" y="2917825"/>
          <p14:tracePt t="22177" x="10337800" y="2965450"/>
          <p14:tracePt t="22186" x="10329863" y="2989263"/>
          <p14:tracePt t="22197" x="10313988" y="3038475"/>
          <p14:tracePt t="22202" x="10280650" y="3070225"/>
          <p14:tracePt t="22209" x="10240963" y="3109913"/>
          <p14:tracePt t="22219" x="10207625" y="3135313"/>
          <p14:tracePt t="22226" x="10160000" y="3167063"/>
          <p14:tracePt t="22236" x="10094913" y="3190875"/>
          <p14:tracePt t="22243" x="10039350" y="3214688"/>
          <p14:tracePt t="22252" x="9974263" y="3224213"/>
          <p14:tracePt t="22258" x="9918700" y="3232150"/>
          <p14:tracePt t="22269" x="9861550" y="3240088"/>
          <p14:tracePt t="22274" x="9829800" y="3255963"/>
          <p14:tracePt t="22282" x="9796463" y="3255963"/>
          <p14:tracePt t="22290" x="9756775" y="3255963"/>
          <p14:tracePt t="22306" x="9725025" y="3255963"/>
          <p14:tracePt t="22307" x="9699625" y="3255963"/>
          <p14:tracePt t="22314" x="9691688" y="3255963"/>
          <p14:tracePt t="22322" x="9675813" y="3255963"/>
          <p14:tracePt t="22332" x="9667875" y="3255963"/>
          <p14:tracePt t="22339" x="9659938" y="3255963"/>
          <p14:tracePt t="22346" x="9652000" y="3255963"/>
          <p14:tracePt t="22363" x="9644063" y="3240088"/>
          <p14:tracePt t="22386" x="9628188" y="3240088"/>
          <p14:tracePt t="22402" x="9628188" y="3232150"/>
          <p14:tracePt t="22443" x="9628188" y="3224213"/>
          <p14:tracePt t="22461" x="9628188" y="3214688"/>
          <p14:tracePt t="22475" x="9628188" y="3206750"/>
          <p14:tracePt t="22483" x="9628188" y="3190875"/>
          <p14:tracePt t="22515" x="9628188" y="3182938"/>
          <p14:tracePt t="22539" x="9644063" y="3175000"/>
          <p14:tracePt t="22547" x="9652000" y="3175000"/>
          <p14:tracePt t="22557" x="9667875" y="3167063"/>
          <p14:tracePt t="22566" x="9691688" y="3159125"/>
          <p14:tracePt t="22574" x="9709150" y="3159125"/>
          <p14:tracePt t="22579" x="9725025" y="3159125"/>
          <p14:tracePt t="22590" x="9756775" y="3159125"/>
          <p14:tracePt t="22598" x="9780588" y="3159125"/>
          <p14:tracePt t="22607" x="9813925" y="3159125"/>
          <p14:tracePt t="22614" x="9845675" y="3159125"/>
          <p14:tracePt t="22623" x="9861550" y="3182938"/>
          <p14:tracePt t="22628" x="9877425" y="3206750"/>
          <p14:tracePt t="22640" x="9901238" y="3232150"/>
          <p14:tracePt t="22644" x="9918700" y="3271838"/>
          <p14:tracePt t="22652" x="9934575" y="3311525"/>
          <p14:tracePt t="22663" x="9950450" y="3360738"/>
          <p14:tracePt t="22671" x="9966325" y="3392488"/>
          <p14:tracePt t="22676" x="9974263" y="3441700"/>
          <p14:tracePt t="22684" x="9974263" y="3489325"/>
          <p14:tracePt t="22692" x="9974263" y="3538538"/>
          <p14:tracePt t="22702" x="9974263" y="3578225"/>
          <p14:tracePt t="22708" x="9974263" y="3625850"/>
          <p14:tracePt t="22716" x="9958388" y="3667125"/>
          <p14:tracePt t="22725" x="9926638" y="3690938"/>
          <p14:tracePt t="22734" x="9885363" y="3714750"/>
          <p14:tracePt t="22740" x="9853613" y="3730625"/>
          <p14:tracePt t="22749" x="9796463" y="3748088"/>
          <p14:tracePt t="22757" x="9732963" y="3748088"/>
          <p14:tracePt t="22765" x="9675813" y="3748088"/>
          <p14:tracePt t="22773" x="9659938" y="3748088"/>
          <p14:tracePt t="22782" x="9628188" y="3748088"/>
          <p14:tracePt t="48436" x="9620250" y="3748088"/>
          <p14:tracePt t="48444" x="9571038" y="3771900"/>
          <p14:tracePt t="48452" x="9498013" y="3787775"/>
          <p14:tracePt t="48460" x="9345613" y="3827463"/>
          <p14:tracePt t="48468" x="9280525" y="3827463"/>
          <p14:tracePt t="48476" x="9128125" y="3835400"/>
          <p14:tracePt t="48484" x="8982075" y="3843338"/>
          <p14:tracePt t="48496" x="8845550" y="3843338"/>
          <p14:tracePt t="48500" x="8789988" y="3843338"/>
          <p14:tracePt t="48508" x="8675688" y="3843338"/>
          <p14:tracePt t="48516" x="8578850" y="3843338"/>
          <p14:tracePt t="48526" x="8515350" y="3843338"/>
          <p14:tracePt t="48533" x="8442325" y="3835400"/>
          <p14:tracePt t="48541" x="8386763" y="3819525"/>
          <p14:tracePt t="48549" x="8337550" y="3795713"/>
          <p14:tracePt t="48557" x="8297863" y="3787775"/>
          <p14:tracePt t="48565" x="8208963" y="3756025"/>
          <p14:tracePt t="48573" x="8151813" y="3738563"/>
          <p14:tracePt t="48582" x="8112125" y="3722688"/>
          <p14:tracePt t="48593" x="8047038" y="3698875"/>
          <p14:tracePt t="48599" x="7966075" y="3690938"/>
          <p14:tracePt t="48606" x="7910513" y="3683000"/>
          <p14:tracePt t="48615" x="7853363" y="3683000"/>
          <p14:tracePt t="48622" x="7821613" y="3675063"/>
          <p14:tracePt t="48632" x="7789863" y="3675063"/>
          <p14:tracePt t="48638" x="7748588" y="3675063"/>
          <p14:tracePt t="48648" x="7732713" y="3667125"/>
          <p14:tracePt t="48657" x="7708900" y="3667125"/>
          <p14:tracePt t="48665" x="7700963" y="3667125"/>
          <p14:tracePt t="48669" x="7693025" y="3651250"/>
          <p14:tracePt t="48677" x="7685088" y="3643313"/>
          <p14:tracePt t="48686" x="7677150" y="3633788"/>
          <p14:tracePt t="48702" x="7659688" y="3633788"/>
          <p14:tracePt t="48703" x="7651750" y="3633788"/>
          <p14:tracePt t="48710" x="7635875" y="3625850"/>
          <p14:tracePt t="48718" x="7627938" y="3625850"/>
          <p14:tracePt t="48726" x="7604125" y="3625850"/>
          <p14:tracePt t="48734" x="7588250" y="3625850"/>
          <p14:tracePt t="48742" x="7562850" y="3625850"/>
          <p14:tracePt t="48750" x="7539038" y="3625850"/>
          <p14:tracePt t="48760" x="7507288" y="3625850"/>
          <p14:tracePt t="48766" x="7483475" y="3625850"/>
          <p14:tracePt t="48774" x="7442200" y="3625850"/>
          <p14:tracePt t="48782" x="7402513" y="3625850"/>
          <p14:tracePt t="48793" x="7378700" y="3594100"/>
          <p14:tracePt t="48799" x="7337425" y="3578225"/>
          <p14:tracePt t="48806" x="7297738" y="3546475"/>
          <p14:tracePt t="48815" x="7265988" y="3497263"/>
          <p14:tracePt t="48822" x="7232650" y="3473450"/>
          <p14:tracePt t="48832" x="7216775" y="3465513"/>
          <p14:tracePt t="48839" x="7192963" y="3433763"/>
          <p14:tracePt t="48848" x="7177088" y="3416300"/>
          <p14:tracePt t="48854" x="7159625" y="3408363"/>
          <p14:tracePt t="48865" x="7143750" y="3392488"/>
          <p14:tracePt t="48873" x="7135813" y="3392488"/>
          <p14:tracePt t="48879" x="7119938" y="3392488"/>
          <p14:tracePt t="48887" x="7112000" y="3392488"/>
          <p14:tracePt t="48898" x="7096125" y="3392488"/>
          <p14:tracePt t="48903" x="7088188" y="3392488"/>
          <p14:tracePt t="48911" x="7072313" y="3408363"/>
          <p14:tracePt t="48919" x="7064375" y="3408363"/>
          <p14:tracePt t="48931" x="7046913" y="3416300"/>
          <p14:tracePt t="48939" x="7038975" y="3416300"/>
          <p14:tracePt t="48943" x="7031038" y="3424238"/>
          <p14:tracePt t="48951" x="7023100" y="3424238"/>
          <p14:tracePt t="49032" x="7031038" y="3424238"/>
          <p14:tracePt t="49080" x="7023100" y="3433763"/>
          <p14:tracePt t="49090" x="7007225" y="3441700"/>
          <p14:tracePt t="49097" x="6975475" y="3449638"/>
          <p14:tracePt t="49107" x="6934200" y="3465513"/>
          <p14:tracePt t="49112" x="6902450" y="3473450"/>
          <p14:tracePt t="49123" x="6862763" y="3473450"/>
          <p14:tracePt t="49130" x="6821488" y="3473450"/>
          <p14:tracePt t="49136" x="6813550" y="3473450"/>
          <p14:tracePt t="49144" x="6781800" y="3465513"/>
          <p14:tracePt t="49152" x="6773863" y="3465513"/>
          <p14:tracePt t="49163" x="6765925" y="3449638"/>
          <p14:tracePt t="49171" x="6757988" y="3449638"/>
          <p14:tracePt t="49209" x="6765925" y="3449638"/>
          <p14:tracePt t="49217" x="6773863" y="3465513"/>
          <p14:tracePt t="49228" x="6781800" y="3465513"/>
          <p14:tracePt t="49233" x="6781800" y="3473450"/>
          <p14:tracePt t="52177" x="6797675" y="3473450"/>
          <p14:tracePt t="52189" x="6829425" y="3497263"/>
          <p14:tracePt t="52194" x="6878638" y="3594100"/>
          <p14:tracePt t="52201" x="6918325" y="3730625"/>
          <p14:tracePt t="52218" x="7015163" y="4094163"/>
          <p14:tracePt t="52227" x="7038975" y="4303713"/>
          <p14:tracePt t="52236" x="7046913" y="4497388"/>
          <p14:tracePt t="52243" x="7064375" y="4859338"/>
          <p14:tracePt t="52255" x="7064375" y="5221288"/>
          <p14:tracePt t="52260" x="7046913" y="5576888"/>
          <p14:tracePt t="52270" x="6967538" y="5891213"/>
          <p14:tracePt t="52287" x="6878638" y="6148388"/>
          <p14:tracePt t="52288" x="6765925" y="6399213"/>
          <p14:tracePt t="52293" x="6708775" y="6496050"/>
          <p14:tracePt t="52303" x="6596063" y="6688138"/>
          <p14:tracePt t="52310" x="6475413" y="6850063"/>
        </p14:tracePtLst>
      </p14:laserTraceLst>
    </p:ext>
  </p:extLs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001AFEA-2442-4A9F-BA37-8C469F306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2887337-8691-DD72-13F3-9E0E7C9D68F2}"/>
              </a:ext>
            </a:extLst>
          </p:cNvPr>
          <p:cNvSpPr>
            <a:spLocks noGrp="1"/>
          </p:cNvSpPr>
          <p:nvPr>
            <p:ph type="title"/>
          </p:nvPr>
        </p:nvSpPr>
        <p:spPr>
          <a:xfrm>
            <a:off x="970908" y="637046"/>
            <a:ext cx="5174207" cy="2971473"/>
          </a:xfrm>
        </p:spPr>
        <p:txBody>
          <a:bodyPr vert="horz" lIns="91440" tIns="45720" rIns="91440" bIns="45720" rtlCol="0" anchor="b">
            <a:normAutofit/>
          </a:bodyPr>
          <a:lstStyle/>
          <a:p>
            <a:r>
              <a:rPr lang="en-US" sz="6000" kern="1200">
                <a:solidFill>
                  <a:srgbClr val="FFFFFF"/>
                </a:solidFill>
                <a:latin typeface="+mj-lt"/>
                <a:ea typeface="+mj-ea"/>
                <a:cs typeface="+mj-cs"/>
              </a:rPr>
              <a:t>Mamba</a:t>
            </a:r>
          </a:p>
        </p:txBody>
      </p:sp>
      <p:sp>
        <p:nvSpPr>
          <p:cNvPr id="29" name="Freeform: Shape 2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lock Arc 3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Shape 3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4"/>
          </a:solidFill>
          <a:ln w="9525" cap="flat">
            <a:noFill/>
            <a:prstDash val="solid"/>
            <a:miter/>
          </a:ln>
        </p:spPr>
        <p:txBody>
          <a:bodyPr rtlCol="0" anchor="ctr"/>
          <a:lstStyle/>
          <a:p>
            <a:endParaRPr lang="en-US" dirty="0"/>
          </a:p>
        </p:txBody>
      </p:sp>
      <p:cxnSp>
        <p:nvCxnSpPr>
          <p:cNvPr id="37" name="Straight Connector 36">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4"/>
          </a:solidFill>
          <a:ln w="9525" cap="flat">
            <a:noFill/>
            <a:prstDash val="solid"/>
            <a:miter/>
          </a:ln>
        </p:spPr>
        <p:txBody>
          <a:bodyPr rtlCol="0" anchor="ctr"/>
          <a:lstStyle/>
          <a:p>
            <a:endParaRPr lang="en-US"/>
          </a:p>
        </p:txBody>
      </p:sp>
      <p:sp>
        <p:nvSpPr>
          <p:cNvPr id="41" name="Arc 40">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872052">
            <a:off x="6113252"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847002"/>
      </p:ext>
    </p:extLst>
  </p:cSld>
  <p:clrMapOvr>
    <a:masterClrMapping/>
  </p:clrMapOvr>
  <mc:AlternateContent xmlns:mc="http://schemas.openxmlformats.org/markup-compatibility/2006" xmlns:p14="http://schemas.microsoft.com/office/powerpoint/2010/main">
    <mc:Choice Requires="p14">
      <p:transition spd="slow" p14:dur="2000" advTm="1200"/>
    </mc:Choice>
    <mc:Fallback xmlns="">
      <p:transition spd="slow" advTm="1200"/>
    </mc:Fallback>
  </mc:AlternateContent>
  <p:extLst>
    <p:ext uri="{3A86A75C-4F4B-4683-9AE1-C65F6400EC91}">
      <p14:laserTraceLst xmlns:p14="http://schemas.microsoft.com/office/powerpoint/2010/main">
        <p14:tracePtLst>
          <p14:tracePt t="383" x="5289550" y="6784975"/>
          <p14:tracePt t="392" x="5265738" y="6616700"/>
          <p14:tracePt t="403" x="5257800" y="6381750"/>
          <p14:tracePt t="411" x="5257800" y="6334125"/>
          <p14:tracePt t="418" x="5257800" y="6245225"/>
          <p14:tracePt t="428" x="5289550" y="6173788"/>
          <p14:tracePt t="440" x="5329238" y="6148388"/>
          <p14:tracePt t="446" x="5418138" y="6148388"/>
          <p14:tracePt t="451" x="5483225" y="6181725"/>
          <p14:tracePt t="461" x="5540375" y="6237288"/>
          <p14:tracePt t="466" x="5627688" y="6334125"/>
          <p14:tracePt t="479" x="5668963" y="6391275"/>
          <p14:tracePt t="486" x="5724525" y="6478588"/>
          <p14:tracePt t="498" x="5773738" y="6559550"/>
          <p14:tracePt t="499" x="5829300" y="6705600"/>
          <p14:tracePt t="514" x="5837238" y="6792913"/>
        </p14:tracePtLst>
      </p14:laserTraceLst>
    </p:ext>
  </p:extLs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C217A2-64B0-7D77-1EF5-F7548BC03934}"/>
              </a:ext>
            </a:extLst>
          </p:cNvPr>
          <p:cNvSpPr>
            <a:spLocks noGrp="1"/>
          </p:cNvSpPr>
          <p:nvPr>
            <p:ph type="title"/>
          </p:nvPr>
        </p:nvSpPr>
        <p:spPr>
          <a:xfrm>
            <a:off x="5297762" y="329184"/>
            <a:ext cx="6251110" cy="1783080"/>
          </a:xfrm>
        </p:spPr>
        <p:txBody>
          <a:bodyPr anchor="b">
            <a:normAutofit/>
          </a:bodyPr>
          <a:lstStyle/>
          <a:p>
            <a:r>
              <a:rPr lang="en-US" sz="5400"/>
              <a:t>Mamba</a:t>
            </a:r>
          </a:p>
        </p:txBody>
      </p:sp>
      <p:pic>
        <p:nvPicPr>
          <p:cNvPr id="16" name="Picture 15" descr="Maze">
            <a:extLst>
              <a:ext uri="{FF2B5EF4-FFF2-40B4-BE49-F238E27FC236}">
                <a16:creationId xmlns:a16="http://schemas.microsoft.com/office/drawing/2014/main" id="{658F7107-3EF0-FFA7-58A5-1E753E456EA9}"/>
              </a:ext>
            </a:extLst>
          </p:cNvPr>
          <p:cNvPicPr>
            <a:picLocks noChangeAspect="1"/>
          </p:cNvPicPr>
          <p:nvPr/>
        </p:nvPicPr>
        <p:blipFill rotWithShape="1">
          <a:blip r:embed="rId2"/>
          <a:srcRect l="24274" r="3039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A2497E-ACE0-AAE2-FD62-80FF96341667}"/>
              </a:ext>
            </a:extLst>
          </p:cNvPr>
          <p:cNvSpPr>
            <a:spLocks noGrp="1"/>
          </p:cNvSpPr>
          <p:nvPr>
            <p:ph idx="1"/>
          </p:nvPr>
        </p:nvSpPr>
        <p:spPr>
          <a:xfrm>
            <a:off x="5297762" y="2706624"/>
            <a:ext cx="6251110" cy="3483864"/>
          </a:xfrm>
        </p:spPr>
        <p:txBody>
          <a:bodyPr>
            <a:normAutofit/>
          </a:bodyPr>
          <a:lstStyle/>
          <a:p>
            <a:r>
              <a:rPr lang="en-US" sz="2200">
                <a:latin typeface="SFRM0900"/>
              </a:rPr>
              <a:t>Mamba has several improvements in comparison with previous methods:</a:t>
            </a:r>
          </a:p>
          <a:p>
            <a:pPr lvl="1"/>
            <a:r>
              <a:rPr lang="en-US" sz="2200">
                <a:effectLst/>
                <a:latin typeface="SFRM0900"/>
              </a:rPr>
              <a:t>Introduces discrete modalities, allowing the model to selectively propagate or forget information along the sequence length </a:t>
            </a:r>
          </a:p>
          <a:p>
            <a:pPr lvl="1"/>
            <a:r>
              <a:rPr lang="en-US" sz="2200">
                <a:latin typeface="SFRM0900"/>
              </a:rPr>
              <a:t>Introduces </a:t>
            </a:r>
            <a:r>
              <a:rPr lang="en-US" sz="2200">
                <a:effectLst/>
                <a:latin typeface="SFRM0900"/>
              </a:rPr>
              <a:t>hardware-aware parallel algorithm in recurrent mode </a:t>
            </a:r>
          </a:p>
          <a:p>
            <a:r>
              <a:rPr lang="en-US" sz="2200">
                <a:effectLst/>
                <a:latin typeface="SFRM0900"/>
              </a:rPr>
              <a:t>these selective features are integrated into a simplified end-to-end neural network architecture without attention or even MLP blocks </a:t>
            </a:r>
          </a:p>
          <a:p>
            <a:endParaRPr lang="en-US" sz="2200"/>
          </a:p>
          <a:p>
            <a:endParaRPr lang="en-US" sz="2200">
              <a:effectLst/>
              <a:latin typeface="SFRM0900"/>
            </a:endParaRPr>
          </a:p>
          <a:p>
            <a:endParaRPr lang="en-US" sz="2200"/>
          </a:p>
        </p:txBody>
      </p:sp>
    </p:spTree>
    <p:extLst>
      <p:ext uri="{BB962C8B-B14F-4D97-AF65-F5344CB8AC3E}">
        <p14:creationId xmlns:p14="http://schemas.microsoft.com/office/powerpoint/2010/main" val="51369011"/>
      </p:ext>
    </p:extLst>
  </p:cSld>
  <p:clrMapOvr>
    <a:masterClrMapping/>
  </p:clrMapOvr>
  <mc:AlternateContent xmlns:mc="http://schemas.openxmlformats.org/markup-compatibility/2006" xmlns:p14="http://schemas.microsoft.com/office/powerpoint/2010/main">
    <mc:Choice Requires="p14">
      <p:transition spd="slow" p14:dur="2000" advTm="39763"/>
    </mc:Choice>
    <mc:Fallback xmlns="">
      <p:transition spd="slow" advTm="39763"/>
    </mc:Fallback>
  </mc:AlternateContent>
  <p:extLst>
    <p:ext uri="{3A86A75C-4F4B-4683-9AE1-C65F6400EC91}">
      <p14:laserTraceLst xmlns:p14="http://schemas.microsoft.com/office/powerpoint/2010/main">
        <p14:tracePtLst>
          <p14:tracePt t="324" x="5386388" y="6826250"/>
          <p14:tracePt t="332" x="5386388" y="6784975"/>
          <p14:tracePt t="342" x="5386388" y="6696075"/>
          <p14:tracePt t="348" x="5386388" y="6632575"/>
          <p14:tracePt t="355" x="5394325" y="6559550"/>
          <p14:tracePt t="365" x="5426075" y="6478588"/>
          <p14:tracePt t="371" x="5475288" y="6381750"/>
          <p14:tracePt t="381" x="5522913" y="6253163"/>
          <p14:tracePt t="388" x="5580063" y="6148388"/>
          <p14:tracePt t="397" x="5595938" y="6100763"/>
          <p14:tracePt t="402" x="5653088" y="6003925"/>
          <p14:tracePt t="409" x="5716588" y="5922963"/>
          <p14:tracePt t="420" x="5773738" y="5842000"/>
          <p14:tracePt t="426" x="5837238" y="5786438"/>
          <p14:tracePt t="434" x="5894388" y="5737225"/>
          <p14:tracePt t="441" x="5951538" y="5713413"/>
          <p14:tracePt t="455" x="6007100" y="5681663"/>
          <p14:tracePt t="461" x="6064250" y="5673725"/>
          <p14:tracePt t="466" x="6088063" y="5673725"/>
          <p14:tracePt t="473" x="6127750" y="5673725"/>
          <p14:tracePt t="488" x="6153150" y="5665788"/>
          <p14:tracePt t="495" x="6184900" y="5665788"/>
          <p14:tracePt t="499" x="6192838" y="5665788"/>
          <p14:tracePt t="507" x="6208713" y="5665788"/>
          <p14:tracePt t="513" x="6216650" y="5665788"/>
          <p14:tracePt t="529" x="6232525" y="5665788"/>
          <p14:tracePt t="547" x="6232525" y="5681663"/>
          <p14:tracePt t="554" x="6232525" y="5697538"/>
          <p14:tracePt t="561" x="6232525" y="5737225"/>
          <p14:tracePt t="571" x="6232525" y="5770563"/>
          <p14:tracePt t="579" x="6232525" y="5802313"/>
          <p14:tracePt t="588" x="6208713" y="5842000"/>
          <p14:tracePt t="595" x="6184900" y="5875338"/>
          <p14:tracePt t="604" x="6161088" y="5899150"/>
          <p14:tracePt t="611" x="6127750" y="5922963"/>
          <p14:tracePt t="621" x="6056313" y="5954713"/>
          <p14:tracePt t="628" x="5999163" y="5972175"/>
          <p14:tracePt t="634" x="5910263" y="5972175"/>
          <p14:tracePt t="645" x="5821363" y="5972175"/>
          <p14:tracePt t="655" x="5724525" y="5972175"/>
          <p14:tracePt t="662" x="5619750" y="5972175"/>
          <p14:tracePt t="671" x="5572125" y="5954713"/>
          <p14:tracePt t="675" x="5483225" y="5930900"/>
          <p14:tracePt t="688" x="5467350" y="5922963"/>
          <p14:tracePt t="694" x="5410200" y="5899150"/>
          <p14:tracePt t="704" x="5354638" y="5849938"/>
          <p14:tracePt t="709" x="5329238" y="5834063"/>
          <p14:tracePt t="715" x="5321300" y="5802313"/>
          <p14:tracePt t="723" x="5321300" y="5778500"/>
          <p14:tracePt t="730" x="5321300" y="5745163"/>
          <p14:tracePt t="739" x="5321300" y="5713413"/>
          <p14:tracePt t="748" x="5354638" y="5681663"/>
          <p14:tracePt t="755" x="5378450" y="5640388"/>
          <p14:tracePt t="763" x="5410200" y="5616575"/>
          <p14:tracePt t="771" x="5443538" y="5584825"/>
          <p14:tracePt t="779" x="5491163" y="5561013"/>
          <p14:tracePt t="788" x="5530850" y="5527675"/>
          <p14:tracePt t="795" x="5580063" y="5519738"/>
          <p14:tracePt t="805" x="5595938" y="5511800"/>
          <p14:tracePt t="813" x="5627688" y="5487988"/>
          <p14:tracePt t="822" x="5653088" y="5487988"/>
          <p14:tracePt t="827" x="5684838" y="5480050"/>
          <p14:tracePt t="837" x="5692775" y="5472113"/>
          <p14:tracePt t="845" x="5700713" y="5472113"/>
          <p14:tracePt t="855" x="5716588" y="5472113"/>
          <p14:tracePt t="871" x="5724525" y="5472113"/>
          <p14:tracePt t="1157" x="5716588" y="5464175"/>
          <p14:tracePt t="1165" x="5684838" y="5440363"/>
          <p14:tracePt t="1175" x="5668963" y="5430838"/>
          <p14:tracePt t="1181" x="5645150" y="5422900"/>
          <p14:tracePt t="1189" x="5627688" y="5407025"/>
          <p14:tracePt t="1197" x="5588000" y="5375275"/>
          <p14:tracePt t="1205" x="5564188" y="5343525"/>
          <p14:tracePt t="1214" x="5530850" y="5318125"/>
          <p14:tracePt t="1221" x="5507038" y="5270500"/>
          <p14:tracePt t="1229" x="5483225" y="5221288"/>
          <p14:tracePt t="1239" x="5467350" y="5133975"/>
          <p14:tracePt t="1246" x="5459413" y="5068888"/>
          <p14:tracePt t="1254" x="5459413" y="4995863"/>
          <p14:tracePt t="1261" x="5459413" y="4956175"/>
          <p14:tracePt t="1272" x="5459413" y="4924425"/>
          <p14:tracePt t="1278" x="5459413" y="4875213"/>
          <p14:tracePt t="1288" x="5459413" y="4843463"/>
          <p14:tracePt t="1295" x="5459413" y="4819650"/>
          <p14:tracePt t="1304" x="5459413" y="4803775"/>
          <p14:tracePt t="1312" x="5459413" y="4778375"/>
          <p14:tracePt t="1326" x="5459413" y="4770438"/>
          <p14:tracePt t="1342" x="5459413" y="4762500"/>
          <p14:tracePt t="1350" x="5467350" y="4754563"/>
          <p14:tracePt t="1358" x="5467350" y="4746625"/>
          <p14:tracePt t="1366" x="5475288" y="4738688"/>
          <p14:tracePt t="1380" x="5483225" y="4722813"/>
          <p14:tracePt t="1384" x="5491163" y="4706938"/>
          <p14:tracePt t="1391" x="5491163" y="4699000"/>
          <p14:tracePt t="1398" x="5507038" y="4689475"/>
          <p14:tracePt t="1407" x="5514975" y="4673600"/>
          <p14:tracePt t="1656" x="5514975" y="4657725"/>
          <p14:tracePt t="1664" x="5514975" y="4625975"/>
          <p14:tracePt t="1672" x="5514975" y="4602163"/>
          <p14:tracePt t="1683" x="5522913" y="4584700"/>
          <p14:tracePt t="1688" x="5530850" y="4552950"/>
          <p14:tracePt t="1696" x="5530850" y="4545013"/>
          <p14:tracePt t="1704" x="5540375" y="4513263"/>
          <p14:tracePt t="1713" x="5548313" y="4489450"/>
          <p14:tracePt t="1720" x="5564188" y="4464050"/>
          <p14:tracePt t="1729" x="5572125" y="4448175"/>
          <p14:tracePt t="1736" x="5580063" y="4440238"/>
          <p14:tracePt t="1746" x="5588000" y="4416425"/>
          <p14:tracePt t="1763" x="5595938" y="4408488"/>
          <p14:tracePt t="2404" x="5580063" y="4384675"/>
          <p14:tracePt t="2416" x="5548313" y="4343400"/>
          <p14:tracePt t="2420" x="5530850" y="4303713"/>
          <p14:tracePt t="2429" x="5507038" y="4246563"/>
          <p14:tracePt t="2437" x="5483225" y="4198938"/>
          <p14:tracePt t="2446" x="5475288" y="4149725"/>
          <p14:tracePt t="2455" x="5467350" y="4102100"/>
          <p14:tracePt t="2463" x="5467350" y="4060825"/>
          <p14:tracePt t="2470" x="5467350" y="4029075"/>
          <p14:tracePt t="2480" x="5467350" y="3957638"/>
          <p14:tracePt t="2488" x="5467350" y="3908425"/>
          <p14:tracePt t="2497" x="5491163" y="3868738"/>
          <p14:tracePt t="2504" x="5530850" y="3827463"/>
          <p14:tracePt t="2513" x="5572125" y="3795713"/>
          <p14:tracePt t="2522" x="5619750" y="3779838"/>
          <p14:tracePt t="2530" x="5627688" y="3771900"/>
          <p14:tracePt t="2537" x="5668963" y="3756025"/>
          <p14:tracePt t="2546" x="5692775" y="3738563"/>
          <p14:tracePt t="2555" x="5716588" y="3738563"/>
          <p14:tracePt t="2564" x="5724525" y="3738563"/>
          <p14:tracePt t="2570" x="5741988" y="3730625"/>
          <p14:tracePt t="2589" x="5749925" y="3730625"/>
          <p14:tracePt t="2622" x="5749925" y="3748088"/>
          <p14:tracePt t="2630" x="5765800" y="3803650"/>
          <p14:tracePt t="2641" x="5773738" y="3876675"/>
          <p14:tracePt t="2648" x="5789613" y="3973513"/>
          <p14:tracePt t="2654" x="5797550" y="4078288"/>
          <p14:tracePt t="2663" x="5805488" y="4191000"/>
          <p14:tracePt t="2670" x="5821363" y="4311650"/>
          <p14:tracePt t="2680" x="5821363" y="4440238"/>
          <p14:tracePt t="2686" x="5821363" y="4560888"/>
          <p14:tracePt t="2696" x="5821363" y="4706938"/>
          <p14:tracePt t="2702" x="5821363" y="4843463"/>
          <p14:tracePt t="2713" x="5805488" y="4995863"/>
          <p14:tracePt t="2720" x="5797550" y="5149850"/>
          <p14:tracePt t="2729" x="5781675" y="5310188"/>
          <p14:tracePt t="2735" x="5773738" y="5440363"/>
          <p14:tracePt t="2742" x="5749925" y="5584825"/>
          <p14:tracePt t="2751" x="5741988" y="5632450"/>
          <p14:tracePt t="2759" x="5732463" y="5729288"/>
          <p14:tracePt t="2767" x="5716588" y="5794375"/>
          <p14:tracePt t="2780" x="5684838" y="5849938"/>
          <p14:tracePt t="2784" x="5668963" y="5899150"/>
          <p14:tracePt t="2791" x="5627688" y="5938838"/>
          <p14:tracePt t="2799" x="5580063" y="5946775"/>
          <p14:tracePt t="2968" x="5588000" y="5946775"/>
          <p14:tracePt t="2985" x="5773738" y="5946775"/>
          <p14:tracePt t="3005" x="5999163" y="6019800"/>
          <p14:tracePt t="3011" x="6103938" y="6084888"/>
          <p14:tracePt t="3016" x="6216650" y="6181725"/>
          <p14:tracePt t="3024" x="6394450" y="6342063"/>
          <p14:tracePt t="3032" x="6459538" y="6438900"/>
          <p14:tracePt t="3045" x="6580188" y="6608763"/>
          <p14:tracePt t="3049" x="6661150" y="6753225"/>
          <p14:tracePt t="3056" x="6669088" y="6810375"/>
          <p14:tracePt t="3802"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85A9C4D-BF9A-3B8F-F2A9-82E53CB0CF60}"/>
                  </a:ext>
                </a:extLst>
              </p:cNvPr>
              <p:cNvSpPr>
                <a:spLocks noGrp="1"/>
              </p:cNvSpPr>
              <p:nvPr>
                <p:ph idx="1"/>
              </p:nvPr>
            </p:nvSpPr>
            <p:spPr/>
            <p:txBody>
              <a:bodyPr>
                <a:normAutofit fontScale="92500" lnSpcReduction="10000"/>
              </a:bodyPr>
              <a:lstStyle/>
              <a:p>
                <a:r>
                  <a:rPr lang="en-CA"/>
                  <a:t>Let </a:t>
                </a:r>
                <a14:m>
                  <m:oMath xmlns:m="http://schemas.openxmlformats.org/officeDocument/2006/math">
                    <m:r>
                      <a:rPr lang="en-CA" b="0" i="1" smtClean="0">
                        <a:latin typeface="Cambria Math" panose="02040503050406030204" pitchFamily="18" charset="0"/>
                      </a:rPr>
                      <m:t>𝑆</m:t>
                    </m:r>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1</m:t>
                            </m:r>
                          </m:sub>
                        </m:sSub>
                        <m:r>
                          <a:rPr lang="en-CA" b="0" i="1" smtClean="0">
                            <a:latin typeface="Cambria Math" panose="02040503050406030204" pitchFamily="18" charset="0"/>
                          </a:rPr>
                          <m:t>, …,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𝑛</m:t>
                            </m:r>
                          </m:sub>
                        </m:sSub>
                      </m:e>
                    </m:d>
                  </m:oMath>
                </a14:m>
                <a:r>
                  <a:rPr lang="en-US"/>
                  <a: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r>
                      <a:rPr lang="en-CA" b="0" i="1" smtClean="0">
                        <a:latin typeface="Cambria Math" panose="02040503050406030204" pitchFamily="18" charset="0"/>
                      </a:rPr>
                      <m:t>≔ </m:t>
                    </m:r>
                  </m:oMath>
                </a14:m>
                <a:r>
                  <a:rPr lang="en-US"/>
                  <a:t>input vectors that </a:t>
                </a:r>
                <a14:m>
                  <m:oMath xmlns:m="http://schemas.openxmlformats.org/officeDocument/2006/math">
                    <m:r>
                      <a:rPr lang="en-CA" b="0" i="1" smtClean="0">
                        <a:latin typeface="Cambria Math" panose="02040503050406030204" pitchFamily="18" charset="0"/>
                      </a:rPr>
                      <m:t>𝑖</m:t>
                    </m:r>
                  </m:oMath>
                </a14:m>
                <a:r>
                  <a:rPr lang="en-US" err="1"/>
                  <a:t>th</a:t>
                </a:r>
                <a:r>
                  <a:rPr lang="en-US"/>
                  <a:t> output vector attends.</a:t>
                </a:r>
              </a:p>
              <a:p>
                <a:pPr marL="0" indent="0">
                  <a:spcAft>
                    <a:spcPts val="1200"/>
                  </a:spcAft>
                  <a:buNone/>
                </a:pPr>
                <a14:m>
                  <m:oMath xmlns:m="http://schemas.openxmlformats.org/officeDocument/2006/math">
                    <m:r>
                      <m:rPr>
                        <m:sty m:val="p"/>
                      </m:rPr>
                      <a:rPr lang="en-CA" b="0" i="0" smtClean="0">
                        <a:latin typeface="Cambria Math" panose="02040503050406030204" pitchFamily="18" charset="0"/>
                      </a:rPr>
                      <m:t>Attend</m:t>
                    </m:r>
                    <m:d>
                      <m:dPr>
                        <m:ctrlPr>
                          <a:rPr lang="en-CA" b="0" i="1" smtClean="0">
                            <a:latin typeface="Cambria Math" panose="02040503050406030204" pitchFamily="18" charset="0"/>
                          </a:rPr>
                        </m:ctrlPr>
                      </m:dPr>
                      <m:e>
                        <m:r>
                          <a:rPr lang="en-CA" b="0" i="1" smtClean="0">
                            <a:latin typeface="Cambria Math" panose="02040503050406030204" pitchFamily="18" charset="0"/>
                          </a:rPr>
                          <m:t>𝑋</m:t>
                        </m:r>
                        <m:r>
                          <a:rPr lang="en-CA" b="0" i="1" smtClean="0">
                            <a:latin typeface="Cambria Math" panose="02040503050406030204" pitchFamily="18" charset="0"/>
                          </a:rPr>
                          <m:t>, </m:t>
                        </m:r>
                        <m:r>
                          <a:rPr lang="en-CA" b="0" i="1" smtClean="0">
                            <a:latin typeface="Cambria Math" panose="02040503050406030204" pitchFamily="18" charset="0"/>
                          </a:rPr>
                          <m:t>𝑆</m:t>
                        </m:r>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d>
                          <m:dPr>
                            <m:ctrlPr>
                              <a:rPr lang="en-CA" b="0" i="1" smtClean="0">
                                <a:latin typeface="Cambria Math" panose="02040503050406030204" pitchFamily="18" charset="0"/>
                              </a:rPr>
                            </m:ctrlPr>
                          </m:dPr>
                          <m:e>
                            <m:r>
                              <a:rPr lang="en-CA" b="0" i="1" smtClean="0">
                                <a:latin typeface="Cambria Math" panose="02040503050406030204" pitchFamily="18" charset="0"/>
                              </a:rPr>
                              <m:t>𝑎</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e>
                            </m:d>
                          </m:e>
                        </m:d>
                      </m:e>
                      <m:sub>
                        <m:r>
                          <a:rPr lang="en-CA" b="0" i="1" smtClean="0">
                            <a:latin typeface="Cambria Math" panose="02040503050406030204" pitchFamily="18" charset="0"/>
                          </a:rPr>
                          <m:t>𝑖</m:t>
                        </m:r>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1, …, </m:t>
                            </m:r>
                            <m:r>
                              <a:rPr lang="en-CA" b="0" i="1" smtClean="0">
                                <a:latin typeface="Cambria Math" panose="02040503050406030204" pitchFamily="18" charset="0"/>
                              </a:rPr>
                              <m:t>𝑛</m:t>
                            </m:r>
                          </m:e>
                        </m:d>
                      </m:sub>
                    </m:sSub>
                  </m:oMath>
                </a14:m>
                <a:r>
                  <a:rPr lang="en-CA" b="0" i="1">
                    <a:latin typeface="Cambria Math" panose="02040503050406030204" pitchFamily="18" charset="0"/>
                  </a:rPr>
                  <a:t> </a:t>
                </a:r>
              </a:p>
              <a:p>
                <a:pPr marL="0" indent="0">
                  <a:spcAft>
                    <a:spcPts val="1200"/>
                  </a:spcAft>
                  <a:buNone/>
                </a:pPr>
                <a14:m>
                  <m:oMath xmlns:m="http://schemas.openxmlformats.org/officeDocument/2006/math">
                    <m:r>
                      <a:rPr lang="en-CA" b="0" i="1" smtClean="0">
                        <a:latin typeface="Cambria Math" panose="02040503050406030204" pitchFamily="18" charset="0"/>
                      </a:rPr>
                      <m:t>𝑎</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𝑖</m:t>
                            </m:r>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e>
                    </m:d>
                    <m:r>
                      <a:rPr lang="en-CA" b="0" i="1" smtClean="0">
                        <a:latin typeface="Cambria Math" panose="02040503050406030204" pitchFamily="18" charset="0"/>
                      </a:rPr>
                      <m:t>=</m:t>
                    </m:r>
                    <m:r>
                      <m:rPr>
                        <m:sty m:val="p"/>
                      </m:rPr>
                      <a:rPr lang="en-CA" b="0" i="0" smtClean="0">
                        <a:latin typeface="Cambria Math" panose="02040503050406030204" pitchFamily="18" charset="0"/>
                      </a:rPr>
                      <m:t>softmax</m:t>
                    </m:r>
                    <m:d>
                      <m:dPr>
                        <m:ctrlPr>
                          <a:rPr lang="en-CA" b="0" i="1" smtClean="0">
                            <a:latin typeface="Cambria Math" panose="02040503050406030204" pitchFamily="18" charset="0"/>
                          </a:rPr>
                        </m:ctrlPr>
                      </m:dPr>
                      <m:e>
                        <m:f>
                          <m:fPr>
                            <m:ctrlPr>
                              <a:rPr lang="en-CA" b="0" i="1" smtClean="0">
                                <a:latin typeface="Cambria Math" panose="02040503050406030204" pitchFamily="18" charset="0"/>
                              </a:rPr>
                            </m:ctrlPr>
                          </m:fPr>
                          <m:num>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𝑞</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𝑖</m:t>
                                    </m:r>
                                  </m:sub>
                                </m:sSub>
                              </m:e>
                            </m:d>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𝐾</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𝑇</m:t>
                                </m:r>
                              </m:sup>
                            </m:sSubSup>
                          </m:num>
                          <m:den>
                            <m:rad>
                              <m:radPr>
                                <m:degHide m:val="on"/>
                                <m:ctrlPr>
                                  <a:rPr lang="en-CA" b="0" i="1" smtClean="0">
                                    <a:latin typeface="Cambria Math" panose="02040503050406030204" pitchFamily="18" charset="0"/>
                                  </a:rPr>
                                </m:ctrlPr>
                              </m:radPr>
                              <m:deg/>
                              <m:e>
                                <m:r>
                                  <a:rPr lang="en-CA" b="0" i="1" smtClean="0">
                                    <a:latin typeface="Cambria Math" panose="02040503050406030204" pitchFamily="18" charset="0"/>
                                  </a:rPr>
                                  <m:t>𝑑</m:t>
                                </m:r>
                              </m:e>
                            </m:rad>
                          </m:den>
                        </m:f>
                      </m:e>
                    </m:d>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sub>
                    </m:sSub>
                  </m:oMath>
                </a14:m>
                <a:r>
                  <a:rPr lang="en-CA" b="0" i="1">
                    <a:latin typeface="Cambria Math" panose="02040503050406030204" pitchFamily="18" charset="0"/>
                  </a:rPr>
                  <a:t> </a:t>
                </a:r>
              </a:p>
              <a:p>
                <a:pPr marL="0" indent="0">
                  <a:spcAft>
                    <a:spcPts val="1200"/>
                  </a:spcAft>
                  <a:buNone/>
                </a:pP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𝐾</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𝑘</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𝑗</m:t>
                                </m:r>
                              </m:sub>
                            </m:sSub>
                          </m:e>
                        </m:d>
                      </m:e>
                      <m:sub>
                        <m:r>
                          <a:rPr lang="en-CA" b="0" i="1" smtClean="0">
                            <a:latin typeface="Cambria Math" panose="02040503050406030204" pitchFamily="18" charset="0"/>
                          </a:rPr>
                          <m:t>𝑗</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sub>
                    </m:sSub>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𝑣</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𝑥</m:t>
                                </m:r>
                              </m:e>
                              <m:sub>
                                <m:r>
                                  <a:rPr lang="en-CA" b="0" i="1" smtClean="0">
                                    <a:latin typeface="Cambria Math" panose="02040503050406030204" pitchFamily="18" charset="0"/>
                                  </a:rPr>
                                  <m:t>𝑗</m:t>
                                </m:r>
                              </m:sub>
                            </m:sSub>
                          </m:e>
                        </m:d>
                      </m:e>
                      <m:sub>
                        <m:r>
                          <a:rPr lang="en-CA" b="0" i="1" smtClean="0">
                            <a:latin typeface="Cambria Math" panose="02040503050406030204" pitchFamily="18" charset="0"/>
                          </a:rPr>
                          <m:t>𝑗</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sub>
                    </m:sSub>
                  </m:oMath>
                </a14:m>
                <a:r>
                  <a:rPr lang="en-CA" b="0"/>
                  <a:t> </a:t>
                </a:r>
              </a:p>
              <a:p>
                <a14:m>
                  <m:oMath xmlns:m="http://schemas.openxmlformats.org/officeDocument/2006/math">
                    <m:r>
                      <a:rPr lang="en-CA" b="0" i="1" smtClean="0">
                        <a:latin typeface="Cambria Math" panose="02040503050406030204" pitchFamily="18" charset="0"/>
                      </a:rPr>
                      <m:t>𝑝</m:t>
                    </m:r>
                  </m:oMath>
                </a14:m>
                <a:r>
                  <a:rPr lang="en-CA"/>
                  <a:t> separate attention heads,</a:t>
                </a:r>
                <a:br>
                  <a:rPr lang="en-CA"/>
                </a:br>
                <a:r>
                  <a:rPr lang="en-CA"/>
                  <a:t>Efficient </a:t>
                </a:r>
                <a14:m>
                  <m:oMath xmlns:m="http://schemas.openxmlformats.org/officeDocument/2006/math">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𝐴</m:t>
                        </m:r>
                      </m:e>
                      <m:sub>
                        <m:r>
                          <a:rPr lang="en-CA" b="0" i="1" smtClean="0">
                            <a:latin typeface="Cambria Math" panose="02040503050406030204" pitchFamily="18" charset="0"/>
                          </a:rPr>
                          <m:t>𝑖</m:t>
                        </m:r>
                      </m:sub>
                      <m:sup>
                        <m:d>
                          <m:dPr>
                            <m:ctrlPr>
                              <a:rPr lang="en-CA" b="0" i="1" smtClean="0">
                                <a:latin typeface="Cambria Math" panose="02040503050406030204" pitchFamily="18" charset="0"/>
                              </a:rPr>
                            </m:ctrlPr>
                          </m:dPr>
                          <m:e>
                            <m:r>
                              <a:rPr lang="en-CA" b="0" i="1" smtClean="0">
                                <a:latin typeface="Cambria Math" panose="02040503050406030204" pitchFamily="18" charset="0"/>
                              </a:rPr>
                              <m:t>𝑚</m:t>
                            </m:r>
                          </m:e>
                        </m:d>
                      </m:sup>
                    </m:sSubSup>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𝑗</m:t>
                        </m:r>
                        <m:r>
                          <a:rPr lang="en-CA" b="0" i="1" smtClean="0">
                            <a:latin typeface="Cambria Math" panose="02040503050406030204" pitchFamily="18" charset="0"/>
                          </a:rPr>
                          <m:t> :</m:t>
                        </m:r>
                        <m:r>
                          <a:rPr lang="en-CA" b="0" i="1" smtClean="0">
                            <a:latin typeface="Cambria Math" panose="02040503050406030204" pitchFamily="18" charset="0"/>
                          </a:rPr>
                          <m:t>𝑗</m:t>
                        </m:r>
                        <m:r>
                          <a:rPr lang="en-CA" b="0" i="1" smtClean="0">
                            <a:latin typeface="Cambria Math" panose="02040503050406030204" pitchFamily="18" charset="0"/>
                          </a:rPr>
                          <m:t>≤</m:t>
                        </m:r>
                        <m:r>
                          <a:rPr lang="en-CA" b="0" i="1" smtClean="0">
                            <a:latin typeface="Cambria Math" panose="02040503050406030204" pitchFamily="18" charset="0"/>
                          </a:rPr>
                          <m:t>𝑖</m:t>
                        </m:r>
                      </m:e>
                    </m:d>
                  </m:oMath>
                </a14:m>
                <a:r>
                  <a:rPr lang="en-US"/>
                  <a:t>, </a:t>
                </a:r>
                <a:br>
                  <a:rPr lang="en-US"/>
                </a:br>
                <a14:m>
                  <m:oMath xmlns:m="http://schemas.openxmlformats.org/officeDocument/2006/math">
                    <m:d>
                      <m:dPr>
                        <m:begChr m:val="|"/>
                        <m:endChr m:val="|"/>
                        <m:ctrlPr>
                          <a:rPr lang="en-CA" b="0" i="1" smtClean="0">
                            <a:latin typeface="Cambria Math" panose="02040503050406030204" pitchFamily="18" charset="0"/>
                          </a:rPr>
                        </m:ctrlPr>
                      </m:dPr>
                      <m:e>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𝐴</m:t>
                            </m:r>
                          </m:e>
                          <m:sub>
                            <m:r>
                              <a:rPr lang="en-CA" b="0" i="1" smtClean="0">
                                <a:latin typeface="Cambria Math" panose="02040503050406030204" pitchFamily="18" charset="0"/>
                              </a:rPr>
                              <m:t>𝑖</m:t>
                            </m:r>
                          </m:sub>
                          <m:sup>
                            <m:d>
                              <m:dPr>
                                <m:ctrlPr>
                                  <a:rPr lang="en-CA" b="0" i="1" smtClean="0">
                                    <a:latin typeface="Cambria Math" panose="02040503050406030204" pitchFamily="18" charset="0"/>
                                  </a:rPr>
                                </m:ctrlPr>
                              </m:dPr>
                              <m:e>
                                <m:r>
                                  <a:rPr lang="en-CA" b="0" i="1" smtClean="0">
                                    <a:latin typeface="Cambria Math" panose="02040503050406030204" pitchFamily="18" charset="0"/>
                                  </a:rPr>
                                  <m:t>𝑚</m:t>
                                </m:r>
                              </m:e>
                            </m:d>
                          </m:sup>
                        </m:sSubSup>
                      </m:e>
                    </m:d>
                    <m:r>
                      <a:rPr lang="en-CA" b="0" i="1" smtClean="0">
                        <a:latin typeface="Cambria Math" panose="02040503050406030204" pitchFamily="18" charset="0"/>
                      </a:rPr>
                      <m:t>∝</m:t>
                    </m:r>
                    <m:rad>
                      <m:radPr>
                        <m:ctrlPr>
                          <a:rPr lang="en-CA" b="0" i="1" smtClean="0">
                            <a:latin typeface="Cambria Math" panose="02040503050406030204" pitchFamily="18" charset="0"/>
                          </a:rPr>
                        </m:ctrlPr>
                      </m:radPr>
                      <m:deg>
                        <m:r>
                          <m:rPr>
                            <m:brk m:alnAt="7"/>
                          </m:rPr>
                          <a:rPr lang="en-CA" b="0" i="1" smtClean="0">
                            <a:latin typeface="Cambria Math" panose="02040503050406030204" pitchFamily="18" charset="0"/>
                          </a:rPr>
                          <m:t>𝑝</m:t>
                        </m:r>
                      </m:deg>
                      <m:e>
                        <m:r>
                          <a:rPr lang="en-CA" b="0" i="1" smtClean="0">
                            <a:latin typeface="Cambria Math" panose="02040503050406030204" pitchFamily="18" charset="0"/>
                          </a:rPr>
                          <m:t>𝑛</m:t>
                        </m:r>
                      </m:e>
                    </m:rad>
                  </m:oMath>
                </a14:m>
                <a:r>
                  <a:rPr lang="en-US"/>
                  <a:t> </a:t>
                </a:r>
              </a:p>
            </p:txBody>
          </p:sp>
        </mc:Choice>
        <mc:Fallback>
          <p:sp>
            <p:nvSpPr>
              <p:cNvPr id="3" name="Content Placeholder 2">
                <a:extLst>
                  <a:ext uri="{FF2B5EF4-FFF2-40B4-BE49-F238E27FC236}">
                    <a16:creationId xmlns:a16="http://schemas.microsoft.com/office/drawing/2014/main" id="{E85A9C4D-BF9A-3B8F-F2A9-82E53CB0CF60}"/>
                  </a:ext>
                </a:extLst>
              </p:cNvPr>
              <p:cNvSpPr>
                <a:spLocks noGrp="1" noRot="1" noChangeAspect="1" noMove="1" noResize="1" noEditPoints="1" noAdjustHandles="1" noChangeArrowheads="1" noChangeShapeType="1" noTextEdit="1"/>
              </p:cNvSpPr>
              <p:nvPr>
                <p:ph idx="1"/>
              </p:nvPr>
            </p:nvSpPr>
            <p:spPr>
              <a:blipFill>
                <a:blip r:embed="rId3"/>
                <a:stretch>
                  <a:fillRect l="-965" t="-261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B0A8B40-E286-7C44-CE00-BF30FD9FCD59}"/>
              </a:ext>
            </a:extLst>
          </p:cNvPr>
          <p:cNvSpPr>
            <a:spLocks noGrp="1"/>
          </p:cNvSpPr>
          <p:nvPr>
            <p:ph type="dt" sz="half" idx="10"/>
          </p:nvPr>
        </p:nvSpPr>
        <p:spPr/>
        <p:txBody>
          <a:bodyPr/>
          <a:lstStyle/>
          <a:p>
            <a:fld id="{251F351B-3C41-6C46-A5F1-3CA0D762442A}" type="datetime1">
              <a:rPr lang="en-CA" smtClean="0"/>
              <a:t>2024-02-23</a:t>
            </a:fld>
            <a:endParaRPr lang="en-US"/>
          </a:p>
        </p:txBody>
      </p:sp>
      <p:sp>
        <p:nvSpPr>
          <p:cNvPr id="5" name="Footer Placeholder 4">
            <a:extLst>
              <a:ext uri="{FF2B5EF4-FFF2-40B4-BE49-F238E27FC236}">
                <a16:creationId xmlns:a16="http://schemas.microsoft.com/office/drawing/2014/main" id="{D29A4684-A43C-6D9E-9108-2720BDCC992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8E2C26C-B403-C2FF-33D2-AE8CE3E5DFE7}"/>
              </a:ext>
            </a:extLst>
          </p:cNvPr>
          <p:cNvSpPr>
            <a:spLocks noGrp="1"/>
          </p:cNvSpPr>
          <p:nvPr>
            <p:ph type="sldNum" sz="quarter" idx="12"/>
          </p:nvPr>
        </p:nvSpPr>
        <p:spPr/>
        <p:txBody>
          <a:bodyPr/>
          <a:lstStyle/>
          <a:p>
            <a:fld id="{D4F24A5E-B0D2-394D-9970-9AE06BCB59C1}" type="slidenum">
              <a:rPr lang="en-US" smtClean="0"/>
              <a:t>8</a:t>
            </a:fld>
            <a:endParaRPr lang="en-US"/>
          </a:p>
        </p:txBody>
      </p:sp>
      <p:sp>
        <p:nvSpPr>
          <p:cNvPr id="11" name="Title 10">
            <a:extLst>
              <a:ext uri="{FF2B5EF4-FFF2-40B4-BE49-F238E27FC236}">
                <a16:creationId xmlns:a16="http://schemas.microsoft.com/office/drawing/2014/main" id="{16A89FC5-ABC0-94AF-3865-F1BC66308A16}"/>
              </a:ext>
            </a:extLst>
          </p:cNvPr>
          <p:cNvSpPr>
            <a:spLocks noGrp="1"/>
          </p:cNvSpPr>
          <p:nvPr>
            <p:ph type="title"/>
          </p:nvPr>
        </p:nvSpPr>
        <p:spPr/>
        <p:txBody>
          <a:bodyPr/>
          <a:lstStyle/>
          <a:p>
            <a:r>
              <a:rPr lang="en-CA"/>
              <a:t>Sparse Transformers: Motivation</a:t>
            </a:r>
          </a:p>
        </p:txBody>
      </p:sp>
      <p:pic>
        <p:nvPicPr>
          <p:cNvPr id="2" name="Picture 1">
            <a:extLst>
              <a:ext uri="{FF2B5EF4-FFF2-40B4-BE49-F238E27FC236}">
                <a16:creationId xmlns:a16="http://schemas.microsoft.com/office/drawing/2014/main" id="{FE2AEDA2-62F0-6DF7-26C1-1341B28A608F}"/>
              </a:ext>
            </a:extLst>
          </p:cNvPr>
          <p:cNvPicPr>
            <a:picLocks noChangeAspect="1"/>
          </p:cNvPicPr>
          <p:nvPr/>
        </p:nvPicPr>
        <p:blipFill>
          <a:blip r:embed="rId4"/>
          <a:stretch>
            <a:fillRect/>
          </a:stretch>
        </p:blipFill>
        <p:spPr>
          <a:xfrm>
            <a:off x="6789760" y="1879959"/>
            <a:ext cx="3965230" cy="396523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A0D27B-640F-C29C-DEF0-91CC52DB629C}"/>
                  </a:ext>
                </a:extLst>
              </p:cNvPr>
              <p:cNvSpPr txBox="1"/>
              <p:nvPr/>
            </p:nvSpPr>
            <p:spPr>
              <a:xfrm>
                <a:off x="8506125" y="2587009"/>
                <a:ext cx="218412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𝑆</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d>
                        <m:dPr>
                          <m:begChr m:val="{"/>
                          <m:endChr m:val="}"/>
                          <m:ctrlPr>
                            <a:rPr lang="en-CA" sz="2400" b="0" i="1" smtClean="0">
                              <a:latin typeface="Cambria Math" panose="02040503050406030204" pitchFamily="18" charset="0"/>
                            </a:rPr>
                          </m:ctrlPr>
                        </m:dPr>
                        <m:e>
                          <m:r>
                            <a:rPr lang="en-CA" sz="2400" b="0" i="1" smtClean="0">
                              <a:latin typeface="Cambria Math" panose="02040503050406030204" pitchFamily="18" charset="0"/>
                            </a:rPr>
                            <m:t>𝑗</m:t>
                          </m:r>
                          <m:r>
                            <a:rPr lang="en-CA" sz="2400" b="0" i="1" smtClean="0">
                              <a:latin typeface="Cambria Math" panose="02040503050406030204" pitchFamily="18" charset="0"/>
                            </a:rPr>
                            <m:t> :</m:t>
                          </m:r>
                          <m:r>
                            <a:rPr lang="en-CA" sz="2400" b="0" i="1" smtClean="0">
                              <a:latin typeface="Cambria Math" panose="02040503050406030204" pitchFamily="18" charset="0"/>
                            </a:rPr>
                            <m:t>𝑗</m:t>
                          </m:r>
                          <m:r>
                            <a:rPr lang="en-CA" sz="2400" b="0" i="1" smtClean="0">
                              <a:latin typeface="Cambria Math" panose="02040503050406030204" pitchFamily="18" charset="0"/>
                            </a:rPr>
                            <m:t>≤</m:t>
                          </m:r>
                          <m:r>
                            <a:rPr lang="en-CA" sz="2400" b="0" i="1" smtClean="0">
                              <a:latin typeface="Cambria Math" panose="02040503050406030204" pitchFamily="18" charset="0"/>
                            </a:rPr>
                            <m:t>𝑖</m:t>
                          </m:r>
                        </m:e>
                      </m:d>
                    </m:oMath>
                  </m:oMathPara>
                </a14:m>
                <a:endParaRPr lang="en-US" sz="2400"/>
              </a:p>
            </p:txBody>
          </p:sp>
        </mc:Choice>
        <mc:Fallback xmlns="">
          <p:sp>
            <p:nvSpPr>
              <p:cNvPr id="7" name="TextBox 6">
                <a:extLst>
                  <a:ext uri="{FF2B5EF4-FFF2-40B4-BE49-F238E27FC236}">
                    <a16:creationId xmlns:a16="http://schemas.microsoft.com/office/drawing/2014/main" id="{62A0D27B-640F-C29C-DEF0-91CC52DB629C}"/>
                  </a:ext>
                </a:extLst>
              </p:cNvPr>
              <p:cNvSpPr txBox="1">
                <a:spLocks noRot="1" noChangeAspect="1" noMove="1" noResize="1" noEditPoints="1" noAdjustHandles="1" noChangeArrowheads="1" noChangeShapeType="1" noTextEdit="1"/>
              </p:cNvSpPr>
              <p:nvPr/>
            </p:nvSpPr>
            <p:spPr>
              <a:xfrm>
                <a:off x="8506125" y="2587009"/>
                <a:ext cx="2184128" cy="461665"/>
              </a:xfrm>
              <a:prstGeom prst="rect">
                <a:avLst/>
              </a:prstGeom>
              <a:blipFill>
                <a:blip r:embed="rId5"/>
                <a:stretch>
                  <a:fillRect b="-17105"/>
                </a:stretch>
              </a:blipFill>
            </p:spPr>
            <p:txBody>
              <a:bodyPr/>
              <a:lstStyle/>
              <a:p>
                <a:r>
                  <a:rPr lang="en-CA">
                    <a:noFill/>
                  </a:rPr>
                  <a:t> </a:t>
                </a:r>
              </a:p>
            </p:txBody>
          </p:sp>
        </mc:Fallback>
      </mc:AlternateContent>
    </p:spTree>
    <p:extLst>
      <p:ext uri="{BB962C8B-B14F-4D97-AF65-F5344CB8AC3E}">
        <p14:creationId xmlns:p14="http://schemas.microsoft.com/office/powerpoint/2010/main" val="54768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2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20"/>
                                  </p:iterate>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2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20"/>
                                  </p:iterate>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8522E-3805-2B61-52D9-85D12C320C56}"/>
              </a:ext>
            </a:extLst>
          </p:cNvPr>
          <p:cNvSpPr>
            <a:spLocks noGrp="1"/>
          </p:cNvSpPr>
          <p:nvPr>
            <p:ph type="title"/>
          </p:nvPr>
        </p:nvSpPr>
        <p:spPr>
          <a:xfrm>
            <a:off x="841248" y="548640"/>
            <a:ext cx="3600860" cy="5431536"/>
          </a:xfrm>
        </p:spPr>
        <p:txBody>
          <a:bodyPr>
            <a:normAutofit/>
          </a:bodyPr>
          <a:lstStyle/>
          <a:p>
            <a:r>
              <a:rPr lang="en-US" sz="5400"/>
              <a:t>Benefits of Mamba</a:t>
            </a:r>
          </a:p>
        </p:txBody>
      </p:sp>
      <p:sp>
        <p:nvSpPr>
          <p:cNvPr id="4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87EB9C-5EFD-E8D2-90A9-DFA78370E83B}"/>
              </a:ext>
            </a:extLst>
          </p:cNvPr>
          <p:cNvSpPr>
            <a:spLocks noGrp="1"/>
          </p:cNvSpPr>
          <p:nvPr>
            <p:ph idx="1"/>
          </p:nvPr>
        </p:nvSpPr>
        <p:spPr>
          <a:xfrm>
            <a:off x="5126418" y="552091"/>
            <a:ext cx="6224335" cy="5431536"/>
          </a:xfrm>
        </p:spPr>
        <p:txBody>
          <a:bodyPr anchor="ctr">
            <a:normAutofit/>
          </a:bodyPr>
          <a:lstStyle/>
          <a:p>
            <a:r>
              <a:rPr lang="en-US" sz="2200">
                <a:effectLst/>
                <a:latin typeface="SFRM0900"/>
              </a:rPr>
              <a:t>It has faster inference (5</a:t>
            </a:r>
            <a:r>
              <a:rPr lang="en-US" sz="2200">
                <a:effectLst/>
                <a:latin typeface="STIXTwoMath"/>
              </a:rPr>
              <a:t>× </a:t>
            </a:r>
            <a:r>
              <a:rPr lang="en-US" sz="2200">
                <a:effectLst/>
                <a:latin typeface="SFRM0900"/>
              </a:rPr>
              <a:t>higher throughput than Transformers) </a:t>
            </a:r>
          </a:p>
          <a:p>
            <a:r>
              <a:rPr lang="en-US" sz="2200">
                <a:effectLst/>
                <a:latin typeface="SFRM0900"/>
              </a:rPr>
              <a:t>It has linear scaling in sequence length </a:t>
            </a:r>
          </a:p>
          <a:p>
            <a:r>
              <a:rPr lang="en-US" sz="2200">
                <a:latin typeface="SFRM0900"/>
              </a:rPr>
              <a:t>These features allows Mamba to be used on larger sequence length up to millions</a:t>
            </a:r>
          </a:p>
          <a:p>
            <a:r>
              <a:rPr lang="en-US" sz="2200">
                <a:latin typeface="SFRM0900"/>
              </a:rPr>
              <a:t>It </a:t>
            </a:r>
            <a:r>
              <a:rPr lang="en-US" sz="2200">
                <a:effectLst/>
                <a:latin typeface="SFRM0900"/>
              </a:rPr>
              <a:t>achieves state-of-the-art performance across several modalities such as language, audio, and genomics </a:t>
            </a:r>
          </a:p>
          <a:p>
            <a:r>
              <a:rPr lang="en-US" sz="2200">
                <a:latin typeface="SFRM0900"/>
              </a:rPr>
              <a:t>It proposes new class of SSM to cover the weaknesses of preceding models</a:t>
            </a:r>
            <a:endParaRPr lang="en-US" sz="2200"/>
          </a:p>
          <a:p>
            <a:endParaRPr lang="en-US" sz="2200"/>
          </a:p>
          <a:p>
            <a:endParaRPr lang="en-US" sz="2200"/>
          </a:p>
        </p:txBody>
      </p:sp>
    </p:spTree>
    <p:extLst>
      <p:ext uri="{BB962C8B-B14F-4D97-AF65-F5344CB8AC3E}">
        <p14:creationId xmlns:p14="http://schemas.microsoft.com/office/powerpoint/2010/main" val="2285994010"/>
      </p:ext>
    </p:extLst>
  </p:cSld>
  <p:clrMapOvr>
    <a:masterClrMapping/>
  </p:clrMapOvr>
  <mc:AlternateContent xmlns:mc="http://schemas.openxmlformats.org/markup-compatibility/2006" xmlns:p14="http://schemas.microsoft.com/office/powerpoint/2010/main">
    <mc:Choice Requires="p14">
      <p:transition spd="slow" p14:dur="2000" advTm="46861"/>
    </mc:Choice>
    <mc:Fallback xmlns="">
      <p:transition spd="slow" advTm="46861"/>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9A0ED-349F-232B-51A4-A85FB8761935}"/>
              </a:ext>
            </a:extLst>
          </p:cNvPr>
          <p:cNvSpPr>
            <a:spLocks noGrp="1"/>
          </p:cNvSpPr>
          <p:nvPr>
            <p:ph type="title"/>
          </p:nvPr>
        </p:nvSpPr>
        <p:spPr>
          <a:xfrm>
            <a:off x="838200" y="365125"/>
            <a:ext cx="10515600" cy="1325563"/>
          </a:xfrm>
        </p:spPr>
        <p:txBody>
          <a:bodyPr>
            <a:normAutofit/>
          </a:bodyPr>
          <a:lstStyle/>
          <a:p>
            <a:r>
              <a:rPr lang="en-US" sz="5400"/>
              <a:t>Improvement </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B9C457-A01B-F21C-5D21-49D70E5E43CB}"/>
              </a:ext>
            </a:extLst>
          </p:cNvPr>
          <p:cNvSpPr>
            <a:spLocks noGrp="1"/>
          </p:cNvSpPr>
          <p:nvPr>
            <p:ph idx="1"/>
          </p:nvPr>
        </p:nvSpPr>
        <p:spPr>
          <a:xfrm>
            <a:off x="838200" y="1929384"/>
            <a:ext cx="10515600" cy="4251960"/>
          </a:xfrm>
        </p:spPr>
        <p:txBody>
          <a:bodyPr>
            <a:normAutofit/>
          </a:bodyPr>
          <a:lstStyle/>
          <a:p>
            <a:r>
              <a:rPr lang="en-US" sz="2200" b="1"/>
              <a:t>Selection Mechanism</a:t>
            </a:r>
          </a:p>
          <a:p>
            <a:pPr lvl="1"/>
            <a:r>
              <a:rPr lang="en-US" sz="2200">
                <a:effectLst/>
                <a:latin typeface="SFRM1000"/>
              </a:rPr>
              <a:t>the ability to efficiently select data in an input-dependent manner </a:t>
            </a:r>
            <a:endParaRPr lang="en-US" sz="2200"/>
          </a:p>
          <a:p>
            <a:pPr lvl="1"/>
            <a:r>
              <a:rPr lang="en-US" sz="2200">
                <a:effectLst/>
                <a:latin typeface="SFRM1000"/>
              </a:rPr>
              <a:t>focus on or ignore particular inputs </a:t>
            </a:r>
            <a:endParaRPr lang="en-US" sz="2200"/>
          </a:p>
          <a:p>
            <a:pPr lvl="1"/>
            <a:r>
              <a:rPr lang="en-US" sz="2200"/>
              <a:t>Introduces </a:t>
            </a:r>
            <a:r>
              <a:rPr lang="en-US" sz="2200">
                <a:effectLst/>
                <a:latin typeface="SFRM1000"/>
              </a:rPr>
              <a:t>a simple selection mechanism by parameterizing the SSM parameters based on the input </a:t>
            </a:r>
          </a:p>
          <a:p>
            <a:pPr lvl="1"/>
            <a:r>
              <a:rPr lang="en-US" sz="2200">
                <a:effectLst/>
                <a:latin typeface="SFRM1000"/>
              </a:rPr>
              <a:t>This allows the model to filter out irrelevant information and remember relevant information indefinitely </a:t>
            </a:r>
            <a:endParaRPr lang="en-US" sz="2200"/>
          </a:p>
          <a:p>
            <a:pPr lvl="1"/>
            <a:endParaRPr lang="en-US" sz="2200"/>
          </a:p>
          <a:p>
            <a:pPr lvl="1"/>
            <a:endParaRPr lang="en-US" sz="2200"/>
          </a:p>
        </p:txBody>
      </p:sp>
    </p:spTree>
    <p:extLst>
      <p:ext uri="{BB962C8B-B14F-4D97-AF65-F5344CB8AC3E}">
        <p14:creationId xmlns:p14="http://schemas.microsoft.com/office/powerpoint/2010/main" val="1085485879"/>
      </p:ext>
    </p:extLst>
  </p:cSld>
  <p:clrMapOvr>
    <a:masterClrMapping/>
  </p:clrMapOvr>
  <mc:AlternateContent xmlns:mc="http://schemas.openxmlformats.org/markup-compatibility/2006" xmlns:p14="http://schemas.microsoft.com/office/powerpoint/2010/main">
    <mc:Choice Requires="p14">
      <p:transition spd="slow" p14:dur="2000" advTm="103923"/>
    </mc:Choice>
    <mc:Fallback xmlns="">
      <p:transition spd="slow" advTm="103923"/>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9A0ED-349F-232B-51A4-A85FB8761935}"/>
              </a:ext>
            </a:extLst>
          </p:cNvPr>
          <p:cNvSpPr>
            <a:spLocks noGrp="1"/>
          </p:cNvSpPr>
          <p:nvPr>
            <p:ph type="title"/>
          </p:nvPr>
        </p:nvSpPr>
        <p:spPr>
          <a:xfrm>
            <a:off x="4654296" y="329184"/>
            <a:ext cx="6894576" cy="1783080"/>
          </a:xfrm>
        </p:spPr>
        <p:txBody>
          <a:bodyPr anchor="b">
            <a:normAutofit/>
          </a:bodyPr>
          <a:lstStyle/>
          <a:p>
            <a:r>
              <a:rPr lang="en-US" sz="5400"/>
              <a:t>Improvement </a:t>
            </a:r>
          </a:p>
        </p:txBody>
      </p:sp>
      <p:pic>
        <p:nvPicPr>
          <p:cNvPr id="19" name="Picture 18" descr="Cubes connected with a red line">
            <a:extLst>
              <a:ext uri="{FF2B5EF4-FFF2-40B4-BE49-F238E27FC236}">
                <a16:creationId xmlns:a16="http://schemas.microsoft.com/office/drawing/2014/main" id="{3D78C2B4-38F8-1CDA-23F9-4CEB5509CB23}"/>
              </a:ext>
            </a:extLst>
          </p:cNvPr>
          <p:cNvPicPr>
            <a:picLocks noChangeAspect="1"/>
          </p:cNvPicPr>
          <p:nvPr/>
        </p:nvPicPr>
        <p:blipFill rotWithShape="1">
          <a:blip r:embed="rId2"/>
          <a:srcRect l="32964" r="21534"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B9C457-A01B-F21C-5D21-49D70E5E43CB}"/>
              </a:ext>
            </a:extLst>
          </p:cNvPr>
          <p:cNvSpPr>
            <a:spLocks noGrp="1"/>
          </p:cNvSpPr>
          <p:nvPr>
            <p:ph idx="1"/>
          </p:nvPr>
        </p:nvSpPr>
        <p:spPr>
          <a:xfrm>
            <a:off x="4654296" y="2706624"/>
            <a:ext cx="6894576" cy="3483864"/>
          </a:xfrm>
        </p:spPr>
        <p:txBody>
          <a:bodyPr>
            <a:normAutofit/>
          </a:bodyPr>
          <a:lstStyle/>
          <a:p>
            <a:r>
              <a:rPr lang="en-US" sz="2200" b="1"/>
              <a:t>Architecture</a:t>
            </a:r>
          </a:p>
          <a:p>
            <a:pPr lvl="1"/>
            <a:r>
              <a:rPr lang="en-US" sz="2200">
                <a:effectLst/>
                <a:latin typeface="SFRM1000"/>
              </a:rPr>
              <a:t>Simplify prior designs</a:t>
            </a:r>
          </a:p>
          <a:p>
            <a:pPr lvl="1"/>
            <a:r>
              <a:rPr lang="en-US" sz="2200">
                <a:effectLst/>
                <a:latin typeface="SFRM1000"/>
              </a:rPr>
              <a:t>MLP block of Transformers is compressed into a single block</a:t>
            </a:r>
          </a:p>
          <a:p>
            <a:pPr lvl="1"/>
            <a:r>
              <a:rPr lang="en-US" sz="2200">
                <a:effectLst/>
                <a:latin typeface="SFRM1000"/>
              </a:rPr>
              <a:t>leads to a simple and homogenous architecture design </a:t>
            </a:r>
          </a:p>
          <a:p>
            <a:pPr lvl="1"/>
            <a:r>
              <a:rPr lang="en-US" sz="2200"/>
              <a:t>Includes </a:t>
            </a:r>
            <a:r>
              <a:rPr lang="en-US" sz="2200" b="1"/>
              <a:t>selective state spaces </a:t>
            </a:r>
          </a:p>
          <a:p>
            <a:pPr lvl="1"/>
            <a:endParaRPr lang="en-US" sz="2200"/>
          </a:p>
          <a:p>
            <a:pPr lvl="1"/>
            <a:endParaRPr lang="en-US" sz="2200"/>
          </a:p>
          <a:p>
            <a:pPr lvl="1"/>
            <a:endParaRPr lang="en-US" sz="2200"/>
          </a:p>
        </p:txBody>
      </p:sp>
    </p:spTree>
    <p:extLst>
      <p:ext uri="{BB962C8B-B14F-4D97-AF65-F5344CB8AC3E}">
        <p14:creationId xmlns:p14="http://schemas.microsoft.com/office/powerpoint/2010/main" val="451335604"/>
      </p:ext>
    </p:extLst>
  </p:cSld>
  <p:clrMapOvr>
    <a:masterClrMapping/>
  </p:clrMapOvr>
  <mc:AlternateContent xmlns:mc="http://schemas.openxmlformats.org/markup-compatibility/2006" xmlns:p14="http://schemas.microsoft.com/office/powerpoint/2010/main">
    <mc:Choice Requires="p14">
      <p:transition spd="slow" p14:dur="2000" advTm="16431"/>
    </mc:Choice>
    <mc:Fallback xmlns="">
      <p:transition spd="slow" advTm="16431"/>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06D6C-ACCB-DD21-0B38-0E9A562DF565}"/>
              </a:ext>
            </a:extLst>
          </p:cNvPr>
          <p:cNvSpPr>
            <a:spLocks noGrp="1"/>
          </p:cNvSpPr>
          <p:nvPr>
            <p:ph type="title"/>
          </p:nvPr>
        </p:nvSpPr>
        <p:spPr>
          <a:xfrm>
            <a:off x="793662" y="386930"/>
            <a:ext cx="10066122" cy="1298448"/>
          </a:xfrm>
        </p:spPr>
        <p:txBody>
          <a:bodyPr anchor="b">
            <a:normAutofit/>
          </a:bodyPr>
          <a:lstStyle/>
          <a:p>
            <a:r>
              <a:rPr lang="en-US" sz="4800" dirty="0"/>
              <a:t>Selective State Space block </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A9FE83-BCB3-B520-8D01-93926F5B6927}"/>
                  </a:ext>
                </a:extLst>
              </p:cNvPr>
              <p:cNvSpPr>
                <a:spLocks noGrp="1"/>
              </p:cNvSpPr>
              <p:nvPr>
                <p:ph idx="1"/>
              </p:nvPr>
            </p:nvSpPr>
            <p:spPr>
              <a:xfrm>
                <a:off x="793661" y="2599509"/>
                <a:ext cx="4530898" cy="3639450"/>
              </a:xfrm>
            </p:spPr>
            <p:txBody>
              <a:bodyPr anchor="ctr">
                <a:normAutofit/>
              </a:bodyPr>
              <a:lstStyle/>
              <a:p>
                <a:r>
                  <a:rPr lang="en-US" sz="1700" dirty="0">
                    <a:latin typeface="SFRM1000"/>
                  </a:rPr>
                  <a:t>It is f</a:t>
                </a:r>
                <a:r>
                  <a:rPr lang="en-US" sz="1700" dirty="0">
                    <a:effectLst/>
                    <a:latin typeface="SFRM1000"/>
                  </a:rPr>
                  <a:t>ully recurrent models with key properties </a:t>
                </a:r>
                <a:endParaRPr lang="en-US" sz="1700" dirty="0"/>
              </a:p>
              <a:p>
                <a:pPr lvl="1"/>
                <a:r>
                  <a:rPr lang="en-US" sz="1700" dirty="0">
                    <a:effectLst/>
                    <a:latin typeface="SFRM1000"/>
                  </a:rPr>
                  <a:t>High quality: selectivity brings strong performance on dense modalities such as language </a:t>
                </a:r>
                <a:endParaRPr lang="en-US" sz="1700" dirty="0"/>
              </a:p>
              <a:p>
                <a:pPr lvl="1"/>
                <a:r>
                  <a:rPr lang="en-US" sz="1700" dirty="0">
                    <a:effectLst/>
                    <a:latin typeface="SFRM1000"/>
                  </a:rPr>
                  <a:t>Long context: the quality and efficiency together yield performance improvements on real data up to sequence length 1M </a:t>
                </a:r>
              </a:p>
              <a:p>
                <a:r>
                  <a:rPr lang="en-US" sz="2100" dirty="0">
                    <a:latin typeface="SFRM1000"/>
                  </a:rPr>
                  <a:t>A</a:t>
                </a:r>
                <a:r>
                  <a:rPr lang="en-US" sz="2000" dirty="0">
                    <a:latin typeface="SFRM1000"/>
                  </a:rPr>
                  <a:t>s it can be seen</a:t>
                </a:r>
                <a:r>
                  <a:rPr lang="en-US" sz="2000" dirty="0">
                    <a:solidFill>
                      <a:schemeClr val="tx1"/>
                    </a:solidFill>
                    <a:latin typeface="SFRM1000"/>
                  </a:rPr>
                  <a:t>, </a:t>
                </a:r>
                <a14:m>
                  <m:oMath xmlns:m="http://schemas.openxmlformats.org/officeDocument/2006/math">
                    <m:r>
                      <m:rPr>
                        <m:sty m:val="p"/>
                      </m:rPr>
                      <a:rPr lang="en-US" sz="2000" b="0" i="0" smtClean="0">
                        <a:solidFill>
                          <a:schemeClr val="tx1"/>
                        </a:solidFill>
                        <a:latin typeface="Cambria Math" panose="02040503050406030204" pitchFamily="18" charset="0"/>
                      </a:rPr>
                      <m:t>Δ</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𝐵</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𝐶</m:t>
                    </m:r>
                  </m:oMath>
                </a14:m>
                <a:r>
                  <a:rPr lang="en-US" sz="2000" dirty="0">
                    <a:solidFill>
                      <a:schemeClr val="tx1"/>
                    </a:solidFill>
                  </a:rPr>
                  <a:t> is not fixed but dependent on input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oMath>
                </a14:m>
                <a:r>
                  <a:rPr lang="en-US" sz="2000" dirty="0">
                    <a:solidFill>
                      <a:schemeClr val="tx1"/>
                    </a:solidFill>
                  </a:rPr>
                  <a:t> </a:t>
                </a:r>
              </a:p>
              <a:p>
                <a:endParaRPr lang="en-US" sz="2100" dirty="0"/>
              </a:p>
              <a:p>
                <a:pPr lvl="1"/>
                <a:endParaRPr lang="en-US" sz="1700" dirty="0"/>
              </a:p>
            </p:txBody>
          </p:sp>
        </mc:Choice>
        <mc:Fallback xmlns="">
          <p:sp>
            <p:nvSpPr>
              <p:cNvPr id="3" name="Content Placeholder 2">
                <a:extLst>
                  <a:ext uri="{FF2B5EF4-FFF2-40B4-BE49-F238E27FC236}">
                    <a16:creationId xmlns:a16="http://schemas.microsoft.com/office/drawing/2014/main" id="{33A9FE83-BCB3-B520-8D01-93926F5B6927}"/>
                  </a:ext>
                </a:extLst>
              </p:cNvPr>
              <p:cNvSpPr>
                <a:spLocks noGrp="1" noRot="1" noChangeAspect="1" noMove="1" noResize="1" noEditPoints="1" noAdjustHandles="1" noChangeArrowheads="1" noChangeShapeType="1" noTextEdit="1"/>
              </p:cNvSpPr>
              <p:nvPr>
                <p:ph idx="1"/>
              </p:nvPr>
            </p:nvSpPr>
            <p:spPr>
              <a:xfrm>
                <a:off x="793661" y="2599509"/>
                <a:ext cx="4530898" cy="3639450"/>
              </a:xfrm>
              <a:blipFill>
                <a:blip r:embed="rId4"/>
                <a:stretch>
                  <a:fillRect l="-1117" r="-1397"/>
                </a:stretch>
              </a:blipFill>
            </p:spPr>
            <p:txBody>
              <a:bodyPr/>
              <a:lstStyle/>
              <a:p>
                <a:r>
                  <a:rPr lang="en-US">
                    <a:noFill/>
                  </a:rPr>
                  <a:t> </a:t>
                </a:r>
              </a:p>
            </p:txBody>
          </p:sp>
        </mc:Fallback>
      </mc:AlternateContent>
      <p:pic>
        <p:nvPicPr>
          <p:cNvPr id="5" name="Picture 4" descr="A diagram of a state model&#10;&#10;Description automatically generated">
            <a:extLst>
              <a:ext uri="{FF2B5EF4-FFF2-40B4-BE49-F238E27FC236}">
                <a16:creationId xmlns:a16="http://schemas.microsoft.com/office/drawing/2014/main" id="{A5D67054-15CF-6FFF-4FBC-7D47E5BD0DF6}"/>
              </a:ext>
            </a:extLst>
          </p:cNvPr>
          <p:cNvPicPr>
            <a:picLocks noChangeAspect="1"/>
          </p:cNvPicPr>
          <p:nvPr/>
        </p:nvPicPr>
        <p:blipFill>
          <a:blip r:embed="rId5"/>
          <a:stretch>
            <a:fillRect/>
          </a:stretch>
        </p:blipFill>
        <p:spPr>
          <a:xfrm>
            <a:off x="5185411" y="2517349"/>
            <a:ext cx="6771072" cy="3639450"/>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5F355E-38F5-53C7-2216-63B5DD64F326}"/>
              </a:ext>
            </a:extLst>
          </p:cNvPr>
          <p:cNvSpPr txBox="1"/>
          <p:nvPr/>
        </p:nvSpPr>
        <p:spPr>
          <a:xfrm>
            <a:off x="5324559" y="6142818"/>
            <a:ext cx="5132489" cy="369332"/>
          </a:xfrm>
          <a:prstGeom prst="rect">
            <a:avLst/>
          </a:prstGeom>
          <a:noFill/>
        </p:spPr>
        <p:txBody>
          <a:bodyPr wrap="square" rtlCol="0">
            <a:spAutoFit/>
          </a:bodyPr>
          <a:lstStyle/>
          <a:p>
            <a:r>
              <a:rPr lang="en-US" sz="900" i="1" dirty="0"/>
              <a:t>Credit: </a:t>
            </a:r>
            <a:r>
              <a:rPr lang="en-US" sz="900" b="0" i="1" dirty="0">
                <a:solidFill>
                  <a:srgbClr val="222222"/>
                </a:solidFill>
                <a:effectLst/>
                <a:latin typeface="Arial" panose="020B0604020202020204" pitchFamily="34" charset="0"/>
              </a:rPr>
              <a:t>Gu, A., &amp; Dao, T. (2023). Mamba: Linear-time sequence modeling with selective state spaces. </a:t>
            </a:r>
            <a:r>
              <a:rPr lang="en-US" sz="900" b="0" i="1" dirty="0" err="1">
                <a:solidFill>
                  <a:srgbClr val="222222"/>
                </a:solidFill>
                <a:effectLst/>
                <a:latin typeface="Arial" panose="020B0604020202020204" pitchFamily="34" charset="0"/>
              </a:rPr>
              <a:t>arXiv</a:t>
            </a:r>
            <a:r>
              <a:rPr lang="en-US" sz="900" b="0" i="1" dirty="0">
                <a:solidFill>
                  <a:srgbClr val="222222"/>
                </a:solidFill>
                <a:effectLst/>
                <a:latin typeface="Arial" panose="020B0604020202020204" pitchFamily="34" charset="0"/>
              </a:rPr>
              <a:t> preprint arXiv:2312.00752</a:t>
            </a:r>
            <a:endParaRPr lang="en-US" sz="900" i="1" dirty="0"/>
          </a:p>
        </p:txBody>
      </p:sp>
    </p:spTree>
    <p:extLst>
      <p:ext uri="{BB962C8B-B14F-4D97-AF65-F5344CB8AC3E}">
        <p14:creationId xmlns:p14="http://schemas.microsoft.com/office/powerpoint/2010/main" val="3262398212"/>
      </p:ext>
    </p:extLst>
  </p:cSld>
  <p:clrMapOvr>
    <a:masterClrMapping/>
  </p:clrMapOvr>
  <mc:AlternateContent xmlns:mc="http://schemas.openxmlformats.org/markup-compatibility/2006" xmlns:p14="http://schemas.microsoft.com/office/powerpoint/2010/main">
    <mc:Choice Requires="p14">
      <p:transition spd="slow" p14:dur="2000" advTm="81625"/>
    </mc:Choice>
    <mc:Fallback xmlns="">
      <p:transition spd="slow" advTm="81625"/>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EE4AC-FA72-E722-9CD9-0C5877344A29}"/>
              </a:ext>
            </a:extLst>
          </p:cNvPr>
          <p:cNvSpPr>
            <a:spLocks noGrp="1"/>
          </p:cNvSpPr>
          <p:nvPr>
            <p:ph type="title"/>
          </p:nvPr>
        </p:nvSpPr>
        <p:spPr>
          <a:xfrm>
            <a:off x="1043631" y="809898"/>
            <a:ext cx="9942716" cy="1554480"/>
          </a:xfrm>
        </p:spPr>
        <p:txBody>
          <a:bodyPr anchor="ctr">
            <a:normAutofit/>
          </a:bodyPr>
          <a:lstStyle/>
          <a:p>
            <a:r>
              <a:rPr lang="en-US" sz="4800" dirty="0"/>
              <a:t>Selective State Space (Motivation)</a:t>
            </a:r>
          </a:p>
        </p:txBody>
      </p:sp>
      <p:sp>
        <p:nvSpPr>
          <p:cNvPr id="3" name="Content Placeholder 2">
            <a:extLst>
              <a:ext uri="{FF2B5EF4-FFF2-40B4-BE49-F238E27FC236}">
                <a16:creationId xmlns:a16="http://schemas.microsoft.com/office/drawing/2014/main" id="{FB8AC63D-29FA-1DCB-312A-798DDA359644}"/>
              </a:ext>
            </a:extLst>
          </p:cNvPr>
          <p:cNvSpPr>
            <a:spLocks noGrp="1"/>
          </p:cNvSpPr>
          <p:nvPr>
            <p:ph idx="1"/>
          </p:nvPr>
        </p:nvSpPr>
        <p:spPr>
          <a:xfrm>
            <a:off x="1045028" y="3017522"/>
            <a:ext cx="10653329" cy="3124658"/>
          </a:xfrm>
        </p:spPr>
        <p:txBody>
          <a:bodyPr anchor="ctr">
            <a:normAutofit/>
          </a:bodyPr>
          <a:lstStyle/>
          <a:p>
            <a:r>
              <a:rPr lang="en-US" sz="1800" dirty="0">
                <a:latin typeface="SFRM1000"/>
              </a:rPr>
              <a:t>F</a:t>
            </a:r>
            <a:r>
              <a:rPr lang="en-US" sz="1800" dirty="0">
                <a:effectLst/>
                <a:latin typeface="SFRM1000"/>
              </a:rPr>
              <a:t>undamental problem of sequence modeling is compressing context into a smaller state. </a:t>
            </a:r>
            <a:endParaRPr lang="en-US" sz="1800" dirty="0"/>
          </a:p>
          <a:p>
            <a:r>
              <a:rPr lang="en-US" sz="1800" dirty="0">
                <a:latin typeface="SFRM1000"/>
              </a:rPr>
              <a:t>A</a:t>
            </a:r>
            <a:r>
              <a:rPr lang="en-US" sz="1800" dirty="0">
                <a:effectLst/>
                <a:latin typeface="SFRM1000"/>
              </a:rPr>
              <a:t>ttention is both effective and inefficient </a:t>
            </a:r>
            <a:endParaRPr lang="en-US" sz="1800" dirty="0"/>
          </a:p>
          <a:p>
            <a:r>
              <a:rPr lang="en-US" sz="1800" dirty="0">
                <a:latin typeface="SFRM1000"/>
              </a:rPr>
              <a:t>A</a:t>
            </a:r>
            <a:r>
              <a:rPr lang="en-US" sz="1800" dirty="0">
                <a:effectLst/>
                <a:latin typeface="SFRM1000"/>
              </a:rPr>
              <a:t>utoregressive inference requires explicitly storing the entire context </a:t>
            </a:r>
            <a:endParaRPr lang="en-US" sz="1800" dirty="0"/>
          </a:p>
          <a:p>
            <a:r>
              <a:rPr lang="en-US" sz="1800" dirty="0">
                <a:effectLst/>
                <a:latin typeface="SFRM1000"/>
              </a:rPr>
              <a:t>On the other hand, recurrent models are efficient because they have a finite state </a:t>
            </a:r>
            <a:endParaRPr lang="en-US" sz="1800" dirty="0"/>
          </a:p>
          <a:p>
            <a:r>
              <a:rPr lang="en-US" sz="1800" dirty="0">
                <a:effectLst/>
                <a:latin typeface="SFRM1000"/>
              </a:rPr>
              <a:t>Recurrent models effectiveness is limited by how well this state has compressed the context </a:t>
            </a:r>
          </a:p>
          <a:p>
            <a:r>
              <a:rPr lang="en-US" sz="1800" dirty="0">
                <a:latin typeface="SFRM1000"/>
              </a:rPr>
              <a:t>E</a:t>
            </a:r>
            <a:r>
              <a:rPr lang="en-US" sz="1800" dirty="0">
                <a:effectLst/>
                <a:latin typeface="SFRM1000"/>
              </a:rPr>
              <a:t>fficient models must have a small state</a:t>
            </a:r>
          </a:p>
          <a:p>
            <a:r>
              <a:rPr lang="en-US" sz="1800" dirty="0">
                <a:latin typeface="SFRM1000"/>
              </a:rPr>
              <a:t>E</a:t>
            </a:r>
            <a:r>
              <a:rPr lang="en-US" sz="1800" dirty="0">
                <a:effectLst/>
                <a:latin typeface="SFRM1000"/>
              </a:rPr>
              <a:t>ffective models must have a state that contains all necessary information from the context. </a:t>
            </a:r>
          </a:p>
          <a:p>
            <a:r>
              <a:rPr lang="en-US" sz="1800" dirty="0">
                <a:latin typeface="SFRM1000"/>
              </a:rPr>
              <a:t>Mamba achieves this balance by </a:t>
            </a:r>
            <a:r>
              <a:rPr lang="en-US" sz="1800" b="1" dirty="0">
                <a:latin typeface="SFRM1000"/>
              </a:rPr>
              <a:t>using selection</a:t>
            </a:r>
            <a:endParaRPr lang="en-US" sz="1800" b="1" dirty="0"/>
          </a:p>
          <a:p>
            <a:endParaRPr lang="en-US" sz="1500" dirty="0"/>
          </a:p>
          <a:p>
            <a:endParaRPr lang="en-US" sz="1500" dirty="0"/>
          </a:p>
          <a:p>
            <a:endParaRPr lang="en-US" sz="15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628432"/>
      </p:ext>
    </p:extLst>
  </p:cSld>
  <p:clrMapOvr>
    <a:masterClrMapping/>
  </p:clrMapOvr>
  <mc:AlternateContent xmlns:mc="http://schemas.openxmlformats.org/markup-compatibility/2006" xmlns:p14="http://schemas.microsoft.com/office/powerpoint/2010/main">
    <mc:Choice Requires="p14">
      <p:transition spd="slow" p14:dur="2000" advTm="163216"/>
    </mc:Choice>
    <mc:Fallback xmlns="">
      <p:transition spd="slow" advTm="163216"/>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70EA9-CE95-75D0-63EE-E22B152FDEA8}"/>
              </a:ext>
            </a:extLst>
          </p:cNvPr>
          <p:cNvSpPr>
            <a:spLocks noGrp="1"/>
          </p:cNvSpPr>
          <p:nvPr>
            <p:ph type="title"/>
          </p:nvPr>
        </p:nvSpPr>
        <p:spPr>
          <a:xfrm>
            <a:off x="645064" y="525982"/>
            <a:ext cx="4282983" cy="1200361"/>
          </a:xfrm>
        </p:spPr>
        <p:txBody>
          <a:bodyPr anchor="b">
            <a:normAutofit/>
          </a:bodyPr>
          <a:lstStyle/>
          <a:p>
            <a:r>
              <a:rPr lang="en-US" sz="3600" dirty="0"/>
              <a:t>Selective State Space Example (Motivation)</a:t>
            </a: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71367F-B056-8CB4-417F-24D9E9F65253}"/>
              </a:ext>
            </a:extLst>
          </p:cNvPr>
          <p:cNvSpPr>
            <a:spLocks noGrp="1"/>
          </p:cNvSpPr>
          <p:nvPr>
            <p:ph idx="1"/>
          </p:nvPr>
        </p:nvSpPr>
        <p:spPr>
          <a:xfrm>
            <a:off x="642904" y="2435218"/>
            <a:ext cx="4649946" cy="4001384"/>
          </a:xfrm>
        </p:spPr>
        <p:txBody>
          <a:bodyPr anchor="ctr">
            <a:normAutofit/>
          </a:bodyPr>
          <a:lstStyle/>
          <a:p>
            <a:r>
              <a:rPr lang="en-US" sz="1800" dirty="0">
                <a:latin typeface="SFRM1000"/>
              </a:rPr>
              <a:t>Consider two simple tasks:</a:t>
            </a:r>
          </a:p>
          <a:p>
            <a:pPr lvl="1"/>
            <a:r>
              <a:rPr lang="en-US" sz="1400" dirty="0">
                <a:latin typeface="SFRM1000"/>
              </a:rPr>
              <a:t>Copying: The model should produce the same output as input but time shifted. This can be done with S4</a:t>
            </a:r>
          </a:p>
          <a:p>
            <a:pPr lvl="1"/>
            <a:r>
              <a:rPr lang="en-US" sz="1400" dirty="0">
                <a:latin typeface="SFRM1000"/>
              </a:rPr>
              <a:t>Selective copying: The model should only output colored tokens and not the white ones. Example: Removing bad words from tweet. </a:t>
            </a:r>
            <a:br>
              <a:rPr lang="en-US" sz="1400" dirty="0">
                <a:latin typeface="SFRM1000"/>
              </a:rPr>
            </a:br>
            <a:r>
              <a:rPr lang="en-US" sz="1400" dirty="0">
                <a:latin typeface="SFRM1000"/>
              </a:rPr>
              <a:t>Here S4 fails, mamba wins</a:t>
            </a:r>
          </a:p>
          <a:p>
            <a:r>
              <a:rPr lang="en-US" sz="1800" dirty="0">
                <a:latin typeface="SFRM1000"/>
              </a:rPr>
              <a:t>I</a:t>
            </a:r>
            <a:r>
              <a:rPr lang="en-US" sz="1800" dirty="0">
                <a:effectLst/>
                <a:latin typeface="SFRM1000"/>
              </a:rPr>
              <a:t>ncorporating a selection mechanism into models provides more efficient solution</a:t>
            </a:r>
          </a:p>
          <a:p>
            <a:r>
              <a:rPr lang="en-US" sz="1800" dirty="0">
                <a:latin typeface="SFRM1000"/>
              </a:rPr>
              <a:t>It keeps </a:t>
            </a:r>
            <a:r>
              <a:rPr lang="en-US" sz="1800" dirty="0">
                <a:effectLst/>
                <a:latin typeface="SFRM1000"/>
              </a:rPr>
              <a:t>ignoring irrelevant inputs</a:t>
            </a:r>
          </a:p>
          <a:p>
            <a:r>
              <a:rPr lang="en-US" sz="1800" dirty="0">
                <a:latin typeface="SFRM1000"/>
              </a:rPr>
              <a:t>White tokens in selective copying is irrelevant</a:t>
            </a:r>
          </a:p>
          <a:p>
            <a:r>
              <a:rPr lang="en-US" sz="1800" dirty="0">
                <a:effectLst/>
                <a:latin typeface="SFRM1000"/>
              </a:rPr>
              <a:t>S4 fails because it cannot do content-aware reasoning</a:t>
            </a:r>
          </a:p>
          <a:p>
            <a:pPr marL="0" indent="0">
              <a:buNone/>
            </a:pPr>
            <a:endParaRPr lang="en-US" sz="1800" dirty="0">
              <a:effectLst/>
              <a:latin typeface="SFRM1000"/>
            </a:endParaRPr>
          </a:p>
          <a:p>
            <a:pPr marL="0" indent="0">
              <a:buNone/>
            </a:pPr>
            <a:endParaRPr lang="en-US" sz="1800" dirty="0"/>
          </a:p>
          <a:p>
            <a:endParaRPr lang="en-US" sz="1800"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software processing process&#10;&#10;Description automatically generated with medium confidence">
            <a:extLst>
              <a:ext uri="{FF2B5EF4-FFF2-40B4-BE49-F238E27FC236}">
                <a16:creationId xmlns:a16="http://schemas.microsoft.com/office/drawing/2014/main" id="{8F20C84D-F5D8-6C1F-0C67-C3F36C3289AB}"/>
              </a:ext>
            </a:extLst>
          </p:cNvPr>
          <p:cNvPicPr>
            <a:picLocks noChangeAspect="1"/>
          </p:cNvPicPr>
          <p:nvPr/>
        </p:nvPicPr>
        <p:blipFill>
          <a:blip r:embed="rId2"/>
          <a:stretch>
            <a:fillRect/>
          </a:stretch>
        </p:blipFill>
        <p:spPr>
          <a:xfrm>
            <a:off x="5071299" y="1426545"/>
            <a:ext cx="7169170" cy="2831822"/>
          </a:xfrm>
          <a:prstGeom prst="rect">
            <a:avLst/>
          </a:prstGeom>
        </p:spPr>
      </p:pic>
      <p:sp>
        <p:nvSpPr>
          <p:cNvPr id="8" name="TextBox 7">
            <a:extLst>
              <a:ext uri="{FF2B5EF4-FFF2-40B4-BE49-F238E27FC236}">
                <a16:creationId xmlns:a16="http://schemas.microsoft.com/office/drawing/2014/main" id="{7C1400C8-4ADB-1C95-E173-B816C30FB6A0}"/>
              </a:ext>
            </a:extLst>
          </p:cNvPr>
          <p:cNvSpPr txBox="1"/>
          <p:nvPr/>
        </p:nvSpPr>
        <p:spPr>
          <a:xfrm>
            <a:off x="6095999" y="4509658"/>
            <a:ext cx="5132489" cy="369332"/>
          </a:xfrm>
          <a:prstGeom prst="rect">
            <a:avLst/>
          </a:prstGeom>
          <a:noFill/>
        </p:spPr>
        <p:txBody>
          <a:bodyPr wrap="square" rtlCol="0">
            <a:spAutoFit/>
          </a:bodyPr>
          <a:lstStyle/>
          <a:p>
            <a:r>
              <a:rPr lang="en-US" sz="900" i="1" dirty="0"/>
              <a:t>Credit: </a:t>
            </a:r>
            <a:r>
              <a:rPr lang="en-US" sz="900" b="0" i="1" dirty="0">
                <a:solidFill>
                  <a:srgbClr val="222222"/>
                </a:solidFill>
                <a:effectLst/>
                <a:latin typeface="Arial" panose="020B0604020202020204" pitchFamily="34" charset="0"/>
              </a:rPr>
              <a:t>Gu, A., &amp; Dao, T. (2023). Mamba: Linear-time sequence modeling with selective state spaces. </a:t>
            </a:r>
            <a:r>
              <a:rPr lang="en-US" sz="900" b="0" i="1" dirty="0" err="1">
                <a:solidFill>
                  <a:srgbClr val="222222"/>
                </a:solidFill>
                <a:effectLst/>
                <a:latin typeface="Arial" panose="020B0604020202020204" pitchFamily="34" charset="0"/>
              </a:rPr>
              <a:t>arXiv</a:t>
            </a:r>
            <a:r>
              <a:rPr lang="en-US" sz="900" b="0" i="1" dirty="0">
                <a:solidFill>
                  <a:srgbClr val="222222"/>
                </a:solidFill>
                <a:effectLst/>
                <a:latin typeface="Arial" panose="020B0604020202020204" pitchFamily="34" charset="0"/>
              </a:rPr>
              <a:t> preprint arXiv:2312.00752</a:t>
            </a:r>
            <a:endParaRPr lang="en-US" sz="900" i="1" dirty="0"/>
          </a:p>
        </p:txBody>
      </p:sp>
    </p:spTree>
    <p:extLst>
      <p:ext uri="{BB962C8B-B14F-4D97-AF65-F5344CB8AC3E}">
        <p14:creationId xmlns:p14="http://schemas.microsoft.com/office/powerpoint/2010/main" val="2122460553"/>
      </p:ext>
    </p:extLst>
  </p:cSld>
  <p:clrMapOvr>
    <a:masterClrMapping/>
  </p:clrMapOvr>
  <mc:AlternateContent xmlns:mc="http://schemas.openxmlformats.org/markup-compatibility/2006" xmlns:p14="http://schemas.microsoft.com/office/powerpoint/2010/main">
    <mc:Choice Requires="p14">
      <p:transition spd="slow" p14:dur="2000" advTm="146585"/>
    </mc:Choice>
    <mc:Fallback xmlns="">
      <p:transition spd="slow" advTm="146585"/>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DF785C-A33E-DDAE-3035-957E51B6467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888A88-4DE7-7C1A-0D3A-E6100FD4C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E4014-ACC8-232F-5719-91E6DB85A9E1}"/>
              </a:ext>
            </a:extLst>
          </p:cNvPr>
          <p:cNvSpPr>
            <a:spLocks noGrp="1"/>
          </p:cNvSpPr>
          <p:nvPr>
            <p:ph type="title"/>
          </p:nvPr>
        </p:nvSpPr>
        <p:spPr>
          <a:xfrm>
            <a:off x="645064" y="525982"/>
            <a:ext cx="4282983" cy="1200361"/>
          </a:xfrm>
        </p:spPr>
        <p:txBody>
          <a:bodyPr anchor="b">
            <a:normAutofit/>
          </a:bodyPr>
          <a:lstStyle/>
          <a:p>
            <a:r>
              <a:rPr lang="en-US" sz="3600" dirty="0"/>
              <a:t>Selective State Space Example (Motivation)</a:t>
            </a:r>
          </a:p>
        </p:txBody>
      </p:sp>
      <p:sp>
        <p:nvSpPr>
          <p:cNvPr id="12" name="Rectangle 11">
            <a:extLst>
              <a:ext uri="{FF2B5EF4-FFF2-40B4-BE49-F238E27FC236}">
                <a16:creationId xmlns:a16="http://schemas.microsoft.com/office/drawing/2014/main" id="{71BDEB65-2F63-78A3-9FF6-DE57B3CCE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AF5D31-73B8-3D39-B37F-F80A8360549A}"/>
              </a:ext>
            </a:extLst>
          </p:cNvPr>
          <p:cNvSpPr>
            <a:spLocks noGrp="1"/>
          </p:cNvSpPr>
          <p:nvPr>
            <p:ph idx="1"/>
          </p:nvPr>
        </p:nvSpPr>
        <p:spPr>
          <a:xfrm>
            <a:off x="642904" y="2435218"/>
            <a:ext cx="4649946" cy="4001384"/>
          </a:xfrm>
        </p:spPr>
        <p:txBody>
          <a:bodyPr anchor="ctr">
            <a:normAutofit/>
          </a:bodyPr>
          <a:lstStyle/>
          <a:p>
            <a:r>
              <a:rPr lang="en-US" sz="1800" dirty="0">
                <a:latin typeface="SFRM1000"/>
              </a:rPr>
              <a:t>Consider another simple task:</a:t>
            </a:r>
          </a:p>
          <a:p>
            <a:pPr lvl="1"/>
            <a:r>
              <a:rPr lang="en-US" sz="1400" dirty="0">
                <a:latin typeface="SFRM1000"/>
              </a:rPr>
              <a:t>Induction Head: The model require to recall information from previous input to build the next output. For example: remembering after each black token, blue token comes. S4 fails, Mamba wins	</a:t>
            </a:r>
          </a:p>
          <a:p>
            <a:r>
              <a:rPr lang="en-US" sz="1800" dirty="0">
                <a:effectLst/>
                <a:latin typeface="SFRM1000"/>
              </a:rPr>
              <a:t>The main reason why S4 fails is because all its matrices A, B, C, D are constant over time and does not change. </a:t>
            </a:r>
          </a:p>
          <a:p>
            <a:r>
              <a:rPr lang="en-US" sz="1800" dirty="0">
                <a:effectLst/>
                <a:latin typeface="SFRM1000"/>
              </a:rPr>
              <a:t>So, S4 it loses its content awareness over time. </a:t>
            </a:r>
          </a:p>
          <a:p>
            <a:pPr marL="0" indent="0">
              <a:buNone/>
            </a:pPr>
            <a:endParaRPr lang="en-US" sz="1800" dirty="0"/>
          </a:p>
          <a:p>
            <a:endParaRPr lang="en-US" sz="1800" dirty="0"/>
          </a:p>
        </p:txBody>
      </p:sp>
      <p:sp>
        <p:nvSpPr>
          <p:cNvPr id="14" name="Rectangle 13">
            <a:extLst>
              <a:ext uri="{FF2B5EF4-FFF2-40B4-BE49-F238E27FC236}">
                <a16:creationId xmlns:a16="http://schemas.microsoft.com/office/drawing/2014/main" id="{0D973741-EDD5-8144-7B24-3E369D18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2BE4CB-0B82-D7E9-80C5-B64DC34BC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B5F568-8B89-57C2-FDC4-AFD8CD75C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software processing process&#10;&#10;Description automatically generated with medium confidence">
            <a:extLst>
              <a:ext uri="{FF2B5EF4-FFF2-40B4-BE49-F238E27FC236}">
                <a16:creationId xmlns:a16="http://schemas.microsoft.com/office/drawing/2014/main" id="{ABD9F9EE-9FEA-9BAE-53AA-7E727F3161EB}"/>
              </a:ext>
            </a:extLst>
          </p:cNvPr>
          <p:cNvPicPr>
            <a:picLocks noChangeAspect="1"/>
          </p:cNvPicPr>
          <p:nvPr/>
        </p:nvPicPr>
        <p:blipFill>
          <a:blip r:embed="rId2"/>
          <a:stretch>
            <a:fillRect/>
          </a:stretch>
        </p:blipFill>
        <p:spPr>
          <a:xfrm>
            <a:off x="5071299" y="1426545"/>
            <a:ext cx="7169170" cy="2831822"/>
          </a:xfrm>
          <a:prstGeom prst="rect">
            <a:avLst/>
          </a:prstGeom>
        </p:spPr>
      </p:pic>
      <p:sp>
        <p:nvSpPr>
          <p:cNvPr id="8" name="TextBox 7">
            <a:extLst>
              <a:ext uri="{FF2B5EF4-FFF2-40B4-BE49-F238E27FC236}">
                <a16:creationId xmlns:a16="http://schemas.microsoft.com/office/drawing/2014/main" id="{4178B431-3E6C-D6E5-B982-3A9E7BEB4E5A}"/>
              </a:ext>
            </a:extLst>
          </p:cNvPr>
          <p:cNvSpPr txBox="1"/>
          <p:nvPr/>
        </p:nvSpPr>
        <p:spPr>
          <a:xfrm>
            <a:off x="6095999" y="4509658"/>
            <a:ext cx="5132489" cy="369332"/>
          </a:xfrm>
          <a:prstGeom prst="rect">
            <a:avLst/>
          </a:prstGeom>
          <a:noFill/>
        </p:spPr>
        <p:txBody>
          <a:bodyPr wrap="square" rtlCol="0">
            <a:spAutoFit/>
          </a:bodyPr>
          <a:lstStyle/>
          <a:p>
            <a:r>
              <a:rPr lang="en-US" sz="900" i="1" dirty="0"/>
              <a:t>Credit: </a:t>
            </a:r>
            <a:r>
              <a:rPr lang="en-US" sz="900" b="0" i="1" dirty="0">
                <a:solidFill>
                  <a:srgbClr val="222222"/>
                </a:solidFill>
                <a:effectLst/>
                <a:latin typeface="Arial" panose="020B0604020202020204" pitchFamily="34" charset="0"/>
              </a:rPr>
              <a:t>Gu, A., &amp; Dao, T. (2023). Mamba: Linear-time sequence modeling with selective state spaces. </a:t>
            </a:r>
            <a:r>
              <a:rPr lang="en-US" sz="900" b="0" i="1" dirty="0" err="1">
                <a:solidFill>
                  <a:srgbClr val="222222"/>
                </a:solidFill>
                <a:effectLst/>
                <a:latin typeface="Arial" panose="020B0604020202020204" pitchFamily="34" charset="0"/>
              </a:rPr>
              <a:t>arXiv</a:t>
            </a:r>
            <a:r>
              <a:rPr lang="en-US" sz="900" b="0" i="1" dirty="0">
                <a:solidFill>
                  <a:srgbClr val="222222"/>
                </a:solidFill>
                <a:effectLst/>
                <a:latin typeface="Arial" panose="020B0604020202020204" pitchFamily="34" charset="0"/>
              </a:rPr>
              <a:t> preprint arXiv:2312.00752</a:t>
            </a:r>
            <a:endParaRPr lang="en-US" sz="900" i="1" dirty="0"/>
          </a:p>
        </p:txBody>
      </p:sp>
    </p:spTree>
    <p:extLst>
      <p:ext uri="{BB962C8B-B14F-4D97-AF65-F5344CB8AC3E}">
        <p14:creationId xmlns:p14="http://schemas.microsoft.com/office/powerpoint/2010/main" val="4216392962"/>
      </p:ext>
    </p:extLst>
  </p:cSld>
  <p:clrMapOvr>
    <a:masterClrMapping/>
  </p:clrMapOvr>
  <mc:AlternateContent xmlns:mc="http://schemas.openxmlformats.org/markup-compatibility/2006" xmlns:p14="http://schemas.microsoft.com/office/powerpoint/2010/main">
    <mc:Choice Requires="p14">
      <p:transition spd="slow" p14:dur="2000" advTm="66660"/>
    </mc:Choice>
    <mc:Fallback xmlns="">
      <p:transition spd="slow" advTm="6666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AAE70-18D5-3639-AD76-893FC412E380}"/>
              </a:ext>
            </a:extLst>
          </p:cNvPr>
          <p:cNvSpPr>
            <a:spLocks noGrp="1"/>
          </p:cNvSpPr>
          <p:nvPr>
            <p:ph type="title"/>
          </p:nvPr>
        </p:nvSpPr>
        <p:spPr>
          <a:xfrm>
            <a:off x="5297762" y="329184"/>
            <a:ext cx="6736194" cy="1783080"/>
          </a:xfrm>
        </p:spPr>
        <p:txBody>
          <a:bodyPr anchor="b">
            <a:normAutofit fontScale="90000"/>
          </a:bodyPr>
          <a:lstStyle/>
          <a:p>
            <a:r>
              <a:rPr lang="en-US" sz="5400" dirty="0"/>
              <a:t>Main Difference between Mamba and S4</a:t>
            </a:r>
          </a:p>
        </p:txBody>
      </p:sp>
      <p:pic>
        <p:nvPicPr>
          <p:cNvPr id="6" name="Picture 5" descr="Sea of white umbrellas with one blue one in the crowd">
            <a:extLst>
              <a:ext uri="{FF2B5EF4-FFF2-40B4-BE49-F238E27FC236}">
                <a16:creationId xmlns:a16="http://schemas.microsoft.com/office/drawing/2014/main" id="{411312DF-74C9-7394-57C1-064FDD1898AD}"/>
              </a:ext>
            </a:extLst>
          </p:cNvPr>
          <p:cNvPicPr>
            <a:picLocks noChangeAspect="1"/>
          </p:cNvPicPr>
          <p:nvPr/>
        </p:nvPicPr>
        <p:blipFill rotWithShape="1">
          <a:blip r:embed="rId2"/>
          <a:srcRect l="42646" r="1847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DCA485-3513-03B0-DD57-72D2CC6022F1}"/>
                  </a:ext>
                </a:extLst>
              </p:cNvPr>
              <p:cNvSpPr>
                <a:spLocks noGrp="1"/>
              </p:cNvSpPr>
              <p:nvPr>
                <p:ph idx="1"/>
              </p:nvPr>
            </p:nvSpPr>
            <p:spPr>
              <a:xfrm>
                <a:off x="5297762" y="2706624"/>
                <a:ext cx="6251110" cy="3483864"/>
              </a:xfrm>
            </p:spPr>
            <p:txBody>
              <a:bodyPr>
                <a:normAutofit/>
              </a:bodyPr>
              <a:lstStyle/>
              <a:p>
                <a:r>
                  <a:rPr lang="en-US" sz="2200" dirty="0">
                    <a:latin typeface="SFRM1000"/>
                  </a:rPr>
                  <a:t>The main difference is simply making several parameters functions of the input </a:t>
                </a:r>
              </a:p>
              <a:p>
                <a:pPr lvl="1"/>
                <a14:m>
                  <m:oMath xmlns:m="http://schemas.openxmlformats.org/officeDocument/2006/math">
                    <m:r>
                      <m:rPr>
                        <m:sty m:val="p"/>
                      </m:rPr>
                      <a:rPr lang="en-US" sz="2200">
                        <a:latin typeface="Cambria Math" panose="02040503050406030204" pitchFamily="18" charset="0"/>
                      </a:rPr>
                      <m:t>Δ</m:t>
                    </m:r>
                    <m:r>
                      <a:rPr lang="en-US" sz="2200" i="1">
                        <a:latin typeface="Cambria Math" panose="02040503050406030204" pitchFamily="18" charset="0"/>
                      </a:rPr>
                      <m:t>, </m:t>
                    </m:r>
                    <m:r>
                      <a:rPr lang="en-US" sz="2200" i="1">
                        <a:latin typeface="Cambria Math" panose="02040503050406030204" pitchFamily="18" charset="0"/>
                      </a:rPr>
                      <m:t>𝐵</m:t>
                    </m:r>
                    <m:r>
                      <a:rPr lang="en-US" sz="2200" i="1">
                        <a:latin typeface="Cambria Math" panose="02040503050406030204" pitchFamily="18" charset="0"/>
                      </a:rPr>
                      <m:t>, </m:t>
                    </m:r>
                    <m:r>
                      <a:rPr lang="en-US" sz="2200" i="1">
                        <a:latin typeface="Cambria Math" panose="02040503050406030204" pitchFamily="18" charset="0"/>
                      </a:rPr>
                      <m:t>𝐶</m:t>
                    </m:r>
                  </m:oMath>
                </a14:m>
                <a:endParaRPr lang="en-US" sz="2200" dirty="0"/>
              </a:p>
              <a:p>
                <a:r>
                  <a:rPr lang="en-US" sz="2200" dirty="0"/>
                  <a:t>Algorithm S6 (Mamba) </a:t>
                </a:r>
                <a:r>
                  <a:rPr lang="en-US" sz="2200" dirty="0">
                    <a:latin typeface="SFRM1000"/>
                  </a:rPr>
                  <a:t>is time-varying</a:t>
                </a:r>
              </a:p>
              <a:p>
                <a:r>
                  <a:rPr lang="en-US" sz="2200" dirty="0"/>
                  <a:t>Algorithm S4 </a:t>
                </a:r>
                <a:r>
                  <a:rPr lang="en-US" sz="2200" dirty="0">
                    <a:latin typeface="SFRM1000"/>
                  </a:rPr>
                  <a:t>is time-invariant</a:t>
                </a:r>
              </a:p>
              <a:p>
                <a:r>
                  <a:rPr lang="en-US" sz="2200" b="1" dirty="0">
                    <a:latin typeface="SFRM1000"/>
                  </a:rPr>
                  <a:t>Mamba relaxes the idea of time transition between input sequences are independent</a:t>
                </a:r>
              </a:p>
              <a:p>
                <a:pPr marL="0" indent="0">
                  <a:buNone/>
                </a:pPr>
                <a:endParaRPr lang="en-US" sz="2200" dirty="0">
                  <a:latin typeface="SFRM1000"/>
                </a:endParaRPr>
              </a:p>
              <a:p>
                <a:endParaRPr lang="en-US" sz="2200" dirty="0"/>
              </a:p>
              <a:p>
                <a:endParaRPr lang="en-US" sz="2200" dirty="0"/>
              </a:p>
              <a:p>
                <a:endParaRPr lang="en-US" sz="2200" dirty="0"/>
              </a:p>
              <a:p>
                <a:endParaRPr lang="en-US" sz="2200" dirty="0"/>
              </a:p>
            </p:txBody>
          </p:sp>
        </mc:Choice>
        <mc:Fallback xmlns="">
          <p:sp>
            <p:nvSpPr>
              <p:cNvPr id="3" name="Content Placeholder 2">
                <a:extLst>
                  <a:ext uri="{FF2B5EF4-FFF2-40B4-BE49-F238E27FC236}">
                    <a16:creationId xmlns:a16="http://schemas.microsoft.com/office/drawing/2014/main" id="{FFDCA485-3513-03B0-DD57-72D2CC6022F1}"/>
                  </a:ext>
                </a:extLst>
              </p:cNvPr>
              <p:cNvSpPr>
                <a:spLocks noGrp="1" noRot="1" noChangeAspect="1" noMove="1" noResize="1" noEditPoints="1" noAdjustHandles="1" noChangeArrowheads="1" noChangeShapeType="1" noTextEdit="1"/>
              </p:cNvSpPr>
              <p:nvPr>
                <p:ph idx="1"/>
              </p:nvPr>
            </p:nvSpPr>
            <p:spPr>
              <a:xfrm>
                <a:off x="5297762" y="2706624"/>
                <a:ext cx="6251110" cy="3483864"/>
              </a:xfrm>
              <a:blipFill>
                <a:blip r:embed="rId5"/>
                <a:stretch>
                  <a:fillRect l="-1217" t="-2545"/>
                </a:stretch>
              </a:blipFill>
            </p:spPr>
            <p:txBody>
              <a:bodyPr/>
              <a:lstStyle/>
              <a:p>
                <a:r>
                  <a:rPr lang="en-US">
                    <a:noFill/>
                  </a:rPr>
                  <a:t> </a:t>
                </a:r>
              </a:p>
            </p:txBody>
          </p:sp>
        </mc:Fallback>
      </mc:AlternateContent>
    </p:spTree>
    <p:extLst>
      <p:ext uri="{BB962C8B-B14F-4D97-AF65-F5344CB8AC3E}">
        <p14:creationId xmlns:p14="http://schemas.microsoft.com/office/powerpoint/2010/main" val="2423924741"/>
      </p:ext>
    </p:extLst>
  </p:cSld>
  <p:clrMapOvr>
    <a:masterClrMapping/>
  </p:clrMapOvr>
  <mc:AlternateContent xmlns:mc="http://schemas.openxmlformats.org/markup-compatibility/2006" xmlns:p14="http://schemas.microsoft.com/office/powerpoint/2010/main">
    <mc:Choice Requires="p14">
      <p:transition spd="slow" p14:dur="2000" advTm="22598"/>
    </mc:Choice>
    <mc:Fallback xmlns="">
      <p:transition spd="slow" advTm="22598"/>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EB94366-0916-8C2A-7A28-0F0246188B16}"/>
              </a:ext>
            </a:extLst>
          </p:cNvPr>
          <p:cNvSpPr>
            <a:spLocks noGrp="1"/>
          </p:cNvSpPr>
          <p:nvPr>
            <p:ph type="title"/>
          </p:nvPr>
        </p:nvSpPr>
        <p:spPr>
          <a:xfrm>
            <a:off x="838201" y="3998018"/>
            <a:ext cx="3981854" cy="2216513"/>
          </a:xfrm>
        </p:spPr>
        <p:txBody>
          <a:bodyPr>
            <a:normAutofit/>
          </a:bodyPr>
          <a:lstStyle/>
          <a:p>
            <a:r>
              <a:rPr lang="en-US"/>
              <a:t>Selective State Space (Algorithm)</a:t>
            </a:r>
            <a:endParaRPr lang="en-US" dirty="0"/>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0A49E13-B8F9-B6CD-7A6E-F7C0A4F575D6}"/>
              </a:ext>
            </a:extLst>
          </p:cNvPr>
          <p:cNvPicPr>
            <a:picLocks noChangeAspect="1"/>
          </p:cNvPicPr>
          <p:nvPr/>
        </p:nvPicPr>
        <p:blipFill>
          <a:blip r:embed="rId2"/>
          <a:stretch>
            <a:fillRect/>
          </a:stretch>
        </p:blipFill>
        <p:spPr>
          <a:xfrm>
            <a:off x="1247686" y="704504"/>
            <a:ext cx="9696628"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B86109-E65D-7EA0-A60C-F741666153E2}"/>
                  </a:ext>
                </a:extLst>
              </p:cNvPr>
              <p:cNvSpPr>
                <a:spLocks noGrp="1"/>
              </p:cNvSpPr>
              <p:nvPr>
                <p:ph idx="1"/>
              </p:nvPr>
            </p:nvSpPr>
            <p:spPr>
              <a:xfrm>
                <a:off x="4970835" y="3998019"/>
                <a:ext cx="6382966" cy="2216512"/>
              </a:xfrm>
            </p:spPr>
            <p:txBody>
              <a:bodyPr>
                <a:normAutofit/>
              </a:bodyPr>
              <a:lstStyle/>
              <a:p>
                <a:r>
                  <a:rPr lang="en-US" sz="1700" dirty="0">
                    <a:solidFill>
                      <a:srgbClr val="FF0000"/>
                    </a:solidFill>
                    <a:effectLst/>
                    <a:latin typeface="SFRM1000"/>
                  </a:rPr>
                  <a:t>The main difference is simply making several parameters functions of the input </a:t>
                </a:r>
              </a:p>
              <a:p>
                <a:pPr lvl="1"/>
                <a14:m>
                  <m:oMath xmlns:m="http://schemas.openxmlformats.org/officeDocument/2006/math">
                    <m:r>
                      <m:rPr>
                        <m:sty m:val="p"/>
                      </m:rPr>
                      <a:rPr lang="en-US" sz="1700" b="0" i="0" smtClean="0">
                        <a:solidFill>
                          <a:srgbClr val="FF0000"/>
                        </a:solidFill>
                        <a:latin typeface="Cambria Math" panose="02040503050406030204" pitchFamily="18" charset="0"/>
                      </a:rPr>
                      <m:t>Δ</m:t>
                    </m:r>
                    <m:r>
                      <a:rPr lang="en-US" sz="1700" b="0" i="1" smtClean="0">
                        <a:solidFill>
                          <a:srgbClr val="FF0000"/>
                        </a:solidFill>
                        <a:latin typeface="Cambria Math" panose="02040503050406030204" pitchFamily="18" charset="0"/>
                      </a:rPr>
                      <m:t>, </m:t>
                    </m:r>
                    <m:r>
                      <a:rPr lang="en-US" sz="1700" b="0" i="1" smtClean="0">
                        <a:solidFill>
                          <a:srgbClr val="FF0000"/>
                        </a:solidFill>
                        <a:latin typeface="Cambria Math" panose="02040503050406030204" pitchFamily="18" charset="0"/>
                      </a:rPr>
                      <m:t>𝐵</m:t>
                    </m:r>
                    <m:r>
                      <a:rPr lang="en-US" sz="1700" b="0" i="1" smtClean="0">
                        <a:solidFill>
                          <a:srgbClr val="FF0000"/>
                        </a:solidFill>
                        <a:latin typeface="Cambria Math" panose="02040503050406030204" pitchFamily="18" charset="0"/>
                      </a:rPr>
                      <m:t>, </m:t>
                    </m:r>
                    <m:r>
                      <a:rPr lang="en-US" sz="1700" b="0" i="1" smtClean="0">
                        <a:solidFill>
                          <a:srgbClr val="FF0000"/>
                        </a:solidFill>
                        <a:latin typeface="Cambria Math" panose="02040503050406030204" pitchFamily="18" charset="0"/>
                      </a:rPr>
                      <m:t>𝐶</m:t>
                    </m:r>
                  </m:oMath>
                </a14:m>
                <a:endParaRPr lang="en-US" sz="2100" dirty="0">
                  <a:solidFill>
                    <a:srgbClr val="FF0000"/>
                  </a:solidFill>
                </a:endParaRPr>
              </a:p>
              <a:p>
                <a:r>
                  <a:rPr lang="en-US" sz="1700" dirty="0"/>
                  <a:t>Algorithm S6 (Mamba) </a:t>
                </a:r>
                <a:r>
                  <a:rPr lang="en-US" sz="1700" dirty="0">
                    <a:effectLst/>
                    <a:latin typeface="SFRM1000"/>
                  </a:rPr>
                  <a:t>is time-varying</a:t>
                </a:r>
              </a:p>
              <a:p>
                <a:r>
                  <a:rPr lang="en-US" sz="1700" dirty="0"/>
                  <a:t>Algorithm S4 </a:t>
                </a:r>
                <a:r>
                  <a:rPr lang="en-US" sz="1700" dirty="0">
                    <a:effectLst/>
                    <a:latin typeface="SFRM1000"/>
                  </a:rPr>
                  <a:t>is time-invariant</a:t>
                </a:r>
              </a:p>
              <a:p>
                <a:r>
                  <a:rPr lang="en-US" sz="1700" b="1" dirty="0">
                    <a:latin typeface="SFRM1000"/>
                  </a:rPr>
                  <a:t>Mamba relaxes the idea of time transition between input sequences are independent</a:t>
                </a:r>
                <a:endParaRPr lang="en-US" sz="1700" b="1" dirty="0">
                  <a:effectLst/>
                  <a:latin typeface="SFRM1000"/>
                </a:endParaRPr>
              </a:p>
              <a:p>
                <a:endParaRPr lang="en-US" sz="1700" dirty="0">
                  <a:effectLst/>
                  <a:latin typeface="SFRM1000"/>
                </a:endParaRPr>
              </a:p>
              <a:p>
                <a:endParaRPr lang="en-US" sz="1700" dirty="0"/>
              </a:p>
              <a:p>
                <a:endParaRPr lang="en-US" sz="1700" dirty="0"/>
              </a:p>
              <a:p>
                <a:endParaRPr lang="en-US" sz="1700" dirty="0"/>
              </a:p>
              <a:p>
                <a:endParaRPr lang="en-US" sz="1700" dirty="0"/>
              </a:p>
            </p:txBody>
          </p:sp>
        </mc:Choice>
        <mc:Fallback xmlns="">
          <p:sp>
            <p:nvSpPr>
              <p:cNvPr id="3" name="Content Placeholder 2">
                <a:extLst>
                  <a:ext uri="{FF2B5EF4-FFF2-40B4-BE49-F238E27FC236}">
                    <a16:creationId xmlns:a16="http://schemas.microsoft.com/office/drawing/2014/main" id="{88B86109-E65D-7EA0-A60C-F741666153E2}"/>
                  </a:ext>
                </a:extLst>
              </p:cNvPr>
              <p:cNvSpPr>
                <a:spLocks noGrp="1" noRot="1" noChangeAspect="1" noMove="1" noResize="1" noEditPoints="1" noAdjustHandles="1" noChangeArrowheads="1" noChangeShapeType="1" noTextEdit="1"/>
              </p:cNvSpPr>
              <p:nvPr>
                <p:ph idx="1"/>
              </p:nvPr>
            </p:nvSpPr>
            <p:spPr>
              <a:xfrm>
                <a:off x="4970835" y="3998019"/>
                <a:ext cx="6382966" cy="2216512"/>
              </a:xfrm>
              <a:blipFill>
                <a:blip r:embed="rId5"/>
                <a:stretch>
                  <a:fillRect l="-595" t="-1705" b="-11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0D44951-CA74-4812-8B5F-E0E006804EF9}"/>
              </a:ext>
            </a:extLst>
          </p:cNvPr>
          <p:cNvSpPr txBox="1"/>
          <p:nvPr/>
        </p:nvSpPr>
        <p:spPr>
          <a:xfrm>
            <a:off x="2979484" y="1113183"/>
            <a:ext cx="4959626" cy="261610"/>
          </a:xfrm>
          <a:prstGeom prst="rect">
            <a:avLst/>
          </a:prstGeom>
          <a:noFill/>
        </p:spPr>
        <p:txBody>
          <a:bodyPr wrap="square" rtlCol="0">
            <a:spAutoFit/>
          </a:bodyPr>
          <a:lstStyle/>
          <a:p>
            <a:r>
              <a:rPr lang="en-US" sz="1100" dirty="0"/>
              <a:t>(Batch size, sequence length, token dimension)</a:t>
            </a:r>
          </a:p>
        </p:txBody>
      </p:sp>
      <p:sp>
        <p:nvSpPr>
          <p:cNvPr id="6" name="TextBox 5">
            <a:extLst>
              <a:ext uri="{FF2B5EF4-FFF2-40B4-BE49-F238E27FC236}">
                <a16:creationId xmlns:a16="http://schemas.microsoft.com/office/drawing/2014/main" id="{5F2F5866-FD45-D081-4CC8-AA2796C8F34F}"/>
              </a:ext>
            </a:extLst>
          </p:cNvPr>
          <p:cNvSpPr txBox="1"/>
          <p:nvPr/>
        </p:nvSpPr>
        <p:spPr>
          <a:xfrm>
            <a:off x="3332649" y="1374793"/>
            <a:ext cx="4959626" cy="430887"/>
          </a:xfrm>
          <a:prstGeom prst="rect">
            <a:avLst/>
          </a:prstGeom>
          <a:noFill/>
        </p:spPr>
        <p:txBody>
          <a:bodyPr wrap="square" rtlCol="0">
            <a:spAutoFit/>
          </a:bodyPr>
          <a:lstStyle/>
          <a:p>
            <a:r>
              <a:rPr lang="en-US" sz="1100" dirty="0"/>
              <a:t>Dimension of hidden state is N, </a:t>
            </a:r>
            <a:br>
              <a:rPr lang="en-US" sz="1100" dirty="0"/>
            </a:br>
            <a:r>
              <a:rPr lang="en-US" sz="1100" dirty="0"/>
              <a:t>A captures history</a:t>
            </a:r>
          </a:p>
        </p:txBody>
      </p:sp>
      <p:sp>
        <p:nvSpPr>
          <p:cNvPr id="7" name="TextBox 6">
            <a:extLst>
              <a:ext uri="{FF2B5EF4-FFF2-40B4-BE49-F238E27FC236}">
                <a16:creationId xmlns:a16="http://schemas.microsoft.com/office/drawing/2014/main" id="{A4DAEED4-D9F0-A60B-D195-9E42EA04E910}"/>
              </a:ext>
            </a:extLst>
          </p:cNvPr>
          <p:cNvSpPr txBox="1"/>
          <p:nvPr/>
        </p:nvSpPr>
        <p:spPr>
          <a:xfrm>
            <a:off x="3432040" y="2369627"/>
            <a:ext cx="4959626" cy="261610"/>
          </a:xfrm>
          <a:prstGeom prst="rect">
            <a:avLst/>
          </a:prstGeom>
          <a:noFill/>
        </p:spPr>
        <p:txBody>
          <a:bodyPr wrap="square" rtlCol="0">
            <a:spAutoFit/>
          </a:bodyPr>
          <a:lstStyle/>
          <a:p>
            <a:r>
              <a:rPr lang="en-US" sz="1100" dirty="0"/>
              <a:t>Step size for discretization (learned)</a:t>
            </a:r>
          </a:p>
        </p:txBody>
      </p:sp>
      <p:sp>
        <p:nvSpPr>
          <p:cNvPr id="8" name="TextBox 7">
            <a:extLst>
              <a:ext uri="{FF2B5EF4-FFF2-40B4-BE49-F238E27FC236}">
                <a16:creationId xmlns:a16="http://schemas.microsoft.com/office/drawing/2014/main" id="{BBFBE824-6538-D633-41B9-1D7D1CB3018B}"/>
              </a:ext>
            </a:extLst>
          </p:cNvPr>
          <p:cNvSpPr txBox="1"/>
          <p:nvPr/>
        </p:nvSpPr>
        <p:spPr>
          <a:xfrm>
            <a:off x="7939110" y="2108017"/>
            <a:ext cx="4959626" cy="261610"/>
          </a:xfrm>
          <a:prstGeom prst="rect">
            <a:avLst/>
          </a:prstGeom>
          <a:noFill/>
        </p:spPr>
        <p:txBody>
          <a:bodyPr wrap="square" rtlCol="0">
            <a:spAutoFit/>
          </a:bodyPr>
          <a:lstStyle/>
          <a:p>
            <a:r>
              <a:rPr lang="en-US" sz="1100" dirty="0"/>
              <a:t>These are functions of x, L refers to each token in the sequence</a:t>
            </a:r>
          </a:p>
        </p:txBody>
      </p:sp>
    </p:spTree>
    <p:extLst>
      <p:ext uri="{BB962C8B-B14F-4D97-AF65-F5344CB8AC3E}">
        <p14:creationId xmlns:p14="http://schemas.microsoft.com/office/powerpoint/2010/main" val="455825077"/>
      </p:ext>
    </p:extLst>
  </p:cSld>
  <p:clrMapOvr>
    <a:masterClrMapping/>
  </p:clrMapOvr>
  <mc:AlternateContent xmlns:mc="http://schemas.openxmlformats.org/markup-compatibility/2006" xmlns:p14="http://schemas.microsoft.com/office/powerpoint/2010/main">
    <mc:Choice Requires="p14">
      <p:transition spd="slow" p14:dur="2000" advTm="163150"/>
    </mc:Choice>
    <mc:Fallback xmlns="">
      <p:transition spd="slow" advTm="163150"/>
    </mc:Fallback>
  </mc:AlternateContent>
  <p:extLst>
    <p:ext uri="{3A86A75C-4F4B-4683-9AE1-C65F6400EC91}">
      <p14:laserTraceLst xmlns:p14="http://schemas.microsoft.com/office/powerpoint/2010/main">
        <p14:tracePtLst>
          <p14:tracePt t="16051" x="4579938" y="6753225"/>
          <p14:tracePt t="16070" x="4297363" y="6486525"/>
          <p14:tracePt t="16083" x="3998913" y="6140450"/>
          <p14:tracePt t="16092" x="3894138" y="5988050"/>
          <p14:tracePt t="16101" x="3814763" y="5826125"/>
          <p14:tracePt t="16107" x="3749675" y="5649913"/>
          <p14:tracePt t="16116" x="3652838" y="5335588"/>
          <p14:tracePt t="16121" x="3595688" y="5126038"/>
          <p14:tracePt t="16131" x="3516313" y="4673600"/>
          <p14:tracePt t="16138" x="3467100" y="4513263"/>
          <p14:tracePt t="16148" x="3402013" y="4191000"/>
          <p14:tracePt t="16155" x="3338513" y="3843338"/>
          <p14:tracePt t="16165" x="3257550" y="3497263"/>
          <p14:tracePt t="16171" x="3192463" y="3175000"/>
          <p14:tracePt t="16184" x="3168650" y="3030538"/>
          <p14:tracePt t="16189" x="3113088" y="2779713"/>
          <p14:tracePt t="16198" x="3095625" y="2700338"/>
          <p14:tracePt t="16204" x="3055938" y="2546350"/>
          <p14:tracePt t="16215" x="3040063" y="2506663"/>
          <p14:tracePt t="16222" x="3016250" y="2425700"/>
          <p14:tracePt t="16231" x="2990850" y="2386013"/>
          <p14:tracePt t="16394" x="2959100" y="2386013"/>
          <p14:tracePt t="16404" x="2911475" y="2386013"/>
          <p14:tracePt t="16414" x="2846388" y="2386013"/>
          <p14:tracePt t="16419" x="2757488" y="2352675"/>
          <p14:tracePt t="16426" x="2636838" y="2289175"/>
          <p14:tracePt t="16435" x="2492375" y="2200275"/>
          <p14:tracePt t="16447" x="2378075" y="2111375"/>
          <p14:tracePt t="16451" x="2273300" y="2030413"/>
          <p14:tracePt t="16459" x="2120900" y="1893888"/>
          <p14:tracePt t="16467" x="2079625" y="1828800"/>
          <p14:tracePt t="16481" x="2008188" y="1708150"/>
          <p14:tracePt t="16486" x="1951038" y="1603375"/>
          <p14:tracePt t="16491" x="1919288" y="1539875"/>
          <p14:tracePt t="16499" x="1919288" y="1514475"/>
          <p14:tracePt t="16514" x="1919288" y="1466850"/>
          <p14:tracePt t="16521" x="1919288" y="1435100"/>
          <p14:tracePt t="16530" x="1919288" y="1401763"/>
          <p14:tracePt t="16534" x="1919288" y="1385888"/>
          <p14:tracePt t="16547" x="1958975" y="1370013"/>
          <p14:tracePt t="16548" x="1966913" y="1370013"/>
          <p14:tracePt t="16555" x="1984375" y="1370013"/>
          <p14:tracePt t="16564" x="2016125" y="1370013"/>
          <p14:tracePt t="16571" x="2032000" y="1370013"/>
          <p14:tracePt t="16581" x="2055813" y="1370013"/>
          <p14:tracePt t="16587" x="2063750" y="1370013"/>
          <p14:tracePt t="16597" x="2071688" y="1370013"/>
          <p14:tracePt t="16604" x="2079625" y="1370013"/>
          <p14:tracePt t="16628" x="2063750" y="1346200"/>
          <p14:tracePt t="16638" x="2055813" y="1338263"/>
          <p14:tracePt t="16646" x="2032000" y="1330325"/>
          <p14:tracePt t="16655" x="2024063" y="1312863"/>
          <p14:tracePt t="16660" x="2016125" y="1296988"/>
          <p14:tracePt t="16668" x="2008188" y="1296988"/>
          <p14:tracePt t="16679" x="2008188" y="1289050"/>
          <p14:tracePt t="16689" x="2000250" y="1289050"/>
          <p14:tracePt t="16693" x="2000250" y="1281113"/>
          <p14:tracePt t="16709" x="2000250" y="1273175"/>
          <p14:tracePt t="16716" x="2016125" y="1265238"/>
          <p14:tracePt t="16724" x="2047875" y="1249363"/>
          <p14:tracePt t="16732" x="2112963" y="1233488"/>
          <p14:tracePt t="16743" x="2176463" y="1225550"/>
          <p14:tracePt t="16749" x="2241550" y="1225550"/>
          <p14:tracePt t="16756" x="2290763" y="1225550"/>
          <p14:tracePt t="16764" x="2346325" y="1225550"/>
          <p14:tracePt t="16775" x="2386013" y="1241425"/>
          <p14:tracePt t="16781" x="2419350" y="1273175"/>
          <p14:tracePt t="16789" x="2443163" y="1312863"/>
          <p14:tracePt t="16797" x="2466975" y="1362075"/>
          <p14:tracePt t="16808" x="2466975" y="1401763"/>
          <p14:tracePt t="16814" x="2474913" y="1450975"/>
          <p14:tracePt t="16821" x="2474913" y="1490663"/>
          <p14:tracePt t="16830" x="2466975" y="1539875"/>
          <p14:tracePt t="16841" x="2443163" y="1571625"/>
          <p14:tracePt t="16848" x="2419350" y="1595438"/>
          <p14:tracePt t="16854" x="2362200" y="1627188"/>
          <p14:tracePt t="16863" x="2290763" y="1636713"/>
          <p14:tracePt t="16870" x="2136775" y="1636713"/>
          <p14:tracePt t="16880" x="2071688" y="1636713"/>
          <p14:tracePt t="16887" x="1966913" y="1627188"/>
          <p14:tracePt t="16893" x="1919288" y="1603375"/>
          <p14:tracePt t="16901" x="1846263" y="1587500"/>
          <p14:tracePt t="16914" x="1814513" y="1571625"/>
          <p14:tracePt t="16919" x="1765300" y="1547813"/>
          <p14:tracePt t="16926" x="1741488" y="1531938"/>
          <p14:tracePt t="16934" x="1717675" y="1514475"/>
          <p14:tracePt t="16947" x="1701800" y="1482725"/>
          <p14:tracePt t="16951" x="1701800" y="1466850"/>
          <p14:tracePt t="16958" x="1701800" y="1443038"/>
          <p14:tracePt t="16966" x="1709738" y="1427163"/>
          <p14:tracePt t="16975" x="1741488" y="1401763"/>
          <p14:tracePt t="16982" x="1773238" y="1377950"/>
          <p14:tracePt t="16990" x="1814513" y="1362075"/>
          <p14:tracePt t="16998" x="1862138" y="1338263"/>
          <p14:tracePt t="17009" x="1911350" y="1330325"/>
          <p14:tracePt t="17015" x="1958975" y="1312863"/>
          <p14:tracePt t="17022" x="2000250" y="1296988"/>
          <p14:tracePt t="17030" x="2032000" y="1296988"/>
          <p14:tracePt t="17041" x="2079625" y="1296988"/>
          <p14:tracePt t="17047" x="2097088" y="1296988"/>
          <p14:tracePt t="17054" x="2120900" y="1296988"/>
          <p14:tracePt t="17063" x="2152650" y="1296988"/>
          <p14:tracePt t="17071" x="2168525" y="1296988"/>
          <p14:tracePt t="17080" x="2185988" y="1296988"/>
          <p14:tracePt t="17086" x="2201863" y="1296988"/>
          <p14:tracePt t="17096" x="2217738" y="1296988"/>
          <p14:tracePt t="17103" x="2225675" y="1312863"/>
          <p14:tracePt t="17114" x="2233613" y="1312863"/>
          <p14:tracePt t="17121" x="2241550" y="1312863"/>
          <p14:tracePt t="17130" x="2265363" y="1322388"/>
          <p14:tracePt t="17135" x="2273300" y="1322388"/>
          <p14:tracePt t="17147" x="2290763" y="1330325"/>
          <p14:tracePt t="17163" x="2306638" y="1338263"/>
          <p14:tracePt t="17171" x="2314575" y="1338263"/>
          <p14:tracePt t="17177" x="2314575" y="1346200"/>
          <p14:tracePt t="17191" x="2314575" y="1362075"/>
          <p14:tracePt t="17215" x="2314575" y="1370013"/>
          <p14:tracePt t="17249" x="2306638" y="1377950"/>
          <p14:tracePt t="17256" x="2290763" y="1377950"/>
          <p14:tracePt t="17274" x="2265363" y="1385888"/>
          <p14:tracePt t="17280" x="2233613" y="1385888"/>
          <p14:tracePt t="17288" x="2225675" y="1385888"/>
          <p14:tracePt t="17296" x="2209800" y="1385888"/>
          <p14:tracePt t="17304" x="2185988" y="1393825"/>
          <p14:tracePt t="17312" x="2176463" y="1393825"/>
          <p14:tracePt t="17320" x="2168525" y="1393825"/>
          <p14:tracePt t="17328" x="2160588" y="1393825"/>
          <p14:tracePt t="17392" x="2168525" y="1393825"/>
          <p14:tracePt t="17401" x="2176463" y="1393825"/>
          <p14:tracePt t="17409" x="2185988" y="1393825"/>
          <p14:tracePt t="17429" x="2201863" y="1393825"/>
          <p14:tracePt t="17439" x="2209800" y="1393825"/>
          <p14:tracePt t="17448" x="2217738" y="1393825"/>
          <p14:tracePt t="17449" x="2225675" y="1393825"/>
          <p14:tracePt t="17474" x="2225675" y="1401763"/>
          <p14:tracePt t="17507" x="2225675" y="1417638"/>
          <p14:tracePt t="17529" x="2217738" y="1417638"/>
          <p14:tracePt t="17538" x="2217738" y="1427163"/>
          <p14:tracePt t="17546" x="2209800" y="1427163"/>
          <p14:tracePt t="17555" x="2201863" y="1427163"/>
          <p14:tracePt t="17562" x="2185988" y="1427163"/>
          <p14:tracePt t="17572" x="2176463" y="1427163"/>
          <p14:tracePt t="17578" x="2168525" y="1417638"/>
          <p14:tracePt t="17601" x="2168525" y="1401763"/>
          <p14:tracePt t="17618" x="2160588" y="1401763"/>
          <p14:tracePt t="18221" x="2136775" y="1401763"/>
          <p14:tracePt t="18229" x="2128838" y="1401763"/>
          <p14:tracePt t="18238" x="2120900" y="1401763"/>
          <p14:tracePt t="18245" x="2112963" y="1401763"/>
          <p14:tracePt t="18255" x="2112963" y="1417638"/>
          <p14:tracePt t="18261" x="2105025" y="1417638"/>
          <p14:tracePt t="18398" x="2112963" y="1417638"/>
          <p14:tracePt t="18410" x="2120900" y="1417638"/>
          <p14:tracePt t="18422" x="2128838" y="1417638"/>
          <p14:tracePt t="18447" x="2136775" y="1417638"/>
          <p14:tracePt t="18463" x="2136775" y="1401763"/>
          <p14:tracePt t="18472" x="2152650" y="1401763"/>
          <p14:tracePt t="18981" x="2160588" y="1401763"/>
          <p14:tracePt t="18988" x="2168525" y="1401763"/>
          <p14:tracePt t="18997" x="2176463" y="1401763"/>
          <p14:tracePt t="19004" x="2209800" y="1401763"/>
          <p14:tracePt t="19010" x="2225675" y="1401763"/>
          <p14:tracePt t="19018" x="2257425" y="1401763"/>
          <p14:tracePt t="19026" x="2281238" y="1401763"/>
          <p14:tracePt t="19034" x="2314575" y="1401763"/>
          <p14:tracePt t="19047" x="2338388" y="1401763"/>
          <p14:tracePt t="19052" x="2362200" y="1401763"/>
          <p14:tracePt t="19058" x="2378075" y="1401763"/>
          <p14:tracePt t="19066" x="2435225" y="1401763"/>
          <p14:tracePt t="19081" x="2443163" y="1401763"/>
          <p14:tracePt t="19087" x="2474913" y="1401763"/>
          <p14:tracePt t="19091" x="2500313" y="1401763"/>
          <p14:tracePt t="19098" x="2524125" y="1393825"/>
          <p14:tracePt t="19107" x="2547938" y="1393825"/>
          <p14:tracePt t="19115" x="2563813" y="1385888"/>
          <p14:tracePt t="19123" x="2571750" y="1385888"/>
          <p14:tracePt t="19131" x="2587625" y="1385888"/>
          <p14:tracePt t="19141" x="2605088" y="1377950"/>
          <p14:tracePt t="19148" x="2620963" y="1377950"/>
          <p14:tracePt t="19155" x="2636838" y="1377950"/>
          <p14:tracePt t="19164" x="2644775" y="1377950"/>
          <p14:tracePt t="19171" x="2652713" y="1377950"/>
          <p14:tracePt t="19181" x="2668588" y="1385888"/>
          <p14:tracePt t="19187" x="2676525" y="1385888"/>
          <p14:tracePt t="19197" x="2684463" y="1385888"/>
          <p14:tracePt t="19204" x="2684463" y="1393825"/>
          <p14:tracePt t="19214" x="2693988" y="1393825"/>
          <p14:tracePt t="19276" x="2693988" y="1401763"/>
          <p14:tracePt t="19292" x="2693988" y="1417638"/>
          <p14:tracePt t="19300" x="2693988" y="1427163"/>
          <p14:tracePt t="19309" x="2693988" y="1435100"/>
          <p14:tracePt t="19324" x="2693988" y="1443038"/>
          <p14:tracePt t="19332" x="2684463" y="1443038"/>
          <p14:tracePt t="19348" x="2684463" y="1450975"/>
          <p14:tracePt t="19380" x="2676525" y="1450975"/>
          <p14:tracePt t="19389" x="2668588" y="1450975"/>
          <p14:tracePt t="19396" x="2652713" y="1450975"/>
          <p14:tracePt t="19413" x="2644775" y="1443038"/>
          <p14:tracePt t="19422" x="2636838" y="1443038"/>
          <p14:tracePt t="19437" x="2628900" y="1435100"/>
          <p14:tracePt t="19460" x="2620963" y="1435100"/>
          <p14:tracePt t="19477" x="2605088" y="1435100"/>
          <p14:tracePt t="19493" x="2587625" y="1435100"/>
          <p14:tracePt t="19501" x="2579688" y="1435100"/>
          <p14:tracePt t="19512" x="2571750" y="1435100"/>
          <p14:tracePt t="19517" x="2547938" y="1435100"/>
          <p14:tracePt t="19527" x="2540000" y="1435100"/>
          <p14:tracePt t="19534" x="2524125" y="1435100"/>
          <p14:tracePt t="19544" x="2516188" y="1435100"/>
          <p14:tracePt t="19560" x="2500313" y="1435100"/>
          <p14:tracePt t="19576" x="2492375" y="1435100"/>
          <p14:tracePt t="19584" x="2492375" y="1427163"/>
          <p14:tracePt t="19887" x="2500313" y="1427163"/>
          <p14:tracePt t="19895" x="2524125" y="1427163"/>
          <p14:tracePt t="19903" x="2540000" y="1427163"/>
          <p14:tracePt t="19918" x="2571750" y="1427163"/>
          <p14:tracePt t="19926" x="2605088" y="1427163"/>
          <p14:tracePt t="19934" x="2652713" y="1427163"/>
          <p14:tracePt t="19938" x="2693988" y="1427163"/>
          <p14:tracePt t="19944" x="2717800" y="1427163"/>
          <p14:tracePt t="19951" x="2741613" y="1427163"/>
          <p14:tracePt t="19959" x="2773363" y="1427163"/>
          <p14:tracePt t="19969" x="2789238" y="1427163"/>
          <p14:tracePt t="19978" x="2806700" y="1427163"/>
          <p14:tracePt t="19984" x="2830513" y="1427163"/>
          <p14:tracePt t="19992" x="2838450" y="1427163"/>
          <p14:tracePt t="20001" x="2846388" y="1427163"/>
          <p14:tracePt t="20009" x="2862263" y="1427163"/>
          <p14:tracePt t="20018" x="2886075" y="1427163"/>
          <p14:tracePt t="20025" x="2903538" y="1417638"/>
          <p14:tracePt t="20034" x="2927350" y="1401763"/>
          <p14:tracePt t="20043" x="2951163" y="1401763"/>
          <p14:tracePt t="20051" x="2982913" y="1393825"/>
          <p14:tracePt t="20057" x="3032125" y="1393825"/>
          <p14:tracePt t="20064" x="3048000" y="1393825"/>
          <p14:tracePt t="20072" x="3079750" y="1393825"/>
          <p14:tracePt t="20080" x="3095625" y="1393825"/>
          <p14:tracePt t="20088" x="3113088" y="1393825"/>
          <p14:tracePt t="20096" x="3121025" y="1393825"/>
          <p14:tracePt t="20276" x="3136900" y="1393825"/>
          <p14:tracePt t="20282" x="3152775" y="1393825"/>
          <p14:tracePt t="20292" x="3184525" y="1393825"/>
          <p14:tracePt t="20297" x="3209925" y="1385888"/>
          <p14:tracePt t="20316" x="3265488" y="1377950"/>
          <p14:tracePt t="20322" x="3289300" y="1377950"/>
          <p14:tracePt t="20331" x="3306763" y="1377950"/>
          <p14:tracePt t="20338" x="3338513" y="1370013"/>
          <p14:tracePt t="20349" x="3362325" y="1370013"/>
          <p14:tracePt t="20355" x="3370263" y="1362075"/>
          <p14:tracePt t="20365" x="3394075" y="1362075"/>
          <p14:tracePt t="20372" x="3402013" y="1362075"/>
          <p14:tracePt t="20388" x="3411538" y="1362075"/>
          <p14:tracePt t="20414" x="3419475" y="1362075"/>
          <p14:tracePt t="20539" x="3411538" y="1362075"/>
          <p14:tracePt t="20547" x="3402013" y="1362075"/>
          <p14:tracePt t="20563" x="3394075" y="1362075"/>
          <p14:tracePt t="20571" x="3378200" y="1362075"/>
          <p14:tracePt t="20595" x="3370263" y="1362075"/>
          <p14:tracePt t="20627" x="3362325" y="1362075"/>
          <p14:tracePt t="20636" x="3354388" y="1377950"/>
          <p14:tracePt t="20647" x="3338513" y="1401763"/>
          <p14:tracePt t="20653" x="3314700" y="1427163"/>
          <p14:tracePt t="20660" x="3289300" y="1450975"/>
          <p14:tracePt t="20668" x="3265488" y="1466850"/>
          <p14:tracePt t="20677" x="3249613" y="1474788"/>
          <p14:tracePt t="20685" x="3217863" y="1482725"/>
          <p14:tracePt t="20692" x="3209925" y="1490663"/>
          <p14:tracePt t="20701" x="3192463" y="1498600"/>
          <p14:tracePt t="20709" x="3184525" y="1498600"/>
          <p14:tracePt t="20718" x="3168650" y="1498600"/>
          <p14:tracePt t="20733" x="3160713" y="1498600"/>
          <p14:tracePt t="20752" x="3152775" y="1498600"/>
          <p14:tracePt t="20757" x="3144838" y="1498600"/>
          <p14:tracePt t="20767" x="3136900" y="1498600"/>
          <p14:tracePt t="20776" x="3121025" y="1514475"/>
          <p14:tracePt t="20784" x="3113088" y="1522413"/>
          <p14:tracePt t="20789" x="3095625" y="1531938"/>
          <p14:tracePt t="20797" x="3087688" y="1539875"/>
          <p14:tracePt t="20805" x="3063875" y="1547813"/>
          <p14:tracePt t="20813" x="3063875" y="1555750"/>
          <p14:tracePt t="20821" x="3055938" y="1555750"/>
          <p14:tracePt t="20829" x="3048000" y="1555750"/>
          <p14:tracePt t="20845" x="3040063" y="1555750"/>
          <p14:tracePt t="20853" x="3016250" y="1555750"/>
          <p14:tracePt t="20861" x="3008313" y="1555750"/>
          <p14:tracePt t="20869" x="2974975" y="1539875"/>
          <p14:tracePt t="20882" x="2951163" y="1531938"/>
          <p14:tracePt t="20888" x="2935288" y="1522413"/>
          <p14:tracePt t="20897" x="2911475" y="1514475"/>
          <p14:tracePt t="20905" x="2903538" y="1514475"/>
          <p14:tracePt t="20915" x="2894013" y="1498600"/>
          <p14:tracePt t="20921" x="2886075" y="1490663"/>
          <p14:tracePt t="20931" x="2878138" y="1490663"/>
          <p14:tracePt t="20938" x="2862263" y="1482725"/>
          <p14:tracePt t="21046" x="2854325" y="1482725"/>
          <p14:tracePt t="21062" x="2846388" y="1482725"/>
          <p14:tracePt t="21071" x="2838450" y="1482725"/>
          <p14:tracePt t="21081" x="2830513" y="1482725"/>
          <p14:tracePt t="21090" x="2822575" y="1474788"/>
          <p14:tracePt t="21096" x="2806700" y="1474788"/>
          <p14:tracePt t="21105" x="2798763" y="1474788"/>
          <p14:tracePt t="21115" x="2789238" y="1474788"/>
          <p14:tracePt t="21123" x="2781300" y="1466850"/>
          <p14:tracePt t="21129" x="2773363" y="1450975"/>
          <p14:tracePt t="21139" x="2773363" y="1443038"/>
          <p14:tracePt t="21148" x="2757488" y="1435100"/>
          <p14:tracePt t="21163" x="2757488" y="1427163"/>
          <p14:tracePt t="21196" x="2757488" y="1417638"/>
          <p14:tracePt t="21216" x="2773363" y="1417638"/>
          <p14:tracePt t="21223" x="2789238" y="1417638"/>
          <p14:tracePt t="21231" x="2822575" y="1401763"/>
          <p14:tracePt t="21239" x="2862263" y="1401763"/>
          <p14:tracePt t="21249" x="2935288" y="1393825"/>
          <p14:tracePt t="21255" x="3016250" y="1393825"/>
          <p14:tracePt t="21264" x="3113088" y="1393825"/>
          <p14:tracePt t="21272" x="3152775" y="1393825"/>
          <p14:tracePt t="21283" x="3241675" y="1393825"/>
          <p14:tracePt t="21288" x="3306763" y="1393825"/>
          <p14:tracePt t="21297" x="3370263" y="1393825"/>
          <p14:tracePt t="21304" x="3427413" y="1393825"/>
          <p14:tracePt t="21321" x="3475038" y="1393825"/>
          <p14:tracePt t="21322" x="3516313" y="1401763"/>
          <p14:tracePt t="21331" x="3556000" y="1417638"/>
          <p14:tracePt t="21348" x="3595688" y="1417638"/>
          <p14:tracePt t="21349" x="3621088" y="1427163"/>
          <p14:tracePt t="21355" x="3652838" y="1427163"/>
          <p14:tracePt t="21365" x="3684588" y="1435100"/>
          <p14:tracePt t="21372" x="3717925" y="1435100"/>
          <p14:tracePt t="21383" x="3757613" y="1435100"/>
          <p14:tracePt t="21388" x="3805238" y="1435100"/>
          <p14:tracePt t="21398" x="3838575" y="1435100"/>
          <p14:tracePt t="21405" x="3886200" y="1435100"/>
          <p14:tracePt t="21414" x="3927475" y="1435100"/>
          <p14:tracePt t="21422" x="3975100" y="1435100"/>
          <p14:tracePt t="21431" x="3998913" y="1435100"/>
          <p14:tracePt t="21438" x="4024313" y="1435100"/>
          <p14:tracePt t="21449" x="4071938" y="1435100"/>
          <p14:tracePt t="21457" x="4095750" y="1435100"/>
          <p14:tracePt t="21465" x="4121150" y="1435100"/>
          <p14:tracePt t="21473" x="4137025" y="1435100"/>
          <p14:tracePt t="21483" x="4152900" y="1435100"/>
          <p14:tracePt t="21489" x="4168775" y="1435100"/>
          <p14:tracePt t="21497" x="4184650" y="1435100"/>
          <p14:tracePt t="21505" x="4192588" y="1427163"/>
          <p14:tracePt t="21521" x="4217988" y="1427163"/>
          <p14:tracePt t="21521" x="4225925" y="1427163"/>
          <p14:tracePt t="21529" x="4241800" y="1427163"/>
          <p14:tracePt t="21539" x="4249738" y="1427163"/>
          <p14:tracePt t="21548" x="4273550" y="1427163"/>
          <p14:tracePt t="21555" x="4281488" y="1427163"/>
          <p14:tracePt t="21563" x="4289425" y="1427163"/>
          <p14:tracePt t="21573" x="4297363" y="1435100"/>
          <p14:tracePt t="21589" x="4305300" y="1435100"/>
          <p14:tracePt t="21606" x="4305300" y="1443038"/>
          <p14:tracePt t="22455" x="4322763" y="1443038"/>
          <p14:tracePt t="22463" x="4338638" y="1443038"/>
          <p14:tracePt t="22471" x="4402138" y="1443038"/>
          <p14:tracePt t="22482" x="4435475" y="1443038"/>
          <p14:tracePt t="22487" x="4491038" y="1443038"/>
          <p14:tracePt t="22495" x="4556125" y="1443038"/>
          <p14:tracePt t="22503" x="4629150" y="1443038"/>
          <p14:tracePt t="22512" x="4692650" y="1443038"/>
          <p14:tracePt t="22519" x="4749800" y="1466850"/>
          <p14:tracePt t="22527" x="4805363" y="1474788"/>
          <p14:tracePt t="22535" x="4862513" y="1490663"/>
          <p14:tracePt t="22544" x="4910138" y="1498600"/>
          <p14:tracePt t="22551" x="4967288" y="1514475"/>
          <p14:tracePt t="22559" x="5022850" y="1531938"/>
          <p14:tracePt t="22568" x="5080000" y="1539875"/>
          <p14:tracePt t="22575" x="5145088" y="1539875"/>
          <p14:tracePt t="22584" x="5200650" y="1547813"/>
          <p14:tracePt t="22592" x="5216525" y="1547813"/>
          <p14:tracePt t="22601" x="5265738" y="1547813"/>
          <p14:tracePt t="22611" x="5289550" y="1547813"/>
          <p14:tracePt t="22618" x="5313363" y="1547813"/>
          <p14:tracePt t="22624" x="5329238" y="1547813"/>
          <p14:tracePt t="22634" x="5338763" y="1547813"/>
          <p14:tracePt t="22640" x="5354638" y="1547813"/>
          <p14:tracePt t="22664" x="5362575" y="1547813"/>
          <p14:tracePt t="22704" x="5370513" y="1547813"/>
          <p14:tracePt t="22725" x="5370513" y="1539875"/>
          <p14:tracePt t="22735" x="5378450" y="1539875"/>
          <p14:tracePt t="22739" x="5378450" y="1531938"/>
          <p14:tracePt t="22744" x="5378450" y="1522413"/>
          <p14:tracePt t="22752" x="5378450" y="1514475"/>
          <p14:tracePt t="22768" x="5378450" y="1498600"/>
          <p14:tracePt t="22779" x="5378450" y="1490663"/>
          <p14:tracePt t="22785" x="5378450" y="1482725"/>
          <p14:tracePt t="22813" x="5378450" y="1474788"/>
          <p14:tracePt t="22828" x="5378450" y="1466850"/>
          <p14:tracePt t="22852" x="5378450" y="1443038"/>
          <p14:tracePt t="22854" x="5378450" y="1435100"/>
          <p14:tracePt t="22858" x="5386388" y="1427163"/>
          <p14:tracePt t="22873" x="5386388" y="1417638"/>
          <p14:tracePt t="22881" x="5394325" y="1401763"/>
          <p14:tracePt t="22897" x="5410200" y="1393825"/>
          <p14:tracePt t="22921" x="5418138" y="1393825"/>
          <p14:tracePt t="22953" x="5426075" y="1393825"/>
          <p14:tracePt t="25625" x="5418138" y="1393825"/>
          <p14:tracePt t="25633" x="5386388" y="1417638"/>
          <p14:tracePt t="25646" x="5354638" y="1443038"/>
          <p14:tracePt t="25652" x="5273675" y="1490663"/>
          <p14:tracePt t="25657" x="5184775" y="1539875"/>
          <p14:tracePt t="25665" x="5072063" y="1587500"/>
          <p14:tracePt t="25673" x="4975225" y="1627188"/>
          <p14:tracePt t="25684" x="4862513" y="1644650"/>
          <p14:tracePt t="25690" x="4749800" y="1652588"/>
          <p14:tracePt t="25698" x="4637088" y="1652588"/>
          <p14:tracePt t="25705" x="4498975" y="1652588"/>
          <p14:tracePt t="25716" x="4378325" y="1627188"/>
          <p14:tracePt t="25722" x="4249738" y="1595438"/>
          <p14:tracePt t="25730" x="4121150" y="1571625"/>
          <p14:tracePt t="25738" x="3998913" y="1571625"/>
          <p14:tracePt t="25747" x="3959225" y="1571625"/>
          <p14:tracePt t="25754" x="3870325" y="1571625"/>
          <p14:tracePt t="25764" x="3789363" y="1579563"/>
          <p14:tracePt t="25771" x="3733800" y="1619250"/>
          <p14:tracePt t="25781" x="3684588" y="1644650"/>
          <p14:tracePt t="25786" x="3636963" y="1684338"/>
          <p14:tracePt t="25797" x="3603625" y="1708150"/>
          <p14:tracePt t="25804" x="3563938" y="1739900"/>
          <p14:tracePt t="25814" x="3516313" y="1773238"/>
          <p14:tracePt t="25818" x="3475038" y="1789113"/>
          <p14:tracePt t="25826" x="3427413" y="1797050"/>
          <p14:tracePt t="25834" x="3378200" y="1804988"/>
          <p14:tracePt t="25847" x="3322638" y="1804988"/>
          <p14:tracePt t="25851" x="3273425" y="1804988"/>
          <p14:tracePt t="25859" x="3233738" y="1804988"/>
          <p14:tracePt t="25866" x="3184525" y="1797050"/>
          <p14:tracePt t="25875" x="3160713" y="1797050"/>
          <p14:tracePt t="25883" x="3136900" y="1781175"/>
          <p14:tracePt t="25891" x="3113088" y="1773238"/>
          <p14:tracePt t="25899" x="3095625" y="1757363"/>
          <p14:tracePt t="25907" x="3087688" y="1757363"/>
          <p14:tracePt t="25918" x="3079750" y="1749425"/>
          <p14:tracePt t="25925" x="3079750" y="1739900"/>
          <p14:tracePt t="26164" x="3055938" y="1739900"/>
          <p14:tracePt t="26173" x="3040063" y="1739900"/>
          <p14:tracePt t="26181" x="3000375" y="1739900"/>
          <p14:tracePt t="26188" x="2959100" y="1739900"/>
          <p14:tracePt t="26197" x="2911475" y="1739900"/>
          <p14:tracePt t="26204" x="2862263" y="1739900"/>
          <p14:tracePt t="26214" x="2822575" y="1739900"/>
          <p14:tracePt t="26221" x="2773363" y="1739900"/>
          <p14:tracePt t="26230" x="2725738" y="1739900"/>
          <p14:tracePt t="26238" x="2684463" y="1739900"/>
          <p14:tracePt t="26248" x="2644775" y="1739900"/>
          <p14:tracePt t="26253" x="2597150" y="1749425"/>
          <p14:tracePt t="26264" x="2563813" y="1749425"/>
          <p14:tracePt t="26271" x="2524125" y="1749425"/>
          <p14:tracePt t="26281" x="2482850" y="1749425"/>
          <p14:tracePt t="26287" x="2459038" y="1749425"/>
          <p14:tracePt t="26293" x="2419350" y="1749425"/>
          <p14:tracePt t="26301" x="2386013" y="1749425"/>
          <p14:tracePt t="26314" x="2362200" y="1749425"/>
          <p14:tracePt t="26318" x="2338388" y="1749425"/>
          <p14:tracePt t="26325" x="2330450" y="1739900"/>
          <p14:tracePt t="26333" x="2322513" y="1731963"/>
          <p14:tracePt t="26341" x="2314575" y="1724025"/>
          <p14:tracePt t="26354" x="2306638" y="1724025"/>
          <p14:tracePt t="26358" x="2306638" y="1708150"/>
          <p14:tracePt t="26374" x="2306638" y="1700213"/>
          <p14:tracePt t="26422" x="2314575" y="1700213"/>
          <p14:tracePt t="26438" x="2322513" y="1700213"/>
          <p14:tracePt t="26454" x="2330450" y="1700213"/>
          <p14:tracePt t="26471" x="2338388" y="1700213"/>
          <p14:tracePt t="26480" x="2346325" y="1700213"/>
          <p14:tracePt t="26495" x="2362200" y="1700213"/>
          <p14:tracePt t="26505" x="2370138" y="1692275"/>
          <p14:tracePt t="26515" x="2378075" y="1692275"/>
          <p14:tracePt t="26522" x="2386013" y="1684338"/>
          <p14:tracePt t="26527" x="2395538" y="1676400"/>
          <p14:tracePt t="26535" x="2411413" y="1676400"/>
          <p14:tracePt t="26546" x="2419350" y="1668463"/>
          <p14:tracePt t="26556" x="2435225" y="1668463"/>
          <p14:tracePt t="26567" x="2443163" y="1668463"/>
          <p14:tracePt t="26575" x="2443163" y="1652588"/>
          <p14:tracePt t="26583" x="2459038" y="1652588"/>
          <p14:tracePt t="26615" x="2466975" y="1652588"/>
          <p14:tracePt t="26631" x="2474913" y="1652588"/>
          <p14:tracePt t="26647" x="2482850" y="1652588"/>
          <p14:tracePt t="26671" x="2492375" y="1652588"/>
          <p14:tracePt t="26746" x="2492375" y="1668463"/>
          <p14:tracePt t="26768" x="2492375" y="1676400"/>
          <p14:tracePt t="26781" x="2492375" y="1684338"/>
          <p14:tracePt t="26785" x="2474913" y="1684338"/>
          <p14:tracePt t="26792" x="2466975" y="1684338"/>
          <p14:tracePt t="26800" x="2443163" y="1684338"/>
          <p14:tracePt t="26808" x="2435225" y="1684338"/>
          <p14:tracePt t="26816" x="2419350" y="1684338"/>
          <p14:tracePt t="26824" x="2395538" y="1676400"/>
          <p14:tracePt t="26832" x="2386013" y="1668463"/>
          <p14:tracePt t="26840" x="2378075" y="1668463"/>
          <p14:tracePt t="26848" x="2370138" y="1652588"/>
          <p14:tracePt t="26856" x="2370138" y="1644650"/>
          <p14:tracePt t="26865" x="2362200" y="1644650"/>
          <p14:tracePt t="26881" x="2362200" y="1636713"/>
          <p14:tracePt t="26979" x="2362200" y="1627188"/>
          <p14:tracePt t="27013" x="2370138" y="1627188"/>
          <p14:tracePt t="27066" x="2362200" y="1627188"/>
          <p14:tracePt t="27074" x="2338388" y="1627188"/>
          <p14:tracePt t="27089" x="2330450" y="1627188"/>
          <p14:tracePt t="27090" x="2314575" y="1627188"/>
          <p14:tracePt t="27098" x="2290763" y="1627188"/>
          <p14:tracePt t="27106" x="2281238" y="1627188"/>
          <p14:tracePt t="27122" x="2265363" y="1619250"/>
          <p14:tracePt t="27130" x="2257425" y="1603375"/>
          <p14:tracePt t="27138" x="2241550" y="1603375"/>
          <p14:tracePt t="27155" x="2241550" y="1595438"/>
          <p14:tracePt t="27219" x="2265363" y="1595438"/>
          <p14:tracePt t="27227" x="2281238" y="1603375"/>
          <p14:tracePt t="27235" x="2290763" y="1603375"/>
          <p14:tracePt t="27243" x="2314575" y="1619250"/>
          <p14:tracePt t="27251" x="2330450" y="1619250"/>
          <p14:tracePt t="27260" x="2346325" y="1619250"/>
          <p14:tracePt t="27267" x="2362200" y="1619250"/>
          <p14:tracePt t="27283" x="2370138" y="1627188"/>
          <p14:tracePt t="27325" x="2362200" y="1636713"/>
          <p14:tracePt t="27334" x="2346325" y="1636713"/>
          <p14:tracePt t="27341" x="2338388" y="1636713"/>
          <p14:tracePt t="27350" x="2322513" y="1636713"/>
          <p14:tracePt t="27355" x="2314575" y="1636713"/>
          <p14:tracePt t="27364" x="2306638" y="1636713"/>
          <p14:tracePt t="27373" x="2290763" y="1636713"/>
          <p14:tracePt t="27396" x="2281238" y="1636713"/>
          <p14:tracePt t="27446" x="2290763" y="1636713"/>
          <p14:tracePt t="27455" x="2322513" y="1636713"/>
          <p14:tracePt t="27462" x="2346325" y="1627188"/>
          <p14:tracePt t="27468" x="2427288" y="1627188"/>
          <p14:tracePt t="27479" x="2492375" y="1627188"/>
          <p14:tracePt t="27489" x="2571750" y="1627188"/>
          <p14:tracePt t="27493" x="2652713" y="1627188"/>
          <p14:tracePt t="27500" x="2693988" y="1627188"/>
          <p14:tracePt t="27508" x="2757488" y="1644650"/>
          <p14:tracePt t="27517" x="2789238" y="1652588"/>
          <p14:tracePt t="27525" x="2830513" y="1668463"/>
          <p14:tracePt t="27533" x="2854325" y="1676400"/>
          <p14:tracePt t="27541" x="2878138" y="1684338"/>
          <p14:tracePt t="27549" x="2886075" y="1684338"/>
          <p14:tracePt t="27565" x="2894013" y="1684338"/>
          <p14:tracePt t="27589" x="2886075" y="1684338"/>
          <p14:tracePt t="27597" x="2862263" y="1684338"/>
          <p14:tracePt t="27605" x="2838450" y="1684338"/>
          <p14:tracePt t="27613" x="2806700" y="1692275"/>
          <p14:tracePt t="27622" x="2773363" y="1692275"/>
          <p14:tracePt t="27629" x="2733675" y="1692275"/>
          <p14:tracePt t="27638" x="2717800" y="1700213"/>
          <p14:tracePt t="27647" x="2684463" y="1700213"/>
          <p14:tracePt t="27655" x="2668588" y="1708150"/>
          <p14:tracePt t="27661" x="2636838" y="1708150"/>
          <p14:tracePt t="27672" x="2620963" y="1708150"/>
          <p14:tracePt t="27689" x="2605088" y="1708150"/>
          <p14:tracePt t="27695" x="2597150" y="1700213"/>
          <p14:tracePt t="27704" x="2597150" y="1692275"/>
          <p14:tracePt t="27713" x="2597150" y="1684338"/>
          <p14:tracePt t="27722" x="2597150" y="1668463"/>
          <p14:tracePt t="27726" x="2597150" y="1644650"/>
          <p14:tracePt t="27734" x="2597150" y="1627188"/>
          <p14:tracePt t="27742" x="2628900" y="1603375"/>
          <p14:tracePt t="27755" x="2684463" y="1579563"/>
          <p14:tracePt t="27760" x="2725738" y="1579563"/>
          <p14:tracePt t="27766" x="2773363" y="1571625"/>
          <p14:tracePt t="27774" x="2806700" y="1571625"/>
          <p14:tracePt t="27783" x="2838450" y="1571625"/>
          <p14:tracePt t="27790" x="2862263" y="1571625"/>
          <p14:tracePt t="27798" x="2894013" y="1571625"/>
          <p14:tracePt t="27806" x="2911475" y="1579563"/>
          <p14:tracePt t="27822" x="2927350" y="1579563"/>
          <p14:tracePt t="27823" x="2935288" y="1587500"/>
          <p14:tracePt t="27847" x="2943225" y="1587500"/>
          <p14:tracePt t="27855" x="2943225" y="1595438"/>
          <p14:tracePt t="27881" x="2927350" y="1595438"/>
          <p14:tracePt t="27887" x="2894013" y="1595438"/>
          <p14:tracePt t="27897" x="2862263" y="1595438"/>
          <p14:tracePt t="27904" x="2830513" y="1603375"/>
          <p14:tracePt t="27915" x="2798763" y="1603375"/>
          <p14:tracePt t="27920" x="2773363" y="1603375"/>
          <p14:tracePt t="27930" x="2749550" y="1619250"/>
          <p14:tracePt t="27937" x="2733675" y="1619250"/>
          <p14:tracePt t="27947" x="2717800" y="1619250"/>
          <p14:tracePt t="27952" x="2701925" y="1619250"/>
          <p14:tracePt t="27975" x="2693988" y="1619250"/>
          <p14:tracePt t="28016" x="2693988" y="1627188"/>
          <p14:tracePt t="28032" x="2684463" y="1627188"/>
          <p14:tracePt t="28050" x="2684463" y="1636713"/>
          <p14:tracePt t="28096" x="2693988" y="1636713"/>
          <p14:tracePt t="28104" x="2701925" y="1636713"/>
          <p14:tracePt t="28114" x="2725738" y="1636713"/>
          <p14:tracePt t="28121" x="2733675" y="1636713"/>
          <p14:tracePt t="28130" x="2741613" y="1636713"/>
          <p14:tracePt t="28138" x="2757488" y="1636713"/>
          <p14:tracePt t="28148" x="2773363" y="1636713"/>
          <p14:tracePt t="28153" x="2781300" y="1636713"/>
          <p14:tracePt t="28179" x="2789238" y="1636713"/>
          <p14:tracePt t="28346" x="2798763" y="1636713"/>
          <p14:tracePt t="28362" x="2806700" y="1627188"/>
          <p14:tracePt t="28372" x="2822575" y="1627188"/>
          <p14:tracePt t="28389" x="2830513" y="1627188"/>
          <p14:tracePt t="28396" x="2838450" y="1627188"/>
          <p14:tracePt t="28405" x="2854325" y="1627188"/>
          <p14:tracePt t="28413" x="2878138" y="1619250"/>
          <p14:tracePt t="28422" x="2886075" y="1619250"/>
          <p14:tracePt t="28426" x="2903538" y="1619250"/>
          <p14:tracePt t="28434" x="2927350" y="1603375"/>
          <p14:tracePt t="28446" x="2935288" y="1603375"/>
          <p14:tracePt t="28454" x="2943225" y="1595438"/>
          <p14:tracePt t="28459" x="2951163" y="1595438"/>
          <p14:tracePt t="28466" x="2959100" y="1595438"/>
          <p14:tracePt t="28498" x="2974975" y="1595438"/>
          <p14:tracePt t="28523" x="2982913" y="1595438"/>
          <p14:tracePt t="28531" x="2990850" y="1595438"/>
          <p14:tracePt t="28563" x="3000375" y="1595438"/>
          <p14:tracePt t="30639" x="3000375" y="1603375"/>
          <p14:tracePt t="30649" x="2990850" y="1619250"/>
          <p14:tracePt t="30656" x="2982913" y="1619250"/>
          <p14:tracePt t="30664" x="2959100" y="1636713"/>
          <p14:tracePt t="30672" x="2943225" y="1644650"/>
          <p14:tracePt t="30691" x="2894013" y="1652588"/>
          <p14:tracePt t="30696" x="2862263" y="1652588"/>
          <p14:tracePt t="30706" x="2830513" y="1652588"/>
          <p14:tracePt t="30713" x="2822575" y="1652588"/>
          <p14:tracePt t="30723" x="2781300" y="1652588"/>
          <p14:tracePt t="30730" x="2749550" y="1652588"/>
          <p14:tracePt t="30739" x="2733675" y="1652588"/>
          <p14:tracePt t="30746" x="2701925" y="1644650"/>
          <p14:tracePt t="30756" x="2684463" y="1644650"/>
          <p14:tracePt t="30763" x="2676525" y="1636713"/>
          <p14:tracePt t="30772" x="2652713" y="1636713"/>
          <p14:tracePt t="30779" x="2644775" y="1636713"/>
          <p14:tracePt t="30791" x="2636838" y="1636713"/>
          <p14:tracePt t="30796" x="2628900" y="1627188"/>
          <p14:tracePt t="30806" x="2620963" y="1627188"/>
          <p14:tracePt t="30813" x="2605088" y="1619250"/>
          <p14:tracePt t="30825" x="2597150" y="1619250"/>
          <p14:tracePt t="30841" x="2587625" y="1619250"/>
          <p14:tracePt t="30872" x="2587625" y="1627188"/>
          <p14:tracePt t="30873" x="2587625" y="1652588"/>
          <p14:tracePt t="30884" x="2587625" y="1676400"/>
          <p14:tracePt t="30891" x="2587625" y="1692275"/>
          <p14:tracePt t="30897" x="2587625" y="1724025"/>
          <p14:tracePt t="30906" x="2587625" y="1739900"/>
          <p14:tracePt t="30915" x="2587625" y="1789113"/>
          <p14:tracePt t="30922" x="2587625" y="1804988"/>
          <p14:tracePt t="30929" x="2587625" y="1844675"/>
          <p14:tracePt t="30938" x="2587625" y="1862138"/>
          <p14:tracePt t="30948" x="2579688" y="1893888"/>
          <p14:tracePt t="30955" x="2571750" y="1925638"/>
          <p14:tracePt t="30962" x="2563813" y="1933575"/>
          <p14:tracePt t="30972" x="2547938" y="1949450"/>
          <p14:tracePt t="30981" x="2532063" y="1966913"/>
          <p14:tracePt t="30989" x="2524125" y="1982788"/>
          <p14:tracePt t="30995" x="2500313" y="1990725"/>
          <p14:tracePt t="31005" x="2492375" y="1990725"/>
          <p14:tracePt t="31010" x="2482850" y="1990725"/>
          <p14:tracePt t="31022" x="2474913" y="1990725"/>
          <p14:tracePt t="31026" x="2466975" y="1990725"/>
          <p14:tracePt t="31034" x="2459038" y="1990725"/>
          <p14:tracePt t="31058" x="2443163" y="1990725"/>
          <p14:tracePt t="31122" x="2443163" y="1982788"/>
          <p14:tracePt t="31616" x="2459038" y="1982788"/>
          <p14:tracePt t="31621" x="2474913" y="1982788"/>
          <p14:tracePt t="31629" x="2492375" y="1982788"/>
          <p14:tracePt t="31639" x="2516188" y="1982788"/>
          <p14:tracePt t="31648" x="2540000" y="1982788"/>
          <p14:tracePt t="31656" x="2563813" y="1982788"/>
          <p14:tracePt t="31662" x="2579688" y="1982788"/>
          <p14:tracePt t="31672" x="2597150" y="1982788"/>
          <p14:tracePt t="31678" x="2605088" y="1982788"/>
          <p14:tracePt t="31688" x="2620963" y="1982788"/>
          <p14:tracePt t="31710" x="2628900" y="1982788"/>
          <p14:tracePt t="31751" x="2628900" y="1966913"/>
          <p14:tracePt t="31790" x="2620963" y="1966913"/>
          <p14:tracePt t="31822" x="2605088" y="1966913"/>
          <p14:tracePt t="31839" x="2597150" y="1966913"/>
          <p14:tracePt t="31856" x="2587625" y="1966913"/>
          <p14:tracePt t="31863" x="2579688" y="1966913"/>
          <p14:tracePt t="31872" x="2571750" y="1966913"/>
          <p14:tracePt t="31879" x="2547938" y="1966913"/>
          <p14:tracePt t="31888" x="2540000" y="1958975"/>
          <p14:tracePt t="31896" x="2524125" y="1958975"/>
          <p14:tracePt t="31905" x="2492375" y="1958975"/>
          <p14:tracePt t="31911" x="2474913" y="1958975"/>
          <p14:tracePt t="31922" x="2459038" y="1958975"/>
          <p14:tracePt t="31929" x="2435225" y="1958975"/>
          <p14:tracePt t="31938" x="2419350" y="1958975"/>
          <p14:tracePt t="31945" x="2386013" y="1958975"/>
          <p14:tracePt t="31951" x="2378075" y="1949450"/>
          <p14:tracePt t="31960" x="2362200" y="1949450"/>
          <p14:tracePt t="31967" x="2338388" y="1949450"/>
          <p14:tracePt t="31976" x="2322513" y="1941513"/>
          <p14:tracePt t="31989" x="2306638" y="1933575"/>
          <p14:tracePt t="31995" x="2281238" y="1925638"/>
          <p14:tracePt t="32000" x="2257425" y="1909763"/>
          <p14:tracePt t="32008" x="2225675" y="1909763"/>
          <p14:tracePt t="32022" x="2217738" y="1901825"/>
          <p14:tracePt t="32028" x="2185988" y="1893888"/>
          <p14:tracePt t="32032" x="2168525" y="1893888"/>
          <p14:tracePt t="32040" x="2152650" y="1893888"/>
          <p14:tracePt t="32048" x="2136775" y="1885950"/>
          <p14:tracePt t="32056" x="2128838" y="1885950"/>
          <p14:tracePt t="32072" x="2120900" y="1862138"/>
          <p14:tracePt t="32083" x="2120900" y="1854200"/>
          <p14:tracePt t="32089" x="2120900" y="1844675"/>
          <p14:tracePt t="32330" x="2112963" y="1844675"/>
          <p14:tracePt t="32338" x="2097088" y="1844675"/>
          <p14:tracePt t="32349" x="2063750" y="1844675"/>
          <p14:tracePt t="32355" x="2024063" y="1844675"/>
          <p14:tracePt t="32362" x="1984375" y="1844675"/>
          <p14:tracePt t="32372" x="1951038" y="1844675"/>
          <p14:tracePt t="32378" x="1927225" y="1844675"/>
          <p14:tracePt t="32389" x="1903413" y="1844675"/>
          <p14:tracePt t="32396" x="1870075" y="1844675"/>
          <p14:tracePt t="32405" x="1862138" y="1844675"/>
          <p14:tracePt t="32412" x="1846263" y="1836738"/>
          <p14:tracePt t="32421" x="1838325" y="1836738"/>
          <p14:tracePt t="32587" x="1822450" y="1836738"/>
          <p14:tracePt t="32596" x="1814513" y="1836738"/>
          <p14:tracePt t="32603" x="1806575" y="1836738"/>
          <p14:tracePt t="32614" x="1798638" y="1836738"/>
          <p14:tracePt t="32621" x="1790700" y="1836738"/>
          <p14:tracePt t="32630" x="1773238" y="1836738"/>
          <p14:tracePt t="32646" x="1765300" y="1836738"/>
          <p14:tracePt t="32654" x="1765300" y="1828800"/>
          <p14:tracePt t="32668" x="1757363" y="1828800"/>
          <p14:tracePt t="32700" x="1757363" y="1820863"/>
          <p14:tracePt t="32724" x="1757363" y="1804988"/>
          <p14:tracePt t="32732" x="1757363" y="1797050"/>
          <p14:tracePt t="32740" x="1757363" y="1789113"/>
          <p14:tracePt t="32749" x="1757363" y="1781175"/>
          <p14:tracePt t="32756" x="1757363" y="1773238"/>
          <p14:tracePt t="32772" x="1757363" y="1757363"/>
          <p14:tracePt t="32783" x="1757363" y="1749425"/>
          <p14:tracePt t="32789" x="1765300" y="1749425"/>
          <p14:tracePt t="32797" x="1765300" y="1739900"/>
          <p14:tracePt t="32815" x="1765300" y="1731963"/>
          <p14:tracePt t="32829" x="1765300" y="1724025"/>
          <p14:tracePt t="32838" x="1773238" y="1708150"/>
          <p14:tracePt t="32848" x="1773238" y="1700213"/>
          <p14:tracePt t="32855" x="1773238" y="1684338"/>
          <p14:tracePt t="32862" x="1790700" y="1676400"/>
          <p14:tracePt t="32872" x="1790700" y="1668463"/>
          <p14:tracePt t="32888" x="1798638" y="1652588"/>
          <p14:tracePt t="32909" x="1806575" y="1652588"/>
          <p14:tracePt t="32929" x="1806575" y="1668463"/>
          <p14:tracePt t="32937" x="1814513" y="1676400"/>
          <p14:tracePt t="32942" x="1814513" y="1692275"/>
          <p14:tracePt t="32952" x="1822450" y="1724025"/>
          <p14:tracePt t="32958" x="1822450" y="1739900"/>
          <p14:tracePt t="32966" x="1822450" y="1749425"/>
          <p14:tracePt t="32974" x="1822450" y="1781175"/>
          <p14:tracePt t="32989" x="1822450" y="1797050"/>
          <p14:tracePt t="32996" x="1822450" y="1820863"/>
          <p14:tracePt t="33005" x="1822450" y="1836738"/>
          <p14:tracePt t="33006" x="1838325" y="1844675"/>
          <p14:tracePt t="33016" x="1838325" y="1854200"/>
          <p14:tracePt t="33022" x="1838325" y="1862138"/>
          <p14:tracePt t="33038" x="1838325" y="1878013"/>
          <p14:tracePt t="33167" x="1846263" y="1862138"/>
          <p14:tracePt t="33175" x="1846263" y="1854200"/>
          <p14:tracePt t="33199" x="1846263" y="1844675"/>
          <p14:tracePt t="33891" x="1854200" y="1844675"/>
          <p14:tracePt t="33899" x="1862138" y="1844675"/>
          <p14:tracePt t="33907" x="1878013" y="1844675"/>
          <p14:tracePt t="33917" x="1895475" y="1844675"/>
          <p14:tracePt t="33924" x="1903413" y="1844675"/>
          <p14:tracePt t="33932" x="1919288" y="1844675"/>
          <p14:tracePt t="33940" x="1927225" y="1844675"/>
          <p14:tracePt t="33950" x="1943100" y="1844675"/>
          <p14:tracePt t="33956" x="1951038" y="1854200"/>
          <p14:tracePt t="33983" x="1958975" y="1854200"/>
          <p14:tracePt t="34004" x="1966913" y="1854200"/>
          <p14:tracePt t="34014" x="1974850" y="1854200"/>
          <p14:tracePt t="34021" x="1984375" y="1854200"/>
          <p14:tracePt t="34030" x="2000250" y="1854200"/>
          <p14:tracePt t="34038" x="2016125" y="1854200"/>
          <p14:tracePt t="34047" x="2032000" y="1854200"/>
          <p14:tracePt t="34053" x="2047875" y="1854200"/>
          <p14:tracePt t="34064" x="2063750" y="1854200"/>
          <p14:tracePt t="34070" x="2079625" y="1862138"/>
          <p14:tracePt t="34076" x="2097088" y="1862138"/>
          <p14:tracePt t="34085" x="2097088" y="1878013"/>
          <p14:tracePt t="34093" x="2105025" y="1878013"/>
          <p14:tracePt t="34101" x="2112963" y="1878013"/>
          <p14:tracePt t="34117" x="2112963" y="1885950"/>
          <p14:tracePt t="34133" x="2120900" y="1885950"/>
          <p14:tracePt t="34157" x="2128838" y="1885950"/>
          <p14:tracePt t="34174" x="2136775" y="1885950"/>
          <p14:tracePt t="34201" x="2152650" y="1885950"/>
          <p14:tracePt t="34875" x="2160588" y="1885950"/>
          <p14:tracePt t="34893" x="2168525" y="1885950"/>
          <p14:tracePt t="34905" x="2176463" y="1893888"/>
          <p14:tracePt t="34922" x="2176463" y="1901825"/>
          <p14:tracePt t="34954" x="2176463" y="1909763"/>
          <p14:tracePt t="34996" x="2176463" y="1925638"/>
          <p14:tracePt t="35059" x="2168525" y="1925638"/>
          <p14:tracePt t="35067" x="2168525" y="1901825"/>
          <p14:tracePt t="35075" x="2168525" y="1893888"/>
          <p14:tracePt t="35083" x="2168525" y="1878013"/>
          <p14:tracePt t="35091" x="2168525" y="1862138"/>
          <p14:tracePt t="35099" x="2168525" y="1854200"/>
          <p14:tracePt t="35107" x="2168525" y="1836738"/>
          <p14:tracePt t="35117" x="2168525" y="1828800"/>
          <p14:tracePt t="35123" x="2168525" y="1820863"/>
          <p14:tracePt t="35139" x="2168525" y="1804988"/>
          <p14:tracePt t="35150" x="2168525" y="1797050"/>
          <p14:tracePt t="35171" x="2168525" y="1789113"/>
          <p14:tracePt t="35195" x="2168525" y="1781175"/>
          <p14:tracePt t="35350" x="2168525" y="1789113"/>
          <p14:tracePt t="35358" x="2168525" y="1797050"/>
          <p14:tracePt t="35373" x="2168525" y="1804988"/>
          <p14:tracePt t="35380" x="2168525" y="1820863"/>
          <p14:tracePt t="35405" x="2168525" y="1828800"/>
          <p14:tracePt t="35413" x="2168525" y="1836738"/>
          <p14:tracePt t="35422" x="2168525" y="1844675"/>
          <p14:tracePt t="35437" x="2168525" y="1854200"/>
          <p14:tracePt t="35445" x="2168525" y="1862138"/>
          <p14:tracePt t="35509" x="2176463" y="1854200"/>
          <p14:tracePt t="35518" x="2176463" y="1844675"/>
          <p14:tracePt t="35533" x="2176463" y="1836738"/>
          <p14:tracePt t="35543" x="2176463" y="1828800"/>
          <p14:tracePt t="35551" x="2176463" y="1820863"/>
          <p14:tracePt t="35560" x="2176463" y="1804988"/>
          <p14:tracePt t="35574" x="2176463" y="1797050"/>
          <p14:tracePt t="35586" x="2176463" y="1789113"/>
          <p14:tracePt t="35606" x="2176463" y="1781175"/>
          <p14:tracePt t="35618" x="2176463" y="1773238"/>
          <p14:tracePt t="35630" x="2176463" y="1757363"/>
          <p14:tracePt t="35651" x="2176463" y="1749425"/>
          <p14:tracePt t="35686" x="2176463" y="1739900"/>
          <p14:tracePt t="35759" x="2176463" y="1749425"/>
          <p14:tracePt t="35850" x="2176463" y="1757363"/>
          <p14:tracePt t="35872" x="2168525" y="1773238"/>
          <p14:tracePt t="35880" x="2168525" y="1781175"/>
          <p14:tracePt t="35905" x="2168525" y="1789113"/>
          <p14:tracePt t="35928" x="2160588" y="1797050"/>
          <p14:tracePt t="36000" x="2152650" y="1797050"/>
          <p14:tracePt t="36017" x="2136775" y="1797050"/>
          <p14:tracePt t="36033" x="2136775" y="1789113"/>
          <p14:tracePt t="36042" x="2136775" y="1781175"/>
          <p14:tracePt t="36060" x="2136775" y="1757363"/>
          <p14:tracePt t="36061" x="2136775" y="1749425"/>
          <p14:tracePt t="36067" x="2136775" y="1731963"/>
          <p14:tracePt t="36076" x="2136775" y="1708150"/>
          <p14:tracePt t="36084" x="2136775" y="1700213"/>
          <p14:tracePt t="36093" x="2136775" y="1684338"/>
          <p14:tracePt t="36098" x="2136775" y="1676400"/>
          <p14:tracePt t="36105" x="2136775" y="1652588"/>
          <p14:tracePt t="36117" x="2152650" y="1644650"/>
          <p14:tracePt t="36137" x="2152650" y="1636713"/>
          <p14:tracePt t="36274" x="2152650" y="1644650"/>
          <p14:tracePt t="36310" x="2152650" y="1652588"/>
          <p14:tracePt t="36379" x="2136775" y="1652588"/>
          <p14:tracePt t="36403" x="2136775" y="1668463"/>
          <p14:tracePt t="36411" x="2136775" y="1676400"/>
          <p14:tracePt t="36421" x="2136775" y="1684338"/>
          <p14:tracePt t="36427" x="2136775" y="1708150"/>
          <p14:tracePt t="36435" x="2136775" y="1731963"/>
          <p14:tracePt t="36443" x="2136775" y="1749425"/>
          <p14:tracePt t="36452" x="2136775" y="1789113"/>
          <p14:tracePt t="36460" x="2136775" y="1797050"/>
          <p14:tracePt t="36467" x="2136775" y="1820863"/>
          <p14:tracePt t="36476" x="2136775" y="1836738"/>
          <p14:tracePt t="36484" x="2136775" y="1854200"/>
          <p14:tracePt t="36493" x="2136775" y="1862138"/>
          <p14:tracePt t="36508" x="2136775" y="1878013"/>
          <p14:tracePt t="36526" x="2136775" y="1885950"/>
          <p14:tracePt t="36628" x="2136775" y="1878013"/>
          <p14:tracePt t="36644" x="2136775" y="1862138"/>
          <p14:tracePt t="36654" x="2136775" y="1844675"/>
          <p14:tracePt t="36660" x="2136775" y="1836738"/>
          <p14:tracePt t="36669" x="2136775" y="1820863"/>
          <p14:tracePt t="36677" x="2136775" y="1789113"/>
          <p14:tracePt t="36693" x="2136775" y="1749425"/>
          <p14:tracePt t="36701" x="2136775" y="1700213"/>
          <p14:tracePt t="36709" x="2136775" y="1692275"/>
          <p14:tracePt t="36719" x="2152650" y="1668463"/>
          <p14:tracePt t="36726" x="2152650" y="1644650"/>
          <p14:tracePt t="36733" x="2160588" y="1636713"/>
          <p14:tracePt t="36742" x="2160588" y="1627188"/>
          <p14:tracePt t="36752" x="2160588" y="1619250"/>
          <p14:tracePt t="36767" x="2168525" y="1603375"/>
          <p14:tracePt t="36797" x="2176463" y="1603375"/>
          <p14:tracePt t="36813" x="2185988" y="1603375"/>
          <p14:tracePt t="36830" x="2201863" y="1603375"/>
          <p14:tracePt t="36838" x="2209800" y="1603375"/>
          <p14:tracePt t="36846" x="2217738" y="1603375"/>
          <p14:tracePt t="36854" x="2233613" y="1619250"/>
          <p14:tracePt t="36862" x="2233613" y="1627188"/>
          <p14:tracePt t="36870" x="2241550" y="1636713"/>
          <p14:tracePt t="36878" x="2241550" y="1644650"/>
          <p14:tracePt t="36894" x="2257425" y="1652588"/>
          <p14:tracePt t="36902" x="2257425" y="1668463"/>
          <p14:tracePt t="36919" x="2257425" y="1684338"/>
          <p14:tracePt t="36926" x="2257425" y="1692275"/>
          <p14:tracePt t="36934" x="2257425" y="1700213"/>
          <p14:tracePt t="36943" x="2257425" y="1708150"/>
          <p14:tracePt t="36952" x="2257425" y="1731963"/>
          <p14:tracePt t="36960" x="2241550" y="1739900"/>
          <p14:tracePt t="36967" x="2241550" y="1749425"/>
          <p14:tracePt t="36976" x="2241550" y="1757363"/>
          <p14:tracePt t="36984" x="2233613" y="1773238"/>
          <p14:tracePt t="37000" x="2233613" y="1781175"/>
          <p14:tracePt t="37009" x="2225675" y="1789113"/>
          <p14:tracePt t="37018" x="2217738" y="1789113"/>
          <p14:tracePt t="37026" x="2217738" y="1797050"/>
          <p14:tracePt t="37031" x="2209800" y="1797050"/>
          <p14:tracePt t="37039" x="2209800" y="1804988"/>
          <p14:tracePt t="37047" x="2201863" y="1804988"/>
          <p14:tracePt t="37063" x="2185988" y="1804988"/>
          <p14:tracePt t="37071" x="2185988" y="1820863"/>
          <p14:tracePt t="44667" x="2185988" y="1804988"/>
          <p14:tracePt t="44675" x="2185988" y="1789113"/>
          <p14:tracePt t="44684" x="2217738" y="1757363"/>
          <p14:tracePt t="44693" x="2241550" y="1731963"/>
          <p14:tracePt t="44699" x="2273300" y="1708150"/>
          <p14:tracePt t="44707" x="2314575" y="1700213"/>
          <p14:tracePt t="44716" x="2346325" y="1700213"/>
          <p14:tracePt t="44731" x="2378075" y="1700213"/>
          <p14:tracePt t="44732" x="2395538" y="1700213"/>
          <p14:tracePt t="44740" x="2435225" y="1700213"/>
          <p14:tracePt t="44748" x="2443163" y="1700213"/>
          <p14:tracePt t="44765" x="2482850" y="1731963"/>
          <p14:tracePt t="44772" x="2492375" y="1739900"/>
          <p14:tracePt t="44781" x="2500313" y="1749425"/>
          <p14:tracePt t="44799" x="2516188" y="1773238"/>
          <p14:tracePt t="44805" x="2516188" y="1781175"/>
          <p14:tracePt t="44833" x="2516188" y="1789113"/>
          <p14:tracePt t="44847" x="2500313" y="1789113"/>
          <p14:tracePt t="44856" x="2492375" y="1789113"/>
          <p14:tracePt t="44864" x="2482850" y="1789113"/>
          <p14:tracePt t="44871" x="2474913" y="1781175"/>
          <p14:tracePt t="44881" x="2466975" y="1773238"/>
          <p14:tracePt t="44900" x="2459038" y="1773238"/>
          <p14:tracePt t="44904" x="2443163" y="1773238"/>
          <p14:tracePt t="44930" x="2435225" y="1773238"/>
          <p14:tracePt t="44939" x="2435225" y="1781175"/>
          <p14:tracePt t="44946" x="2435225" y="1789113"/>
          <p14:tracePt t="44956" x="2435225" y="1804988"/>
          <p14:tracePt t="44957" x="2427288" y="1828800"/>
          <p14:tracePt t="44966" x="2427288" y="1844675"/>
          <p14:tracePt t="44973" x="2419350" y="1878013"/>
          <p14:tracePt t="44981" x="2419350" y="1893888"/>
          <p14:tracePt t="44991" x="2411413" y="1901825"/>
          <p14:tracePt t="45000" x="2411413" y="1909763"/>
          <p14:tracePt t="45008" x="2395538" y="1925638"/>
          <p14:tracePt t="45015" x="2386013" y="1925638"/>
          <p14:tracePt t="45026" x="2378075" y="1925638"/>
          <p14:tracePt t="45033" x="2370138" y="1925638"/>
          <p14:tracePt t="45040" x="2362200" y="1925638"/>
          <p14:tracePt t="45057" x="2346325" y="1925638"/>
          <p14:tracePt t="45064" x="2338388" y="1893888"/>
          <p14:tracePt t="45081" x="2338388" y="1878013"/>
          <p14:tracePt t="45088" x="2338388" y="1862138"/>
          <p14:tracePt t="45099" x="2338388" y="1854200"/>
          <p14:tracePt t="45105" x="2338388" y="1844675"/>
          <p14:tracePt t="45130" x="2338388" y="1836738"/>
          <p14:tracePt t="45238" x="2338388" y="1844675"/>
          <p14:tracePt t="45247" x="2338388" y="1854200"/>
          <p14:tracePt t="45255" x="2338388" y="1862138"/>
          <p14:tracePt t="45279" x="2338388" y="1878013"/>
          <p14:tracePt t="45328" x="2338388" y="1862138"/>
          <p14:tracePt t="45343" x="2338388" y="1854200"/>
          <p14:tracePt t="45355" x="2330450" y="1854200"/>
          <p14:tracePt t="45362" x="2330450" y="1844675"/>
          <p14:tracePt t="45367" x="2330450" y="1836738"/>
          <p14:tracePt t="45375" x="2322513" y="1828800"/>
          <p14:tracePt t="45383" x="2322513" y="1820863"/>
          <p14:tracePt t="45396" x="2322513" y="1804988"/>
          <p14:tracePt t="45400" x="2322513" y="1797050"/>
          <p14:tracePt t="45407" x="2322513" y="1789113"/>
          <p14:tracePt t="45415" x="2322513" y="1781175"/>
          <p14:tracePt t="45430" x="2322513" y="1773238"/>
          <p14:tracePt t="45440" x="2322513" y="1757363"/>
          <p14:tracePt t="45456" x="2322513" y="1749425"/>
          <p14:tracePt t="45472" x="2330450" y="1749425"/>
          <p14:tracePt t="45504" x="2330450" y="1757363"/>
          <p14:tracePt t="45512" x="2338388" y="1773238"/>
          <p14:tracePt t="45539" x="2338388" y="1781175"/>
          <p14:tracePt t="45601" x="2338388" y="1789113"/>
          <p14:tracePt t="45924" x="2330450" y="1789113"/>
          <p14:tracePt t="45963" x="2330450" y="1781175"/>
          <p14:tracePt t="45980" x="2330450" y="1773238"/>
          <p14:tracePt t="45997" x="2330450" y="1757363"/>
          <p14:tracePt t="46188" x="2330450" y="1749425"/>
          <p14:tracePt t="46196" x="2330450" y="1731963"/>
          <p14:tracePt t="46205" x="2330450" y="1724025"/>
          <p14:tracePt t="46212" x="2330450" y="1708150"/>
          <p14:tracePt t="46224" x="2330450" y="1692275"/>
          <p14:tracePt t="46229" x="2330450" y="1684338"/>
          <p14:tracePt t="46239" x="2330450" y="1676400"/>
          <p14:tracePt t="46252" x="2330450" y="1668463"/>
          <p14:tracePt t="46341" x="2330450" y="1676400"/>
          <p14:tracePt t="46351" x="2330450" y="1684338"/>
          <p14:tracePt t="46358" x="2330450" y="1692275"/>
          <p14:tracePt t="46368" x="2338388" y="1708150"/>
          <p14:tracePt t="46373" x="2338388" y="1724025"/>
          <p14:tracePt t="46381" x="2338388" y="1731963"/>
          <p14:tracePt t="46397" x="2346325" y="1739900"/>
          <p14:tracePt t="46398" x="2346325" y="1749425"/>
          <p14:tracePt t="46406" x="2362200" y="1749425"/>
          <p14:tracePt t="46414" x="2370138" y="1757363"/>
          <p14:tracePt t="46432" x="2378075" y="1773238"/>
          <p14:tracePt t="46438" x="2378075" y="1781175"/>
          <p14:tracePt t="46464" x="2386013" y="1789113"/>
          <p14:tracePt t="46599" x="2386013" y="1781175"/>
          <p14:tracePt t="46615" x="2386013" y="1773238"/>
          <p14:tracePt t="46647" x="2395538" y="1773238"/>
          <p14:tracePt t="46679" x="2395538" y="1757363"/>
          <p14:tracePt t="46929" x="2395538" y="1749425"/>
          <p14:tracePt t="46939" x="2395538" y="1731963"/>
          <p14:tracePt t="46945" x="2395538" y="1724025"/>
          <p14:tracePt t="46955" x="2395538" y="1708150"/>
          <p14:tracePt t="46963" x="2395538" y="1700213"/>
          <p14:tracePt t="46972" x="2395538" y="1692275"/>
          <p14:tracePt t="46977" x="2395538" y="1684338"/>
          <p14:tracePt t="46988" x="2395538" y="1676400"/>
          <p14:tracePt t="47001" x="2395538" y="1668463"/>
          <p14:tracePt t="47025" x="2395538" y="1652588"/>
          <p14:tracePt t="47170" x="2395538" y="1668463"/>
          <p14:tracePt t="47251" x="2395538" y="1684338"/>
          <p14:tracePt t="47264" x="2395538" y="1700213"/>
          <p14:tracePt t="47271" x="2395538" y="1731963"/>
          <p14:tracePt t="47281" x="2395538" y="1773238"/>
          <p14:tracePt t="47292" x="2395538" y="1820863"/>
          <p14:tracePt t="47304" x="2395538" y="1836738"/>
          <p14:tracePt t="47309" x="2411413" y="1854200"/>
          <p14:tracePt t="47319" x="2411413" y="1862138"/>
          <p14:tracePt t="47327" x="2419350" y="1878013"/>
          <p14:tracePt t="47335" x="2419350" y="1885950"/>
          <p14:tracePt t="47347" x="2419350" y="1893888"/>
          <p14:tracePt t="47391" x="2427288" y="1893888"/>
          <p14:tracePt t="47429" x="2435225" y="1893888"/>
          <p14:tracePt t="47456" x="2443163" y="1893888"/>
          <p14:tracePt t="47461" x="2459038" y="1893888"/>
          <p14:tracePt t="47468" x="2466975" y="1893888"/>
          <p14:tracePt t="47476" x="2466975" y="1901825"/>
          <p14:tracePt t="47484" x="2474913" y="1901825"/>
          <p14:tracePt t="47494" x="2482850" y="1901825"/>
          <p14:tracePt t="47500" x="2492375" y="1901825"/>
          <p14:tracePt t="47509" x="2500313" y="1901825"/>
          <p14:tracePt t="47526" x="2524125" y="1901825"/>
          <p14:tracePt t="47533" x="2532063" y="1901825"/>
          <p14:tracePt t="47543" x="2540000" y="1901825"/>
          <p14:tracePt t="47550" x="2547938" y="1901825"/>
          <p14:tracePt t="47560" x="2563813" y="1893888"/>
          <p14:tracePt t="47581" x="2571750" y="1893888"/>
          <p14:tracePt t="51360" x="2597150" y="1893888"/>
          <p14:tracePt t="51368" x="2620963" y="1885950"/>
          <p14:tracePt t="51376" x="2644775" y="1885950"/>
          <p14:tracePt t="51384" x="2676525" y="1885950"/>
          <p14:tracePt t="51400" x="2701925" y="1885950"/>
          <p14:tracePt t="51400" x="2733675" y="1885950"/>
          <p14:tracePt t="51408" x="2781300" y="1885950"/>
          <p14:tracePt t="51416" x="2830513" y="1885950"/>
          <p14:tracePt t="51433" x="2911475" y="1893888"/>
          <p14:tracePt t="51440" x="2943225" y="1909763"/>
          <p14:tracePt t="51448" x="2982913" y="1933575"/>
          <p14:tracePt t="51471" x="3008313" y="1958975"/>
          <p14:tracePt t="51472" x="3040063" y="1982788"/>
          <p14:tracePt t="51482" x="3048000" y="1990725"/>
          <p14:tracePt t="51489" x="3063875" y="1998663"/>
          <p14:tracePt t="51498" x="3063875" y="2006600"/>
          <p14:tracePt t="51506" x="3079750" y="2006600"/>
          <p14:tracePt t="51522" x="3079750" y="2014538"/>
          <p14:tracePt t="51538" x="3087688" y="2014538"/>
          <p14:tracePt t="51572" x="3095625" y="2014538"/>
          <p14:tracePt t="51843" x="3105150" y="2014538"/>
          <p14:tracePt t="51850" x="3121025" y="2014538"/>
          <p14:tracePt t="51868" x="3144838" y="2006600"/>
          <p14:tracePt t="51869" x="3184525" y="1998663"/>
          <p14:tracePt t="51875" x="3233738" y="1990725"/>
          <p14:tracePt t="51883" x="3289300" y="1982788"/>
          <p14:tracePt t="51891" x="3394075" y="1958975"/>
          <p14:tracePt t="51899" x="3467100" y="1958975"/>
          <p14:tracePt t="51907" x="3548063" y="1958975"/>
          <p14:tracePt t="51915" x="3636963" y="1958975"/>
          <p14:tracePt t="51926" x="3684588" y="1958975"/>
          <p14:tracePt t="51934" x="3757613" y="1958975"/>
          <p14:tracePt t="51939" x="3830638" y="1982788"/>
          <p14:tracePt t="51947" x="3886200" y="1990725"/>
          <p14:tracePt t="51955" x="3910013" y="1998663"/>
          <p14:tracePt t="51964" x="3959225" y="2006600"/>
          <p14:tracePt t="51971" x="3983038" y="2014538"/>
          <p14:tracePt t="51980" x="4016375" y="2030413"/>
          <p14:tracePt t="51987" x="4032250" y="2038350"/>
          <p14:tracePt t="51997" x="4040188" y="2046288"/>
          <p14:tracePt t="52004" x="4048125" y="2046288"/>
          <p14:tracePt t="52014" x="4064000" y="2046288"/>
          <p14:tracePt t="52021" x="4071938" y="2046288"/>
          <p14:tracePt t="52030" x="4071938" y="2054225"/>
          <p14:tracePt t="52052" x="4079875" y="2054225"/>
          <p14:tracePt t="52116" x="4079875" y="2063750"/>
          <p14:tracePt t="52148" x="4079875" y="2079625"/>
          <p14:tracePt t="52171" x="4071938" y="2079625"/>
          <p14:tracePt t="52180" x="4064000" y="2087563"/>
          <p14:tracePt t="52181" x="4048125" y="2087563"/>
          <p14:tracePt t="52191" x="4032250" y="2087563"/>
          <p14:tracePt t="52197" x="4016375" y="2095500"/>
          <p14:tracePt t="52205" x="3990975" y="2095500"/>
          <p14:tracePt t="52213" x="3975100" y="2095500"/>
          <p14:tracePt t="52221" x="3959225" y="2103438"/>
          <p14:tracePt t="52230" x="3935413" y="2103438"/>
          <p14:tracePt t="52237" x="3919538" y="2103438"/>
          <p14:tracePt t="52247" x="3894138" y="2103438"/>
          <p14:tracePt t="52254" x="3886200" y="2103438"/>
          <p14:tracePt t="52264" x="3878263" y="2103438"/>
          <p14:tracePt t="52271" x="3870325" y="2103438"/>
          <p14:tracePt t="52280" x="3862388" y="2095500"/>
          <p14:tracePt t="52293" x="3854450" y="2087563"/>
          <p14:tracePt t="52302" x="3854450" y="2079625"/>
          <p14:tracePt t="52309" x="3838575" y="2063750"/>
          <p14:tracePt t="52317" x="3830638" y="2054225"/>
          <p14:tracePt t="52330" x="3830638" y="2046288"/>
          <p14:tracePt t="52335" x="3822700" y="2038350"/>
          <p14:tracePt t="52342" x="3822700" y="2030413"/>
          <p14:tracePt t="52350" x="3822700" y="2014538"/>
          <p14:tracePt t="52364" x="3822700" y="2006600"/>
          <p14:tracePt t="52370" x="3822700" y="1998663"/>
          <p14:tracePt t="52380" x="3822700" y="1982788"/>
          <p14:tracePt t="52385" x="3838575" y="1966913"/>
          <p14:tracePt t="52392" x="3862388" y="1949450"/>
          <p14:tracePt t="52399" x="3878263" y="1941513"/>
          <p14:tracePt t="52406" x="3910013" y="1925638"/>
          <p14:tracePt t="52414" x="3927475" y="1925638"/>
          <p14:tracePt t="52426" x="3967163" y="1909763"/>
          <p14:tracePt t="52432" x="3990975" y="1901825"/>
          <p14:tracePt t="52438" x="4016375" y="1901825"/>
          <p14:tracePt t="52447" x="4032250" y="1901825"/>
          <p14:tracePt t="52454" x="4064000" y="1901825"/>
          <p14:tracePt t="52463" x="4079875" y="1901825"/>
          <p14:tracePt t="52470" x="4087813" y="1901825"/>
          <p14:tracePt t="52480" x="4095750" y="1901825"/>
          <p14:tracePt t="52487" x="4111625" y="1901825"/>
          <p14:tracePt t="52497" x="4121150" y="1901825"/>
          <p14:tracePt t="52520" x="4129088" y="1901825"/>
          <p14:tracePt t="52529" x="4129088" y="1909763"/>
          <p14:tracePt t="52543" x="4129088" y="1925638"/>
          <p14:tracePt t="52559" x="4129088" y="1941513"/>
          <p14:tracePt t="52567" x="4137025" y="1949450"/>
          <p14:tracePt t="52575" x="4137025" y="1958975"/>
          <p14:tracePt t="52583" x="4137025" y="1966913"/>
          <p14:tracePt t="52593" x="4137025" y="1990725"/>
          <p14:tracePt t="52600" x="4137025" y="1998663"/>
          <p14:tracePt t="52607" x="4137025" y="2006600"/>
          <p14:tracePt t="52615" x="4137025" y="2030413"/>
          <p14:tracePt t="52624" x="4137025" y="2038350"/>
          <p14:tracePt t="52631" x="4129088" y="2046288"/>
          <p14:tracePt t="52639" x="4129088" y="2054225"/>
          <p14:tracePt t="52647" x="4121150" y="2079625"/>
          <p14:tracePt t="52664" x="4121150" y="2087563"/>
          <p14:tracePt t="52672" x="4121150" y="2095500"/>
          <p14:tracePt t="52680" x="4111625" y="2095500"/>
          <p14:tracePt t="54846" x="4121150" y="2103438"/>
          <p14:tracePt t="54854" x="4137025" y="2119313"/>
          <p14:tracePt t="54866" x="4137025" y="2143125"/>
          <p14:tracePt t="54871" x="4144963" y="2159000"/>
          <p14:tracePt t="54881" x="4144963" y="2168525"/>
          <p14:tracePt t="54886" x="4152900" y="2184400"/>
          <p14:tracePt t="54897" x="4152900" y="2192338"/>
          <p14:tracePt t="54903" x="4152900" y="2200275"/>
          <p14:tracePt t="54914" x="4152900" y="2216150"/>
          <p14:tracePt t="54920" x="4152900" y="2232025"/>
          <p14:tracePt t="54930" x="4152900" y="2239963"/>
          <p14:tracePt t="54935" x="4144963" y="2247900"/>
          <p14:tracePt t="54943" x="4137025" y="2247900"/>
          <p14:tracePt t="54951" x="4121150" y="2255838"/>
          <p14:tracePt t="54963" x="4111625" y="2255838"/>
          <p14:tracePt t="54972" x="4087813" y="2255838"/>
          <p14:tracePt t="54976" x="4071938" y="2263775"/>
          <p14:tracePt t="54983" x="4048125" y="2263775"/>
          <p14:tracePt t="54993" x="4032250" y="2263775"/>
          <p14:tracePt t="54999" x="4024313" y="2273300"/>
          <p14:tracePt t="55007" x="4016375" y="2273300"/>
          <p14:tracePt t="55015" x="3990975" y="2273300"/>
          <p14:tracePt t="55026" x="3983038" y="2273300"/>
          <p14:tracePt t="55033" x="3975100" y="2289175"/>
          <p14:tracePt t="55039" x="3967163" y="2289175"/>
          <p14:tracePt t="55047" x="3959225" y="2297113"/>
          <p14:tracePt t="55059" x="3943350" y="2297113"/>
          <p14:tracePt t="55066" x="3935413" y="2305050"/>
          <p14:tracePt t="55071" x="3927475" y="2305050"/>
          <p14:tracePt t="55087" x="3919538" y="2305050"/>
          <p14:tracePt t="55667" x="3894138" y="2305050"/>
          <p14:tracePt t="55675" x="3878263" y="2305050"/>
          <p14:tracePt t="55683" x="3854450" y="2305050"/>
          <p14:tracePt t="55693" x="3830638" y="2297113"/>
          <p14:tracePt t="55701" x="3814763" y="2297113"/>
          <p14:tracePt t="55707" x="3781425" y="2289175"/>
          <p14:tracePt t="55715" x="3765550" y="2289175"/>
          <p14:tracePt t="55726" x="3757613" y="2273300"/>
          <p14:tracePt t="55734" x="3733800" y="2273300"/>
          <p14:tracePt t="55739" x="3725863" y="2273300"/>
          <p14:tracePt t="55748" x="3717925" y="2273300"/>
          <p14:tracePt t="55756" x="3709988" y="2273300"/>
          <p14:tracePt t="55772" x="3700463" y="2273300"/>
          <p14:tracePt t="55788" x="3684588" y="2273300"/>
          <p14:tracePt t="55941" x="3684588" y="2263775"/>
          <p14:tracePt t="55958" x="3684588" y="2255838"/>
          <p14:tracePt t="56231" x="3676650" y="2255838"/>
          <p14:tracePt t="56239" x="3660775" y="2263775"/>
          <p14:tracePt t="56247" x="3603625" y="2273300"/>
          <p14:tracePt t="56255" x="3548063" y="2297113"/>
          <p14:tracePt t="56264" x="3459163" y="2305050"/>
          <p14:tracePt t="56272" x="3370263" y="2312988"/>
          <p14:tracePt t="56279" x="3265488" y="2320925"/>
          <p14:tracePt t="56288" x="3160713" y="2320925"/>
          <p14:tracePt t="56297" x="3048000" y="2320925"/>
          <p14:tracePt t="56305" x="2935288" y="2320925"/>
          <p14:tracePt t="56311" x="2886075" y="2320925"/>
          <p14:tracePt t="56322" x="2789238" y="2320925"/>
          <p14:tracePt t="56330" x="2717800" y="2320925"/>
          <p14:tracePt t="56339" x="2652713" y="2320925"/>
          <p14:tracePt t="56343" x="2628900" y="2320925"/>
          <p14:tracePt t="56351" x="2547938" y="2320925"/>
          <p14:tracePt t="56365" x="2532063" y="2320925"/>
          <p14:tracePt t="56370" x="2500313" y="2336800"/>
          <p14:tracePt t="56376" x="2474913" y="2336800"/>
          <p14:tracePt t="56384" x="2443163" y="2344738"/>
          <p14:tracePt t="56397" x="2419350" y="2344738"/>
          <p14:tracePt t="56401" x="2386013" y="2352675"/>
          <p14:tracePt t="56408" x="2362200" y="2352675"/>
          <p14:tracePt t="56416" x="2330450" y="2352675"/>
          <p14:tracePt t="56424" x="2281238" y="2352675"/>
          <p14:tracePt t="56432" x="2265363" y="2352675"/>
          <p14:tracePt t="56440" x="2233613" y="2352675"/>
          <p14:tracePt t="56448" x="2217738" y="2352675"/>
          <p14:tracePt t="56456" x="2185988" y="2344738"/>
          <p14:tracePt t="56467" x="2168525" y="2344738"/>
          <p14:tracePt t="56472" x="2152650" y="2344738"/>
          <p14:tracePt t="56481" x="2128838" y="2336800"/>
          <p14:tracePt t="56488" x="2120900" y="2336800"/>
          <p14:tracePt t="56501" x="2112963" y="2336800"/>
          <p14:tracePt t="56506" x="2105025" y="2320925"/>
          <p14:tracePt t="56514" x="2079625" y="2320925"/>
          <p14:tracePt t="56521" x="2071688" y="2312988"/>
          <p14:tracePt t="56531" x="2063750" y="2312988"/>
          <p14:tracePt t="56537" x="2055813" y="2312988"/>
          <p14:tracePt t="56547" x="2047875" y="2305050"/>
          <p14:tracePt t="56553" x="2032000" y="2305050"/>
          <p14:tracePt t="56564" x="2024063" y="2305050"/>
          <p14:tracePt t="56569" x="2024063" y="2297113"/>
          <p14:tracePt t="56580" x="2016125" y="2297113"/>
          <p14:tracePt t="56585" x="2016125" y="2289175"/>
          <p14:tracePt t="56601" x="2016125" y="2273300"/>
          <p14:tracePt t="56626" x="2016125" y="2263775"/>
          <p14:tracePt t="56666" x="2032000" y="2263775"/>
          <p14:tracePt t="56673" x="2055813" y="2263775"/>
          <p14:tracePt t="56681" x="2071688" y="2263775"/>
          <p14:tracePt t="56689" x="2097088" y="2263775"/>
          <p14:tracePt t="56698" x="2112963" y="2255838"/>
          <p14:tracePt t="56706" x="2128838" y="2255838"/>
          <p14:tracePt t="56714" x="2160588" y="2247900"/>
          <p14:tracePt t="56722" x="2176463" y="2247900"/>
          <p14:tracePt t="56730" x="2201863" y="2247900"/>
          <p14:tracePt t="56738" x="2217738" y="2247900"/>
          <p14:tracePt t="56747" x="2225675" y="2247900"/>
          <p14:tracePt t="56754" x="2233613" y="2247900"/>
          <p14:tracePt t="56764" x="2241550" y="2247900"/>
          <p14:tracePt t="56780" x="2257425" y="2247900"/>
          <p14:tracePt t="56810" x="2257425" y="2255838"/>
          <p14:tracePt t="56818" x="2241550" y="2255838"/>
          <p14:tracePt t="56830" x="2233613" y="2263775"/>
          <p14:tracePt t="56836" x="2225675" y="2273300"/>
          <p14:tracePt t="56842" x="2209800" y="2289175"/>
          <p14:tracePt t="56850" x="2185988" y="2297113"/>
          <p14:tracePt t="56864" x="2160588" y="2305050"/>
          <p14:tracePt t="56868" x="2128838" y="2312988"/>
          <p14:tracePt t="56875" x="2105025" y="2312988"/>
          <p14:tracePt t="56883" x="2097088" y="2312988"/>
          <p14:tracePt t="56891" x="2063750" y="2312988"/>
          <p14:tracePt t="56899" x="2047875" y="2312988"/>
          <p14:tracePt t="56907" x="2032000" y="2312988"/>
          <p14:tracePt t="56915" x="2016125" y="2312988"/>
          <p14:tracePt t="56926" x="2008188" y="2312988"/>
          <p14:tracePt t="56939" x="2000250" y="2312988"/>
          <p14:tracePt t="57029" x="2000250" y="2320925"/>
          <p14:tracePt t="57036" x="1984375" y="2336800"/>
          <p14:tracePt t="57046" x="1984375" y="2344738"/>
          <p14:tracePt t="57052" x="1984375" y="2352675"/>
          <p14:tracePt t="57060" x="1974850" y="2360613"/>
          <p14:tracePt t="57068" x="1974850" y="2368550"/>
          <p14:tracePt t="57076" x="1966913" y="2386013"/>
          <p14:tracePt t="57084" x="1966913" y="2393950"/>
          <p14:tracePt t="57108" x="1966913" y="2401888"/>
          <p14:tracePt t="57156" x="1966913" y="2409825"/>
          <p14:tracePt t="57180" x="1966913" y="2417763"/>
          <p14:tracePt t="57213" x="1974850" y="2417763"/>
          <p14:tracePt t="57229" x="1984375" y="2409825"/>
          <p14:tracePt t="57239" x="2000250" y="2401888"/>
          <p14:tracePt t="57245" x="2008188" y="2386013"/>
          <p14:tracePt t="57255" x="2016125" y="2368550"/>
          <p14:tracePt t="57261" x="2024063" y="2352675"/>
          <p14:tracePt t="57272" x="2032000" y="2344738"/>
          <p14:tracePt t="57279" x="2032000" y="2320925"/>
          <p14:tracePt t="57288" x="2032000" y="2312988"/>
          <p14:tracePt t="57297" x="2032000" y="2297113"/>
          <p14:tracePt t="57306" x="2032000" y="2273300"/>
          <p14:tracePt t="57310" x="2032000" y="2255838"/>
          <p14:tracePt t="57317" x="2032000" y="2247900"/>
          <p14:tracePt t="57325" x="2032000" y="2239963"/>
          <p14:tracePt t="57339" x="2024063" y="2232025"/>
          <p14:tracePt t="57346" x="2024063" y="2216150"/>
          <p14:tracePt t="57350" x="2024063" y="2208213"/>
          <p14:tracePt t="57357" x="2016125" y="2208213"/>
          <p14:tracePt t="57390" x="2016125" y="2200275"/>
          <p14:tracePt t="57422" x="2016125" y="2192338"/>
          <p14:tracePt t="57478" x="2016125" y="2184400"/>
          <p14:tracePt t="57488" x="2008188" y="2168525"/>
          <p14:tracePt t="57494" x="2008188" y="2159000"/>
          <p14:tracePt t="57505" x="2000250" y="2151063"/>
          <p14:tracePt t="57519" x="1984375" y="2135188"/>
          <p14:tracePt t="57527" x="1974850" y="2119313"/>
          <p14:tracePt t="57538" x="1974850" y="2111375"/>
          <p14:tracePt t="57543" x="1966913" y="2103438"/>
          <p14:tracePt t="57551" x="1958975" y="2095500"/>
          <p14:tracePt t="57568" x="1958975" y="2087563"/>
          <p14:tracePt t="57583" x="1951038" y="2087563"/>
          <p14:tracePt t="57623" x="1943100" y="2087563"/>
          <p14:tracePt t="57696" x="1927225" y="2087563"/>
          <p14:tracePt t="57739" x="1919288" y="2087563"/>
          <p14:tracePt t="57745" x="1911350" y="2087563"/>
          <p14:tracePt t="57772" x="1903413" y="2087563"/>
          <p14:tracePt t="57784" x="1895475" y="2087563"/>
          <p14:tracePt t="57804" x="1895475" y="2095500"/>
          <p14:tracePt t="57809" x="1878013" y="2095500"/>
          <p14:tracePt t="57841" x="1870075" y="2095500"/>
          <p14:tracePt t="58026" x="1870075" y="2103438"/>
          <p14:tracePt t="58045" x="1870075" y="2119313"/>
          <p14:tracePt t="58055" x="1878013" y="2135188"/>
          <p14:tracePt t="58060" x="1878013" y="2151063"/>
          <p14:tracePt t="58066" x="1895475" y="2159000"/>
          <p14:tracePt t="58076" x="1895475" y="2184400"/>
          <p14:tracePt t="58082" x="1895475" y="2200275"/>
          <p14:tracePt t="58090" x="1895475" y="2216150"/>
          <p14:tracePt t="58102" x="1895475" y="2239963"/>
          <p14:tracePt t="58108" x="1903413" y="2255838"/>
          <p14:tracePt t="58114" x="1903413" y="2273300"/>
          <p14:tracePt t="58122" x="1903413" y="2289175"/>
          <p14:tracePt t="58130" x="1903413" y="2297113"/>
          <p14:tracePt t="58141" x="1903413" y="2305050"/>
          <p14:tracePt t="58146" x="1903413" y="2312988"/>
          <p14:tracePt t="58156" x="1903413" y="2320925"/>
          <p14:tracePt t="58171" x="1903413" y="2336800"/>
          <p14:tracePt t="58195" x="1903413" y="2344738"/>
          <p14:tracePt t="58203" x="1895475" y="2352675"/>
          <p14:tracePt t="58220" x="1878013" y="2352675"/>
          <p14:tracePt t="58227" x="1878013" y="2360613"/>
          <p14:tracePt t="58239" x="1870075" y="2360613"/>
          <p14:tracePt t="58246" x="1862138" y="2368550"/>
          <p14:tracePt t="58267" x="1854200" y="2368550"/>
          <p14:tracePt t="58291" x="1846263" y="2368550"/>
          <p14:tracePt t="58404" x="1846263" y="2360613"/>
          <p14:tracePt t="58452" x="1854200" y="2360613"/>
          <p14:tracePt t="58476" x="1862138" y="2360613"/>
          <p14:tracePt t="58492" x="1870075" y="2360613"/>
          <p14:tracePt t="58509" x="1878013" y="2360613"/>
          <p14:tracePt t="58518" x="1895475" y="2360613"/>
          <p14:tracePt t="58533" x="1903413" y="2360613"/>
          <p14:tracePt t="58543" x="1911350" y="2360613"/>
          <p14:tracePt t="58558" x="1919288" y="2360613"/>
          <p14:tracePt t="58565" x="1927225" y="2360613"/>
          <p14:tracePt t="58758" x="1927225" y="2368550"/>
          <p14:tracePt t="58767" x="1927225" y="2386013"/>
          <p14:tracePt t="58776" x="1927225" y="2401888"/>
          <p14:tracePt t="58783" x="1919288" y="2417763"/>
          <p14:tracePt t="58790" x="1903413" y="2425700"/>
          <p14:tracePt t="58799" x="1895475" y="2441575"/>
          <p14:tracePt t="58816" x="1822450" y="2465388"/>
          <p14:tracePt t="58823" x="1790700" y="2473325"/>
          <p14:tracePt t="58831" x="1773238" y="2473325"/>
          <p14:tracePt t="58839" x="1749425" y="2473325"/>
          <p14:tracePt t="58850" x="1717675" y="2473325"/>
          <p14:tracePt t="58855" x="1709738" y="2473325"/>
          <p14:tracePt t="58864" x="1693863" y="2473325"/>
          <p14:tracePt t="58883" x="1685925" y="2473325"/>
          <p14:tracePt t="58935" x="1693863" y="2473325"/>
          <p14:tracePt t="58945" x="1701800" y="2465388"/>
          <p14:tracePt t="58955" x="1709738" y="2465388"/>
          <p14:tracePt t="58961" x="1717675" y="2465388"/>
          <p14:tracePt t="58968" x="1725613" y="2465388"/>
          <p14:tracePt t="58992" x="1741488" y="2465388"/>
          <p14:tracePt t="59017" x="1749425" y="2465388"/>
          <p14:tracePt t="59056" x="1749425" y="2457450"/>
          <p14:tracePt t="59209" x="1749425" y="2449513"/>
          <p14:tracePt t="59225" x="1741488" y="2441575"/>
          <p14:tracePt t="59233" x="1725613" y="2441575"/>
          <p14:tracePt t="59241" x="1725613" y="2425700"/>
          <p14:tracePt t="59259" x="1717675" y="2425700"/>
          <p14:tracePt t="59269" x="1717675" y="2417763"/>
          <p14:tracePt t="59298" x="1709738" y="2425700"/>
          <p14:tracePt t="59306" x="1709738" y="2441575"/>
          <p14:tracePt t="59318" x="1709738" y="2457450"/>
          <p14:tracePt t="59326" x="1709738" y="2465388"/>
          <p14:tracePt t="59335" x="1709738" y="2473325"/>
          <p14:tracePt t="59342" x="1709738" y="2490788"/>
          <p14:tracePt t="59354" x="1701800" y="2498725"/>
          <p14:tracePt t="59362" x="1701800" y="2506663"/>
          <p14:tracePt t="59370" x="1693863" y="2514600"/>
          <p14:tracePt t="59387" x="1685925" y="2538413"/>
          <p14:tracePt t="59402" x="1668463" y="2546350"/>
          <p14:tracePt t="59410" x="1668463" y="2554288"/>
          <p14:tracePt t="59420" x="1660525" y="2554288"/>
          <p14:tracePt t="59426" x="1660525" y="2562225"/>
          <p14:tracePt t="59451" x="1652588" y="2562225"/>
          <p14:tracePt t="59459" x="1652588" y="2570163"/>
          <p14:tracePt t="59493" x="1652588" y="2578100"/>
          <p14:tracePt t="59500" x="1644650" y="2578100"/>
          <p14:tracePt t="59509" x="1644650" y="2595563"/>
          <p14:tracePt t="59531" x="1644650" y="2603500"/>
          <p14:tracePt t="59571" x="1644650" y="2595563"/>
          <p14:tracePt t="59588" x="1644650" y="2578100"/>
          <p14:tracePt t="59613" x="1644650" y="2570163"/>
          <p14:tracePt t="59643" x="1644650" y="2562225"/>
          <p14:tracePt t="59662" x="1644650" y="2554288"/>
          <p14:tracePt t="59672" x="1652588" y="2554288"/>
          <p14:tracePt t="59678" x="1652588" y="2546350"/>
          <p14:tracePt t="59700" x="1652588" y="2538413"/>
          <p14:tracePt t="59724" x="1652588" y="2522538"/>
          <p14:tracePt t="59732" x="1660525" y="2522538"/>
          <p14:tracePt t="59740" x="1660525" y="2514600"/>
          <p14:tracePt t="59756" x="1660525" y="2506663"/>
          <p14:tracePt t="59784" x="1668463" y="2506663"/>
          <p14:tracePt t="59821" x="1668463" y="2498725"/>
          <p14:tracePt t="59837" x="1668463" y="2490788"/>
          <p14:tracePt t="59855" x="1685925" y="2473325"/>
          <p14:tracePt t="59887" x="1693863" y="2465388"/>
          <p14:tracePt t="59933" x="1693863" y="2457450"/>
          <p14:tracePt t="59941" x="1701800" y="2457450"/>
          <p14:tracePt t="59958" x="1701800" y="2449513"/>
          <p14:tracePt t="59966" x="1709738" y="2449513"/>
          <p14:tracePt t="60038" x="1717675" y="2449513"/>
          <p14:tracePt t="60062" x="1717675" y="2441575"/>
          <p14:tracePt t="60072" x="1725613" y="2441575"/>
          <p14:tracePt t="60079" x="1725613" y="2425700"/>
          <p14:tracePt t="60093" x="1725613" y="2417763"/>
          <p14:tracePt t="60099" x="1741488" y="2417763"/>
          <p14:tracePt t="60112" x="1749425" y="2409825"/>
          <p14:tracePt t="60143" x="1757363" y="2401888"/>
          <p14:tracePt t="60223" x="1765300" y="2393950"/>
          <p14:tracePt t="60231" x="1765300" y="2386013"/>
          <p14:tracePt t="60251" x="1765300" y="2368550"/>
          <p14:tracePt t="60257" x="1773238" y="2360613"/>
          <p14:tracePt t="60268" x="1773238" y="2352675"/>
          <p14:tracePt t="60274" x="1790700" y="2344738"/>
          <p14:tracePt t="60279" x="1798638" y="2336800"/>
          <p14:tracePt t="60292" x="1798638" y="2320925"/>
          <p14:tracePt t="60296" x="1806575" y="2312988"/>
          <p14:tracePt t="60314" x="1814513" y="2305050"/>
          <p14:tracePt t="60328" x="1822450" y="2297113"/>
          <p14:tracePt t="60344" x="1838325" y="2297113"/>
          <p14:tracePt t="60360" x="1846263" y="2297113"/>
          <p14:tracePt t="60368" x="1846263" y="2289175"/>
          <p14:tracePt t="60385" x="1854200" y="2289175"/>
          <p14:tracePt t="60408" x="1862138" y="2289175"/>
          <p14:tracePt t="60548" x="1862138" y="2273300"/>
          <p14:tracePt t="60553" x="1862138" y="2263775"/>
          <p14:tracePt t="60564" x="1862138" y="2247900"/>
          <p14:tracePt t="60571" x="1862138" y="2239963"/>
          <p14:tracePt t="60587" x="1862138" y="2200275"/>
          <p14:tracePt t="60593" x="1862138" y="2168525"/>
          <p14:tracePt t="60602" x="1862138" y="2159000"/>
          <p14:tracePt t="60610" x="1862138" y="2143125"/>
          <p14:tracePt t="60619" x="1862138" y="2119313"/>
          <p14:tracePt t="60627" x="1862138" y="2111375"/>
          <p14:tracePt t="60636" x="1862138" y="2095500"/>
          <p14:tracePt t="60642" x="1862138" y="2087563"/>
          <p14:tracePt t="60659" x="1862138" y="2079625"/>
          <p14:tracePt t="60684" x="1862138" y="2063750"/>
          <p14:tracePt t="60695" x="1862138" y="2054225"/>
          <p14:tracePt t="60700" x="1862138" y="2046288"/>
          <p14:tracePt t="60711" x="1870075" y="2030413"/>
          <p14:tracePt t="60719" x="1870075" y="2014538"/>
          <p14:tracePt t="60727" x="1870075" y="2006600"/>
          <p14:tracePt t="60734" x="1870075" y="1998663"/>
          <p14:tracePt t="60752" x="1870075" y="1990725"/>
          <p14:tracePt t="60759" x="1870075" y="1982788"/>
          <p14:tracePt t="60827" x="1870075" y="1990725"/>
          <p14:tracePt t="60835" x="1870075" y="2006600"/>
          <p14:tracePt t="60843" x="1862138" y="2014538"/>
          <p14:tracePt t="60864" x="1846263" y="2063750"/>
          <p14:tracePt t="60871" x="1846263" y="2087563"/>
          <p14:tracePt t="60881" x="1838325" y="2103438"/>
          <p14:tracePt t="60890" x="1822450" y="2119313"/>
          <p14:tracePt t="60897" x="1822450" y="2143125"/>
          <p14:tracePt t="60905" x="1814513" y="2151063"/>
          <p14:tracePt t="60922" x="1814513" y="2159000"/>
          <p14:tracePt t="60938" x="1814513" y="2168525"/>
          <p14:tracePt t="60948" x="1806575" y="2168525"/>
          <p14:tracePt t="61141" x="1814513" y="2168525"/>
          <p14:tracePt t="61165" x="1822450" y="2168525"/>
          <p14:tracePt t="61181" x="1838325" y="2168525"/>
          <p14:tracePt t="61197" x="1846263" y="2168525"/>
          <p14:tracePt t="61205" x="1854200" y="2168525"/>
          <p14:tracePt t="61222" x="1862138" y="2168525"/>
          <p14:tracePt t="61229" x="1870075" y="2168525"/>
          <p14:tracePt t="61245" x="1878013" y="2168525"/>
          <p14:tracePt t="61258" x="1895475" y="2168525"/>
          <p14:tracePt t="61263" x="1903413" y="2168525"/>
          <p14:tracePt t="61272" x="1911350" y="2168525"/>
          <p14:tracePt t="61279" x="1919288" y="2168525"/>
          <p14:tracePt t="61288" x="1927225" y="2184400"/>
          <p14:tracePt t="61295" x="1943100" y="2192338"/>
          <p14:tracePt t="61305" x="1951038" y="2200275"/>
          <p14:tracePt t="61310" x="1958975" y="2200275"/>
          <p14:tracePt t="61322" x="1958975" y="2208213"/>
          <p14:tracePt t="61326" x="1966913" y="2208213"/>
          <p14:tracePt t="61342" x="1974850" y="2208213"/>
          <p14:tracePt t="61366" x="1974850" y="2216150"/>
          <p14:tracePt t="61374" x="1984375" y="2216150"/>
          <p14:tracePt t="61383" x="2000250" y="2216150"/>
          <p14:tracePt t="61398" x="2008188" y="2216150"/>
          <p14:tracePt t="61406" x="2016125" y="2216150"/>
          <p14:tracePt t="61417" x="2016125" y="2232025"/>
          <p14:tracePt t="61423" x="2024063" y="2232025"/>
          <p14:tracePt t="61439" x="2032000" y="2232025"/>
          <p14:tracePt t="61793" x="2047875" y="2232025"/>
          <p14:tracePt t="61801" x="2055813" y="2232025"/>
          <p14:tracePt t="61809" x="2063750" y="2232025"/>
          <p14:tracePt t="61817" x="2071688" y="2239963"/>
          <p14:tracePt t="61826" x="2079625" y="2239963"/>
          <p14:tracePt t="61833" x="2097088" y="2247900"/>
          <p14:tracePt t="61843" x="2105025" y="2255838"/>
          <p14:tracePt t="61849" x="2120900" y="2263775"/>
          <p14:tracePt t="61859" x="2128838" y="2273300"/>
          <p14:tracePt t="61875" x="2136775" y="2289175"/>
          <p14:tracePt t="61883" x="2136775" y="2297113"/>
          <p14:tracePt t="61892" x="2152650" y="2305050"/>
          <p14:tracePt t="61897" x="2152650" y="2312988"/>
          <p14:tracePt t="61914" x="2152650" y="2320925"/>
          <p14:tracePt t="61922" x="2152650" y="2336800"/>
          <p14:tracePt t="61946" x="2152650" y="2344738"/>
          <p14:tracePt t="64947" x="2128838" y="2360613"/>
          <p14:tracePt t="64955" x="2112963" y="2393950"/>
          <p14:tracePt t="64969" x="2097088" y="2409825"/>
          <p14:tracePt t="64975" x="2055813" y="2441575"/>
          <p14:tracePt t="64980" x="2016125" y="2473325"/>
          <p14:tracePt t="64989" x="2000250" y="2498725"/>
          <p14:tracePt t="64996" x="1958975" y="2514600"/>
          <p14:tracePt t="65005" x="1927225" y="2538413"/>
          <p14:tracePt t="65013" x="1911350" y="2546350"/>
          <p14:tracePt t="65022" x="1895475" y="2554288"/>
          <p14:tracePt t="65028" x="1870075" y="2554288"/>
          <p14:tracePt t="65038" x="1862138" y="2554288"/>
          <p14:tracePt t="65043" x="1854200" y="2554288"/>
          <p14:tracePt t="65051" x="1846263" y="2554288"/>
          <p14:tracePt t="65067" x="1838325" y="2554288"/>
          <p14:tracePt t="65075" x="1838325" y="2546350"/>
          <p14:tracePt t="65083" x="1838325" y="2538413"/>
          <p14:tracePt t="65091" x="1838325" y="2514600"/>
          <p14:tracePt t="65100" x="1838325" y="2498725"/>
          <p14:tracePt t="65107" x="1838325" y="2490788"/>
          <p14:tracePt t="65115" x="1838325" y="2457450"/>
          <p14:tracePt t="65124" x="1838325" y="2449513"/>
          <p14:tracePt t="65135" x="1838325" y="2425700"/>
          <p14:tracePt t="65142" x="1838325" y="2409825"/>
          <p14:tracePt t="65148" x="1838325" y="2401888"/>
          <p14:tracePt t="65156" x="1838325" y="2393950"/>
          <p14:tracePt t="65167" x="1846263" y="2393950"/>
          <p14:tracePt t="65204" x="1846263" y="2401888"/>
          <p14:tracePt t="65212" x="1846263" y="2409825"/>
          <p14:tracePt t="65228" x="1846263" y="2417763"/>
          <p14:tracePt t="65239" x="1846263" y="2441575"/>
          <p14:tracePt t="65245" x="1838325" y="2457450"/>
          <p14:tracePt t="65254" x="1838325" y="2490788"/>
          <p14:tracePt t="65264" x="1822450" y="2514600"/>
          <p14:tracePt t="65272" x="1822450" y="2538413"/>
          <p14:tracePt t="65281" x="1822450" y="2562225"/>
          <p14:tracePt t="65288" x="1822450" y="2595563"/>
          <p14:tracePt t="65298" x="1822450" y="2611438"/>
          <p14:tracePt t="65306" x="1814513" y="2619375"/>
          <p14:tracePt t="65314" x="1814513" y="2643188"/>
          <p14:tracePt t="65331" x="1814513" y="2651125"/>
          <p14:tracePt t="65365" x="1814513" y="2643188"/>
          <p14:tracePt t="65373" x="1814513" y="2627313"/>
          <p14:tracePt t="65381" x="1822450" y="2611438"/>
          <p14:tracePt t="65389" x="1838325" y="2603500"/>
          <p14:tracePt t="65397" x="1838325" y="2595563"/>
          <p14:tracePt t="65408" x="1846263" y="2570163"/>
          <p14:tracePt t="65414" x="1846263" y="2562225"/>
          <p14:tracePt t="65422" x="1854200" y="2554288"/>
          <p14:tracePt t="65431" x="1854200" y="2546350"/>
          <p14:tracePt t="65438" x="1862138" y="2538413"/>
          <p14:tracePt t="65447" x="1862138" y="2522538"/>
          <p14:tracePt t="65454" x="1862138" y="2514600"/>
          <p14:tracePt t="65463" x="1870075" y="2514600"/>
          <p14:tracePt t="65471" x="1870075" y="2506663"/>
          <p14:tracePt t="65486" x="1878013" y="2506663"/>
          <p14:tracePt t="65558" x="1895475" y="2506663"/>
          <p14:tracePt t="65566" x="1903413" y="2506663"/>
          <p14:tracePt t="65575" x="1911350" y="2506663"/>
          <p14:tracePt t="65582" x="1919288" y="2506663"/>
          <p14:tracePt t="65590" x="1943100" y="2514600"/>
          <p14:tracePt t="65598" x="1958975" y="2538413"/>
          <p14:tracePt t="65608" x="1966913" y="2546350"/>
          <p14:tracePt t="65615" x="1984375" y="2562225"/>
          <p14:tracePt t="65623" x="2000250" y="2570163"/>
          <p14:tracePt t="65631" x="2008188" y="2578100"/>
          <p14:tracePt t="65642" x="2016125" y="2595563"/>
          <p14:tracePt t="65650" x="2016125" y="2603500"/>
          <p14:tracePt t="65655" x="2024063" y="2603500"/>
          <p14:tracePt t="65674" x="2032000" y="2611438"/>
          <p14:tracePt t="65697" x="2032000" y="2619375"/>
          <p14:tracePt t="65704" x="2032000" y="2627313"/>
          <p14:tracePt t="65719" x="2032000" y="2643188"/>
          <p14:tracePt t="65735" x="2032000" y="2651125"/>
          <p14:tracePt t="65755" x="2032000" y="2659063"/>
          <p14:tracePt t="65792" x="2047875" y="2659063"/>
          <p14:tracePt t="65800" x="2055813" y="2651125"/>
          <p14:tracePt t="65809" x="2063750" y="2651125"/>
          <p14:tracePt t="65816" x="2079625" y="2627313"/>
          <p14:tracePt t="65824" x="2105025" y="2627313"/>
          <p14:tracePt t="65832" x="2112963" y="2619375"/>
          <p14:tracePt t="65843" x="2128838" y="2611438"/>
          <p14:tracePt t="65849" x="2136775" y="2603500"/>
          <p14:tracePt t="65856" x="2152650" y="2603500"/>
          <p14:tracePt t="65864" x="2160588" y="2595563"/>
          <p14:tracePt t="65874" x="2168525" y="2595563"/>
          <p14:tracePt t="65881" x="2176463" y="2595563"/>
          <p14:tracePt t="65888" x="2185988" y="2595563"/>
          <p14:tracePt t="65897" x="2185988" y="2578100"/>
          <p14:tracePt t="65947" x="2176463" y="2570163"/>
          <p14:tracePt t="65953" x="2168525" y="2562225"/>
          <p14:tracePt t="65971" x="2160588" y="2554288"/>
          <p14:tracePt t="65981" x="2152650" y="2546350"/>
          <p14:tracePt t="65985" x="2136775" y="2538413"/>
          <p14:tracePt t="65993" x="2136775" y="2522538"/>
          <p14:tracePt t="66001" x="2128838" y="2514600"/>
          <p14:tracePt t="66018" x="2128838" y="2506663"/>
          <p14:tracePt t="66025" x="2128838" y="2498725"/>
          <p14:tracePt t="66041" x="2128838" y="2490788"/>
          <p14:tracePt t="66081" x="2128838" y="2473325"/>
          <p14:tracePt t="66122" x="2128838" y="2465388"/>
          <p14:tracePt t="66130" x="2120900" y="2465388"/>
          <p14:tracePt t="66139" x="2112963" y="2465388"/>
          <p14:tracePt t="66154" x="2105025" y="2465388"/>
          <p14:tracePt t="66164" x="2097088" y="2465388"/>
          <p14:tracePt t="66170" x="2079625" y="2465388"/>
          <p14:tracePt t="66183" x="2079625" y="2473325"/>
          <p14:tracePt t="66187" x="2079625" y="2506663"/>
          <p14:tracePt t="66197" x="2079625" y="2514600"/>
          <p14:tracePt t="66204" x="2071688" y="2538413"/>
          <p14:tracePt t="66213" x="2071688" y="2562225"/>
          <p14:tracePt t="66218" x="2071688" y="2578100"/>
          <p14:tracePt t="66226" x="2071688" y="2595563"/>
          <p14:tracePt t="66234" x="2071688" y="2611438"/>
          <p14:tracePt t="66247" x="2071688" y="2619375"/>
          <p14:tracePt t="66258" x="2079625" y="2627313"/>
          <p14:tracePt t="66275" x="2097088" y="2627313"/>
          <p14:tracePt t="66283" x="2105025" y="2627313"/>
          <p14:tracePt t="66299" x="2112963" y="2627313"/>
          <p14:tracePt t="66317" x="2120900" y="2627313"/>
          <p14:tracePt t="66331" x="2128838" y="2619375"/>
          <p14:tracePt t="66348" x="2128838" y="2611438"/>
          <p14:tracePt t="66355" x="2136775" y="2611438"/>
          <p14:tracePt t="66371" x="2152650" y="2611438"/>
          <p14:tracePt t="66382" x="2152650" y="2603500"/>
          <p14:tracePt t="66388" x="2160588" y="2603500"/>
          <p14:tracePt t="66397" x="2168525" y="2595563"/>
          <p14:tracePt t="66421" x="2176463" y="2578100"/>
          <p14:tracePt t="66460" x="2176463" y="2570163"/>
          <p14:tracePt t="66484" x="2176463" y="2562225"/>
          <p14:tracePt t="66524" x="2176463" y="2554288"/>
          <p14:tracePt t="66543" x="2176463" y="2546350"/>
          <p14:tracePt t="66548" x="2176463" y="2538413"/>
          <p14:tracePt t="66564" x="2176463" y="2522538"/>
          <p14:tracePt t="66572" x="2176463" y="2514600"/>
          <p14:tracePt t="66581" x="2176463" y="2506663"/>
          <p14:tracePt t="66597" x="2176463" y="2498725"/>
          <p14:tracePt t="66614" x="2176463" y="2490788"/>
          <p14:tracePt t="66629" x="2176463" y="2473325"/>
          <p14:tracePt t="66646" x="2176463" y="2465388"/>
          <p14:tracePt t="66714" x="2176463" y="2457450"/>
          <p14:tracePt t="66758" x="2185988" y="2457450"/>
          <p14:tracePt t="66785" x="2201863" y="2457450"/>
          <p14:tracePt t="66806" x="2209800" y="2457450"/>
          <p14:tracePt t="67088" x="2217738" y="2457450"/>
          <p14:tracePt t="67096" x="2233613" y="2457450"/>
          <p14:tracePt t="67104" x="2265363" y="2457450"/>
          <p14:tracePt t="67118" x="2290763" y="2457450"/>
          <p14:tracePt t="67122" x="2330450" y="2457450"/>
          <p14:tracePt t="67128" x="2395538" y="2457450"/>
          <p14:tracePt t="67136" x="2466975" y="2457450"/>
          <p14:tracePt t="67144" x="2547938" y="2457450"/>
          <p14:tracePt t="67155" x="2636838" y="2465388"/>
          <p14:tracePt t="67160" x="2676525" y="2490788"/>
          <p14:tracePt t="67168" x="2749550" y="2506663"/>
          <p14:tracePt t="67176" x="2822575" y="2538413"/>
          <p14:tracePt t="67185" x="2886075" y="2554288"/>
          <p14:tracePt t="67192" x="2935288" y="2578100"/>
          <p14:tracePt t="67201" x="2982913" y="2603500"/>
          <p14:tracePt t="67209" x="3016250" y="2627313"/>
          <p14:tracePt t="67220" x="3048000" y="2643188"/>
          <p14:tracePt t="67225" x="3079750" y="2659063"/>
          <p14:tracePt t="67234" x="3095625" y="2674938"/>
          <p14:tracePt t="67242" x="3113088" y="2700338"/>
          <p14:tracePt t="67251" x="3136900" y="2708275"/>
          <p14:tracePt t="67257" x="3152775" y="2724150"/>
          <p14:tracePt t="67268" x="3168650" y="2732088"/>
          <p14:tracePt t="67275" x="3184525" y="2755900"/>
          <p14:tracePt t="67284" x="3192463" y="2763838"/>
          <p14:tracePt t="67291" x="3201988" y="2771775"/>
          <p14:tracePt t="67297" x="3201988" y="2779713"/>
          <p14:tracePt t="67305" x="3209925" y="2779713"/>
          <p14:tracePt t="67313" x="3209925" y="2797175"/>
          <p14:tracePt t="67329" x="3209925" y="2805113"/>
          <p14:tracePt t="67345" x="3209925" y="2813050"/>
          <p14:tracePt t="67538" x="3201988" y="2813050"/>
          <p14:tracePt t="67547" x="3184525" y="2828925"/>
          <p14:tracePt t="67579" x="3152775" y="2828925"/>
          <p14:tracePt t="67580" x="2943225" y="2852738"/>
          <p14:tracePt t="67588" x="2854325" y="2852738"/>
          <p14:tracePt t="67597" x="2806700" y="2852738"/>
          <p14:tracePt t="67604" x="2644775" y="2852738"/>
          <p14:tracePt t="67614" x="2597150" y="2852738"/>
          <p14:tracePt t="67621" x="2443163" y="2852738"/>
          <p14:tracePt t="67630" x="2338388" y="2852738"/>
          <p14:tracePt t="67637" x="2225675" y="2828925"/>
          <p14:tracePt t="67643" x="2176463" y="2828925"/>
          <p14:tracePt t="67656" x="2097088" y="2820988"/>
          <p14:tracePt t="67664" x="2063750" y="2820988"/>
          <p14:tracePt t="67671" x="2008188" y="2813050"/>
          <p14:tracePt t="67681" x="1974850" y="2813050"/>
          <p14:tracePt t="67689" x="1951038" y="2813050"/>
          <p14:tracePt t="67698" x="1927225" y="2805113"/>
          <p14:tracePt t="67704" x="1919288" y="2805113"/>
          <p14:tracePt t="67714" x="1911350" y="2805113"/>
          <p14:tracePt t="67740" x="1903413" y="2805113"/>
          <p14:tracePt t="67861" x="1911350" y="2805113"/>
          <p14:tracePt t="67870" x="1919288" y="2805113"/>
          <p14:tracePt t="67877" x="1927225" y="2805113"/>
          <p14:tracePt t="67885" x="1951038" y="2805113"/>
          <p14:tracePt t="67893" x="1966913" y="2805113"/>
          <p14:tracePt t="67901" x="1984375" y="2805113"/>
          <p14:tracePt t="67909" x="2000250" y="2797175"/>
          <p14:tracePt t="67921" x="2024063" y="2797175"/>
          <p14:tracePt t="67925" x="2032000" y="2797175"/>
          <p14:tracePt t="67933" x="2063750" y="2779713"/>
          <p14:tracePt t="67941" x="2097088" y="2779713"/>
          <p14:tracePt t="67950" x="2105025" y="2779713"/>
          <p14:tracePt t="67957" x="2152650" y="2771775"/>
          <p14:tracePt t="67966" x="2168525" y="2771775"/>
          <p14:tracePt t="67973" x="2209800" y="2771775"/>
          <p14:tracePt t="67984" x="2233613" y="2771775"/>
          <p14:tracePt t="67989" x="2273300" y="2771775"/>
          <p14:tracePt t="67997" x="2322513" y="2771775"/>
          <p14:tracePt t="68005" x="2370138" y="2771775"/>
          <p14:tracePt t="68013" x="2419350" y="2771775"/>
          <p14:tracePt t="68022" x="2459038" y="2771775"/>
          <p14:tracePt t="68029" x="2500313" y="2771775"/>
          <p14:tracePt t="68039" x="2516188" y="2771775"/>
          <p14:tracePt t="68046" x="2547938" y="2771775"/>
          <p14:tracePt t="68055" x="2579688" y="2763838"/>
          <p14:tracePt t="68063" x="2597150" y="2763838"/>
          <p14:tracePt t="68072" x="2628900" y="2755900"/>
          <p14:tracePt t="68078" x="2644775" y="2755900"/>
          <p14:tracePt t="68089" x="2668588" y="2747963"/>
          <p14:tracePt t="68094" x="2676525" y="2747963"/>
          <p14:tracePt t="68105" x="2693988" y="2732088"/>
          <p14:tracePt t="68110" x="2701925" y="2732088"/>
          <p14:tracePt t="68126" x="2717800" y="2724150"/>
          <p14:tracePt t="68126" x="2725738" y="2724150"/>
          <p14:tracePt t="68312" x="2741613" y="2724150"/>
          <p14:tracePt t="68321" x="2789238" y="2724150"/>
          <p14:tracePt t="68330" x="2862263" y="2724150"/>
          <p14:tracePt t="68337" x="3008313" y="2724150"/>
          <p14:tracePt t="68343" x="3192463" y="2747963"/>
          <p14:tracePt t="68353" x="3306763" y="2755900"/>
          <p14:tracePt t="68359" x="3490913" y="2763838"/>
          <p14:tracePt t="68367" x="3652838" y="2763838"/>
          <p14:tracePt t="68375" x="3717925" y="2763838"/>
          <p14:tracePt t="68384" x="3838575" y="2763838"/>
          <p14:tracePt t="68391" x="3943350" y="2771775"/>
          <p14:tracePt t="68399" x="4024313" y="2771775"/>
          <p14:tracePt t="68408" x="4048125" y="2779713"/>
          <p14:tracePt t="68418" x="4095750" y="2779713"/>
          <p14:tracePt t="68424" x="4137025" y="2797175"/>
          <p14:tracePt t="68432" x="4152900" y="2797175"/>
          <p14:tracePt t="68440" x="4176713" y="2797175"/>
          <p14:tracePt t="68450" x="4184650" y="2805113"/>
          <p14:tracePt t="68456" x="4192588" y="2805113"/>
          <p14:tracePt t="68480" x="4200525" y="2813050"/>
          <p14:tracePt t="68504" x="4200525" y="2820988"/>
          <p14:tracePt t="68513" x="4200525" y="2828925"/>
          <p14:tracePt t="68529" x="4192588" y="2844800"/>
          <p14:tracePt t="68538" x="4184650" y="2852738"/>
          <p14:tracePt t="68547" x="4168775" y="2860675"/>
          <p14:tracePt t="68553" x="4137025" y="2868613"/>
          <p14:tracePt t="68564" x="4111625" y="2876550"/>
          <p14:tracePt t="68571" x="4071938" y="2876550"/>
          <p14:tracePt t="68577" x="4032250" y="2876550"/>
          <p14:tracePt t="68585" x="4016375" y="2876550"/>
          <p14:tracePt t="68593" x="3983038" y="2876550"/>
          <p14:tracePt t="68601" x="3959225" y="2884488"/>
          <p14:tracePt t="68609" x="3927475" y="2884488"/>
          <p14:tracePt t="68621" x="3894138" y="2884488"/>
          <p14:tracePt t="68625" x="3870325" y="2884488"/>
          <p14:tracePt t="68633" x="3854450" y="2884488"/>
          <p14:tracePt t="68641" x="3830638" y="2884488"/>
          <p14:tracePt t="68649" x="3814763" y="2884488"/>
          <p14:tracePt t="68657" x="3789363" y="2884488"/>
          <p14:tracePt t="68665" x="3773488" y="2884488"/>
          <p14:tracePt t="68673" x="3765550" y="2884488"/>
          <p14:tracePt t="68683" x="3749675" y="2884488"/>
          <p14:tracePt t="68689" x="3733800" y="2884488"/>
          <p14:tracePt t="68697" x="3725863" y="2884488"/>
          <p14:tracePt t="68706" x="3717925" y="2884488"/>
          <p14:tracePt t="68722" x="3709988" y="2884488"/>
          <p14:tracePt t="68746" x="3700463" y="2884488"/>
          <p14:tracePt t="68810" x="3684588" y="2884488"/>
          <p14:tracePt t="68826" x="3684588" y="2900363"/>
          <p14:tracePt t="68843" x="3676650" y="2900363"/>
          <p14:tracePt t="68858" x="3668713" y="2909888"/>
          <p14:tracePt t="68899" x="3660775" y="2909888"/>
          <p14:tracePt t="68955" x="3660775" y="2900363"/>
          <p14:tracePt t="68963" x="3660775" y="2884488"/>
          <p14:tracePt t="68971" x="3660775" y="2868613"/>
          <p14:tracePt t="68989" x="3660775" y="2844800"/>
          <p14:tracePt t="68997" x="3668713" y="2828925"/>
          <p14:tracePt t="69006" x="3668713" y="2820988"/>
          <p14:tracePt t="69013" x="3668713" y="2813050"/>
          <p14:tracePt t="69023" x="3676650" y="2813050"/>
          <p14:tracePt t="69030" x="3684588" y="2813050"/>
          <p14:tracePt t="69039" x="3700463" y="2813050"/>
          <p14:tracePt t="69046" x="3717925" y="2813050"/>
          <p14:tracePt t="69057" x="3725863" y="2813050"/>
          <p14:tracePt t="69063" x="3749675" y="2813050"/>
          <p14:tracePt t="69073" x="3765550" y="2828925"/>
          <p14:tracePt t="69080" x="3789363" y="2828925"/>
          <p14:tracePt t="69091" x="3814763" y="2844800"/>
          <p14:tracePt t="69096" x="3830638" y="2852738"/>
          <p14:tracePt t="69106" x="3854450" y="2852738"/>
          <p14:tracePt t="69113" x="3862388" y="2860675"/>
          <p14:tracePt t="69124" x="3878263" y="2868613"/>
          <p14:tracePt t="69140" x="3886200" y="2876550"/>
          <p14:tracePt t="69164" x="3886200" y="2884488"/>
          <p14:tracePt t="69197" x="3886200" y="2900363"/>
          <p14:tracePt t="69222" x="3878263" y="2909888"/>
          <p14:tracePt t="69228" x="3870325" y="2909888"/>
          <p14:tracePt t="69245" x="3862388" y="2917825"/>
          <p14:tracePt t="69256" x="3854450" y="2917825"/>
          <p14:tracePt t="69261" x="3838575" y="2917825"/>
          <p14:tracePt t="69272" x="3830638" y="2917825"/>
          <p14:tracePt t="69278" x="3822700" y="2917825"/>
          <p14:tracePt t="69285" x="3814763" y="2909888"/>
          <p14:tracePt t="69293" x="3781425" y="2900363"/>
          <p14:tracePt t="69301" x="3765550" y="2876550"/>
          <p14:tracePt t="69309" x="3757613" y="2868613"/>
          <p14:tracePt t="69322" x="3733800" y="2860675"/>
          <p14:tracePt t="69327" x="3717925" y="2844800"/>
          <p14:tracePt t="69333" x="3709988" y="2828925"/>
          <p14:tracePt t="69341" x="3700463" y="2813050"/>
          <p14:tracePt t="69350" x="3684588" y="2797175"/>
          <p14:tracePt t="69357" x="3684588" y="2779713"/>
          <p14:tracePt t="69365" x="3684588" y="2763838"/>
          <p14:tracePt t="69373" x="3684588" y="2755900"/>
          <p14:tracePt t="69388" x="3684588" y="2747963"/>
          <p14:tracePt t="69398" x="3684588" y="2732088"/>
          <p14:tracePt t="69416" x="3700463" y="2724150"/>
          <p14:tracePt t="69422" x="3709988" y="2724150"/>
          <p14:tracePt t="69438" x="3717925" y="2716213"/>
          <p14:tracePt t="69446" x="3725863" y="2716213"/>
          <p14:tracePt t="69456" x="3733800" y="2716213"/>
          <p14:tracePt t="69462" x="3749675" y="2708275"/>
          <p14:tracePt t="69489" x="3757613" y="2708275"/>
          <p14:tracePt t="69559" x="3749675" y="2708275"/>
          <p14:tracePt t="69576" x="3733800" y="2716213"/>
          <p14:tracePt t="69584" x="3725863" y="2716213"/>
          <p14:tracePt t="69599" x="3717925" y="2716213"/>
          <p14:tracePt t="69616" x="3709988" y="2716213"/>
          <p14:tracePt t="69639" x="3700463" y="2724150"/>
          <p14:tracePt t="69655" x="3700463" y="2747963"/>
          <p14:tracePt t="69664" x="3700463" y="2755900"/>
          <p14:tracePt t="69671" x="3700463" y="2763838"/>
          <p14:tracePt t="69680" x="3700463" y="2779713"/>
          <p14:tracePt t="69687" x="3700463" y="2797175"/>
          <p14:tracePt t="69697" x="3700463" y="2805113"/>
          <p14:tracePt t="69704" x="3700463" y="2813050"/>
          <p14:tracePt t="69713" x="3700463" y="2820988"/>
          <p14:tracePt t="69730" x="3700463" y="2828925"/>
          <p14:tracePt t="69768" x="3700463" y="2820988"/>
          <p14:tracePt t="69776" x="3709988" y="2797175"/>
          <p14:tracePt t="69790" x="3717925" y="2763838"/>
          <p14:tracePt t="69810" x="3749675" y="2667000"/>
          <p14:tracePt t="69817" x="3749675" y="2651125"/>
          <p14:tracePt t="69827" x="3757613" y="2627313"/>
          <p14:tracePt t="69833" x="3765550" y="2611438"/>
          <p14:tracePt t="69843" x="3773488" y="2603500"/>
          <p14:tracePt t="69853" x="3773488" y="2595563"/>
          <p14:tracePt t="69860" x="3781425" y="2595563"/>
          <p14:tracePt t="69872" x="3805238" y="2595563"/>
          <p14:tracePt t="69883" x="3814763" y="2595563"/>
          <p14:tracePt t="69889" x="3822700" y="2603500"/>
          <p14:tracePt t="69897" x="3830638" y="2611438"/>
          <p14:tracePt t="69905" x="3838575" y="2619375"/>
          <p14:tracePt t="69917" x="3862388" y="2627313"/>
          <p14:tracePt t="69921" x="3870325" y="2643188"/>
          <p14:tracePt t="69929" x="3886200" y="2659063"/>
          <p14:tracePt t="69937" x="3894138" y="2659063"/>
          <p14:tracePt t="69945" x="3910013" y="2659063"/>
          <p14:tracePt t="69953" x="3919538" y="2667000"/>
          <p14:tracePt t="69970" x="3927475" y="2667000"/>
          <p14:tracePt t="69977" x="3927475" y="2674938"/>
          <p14:tracePt t="70001" x="3935413" y="2674938"/>
          <p14:tracePt t="70017" x="3943350" y="2674938"/>
          <p14:tracePt t="70026" x="3959225" y="2674938"/>
          <p14:tracePt t="70033" x="3967163" y="2674938"/>
          <p14:tracePt t="70043" x="3975100" y="2674938"/>
          <p14:tracePt t="70060" x="3983038" y="2674938"/>
          <p14:tracePt t="70067" x="3990975" y="2674938"/>
          <p14:tracePt t="70100" x="3990975" y="2692400"/>
          <p14:tracePt t="70148" x="3990975" y="2700338"/>
          <p14:tracePt t="70154" x="3990975" y="2708275"/>
          <p14:tracePt t="70164" x="3990975" y="2716213"/>
          <p14:tracePt t="70171" x="3990975" y="2732088"/>
          <p14:tracePt t="70178" x="3990975" y="2747963"/>
          <p14:tracePt t="70193" x="3990975" y="2763838"/>
          <p14:tracePt t="70201" x="3998913" y="2779713"/>
          <p14:tracePt t="70210" x="3998913" y="2797175"/>
          <p14:tracePt t="70211" x="3998913" y="2805113"/>
          <p14:tracePt t="70219" x="4016375" y="2805113"/>
          <p14:tracePt t="70227" x="4024313" y="2813050"/>
          <p14:tracePt t="70235" x="4032250" y="2813050"/>
          <p14:tracePt t="70267" x="4048125" y="2813050"/>
          <p14:tracePt t="70268" x="4064000" y="2813050"/>
          <p14:tracePt t="70275" x="4071938" y="2805113"/>
          <p14:tracePt t="70286" x="4079875" y="2797175"/>
          <p14:tracePt t="70293" x="4095750" y="2779713"/>
          <p14:tracePt t="70303" x="4111625" y="2771775"/>
          <p14:tracePt t="70309" x="4129088" y="2763838"/>
          <p14:tracePt t="70319" x="4137025" y="2755900"/>
          <p14:tracePt t="70326" x="4152900" y="2755900"/>
          <p14:tracePt t="70335" x="4152900" y="2747963"/>
          <p14:tracePt t="70342" x="4168775" y="2747963"/>
          <p14:tracePt t="70352" x="4176713" y="2747963"/>
          <p14:tracePt t="70360" x="4184650" y="2747963"/>
          <p14:tracePt t="70455" x="4184650" y="2755900"/>
          <p14:tracePt t="70468" x="4184650" y="2763838"/>
          <p14:tracePt t="70500" x="4184650" y="2771775"/>
          <p14:tracePt t="70532" x="4192588" y="2771775"/>
          <p14:tracePt t="70564" x="4192588" y="2779713"/>
          <p14:tracePt t="70573" x="4192588" y="2797175"/>
          <p14:tracePt t="70584" x="4192588" y="2813050"/>
          <p14:tracePt t="70589" x="4192588" y="2820988"/>
          <p14:tracePt t="70597" x="4184650" y="2844800"/>
          <p14:tracePt t="70605" x="4176713" y="2860675"/>
          <p14:tracePt t="70613" x="4144963" y="2868613"/>
          <p14:tracePt t="70623" x="4121150" y="2876550"/>
          <p14:tracePt t="70629" x="4064000" y="2909888"/>
          <p14:tracePt t="70639" x="3983038" y="2917825"/>
          <p14:tracePt t="70649" x="3878263" y="2925763"/>
          <p14:tracePt t="70656" x="3765550" y="2933700"/>
          <p14:tracePt t="70661" x="3629025" y="2949575"/>
          <p14:tracePt t="70672" x="3475038" y="2957513"/>
          <p14:tracePt t="70678" x="3322638" y="2957513"/>
          <p14:tracePt t="70688" x="3192463" y="2957513"/>
          <p14:tracePt t="70695" x="3136900" y="2957513"/>
          <p14:tracePt t="70701" x="3040063" y="2957513"/>
          <p14:tracePt t="70710" x="3008313" y="2949575"/>
          <p14:tracePt t="70729" x="2943225" y="2933700"/>
          <p14:tracePt t="70730" x="2911475" y="2917825"/>
          <p14:tracePt t="70735" x="2886075" y="2909888"/>
          <p14:tracePt t="70747" x="2862263" y="2884488"/>
          <p14:tracePt t="70751" x="2846388" y="2876550"/>
          <p14:tracePt t="70766" x="2838450" y="2868613"/>
          <p14:tracePt t="71048" x="2830513" y="2868613"/>
          <p14:tracePt t="71057" x="2798763" y="2868613"/>
          <p14:tracePt t="71065" x="2757488" y="2876550"/>
          <p14:tracePt t="71085" x="2652713" y="2900363"/>
          <p14:tracePt t="71092" x="2547938" y="2917825"/>
          <p14:tracePt t="71097" x="2466975" y="2917825"/>
          <p14:tracePt t="71104" x="2386013" y="2925763"/>
          <p14:tracePt t="71112" x="2338388" y="2925763"/>
          <p14:tracePt t="71122" x="2265363" y="2925763"/>
          <p14:tracePt t="71128" x="2201863" y="2925763"/>
          <p14:tracePt t="71136" x="2176463" y="2925763"/>
          <p14:tracePt t="71144" x="2120900" y="2917825"/>
          <p14:tracePt t="71154" x="2097088" y="2917825"/>
          <p14:tracePt t="71160" x="2063750" y="2917825"/>
          <p14:tracePt t="71168" x="2047875" y="2917825"/>
          <p14:tracePt t="71176" x="2024063" y="2917825"/>
          <p14:tracePt t="71184" x="2008188" y="2917825"/>
          <p14:tracePt t="71195" x="1984375" y="2917825"/>
          <p14:tracePt t="71201" x="1974850" y="2917825"/>
          <p14:tracePt t="71209" x="1951038" y="2917825"/>
          <p14:tracePt t="71217" x="1943100" y="2917825"/>
          <p14:tracePt t="71226" x="1919288" y="2909888"/>
          <p14:tracePt t="71233" x="1903413" y="2909888"/>
          <p14:tracePt t="71243" x="1895475" y="2909888"/>
          <p14:tracePt t="71252" x="1878013" y="2900363"/>
          <p14:tracePt t="71259" x="1870075" y="2900363"/>
          <p14:tracePt t="71267" x="1862138" y="2900363"/>
          <p14:tracePt t="71281" x="1854200" y="2900363"/>
          <p14:tracePt t="71290" x="1846263" y="2900363"/>
          <p14:tracePt t="71297" x="1838325" y="2900363"/>
          <p14:tracePt t="71305" x="1822450" y="2900363"/>
          <p14:tracePt t="71313" x="1814513" y="2900363"/>
          <p14:tracePt t="71326" x="1798638" y="2900363"/>
          <p14:tracePt t="71330" x="1790700" y="2900363"/>
          <p14:tracePt t="71337" x="1773238" y="2884488"/>
          <p14:tracePt t="71345" x="1757363" y="2884488"/>
          <p14:tracePt t="71359" x="1749425" y="2876550"/>
          <p14:tracePt t="71364" x="1749425" y="2868613"/>
          <p14:tracePt t="71370" x="1741488" y="2868613"/>
          <p14:tracePt t="71387" x="1741488" y="2860675"/>
          <p14:tracePt t="71466" x="1749425" y="2860675"/>
          <p14:tracePt t="71476" x="1757363" y="2852738"/>
          <p14:tracePt t="71483" x="1765300" y="2828925"/>
          <p14:tracePt t="71493" x="1790700" y="2805113"/>
          <p14:tracePt t="71498" x="1790700" y="2779713"/>
          <p14:tracePt t="71506" x="1798638" y="2771775"/>
          <p14:tracePt t="71515" x="1806575" y="2747963"/>
          <p14:tracePt t="71538" x="1814513" y="2716213"/>
          <p14:tracePt t="71539" x="1822450" y="2700338"/>
          <p14:tracePt t="71548" x="1822450" y="2692400"/>
          <p14:tracePt t="71557" x="1838325" y="2674938"/>
          <p14:tracePt t="71563" x="1838325" y="2667000"/>
          <p14:tracePt t="71572" x="1846263" y="2659063"/>
          <p14:tracePt t="71603" x="1854200" y="2659063"/>
          <p14:tracePt t="71619" x="1862138" y="2659063"/>
          <p14:tracePt t="71630" x="1870075" y="2674938"/>
          <p14:tracePt t="71635" x="1870075" y="2692400"/>
          <p14:tracePt t="71643" x="1878013" y="2708275"/>
          <p14:tracePt t="71654" x="1878013" y="2724150"/>
          <p14:tracePt t="71659" x="1895475" y="2732088"/>
          <p14:tracePt t="71667" x="1895475" y="2763838"/>
          <p14:tracePt t="71675" x="1895475" y="2771775"/>
          <p14:tracePt t="71687" x="1903413" y="2779713"/>
          <p14:tracePt t="71692" x="1903413" y="2805113"/>
          <p14:tracePt t="71699" x="1903413" y="2813050"/>
          <p14:tracePt t="71716" x="1903413" y="2820988"/>
          <p14:tracePt t="71739" x="1903413" y="2828925"/>
          <p14:tracePt t="71783" x="1903413" y="2844800"/>
          <p14:tracePt t="71804" x="1895475" y="2844800"/>
          <p14:tracePt t="71815" x="1878013" y="2844800"/>
          <p14:tracePt t="71823" x="1870075" y="2844800"/>
          <p14:tracePt t="71828" x="1862138" y="2828925"/>
          <p14:tracePt t="71839" x="1846263" y="2828925"/>
          <p14:tracePt t="71846" x="1838325" y="2828925"/>
          <p14:tracePt t="71856" x="1814513" y="2828925"/>
          <p14:tracePt t="71862" x="1798638" y="2828925"/>
          <p14:tracePt t="71872" x="1773238" y="2828925"/>
          <p14:tracePt t="71876" x="1765300" y="2828925"/>
          <p14:tracePt t="71889" x="1757363" y="2828925"/>
          <p14:tracePt t="71893" x="1749425" y="2828925"/>
          <p14:tracePt t="71901" x="1741488" y="2828925"/>
          <p14:tracePt t="71933" x="1741488" y="2820988"/>
          <p14:tracePt t="71941" x="1741488" y="2813050"/>
          <p14:tracePt t="71951" x="1749425" y="2805113"/>
          <p14:tracePt t="71957" x="1757363" y="2797175"/>
          <p14:tracePt t="71966" x="1790700" y="2771775"/>
          <p14:tracePt t="71973" x="1806575" y="2771775"/>
          <p14:tracePt t="71982" x="1838325" y="2763838"/>
          <p14:tracePt t="71989" x="1903413" y="2763838"/>
          <p14:tracePt t="71997" x="1943100" y="2763838"/>
          <p14:tracePt t="72006" x="1984375" y="2763838"/>
          <p14:tracePt t="72013" x="2047875" y="2763838"/>
          <p14:tracePt t="72024" x="2063750" y="2763838"/>
          <p14:tracePt t="72030" x="2105025" y="2763838"/>
          <p14:tracePt t="72039" x="2128838" y="2763838"/>
          <p14:tracePt t="72046" x="2160588" y="2763838"/>
          <p14:tracePt t="72055" x="2168525" y="2771775"/>
          <p14:tracePt t="72062" x="2176463" y="2771775"/>
          <p14:tracePt t="72102" x="2176463" y="2763838"/>
          <p14:tracePt t="72112" x="2160588" y="2755900"/>
          <p14:tracePt t="72118" x="2152650" y="2732088"/>
          <p14:tracePt t="72126" x="2152650" y="2724150"/>
          <p14:tracePt t="72135" x="2136775" y="2716213"/>
          <p14:tracePt t="72142" x="2136775" y="2708275"/>
          <p14:tracePt t="72153" x="2128838" y="2700338"/>
          <p14:tracePt t="72168" x="2120900" y="2700338"/>
          <p14:tracePt t="72175" x="2112963" y="2700338"/>
          <p14:tracePt t="72187" x="2105025" y="2700338"/>
          <p14:tracePt t="72192" x="2097088" y="2700338"/>
          <p14:tracePt t="72207" x="2079625" y="2700338"/>
          <p14:tracePt t="72226" x="2079625" y="2692400"/>
          <p14:tracePt t="72250" x="2079625" y="2674938"/>
          <p14:tracePt t="72303" x="2079625" y="2700338"/>
          <p14:tracePt t="72314" x="2079625" y="2716213"/>
          <p14:tracePt t="72319" x="2079625" y="2732088"/>
          <p14:tracePt t="72339" x="2071688" y="2771775"/>
          <p14:tracePt t="72346" x="2071688" y="2805113"/>
          <p14:tracePt t="72352" x="2063750" y="2813050"/>
          <p14:tracePt t="72360" x="2063750" y="2828925"/>
          <p14:tracePt t="72368" x="2063750" y="2844800"/>
          <p14:tracePt t="72376" x="2055813" y="2852738"/>
          <p14:tracePt t="72396" x="2055813" y="2860675"/>
          <p14:tracePt t="72423" x="2047875" y="2860675"/>
          <p14:tracePt t="72430" x="2047875" y="2844800"/>
          <p14:tracePt t="72439" x="2047875" y="2813050"/>
          <p14:tracePt t="72446" x="2047875" y="2779713"/>
          <p14:tracePt t="72458" x="2047875" y="2732088"/>
          <p14:tracePt t="72464" x="2047875" y="2716213"/>
          <p14:tracePt t="72473" x="2047875" y="2700338"/>
          <p14:tracePt t="72491" x="2063750" y="2667000"/>
          <p14:tracePt t="72496" x="2097088" y="2659063"/>
          <p14:tracePt t="72506" x="2105025" y="2659063"/>
          <p14:tracePt t="72513" x="2120900" y="2659063"/>
          <p14:tracePt t="72525" x="2128838" y="2659063"/>
          <p14:tracePt t="72530" x="2160588" y="2667000"/>
          <p14:tracePt t="72539" x="2168525" y="2692400"/>
          <p14:tracePt t="72547" x="2168525" y="2708275"/>
          <p14:tracePt t="72558" x="2176463" y="2732088"/>
          <p14:tracePt t="72563" x="2176463" y="2755900"/>
          <p14:tracePt t="72573" x="2176463" y="2779713"/>
          <p14:tracePt t="72579" x="2176463" y="2805113"/>
          <p14:tracePt t="72591" x="2168525" y="2828925"/>
          <p14:tracePt t="72597" x="2152650" y="2852738"/>
          <p14:tracePt t="72606" x="2120900" y="2868613"/>
          <p14:tracePt t="72613" x="2097088" y="2868613"/>
          <p14:tracePt t="72625" x="2063750" y="2868613"/>
          <p14:tracePt t="72625" x="2047875" y="2868613"/>
          <p14:tracePt t="72633" x="2032000" y="2868613"/>
          <p14:tracePt t="72641" x="2000250" y="2852738"/>
          <p14:tracePt t="72658" x="1984375" y="2828925"/>
          <p14:tracePt t="72665" x="1984375" y="2813050"/>
          <p14:tracePt t="72674" x="1984375" y="2805113"/>
          <p14:tracePt t="72691" x="1984375" y="2797175"/>
          <p14:tracePt t="72698" x="2000250" y="2797175"/>
          <p14:tracePt t="72706" x="2016125" y="2797175"/>
          <p14:tracePt t="72714" x="2032000" y="2797175"/>
          <p14:tracePt t="72722" x="2063750" y="2805113"/>
          <p14:tracePt t="72730" x="2097088" y="2820988"/>
          <p14:tracePt t="72739" x="2120900" y="2852738"/>
          <p14:tracePt t="72747" x="2152650" y="2884488"/>
          <p14:tracePt t="72758" x="2152650" y="2909888"/>
          <p14:tracePt t="72763" x="2168525" y="2957513"/>
          <p14:tracePt t="72773" x="2176463" y="2989263"/>
          <p14:tracePt t="72781" x="2176463" y="3022600"/>
          <p14:tracePt t="72789" x="2176463" y="3038475"/>
          <p14:tracePt t="72796" x="2168525" y="3054350"/>
          <p14:tracePt t="72805" x="2152650" y="3070225"/>
          <p14:tracePt t="72824" x="2128838" y="3086100"/>
          <p14:tracePt t="72825" x="2105025" y="3086100"/>
          <p14:tracePt t="72830" x="2097088" y="3101975"/>
          <p14:tracePt t="72847" x="2063750" y="3101975"/>
          <p14:tracePt t="72848" x="2016125" y="3109913"/>
          <p14:tracePt t="72854" x="2000250" y="3109913"/>
          <p14:tracePt t="72864" x="1974850" y="3109913"/>
          <p14:tracePt t="72871" x="1951038" y="3109913"/>
          <p14:tracePt t="72883" x="1903413" y="3109913"/>
          <p14:tracePt t="72891" x="1878013" y="3109913"/>
          <p14:tracePt t="72899" x="1870075" y="3109913"/>
          <p14:tracePt t="72916" x="1846263" y="3101975"/>
          <p14:tracePt t="72931" x="1838325" y="3101975"/>
          <p14:tracePt t="72975" x="1838325" y="3109913"/>
          <p14:tracePt t="72995" x="1838325" y="3119438"/>
          <p14:tracePt t="73045" x="1822450" y="3119438"/>
          <p14:tracePt t="73060" x="1814513" y="3119438"/>
          <p14:tracePt t="73068" x="1806575" y="3119438"/>
          <p14:tracePt t="73079" x="1790700" y="3119438"/>
          <p14:tracePt t="73084" x="1765300" y="3119438"/>
          <p14:tracePt t="73092" x="1757363" y="3119438"/>
          <p14:tracePt t="73100" x="1749425" y="3109913"/>
          <p14:tracePt t="73114" x="1725613" y="3101975"/>
          <p14:tracePt t="73118" x="1717675" y="3086100"/>
          <p14:tracePt t="73124" x="1717675" y="3078163"/>
          <p14:tracePt t="73132" x="1709738" y="3078163"/>
          <p14:tracePt t="73153" x="1709738" y="3070225"/>
          <p14:tracePt t="73173" x="1701800" y="3070225"/>
          <p14:tracePt t="73333" x="1709738" y="3070225"/>
          <p14:tracePt t="73345" x="1717675" y="3070225"/>
          <p14:tracePt t="73354" x="1725613" y="3070225"/>
          <p14:tracePt t="73364" x="1749425" y="3062288"/>
          <p14:tracePt t="73368" x="1765300" y="3062288"/>
          <p14:tracePt t="73374" x="1773238" y="3062288"/>
          <p14:tracePt t="73382" x="1790700" y="3062288"/>
          <p14:tracePt t="73390" x="1798638" y="3062288"/>
          <p14:tracePt t="73398" x="1806575" y="3062288"/>
          <p14:tracePt t="73408" x="1814513" y="3062288"/>
          <p14:tracePt t="73430" x="1822450" y="3062288"/>
          <p14:tracePt t="73462" x="1838325" y="3062288"/>
          <p14:tracePt t="73471" x="1846263" y="3054350"/>
          <p14:tracePt t="73481" x="1854200" y="3054350"/>
          <p14:tracePt t="73487" x="1870075" y="3054350"/>
          <p14:tracePt t="73497" x="1895475" y="3054350"/>
          <p14:tracePt t="73503" x="1903413" y="3054350"/>
          <p14:tracePt t="73513" x="1911350" y="3054350"/>
          <p14:tracePt t="73521" x="1919288" y="3054350"/>
          <p14:tracePt t="73527" x="1927225" y="3054350"/>
          <p14:tracePt t="73546" x="1943100" y="3054350"/>
          <p14:tracePt t="73576" x="1951038" y="3054350"/>
          <p14:tracePt t="73615" x="1958975" y="3054350"/>
          <p14:tracePt t="73631" x="1966913" y="3054350"/>
          <p14:tracePt t="73649" x="1974850" y="3054350"/>
          <p14:tracePt t="73720" x="1974850" y="3062288"/>
          <p14:tracePt t="73728" x="1958975" y="3070225"/>
          <p14:tracePt t="73736" x="1951038" y="3070225"/>
          <p14:tracePt t="73744" x="1943100" y="3078163"/>
          <p14:tracePt t="73752" x="1919288" y="3078163"/>
          <p14:tracePt t="73760" x="1895475" y="3086100"/>
          <p14:tracePt t="73768" x="1870075" y="3086100"/>
          <p14:tracePt t="73779" x="1862138" y="3101975"/>
          <p14:tracePt t="73785" x="1846263" y="3101975"/>
          <p14:tracePt t="73792" x="1822450" y="3101975"/>
          <p14:tracePt t="73801" x="1806575" y="3101975"/>
          <p14:tracePt t="73812" x="1790700" y="3101975"/>
          <p14:tracePt t="73818" x="1773238" y="3101975"/>
          <p14:tracePt t="73825" x="1757363" y="3109913"/>
          <p14:tracePt t="73834" x="1749425" y="3109913"/>
          <p14:tracePt t="73841" x="1725613" y="3109913"/>
          <p14:tracePt t="73857" x="1717675" y="3109913"/>
          <p14:tracePt t="73874" x="1709738" y="3109913"/>
          <p14:tracePt t="74091" x="1717675" y="3109913"/>
          <p14:tracePt t="74124" x="1725613" y="3109913"/>
          <p14:tracePt t="74139" x="1741488" y="3109913"/>
          <p14:tracePt t="74155" x="1749425" y="3109913"/>
          <p14:tracePt t="74163" x="1757363" y="3109913"/>
          <p14:tracePt t="74172" x="1765300" y="3109913"/>
          <p14:tracePt t="74189" x="1773238" y="3109913"/>
          <p14:tracePt t="74214" x="1790700" y="3109913"/>
          <p14:tracePt t="74235" x="1798638" y="3109913"/>
          <p14:tracePt t="74267" x="1798638" y="3101975"/>
          <p14:tracePt t="74291" x="1806575" y="3101975"/>
          <p14:tracePt t="74324" x="1814513" y="3101975"/>
          <p14:tracePt t="74364" x="1822450" y="3101975"/>
          <p14:tracePt t="74380" x="1822450" y="3086100"/>
          <p14:tracePt t="74396" x="1838325" y="3086100"/>
          <p14:tracePt t="74734" x="1822450" y="3086100"/>
          <p14:tracePt t="74745" x="1814513" y="3086100"/>
          <p14:tracePt t="74753" x="1806575" y="3086100"/>
          <p14:tracePt t="74773" x="1790700" y="3086100"/>
          <p14:tracePt t="74779" x="1773238" y="3086100"/>
          <p14:tracePt t="74784" x="1765300" y="3086100"/>
          <p14:tracePt t="74799" x="1757363" y="3086100"/>
          <p14:tracePt t="74823" x="1749425" y="3086100"/>
          <p14:tracePt t="75096" x="1757363" y="3086100"/>
          <p14:tracePt t="75105" x="1773238" y="3086100"/>
          <p14:tracePt t="75113" x="1798638" y="3086100"/>
          <p14:tracePt t="75122" x="1822450" y="3086100"/>
          <p14:tracePt t="75129" x="1862138" y="3078163"/>
          <p14:tracePt t="75138" x="1895475" y="3078163"/>
          <p14:tracePt t="75149" x="1943100" y="3070225"/>
          <p14:tracePt t="75156" x="2000250" y="3070225"/>
          <p14:tracePt t="75161" x="2105025" y="3062288"/>
          <p14:tracePt t="75172" x="2176463" y="3054350"/>
          <p14:tracePt t="75178" x="2225675" y="3054350"/>
          <p14:tracePt t="75188" x="2314575" y="3038475"/>
          <p14:tracePt t="75193" x="2370138" y="3038475"/>
          <p14:tracePt t="75201" x="2427288" y="3038475"/>
          <p14:tracePt t="75209" x="2459038" y="3038475"/>
          <p14:tracePt t="75222" x="2482850" y="3038475"/>
          <p14:tracePt t="75226" x="2500313" y="3038475"/>
          <p14:tracePt t="75233" x="2516188" y="3054350"/>
          <p14:tracePt t="75246" x="2524125" y="3054350"/>
          <p14:tracePt t="75250" x="2532063" y="3054350"/>
          <p14:tracePt t="75266" x="2532063" y="3062288"/>
          <p14:tracePt t="75275" x="2540000" y="3062288"/>
          <p14:tracePt t="75322" x="2532063" y="3062288"/>
          <p14:tracePt t="75330" x="2516188" y="3062288"/>
          <p14:tracePt t="75338" x="2492375" y="3070225"/>
          <p14:tracePt t="75346" x="2474913" y="3078163"/>
          <p14:tracePt t="75354" x="2459038" y="3078163"/>
          <p14:tracePt t="75362" x="2435225" y="3086100"/>
          <p14:tracePt t="75370" x="2419350" y="3086100"/>
          <p14:tracePt t="75381" x="2411413" y="3086100"/>
          <p14:tracePt t="75394" x="2395538" y="3086100"/>
          <p14:tracePt t="75403" x="2386013" y="3086100"/>
          <p14:tracePt t="75419" x="2378075" y="3078163"/>
          <p14:tracePt t="75435" x="2370138" y="3078163"/>
          <p14:tracePt t="75443" x="2362200" y="3078163"/>
          <p14:tracePt t="75451" x="2346325" y="3078163"/>
          <p14:tracePt t="75459" x="2322513" y="3078163"/>
          <p14:tracePt t="75749" x="2314575" y="3078163"/>
          <p14:tracePt t="75758" x="2290763" y="3078163"/>
          <p14:tracePt t="75770" x="2265363" y="3078163"/>
          <p14:tracePt t="75789" x="2217738" y="3078163"/>
          <p14:tracePt t="75797" x="2201863" y="3078163"/>
          <p14:tracePt t="75808" x="2185988" y="3078163"/>
          <p14:tracePt t="75813" x="2176463" y="3078163"/>
          <p14:tracePt t="75823" x="2168525" y="3070225"/>
          <p14:tracePt t="75841" x="2160588" y="3070225"/>
          <p14:tracePt t="75998" x="2176463" y="3070225"/>
          <p14:tracePt t="76013" x="2201863" y="3070225"/>
          <p14:tracePt t="76020" x="2225675" y="3062288"/>
          <p14:tracePt t="76024" x="2257425" y="3062288"/>
          <p14:tracePt t="76031" x="2273300" y="3054350"/>
          <p14:tracePt t="76040" x="2314575" y="3054350"/>
          <p14:tracePt t="76047" x="2322513" y="3054350"/>
          <p14:tracePt t="76055" x="2346325" y="3038475"/>
          <p14:tracePt t="76063" x="2378075" y="3038475"/>
          <p14:tracePt t="76073" x="2395538" y="3030538"/>
          <p14:tracePt t="76080" x="2443163" y="3030538"/>
          <p14:tracePt t="76088" x="2474913" y="3030538"/>
          <p14:tracePt t="76097" x="2500313" y="3030538"/>
          <p14:tracePt t="76103" x="2532063" y="3030538"/>
          <p14:tracePt t="76114" x="2571750" y="3022600"/>
          <p14:tracePt t="76120" x="2620963" y="3022600"/>
          <p14:tracePt t="76130" x="2668588" y="3014663"/>
          <p14:tracePt t="76138" x="2701925" y="3014663"/>
          <p14:tracePt t="76147" x="2733675" y="3014663"/>
          <p14:tracePt t="76151" x="2757488" y="3014663"/>
          <p14:tracePt t="76159" x="2789238" y="3005138"/>
          <p14:tracePt t="76171" x="2822575" y="3005138"/>
          <p14:tracePt t="76175" x="2846388" y="3005138"/>
          <p14:tracePt t="76184" x="2878138" y="3005138"/>
          <p14:tracePt t="76191" x="2903538" y="3005138"/>
          <p14:tracePt t="76206" x="2935288" y="3005138"/>
          <p14:tracePt t="76210" x="2951163" y="3005138"/>
          <p14:tracePt t="76216" x="2982913" y="3014663"/>
          <p14:tracePt t="76224" x="3000375" y="3014663"/>
          <p14:tracePt t="76232" x="3048000" y="3014663"/>
          <p14:tracePt t="76240" x="3079750" y="3014663"/>
          <p14:tracePt t="76248" x="3105150" y="3014663"/>
          <p14:tracePt t="76256" x="3144838" y="3014663"/>
          <p14:tracePt t="76264" x="3160713" y="3014663"/>
          <p14:tracePt t="76274" x="3192463" y="3014663"/>
          <p14:tracePt t="76280" x="3217863" y="3014663"/>
          <p14:tracePt t="76289" x="3249613" y="3005138"/>
          <p14:tracePt t="76296" x="3265488" y="3005138"/>
          <p14:tracePt t="76305" x="3289300" y="3005138"/>
          <p14:tracePt t="76313" x="3306763" y="3005138"/>
          <p14:tracePt t="76322" x="3322638" y="3005138"/>
          <p14:tracePt t="76328" x="3338513" y="3005138"/>
          <p14:tracePt t="76339" x="3346450" y="3005138"/>
          <p14:tracePt t="76345" x="3354388" y="3005138"/>
          <p14:tracePt t="76362" x="3362325" y="3005138"/>
          <p14:tracePt t="76372" x="3370263" y="3005138"/>
          <p14:tracePt t="76378" x="3378200" y="2989263"/>
          <p14:tracePt t="76385" x="3394075" y="2989263"/>
          <p14:tracePt t="76393" x="3411538" y="2989263"/>
          <p14:tracePt t="76409" x="3427413" y="2989263"/>
          <p14:tracePt t="76417" x="3443288" y="2989263"/>
          <p14:tracePt t="76425" x="3451225" y="2989263"/>
          <p14:tracePt t="76441" x="3459163" y="3005138"/>
          <p14:tracePt t="76465" x="3467100" y="3005138"/>
          <p14:tracePt t="78993" x="3475038" y="3005138"/>
          <p14:tracePt t="79001" x="3490913" y="2989263"/>
          <p14:tracePt t="79015" x="3498850" y="2981325"/>
          <p14:tracePt t="79034" x="3524250" y="2957513"/>
          <p14:tracePt t="79042" x="3548063" y="2957513"/>
          <p14:tracePt t="79052" x="3556000" y="2957513"/>
          <p14:tracePt t="79058" x="3563938" y="2957513"/>
          <p14:tracePt t="79068" x="3571875" y="2957513"/>
          <p14:tracePt t="79075" x="3595688" y="2957513"/>
          <p14:tracePt t="79085" x="3603625" y="2957513"/>
          <p14:tracePt t="79091" x="3621088" y="2973388"/>
          <p14:tracePt t="79097" x="3636963" y="2973388"/>
          <p14:tracePt t="79110" x="3660775" y="2989263"/>
          <p14:tracePt t="79119" x="3668713" y="3005138"/>
          <p14:tracePt t="79125" x="3684588" y="3022600"/>
          <p14:tracePt t="79135" x="3709988" y="3030538"/>
          <p14:tracePt t="79143" x="3725863" y="3054350"/>
          <p14:tracePt t="79152" x="3733800" y="3062288"/>
          <p14:tracePt t="79158" x="3749675" y="3070225"/>
          <p14:tracePt t="79169" x="3765550" y="3086100"/>
          <p14:tracePt t="79170" x="3773488" y="3119438"/>
          <p14:tracePt t="79178" x="3781425" y="3127375"/>
          <p14:tracePt t="79186" x="3789363" y="3159125"/>
          <p14:tracePt t="79194" x="3789363" y="3167063"/>
          <p14:tracePt t="79202" x="3789363" y="3190875"/>
          <p14:tracePt t="79210" x="3789363" y="3214688"/>
          <p14:tracePt t="79219" x="3789363" y="3232150"/>
          <p14:tracePt t="79226" x="3789363" y="3255963"/>
          <p14:tracePt t="79236" x="3789363" y="3271838"/>
          <p14:tracePt t="79243" x="3789363" y="3287713"/>
          <p14:tracePt t="79252" x="3789363" y="3295650"/>
          <p14:tracePt t="79258" x="3789363" y="3319463"/>
          <p14:tracePt t="79277" x="3789363" y="3328988"/>
          <p14:tracePt t="79277" x="3789363" y="3336925"/>
          <p14:tracePt t="79284" x="3781425" y="3344863"/>
          <p14:tracePt t="79294" x="3773488" y="3360738"/>
          <p14:tracePt t="79301" x="3757613" y="3360738"/>
          <p14:tracePt t="79312" x="3749675" y="3368675"/>
          <p14:tracePt t="79317" x="3733800" y="3368675"/>
          <p14:tracePt t="79327" x="3717925" y="3368675"/>
          <p14:tracePt t="79334" x="3700463" y="3368675"/>
          <p14:tracePt t="79352" x="3684588" y="3368675"/>
          <p14:tracePt t="79352" x="3676650" y="3368675"/>
          <p14:tracePt t="79359" x="3660775" y="3368675"/>
          <p14:tracePt t="79369" x="3652838" y="3368675"/>
          <p14:tracePt t="79377" x="3636963" y="3376613"/>
          <p14:tracePt t="79386" x="3629025" y="3376613"/>
          <p14:tracePt t="79392" x="3621088" y="3384550"/>
          <p14:tracePt t="79402" x="3613150" y="3392488"/>
          <p14:tracePt t="79408" x="3595688" y="3392488"/>
          <p14:tracePt t="79420" x="3556000" y="3408363"/>
          <p14:tracePt t="79427" x="3532188" y="3408363"/>
          <p14:tracePt t="79436" x="3508375" y="3408363"/>
          <p14:tracePt t="79443" x="3490913" y="3408363"/>
          <p14:tracePt t="79452" x="3451225" y="3408363"/>
          <p14:tracePt t="79459" x="3419475" y="3408363"/>
          <p14:tracePt t="79469" x="3394075" y="3408363"/>
          <p14:tracePt t="79487" x="3314700" y="3392488"/>
          <p14:tracePt t="79492" x="3297238" y="3384550"/>
          <p14:tracePt t="79502" x="3265488" y="3384550"/>
          <p14:tracePt t="79510" x="3241675" y="3376613"/>
          <p14:tracePt t="79519" x="3233738" y="3368675"/>
          <p14:tracePt t="79526" x="3217863" y="3368675"/>
          <p14:tracePt t="79536" x="3209925" y="3368675"/>
          <p14:tracePt t="79543" x="3201988" y="3368675"/>
          <p14:tracePt t="79552" x="3201988" y="3360738"/>
          <p14:tracePt t="79558" x="3192463" y="3360738"/>
          <p14:tracePt t="79609" x="3184525" y="3360738"/>
          <p14:tracePt t="79621" x="3168650" y="3360738"/>
          <p14:tracePt t="79645" x="3160713" y="3360738"/>
          <p14:tracePt t="79677" x="3152775" y="3360738"/>
          <p14:tracePt t="79854" x="3160713" y="3360738"/>
          <p14:tracePt t="79870" x="3168650" y="3360738"/>
          <p14:tracePt t="79881" x="3184525" y="3360738"/>
          <p14:tracePt t="79887" x="3184525" y="3344863"/>
          <p14:tracePt t="79897" x="3192463" y="3344863"/>
          <p14:tracePt t="79903" x="3201988" y="3344863"/>
          <p14:tracePt t="79934" x="3209925" y="3344863"/>
          <p14:tracePt t="82606" x="3192463" y="3344863"/>
          <p14:tracePt t="82614" x="3136900" y="3344863"/>
          <p14:tracePt t="82628" x="3063875" y="3344863"/>
          <p14:tracePt t="82647" x="2838450" y="3344863"/>
          <p14:tracePt t="82654" x="2749550" y="3344863"/>
          <p14:tracePt t="82664" x="2676525" y="3344863"/>
          <p14:tracePt t="82671" x="2605088" y="3344863"/>
          <p14:tracePt t="82680" x="2547938" y="3344863"/>
          <p14:tracePt t="82689" x="2459038" y="3344863"/>
          <p14:tracePt t="82698" x="2346325" y="3344863"/>
          <p14:tracePt t="82705" x="2273300" y="3336925"/>
          <p14:tracePt t="82715" x="2209800" y="3311525"/>
          <p14:tracePt t="82721" x="2160588" y="3271838"/>
          <p14:tracePt t="82733" x="2105025" y="3214688"/>
          <p14:tracePt t="82738" x="2071688" y="3159125"/>
          <p14:tracePt t="82748" x="2055813" y="3078163"/>
          <p14:tracePt t="82754" x="2055813" y="2989263"/>
          <p14:tracePt t="82766" x="2055813" y="2884488"/>
          <p14:tracePt t="82771" x="2055813" y="2779713"/>
          <p14:tracePt t="82781" x="2055813" y="2732088"/>
          <p14:tracePt t="82788" x="2097088" y="2651125"/>
          <p14:tracePt t="82799" x="2112963" y="2578100"/>
          <p14:tracePt t="82807" x="2120900" y="2554288"/>
          <p14:tracePt t="82815" x="2120900" y="2538413"/>
          <p14:tracePt t="82833" x="2128838" y="2514600"/>
          <p14:tracePt t="82848" x="2120900" y="2514600"/>
          <p14:tracePt t="82856" x="2105025" y="2514600"/>
          <p14:tracePt t="82871" x="2079625" y="2514600"/>
          <p14:tracePt t="82872" x="2055813" y="2498725"/>
          <p14:tracePt t="82880" x="2032000" y="2490788"/>
          <p14:tracePt t="82889" x="2008188" y="2465388"/>
          <p14:tracePt t="82898" x="1984375" y="2441575"/>
          <p14:tracePt t="82906" x="1951038" y="2401888"/>
          <p14:tracePt t="82913" x="1927225" y="2344738"/>
          <p14:tracePt t="82922" x="1878013" y="2255838"/>
          <p14:tracePt t="82931" x="1870075" y="2232025"/>
          <p14:tracePt t="82940" x="1854200" y="2159000"/>
          <p14:tracePt t="82946" x="1846263" y="2143125"/>
          <p14:tracePt t="82956" x="1822450" y="2103438"/>
          <p14:tracePt t="82965" x="1806575" y="2063750"/>
          <p14:tracePt t="82972" x="1806575" y="2038350"/>
          <p14:tracePt t="82980" x="1798638" y="2014538"/>
          <p14:tracePt t="82989" x="1790700" y="1998663"/>
          <p14:tracePt t="82996" x="1790700" y="1982788"/>
          <p14:tracePt t="83008" x="1790700" y="1966913"/>
          <p14:tracePt t="83009" x="1790700" y="1949450"/>
          <p14:tracePt t="83017" x="1790700" y="1941513"/>
          <p14:tracePt t="83031" x="1790700" y="1933575"/>
          <p14:tracePt t="83038" x="1798638" y="1925638"/>
          <p14:tracePt t="83047" x="1806575" y="1909763"/>
          <p14:tracePt t="83054" x="1814513" y="1893888"/>
          <p14:tracePt t="83066" x="1822450" y="1878013"/>
          <p14:tracePt t="83073" x="1846263" y="1862138"/>
          <p14:tracePt t="83104" x="1854200" y="1844675"/>
          <p14:tracePt t="83105" x="1862138" y="1836738"/>
          <p14:tracePt t="83131" x="1870075" y="1836738"/>
          <p14:tracePt t="83161" x="1862138" y="1844675"/>
          <p14:tracePt t="83173" x="1854200" y="1862138"/>
          <p14:tracePt t="83178" x="1846263" y="1878013"/>
          <p14:tracePt t="83189" x="1838325" y="1878013"/>
          <p14:tracePt t="83195" x="1822450" y="1885950"/>
          <p14:tracePt t="83206" x="1814513" y="1885950"/>
          <p14:tracePt t="83212" x="1806575" y="1885950"/>
          <p14:tracePt t="83242" x="1806575" y="1878013"/>
          <p14:tracePt t="83274" x="1806575" y="1885950"/>
          <p14:tracePt t="83282" x="1806575" y="1909763"/>
          <p14:tracePt t="83291" x="1806575" y="1949450"/>
          <p14:tracePt t="83298" x="1806575" y="1966913"/>
          <p14:tracePt t="83306" x="1806575" y="1998663"/>
          <p14:tracePt t="83315" x="1806575" y="2030413"/>
          <p14:tracePt t="83331" x="1806575" y="2046288"/>
          <p14:tracePt t="83331" x="1806575" y="2054225"/>
          <p14:tracePt t="83339" x="1806575" y="2063750"/>
          <p14:tracePt t="83347" x="1806575" y="2079625"/>
          <p14:tracePt t="83364" x="1806575" y="2087563"/>
          <p14:tracePt t="83371" x="1806575" y="2095500"/>
          <p14:tracePt t="83381" x="1798638" y="2095500"/>
          <p14:tracePt t="83395" x="1798638" y="2103438"/>
          <p14:tracePt t="83430" x="1798638" y="2111375"/>
          <p14:tracePt t="83443" x="1798638" y="2119313"/>
          <p14:tracePt t="83454" x="1798638" y="2143125"/>
          <p14:tracePt t="83464" x="1798638" y="2151063"/>
          <p14:tracePt t="83471" x="1798638" y="2168525"/>
          <p14:tracePt t="83480" x="1798638" y="2192338"/>
          <p14:tracePt t="83485" x="1798638" y="2208213"/>
          <p14:tracePt t="83492" x="1798638" y="2216150"/>
          <p14:tracePt t="83500" x="1798638" y="2232025"/>
          <p14:tracePt t="83508" x="1798638" y="2239963"/>
          <p14:tracePt t="83524" x="1798638" y="2247900"/>
          <p14:tracePt t="83549" x="1798638" y="2255838"/>
          <p14:tracePt t="83556" x="1806575" y="2263775"/>
          <p14:tracePt t="83564" x="1806575" y="2273300"/>
          <p14:tracePt t="83572" x="1806575" y="2289175"/>
          <p14:tracePt t="83580" x="1806575" y="2305050"/>
          <p14:tracePt t="83588" x="1814513" y="2312988"/>
          <p14:tracePt t="83597" x="1814513" y="2320925"/>
          <p14:tracePt t="83604" x="1814513" y="2336800"/>
          <p14:tracePt t="83614" x="1814513" y="2344738"/>
          <p14:tracePt t="83639" x="1814513" y="2352675"/>
          <p14:tracePt t="83661" x="1814513" y="2360613"/>
          <p14:tracePt t="83685" x="1814513" y="2368550"/>
          <p14:tracePt t="83701" x="1814513" y="2386013"/>
          <p14:tracePt t="83717" x="1814513" y="2393950"/>
          <p14:tracePt t="83846" x="1822450" y="2393950"/>
          <p14:tracePt t="83856" x="1822450" y="2386013"/>
          <p14:tracePt t="83862" x="1838325" y="2386013"/>
          <p14:tracePt t="83886" x="1846263" y="2386013"/>
          <p14:tracePt t="83894" x="1846263" y="2393950"/>
          <p14:tracePt t="83902" x="1846263" y="2401888"/>
          <p14:tracePt t="83910" x="1854200" y="2409825"/>
          <p14:tracePt t="83919" x="1854200" y="2417763"/>
          <p14:tracePt t="83926" x="1854200" y="2441575"/>
          <p14:tracePt t="83934" x="1854200" y="2449513"/>
          <p14:tracePt t="83954" x="1854200" y="2457450"/>
          <p14:tracePt t="83960" x="1854200" y="2465388"/>
          <p14:tracePt t="83968" x="1854200" y="2473325"/>
          <p14:tracePt t="83976" x="1846263" y="2490788"/>
          <p14:tracePt t="83986" x="1838325" y="2498725"/>
          <p14:tracePt t="83993" x="1838325" y="2506663"/>
          <p14:tracePt t="83999" x="1822450" y="2522538"/>
          <p14:tracePt t="84010" x="1814513" y="2538413"/>
          <p14:tracePt t="84026" x="1806575" y="2546350"/>
          <p14:tracePt t="84095" x="1806575" y="2538413"/>
          <p14:tracePt t="84111" x="1806575" y="2522538"/>
          <p14:tracePt t="84121" x="1806575" y="2514600"/>
          <p14:tracePt t="84127" x="1806575" y="2506663"/>
          <p14:tracePt t="84135" x="1806575" y="2490788"/>
          <p14:tracePt t="84144" x="1806575" y="2465388"/>
          <p14:tracePt t="84154" x="1806575" y="2449513"/>
          <p14:tracePt t="84160" x="1806575" y="2441575"/>
          <p14:tracePt t="84168" x="1806575" y="2425700"/>
          <p14:tracePt t="84176" x="1806575" y="2417763"/>
          <p14:tracePt t="84187" x="1806575" y="2409825"/>
          <p14:tracePt t="84208" x="1806575" y="2417763"/>
          <p14:tracePt t="84217" x="1806575" y="2441575"/>
          <p14:tracePt t="84228" x="1806575" y="2457450"/>
          <p14:tracePt t="84247" x="1806575" y="2498725"/>
          <p14:tracePt t="84251" x="1806575" y="2506663"/>
          <p14:tracePt t="84258" x="1806575" y="2514600"/>
          <p14:tracePt t="84264" x="1806575" y="2522538"/>
          <p14:tracePt t="84385" x="1814513" y="2514600"/>
          <p14:tracePt t="84393" x="1838325" y="2506663"/>
          <p14:tracePt t="84401" x="1846263" y="2506663"/>
          <p14:tracePt t="84409" x="1854200" y="2506663"/>
          <p14:tracePt t="84417" x="1878013" y="2506663"/>
          <p14:tracePt t="84437" x="1911350" y="2506663"/>
          <p14:tracePt t="84442" x="1927225" y="2514600"/>
          <p14:tracePt t="84453" x="1943100" y="2538413"/>
          <p14:tracePt t="84460" x="1951038" y="2546350"/>
          <p14:tracePt t="84469" x="1958975" y="2554288"/>
          <p14:tracePt t="84476" x="1958975" y="2562225"/>
          <p14:tracePt t="84486" x="1966913" y="2562225"/>
          <p14:tracePt t="84493" x="1966913" y="2570163"/>
          <p14:tracePt t="84508" x="1974850" y="2570163"/>
          <p14:tracePt t="84518" x="1974850" y="2578100"/>
          <p14:tracePt t="84534" x="1974850" y="2595563"/>
          <p14:tracePt t="84544" x="1984375" y="2611438"/>
          <p14:tracePt t="84551" x="1984375" y="2619375"/>
          <p14:tracePt t="84562" x="2008188" y="2651125"/>
          <p14:tracePt t="84570" x="2008188" y="2659063"/>
          <p14:tracePt t="84578" x="2016125" y="2667000"/>
          <p14:tracePt t="84586" x="2016125" y="2674938"/>
          <p14:tracePt t="87860" x="2016125" y="2651125"/>
          <p14:tracePt t="87868" x="2032000" y="2619375"/>
          <p14:tracePt t="87877" x="2063750" y="2570163"/>
          <p14:tracePt t="87884" x="2105025" y="2522538"/>
          <p14:tracePt t="87892" x="2152650" y="2449513"/>
          <p14:tracePt t="87906" x="2233613" y="2360613"/>
          <p14:tracePt t="87913" x="2427288" y="2184400"/>
          <p14:tracePt t="87923" x="2693988" y="1958975"/>
          <p14:tracePt t="87930" x="3000375" y="1749425"/>
          <p14:tracePt t="87940" x="3378200" y="1539875"/>
          <p14:tracePt t="87940" x="3805238" y="1370013"/>
          <p14:tracePt t="87948" x="3998913" y="1312863"/>
          <p14:tracePt t="87957" x="4378325" y="1192213"/>
          <p14:tracePt t="87965" x="4532313" y="1168400"/>
          <p14:tracePt t="87973" x="4813300" y="1120775"/>
          <p14:tracePt t="87980" x="5072063" y="1087438"/>
          <p14:tracePt t="87989" x="5289550" y="1079500"/>
          <p14:tracePt t="88006" x="5635625" y="1079500"/>
          <p14:tracePt t="88013" x="5692775" y="1079500"/>
          <p14:tracePt t="88023" x="5797550" y="1095375"/>
          <p14:tracePt t="88030" x="5829300" y="1112838"/>
          <p14:tracePt t="88040" x="5886450" y="1120775"/>
          <p14:tracePt t="88046" x="5926138" y="1128713"/>
          <p14:tracePt t="88056" x="5942013" y="1136650"/>
          <p14:tracePt t="88063" x="5959475" y="1136650"/>
          <p14:tracePt t="88190" x="5805488" y="1136650"/>
          <p14:tracePt t="88200" x="5684838" y="1112838"/>
          <p14:tracePt t="88206" x="5595938" y="1071563"/>
          <p14:tracePt t="88214" x="5564188" y="1039813"/>
          <p14:tracePt t="88222" x="5540375" y="1023938"/>
          <p14:tracePt t="88233" x="5530850" y="1023938"/>
          <p14:tracePt t="88239" x="5530850" y="1016000"/>
          <p14:tracePt t="88254" x="5548313" y="1008063"/>
          <p14:tracePt t="88266" x="5580063" y="990600"/>
          <p14:tracePt t="88271" x="5692775" y="982663"/>
          <p14:tracePt t="88281" x="5821363" y="982663"/>
          <p14:tracePt t="88287" x="5991225" y="982663"/>
          <p14:tracePt t="88297" x="6161088" y="982663"/>
          <p14:tracePt t="88304" x="6265863" y="982663"/>
          <p14:tracePt t="88313" x="6426200" y="990600"/>
          <p14:tracePt t="88319" x="6507163" y="1008063"/>
          <p14:tracePt t="88326" x="6627813" y="1023938"/>
          <p14:tracePt t="88338" x="6732588" y="1039813"/>
          <p14:tracePt t="88343" x="6821488" y="1063625"/>
          <p14:tracePt t="88351" x="6878638" y="1087438"/>
          <p14:tracePt t="88359" x="6918325" y="1112838"/>
          <p14:tracePt t="88372" x="6958013" y="1128713"/>
          <p14:tracePt t="88377" x="6967538" y="1168400"/>
          <p14:tracePt t="88383" x="6975475" y="1184275"/>
          <p14:tracePt t="88391" x="6983413" y="1217613"/>
          <p14:tracePt t="88405" x="6983413" y="1249363"/>
          <p14:tracePt t="88410" x="6983413" y="1265238"/>
          <p14:tracePt t="88415" x="6983413" y="1289050"/>
          <p14:tracePt t="88423" x="6983413" y="1322388"/>
          <p14:tracePt t="88434" x="6975475" y="1338263"/>
          <p14:tracePt t="88440" x="6967538" y="1346200"/>
          <p14:tracePt t="88447" x="6967538" y="1362075"/>
          <p14:tracePt t="88455" x="6958013" y="1370013"/>
          <p14:tracePt t="88464" x="6942138" y="1377950"/>
          <p14:tracePt t="88472" x="6934200" y="1385888"/>
          <p14:tracePt t="88480" x="6926263" y="1385888"/>
          <p14:tracePt t="88489" x="6910388" y="1385888"/>
          <p14:tracePt t="88496" x="6878638" y="1385888"/>
          <p14:tracePt t="88505" x="6862763" y="1385888"/>
          <p14:tracePt t="88512" x="6837363" y="1385888"/>
          <p14:tracePt t="88522" x="6821488" y="1377950"/>
          <p14:tracePt t="88530" x="6813550" y="1377950"/>
          <p14:tracePt t="88539" x="6805613" y="1370013"/>
          <p14:tracePt t="88545" x="6805613" y="1362075"/>
          <p14:tracePt t="88560" x="6829425" y="1338263"/>
          <p14:tracePt t="88572" x="6862763" y="1330325"/>
          <p14:tracePt t="88576" x="6902450" y="1322388"/>
          <p14:tracePt t="88584" x="6958013" y="1296988"/>
          <p14:tracePt t="88592" x="7007225" y="1281113"/>
          <p14:tracePt t="88605" x="7046913" y="1265238"/>
          <p14:tracePt t="88610" x="7112000" y="1241425"/>
          <p14:tracePt t="88616" x="7119938" y="1233488"/>
          <p14:tracePt t="88624" x="7169150" y="1225550"/>
          <p14:tracePt t="88639" x="7192963" y="1217613"/>
          <p14:tracePt t="88643" x="7224713" y="1208088"/>
          <p14:tracePt t="88649" x="7240588" y="1192213"/>
          <p14:tracePt t="88657" x="7248525" y="1192213"/>
          <p14:tracePt t="88665" x="7265988" y="1192213"/>
          <p14:tracePt t="88833" x="7297738" y="1192213"/>
          <p14:tracePt t="88842" x="7353300" y="1192213"/>
          <p14:tracePt t="88850" x="7418388" y="1184275"/>
          <p14:tracePt t="88858" x="7483475" y="1176338"/>
          <p14:tracePt t="88866" x="7562850" y="1176338"/>
          <p14:tracePt t="88874" x="7693025" y="1144588"/>
          <p14:tracePt t="88882" x="7821613" y="1136650"/>
          <p14:tracePt t="88890" x="7886700" y="1128713"/>
          <p14:tracePt t="88900" x="7974013" y="1112838"/>
          <p14:tracePt t="88906" x="8015288" y="1095375"/>
          <p14:tracePt t="88914" x="8070850" y="1087438"/>
          <p14:tracePt t="88922" x="8120063" y="1079500"/>
          <p14:tracePt t="88933" x="8151813" y="1079500"/>
          <p14:tracePt t="88938" x="8167688" y="1079500"/>
          <p14:tracePt t="88948" x="8175625" y="1079500"/>
          <p14:tracePt t="88954" x="8193088" y="1079500"/>
          <p14:tracePt t="88970" x="8201025" y="1079500"/>
          <p14:tracePt t="88980" x="8201025" y="1087438"/>
          <p14:tracePt t="88988" x="8201025" y="1095375"/>
          <p14:tracePt t="88997" x="8208963" y="1112838"/>
          <p14:tracePt t="89003" x="8208963" y="1120775"/>
          <p14:tracePt t="89014" x="8208963" y="1128713"/>
          <p14:tracePt t="89019" x="8208963" y="1136650"/>
          <p14:tracePt t="89027" x="8208963" y="1144588"/>
          <p14:tracePt t="89043" x="8193088" y="1168400"/>
          <p14:tracePt t="89051" x="8175625" y="1168400"/>
          <p14:tracePt t="89059" x="8159750" y="1176338"/>
          <p14:tracePt t="89071" x="8151813" y="1184275"/>
          <p14:tracePt t="89075" x="8128000" y="1184275"/>
          <p14:tracePt t="89083" x="8120063" y="1192213"/>
          <p14:tracePt t="89091" x="8104188" y="1192213"/>
          <p14:tracePt t="89100" x="8096250" y="1192213"/>
          <p14:tracePt t="89115" x="8080375" y="1192213"/>
          <p14:tracePt t="89228" x="8096250" y="1192213"/>
          <p14:tracePt t="91217" x="8096250" y="1184275"/>
          <p14:tracePt t="91224" x="8112125" y="1168400"/>
          <p14:tracePt t="91233" x="8143875" y="1160463"/>
          <p14:tracePt t="91240" x="8167688" y="1160463"/>
          <p14:tracePt t="91248" x="8216900" y="1144588"/>
          <p14:tracePt t="91257" x="8281988" y="1136650"/>
          <p14:tracePt t="91265" x="8377238" y="1136650"/>
          <p14:tracePt t="91273" x="8426450" y="1136650"/>
          <p14:tracePt t="91281" x="8507413" y="1136650"/>
          <p14:tracePt t="91289" x="8531225" y="1136650"/>
          <p14:tracePt t="91297" x="8578850" y="1144588"/>
          <p14:tracePt t="91305" x="8620125" y="1160463"/>
          <p14:tracePt t="91314" x="8636000" y="1168400"/>
          <p14:tracePt t="91322" x="8659813" y="1176338"/>
          <p14:tracePt t="91331" x="8659813" y="1184275"/>
          <p14:tracePt t="91337" x="8667750" y="1184275"/>
          <p14:tracePt t="91347" x="8667750" y="1192213"/>
          <p14:tracePt t="91354" x="8675688" y="1192213"/>
          <p14:tracePt t="91604" x="8675688" y="1208088"/>
          <p14:tracePt t="91619" x="8675688" y="1217613"/>
          <p14:tracePt t="91635" x="8675688" y="1225550"/>
          <p14:tracePt t="91659" x="8667750" y="1233488"/>
          <p14:tracePt t="91667" x="8667750" y="1241425"/>
          <p14:tracePt t="91675" x="8659813" y="1249363"/>
          <p14:tracePt t="91689" x="8636000" y="1265238"/>
          <p14:tracePt t="91693" x="8628063" y="1281113"/>
          <p14:tracePt t="91699" x="8596313" y="1296988"/>
          <p14:tracePt t="91707" x="8588375" y="1322388"/>
          <p14:tracePt t="91715" x="8570913" y="1330325"/>
          <p14:tracePt t="91724" x="8539163" y="1362075"/>
          <p14:tracePt t="91731" x="8531225" y="1362075"/>
          <p14:tracePt t="91739" x="8515350" y="1377950"/>
          <p14:tracePt t="91756" x="8491538" y="1377950"/>
          <p14:tracePt t="91757" x="8482013" y="1377950"/>
          <p14:tracePt t="91764" x="8474075" y="1377950"/>
          <p14:tracePt t="91780" x="8466138" y="1377950"/>
          <p14:tracePt t="91796" x="8458200" y="1377950"/>
          <p14:tracePt t="91821" x="8442325" y="1385888"/>
          <p14:tracePt t="91836" x="8434388" y="1385888"/>
          <p14:tracePt t="91849" x="8426450" y="1393825"/>
          <p14:tracePt t="91855" x="8426450" y="1401763"/>
          <p14:tracePt t="91863" x="8410575" y="1401763"/>
          <p14:tracePt t="92078" x="8377238" y="1401763"/>
          <p14:tracePt t="92086" x="8353425" y="1417638"/>
          <p14:tracePt t="92097" x="8305800" y="1435100"/>
          <p14:tracePt t="92102" x="8248650" y="1450975"/>
          <p14:tracePt t="92110" x="8193088" y="1482725"/>
          <p14:tracePt t="92119" x="8112125" y="1498600"/>
          <p14:tracePt t="92126" x="7894638" y="1555750"/>
          <p14:tracePt t="92134" x="7700963" y="1603375"/>
          <p14:tracePt t="92142" x="7507288" y="1636713"/>
          <p14:tracePt t="92150" x="7289800" y="1652588"/>
          <p14:tracePt t="92158" x="7185025" y="1668463"/>
          <p14:tracePt t="92166" x="6975475" y="1676400"/>
          <p14:tracePt t="92174" x="6805613" y="1676400"/>
          <p14:tracePt t="92183" x="6732588" y="1676400"/>
          <p14:tracePt t="92190" x="6684963" y="1676400"/>
          <p14:tracePt t="92198" x="6596063" y="1676400"/>
          <p14:tracePt t="92206" x="6538913" y="1676400"/>
          <p14:tracePt t="92215" x="6499225" y="1676400"/>
          <p14:tracePt t="92223" x="6467475" y="1668463"/>
          <p14:tracePt t="92230" x="6450013" y="1668463"/>
          <p14:tracePt t="92239" x="6442075" y="1668463"/>
          <p14:tracePt t="92263" x="6442075" y="1652588"/>
          <p14:tracePt t="92271" x="6459538" y="1652588"/>
          <p14:tracePt t="92279" x="6475413" y="1644650"/>
          <p14:tracePt t="92289" x="6523038" y="1636713"/>
          <p14:tracePt t="92296" x="6572250" y="1627188"/>
          <p14:tracePt t="92305" x="6627813" y="1619250"/>
          <p14:tracePt t="92315" x="6684963" y="1595438"/>
          <p14:tracePt t="92322" x="6748463" y="1579563"/>
          <p14:tracePt t="92328" x="6805613" y="1571625"/>
          <p14:tracePt t="92338" x="6862763" y="1555750"/>
          <p14:tracePt t="92343" x="6918325" y="1547813"/>
          <p14:tracePt t="92355" x="6958013" y="1539875"/>
          <p14:tracePt t="92360" x="7015163" y="1539875"/>
          <p14:tracePt t="92367" x="7046913" y="1531938"/>
          <p14:tracePt t="92375" x="7096125" y="1522413"/>
          <p14:tracePt t="92389" x="7135813" y="1514475"/>
          <p14:tracePt t="92393" x="7192963" y="1514475"/>
          <p14:tracePt t="92400" x="7248525" y="1498600"/>
          <p14:tracePt t="92408" x="7305675" y="1490663"/>
          <p14:tracePt t="92422" x="7378700" y="1482725"/>
          <p14:tracePt t="92427" x="7426325" y="1474788"/>
          <p14:tracePt t="92433" x="7442200" y="1474788"/>
          <p14:tracePt t="92440" x="7491413" y="1474788"/>
          <p14:tracePt t="92450" x="7523163" y="1474788"/>
          <p14:tracePt t="92456" x="7539038" y="1474788"/>
          <p14:tracePt t="92464" x="7546975" y="1474788"/>
          <p14:tracePt t="92472" x="7562850" y="1474788"/>
          <p14:tracePt t="92489" x="7580313" y="1474788"/>
          <p14:tracePt t="92496" x="7588250" y="1474788"/>
          <p14:tracePt t="92505" x="7596188" y="1474788"/>
          <p14:tracePt t="92513" x="7604125" y="1474788"/>
          <p14:tracePt t="92522" x="7612063" y="1474788"/>
          <p14:tracePt t="92528" x="7635875" y="1474788"/>
          <p14:tracePt t="92538" x="7643813" y="1474788"/>
          <p14:tracePt t="97375" x="7627938" y="1474788"/>
          <p14:tracePt t="97383" x="7612063" y="1474788"/>
          <p14:tracePt t="97393" x="7596188" y="1482725"/>
          <p14:tracePt t="97400" x="7580313" y="1490663"/>
          <p14:tracePt t="97410" x="7554913" y="1498600"/>
          <p14:tracePt t="97417" x="7539038" y="1514475"/>
          <p14:tracePt t="97426" x="7523163" y="1514475"/>
          <p14:tracePt t="97432" x="7499350" y="1514475"/>
          <p14:tracePt t="97443" x="7483475" y="1514475"/>
          <p14:tracePt t="97450" x="7458075" y="1514475"/>
          <p14:tracePt t="97456" x="7450138" y="1514475"/>
          <p14:tracePt t="97471" x="7434263" y="1490663"/>
          <p14:tracePt t="97479" x="7426325" y="1482725"/>
          <p14:tracePt t="97483" x="7426325" y="1466850"/>
          <p14:tracePt t="97493" x="7418388" y="1450975"/>
          <p14:tracePt t="97497" x="7402513" y="1443038"/>
          <p14:tracePt t="97505" x="7402513" y="1435100"/>
          <p14:tracePt t="97544" x="7402513" y="1443038"/>
          <p14:tracePt t="97552" x="7402513" y="1450975"/>
          <p14:tracePt t="97560" x="7402513" y="1466850"/>
          <p14:tracePt t="97569" x="7418388" y="1474788"/>
          <p14:tracePt t="97593" x="7426325" y="1482725"/>
          <p14:tracePt t="97624" x="7434263" y="1482725"/>
          <p14:tracePt t="97775" x="7426325" y="1482725"/>
          <p14:tracePt t="97786" x="7418388" y="1490663"/>
          <p14:tracePt t="97794" x="7394575" y="1498600"/>
          <p14:tracePt t="97804" x="7378700" y="1522413"/>
          <p14:tracePt t="97810" x="7345363" y="1531938"/>
          <p14:tracePt t="97818" x="7321550" y="1539875"/>
          <p14:tracePt t="97826" x="7281863" y="1547813"/>
          <p14:tracePt t="97834" x="7240588" y="1555750"/>
          <p14:tracePt t="97846" x="7192963" y="1571625"/>
          <p14:tracePt t="97851" x="7159625" y="1571625"/>
          <p14:tracePt t="97860" x="7119938" y="1571625"/>
          <p14:tracePt t="97869" x="7072313" y="1571625"/>
          <p14:tracePt t="97876" x="7023100" y="1571625"/>
          <p14:tracePt t="97884" x="6983413" y="1547813"/>
          <p14:tracePt t="97893" x="6942138" y="1539875"/>
          <p14:tracePt t="97899" x="6902450" y="1522413"/>
          <p14:tracePt t="97909" x="6853238" y="1498600"/>
          <p14:tracePt t="97917" x="6813550" y="1482725"/>
          <p14:tracePt t="97925" x="6797675" y="1482725"/>
          <p14:tracePt t="97931" x="6773863" y="1466850"/>
          <p14:tracePt t="97939" x="6757988" y="1450975"/>
          <p14:tracePt t="97947" x="6732588" y="1443038"/>
          <p14:tracePt t="97955" x="6724650" y="1443038"/>
          <p14:tracePt t="97963" x="6724650" y="1427163"/>
          <p14:tracePt t="97978" x="6724650" y="1401763"/>
          <p14:tracePt t="97983" x="6724650" y="1393825"/>
          <p14:tracePt t="97995" x="6724650" y="1385888"/>
          <p14:tracePt t="98010" x="6724650" y="1377950"/>
          <p14:tracePt t="98019" x="6724650" y="1370013"/>
          <p14:tracePt t="98043" x="6716713" y="1370013"/>
          <p14:tracePt t="98051" x="6708775" y="1370013"/>
          <p14:tracePt t="98067" x="6684963" y="1370013"/>
          <p14:tracePt t="98076" x="6677025" y="1370013"/>
          <p14:tracePt t="98085" x="6661150" y="1370013"/>
          <p14:tracePt t="98092" x="6651625" y="1362075"/>
          <p14:tracePt t="98103" x="6619875" y="1362075"/>
          <p14:tracePt t="98108" x="6604000" y="1362075"/>
          <p14:tracePt t="98118" x="6580188" y="1346200"/>
          <p14:tracePt t="98124" x="6564313" y="1346200"/>
          <p14:tracePt t="98135" x="6546850" y="1346200"/>
          <p14:tracePt t="98140" x="6523038" y="1338263"/>
          <p14:tracePt t="98151" x="6507163" y="1338263"/>
          <p14:tracePt t="98158" x="6499225" y="1330325"/>
          <p14:tracePt t="98168" x="6491288" y="1330325"/>
          <p14:tracePt t="98172" x="6475413" y="1322388"/>
          <p14:tracePt t="98180" x="6475413" y="1312863"/>
          <p14:tracePt t="98188" x="6475413" y="1296988"/>
          <p14:tracePt t="98196" x="6475413" y="1289050"/>
          <p14:tracePt t="98207" x="6499225" y="1281113"/>
          <p14:tracePt t="98212" x="6515100" y="1273175"/>
          <p14:tracePt t="98220" x="6523038" y="1265238"/>
          <p14:tracePt t="98233" x="6546850" y="1249363"/>
          <p14:tracePt t="98238" x="6556375" y="1249363"/>
          <p14:tracePt t="98245" x="6564313" y="1241425"/>
          <p14:tracePt t="98253" x="6572250" y="1241425"/>
          <p14:tracePt t="98277" x="6580188" y="1241425"/>
          <p14:tracePt t="98309" x="6580188" y="1249363"/>
          <p14:tracePt t="98333" x="6580188" y="1265238"/>
          <p14:tracePt t="98374" x="6604000" y="1265238"/>
          <p14:tracePt t="98381" x="6611938" y="1273175"/>
          <p14:tracePt t="98389" x="6627813" y="1289050"/>
          <p14:tracePt t="98398" x="6643688" y="1322388"/>
          <p14:tracePt t="98410" x="6651625" y="1346200"/>
          <p14:tracePt t="98416" x="6661150" y="1385888"/>
          <p14:tracePt t="98422" x="6661150" y="1401763"/>
          <p14:tracePt t="98431" x="6661150" y="1435100"/>
          <p14:tracePt t="98438" x="6661150" y="1466850"/>
          <p14:tracePt t="98447" x="6661150" y="1482725"/>
          <p14:tracePt t="98454" x="6661150" y="1514475"/>
          <p14:tracePt t="98464" x="6661150" y="1522413"/>
          <p14:tracePt t="98480" x="6651625" y="1539875"/>
          <p14:tracePt t="98481" x="6643688" y="1547813"/>
          <p14:tracePt t="98487" x="6619875" y="1555750"/>
          <p14:tracePt t="98497" x="6596063" y="1579563"/>
          <p14:tracePt t="98503" x="6572250" y="1587500"/>
          <p14:tracePt t="98513" x="6556375" y="1587500"/>
          <p14:tracePt t="98518" x="6523038" y="1595438"/>
          <p14:tracePt t="98526" x="6507163" y="1595438"/>
          <p14:tracePt t="98535" x="6491288" y="1595438"/>
          <p14:tracePt t="98543" x="6467475" y="1595438"/>
          <p14:tracePt t="98551" x="6450013" y="1595438"/>
          <p14:tracePt t="98559" x="6442075" y="1595438"/>
          <p14:tracePt t="98572" x="6426200" y="1587500"/>
          <p14:tracePt t="98577" x="6418263" y="1587500"/>
          <p14:tracePt t="98583" x="6410325" y="1587500"/>
          <p14:tracePt t="98591" x="6410325" y="1579563"/>
          <p14:tracePt t="98729" x="6410325" y="1571625"/>
          <p14:tracePt t="98985" x="6418263" y="1571625"/>
          <p14:tracePt t="98993" x="6426200" y="1571625"/>
          <p14:tracePt t="99004" x="6442075" y="1579563"/>
          <p14:tracePt t="99017" x="6450013" y="1603375"/>
          <p14:tracePt t="99025" x="6459538" y="1636713"/>
          <p14:tracePt t="99039" x="6459538" y="1652588"/>
          <p14:tracePt t="99047" x="6459538" y="1676400"/>
          <p14:tracePt t="99056" x="6459538" y="1692275"/>
          <p14:tracePt t="99063" x="6459538" y="1708150"/>
          <p14:tracePt t="99074" x="6459538" y="1731963"/>
          <p14:tracePt t="99081" x="6459538" y="1739900"/>
          <p14:tracePt t="99090" x="6459538" y="1749425"/>
          <p14:tracePt t="99107" x="6442075" y="1757363"/>
          <p14:tracePt t="99114" x="6442075" y="1773238"/>
          <p14:tracePt t="99123" x="6426200" y="1773238"/>
          <p14:tracePt t="99141" x="6410325" y="1781175"/>
          <p14:tracePt t="99146" x="6402388" y="1789113"/>
          <p14:tracePt t="99174" x="6394450" y="1789113"/>
          <p14:tracePt t="99180" x="6394450" y="1797050"/>
          <p14:tracePt t="99189" x="6386513" y="1797050"/>
          <p14:tracePt t="99197" x="6386513" y="1804988"/>
          <p14:tracePt t="99208" x="6386513" y="1820863"/>
          <p14:tracePt t="99213" x="6386513" y="1828800"/>
          <p14:tracePt t="99223" x="6386513" y="1836738"/>
          <p14:tracePt t="99230" x="6386513" y="1844675"/>
          <p14:tracePt t="99241" x="6370638" y="1844675"/>
          <p14:tracePt t="99246" x="6370638" y="1854200"/>
          <p14:tracePt t="99255" x="6362700" y="1854200"/>
          <p14:tracePt t="99283" x="6362700" y="1844675"/>
          <p14:tracePt t="99291" x="6362700" y="1836738"/>
          <p14:tracePt t="99308" x="6354763" y="1828800"/>
          <p14:tracePt t="99316" x="6354763" y="1820863"/>
          <p14:tracePt t="99333" x="6354763" y="1804988"/>
          <p14:tracePt t="99371" x="6354763" y="1797050"/>
          <p14:tracePt t="99430" x="6345238" y="1797050"/>
          <p14:tracePt t="99438" x="6337300" y="1797050"/>
          <p14:tracePt t="99473" x="6321425" y="1789113"/>
          <p14:tracePt t="99489" x="6321425" y="1781175"/>
          <p14:tracePt t="99496" x="6321425" y="1757363"/>
          <p14:tracePt t="99508" x="6321425" y="1739900"/>
          <p14:tracePt t="99516" x="6337300" y="1731963"/>
          <p14:tracePt t="99524" x="6345238" y="1724025"/>
          <p14:tracePt t="99541" x="6354763" y="1700213"/>
          <p14:tracePt t="99564" x="6362700" y="1692275"/>
          <p14:tracePt t="99572" x="6362700" y="1684338"/>
          <p14:tracePt t="99589" x="6362700" y="1676400"/>
          <p14:tracePt t="99599" x="6370638" y="1676400"/>
          <p14:tracePt t="99605" x="6370638" y="1668463"/>
          <p14:tracePt t="99613" x="6370638" y="1652588"/>
          <p14:tracePt t="99622" x="6386513" y="1652588"/>
          <p14:tracePt t="99637" x="6386513" y="1644650"/>
          <p14:tracePt t="99685" x="6386513" y="1652588"/>
          <p14:tracePt t="99693" x="6386513" y="1684338"/>
          <p14:tracePt t="99704" x="6386513" y="1708150"/>
          <p14:tracePt t="99709" x="6386513" y="1724025"/>
          <p14:tracePt t="99723" x="6394450" y="1749425"/>
          <p14:tracePt t="99729" x="6394450" y="1773238"/>
          <p14:tracePt t="99741" x="6402388" y="1797050"/>
          <p14:tracePt t="99742" x="6402388" y="1804988"/>
          <p14:tracePt t="99749" x="6402388" y="1820863"/>
          <p14:tracePt t="99758" x="6402388" y="1828800"/>
          <p14:tracePt t="99775" x="6410325" y="1836738"/>
          <p14:tracePt t="99806" x="6418263" y="1836738"/>
          <p14:tracePt t="99814" x="6418263" y="1828800"/>
          <p14:tracePt t="99838" x="6426200" y="1828800"/>
          <p14:tracePt t="99846" x="6426200" y="1820863"/>
          <p14:tracePt t="101247" x="6442075" y="1820863"/>
          <p14:tracePt t="101260" x="6459538" y="1820863"/>
          <p14:tracePt t="101264" x="6467475" y="1836738"/>
          <p14:tracePt t="101271" x="6475413" y="1854200"/>
          <p14:tracePt t="101279" x="6491288" y="1885950"/>
          <p14:tracePt t="101288" x="6499225" y="1901825"/>
          <p14:tracePt t="101300" x="6507163" y="1941513"/>
          <p14:tracePt t="101304" x="6515100" y="1990725"/>
          <p14:tracePt t="101314" x="6515100" y="2030413"/>
          <p14:tracePt t="101321" x="6515100" y="2063750"/>
          <p14:tracePt t="101331" x="6515100" y="2111375"/>
          <p14:tracePt t="101338" x="6515100" y="2143125"/>
          <p14:tracePt t="101348" x="6499225" y="2184400"/>
          <p14:tracePt t="101356" x="6475413" y="2208213"/>
          <p14:tracePt t="101364" x="6459538" y="2247900"/>
          <p14:tracePt t="101371" x="6442075" y="2273300"/>
          <p14:tracePt t="101381" x="6426200" y="2289175"/>
          <p14:tracePt t="101389" x="6418263" y="2305050"/>
          <p14:tracePt t="101398" x="6402388" y="2320925"/>
          <p14:tracePt t="101404" x="6394450" y="2336800"/>
          <p14:tracePt t="101414" x="6386513" y="2344738"/>
          <p14:tracePt t="101423" x="6370638" y="2352675"/>
          <p14:tracePt t="101437" x="6362700" y="2352675"/>
          <p14:tracePt t="101449" x="6362700" y="2344738"/>
          <p14:tracePt t="101456" x="6362700" y="2320925"/>
          <p14:tracePt t="101465" x="6362700" y="2305050"/>
          <p14:tracePt t="101472" x="6362700" y="2289175"/>
          <p14:tracePt t="101481" x="6362700" y="2255838"/>
          <p14:tracePt t="101489" x="6362700" y="2232025"/>
          <p14:tracePt t="101498" x="6362700" y="2200275"/>
          <p14:tracePt t="101505" x="6362700" y="2168525"/>
          <p14:tracePt t="101523" x="6362700" y="2151063"/>
          <p14:tracePt t="101524" x="6370638" y="2119313"/>
          <p14:tracePt t="101530" x="6386513" y="2103438"/>
          <p14:tracePt t="101540" x="6394450" y="2087563"/>
          <p14:tracePt t="101547" x="6394450" y="2063750"/>
          <p14:tracePt t="101558" x="6402388" y="2046288"/>
          <p14:tracePt t="101564" x="6402388" y="2038350"/>
          <p14:tracePt t="101572" x="6410325" y="2030413"/>
          <p14:tracePt t="101580" x="6410325" y="2014538"/>
          <p14:tracePt t="101591" x="6410325" y="2006600"/>
          <p14:tracePt t="101613" x="6410325" y="1998663"/>
          <p14:tracePt t="101646" x="6410325" y="1990725"/>
          <p14:tracePt t="101664" x="6410325" y="1982788"/>
          <p14:tracePt t="101665" x="6410325" y="1966913"/>
          <p14:tracePt t="101684" x="6410325" y="1958975"/>
          <p14:tracePt t="101697" x="6410325" y="1949450"/>
          <p14:tracePt t="101722" x="6410325" y="1941513"/>
          <p14:tracePt t="101737" x="6410325" y="1933575"/>
          <p14:tracePt t="101778" x="6410325" y="1925638"/>
          <p14:tracePt t="101826" x="6410325" y="1933575"/>
          <p14:tracePt t="101855" x="6410325" y="1941513"/>
          <p14:tracePt t="101859" x="6410325" y="1949450"/>
          <p14:tracePt t="101866" x="6410325" y="1958975"/>
          <p14:tracePt t="101874" x="6402388" y="1958975"/>
          <p14:tracePt t="101884" x="6402388" y="1982788"/>
          <p14:tracePt t="101895" x="6394450" y="1990725"/>
          <p14:tracePt t="101900" x="6394450" y="1998663"/>
          <p14:tracePt t="101911" x="6394450" y="2006600"/>
          <p14:tracePt t="101917" x="6386513" y="2006600"/>
          <p14:tracePt t="101929" x="6386513" y="2014538"/>
          <p14:tracePt t="101942" x="6370638" y="2030413"/>
          <p14:tracePt t="101979" x="6370638" y="2038350"/>
          <p14:tracePt t="102084" x="6370638" y="2030413"/>
          <p14:tracePt t="102092" x="6370638" y="2014538"/>
          <p14:tracePt t="102116" x="6370638" y="2006600"/>
          <p14:tracePt t="102134" x="6370638" y="1998663"/>
          <p14:tracePt t="102358" x="6362700" y="1998663"/>
          <p14:tracePt t="102542" x="6362700" y="1990725"/>
          <p14:tracePt t="102575" x="6362700" y="1982788"/>
          <p14:tracePt t="102592" x="6370638" y="1982788"/>
          <p14:tracePt t="102657" x="6370638" y="1966913"/>
          <p14:tracePt t="102679" x="6386513" y="1958975"/>
          <p14:tracePt t="102712" x="6394450" y="1949450"/>
          <p14:tracePt t="102776" x="6394450" y="1941513"/>
          <p14:tracePt t="102800" x="6394450" y="1933575"/>
          <p14:tracePt t="102808" x="6402388" y="1933575"/>
          <p14:tracePt t="102825" x="6402388" y="1925638"/>
          <p14:tracePt t="102905" x="6394450" y="1925638"/>
          <p14:tracePt t="102913" x="6386513" y="1941513"/>
          <p14:tracePt t="102922" x="6370638" y="1958975"/>
          <p14:tracePt t="102929" x="6362700" y="1966913"/>
          <p14:tracePt t="102939" x="6354763" y="1990725"/>
          <p14:tracePt t="102946" x="6345238" y="2006600"/>
          <p14:tracePt t="102955" x="6337300" y="2014538"/>
          <p14:tracePt t="102963" x="6321425" y="2030413"/>
          <p14:tracePt t="102972" x="6321425" y="2038350"/>
          <p14:tracePt t="102978" x="6313488" y="2038350"/>
          <p14:tracePt t="102988" x="6313488" y="2046288"/>
          <p14:tracePt t="103146" x="6313488" y="2038350"/>
          <p14:tracePt t="103163" x="6321425" y="2030413"/>
          <p14:tracePt t="103172" x="6337300" y="2014538"/>
          <p14:tracePt t="103179" x="6337300" y="2006600"/>
          <p14:tracePt t="103189" x="6345238" y="1998663"/>
          <p14:tracePt t="103195" x="6345238" y="1990725"/>
          <p14:tracePt t="103222" x="6354763" y="1982788"/>
          <p14:tracePt t="103390" x="6354763" y="1990725"/>
          <p14:tracePt t="103396" x="6354763" y="1998663"/>
          <p14:tracePt t="103406" x="6354763" y="2006600"/>
          <p14:tracePt t="103412" x="6354763" y="2014538"/>
          <p14:tracePt t="103422" x="6354763" y="2030413"/>
          <p14:tracePt t="103428" x="6354763" y="2038350"/>
          <p14:tracePt t="103439" x="6354763" y="2046288"/>
          <p14:tracePt t="103445" x="6354763" y="2054225"/>
          <p14:tracePt t="103462" x="6354763" y="2063750"/>
          <p14:tracePt t="103500" x="6354763" y="2079625"/>
          <p14:tracePt t="103525" x="6354763" y="2087563"/>
          <p14:tracePt t="103541" x="6354763" y="2095500"/>
          <p14:tracePt t="103557" x="6354763" y="2103438"/>
          <p14:tracePt t="103590" x="6354763" y="2111375"/>
          <p14:tracePt t="103670" x="6354763" y="2103438"/>
          <p14:tracePt t="103678" x="6354763" y="2095500"/>
          <p14:tracePt t="103686" x="6354763" y="2087563"/>
          <p14:tracePt t="103695" x="6354763" y="2079625"/>
          <p14:tracePt t="103702" x="6354763" y="2063750"/>
          <p14:tracePt t="103710" x="6354763" y="2046288"/>
          <p14:tracePt t="103718" x="6362700" y="2038350"/>
          <p14:tracePt t="103726" x="6370638" y="2030413"/>
          <p14:tracePt t="103735" x="6370638" y="2006600"/>
          <p14:tracePt t="103742" x="6386513" y="1998663"/>
          <p14:tracePt t="103751" x="6386513" y="1990725"/>
          <p14:tracePt t="103768" x="6394450" y="1982788"/>
          <p14:tracePt t="103927" x="6394450" y="1990725"/>
          <p14:tracePt t="103935" x="6394450" y="1998663"/>
          <p14:tracePt t="103951" x="6394450" y="2006600"/>
          <p14:tracePt t="103968" x="6394450" y="2014538"/>
          <p14:tracePt t="103976" x="6402388" y="2014538"/>
          <p14:tracePt t="103993" x="6410325" y="2030413"/>
          <p14:tracePt t="104008" x="6418263" y="2030413"/>
          <p14:tracePt t="104027" x="6426200" y="2038350"/>
          <p14:tracePt t="104037" x="6426200" y="2046288"/>
          <p14:tracePt t="104041" x="6426200" y="2054225"/>
          <p14:tracePt t="104048" x="6426200" y="2063750"/>
          <p14:tracePt t="104056" x="6426200" y="2079625"/>
          <p14:tracePt t="104067" x="6426200" y="2087563"/>
          <p14:tracePt t="104072" x="6426200" y="2095500"/>
          <p14:tracePt t="104088" x="6426200" y="2103438"/>
          <p14:tracePt t="104097" x="6426200" y="2111375"/>
          <p14:tracePt t="104104" x="6418263" y="2111375"/>
          <p14:tracePt t="104114" x="6418263" y="2119313"/>
          <p14:tracePt t="104121" x="6410325" y="2135188"/>
          <p14:tracePt t="104130" x="6410325" y="2143125"/>
          <p14:tracePt t="104138" x="6402388" y="2151063"/>
          <p14:tracePt t="104147" x="6402388" y="2159000"/>
          <p14:tracePt t="104153" x="6402388" y="2184400"/>
          <p14:tracePt t="104169" x="6402388" y="2192338"/>
          <p14:tracePt t="104185" x="6402388" y="2200275"/>
          <p14:tracePt t="104227" x="6402388" y="2208213"/>
          <p14:tracePt t="104234" x="6402388" y="2232025"/>
          <p14:tracePt t="104241" x="6402388" y="2239963"/>
          <p14:tracePt t="104257" x="6402388" y="2247900"/>
          <p14:tracePt t="104258" x="6410325" y="2263775"/>
          <p14:tracePt t="104268" x="6410325" y="2289175"/>
          <p14:tracePt t="104277" x="6410325" y="2297113"/>
          <p14:tracePt t="104282" x="6410325" y="2305050"/>
          <p14:tracePt t="104293" x="6410325" y="2312988"/>
          <p14:tracePt t="104306" x="6410325" y="2320925"/>
          <p14:tracePt t="104354" x="6410325" y="2312988"/>
          <p14:tracePt t="104364" x="6410325" y="2305050"/>
          <p14:tracePt t="104378" x="6410325" y="2297113"/>
          <p14:tracePt t="104386" x="6410325" y="2273300"/>
          <p14:tracePt t="104394" x="6410325" y="2263775"/>
          <p14:tracePt t="104405" x="6410325" y="2255838"/>
          <p14:tracePt t="104426" x="6410325" y="2247900"/>
          <p14:tracePt t="104507" x="6402388" y="2247900"/>
          <p14:tracePt t="104526" x="6394450" y="2247900"/>
          <p14:tracePt t="104540" x="6386513" y="2247900"/>
          <p14:tracePt t="104547" x="6386513" y="2255838"/>
          <p14:tracePt t="104555" x="6370638" y="2255838"/>
          <p14:tracePt t="104563" x="6370638" y="2263775"/>
          <p14:tracePt t="104572" x="6362700" y="2263775"/>
          <p14:tracePt t="104579" x="6354763" y="2273300"/>
          <p14:tracePt t="104589" x="6354763" y="2289175"/>
          <p14:tracePt t="104596" x="6345238" y="2289175"/>
          <p14:tracePt t="104622" x="6345238" y="2297113"/>
          <p14:tracePt t="104630" x="6337300" y="2297113"/>
          <p14:tracePt t="104638" x="6337300" y="2312988"/>
          <p14:tracePt t="104647" x="6337300" y="2320925"/>
          <p14:tracePt t="104652" x="6337300" y="2344738"/>
          <p14:tracePt t="104663" x="6337300" y="2360613"/>
          <p14:tracePt t="104668" x="6337300" y="2386013"/>
          <p14:tracePt t="104676" x="6337300" y="2409825"/>
          <p14:tracePt t="104684" x="6337300" y="2417763"/>
          <p14:tracePt t="104697" x="6337300" y="2441575"/>
          <p14:tracePt t="104701" x="6345238" y="2457450"/>
          <p14:tracePt t="104708" x="6354763" y="2473325"/>
          <p14:tracePt t="104716" x="6362700" y="2490788"/>
          <p14:tracePt t="104726" x="6370638" y="2490788"/>
          <p14:tracePt t="104734" x="6386513" y="2498725"/>
          <p14:tracePt t="104748" x="6394450" y="2506663"/>
          <p14:tracePt t="104789" x="6386513" y="2506663"/>
          <p14:tracePt t="104799" x="6370638" y="2514600"/>
          <p14:tracePt t="104807" x="6354763" y="2514600"/>
          <p14:tracePt t="104824" x="6337300" y="2514600"/>
          <p14:tracePt t="104830" x="6321425" y="2514600"/>
          <p14:tracePt t="104845" x="6313488" y="2514600"/>
          <p14:tracePt t="104863" x="6313488" y="2522538"/>
          <p14:tracePt t="104869" x="6305550" y="2538413"/>
          <p14:tracePt t="104885" x="6305550" y="2546350"/>
          <p14:tracePt t="104902" x="6305550" y="2554288"/>
          <p14:tracePt t="104909" x="6305550" y="2562225"/>
          <p14:tracePt t="104933" x="6313488" y="2562225"/>
          <p14:tracePt t="104950" x="6321425" y="2562225"/>
          <p14:tracePt t="104960" x="6337300" y="2554288"/>
          <p14:tracePt t="104967" x="6337300" y="2546350"/>
          <p14:tracePt t="104977" x="6345238" y="2546350"/>
          <p14:tracePt t="104982" x="6345238" y="2538413"/>
          <p14:tracePt t="105096" x="6337300" y="2538413"/>
          <p14:tracePt t="105103" x="6321425" y="2538413"/>
          <p14:tracePt t="105111" x="6305550" y="2538413"/>
          <p14:tracePt t="105119" x="6297613" y="2538413"/>
          <p14:tracePt t="105133" x="6289675" y="2538413"/>
          <p14:tracePt t="105138" x="6281738" y="2538413"/>
          <p14:tracePt t="105148" x="6265863" y="2538413"/>
          <p14:tracePt t="105166" x="6257925" y="2538413"/>
          <p14:tracePt t="105239" x="6265863" y="2538413"/>
          <p14:tracePt t="105272" x="6265863" y="2522538"/>
          <p14:tracePt t="105280" x="6281738" y="2506663"/>
          <p14:tracePt t="105288" x="6281738" y="2498725"/>
          <p14:tracePt t="105300" x="6289675" y="2465388"/>
          <p14:tracePt t="105305" x="6289675" y="2441575"/>
          <p14:tracePt t="105314" x="6289675" y="2417763"/>
          <p14:tracePt t="105321" x="6297613" y="2393950"/>
          <p14:tracePt t="105330" x="6297613" y="2360613"/>
          <p14:tracePt t="105338" x="6305550" y="2352675"/>
          <p14:tracePt t="105347" x="6305550" y="2344738"/>
          <p14:tracePt t="105353" x="6305550" y="2336800"/>
          <p14:tracePt t="105363" x="6305550" y="2320925"/>
          <p14:tracePt t="105416" x="6313488" y="2320925"/>
          <p14:tracePt t="105426" x="6313488" y="2336800"/>
          <p14:tracePt t="105433" x="6313488" y="2360613"/>
          <p14:tracePt t="105441" x="6321425" y="2401888"/>
          <p14:tracePt t="105449" x="6321425" y="2441575"/>
          <p14:tracePt t="105469" x="6337300" y="2490788"/>
          <p14:tracePt t="105470" x="6337300" y="2514600"/>
          <p14:tracePt t="105476" x="6345238" y="2546350"/>
          <p14:tracePt t="105486" x="6345238" y="2570163"/>
          <p14:tracePt t="105492" x="6345238" y="2603500"/>
          <p14:tracePt t="105503" x="6345238" y="2611438"/>
          <p14:tracePt t="105509" x="6345238" y="2619375"/>
          <p14:tracePt t="105518" x="6337300" y="2627313"/>
          <p14:tracePt t="105536" x="6321425" y="2627313"/>
          <p14:tracePt t="105542" x="6313488" y="2627313"/>
          <p14:tracePt t="105552" x="6313488" y="2619375"/>
          <p14:tracePt t="105558" x="6313488" y="2611438"/>
          <p14:tracePt t="105570" x="6313488" y="2595563"/>
          <p14:tracePt t="105578" x="6313488" y="2578100"/>
          <p14:tracePt t="105586" x="6313488" y="2570163"/>
          <p14:tracePt t="105602" x="6313488" y="2562225"/>
          <p14:tracePt t="105610" x="6313488" y="2554288"/>
          <p14:tracePt t="105619" x="6313488" y="2546350"/>
          <p14:tracePt t="105637" x="6313488" y="2522538"/>
          <p14:tracePt t="105642" x="6313488" y="2506663"/>
          <p14:tracePt t="105653" x="6313488" y="2490788"/>
          <p14:tracePt t="105659" x="6321425" y="2465388"/>
          <p14:tracePt t="105671" x="6337300" y="2441575"/>
          <p14:tracePt t="105676" x="6345238" y="2425700"/>
          <p14:tracePt t="105686" x="6354763" y="2409825"/>
          <p14:tracePt t="105692" x="6354763" y="2401888"/>
          <p14:tracePt t="105704" x="6362700" y="2393950"/>
          <p14:tracePt t="105709" x="6370638" y="2393950"/>
          <p14:tracePt t="105719" x="6386513" y="2393950"/>
          <p14:tracePt t="105727" x="6394450" y="2393950"/>
          <p14:tracePt t="105735" x="6402388" y="2393950"/>
          <p14:tracePt t="105742" x="6418263" y="2409825"/>
          <p14:tracePt t="105752" x="6442075" y="2441575"/>
          <p14:tracePt t="105759" x="6450013" y="2457450"/>
          <p14:tracePt t="105770" x="6459538" y="2465388"/>
          <p14:tracePt t="105771" x="6467475" y="2490788"/>
          <p14:tracePt t="105779" x="6475413" y="2506663"/>
          <p14:tracePt t="105787" x="6475413" y="2514600"/>
          <p14:tracePt t="105802" x="6475413" y="2538413"/>
          <p14:tracePt t="105818" x="6475413" y="2546350"/>
          <p14:tracePt t="105825" x="6475413" y="2554288"/>
          <p14:tracePt t="105851" x="6475413" y="2562225"/>
          <p14:tracePt t="105868" x="6467475" y="2562225"/>
          <p14:tracePt t="105876" x="6459538" y="2570163"/>
          <p14:tracePt t="105886" x="6426200" y="2578100"/>
          <p14:tracePt t="105894" x="6402388" y="2595563"/>
          <p14:tracePt t="105902" x="6362700" y="2603500"/>
          <p14:tracePt t="105909" x="6313488" y="2611438"/>
          <p14:tracePt t="105919" x="6297613" y="2619375"/>
          <p14:tracePt t="105925" x="6257925" y="2619375"/>
          <p14:tracePt t="105937" x="6240463" y="2627313"/>
          <p14:tracePt t="105942" x="6216650" y="2627313"/>
          <p14:tracePt t="105952" x="6200775" y="2627313"/>
          <p14:tracePt t="105960" x="6192838" y="2627313"/>
          <p14:tracePt t="106616" x="6184900" y="2627313"/>
          <p14:tracePt t="106635" x="6169025" y="2627313"/>
          <p14:tracePt t="106648" x="6161088" y="2627313"/>
          <p14:tracePt t="106664" x="6153150" y="2627313"/>
          <p14:tracePt t="106672" x="6143625" y="2627313"/>
          <p14:tracePt t="106680" x="6135688" y="2627313"/>
          <p14:tracePt t="106700" x="6127750" y="2627313"/>
          <p14:tracePt t="106706" x="6111875" y="2627313"/>
          <p14:tracePt t="106712" x="6103938" y="2627313"/>
          <p14:tracePt t="106723" x="6096000" y="2627313"/>
          <p14:tracePt t="106731" x="6096000" y="2619375"/>
          <p14:tracePt t="106739" x="6088063" y="2619375"/>
          <p14:tracePt t="106746" x="6080125" y="2619375"/>
          <p14:tracePt t="106777" x="6064250" y="2619375"/>
          <p14:tracePt t="108500" x="6080125" y="2619375"/>
          <p14:tracePt t="108507" x="6088063" y="2619375"/>
          <p14:tracePt t="108518" x="6103938" y="2611438"/>
          <p14:tracePt t="108525" x="6127750" y="2611438"/>
          <p14:tracePt t="108535" x="6153150" y="2595563"/>
          <p14:tracePt t="108542" x="6192838" y="2570163"/>
          <p14:tracePt t="108551" x="6257925" y="2538413"/>
          <p14:tracePt t="108556" x="6313488" y="2506663"/>
          <p14:tracePt t="108569" x="6386513" y="2457450"/>
          <p14:tracePt t="108574" x="6418263" y="2441575"/>
          <p14:tracePt t="108580" x="6499225" y="2401888"/>
          <p14:tracePt t="108588" x="6564313" y="2368550"/>
          <p14:tracePt t="108601" x="6643688" y="2336800"/>
          <p14:tracePt t="108606" x="6708775" y="2305050"/>
          <p14:tracePt t="108613" x="6781800" y="2289175"/>
          <p14:tracePt t="108620" x="6902450" y="2247900"/>
          <p14:tracePt t="108635" x="6975475" y="2239963"/>
          <p14:tracePt t="108639" x="7038975" y="2232025"/>
          <p14:tracePt t="108644" x="7127875" y="2216150"/>
          <p14:tracePt t="108652" x="7177088" y="2216150"/>
          <p14:tracePt t="108664" x="7265988" y="2216150"/>
          <p14:tracePt t="108671" x="7386638" y="2216150"/>
          <p14:tracePt t="108676" x="7426325" y="2216150"/>
          <p14:tracePt t="108685" x="7507288" y="2216150"/>
          <p14:tracePt t="108692" x="7580313" y="2216150"/>
          <p14:tracePt t="108702" x="7643813" y="2216150"/>
          <p14:tracePt t="108709" x="7693025" y="2216150"/>
          <p14:tracePt t="108718" x="7708900" y="2216150"/>
          <p14:tracePt t="108725" x="7748588" y="2216150"/>
          <p14:tracePt t="108735" x="7781925" y="2216150"/>
          <p14:tracePt t="108742" x="7805738" y="2216150"/>
          <p14:tracePt t="108751" x="7821613" y="2216150"/>
          <p14:tracePt t="108757" x="7837488" y="2216150"/>
          <p14:tracePt t="108768" x="7845425" y="2216150"/>
          <p14:tracePt t="108789" x="7853363" y="2216150"/>
          <p14:tracePt t="108837" x="7853363" y="2232025"/>
          <p14:tracePt t="108853" x="7853363" y="2239963"/>
          <p14:tracePt t="108871" x="7853363" y="2247900"/>
          <p14:tracePt t="108880" x="7853363" y="2255838"/>
          <p14:tracePt t="108902" x="7853363" y="2263775"/>
          <p14:tracePt t="108950" x="7861300" y="2273300"/>
          <p14:tracePt t="108970" x="7869238" y="2273300"/>
          <p14:tracePt t="108983" x="7886700" y="2273300"/>
          <p14:tracePt t="109005" x="7894638" y="2273300"/>
          <p14:tracePt t="109023" x="7902575" y="2273300"/>
          <p14:tracePt t="110745" x="7902575" y="2263775"/>
          <p14:tracePt t="110767" x="7894638" y="2263775"/>
          <p14:tracePt t="110801" x="7894638" y="2255838"/>
          <p14:tracePt t="110826" x="7894638" y="2247900"/>
          <p14:tracePt t="110842" x="7886700" y="2239963"/>
          <p14:tracePt t="110868" x="7886700" y="2232025"/>
          <p14:tracePt t="110922" x="7869238" y="2232025"/>
          <p14:tracePt t="110986" x="7861300" y="2232025"/>
          <p14:tracePt t="111134" x="7861300" y="2216150"/>
          <p14:tracePt t="111164" x="7853363" y="2216150"/>
          <p14:tracePt t="111180" x="7853363" y="2208213"/>
          <p14:tracePt t="111276" x="7861300" y="2208213"/>
          <p14:tracePt t="111325" x="7853363" y="2200275"/>
          <p14:tracePt t="111334" x="7837488" y="2200275"/>
          <p14:tracePt t="111347" x="7821613" y="2192338"/>
          <p14:tracePt t="111352" x="7805738" y="2192338"/>
          <p14:tracePt t="111360" x="7797800" y="2184400"/>
          <p14:tracePt t="111367" x="7781925" y="2168525"/>
          <p14:tracePt t="111382" x="7764463" y="2159000"/>
          <p14:tracePt t="111383" x="7756525" y="2159000"/>
          <p14:tracePt t="111389" x="7756525" y="2151063"/>
          <p14:tracePt t="111405" x="7748588" y="2143125"/>
          <p14:tracePt t="111429" x="7748588" y="2135188"/>
          <p14:tracePt t="111477" x="7756525" y="2135188"/>
          <p14:tracePt t="111526" x="7756525" y="2143125"/>
          <p14:tracePt t="111534" x="7756525" y="2151063"/>
          <p14:tracePt t="111543" x="7756525" y="2159000"/>
          <p14:tracePt t="111550" x="7756525" y="2168525"/>
          <p14:tracePt t="111559" x="7756525" y="2184400"/>
          <p14:tracePt t="111567" x="7756525" y="2200275"/>
          <p14:tracePt t="111577" x="7748588" y="2208213"/>
          <p14:tracePt t="111582" x="7748588" y="2232025"/>
          <p14:tracePt t="111593" x="7740650" y="2239963"/>
          <p14:tracePt t="111600" x="7716838" y="2247900"/>
          <p14:tracePt t="111609" x="7700963" y="2255838"/>
          <p14:tracePt t="111615" x="7685088" y="2255838"/>
          <p14:tracePt t="111622" x="7659688" y="2255838"/>
          <p14:tracePt t="111634" x="7651750" y="2255838"/>
          <p14:tracePt t="111643" x="7627938" y="2255838"/>
          <p14:tracePt t="111647" x="7604125" y="2255838"/>
          <p14:tracePt t="111655" x="7588250" y="2255838"/>
          <p14:tracePt t="111663" x="7562850" y="2247900"/>
          <p14:tracePt t="111676" x="7554913" y="2239963"/>
          <p14:tracePt t="111681" x="7539038" y="2239963"/>
          <p14:tracePt t="111687" x="7523163" y="2232025"/>
          <p14:tracePt t="111697" x="7507288" y="2216150"/>
          <p14:tracePt t="111703" x="7499350" y="2208213"/>
          <p14:tracePt t="111711" x="7483475" y="2200275"/>
          <p14:tracePt t="111719" x="7475538" y="2200275"/>
          <p14:tracePt t="111729" x="7450138" y="2192338"/>
          <p14:tracePt t="111743" x="7442200" y="2184400"/>
          <p14:tracePt t="111751" x="7434263" y="2168525"/>
          <p14:tracePt t="111759" x="7434263" y="2151063"/>
          <p14:tracePt t="111769" x="7426325" y="2143125"/>
          <p14:tracePt t="111776" x="7426325" y="2135188"/>
          <p14:tracePt t="111785" x="7426325" y="2119313"/>
          <p14:tracePt t="111801" x="7426325" y="2111375"/>
          <p14:tracePt t="111807" x="7426325" y="2103438"/>
          <p14:tracePt t="111826" x="7426325" y="2095500"/>
          <p14:tracePt t="111834" x="7426325" y="2079625"/>
          <p14:tracePt t="111844" x="7426325" y="2063750"/>
          <p14:tracePt t="111850" x="7426325" y="2046288"/>
          <p14:tracePt t="111856" x="7426325" y="2014538"/>
          <p14:tracePt t="111867" x="7434263" y="1998663"/>
          <p14:tracePt t="111877" x="7458075" y="1982788"/>
          <p14:tracePt t="111881" x="7483475" y="1966913"/>
          <p14:tracePt t="111888" x="7507288" y="1949450"/>
          <p14:tracePt t="111896" x="7539038" y="1941513"/>
          <p14:tracePt t="111910" x="7580313" y="1925638"/>
          <p14:tracePt t="111914" x="7588250" y="1925638"/>
          <p14:tracePt t="111920" x="7635875" y="1909763"/>
          <p14:tracePt t="111933" x="7651750" y="1909763"/>
          <p14:tracePt t="111937" x="7677150" y="1909763"/>
          <p14:tracePt t="111944" x="7693025" y="1909763"/>
          <p14:tracePt t="111952" x="7708900" y="1909763"/>
          <p14:tracePt t="111960" x="7716838" y="1909763"/>
          <p14:tracePt t="111972" x="7740650" y="1925638"/>
          <p14:tracePt t="111985" x="7748588" y="1933575"/>
          <p14:tracePt t="111993" x="7756525" y="1941513"/>
          <p14:tracePt t="112002" x="7764463" y="1941513"/>
          <p14:tracePt t="112009" x="7764463" y="1949450"/>
          <p14:tracePt t="112018" x="7781925" y="1958975"/>
          <p14:tracePt t="112033" x="7781925" y="1966913"/>
          <p14:tracePt t="112042" x="7781925" y="1982788"/>
          <p14:tracePt t="112051" x="7789863" y="1982788"/>
          <p14:tracePt t="112057" x="7789863" y="1990725"/>
          <p14:tracePt t="112069" x="7789863" y="1998663"/>
          <p14:tracePt t="112075" x="7789863" y="2014538"/>
          <p14:tracePt t="112084" x="7789863" y="2030413"/>
          <p14:tracePt t="112091" x="7789863" y="2046288"/>
          <p14:tracePt t="112097" x="7789863" y="2063750"/>
          <p14:tracePt t="112106" x="7789863" y="2087563"/>
          <p14:tracePt t="112113" x="7789863" y="2103438"/>
          <p14:tracePt t="112122" x="7789863" y="2111375"/>
          <p14:tracePt t="112130" x="7789863" y="2135188"/>
          <p14:tracePt t="112142" x="7789863" y="2151063"/>
          <p14:tracePt t="112146" x="7789863" y="2159000"/>
          <p14:tracePt t="112162" x="7789863" y="2168525"/>
          <p14:tracePt t="112172" x="7789863" y="2184400"/>
          <p14:tracePt t="112179" x="7789863" y="2192338"/>
          <p14:tracePt t="112194" x="7781925" y="2192338"/>
          <p14:tracePt t="112203" x="7781925" y="2200275"/>
          <p14:tracePt t="112210" x="7764463" y="2208213"/>
          <p14:tracePt t="112218" x="7748588" y="2208213"/>
          <p14:tracePt t="112226" x="7740650" y="2216150"/>
          <p14:tracePt t="112237" x="7732713" y="2216150"/>
          <p14:tracePt t="112245" x="7708900" y="2232025"/>
          <p14:tracePt t="112250" x="7700963" y="2232025"/>
          <p14:tracePt t="112260" x="7685088" y="2239963"/>
          <p14:tracePt t="112267" x="7659688" y="2239963"/>
          <p14:tracePt t="112277" x="7635875" y="2247900"/>
          <p14:tracePt t="112283" x="7604125" y="2247900"/>
          <p14:tracePt t="112293" x="7580313" y="2255838"/>
          <p14:tracePt t="112301" x="7539038" y="2255838"/>
          <p14:tracePt t="112310" x="7499350" y="2255838"/>
          <p14:tracePt t="112317" x="7475538" y="2255838"/>
          <p14:tracePt t="112323" x="7450138" y="2255838"/>
          <p14:tracePt t="112334" x="7426325" y="2247900"/>
          <p14:tracePt t="112343" x="7402513" y="2232025"/>
          <p14:tracePt t="112348" x="7386638" y="2208213"/>
          <p14:tracePt t="112355" x="7378700" y="2200275"/>
          <p14:tracePt t="112363" x="7370763" y="2184400"/>
          <p14:tracePt t="112376" x="7370763" y="2168525"/>
          <p14:tracePt t="112380" x="7370763" y="2151063"/>
          <p14:tracePt t="112387" x="7353300" y="2143125"/>
          <p14:tracePt t="112395" x="7353300" y="2135188"/>
          <p14:tracePt t="112410" x="7353300" y="2119313"/>
          <p14:tracePt t="112417" x="7353300" y="2111375"/>
          <p14:tracePt t="112426" x="7353300" y="2103438"/>
          <p14:tracePt t="112430" x="7353300" y="2087563"/>
          <p14:tracePt t="112443" x="7370763" y="2079625"/>
          <p14:tracePt t="112449" x="7370763" y="2063750"/>
          <p14:tracePt t="112461" x="7394575" y="2038350"/>
          <p14:tracePt t="112483" x="7426325" y="2014538"/>
          <p14:tracePt t="112490" x="7434263" y="2006600"/>
          <p14:tracePt t="112501" x="7458075" y="1990725"/>
          <p14:tracePt t="112509" x="7483475" y="1990725"/>
          <p14:tracePt t="112518" x="7499350" y="1982788"/>
          <p14:tracePt t="112524" x="7507288" y="1966913"/>
          <p14:tracePt t="112535" x="7523163" y="1966913"/>
          <p14:tracePt t="112542" x="7531100" y="1958975"/>
          <p14:tracePt t="112551" x="7546975" y="1949450"/>
          <p14:tracePt t="112557" x="7554913" y="1949450"/>
          <p14:tracePt t="112564" x="7562850" y="1941513"/>
          <p14:tracePt t="112572" x="7580313" y="1941513"/>
          <p14:tracePt t="112580" x="7596188" y="1941513"/>
          <p14:tracePt t="112588" x="7612063" y="1933575"/>
          <p14:tracePt t="112600" x="7635875" y="1933575"/>
          <p14:tracePt t="112608" x="7659688" y="1933575"/>
          <p14:tracePt t="112618" x="7685088" y="1933575"/>
          <p14:tracePt t="112624" x="7700963" y="1933575"/>
          <p14:tracePt t="112635" x="7716838" y="1941513"/>
          <p14:tracePt t="112642" x="7748588" y="1941513"/>
          <p14:tracePt t="112646" x="7764463" y="1949450"/>
          <p14:tracePt t="112654" x="7781925" y="1958975"/>
          <p14:tracePt t="112661" x="7789863" y="1958975"/>
          <p14:tracePt t="112673" x="7797800" y="1958975"/>
          <p14:tracePt t="112677" x="7797800" y="1966913"/>
          <p14:tracePt t="112685" x="7805738" y="1966913"/>
          <p14:tracePt t="112693" x="7805738" y="1982788"/>
          <p14:tracePt t="112701" x="7813675" y="1990725"/>
          <p14:tracePt t="112709" x="7813675" y="1998663"/>
          <p14:tracePt t="112718" x="7821613" y="2006600"/>
          <p14:tracePt t="112725" x="7821613" y="2014538"/>
          <p14:tracePt t="112734" x="7821613" y="2038350"/>
          <p14:tracePt t="112741" x="7837488" y="2046288"/>
          <p14:tracePt t="112751" x="7837488" y="2063750"/>
          <p14:tracePt t="112757" x="7837488" y="2079625"/>
          <p14:tracePt t="112768" x="7837488" y="2087563"/>
          <p14:tracePt t="112774" x="7837488" y="2103438"/>
          <p14:tracePt t="112784" x="7837488" y="2111375"/>
          <p14:tracePt t="112790" x="7837488" y="2135188"/>
          <p14:tracePt t="112804" x="7837488" y="2143125"/>
          <p14:tracePt t="112808" x="7821613" y="2168525"/>
          <p14:tracePt t="112818" x="7821613" y="2184400"/>
          <p14:tracePt t="112826" x="7813675" y="2200275"/>
          <p14:tracePt t="112835" x="7805738" y="2208213"/>
          <p14:tracePt t="112842" x="7797800" y="2232025"/>
          <p14:tracePt t="112846" x="7789863" y="2239963"/>
          <p14:tracePt t="112854" x="7781925" y="2247900"/>
          <p14:tracePt t="112868" x="7764463" y="2255838"/>
          <p14:tracePt t="112872" x="7756525" y="2255838"/>
          <p14:tracePt t="112878" x="7748588" y="2255838"/>
          <p14:tracePt t="112886" x="7740650" y="2255838"/>
          <p14:tracePt t="112904" x="7732713" y="2255838"/>
          <p14:tracePt t="112910" x="7716838" y="2255838"/>
          <p14:tracePt t="112919" x="7693025" y="2255838"/>
          <p14:tracePt t="112926" x="7677150" y="2255838"/>
          <p14:tracePt t="112935" x="7659688" y="2255838"/>
          <p14:tracePt t="112943" x="7643813" y="2255838"/>
          <p14:tracePt t="112951" x="7627938" y="2247900"/>
          <p14:tracePt t="112959" x="7604125" y="2239963"/>
          <p14:tracePt t="112970" x="7596188" y="2239963"/>
          <p14:tracePt t="112975" x="7580313" y="2232025"/>
          <p14:tracePt t="112985" x="7562850" y="2208213"/>
          <p14:tracePt t="112991" x="7554913" y="2208213"/>
          <p14:tracePt t="113001" x="7546975" y="2200275"/>
          <p14:tracePt t="113007" x="7546975" y="2192338"/>
          <p14:tracePt t="113023" x="7539038" y="2192338"/>
          <p14:tracePt t="113032" x="7539038" y="2184400"/>
          <p14:tracePt t="113111" x="7539038" y="2168525"/>
          <p14:tracePt t="113218" x="7539038" y="2159000"/>
          <p14:tracePt t="113308" x="7539038" y="2151063"/>
          <p14:tracePt t="113321" x="7539038" y="2143125"/>
          <p14:tracePt t="113329" x="7546975" y="2135188"/>
          <p14:tracePt t="113337" x="7546975" y="2119313"/>
          <p14:tracePt t="113348" x="7546975" y="2103438"/>
          <p14:tracePt t="113353" x="7554913" y="2095500"/>
          <p14:tracePt t="113361" x="7562850" y="2087563"/>
          <p14:tracePt t="113369" x="7580313" y="2063750"/>
          <p14:tracePt t="113381" x="7588250" y="2054225"/>
          <p14:tracePt t="113386" x="7596188" y="2046288"/>
          <p14:tracePt t="113393" x="7604125" y="2038350"/>
          <p14:tracePt t="113401" x="7627938" y="2030413"/>
          <p14:tracePt t="113412" x="7635875" y="2014538"/>
          <p14:tracePt t="113418" x="7643813" y="2014538"/>
          <p14:tracePt t="113426" x="7659688" y="2006600"/>
          <p14:tracePt t="113434" x="7685088" y="2006600"/>
          <p14:tracePt t="113443" x="7693025" y="1998663"/>
          <p14:tracePt t="113452" x="7708900" y="1998663"/>
          <p14:tracePt t="113459" x="7732713" y="1998663"/>
          <p14:tracePt t="113468" x="7748588" y="1998663"/>
          <p14:tracePt t="113475" x="7756525" y="1998663"/>
          <p14:tracePt t="113484" x="7781925" y="1998663"/>
          <p14:tracePt t="113491" x="7789863" y="1998663"/>
          <p14:tracePt t="113501" x="7797800" y="1998663"/>
          <p14:tracePt t="113508" x="7805738" y="1998663"/>
          <p14:tracePt t="113514" x="7813675" y="1998663"/>
          <p14:tracePt t="113522" x="7821613" y="1998663"/>
          <p14:tracePt t="113541" x="7837488" y="1998663"/>
          <p14:tracePt t="113546" x="7845425" y="1998663"/>
          <p14:tracePt t="113554" x="7845425" y="2006600"/>
          <p14:tracePt t="113579" x="7853363" y="2014538"/>
          <p14:tracePt t="113587" x="7853363" y="2030413"/>
          <p14:tracePt t="113595" x="7853363" y="2038350"/>
          <p14:tracePt t="113603" x="7861300" y="2054225"/>
          <p14:tracePt t="113614" x="7861300" y="2063750"/>
          <p14:tracePt t="113619" x="7861300" y="2087563"/>
          <p14:tracePt t="113627" x="7861300" y="2095500"/>
          <p14:tracePt t="113635" x="7861300" y="2103438"/>
          <p14:tracePt t="113643" x="7861300" y="2111375"/>
          <p14:tracePt t="113659" x="7861300" y="2119313"/>
          <p14:tracePt t="113692" x="7869238" y="2119313"/>
          <p14:tracePt t="115221" x="7869238" y="2135188"/>
          <p14:tracePt t="115229" x="7869238" y="2143125"/>
          <p14:tracePt t="115239" x="7861300" y="2159000"/>
          <p14:tracePt t="115246" x="7845425" y="2168525"/>
          <p14:tracePt t="115258" x="7821613" y="2192338"/>
          <p14:tracePt t="115263" x="7797800" y="2200275"/>
          <p14:tracePt t="115272" x="7764463" y="2216150"/>
          <p14:tracePt t="115278" x="7732713" y="2232025"/>
          <p14:tracePt t="115291" x="7685088" y="2247900"/>
          <p14:tracePt t="115296" x="7635875" y="2255838"/>
          <p14:tracePt t="115305" x="7596188" y="2263775"/>
          <p14:tracePt t="115310" x="7554913" y="2273300"/>
          <p14:tracePt t="115318" x="7507288" y="2273300"/>
          <p14:tracePt t="115326" x="7491413" y="2273300"/>
          <p14:tracePt t="115333" x="7458075" y="2273300"/>
          <p14:tracePt t="115341" x="7434263" y="2273300"/>
          <p14:tracePt t="115350" x="7402513" y="2273300"/>
          <p14:tracePt t="115357" x="7394575" y="2273300"/>
          <p14:tracePt t="115365" x="7378700" y="2273300"/>
          <p14:tracePt t="115373" x="7353300" y="2273300"/>
          <p14:tracePt t="115383" x="7345363" y="2273300"/>
          <p14:tracePt t="115390" x="7337425" y="2263775"/>
          <p14:tracePt t="115397" x="7329488" y="2255838"/>
          <p14:tracePt t="115415" x="7329488" y="2247900"/>
          <p14:tracePt t="115422" x="7321550" y="2247900"/>
          <p14:tracePt t="115430" x="7321550" y="2239963"/>
          <p14:tracePt t="115542" x="7321550" y="2232025"/>
          <p14:tracePt t="115883" x="7305675" y="2232025"/>
          <p14:tracePt t="115888" x="7297738" y="2232025"/>
          <p14:tracePt t="115897" x="7281863" y="2232025"/>
          <p14:tracePt t="115905" x="7248525" y="2247900"/>
          <p14:tracePt t="115914" x="7240588" y="2247900"/>
          <p14:tracePt t="115922" x="7224713" y="2255838"/>
          <p14:tracePt t="115931" x="7185025" y="2263775"/>
          <p14:tracePt t="115937" x="7159625" y="2263775"/>
          <p14:tracePt t="115947" x="7135813" y="2273300"/>
          <p14:tracePt t="115954" x="7096125" y="2273300"/>
          <p14:tracePt t="115964" x="7064375" y="2273300"/>
          <p14:tracePt t="115970" x="7031038" y="2273300"/>
          <p14:tracePt t="115980" x="6991350" y="2273300"/>
          <p14:tracePt t="115988" x="6958013" y="2273300"/>
          <p14:tracePt t="115997" x="6926263" y="2273300"/>
          <p14:tracePt t="116002" x="6910388" y="2273300"/>
          <p14:tracePt t="116009" x="6878638" y="2263775"/>
          <p14:tracePt t="116017" x="6862763" y="2247900"/>
          <p14:tracePt t="116025" x="6829425" y="2239963"/>
          <p14:tracePt t="116034" x="6813550" y="2232025"/>
          <p14:tracePt t="116041" x="6797675" y="2208213"/>
          <p14:tracePt t="116054" x="6781800" y="2200275"/>
          <p14:tracePt t="116058" x="6773863" y="2184400"/>
          <p14:tracePt t="116065" x="6765925" y="2159000"/>
          <p14:tracePt t="116074" x="6757988" y="2135188"/>
          <p14:tracePt t="116090" x="6757988" y="2103438"/>
          <p14:tracePt t="116098" x="6757988" y="2095500"/>
          <p14:tracePt t="116106" x="6757988" y="2079625"/>
          <p14:tracePt t="116122" x="6765925" y="2046288"/>
          <p14:tracePt t="116130" x="6773863" y="2030413"/>
          <p14:tracePt t="116139" x="6781800" y="2014538"/>
          <p14:tracePt t="116146" x="6797675" y="2006600"/>
          <p14:tracePt t="116158" x="6805613" y="1998663"/>
          <p14:tracePt t="116163" x="6813550" y="1990725"/>
          <p14:tracePt t="116172" x="6829425" y="1982788"/>
          <p14:tracePt t="116178" x="6837363" y="1982788"/>
          <p14:tracePt t="116189" x="6862763" y="1982788"/>
          <p14:tracePt t="116196" x="6870700" y="1982788"/>
          <p14:tracePt t="116205" x="6878638" y="1982788"/>
          <p14:tracePt t="116212" x="6886575" y="1982788"/>
          <p14:tracePt t="116226" x="6902450" y="1982788"/>
          <p14:tracePt t="116259" x="6910388" y="1982788"/>
          <p14:tracePt t="116323" x="6910388" y="1990725"/>
          <p14:tracePt t="116339" x="6902450" y="1998663"/>
          <p14:tracePt t="116349" x="6886575" y="1998663"/>
          <p14:tracePt t="116356" x="6878638" y="1998663"/>
          <p14:tracePt t="116363" x="6870700" y="1998663"/>
          <p14:tracePt t="116373" x="6862763" y="1998663"/>
          <p14:tracePt t="116380" x="6853238" y="1990725"/>
          <p14:tracePt t="116395" x="6837363" y="1966913"/>
          <p14:tracePt t="116405" x="6837363" y="1958975"/>
          <p14:tracePt t="116413" x="6829425" y="1949450"/>
          <p14:tracePt t="116429" x="6829425" y="1941513"/>
          <p14:tracePt t="116445" x="6829425" y="1933575"/>
          <p14:tracePt t="116484" x="6837363" y="1933575"/>
          <p14:tracePt t="116500" x="6837363" y="1941513"/>
          <p14:tracePt t="116509" x="6853238" y="1941513"/>
          <p14:tracePt t="116524" x="6853238" y="1949450"/>
          <p14:tracePt t="116597" x="6853238" y="1958975"/>
          <p14:tracePt t="116653" x="6837363" y="1958975"/>
          <p14:tracePt t="116693" x="6837363" y="1949450"/>
          <p14:tracePt t="116758" x="6853238" y="1949450"/>
          <p14:tracePt t="116768" x="6870700" y="1949450"/>
          <p14:tracePt t="116775" x="6878638" y="1949450"/>
          <p14:tracePt t="116790" x="6886575" y="1949450"/>
          <p14:tracePt t="116798" x="6902450" y="1949450"/>
          <p14:tracePt t="116822" x="6910388" y="1949450"/>
          <p14:tracePt t="116895" x="6910388" y="1958975"/>
          <p14:tracePt t="116904" x="6918325" y="1958975"/>
          <p14:tracePt t="116927" x="6926263" y="1966913"/>
          <p14:tracePt t="116946" x="6926263" y="1982788"/>
          <p14:tracePt t="116959" x="6934200" y="1982788"/>
          <p14:tracePt t="116967" x="6934200" y="1990725"/>
          <p14:tracePt t="116991" x="6934200" y="1998663"/>
          <p14:tracePt t="116999" x="6934200" y="2014538"/>
          <p14:tracePt t="117010" x="6942138" y="2030413"/>
          <p14:tracePt t="117016" x="6942138" y="2046288"/>
          <p14:tracePt t="117023" x="6942138" y="2054225"/>
          <p14:tracePt t="117031" x="6942138" y="2079625"/>
          <p14:tracePt t="117040" x="6942138" y="2087563"/>
          <p14:tracePt t="117050" x="6942138" y="2095500"/>
          <p14:tracePt t="117056" x="6942138" y="2103438"/>
          <p14:tracePt t="117080" x="6942138" y="2111375"/>
          <p14:tracePt t="117122" x="6942138" y="2119313"/>
          <p14:tracePt t="117137" x="6942138" y="2135188"/>
          <p14:tracePt t="117152" x="6942138" y="2143125"/>
          <p14:tracePt t="117162" x="6942138" y="2151063"/>
          <p14:tracePt t="117184" x="6942138" y="2159000"/>
          <p14:tracePt t="117217" x="6934200" y="2168525"/>
          <p14:tracePt t="117225" x="6926263" y="2168525"/>
          <p14:tracePt t="117242" x="6902450" y="2184400"/>
          <p14:tracePt t="117250" x="6886575" y="2192338"/>
          <p14:tracePt t="117260" x="6878638" y="2192338"/>
          <p14:tracePt t="117267" x="6870700" y="2200275"/>
          <p14:tracePt t="117276" x="6862763" y="2200275"/>
          <p14:tracePt t="117289" x="6853238" y="2208213"/>
          <p14:tracePt t="117306" x="6829425" y="2208213"/>
          <p14:tracePt t="117321" x="6821488" y="2208213"/>
          <p14:tracePt t="117329" x="6813550" y="2192338"/>
          <p14:tracePt t="117337" x="6805613" y="2192338"/>
          <p14:tracePt t="117347" x="6805613" y="2184400"/>
          <p14:tracePt t="117353" x="6797675" y="2168525"/>
          <p14:tracePt t="117361" x="6781800" y="2159000"/>
          <p14:tracePt t="117373" x="6781800" y="2151063"/>
          <p14:tracePt t="117380" x="6773863" y="2151063"/>
          <p14:tracePt t="117386" x="6773863" y="2143125"/>
          <p14:tracePt t="117394" x="6773863" y="2135188"/>
          <p14:tracePt t="117402" x="6773863" y="2119313"/>
          <p14:tracePt t="117411" x="6773863" y="2111375"/>
          <p14:tracePt t="117418" x="6773863" y="2103438"/>
          <p14:tracePt t="117426" x="6773863" y="2095500"/>
          <p14:tracePt t="117434" x="6773863" y="2079625"/>
          <p14:tracePt t="117444" x="6773863" y="2054225"/>
          <p14:tracePt t="117450" x="6781800" y="2046288"/>
          <p14:tracePt t="117460" x="6797675" y="2030413"/>
          <p14:tracePt t="117467" x="6797675" y="2014538"/>
          <p14:tracePt t="117477" x="6805613" y="2006600"/>
          <p14:tracePt t="117482" x="6805613" y="1990725"/>
          <p14:tracePt t="117493" x="6813550" y="1982788"/>
          <p14:tracePt t="117500" x="6813550" y="1966913"/>
          <p14:tracePt t="117515" x="6821488" y="1958975"/>
          <p14:tracePt t="117530" x="6821488" y="1949450"/>
          <p14:tracePt t="117543" x="6829425" y="1949450"/>
          <p14:tracePt t="117549" x="6829425" y="1941513"/>
          <p14:tracePt t="117564" x="6837363" y="1941513"/>
          <p14:tracePt t="117577" x="6853238" y="1933575"/>
          <p14:tracePt t="117582" x="6862763" y="1933575"/>
          <p14:tracePt t="117595" x="6878638" y="1925638"/>
          <p14:tracePt t="117605" x="6886575" y="1925638"/>
          <p14:tracePt t="117611" x="6902450" y="1925638"/>
          <p14:tracePt t="117619" x="6910388" y="1925638"/>
          <p14:tracePt t="117627" x="6918325" y="1925638"/>
          <p14:tracePt t="117635" x="6926263" y="1925638"/>
          <p14:tracePt t="117651" x="6934200" y="1925638"/>
          <p14:tracePt t="117659" x="6934200" y="1933575"/>
          <p14:tracePt t="117668" x="6942138" y="1941513"/>
          <p14:tracePt t="117685" x="6942138" y="1949450"/>
          <p14:tracePt t="117692" x="6942138" y="1958975"/>
          <p14:tracePt t="117701" x="6958013" y="1966913"/>
          <p14:tracePt t="117710" x="6958013" y="1990725"/>
          <p14:tracePt t="117718" x="6958013" y="1998663"/>
          <p14:tracePt t="117724" x="6967538" y="2014538"/>
          <p14:tracePt t="117735" x="6967538" y="2030413"/>
          <p14:tracePt t="117743" x="6967538" y="2046288"/>
          <p14:tracePt t="117751" x="6967538" y="2079625"/>
          <p14:tracePt t="117758" x="6967538" y="2087563"/>
          <p14:tracePt t="117764" x="6967538" y="2103438"/>
          <p14:tracePt t="117772" x="6967538" y="2119313"/>
          <p14:tracePt t="117785" x="6967538" y="2143125"/>
          <p14:tracePt t="117791" x="6967538" y="2151063"/>
          <p14:tracePt t="117796" x="6967538" y="2168525"/>
          <p14:tracePt t="117807" x="6967538" y="2184400"/>
          <p14:tracePt t="117812" x="6967538" y="2192338"/>
          <p14:tracePt t="117836" x="6958013" y="2200275"/>
          <p14:tracePt t="117845" x="6958013" y="2208213"/>
          <p14:tracePt t="117868" x="6942138" y="2216150"/>
          <p14:tracePt t="117900" x="6942138" y="2232025"/>
          <p14:tracePt t="117925" x="6934200" y="2239963"/>
          <p14:tracePt t="118367" x="6926263" y="2239963"/>
          <p14:tracePt t="118394" x="6918325" y="2239963"/>
          <p14:tracePt t="118421" x="6910388" y="2239963"/>
          <p14:tracePt t="118442" x="6902450" y="2239963"/>
          <p14:tracePt t="118461" x="6886575" y="2239963"/>
          <p14:tracePt t="118468" x="6878638" y="2239963"/>
          <p14:tracePt t="118493" x="6870700" y="2239963"/>
          <p14:tracePt t="118519" x="6862763" y="2232025"/>
          <p14:tracePt t="118536" x="6862763" y="2216150"/>
          <p14:tracePt t="118559" x="6853238" y="2208213"/>
          <p14:tracePt t="118570" x="6837363" y="2200275"/>
          <p14:tracePt t="118587" x="6837363" y="2184400"/>
          <p14:tracePt t="118593" x="6829425" y="2168525"/>
          <p14:tracePt t="118602" x="6829425" y="2151063"/>
          <p14:tracePt t="118609" x="6829425" y="2135188"/>
          <p14:tracePt t="118621" x="6829425" y="2119313"/>
          <p14:tracePt t="118625" x="6829425" y="2103438"/>
          <p14:tracePt t="118636" x="6829425" y="2087563"/>
          <p14:tracePt t="118642" x="6837363" y="2079625"/>
          <p14:tracePt t="118654" x="6853238" y="2054225"/>
          <p14:tracePt t="118659" x="6862763" y="2046288"/>
          <p14:tracePt t="118669" x="6862763" y="2030413"/>
          <p14:tracePt t="118676" x="6878638" y="2006600"/>
          <p14:tracePt t="118687" x="6878638" y="1998663"/>
          <p14:tracePt t="118692" x="6886575" y="1990725"/>
          <p14:tracePt t="118703" x="6886575" y="1966913"/>
          <p14:tracePt t="118709" x="6886575" y="1958975"/>
          <p14:tracePt t="118719" x="6902450" y="1949450"/>
          <p14:tracePt t="118726" x="6902450" y="1941513"/>
          <p14:tracePt t="118736" x="6902450" y="1933575"/>
          <p14:tracePt t="118742" x="6902450" y="1925638"/>
          <p14:tracePt t="118754" x="6910388" y="1909763"/>
          <p14:tracePt t="118770" x="6918325" y="1901825"/>
          <p14:tracePt t="118799" x="6926263" y="1901825"/>
          <p14:tracePt t="118826" x="6934200" y="1901825"/>
          <p14:tracePt t="118899" x="6934200" y="1909763"/>
          <p14:tracePt t="118910" x="6934200" y="1925638"/>
          <p14:tracePt t="118917" x="6934200" y="1941513"/>
          <p14:tracePt t="118926" x="6934200" y="1949450"/>
          <p14:tracePt t="118931" x="6934200" y="1966913"/>
          <p14:tracePt t="118939" x="6934200" y="1982788"/>
          <p14:tracePt t="118948" x="6934200" y="1998663"/>
          <p14:tracePt t="118956" x="6934200" y="2014538"/>
          <p14:tracePt t="118966" x="6934200" y="2038350"/>
          <p14:tracePt t="118971" x="6934200" y="2054225"/>
          <p14:tracePt t="118982" x="6934200" y="2079625"/>
          <p14:tracePt t="118989" x="6934200" y="2087563"/>
          <p14:tracePt t="118998" x="6934200" y="2095500"/>
          <p14:tracePt t="119004" x="6934200" y="2111375"/>
          <p14:tracePt t="119014" x="6934200" y="2119313"/>
          <p14:tracePt t="119031" x="6934200" y="2135188"/>
          <p14:tracePt t="119046" x="6934200" y="2143125"/>
          <p14:tracePt t="119063" x="6934200" y="2151063"/>
          <p14:tracePt t="119089" x="6934200" y="2159000"/>
          <p14:tracePt t="119172" x="6934200" y="2168525"/>
          <p14:tracePt t="120388" x="6942138" y="2168525"/>
          <p14:tracePt t="120429" x="6942138" y="2184400"/>
          <p14:tracePt t="120455" x="6958013" y="2192338"/>
          <p14:tracePt t="120462" x="6958013" y="2200275"/>
          <p14:tracePt t="120468" x="6958013" y="2208213"/>
          <p14:tracePt t="120476" x="6958013" y="2216150"/>
          <p14:tracePt t="120489" x="6958013" y="2232025"/>
          <p14:tracePt t="120500" x="6958013" y="2239963"/>
          <p14:tracePt t="120521" x="6958013" y="2247900"/>
          <p14:tracePt t="120525" x="6942138" y="2247900"/>
          <p14:tracePt t="120533" x="6934200" y="2247900"/>
          <p14:tracePt t="120541" x="6926263" y="2239963"/>
          <p14:tracePt t="120549" x="6918325" y="2232025"/>
          <p14:tracePt t="120560" x="6910388" y="2208213"/>
          <p14:tracePt t="120565" x="6902450" y="2200275"/>
          <p14:tracePt t="120573" x="6886575" y="2184400"/>
          <p14:tracePt t="120581" x="6886575" y="2159000"/>
          <p14:tracePt t="120589" x="6878638" y="2143125"/>
          <p14:tracePt t="120597" x="6878638" y="2135188"/>
          <p14:tracePt t="120605" x="6878638" y="2111375"/>
          <p14:tracePt t="120614" x="6878638" y="2103438"/>
          <p14:tracePt t="120621" x="6878638" y="2095500"/>
          <p14:tracePt t="120637" x="6878638" y="2079625"/>
          <p14:tracePt t="120647" x="6870700" y="2063750"/>
          <p14:tracePt t="120654" x="6870700" y="2054225"/>
          <p14:tracePt t="120664" x="6870700" y="2038350"/>
          <p14:tracePt t="120670" x="6870700" y="2030413"/>
          <p14:tracePt t="120680" x="6862763" y="2014538"/>
          <p14:tracePt t="120689" x="6862763" y="2006600"/>
          <p14:tracePt t="120697" x="6862763" y="1998663"/>
          <p14:tracePt t="120702" x="6862763" y="1990725"/>
          <p14:tracePt t="120718" x="6862763" y="1982788"/>
          <p14:tracePt t="120782" x="6862763" y="1990725"/>
          <p14:tracePt t="120790" x="6862763" y="1998663"/>
          <p14:tracePt t="120806" x="6862763" y="2006600"/>
          <p14:tracePt t="120822" x="6862763" y="2014538"/>
          <p14:tracePt t="120857" x="6862763" y="2030413"/>
          <p14:tracePt t="120871" x="6862763" y="2046288"/>
          <p14:tracePt t="120880" x="6862763" y="2054225"/>
          <p14:tracePt t="120887" x="6862763" y="2063750"/>
          <p14:tracePt t="120895" x="6862763" y="2087563"/>
          <p14:tracePt t="120903" x="6862763" y="2095500"/>
          <p14:tracePt t="120911" x="6853238" y="2103438"/>
          <p14:tracePt t="120920" x="6853238" y="2111375"/>
          <p14:tracePt t="120927" x="6853238" y="2119313"/>
          <p14:tracePt t="120935" x="6853238" y="2135188"/>
          <p14:tracePt t="120953" x="6853238" y="2143125"/>
          <p14:tracePt t="120968" x="6853238" y="2151063"/>
          <p14:tracePt t="120975" x="6837363" y="2151063"/>
          <p14:tracePt t="120992" x="6837363" y="2159000"/>
          <p14:tracePt t="121049" x="6853238" y="2159000"/>
          <p14:tracePt t="121064" x="6862763" y="2159000"/>
          <p14:tracePt t="121072" x="6862763" y="2151063"/>
          <p14:tracePt t="121080" x="6870700" y="2151063"/>
          <p14:tracePt t="121100" x="6878638" y="2151063"/>
          <p14:tracePt t="121104" x="6878638" y="2143125"/>
          <p14:tracePt t="121128" x="6886575" y="2143125"/>
          <p14:tracePt t="121155" x="6886575" y="2135188"/>
          <p14:tracePt t="121160" x="6902450" y="2135188"/>
          <p14:tracePt t="121193" x="6902450" y="2119313"/>
          <p14:tracePt t="121259" x="6910388" y="2119313"/>
          <p14:tracePt t="121700" x="6918325" y="2119313"/>
          <p14:tracePt t="121708" x="6942138" y="2119313"/>
          <p14:tracePt t="121716" x="6967538" y="2111375"/>
          <p14:tracePt t="121724" x="6983413" y="2103438"/>
          <p14:tracePt t="121732" x="7007225" y="2103438"/>
          <p14:tracePt t="121740" x="7023100" y="2095500"/>
          <p14:tracePt t="121748" x="7046913" y="2095500"/>
          <p14:tracePt t="121756" x="7064375" y="2087563"/>
          <p14:tracePt t="121764" x="7080250" y="2087563"/>
          <p14:tracePt t="121772" x="7088188" y="2087563"/>
          <p14:tracePt t="121781" x="7096125" y="2087563"/>
          <p14:tracePt t="121788" x="7112000" y="2087563"/>
          <p14:tracePt t="121798" x="7119938" y="2087563"/>
          <p14:tracePt t="121804" x="7127875" y="2087563"/>
          <p14:tracePt t="121828" x="7135813" y="2087563"/>
          <p14:tracePt t="121842" x="7135813" y="2079625"/>
          <p14:tracePt t="121866" x="7143750" y="2063750"/>
          <p14:tracePt t="121885" x="7159625" y="2054225"/>
          <p14:tracePt t="121902" x="7169150" y="2054225"/>
          <p14:tracePt t="121933" x="7177088" y="2054225"/>
          <p14:tracePt t="121998" x="7177088" y="2046288"/>
          <p14:tracePt t="122021" x="7185025" y="2046288"/>
          <p14:tracePt t="122070" x="7192963" y="2046288"/>
          <p14:tracePt t="122096" x="7200900" y="2046288"/>
          <p14:tracePt t="122112" x="7216775" y="2046288"/>
          <p14:tracePt t="122118" x="7224713" y="2046288"/>
          <p14:tracePt t="122126" x="7232650" y="2046288"/>
          <p14:tracePt t="122135" x="7240588" y="2038350"/>
          <p14:tracePt t="122143" x="7248525" y="2038350"/>
          <p14:tracePt t="122151" x="7265988" y="2038350"/>
          <p14:tracePt t="122168" x="7273925" y="2038350"/>
          <p14:tracePt t="122183" x="7281863" y="2038350"/>
          <p14:tracePt t="122191" x="7289800" y="2038350"/>
          <p14:tracePt t="122203" x="7297738" y="2038350"/>
          <p14:tracePt t="122222" x="7337425" y="2038350"/>
          <p14:tracePt t="122226" x="7345363" y="2038350"/>
          <p14:tracePt t="122234" x="7378700" y="2038350"/>
          <p14:tracePt t="122239" x="7386638" y="2038350"/>
          <p14:tracePt t="122247" x="7402513" y="2046288"/>
          <p14:tracePt t="122256" x="7418388" y="2046288"/>
          <p14:tracePt t="122274" x="7426325" y="2054225"/>
          <p14:tracePt t="122279" x="7434263" y="2054225"/>
          <p14:tracePt t="122368" x="7426325" y="2054225"/>
          <p14:tracePt t="122384" x="7426325" y="2063750"/>
          <p14:tracePt t="122406" x="7418388" y="2063750"/>
          <p14:tracePt t="122416" x="7418388" y="2079625"/>
          <p14:tracePt t="122441" x="7402513" y="2079625"/>
          <p14:tracePt t="122505" x="7402513" y="2087563"/>
          <p14:tracePt t="122514" x="7394575" y="2087563"/>
          <p14:tracePt t="122546" x="7394575" y="2095500"/>
          <p14:tracePt t="122837" x="7394575" y="2087563"/>
          <p14:tracePt t="122883" x="7394575" y="2079625"/>
          <p14:tracePt t="122934" x="7394575" y="2063750"/>
          <p14:tracePt t="122947" x="7394575" y="2054225"/>
          <p14:tracePt t="122963" x="7394575" y="2046288"/>
          <p14:tracePt t="122979" x="7394575" y="2038350"/>
          <p14:tracePt t="122996" x="7394575" y="2030413"/>
          <p14:tracePt t="123020" x="7394575" y="2014538"/>
          <p14:tracePt t="128428" x="7394575" y="2030413"/>
          <p14:tracePt t="128438" x="7394575" y="2054225"/>
          <p14:tracePt t="128448" x="7394575" y="2095500"/>
          <p14:tracePt t="128453" x="7394575" y="2135188"/>
          <p14:tracePt t="128463" x="7394575" y="2159000"/>
          <p14:tracePt t="128471" x="7394575" y="2184400"/>
          <p14:tracePt t="128476" x="7394575" y="2200275"/>
          <p14:tracePt t="128484" x="7394575" y="2208213"/>
          <p14:tracePt t="128493" x="7394575" y="2232025"/>
          <p14:tracePt t="128503" x="7394575" y="2247900"/>
          <p14:tracePt t="128512" x="7394575" y="2255838"/>
          <p14:tracePt t="128517" x="7386638" y="2255838"/>
          <p14:tracePt t="128533" x="7378700" y="2255838"/>
          <p14:tracePt t="128541" x="7370763" y="2255838"/>
          <p14:tracePt t="128549" x="7353300" y="2255838"/>
          <p14:tracePt t="128565" x="7345363" y="2255838"/>
          <p14:tracePt t="128581" x="7337425" y="2255838"/>
          <p14:tracePt t="128678" x="7345363" y="2247900"/>
          <p14:tracePt t="128695" x="7353300" y="2247900"/>
          <p14:tracePt t="128710" x="7370763" y="2247900"/>
          <p14:tracePt t="128718" x="7378700" y="2247900"/>
          <p14:tracePt t="128726" x="7386638" y="2247900"/>
          <p14:tracePt t="128742" x="7402513" y="2247900"/>
          <p14:tracePt t="128750" x="7418388" y="2247900"/>
          <p14:tracePt t="128758" x="7426325" y="2255838"/>
          <p14:tracePt t="128772" x="7434263" y="2255838"/>
          <p14:tracePt t="128776" x="7442200" y="2263775"/>
          <p14:tracePt t="128790" x="7450138" y="2273300"/>
          <p14:tracePt t="128800" x="7458075" y="2273300"/>
          <p14:tracePt t="128822" x="7475538" y="2273300"/>
          <p14:tracePt t="128833" x="7483475" y="2273300"/>
          <p14:tracePt t="128839" x="7483475" y="2289175"/>
          <p14:tracePt t="128846" x="7491413" y="2289175"/>
          <p14:tracePt t="128855" x="7499350" y="2289175"/>
          <p14:tracePt t="128866" x="7507288" y="2297113"/>
          <p14:tracePt t="128871" x="7523163" y="2305050"/>
          <p14:tracePt t="128880" x="7531100" y="2305050"/>
          <p14:tracePt t="128888" x="7539038" y="2312988"/>
          <p14:tracePt t="128904" x="7546975" y="2320925"/>
          <p14:tracePt t="128935" x="7546975" y="2336800"/>
          <p14:tracePt t="134017" x="7580313" y="2336800"/>
          <p14:tracePt t="134025" x="7627938" y="2336800"/>
          <p14:tracePt t="134034" x="7685088" y="2336800"/>
          <p14:tracePt t="134039" x="7740650" y="2352675"/>
          <p14:tracePt t="134056" x="7845425" y="2393950"/>
          <p14:tracePt t="134063" x="7886700" y="2417763"/>
          <p14:tracePt t="134073" x="7910513" y="2441575"/>
          <p14:tracePt t="134080" x="7934325" y="2449513"/>
          <p14:tracePt t="134090" x="7974013" y="2473325"/>
          <p14:tracePt t="134096" x="8007350" y="2506663"/>
          <p14:tracePt t="134108" x="8039100" y="2538413"/>
          <p14:tracePt t="134113" x="8054975" y="2570163"/>
          <p14:tracePt t="134124" x="8062913" y="2603500"/>
          <p14:tracePt t="134130" x="8062913" y="2627313"/>
          <p14:tracePt t="134140" x="8062913" y="2667000"/>
          <p14:tracePt t="134146" x="8062913" y="2700338"/>
          <p14:tracePt t="134156" x="8062913" y="2732088"/>
          <p14:tracePt t="134164" x="8062913" y="2755900"/>
          <p14:tracePt t="134173" x="8062913" y="2805113"/>
          <p14:tracePt t="134179" x="8062913" y="2828925"/>
          <p14:tracePt t="134190" x="8054975" y="2860675"/>
          <p14:tracePt t="134196" x="8047038" y="2884488"/>
          <p14:tracePt t="134206" x="8047038" y="2909888"/>
          <p14:tracePt t="134213" x="8023225" y="2949575"/>
          <p14:tracePt t="134224" x="8007350" y="2965450"/>
          <p14:tracePt t="134225" x="7999413" y="2981325"/>
          <p14:tracePt t="134232" x="7991475" y="3005138"/>
          <p14:tracePt t="134241" x="7974013" y="3022600"/>
          <p14:tracePt t="134257" x="7950200" y="3062288"/>
          <p14:tracePt t="134265" x="7934325" y="3078163"/>
          <p14:tracePt t="134273" x="7910513" y="3086100"/>
          <p14:tracePt t="134280" x="7894638" y="3109913"/>
          <p14:tracePt t="134291" x="7886700" y="3109913"/>
          <p14:tracePt t="134297" x="7853363" y="3135313"/>
          <p14:tracePt t="134313" x="7813675" y="3159125"/>
          <p14:tracePt t="134323" x="7797800" y="3175000"/>
          <p14:tracePt t="134331" x="7781925" y="3182938"/>
          <p14:tracePt t="134339" x="7756525" y="3190875"/>
          <p14:tracePt t="134347" x="7732713" y="3190875"/>
          <p14:tracePt t="134358" x="7700963" y="3206750"/>
          <p14:tracePt t="134363" x="7677150" y="3214688"/>
          <p14:tracePt t="134373" x="7635875" y="3214688"/>
          <p14:tracePt t="134380" x="7596188" y="3224213"/>
          <p14:tracePt t="134391" x="7546975" y="3224213"/>
          <p14:tracePt t="134396" x="7523163" y="3224213"/>
          <p14:tracePt t="134406" x="7491413" y="3224213"/>
          <p14:tracePt t="134415" x="7458075" y="3224213"/>
          <p14:tracePt t="134423" x="7434263" y="3224213"/>
          <p14:tracePt t="134429" x="7426325" y="3224213"/>
          <p14:tracePt t="134440" x="7402513" y="3224213"/>
          <p14:tracePt t="134446" x="7386638" y="3224213"/>
          <p14:tracePt t="134458" x="7378700" y="3224213"/>
          <p14:tracePt t="134699" x="7394575" y="3224213"/>
          <p14:tracePt t="134708" x="7418388" y="3224213"/>
          <p14:tracePt t="134715" x="7434263" y="3224213"/>
          <p14:tracePt t="134723" x="7450138" y="3224213"/>
          <p14:tracePt t="134731" x="7475538" y="3224213"/>
          <p14:tracePt t="134739" x="7491413" y="3214688"/>
          <p14:tracePt t="134748" x="7499350" y="3214688"/>
          <p14:tracePt t="134755" x="7523163" y="3206750"/>
          <p14:tracePt t="134764" x="7531100" y="3190875"/>
          <p14:tracePt t="134772" x="7546975" y="3190875"/>
          <p14:tracePt t="134781" x="7546975" y="3182938"/>
          <p14:tracePt t="134788" x="7554913" y="3182938"/>
          <p14:tracePt t="134820" x="7546975" y="3182938"/>
          <p14:tracePt t="134829" x="7531100" y="3182938"/>
          <p14:tracePt t="134839" x="7523163" y="3182938"/>
          <p14:tracePt t="134847" x="7499350" y="3182938"/>
          <p14:tracePt t="134855" x="7483475" y="3182938"/>
          <p14:tracePt t="134860" x="7458075" y="3182938"/>
          <p14:tracePt t="134868" x="7442200" y="3182938"/>
          <p14:tracePt t="134878" x="7426325" y="3182938"/>
          <p14:tracePt t="134884" x="7418388" y="3182938"/>
          <p14:tracePt t="134892" x="7402513" y="3182938"/>
          <p14:tracePt t="134900" x="7394575" y="3182938"/>
          <p14:tracePt t="134909" x="7386638" y="3182938"/>
          <p14:tracePt t="134925" x="7378700" y="3182938"/>
          <p14:tracePt t="134933" x="7370763" y="3182938"/>
          <p14:tracePt t="134941" x="7353300" y="3182938"/>
          <p14:tracePt t="134949" x="7345363" y="3182938"/>
          <p14:tracePt t="134957" x="7337425" y="3182938"/>
          <p14:tracePt t="134966" x="7329488" y="3182938"/>
          <p14:tracePt t="134973" x="7305675" y="3167063"/>
          <p14:tracePt t="134981" x="7297738" y="3167063"/>
          <p14:tracePt t="134989" x="7281863" y="3159125"/>
          <p14:tracePt t="134997" x="7273925" y="3143250"/>
          <p14:tracePt t="135008" x="7265988" y="3143250"/>
          <p14:tracePt t="135014" x="7248525" y="3135313"/>
          <p14:tracePt t="135021" x="7240588" y="3135313"/>
          <p14:tracePt t="135031" x="7232650" y="3135313"/>
          <p14:tracePt t="135047" x="7224713" y="3127375"/>
          <p14:tracePt t="135069" x="7216775" y="3127375"/>
          <p14:tracePt t="135083" x="7216775" y="3119438"/>
          <p14:tracePt t="135126" x="7216775" y="3109913"/>
          <p14:tracePt t="135620" x="7224713" y="3109913"/>
          <p14:tracePt t="135658" x="7232650" y="3101975"/>
          <p14:tracePt t="135673" x="7240588" y="3101975"/>
          <p14:tracePt t="135684" x="7240588" y="3086100"/>
          <p14:tracePt t="135689" x="7248525" y="3086100"/>
          <p14:tracePt t="135697" x="7265988" y="3078163"/>
          <p14:tracePt t="135705" x="7273925" y="3070225"/>
          <p14:tracePt t="135713" x="7281863" y="3070225"/>
          <p14:tracePt t="135725" x="7289800" y="3062288"/>
          <p14:tracePt t="135730" x="7297738" y="3062288"/>
          <p14:tracePt t="135737" x="7305675" y="3062288"/>
          <p14:tracePt t="135745" x="7321550" y="3062288"/>
          <p14:tracePt t="135754" x="7321550" y="3054350"/>
          <p14:tracePt t="135770" x="7329488" y="3054350"/>
          <p14:tracePt t="135810" x="7337425" y="3054350"/>
          <p14:tracePt t="135826" x="7337425" y="3038475"/>
          <p14:tracePt t="135842" x="7345363" y="3038475"/>
          <p14:tracePt t="135874" x="7353300" y="3038475"/>
          <p14:tracePt t="136703" x="7378700" y="3038475"/>
          <p14:tracePt t="136711" x="7394575" y="3038475"/>
          <p14:tracePt t="136720" x="7402513" y="3038475"/>
          <p14:tracePt t="136728" x="7426325" y="3038475"/>
          <p14:tracePt t="136736" x="7458075" y="3038475"/>
          <p14:tracePt t="136744" x="7499350" y="3054350"/>
          <p14:tracePt t="136752" x="7546975" y="3054350"/>
          <p14:tracePt t="136762" x="7627938" y="3062288"/>
          <p14:tracePt t="136769" x="7659688" y="3070225"/>
          <p14:tracePt t="136776" x="7764463" y="3078163"/>
          <p14:tracePt t="136785" x="7853363" y="3086100"/>
          <p14:tracePt t="136792" x="7934325" y="3109913"/>
          <p14:tracePt t="136802" x="8015288" y="3127375"/>
          <p14:tracePt t="136808" x="8062913" y="3143250"/>
          <p14:tracePt t="136818" x="8151813" y="3167063"/>
          <p14:tracePt t="136825" x="8208963" y="3182938"/>
          <p14:tracePt t="136835" x="8232775" y="3206750"/>
          <p14:tracePt t="136841" x="8297863" y="3224213"/>
          <p14:tracePt t="136851" x="8321675" y="3240088"/>
          <p14:tracePt t="136858" x="8353425" y="3255963"/>
          <p14:tracePt t="136869" x="8369300" y="3263900"/>
          <p14:tracePt t="136874" x="8377238" y="3271838"/>
          <p14:tracePt t="136880" x="8386763" y="3279775"/>
          <p14:tracePt t="136889" x="8402638" y="3287713"/>
          <p14:tracePt t="136901" x="8402638" y="3295650"/>
          <p14:tracePt t="136906" x="8410575" y="3295650"/>
          <p14:tracePt t="136913" x="8410575" y="3311525"/>
          <p14:tracePt t="136921" x="8410575" y="3319463"/>
          <p14:tracePt t="136939" x="8410575" y="3328988"/>
          <p14:tracePt t="136945" x="8410575" y="3336925"/>
          <p14:tracePt t="136953" x="8386763" y="3336925"/>
          <p14:tracePt t="136961" x="8369300" y="3344863"/>
          <p14:tracePt t="136977" x="8353425" y="3360738"/>
          <p14:tracePt t="136978" x="8337550" y="3360738"/>
          <p14:tracePt t="136985" x="8313738" y="3360738"/>
          <p14:tracePt t="136993" x="8297863" y="3360738"/>
          <p14:tracePt t="137003" x="8264525" y="3360738"/>
          <p14:tracePt t="137010" x="8248650" y="3360738"/>
          <p14:tracePt t="137017" x="8208963" y="3360738"/>
          <p14:tracePt t="137026" x="8159750" y="3360738"/>
          <p14:tracePt t="137034" x="8128000" y="3360738"/>
          <p14:tracePt t="137043" x="8096250" y="3344863"/>
          <p14:tracePt t="137050" x="8047038" y="3328988"/>
          <p14:tracePt t="137059" x="8023225" y="3328988"/>
          <p14:tracePt t="137067" x="7991475" y="3319463"/>
          <p14:tracePt t="137077" x="7966075" y="3311525"/>
          <p14:tracePt t="137082" x="7942263" y="3311525"/>
          <p14:tracePt t="137093" x="7934325" y="3295650"/>
          <p14:tracePt t="137100" x="7918450" y="3295650"/>
          <p14:tracePt t="137114" x="7910513" y="3295650"/>
          <p14:tracePt t="137170" x="7918450" y="3295650"/>
          <p14:tracePt t="137259" x="7910513" y="3295650"/>
          <p14:tracePt t="137275" x="7902575" y="3295650"/>
          <p14:tracePt t="137300" x="7894638" y="3295650"/>
          <p14:tracePt t="137315" x="7894638" y="3287713"/>
          <p14:tracePt t="138458" x="7910513" y="3287713"/>
          <p14:tracePt t="138466" x="7950200" y="3319463"/>
          <p14:tracePt t="138479" x="7974013" y="3360738"/>
          <p14:tracePt t="138484" x="8007350" y="3408363"/>
          <p14:tracePt t="138490" x="8047038" y="3465513"/>
          <p14:tracePt t="138499" x="8104188" y="3586163"/>
          <p14:tracePt t="138508" x="8120063" y="3667125"/>
          <p14:tracePt t="138514" x="8167688" y="3819525"/>
          <p14:tracePt t="138523" x="8208963" y="3948113"/>
          <p14:tracePt t="138531" x="8216900" y="4102100"/>
          <p14:tracePt t="138539" x="8232775" y="4230688"/>
          <p14:tracePt t="138547" x="8232775" y="4287838"/>
          <p14:tracePt t="138555" x="8232775" y="4392613"/>
          <p14:tracePt t="138564" x="8232775" y="4471988"/>
          <p14:tracePt t="138571" x="8232775" y="4552950"/>
          <p14:tracePt t="138580" x="8216900" y="4602163"/>
          <p14:tracePt t="138588" x="8208963" y="4618038"/>
          <p14:tracePt t="138597" x="8193088" y="4657725"/>
          <p14:tracePt t="138605" x="8159750" y="4706938"/>
          <p14:tracePt t="138614" x="8128000" y="4738688"/>
          <p14:tracePt t="138620" x="8112125" y="4754563"/>
          <p14:tracePt t="138630" x="8070850" y="4770438"/>
          <p14:tracePt t="138639" x="8047038" y="4778375"/>
          <p14:tracePt t="138647" x="8015288" y="4803775"/>
          <p14:tracePt t="138651" x="7999413" y="4803775"/>
          <p14:tracePt t="138660" x="7966075" y="4819650"/>
          <p14:tracePt t="138668" x="7950200" y="4819650"/>
          <p14:tracePt t="138676" x="7934325" y="4827588"/>
          <p14:tracePt t="138684" x="7910513" y="4827588"/>
          <p14:tracePt t="138692" x="7894638" y="4827588"/>
          <p14:tracePt t="138700" x="7894638" y="4843463"/>
          <p14:tracePt t="138709" x="7886700" y="4843463"/>
          <p14:tracePt t="138716" x="7869238" y="4843463"/>
          <p14:tracePt t="138732" x="7861300" y="4843463"/>
          <p14:tracePt t="138764" x="7861300" y="4827588"/>
          <p14:tracePt t="138775" x="7869238" y="4827588"/>
          <p14:tracePt t="138780" x="7886700" y="4819650"/>
          <p14:tracePt t="138789" x="7902575" y="4819650"/>
          <p14:tracePt t="138796" x="7918450" y="4811713"/>
          <p14:tracePt t="138805" x="7934325" y="4803775"/>
          <p14:tracePt t="138813" x="7958138" y="4803775"/>
          <p14:tracePt t="138822" x="7974013" y="4778375"/>
          <p14:tracePt t="138829" x="7991475" y="4778375"/>
          <p14:tracePt t="138842" x="7999413" y="4770438"/>
          <p14:tracePt t="138847" x="8007350" y="4762500"/>
          <p14:tracePt t="138856" x="8023225" y="4762500"/>
          <p14:tracePt t="138875" x="8039100" y="4754563"/>
          <p14:tracePt t="138879" x="8047038" y="4754563"/>
          <p14:tracePt t="138893" x="8054975" y="4754563"/>
          <p14:tracePt t="138909" x="8062913" y="4754563"/>
          <p14:tracePt t="138917" x="8070850" y="4746625"/>
          <p14:tracePt t="138925" x="8080375" y="4746625"/>
          <p14:tracePt t="138942" x="8096250" y="4738688"/>
          <p14:tracePt t="138949" x="8104188" y="4738688"/>
          <p14:tracePt t="138957" x="8104188" y="4722813"/>
          <p14:tracePt t="140189" x="8096250" y="4722813"/>
          <p14:tracePt t="140197" x="8080375" y="4722813"/>
          <p14:tracePt t="140206" x="8054975" y="4722813"/>
          <p14:tracePt t="140215" x="8023225" y="4714875"/>
          <p14:tracePt t="140223" x="8015288" y="4714875"/>
          <p14:tracePt t="140229" x="7991475" y="4706938"/>
          <p14:tracePt t="140239" x="7966075" y="4706938"/>
          <p14:tracePt t="140245" x="7942263" y="4699000"/>
          <p14:tracePt t="140255" x="7918450" y="4689475"/>
          <p14:tracePt t="140263" x="7902575" y="4689475"/>
          <p14:tracePt t="140272" x="7894638" y="4689475"/>
          <p14:tracePt t="140280" x="7869238" y="4689475"/>
          <p14:tracePt t="140289" x="7861300" y="4673600"/>
          <p14:tracePt t="140294" x="7853363" y="4673600"/>
          <p14:tracePt t="140318" x="7845425" y="4665663"/>
          <p14:tracePt t="140326" x="7845425" y="4657725"/>
          <p14:tracePt t="140343" x="7845425" y="4649788"/>
          <p14:tracePt t="140350" x="7837488" y="4641850"/>
          <p14:tracePt t="140358" x="7837488" y="4625975"/>
          <p14:tracePt t="140390" x="7837488" y="4618038"/>
          <p14:tracePt t="140422" x="7837488" y="4610100"/>
          <p14:tracePt t="141985" x="7805738" y="4610100"/>
          <p14:tracePt t="141992" x="7789863" y="4610100"/>
          <p14:tracePt t="142001" x="7732713" y="4594225"/>
          <p14:tracePt t="142008" x="7659688" y="4560888"/>
          <p14:tracePt t="142019" x="7588250" y="4521200"/>
          <p14:tracePt t="142025" x="7546975" y="4497388"/>
          <p14:tracePt t="142035" x="7491413" y="4456113"/>
          <p14:tracePt t="142043" x="7434263" y="4408488"/>
          <p14:tracePt t="142052" x="7386638" y="4384675"/>
          <p14:tracePt t="142057" x="7337425" y="4343400"/>
          <p14:tracePt t="142068" x="7248525" y="4279900"/>
          <p14:tracePt t="142073" x="7192963" y="4230688"/>
          <p14:tracePt t="142086" x="7127875" y="4183063"/>
          <p14:tracePt t="142091" x="7064375" y="4110038"/>
          <p14:tracePt t="142097" x="6991350" y="4044950"/>
          <p14:tracePt t="142105" x="6926263" y="3973513"/>
          <p14:tracePt t="142118" x="6870700" y="3892550"/>
          <p14:tracePt t="142123" x="6829425" y="3803650"/>
          <p14:tracePt t="142129" x="6805613" y="3714750"/>
          <p14:tracePt t="142140" x="6797675" y="3633788"/>
          <p14:tracePt t="142145" x="6797675" y="3578225"/>
          <p14:tracePt t="142153" x="6797675" y="3497263"/>
          <p14:tracePt t="142161" x="6797675" y="3433763"/>
          <p14:tracePt t="142171" x="6813550" y="3368675"/>
          <p14:tracePt t="142177" x="6853238" y="3319463"/>
          <p14:tracePt t="142185" x="6886575" y="3279775"/>
          <p14:tracePt t="142193" x="6926263" y="3240088"/>
          <p14:tracePt t="142201" x="6958013" y="3224213"/>
          <p14:tracePt t="142210" x="7015163" y="3206750"/>
          <p14:tracePt t="142218" x="7046913" y="3190875"/>
          <p14:tracePt t="142226" x="7088188" y="3182938"/>
          <p14:tracePt t="142234" x="7135813" y="3182938"/>
          <p14:tracePt t="142243" x="7185025" y="3182938"/>
          <p14:tracePt t="142250" x="7232650" y="3182938"/>
          <p14:tracePt t="142260" x="7281863" y="3206750"/>
          <p14:tracePt t="142267" x="7329488" y="3232150"/>
          <p14:tracePt t="142277" x="7370763" y="3263900"/>
          <p14:tracePt t="142284" x="7418388" y="3287713"/>
          <p14:tracePt t="142293" x="7450138" y="3336925"/>
          <p14:tracePt t="142299" x="7475538" y="3376613"/>
          <p14:tracePt t="142310" x="7499350" y="3433763"/>
          <p14:tracePt t="142315" x="7523163" y="3497263"/>
          <p14:tracePt t="142322" x="7531100" y="3562350"/>
          <p14:tracePt t="142330" x="7539038" y="3625850"/>
          <p14:tracePt t="142338" x="7539038" y="3690938"/>
          <p14:tracePt t="142349" x="7546975" y="3738563"/>
          <p14:tracePt t="142354" x="7546975" y="3771900"/>
          <p14:tracePt t="142362" x="7546975" y="3803650"/>
          <p14:tracePt t="142374" x="7546975" y="3835400"/>
          <p14:tracePt t="142379" x="7546975" y="3868738"/>
          <p14:tracePt t="142387" x="7546975" y="3884613"/>
          <p14:tracePt t="142395" x="7539038" y="3892550"/>
          <p14:tracePt t="142403" x="7539038" y="3900488"/>
          <p14:tracePt t="142414" x="7531100" y="3908425"/>
          <p14:tracePt t="142427" x="7523163" y="3908425"/>
          <p14:tracePt t="142435" x="7507288" y="3908425"/>
          <p14:tracePt t="148405" x="7507288" y="3932238"/>
          <p14:tracePt t="148413" x="7507288" y="4013200"/>
          <p14:tracePt t="148421" x="7523163" y="4102100"/>
          <p14:tracePt t="148435" x="7531100" y="4165600"/>
          <p14:tracePt t="148439" x="7531100" y="4246563"/>
          <p14:tracePt t="148445" x="7531100" y="4311650"/>
          <p14:tracePt t="148453" x="7531100" y="4367213"/>
          <p14:tracePt t="148462" x="7531100" y="4440238"/>
          <p14:tracePt t="148469" x="7531100" y="4497388"/>
          <p14:tracePt t="148477" x="7531100" y="4754563"/>
          <p14:tracePt t="148485" x="7531100" y="4932363"/>
          <p14:tracePt t="148494" x="7531100" y="5126038"/>
          <p14:tracePt t="148501" x="7523163" y="5343525"/>
          <p14:tracePt t="148510" x="7499350" y="5456238"/>
          <p14:tracePt t="148518" x="7418388" y="5794375"/>
          <p14:tracePt t="148525" x="7337425" y="5980113"/>
          <p14:tracePt t="148534" x="7281863" y="6051550"/>
          <p14:tracePt t="148542" x="7177088" y="6213475"/>
          <p14:tracePt t="148551" x="7064375" y="6350000"/>
          <p14:tracePt t="148558" x="6934200" y="6462713"/>
          <p14:tracePt t="148568" x="6781800" y="6559550"/>
          <p14:tracePt t="148575" x="6546850" y="6696075"/>
          <p14:tracePt t="148584" x="6362700" y="6753225"/>
          <p14:tracePt t="148592" x="6265863" y="6769100"/>
          <p14:tracePt t="148602" x="6088063" y="6800850"/>
          <p14:tracePt t="148606" x="5926138" y="6818313"/>
          <p14:tracePt t="148614" x="5854700" y="6818313"/>
          <p14:tracePt t="148622" x="5805488" y="6818313"/>
          <p14:tracePt t="148635" x="5716588" y="6818313"/>
          <p14:tracePt t="148639" x="5668963" y="6818313"/>
          <p14:tracePt t="148646" x="5619750" y="6818313"/>
          <p14:tracePt t="148654" x="5595938" y="6818313"/>
          <p14:tracePt t="148668" x="5580063" y="6818313"/>
          <p14:tracePt t="148672" x="5572125" y="6818313"/>
          <p14:tracePt t="148808" x="5564188" y="6842125"/>
          <p14:tracePt t="149341" x="5522913" y="6792913"/>
          <p14:tracePt t="149348" x="5548313" y="6705600"/>
          <p14:tracePt t="149359" x="5580063" y="6616700"/>
          <p14:tracePt t="149366" x="5627688" y="6503988"/>
          <p14:tracePt t="149374" x="5668963" y="6391275"/>
          <p14:tracePt t="149380" x="5716588" y="6253163"/>
          <p14:tracePt t="149390" x="5765800" y="6132513"/>
          <p14:tracePt t="149397" x="5805488" y="5995988"/>
          <p14:tracePt t="149407" x="5870575" y="5849938"/>
          <p14:tracePt t="149413" x="5926138" y="5713413"/>
          <p14:tracePt t="149423" x="5983288" y="5561013"/>
          <p14:tracePt t="149430" x="6048375" y="5407025"/>
          <p14:tracePt t="149440" x="6103938" y="5262563"/>
          <p14:tracePt t="149445" x="6169025" y="5118100"/>
          <p14:tracePt t="149451" x="6232525" y="5003800"/>
          <p14:tracePt t="149463" x="6297613" y="4891088"/>
          <p14:tracePt t="149470" x="6345238" y="4778375"/>
          <p14:tracePt t="149477" x="6410325" y="4673600"/>
          <p14:tracePt t="149484" x="6459538" y="4568825"/>
          <p14:tracePt t="149498" x="6523038" y="4471988"/>
          <p14:tracePt t="149499" x="6580188" y="4359275"/>
          <p14:tracePt t="149507" x="6651625" y="4246563"/>
          <p14:tracePt t="149520" x="6716713" y="4133850"/>
          <p14:tracePt t="149529" x="6781800" y="4029075"/>
          <p14:tracePt t="149533" x="6805613" y="3989388"/>
          <p14:tracePt t="149540" x="6862763" y="3900488"/>
          <p14:tracePt t="149547" x="6902450" y="3835400"/>
          <p14:tracePt t="149556" x="6942138" y="3779838"/>
          <p14:tracePt t="149563" x="6975475" y="3722688"/>
          <p14:tracePt t="149572" x="7015163" y="3683000"/>
          <p14:tracePt t="149579" x="7031038" y="3633788"/>
          <p14:tracePt t="149595" x="7064375" y="3586163"/>
          <p14:tracePt t="149596" x="7088188" y="3546475"/>
          <p14:tracePt t="149604" x="7119938" y="3513138"/>
          <p14:tracePt t="149614" x="7135813" y="3481388"/>
          <p14:tracePt t="149620" x="7143750" y="3465513"/>
          <p14:tracePt t="149631" x="7169150" y="3441700"/>
          <p14:tracePt t="149636" x="7177088" y="3433763"/>
          <p14:tracePt t="149647" x="7192963" y="3416300"/>
          <p14:tracePt t="149655" x="7200900" y="3416300"/>
          <p14:tracePt t="149837" x="7192963" y="3416300"/>
          <p14:tracePt t="149846" x="7192963" y="3392488"/>
          <p14:tracePt t="149855" x="7192963" y="3368675"/>
          <p14:tracePt t="149864" x="7192963" y="3360738"/>
          <p14:tracePt t="149871" x="7192963" y="3328988"/>
          <p14:tracePt t="149880" x="7192963" y="3311525"/>
          <p14:tracePt t="149889" x="7192963" y="3279775"/>
          <p14:tracePt t="149897" x="7224713" y="3255963"/>
          <p14:tracePt t="149901" x="7248525" y="3224213"/>
          <p14:tracePt t="149909" x="7289800" y="3206750"/>
          <p14:tracePt t="149921" x="7321550" y="3190875"/>
          <p14:tracePt t="149926" x="7353300" y="3182938"/>
          <p14:tracePt t="149933" x="7394575" y="3175000"/>
          <p14:tracePt t="149942" x="7402513" y="3167063"/>
          <p14:tracePt t="149950" x="7434263" y="3167063"/>
          <p14:tracePt t="149966" x="7458075" y="3159125"/>
          <p14:tracePt t="149967" x="7491413" y="3143250"/>
          <p14:tracePt t="149974" x="7507288" y="3143250"/>
          <p14:tracePt t="149982" x="7531100" y="3135313"/>
          <p14:tracePt t="149991" x="7546975" y="3135313"/>
          <p14:tracePt t="149998" x="7554913" y="3127375"/>
          <p14:tracePt t="150006" x="7580313" y="3119438"/>
          <p14:tracePt t="150024" x="7588250" y="3109913"/>
          <p14:tracePt t="150031" x="7596188" y="3101975"/>
          <p14:tracePt t="150038" x="7596188" y="3086100"/>
          <p14:tracePt t="150047" x="7604125" y="3078163"/>
          <p14:tracePt t="150057" x="7604125" y="3070225"/>
          <p14:tracePt t="150064" x="7604125" y="3062288"/>
          <p14:tracePt t="150071" x="7612063" y="3038475"/>
          <p14:tracePt t="150081" x="7612063" y="3030538"/>
          <p14:tracePt t="150089" x="7612063" y="3022600"/>
          <p14:tracePt t="150097" x="7612063" y="3014663"/>
          <p14:tracePt t="150104" x="7612063" y="3005138"/>
          <p14:tracePt t="150120" x="7612063" y="2989263"/>
          <p14:tracePt t="150127" x="7604125" y="2989263"/>
          <p14:tracePt t="150135" x="7580313" y="2989263"/>
          <p14:tracePt t="150143" x="7546975" y="2981325"/>
          <p14:tracePt t="150151" x="7531100" y="2981325"/>
          <p14:tracePt t="150164" x="7491413" y="2981325"/>
          <p14:tracePt t="150168" x="7450138" y="2973388"/>
          <p14:tracePt t="150175" x="7402513" y="2957513"/>
          <p14:tracePt t="150183" x="7370763" y="2933700"/>
          <p14:tracePt t="150197" x="7329488" y="2917825"/>
          <p14:tracePt t="150201" x="7305675" y="2900363"/>
          <p14:tracePt t="150207" x="7281863" y="2884488"/>
          <p14:tracePt t="150216" x="7248525" y="2868613"/>
          <p14:tracePt t="150230" x="7232650" y="2868613"/>
          <p14:tracePt t="150234" x="7216775" y="2860675"/>
          <p14:tracePt t="150239" x="7200900" y="2852738"/>
          <p14:tracePt t="150248" x="7192963" y="2852738"/>
          <p14:tracePt t="150257" x="7185025" y="2852738"/>
          <p14:tracePt t="150272" x="7185025" y="2844800"/>
          <p14:tracePt t="150288" x="7177088" y="2844800"/>
          <p14:tracePt t="150296" x="7177088" y="2828925"/>
          <p14:tracePt t="150306" x="7177088" y="2813050"/>
          <p14:tracePt t="150315" x="7177088" y="2805113"/>
          <p14:tracePt t="150323" x="7177088" y="2797175"/>
          <p14:tracePt t="150328" x="7177088" y="2771775"/>
          <p14:tracePt t="150339" x="7177088" y="2755900"/>
          <p14:tracePt t="150345" x="7177088" y="2732088"/>
          <p14:tracePt t="150356" x="7177088" y="2716213"/>
          <p14:tracePt t="150361" x="7177088" y="2700338"/>
          <p14:tracePt t="150368" x="7177088" y="2692400"/>
          <p14:tracePt t="150376" x="7177088" y="2674938"/>
          <p14:tracePt t="150389" x="7177088" y="2667000"/>
          <p14:tracePt t="150401" x="7177088" y="2659063"/>
          <p14:tracePt t="150529" x="7177088" y="2651125"/>
          <p14:tracePt t="151980" x="7169150" y="2651125"/>
          <p14:tracePt t="151998" x="7159625" y="2651125"/>
          <p14:tracePt t="152004" x="7143750" y="2651125"/>
          <p14:tracePt t="152018" x="7135813" y="2651125"/>
          <p14:tracePt t="152035" x="7127875" y="2651125"/>
          <p14:tracePt t="152043" x="7119938" y="2651125"/>
          <p14:tracePt t="152056" x="7112000" y="2651125"/>
          <p14:tracePt t="152067" x="7096125" y="2651125"/>
          <p14:tracePt t="152075" x="7088188" y="2651125"/>
          <p14:tracePt t="152083" x="7072313" y="2651125"/>
          <p14:tracePt t="152094" x="7064375" y="2651125"/>
          <p14:tracePt t="152099" x="7046913" y="2651125"/>
          <p14:tracePt t="152107" x="7038975" y="2651125"/>
          <p14:tracePt t="152122" x="7031038" y="2651125"/>
          <p14:tracePt t="152139" x="7023100" y="2651125"/>
          <p14:tracePt t="152188" x="7015163" y="2651125"/>
          <p14:tracePt t="153210" x="7007225" y="2643188"/>
          <p14:tracePt t="153220" x="6975475" y="2619375"/>
          <p14:tracePt t="153226" x="6958013" y="2603500"/>
          <p14:tracePt t="153234" x="6934200" y="2578100"/>
          <p14:tracePt t="153242" x="6926263" y="2570163"/>
          <p14:tracePt t="153250" x="6910388" y="2554288"/>
          <p14:tracePt t="153264" x="6902450" y="2554288"/>
          <p14:tracePt t="153268" x="6902450" y="2546350"/>
          <p14:tracePt t="153274" x="6878638" y="2538413"/>
          <p14:tracePt t="153282" x="6870700" y="2522538"/>
          <p14:tracePt t="153298" x="6862763" y="2522538"/>
          <p14:tracePt t="153306" x="6862763" y="2514600"/>
          <p14:tracePt t="153347" x="6862763" y="2506663"/>
          <p14:tracePt t="153381" x="6870700" y="2506663"/>
          <p14:tracePt t="153388" x="6878638" y="2498725"/>
          <p14:tracePt t="153403" x="6886575" y="2498725"/>
          <p14:tracePt t="153435" x="6902450" y="2498725"/>
          <p14:tracePt t="153459" x="6902450" y="2506663"/>
          <p14:tracePt t="153468" x="6886575" y="2514600"/>
          <p14:tracePt t="153475" x="6886575" y="2522538"/>
          <p14:tracePt t="153484" x="6870700" y="2546350"/>
          <p14:tracePt t="153496" x="6862763" y="2554288"/>
          <p14:tracePt t="153500" x="6853238" y="2554288"/>
          <p14:tracePt t="153508" x="6853238" y="2562225"/>
          <p14:tracePt t="153518" x="6837363" y="2562225"/>
          <p14:tracePt t="153532" x="6829425" y="2570163"/>
          <p14:tracePt t="153556" x="6821488" y="2570163"/>
          <p14:tracePt t="153572" x="6813550" y="2570163"/>
          <p14:tracePt t="153588" x="6805613" y="2570163"/>
          <p14:tracePt t="153623" x="6805613" y="2562225"/>
          <p14:tracePt t="153636" x="6805613" y="2554288"/>
          <p14:tracePt t="153656" x="6805613" y="2546350"/>
          <p14:tracePt t="153661" x="6821488" y="2546350"/>
          <p14:tracePt t="153669" x="6821488" y="2538413"/>
          <p14:tracePt t="153677" x="6837363" y="2522538"/>
          <p14:tracePt t="153688" x="6853238" y="2514600"/>
          <p14:tracePt t="153696" x="6862763" y="2498725"/>
          <p14:tracePt t="153701" x="6870700" y="2473325"/>
          <p14:tracePt t="153709" x="6870700" y="2465388"/>
          <p14:tracePt t="153717" x="6870700" y="2457450"/>
          <p14:tracePt t="153726" x="6870700" y="2449513"/>
          <p14:tracePt t="153733" x="6870700" y="2441575"/>
          <p14:tracePt t="153743" x="6870700" y="2425700"/>
          <p14:tracePt t="153760" x="6870700" y="2417763"/>
          <p14:tracePt t="153767" x="6862763" y="2417763"/>
          <p14:tracePt t="153797" x="6853238" y="2417763"/>
          <p14:tracePt t="153846" x="6837363" y="2417763"/>
          <p14:tracePt t="153870" x="6829425" y="2417763"/>
          <p14:tracePt t="153878" x="6821488" y="2417763"/>
          <p14:tracePt t="153886" x="6821488" y="2425700"/>
          <p14:tracePt t="153950" x="6813550" y="2425700"/>
          <p14:tracePt t="153961" x="6813550" y="2441575"/>
          <p14:tracePt t="153970" x="6813550" y="2449513"/>
          <p14:tracePt t="153989" x="6813550" y="2457450"/>
          <p14:tracePt t="154006" x="6805613" y="2465388"/>
          <p14:tracePt t="154013" x="6805613" y="2473325"/>
          <p14:tracePt t="154023" x="6805613" y="2490788"/>
          <p14:tracePt t="154031" x="6797675" y="2498725"/>
          <p14:tracePt t="154039" x="6797675" y="2506663"/>
          <p14:tracePt t="154047" x="6797675" y="2514600"/>
          <p14:tracePt t="154064" x="6797675" y="2522538"/>
          <p14:tracePt t="154080" x="6797675" y="2538413"/>
          <p14:tracePt t="154098" x="6797675" y="2546350"/>
          <p14:tracePt t="154099" x="6797675" y="2562225"/>
          <p14:tracePt t="154105" x="6797675" y="2570163"/>
          <p14:tracePt t="154115" x="6797675" y="2578100"/>
          <p14:tracePt t="154121" x="6797675" y="2603500"/>
          <p14:tracePt t="154133" x="6797675" y="2611438"/>
          <p14:tracePt t="154138" x="6797675" y="2619375"/>
          <p14:tracePt t="154167" x="6797675" y="2627313"/>
          <p14:tracePt t="154200" x="6805613" y="2627313"/>
          <p14:tracePt t="154208" x="6805613" y="2619375"/>
          <p14:tracePt t="154225" x="6813550" y="2619375"/>
          <p14:tracePt t="154240" x="6821488" y="2619375"/>
          <p14:tracePt t="154264" x="6829425" y="2619375"/>
          <p14:tracePt t="154297" x="6837363" y="2611438"/>
          <p14:tracePt t="154329" x="6837363" y="2603500"/>
          <p14:tracePt t="154339" x="6853238" y="2603500"/>
          <p14:tracePt t="154345" x="6853238" y="2595563"/>
          <p14:tracePt t="154450" x="6862763" y="2595563"/>
          <p14:tracePt t="154515" x="6862763" y="2578100"/>
          <p14:tracePt t="154763" x="6862763" y="2570163"/>
          <p14:tracePt t="154772" x="6853238" y="2562225"/>
          <p14:tracePt t="154789" x="6837363" y="2554288"/>
          <p14:tracePt t="154796" x="6837363" y="2546350"/>
          <p14:tracePt t="154805" x="6829425" y="2546350"/>
          <p14:tracePt t="154812" x="6829425" y="2538413"/>
          <p14:tracePt t="154822" x="6821488" y="2522538"/>
          <p14:tracePt t="154828" x="6821488" y="2514600"/>
          <p14:tracePt t="154839" x="6821488" y="2506663"/>
          <p14:tracePt t="154846" x="6813550" y="2506663"/>
          <p14:tracePt t="154856" x="6813550" y="2498725"/>
          <p14:tracePt t="154868" x="6805613" y="2498725"/>
          <p14:tracePt t="154876" x="6797675" y="2498725"/>
          <p14:tracePt t="154884" x="6781800" y="2498725"/>
          <p14:tracePt t="154895" x="6757988" y="2498725"/>
          <p14:tracePt t="154900" x="6724650" y="2506663"/>
          <p14:tracePt t="154908" x="6700838" y="2506663"/>
          <p14:tracePt t="154919" x="6669088" y="2514600"/>
          <p14:tracePt t="154925" x="6661150" y="2514600"/>
          <p14:tracePt t="154933" x="6627813" y="2514600"/>
          <p14:tracePt t="154941" x="6611938" y="2514600"/>
          <p14:tracePt t="154949" x="6596063" y="2514600"/>
          <p14:tracePt t="154963" x="6572250" y="2506663"/>
          <p14:tracePt t="154971" x="6564313" y="2498725"/>
          <p14:tracePt t="154976" x="6546850" y="2490788"/>
          <p14:tracePt t="154984" x="6523038" y="2473325"/>
          <p14:tracePt t="154990" x="6515100" y="2465388"/>
          <p14:tracePt t="154997" x="6491288" y="2457450"/>
          <p14:tracePt t="155005" x="6475413" y="2449513"/>
          <p14:tracePt t="155014" x="6459538" y="2449513"/>
          <p14:tracePt t="155022" x="6442075" y="2441575"/>
          <p14:tracePt t="155031" x="6426200" y="2425700"/>
          <p14:tracePt t="155037" x="6418263" y="2417763"/>
          <p14:tracePt t="155047" x="6410325" y="2417763"/>
          <p14:tracePt t="155054" x="6410325" y="2401888"/>
          <p14:tracePt t="155064" x="6410325" y="2386013"/>
          <p14:tracePt t="155071" x="6410325" y="2368550"/>
          <p14:tracePt t="155081" x="6410325" y="2360613"/>
          <p14:tracePt t="155097" x="6410325" y="2352675"/>
          <p14:tracePt t="155098" x="6410325" y="2344738"/>
          <p14:tracePt t="155103" x="6410325" y="2336800"/>
          <p14:tracePt t="155119" x="6410325" y="2320925"/>
          <p14:tracePt t="155126" x="6418263" y="2320925"/>
          <p14:tracePt t="155230" x="6418263" y="2312988"/>
          <p14:tracePt t="155249" x="6418263" y="2305050"/>
          <p14:tracePt t="155255" x="6426200" y="2297113"/>
          <p14:tracePt t="155263" x="6426200" y="2273300"/>
          <p14:tracePt t="155271" x="6426200" y="2247900"/>
          <p14:tracePt t="155279" x="6442075" y="2232025"/>
          <p14:tracePt t="155289" x="6450013" y="2200275"/>
          <p14:tracePt t="155295" x="6450013" y="2168525"/>
          <p14:tracePt t="155303" x="6450013" y="2143125"/>
          <p14:tracePt t="155311" x="6459538" y="2111375"/>
          <p14:tracePt t="155319" x="6459538" y="2095500"/>
          <p14:tracePt t="155327" x="6459538" y="2063750"/>
          <p14:tracePt t="155335" x="6459538" y="2046288"/>
          <p14:tracePt t="155343" x="6459538" y="2038350"/>
          <p14:tracePt t="155354" x="6459538" y="2030413"/>
          <p14:tracePt t="155367" x="6459538" y="2014538"/>
          <p14:tracePt t="155448" x="6450013" y="2014538"/>
          <p14:tracePt t="155480" x="6442075" y="2038350"/>
          <p14:tracePt t="155489" x="6426200" y="2063750"/>
          <p14:tracePt t="155496" x="6426200" y="2087563"/>
          <p14:tracePt t="155509" x="6418263" y="2111375"/>
          <p14:tracePt t="155514" x="6418263" y="2143125"/>
          <p14:tracePt t="155523" x="6410325" y="2159000"/>
          <p14:tracePt t="155531" x="6410325" y="2184400"/>
          <p14:tracePt t="155539" x="6410325" y="2200275"/>
          <p14:tracePt t="155546" x="6402388" y="2208213"/>
          <p14:tracePt t="155556" x="6402388" y="2232025"/>
          <p14:tracePt t="155564" x="6402388" y="2239963"/>
          <p14:tracePt t="155573" x="6402388" y="2247900"/>
          <p14:tracePt t="155580" x="6394450" y="2255838"/>
          <p14:tracePt t="155597" x="6394450" y="2263775"/>
          <p14:tracePt t="155598" x="6386513" y="2273300"/>
          <p14:tracePt t="155605" x="6362700" y="2289175"/>
          <p14:tracePt t="155614" x="6354763" y="2289175"/>
          <p14:tracePt t="155623" x="6345238" y="2289175"/>
          <p14:tracePt t="155631" x="6337300" y="2289175"/>
          <p14:tracePt t="155638" x="6321425" y="2289175"/>
          <p14:tracePt t="155655" x="6321425" y="2273300"/>
          <p14:tracePt t="155666" x="6321425" y="2239963"/>
          <p14:tracePt t="155673" x="6321425" y="2208213"/>
          <p14:tracePt t="155681" x="6337300" y="2184400"/>
          <p14:tracePt t="155690" x="6337300" y="2168525"/>
          <p14:tracePt t="155697" x="6354763" y="2143125"/>
          <p14:tracePt t="155705" x="6362700" y="2135188"/>
          <p14:tracePt t="155714" x="6362700" y="2111375"/>
          <p14:tracePt t="155723" x="6370638" y="2103438"/>
          <p14:tracePt t="155731" x="6370638" y="2095500"/>
          <p14:tracePt t="155738" x="6386513" y="2095500"/>
          <p14:tracePt t="155756" x="6386513" y="2087563"/>
          <p14:tracePt t="155764" x="6394450" y="2087563"/>
          <p14:tracePt t="155772" x="6394450" y="2079625"/>
          <p14:tracePt t="155781" x="6402388" y="2079625"/>
          <p14:tracePt t="155790" x="6410325" y="2079625"/>
          <p14:tracePt t="155799" x="6418263" y="2079625"/>
          <p14:tracePt t="155805" x="6426200" y="2079625"/>
          <p14:tracePt t="155814" x="6426200" y="2087563"/>
          <p14:tracePt t="155823" x="6426200" y="2095500"/>
          <p14:tracePt t="155831" x="6442075" y="2103438"/>
          <p14:tracePt t="155838" x="6442075" y="2119313"/>
          <p14:tracePt t="155847" x="6442075" y="2135188"/>
          <p14:tracePt t="155856" x="6442075" y="2143125"/>
          <p14:tracePt t="155864" x="6442075" y="2151063"/>
          <p14:tracePt t="155871" x="6442075" y="2159000"/>
          <p14:tracePt t="155899" x="6426200" y="2168525"/>
          <p14:tracePt t="155924" x="6418263" y="2168525"/>
          <p14:tracePt t="155979" x="6418263" y="2184400"/>
          <p14:tracePt t="155989" x="6418263" y="2192338"/>
          <p14:tracePt t="155996" x="6418263" y="2200275"/>
          <p14:tracePt t="156006" x="6418263" y="2208213"/>
          <p14:tracePt t="156015" x="6418263" y="2216150"/>
          <p14:tracePt t="156022" x="6418263" y="2232025"/>
          <p14:tracePt t="156027" x="6426200" y="2232025"/>
          <p14:tracePt t="156035" x="6426200" y="2239963"/>
          <p14:tracePt t="156055" x="6426200" y="2247900"/>
          <p14:tracePt t="156067" x="6418263" y="2255838"/>
          <p14:tracePt t="156075" x="6410325" y="2255838"/>
          <p14:tracePt t="156092" x="6394450" y="2255838"/>
          <p14:tracePt t="156093" x="6394450" y="2263775"/>
          <p14:tracePt t="156100" x="6386513" y="2263775"/>
          <p14:tracePt t="156116" x="6370638" y="2263775"/>
          <p14:tracePt t="156150" x="6386513" y="2263775"/>
          <p14:tracePt t="156156" x="6394450" y="2263775"/>
          <p14:tracePt t="156164" x="6410325" y="2263775"/>
          <p14:tracePt t="156172" x="6418263" y="2273300"/>
          <p14:tracePt t="156186" x="6418263" y="2289175"/>
          <p14:tracePt t="156194" x="6426200" y="2297113"/>
          <p14:tracePt t="156200" x="6426200" y="2305050"/>
          <p14:tracePt t="156211" x="6442075" y="2312988"/>
          <p14:tracePt t="156219" x="6442075" y="2320925"/>
          <p14:tracePt t="156227" x="6450013" y="2320925"/>
          <p14:tracePt t="156234" x="6450013" y="2336800"/>
          <p14:tracePt t="156262" x="6450013" y="2320925"/>
          <p14:tracePt t="156269" x="6450013" y="2312988"/>
          <p14:tracePt t="156277" x="6450013" y="2305050"/>
          <p14:tracePt t="156286" x="6450013" y="2297113"/>
          <p14:tracePt t="156301" x="6450013" y="2289175"/>
          <p14:tracePt t="156341" x="6442075" y="2289175"/>
          <p14:tracePt t="156349" x="6426200" y="2289175"/>
          <p14:tracePt t="156360" x="6410325" y="2297113"/>
          <p14:tracePt t="156367" x="6402388" y="2305050"/>
          <p14:tracePt t="156377" x="6394450" y="2312988"/>
          <p14:tracePt t="156383" x="6386513" y="2320925"/>
          <p14:tracePt t="156389" x="6370638" y="2336800"/>
          <p14:tracePt t="156397" x="6370638" y="2344738"/>
          <p14:tracePt t="156405" x="6362700" y="2352675"/>
          <p14:tracePt t="156424" x="6354763" y="2368550"/>
          <p14:tracePt t="156434" x="6345238" y="2393950"/>
          <p14:tracePt t="156443" x="6345238" y="2409825"/>
          <p14:tracePt t="156450" x="6345238" y="2425700"/>
          <p14:tracePt t="156454" x="6345238" y="2441575"/>
          <p14:tracePt t="156462" x="6337300" y="2449513"/>
          <p14:tracePt t="156470" x="6337300" y="2457450"/>
          <p14:tracePt t="156481" x="6337300" y="2465388"/>
          <p14:tracePt t="156486" x="6337300" y="2473325"/>
          <p14:tracePt t="156494" x="6337300" y="2490788"/>
          <p14:tracePt t="156502" x="6345238" y="2490788"/>
          <p14:tracePt t="156512" x="6354763" y="2498725"/>
          <p14:tracePt t="156518" x="6362700" y="2498725"/>
          <p14:tracePt t="156526" x="6370638" y="2498725"/>
          <p14:tracePt t="156534" x="6386513" y="2506663"/>
          <p14:tracePt t="156542" x="6394450" y="2506663"/>
          <p14:tracePt t="156551" x="6402388" y="2506663"/>
          <p14:tracePt t="156558" x="6410325" y="2506663"/>
          <p14:tracePt t="156575" x="6426200" y="2498725"/>
          <p14:tracePt t="156584" x="6426200" y="2465388"/>
          <p14:tracePt t="156591" x="6450013" y="2425700"/>
          <p14:tracePt t="156601" x="6450013" y="2409825"/>
          <p14:tracePt t="156607" x="6459538" y="2386013"/>
          <p14:tracePt t="156618" x="6467475" y="2352675"/>
          <p14:tracePt t="156623" x="6467475" y="2336800"/>
          <p14:tracePt t="156631" x="6475413" y="2320925"/>
          <p14:tracePt t="156639" x="6475413" y="2312988"/>
          <p14:tracePt t="156655" x="6475413" y="2305050"/>
          <p14:tracePt t="156671" x="6491288" y="2305050"/>
          <p14:tracePt t="160354" x="6499225" y="2312988"/>
          <p14:tracePt t="160363" x="6523038" y="2368550"/>
          <p14:tracePt t="160372" x="6564313" y="2425700"/>
          <p14:tracePt t="160378" x="6611938" y="2498725"/>
          <p14:tracePt t="160389" x="6651625" y="2570163"/>
          <p14:tracePt t="160396" x="6684963" y="2643188"/>
          <p14:tracePt t="160405" x="6757988" y="2771775"/>
          <p14:tracePt t="160410" x="6821488" y="2925763"/>
          <p14:tracePt t="160418" x="6870700" y="3078163"/>
          <p14:tracePt t="160428" x="6902450" y="3232150"/>
          <p14:tracePt t="160434" x="6910388" y="3368675"/>
          <p14:tracePt t="160442" x="6910388" y="3513138"/>
          <p14:tracePt t="160456" x="6870700" y="3633788"/>
          <p14:tracePt t="160462" x="6797675" y="3748088"/>
          <p14:tracePt t="160467" x="6708775" y="3868738"/>
          <p14:tracePt t="160475" x="6604000" y="3957638"/>
          <p14:tracePt t="160483" x="6556375" y="3989388"/>
          <p14:tracePt t="160493" x="6386513" y="4102100"/>
          <p14:tracePt t="160499" x="6337300" y="4133850"/>
          <p14:tracePt t="160507" x="6192838" y="4214813"/>
          <p14:tracePt t="160515" x="6111875" y="4254500"/>
          <p14:tracePt t="160525" x="6030913" y="4295775"/>
          <p14:tracePt t="160531" x="5942013" y="4335463"/>
          <p14:tracePt t="160539" x="5894388" y="4351338"/>
          <p14:tracePt t="160547" x="5829300" y="4384675"/>
          <p14:tracePt t="160558" x="5805488" y="4400550"/>
          <p14:tracePt t="160564" x="5773738" y="4408488"/>
          <p14:tracePt t="160571" x="5749925" y="4432300"/>
          <p14:tracePt t="160581" x="5732463" y="4440238"/>
          <p14:tracePt t="160590" x="5724525" y="4448175"/>
          <p14:tracePt t="160597" x="5724525" y="4456113"/>
          <p14:tracePt t="160604" x="5724525" y="4464050"/>
          <p14:tracePt t="160614" x="5741988" y="4471988"/>
          <p14:tracePt t="160620" x="5773738" y="4489450"/>
          <p14:tracePt t="160631" x="5797550" y="4505325"/>
          <p14:tracePt t="160636" x="5854700" y="4552950"/>
          <p14:tracePt t="160644" x="5894388" y="4610100"/>
          <p14:tracePt t="160652" x="5942013" y="4689475"/>
          <p14:tracePt t="160664" x="6064250" y="4859338"/>
          <p14:tracePt t="160671" x="6161088" y="5013325"/>
          <p14:tracePt t="160676" x="6289675" y="5238750"/>
          <p14:tracePt t="160684" x="6402388" y="5487988"/>
          <p14:tracePt t="160697" x="6499225" y="5737225"/>
          <p14:tracePt t="160701" x="6523038" y="5834063"/>
          <p14:tracePt t="160708" x="6523038" y="5922963"/>
          <p14:tracePt t="160716" x="6556375" y="6189663"/>
          <p14:tracePt t="160730" x="6556375" y="6294438"/>
          <p14:tracePt t="160738" x="6467475" y="6446838"/>
          <p14:tracePt t="160747" x="6362700" y="6496050"/>
          <p14:tracePt t="160751" x="6200775" y="6503988"/>
          <p14:tracePt t="160757" x="5991225" y="6511925"/>
          <p14:tracePt t="160764" x="5773738" y="6511925"/>
          <p14:tracePt t="160772" x="5530850" y="6478588"/>
          <p14:tracePt t="160780" x="5289550" y="6407150"/>
          <p14:tracePt t="160990" x="5313363" y="6438900"/>
          <p14:tracePt t="161000" x="5354638" y="6496050"/>
          <p14:tracePt t="161006" x="5386388" y="6567488"/>
          <p14:tracePt t="161014" x="5426075" y="6664325"/>
          <p14:tracePt t="161022" x="5443538" y="6769100"/>
        </p14:tracePtLst>
      </p14:laserTraceLst>
    </p:ext>
  </p:extLs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Path winding through a grassy field">
            <a:extLst>
              <a:ext uri="{FF2B5EF4-FFF2-40B4-BE49-F238E27FC236}">
                <a16:creationId xmlns:a16="http://schemas.microsoft.com/office/drawing/2014/main" id="{63141678-5F0C-BACF-CC7B-10A89FB135AE}"/>
              </a:ext>
            </a:extLst>
          </p:cNvPr>
          <p:cNvPicPr>
            <a:picLocks noChangeAspect="1"/>
          </p:cNvPicPr>
          <p:nvPr/>
        </p:nvPicPr>
        <p:blipFill rotWithShape="1">
          <a:blip r:embed="rId2"/>
          <a:srcRect l="30179" r="17162" b="-2"/>
          <a:stretch/>
        </p:blipFill>
        <p:spPr>
          <a:xfrm>
            <a:off x="-1" y="-2"/>
            <a:ext cx="5410198" cy="6858002"/>
          </a:xfrm>
          <a:prstGeom prst="rect">
            <a:avLst/>
          </a:prstGeom>
        </p:spPr>
      </p:pic>
      <p:sp useBgFill="1">
        <p:nvSpPr>
          <p:cNvPr id="25" name="Rectangle 2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5D04DE-3B88-BCD4-3F41-D8785C9CA741}"/>
              </a:ext>
            </a:extLst>
          </p:cNvPr>
          <p:cNvSpPr>
            <a:spLocks noGrp="1"/>
          </p:cNvSpPr>
          <p:nvPr>
            <p:ph type="title"/>
          </p:nvPr>
        </p:nvSpPr>
        <p:spPr>
          <a:xfrm>
            <a:off x="6115317" y="405685"/>
            <a:ext cx="5464968" cy="1559301"/>
          </a:xfrm>
        </p:spPr>
        <p:txBody>
          <a:bodyPr>
            <a:normAutofit/>
          </a:bodyPr>
          <a:lstStyle/>
          <a:p>
            <a:r>
              <a:rPr lang="en-US" sz="4000"/>
              <a:t>Punchline</a:t>
            </a:r>
          </a:p>
        </p:txBody>
      </p:sp>
      <p:sp>
        <p:nvSpPr>
          <p:cNvPr id="22" name="Content Placeholder 2">
            <a:extLst>
              <a:ext uri="{FF2B5EF4-FFF2-40B4-BE49-F238E27FC236}">
                <a16:creationId xmlns:a16="http://schemas.microsoft.com/office/drawing/2014/main" id="{97904812-A1D1-0F0D-78E9-9B8ECC88A626}"/>
              </a:ext>
            </a:extLst>
          </p:cNvPr>
          <p:cNvSpPr>
            <a:spLocks noGrp="1"/>
          </p:cNvSpPr>
          <p:nvPr>
            <p:ph idx="1"/>
          </p:nvPr>
        </p:nvSpPr>
        <p:spPr>
          <a:xfrm>
            <a:off x="6115317" y="2743200"/>
            <a:ext cx="5247340" cy="3496878"/>
          </a:xfrm>
        </p:spPr>
        <p:txBody>
          <a:bodyPr anchor="ctr">
            <a:normAutofit/>
          </a:bodyPr>
          <a:lstStyle/>
          <a:p>
            <a:r>
              <a:rPr lang="en-US" sz="2000" dirty="0"/>
              <a:t>Mamba moves S4 a little bit closer to LSTM models by introducing time-</a:t>
            </a:r>
            <a:r>
              <a:rPr lang="en-US" sz="2000" dirty="0" err="1"/>
              <a:t>dependant</a:t>
            </a:r>
            <a:r>
              <a:rPr lang="en-US" sz="2000" dirty="0"/>
              <a:t> transition from time step to time step in processing input sequence.</a:t>
            </a:r>
          </a:p>
          <a:p>
            <a:r>
              <a:rPr lang="en-US" sz="2000" dirty="0"/>
              <a:t>It still preserve the quality of S4 in processing input sequence in one pass like transformers </a:t>
            </a:r>
          </a:p>
        </p:txBody>
      </p:sp>
    </p:spTree>
    <p:extLst>
      <p:ext uri="{BB962C8B-B14F-4D97-AF65-F5344CB8AC3E}">
        <p14:creationId xmlns:p14="http://schemas.microsoft.com/office/powerpoint/2010/main" val="1193899210"/>
      </p:ext>
    </p:extLst>
  </p:cSld>
  <p:clrMapOvr>
    <a:masterClrMapping/>
  </p:clrMapOvr>
  <mc:AlternateContent xmlns:mc="http://schemas.openxmlformats.org/markup-compatibility/2006" xmlns:p14="http://schemas.microsoft.com/office/powerpoint/2010/main">
    <mc:Choice Requires="p14">
      <p:transition spd="slow" p14:dur="2000" advTm="27063"/>
    </mc:Choice>
    <mc:Fallback xmlns="">
      <p:transition spd="slow" advTm="27063"/>
    </mc:Fallback>
  </mc:AlternateContent>
  <p:extLst>
    <p:ext uri="{3A86A75C-4F4B-4683-9AE1-C65F6400EC91}">
      <p14:laserTraceLst xmlns:p14="http://schemas.microsoft.com/office/powerpoint/2010/main">
        <p14:tracePtLst>
          <p14:tracePt t="268" x="5313363" y="6753225"/>
          <p14:tracePt t="276" x="5289550" y="6672263"/>
          <p14:tracePt t="292" x="5257800" y="6496050"/>
          <p14:tracePt t="298" x="5233988" y="6391275"/>
          <p14:tracePt t="310" x="5224463" y="6261100"/>
          <p14:tracePt t="317" x="5216525" y="6124575"/>
          <p14:tracePt t="326" x="5208588" y="5875338"/>
          <p14:tracePt t="331" x="5208588" y="5681663"/>
          <p14:tracePt t="343" x="5208588" y="5472113"/>
          <p14:tracePt t="349" x="5208588" y="5254625"/>
          <p14:tracePt t="358" x="5233988" y="5037138"/>
          <p14:tracePt t="362" x="5257800" y="4948238"/>
          <p14:tracePt t="370" x="5313363" y="4754563"/>
          <p14:tracePt t="380" x="5370513" y="4594225"/>
          <p14:tracePt t="386" x="5426075" y="4448175"/>
          <p14:tracePt t="394" x="5459413" y="4384675"/>
          <p14:tracePt t="402" x="5522913" y="4287838"/>
          <p14:tracePt t="411" x="5572125" y="4206875"/>
          <p14:tracePt t="419" x="5619750" y="4157663"/>
          <p14:tracePt t="426" x="5668963" y="4125913"/>
          <p14:tracePt t="435" x="5676900" y="4125913"/>
          <p14:tracePt t="443" x="5700713" y="4102100"/>
          <p14:tracePt t="451" x="5732463" y="4094163"/>
          <p14:tracePt t="459" x="5765800" y="4094163"/>
          <p14:tracePt t="467" x="5789613" y="4094163"/>
          <p14:tracePt t="478" x="5805488" y="4094163"/>
          <p14:tracePt t="483" x="5821363" y="4094163"/>
          <p14:tracePt t="492" x="5837238" y="4094163"/>
          <p14:tracePt t="499" x="5846763" y="4094163"/>
          <p14:tracePt t="508" x="5854700" y="4094163"/>
          <p14:tracePt t="515" x="5870575" y="4094163"/>
          <p14:tracePt t="524" x="5870575" y="4102100"/>
          <p14:tracePt t="740" x="5870575" y="4094163"/>
          <p14:tracePt t="748" x="5870575" y="4086225"/>
          <p14:tracePt t="758" x="5870575" y="4052888"/>
          <p14:tracePt t="764" x="5870575" y="4037013"/>
          <p14:tracePt t="775" x="5870575" y="4013200"/>
          <p14:tracePt t="782" x="5870575" y="3981450"/>
          <p14:tracePt t="791" x="5870575" y="3924300"/>
          <p14:tracePt t="798" x="5870575" y="3843338"/>
          <p14:tracePt t="808" x="5870575" y="3779838"/>
          <p14:tracePt t="815" x="5886450" y="3698875"/>
          <p14:tracePt t="824" x="5926138" y="3625850"/>
          <p14:tracePt t="829" x="5959475" y="3546475"/>
          <p14:tracePt t="837" x="6007100" y="3473450"/>
          <p14:tracePt t="848" x="6048375" y="3433763"/>
          <p14:tracePt t="856" x="6096000" y="3376613"/>
          <p14:tracePt t="861" x="6143625" y="3319463"/>
          <p14:tracePt t="869" x="6184900" y="3271838"/>
          <p14:tracePt t="877" x="6200775" y="3255963"/>
          <p14:tracePt t="885" x="6216650" y="3224213"/>
          <p14:tracePt t="893" x="6240463" y="3206750"/>
          <p14:tracePt t="901" x="6249988" y="3190875"/>
          <p14:tracePt t="910" x="6249988" y="3182938"/>
          <p14:tracePt t="917" x="6257925" y="3182938"/>
          <p14:tracePt t="925" x="6257925" y="3175000"/>
          <p14:tracePt t="933" x="6265863" y="3175000"/>
          <p14:tracePt t="982" x="6265863" y="3190875"/>
          <p14:tracePt t="990" x="6249988" y="3214688"/>
          <p14:tracePt t="999" x="6240463" y="3224213"/>
          <p14:tracePt t="1007" x="6216650" y="3240088"/>
          <p14:tracePt t="1016" x="6200775" y="3263900"/>
          <p14:tracePt t="1022" x="6192838" y="3279775"/>
          <p14:tracePt t="1033" x="6169025" y="3287713"/>
          <p14:tracePt t="1040" x="6161088" y="3295650"/>
          <p14:tracePt t="1049" x="6143625" y="3311525"/>
          <p14:tracePt t="1054" x="6127750" y="3336925"/>
          <p14:tracePt t="1063" x="6111875" y="3344863"/>
          <p14:tracePt t="1070" x="6103938" y="3368675"/>
          <p14:tracePt t="1083" x="6096000" y="3392488"/>
          <p14:tracePt t="1087" x="6088063" y="3424238"/>
          <p14:tracePt t="1095" x="6080125" y="3449638"/>
          <p14:tracePt t="1102" x="6064250" y="3473450"/>
          <p14:tracePt t="1116" x="6056313" y="3497263"/>
          <p14:tracePt t="1121" x="6056313" y="3529013"/>
          <p14:tracePt t="1127" x="6048375" y="3546475"/>
          <p14:tracePt t="1135" x="6048375" y="3562350"/>
          <p14:tracePt t="1146" x="6048375" y="3570288"/>
          <p14:tracePt t="1153" x="6048375" y="3578225"/>
          <p14:tracePt t="1159" x="6048375" y="3594100"/>
          <p14:tracePt t="1167" x="6048375" y="3625850"/>
          <p14:tracePt t="1175" x="6048375" y="3643313"/>
          <p14:tracePt t="1183" x="6048375" y="3683000"/>
          <p14:tracePt t="1191" x="6048375" y="3714750"/>
          <p14:tracePt t="1199" x="6056313" y="3756025"/>
          <p14:tracePt t="1211" x="6056313" y="3771900"/>
          <p14:tracePt t="1217" x="6064250" y="3803650"/>
          <p14:tracePt t="1224" x="6064250" y="3835400"/>
          <p14:tracePt t="1236" x="6080125" y="3852863"/>
          <p14:tracePt t="1250" x="6080125" y="3868738"/>
          <p14:tracePt t="1250" x="6080125" y="3876675"/>
          <p14:tracePt t="1264" x="6080125" y="3884613"/>
          <p14:tracePt t="26172" x="6080125" y="3892550"/>
          <p14:tracePt t="26180" x="6080125" y="3973513"/>
          <p14:tracePt t="26189" x="6111875" y="4102100"/>
          <p14:tracePt t="26196" x="6161088" y="4214813"/>
          <p14:tracePt t="26205" x="6192838" y="4343400"/>
          <p14:tracePt t="26215" x="6216650" y="4497388"/>
          <p14:tracePt t="26225" x="6249988" y="4618038"/>
          <p14:tracePt t="26232" x="6265863" y="4762500"/>
          <p14:tracePt t="26237" x="6305550" y="5068888"/>
          <p14:tracePt t="26245" x="6337300" y="5391150"/>
          <p14:tracePt t="26258" x="6345238" y="5737225"/>
          <p14:tracePt t="26262" x="6362700" y="6381750"/>
          <p14:tracePt t="26269" x="6362700" y="67929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itle 10">
                <a:extLst>
                  <a:ext uri="{FF2B5EF4-FFF2-40B4-BE49-F238E27FC236}">
                    <a16:creationId xmlns:a16="http://schemas.microsoft.com/office/drawing/2014/main" id="{B78D79CE-F000-03AD-9B92-7EA034FC0406}"/>
                  </a:ext>
                </a:extLst>
              </p:cNvPr>
              <p:cNvSpPr>
                <a:spLocks noGrp="1"/>
              </p:cNvSpPr>
              <p:nvPr>
                <p:ph type="title"/>
              </p:nvPr>
            </p:nvSpPr>
            <p:spPr/>
            <p:txBody>
              <a:bodyPr/>
              <a:lstStyle/>
              <a:p>
                <a:r>
                  <a:rPr lang="en-CA"/>
                  <a:t>Sparse Transformers: </a:t>
                </a:r>
                <a14:m>
                  <m:oMath xmlns:m="http://schemas.openxmlformats.org/officeDocument/2006/math">
                    <m:r>
                      <a:rPr lang="en-CA" b="0" i="1" smtClean="0">
                        <a:latin typeface="Cambria Math" panose="02040503050406030204" pitchFamily="18" charset="0"/>
                      </a:rPr>
                      <m:t>𝑝</m:t>
                    </m:r>
                    <m:r>
                      <a:rPr lang="en-CA" b="0" i="1" smtClean="0">
                        <a:latin typeface="Cambria Math" panose="02040503050406030204" pitchFamily="18" charset="0"/>
                      </a:rPr>
                      <m:t>=2</m:t>
                    </m:r>
                  </m:oMath>
                </a14:m>
                <a:endParaRPr lang="en-CA"/>
              </a:p>
            </p:txBody>
          </p:sp>
        </mc:Choice>
        <mc:Fallback xmlns="">
          <p:sp>
            <p:nvSpPr>
              <p:cNvPr id="11" name="Title 10">
                <a:extLst>
                  <a:ext uri="{FF2B5EF4-FFF2-40B4-BE49-F238E27FC236}">
                    <a16:creationId xmlns:a16="http://schemas.microsoft.com/office/drawing/2014/main" id="{B78D79CE-F000-03AD-9B92-7EA034FC0406}"/>
                  </a:ext>
                </a:extLst>
              </p:cNvPr>
              <p:cNvSpPr>
                <a:spLocks noGrp="1" noRot="1" noChangeAspect="1" noMove="1" noResize="1" noEditPoints="1" noAdjustHandles="1" noChangeArrowheads="1" noChangeShapeType="1" noTextEdit="1"/>
              </p:cNvSpPr>
              <p:nvPr>
                <p:ph type="title"/>
              </p:nvPr>
            </p:nvSpPr>
            <p:spPr>
              <a:blipFill>
                <a:blip r:embed="rId3"/>
                <a:stretch>
                  <a:fillRect l="-2377" t="-9459" b="-20946"/>
                </a:stretch>
              </a:blipFill>
            </p:spPr>
            <p:txBody>
              <a:bodyPr/>
              <a:lstStyle/>
              <a:p>
                <a:r>
                  <a:rPr lang="en-CA">
                    <a:noFill/>
                  </a:rPr>
                  <a:t> </a:t>
                </a:r>
              </a:p>
            </p:txBody>
          </p:sp>
        </mc:Fallback>
      </mc:AlternateContent>
      <p:pic>
        <p:nvPicPr>
          <p:cNvPr id="14" name="Content Placeholder 13">
            <a:extLst>
              <a:ext uri="{FF2B5EF4-FFF2-40B4-BE49-F238E27FC236}">
                <a16:creationId xmlns:a16="http://schemas.microsoft.com/office/drawing/2014/main" id="{06B9D70C-16BD-3D11-615B-7ADE7FB86901}"/>
              </a:ext>
            </a:extLst>
          </p:cNvPr>
          <p:cNvPicPr>
            <a:picLocks noGrp="1" noChangeAspect="1"/>
          </p:cNvPicPr>
          <p:nvPr>
            <p:ph idx="1"/>
          </p:nvPr>
        </p:nvPicPr>
        <p:blipFill rotWithShape="1">
          <a:blip r:embed="rId4"/>
          <a:srcRect b="19555"/>
          <a:stretch/>
        </p:blipFill>
        <p:spPr>
          <a:xfrm>
            <a:off x="665736" y="1104541"/>
            <a:ext cx="10515600" cy="5251809"/>
          </a:xfrm>
        </p:spPr>
      </p:pic>
      <p:sp>
        <p:nvSpPr>
          <p:cNvPr id="4" name="Date Placeholder 3">
            <a:extLst>
              <a:ext uri="{FF2B5EF4-FFF2-40B4-BE49-F238E27FC236}">
                <a16:creationId xmlns:a16="http://schemas.microsoft.com/office/drawing/2014/main" id="{222B7CEB-6413-6154-F349-7ECB7FFB646A}"/>
              </a:ext>
            </a:extLst>
          </p:cNvPr>
          <p:cNvSpPr>
            <a:spLocks noGrp="1"/>
          </p:cNvSpPr>
          <p:nvPr>
            <p:ph type="dt" sz="half" idx="10"/>
          </p:nvPr>
        </p:nvSpPr>
        <p:spPr/>
        <p:txBody>
          <a:bodyPr/>
          <a:lstStyle/>
          <a:p>
            <a:fld id="{D301FFEF-BC07-6945-8DF9-83389C94DF56}" type="datetime1">
              <a:rPr lang="en-CA" smtClean="0"/>
              <a:t>2024-02-23</a:t>
            </a:fld>
            <a:endParaRPr lang="en-US"/>
          </a:p>
        </p:txBody>
      </p:sp>
      <p:sp>
        <p:nvSpPr>
          <p:cNvPr id="5" name="Footer Placeholder 4">
            <a:extLst>
              <a:ext uri="{FF2B5EF4-FFF2-40B4-BE49-F238E27FC236}">
                <a16:creationId xmlns:a16="http://schemas.microsoft.com/office/drawing/2014/main" id="{BF0D21B2-E957-6357-CAD9-8EE989B57AA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1B1225-0537-AE18-DDF3-3D6C076582BA}"/>
              </a:ext>
            </a:extLst>
          </p:cNvPr>
          <p:cNvSpPr>
            <a:spLocks noGrp="1"/>
          </p:cNvSpPr>
          <p:nvPr>
            <p:ph type="sldNum" sz="quarter" idx="12"/>
          </p:nvPr>
        </p:nvSpPr>
        <p:spPr/>
        <p:txBody>
          <a:bodyPr/>
          <a:lstStyle/>
          <a:p>
            <a:fld id="{D4F24A5E-B0D2-394D-9970-9AE06BCB59C1}" type="slidenum">
              <a:rPr lang="en-US" smtClean="0"/>
              <a:t>9</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E3C5C1-74B2-679D-ED0D-867E37E53059}"/>
                  </a:ext>
                </a:extLst>
              </p:cNvPr>
              <p:cNvSpPr txBox="1"/>
              <p:nvPr/>
            </p:nvSpPr>
            <p:spPr>
              <a:xfrm>
                <a:off x="1898904" y="2967683"/>
                <a:ext cx="17693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𝑗</m:t>
                          </m:r>
                          <m:r>
                            <a:rPr lang="en-CA" b="0" i="1" smtClean="0">
                              <a:latin typeface="Cambria Math" panose="02040503050406030204" pitchFamily="18" charset="0"/>
                            </a:rPr>
                            <m:t> :</m:t>
                          </m:r>
                          <m:r>
                            <a:rPr lang="en-CA" b="0" i="1" smtClean="0">
                              <a:latin typeface="Cambria Math" panose="02040503050406030204" pitchFamily="18" charset="0"/>
                            </a:rPr>
                            <m:t>𝑗</m:t>
                          </m:r>
                          <m:r>
                            <a:rPr lang="en-CA" b="0" i="1" smtClean="0">
                              <a:latin typeface="Cambria Math" panose="02040503050406030204" pitchFamily="18" charset="0"/>
                            </a:rPr>
                            <m:t>≤</m:t>
                          </m:r>
                          <m:r>
                            <a:rPr lang="en-CA" b="0" i="1" smtClean="0">
                              <a:latin typeface="Cambria Math" panose="02040503050406030204" pitchFamily="18" charset="0"/>
                            </a:rPr>
                            <m:t>𝑖</m:t>
                          </m:r>
                        </m:e>
                      </m:d>
                    </m:oMath>
                  </m:oMathPara>
                </a14:m>
                <a:endParaRPr lang="en-US"/>
              </a:p>
            </p:txBody>
          </p:sp>
        </mc:Choice>
        <mc:Fallback xmlns="">
          <p:sp>
            <p:nvSpPr>
              <p:cNvPr id="3" name="TextBox 2">
                <a:extLst>
                  <a:ext uri="{FF2B5EF4-FFF2-40B4-BE49-F238E27FC236}">
                    <a16:creationId xmlns:a16="http://schemas.microsoft.com/office/drawing/2014/main" id="{4AE3C5C1-74B2-679D-ED0D-867E37E53059}"/>
                  </a:ext>
                </a:extLst>
              </p:cNvPr>
              <p:cNvSpPr txBox="1">
                <a:spLocks noRot="1" noChangeAspect="1" noMove="1" noResize="1" noEditPoints="1" noAdjustHandles="1" noChangeArrowheads="1" noChangeShapeType="1" noTextEdit="1"/>
              </p:cNvSpPr>
              <p:nvPr/>
            </p:nvSpPr>
            <p:spPr>
              <a:xfrm>
                <a:off x="1898904" y="2967683"/>
                <a:ext cx="1769364" cy="369332"/>
              </a:xfrm>
              <a:prstGeom prst="rect">
                <a:avLst/>
              </a:prstGeom>
              <a:blipFill>
                <a:blip r:embed="rId5"/>
                <a:stretch>
                  <a:fillRect b="-13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4FB0BF-FDFE-C9BE-E386-35C3E9BF3B1D}"/>
                  </a:ext>
                </a:extLst>
              </p:cNvPr>
              <p:cNvSpPr txBox="1"/>
              <p:nvPr/>
            </p:nvSpPr>
            <p:spPr>
              <a:xfrm>
                <a:off x="4279392" y="5234735"/>
                <a:ext cx="3078990" cy="7904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𝐴</m:t>
                          </m:r>
                        </m:e>
                        <m:sub>
                          <m:r>
                            <a:rPr lang="en-CA" b="0" i="1" smtClean="0">
                              <a:latin typeface="Cambria Math" panose="02040503050406030204" pitchFamily="18" charset="0"/>
                            </a:rPr>
                            <m:t>𝑖</m:t>
                          </m:r>
                        </m:sub>
                        <m:sup>
                          <m:d>
                            <m:dPr>
                              <m:ctrlPr>
                                <a:rPr lang="en-CA" b="0" i="1" smtClean="0">
                                  <a:latin typeface="Cambria Math" panose="02040503050406030204" pitchFamily="18" charset="0"/>
                                </a:rPr>
                              </m:ctrlPr>
                            </m:dPr>
                            <m:e>
                              <m:r>
                                <a:rPr lang="en-CA" b="0" i="1" smtClean="0">
                                  <a:latin typeface="Cambria Math" panose="02040503050406030204" pitchFamily="18" charset="0"/>
                                </a:rPr>
                                <m:t>1</m:t>
                              </m:r>
                            </m:e>
                          </m:d>
                        </m:sup>
                      </m:sSubSup>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+1, …, </m:t>
                          </m:r>
                          <m:r>
                            <a:rPr lang="en-CA" b="0" i="1" smtClean="0">
                              <a:latin typeface="Cambria Math" panose="02040503050406030204" pitchFamily="18" charset="0"/>
                            </a:rPr>
                            <m:t>𝑖</m:t>
                          </m:r>
                        </m:e>
                      </m:d>
                    </m:oMath>
                    <m:oMath xmlns:m="http://schemas.openxmlformats.org/officeDocument/2006/math">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𝐴</m:t>
                          </m:r>
                        </m:e>
                        <m:sub>
                          <m:r>
                            <a:rPr lang="en-CA" b="0" i="1" smtClean="0">
                              <a:latin typeface="Cambria Math" panose="02040503050406030204" pitchFamily="18" charset="0"/>
                            </a:rPr>
                            <m:t>𝑖</m:t>
                          </m:r>
                        </m:sub>
                        <m:sup>
                          <m:d>
                            <m:dPr>
                              <m:ctrlPr>
                                <a:rPr lang="en-CA" b="0" i="1" smtClean="0">
                                  <a:latin typeface="Cambria Math" panose="02040503050406030204" pitchFamily="18" charset="0"/>
                                </a:rPr>
                              </m:ctrlPr>
                            </m:dPr>
                            <m:e>
                              <m:r>
                                <a:rPr lang="en-CA" b="0" i="1" smtClean="0">
                                  <a:latin typeface="Cambria Math" panose="02040503050406030204" pitchFamily="18" charset="0"/>
                                </a:rPr>
                                <m:t>2</m:t>
                              </m:r>
                            </m:e>
                          </m:d>
                        </m:sup>
                      </m:sSubSup>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𝑗</m:t>
                          </m:r>
                          <m:r>
                            <a:rPr lang="en-CA" b="0" i="1" smtClean="0">
                              <a:latin typeface="Cambria Math" panose="02040503050406030204" pitchFamily="18" charset="0"/>
                            </a:rPr>
                            <m:t> :</m:t>
                          </m:r>
                          <m:d>
                            <m:dPr>
                              <m:ctrlPr>
                                <a:rPr lang="en-CA" b="0" i="1" smtClean="0">
                                  <a:latin typeface="Cambria Math" panose="02040503050406030204" pitchFamily="18" charset="0"/>
                                </a:rPr>
                              </m:ctrlPr>
                            </m:dPr>
                            <m:e>
                              <m:r>
                                <a:rPr lang="en-CA" b="0" i="1" smtClean="0">
                                  <a:latin typeface="Cambria Math" panose="02040503050406030204" pitchFamily="18" charset="0"/>
                                </a:rPr>
                                <m:t>𝑖</m:t>
                              </m:r>
                              <m:r>
                                <a:rPr lang="en-CA" b="0" i="1" smtClean="0">
                                  <a:latin typeface="Cambria Math" panose="02040503050406030204" pitchFamily="18" charset="0"/>
                                </a:rPr>
                                <m:t>−</m:t>
                              </m:r>
                              <m:r>
                                <a:rPr lang="en-CA" b="0" i="1" smtClean="0">
                                  <a:latin typeface="Cambria Math" panose="02040503050406030204" pitchFamily="18" charset="0"/>
                                </a:rPr>
                                <m:t>𝑗</m:t>
                              </m:r>
                            </m:e>
                          </m:d>
                          <m:r>
                            <a:rPr lang="en-CA" b="0" i="1" smtClean="0">
                              <a:latin typeface="Cambria Math" panose="02040503050406030204" pitchFamily="18" charset="0"/>
                            </a:rPr>
                            <m:t> </m:t>
                          </m:r>
                          <m:r>
                            <m:rPr>
                              <m:sty m:val="p"/>
                            </m:rPr>
                            <a:rPr lang="en-CA" b="0" i="0" smtClean="0">
                              <a:latin typeface="Cambria Math" panose="02040503050406030204" pitchFamily="18" charset="0"/>
                            </a:rPr>
                            <m:t>mod</m:t>
                          </m:r>
                          <m:r>
                            <a:rPr lang="en-CA" b="0" i="0" smtClean="0">
                              <a:latin typeface="Cambria Math" panose="02040503050406030204" pitchFamily="18" charset="0"/>
                            </a:rPr>
                            <m:t> </m:t>
                          </m:r>
                          <m:r>
                            <a:rPr lang="en-CA" b="0" i="1" smtClean="0">
                              <a:latin typeface="Cambria Math" panose="02040503050406030204" pitchFamily="18" charset="0"/>
                            </a:rPr>
                            <m:t>𝑙</m:t>
                          </m:r>
                          <m:r>
                            <a:rPr lang="en-CA" b="0" i="1" smtClean="0">
                              <a:latin typeface="Cambria Math" panose="02040503050406030204" pitchFamily="18" charset="0"/>
                            </a:rPr>
                            <m:t>=0</m:t>
                          </m:r>
                        </m:e>
                      </m:d>
                    </m:oMath>
                  </m:oMathPara>
                </a14:m>
                <a:endParaRPr lang="en-US"/>
              </a:p>
            </p:txBody>
          </p:sp>
        </mc:Choice>
        <mc:Fallback xmlns="">
          <p:sp>
            <p:nvSpPr>
              <p:cNvPr id="7" name="TextBox 6">
                <a:extLst>
                  <a:ext uri="{FF2B5EF4-FFF2-40B4-BE49-F238E27FC236}">
                    <a16:creationId xmlns:a16="http://schemas.microsoft.com/office/drawing/2014/main" id="{3E4FB0BF-FDFE-C9BE-E386-35C3E9BF3B1D}"/>
                  </a:ext>
                </a:extLst>
              </p:cNvPr>
              <p:cNvSpPr txBox="1">
                <a:spLocks noRot="1" noChangeAspect="1" noMove="1" noResize="1" noEditPoints="1" noAdjustHandles="1" noChangeArrowheads="1" noChangeShapeType="1" noTextEdit="1"/>
              </p:cNvSpPr>
              <p:nvPr/>
            </p:nvSpPr>
            <p:spPr>
              <a:xfrm>
                <a:off x="4279392" y="5234735"/>
                <a:ext cx="3078990" cy="790473"/>
              </a:xfrm>
              <a:prstGeom prst="rect">
                <a:avLst/>
              </a:prstGeom>
              <a:blipFill>
                <a:blip r:embed="rId6"/>
                <a:stretch>
                  <a:fillRect b="-465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0FBE1A-0491-F37C-73BB-849CEEFF86DC}"/>
                  </a:ext>
                </a:extLst>
              </p:cNvPr>
              <p:cNvSpPr txBox="1"/>
              <p:nvPr/>
            </p:nvSpPr>
            <p:spPr>
              <a:xfrm>
                <a:off x="7774176" y="5234735"/>
                <a:ext cx="3752088" cy="7904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𝐴</m:t>
                          </m:r>
                        </m:e>
                        <m:sub>
                          <m:r>
                            <a:rPr lang="en-CA" b="0" i="1" smtClean="0">
                              <a:latin typeface="Cambria Math" panose="02040503050406030204" pitchFamily="18" charset="0"/>
                            </a:rPr>
                            <m:t>𝑖</m:t>
                          </m:r>
                        </m:sub>
                        <m:sup>
                          <m:d>
                            <m:dPr>
                              <m:ctrlPr>
                                <a:rPr lang="en-CA" b="0" i="1" smtClean="0">
                                  <a:latin typeface="Cambria Math" panose="02040503050406030204" pitchFamily="18" charset="0"/>
                                </a:rPr>
                              </m:ctrlPr>
                            </m:dPr>
                            <m:e>
                              <m:r>
                                <a:rPr lang="en-CA" b="0" i="1" smtClean="0">
                                  <a:latin typeface="Cambria Math" panose="02040503050406030204" pitchFamily="18" charset="0"/>
                                </a:rPr>
                                <m:t>1</m:t>
                              </m:r>
                            </m:e>
                          </m:d>
                        </m:sup>
                      </m:sSubSup>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𝑗</m:t>
                          </m:r>
                          <m:r>
                            <a:rPr lang="en-CA" b="0" i="1" smtClean="0">
                              <a:latin typeface="Cambria Math" panose="02040503050406030204" pitchFamily="18" charset="0"/>
                            </a:rPr>
                            <m:t> :</m:t>
                          </m:r>
                          <m:d>
                            <m:dPr>
                              <m:ctrlPr>
                                <a:rPr lang="en-CA" b="0" i="1" smtClean="0">
                                  <a:latin typeface="Cambria Math" panose="02040503050406030204" pitchFamily="18" charset="0"/>
                                </a:rPr>
                              </m:ctrlPr>
                            </m:dPr>
                            <m:e>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𝑗</m:t>
                                  </m:r>
                                  <m:r>
                                    <a:rPr lang="en-CA" b="0" i="1" smtClean="0">
                                      <a:latin typeface="Cambria Math" panose="02040503050406030204" pitchFamily="18" charset="0"/>
                                    </a:rPr>
                                    <m:t>/</m:t>
                                  </m:r>
                                  <m:r>
                                    <a:rPr lang="en-CA" b="0" i="1" smtClean="0">
                                      <a:latin typeface="Cambria Math" panose="02040503050406030204" pitchFamily="18" charset="0"/>
                                    </a:rPr>
                                    <m:t>𝑙</m:t>
                                  </m:r>
                                </m:e>
                              </m:d>
                              <m:r>
                                <a:rPr lang="en-CA" b="0" i="1" smtClean="0">
                                  <a:latin typeface="Cambria Math" panose="02040503050406030204" pitchFamily="18" charset="0"/>
                                </a:rPr>
                                <m:t>=</m:t>
                              </m:r>
                              <m:d>
                                <m:dPr>
                                  <m:begChr m:val="⌊"/>
                                  <m:endChr m:val="⌋"/>
                                  <m:ctrlPr>
                                    <a:rPr lang="en-CA" i="1">
                                      <a:latin typeface="Cambria Math" panose="02040503050406030204" pitchFamily="18" charset="0"/>
                                    </a:rPr>
                                  </m:ctrlPr>
                                </m:dPr>
                                <m:e>
                                  <m:r>
                                    <a:rPr lang="en-CA" b="0" i="1" smtClean="0">
                                      <a:latin typeface="Cambria Math" panose="02040503050406030204" pitchFamily="18" charset="0"/>
                                    </a:rPr>
                                    <m:t>𝑖</m:t>
                                  </m:r>
                                  <m:r>
                                    <a:rPr lang="en-CA" i="1">
                                      <a:latin typeface="Cambria Math" panose="02040503050406030204" pitchFamily="18" charset="0"/>
                                    </a:rPr>
                                    <m:t>/</m:t>
                                  </m:r>
                                  <m:r>
                                    <a:rPr lang="en-CA" i="1">
                                      <a:latin typeface="Cambria Math" panose="02040503050406030204" pitchFamily="18" charset="0"/>
                                    </a:rPr>
                                    <m:t>𝑙</m:t>
                                  </m:r>
                                </m:e>
                              </m:d>
                            </m:e>
                          </m:d>
                        </m:e>
                      </m:d>
                    </m:oMath>
                    <m:oMath xmlns:m="http://schemas.openxmlformats.org/officeDocument/2006/math">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𝐴</m:t>
                          </m:r>
                        </m:e>
                        <m:sub>
                          <m:r>
                            <a:rPr lang="en-CA" b="0" i="1" smtClean="0">
                              <a:latin typeface="Cambria Math" panose="02040503050406030204" pitchFamily="18" charset="0"/>
                            </a:rPr>
                            <m:t>𝑖</m:t>
                          </m:r>
                        </m:sub>
                        <m:sup>
                          <m:d>
                            <m:dPr>
                              <m:ctrlPr>
                                <a:rPr lang="en-CA" b="0" i="1" smtClean="0">
                                  <a:latin typeface="Cambria Math" panose="02040503050406030204" pitchFamily="18" charset="0"/>
                                </a:rPr>
                              </m:ctrlPr>
                            </m:dPr>
                            <m:e>
                              <m:r>
                                <a:rPr lang="en-CA" b="0" i="1" smtClean="0">
                                  <a:latin typeface="Cambria Math" panose="02040503050406030204" pitchFamily="18" charset="0"/>
                                </a:rPr>
                                <m:t>2</m:t>
                              </m:r>
                            </m:e>
                          </m:d>
                        </m:sup>
                      </m:sSubSup>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𝑗</m:t>
                          </m:r>
                          <m:r>
                            <a:rPr lang="en-CA" b="0" i="1" smtClean="0">
                              <a:latin typeface="Cambria Math" panose="02040503050406030204" pitchFamily="18" charset="0"/>
                            </a:rPr>
                            <m:t> :</m:t>
                          </m:r>
                          <m:r>
                            <a:rPr lang="en-CA" b="0" i="1" smtClean="0">
                              <a:latin typeface="Cambria Math" panose="02040503050406030204" pitchFamily="18" charset="0"/>
                            </a:rPr>
                            <m:t>𝑗</m:t>
                          </m:r>
                          <m:r>
                            <a:rPr lang="en-CA" b="0" i="1" smtClean="0">
                              <a:latin typeface="Cambria Math" panose="02040503050406030204" pitchFamily="18" charset="0"/>
                            </a:rPr>
                            <m:t> </m:t>
                          </m:r>
                          <m:r>
                            <m:rPr>
                              <m:sty m:val="p"/>
                            </m:rPr>
                            <a:rPr lang="en-CA" b="0" i="0" smtClean="0">
                              <a:latin typeface="Cambria Math" panose="02040503050406030204" pitchFamily="18" charset="0"/>
                            </a:rPr>
                            <m:t>mod</m:t>
                          </m:r>
                          <m:r>
                            <a:rPr lang="en-CA" b="0" i="0" smtClean="0">
                              <a:latin typeface="Cambria Math" panose="02040503050406030204" pitchFamily="18" charset="0"/>
                            </a:rPr>
                            <m:t> </m:t>
                          </m:r>
                          <m:r>
                            <a:rPr lang="en-CA" b="0" i="1" smtClean="0">
                              <a:latin typeface="Cambria Math" panose="02040503050406030204" pitchFamily="18" charset="0"/>
                            </a:rPr>
                            <m:t>𝑙</m:t>
                          </m:r>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+1, …, </m:t>
                              </m:r>
                              <m:r>
                                <a:rPr lang="en-CA" b="0" i="1" smtClean="0">
                                  <a:latin typeface="Cambria Math" panose="02040503050406030204" pitchFamily="18" charset="0"/>
                                </a:rPr>
                                <m:t>𝑙</m:t>
                              </m:r>
                            </m:e>
                          </m:d>
                        </m:e>
                      </m:d>
                    </m:oMath>
                  </m:oMathPara>
                </a14:m>
                <a:endParaRPr lang="en-US"/>
              </a:p>
            </p:txBody>
          </p:sp>
        </mc:Choice>
        <mc:Fallback xmlns="">
          <p:sp>
            <p:nvSpPr>
              <p:cNvPr id="8" name="TextBox 7">
                <a:extLst>
                  <a:ext uri="{FF2B5EF4-FFF2-40B4-BE49-F238E27FC236}">
                    <a16:creationId xmlns:a16="http://schemas.microsoft.com/office/drawing/2014/main" id="{000FBE1A-0491-F37C-73BB-849CEEFF86DC}"/>
                  </a:ext>
                </a:extLst>
              </p:cNvPr>
              <p:cNvSpPr txBox="1">
                <a:spLocks noRot="1" noChangeAspect="1" noMove="1" noResize="1" noEditPoints="1" noAdjustHandles="1" noChangeArrowheads="1" noChangeShapeType="1" noTextEdit="1"/>
              </p:cNvSpPr>
              <p:nvPr/>
            </p:nvSpPr>
            <p:spPr>
              <a:xfrm>
                <a:off x="7774176" y="5234735"/>
                <a:ext cx="3752088" cy="790473"/>
              </a:xfrm>
              <a:prstGeom prst="rect">
                <a:avLst/>
              </a:prstGeom>
              <a:blipFill>
                <a:blip r:embed="rId7"/>
                <a:stretch>
                  <a:fillRect b="-465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A010D93-204C-DDD4-3F17-0385F816BABC}"/>
                  </a:ext>
                </a:extLst>
              </p:cNvPr>
              <p:cNvSpPr txBox="1"/>
              <p:nvPr/>
            </p:nvSpPr>
            <p:spPr>
              <a:xfrm>
                <a:off x="9440418" y="3152349"/>
                <a:ext cx="10835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𝑙</m:t>
                      </m:r>
                      <m:r>
                        <a:rPr lang="en-CA" b="0" i="1" smtClean="0">
                          <a:latin typeface="Cambria Math" panose="02040503050406030204" pitchFamily="18" charset="0"/>
                        </a:rPr>
                        <m:t>−</m:t>
                      </m:r>
                      <m:r>
                        <a:rPr lang="en-CA" b="0" i="1" smtClean="0">
                          <a:latin typeface="Cambria Math" panose="02040503050406030204" pitchFamily="18" charset="0"/>
                        </a:rPr>
                        <m:t>𝑐</m:t>
                      </m:r>
                    </m:oMath>
                  </m:oMathPara>
                </a14:m>
                <a:endParaRPr lang="en-US"/>
              </a:p>
            </p:txBody>
          </p:sp>
        </mc:Choice>
        <mc:Fallback xmlns="">
          <p:sp>
            <p:nvSpPr>
              <p:cNvPr id="10" name="TextBox 9">
                <a:extLst>
                  <a:ext uri="{FF2B5EF4-FFF2-40B4-BE49-F238E27FC236}">
                    <a16:creationId xmlns:a16="http://schemas.microsoft.com/office/drawing/2014/main" id="{5A010D93-204C-DDD4-3F17-0385F816BABC}"/>
                  </a:ext>
                </a:extLst>
              </p:cNvPr>
              <p:cNvSpPr txBox="1">
                <a:spLocks noRot="1" noChangeAspect="1" noMove="1" noResize="1" noEditPoints="1" noAdjustHandles="1" noChangeArrowheads="1" noChangeShapeType="1" noTextEdit="1"/>
              </p:cNvSpPr>
              <p:nvPr/>
            </p:nvSpPr>
            <p:spPr>
              <a:xfrm>
                <a:off x="9440418" y="3152349"/>
                <a:ext cx="1083564" cy="369332"/>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3EF7777-CDEC-33CC-5658-848E6AE778CF}"/>
                  </a:ext>
                </a:extLst>
              </p:cNvPr>
              <p:cNvSpPr txBox="1"/>
              <p:nvPr/>
            </p:nvSpPr>
            <p:spPr>
              <a:xfrm>
                <a:off x="5470146" y="3152349"/>
                <a:ext cx="18882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𝑡</m:t>
                      </m:r>
                      <m:r>
                        <a:rPr lang="en-CA" b="0" i="1" smtClean="0">
                          <a:latin typeface="Cambria Math" panose="02040503050406030204" pitchFamily="18" charset="0"/>
                        </a:rPr>
                        <m:t>=</m:t>
                      </m:r>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max</m:t>
                          </m:r>
                        </m:fName>
                        <m:e>
                          <m:d>
                            <m:dPr>
                              <m:ctrlPr>
                                <a:rPr lang="en-CA" b="0" i="1" smtClean="0">
                                  <a:latin typeface="Cambria Math" panose="02040503050406030204" pitchFamily="18" charset="0"/>
                                </a:rPr>
                              </m:ctrlPr>
                            </m:dPr>
                            <m:e>
                              <m:r>
                                <a:rPr lang="en-CA" b="0" i="1" smtClean="0">
                                  <a:latin typeface="Cambria Math" panose="02040503050406030204" pitchFamily="18" charset="0"/>
                                </a:rPr>
                                <m:t>0, </m:t>
                              </m:r>
                              <m:r>
                                <a:rPr lang="en-CA" b="0" i="1" smtClean="0">
                                  <a:latin typeface="Cambria Math" panose="02040503050406030204" pitchFamily="18" charset="0"/>
                                </a:rPr>
                                <m:t>𝑖</m:t>
                              </m:r>
                              <m:r>
                                <a:rPr lang="en-CA" b="0" i="1" smtClean="0">
                                  <a:latin typeface="Cambria Math" panose="02040503050406030204" pitchFamily="18" charset="0"/>
                                </a:rPr>
                                <m:t>−</m:t>
                              </m:r>
                              <m:r>
                                <a:rPr lang="en-CA" b="0" i="1" smtClean="0">
                                  <a:latin typeface="Cambria Math" panose="02040503050406030204" pitchFamily="18" charset="0"/>
                                </a:rPr>
                                <m:t>𝑙</m:t>
                              </m:r>
                            </m:e>
                          </m:d>
                        </m:e>
                      </m:func>
                    </m:oMath>
                  </m:oMathPara>
                </a14:m>
                <a:endParaRPr lang="en-US"/>
              </a:p>
            </p:txBody>
          </p:sp>
        </mc:Choice>
        <mc:Fallback xmlns="">
          <p:sp>
            <p:nvSpPr>
              <p:cNvPr id="13" name="TextBox 12">
                <a:extLst>
                  <a:ext uri="{FF2B5EF4-FFF2-40B4-BE49-F238E27FC236}">
                    <a16:creationId xmlns:a16="http://schemas.microsoft.com/office/drawing/2014/main" id="{F3EF7777-CDEC-33CC-5658-848E6AE778CF}"/>
                  </a:ext>
                </a:extLst>
              </p:cNvPr>
              <p:cNvSpPr txBox="1">
                <a:spLocks noRot="1" noChangeAspect="1" noMove="1" noResize="1" noEditPoints="1" noAdjustHandles="1" noChangeArrowheads="1" noChangeShapeType="1" noTextEdit="1"/>
              </p:cNvSpPr>
              <p:nvPr/>
            </p:nvSpPr>
            <p:spPr>
              <a:xfrm>
                <a:off x="5470146" y="3152349"/>
                <a:ext cx="1888236" cy="369332"/>
              </a:xfrm>
              <a:prstGeom prst="rect">
                <a:avLst/>
              </a:prstGeom>
              <a:blipFill>
                <a:blip r:embed="rId9"/>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19821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83D62-7D2F-820E-16ED-8A76011C87F1}"/>
              </a:ext>
            </a:extLst>
          </p:cNvPr>
          <p:cNvSpPr>
            <a:spLocks noGrp="1"/>
          </p:cNvSpPr>
          <p:nvPr>
            <p:ph type="title"/>
          </p:nvPr>
        </p:nvSpPr>
        <p:spPr>
          <a:xfrm>
            <a:off x="645064" y="525982"/>
            <a:ext cx="4282983" cy="1200361"/>
          </a:xfrm>
        </p:spPr>
        <p:txBody>
          <a:bodyPr anchor="b">
            <a:normAutofit/>
          </a:bodyPr>
          <a:lstStyle/>
          <a:p>
            <a:r>
              <a:rPr lang="en-US" sz="2500" dirty="0">
                <a:effectLst/>
                <a:latin typeface="STIXTwoText"/>
              </a:rPr>
              <a:t>Mamba Architecture:</a:t>
            </a:r>
            <a:br>
              <a:rPr lang="en-US" sz="2500" dirty="0">
                <a:effectLst/>
                <a:latin typeface="STIXTwoText"/>
              </a:rPr>
            </a:br>
            <a:r>
              <a:rPr lang="en-US" sz="2500" dirty="0">
                <a:effectLst/>
                <a:latin typeface="STIXTwoText"/>
              </a:rPr>
              <a:t>A Simplified SSM Architecture </a:t>
            </a:r>
            <a:br>
              <a:rPr lang="en-US" sz="2500" dirty="0"/>
            </a:br>
            <a:endParaRPr lang="en-US" sz="2500" dirty="0"/>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234775-B322-3379-2CF2-1B21948CC22C}"/>
              </a:ext>
            </a:extLst>
          </p:cNvPr>
          <p:cNvSpPr>
            <a:spLocks noGrp="1"/>
          </p:cNvSpPr>
          <p:nvPr>
            <p:ph idx="1"/>
          </p:nvPr>
        </p:nvSpPr>
        <p:spPr>
          <a:xfrm>
            <a:off x="645066" y="2031101"/>
            <a:ext cx="4282984" cy="3511943"/>
          </a:xfrm>
        </p:spPr>
        <p:txBody>
          <a:bodyPr anchor="ctr">
            <a:normAutofit/>
          </a:bodyPr>
          <a:lstStyle/>
          <a:p>
            <a:r>
              <a:rPr lang="en-US" sz="1800" dirty="0"/>
              <a:t>Right figure shows Mamba Architecture</a:t>
            </a:r>
          </a:p>
          <a:p>
            <a:r>
              <a:rPr lang="en-US" sz="1800" dirty="0"/>
              <a:t>Mamba </a:t>
            </a:r>
            <a:r>
              <a:rPr lang="en-US" sz="1800" dirty="0">
                <a:effectLst/>
                <a:latin typeface="SFRM1000"/>
              </a:rPr>
              <a:t>simplify this architecture by combining MLP and linear attention components into one block </a:t>
            </a:r>
          </a:p>
          <a:p>
            <a:r>
              <a:rPr lang="en-US" sz="1800" dirty="0">
                <a:latin typeface="SFRM1000"/>
              </a:rPr>
              <a:t>It also has gating mechanism to keep or modify passed info through the network</a:t>
            </a:r>
            <a:endParaRPr lang="en-US" sz="1800" dirty="0">
              <a:effectLst/>
              <a:latin typeface="SFRM1000"/>
            </a:endParaRPr>
          </a:p>
          <a:p>
            <a:r>
              <a:rPr lang="en-US" sz="1800" dirty="0">
                <a:latin typeface="SFRM1000"/>
              </a:rPr>
              <a:t>SSM block here is the previous selective state architecture shown in slide 17:</a:t>
            </a:r>
            <a:endParaRPr lang="en-US" sz="1800" dirty="0">
              <a:effectLst/>
              <a:latin typeface="SFRM1000"/>
            </a:endParaRPr>
          </a:p>
          <a:p>
            <a:endParaRPr lang="en-US" sz="1800" dirty="0">
              <a:latin typeface="SFRM1000"/>
            </a:endParaRPr>
          </a:p>
          <a:p>
            <a:pPr marL="0" indent="0">
              <a:buNone/>
            </a:pPr>
            <a:endParaRPr lang="en-US" sz="1800" dirty="0"/>
          </a:p>
          <a:p>
            <a:endParaRPr lang="en-US" sz="1800"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block diagram&#10;&#10;Description automatically generated">
            <a:extLst>
              <a:ext uri="{FF2B5EF4-FFF2-40B4-BE49-F238E27FC236}">
                <a16:creationId xmlns:a16="http://schemas.microsoft.com/office/drawing/2014/main" id="{60B6F40B-8707-2568-C370-C867B9990FAC}"/>
              </a:ext>
            </a:extLst>
          </p:cNvPr>
          <p:cNvPicPr>
            <a:picLocks noChangeAspect="1"/>
          </p:cNvPicPr>
          <p:nvPr/>
        </p:nvPicPr>
        <p:blipFill rotWithShape="1">
          <a:blip r:embed="rId2"/>
          <a:srcRect l="31117" b="25813"/>
          <a:stretch/>
        </p:blipFill>
        <p:spPr>
          <a:xfrm>
            <a:off x="5984946" y="1726343"/>
            <a:ext cx="5045259" cy="2798418"/>
          </a:xfrm>
          <a:prstGeom prst="rect">
            <a:avLst/>
          </a:prstGeom>
        </p:spPr>
      </p:pic>
      <p:pic>
        <p:nvPicPr>
          <p:cNvPr id="6" name="Picture 5" descr="A diagram of a state model&#10;&#10;Description automatically generated">
            <a:extLst>
              <a:ext uri="{FF2B5EF4-FFF2-40B4-BE49-F238E27FC236}">
                <a16:creationId xmlns:a16="http://schemas.microsoft.com/office/drawing/2014/main" id="{4F466C1F-FC3C-6ED2-C8EC-0A9E288CFD7B}"/>
              </a:ext>
            </a:extLst>
          </p:cNvPr>
          <p:cNvPicPr>
            <a:picLocks noChangeAspect="1"/>
          </p:cNvPicPr>
          <p:nvPr/>
        </p:nvPicPr>
        <p:blipFill>
          <a:blip r:embed="rId3"/>
          <a:stretch>
            <a:fillRect/>
          </a:stretch>
        </p:blipFill>
        <p:spPr>
          <a:xfrm>
            <a:off x="1112810" y="4523092"/>
            <a:ext cx="3030806" cy="1629058"/>
          </a:xfrm>
          <a:prstGeom prst="rect">
            <a:avLst/>
          </a:prstGeom>
        </p:spPr>
      </p:pic>
    </p:spTree>
    <p:extLst>
      <p:ext uri="{BB962C8B-B14F-4D97-AF65-F5344CB8AC3E}">
        <p14:creationId xmlns:p14="http://schemas.microsoft.com/office/powerpoint/2010/main" val="946546939"/>
      </p:ext>
    </p:extLst>
  </p:cSld>
  <p:clrMapOvr>
    <a:masterClrMapping/>
  </p:clrMapOvr>
  <mc:AlternateContent xmlns:mc="http://schemas.openxmlformats.org/markup-compatibility/2006" xmlns:p14="http://schemas.microsoft.com/office/powerpoint/2010/main">
    <mc:Choice Requires="p14">
      <p:transition spd="slow" p14:dur="2000" advTm="35596"/>
    </mc:Choice>
    <mc:Fallback xmlns="">
      <p:transition spd="slow" advTm="35596"/>
    </mc:Fallback>
  </mc:AlternateContent>
  <p:extLst>
    <p:ext uri="{3A86A75C-4F4B-4683-9AE1-C65F6400EC91}">
      <p14:laserTraceLst xmlns:p14="http://schemas.microsoft.com/office/powerpoint/2010/main">
        <p14:tracePtLst>
          <p14:tracePt t="303" x="5321300" y="6850063"/>
          <p14:tracePt t="311" x="5321300" y="6792913"/>
          <p14:tracePt t="323" x="5321300" y="6745288"/>
          <p14:tracePt t="332" x="5321300" y="6688138"/>
          <p14:tracePt t="344" x="5362575" y="6567488"/>
          <p14:tracePt t="350" x="5418138" y="6478588"/>
          <p14:tracePt t="360" x="5459413" y="6407150"/>
          <p14:tracePt t="366" x="5507038" y="6326188"/>
          <p14:tracePt t="377" x="5564188" y="6237288"/>
          <p14:tracePt t="383" x="5619750" y="6140450"/>
          <p14:tracePt t="393" x="5684838" y="6027738"/>
          <p14:tracePt t="400" x="5765800" y="5922963"/>
          <p14:tracePt t="410" x="5829300" y="5802313"/>
          <p14:tracePt t="416" x="5854700" y="5762625"/>
          <p14:tracePt t="422" x="5926138" y="5673725"/>
          <p14:tracePt t="431" x="5983288" y="5592763"/>
          <p14:tracePt t="438" x="6030913" y="5527675"/>
          <p14:tracePt t="446" x="6064250" y="5495925"/>
          <p14:tracePt t="454" x="6103938" y="5472113"/>
          <p14:tracePt t="462" x="6143625" y="5464175"/>
          <p14:tracePt t="470" x="6169025" y="5464175"/>
          <p14:tracePt t="478" x="6192838" y="5464175"/>
          <p14:tracePt t="486" x="6200775" y="5464175"/>
          <p14:tracePt t="494" x="6216650" y="5464175"/>
          <p14:tracePt t="509" x="6232525" y="5472113"/>
          <p14:tracePt t="516" x="6240463" y="5480050"/>
          <p14:tracePt t="526" x="6249988" y="5487988"/>
          <p14:tracePt t="534" x="6249988" y="5495925"/>
          <p14:tracePt t="550" x="6249988" y="5511800"/>
          <p14:tracePt t="567" x="6232525" y="5519738"/>
          <p14:tracePt t="574" x="6208713" y="5519738"/>
          <p14:tracePt t="582" x="6192838" y="5527675"/>
          <p14:tracePt t="591" x="6153150" y="5535613"/>
          <p14:tracePt t="607" x="6056313" y="5545138"/>
          <p14:tracePt t="615" x="5991225" y="5545138"/>
          <p14:tracePt t="631" x="5886450" y="5545138"/>
          <p14:tracePt t="632" x="5846763" y="5545138"/>
          <p14:tracePt t="639" x="5781675" y="5545138"/>
          <p14:tracePt t="647" x="5716588" y="5545138"/>
          <p14:tracePt t="665" x="5645150" y="5519738"/>
          <p14:tracePt t="671" x="5619750" y="5511800"/>
          <p14:tracePt t="680" x="5595938" y="5487988"/>
          <p14:tracePt t="687" x="5580063" y="5472113"/>
          <p14:tracePt t="697" x="5572125" y="5464175"/>
          <p14:tracePt t="705" x="5564188" y="5430838"/>
          <p14:tracePt t="714" x="5548313" y="5414963"/>
          <p14:tracePt t="721" x="5548313" y="5391150"/>
          <p14:tracePt t="732" x="5548313" y="5383213"/>
          <p14:tracePt t="737" x="5548313" y="5367338"/>
          <p14:tracePt t="747" x="5548313" y="5343525"/>
          <p14:tracePt t="754" x="5548313" y="5335588"/>
          <p14:tracePt t="763" x="5548313" y="5326063"/>
          <p14:tracePt t="771" x="5564188" y="5326063"/>
          <p14:tracePt t="780" x="5564188" y="5318125"/>
          <p14:tracePt t="798" x="5572125" y="5318125"/>
          <p14:tracePt t="837" x="5572125" y="5310188"/>
          <p14:tracePt t="1090" x="5548313" y="5310188"/>
          <p14:tracePt t="1098" x="5540375" y="5310188"/>
          <p14:tracePt t="1106" x="5514975" y="5310188"/>
          <p14:tracePt t="1114" x="5483225" y="5310188"/>
          <p14:tracePt t="1128" x="5418138" y="5310188"/>
          <p14:tracePt t="1133" x="5338763" y="5310188"/>
          <p14:tracePt t="1138" x="5160963" y="5302250"/>
          <p14:tracePt t="1146" x="4991100" y="5238750"/>
          <p14:tracePt t="1154" x="4603750" y="5084763"/>
          <p14:tracePt t="1163" x="4257675" y="4916488"/>
          <p14:tracePt t="1170" x="3822700" y="4665663"/>
          <p14:tracePt t="1180" x="3394075" y="4400550"/>
          <p14:tracePt t="1187" x="3184525" y="4254500"/>
          <p14:tracePt t="1202" x="2676525" y="3868738"/>
          <p14:tracePt t="1211" x="2435225" y="3643313"/>
          <p14:tracePt t="1221" x="2273300" y="3424238"/>
          <p14:tracePt t="1228" x="2160588" y="3224213"/>
          <p14:tracePt t="1237" x="2047875" y="2884488"/>
          <p14:tracePt t="1242" x="2032000" y="2692400"/>
          <p14:tracePt t="1251" x="2032000" y="2457450"/>
          <p14:tracePt t="1262" x="2063750" y="2216150"/>
          <p14:tracePt t="1269" x="2136775" y="1990725"/>
          <p14:tracePt t="1275" x="2185988" y="1893888"/>
          <p14:tracePt t="1283" x="2281238" y="1700213"/>
          <p14:tracePt t="1292" x="2386013" y="1539875"/>
          <p14:tracePt t="1299" x="2500313" y="1417638"/>
          <p14:tracePt t="1307" x="2547938" y="1385888"/>
          <p14:tracePt t="1315" x="2644775" y="1322388"/>
          <p14:tracePt t="1324" x="2733675" y="1273175"/>
          <p14:tracePt t="1331" x="2798763" y="1249363"/>
          <p14:tracePt t="1339" x="2854325" y="1241425"/>
          <p14:tracePt t="1347" x="2878138" y="1241425"/>
          <p14:tracePt t="1355" x="2911475" y="1241425"/>
          <p14:tracePt t="1363" x="2943225" y="1241425"/>
          <p14:tracePt t="1371" x="2959100" y="1241425"/>
          <p14:tracePt t="1379" x="2974975" y="1241425"/>
          <p14:tracePt t="1391" x="2974975" y="1249363"/>
          <p14:tracePt t="1403" x="2982913" y="1249363"/>
          <p14:tracePt t="1421" x="2982913" y="1265238"/>
          <p14:tracePt t="1540" x="2959100" y="1273175"/>
          <p14:tracePt t="1548" x="2943225" y="1289050"/>
          <p14:tracePt t="1558" x="2886075" y="1322388"/>
          <p14:tracePt t="1564" x="2862263" y="1338263"/>
          <p14:tracePt t="1573" x="2822575" y="1370013"/>
          <p14:tracePt t="1580" x="2773363" y="1393825"/>
          <p14:tracePt t="1589" x="2725738" y="1427163"/>
          <p14:tracePt t="1597" x="2676525" y="1443038"/>
          <p14:tracePt t="1604" x="2628900" y="1466850"/>
          <p14:tracePt t="1613" x="2587625" y="1482725"/>
          <p14:tracePt t="1621" x="2540000" y="1498600"/>
          <p14:tracePt t="1631" x="2516188" y="1498600"/>
          <p14:tracePt t="1637" x="2474913" y="1514475"/>
          <p14:tracePt t="1646" x="2459038" y="1522413"/>
          <p14:tracePt t="1654" x="2427288" y="1522413"/>
          <p14:tracePt t="1663" x="2411413" y="1531938"/>
          <p14:tracePt t="1669" x="2386013" y="1531938"/>
          <p14:tracePt t="1680" x="2378075" y="1531938"/>
          <p14:tracePt t="1686" x="2362200" y="1531938"/>
          <p14:tracePt t="1696" x="2346325" y="1531938"/>
          <p14:tracePt t="1703" x="2338388" y="1531938"/>
          <p14:tracePt t="1709" x="2330450" y="1531938"/>
          <p14:tracePt t="1717" x="2322513" y="1522413"/>
          <p14:tracePt t="1729" x="2290763" y="1514475"/>
          <p14:tracePt t="1734" x="2281238" y="1514475"/>
          <p14:tracePt t="1741" x="2265363" y="1514475"/>
          <p14:tracePt t="1749" x="2257425" y="1514475"/>
          <p14:tracePt t="1763" x="2233613" y="1514475"/>
          <p14:tracePt t="1767" x="2225675" y="1514475"/>
          <p14:tracePt t="1774" x="2217738" y="1514475"/>
          <p14:tracePt t="1799" x="2209800" y="1514475"/>
          <p14:tracePt t="2063" x="2185988" y="1514475"/>
          <p14:tracePt t="2071" x="2152650" y="1514475"/>
          <p14:tracePt t="2080" x="2063750" y="1514475"/>
          <p14:tracePt t="2088" x="1927225" y="1514475"/>
          <p14:tracePt t="2098" x="1765300" y="1514475"/>
          <p14:tracePt t="2104" x="1581150" y="1498600"/>
          <p14:tracePt t="2113" x="1484313" y="1490663"/>
          <p14:tracePt t="2120" x="1403350" y="1490663"/>
          <p14:tracePt t="2129" x="1274763" y="1466850"/>
          <p14:tracePt t="2137" x="1169988" y="1450975"/>
          <p14:tracePt t="2146" x="1136650" y="1443038"/>
          <p14:tracePt t="2152" x="1073150" y="1435100"/>
          <p14:tracePt t="2163" x="1031875" y="1427163"/>
          <p14:tracePt t="2169" x="1000125" y="1427163"/>
          <p14:tracePt t="2176" x="976313" y="1417638"/>
          <p14:tracePt t="2188" x="968375" y="1417638"/>
          <p14:tracePt t="2200" x="950913" y="1417638"/>
          <p14:tracePt t="2208" x="942975" y="1417638"/>
          <p14:tracePt t="2232" x="935038" y="1417638"/>
          <p14:tracePt t="2272" x="935038" y="1401763"/>
          <p14:tracePt t="2281" x="976313" y="1393825"/>
          <p14:tracePt t="2292" x="1031875" y="1377950"/>
          <p14:tracePt t="2299" x="1104900" y="1370013"/>
          <p14:tracePt t="2305" x="1209675" y="1362075"/>
          <p14:tracePt t="2313" x="1330325" y="1362075"/>
          <p14:tracePt t="2330" x="1563688" y="1362075"/>
          <p14:tracePt t="2330" x="1757363" y="1362075"/>
          <p14:tracePt t="2337" x="1966913" y="1393825"/>
          <p14:tracePt t="2346" x="2201863" y="1450975"/>
          <p14:tracePt t="2356" x="2443163" y="1531938"/>
          <p14:tracePt t="2363" x="2547938" y="1555750"/>
          <p14:tracePt t="2369" x="2741613" y="1595438"/>
          <p14:tracePt t="2379" x="2927350" y="1627188"/>
          <p14:tracePt t="2388" x="2982913" y="1627188"/>
          <p14:tracePt t="2396" x="3095625" y="1636713"/>
          <p14:tracePt t="2403" x="3201988" y="1644650"/>
          <p14:tracePt t="2412" x="3297238" y="1644650"/>
          <p14:tracePt t="2421" x="3370263" y="1644650"/>
          <p14:tracePt t="2430" x="3419475" y="1644650"/>
          <p14:tracePt t="2434" x="3451225" y="1644650"/>
          <p14:tracePt t="2442" x="3475038" y="1644650"/>
          <p14:tracePt t="2450" x="3508375" y="1644650"/>
          <p14:tracePt t="2463" x="3524250" y="1644650"/>
          <p14:tracePt t="2467" x="3532188" y="1636713"/>
          <p14:tracePt t="2474" x="3548063" y="1636713"/>
          <p14:tracePt t="2804" x="3556000" y="1636713"/>
          <p14:tracePt t="2812" x="3613150" y="1636713"/>
          <p14:tracePt t="2821" x="3676650" y="1636713"/>
          <p14:tracePt t="2828" x="3765550" y="1636713"/>
          <p14:tracePt t="2838" x="3854450" y="1636713"/>
          <p14:tracePt t="2844" x="3943350" y="1636713"/>
          <p14:tracePt t="2854" x="4129088" y="1644650"/>
          <p14:tracePt t="2862" x="4322763" y="1700213"/>
          <p14:tracePt t="2871" x="4514850" y="1773238"/>
          <p14:tracePt t="2877" x="4611688" y="1820863"/>
          <p14:tracePt t="2889" x="4773613" y="1901825"/>
          <p14:tracePt t="2895" x="4951413" y="2006600"/>
          <p14:tracePt t="2901" x="5064125" y="2095500"/>
          <p14:tracePt t="2908" x="5184775" y="2208213"/>
          <p14:tracePt t="2916" x="5281613" y="2297113"/>
          <p14:tracePt t="2929" x="5362575" y="2386013"/>
          <p14:tracePt t="2933" x="5434013" y="2465388"/>
          <p14:tracePt t="2941" x="5507038" y="2546350"/>
          <p14:tracePt t="2949" x="5530850" y="2578100"/>
          <p14:tracePt t="2958" x="5588000" y="2643188"/>
          <p14:tracePt t="2965" x="5645150" y="2708275"/>
          <p14:tracePt t="2973" x="5692775" y="2755900"/>
          <p14:tracePt t="2981" x="5716588" y="2763838"/>
          <p14:tracePt t="2989" x="5749925" y="2797175"/>
          <p14:tracePt t="2997" x="5781675" y="2813050"/>
          <p14:tracePt t="3005" x="5797550" y="2828925"/>
          <p14:tracePt t="3013" x="5805488" y="2844800"/>
          <p14:tracePt t="3021" x="5821363" y="2852738"/>
          <p14:tracePt t="3030" x="5829300" y="2852738"/>
          <p14:tracePt t="3037" x="5829300" y="2860675"/>
          <p14:tracePt t="3046" x="5829300" y="2868613"/>
          <p14:tracePt t="3063" x="5829300" y="2876550"/>
          <p14:tracePt t="3263" x="5894388" y="2884488"/>
          <p14:tracePt t="3271" x="5975350" y="2917825"/>
          <p14:tracePt t="3278" x="6056313" y="2949575"/>
          <p14:tracePt t="3288" x="6153150" y="2981325"/>
          <p14:tracePt t="3295" x="6354763" y="3062288"/>
          <p14:tracePt t="3305" x="6580188" y="3167063"/>
          <p14:tracePt t="3311" x="6829425" y="3287713"/>
          <p14:tracePt t="3321" x="7072313" y="3424238"/>
          <p14:tracePt t="3328" x="7297738" y="3578225"/>
          <p14:tracePt t="3338" x="7523163" y="3714750"/>
          <p14:tracePt t="3344" x="7716838" y="3876675"/>
          <p14:tracePt t="3355" x="7797800" y="3948113"/>
          <p14:tracePt t="3359" x="7950200" y="4125913"/>
          <p14:tracePt t="3367" x="8054975" y="4262438"/>
          <p14:tracePt t="3375" x="8151813" y="4408488"/>
          <p14:tracePt t="3383" x="8216900" y="4537075"/>
          <p14:tracePt t="3395" x="8232775" y="4584700"/>
          <p14:tracePt t="3399" x="8264525" y="4689475"/>
          <p14:tracePt t="3407" x="8272463" y="4754563"/>
          <p14:tracePt t="3415" x="8281988" y="4819650"/>
          <p14:tracePt t="3425" x="8281988" y="4875213"/>
          <p14:tracePt t="3432" x="8281988" y="4891088"/>
          <p14:tracePt t="3440" x="8256588" y="4948238"/>
          <p14:tracePt t="3448" x="8248650" y="4956175"/>
          <p14:tracePt t="3459" x="8208963" y="5003800"/>
          <p14:tracePt t="3465" x="8193088" y="5013325"/>
          <p14:tracePt t="3472" x="8159750" y="5029200"/>
          <p14:tracePt t="3480" x="8128000" y="5037138"/>
          <p14:tracePt t="3491" x="8104188" y="5053013"/>
          <p14:tracePt t="3497" x="8062913" y="5060950"/>
          <p14:tracePt t="3504" x="8015288" y="5068888"/>
          <p14:tracePt t="3513" x="7966075" y="5068888"/>
          <p14:tracePt t="3520" x="7886700" y="5068888"/>
          <p14:tracePt t="3530" x="7813675" y="5068888"/>
          <p14:tracePt t="3536" x="7740650" y="5060950"/>
          <p14:tracePt t="3546" x="7651750" y="5037138"/>
          <p14:tracePt t="3553" x="7612063" y="5021263"/>
          <p14:tracePt t="3563" x="7539038" y="4995863"/>
          <p14:tracePt t="3570" x="7475538" y="4964113"/>
          <p14:tracePt t="3579" x="7402513" y="4932363"/>
          <p14:tracePt t="3585" x="7386638" y="4916488"/>
          <p14:tracePt t="3596" x="7345363" y="4891088"/>
          <p14:tracePt t="3601" x="7305675" y="4867275"/>
          <p14:tracePt t="3609" x="7281863" y="4851400"/>
          <p14:tracePt t="3616" x="7273925" y="4827588"/>
          <p14:tracePt t="3629" x="7248525" y="4819650"/>
          <p14:tracePt t="3634" x="7240588" y="4803775"/>
          <p14:tracePt t="3641" x="7240588" y="4794250"/>
          <p14:tracePt t="3649" x="7240588" y="4770438"/>
          <p14:tracePt t="3657" x="7240588" y="4762500"/>
          <p14:tracePt t="3667" x="7240588" y="4754563"/>
          <p14:tracePt t="3673" x="7240588" y="4738688"/>
          <p14:tracePt t="3681" x="7248525" y="4714875"/>
          <p14:tracePt t="3689" x="7273925" y="4706938"/>
          <p14:tracePt t="3697" x="7329488" y="4673600"/>
          <p14:tracePt t="3705" x="7386638" y="4649788"/>
          <p14:tracePt t="3713" x="7475538" y="4625975"/>
          <p14:tracePt t="3721" x="7554913" y="4610100"/>
          <p14:tracePt t="3732" x="7659688" y="4594225"/>
          <p14:tracePt t="3738" x="7781925" y="4568825"/>
          <p14:tracePt t="3745" x="7837488" y="4568825"/>
          <p14:tracePt t="3755" x="7918450" y="4568825"/>
          <p14:tracePt t="3763" x="7999413" y="4560888"/>
          <p14:tracePt t="3772" x="8062913" y="4560888"/>
          <p14:tracePt t="3778" x="8096250" y="4560888"/>
          <p14:tracePt t="3788" x="8128000" y="4560888"/>
          <p14:tracePt t="3795" x="8159750" y="4560888"/>
          <p14:tracePt t="3805" x="8193088" y="4584700"/>
          <p14:tracePt t="3812" x="8208963" y="4594225"/>
          <p14:tracePt t="3821" x="8216900" y="4602163"/>
          <p14:tracePt t="3826" x="8232775" y="4618038"/>
          <p14:tracePt t="3834" x="8232775" y="4625975"/>
          <p14:tracePt t="3842" x="8248650" y="4641850"/>
          <p14:tracePt t="3850" x="8256588" y="4649788"/>
          <p14:tracePt t="3858" x="8256588" y="4657725"/>
          <p14:tracePt t="3872" x="8256588" y="4665663"/>
          <p14:tracePt t="4076" x="8264525" y="4665663"/>
          <p14:tracePt t="4083" x="8305800" y="4665663"/>
          <p14:tracePt t="4092" x="8337550" y="4665663"/>
          <p14:tracePt t="4103" x="8386763" y="4665663"/>
          <p14:tracePt t="4108" x="8426450" y="4657725"/>
          <p14:tracePt t="4116" x="8507413" y="4649788"/>
          <p14:tracePt t="4124" x="8562975" y="4641850"/>
          <p14:tracePt t="4132" x="8636000" y="4618038"/>
          <p14:tracePt t="4143" x="8693150" y="4602163"/>
          <p14:tracePt t="4149" x="8716963" y="4594225"/>
          <p14:tracePt t="4156" x="8764588" y="4584700"/>
          <p14:tracePt t="4164" x="8789988" y="4584700"/>
          <p14:tracePt t="4173" x="8797925" y="4568825"/>
          <p14:tracePt t="4180" x="8821738" y="4560888"/>
          <p14:tracePt t="4196" x="8829675" y="4560888"/>
          <p14:tracePt t="4228" x="8813800" y="4560888"/>
          <p14:tracePt t="4239" x="8789988" y="4560888"/>
          <p14:tracePt t="4247" x="8772525" y="4560888"/>
          <p14:tracePt t="4253" x="8740775" y="4545013"/>
          <p14:tracePt t="4263" x="8724900" y="4521200"/>
          <p14:tracePt t="4270" x="8716963" y="4513263"/>
          <p14:tracePt t="4279" x="8701088" y="4497388"/>
          <p14:tracePt t="4287" x="8693150" y="4471988"/>
          <p14:tracePt t="4296" x="8683625" y="4456113"/>
          <p14:tracePt t="4301" x="8675688" y="4448175"/>
          <p14:tracePt t="4309" x="8675688" y="4440238"/>
          <p14:tracePt t="4317" x="8667750" y="4432300"/>
          <p14:tracePt t="4336" x="8659813" y="4416425"/>
          <p14:tracePt t="4349" x="8643938" y="4408488"/>
          <p14:tracePt t="4365" x="8636000" y="4400550"/>
          <p14:tracePt t="4383" x="8636000" y="4392613"/>
          <p14:tracePt t="4389" x="8636000" y="4384675"/>
          <p14:tracePt t="4397" x="8636000" y="4367213"/>
          <p14:tracePt t="4407" x="8643938" y="4367213"/>
          <p14:tracePt t="4413" x="8667750" y="4351338"/>
          <p14:tracePt t="4422" x="8675688" y="4351338"/>
          <p14:tracePt t="4430" x="8693150" y="4343400"/>
          <p14:tracePt t="4441" x="8716963" y="4319588"/>
          <p14:tracePt t="4447" x="8716963" y="4295775"/>
          <p14:tracePt t="4454" x="8724900" y="4246563"/>
          <p14:tracePt t="4463" x="8724900" y="4214813"/>
          <p14:tracePt t="4471" x="8724900" y="4183063"/>
          <p14:tracePt t="4480" x="8716963" y="4157663"/>
          <p14:tracePt t="4486" x="8693150" y="4133850"/>
          <p14:tracePt t="4497" x="8675688" y="4102100"/>
          <p14:tracePt t="4503" x="8659813" y="4094163"/>
          <p14:tracePt t="4513" x="8643938" y="4086225"/>
          <p14:tracePt t="4520" x="8636000" y="4086225"/>
          <p14:tracePt t="4529" x="8628063" y="4086225"/>
          <p14:tracePt t="4534" x="8620125" y="4086225"/>
          <p14:tracePt t="4546" x="8612188" y="4086225"/>
          <p14:tracePt t="4550" x="8588375" y="4086225"/>
          <p14:tracePt t="4558" x="8562975" y="4086225"/>
          <p14:tracePt t="4566" x="8523288" y="4086225"/>
          <p14:tracePt t="4580" x="8466138" y="4044950"/>
          <p14:tracePt t="4584" x="8337550" y="3948113"/>
          <p14:tracePt t="4591" x="8281988" y="3892550"/>
          <p14:tracePt t="4599" x="8175625" y="3795713"/>
          <p14:tracePt t="4613" x="8080375" y="3690938"/>
          <p14:tracePt t="4619" x="7991475" y="3578225"/>
          <p14:tracePt t="4623" x="7918450" y="3473450"/>
          <p14:tracePt t="4631" x="7902575" y="3433763"/>
          <p14:tracePt t="4640" x="7861300" y="3344863"/>
          <p14:tracePt t="4647" x="7853363" y="3279775"/>
          <p14:tracePt t="4655" x="7853363" y="3224213"/>
          <p14:tracePt t="4663" x="7853363" y="3175000"/>
          <p14:tracePt t="4674" x="7886700" y="3119438"/>
          <p14:tracePt t="4680" x="7910513" y="3109913"/>
          <p14:tracePt t="4687" x="7958138" y="3078163"/>
          <p14:tracePt t="4696" x="8007350" y="3062288"/>
          <p14:tracePt t="4705" x="8023225" y="3062288"/>
          <p14:tracePt t="4713" x="8070850" y="3054350"/>
          <p14:tracePt t="4720" x="8104188" y="3038475"/>
          <p14:tracePt t="4729" x="8128000" y="3038475"/>
          <p14:tracePt t="4735" x="8159750" y="3038475"/>
          <p14:tracePt t="4747" x="8175625" y="3038475"/>
          <p14:tracePt t="4752" x="8193088" y="3038475"/>
          <p14:tracePt t="4763" x="8201025" y="3038475"/>
          <p14:tracePt t="4768" x="8208963" y="3038475"/>
          <p14:tracePt t="4780" x="8216900" y="3038475"/>
          <p14:tracePt t="4784" x="8224838" y="3054350"/>
          <p14:tracePt t="4792" x="8232775" y="3070225"/>
          <p14:tracePt t="4800" x="8232775" y="3078163"/>
          <p14:tracePt t="4808" x="8248650" y="3086100"/>
          <p14:tracePt t="4816" x="8256588" y="3101975"/>
          <p14:tracePt t="4824" x="8256588" y="3127375"/>
          <p14:tracePt t="4832" x="8256588" y="3143250"/>
          <p14:tracePt t="4841" x="8256588" y="3167063"/>
          <p14:tracePt t="4848" x="8256588" y="3175000"/>
          <p14:tracePt t="4856" x="8256588" y="3190875"/>
          <p14:tracePt t="4864" x="8256588" y="3214688"/>
          <p14:tracePt t="4880" x="8232775" y="3224213"/>
          <p14:tracePt t="4884" x="8224838" y="3232150"/>
          <p14:tracePt t="4890" x="8216900" y="3240088"/>
          <p14:tracePt t="4897" x="8193088" y="3240088"/>
          <p14:tracePt t="4908" x="8167688" y="3240088"/>
          <p14:tracePt t="4913" x="8143875" y="3240088"/>
          <p14:tracePt t="4920" x="8112125" y="3224213"/>
          <p14:tracePt t="4930" x="8080375" y="3206750"/>
          <p14:tracePt t="4936" x="8054975" y="3175000"/>
          <p14:tracePt t="4946" x="8023225" y="3159125"/>
          <p14:tracePt t="4953" x="8007350" y="3127375"/>
          <p14:tracePt t="4963" x="7999413" y="3119438"/>
          <p14:tracePt t="4971" x="7991475" y="3086100"/>
          <p14:tracePt t="4980" x="7991475" y="3078163"/>
          <p14:tracePt t="4985" x="7991475" y="3054350"/>
          <p14:tracePt t="4996" x="7991475" y="3030538"/>
          <p14:tracePt t="5009" x="8007350" y="3014663"/>
          <p14:tracePt t="5017" x="8015288" y="3005138"/>
          <p14:tracePt t="5025" x="8047038" y="2981325"/>
          <p14:tracePt t="5033" x="8070850" y="2973388"/>
          <p14:tracePt t="5046" x="8104188" y="2965450"/>
          <p14:tracePt t="5051" x="8128000" y="2957513"/>
          <p14:tracePt t="5057" x="8175625" y="2949575"/>
          <p14:tracePt t="5065" x="8208963" y="2933700"/>
          <p14:tracePt t="5075" x="8224838" y="2933700"/>
          <p14:tracePt t="5082" x="8256588" y="2933700"/>
          <p14:tracePt t="5090" x="8272463" y="2933700"/>
          <p14:tracePt t="5098" x="8297863" y="2933700"/>
          <p14:tracePt t="5107" x="8305800" y="2933700"/>
          <p14:tracePt t="5114" x="8313738" y="2933700"/>
          <p14:tracePt t="5130" x="8313738" y="2949575"/>
          <p14:tracePt t="5147" x="8313738" y="2957513"/>
          <p14:tracePt t="5154" x="8313738" y="2965450"/>
          <p14:tracePt t="5163" x="8305800" y="2965450"/>
          <p14:tracePt t="5180" x="8297863" y="2973388"/>
          <p14:tracePt t="5186" x="8281988" y="2973388"/>
          <p14:tracePt t="5196" x="8272463" y="2973388"/>
          <p14:tracePt t="5203" x="8256588" y="2981325"/>
          <p14:tracePt t="5213" x="8248650" y="2981325"/>
          <p14:tracePt t="5219" x="8224838" y="2981325"/>
          <p14:tracePt t="5230" x="8201025" y="2989263"/>
          <p14:tracePt t="5235" x="8159750" y="2989263"/>
          <p14:tracePt t="5252" x="8128000" y="2989263"/>
          <p14:tracePt t="5253" x="8112125" y="2989263"/>
          <p14:tracePt t="5258" x="8096250" y="2981325"/>
          <p14:tracePt t="5267" x="8062913" y="2973388"/>
          <p14:tracePt t="5275" x="8054975" y="2973388"/>
          <p14:tracePt t="5283" x="8039100" y="2965450"/>
          <p14:tracePt t="5313" x="8023225" y="2957513"/>
          <p14:tracePt t="5339" x="8039100" y="2957513"/>
          <p14:tracePt t="5355" x="8054975" y="2957513"/>
          <p14:tracePt t="5362" x="8080375" y="2957513"/>
          <p14:tracePt t="5371" x="8112125" y="2957513"/>
          <p14:tracePt t="5372" x="8143875" y="2973388"/>
          <p14:tracePt t="5388" x="8167688" y="2989263"/>
          <p14:tracePt t="5396" x="8193088" y="3005138"/>
          <p14:tracePt t="5405" x="8201025" y="3014663"/>
          <p14:tracePt t="5413" x="8208963" y="3022600"/>
          <p14:tracePt t="5422" x="8208963" y="3038475"/>
          <p14:tracePt t="5427" x="8208963" y="3054350"/>
          <p14:tracePt t="5438" x="8175625" y="3062288"/>
          <p14:tracePt t="5447" x="8128000" y="3062288"/>
          <p14:tracePt t="5455" x="8070850" y="3070225"/>
          <p14:tracePt t="5461" x="8039100" y="3070225"/>
          <p14:tracePt t="5471" x="7966075" y="3070225"/>
          <p14:tracePt t="5479" x="7910513" y="3062288"/>
          <p14:tracePt t="5488" x="7902575" y="3054350"/>
          <p14:tracePt t="5492" x="7853363" y="3030538"/>
          <p14:tracePt t="5500" x="7821613" y="3022600"/>
          <p14:tracePt t="5511" x="7805738" y="3005138"/>
          <p14:tracePt t="5519" x="7797800" y="2989263"/>
          <p14:tracePt t="5524" x="7789863" y="2981325"/>
          <p14:tracePt t="5532" x="7789863" y="2973388"/>
          <p14:tracePt t="5540" x="7789863" y="2957513"/>
          <p14:tracePt t="5556" x="7805738" y="2933700"/>
          <p14:tracePt t="5564" x="7821613" y="2933700"/>
          <p14:tracePt t="5572" x="7845425" y="2933700"/>
          <p14:tracePt t="5583" x="7869238" y="2925763"/>
          <p14:tracePt t="5588" x="7910513" y="2925763"/>
          <p14:tracePt t="5597" x="7942263" y="2925763"/>
          <p14:tracePt t="5605" x="7966075" y="2925763"/>
          <p14:tracePt t="5613" x="8007350" y="2925763"/>
          <p14:tracePt t="5621" x="8015288" y="2925763"/>
          <p14:tracePt t="5629" x="8047038" y="2925763"/>
          <p14:tracePt t="5637" x="8062913" y="2925763"/>
          <p14:tracePt t="5646" x="8080375" y="2925763"/>
          <p14:tracePt t="5654" x="8096250" y="2925763"/>
          <p14:tracePt t="5663" x="8104188" y="2925763"/>
          <p14:tracePt t="5669" x="8112125" y="2925763"/>
          <p14:tracePt t="5679" x="8120063" y="2925763"/>
          <p14:tracePt t="5709" x="8128000" y="2925763"/>
          <p14:tracePt t="5758" x="8143875" y="2925763"/>
          <p14:tracePt t="5790" x="8151813" y="2925763"/>
          <p14:tracePt t="5808" x="8159750" y="2925763"/>
          <p14:tracePt t="5822" x="8167688" y="2925763"/>
          <p14:tracePt t="5830" x="8175625" y="2925763"/>
          <p14:tracePt t="5846" x="8193088" y="2925763"/>
          <p14:tracePt t="5855" x="8201025" y="2925763"/>
          <p14:tracePt t="5862" x="8208963" y="2925763"/>
          <p14:tracePt t="5878" x="8216900" y="2925763"/>
          <p14:tracePt t="6063" x="8216900" y="2933700"/>
          <p14:tracePt t="6146" x="8224838" y="2933700"/>
          <p14:tracePt t="6154" x="8224838" y="2949575"/>
          <p14:tracePt t="6161" x="8224838" y="2957513"/>
          <p14:tracePt t="6177" x="8232775" y="2965450"/>
          <p14:tracePt t="6192" x="8232775" y="2973388"/>
          <p14:tracePt t="6216" x="8232775" y="2981325"/>
          <p14:tracePt t="6412" x="8224838" y="2981325"/>
          <p14:tracePt t="6466" x="8216900" y="2981325"/>
          <p14:tracePt t="8132" x="8175625" y="3022600"/>
          <p14:tracePt t="8140" x="8080375" y="3109913"/>
          <p14:tracePt t="8155" x="7966075" y="3224213"/>
          <p14:tracePt t="8159" x="7700963" y="3481388"/>
          <p14:tracePt t="8166" x="7426325" y="3738563"/>
          <p14:tracePt t="8172" x="7072313" y="4044950"/>
          <p14:tracePt t="8180" x="6627813" y="4384675"/>
          <p14:tracePt t="8190" x="5749925" y="4964113"/>
          <p14:tracePt t="8196" x="5064125" y="5318125"/>
          <p14:tracePt t="8205" x="4700588" y="5456238"/>
          <p14:tracePt t="8212" x="3983038" y="5697538"/>
          <p14:tracePt t="8223" x="3338513" y="5875338"/>
          <p14:tracePt t="8229" x="2701925" y="6019800"/>
          <p14:tracePt t="8238" x="2492375" y="6035675"/>
          <p14:tracePt t="8245" x="2330450" y="6059488"/>
          <p14:tracePt t="8255" x="2209800" y="6076950"/>
          <p14:tracePt t="8262" x="1951038" y="6100763"/>
          <p14:tracePt t="8271" x="1790700" y="6100763"/>
          <p14:tracePt t="8278" x="1668463" y="6100763"/>
          <p14:tracePt t="8289" x="1612900" y="6100763"/>
          <p14:tracePt t="8294" x="1563688" y="6084888"/>
          <p14:tracePt t="8304" x="1547813" y="6051550"/>
          <p14:tracePt t="8309" x="1539875" y="6027738"/>
          <p14:tracePt t="8321" x="1539875" y="5954713"/>
          <p14:tracePt t="8325" x="1539875" y="5907088"/>
          <p14:tracePt t="8333" x="1555750" y="5849938"/>
          <p14:tracePt t="8341" x="1581150" y="5826125"/>
          <p14:tracePt t="8349" x="1612900" y="5770563"/>
          <p14:tracePt t="8362" x="1660525" y="5721350"/>
          <p14:tracePt t="8366" x="1717675" y="5681663"/>
          <p14:tracePt t="8373" x="1790700" y="5640388"/>
          <p14:tracePt t="8381" x="1846263" y="5616575"/>
          <p14:tracePt t="8391" x="1911350" y="5592763"/>
          <p14:tracePt t="8398" x="1958975" y="5576888"/>
          <p14:tracePt t="8406" x="1984375" y="5576888"/>
          <p14:tracePt t="8414" x="2024063" y="5568950"/>
          <p14:tracePt t="8424" x="2055813" y="5561013"/>
          <p14:tracePt t="8430" x="2079625" y="5545138"/>
          <p14:tracePt t="8438" x="2097088" y="5545138"/>
          <p14:tracePt t="8446" x="2105025" y="5545138"/>
          <p14:tracePt t="8463" x="2112963" y="5545138"/>
          <p14:tracePt t="8470" x="2120900" y="5535613"/>
          <p14:tracePt t="8480" x="2128838" y="5535613"/>
          <p14:tracePt t="8487" x="2136775" y="5519738"/>
          <p14:tracePt t="8496" x="2160588" y="5495925"/>
          <p14:tracePt t="8502" x="2176463" y="5472113"/>
          <p14:tracePt t="8513" x="2201863" y="5440363"/>
          <p14:tracePt t="8520" x="2233613" y="5407025"/>
          <p14:tracePt t="8529" x="2257425" y="5367338"/>
          <p14:tracePt t="8535" x="2281238" y="5318125"/>
          <p14:tracePt t="8542" x="2306638" y="5286375"/>
          <p14:tracePt t="8552" x="2330450" y="5254625"/>
          <p14:tracePt t="8559" x="2338388" y="5230813"/>
          <p14:tracePt t="8567" x="2346325" y="5205413"/>
          <p14:tracePt t="8575" x="2370138" y="5173663"/>
          <p14:tracePt t="8583" x="2370138" y="5165725"/>
          <p14:tracePt t="8591" x="2378075" y="5149850"/>
          <p14:tracePt t="8599" x="2378075" y="5133975"/>
          <p14:tracePt t="8607" x="2386013" y="5126038"/>
          <p14:tracePt t="8620" x="2386013" y="5118100"/>
          <p14:tracePt t="8624" x="2386013" y="5108575"/>
          <p14:tracePt t="8631" x="2386013" y="5100638"/>
          <p14:tracePt t="8639" x="2386013" y="5084763"/>
          <p14:tracePt t="8647" x="2386013" y="5068888"/>
          <p14:tracePt t="8657" x="2386013" y="5060950"/>
          <p14:tracePt t="8663" x="2386013" y="5037138"/>
          <p14:tracePt t="8672" x="2386013" y="5029200"/>
          <p14:tracePt t="8683" x="2386013" y="5013325"/>
          <p14:tracePt t="8689" x="2395538" y="5003800"/>
          <p14:tracePt t="8695" x="2411413" y="4979988"/>
          <p14:tracePt t="8705" x="2411413" y="4972050"/>
          <p14:tracePt t="8711" x="2419350" y="4964113"/>
          <p14:tracePt t="8722" x="2427288" y="4956175"/>
          <p14:tracePt t="8738" x="2427288" y="4948238"/>
          <p14:tracePt t="9678" x="2435225" y="4948238"/>
          <p14:tracePt t="9687" x="2443163" y="4948238"/>
          <p14:tracePt t="9697" x="2459038" y="4948238"/>
          <p14:tracePt t="9703" x="2474913" y="4948238"/>
          <p14:tracePt t="9712" x="2482850" y="4948238"/>
          <p14:tracePt t="9718" x="2500313" y="4948238"/>
          <p14:tracePt t="9730" x="2516188" y="4948238"/>
          <p14:tracePt t="9734" x="2532063" y="4948238"/>
          <p14:tracePt t="9742" x="2547938" y="4948238"/>
          <p14:tracePt t="9751" x="2563813" y="4948238"/>
          <p14:tracePt t="9758" x="2579688" y="4932363"/>
          <p14:tracePt t="9766" x="2597150" y="4932363"/>
          <p14:tracePt t="9774" x="2605088" y="4932363"/>
          <p14:tracePt t="9782" x="2620963" y="4932363"/>
          <p14:tracePt t="9797" x="2628900" y="4932363"/>
          <p14:tracePt t="9801" x="2644775" y="4932363"/>
          <p14:tracePt t="9807" x="2652713" y="4932363"/>
          <p14:tracePt t="9814" x="2668588" y="4932363"/>
          <p14:tracePt t="9824" x="2676525" y="4932363"/>
          <p14:tracePt t="9830" x="2693988" y="4932363"/>
          <p14:tracePt t="9838" x="2701925" y="4948238"/>
          <p14:tracePt t="9846" x="2717800" y="4948238"/>
          <p14:tracePt t="9854" x="2733675" y="4948238"/>
          <p14:tracePt t="9863" x="2741613" y="4948238"/>
          <p14:tracePt t="9870" x="2749550" y="4948238"/>
          <p14:tracePt t="9880" x="2757488" y="4948238"/>
          <p14:tracePt t="9888" x="2773363" y="4956175"/>
          <p14:tracePt t="9903" x="2781300" y="4956175"/>
          <p14:tracePt t="9922" x="2789238" y="4956175"/>
          <p14:tracePt t="9936" x="2789238" y="4964113"/>
          <p14:tracePt t="9943" x="2798763" y="4964113"/>
          <p14:tracePt t="9967" x="2798763" y="4972050"/>
          <p14:tracePt t="9975" x="2798763" y="4979988"/>
          <p14:tracePt t="9987" x="2798763" y="4995863"/>
          <p14:tracePt t="9999" x="2798763" y="5003800"/>
          <p14:tracePt t="10007" x="2798763" y="5013325"/>
          <p14:tracePt t="10023" x="2781300" y="5021263"/>
          <p14:tracePt t="10031" x="2773363" y="5029200"/>
          <p14:tracePt t="10039" x="2741613" y="5029200"/>
          <p14:tracePt t="10051" x="2717800" y="5029200"/>
          <p14:tracePt t="10056" x="2684463" y="5029200"/>
          <p14:tracePt t="10063" x="2668588" y="5029200"/>
          <p14:tracePt t="10072" x="2636838" y="5021263"/>
          <p14:tracePt t="10080" x="2620963" y="5021263"/>
          <p14:tracePt t="10090" x="2597150" y="5013325"/>
          <p14:tracePt t="10096" x="2587625" y="5003800"/>
          <p14:tracePt t="10105" x="2571750" y="5003800"/>
          <p14:tracePt t="10112" x="2563813" y="5003800"/>
          <p14:tracePt t="10125" x="2547938" y="5003800"/>
          <p14:tracePt t="10129" x="2540000" y="4995863"/>
          <p14:tracePt t="10138" x="2532063" y="4995863"/>
          <p14:tracePt t="10144" x="2524125" y="4979988"/>
          <p14:tracePt t="10155" x="2524125" y="4972050"/>
          <p14:tracePt t="10161" x="2516188" y="4972050"/>
          <p14:tracePt t="10171" x="2500313" y="4964113"/>
          <p14:tracePt t="10178" x="2500313" y="4956175"/>
          <p14:tracePt t="10188" x="2500313" y="4948238"/>
          <p14:tracePt t="10193" x="2492375" y="4948238"/>
          <p14:tracePt t="10201" x="2492375" y="4932363"/>
          <p14:tracePt t="10224" x="2492375" y="4924425"/>
          <p14:tracePt t="10273" x="2492375" y="4916488"/>
          <p14:tracePt t="10289" x="2492375" y="4908550"/>
          <p14:tracePt t="10313" x="2492375" y="4899025"/>
          <p14:tracePt t="10395" x="2500313" y="4891088"/>
          <p14:tracePt t="10403" x="2516188" y="4891088"/>
          <p14:tracePt t="10413" x="2532063" y="4875213"/>
          <p14:tracePt t="10419" x="2540000" y="4875213"/>
          <p14:tracePt t="10426" x="2547938" y="4875213"/>
          <p14:tracePt t="10434" x="2571750" y="4875213"/>
          <p14:tracePt t="10442" x="2587625" y="4875213"/>
          <p14:tracePt t="10454" x="2605088" y="4875213"/>
          <p14:tracePt t="10462" x="2620963" y="4875213"/>
          <p14:tracePt t="10466" x="2628900" y="4875213"/>
          <p14:tracePt t="10474" x="2644775" y="4875213"/>
          <p14:tracePt t="10488" x="2668588" y="4875213"/>
          <p14:tracePt t="10492" x="2684463" y="4875213"/>
          <p14:tracePt t="10498" x="2717800" y="4875213"/>
          <p14:tracePt t="10506" x="2741613" y="4875213"/>
          <p14:tracePt t="10517" x="2757488" y="4875213"/>
          <p14:tracePt t="10523" x="2789238" y="4875213"/>
          <p14:tracePt t="10530" x="2806700" y="4875213"/>
          <p14:tracePt t="10538" x="2822575" y="4891088"/>
          <p14:tracePt t="10546" x="2838450" y="4891088"/>
          <p14:tracePt t="10563" x="2846388" y="4891088"/>
          <p14:tracePt t="10579" x="2854325" y="4891088"/>
          <p14:tracePt t="10603" x="2862263" y="4891088"/>
          <p14:tracePt t="10613" x="2878138" y="4891088"/>
          <p14:tracePt t="10621" x="2886075" y="4891088"/>
          <p14:tracePt t="10630" x="2894013" y="4891088"/>
          <p14:tracePt t="10637" x="2903538" y="4891088"/>
          <p14:tracePt t="10646" x="2911475" y="4891088"/>
          <p14:tracePt t="10663" x="2927350" y="4891088"/>
          <p14:tracePt t="10687" x="2935288" y="4891088"/>
          <p14:tracePt t="10878" x="2943225" y="4891088"/>
          <p14:tracePt t="10894" x="2943225" y="4875213"/>
          <p14:tracePt t="10909" x="2951163" y="4875213"/>
          <p14:tracePt t="10965" x="2959100" y="4875213"/>
          <p14:tracePt t="10973" x="2959100" y="4867275"/>
          <p14:tracePt t="10990" x="2974975" y="4867275"/>
          <p14:tracePt t="10997" x="2982913" y="4859338"/>
          <p14:tracePt t="11005" x="2990850" y="4859338"/>
          <p14:tracePt t="11013" x="3000375" y="4851400"/>
          <p14:tracePt t="11021" x="3008313" y="4851400"/>
          <p14:tracePt t="11029" x="3016250" y="4843463"/>
          <p14:tracePt t="11038" x="3032125" y="4843463"/>
          <p14:tracePt t="11046" x="3032125" y="4827588"/>
          <p14:tracePt t="11055" x="3040063" y="4827588"/>
          <p14:tracePt t="11070" x="3048000" y="4827588"/>
          <p14:tracePt t="11394" x="3055938" y="4827588"/>
          <p14:tracePt t="11400" x="3079750" y="4859338"/>
          <p14:tracePt t="11409" x="3105150" y="4891088"/>
          <p14:tracePt t="11416" x="3121025" y="4916488"/>
          <p14:tracePt t="11432" x="3160713" y="5003800"/>
          <p14:tracePt t="11440" x="3184525" y="5060950"/>
          <p14:tracePt t="11448" x="3192463" y="5118100"/>
          <p14:tracePt t="11456" x="3201988" y="5173663"/>
          <p14:tracePt t="11464" x="3201988" y="5221288"/>
          <p14:tracePt t="11472" x="3201988" y="5262563"/>
          <p14:tracePt t="11481" x="3201988" y="5310188"/>
          <p14:tracePt t="11497" x="3160713" y="5375275"/>
          <p14:tracePt t="11505" x="3121025" y="5407025"/>
          <p14:tracePt t="11513" x="3048000" y="5456238"/>
          <p14:tracePt t="11520" x="2990850" y="5472113"/>
          <p14:tracePt t="11531" x="2894013" y="5487988"/>
          <p14:tracePt t="11537" x="2717800" y="5487988"/>
          <p14:tracePt t="11547" x="2644775" y="5487988"/>
          <p14:tracePt t="11554" x="2500313" y="5487988"/>
          <p14:tracePt t="11564" x="2435225" y="5480050"/>
          <p14:tracePt t="11571" x="2322513" y="5464175"/>
          <p14:tracePt t="11580" x="2225675" y="5440363"/>
          <p14:tracePt t="11587" x="2136775" y="5422900"/>
          <p14:tracePt t="11598" x="2112963" y="5414963"/>
          <p14:tracePt t="11604" x="2055813" y="5407025"/>
          <p14:tracePt t="11613" x="2008188" y="5391150"/>
          <p14:tracePt t="11620" x="1966913" y="5391150"/>
          <p14:tracePt t="11631" x="1951038" y="5383213"/>
          <p14:tracePt t="11637" x="1927225" y="5383213"/>
          <p14:tracePt t="11647" x="1911350" y="5383213"/>
          <p14:tracePt t="11653" x="1903413" y="5383213"/>
          <p14:tracePt t="11665" x="1895475" y="5375275"/>
          <p14:tracePt t="11681" x="1895475" y="5367338"/>
          <p14:tracePt t="11694" x="1895475" y="5359400"/>
          <p14:tracePt t="11703" x="1943100" y="5335588"/>
          <p14:tracePt t="11713" x="2000250" y="5318125"/>
          <p14:tracePt t="11714" x="2063750" y="5302250"/>
          <p14:tracePt t="11724" x="2152650" y="5278438"/>
          <p14:tracePt t="11730" x="2241550" y="5262563"/>
          <p14:tracePt t="11738" x="2290763" y="5262563"/>
          <p14:tracePt t="11746" x="2370138" y="5262563"/>
          <p14:tracePt t="11754" x="2459038" y="5262563"/>
          <p14:tracePt t="11763" x="2524125" y="5262563"/>
          <p14:tracePt t="11770" x="2579688" y="5262563"/>
          <p14:tracePt t="11779" x="2628900" y="5262563"/>
          <p14:tracePt t="11787" x="2668588" y="5262563"/>
          <p14:tracePt t="11796" x="2684463" y="5262563"/>
          <p14:tracePt t="11802" x="2701925" y="5278438"/>
          <p14:tracePt t="11813" x="2725738" y="5286375"/>
          <p14:tracePt t="11820" x="2733675" y="5302250"/>
          <p14:tracePt t="11829" x="2741613" y="5318125"/>
          <p14:tracePt t="11834" x="2741613" y="5326063"/>
          <p14:tracePt t="11842" x="2741613" y="5343525"/>
          <p14:tracePt t="11850" x="2725738" y="5367338"/>
          <p14:tracePt t="11863" x="2668588" y="5383213"/>
          <p14:tracePt t="11870" x="2587625" y="5391150"/>
          <p14:tracePt t="11874" x="2482850" y="5391150"/>
          <p14:tracePt t="11882" x="2362200" y="5391150"/>
          <p14:tracePt t="11891" x="2233613" y="5391150"/>
          <p14:tracePt t="11899" x="2168525" y="5391150"/>
          <p14:tracePt t="11907" x="2047875" y="5375275"/>
          <p14:tracePt t="11915" x="1943100" y="5359400"/>
          <p14:tracePt t="11924" x="1854200" y="5335588"/>
          <p14:tracePt t="11932" x="1773238" y="5326063"/>
          <p14:tracePt t="11939" x="1709738" y="5318125"/>
          <p14:tracePt t="11947" x="1652588" y="5310188"/>
          <p14:tracePt t="11958" x="1604963" y="5302250"/>
          <p14:tracePt t="11963" x="1589088" y="5302250"/>
          <p14:tracePt t="11971" x="1555750" y="5286375"/>
          <p14:tracePt t="11980" x="1531938" y="5286375"/>
          <p14:tracePt t="11987" x="1508125" y="5278438"/>
          <p14:tracePt t="11996" x="1492250" y="5278438"/>
          <p14:tracePt t="12003" x="1484313" y="5278438"/>
          <p14:tracePt t="12012" x="1484313" y="5270500"/>
          <p14:tracePt t="12030" x="1484313" y="5262563"/>
          <p14:tracePt t="12036" x="1484313" y="5254625"/>
          <p14:tracePt t="12046" x="1484313" y="5238750"/>
          <p14:tracePt t="12052" x="1492250" y="5230813"/>
          <p14:tracePt t="12063" x="1500188" y="5213350"/>
          <p14:tracePt t="12069" x="1516063" y="5205413"/>
          <p14:tracePt t="12076" x="1531938" y="5189538"/>
          <p14:tracePt t="12084" x="1539875" y="5181600"/>
          <p14:tracePt t="12096" x="1555750" y="5165725"/>
          <p14:tracePt t="12103" x="1563688" y="5165725"/>
          <p14:tracePt t="12113" x="1581150" y="5157788"/>
          <p14:tracePt t="12119" x="1589088" y="5133975"/>
          <p14:tracePt t="12137" x="1604963" y="5133975"/>
          <p14:tracePt t="12138" x="1612900" y="5126038"/>
          <p14:tracePt t="12145" x="1636713" y="5126038"/>
          <p14:tracePt t="12149" x="1644650" y="5118100"/>
          <p14:tracePt t="12157" x="1660525" y="5118100"/>
          <p14:tracePt t="12164" x="1701800" y="5118100"/>
          <p14:tracePt t="12172" x="1717675" y="5118100"/>
          <p14:tracePt t="12180" x="1749425" y="5118100"/>
          <p14:tracePt t="12192" x="1773238" y="5118100"/>
          <p14:tracePt t="12196" x="1814513" y="5108575"/>
          <p14:tracePt t="12205" x="1878013" y="5100638"/>
          <p14:tracePt t="12212" x="1943100" y="5068888"/>
          <p14:tracePt t="12221" x="2024063" y="5060950"/>
          <p14:tracePt t="12228" x="2136775" y="5029200"/>
          <p14:tracePt t="12238" x="2265363" y="5003800"/>
          <p14:tracePt t="12245" x="2524125" y="4972050"/>
          <p14:tracePt t="12255" x="2620963" y="4972050"/>
          <p14:tracePt t="12263" x="2789238" y="4964113"/>
          <p14:tracePt t="12271" x="3113088" y="4964113"/>
          <p14:tracePt t="12277" x="3346450" y="4964113"/>
          <p14:tracePt t="12288" x="3563938" y="4979988"/>
          <p14:tracePt t="12295" x="3660775" y="5013325"/>
          <p14:tracePt t="12301" x="3854450" y="5060950"/>
          <p14:tracePt t="12309" x="4016375" y="5108575"/>
          <p14:tracePt t="12317" x="4152900" y="5157788"/>
          <p14:tracePt t="12328" x="4200525" y="5173663"/>
          <p14:tracePt t="12336" x="4297363" y="5213350"/>
          <p14:tracePt t="12347" x="4330700" y="5230813"/>
          <p14:tracePt t="12352" x="4386263" y="5262563"/>
          <p14:tracePt t="12363" x="4410075" y="5278438"/>
          <p14:tracePt t="12370" x="4435475" y="5302250"/>
          <p14:tracePt t="12379" x="4451350" y="5310188"/>
          <p14:tracePt t="12386" x="4459288" y="5326063"/>
          <p14:tracePt t="12396" x="4459288" y="5343525"/>
          <p14:tracePt t="12403" x="4459288" y="5375275"/>
          <p14:tracePt t="12413" x="4459288" y="5414963"/>
          <p14:tracePt t="12419" x="4451350" y="5480050"/>
          <p14:tracePt t="12430" x="4443413" y="5561013"/>
          <p14:tracePt t="12430" x="4435475" y="5592763"/>
          <p14:tracePt t="12438" x="4427538" y="5673725"/>
          <p14:tracePt t="12447" x="4394200" y="5737225"/>
          <p14:tracePt t="12454" x="4378325" y="5818188"/>
          <p14:tracePt t="12463" x="4354513" y="5883275"/>
          <p14:tracePt t="12470" x="4322763" y="5938838"/>
          <p14:tracePt t="12480" x="4281488" y="6003925"/>
          <p14:tracePt t="12486" x="4200525" y="6092825"/>
          <p14:tracePt t="12496" x="4144963" y="6132513"/>
          <p14:tracePt t="12502" x="4064000" y="6181725"/>
          <p14:tracePt t="12513" x="3943350" y="6229350"/>
          <p14:tracePt t="12519" x="3830638" y="6261100"/>
          <p14:tracePt t="12529" x="3773488" y="6286500"/>
          <p14:tracePt t="12534" x="3660775" y="6310313"/>
          <p14:tracePt t="12542" x="3475038" y="6365875"/>
          <p14:tracePt t="12550" x="3443288" y="6365875"/>
          <p14:tracePt t="12563" x="3346450" y="6399213"/>
          <p14:tracePt t="12567" x="3265488" y="6415088"/>
          <p14:tracePt t="12575" x="3201988" y="6430963"/>
          <p14:tracePt t="12583" x="3121025" y="6438900"/>
          <p14:tracePt t="12591" x="3008313" y="6446838"/>
          <p14:tracePt t="12604" x="2854325" y="6446838"/>
          <p14:tracePt t="12612" x="2717800" y="6446838"/>
          <p14:tracePt t="12616" x="2378075" y="6357938"/>
          <p14:tracePt t="12626" x="2071688" y="6229350"/>
          <p14:tracePt t="12632" x="1693863" y="6076950"/>
          <p14:tracePt t="12639" x="1516063" y="5995988"/>
          <p14:tracePt t="12647" x="1362075" y="5938838"/>
          <p14:tracePt t="12658" x="1089025" y="5818188"/>
          <p14:tracePt t="12665" x="871538" y="5713413"/>
          <p14:tracePt t="12671" x="701675" y="5624513"/>
          <p14:tracePt t="12680" x="652463" y="5592763"/>
          <p14:tracePt t="12687" x="531813" y="5527675"/>
          <p14:tracePt t="12696" x="460375" y="5472113"/>
          <p14:tracePt t="12703" x="411163" y="5430838"/>
          <p14:tracePt t="12713" x="371475" y="5383213"/>
          <p14:tracePt t="12720" x="346075" y="5335588"/>
          <p14:tracePt t="12729" x="322263" y="5262563"/>
          <p14:tracePt t="12736" x="322263" y="5205413"/>
          <p14:tracePt t="12746" x="322263" y="5149850"/>
          <p14:tracePt t="12753" x="354013" y="5084763"/>
          <p14:tracePt t="12763" x="411163" y="5029200"/>
          <p14:tracePt t="12769" x="476250" y="4964113"/>
          <p14:tracePt t="12776" x="565150" y="4916488"/>
          <p14:tracePt t="12784" x="612775" y="4891088"/>
          <p14:tracePt t="12796" x="685800" y="4851400"/>
          <p14:tracePt t="12800" x="822325" y="4778375"/>
          <p14:tracePt t="12808" x="911225" y="4754563"/>
          <p14:tracePt t="12816" x="1023938" y="4738688"/>
          <p14:tracePt t="12830" x="1233488" y="4706938"/>
          <p14:tracePt t="12834" x="1387475" y="4699000"/>
          <p14:tracePt t="12840" x="1581150" y="4699000"/>
          <p14:tracePt t="12848" x="1790700" y="4699000"/>
          <p14:tracePt t="12857" x="1878013" y="4699000"/>
          <p14:tracePt t="12864" x="2097088" y="4699000"/>
          <p14:tracePt t="12872" x="2306638" y="4699000"/>
          <p14:tracePt t="12880" x="2474913" y="4714875"/>
          <p14:tracePt t="12889" x="2652713" y="4746625"/>
          <p14:tracePt t="12897" x="2806700" y="4770438"/>
          <p14:tracePt t="12905" x="2943225" y="4811713"/>
          <p14:tracePt t="12913" x="3063875" y="4843463"/>
          <p14:tracePt t="12921" x="3192463" y="4875213"/>
          <p14:tracePt t="12933" x="3297238" y="4924425"/>
          <p14:tracePt t="12938" x="3402013" y="4972050"/>
          <p14:tracePt t="12947" x="3451225" y="4995863"/>
          <p14:tracePt t="12954" x="3524250" y="5053013"/>
          <p14:tracePt t="12963" x="3595688" y="5084763"/>
          <p14:tracePt t="12969" x="3613150" y="5108575"/>
          <p14:tracePt t="12980" x="3652838" y="5133975"/>
          <p14:tracePt t="12986" x="3676650" y="5173663"/>
          <p14:tracePt t="12996" x="3700463" y="5189538"/>
          <p14:tracePt t="13003" x="3717925" y="5221288"/>
          <p14:tracePt t="13009" x="3717925" y="5238750"/>
          <p14:tracePt t="13017" x="3725863" y="5254625"/>
          <p14:tracePt t="13030" x="3725863" y="5270500"/>
          <p14:tracePt t="13033" x="3725863" y="5286375"/>
          <p14:tracePt t="13041" x="3725863" y="5302250"/>
          <p14:tracePt t="13050" x="3725863" y="5310188"/>
          <p14:tracePt t="13063" x="3725863" y="5318125"/>
          <p14:tracePt t="13070" x="3725863" y="5326063"/>
          <p14:tracePt t="13079" x="3717925" y="5335588"/>
          <p14:tracePt t="13086" x="3709988" y="5343525"/>
          <p14:tracePt t="13096" x="3709988" y="5359400"/>
          <p14:tracePt t="13100" x="3700463" y="5375275"/>
          <p14:tracePt t="13106" x="3676650" y="5383213"/>
          <p14:tracePt t="13114" x="3668713" y="5391150"/>
          <p14:tracePt t="13122" x="3652838" y="5407025"/>
          <p14:tracePt t="13132" x="3636963" y="5407025"/>
          <p14:tracePt t="13138" x="3629025" y="5414963"/>
          <p14:tracePt t="13146" x="3621088" y="5414963"/>
          <p14:tracePt t="13157" x="3613150" y="5422900"/>
          <p14:tracePt t="13170" x="3603625" y="5422900"/>
          <p14:tracePt t="13203" x="3595688" y="5422900"/>
          <p14:tracePt t="13213" x="3579813" y="5422900"/>
          <p14:tracePt t="13541" x="3571875" y="5440363"/>
          <p14:tracePt t="13548" x="3556000" y="5440363"/>
          <p14:tracePt t="13560" x="3532188" y="5456238"/>
          <p14:tracePt t="13565" x="3508375" y="5464175"/>
          <p14:tracePt t="13573" x="3467100" y="5464175"/>
          <p14:tracePt t="13581" x="3443288" y="5472113"/>
          <p14:tracePt t="13591" x="3411538" y="5472113"/>
          <p14:tracePt t="13597" x="3378200" y="5472113"/>
          <p14:tracePt t="13605" x="3354388" y="5472113"/>
          <p14:tracePt t="13613" x="3322638" y="5472113"/>
          <p14:tracePt t="13624" x="3273425" y="5472113"/>
          <p14:tracePt t="13630" x="3257550" y="5464175"/>
          <p14:tracePt t="13878" x="3257550" y="5456238"/>
          <p14:tracePt t="13887" x="3265488" y="5440363"/>
          <p14:tracePt t="13896" x="3273425" y="5422900"/>
          <p14:tracePt t="13903" x="3289300" y="5414963"/>
          <p14:tracePt t="13913" x="3297238" y="5407025"/>
          <p14:tracePt t="13919" x="3297238" y="5391150"/>
          <p14:tracePt t="13930" x="3306763" y="5391150"/>
          <p14:tracePt t="13937" x="3306763" y="5383213"/>
          <p14:tracePt t="13959" x="3314700" y="5383213"/>
          <p14:tracePt t="13967" x="3322638" y="5383213"/>
          <p14:tracePt t="13975" x="3338513" y="5383213"/>
          <p14:tracePt t="13983" x="3354388" y="5383213"/>
          <p14:tracePt t="13991" x="3378200" y="5383213"/>
          <p14:tracePt t="13999" x="3411538" y="5383213"/>
          <p14:tracePt t="14007" x="3427413" y="5383213"/>
          <p14:tracePt t="14015" x="3459163" y="5391150"/>
          <p14:tracePt t="14029" x="3490913" y="5407025"/>
          <p14:tracePt t="14035" x="3508375" y="5422900"/>
          <p14:tracePt t="14040" x="3524250" y="5430838"/>
          <p14:tracePt t="14048" x="3548063" y="5430838"/>
          <p14:tracePt t="14056" x="3556000" y="5440363"/>
          <p14:tracePt t="14067" x="3563938" y="5464175"/>
          <p14:tracePt t="14074" x="3579813" y="5472113"/>
          <p14:tracePt t="14080" x="3595688" y="5480050"/>
          <p14:tracePt t="14088" x="3595688" y="5495925"/>
          <p14:tracePt t="14096" x="3603625" y="5511800"/>
          <p14:tracePt t="14105" x="3603625" y="5527675"/>
          <p14:tracePt t="14112" x="3603625" y="5545138"/>
          <p14:tracePt t="14121" x="3603625" y="5568950"/>
          <p14:tracePt t="14128" x="3603625" y="5584825"/>
          <p14:tracePt t="14138" x="3579813" y="5616575"/>
          <p14:tracePt t="14145" x="3563938" y="5632450"/>
          <p14:tracePt t="14155" x="3548063" y="5649913"/>
          <p14:tracePt t="14161" x="3516313" y="5673725"/>
          <p14:tracePt t="14171" x="3467100" y="5697538"/>
          <p14:tracePt t="14177" x="3427413" y="5713413"/>
          <p14:tracePt t="14184" x="3378200" y="5729288"/>
          <p14:tracePt t="14195" x="3338513" y="5737225"/>
          <p14:tracePt t="14200" x="3273425" y="5745163"/>
          <p14:tracePt t="14208" x="3233738" y="5762625"/>
          <p14:tracePt t="14216" x="3168650" y="5762625"/>
          <p14:tracePt t="14229" x="3121025" y="5762625"/>
          <p14:tracePt t="14233" x="3087688" y="5762625"/>
          <p14:tracePt t="14241" x="3079750" y="5745163"/>
          <p14:tracePt t="14249" x="3048000" y="5729288"/>
          <p14:tracePt t="14257" x="3040063" y="5721350"/>
          <p14:tracePt t="14266" x="3016250" y="5697538"/>
          <p14:tracePt t="14273" x="3016250" y="5681663"/>
          <p14:tracePt t="14281" x="3016250" y="5649913"/>
          <p14:tracePt t="14292" x="3063875" y="5624513"/>
          <p14:tracePt t="14299" x="3136900" y="5576888"/>
          <p14:tracePt t="14305" x="3297238" y="5487988"/>
          <p14:tracePt t="14313" x="3459163" y="5414963"/>
          <p14:tracePt t="14321" x="3676650" y="5286375"/>
          <p14:tracePt t="14331" x="3927475" y="5165725"/>
          <p14:tracePt t="14337" x="4225925" y="5013325"/>
          <p14:tracePt t="14347" x="4506913" y="4859338"/>
          <p14:tracePt t="14353" x="4821238" y="4706938"/>
          <p14:tracePt t="14363" x="5160963" y="4545013"/>
          <p14:tracePt t="14370" x="5459413" y="4392613"/>
          <p14:tracePt t="14380" x="5765800" y="4246563"/>
          <p14:tracePt t="14386" x="6056313" y="4094163"/>
          <p14:tracePt t="14396" x="6313488" y="3973513"/>
          <p14:tracePt t="14402" x="6418263" y="3900488"/>
          <p14:tracePt t="14413" x="6627813" y="3787775"/>
          <p14:tracePt t="14419" x="6797675" y="3683000"/>
          <p14:tracePt t="14430" x="6853238" y="3643313"/>
          <p14:tracePt t="14434" x="6967538" y="3570288"/>
          <p14:tracePt t="14442" x="7038975" y="3513138"/>
          <p14:tracePt t="14450" x="7072313" y="3489325"/>
          <p14:tracePt t="14463" x="7112000" y="3449638"/>
          <p14:tracePt t="14467" x="7143750" y="3424238"/>
          <p14:tracePt t="14474" x="7169150" y="3416300"/>
          <p14:tracePt t="14482" x="7185025" y="3408363"/>
          <p14:tracePt t="14490" x="7200900" y="3392488"/>
          <p14:tracePt t="14501" x="7216775" y="3392488"/>
          <p14:tracePt t="14507" x="7216775" y="3416300"/>
          <p14:tracePt t="14514" x="7216775" y="3481388"/>
          <p14:tracePt t="14522" x="7216775" y="3633788"/>
          <p14:tracePt t="14530" x="7169150" y="3771900"/>
          <p14:tracePt t="14538" x="7080250" y="3932238"/>
          <p14:tracePt t="14546" x="6958013" y="4102100"/>
          <p14:tracePt t="14555" x="6805613" y="4287838"/>
          <p14:tracePt t="14566" x="6611938" y="4489450"/>
          <p14:tracePt t="14573" x="6370638" y="4649788"/>
          <p14:tracePt t="14579" x="5886450" y="4948238"/>
          <p14:tracePt t="14588" x="5530850" y="5108575"/>
          <p14:tracePt t="14597" x="5145088" y="5230813"/>
          <p14:tracePt t="14605" x="4951413" y="5286375"/>
          <p14:tracePt t="14612" x="4587875" y="5375275"/>
          <p14:tracePt t="14621" x="4443413" y="5407025"/>
          <p14:tracePt t="14629" x="4184650" y="5456238"/>
          <p14:tracePt t="14638" x="4111625" y="5464175"/>
          <p14:tracePt t="14644" x="3943350" y="5480050"/>
          <p14:tracePt t="14654" x="3894138" y="5480050"/>
          <p14:tracePt t="14663" x="3814763" y="5487988"/>
          <p14:tracePt t="14671" x="3749675" y="5487988"/>
          <p14:tracePt t="14675" x="3700463" y="5487988"/>
          <p14:tracePt t="14683" x="3652838" y="5487988"/>
          <p14:tracePt t="14691" x="3629025" y="5480050"/>
          <p14:tracePt t="14705" x="3613150" y="5440363"/>
          <p14:tracePt t="14709" x="3613150" y="5383213"/>
          <p14:tracePt t="14716" x="3652838" y="5286375"/>
          <p14:tracePt t="14724" x="3854450" y="5053013"/>
          <p14:tracePt t="14732" x="4370388" y="4657725"/>
          <p14:tracePt t="14740" x="4991100" y="4335463"/>
          <p14:tracePt t="14749" x="5716588" y="4005263"/>
          <p14:tracePt t="14756" x="6538913" y="3690938"/>
          <p14:tracePt t="14766" x="6942138" y="3546475"/>
          <p14:tracePt t="14772" x="7716838" y="3263900"/>
          <p14:tracePt t="14780" x="8007350" y="3143250"/>
          <p14:tracePt t="14788" x="8570913" y="2933700"/>
          <p14:tracePt t="14799" x="8732838" y="2876550"/>
          <p14:tracePt t="14805" x="9096375" y="2732088"/>
          <p14:tracePt t="14812" x="9183688" y="2708275"/>
          <p14:tracePt t="14821" x="9232900" y="2692400"/>
          <p14:tracePt t="14829" x="9361488" y="2643188"/>
          <p14:tracePt t="14838" x="9434513" y="2611438"/>
          <p14:tracePt t="14844" x="9458325" y="2603500"/>
          <p14:tracePt t="14854" x="9490075" y="2595563"/>
          <p14:tracePt t="14872" x="9474200" y="2595563"/>
          <p14:tracePt t="14878" x="9458325" y="2611438"/>
          <p14:tracePt t="14887" x="9410700" y="2643188"/>
          <p14:tracePt t="14896" x="9361488" y="2659063"/>
          <p14:tracePt t="14905" x="9353550" y="2667000"/>
          <p14:tracePt t="14909" x="9329738" y="2674938"/>
          <p14:tracePt t="14917" x="9297988" y="2674938"/>
          <p14:tracePt t="14925" x="9280525" y="2692400"/>
          <p14:tracePt t="14938" x="9264650" y="2692400"/>
          <p14:tracePt t="14944" x="9256713" y="2692400"/>
          <p14:tracePt t="14949" x="9240838" y="2692400"/>
          <p14:tracePt t="14957" x="9232900" y="2692400"/>
          <p14:tracePt t="14972" x="9209088" y="2674938"/>
          <p14:tracePt t="14977" x="9201150" y="2674938"/>
          <p14:tracePt t="14988" x="9183688" y="2674938"/>
          <p14:tracePt t="14992" x="9151938" y="2674938"/>
          <p14:tracePt t="15005" x="9128125" y="2674938"/>
          <p14:tracePt t="15005" x="9086850" y="2674938"/>
          <p14:tracePt t="15013" x="9031288" y="2708275"/>
          <p14:tracePt t="15021" x="8974138" y="2755900"/>
          <p14:tracePt t="15032" x="8918575" y="2813050"/>
          <p14:tracePt t="15038" x="8845550" y="2884488"/>
          <p14:tracePt t="15045" x="8764588" y="2989263"/>
          <p14:tracePt t="15054" x="8659813" y="3086100"/>
          <p14:tracePt t="15063" x="8555038" y="3182938"/>
          <p14:tracePt t="15072" x="8434388" y="3263900"/>
          <p14:tracePt t="15079" x="8329613" y="3319463"/>
          <p14:tracePt t="15088" x="8281988" y="3336925"/>
          <p14:tracePt t="15095" x="8193088" y="3368675"/>
          <p14:tracePt t="15105" x="8112125" y="3376613"/>
          <p14:tracePt t="15111" x="8047038" y="3376613"/>
          <p14:tracePt t="15121" x="7999413" y="3376613"/>
          <p14:tracePt t="15127" x="7966075" y="3368675"/>
          <p14:tracePt t="15138" x="7942263" y="3344863"/>
          <p14:tracePt t="15142" x="7934325" y="3328988"/>
          <p14:tracePt t="15151" x="7934325" y="3295650"/>
          <p14:tracePt t="15161" x="7934325" y="3271838"/>
          <p14:tracePt t="15171" x="7934325" y="3255963"/>
          <p14:tracePt t="15180" x="7942263" y="3232150"/>
          <p14:tracePt t="15186" x="7966075" y="3206750"/>
          <p14:tracePt t="15198" x="8007350" y="3182938"/>
          <p14:tracePt t="15199" x="8047038" y="3175000"/>
          <p14:tracePt t="15207" x="8070850" y="3167063"/>
          <p14:tracePt t="15215" x="8104188" y="3159125"/>
          <p14:tracePt t="15223" x="8128000" y="3143250"/>
          <p14:tracePt t="15231" x="8159750" y="3143250"/>
          <p14:tracePt t="15239" x="8175625" y="3143250"/>
          <p14:tracePt t="15247" x="8201025" y="3135313"/>
          <p14:tracePt t="15258" x="8216900" y="3135313"/>
          <p14:tracePt t="15263" x="8224838" y="3127375"/>
          <p14:tracePt t="15271" x="8248650" y="3119438"/>
          <p14:tracePt t="15280" x="8256588" y="3109913"/>
          <p14:tracePt t="15287" x="8264525" y="3101975"/>
          <p14:tracePt t="15296" x="8281988" y="3101975"/>
          <p14:tracePt t="15303" x="8297863" y="3086100"/>
          <p14:tracePt t="15313" x="8305800" y="3078163"/>
          <p14:tracePt t="15329" x="8313738" y="3070225"/>
          <p14:tracePt t="15352" x="8321675" y="3070225"/>
          <p14:tracePt t="15364" x="8321675" y="3062288"/>
          <p14:tracePt t="15424" x="8305800" y="3062288"/>
          <p14:tracePt t="15432" x="8272463" y="3070225"/>
          <p14:tracePt t="15440" x="8248650" y="3086100"/>
          <p14:tracePt t="15448" x="8232775" y="3086100"/>
          <p14:tracePt t="15460" x="8175625" y="3101975"/>
          <p14:tracePt t="15465" x="8143875" y="3101975"/>
          <p14:tracePt t="15472" x="8104188" y="3101975"/>
          <p14:tracePt t="15480" x="8062913" y="3101975"/>
          <p14:tracePt t="15488" x="8007350" y="3101975"/>
          <p14:tracePt t="15498" x="7958138" y="3101975"/>
          <p14:tracePt t="15504" x="7894638" y="3078163"/>
          <p14:tracePt t="15513" x="7837488" y="3070225"/>
          <p14:tracePt t="15520" x="7789863" y="3070225"/>
          <p14:tracePt t="15530" x="7756525" y="3070225"/>
          <p14:tracePt t="15537" x="7732713" y="3070225"/>
          <p14:tracePt t="15546" x="7700963" y="3062288"/>
          <p14:tracePt t="15553" x="7693025" y="3062288"/>
          <p14:tracePt t="15563" x="7685088" y="3062288"/>
          <p14:tracePt t="15570" x="7677150" y="3062288"/>
          <p14:tracePt t="15585" x="7677150" y="3054350"/>
          <p14:tracePt t="15599" x="7677150" y="3038475"/>
          <p14:tracePt t="15604" x="7693025" y="3030538"/>
          <p14:tracePt t="15613" x="7716838" y="3014663"/>
          <p14:tracePt t="15617" x="7748588" y="2989263"/>
          <p14:tracePt t="15630" x="7789863" y="2973388"/>
          <p14:tracePt t="15634" x="7837488" y="2949575"/>
          <p14:tracePt t="15641" x="7869238" y="2925763"/>
          <p14:tracePt t="15649" x="7918450" y="2900363"/>
          <p14:tracePt t="15657" x="7974013" y="2868613"/>
          <p14:tracePt t="15669" x="8015288" y="2860675"/>
          <p14:tracePt t="15673" x="8062913" y="2844800"/>
          <p14:tracePt t="15681" x="8112125" y="2828925"/>
          <p14:tracePt t="15689" x="8151813" y="2820988"/>
          <p14:tracePt t="15698" x="8193088" y="2820988"/>
          <p14:tracePt t="15706" x="8224838" y="2820988"/>
          <p14:tracePt t="15713" x="8256588" y="2828925"/>
          <p14:tracePt t="15722" x="8281988" y="2868613"/>
          <p14:tracePt t="15733" x="8313738" y="2909888"/>
          <p14:tracePt t="15738" x="8329613" y="2957513"/>
          <p14:tracePt t="15746" x="8329613" y="3005138"/>
          <p14:tracePt t="15755" x="8337550" y="3062288"/>
          <p14:tracePt t="15763" x="8337550" y="3101975"/>
          <p14:tracePt t="15772" x="8337550" y="3127375"/>
          <p14:tracePt t="15779" x="8321675" y="3167063"/>
          <p14:tracePt t="15788" x="8305800" y="3190875"/>
          <p14:tracePt t="15794" x="8281988" y="3214688"/>
          <p14:tracePt t="15804" x="8248650" y="3240088"/>
          <p14:tracePt t="15812" x="8208963" y="3255963"/>
          <p14:tracePt t="15821" x="8175625" y="3263900"/>
          <p14:tracePt t="15827" x="8128000" y="3263900"/>
          <p14:tracePt t="15838" x="8080375" y="3263900"/>
          <p14:tracePt t="15845" x="8054975" y="3263900"/>
          <p14:tracePt t="15854" x="8015288" y="3263900"/>
          <p14:tracePt t="15858" x="7999413" y="3255963"/>
          <p14:tracePt t="15871" x="7966075" y="3240088"/>
          <p14:tracePt t="15878" x="7958138" y="3224213"/>
          <p14:tracePt t="15888" x="7942263" y="3206750"/>
          <p14:tracePt t="15895" x="7934325" y="3190875"/>
          <p14:tracePt t="15904" x="7918450" y="3175000"/>
          <p14:tracePt t="15909" x="7918450" y="3167063"/>
          <p14:tracePt t="15915" x="7918450" y="3159125"/>
          <p14:tracePt t="16092" x="7942263" y="3159125"/>
          <p14:tracePt t="16104" x="7991475" y="3159125"/>
          <p14:tracePt t="16108" x="8047038" y="3167063"/>
          <p14:tracePt t="16116" x="8104188" y="3182938"/>
          <p14:tracePt t="16124" x="8232775" y="3224213"/>
          <p14:tracePt t="16132" x="8305800" y="3255963"/>
          <p14:tracePt t="16147" x="8442325" y="3319463"/>
          <p14:tracePt t="16153" x="8588375" y="3392488"/>
          <p14:tracePt t="16163" x="8716963" y="3473450"/>
          <p14:tracePt t="16169" x="8837613" y="3586163"/>
          <p14:tracePt t="16174" x="8942388" y="3698875"/>
          <p14:tracePt t="16180" x="9023350" y="3819525"/>
          <p14:tracePt t="16188" x="9086850" y="3940175"/>
          <p14:tracePt t="16197" x="9112250" y="4052888"/>
          <p14:tracePt t="16207" x="9136063" y="4165600"/>
          <p14:tracePt t="16213" x="9136063" y="4262438"/>
          <p14:tracePt t="16221" x="9104313" y="4359275"/>
          <p14:tracePt t="16230" x="9039225" y="4440238"/>
          <p14:tracePt t="16238" x="8958263" y="4505325"/>
          <p14:tracePt t="16247" x="8845550" y="4552950"/>
          <p14:tracePt t="16253" x="8724900" y="4584700"/>
          <p14:tracePt t="16263" x="8596313" y="4594225"/>
          <p14:tracePt t="16269" x="8474075" y="4594225"/>
          <p14:tracePt t="16280" x="8426450" y="4584700"/>
          <p14:tracePt t="16287" x="8337550" y="4552950"/>
          <p14:tracePt t="16296" x="8264525" y="4505325"/>
          <p14:tracePt t="16301" x="8224838" y="4456113"/>
          <p14:tracePt t="16313" x="8201025" y="4408488"/>
          <p14:tracePt t="16317" x="8175625" y="4359275"/>
          <p14:tracePt t="16325" x="8167688" y="4303713"/>
          <p14:tracePt t="16333" x="8167688" y="4262438"/>
          <p14:tracePt t="16346" x="8167688" y="4214813"/>
          <p14:tracePt t="16351" x="8208963" y="4141788"/>
          <p14:tracePt t="16357" x="8256588" y="4094163"/>
          <p14:tracePt t="16365" x="8337550" y="4044950"/>
          <p14:tracePt t="16383" x="8418513" y="4005263"/>
          <p14:tracePt t="16383" x="8515350" y="3973513"/>
          <p14:tracePt t="16390" x="8620125" y="3940175"/>
          <p14:tracePt t="16398" x="8667750" y="3940175"/>
          <p14:tracePt t="16406" x="8740775" y="3924300"/>
          <p14:tracePt t="16417" x="8821738" y="3924300"/>
          <p14:tracePt t="16422" x="8877300" y="3924300"/>
          <p14:tracePt t="16430" x="8918575" y="3932238"/>
          <p14:tracePt t="16441" x="8950325" y="3948113"/>
          <p14:tracePt t="16447" x="8958263" y="3981450"/>
          <p14:tracePt t="16454" x="8974138" y="4005263"/>
          <p14:tracePt t="16463" x="8974138" y="4044950"/>
          <p14:tracePt t="16470" x="8974138" y="4078288"/>
          <p14:tracePt t="16479" x="8950325" y="4102100"/>
          <p14:tracePt t="16486" x="8926513" y="4133850"/>
          <p14:tracePt t="16497" x="8885238" y="4157663"/>
          <p14:tracePt t="16502" x="8845550" y="4183063"/>
          <p14:tracePt t="16513" x="8789988" y="4191000"/>
          <p14:tracePt t="16519" x="8740775" y="4198938"/>
          <p14:tracePt t="16530" x="8683625" y="4198938"/>
          <p14:tracePt t="16535" x="8667750" y="4198938"/>
          <p14:tracePt t="16546" x="8628063" y="4198938"/>
          <p14:tracePt t="16551" x="8596313" y="4198938"/>
          <p14:tracePt t="16559" x="8570913" y="4198938"/>
          <p14:tracePt t="16567" x="8555038" y="4198938"/>
          <p14:tracePt t="16580" x="8531225" y="4198938"/>
          <p14:tracePt t="16586" x="8515350" y="4198938"/>
          <p14:tracePt t="16596" x="8507413" y="4198938"/>
          <p14:tracePt t="16602" x="8491538" y="4198938"/>
          <p14:tracePt t="16619" x="8482013" y="4198938"/>
          <p14:tracePt t="16631" x="8482013" y="4191000"/>
          <p14:tracePt t="16646" x="8491538" y="4183063"/>
          <p14:tracePt t="16650" x="8515350" y="4183063"/>
          <p14:tracePt t="16655" x="8555038" y="4165600"/>
          <p14:tracePt t="16663" x="8588375" y="4149725"/>
          <p14:tracePt t="16671" x="8628063" y="4141788"/>
          <p14:tracePt t="16680" x="8643938" y="4141788"/>
          <p14:tracePt t="16687" x="8675688" y="4141788"/>
          <p14:tracePt t="16696" x="8701088" y="4141788"/>
          <p14:tracePt t="16703" x="8740775" y="4141788"/>
          <p14:tracePt t="16713" x="8748713" y="4141788"/>
          <p14:tracePt t="16720" x="8764588" y="4149725"/>
          <p14:tracePt t="16730" x="8772525" y="4157663"/>
          <p14:tracePt t="16737" x="8772525" y="4183063"/>
          <p14:tracePt t="16747" x="8772525" y="4198938"/>
          <p14:tracePt t="16754" x="8772525" y="4214813"/>
          <p14:tracePt t="16763" x="8772525" y="4238625"/>
          <p14:tracePt t="16770" x="8772525" y="4246563"/>
          <p14:tracePt t="16780" x="8772525" y="4254500"/>
          <p14:tracePt t="16784" x="8772525" y="4262438"/>
          <p14:tracePt t="16800" x="8764588" y="4262438"/>
          <p14:tracePt t="17074" x="8732838" y="4262438"/>
          <p14:tracePt t="17083" x="8701088" y="4254500"/>
          <p14:tracePt t="17090" x="8675688" y="4254500"/>
          <p14:tracePt t="17098" x="8596313" y="4230688"/>
          <p14:tracePt t="17106" x="8539163" y="4198938"/>
          <p14:tracePt t="17115" x="8466138" y="4157663"/>
          <p14:tracePt t="17123" x="8369300" y="4110038"/>
          <p14:tracePt t="17130" x="8329613" y="4086225"/>
          <p14:tracePt t="17138" x="8256588" y="4029075"/>
          <p14:tracePt t="17149" x="8193088" y="3973513"/>
          <p14:tracePt t="17156" x="8143875" y="3924300"/>
          <p14:tracePt t="17162" x="8096250" y="3868738"/>
          <p14:tracePt t="17171" x="8054975" y="3803650"/>
          <p14:tracePt t="17180" x="8023225" y="3738563"/>
          <p14:tracePt t="17188" x="7999413" y="3683000"/>
          <p14:tracePt t="17194" x="7991475" y="3617913"/>
          <p14:tracePt t="17204" x="7991475" y="3546475"/>
          <p14:tracePt t="17213" x="7991475" y="3481388"/>
          <p14:tracePt t="17222" x="7991475" y="3424238"/>
          <p14:tracePt t="17228" x="8007350" y="3368675"/>
          <p14:tracePt t="17238" x="8039100" y="3319463"/>
          <p14:tracePt t="17244" x="8062913" y="3279775"/>
          <p14:tracePt t="17259" x="8096250" y="3255963"/>
          <p14:tracePt t="17260" x="8128000" y="3224213"/>
          <p14:tracePt t="17267" x="8167688" y="3214688"/>
          <p14:tracePt t="17275" x="8201025" y="3206750"/>
          <p14:tracePt t="17288" x="8224838" y="3206750"/>
          <p14:tracePt t="17292" x="8248650" y="3206750"/>
          <p14:tracePt t="17299" x="8264525" y="3224213"/>
          <p14:tracePt t="17307" x="8264525" y="3240088"/>
          <p14:tracePt t="17322" x="8281988" y="3263900"/>
          <p14:tracePt t="17327" x="8281988" y="3279775"/>
          <p14:tracePt t="17331" x="8297863" y="3287713"/>
          <p14:tracePt t="17339" x="8297863" y="3295650"/>
          <p14:tracePt t="17347" x="8297863" y="3311525"/>
          <p14:tracePt t="17359" x="8297863" y="3319463"/>
          <p14:tracePt t="17371" x="8305800" y="3328988"/>
          <p14:tracePt t="17387" x="8305800" y="3336925"/>
          <p14:tracePt t="17404" x="8305800" y="3344863"/>
          <p14:tracePt t="17413" x="8305800" y="3360738"/>
          <p14:tracePt t="17420" x="8305800" y="3368675"/>
          <p14:tracePt t="17429" x="8305800" y="3376613"/>
          <p14:tracePt t="17446" x="8305800" y="3384550"/>
          <p14:tracePt t="17470" x="8297863" y="3384550"/>
          <p14:tracePt t="17524" x="8281988" y="3384550"/>
          <p14:tracePt t="17532" x="8281988" y="3392488"/>
          <p14:tracePt t="17540" x="8272463" y="3408363"/>
          <p14:tracePt t="17557" x="8264525" y="3416300"/>
          <p14:tracePt t="17573" x="8256588" y="3416300"/>
          <p14:tracePt t="17581" x="8248650" y="3424238"/>
          <p14:tracePt t="17597" x="8232775" y="3424238"/>
          <p14:tracePt t="17613" x="8224838" y="3424238"/>
          <p14:tracePt t="17629" x="8216900" y="3433763"/>
          <p14:tracePt t="17645" x="8208963" y="3433763"/>
          <p14:tracePt t="17655" x="8208963" y="3441700"/>
          <p14:tracePt t="17662" x="8201025" y="3449638"/>
          <p14:tracePt t="17678" x="8193088" y="3465513"/>
          <p14:tracePt t="17734" x="8201025" y="3465513"/>
          <p14:tracePt t="17742" x="8216900" y="3465513"/>
          <p14:tracePt t="17750" x="8224838" y="3473450"/>
          <p14:tracePt t="17758" x="8232775" y="3473450"/>
          <p14:tracePt t="17766" x="8248650" y="3481388"/>
          <p14:tracePt t="17774" x="8272463" y="3489325"/>
          <p14:tracePt t="17782" x="8281988" y="3497263"/>
          <p14:tracePt t="17793" x="8305800" y="3529013"/>
          <p14:tracePt t="17800" x="8321675" y="3546475"/>
          <p14:tracePt t="17806" x="8329613" y="3570288"/>
          <p14:tracePt t="17814" x="8353425" y="3586163"/>
          <p14:tracePt t="17822" x="8361363" y="3602038"/>
          <p14:tracePt t="17832" x="8369300" y="3625850"/>
          <p14:tracePt t="17838" x="8377238" y="3651250"/>
          <p14:tracePt t="17847" x="8377238" y="3675063"/>
          <p14:tracePt t="17854" x="8377238" y="3698875"/>
          <p14:tracePt t="17865" x="8377238" y="3714750"/>
          <p14:tracePt t="17871" x="8369300" y="3730625"/>
          <p14:tracePt t="17879" x="8337550" y="3738563"/>
          <p14:tracePt t="17887" x="8329613" y="3738563"/>
          <p14:tracePt t="17897" x="8313738" y="3748088"/>
          <p14:tracePt t="17903" x="8281988" y="3756025"/>
          <p14:tracePt t="17913" x="8264525" y="3756025"/>
          <p14:tracePt t="17920" x="8232775" y="3771900"/>
          <p14:tracePt t="17930" x="8224838" y="3771900"/>
          <p14:tracePt t="17936" x="8208963" y="3779838"/>
          <p14:tracePt t="17945" x="8193088" y="3779838"/>
          <p14:tracePt t="17951" x="8175625" y="3779838"/>
          <p14:tracePt t="17963" x="8151813" y="3779838"/>
          <p14:tracePt t="17967" x="8128000" y="3779838"/>
          <p14:tracePt t="17975" x="8112125" y="3779838"/>
          <p14:tracePt t="17983" x="8104188" y="3779838"/>
          <p14:tracePt t="17991" x="8080375" y="3779838"/>
          <p14:tracePt t="18001" x="8070850" y="3779838"/>
          <p14:tracePt t="18007" x="8062913" y="3779838"/>
          <p14:tracePt t="18015" x="8054975" y="3779838"/>
          <p14:tracePt t="18047" x="8054975" y="3771900"/>
          <p14:tracePt t="18059" x="8062913" y="3771900"/>
          <p14:tracePt t="18064" x="8080375" y="3756025"/>
          <p14:tracePt t="18072" x="8104188" y="3756025"/>
          <p14:tracePt t="18080" x="8112125" y="3756025"/>
          <p14:tracePt t="18088" x="8120063" y="3756025"/>
          <p14:tracePt t="18097" x="8143875" y="3756025"/>
          <p14:tracePt t="18112" x="8151813" y="3756025"/>
          <p14:tracePt t="18130" x="8159750" y="3756025"/>
          <p14:tracePt t="18178" x="8151813" y="3756025"/>
          <p14:tracePt t="18184" x="8128000" y="3771900"/>
          <p14:tracePt t="18194" x="8096250" y="3787775"/>
          <p14:tracePt t="18200" x="8047038" y="3795713"/>
          <p14:tracePt t="18209" x="7974013" y="3795713"/>
          <p14:tracePt t="18217" x="7934325" y="3795713"/>
          <p14:tracePt t="18228" x="7869238" y="3795713"/>
          <p14:tracePt t="18237" x="7845425" y="3795713"/>
          <p14:tracePt t="18241" x="7797800" y="3795713"/>
          <p14:tracePt t="18249" x="7764463" y="3795713"/>
          <p14:tracePt t="18259" x="7740650" y="3795713"/>
          <p14:tracePt t="18265" x="7716838" y="3795713"/>
          <p14:tracePt t="18273" x="7708900" y="3795713"/>
          <p14:tracePt t="18281" x="7700963" y="3795713"/>
          <p14:tracePt t="18337" x="7700963" y="3787775"/>
          <p14:tracePt t="18353" x="7700963" y="3779838"/>
          <p14:tracePt t="18363" x="7708900" y="3779838"/>
          <p14:tracePt t="18372" x="7732713" y="3771900"/>
          <p14:tracePt t="18377" x="7756525" y="3756025"/>
          <p14:tracePt t="18388" x="7789863" y="3748088"/>
          <p14:tracePt t="18397" x="7805738" y="3738563"/>
          <p14:tracePt t="18405" x="7821613" y="3730625"/>
          <p14:tracePt t="18412" x="7853363" y="3730625"/>
          <p14:tracePt t="18421" x="7869238" y="3714750"/>
          <p14:tracePt t="18426" x="7894638" y="3714750"/>
          <p14:tracePt t="18442" x="7902575" y="3698875"/>
          <p14:tracePt t="18442" x="7910513" y="3698875"/>
          <p14:tracePt t="18450" x="7918450" y="3698875"/>
          <p14:tracePt t="18462" x="7934325" y="3690938"/>
          <p14:tracePt t="18466" x="7950200" y="3690938"/>
          <p14:tracePt t="18474" x="7958138" y="3690938"/>
          <p14:tracePt t="18482" x="7966075" y="3690938"/>
          <p14:tracePt t="18490" x="7991475" y="3690938"/>
          <p14:tracePt t="18500" x="7999413" y="3690938"/>
          <p14:tracePt t="18506" x="8015288" y="3690938"/>
          <p14:tracePt t="18514" x="8023225" y="3690938"/>
          <p14:tracePt t="18522" x="8047038" y="3690938"/>
          <p14:tracePt t="18538" x="8054975" y="3690938"/>
          <p14:tracePt t="18546" x="8070850" y="3690938"/>
          <p14:tracePt t="18554" x="8080375" y="3690938"/>
          <p14:tracePt t="18565" x="8096250" y="3690938"/>
          <p14:tracePt t="18571" x="8112125" y="3690938"/>
          <p14:tracePt t="18580" x="8128000" y="3690938"/>
          <p14:tracePt t="18587" x="8143875" y="3690938"/>
          <p14:tracePt t="18596" x="8151813" y="3690938"/>
          <p14:tracePt t="18603" x="8151813" y="3698875"/>
          <p14:tracePt t="18619" x="8159750" y="3698875"/>
          <p14:tracePt t="18651" x="8167688" y="3698875"/>
          <p14:tracePt t="18715" x="8167688" y="3714750"/>
          <p14:tracePt t="18749" x="8167688" y="3722688"/>
          <p14:tracePt t="18767" x="8159750" y="3730625"/>
          <p14:tracePt t="18788" x="8159750" y="3738563"/>
          <p14:tracePt t="18812" x="8151813" y="3748088"/>
          <p14:tracePt t="18830" x="8151813" y="3756025"/>
          <p14:tracePt t="18838" x="8143875" y="3756025"/>
          <p14:tracePt t="18844" x="8143875" y="3771900"/>
          <p14:tracePt t="18855" x="8128000" y="3771900"/>
          <p14:tracePt t="18861" x="8120063" y="3779838"/>
          <p14:tracePt t="18871" x="8112125" y="3779838"/>
          <p14:tracePt t="18879" x="8104188" y="3779838"/>
          <p14:tracePt t="18887" x="8096250" y="3787775"/>
          <p14:tracePt t="18895" x="8070850" y="3795713"/>
          <p14:tracePt t="18905" x="8047038" y="3795713"/>
          <p14:tracePt t="18909" x="8015288" y="3803650"/>
          <p14:tracePt t="18917" x="7974013" y="3819525"/>
          <p14:tracePt t="18925" x="7942263" y="3827463"/>
          <p14:tracePt t="18938" x="7902575" y="3843338"/>
          <p14:tracePt t="18942" x="7886700" y="3843338"/>
          <p14:tracePt t="18949" x="7845425" y="3868738"/>
          <p14:tracePt t="18957" x="7813675" y="3876675"/>
          <p14:tracePt t="18971" x="7797800" y="3876675"/>
          <p14:tracePt t="18975" x="7781925" y="3876675"/>
          <p14:tracePt t="18981" x="7764463" y="3884613"/>
          <p14:tracePt t="18989" x="7756525" y="3884613"/>
          <p14:tracePt t="19021" x="7756525" y="3868738"/>
          <p14:tracePt t="19032" x="7756525" y="3843338"/>
          <p14:tracePt t="19038" x="7756525" y="3819525"/>
          <p14:tracePt t="19047" x="7756525" y="3803650"/>
          <p14:tracePt t="19053" x="7756525" y="3787775"/>
          <p14:tracePt t="19063" x="7756525" y="3756025"/>
          <p14:tracePt t="19070" x="7764463" y="3748088"/>
          <p14:tracePt t="19080" x="7789863" y="3730625"/>
          <p14:tracePt t="19086" x="7797800" y="3722688"/>
          <p14:tracePt t="19099" x="7813675" y="3714750"/>
          <p14:tracePt t="19104" x="7821613" y="3698875"/>
          <p14:tracePt t="19113" x="7837488" y="3698875"/>
          <p14:tracePt t="19120" x="7853363" y="3698875"/>
          <p14:tracePt t="19134" x="7861300" y="3698875"/>
          <p14:tracePt t="19150" x="7869238" y="3698875"/>
          <p14:tracePt t="19190" x="7869238" y="3714750"/>
          <p14:tracePt t="19337" x="7894638" y="3698875"/>
          <p14:tracePt t="19343" x="7918450" y="3690938"/>
          <p14:tracePt t="19351" x="7950200" y="3683000"/>
          <p14:tracePt t="19359" x="7991475" y="3675063"/>
          <p14:tracePt t="19371" x="8015288" y="3651250"/>
          <p14:tracePt t="19376" x="8047038" y="3643313"/>
          <p14:tracePt t="19384" x="8070850" y="3633788"/>
          <p14:tracePt t="19392" x="8128000" y="3617913"/>
          <p14:tracePt t="19400" x="8193088" y="3602038"/>
          <p14:tracePt t="19408" x="8248650" y="3586163"/>
          <p14:tracePt t="19417" x="8297863" y="3578225"/>
          <p14:tracePt t="19424" x="8313738" y="3578225"/>
          <p14:tracePt t="19435" x="8337550" y="3578225"/>
          <p14:tracePt t="19440" x="8361363" y="3578225"/>
          <p14:tracePt t="19451" x="8377238" y="3578225"/>
          <p14:tracePt t="19457" x="8386763" y="3578225"/>
          <p14:tracePt t="19467" x="8402638" y="3578225"/>
          <p14:tracePt t="19488" x="8410575" y="3578225"/>
          <p14:tracePt t="19532" x="8402638" y="3578225"/>
          <p14:tracePt t="19536" x="8377238" y="3578225"/>
          <p14:tracePt t="19544" x="8369300" y="3570288"/>
          <p14:tracePt t="19558" x="8361363" y="3570288"/>
          <p14:tracePt t="19562" x="8353425" y="3562350"/>
          <p14:tracePt t="19578" x="8321675" y="3546475"/>
          <p14:tracePt t="19586" x="8313738" y="3538538"/>
          <p14:tracePt t="19603" x="8313738" y="3529013"/>
          <p14:tracePt t="19609" x="8305800" y="3529013"/>
          <p14:tracePt t="19634" x="8297863" y="3529013"/>
          <p14:tracePt t="19681" x="8281988" y="3529013"/>
          <p14:tracePt t="19804" x="8272463" y="3538538"/>
          <p14:tracePt t="19813" x="8272463" y="3570288"/>
          <p14:tracePt t="19819" x="8264525" y="3586163"/>
          <p14:tracePt t="19830" x="8256588" y="3602038"/>
          <p14:tracePt t="19837" x="8232775" y="3643313"/>
          <p14:tracePt t="19842" x="8224838" y="3651250"/>
          <p14:tracePt t="19850" x="8216900" y="3675063"/>
          <p14:tracePt t="19858" x="8208963" y="3683000"/>
          <p14:tracePt t="19869" x="8201025" y="3690938"/>
          <p14:tracePt t="19878" x="8193088" y="3690938"/>
          <p14:tracePt t="19882" x="8175625" y="3690938"/>
          <p14:tracePt t="19898" x="8167688" y="3690938"/>
          <p14:tracePt t="19947" x="8167688" y="3683000"/>
          <p14:tracePt t="19987" x="8167688" y="3690938"/>
          <p14:tracePt t="20003" x="8167688" y="3698875"/>
          <p14:tracePt t="20011" x="8167688" y="3714750"/>
          <p14:tracePt t="20019" x="8167688" y="3722688"/>
          <p14:tracePt t="20027" x="8167688" y="3730625"/>
          <p14:tracePt t="20042" x="8175625" y="3738563"/>
          <p14:tracePt t="20046" x="8175625" y="3748088"/>
          <p14:tracePt t="20052" x="8175625" y="3756025"/>
          <p14:tracePt t="20059" x="8193088" y="3771900"/>
          <p14:tracePt t="20068" x="8193088" y="3779838"/>
          <p14:tracePt t="20084" x="8193088" y="3787775"/>
          <p14:tracePt t="20116" x="8175625" y="3787775"/>
          <p14:tracePt t="20125" x="8167688" y="3787775"/>
          <p14:tracePt t="20134" x="8159750" y="3787775"/>
          <p14:tracePt t="20143" x="8128000" y="3787775"/>
          <p14:tracePt t="20154" x="8112125" y="3787775"/>
          <p14:tracePt t="20164" x="8080375" y="3787775"/>
          <p14:tracePt t="20164" x="8062913" y="3779838"/>
          <p14:tracePt t="20172" x="8047038" y="3771900"/>
          <p14:tracePt t="20181" x="8023225" y="3756025"/>
          <p14:tracePt t="20188" x="8007350" y="3748088"/>
          <p14:tracePt t="20197" x="7999413" y="3730625"/>
          <p14:tracePt t="20205" x="7991475" y="3722688"/>
          <p14:tracePt t="20214" x="7974013" y="3698875"/>
          <p14:tracePt t="20221" x="7966075" y="3675063"/>
          <p14:tracePt t="20230" x="7966075" y="3667125"/>
          <p14:tracePt t="20238" x="7966075" y="3643313"/>
          <p14:tracePt t="20247" x="7974013" y="3625850"/>
          <p14:tracePt t="20254" x="7991475" y="3617913"/>
          <p14:tracePt t="20264" x="8015288" y="3594100"/>
          <p14:tracePt t="20272" x="8047038" y="3578225"/>
          <p14:tracePt t="20280" x="8070850" y="3562350"/>
          <p14:tracePt t="20287" x="8112125" y="3546475"/>
          <p14:tracePt t="20297" x="8151813" y="3538538"/>
          <p14:tracePt t="20305" x="8167688" y="3538538"/>
          <p14:tracePt t="20314" x="8216900" y="3529013"/>
          <p14:tracePt t="20320" x="8232775" y="3521075"/>
          <p14:tracePt t="20330" x="8264525" y="3521075"/>
          <p14:tracePt t="20337" x="8297863" y="3513138"/>
          <p14:tracePt t="20348" x="8313738" y="3513138"/>
          <p14:tracePt t="20354" x="8321675" y="3513138"/>
          <p14:tracePt t="20364" x="8329613" y="3513138"/>
          <p14:tracePt t="20373" x="8337550" y="3513138"/>
          <p14:tracePt t="20438" x="8353425" y="3513138"/>
          <p14:tracePt t="20446" x="8369300" y="3513138"/>
          <p14:tracePt t="20455" x="8377238" y="3513138"/>
          <p14:tracePt t="20462" x="8386763" y="3513138"/>
          <p14:tracePt t="20471" x="8410575" y="3513138"/>
          <p14:tracePt t="20479" x="8426450" y="3513138"/>
          <p14:tracePt t="20488" x="8434388" y="3497263"/>
          <p14:tracePt t="20494" x="8442325" y="3497263"/>
          <p14:tracePt t="20505" x="8466138" y="3497263"/>
          <p14:tracePt t="20511" x="8482013" y="3497263"/>
          <p14:tracePt t="20521" x="8491538" y="3497263"/>
          <p14:tracePt t="20527" x="8507413" y="3521075"/>
          <p14:tracePt t="20538" x="8515350" y="3546475"/>
          <p14:tracePt t="20543" x="8531225" y="3578225"/>
          <p14:tracePt t="20551" x="8539163" y="3602038"/>
          <p14:tracePt t="20559" x="8539163" y="3625850"/>
          <p14:tracePt t="20571" x="8555038" y="3651250"/>
          <p14:tracePt t="20577" x="8555038" y="3675063"/>
          <p14:tracePt t="20583" x="8562975" y="3690938"/>
          <p14:tracePt t="20591" x="8562975" y="3698875"/>
          <p14:tracePt t="20604" x="8562975" y="3714750"/>
          <p14:tracePt t="20615" x="8555038" y="3722688"/>
          <p14:tracePt t="20631" x="8531225" y="3722688"/>
          <p14:tracePt t="20641" x="8523288" y="3722688"/>
          <p14:tracePt t="20655" x="8515350" y="3722688"/>
          <p14:tracePt t="20663" x="8507413" y="3722688"/>
          <p14:tracePt t="20671" x="8491538" y="3722688"/>
          <p14:tracePt t="20680" x="8482013" y="3714750"/>
          <p14:tracePt t="20687" x="8466138" y="3714750"/>
          <p14:tracePt t="20696" x="8458200" y="3698875"/>
          <p14:tracePt t="20705" x="8442325" y="3698875"/>
          <p14:tracePt t="20713" x="8426450" y="3690938"/>
          <p14:tracePt t="20719" x="8418513" y="3690938"/>
          <p14:tracePt t="20730" x="8410575" y="3683000"/>
          <p14:tracePt t="20746" x="8402638" y="3675063"/>
          <p14:tracePt t="20770" x="8386763" y="3667125"/>
          <p14:tracePt t="20792" x="8386763" y="3651250"/>
          <p14:tracePt t="20805" x="8386763" y="3643313"/>
          <p14:tracePt t="20822" x="8386763" y="3617913"/>
          <p14:tracePt t="20827" x="8386763" y="3602038"/>
          <p14:tracePt t="20834" x="8386763" y="3594100"/>
          <p14:tracePt t="20850" x="8386763" y="3586163"/>
          <p14:tracePt t="20878" x="8377238" y="3586163"/>
          <p14:tracePt t="20883" x="8369300" y="3586163"/>
          <p14:tracePt t="20901" x="8361363" y="3594100"/>
          <p14:tracePt t="20909" x="8337550" y="3594100"/>
          <p14:tracePt t="20919" x="8329613" y="3602038"/>
          <p14:tracePt t="20925" x="8321675" y="3617913"/>
          <p14:tracePt t="20935" x="8313738" y="3617913"/>
          <p14:tracePt t="20942" x="8305800" y="3617913"/>
          <p14:tracePt t="20958" x="8297863" y="3617913"/>
          <p14:tracePt t="20968" x="8281988" y="3617913"/>
          <p14:tracePt t="20976" x="8272463" y="3617913"/>
          <p14:tracePt t="20985" x="8264525" y="3602038"/>
          <p14:tracePt t="20986" x="8256588" y="3594100"/>
          <p14:tracePt t="20993" x="8248650" y="3586163"/>
          <p14:tracePt t="21002" x="8248650" y="3578225"/>
          <p14:tracePt t="21010" x="8232775" y="3570288"/>
          <p14:tracePt t="21018" x="8232775" y="3562350"/>
          <p14:tracePt t="21041" x="8232775" y="3546475"/>
          <p14:tracePt t="21098" x="8224838" y="3546475"/>
          <p14:tracePt t="21108" x="8216900" y="3562350"/>
          <p14:tracePt t="21115" x="8208963" y="3578225"/>
          <p14:tracePt t="21125" x="8193088" y="3594100"/>
          <p14:tracePt t="21133" x="8167688" y="3602038"/>
          <p14:tracePt t="21138" x="8151813" y="3625850"/>
          <p14:tracePt t="21146" x="8112125" y="3633788"/>
          <p14:tracePt t="21154" x="8080375" y="3643313"/>
          <p14:tracePt t="21173" x="8047038" y="3643313"/>
          <p14:tracePt t="21174" x="8039100" y="3643313"/>
          <p14:tracePt t="21181" x="8007350" y="3651250"/>
          <p14:tracePt t="21193" x="7974013" y="3651250"/>
          <p14:tracePt t="21194" x="7958138" y="3651250"/>
          <p14:tracePt t="21202" x="7934325" y="3651250"/>
          <p14:tracePt t="21210" x="7902575" y="3651250"/>
          <p14:tracePt t="21218" x="7869238" y="3651250"/>
          <p14:tracePt t="21227" x="7861300" y="3643313"/>
          <p14:tracePt t="21236" x="7845425" y="3633788"/>
          <p14:tracePt t="21243" x="7837488" y="3625850"/>
          <p14:tracePt t="21251" x="7821613" y="3602038"/>
          <p14:tracePt t="21259" x="7805738" y="3586163"/>
          <p14:tracePt t="21276" x="7805738" y="3538538"/>
          <p14:tracePt t="21283" x="7805738" y="3513138"/>
          <p14:tracePt t="21293" x="7805738" y="3497263"/>
          <p14:tracePt t="21302" x="7813675" y="3481388"/>
          <p14:tracePt t="21310" x="7837488" y="3465513"/>
          <p14:tracePt t="21317" x="7845425" y="3441700"/>
          <p14:tracePt t="21326" x="7853363" y="3424238"/>
          <p14:tracePt t="21332" x="7869238" y="3408363"/>
          <p14:tracePt t="21342" x="7886700" y="3392488"/>
          <p14:tracePt t="21348" x="7910513" y="3376613"/>
          <p14:tracePt t="21359" x="7934325" y="3368675"/>
          <p14:tracePt t="21376" x="7950200" y="3368675"/>
          <p14:tracePt t="21376" x="7966075" y="3360738"/>
          <p14:tracePt t="21384" x="7999413" y="3360738"/>
          <p14:tracePt t="21392" x="8023225" y="3360738"/>
          <p14:tracePt t="21399" x="8054975" y="3360738"/>
          <p14:tracePt t="21404" x="8096250" y="3360738"/>
          <p14:tracePt t="21412" x="8112125" y="3360738"/>
          <p14:tracePt t="21420" x="8143875" y="3360738"/>
          <p14:tracePt t="21428" x="8193088" y="3368675"/>
          <p14:tracePt t="21443" x="8216900" y="3376613"/>
          <p14:tracePt t="21447" x="8248650" y="3384550"/>
          <p14:tracePt t="21452" x="8272463" y="3392488"/>
          <p14:tracePt t="21465" x="8297863" y="3408363"/>
          <p14:tracePt t="21473" x="8313738" y="3424238"/>
          <p14:tracePt t="21477" x="8329613" y="3433763"/>
          <p14:tracePt t="21484" x="8337550" y="3441700"/>
          <p14:tracePt t="21492" x="8353425" y="3449638"/>
          <p14:tracePt t="21503" x="8361363" y="3449638"/>
          <p14:tracePt t="21508" x="8361363" y="3465513"/>
          <p14:tracePt t="21517" x="8361363" y="3473450"/>
          <p14:tracePt t="21524" x="8369300" y="3473450"/>
          <p14:tracePt t="21548" x="8369300" y="3481388"/>
          <p14:tracePt t="21574" x="8369300" y="3489325"/>
          <p14:tracePt t="21584" x="8369300" y="3513138"/>
          <p14:tracePt t="21589" x="8369300" y="3538538"/>
          <p14:tracePt t="21601" x="8361363" y="3546475"/>
          <p14:tracePt t="21605" x="8361363" y="3570288"/>
          <p14:tracePt t="21613" x="8353425" y="3586163"/>
          <p14:tracePt t="21621" x="8329613" y="3602038"/>
          <p14:tracePt t="21629" x="8321675" y="3617913"/>
          <p14:tracePt t="21640" x="8297863" y="3625850"/>
          <p14:tracePt t="21645" x="8281988" y="3633788"/>
          <p14:tracePt t="21653" x="8256588" y="3633788"/>
          <p14:tracePt t="21661" x="8224838" y="3633788"/>
          <p14:tracePt t="21675" x="8201025" y="3633788"/>
          <p14:tracePt t="21683" x="8167688" y="3633788"/>
          <p14:tracePt t="21692" x="8120063" y="3633788"/>
          <p14:tracePt t="21698" x="8062913" y="3625850"/>
          <p14:tracePt t="21709" x="7991475" y="3602038"/>
          <p14:tracePt t="21712" x="7950200" y="3602038"/>
          <p14:tracePt t="21718" x="7894638" y="3594100"/>
          <p14:tracePt t="21726" x="7869238" y="3594100"/>
          <p14:tracePt t="21735" x="7837488" y="3586163"/>
          <p14:tracePt t="21742" x="7805738" y="3586163"/>
          <p14:tracePt t="21750" x="7789863" y="3586163"/>
          <p14:tracePt t="21759" x="7764463" y="3586163"/>
          <p14:tracePt t="21768" x="7756525" y="3586163"/>
          <p14:tracePt t="21798" x="7756525" y="3578225"/>
          <p14:tracePt t="21823" x="7756525" y="3570288"/>
          <p14:tracePt t="21841" x="7756525" y="3546475"/>
          <p14:tracePt t="21855" x="7756525" y="3538538"/>
          <p14:tracePt t="21863" x="7756525" y="3529013"/>
          <p14:tracePt t="21872" x="7756525" y="3521075"/>
          <p14:tracePt t="21879" x="7781925" y="3513138"/>
          <p14:tracePt t="21889" x="7797800" y="3489325"/>
          <p14:tracePt t="21896" x="7813675" y="3473450"/>
          <p14:tracePt t="21907" x="7853363" y="3449638"/>
          <p14:tracePt t="21912" x="7902575" y="3433763"/>
          <p14:tracePt t="21923" x="7950200" y="3424238"/>
          <p14:tracePt t="21929" x="8007350" y="3408363"/>
          <p14:tracePt t="21940" x="8054975" y="3392488"/>
          <p14:tracePt t="21945" x="8112125" y="3392488"/>
          <p14:tracePt t="21955" x="8128000" y="3392488"/>
          <p14:tracePt t="21963" x="8159750" y="3392488"/>
          <p14:tracePt t="21972" x="8193088" y="3392488"/>
          <p14:tracePt t="21978" x="8216900" y="3392488"/>
          <p14:tracePt t="21997" x="8232775" y="3392488"/>
          <p14:tracePt t="21997" x="8248650" y="3392488"/>
          <p14:tracePt t="22004" x="8264525" y="3392488"/>
          <p14:tracePt t="22013" x="8272463" y="3392488"/>
          <p14:tracePt t="22020" x="8297863" y="3408363"/>
          <p14:tracePt t="22032" x="8313738" y="3424238"/>
          <p14:tracePt t="22039" x="8321675" y="3424238"/>
          <p14:tracePt t="22048" x="8329613" y="3433763"/>
          <p14:tracePt t="22065" x="8329613" y="3441700"/>
          <p14:tracePt t="22072" x="8337550" y="3441700"/>
          <p14:tracePt t="22088" x="8337550" y="3449638"/>
          <p14:tracePt t="22337" x="8313738" y="3424238"/>
          <p14:tracePt t="22345" x="8281988" y="3408363"/>
          <p14:tracePt t="22355" x="8256588" y="3376613"/>
          <p14:tracePt t="22361" x="8224838" y="3360738"/>
          <p14:tracePt t="22371" x="8208963" y="3328988"/>
          <p14:tracePt t="22379" x="8175625" y="3319463"/>
          <p14:tracePt t="22388" x="8159750" y="3295650"/>
          <p14:tracePt t="22394" x="8151813" y="3287713"/>
          <p14:tracePt t="22404" x="8128000" y="3271838"/>
          <p14:tracePt t="22412" x="8112125" y="3255963"/>
          <p14:tracePt t="22421" x="8104188" y="3240088"/>
          <p14:tracePt t="22428" x="8104188" y="3232150"/>
          <p14:tracePt t="22434" x="8104188" y="3224213"/>
          <p14:tracePt t="22442" x="8104188" y="3206750"/>
          <p14:tracePt t="22450" x="8104188" y="3190875"/>
          <p14:tracePt t="22466" x="8104188" y="3182938"/>
          <p14:tracePt t="22474" x="8112125" y="3182938"/>
          <p14:tracePt t="22482" x="8112125" y="3175000"/>
          <p14:tracePt t="22491" x="8120063" y="3175000"/>
          <p14:tracePt t="22659" x="8120063" y="3182938"/>
          <p14:tracePt t="22667" x="8120063" y="3190875"/>
          <p14:tracePt t="22675" x="8120063" y="3206750"/>
          <p14:tracePt t="22691" x="8120063" y="3214688"/>
          <p14:tracePt t="22708" x="8120063" y="3224213"/>
          <p14:tracePt t="22726" x="8120063" y="3232150"/>
          <p14:tracePt t="22734" x="8120063" y="3240088"/>
          <p14:tracePt t="22743" x="8120063" y="3263900"/>
          <p14:tracePt t="22761" x="8120063" y="3279775"/>
          <p14:tracePt t="22767" x="8112125" y="3295650"/>
          <p14:tracePt t="22776" x="8104188" y="3311525"/>
          <p14:tracePt t="22783" x="8080375" y="3328988"/>
          <p14:tracePt t="22793" x="8070850" y="3336925"/>
          <p14:tracePt t="22801" x="8054975" y="3344863"/>
          <p14:tracePt t="22810" x="8039100" y="3344863"/>
          <p14:tracePt t="22817" x="8023225" y="3344863"/>
          <p14:tracePt t="22826" x="8007350" y="3344863"/>
          <p14:tracePt t="22835" x="7991475" y="3344863"/>
          <p14:tracePt t="22843" x="7974013" y="3344863"/>
          <p14:tracePt t="22850" x="7958138" y="3344863"/>
          <p14:tracePt t="22860" x="7950200" y="3344863"/>
          <p14:tracePt t="22861" x="7934325" y="3344863"/>
          <p14:tracePt t="22869" x="7918450" y="3336925"/>
          <p14:tracePt t="22877" x="7910513" y="3328988"/>
          <p14:tracePt t="22885" x="7902575" y="3328988"/>
          <p14:tracePt t="22893" x="7894638" y="3319463"/>
          <p14:tracePt t="22901" x="7894638" y="3311525"/>
          <p14:tracePt t="22910" x="7894638" y="3295650"/>
          <p14:tracePt t="22917" x="7894638" y="3279775"/>
          <p14:tracePt t="22927" x="7894638" y="3271838"/>
          <p14:tracePt t="22935" x="7894638" y="3255963"/>
          <p14:tracePt t="22943" x="7902575" y="3232150"/>
          <p14:tracePt t="22950" x="7934325" y="3214688"/>
          <p14:tracePt t="22960" x="7950200" y="3190875"/>
          <p14:tracePt t="22968" x="7974013" y="3182938"/>
          <p14:tracePt t="22976" x="8015288" y="3167063"/>
          <p14:tracePt t="22983" x="8054975" y="3143250"/>
          <p14:tracePt t="22993" x="8104188" y="3143250"/>
          <p14:tracePt t="23001" x="8143875" y="3135313"/>
          <p14:tracePt t="23010" x="8159750" y="3135313"/>
          <p14:tracePt t="23017" x="8193088" y="3135313"/>
          <p14:tracePt t="23026" x="8208963" y="3135313"/>
          <p14:tracePt t="23035" x="8224838" y="3143250"/>
          <p14:tracePt t="23043" x="8248650" y="3175000"/>
          <p14:tracePt t="23050" x="8256588" y="3182938"/>
          <p14:tracePt t="23060" x="8256588" y="3206750"/>
          <p14:tracePt t="23068" x="8256588" y="3224213"/>
          <p14:tracePt t="23076" x="8256588" y="3240088"/>
          <p14:tracePt t="23083" x="8256588" y="3263900"/>
          <p14:tracePt t="23093" x="8256588" y="3279775"/>
          <p14:tracePt t="23101" x="8232775" y="3287713"/>
          <p14:tracePt t="23102" x="8216900" y="3311525"/>
          <p14:tracePt t="23111" x="8193088" y="3311525"/>
          <p14:tracePt t="23118" x="8151813" y="3319463"/>
          <p14:tracePt t="23135" x="8104188" y="3328988"/>
          <p14:tracePt t="23136" x="8054975" y="3328988"/>
          <p14:tracePt t="23142" x="8023225" y="3328988"/>
          <p14:tracePt t="23151" x="7991475" y="3328988"/>
          <p14:tracePt t="23170" x="7942263" y="3328988"/>
          <p14:tracePt t="23174" x="7918450" y="3328988"/>
          <p14:tracePt t="23185" x="7910513" y="3328988"/>
          <p14:tracePt t="23191" x="7902575" y="3328988"/>
          <p14:tracePt t="23208" x="7902575" y="3319463"/>
          <p14:tracePt t="23218" x="7902575" y="3295650"/>
          <p14:tracePt t="23225" x="7902575" y="3287713"/>
          <p14:tracePt t="23235" x="7910513" y="3271838"/>
          <p14:tracePt t="23242" x="7934325" y="3240088"/>
          <p14:tracePt t="23251" x="7966075" y="3224213"/>
          <p14:tracePt t="23270" x="8039100" y="3182938"/>
          <p14:tracePt t="23271" x="8104188" y="3167063"/>
          <p14:tracePt t="23271" x="8193088" y="3143250"/>
          <p14:tracePt t="23279" x="8272463" y="3143250"/>
          <p14:tracePt t="23287" x="8377238" y="3143250"/>
          <p14:tracePt t="23303" x="8482013" y="3143250"/>
          <p14:tracePt t="23303" x="8523288" y="3143250"/>
          <p14:tracePt t="23311" x="8612188" y="3159125"/>
          <p14:tracePt t="23319" x="8683625" y="3175000"/>
          <p14:tracePt t="23335" x="8740775" y="3182938"/>
          <p14:tracePt t="23336" x="8764588" y="3190875"/>
          <p14:tracePt t="23343" x="8797925" y="3206750"/>
          <p14:tracePt t="23351" x="8829675" y="3214688"/>
          <p14:tracePt t="23369" x="8853488" y="3224213"/>
          <p14:tracePt t="23376" x="8869363" y="3224213"/>
          <p14:tracePt t="23385" x="8877300" y="3224213"/>
          <p14:tracePt t="23402" x="8885238" y="3224213"/>
          <p14:tracePt t="23425" x="8894763" y="3224213"/>
          <p14:tracePt t="23436" x="8894763" y="3232150"/>
          <p14:tracePt t="23441" x="8902700" y="3232150"/>
          <p14:tracePt t="23458" x="8918575" y="3240088"/>
          <p14:tracePt t="23468" x="8918575" y="3255963"/>
          <p14:tracePt t="23476" x="8926513" y="3263900"/>
          <p14:tracePt t="23491" x="8926513" y="3271838"/>
          <p14:tracePt t="23503" x="8926513" y="3279775"/>
          <p14:tracePt t="23518" x="8926513" y="3287713"/>
          <p14:tracePt t="23534" x="8918575" y="3287713"/>
          <p14:tracePt t="23542" x="8894763" y="3295650"/>
          <p14:tracePt t="23551" x="8885238" y="3295650"/>
          <p14:tracePt t="23558" x="8877300" y="3295650"/>
          <p14:tracePt t="23569" x="8853488" y="3295650"/>
          <p14:tracePt t="23577" x="8845550" y="3295650"/>
          <p14:tracePt t="23585" x="8837613" y="3295650"/>
          <p14:tracePt t="23633" x="8837613" y="3287713"/>
          <p14:tracePt t="23722" x="8845550" y="3287713"/>
          <p14:tracePt t="23735" x="8853488" y="3287713"/>
          <p14:tracePt t="23742" x="8869363" y="3287713"/>
          <p14:tracePt t="23753" x="8877300" y="3287713"/>
          <p14:tracePt t="23774" x="8885238" y="3287713"/>
          <p14:tracePt t="23778" x="8885238" y="3295650"/>
          <p14:tracePt t="23813" x="8885238" y="3311525"/>
          <p14:tracePt t="23820" x="8877300" y="3311525"/>
          <p14:tracePt t="23838" x="8869363" y="3311525"/>
          <p14:tracePt t="23874" x="8853488" y="3311525"/>
          <p14:tracePt t="23899" x="8853488" y="3319463"/>
          <p14:tracePt t="23931" x="8845550" y="3319463"/>
          <p14:tracePt t="25090" x="8837613" y="3319463"/>
          <p14:tracePt t="25107" x="8829675" y="3328988"/>
          <p14:tracePt t="25117" x="8829675" y="3336925"/>
          <p14:tracePt t="25125" x="8821738" y="3336925"/>
          <p14:tracePt t="25144" x="8813800" y="3360738"/>
          <p14:tracePt t="25149" x="8797925" y="3360738"/>
          <p14:tracePt t="25155" x="8797925" y="3368675"/>
          <p14:tracePt t="25170" x="8789988" y="3368675"/>
          <p14:tracePt t="25189" x="8789988" y="3376613"/>
          <p14:tracePt t="25235" x="8780463" y="3376613"/>
          <p14:tracePt t="25242" x="8772525" y="3376613"/>
          <p14:tracePt t="25250" x="8772525" y="3384550"/>
          <p14:tracePt t="25263" x="8764588" y="3384550"/>
          <p14:tracePt t="25267" x="8748713" y="3384550"/>
          <p14:tracePt t="25291" x="8740775" y="3384550"/>
          <p14:tracePt t="25307" x="8732838" y="3384550"/>
          <p14:tracePt t="25388" x="8732838" y="3376613"/>
          <p14:tracePt t="25396" x="8724900" y="3376613"/>
          <p14:tracePt t="25411" x="8724900" y="3368675"/>
          <p14:tracePt t="25421" x="8724900" y="3360738"/>
          <p14:tracePt t="25430" x="8716963" y="3344863"/>
          <p14:tracePt t="25436" x="8716963" y="3336925"/>
          <p14:tracePt t="25446" x="8716963" y="3319463"/>
          <p14:tracePt t="25454" x="8701088" y="3295650"/>
          <p14:tracePt t="25463" x="8701088" y="3279775"/>
          <p14:tracePt t="25469" x="8693150" y="3263900"/>
          <p14:tracePt t="25476" x="8693150" y="3240088"/>
          <p14:tracePt t="25484" x="8683625" y="3232150"/>
          <p14:tracePt t="25497" x="8683625" y="3224213"/>
          <p14:tracePt t="25501" x="8683625" y="3206750"/>
          <p14:tracePt t="25508" x="8675688" y="3190875"/>
          <p14:tracePt t="25516" x="8675688" y="3182938"/>
          <p14:tracePt t="25530" x="8675688" y="3175000"/>
          <p14:tracePt t="25534" x="8675688" y="3167063"/>
          <p14:tracePt t="25540" x="8675688" y="3159125"/>
          <p14:tracePt t="25548" x="8675688" y="3135313"/>
          <p14:tracePt t="25557" x="8675688" y="3127375"/>
          <p14:tracePt t="25564" x="8675688" y="3119438"/>
          <p14:tracePt t="25572" x="8683625" y="3109913"/>
          <p14:tracePt t="25580" x="8701088" y="3086100"/>
          <p14:tracePt t="25589" x="8716963" y="3078163"/>
          <p14:tracePt t="25600" x="8732838" y="3070225"/>
          <p14:tracePt t="25605" x="8764588" y="3062288"/>
          <p14:tracePt t="25614" x="8772525" y="3054350"/>
          <p14:tracePt t="25621" x="8797925" y="3038475"/>
          <p14:tracePt t="25630" x="8829675" y="3030538"/>
          <p14:tracePt t="25637" x="8845550" y="3030538"/>
          <p14:tracePt t="25646" x="8869363" y="3030538"/>
          <p14:tracePt t="25653" x="8885238" y="3030538"/>
          <p14:tracePt t="25664" x="8902700" y="3030538"/>
          <p14:tracePt t="25669" x="8926513" y="3030538"/>
          <p14:tracePt t="25680" x="8934450" y="3030538"/>
          <p14:tracePt t="25686" x="8942388" y="3030538"/>
          <p14:tracePt t="25697" x="8950325" y="3030538"/>
          <p14:tracePt t="25703" x="8958263" y="3030538"/>
          <p14:tracePt t="25713" x="8974138" y="3030538"/>
          <p14:tracePt t="25725" x="8982075" y="3038475"/>
          <p14:tracePt t="25737" x="8982075" y="3054350"/>
          <p14:tracePt t="25742" x="8982075" y="3062288"/>
          <p14:tracePt t="25749" x="8990013" y="3078163"/>
          <p14:tracePt t="25764" x="8990013" y="3101975"/>
          <p14:tracePt t="25771" x="8990013" y="3119438"/>
          <p14:tracePt t="25780" x="8990013" y="3143250"/>
          <p14:tracePt t="25784" x="8990013" y="3175000"/>
          <p14:tracePt t="25790" x="8990013" y="3190875"/>
          <p14:tracePt t="25801" x="8990013" y="3214688"/>
          <p14:tracePt t="25807" x="8990013" y="3232150"/>
          <p14:tracePt t="25814" x="8990013" y="3240088"/>
          <p14:tracePt t="25822" x="8990013" y="3255963"/>
          <p14:tracePt t="25832" x="8990013" y="3263900"/>
          <p14:tracePt t="25838" x="8990013" y="3271838"/>
          <p14:tracePt t="25864" x="8982075" y="3271838"/>
          <p14:tracePt t="25870" x="8958263" y="3271838"/>
          <p14:tracePt t="25879" x="8942388" y="3271838"/>
          <p14:tracePt t="25888" x="8918575" y="3279775"/>
          <p14:tracePt t="25896" x="8894763" y="3279775"/>
          <p14:tracePt t="25905" x="8869363" y="3279775"/>
          <p14:tracePt t="25910" x="8837613" y="3287713"/>
          <p14:tracePt t="25922" x="8821738" y="3287713"/>
          <p14:tracePt t="25929" x="8813800" y="3287713"/>
          <p14:tracePt t="25939" x="8797925" y="3295650"/>
          <p14:tracePt t="25951" x="8789988" y="3295650"/>
          <p14:tracePt t="26313" x="8789988" y="3311525"/>
          <p14:tracePt t="26321" x="8789988" y="3328988"/>
          <p14:tracePt t="26330" x="8789988" y="3360738"/>
          <p14:tracePt t="26337" x="8780463" y="3392488"/>
          <p14:tracePt t="26346" x="8764588" y="3441700"/>
          <p14:tracePt t="26353" x="8740775" y="3489325"/>
          <p14:tracePt t="26363" x="8724900" y="3529013"/>
          <p14:tracePt t="26370" x="8701088" y="3578225"/>
          <p14:tracePt t="26379" x="8693150" y="3594100"/>
          <p14:tracePt t="26387" x="8675688" y="3617913"/>
          <p14:tracePt t="26396" x="8659813" y="3643313"/>
          <p14:tracePt t="26402" x="8628063" y="3675063"/>
          <p14:tracePt t="26413" x="8612188" y="3683000"/>
          <p14:tracePt t="26418" x="8578850" y="3690938"/>
          <p14:tracePt t="26426" x="8523288" y="3690938"/>
          <p14:tracePt t="26437" x="8466138" y="3698875"/>
          <p14:tracePt t="26442" x="8386763" y="3698875"/>
          <p14:tracePt t="26450" x="8297863" y="3714750"/>
          <p14:tracePt t="26458" x="8175625" y="3722688"/>
          <p14:tracePt t="26466" x="8062913" y="3722688"/>
          <p14:tracePt t="26474" x="7950200" y="3722688"/>
          <p14:tracePt t="26482" x="7902575" y="3722688"/>
          <p14:tracePt t="26490" x="7805738" y="3722688"/>
          <p14:tracePt t="26499" x="7732713" y="3722688"/>
          <p14:tracePt t="26506" x="7659688" y="3722688"/>
          <p14:tracePt t="26514" x="7612063" y="3714750"/>
          <p14:tracePt t="26522" x="7562850" y="3690938"/>
          <p14:tracePt t="26531" x="7554913" y="3683000"/>
          <p14:tracePt t="26538" x="7539038" y="3667125"/>
          <p14:tracePt t="26546" x="7531100" y="3643313"/>
          <p14:tracePt t="26555" x="7523163" y="3625850"/>
          <p14:tracePt t="26565" x="7523163" y="3594100"/>
          <p14:tracePt t="26571" x="7523163" y="3578225"/>
          <p14:tracePt t="26579" x="7523163" y="3562350"/>
          <p14:tracePt t="26588" x="7539038" y="3529013"/>
          <p14:tracePt t="26597" x="7596188" y="3513138"/>
          <p14:tracePt t="26605" x="7677150" y="3489325"/>
          <p14:tracePt t="26611" x="7764463" y="3473450"/>
          <p14:tracePt t="26621" x="7894638" y="3473450"/>
          <p14:tracePt t="26630" x="8039100" y="3473450"/>
          <p14:tracePt t="26638" x="8167688" y="3473450"/>
          <p14:tracePt t="26645" x="8232775" y="3473450"/>
          <p14:tracePt t="26651" x="8337550" y="3473450"/>
          <p14:tracePt t="26659" x="8377238" y="3473450"/>
          <p14:tracePt t="26671" x="8442325" y="3481388"/>
          <p14:tracePt t="26676" x="8482013" y="3489325"/>
          <p14:tracePt t="26683" x="8515350" y="3497263"/>
          <p14:tracePt t="26691" x="8523288" y="3497263"/>
          <p14:tracePt t="26705" x="8531225" y="3513138"/>
          <p14:tracePt t="26709" x="8539163" y="3513138"/>
          <p14:tracePt t="26715" x="8539163" y="3521075"/>
          <p14:tracePt t="26723" x="8539163" y="3529013"/>
          <p14:tracePt t="26740" x="8531225" y="3529013"/>
          <p14:tracePt t="26748" x="8523288" y="3538538"/>
          <p14:tracePt t="26756" x="8507413" y="3538538"/>
          <p14:tracePt t="26767" x="8482013" y="3538538"/>
          <p14:tracePt t="26772" x="8466138" y="3538538"/>
          <p14:tracePt t="26780" x="8458200" y="3538538"/>
          <p14:tracePt t="26788" x="8442325" y="3538538"/>
          <p14:tracePt t="26799" x="8426450" y="3538538"/>
          <p14:tracePt t="26805" x="8418513" y="3529013"/>
          <p14:tracePt t="26821" x="8410575" y="3521075"/>
          <p14:tracePt t="26838" x="8410575" y="3513138"/>
          <p14:tracePt t="26892" x="8418513" y="3513138"/>
          <p14:tracePt t="26908" x="8426450" y="3521075"/>
          <p14:tracePt t="26916" x="8426450" y="3529013"/>
          <p14:tracePt t="26924" x="8426450" y="3546475"/>
          <p14:tracePt t="26934" x="8426450" y="3562350"/>
          <p14:tracePt t="26941" x="8426450" y="3578225"/>
          <p14:tracePt t="26950" x="8418513" y="3594100"/>
          <p14:tracePt t="26957" x="8402638" y="3617913"/>
          <p14:tracePt t="26967" x="8361363" y="3643313"/>
          <p14:tracePt t="26975" x="8329613" y="3675063"/>
          <p14:tracePt t="26984" x="8281988" y="3698875"/>
          <p14:tracePt t="26991" x="8216900" y="3748088"/>
          <p14:tracePt t="27001" x="8193088" y="3771900"/>
          <p14:tracePt t="27006" x="8128000" y="3803650"/>
          <p14:tracePt t="27013" x="8070850" y="3835400"/>
          <p14:tracePt t="27021" x="8015288" y="3876675"/>
          <p14:tracePt t="27029" x="7958138" y="3900488"/>
          <p14:tracePt t="27041" x="7902575" y="3932238"/>
          <p14:tracePt t="27045" x="7797800" y="3981450"/>
          <p14:tracePt t="27054" x="7716838" y="3997325"/>
          <p14:tracePt t="27061" x="7643813" y="4029075"/>
          <p14:tracePt t="27076" x="7596188" y="4029075"/>
          <p14:tracePt t="27081" x="7523163" y="4044950"/>
          <p14:tracePt t="27086" x="7442200" y="4044950"/>
          <p14:tracePt t="27096" x="7378700" y="4052888"/>
          <p14:tracePt t="27102" x="7353300" y="4052888"/>
          <p14:tracePt t="27110" x="7305675" y="4052888"/>
          <p14:tracePt t="27118" x="7273925" y="4052888"/>
          <p14:tracePt t="27126" x="7240588" y="4052888"/>
          <p14:tracePt t="27136" x="7224713" y="4052888"/>
          <p14:tracePt t="27142" x="7192963" y="4037013"/>
          <p14:tracePt t="27488" x="7192963" y="4052888"/>
          <p14:tracePt t="27498" x="7192963" y="4086225"/>
          <p14:tracePt t="27504" x="7200900" y="4110038"/>
          <p14:tracePt t="27512" x="7216775" y="4149725"/>
          <p14:tracePt t="27520" x="7216775" y="4191000"/>
          <p14:tracePt t="27530" x="7224713" y="4214813"/>
          <p14:tracePt t="27538" x="7224713" y="4246563"/>
          <p14:tracePt t="27547" x="7224713" y="4262438"/>
          <p14:tracePt t="27554" x="7224713" y="4295775"/>
          <p14:tracePt t="27564" x="7224713" y="4351338"/>
          <p14:tracePt t="27572" x="7216775" y="4359275"/>
          <p14:tracePt t="27580" x="7192963" y="4400550"/>
          <p14:tracePt t="27587" x="7185025" y="4416425"/>
          <p14:tracePt t="27597" x="7159625" y="4440238"/>
          <p14:tracePt t="27605" x="7127875" y="4456113"/>
          <p14:tracePt t="27614" x="7080250" y="4489450"/>
          <p14:tracePt t="27620" x="7038975" y="4513263"/>
          <p14:tracePt t="27630" x="6991350" y="4521200"/>
          <p14:tracePt t="27638" x="6934200" y="4545013"/>
          <p14:tracePt t="27647" x="6886575" y="4552950"/>
          <p14:tracePt t="27654" x="6829425" y="4560888"/>
          <p14:tracePt t="27664" x="6813550" y="4568825"/>
          <p14:tracePt t="27672" x="6773863" y="4568825"/>
          <p14:tracePt t="27680" x="6748463" y="4568825"/>
          <p14:tracePt t="27687" x="6700838" y="4568825"/>
          <p14:tracePt t="27697" x="6684963" y="4568825"/>
          <p14:tracePt t="27698" x="6669088" y="4568825"/>
          <p14:tracePt t="27705" x="6651625" y="4560888"/>
          <p14:tracePt t="27714" x="6627813" y="4545013"/>
          <p14:tracePt t="27721" x="6619875" y="4537075"/>
          <p14:tracePt t="27730" x="6611938" y="4513263"/>
          <p14:tracePt t="27738" x="6604000" y="4505325"/>
          <p14:tracePt t="28824" x="6604000" y="4497388"/>
          <p14:tracePt t="28833" x="6604000" y="4489450"/>
          <p14:tracePt t="28842" x="6611938" y="4489450"/>
          <p14:tracePt t="28850" x="6619875" y="4489450"/>
          <p14:tracePt t="28856" x="6627813" y="4471988"/>
          <p14:tracePt t="28872" x="6643688" y="4471988"/>
          <p14:tracePt t="28880" x="6651625" y="4471988"/>
          <p14:tracePt t="28888" x="6651625" y="4464050"/>
          <p14:tracePt t="32515" x="6669088" y="4471988"/>
          <p14:tracePt t="32523" x="6724650" y="4505325"/>
          <p14:tracePt t="32531" x="6773863" y="4545013"/>
          <p14:tracePt t="32542" x="6805613" y="4568825"/>
          <p14:tracePt t="32549" x="6837363" y="4602163"/>
          <p14:tracePt t="32555" x="6870700" y="4649788"/>
          <p14:tracePt t="32563" x="6910388" y="4699000"/>
          <p14:tracePt t="32571" x="6934200" y="4746625"/>
          <p14:tracePt t="32582" x="6958013" y="4794250"/>
          <p14:tracePt t="32587" x="6983413" y="4843463"/>
          <p14:tracePt t="32596" x="7023100" y="4924425"/>
          <p14:tracePt t="32603" x="7046913" y="4995863"/>
          <p14:tracePt t="32613" x="7046913" y="5068888"/>
          <p14:tracePt t="32620" x="7046913" y="5126038"/>
          <p14:tracePt t="32629" x="7046913" y="5205413"/>
          <p14:tracePt t="32636" x="7031038" y="5230813"/>
          <p14:tracePt t="32649" x="6991350" y="5262563"/>
          <p14:tracePt t="32654" x="6918325" y="5310188"/>
          <p14:tracePt t="32663" x="6837363" y="5326063"/>
          <p14:tracePt t="32668" x="6748463" y="5335588"/>
          <p14:tracePt t="32680" x="6661150" y="5335588"/>
          <p14:tracePt t="32684" x="6546850" y="5318125"/>
          <p14:tracePt t="32692" x="6418263" y="5262563"/>
          <p14:tracePt t="32700" x="6305550" y="5205413"/>
          <p14:tracePt t="32708" x="6257925" y="5165725"/>
          <p14:tracePt t="32719" x="6184900" y="5108575"/>
          <p14:tracePt t="32724" x="6153150" y="5076825"/>
          <p14:tracePt t="32732" x="6103938" y="5037138"/>
          <p14:tracePt t="32746" x="6080125" y="5003800"/>
          <p14:tracePt t="32752" x="6064250" y="4972050"/>
          <p14:tracePt t="32757" x="6056313" y="4948238"/>
          <p14:tracePt t="32764" x="6056313" y="4916488"/>
          <p14:tracePt t="32772" x="6064250" y="4908550"/>
          <p14:tracePt t="32787" x="6096000" y="4891088"/>
          <p14:tracePt t="32791" x="6143625" y="4891088"/>
          <p14:tracePt t="32796" x="6184900" y="4875213"/>
          <p14:tracePt t="32805" x="6216650" y="4875213"/>
          <p14:tracePt t="32813" x="6257925" y="4875213"/>
          <p14:tracePt t="32822" x="6289675" y="4899025"/>
          <p14:tracePt t="32829" x="6297613" y="4908550"/>
          <p14:tracePt t="32838" x="6313488" y="4924425"/>
          <p14:tracePt t="32845" x="6321425" y="4948238"/>
          <p14:tracePt t="32855" x="6337300" y="4956175"/>
          <p14:tracePt t="32861" x="6337300" y="4964113"/>
          <p14:tracePt t="32872" x="6337300" y="4979988"/>
          <p14:tracePt t="32886" x="6305550" y="4995863"/>
          <p14:tracePt t="32894" x="6257925" y="5003800"/>
          <p14:tracePt t="32901" x="6208713" y="5003800"/>
          <p14:tracePt t="32912" x="6169025" y="5003800"/>
          <p14:tracePt t="32921" x="6111875" y="5003800"/>
          <p14:tracePt t="32925" x="6048375" y="5003800"/>
          <p14:tracePt t="32933" x="5991225" y="5003800"/>
          <p14:tracePt t="32941" x="5975350" y="5003800"/>
          <p14:tracePt t="32949" x="5926138" y="5003800"/>
          <p14:tracePt t="32957" x="5894388" y="5003800"/>
          <p14:tracePt t="32965" x="5878513" y="4995863"/>
          <p14:tracePt t="32976" x="5870575" y="4995863"/>
          <p14:tracePt t="32982" x="5846763" y="4972050"/>
          <p14:tracePt t="33199" x="5854700" y="4972050"/>
          <p14:tracePt t="33207" x="5878513" y="4979988"/>
          <p14:tracePt t="33215" x="5886450" y="4979988"/>
          <p14:tracePt t="33223" x="5894388" y="4995863"/>
          <p14:tracePt t="33231" x="5902325" y="5003800"/>
          <p14:tracePt t="33242" x="5910263" y="5013325"/>
          <p14:tracePt t="33248" x="5926138" y="5021263"/>
          <p14:tracePt t="33255" x="5934075" y="5029200"/>
          <p14:tracePt t="33263" x="5942013" y="5053013"/>
          <p14:tracePt t="33274" x="5951538" y="5060950"/>
          <p14:tracePt t="33280" x="5951538" y="5068888"/>
          <p14:tracePt t="33287" x="5959475" y="5076825"/>
          <p14:tracePt t="33297" x="5959475" y="5100638"/>
          <p14:tracePt t="33313" x="5959475" y="5118100"/>
          <p14:tracePt t="33320" x="5951538" y="5126038"/>
          <p14:tracePt t="33330" x="5942013" y="5133975"/>
          <p14:tracePt t="33336" x="5926138" y="5149850"/>
          <p14:tracePt t="33347" x="5910263" y="5157788"/>
          <p14:tracePt t="33352" x="5894388" y="5165725"/>
          <p14:tracePt t="33363" x="5878513" y="5173663"/>
          <p14:tracePt t="33369" x="5870575" y="5181600"/>
          <p14:tracePt t="33379" x="5846763" y="5189538"/>
          <p14:tracePt t="33384" x="5829300" y="5189538"/>
          <p14:tracePt t="33392" x="5805488" y="5213350"/>
          <p14:tracePt t="33400" x="5797550" y="5213350"/>
          <p14:tracePt t="33413" x="5781675" y="5221288"/>
          <p14:tracePt t="33418" x="5765800" y="5230813"/>
          <p14:tracePt t="33424" x="5741988" y="5230813"/>
          <p14:tracePt t="33432" x="5724525" y="5230813"/>
          <p14:tracePt t="33746" x="5732463" y="5230813"/>
          <p14:tracePt t="33754" x="5765800" y="5238750"/>
          <p14:tracePt t="33762" x="5781675" y="5262563"/>
          <p14:tracePt t="33781" x="5829300" y="5310188"/>
          <p14:tracePt t="33787" x="5846763" y="5326063"/>
          <p14:tracePt t="33797" x="5878513" y="5383213"/>
          <p14:tracePt t="33804" x="5926138" y="5472113"/>
          <p14:tracePt t="33814" x="5951538" y="5561013"/>
          <p14:tracePt t="33821" x="5975350" y="5632450"/>
          <p14:tracePt t="33830" x="5991225" y="5729288"/>
          <p14:tracePt t="33837" x="5991225" y="5778500"/>
          <p14:tracePt t="33847" x="5999163" y="5875338"/>
          <p14:tracePt t="33854" x="5999163" y="5954713"/>
          <p14:tracePt t="33864" x="5999163" y="6035675"/>
          <p14:tracePt t="33870" x="5999163" y="6100763"/>
          <p14:tracePt t="33880" x="5999163" y="6156325"/>
          <p14:tracePt t="33888" x="5999163" y="6181725"/>
          <p14:tracePt t="33898" x="5983288" y="6245225"/>
          <p14:tracePt t="33904" x="5959475" y="6278563"/>
          <p14:tracePt t="33914" x="5934075" y="6294438"/>
          <p14:tracePt t="33920" x="5902325" y="6310313"/>
          <p14:tracePt t="33930" x="5870575" y="6334125"/>
          <p14:tracePt t="33937" x="5837238" y="6342063"/>
          <p14:tracePt t="33948" x="5781675" y="6350000"/>
          <p14:tracePt t="33955" x="5749925" y="6350000"/>
          <p14:tracePt t="33964" x="5724525" y="6357938"/>
          <p14:tracePt t="33981" x="5684838" y="6357938"/>
          <p14:tracePt t="33987" x="5668963" y="6357938"/>
          <p14:tracePt t="33997" x="5645150" y="6357938"/>
          <p14:tracePt t="34004" x="5635625" y="6357938"/>
          <p14:tracePt t="34020" x="5611813" y="6357938"/>
          <p14:tracePt t="34021" x="5588000" y="6357938"/>
          <p14:tracePt t="34029" x="5572125" y="6357938"/>
          <p14:tracePt t="34039" x="5540375" y="6357938"/>
          <p14:tracePt t="34047" x="5522913" y="6350000"/>
          <p14:tracePt t="34056" x="5507038" y="6342063"/>
          <p14:tracePt t="34063" x="5483225" y="6334125"/>
          <p14:tracePt t="34072" x="5467350" y="6310313"/>
          <p14:tracePt t="34079" x="5434013" y="6294438"/>
          <p14:tracePt t="34350" x="5426075" y="6294438"/>
          <p14:tracePt t="34358" x="5418138" y="6294438"/>
          <p14:tracePt t="34377" x="5410200" y="6286500"/>
          <p14:tracePt t="34390" x="5410200" y="6278563"/>
          <p14:tracePt t="34398" x="5410200" y="6261100"/>
          <p14:tracePt t="34410" x="5410200" y="6253163"/>
          <p14:tracePt t="34416" x="5410200" y="6245225"/>
          <p14:tracePt t="34425" x="5426075" y="6245225"/>
          <p14:tracePt t="34432" x="5459413" y="6245225"/>
          <p14:tracePt t="34438" x="5475288" y="6253163"/>
          <p14:tracePt t="34446" x="5514975" y="6310313"/>
          <p14:tracePt t="34455" x="5540375" y="6391275"/>
          <p14:tracePt t="34462" x="5564188" y="6486525"/>
          <p14:tracePt t="34476" x="5580063" y="6600825"/>
          <p14:tracePt t="34480" x="5611813" y="6737350"/>
        </p14:tracePtLst>
      </p14:laserTraceLst>
    </p:ext>
  </p:extLs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E666D-F2D2-B456-5AE5-76290F8E2860}"/>
              </a:ext>
            </a:extLst>
          </p:cNvPr>
          <p:cNvSpPr>
            <a:spLocks noGrp="1"/>
          </p:cNvSpPr>
          <p:nvPr>
            <p:ph type="title"/>
          </p:nvPr>
        </p:nvSpPr>
        <p:spPr>
          <a:xfrm>
            <a:off x="645064" y="525982"/>
            <a:ext cx="4282983" cy="1200361"/>
          </a:xfrm>
        </p:spPr>
        <p:txBody>
          <a:bodyPr anchor="b">
            <a:normAutofit/>
          </a:bodyPr>
          <a:lstStyle/>
          <a:p>
            <a:r>
              <a:rPr lang="en-US" sz="3600"/>
              <a:t>Empirical Evaluation </a:t>
            </a: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02CE85-96A3-DBC6-58CD-F557147B59E3}"/>
              </a:ext>
            </a:extLst>
          </p:cNvPr>
          <p:cNvSpPr>
            <a:spLocks noGrp="1"/>
          </p:cNvSpPr>
          <p:nvPr>
            <p:ph idx="1"/>
          </p:nvPr>
        </p:nvSpPr>
        <p:spPr>
          <a:xfrm>
            <a:off x="645066" y="2031101"/>
            <a:ext cx="4282984" cy="3511943"/>
          </a:xfrm>
        </p:spPr>
        <p:txBody>
          <a:bodyPr anchor="ctr">
            <a:normAutofit/>
          </a:bodyPr>
          <a:lstStyle/>
          <a:p>
            <a:r>
              <a:rPr lang="en-US" sz="1800" b="1" dirty="0"/>
              <a:t>Selective Copying task</a:t>
            </a:r>
            <a:r>
              <a:rPr lang="en-US" sz="1800" dirty="0"/>
              <a:t>: </a:t>
            </a:r>
            <a:r>
              <a:rPr lang="en-US" sz="1800" dirty="0">
                <a:effectLst/>
                <a:latin typeface="SFRM1000"/>
              </a:rPr>
              <a:t>synthetic tasks for sequence modeling, designed to test the memorization abilities of recurrent models </a:t>
            </a:r>
            <a:endParaRPr lang="en-US" sz="1800" dirty="0"/>
          </a:p>
          <a:p>
            <a:endParaRPr lang="en-US" sz="1800"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numbers and letters&#10;&#10;Description automatically generated">
            <a:extLst>
              <a:ext uri="{FF2B5EF4-FFF2-40B4-BE49-F238E27FC236}">
                <a16:creationId xmlns:a16="http://schemas.microsoft.com/office/drawing/2014/main" id="{41333D2A-0AC4-69F1-0AA1-5D0651A03A49}"/>
              </a:ext>
            </a:extLst>
          </p:cNvPr>
          <p:cNvPicPr>
            <a:picLocks noChangeAspect="1"/>
          </p:cNvPicPr>
          <p:nvPr/>
        </p:nvPicPr>
        <p:blipFill>
          <a:blip r:embed="rId2"/>
          <a:stretch>
            <a:fillRect/>
          </a:stretch>
        </p:blipFill>
        <p:spPr>
          <a:xfrm>
            <a:off x="5987738" y="674432"/>
            <a:ext cx="5628018" cy="5276265"/>
          </a:xfrm>
          <a:prstGeom prst="rect">
            <a:avLst/>
          </a:prstGeom>
        </p:spPr>
      </p:pic>
    </p:spTree>
    <p:extLst>
      <p:ext uri="{BB962C8B-B14F-4D97-AF65-F5344CB8AC3E}">
        <p14:creationId xmlns:p14="http://schemas.microsoft.com/office/powerpoint/2010/main" val="3761803513"/>
      </p:ext>
    </p:extLst>
  </p:cSld>
  <p:clrMapOvr>
    <a:masterClrMapping/>
  </p:clrMapOvr>
  <mc:AlternateContent xmlns:mc="http://schemas.openxmlformats.org/markup-compatibility/2006" xmlns:p14="http://schemas.microsoft.com/office/powerpoint/2010/main">
    <mc:Choice Requires="p14">
      <p:transition spd="slow" p14:dur="2000" advTm="40430"/>
    </mc:Choice>
    <mc:Fallback xmlns="">
      <p:transition spd="slow" advTm="40430"/>
    </mc:Fallback>
  </mc:AlternateContent>
  <p:extLst>
    <p:ext uri="{3A86A75C-4F4B-4683-9AE1-C65F6400EC91}">
      <p14:laserTraceLst xmlns:p14="http://schemas.microsoft.com/office/powerpoint/2010/main">
        <p14:tracePtLst>
          <p14:tracePt t="463" x="5103813" y="6818313"/>
          <p14:tracePt t="476" x="5056188" y="6769100"/>
          <p14:tracePt t="477" x="5014913" y="6721475"/>
          <p14:tracePt t="487" x="4975225" y="6664325"/>
          <p14:tracePt t="498" x="4918075" y="6583363"/>
          <p14:tracePt t="504" x="4894263" y="6503988"/>
          <p14:tracePt t="514" x="4870450" y="6415088"/>
          <p14:tracePt t="519" x="4846638" y="6302375"/>
          <p14:tracePt t="532" x="4821238" y="6181725"/>
          <p14:tracePt t="534" x="4797425" y="6027738"/>
          <p14:tracePt t="541" x="4773613" y="5867400"/>
          <p14:tracePt t="551" x="4749800" y="5576888"/>
          <p14:tracePt t="556" x="4741863" y="5472113"/>
          <p14:tracePt t="568" x="4733925" y="5286375"/>
          <p14:tracePt t="575" x="4733925" y="5126038"/>
          <p14:tracePt t="584" x="4733925" y="5068888"/>
          <p14:tracePt t="590" x="4733925" y="4964113"/>
          <p14:tracePt t="602" x="4733925" y="4924425"/>
          <p14:tracePt t="607" x="4733925" y="4859338"/>
          <p14:tracePt t="617" x="4741863" y="4811713"/>
          <p14:tracePt t="624" x="4749800" y="4778375"/>
          <p14:tracePt t="634" x="4757738" y="4762500"/>
          <p14:tracePt t="639" x="4773613" y="4746625"/>
          <p14:tracePt t="644" x="4789488" y="4738688"/>
          <p14:tracePt t="652" x="4797425" y="4722813"/>
          <p14:tracePt t="667" x="4805363" y="4714875"/>
          <p14:tracePt t="673" x="4813300" y="4706938"/>
          <p14:tracePt t="678" x="4821238" y="4706938"/>
          <p14:tracePt t="685" x="4821238" y="4699000"/>
          <p14:tracePt t="695" x="4838700" y="4689475"/>
          <p14:tracePt t="702" x="4846638" y="4689475"/>
          <p14:tracePt t="709" x="4846638" y="4673600"/>
          <p14:tracePt t="725" x="4854575" y="4673600"/>
          <p14:tracePt t="761" x="4862513" y="4673600"/>
          <p14:tracePt t="1248" x="4846638" y="4665663"/>
          <p14:tracePt t="1257" x="4821238" y="4641850"/>
          <p14:tracePt t="1266" x="4789488" y="4594225"/>
          <p14:tracePt t="1272" x="4733925" y="4537075"/>
          <p14:tracePt t="1283" x="4684713" y="4440238"/>
          <p14:tracePt t="1290" x="4660900" y="4392613"/>
          <p14:tracePt t="1299" x="4595813" y="4246563"/>
          <p14:tracePt t="1306" x="4579938" y="4141788"/>
          <p14:tracePt t="1312" x="4579938" y="4037013"/>
          <p14:tracePt t="1320" x="4579938" y="3924300"/>
          <p14:tracePt t="1328" x="4579938" y="3827463"/>
          <p14:tracePt t="1336" x="4587875" y="3714750"/>
          <p14:tracePt t="1345" x="4629150" y="3594100"/>
          <p14:tracePt t="1353" x="4652963" y="3546475"/>
          <p14:tracePt t="1367" x="4700588" y="3465513"/>
          <p14:tracePt t="1372" x="4757738" y="3408363"/>
          <p14:tracePt t="1377" x="4805363" y="3344863"/>
          <p14:tracePt t="1385" x="4854575" y="3295650"/>
          <p14:tracePt t="1395" x="4902200" y="3271838"/>
          <p14:tracePt t="1401" x="4918075" y="3263900"/>
          <p14:tracePt t="1409" x="4959350" y="3255963"/>
          <p14:tracePt t="1417" x="4991100" y="3240088"/>
          <p14:tracePt t="1426" x="5006975" y="3240088"/>
          <p14:tracePt t="1433" x="5022850" y="3232150"/>
          <p14:tracePt t="1449" x="5032375" y="3232150"/>
          <p14:tracePt t="1473" x="5014913" y="3224213"/>
          <p14:tracePt t="6569" x="4951413" y="3224213"/>
          <p14:tracePt t="6577" x="4854575" y="3240088"/>
          <p14:tracePt t="6585" x="4757738" y="3279775"/>
          <p14:tracePt t="6593" x="4668838" y="3311525"/>
          <p14:tracePt t="6601" x="4564063" y="3336925"/>
          <p14:tracePt t="6609" x="4475163" y="3360738"/>
          <p14:tracePt t="6622" x="4378325" y="3376613"/>
          <p14:tracePt t="6626" x="4289425" y="3384550"/>
          <p14:tracePt t="6633" x="4200525" y="3408363"/>
          <p14:tracePt t="6641" x="4040188" y="3416300"/>
          <p14:tracePt t="6652" x="3894138" y="3424238"/>
          <p14:tracePt t="6658" x="3838575" y="3424238"/>
          <p14:tracePt t="6665" x="3733800" y="3424238"/>
          <p14:tracePt t="6674" x="3660775" y="3424238"/>
          <p14:tracePt t="6684" x="3629025" y="3416300"/>
          <p14:tracePt t="6691" x="3579813" y="3408363"/>
          <p14:tracePt t="6698" x="3556000" y="3392488"/>
          <p14:tracePt t="6708" x="3532188" y="3384550"/>
          <p14:tracePt t="6715" x="3524250" y="3376613"/>
          <p14:tracePt t="6724" x="3524250" y="3360738"/>
          <p14:tracePt t="6732" x="3516313" y="3344863"/>
          <p14:tracePt t="6740" x="3516313" y="3328988"/>
          <p14:tracePt t="6746" x="3516313" y="3311525"/>
          <p14:tracePt t="6758" x="3532188" y="3287713"/>
          <p14:tracePt t="6762" x="3556000" y="3263900"/>
          <p14:tracePt t="6770" x="3571875" y="3232150"/>
          <p14:tracePt t="6778" x="3571875" y="3224213"/>
          <p14:tracePt t="6791" x="3595688" y="3206750"/>
          <p14:tracePt t="6795" x="3603625" y="3190875"/>
          <p14:tracePt t="6818" x="3579813" y="3214688"/>
          <p14:tracePt t="6826" x="3524250" y="3279775"/>
          <p14:tracePt t="6834" x="3451225" y="3336925"/>
          <p14:tracePt t="6842" x="3354388" y="3408363"/>
          <p14:tracePt t="6854" x="3306763" y="3433763"/>
          <p14:tracePt t="6859" x="3209925" y="3489325"/>
          <p14:tracePt t="6866" x="3136900" y="3529013"/>
          <p14:tracePt t="6875" x="3055938" y="3562350"/>
          <p14:tracePt t="6882" x="3000375" y="3578225"/>
          <p14:tracePt t="6892" x="2943225" y="3578225"/>
          <p14:tracePt t="6898" x="2894013" y="3578225"/>
          <p14:tracePt t="6908" x="2862263" y="3578225"/>
          <p14:tracePt t="6918" x="2838450" y="3578225"/>
          <p14:tracePt t="6924" x="2830513" y="3562350"/>
          <p14:tracePt t="6931" x="2806700" y="3538538"/>
          <p14:tracePt t="6941" x="2789238" y="3529013"/>
          <p14:tracePt t="6951" x="2781300" y="3521075"/>
          <p14:tracePt t="6958" x="2781300" y="3513138"/>
          <p14:tracePt t="6965" x="2781300" y="3489325"/>
          <p14:tracePt t="6974" x="2781300" y="3481388"/>
          <p14:tracePt t="6982" x="2789238" y="3481388"/>
          <p14:tracePt t="6991" x="2798763" y="3481388"/>
          <p14:tracePt t="6995" x="2822575" y="3481388"/>
          <p14:tracePt t="7003" x="2830513" y="3481388"/>
          <p14:tracePt t="7011" x="2838450" y="3481388"/>
          <p14:tracePt t="7028" x="2846388" y="3481388"/>
          <p14:tracePt t="7029" x="2854325" y="3481388"/>
          <p14:tracePt t="7036" x="2862263" y="3481388"/>
          <p14:tracePt t="7052" x="2878138" y="3481388"/>
          <p14:tracePt t="7060" x="2886075" y="3473450"/>
          <p14:tracePt t="7068" x="2894013" y="3441700"/>
          <p14:tracePt t="7076" x="2927350" y="3416300"/>
          <p14:tracePt t="7088" x="2943225" y="3376613"/>
          <p14:tracePt t="7095" x="2974975" y="3344863"/>
          <p14:tracePt t="7100" x="3008313" y="3311525"/>
          <p14:tracePt t="7109" x="3048000" y="3287713"/>
          <p14:tracePt t="7119" x="3079750" y="3271838"/>
          <p14:tracePt t="7125" x="3095625" y="3271838"/>
          <p14:tracePt t="7132" x="3121025" y="3255963"/>
          <p14:tracePt t="7141" x="3136900" y="3255963"/>
          <p14:tracePt t="7152" x="3152775" y="3255963"/>
          <p14:tracePt t="7158" x="3160713" y="3255963"/>
          <p14:tracePt t="7165" x="3168650" y="3255963"/>
          <p14:tracePt t="7237" x="3168650" y="3263900"/>
          <p14:tracePt t="7269" x="3160713" y="3271838"/>
          <p14:tracePt t="7277" x="3152775" y="3271838"/>
          <p14:tracePt t="7287" x="3144838" y="3271838"/>
          <p14:tracePt t="7293" x="3121025" y="3279775"/>
          <p14:tracePt t="7311" x="3087688" y="3287713"/>
          <p14:tracePt t="7321" x="3079750" y="3295650"/>
          <p14:tracePt t="7330" x="3048000" y="3295650"/>
          <p14:tracePt t="7335" x="3016250" y="3311525"/>
          <p14:tracePt t="7341" x="3000375" y="3311525"/>
          <p14:tracePt t="7353" x="2982913" y="3319463"/>
          <p14:tracePt t="7362" x="2959100" y="3319463"/>
          <p14:tracePt t="7366" x="2943225" y="3328988"/>
          <p14:tracePt t="7374" x="2927350" y="3328988"/>
          <p14:tracePt t="7382" x="2903538" y="3336925"/>
          <p14:tracePt t="7390" x="2894013" y="3336925"/>
          <p14:tracePt t="7398" x="2886075" y="3336925"/>
          <p14:tracePt t="7406" x="2878138" y="3336925"/>
          <p14:tracePt t="7417" x="2878138" y="3344863"/>
          <p14:tracePt t="7422" x="2862263" y="3344863"/>
          <p14:tracePt t="7454" x="2854325" y="3360738"/>
          <p14:tracePt t="7462" x="2846388" y="3360738"/>
          <p14:tracePt t="7470" x="2838450" y="3360738"/>
          <p14:tracePt t="7479" x="2830513" y="3360738"/>
          <p14:tracePt t="7487" x="2822575" y="3360738"/>
          <p14:tracePt t="7496" x="2806700" y="3360738"/>
          <p14:tracePt t="7502" x="2798763" y="3360738"/>
          <p14:tracePt t="7514" x="2789238" y="3360738"/>
          <p14:tracePt t="7519" x="2781300" y="3360738"/>
          <p14:tracePt t="7529" x="2773363" y="3360738"/>
          <p14:tracePt t="7534" x="2757488" y="3360738"/>
          <p14:tracePt t="7545" x="2733675" y="3368675"/>
          <p14:tracePt t="7553" x="2701925" y="3368675"/>
          <p14:tracePt t="7562" x="2644775" y="3376613"/>
          <p14:tracePt t="7568" x="2524125" y="3376613"/>
          <p14:tracePt t="7575" x="2386013" y="3376613"/>
          <p14:tracePt t="7583" x="2306638" y="3376613"/>
          <p14:tracePt t="7591" x="2136775" y="3376613"/>
          <p14:tracePt t="7599" x="1966913" y="3376613"/>
          <p14:tracePt t="7607" x="1806575" y="3376613"/>
          <p14:tracePt t="7620" x="1668463" y="3376613"/>
          <p14:tracePt t="7627" x="1531938" y="3376613"/>
          <p14:tracePt t="7631" x="1403350" y="3376613"/>
          <p14:tracePt t="7639" x="1290638" y="3368675"/>
          <p14:tracePt t="7654" x="1233488" y="3368675"/>
          <p14:tracePt t="7658" x="1144588" y="3360738"/>
          <p14:tracePt t="7663" x="1063625" y="3360738"/>
          <p14:tracePt t="7672" x="1031875" y="3360738"/>
          <p14:tracePt t="7680" x="984250" y="3360738"/>
          <p14:tracePt t="7689" x="935038" y="3360738"/>
          <p14:tracePt t="7696" x="911225" y="3360738"/>
          <p14:tracePt t="7704" x="895350" y="3360738"/>
          <p14:tracePt t="7712" x="879475" y="3360738"/>
          <p14:tracePt t="7720" x="871538" y="3360738"/>
          <p14:tracePt t="7728" x="862013" y="3360738"/>
          <p14:tracePt t="7760" x="846138" y="3360738"/>
          <p14:tracePt t="7915" x="862013" y="3344863"/>
          <p14:tracePt t="7922" x="879475" y="3344863"/>
          <p14:tracePt t="7929" x="895350" y="3344863"/>
          <p14:tracePt t="7937" x="927100" y="3344863"/>
          <p14:tracePt t="7945" x="992188" y="3336925"/>
          <p14:tracePt t="7956" x="1047750" y="3328988"/>
          <p14:tracePt t="7965" x="1128713" y="3311525"/>
          <p14:tracePt t="7969" x="1233488" y="3287713"/>
          <p14:tracePt t="7977" x="1346200" y="3279775"/>
          <p14:tracePt t="7991" x="1458913" y="3263900"/>
          <p14:tracePt t="7997" x="1589088" y="3263900"/>
          <p14:tracePt t="8001" x="1725613" y="3263900"/>
          <p14:tracePt t="8009" x="1854200" y="3263900"/>
          <p14:tracePt t="8019" x="1984375" y="3263900"/>
          <p14:tracePt t="8026" x="2112963" y="3263900"/>
          <p14:tracePt t="8034" x="2241550" y="3279775"/>
          <p14:tracePt t="8042" x="2346325" y="3287713"/>
          <p14:tracePt t="8058" x="2395538" y="3295650"/>
          <p14:tracePt t="8059" x="2482850" y="3295650"/>
          <p14:tracePt t="8066" x="2563813" y="3295650"/>
          <p14:tracePt t="8074" x="2579688" y="3295650"/>
          <p14:tracePt t="8082" x="2628900" y="3295650"/>
          <p14:tracePt t="8091" x="2668588" y="3295650"/>
          <p14:tracePt t="8098" x="2693988" y="3295650"/>
          <p14:tracePt t="8108" x="2717800" y="3287713"/>
          <p14:tracePt t="8116" x="2725738" y="3287713"/>
          <p14:tracePt t="8125" x="2733675" y="3279775"/>
          <p14:tracePt t="8132" x="2741613" y="3279775"/>
          <p14:tracePt t="8141" x="2749550" y="3279775"/>
          <p14:tracePt t="8157" x="2757488" y="3279775"/>
          <p14:tracePt t="8178" x="2773363" y="3279775"/>
          <p14:tracePt t="8198" x="2773363" y="3287713"/>
          <p14:tracePt t="8235" x="2781300" y="3287713"/>
          <p14:tracePt t="8291" x="2781300" y="3295650"/>
          <p14:tracePt t="8300" x="2789238" y="3295650"/>
          <p14:tracePt t="8307" x="2806700" y="3295650"/>
          <p14:tracePt t="8316" x="2830513" y="3311525"/>
          <p14:tracePt t="8324" x="2838450" y="3311525"/>
          <p14:tracePt t="8333" x="2854325" y="3311525"/>
          <p14:tracePt t="8340" x="2862263" y="3319463"/>
          <p14:tracePt t="8350" x="2878138" y="3328988"/>
          <p14:tracePt t="8357" x="2886075" y="3328988"/>
          <p14:tracePt t="8366" x="2894013" y="3328988"/>
          <p14:tracePt t="8372" x="2894013" y="3336925"/>
          <p14:tracePt t="8389" x="2903538" y="3336925"/>
          <p14:tracePt t="8396" x="2903538" y="3344863"/>
          <p14:tracePt t="8694" x="2903538" y="3360738"/>
          <p14:tracePt t="8704" x="2911475" y="3368675"/>
          <p14:tracePt t="8719" x="2927350" y="3376613"/>
          <p14:tracePt t="8728" x="2927350" y="3384550"/>
          <p14:tracePt t="8743" x="2935288" y="3384550"/>
          <p14:tracePt t="22260" x="2935288" y="3368675"/>
          <p14:tracePt t="22269" x="2951163" y="3336925"/>
          <p14:tracePt t="22279" x="3000375" y="3295650"/>
          <p14:tracePt t="22286" x="3063875" y="3263900"/>
          <p14:tracePt t="22293" x="3152775" y="3232150"/>
          <p14:tracePt t="22300" x="3322638" y="3167063"/>
          <p14:tracePt t="22308" x="3548063" y="3109913"/>
          <p14:tracePt t="22327" x="4111625" y="3038475"/>
          <p14:tracePt t="22333" x="4451350" y="3038475"/>
          <p14:tracePt t="22342" x="4773613" y="3038475"/>
          <p14:tracePt t="22349" x="5095875" y="3038475"/>
          <p14:tracePt t="22359" x="5216525" y="3062288"/>
          <p14:tracePt t="22366" x="5467350" y="3101975"/>
          <p14:tracePt t="22375" x="5676900" y="3135313"/>
          <p14:tracePt t="22382" x="5749925" y="3143250"/>
          <p14:tracePt t="22393" x="5878513" y="3175000"/>
          <p14:tracePt t="22399" x="5983288" y="3190875"/>
          <p14:tracePt t="22408" x="6007100" y="3190875"/>
          <p14:tracePt t="22416" x="6080125" y="3206750"/>
          <p14:tracePt t="22426" x="6127750" y="3206750"/>
          <p14:tracePt t="22432" x="6153150" y="3206750"/>
          <p14:tracePt t="22442" x="6169025" y="3206750"/>
          <p14:tracePt t="22448" x="6184900" y="3206750"/>
          <p14:tracePt t="22460" x="6192838" y="3206750"/>
          <p14:tracePt t="22465" x="6200775" y="3190875"/>
          <p14:tracePt t="22494" x="6200775" y="3182938"/>
          <p14:tracePt t="22502" x="6208713" y="3182938"/>
          <p14:tracePt t="22510" x="6216650" y="3182938"/>
          <p14:tracePt t="22532" x="6305550" y="3232150"/>
          <p14:tracePt t="22541" x="6386513" y="3279775"/>
          <p14:tracePt t="22550" x="6475413" y="3319463"/>
          <p14:tracePt t="22559" x="6538913" y="3360738"/>
          <p14:tracePt t="22567" x="6546850" y="3360738"/>
          <p14:tracePt t="22574" x="6580188" y="3384550"/>
          <p14:tracePt t="22583" x="6596063" y="3392488"/>
          <p14:tracePt t="22593" x="6611938" y="3408363"/>
          <p14:tracePt t="22767" x="6627813" y="3408363"/>
          <p14:tracePt t="22775" x="6716713" y="3408363"/>
          <p14:tracePt t="22787" x="6829425" y="3441700"/>
          <p14:tracePt t="22792" x="6991350" y="3489325"/>
          <p14:tracePt t="22799" x="7185025" y="3546475"/>
          <p14:tracePt t="22808" x="7378700" y="3594100"/>
          <p14:tracePt t="22815" x="7554913" y="3667125"/>
          <p14:tracePt t="22825" x="7732713" y="3722688"/>
          <p14:tracePt t="22832" x="8062913" y="3843338"/>
          <p14:tracePt t="22841" x="8193088" y="3892550"/>
          <p14:tracePt t="22848" x="8426450" y="3997325"/>
          <p14:tracePt t="22858" x="8507413" y="4029075"/>
          <p14:tracePt t="22864" x="8555038" y="4052888"/>
          <p14:tracePt t="22875" x="8659813" y="4102100"/>
          <p14:tracePt t="22882" x="8716963" y="4133850"/>
          <p14:tracePt t="22891" x="8748713" y="4149725"/>
          <p14:tracePt t="22898" x="8772525" y="4157663"/>
          <p14:tracePt t="22904" x="8789988" y="4165600"/>
          <p14:tracePt t="22912" x="8797925" y="4183063"/>
          <p14:tracePt t="22925" x="8813800" y="4183063"/>
          <p14:tracePt t="22929" x="8821738" y="4191000"/>
          <p14:tracePt t="22944" x="8829675" y="4191000"/>
          <p14:tracePt t="22952" x="8845550" y="4191000"/>
          <p14:tracePt t="22965" x="8853488" y="4198938"/>
          <p14:tracePt t="22969" x="8869363" y="4198938"/>
          <p14:tracePt t="22984" x="8877300" y="4198938"/>
          <p14:tracePt t="23001" x="8877300" y="4206875"/>
          <p14:tracePt t="23009" x="8885238" y="4206875"/>
          <p14:tracePt t="23029" x="8885238" y="4214813"/>
          <p14:tracePt t="23041" x="8885238" y="4230688"/>
          <p14:tracePt t="23073" x="8885238" y="4238625"/>
          <p14:tracePt t="23090" x="8885238" y="4246563"/>
          <p14:tracePt t="23100" x="8877300" y="4246563"/>
          <p14:tracePt t="23105" x="8845550" y="4254500"/>
          <p14:tracePt t="23116" x="8837613" y="4254500"/>
          <p14:tracePt t="23123" x="8813800" y="4254500"/>
          <p14:tracePt t="23132" x="8780463" y="4262438"/>
          <p14:tracePt t="23137" x="8748713" y="4262438"/>
          <p14:tracePt t="23145" x="8716963" y="4279900"/>
          <p14:tracePt t="23155" x="8675688" y="4287838"/>
          <p14:tracePt t="23162" x="8628063" y="4295775"/>
          <p14:tracePt t="23170" x="8578850" y="4303713"/>
          <p14:tracePt t="23178" x="8523288" y="4319588"/>
          <p14:tracePt t="23186" x="8474075" y="4335463"/>
          <p14:tracePt t="23200" x="8442325" y="4343400"/>
          <p14:tracePt t="23205" x="8418513" y="4351338"/>
          <p14:tracePt t="23210" x="8377238" y="4351338"/>
          <p14:tracePt t="23218" x="8361363" y="4359275"/>
          <p14:tracePt t="23228" x="8337550" y="4367213"/>
          <p14:tracePt t="23235" x="8321675" y="4367213"/>
          <p14:tracePt t="23242" x="8305800" y="4367213"/>
          <p14:tracePt t="23250" x="8272463" y="4384675"/>
          <p14:tracePt t="23260" x="8232775" y="4384675"/>
          <p14:tracePt t="23266" x="8193088" y="4384675"/>
          <p14:tracePt t="23274" x="8120063" y="4384675"/>
          <p14:tracePt t="23283" x="8070850" y="4367213"/>
          <p14:tracePt t="23290" x="8015288" y="4351338"/>
          <p14:tracePt t="23300" x="7991475" y="4335463"/>
          <p14:tracePt t="23307" x="7950200" y="4311650"/>
          <p14:tracePt t="23316" x="7910513" y="4303713"/>
          <p14:tracePt t="23325" x="7886700" y="4295775"/>
          <p14:tracePt t="23333" x="7861300" y="4287838"/>
          <p14:tracePt t="23339" x="7845425" y="4287838"/>
          <p14:tracePt t="23350" x="7821613" y="4287838"/>
          <p14:tracePt t="23355" x="7805738" y="4287838"/>
          <p14:tracePt t="23366" x="7789863" y="4287838"/>
          <p14:tracePt t="23371" x="7781925" y="4287838"/>
          <p14:tracePt t="23379" x="7756525" y="4287838"/>
          <p14:tracePt t="23387" x="7732713" y="4295775"/>
          <p14:tracePt t="23400" x="7708900" y="4303713"/>
          <p14:tracePt t="23404" x="7693025" y="4303713"/>
          <p14:tracePt t="23411" x="7677150" y="4303713"/>
          <p14:tracePt t="23419" x="7635875" y="4303713"/>
          <p14:tracePt t="23433" x="7604125" y="4303713"/>
          <p14:tracePt t="23437" x="7588250" y="4303713"/>
          <p14:tracePt t="23443" x="7562850" y="4303713"/>
          <p14:tracePt t="23451" x="7539038" y="4303713"/>
          <p14:tracePt t="23461" x="7507288" y="4295775"/>
          <p14:tracePt t="23467" x="7491413" y="4287838"/>
          <p14:tracePt t="23475" x="7475538" y="4279900"/>
          <p14:tracePt t="23483" x="7450138" y="4262438"/>
          <p14:tracePt t="23492" x="7434263" y="4262438"/>
          <p14:tracePt t="23500" x="7426325" y="4254500"/>
          <p14:tracePt t="23507" x="7402513" y="4254500"/>
          <p14:tracePt t="23516" x="7402513" y="4246563"/>
          <p14:tracePt t="23525" x="7386638" y="4246563"/>
          <p14:tracePt t="23533" x="7378700" y="4246563"/>
          <p14:tracePt t="23540" x="7370763" y="4246563"/>
          <p14:tracePt t="23550" x="7353300" y="4246563"/>
          <p14:tracePt t="23556" x="7345363" y="4246563"/>
          <p14:tracePt t="23566" x="7329488" y="4246563"/>
          <p14:tracePt t="23572" x="7321550" y="4246563"/>
          <p14:tracePt t="23583" x="7305675" y="4246563"/>
          <p14:tracePt t="23599" x="7297738" y="4246563"/>
          <p14:tracePt t="23620" x="7289800" y="4246563"/>
          <p14:tracePt t="23709" x="7297738" y="4246563"/>
          <p14:tracePt t="23717" x="7305675" y="4238625"/>
          <p14:tracePt t="23727" x="7329488" y="4230688"/>
          <p14:tracePt t="23733" x="7353300" y="4230688"/>
          <p14:tracePt t="23741" x="7386638" y="4214813"/>
          <p14:tracePt t="23749" x="7418388" y="4206875"/>
          <p14:tracePt t="23758" x="7442200" y="4206875"/>
          <p14:tracePt t="23765" x="7483475" y="4206875"/>
          <p14:tracePt t="23775" x="7507288" y="4206875"/>
          <p14:tracePt t="23781" x="7554913" y="4206875"/>
          <p14:tracePt t="23791" x="7588250" y="4206875"/>
          <p14:tracePt t="23797" x="7612063" y="4206875"/>
          <p14:tracePt t="23807" x="7635875" y="4206875"/>
          <p14:tracePt t="23815" x="7659688" y="4214813"/>
          <p14:tracePt t="23827" x="7693025" y="4230688"/>
          <p14:tracePt t="23832" x="7708900" y="4230688"/>
          <p14:tracePt t="23841" x="7716838" y="4230688"/>
          <p14:tracePt t="23846" x="7740650" y="4238625"/>
          <p14:tracePt t="23854" x="7748588" y="4238625"/>
          <p14:tracePt t="23878" x="7756525" y="4238625"/>
          <p14:tracePt t="23894" x="7756525" y="4246563"/>
          <p14:tracePt t="23942" x="7748588" y="4246563"/>
          <p14:tracePt t="23950" x="7740650" y="4246563"/>
          <p14:tracePt t="23959" x="7716838" y="4254500"/>
          <p14:tracePt t="23966" x="7685088" y="4254500"/>
          <p14:tracePt t="23974" x="7643813" y="4254500"/>
          <p14:tracePt t="23983" x="7596188" y="4262438"/>
          <p14:tracePt t="23990" x="7539038" y="4262438"/>
          <p14:tracePt t="23999" x="7491413" y="4262438"/>
          <p14:tracePt t="24007" x="7458075" y="4262438"/>
          <p14:tracePt t="24016" x="7426325" y="4279900"/>
          <p14:tracePt t="24024" x="7386638" y="4279900"/>
          <p14:tracePt t="24033" x="7370763" y="4279900"/>
          <p14:tracePt t="24039" x="7345363" y="4279900"/>
          <p14:tracePt t="24049" x="7329488" y="4279900"/>
          <p14:tracePt t="24057" x="7321550" y="4279900"/>
          <p14:tracePt t="24065" x="7305675" y="4279900"/>
          <p14:tracePt t="24079" x="7297738" y="4279900"/>
          <p14:tracePt t="24167" x="7305675" y="4262438"/>
          <p14:tracePt t="24175" x="7329488" y="4254500"/>
          <p14:tracePt t="24184" x="7345363" y="4246563"/>
          <p14:tracePt t="24195" x="7418388" y="4230688"/>
          <p14:tracePt t="24200" x="7475538" y="4206875"/>
          <p14:tracePt t="24208" x="7546975" y="4183063"/>
          <p14:tracePt t="24216" x="7651750" y="4157663"/>
          <p14:tracePt t="24225" x="7764463" y="4149725"/>
          <p14:tracePt t="24232" x="8007350" y="4133850"/>
          <p14:tracePt t="24241" x="8175625" y="4133850"/>
          <p14:tracePt t="24248" x="8281988" y="4133850"/>
          <p14:tracePt t="24258" x="8474075" y="4133850"/>
          <p14:tracePt t="24264" x="8667750" y="4133850"/>
          <p14:tracePt t="24275" x="8829675" y="4149725"/>
          <p14:tracePt t="24280" x="8894763" y="4157663"/>
          <p14:tracePt t="24291" x="9023350" y="4165600"/>
          <p14:tracePt t="24298" x="9112250" y="4191000"/>
          <p14:tracePt t="24307" x="9144000" y="4191000"/>
          <p14:tracePt t="24312" x="9209088" y="4198938"/>
          <p14:tracePt t="24325" x="9248775" y="4198938"/>
          <p14:tracePt t="24329" x="9264650" y="4198938"/>
          <p14:tracePt t="24336" x="9288463" y="4198938"/>
          <p14:tracePt t="24345" x="9297988" y="4198938"/>
          <p14:tracePt t="24353" x="9305925" y="4198938"/>
          <p14:tracePt t="24369" x="9313863" y="4198938"/>
          <p14:tracePt t="24377" x="9329738" y="4198938"/>
          <p14:tracePt t="24393" x="9337675" y="4198938"/>
          <p14:tracePt t="24409" x="9345613" y="4198938"/>
          <p14:tracePt t="24426" x="9353550" y="4198938"/>
          <p14:tracePt t="24441" x="9361488" y="4198938"/>
          <p14:tracePt t="24570" x="9361488" y="4206875"/>
          <p14:tracePt t="24908" x="9361488" y="4214813"/>
          <p14:tracePt t="24940" x="9361488" y="4230688"/>
          <p14:tracePt t="24950" x="9361488" y="4238625"/>
          <p14:tracePt t="24965" x="9361488" y="4246563"/>
          <p14:tracePt t="24989" x="9361488" y="4254500"/>
          <p14:tracePt t="25012" x="9361488" y="4262438"/>
          <p14:tracePt t="25045" x="9361488" y="4279900"/>
          <p14:tracePt t="25056" x="9361488" y="4287838"/>
          <p14:tracePt t="25065" x="9361488" y="4295775"/>
          <p14:tracePt t="25077" x="9361488" y="4303713"/>
          <p14:tracePt t="25094" x="9361488" y="4311650"/>
          <p14:tracePt t="25117" x="9361488" y="4319588"/>
          <p14:tracePt t="25149" x="9361488" y="4335463"/>
          <p14:tracePt t="25167" x="9353550" y="4335463"/>
          <p14:tracePt t="25168" x="9345613" y="4343400"/>
          <p14:tracePt t="25174" x="9337675" y="4343400"/>
          <p14:tracePt t="25183" x="9329738" y="4343400"/>
          <p14:tracePt t="25191" x="9313863" y="4351338"/>
          <p14:tracePt t="25200" x="9305925" y="4351338"/>
          <p14:tracePt t="25216" x="9297988" y="4351338"/>
          <p14:tracePt t="25230" x="9297988" y="4359275"/>
          <p14:tracePt t="25246" x="9288463" y="4359275"/>
          <p14:tracePt t="25278" x="9280525" y="4359275"/>
          <p14:tracePt t="25310" x="9264650" y="4359275"/>
          <p14:tracePt t="25432" x="9264650" y="4351338"/>
          <p14:tracePt t="25456" x="9264650" y="4343400"/>
          <p14:tracePt t="25490" x="9264650" y="4335463"/>
          <p14:tracePt t="25511" x="9256713" y="4335463"/>
          <p14:tracePt t="25595" x="9256713" y="4319588"/>
          <p14:tracePt t="25640" x="9264650" y="4319588"/>
          <p14:tracePt t="25648" x="9264650" y="4311650"/>
          <p14:tracePt t="25664" x="9264650" y="4303713"/>
          <p14:tracePt t="25675" x="9280525" y="4303713"/>
          <p14:tracePt t="25694" x="9288463" y="4295775"/>
          <p14:tracePt t="25698" x="9297988" y="4295775"/>
          <p14:tracePt t="25708" x="9305925" y="4287838"/>
          <p14:tracePt t="25713" x="9329738" y="4287838"/>
          <p14:tracePt t="25721" x="9329738" y="4279900"/>
          <p14:tracePt t="25732" x="9337675" y="4279900"/>
          <p14:tracePt t="25742" x="9345613" y="4279900"/>
          <p14:tracePt t="25746" x="9353550" y="4279900"/>
          <p14:tracePt t="25753" x="9361488" y="4279900"/>
          <p14:tracePt t="25762" x="9393238" y="4279900"/>
          <p14:tracePt t="25769" x="9410700" y="4262438"/>
          <p14:tracePt t="25777" x="9418638" y="4262438"/>
          <p14:tracePt t="25785" x="9450388" y="4262438"/>
          <p14:tracePt t="25794" x="9490075" y="4254500"/>
          <p14:tracePt t="25801" x="9523413" y="4254500"/>
          <p14:tracePt t="25809" x="9555163" y="4254500"/>
          <p14:tracePt t="25817" x="9571038" y="4254500"/>
          <p14:tracePt t="25828" x="9604375" y="4246563"/>
          <p14:tracePt t="25835" x="9620250" y="4246563"/>
          <p14:tracePt t="25841" x="9644063" y="4238625"/>
          <p14:tracePt t="25850" x="9652000" y="4238625"/>
          <p14:tracePt t="25861" x="9659938" y="4238625"/>
          <p14:tracePt t="26099" x="9675813" y="4238625"/>
          <p14:tracePt t="26107" x="9709150" y="4238625"/>
          <p14:tracePt t="26116" x="9732963" y="4230688"/>
          <p14:tracePt t="26123" x="9772650" y="4230688"/>
          <p14:tracePt t="26135" x="9845675" y="4230688"/>
          <p14:tracePt t="26140" x="9910763" y="4230688"/>
          <p14:tracePt t="26150" x="10006013" y="4230688"/>
          <p14:tracePt t="26156" x="10094913" y="4230688"/>
          <p14:tracePt t="26170" x="10136188" y="4230688"/>
          <p14:tracePt t="26174" x="10217150" y="4246563"/>
          <p14:tracePt t="26183" x="10248900" y="4254500"/>
          <p14:tracePt t="26188" x="10296525" y="4262438"/>
          <p14:tracePt t="26200" x="10337800" y="4287838"/>
          <p14:tracePt t="26204" x="10353675" y="4295775"/>
          <p14:tracePt t="26212" x="10377488" y="4295775"/>
          <p14:tracePt t="26220" x="10385425" y="4303713"/>
          <p14:tracePt t="26233" x="10393363" y="4319588"/>
          <p14:tracePt t="26244" x="10393363" y="4343400"/>
          <p14:tracePt t="26252" x="10393363" y="4351338"/>
          <p14:tracePt t="26261" x="10385425" y="4359275"/>
          <p14:tracePt t="26268" x="10369550" y="4384675"/>
          <p14:tracePt t="26276" x="10345738" y="4400550"/>
          <p14:tracePt t="26284" x="10321925" y="4408488"/>
          <p14:tracePt t="26293" x="10288588" y="4432300"/>
          <p14:tracePt t="26300" x="10225088" y="4456113"/>
          <p14:tracePt t="26308" x="10167938" y="4471988"/>
          <p14:tracePt t="26316" x="10086975" y="4497388"/>
          <p14:tracePt t="26327" x="9982200" y="4513263"/>
          <p14:tracePt t="26333" x="9861550" y="4521200"/>
          <p14:tracePt t="26340" x="9717088" y="4537075"/>
          <p14:tracePt t="26350" x="9571038" y="4537075"/>
          <p14:tracePt t="26359" x="9402763" y="4537075"/>
          <p14:tracePt t="26367" x="9256713" y="4537075"/>
          <p14:tracePt t="26373" x="9104313" y="4497388"/>
          <p14:tracePt t="26383" x="8950325" y="4456113"/>
          <p14:tracePt t="26390" x="8894763" y="4440238"/>
          <p14:tracePt t="26401" x="8780463" y="4408488"/>
          <p14:tracePt t="26406" x="8693150" y="4367213"/>
          <p14:tracePt t="26416" x="8675688" y="4359275"/>
          <p14:tracePt t="26421" x="8628063" y="4343400"/>
          <p14:tracePt t="26433" x="8588375" y="4335463"/>
          <p14:tracePt t="26438" x="8562975" y="4319588"/>
          <p14:tracePt t="26445" x="8555038" y="4311650"/>
          <p14:tracePt t="26453" x="8539163" y="4311650"/>
          <p14:tracePt t="26466" x="8539163" y="4303713"/>
          <p14:tracePt t="26470" x="8531225" y="4303713"/>
          <p14:tracePt t="26510" x="8531225" y="4295775"/>
          <p14:tracePt t="26529" x="8531225" y="4287838"/>
          <p14:tracePt t="26542" x="8531225" y="4279900"/>
          <p14:tracePt t="26558" x="8531225" y="4262438"/>
          <p14:tracePt t="26574" x="8539163" y="4254500"/>
          <p14:tracePt t="26590" x="8555038" y="4254500"/>
          <p14:tracePt t="26599" x="8570913" y="4246563"/>
          <p14:tracePt t="26606" x="8578850" y="4246563"/>
          <p14:tracePt t="26616" x="8596313" y="4238625"/>
          <p14:tracePt t="26625" x="8636000" y="4238625"/>
          <p14:tracePt t="26633" x="8701088" y="4230688"/>
          <p14:tracePt t="26640" x="8764588" y="4214813"/>
          <p14:tracePt t="26649" x="8853488" y="4198938"/>
          <p14:tracePt t="26656" x="8974138" y="4198938"/>
          <p14:tracePt t="26662" x="9112250" y="4198938"/>
          <p14:tracePt t="26670" x="9256713" y="4198938"/>
          <p14:tracePt t="26678" x="9410700" y="4198938"/>
          <p14:tracePt t="26690" x="9571038" y="4198938"/>
          <p14:tracePt t="26695" x="9725025" y="4198938"/>
          <p14:tracePt t="26703" x="9877425" y="4214813"/>
          <p14:tracePt t="26711" x="10015538" y="4238625"/>
          <p14:tracePt t="26719" x="10071100" y="4246563"/>
          <p14:tracePt t="26732" x="10175875" y="4254500"/>
          <p14:tracePt t="26736" x="10272713" y="4279900"/>
          <p14:tracePt t="26743" x="10337800" y="4279900"/>
          <p14:tracePt t="26754" x="10369550" y="4287838"/>
          <p14:tracePt t="26759" x="10418763" y="4287838"/>
          <p14:tracePt t="26767" x="10450513" y="4295775"/>
          <p14:tracePt t="26775" x="10466388" y="4295775"/>
          <p14:tracePt t="26783" x="10482263" y="4295775"/>
          <p14:tracePt t="26797" x="10490200" y="4303713"/>
          <p14:tracePt t="26815" x="10490200" y="4311650"/>
          <p14:tracePt t="26833" x="10498138" y="4311650"/>
          <p14:tracePt t="27218" x="10490200" y="4319588"/>
          <p14:tracePt t="27228" x="10482263" y="4335463"/>
          <p14:tracePt t="27234" x="10474325" y="4343400"/>
          <p14:tracePt t="27242" x="10450513" y="4343400"/>
          <p14:tracePt t="27250" x="10434638" y="4343400"/>
          <p14:tracePt t="27260" x="10418763" y="4343400"/>
          <p14:tracePt t="27266" x="10401300" y="4343400"/>
          <p14:tracePt t="27275" x="10385425" y="4343400"/>
          <p14:tracePt t="27282" x="10377488" y="4343400"/>
          <p14:tracePt t="27294" x="10369550" y="4343400"/>
          <p14:tracePt t="27299" x="10353675" y="4335463"/>
          <p14:tracePt t="27308" x="10345738" y="4335463"/>
          <p14:tracePt t="27325" x="10345738" y="4319588"/>
          <p14:tracePt t="27347" x="10345738" y="4311650"/>
          <p14:tracePt t="27365" x="10353675" y="4303713"/>
          <p14:tracePt t="27371" x="10369550" y="4303713"/>
          <p14:tracePt t="27379" x="10393363" y="4295775"/>
          <p14:tracePt t="27392" x="10401300" y="4295775"/>
          <p14:tracePt t="27396" x="10426700" y="4295775"/>
          <p14:tracePt t="27403" x="10442575" y="4295775"/>
          <p14:tracePt t="27411" x="10466388" y="4295775"/>
          <p14:tracePt t="27419" x="10474325" y="4295775"/>
          <p14:tracePt t="27431" x="10482263" y="4295775"/>
          <p14:tracePt t="27443" x="10490200" y="4295775"/>
          <p14:tracePt t="27451" x="10498138" y="4295775"/>
          <p14:tracePt t="27467" x="10506075" y="4295775"/>
          <p14:tracePt t="27499" x="10523538" y="4295775"/>
          <p14:tracePt t="27628" x="10523538" y="4287838"/>
          <p14:tracePt t="27829" x="10523538" y="4279900"/>
          <p14:tracePt t="27918" x="10506075" y="4279900"/>
          <p14:tracePt t="27926" x="10506075" y="4287838"/>
          <p14:tracePt t="27937" x="10498138" y="4287838"/>
          <p14:tracePt t="27950" x="10490200" y="4287838"/>
          <p14:tracePt t="27967" x="10482263" y="4295775"/>
          <p14:tracePt t="27974" x="10474325" y="4295775"/>
          <p14:tracePt t="27983" x="10466388" y="4295775"/>
          <p14:tracePt t="27990" x="10450513" y="4303713"/>
          <p14:tracePt t="28001" x="10434638" y="4311650"/>
          <p14:tracePt t="28006" x="10418763" y="4311650"/>
          <p14:tracePt t="28016" x="10401300" y="4311650"/>
          <p14:tracePt t="28025" x="10385425" y="4319588"/>
          <p14:tracePt t="28033" x="10369550" y="4319588"/>
          <p14:tracePt t="28040" x="10345738" y="4335463"/>
          <p14:tracePt t="28049" x="10337800" y="4335463"/>
          <p14:tracePt t="28057" x="10329863" y="4335463"/>
          <p14:tracePt t="28066" x="10321925" y="4335463"/>
          <p14:tracePt t="28071" x="10313988" y="4335463"/>
          <p14:tracePt t="28087" x="10296525" y="4335463"/>
          <p14:tracePt t="28095" x="10288588" y="4343400"/>
          <p14:tracePt t="28103" x="10272713" y="4343400"/>
          <p14:tracePt t="28111" x="10248900" y="4351338"/>
          <p14:tracePt t="28119" x="10240963" y="4359275"/>
          <p14:tracePt t="28130" x="10225088" y="4359275"/>
          <p14:tracePt t="28135" x="10207625" y="4367213"/>
          <p14:tracePt t="28143" x="10183813" y="4367213"/>
          <p14:tracePt t="28152" x="10167938" y="4384675"/>
          <p14:tracePt t="28161" x="10136188" y="4384675"/>
          <p14:tracePt t="28167" x="10120313" y="4384675"/>
          <p14:tracePt t="28176" x="10094913" y="4384675"/>
          <p14:tracePt t="28183" x="10086975" y="4367213"/>
          <p14:tracePt t="28194" x="10063163" y="4351338"/>
          <p14:tracePt t="28201" x="10031413" y="4335463"/>
          <p14:tracePt t="28208" x="10006013" y="4319588"/>
          <p14:tracePt t="28216" x="9982200" y="4311650"/>
          <p14:tracePt t="28224" x="9966325" y="4303713"/>
          <p14:tracePt t="28233" x="9950450" y="4295775"/>
          <p14:tracePt t="28240" x="9926638" y="4287838"/>
          <p14:tracePt t="28250" x="9918700" y="4279900"/>
          <p14:tracePt t="28256" x="9910763" y="4262438"/>
          <p14:tracePt t="28266" x="9901238" y="4262438"/>
          <p14:tracePt t="28273" x="9901238" y="4254500"/>
          <p14:tracePt t="28283" x="9901238" y="4238625"/>
          <p14:tracePt t="28290" x="9901238" y="4230688"/>
          <p14:tracePt t="28299" x="9901238" y="4206875"/>
          <p14:tracePt t="28304" x="9901238" y="4191000"/>
          <p14:tracePt t="28312" x="9918700" y="4183063"/>
          <p14:tracePt t="28320" x="9934575" y="4157663"/>
          <p14:tracePt t="28333" x="9958388" y="4141788"/>
          <p14:tracePt t="28337" x="9982200" y="4133850"/>
          <p14:tracePt t="28344" x="10015538" y="4110038"/>
          <p14:tracePt t="28352" x="10039350" y="4102100"/>
          <p14:tracePt t="28361" x="10079038" y="4094163"/>
          <p14:tracePt t="28369" x="10120313" y="4078288"/>
          <p14:tracePt t="28377" x="10144125" y="4060825"/>
          <p14:tracePt t="28385" x="10175875" y="4060825"/>
          <p14:tracePt t="28399" x="10217150" y="4052888"/>
          <p14:tracePt t="28404" x="10248900" y="4052888"/>
          <p14:tracePt t="28409" x="10280650" y="4044950"/>
          <p14:tracePt t="28417" x="10321925" y="4044950"/>
          <p14:tracePt t="28428" x="10345738" y="4044950"/>
          <p14:tracePt t="28433" x="10385425" y="4044950"/>
          <p14:tracePt t="28441" x="10418763" y="4044950"/>
          <p14:tracePt t="28450" x="10450513" y="4052888"/>
          <p14:tracePt t="28461" x="10490200" y="4060825"/>
          <p14:tracePt t="28467" x="10531475" y="4086225"/>
          <p14:tracePt t="28474" x="10539413" y="4094163"/>
          <p14:tracePt t="28483" x="10571163" y="4102100"/>
          <p14:tracePt t="28490" x="10587038" y="4110038"/>
          <p14:tracePt t="28499" x="10602913" y="4110038"/>
          <p14:tracePt t="28506" x="10610850" y="4125913"/>
          <p14:tracePt t="28516" x="10628313" y="4133850"/>
          <p14:tracePt t="28523" x="10636250" y="4133850"/>
          <p14:tracePt t="28533" x="10636250" y="4141788"/>
          <p14:tracePt t="28540" x="10644188" y="4141788"/>
          <p14:tracePt t="28562" x="10644188" y="4149725"/>
          <p14:tracePt t="28586" x="10644188" y="4157663"/>
          <p14:tracePt t="28595" x="10644188" y="4165600"/>
          <p14:tracePt t="28602" x="10644188" y="4191000"/>
          <p14:tracePt t="28610" x="10644188" y="4206875"/>
          <p14:tracePt t="28618" x="10636250" y="4214813"/>
          <p14:tracePt t="28626" x="10610850" y="4238625"/>
          <p14:tracePt t="28634" x="10594975" y="4262438"/>
          <p14:tracePt t="28642" x="10555288" y="4287838"/>
          <p14:tracePt t="28650" x="10531475" y="4311650"/>
          <p14:tracePt t="28662" x="10490200" y="4319588"/>
          <p14:tracePt t="28667" x="10442575" y="4343400"/>
          <p14:tracePt t="28674" x="10393363" y="4343400"/>
          <p14:tracePt t="28683" x="10337800" y="4351338"/>
          <p14:tracePt t="28691" x="10280650" y="4351338"/>
          <p14:tracePt t="28700" x="10225088" y="4351338"/>
          <p14:tracePt t="28707" x="10167938" y="4351338"/>
          <p14:tracePt t="28716" x="10120313" y="4343400"/>
          <p14:tracePt t="28724" x="10079038" y="4335463"/>
          <p14:tracePt t="28733" x="10063163" y="4319588"/>
          <p14:tracePt t="28739" x="10031413" y="4311650"/>
          <p14:tracePt t="28749" x="10015538" y="4303713"/>
          <p14:tracePt t="28758" x="9990138" y="4295775"/>
          <p14:tracePt t="28767" x="9982200" y="4287838"/>
          <p14:tracePt t="28773" x="9974263" y="4279900"/>
          <p14:tracePt t="28787" x="9974263" y="4262438"/>
          <p14:tracePt t="28800" x="9974263" y="4246563"/>
          <p14:tracePt t="28806" x="9974263" y="4230688"/>
          <p14:tracePt t="28816" x="9982200" y="4214813"/>
          <p14:tracePt t="28820" x="10006013" y="4198938"/>
          <p14:tracePt t="28827" x="10039350" y="4183063"/>
          <p14:tracePt t="28835" x="10079038" y="4149725"/>
          <p14:tracePt t="28843" x="10128250" y="4133850"/>
          <p14:tracePt t="28852" x="10175875" y="4125913"/>
          <p14:tracePt t="28861" x="10233025" y="4102100"/>
          <p14:tracePt t="28868" x="10280650" y="4102100"/>
          <p14:tracePt t="28876" x="10337800" y="4102100"/>
          <p14:tracePt t="28884" x="10393363" y="4102100"/>
          <p14:tracePt t="28892" x="10442575" y="4102100"/>
          <p14:tracePt t="28900" x="10490200" y="4102100"/>
          <p14:tracePt t="28908" x="10539413" y="4110038"/>
          <p14:tracePt t="28916" x="10555288" y="4125913"/>
          <p14:tracePt t="28933" x="10594975" y="4141788"/>
          <p14:tracePt t="28940" x="10610850" y="4149725"/>
          <p14:tracePt t="28949" x="10610850" y="4157663"/>
          <p14:tracePt t="28956" x="10628313" y="4157663"/>
          <p14:tracePt t="28966" x="10636250" y="4165600"/>
          <p14:tracePt t="28973" x="10636250" y="4183063"/>
          <p14:tracePt t="28983" x="10636250" y="4191000"/>
          <p14:tracePt t="28992" x="10636250" y="4198938"/>
          <p14:tracePt t="29000" x="10636250" y="4206875"/>
          <p14:tracePt t="29005" x="10636250" y="4230688"/>
          <p14:tracePt t="29012" x="10628313" y="4238625"/>
          <p14:tracePt t="29021" x="10628313" y="4246563"/>
          <p14:tracePt t="29033" x="10610850" y="4246563"/>
          <p14:tracePt t="29037" x="10602913" y="4254500"/>
          <p14:tracePt t="29045" x="10594975" y="4262438"/>
          <p14:tracePt t="29061" x="10587038" y="4279900"/>
          <p14:tracePt t="29069" x="10579100" y="4287838"/>
          <p14:tracePt t="29077" x="10555288" y="4287838"/>
          <p14:tracePt t="29085" x="10539413" y="4295775"/>
          <p14:tracePt t="29099" x="10506075" y="4303713"/>
          <p14:tracePt t="29106" x="10490200" y="4303713"/>
          <p14:tracePt t="29116" x="10466388" y="4311650"/>
          <p14:tracePt t="29117" x="10442575" y="4311650"/>
          <p14:tracePt t="29133" x="10426700" y="4311650"/>
          <p14:tracePt t="29134" x="10401300" y="4311650"/>
          <p14:tracePt t="29141" x="10385425" y="4311650"/>
          <p14:tracePt t="29149" x="10369550" y="4311650"/>
          <p14:tracePt t="29159" x="10353675" y="4311650"/>
          <p14:tracePt t="29166" x="10345738" y="4311650"/>
          <p14:tracePt t="29173" x="10345738" y="4303713"/>
          <p14:tracePt t="29183" x="10337800" y="4303713"/>
          <p14:tracePt t="29223" x="10337800" y="4295775"/>
          <p14:tracePt t="29286" x="10337800" y="4287838"/>
          <p14:tracePt t="29423" x="10345738" y="4287838"/>
          <p14:tracePt t="29433" x="10353675" y="4287838"/>
          <p14:tracePt t="29440" x="10369550" y="4287838"/>
          <p14:tracePt t="29449" x="10377488" y="4287838"/>
          <p14:tracePt t="29466" x="10385425" y="4287838"/>
          <p14:tracePt t="29473" x="10393363" y="4287838"/>
          <p14:tracePt t="29504" x="10393363" y="4295775"/>
          <p14:tracePt t="29516" x="10393363" y="4303713"/>
          <p14:tracePt t="29521" x="10385425" y="4311650"/>
          <p14:tracePt t="29527" x="10369550" y="4319588"/>
          <p14:tracePt t="29536" x="10329863" y="4335463"/>
          <p14:tracePt t="29550" x="10272713" y="4343400"/>
          <p14:tracePt t="29554" x="10217150" y="4343400"/>
          <p14:tracePt t="29560" x="10167938" y="4343400"/>
          <p14:tracePt t="29568" x="10112375" y="4343400"/>
          <p14:tracePt t="29576" x="10063163" y="4335463"/>
          <p14:tracePt t="29587" x="10039350" y="4319588"/>
          <p14:tracePt t="29594" x="10015538" y="4303713"/>
          <p14:tracePt t="29600" x="9982200" y="4287838"/>
          <p14:tracePt t="29608" x="9950450" y="4246563"/>
          <p14:tracePt t="29616" x="9934575" y="4230688"/>
          <p14:tracePt t="29624" x="9934575" y="4206875"/>
          <p14:tracePt t="29632" x="9934575" y="4183063"/>
          <p14:tracePt t="29641" x="9934575" y="4157663"/>
          <p14:tracePt t="29649" x="9966325" y="4133850"/>
          <p14:tracePt t="29658" x="9990138" y="4110038"/>
          <p14:tracePt t="29665" x="10039350" y="4094163"/>
          <p14:tracePt t="29675" x="10086975" y="4078288"/>
          <p14:tracePt t="29682" x="10144125" y="4060825"/>
          <p14:tracePt t="29691" x="10207625" y="4052888"/>
          <p14:tracePt t="29697" x="10248900" y="4044950"/>
          <p14:tracePt t="29708" x="10313988" y="4044950"/>
          <p14:tracePt t="29715" x="10353675" y="4044950"/>
          <p14:tracePt t="29721" x="10377488" y="4044950"/>
          <p14:tracePt t="29729" x="10418763" y="4044950"/>
          <p14:tracePt t="29737" x="10442575" y="4044950"/>
          <p14:tracePt t="29748" x="10450513" y="4044950"/>
          <p14:tracePt t="29756" x="10474325" y="4044950"/>
          <p14:tracePt t="29761" x="10482263" y="4052888"/>
          <p14:tracePt t="29777" x="10490200" y="4052888"/>
          <p14:tracePt t="29785" x="10490200" y="4060825"/>
          <p14:tracePt t="29801" x="10498138" y="4078288"/>
          <p14:tracePt t="29812" x="10498138" y="4086225"/>
          <p14:tracePt t="29817" x="10506075" y="4094163"/>
          <p14:tracePt t="29833" x="10523538" y="4102100"/>
          <p14:tracePt t="29841" x="10523538" y="4110038"/>
          <p14:tracePt t="29858" x="10523538" y="4125913"/>
          <p14:tracePt t="29866" x="10523538" y="4133850"/>
          <p14:tracePt t="29874" x="10523538" y="4149725"/>
          <p14:tracePt t="29883" x="10523538" y="4157663"/>
          <p14:tracePt t="29890" x="10523538" y="4191000"/>
          <p14:tracePt t="29900" x="10506075" y="4206875"/>
          <p14:tracePt t="29906" x="10498138" y="4230688"/>
          <p14:tracePt t="29917" x="10482263" y="4254500"/>
          <p14:tracePt t="29922" x="10450513" y="4279900"/>
          <p14:tracePt t="29933" x="10426700" y="4295775"/>
          <p14:tracePt t="29940" x="10393363" y="4303713"/>
          <p14:tracePt t="29950" x="10321925" y="4303713"/>
          <p14:tracePt t="29956" x="10248900" y="4303713"/>
          <p14:tracePt t="29962" x="10183813" y="4295775"/>
          <p14:tracePt t="29970" x="10144125" y="4279900"/>
          <p14:tracePt t="29983" x="10128250" y="4254500"/>
          <p14:tracePt t="29987" x="10086975" y="4214813"/>
          <p14:tracePt t="29994" x="10063163" y="4198938"/>
          <p14:tracePt t="30003" x="10039350" y="4191000"/>
          <p14:tracePt t="30010" x="10023475" y="4165600"/>
          <p14:tracePt t="30020" x="10023475" y="4157663"/>
          <p14:tracePt t="30027" x="10015538" y="4149725"/>
          <p14:tracePt t="30035" x="10015538" y="4133850"/>
          <p14:tracePt t="30043" x="10015538" y="4125913"/>
          <p14:tracePt t="30052" x="10039350" y="4110038"/>
          <p14:tracePt t="30059" x="10086975" y="4094163"/>
          <p14:tracePt t="30067" x="10144125" y="4086225"/>
          <p14:tracePt t="30075" x="10217150" y="4060825"/>
          <p14:tracePt t="30083" x="10296525" y="4060825"/>
          <p14:tracePt t="30092" x="10337800" y="4060825"/>
          <p14:tracePt t="30099" x="10426700" y="4052888"/>
          <p14:tracePt t="30108" x="10490200" y="4052888"/>
          <p14:tracePt t="30116" x="10523538" y="4052888"/>
          <p14:tracePt t="30125" x="10555288" y="4052888"/>
          <p14:tracePt t="30132" x="10594975" y="4052888"/>
          <p14:tracePt t="30141" x="10610850" y="4052888"/>
          <p14:tracePt t="30149" x="10628313" y="4052888"/>
          <p14:tracePt t="30160" x="10636250" y="4060825"/>
          <p14:tracePt t="30165" x="10644188" y="4060825"/>
          <p14:tracePt t="30175" x="10644188" y="4078288"/>
          <p14:tracePt t="30180" x="10652125" y="4086225"/>
          <p14:tracePt t="30188" x="10652125" y="4094163"/>
          <p14:tracePt t="30204" x="10652125" y="4102100"/>
          <p14:tracePt t="30215" x="10652125" y="4110038"/>
          <p14:tracePt t="30220" x="10644188" y="4125913"/>
          <p14:tracePt t="30228" x="10644188" y="4133850"/>
          <p14:tracePt t="30236" x="10636250" y="4141788"/>
          <p14:tracePt t="30254" x="10628313" y="4149725"/>
          <p14:tracePt t="30260" x="10610850" y="4149725"/>
          <p14:tracePt t="30268" x="10602913" y="4157663"/>
          <p14:tracePt t="30276" x="10594975" y="4157663"/>
          <p14:tracePt t="30285" x="10587038" y="4157663"/>
          <p14:tracePt t="30292" x="10579100" y="4165600"/>
          <p14:tracePt t="30300" x="10571163" y="4165600"/>
          <p14:tracePt t="30324" x="10555288" y="4165600"/>
          <p14:tracePt t="30746" x="10555288" y="4191000"/>
          <p14:tracePt t="30753" x="10555288" y="4206875"/>
          <p14:tracePt t="30759" x="10555288" y="4238625"/>
          <p14:tracePt t="30767" x="10555288" y="4262438"/>
          <p14:tracePt t="30777" x="10547350" y="4303713"/>
          <p14:tracePt t="30783" x="10539413" y="4335463"/>
          <p14:tracePt t="30791" x="10531475" y="4367213"/>
          <p14:tracePt t="30800" x="10506075" y="4432300"/>
          <p14:tracePt t="30811" x="10482263" y="4471988"/>
          <p14:tracePt t="30817" x="10450513" y="4513263"/>
          <p14:tracePt t="30823" x="10393363" y="4594225"/>
          <p14:tracePt t="30833" x="10337800" y="4641850"/>
          <p14:tracePt t="30842" x="10272713" y="4673600"/>
          <p14:tracePt t="30850" x="10175875" y="4714875"/>
          <p14:tracePt t="30856" x="10063163" y="4746625"/>
          <p14:tracePt t="30866" x="9918700" y="4762500"/>
          <p14:tracePt t="30873" x="9764713" y="4770438"/>
          <p14:tracePt t="30884" x="9620250" y="4778375"/>
          <p14:tracePt t="30889" x="9555163" y="4778375"/>
          <p14:tracePt t="30896" x="9450388" y="4778375"/>
          <p14:tracePt t="30904" x="9410700" y="4778375"/>
          <p14:tracePt t="30915" x="9353550" y="4778375"/>
          <p14:tracePt t="30920" x="9297988" y="4778375"/>
          <p14:tracePt t="30928" x="9256713" y="4778375"/>
          <p14:tracePt t="30936" x="9240838" y="4778375"/>
          <p14:tracePt t="30948" x="9209088" y="4770438"/>
          <p14:tracePt t="30953" x="9191625" y="4762500"/>
          <p14:tracePt t="30960" x="9183688" y="4746625"/>
          <p14:tracePt t="30968" x="9175750" y="4722813"/>
          <p14:tracePt t="30977" x="9151938" y="4699000"/>
          <p14:tracePt t="30984" x="9144000" y="4657725"/>
          <p14:tracePt t="30992" x="9144000" y="4610100"/>
          <p14:tracePt t="31000" x="9144000" y="4568825"/>
          <p14:tracePt t="31011" x="9144000" y="4489450"/>
          <p14:tracePt t="31017" x="9159875" y="4440238"/>
          <p14:tracePt t="31024" x="9209088" y="4384675"/>
          <p14:tracePt t="31033" x="9264650" y="4335463"/>
          <p14:tracePt t="31043" x="9337675" y="4295775"/>
          <p14:tracePt t="31050" x="9418638" y="4254500"/>
          <p14:tracePt t="31057" x="9515475" y="4230688"/>
          <p14:tracePt t="31066" x="9620250" y="4206875"/>
          <p14:tracePt t="31073" x="9732963" y="4206875"/>
          <p14:tracePt t="31083" x="9853613" y="4206875"/>
          <p14:tracePt t="31090" x="9950450" y="4214813"/>
          <p14:tracePt t="31099" x="10055225" y="4254500"/>
          <p14:tracePt t="31109" x="10086975" y="4295775"/>
          <p14:tracePt t="31117" x="10144125" y="4335463"/>
          <p14:tracePt t="31122" x="10191750" y="4392613"/>
          <p14:tracePt t="31129" x="10233025" y="4440238"/>
          <p14:tracePt t="31137" x="10264775" y="4489450"/>
          <p14:tracePt t="31153" x="10272713" y="4521200"/>
          <p14:tracePt t="31154" x="10280650" y="4552950"/>
          <p14:tracePt t="31162" x="10280650" y="4584700"/>
          <p14:tracePt t="31169" x="10280650" y="4602163"/>
          <p14:tracePt t="31183" x="10248900" y="4625975"/>
          <p14:tracePt t="31188" x="10225088" y="4641850"/>
          <p14:tracePt t="31193" x="10183813" y="4649788"/>
          <p14:tracePt t="31202" x="10112375" y="4657725"/>
          <p14:tracePt t="31217" x="10031413" y="4657725"/>
          <p14:tracePt t="31221" x="9958388" y="4657725"/>
          <p14:tracePt t="31227" x="9918700" y="4641850"/>
          <p14:tracePt t="31234" x="9853613" y="4602163"/>
          <p14:tracePt t="31244" x="9780588" y="4560888"/>
          <p14:tracePt t="31250" x="9748838" y="4521200"/>
          <p14:tracePt t="31258" x="9717088" y="4489450"/>
          <p14:tracePt t="31266" x="9709150" y="4440238"/>
          <p14:tracePt t="31274" x="9709150" y="4367213"/>
          <p14:tracePt t="31283" x="9709150" y="4319588"/>
          <p14:tracePt t="31290" x="9732963" y="4279900"/>
          <p14:tracePt t="31300" x="9780588" y="4230688"/>
          <p14:tracePt t="31309" x="9861550" y="4183063"/>
          <p14:tracePt t="31317" x="9901238" y="4165600"/>
          <p14:tracePt t="31323" x="9974263" y="4141788"/>
          <p14:tracePt t="31333" x="10055225" y="4110038"/>
          <p14:tracePt t="31339" x="10120313" y="4110038"/>
          <p14:tracePt t="31349" x="10191750" y="4110038"/>
          <p14:tracePt t="31355" x="10248900" y="4110038"/>
          <p14:tracePt t="31362" x="10296525" y="4110038"/>
          <p14:tracePt t="31370" x="10337800" y="4125913"/>
          <p14:tracePt t="31383" x="10353675" y="4133850"/>
          <p14:tracePt t="31387" x="10377488" y="4149725"/>
          <p14:tracePt t="31395" x="10393363" y="4157663"/>
          <p14:tracePt t="31403" x="10401300" y="4183063"/>
          <p14:tracePt t="31416" x="10401300" y="4198938"/>
          <p14:tracePt t="31427" x="10401300" y="4214813"/>
          <p14:tracePt t="31435" x="10401300" y="4230688"/>
          <p14:tracePt t="31445" x="10401300" y="4238625"/>
          <p14:tracePt t="31459" x="10393363" y="4246563"/>
          <p14:tracePt t="31483" x="10385425" y="4254500"/>
          <p14:tracePt t="31507" x="10377488" y="4254500"/>
          <p14:tracePt t="31539" x="10369550" y="4254500"/>
          <p14:tracePt t="31549" x="10369550" y="4246563"/>
          <p14:tracePt t="31782" x="10353675" y="4262438"/>
          <p14:tracePt t="31789" x="10337800" y="4287838"/>
          <p14:tracePt t="31800" x="10313988" y="4303713"/>
          <p14:tracePt t="31807" x="10248900" y="4351338"/>
          <p14:tracePt t="31816" x="10183813" y="4392613"/>
          <p14:tracePt t="31823" x="10094913" y="4432300"/>
          <p14:tracePt t="31832" x="9990138" y="4464050"/>
          <p14:tracePt t="31837" x="9877425" y="4497388"/>
          <p14:tracePt t="31849" x="9732963" y="4521200"/>
          <p14:tracePt t="31854" x="9586913" y="4545013"/>
          <p14:tracePt t="31862" x="9297988" y="4552950"/>
          <p14:tracePt t="31869" x="9086850" y="4560888"/>
          <p14:tracePt t="31883" x="8982075" y="4560888"/>
          <p14:tracePt t="31887" x="8813800" y="4560888"/>
          <p14:tracePt t="31894" x="8732838" y="4560888"/>
          <p14:tracePt t="31902" x="8588375" y="4560888"/>
          <p14:tracePt t="31910" x="8474075" y="4560888"/>
          <p14:tracePt t="31918" x="8402638" y="4568825"/>
          <p14:tracePt t="31926" x="8369300" y="4568825"/>
          <p14:tracePt t="31934" x="8321675" y="4568825"/>
          <p14:tracePt t="31944" x="8281988" y="4568825"/>
          <p14:tracePt t="31950" x="8256588" y="4568825"/>
          <p14:tracePt t="31958" x="8248650" y="4568825"/>
          <p14:tracePt t="31966" x="8224838" y="4568825"/>
          <p14:tracePt t="31982" x="8224838" y="4552950"/>
          <p14:tracePt t="31990" x="8224838" y="4513263"/>
          <p14:tracePt t="32000" x="8232775" y="4471988"/>
          <p14:tracePt t="32006" x="8297863" y="4440238"/>
          <p14:tracePt t="32016" x="8361363" y="4392613"/>
          <p14:tracePt t="32023" x="8434388" y="4359275"/>
          <p14:tracePt t="32033" x="8539163" y="4343400"/>
          <p14:tracePt t="32039" x="8636000" y="4343400"/>
          <p14:tracePt t="32050" x="8772525" y="4343400"/>
          <p14:tracePt t="32055" x="8885238" y="4343400"/>
          <p14:tracePt t="32066" x="8999538" y="4384675"/>
          <p14:tracePt t="32073" x="9104313" y="4440238"/>
          <p14:tracePt t="32079" x="9151938" y="4464050"/>
          <p14:tracePt t="32087" x="9232900" y="4537075"/>
          <p14:tracePt t="32095" x="9288463" y="4594225"/>
          <p14:tracePt t="32107" x="9329738" y="4657725"/>
          <p14:tracePt t="32111" x="9345613" y="4714875"/>
          <p14:tracePt t="32119" x="9345613" y="4778375"/>
          <p14:tracePt t="32132" x="9345613" y="4827588"/>
          <p14:tracePt t="32136" x="9345613" y="4867275"/>
          <p14:tracePt t="32143" x="9329738" y="4908550"/>
          <p14:tracePt t="32152" x="9256713" y="4948238"/>
          <p14:tracePt t="32159" x="9191625" y="4964113"/>
          <p14:tracePt t="32171" x="9055100" y="4964113"/>
          <p14:tracePt t="32175" x="8942388" y="4964113"/>
          <p14:tracePt t="32183" x="8853488" y="4924425"/>
          <p14:tracePt t="32191" x="8797925" y="4899025"/>
          <p14:tracePt t="32200" x="8740775" y="4875213"/>
          <p14:tracePt t="32208" x="8675688" y="4843463"/>
          <p14:tracePt t="32216" x="8620125" y="4811713"/>
          <p14:tracePt t="32224" x="8588375" y="4794250"/>
          <p14:tracePt t="32232" x="8539163" y="4746625"/>
          <p14:tracePt t="32241" x="8539163" y="4714875"/>
          <p14:tracePt t="32248" x="8539163" y="4665663"/>
          <p14:tracePt t="32258" x="8555038" y="4641850"/>
          <p14:tracePt t="32274" x="8588375" y="4594225"/>
          <p14:tracePt t="32275" x="8659813" y="4537075"/>
          <p14:tracePt t="32281" x="8740775" y="4471988"/>
          <p14:tracePt t="32291" x="8829675" y="4432300"/>
          <p14:tracePt t="32299" x="8869363" y="4408488"/>
          <p14:tracePt t="32308" x="8950325" y="4367213"/>
          <p14:tracePt t="32312" x="8982075" y="4359275"/>
          <p14:tracePt t="32320" x="9031288" y="4351338"/>
          <p14:tracePt t="32328" x="9055100" y="4351338"/>
          <p14:tracePt t="32342" x="9104313" y="4351338"/>
          <p14:tracePt t="32346" x="9112250" y="4351338"/>
          <p14:tracePt t="32352" x="9112250" y="4359275"/>
          <p14:tracePt t="32507" x="9096375" y="4359275"/>
          <p14:tracePt t="32514" x="9055100" y="4359275"/>
          <p14:tracePt t="32525" x="9023350" y="4343400"/>
          <p14:tracePt t="32531" x="8950325" y="4303713"/>
          <p14:tracePt t="32537" x="8829675" y="4230688"/>
          <p14:tracePt t="32546" x="8701088" y="4133850"/>
          <p14:tracePt t="32553" x="8628063" y="4078288"/>
          <p14:tracePt t="32562" x="8491538" y="3957638"/>
          <p14:tracePt t="32573" x="8369300" y="3843338"/>
          <p14:tracePt t="32582" x="8264525" y="3722688"/>
          <p14:tracePt t="32586" x="8175625" y="3594100"/>
          <p14:tracePt t="32594" x="8120063" y="3489325"/>
          <p14:tracePt t="32603" x="8080375" y="3384550"/>
          <p14:tracePt t="32610" x="8062913" y="3279775"/>
          <p14:tracePt t="32618" x="8062913" y="3175000"/>
          <p14:tracePt t="32626" x="8062913" y="3078163"/>
          <p14:tracePt t="32636" x="8096250" y="3005138"/>
          <p14:tracePt t="32643" x="8151813" y="2909888"/>
          <p14:tracePt t="32650" x="8216900" y="2828925"/>
          <p14:tracePt t="32658" x="8305800" y="2763838"/>
          <p14:tracePt t="32666" x="8410575" y="2708275"/>
          <p14:tracePt t="32675" x="8515350" y="2659063"/>
          <p14:tracePt t="32682" x="8628063" y="2619375"/>
          <p14:tracePt t="32691" x="8683625" y="2611438"/>
          <p14:tracePt t="32698" x="8780463" y="2595563"/>
          <p14:tracePt t="32708" x="8813800" y="2595563"/>
          <p14:tracePt t="32715" x="8885238" y="2578100"/>
          <p14:tracePt t="32725" x="8934450" y="2570163"/>
          <p14:tracePt t="32730" x="8958263" y="2570163"/>
          <p14:tracePt t="32741" x="8982075" y="2562225"/>
          <p14:tracePt t="32749" x="8999538" y="2562225"/>
          <p14:tracePt t="32758" x="9007475" y="2562225"/>
          <p14:tracePt t="32974" x="8982075" y="2570163"/>
          <p14:tracePt t="32983" x="8942388" y="2578100"/>
          <p14:tracePt t="32989" x="8885238" y="2603500"/>
          <p14:tracePt t="32999" x="8716963" y="2667000"/>
          <p14:tracePt t="33005" x="8531225" y="2708275"/>
          <p14:tracePt t="33012" x="8329613" y="2755900"/>
          <p14:tracePt t="33020" x="8070850" y="2797175"/>
          <p14:tracePt t="33028" x="7813675" y="2813050"/>
          <p14:tracePt t="33039" x="7693025" y="2813050"/>
          <p14:tracePt t="33044" x="7491413" y="2820988"/>
          <p14:tracePt t="33052" x="7289800" y="2820988"/>
          <p14:tracePt t="33061" x="7224713" y="2820988"/>
          <p14:tracePt t="33070" x="7096125" y="2820988"/>
          <p14:tracePt t="33078" x="6983413" y="2820988"/>
          <p14:tracePt t="33085" x="6902450" y="2805113"/>
          <p14:tracePt t="33093" x="6829425" y="2779713"/>
          <p14:tracePt t="33101" x="6813550" y="2771775"/>
          <p14:tracePt t="33109" x="6773863" y="2755900"/>
          <p14:tracePt t="33117" x="6757988" y="2732088"/>
          <p14:tracePt t="33125" x="6732588" y="2716213"/>
          <p14:tracePt t="33133" x="6724650" y="2692400"/>
          <p14:tracePt t="33141" x="6724650" y="2667000"/>
          <p14:tracePt t="33149" x="6724650" y="2651125"/>
          <p14:tracePt t="33158" x="6748463" y="2611438"/>
          <p14:tracePt t="33169" x="6765925" y="2595563"/>
          <p14:tracePt t="33175" x="6813550" y="2562225"/>
          <p14:tracePt t="33182" x="6853238" y="2546350"/>
          <p14:tracePt t="33191" x="6902450" y="2522538"/>
          <p14:tracePt t="33197" x="6942138" y="2514600"/>
          <p14:tracePt t="33208" x="7007225" y="2514600"/>
          <p14:tracePt t="33215" x="7046913" y="2514600"/>
          <p14:tracePt t="33221" x="7064375" y="2514600"/>
          <p14:tracePt t="33232" x="7096125" y="2514600"/>
          <p14:tracePt t="33241" x="7127875" y="2514600"/>
          <p14:tracePt t="33246" x="7143750" y="2522538"/>
          <p14:tracePt t="33254" x="7159625" y="2522538"/>
          <p14:tracePt t="33265" x="7169150" y="2522538"/>
          <p14:tracePt t="33278" x="7177088" y="2538413"/>
          <p14:tracePt t="33297" x="7169150" y="2538413"/>
          <p14:tracePt t="33302" x="7143750" y="2538413"/>
          <p14:tracePt t="33310" x="7127875" y="2538413"/>
          <p14:tracePt t="33318" x="7112000" y="2538413"/>
          <p14:tracePt t="33329" x="7096125" y="2538413"/>
          <p14:tracePt t="33334" x="7088188" y="2538413"/>
          <p14:tracePt t="33342" x="7080250" y="2538413"/>
          <p14:tracePt t="33358" x="7080250" y="2522538"/>
          <p14:tracePt t="33374" x="7080250" y="2514600"/>
          <p14:tracePt t="33382" x="7088188" y="2506663"/>
          <p14:tracePt t="33390" x="7112000" y="2506663"/>
          <p14:tracePt t="33399" x="7135813" y="2506663"/>
          <p14:tracePt t="33406" x="7159625" y="2506663"/>
          <p14:tracePt t="33423" x="7177088" y="2514600"/>
          <p14:tracePt t="33432" x="7177088" y="2538413"/>
          <p14:tracePt t="33440" x="7177088" y="2554288"/>
          <p14:tracePt t="33449" x="7177088" y="2570163"/>
          <p14:tracePt t="33459" x="7127875" y="2603500"/>
          <p14:tracePt t="33467" x="7064375" y="2619375"/>
          <p14:tracePt t="33472" x="6991350" y="2619375"/>
          <p14:tracePt t="33479" x="6902450" y="2619375"/>
          <p14:tracePt t="33491" x="6862763" y="2619375"/>
          <p14:tracePt t="33499" x="6781800" y="2619375"/>
          <p14:tracePt t="33503" x="6708775" y="2603500"/>
          <p14:tracePt t="33511" x="6661150" y="2570163"/>
          <p14:tracePt t="33519" x="6627813" y="2562225"/>
          <p14:tracePt t="33536" x="6604000" y="2546350"/>
          <p14:tracePt t="33537" x="6572250" y="2538413"/>
          <p14:tracePt t="33543" x="6564313" y="2522538"/>
          <p14:tracePt t="33551" x="6546850" y="2514600"/>
          <p14:tracePt t="33560" x="6546850" y="2506663"/>
          <p14:tracePt t="33595" x="6546850" y="2498725"/>
          <p14:tracePt t="33600" x="6546850" y="2490788"/>
          <p14:tracePt t="33608" x="6572250" y="2473325"/>
          <p14:tracePt t="33616" x="6611938" y="2457450"/>
          <p14:tracePt t="33627" x="6661150" y="2425700"/>
          <p14:tracePt t="33632" x="6700838" y="2417763"/>
          <p14:tracePt t="33641" x="6797675" y="2386013"/>
          <p14:tracePt t="33648" x="6878638" y="2368550"/>
          <p14:tracePt t="33658" x="6918325" y="2368550"/>
          <p14:tracePt t="33664" x="6991350" y="2368550"/>
          <p14:tracePt t="33675" x="7072313" y="2368550"/>
          <p14:tracePt t="33680" x="7127875" y="2368550"/>
          <p14:tracePt t="33691" x="7159625" y="2368550"/>
          <p14:tracePt t="33698" x="7192963" y="2368550"/>
          <p14:tracePt t="33704" x="7232650" y="2393950"/>
          <p14:tracePt t="33712" x="7248525" y="2409825"/>
          <p14:tracePt t="33720" x="7289800" y="2425700"/>
          <p14:tracePt t="33732" x="7297738" y="2449513"/>
          <p14:tracePt t="33736" x="7297738" y="2473325"/>
          <p14:tracePt t="33744" x="7305675" y="2498725"/>
          <p14:tracePt t="33752" x="7305675" y="2514600"/>
          <p14:tracePt t="33766" x="7305675" y="2546350"/>
          <p14:tracePt t="33774" x="7281863" y="2562225"/>
          <p14:tracePt t="33783" x="7265988" y="2578100"/>
          <p14:tracePt t="33787" x="7240588" y="2611438"/>
          <p14:tracePt t="33795" x="7216775" y="2619375"/>
          <p14:tracePt t="33802" x="7185025" y="2643188"/>
          <p14:tracePt t="33809" x="7143750" y="2651125"/>
          <p14:tracePt t="33817" x="7080250" y="2651125"/>
          <p14:tracePt t="33826" x="7023100" y="2651125"/>
          <p14:tracePt t="33833" x="6958013" y="2643188"/>
          <p14:tracePt t="33841" x="6926263" y="2619375"/>
          <p14:tracePt t="33849" x="6870700" y="2595563"/>
          <p14:tracePt t="33858" x="6837363" y="2570163"/>
          <p14:tracePt t="33867" x="6805613" y="2554288"/>
          <p14:tracePt t="33873" x="6773863" y="2538413"/>
          <p14:tracePt t="33883" x="6757988" y="2514600"/>
          <p14:tracePt t="33889" x="6748463" y="2498725"/>
          <p14:tracePt t="33899" x="6732588" y="2473325"/>
          <p14:tracePt t="33907" x="6732588" y="2457450"/>
          <p14:tracePt t="33916" x="6732588" y="2441575"/>
          <p14:tracePt t="33922" x="6757988" y="2425700"/>
          <p14:tracePt t="33932" x="6773863" y="2409825"/>
          <p14:tracePt t="33938" x="6829425" y="2386013"/>
          <p14:tracePt t="33946" x="6886575" y="2360613"/>
          <p14:tracePt t="33954" x="6975475" y="2352675"/>
          <p14:tracePt t="33967" x="7135813" y="2352675"/>
          <p14:tracePt t="33971" x="7289800" y="2352675"/>
          <p14:tracePt t="33978" x="7378700" y="2360613"/>
          <p14:tracePt t="33986" x="7507288" y="2409825"/>
          <p14:tracePt t="34000" x="7562850" y="2425700"/>
          <p14:tracePt t="34004" x="7604125" y="2449513"/>
          <p14:tracePt t="34010" x="7659688" y="2465388"/>
          <p14:tracePt t="34018" x="7708900" y="2490788"/>
          <p14:tracePt t="34033" x="7740650" y="2506663"/>
          <p14:tracePt t="34039" x="7748588" y="2514600"/>
          <p14:tracePt t="34050" x="7756525" y="2522538"/>
          <p14:tracePt t="34066" x="7740650" y="2538413"/>
          <p14:tracePt t="34075" x="7732713" y="2538413"/>
          <p14:tracePt t="34083" x="7700963" y="2538413"/>
          <p14:tracePt t="34093" x="7693025" y="2538413"/>
          <p14:tracePt t="34100" x="7677150" y="2538413"/>
          <p14:tracePt t="35098" x="7677150" y="2522538"/>
          <p14:tracePt t="35106" x="7659688" y="2506663"/>
          <p14:tracePt t="35113" x="7659688" y="2473325"/>
          <p14:tracePt t="35121" x="7659688" y="2441575"/>
          <p14:tracePt t="35132" x="7659688" y="2401888"/>
          <p14:tracePt t="35137" x="7685088" y="2352675"/>
          <p14:tracePt t="35145" x="7764463" y="2232025"/>
          <p14:tracePt t="35154" x="7869238" y="2143125"/>
          <p14:tracePt t="35166" x="8039100" y="2054225"/>
          <p14:tracePt t="35171" x="8216900" y="1990725"/>
          <p14:tracePt t="35177" x="8426450" y="1958975"/>
          <p14:tracePt t="35185" x="8643938" y="1958975"/>
          <p14:tracePt t="35195" x="8748713" y="1958975"/>
          <p14:tracePt t="35202" x="8942388" y="1990725"/>
          <p14:tracePt t="35209" x="9104313" y="2030413"/>
          <p14:tracePt t="35217" x="9159875" y="2063750"/>
          <p14:tracePt t="35225" x="9264650" y="2111375"/>
          <p14:tracePt t="35233" x="9434513" y="2232025"/>
          <p14:tracePt t="35241" x="9458325" y="2255838"/>
          <p14:tracePt t="35249" x="9507538" y="2320925"/>
          <p14:tracePt t="35261" x="9555163" y="2386013"/>
          <p14:tracePt t="35266" x="9586913" y="2441575"/>
          <p14:tracePt t="35274" x="9604375" y="2490788"/>
          <p14:tracePt t="35283" x="9612313" y="2538413"/>
          <p14:tracePt t="35292" x="9612313" y="2554288"/>
          <p14:tracePt t="35300" x="9612313" y="2603500"/>
          <p14:tracePt t="35307" x="9612313" y="2619375"/>
          <p14:tracePt t="35316" x="9604375" y="2627313"/>
          <p14:tracePt t="35324" x="9571038" y="2643188"/>
          <p14:tracePt t="35335" x="9507538" y="2651125"/>
          <p14:tracePt t="35340" x="9474200" y="2651125"/>
          <p14:tracePt t="35350" x="9442450" y="2643188"/>
          <p14:tracePt t="35354" x="9418638" y="2627313"/>
          <p14:tracePt t="35367" x="9361488" y="2603500"/>
          <p14:tracePt t="35372" x="9353550" y="2578100"/>
          <p14:tracePt t="35378" x="9337675" y="2562225"/>
          <p14:tracePt t="35386" x="9313863" y="2546350"/>
          <p14:tracePt t="35400" x="9313863" y="2522538"/>
          <p14:tracePt t="35404" x="9313863" y="2506663"/>
          <p14:tracePt t="35410" x="9313863" y="2490788"/>
          <p14:tracePt t="35418" x="9313863" y="2473325"/>
          <p14:tracePt t="35427" x="9329738" y="2465388"/>
          <p14:tracePt t="35434" x="9337675" y="2465388"/>
          <p14:tracePt t="35442" x="9369425" y="2465388"/>
          <p14:tracePt t="35451" x="9393238" y="2490788"/>
          <p14:tracePt t="35462" x="9410700" y="2514600"/>
          <p14:tracePt t="35469" x="9434513" y="2554288"/>
          <p14:tracePt t="35475" x="9442450" y="2578100"/>
          <p14:tracePt t="35483" x="9442450" y="2611438"/>
          <p14:tracePt t="35491" x="9442450" y="2659063"/>
          <p14:tracePt t="35500" x="9402763" y="2674938"/>
          <p14:tracePt t="35507" x="9345613" y="2700338"/>
          <p14:tracePt t="35516" x="9280525" y="2700338"/>
          <p14:tracePt t="35526" x="9183688" y="2700338"/>
          <p14:tracePt t="35533" x="9136063" y="2700338"/>
          <p14:tracePt t="35539" x="9070975" y="2692400"/>
          <p14:tracePt t="35549" x="9007475" y="2659063"/>
          <p14:tracePt t="35558" x="8974138" y="2619375"/>
          <p14:tracePt t="35566" x="8942388" y="2578100"/>
          <p14:tracePt t="35573" x="8934450" y="2546350"/>
          <p14:tracePt t="35579" x="8934450" y="2465388"/>
          <p14:tracePt t="35587" x="8934450" y="2449513"/>
          <p14:tracePt t="35595" x="8958263" y="2409825"/>
          <p14:tracePt t="35603" x="9007475" y="2386013"/>
          <p14:tracePt t="35611" x="9086850" y="2360613"/>
          <p14:tracePt t="35623" x="9136063" y="2360613"/>
          <p14:tracePt t="35628" x="9191625" y="2360613"/>
          <p14:tracePt t="35636" x="9248775" y="2409825"/>
          <p14:tracePt t="35644" x="9264650" y="2449513"/>
          <p14:tracePt t="35652" x="9297988" y="2506663"/>
          <p14:tracePt t="35665" x="9305925" y="2562225"/>
          <p14:tracePt t="35669" x="9313863" y="2651125"/>
          <p14:tracePt t="35676" x="9305925" y="2700338"/>
          <p14:tracePt t="35684" x="9256713" y="2747963"/>
          <p14:tracePt t="35692" x="9183688" y="2779713"/>
          <p14:tracePt t="35700" x="9023350" y="2828925"/>
          <p14:tracePt t="35708" x="8869363" y="2844800"/>
          <p14:tracePt t="35716" x="8780463" y="2844800"/>
          <p14:tracePt t="35726" x="8612188" y="2844800"/>
          <p14:tracePt t="35733" x="8555038" y="2844800"/>
          <p14:tracePt t="35740" x="8507413" y="2828925"/>
          <p14:tracePt t="35750" x="8426450" y="2813050"/>
          <p14:tracePt t="35757" x="8313738" y="2771775"/>
          <p14:tracePt t="35766" x="8297863" y="2755900"/>
          <p14:tracePt t="35772" x="8281988" y="2724150"/>
          <p14:tracePt t="35786" x="8281988" y="2674938"/>
          <p14:tracePt t="35791" x="8297863" y="2667000"/>
          <p14:tracePt t="35800" x="8329613" y="2643188"/>
          <p14:tracePt t="35807" x="8410575" y="2595563"/>
          <p14:tracePt t="35816" x="8482013" y="2570163"/>
          <p14:tracePt t="35823" x="8562975" y="2562225"/>
          <p14:tracePt t="35829" x="8612188" y="2562225"/>
          <p14:tracePt t="35837" x="8675688" y="2562225"/>
          <p14:tracePt t="35850" x="8740775" y="2562225"/>
          <p14:tracePt t="35854" x="8837613" y="2611438"/>
          <p14:tracePt t="35861" x="8894763" y="2667000"/>
          <p14:tracePt t="35869" x="8926513" y="2747963"/>
          <p14:tracePt t="35877" x="8942388" y="2813050"/>
          <p14:tracePt t="35887" x="8942388" y="2860675"/>
          <p14:tracePt t="35893" x="8942388" y="2957513"/>
          <p14:tracePt t="35901" x="8918575" y="3022600"/>
          <p14:tracePt t="35909" x="8845550" y="3070225"/>
          <p14:tracePt t="35925" x="8772525" y="3101975"/>
          <p14:tracePt t="35928" x="8667750" y="3109913"/>
          <p14:tracePt t="35933" x="8570913" y="3109913"/>
          <p14:tracePt t="35941" x="8515350" y="3109913"/>
          <p14:tracePt t="35958" x="8377238" y="3062288"/>
          <p14:tracePt t="35966" x="8329613" y="3022600"/>
          <p14:tracePt t="35975" x="8313738" y="2981325"/>
          <p14:tracePt t="35983" x="8313738" y="2949575"/>
          <p14:tracePt t="35992" x="8313738" y="2909888"/>
          <p14:tracePt t="35998" x="8329613" y="2876550"/>
          <p14:tracePt t="36008" x="8377238" y="2868613"/>
          <p14:tracePt t="36016" x="8434388" y="2868613"/>
          <p14:tracePt t="36025" x="8515350" y="2884488"/>
          <p14:tracePt t="36032" x="8612188" y="2957513"/>
          <p14:tracePt t="36041" x="8659813" y="2989263"/>
          <p14:tracePt t="36046" x="8732838" y="3062288"/>
          <p14:tracePt t="36054" x="8748713" y="3086100"/>
          <p14:tracePt t="36062" x="8789988" y="3135313"/>
          <p14:tracePt t="36070" x="8829675" y="3190875"/>
          <p14:tracePt t="36288" x="8837613" y="3224213"/>
          <p14:tracePt t="36296" x="8869363" y="3287713"/>
          <p14:tracePt t="36303" x="8894763" y="3360738"/>
          <p14:tracePt t="36312" x="8918575" y="3424238"/>
          <p14:tracePt t="36325" x="8934450" y="3521075"/>
          <p14:tracePt t="36329" x="8942388" y="3617913"/>
          <p14:tracePt t="36336" x="8950325" y="3722688"/>
          <p14:tracePt t="36344" x="8958263" y="3827463"/>
          <p14:tracePt t="36358" x="8958263" y="3924300"/>
          <p14:tracePt t="36362" x="8974138" y="4110038"/>
          <p14:tracePt t="36368" x="8974138" y="4295775"/>
          <p14:tracePt t="36376" x="8974138" y="4456113"/>
          <p14:tracePt t="36385" x="8958263" y="4610100"/>
          <p14:tracePt t="36392" x="8934450" y="4738688"/>
          <p14:tracePt t="36400" x="8918575" y="4794250"/>
          <p14:tracePt t="36408" x="8885238" y="4899025"/>
          <p14:tracePt t="36416" x="8853488" y="4979988"/>
          <p14:tracePt t="36425" x="8829675" y="5037138"/>
          <p14:tracePt t="36432" x="8821738" y="5068888"/>
          <p14:tracePt t="36441" x="8797925" y="5100638"/>
          <p14:tracePt t="36448" x="8764588" y="5157788"/>
          <p14:tracePt t="36458" x="8732838" y="5173663"/>
          <p14:tracePt t="36465" x="8716963" y="5173663"/>
          <p14:tracePt t="36475" x="8675688" y="5173663"/>
          <p14:tracePt t="36481" x="8643938" y="5165725"/>
          <p14:tracePt t="36494" x="8612188" y="5118100"/>
          <p14:tracePt t="36674" x="8620125" y="5118100"/>
          <p14:tracePt t="36682" x="8636000" y="5118100"/>
          <p14:tracePt t="36691" x="8659813" y="5118100"/>
          <p14:tracePt t="36698" x="8683625" y="5118100"/>
          <p14:tracePt t="36708" x="8716963" y="5126038"/>
          <p14:tracePt t="36714" x="8748713" y="5149850"/>
          <p14:tracePt t="36726" x="8772525" y="5173663"/>
          <p14:tracePt t="36732" x="8797925" y="5205413"/>
          <p14:tracePt t="36741" x="8829675" y="5238750"/>
          <p14:tracePt t="36748" x="8869363" y="5310188"/>
          <p14:tracePt t="36754" x="8885238" y="5335588"/>
          <p14:tracePt t="36765" x="8902700" y="5391150"/>
          <p14:tracePt t="36776" x="8926513" y="5464175"/>
          <p14:tracePt t="36781" x="8934450" y="5511800"/>
          <p14:tracePt t="36786" x="8934450" y="5535613"/>
          <p14:tracePt t="36797" x="8934450" y="5568950"/>
          <p14:tracePt t="36807" x="8934450" y="5592763"/>
          <p14:tracePt t="36811" x="8934450" y="5616575"/>
          <p14:tracePt t="36819" x="8902700" y="5640388"/>
          <p14:tracePt t="36827" x="8894763" y="5640388"/>
          <p14:tracePt t="36835" x="8869363" y="5640388"/>
          <p14:tracePt t="36843" x="8837613" y="5640388"/>
          <p14:tracePt t="36851" x="8821738" y="5640388"/>
          <p14:tracePt t="36859" x="8789988" y="5616575"/>
          <p14:tracePt t="36867" x="8764588" y="5584825"/>
          <p14:tracePt t="36875" x="8748713" y="5568950"/>
          <p14:tracePt t="36883" x="8740775" y="5535613"/>
          <p14:tracePt t="36891" x="8732838" y="5511800"/>
          <p14:tracePt t="36900" x="8724900" y="5487988"/>
          <p14:tracePt t="36907" x="8724900" y="5472113"/>
          <p14:tracePt t="36916" x="8724900" y="5456238"/>
          <p14:tracePt t="36926" x="8724900" y="5430838"/>
          <p14:tracePt t="36934" x="8724900" y="5422900"/>
          <p14:tracePt t="36948" x="8724900" y="5414963"/>
          <p14:tracePt t="36957" x="8732838" y="5414963"/>
          <p14:tracePt t="39298" x="8764588" y="5414963"/>
          <p14:tracePt t="39307" x="8789988" y="5414963"/>
          <p14:tracePt t="39316" x="8821738" y="5440363"/>
          <p14:tracePt t="39323" x="8853488" y="5511800"/>
          <p14:tracePt t="39333" x="8885238" y="5608638"/>
          <p14:tracePt t="39340" x="8926513" y="5721350"/>
          <p14:tracePt t="39349" x="8958263" y="5834063"/>
          <p14:tracePt t="39358" x="9007475" y="6043613"/>
          <p14:tracePt t="39366" x="9047163" y="6294438"/>
          <p14:tracePt t="39371" x="9055100" y="6535738"/>
          <p14:tracePt t="39378" x="9055100" y="6640513"/>
          <p14:tracePt t="39508" x="6048375" y="6761163"/>
          <p14:tracePt t="39526" x="6048375" y="6705600"/>
          <p14:tracePt t="39527" x="6048375" y="6640513"/>
          <p14:tracePt t="39533" x="6048375" y="6567488"/>
          <p14:tracePt t="39543" x="6096000" y="6486525"/>
          <p14:tracePt t="39551" x="6153150" y="6454775"/>
          <p14:tracePt t="39559" x="6232525" y="6430963"/>
          <p14:tracePt t="39566" x="6305550" y="6430963"/>
          <p14:tracePt t="39576" x="6354763" y="6430963"/>
          <p14:tracePt t="39581" x="6426200" y="6430963"/>
          <p14:tracePt t="39592" x="6507163" y="6430963"/>
          <p14:tracePt t="39597" x="6564313" y="6438900"/>
          <p14:tracePt t="39604" x="6611938" y="6454775"/>
          <p14:tracePt t="39616" x="6651625" y="6486525"/>
          <p14:tracePt t="39625" x="6684963" y="6551613"/>
          <p14:tracePt t="39632" x="6700838" y="6608763"/>
          <p14:tracePt t="39637" x="6700838" y="6672263"/>
          <p14:tracePt t="39644" x="6669088" y="6826250"/>
        </p14:tracePtLst>
      </p14:laserTraceLst>
    </p:ext>
  </p:extLs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Rectangle 46">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7E666D-F2D2-B456-5AE5-76290F8E2860}"/>
              </a:ext>
            </a:extLst>
          </p:cNvPr>
          <p:cNvSpPr>
            <a:spLocks noGrp="1"/>
          </p:cNvSpPr>
          <p:nvPr>
            <p:ph type="title"/>
          </p:nvPr>
        </p:nvSpPr>
        <p:spPr>
          <a:xfrm>
            <a:off x="1115568" y="548640"/>
            <a:ext cx="10168128" cy="1179576"/>
          </a:xfrm>
        </p:spPr>
        <p:txBody>
          <a:bodyPr>
            <a:normAutofit/>
          </a:bodyPr>
          <a:lstStyle/>
          <a:p>
            <a:r>
              <a:rPr lang="en-US" sz="4000"/>
              <a:t>Empirical Evaluation </a:t>
            </a:r>
          </a:p>
        </p:txBody>
      </p:sp>
      <p:sp>
        <p:nvSpPr>
          <p:cNvPr id="49" name="Rectangle 48">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aph of a number of numbers&#10;&#10;Description automatically generated with medium confidence">
            <a:extLst>
              <a:ext uri="{FF2B5EF4-FFF2-40B4-BE49-F238E27FC236}">
                <a16:creationId xmlns:a16="http://schemas.microsoft.com/office/drawing/2014/main" id="{E1FAA352-6AB9-B0FF-C0A3-084F7D0CB936}"/>
              </a:ext>
            </a:extLst>
          </p:cNvPr>
          <p:cNvPicPr>
            <a:picLocks noChangeAspect="1"/>
          </p:cNvPicPr>
          <p:nvPr/>
        </p:nvPicPr>
        <p:blipFill rotWithShape="1">
          <a:blip r:embed="rId2"/>
          <a:srcRect r="2" b="1653"/>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F702CE85-96A3-DBC6-58CD-F557147B59E3}"/>
              </a:ext>
            </a:extLst>
          </p:cNvPr>
          <p:cNvSpPr>
            <a:spLocks noGrp="1"/>
          </p:cNvSpPr>
          <p:nvPr>
            <p:ph idx="1"/>
          </p:nvPr>
        </p:nvSpPr>
        <p:spPr>
          <a:xfrm>
            <a:off x="7411453" y="2478024"/>
            <a:ext cx="3872243" cy="3694176"/>
          </a:xfrm>
        </p:spPr>
        <p:txBody>
          <a:bodyPr anchor="ctr">
            <a:normAutofit/>
          </a:bodyPr>
          <a:lstStyle/>
          <a:p>
            <a:r>
              <a:rPr lang="en-US" sz="1800" b="1" dirty="0"/>
              <a:t>Induction Heads</a:t>
            </a:r>
            <a:r>
              <a:rPr lang="en-US" sz="1800" dirty="0"/>
              <a:t>: </a:t>
            </a:r>
            <a:r>
              <a:rPr lang="en-US" sz="1800" dirty="0">
                <a:effectLst/>
                <a:latin typeface="SFRM1000"/>
              </a:rPr>
              <a:t>requires models to perform associative recall and copy</a:t>
            </a:r>
          </a:p>
          <a:p>
            <a:r>
              <a:rPr lang="en-US" sz="1800" dirty="0">
                <a:latin typeface="SFRM1000"/>
              </a:rPr>
              <a:t>F</a:t>
            </a:r>
            <a:r>
              <a:rPr lang="en-US" sz="1800" dirty="0">
                <a:effectLst/>
                <a:latin typeface="SFRM1000"/>
              </a:rPr>
              <a:t>or example, if the model has seen a bigram such as “Harry Potter”, then the next time “Harry” appears in the same sequence, the model should be able to predict “Potter” by copying from history. </a:t>
            </a:r>
          </a:p>
          <a:p>
            <a:r>
              <a:rPr lang="en-US" sz="1800" dirty="0">
                <a:latin typeface="SFRM1000"/>
              </a:rPr>
              <a:t>This experiment shows the strength of Mamba for longer sequence length</a:t>
            </a:r>
            <a:endParaRPr lang="en-US" sz="1800" dirty="0"/>
          </a:p>
          <a:p>
            <a:endParaRPr lang="en-US" sz="1800" dirty="0"/>
          </a:p>
        </p:txBody>
      </p:sp>
    </p:spTree>
    <p:extLst>
      <p:ext uri="{BB962C8B-B14F-4D97-AF65-F5344CB8AC3E}">
        <p14:creationId xmlns:p14="http://schemas.microsoft.com/office/powerpoint/2010/main" val="2430338020"/>
      </p:ext>
    </p:extLst>
  </p:cSld>
  <p:clrMapOvr>
    <a:masterClrMapping/>
  </p:clrMapOvr>
  <mc:AlternateContent xmlns:mc="http://schemas.openxmlformats.org/markup-compatibility/2006" xmlns:p14="http://schemas.microsoft.com/office/powerpoint/2010/main">
    <mc:Choice Requires="p14">
      <p:transition spd="slow" p14:dur="2000" advTm="25430"/>
    </mc:Choice>
    <mc:Fallback xmlns="">
      <p:transition spd="slow" advTm="25430"/>
    </mc:Fallback>
  </mc:AlternateContent>
  <p:extLst>
    <p:ext uri="{3A86A75C-4F4B-4683-9AE1-C65F6400EC91}">
      <p14:laserTraceLst xmlns:p14="http://schemas.microsoft.com/office/powerpoint/2010/main">
        <p14:tracePtLst>
          <p14:tracePt t="173" x="5338763" y="6810375"/>
          <p14:tracePt t="183" x="5321300" y="6632575"/>
          <p14:tracePt t="197" x="5305425" y="6181725"/>
          <p14:tracePt t="203" x="5305425" y="5907088"/>
          <p14:tracePt t="210" x="5305425" y="5624513"/>
          <p14:tracePt t="218" x="5338763" y="5326063"/>
          <p14:tracePt t="225" x="5426075" y="5029200"/>
          <p14:tracePt t="234" x="5507038" y="4770438"/>
          <p14:tracePt t="249" x="5548313" y="4665663"/>
          <p14:tracePt t="250" x="5635625" y="4471988"/>
          <p14:tracePt t="257" x="5741988" y="4303713"/>
          <p14:tracePt t="267" x="5781675" y="4262438"/>
          <p14:tracePt t="273" x="5854700" y="4157663"/>
          <p14:tracePt t="284" x="5926138" y="4086225"/>
          <p14:tracePt t="289" x="5983288" y="4037013"/>
          <p14:tracePt t="300" x="6022975" y="4005263"/>
          <p14:tracePt t="307" x="6038850" y="3997325"/>
          <p14:tracePt t="316" x="6080125" y="3989388"/>
          <p14:tracePt t="323" x="6096000" y="3973513"/>
          <p14:tracePt t="466" x="6088063" y="3997325"/>
          <p14:tracePt t="477" x="6048375" y="4013200"/>
          <p14:tracePt t="483" x="5999163" y="4013200"/>
          <p14:tracePt t="490" x="5926138" y="4013200"/>
          <p14:tracePt t="499" x="5773738" y="4013200"/>
          <p14:tracePt t="506" x="5548313" y="3932238"/>
          <p14:tracePt t="516" x="5022850" y="3722688"/>
          <p14:tracePt t="523" x="4305300" y="3360738"/>
          <p14:tracePt t="532" x="3524250" y="2900363"/>
          <p14:tracePt t="539" x="3233738" y="2674938"/>
          <p14:tracePt t="549" x="3000375" y="2490788"/>
          <p14:tracePt t="557" x="2587625" y="2119313"/>
          <p14:tracePt t="566" x="2500313" y="1998663"/>
          <p14:tracePt t="571" x="2306638" y="1739900"/>
          <p14:tracePt t="583" x="2176463" y="1514475"/>
          <p14:tracePt t="587" x="2168525" y="1435100"/>
          <p14:tracePt t="595" x="2128838" y="1296988"/>
          <p14:tracePt t="603" x="2120900" y="1192213"/>
          <p14:tracePt t="616" x="2120900" y="1112838"/>
          <p14:tracePt t="620" x="2152650" y="990600"/>
          <p14:tracePt t="627" x="2209800" y="935038"/>
          <p14:tracePt t="635" x="2290763" y="903288"/>
          <p14:tracePt t="649" x="2386013" y="862013"/>
          <p14:tracePt t="654" x="2587625" y="806450"/>
          <p14:tracePt t="659" x="2749550" y="798513"/>
          <p14:tracePt t="668" x="2951163" y="798513"/>
          <p14:tracePt t="676" x="3168650" y="798513"/>
          <p14:tracePt t="687" x="3378200" y="862013"/>
          <p14:tracePt t="692" x="3467100" y="911225"/>
          <p14:tracePt t="700" x="3629025" y="1016000"/>
          <p14:tracePt t="708" x="3757613" y="1112838"/>
          <p14:tracePt t="716" x="3854450" y="1217613"/>
          <p14:tracePt t="724" x="3919538" y="1338263"/>
          <p14:tracePt t="732" x="3967163" y="1450975"/>
          <p14:tracePt t="741" x="3975100" y="1547813"/>
          <p14:tracePt t="749" x="3975100" y="1595438"/>
          <p14:tracePt t="757" x="3975100" y="1724025"/>
          <p14:tracePt t="764" x="3927475" y="1789113"/>
          <p14:tracePt t="774" x="3822700" y="1893888"/>
          <p14:tracePt t="782" x="3684588" y="1941513"/>
          <p14:tracePt t="791" x="3524250" y="1958975"/>
          <p14:tracePt t="798" x="3306763" y="1966913"/>
          <p14:tracePt t="807" x="3192463" y="1966913"/>
          <p14:tracePt t="813" x="2982913" y="1966913"/>
          <p14:tracePt t="821" x="2911475" y="1966913"/>
          <p14:tracePt t="828" x="2757488" y="1941513"/>
          <p14:tracePt t="837" x="2652713" y="1909763"/>
          <p14:tracePt t="847" x="2628900" y="1901825"/>
          <p14:tracePt t="853" x="2571750" y="1878013"/>
          <p14:tracePt t="861" x="2492375" y="1828800"/>
          <p14:tracePt t="869" x="2482850" y="1804988"/>
          <p14:tracePt t="883" x="2482850" y="1773238"/>
          <p14:tracePt t="890" x="2482850" y="1724025"/>
          <p14:tracePt t="899" x="2516188" y="1684338"/>
          <p14:tracePt t="903" x="2571750" y="1636713"/>
          <p14:tracePt t="916" x="2717800" y="1555750"/>
          <p14:tracePt t="920" x="2862263" y="1498600"/>
          <p14:tracePt t="925" x="3032125" y="1474788"/>
          <p14:tracePt t="933" x="3241675" y="1450975"/>
          <p14:tracePt t="944" x="3443288" y="1450975"/>
          <p14:tracePt t="949" x="3652838" y="1450975"/>
          <p14:tracePt t="957" x="3749675" y="1466850"/>
          <p14:tracePt t="966" x="3919538" y="1531938"/>
          <p14:tracePt t="974" x="4064000" y="1603375"/>
          <p14:tracePt t="983" x="4184650" y="1700213"/>
          <p14:tracePt t="990" x="4257675" y="1797050"/>
          <p14:tracePt t="999" x="4330700" y="1901825"/>
          <p14:tracePt t="1006" x="4354513" y="1990725"/>
          <p14:tracePt t="1016" x="4370388" y="2095500"/>
          <p14:tracePt t="1022" x="4370388" y="2184400"/>
          <p14:tracePt t="1033" x="4354513" y="2255838"/>
          <p14:tracePt t="1041" x="4305300" y="2312988"/>
          <p14:tracePt t="1050" x="4241800" y="2360613"/>
          <p14:tracePt t="1054" x="4176713" y="2401888"/>
          <p14:tracePt t="1062" x="4129088" y="2401888"/>
          <p14:tracePt t="1070" x="4016375" y="2409825"/>
          <p14:tracePt t="1082" x="3975100" y="2409825"/>
          <p14:tracePt t="1089" x="3919538" y="2401888"/>
          <p14:tracePt t="1102" x="3814763" y="2336800"/>
          <p14:tracePt t="1303" x="3822700" y="2336800"/>
          <p14:tracePt t="1314" x="3862388" y="2336800"/>
          <p14:tracePt t="1319" x="3886200" y="2352675"/>
          <p14:tracePt t="1328" x="3935413" y="2386013"/>
          <p14:tracePt t="1336" x="3967163" y="2417763"/>
          <p14:tracePt t="1350" x="3990975" y="2465388"/>
          <p14:tracePt t="1357" x="4024313" y="2538413"/>
          <p14:tracePt t="1366" x="4048125" y="2611438"/>
          <p14:tracePt t="1372" x="4095750" y="2747963"/>
          <p14:tracePt t="1376" x="4121150" y="2844800"/>
          <p14:tracePt t="1384" x="4137025" y="3022600"/>
          <p14:tracePt t="1392" x="4152900" y="3328988"/>
          <p14:tracePt t="1400" x="4152900" y="3424238"/>
          <p14:tracePt t="1408" x="4152900" y="3625850"/>
          <p14:tracePt t="1416" x="4137025" y="3795713"/>
          <p14:tracePt t="1424" x="4095750" y="3981450"/>
          <p14:tracePt t="1432" x="4040188" y="4149725"/>
          <p14:tracePt t="1440" x="3975100" y="4303713"/>
          <p14:tracePt t="1452" x="3894138" y="4464050"/>
          <p14:tracePt t="1457" x="3805238" y="4602163"/>
          <p14:tracePt t="1466" x="3700463" y="4738688"/>
          <p14:tracePt t="1472" x="3579813" y="4859338"/>
          <p14:tracePt t="1483" x="3459163" y="4956175"/>
          <p14:tracePt t="1489" x="3346450" y="5029200"/>
          <p14:tracePt t="1499" x="3241675" y="5084763"/>
          <p14:tracePt t="1505" x="3121025" y="5118100"/>
          <p14:tracePt t="1516" x="3079750" y="5126038"/>
          <p14:tracePt t="1523" x="2982913" y="5133975"/>
          <p14:tracePt t="1529" x="2911475" y="5149850"/>
          <p14:tracePt t="1537" x="2886075" y="5149850"/>
          <p14:tracePt t="1549" x="2830513" y="5149850"/>
          <p14:tracePt t="1553" x="2789238" y="5149850"/>
          <p14:tracePt t="1561" x="2757488" y="5149850"/>
          <p14:tracePt t="1569" x="2741613" y="5149850"/>
          <p14:tracePt t="1583" x="2733675" y="5149850"/>
          <p14:tracePt t="1587" x="2725738" y="5149850"/>
          <p14:tracePt t="1617" x="2725738" y="5165725"/>
          <p14:tracePt t="1625" x="2733675" y="5173663"/>
          <p14:tracePt t="1633" x="2757488" y="5189538"/>
          <p14:tracePt t="1641" x="2798763" y="5221288"/>
          <p14:tracePt t="1652" x="2822575" y="5238750"/>
          <p14:tracePt t="1658" x="2838450" y="5262563"/>
          <p14:tracePt t="1666" x="2854325" y="5286375"/>
          <p14:tracePt t="1674" x="2878138" y="5310188"/>
          <p14:tracePt t="1682" x="2886075" y="5326063"/>
          <p14:tracePt t="1691" x="2894013" y="5359400"/>
          <p14:tracePt t="1698" x="2894013" y="5383213"/>
          <p14:tracePt t="1707" x="2878138" y="5414963"/>
          <p14:tracePt t="1715" x="2822575" y="5430838"/>
          <p14:tracePt t="1725" x="2749550" y="5456238"/>
          <p14:tracePt t="1732" x="2644775" y="5464175"/>
          <p14:tracePt t="1741" x="2540000" y="5464175"/>
          <p14:tracePt t="1748" x="2482850" y="5464175"/>
          <p14:tracePt t="1757" x="2386013" y="5464175"/>
          <p14:tracePt t="1762" x="2314575" y="5464175"/>
          <p14:tracePt t="1770" x="2281238" y="5464175"/>
          <p14:tracePt t="1778" x="2233613" y="5464175"/>
          <p14:tracePt t="1786" x="2201863" y="5464175"/>
          <p14:tracePt t="1794" x="2176463" y="5464175"/>
          <p14:tracePt t="1802" x="2160588" y="5464175"/>
          <p14:tracePt t="1853" x="2185988" y="5464175"/>
          <p14:tracePt t="1859" x="2209800" y="5464175"/>
          <p14:tracePt t="1867" x="2225675" y="5464175"/>
          <p14:tracePt t="1875" x="2241550" y="5464175"/>
          <p14:tracePt t="1885" x="2273300" y="5472113"/>
          <p14:tracePt t="1891" x="2290763" y="5472113"/>
          <p14:tracePt t="1899" x="2306638" y="5480050"/>
          <p14:tracePt t="1907" x="2322513" y="5480050"/>
          <p14:tracePt t="1916" x="2346325" y="5480050"/>
          <p14:tracePt t="1923" x="2362200" y="5480050"/>
          <p14:tracePt t="1932" x="2370138" y="5480050"/>
          <p14:tracePt t="1939" x="2378075" y="5472113"/>
          <p14:tracePt t="1949" x="2386013" y="5464175"/>
          <p14:tracePt t="1955" x="2395538" y="5456238"/>
          <p14:tracePt t="1996" x="2386013" y="5456238"/>
          <p14:tracePt t="2004" x="2362200" y="5456238"/>
          <p14:tracePt t="2012" x="2346325" y="5456238"/>
          <p14:tracePt t="2022" x="2322513" y="5464175"/>
          <p14:tracePt t="2030" x="2306638" y="5464175"/>
          <p14:tracePt t="2044" x="2290763" y="5464175"/>
          <p14:tracePt t="2052" x="2281238" y="5464175"/>
          <p14:tracePt t="2068" x="2290763" y="5464175"/>
          <p14:tracePt t="2076" x="2330450" y="5464175"/>
          <p14:tracePt t="2087" x="2386013" y="5464175"/>
          <p14:tracePt t="2093" x="2459038" y="5464175"/>
          <p14:tracePt t="2100" x="2532063" y="5464175"/>
          <p14:tracePt t="2108" x="2579688" y="5464175"/>
          <p14:tracePt t="2119" x="2652713" y="5464175"/>
          <p14:tracePt t="2126" x="2741613" y="5472113"/>
          <p14:tracePt t="2132" x="2878138" y="5480050"/>
          <p14:tracePt t="2141" x="2927350" y="5487988"/>
          <p14:tracePt t="2149" x="3000375" y="5487988"/>
          <p14:tracePt t="2158" x="3063875" y="5487988"/>
          <p14:tracePt t="2165" x="3095625" y="5487988"/>
          <p14:tracePt t="2174" x="3136900" y="5487988"/>
          <p14:tracePt t="2181" x="3160713" y="5487988"/>
          <p14:tracePt t="2190" x="3184525" y="5487988"/>
          <p14:tracePt t="2197" x="3201988" y="5487988"/>
          <p14:tracePt t="2207" x="3201988" y="5495925"/>
          <p14:tracePt t="2213" x="3192463" y="5495925"/>
          <p14:tracePt t="2222" x="3160713" y="5495925"/>
          <p14:tracePt t="2232" x="3121025" y="5495925"/>
          <p14:tracePt t="2237" x="3079750" y="5495925"/>
          <p14:tracePt t="2245" x="3055938" y="5495925"/>
          <p14:tracePt t="2255" x="3032125" y="5495925"/>
          <p14:tracePt t="2261" x="3000375" y="5480050"/>
          <p14:tracePt t="2269" x="2982913" y="5472113"/>
          <p14:tracePt t="2277" x="2982913" y="5464175"/>
          <p14:tracePt t="2294" x="3032125" y="5464175"/>
          <p14:tracePt t="2302" x="3095625" y="5464175"/>
          <p14:tracePt t="2309" x="3168650" y="5464175"/>
          <p14:tracePt t="2324" x="3209925" y="5464175"/>
          <p14:tracePt t="2331" x="3249613" y="5472113"/>
          <p14:tracePt t="2335" x="3297238" y="5480050"/>
          <p14:tracePt t="2342" x="3338513" y="5487988"/>
          <p14:tracePt t="2353" x="3362325" y="5495925"/>
          <p14:tracePt t="2360" x="3378200" y="5511800"/>
          <p14:tracePt t="2366" x="3394075" y="5511800"/>
          <p14:tracePt t="2374" x="3402013" y="5519738"/>
          <p14:tracePt t="2414" x="3378200" y="5527675"/>
          <p14:tracePt t="2423" x="3354388" y="5527675"/>
          <p14:tracePt t="2433" x="3322638" y="5527675"/>
          <p14:tracePt t="2438" x="3289300" y="5527675"/>
          <p14:tracePt t="2449" x="3249613" y="5527675"/>
          <p14:tracePt t="2456" x="3241675" y="5527675"/>
          <p14:tracePt t="2465" x="3209925" y="5527675"/>
          <p14:tracePt t="2471" x="3184525" y="5527675"/>
          <p14:tracePt t="2479" x="3160713" y="5519738"/>
          <p14:tracePt t="2490" x="3160713" y="5511800"/>
          <p14:tracePt t="2499" x="3152775" y="5495925"/>
          <p14:tracePt t="2504" x="3152775" y="5480050"/>
          <p14:tracePt t="2520" x="3152775" y="5472113"/>
          <p14:tracePt t="2527" x="3168650" y="5472113"/>
          <p14:tracePt t="2535" x="3201988" y="5472113"/>
          <p14:tracePt t="2543" x="3233738" y="5472113"/>
          <p14:tracePt t="2553" x="3249613" y="5472113"/>
          <p14:tracePt t="2559" x="3289300" y="5472113"/>
          <p14:tracePt t="2567" x="3314700" y="5472113"/>
          <p14:tracePt t="2575" x="3346450" y="5472113"/>
          <p14:tracePt t="2583" x="3370263" y="5472113"/>
          <p14:tracePt t="2591" x="3402013" y="5472113"/>
          <p14:tracePt t="2599" x="3427413" y="5472113"/>
          <p14:tracePt t="2607" x="3467100" y="5456238"/>
          <p14:tracePt t="2624" x="3498850" y="5422900"/>
          <p14:tracePt t="2631" x="3516313" y="5407025"/>
          <p14:tracePt t="2641" x="3524250" y="5391150"/>
          <p14:tracePt t="2648" x="3532188" y="5383213"/>
          <p14:tracePt t="2664" x="3548063" y="5367338"/>
          <p14:tracePt t="2674" x="3548063" y="5359400"/>
          <p14:tracePt t="2683" x="3532188" y="5343525"/>
          <p14:tracePt t="2691" x="3516313" y="5335588"/>
          <p14:tracePt t="2697" x="3498850" y="5318125"/>
          <p14:tracePt t="2707" x="3490913" y="5310188"/>
          <p14:tracePt t="2715" x="3467100" y="5286375"/>
          <p14:tracePt t="2720" x="3467100" y="5278438"/>
          <p14:tracePt t="2728" x="3459163" y="5270500"/>
          <p14:tracePt t="2736" x="3459163" y="5262563"/>
          <p14:tracePt t="2744" x="3459163" y="5254625"/>
          <p14:tracePt t="2758" x="3459163" y="5238750"/>
          <p14:tracePt t="2765" x="3467100" y="5238750"/>
          <p14:tracePt t="2769" x="3475038" y="5238750"/>
          <p14:tracePt t="2776" x="3490913" y="5230813"/>
          <p14:tracePt t="2787" x="3516313" y="5230813"/>
          <p14:tracePt t="2792" x="3548063" y="5230813"/>
          <p14:tracePt t="2800" x="3571875" y="5221288"/>
          <p14:tracePt t="2809" x="3603625" y="5221288"/>
          <p14:tracePt t="2824" x="3629025" y="5213350"/>
          <p14:tracePt t="2825" x="3668713" y="5205413"/>
          <p14:tracePt t="2833" x="3709988" y="5181600"/>
          <p14:tracePt t="2841" x="3749675" y="5181600"/>
          <p14:tracePt t="2850" x="3781425" y="5173663"/>
          <p14:tracePt t="2858" x="3805238" y="5173663"/>
          <p14:tracePt t="2865" x="3822700" y="5173663"/>
          <p14:tracePt t="2874" x="3838575" y="5173663"/>
          <p14:tracePt t="2882" x="3862388" y="5173663"/>
          <p14:tracePt t="2890" x="3870325" y="5173663"/>
          <p14:tracePt t="2898" x="3878263" y="5173663"/>
          <p14:tracePt t="2931" x="3886200" y="5173663"/>
          <p14:tracePt t="2986" x="3886200" y="5181600"/>
          <p14:tracePt t="2994" x="3886200" y="5189538"/>
          <p14:tracePt t="3018" x="3886200" y="5205413"/>
          <p14:tracePt t="3220" x="3894138" y="5205413"/>
          <p14:tracePt t="3227" x="3919538" y="5221288"/>
          <p14:tracePt t="3235" x="3935413" y="5230813"/>
          <p14:tracePt t="3243" x="3959225" y="5238750"/>
          <p14:tracePt t="3252" x="3967163" y="5238750"/>
          <p14:tracePt t="3259" x="3967163" y="5254625"/>
          <p14:tracePt t="3267" x="3975100" y="5254625"/>
          <p14:tracePt t="3291" x="3983038" y="5262563"/>
          <p14:tracePt t="3319" x="3983038" y="5270500"/>
          <p14:tracePt t="3364" x="3990975" y="5270500"/>
          <p14:tracePt t="3373" x="4016375" y="5262563"/>
          <p14:tracePt t="3382" x="4032250" y="5254625"/>
          <p14:tracePt t="3390" x="4048125" y="5254625"/>
          <p14:tracePt t="3400" x="4071938" y="5238750"/>
          <p14:tracePt t="3404" x="4087813" y="5230813"/>
          <p14:tracePt t="3416" x="4111625" y="5221288"/>
          <p14:tracePt t="3421" x="4121150" y="5221288"/>
          <p14:tracePt t="3428" x="4137025" y="5221288"/>
          <p14:tracePt t="3436" x="4137025" y="5213350"/>
          <p14:tracePt t="3449" x="4144963" y="5213350"/>
          <p14:tracePt t="8492" x="4152900" y="5213350"/>
          <p14:tracePt t="8500" x="4176713" y="5189538"/>
          <p14:tracePt t="8512" x="4217988" y="5165725"/>
          <p14:tracePt t="8520" x="4249738" y="5149850"/>
          <p14:tracePt t="8525" x="4305300" y="5126038"/>
          <p14:tracePt t="8533" x="4378325" y="5118100"/>
          <p14:tracePt t="8540" x="4498975" y="5084763"/>
          <p14:tracePt t="8549" x="4645025" y="5076825"/>
          <p14:tracePt t="8556" x="4773613" y="5076825"/>
          <p14:tracePt t="8566" x="4918075" y="5076825"/>
          <p14:tracePt t="8573" x="4967288" y="5076825"/>
          <p14:tracePt t="8582" x="5056188" y="5108575"/>
          <p14:tracePt t="8590" x="5080000" y="5126038"/>
          <p14:tracePt t="8599" x="5127625" y="5149850"/>
          <p14:tracePt t="8605" x="5168900" y="5181600"/>
          <p14:tracePt t="8616" x="5176838" y="5205413"/>
          <p14:tracePt t="8622" x="5176838" y="5213350"/>
          <p14:tracePt t="8628" x="5168900" y="5213350"/>
          <p14:tracePt t="8637" x="5145088" y="5221288"/>
          <p14:tracePt t="8650" x="5080000" y="5221288"/>
          <p14:tracePt t="8653" x="5022850" y="5221288"/>
          <p14:tracePt t="8661" x="4943475" y="5213350"/>
          <p14:tracePt t="8669" x="4846638" y="5173663"/>
          <p14:tracePt t="8683" x="4652963" y="5084763"/>
          <p14:tracePt t="8687" x="4498975" y="4995863"/>
          <p14:tracePt t="8693" x="4338638" y="4891088"/>
          <p14:tracePt t="8701" x="4273550" y="4819650"/>
          <p14:tracePt t="8710" x="4144963" y="4706938"/>
          <p14:tracePt t="8717" x="4111625" y="4649788"/>
          <p14:tracePt t="8725" x="3998913" y="4497388"/>
          <p14:tracePt t="8735" x="3990975" y="4400550"/>
          <p14:tracePt t="8741" x="3990975" y="4311650"/>
          <p14:tracePt t="8752" x="4016375" y="4230688"/>
          <p14:tracePt t="8757" x="4121150" y="4094163"/>
          <p14:tracePt t="8766" x="4249738" y="4005263"/>
          <p14:tracePt t="8773" x="4394200" y="3924300"/>
          <p14:tracePt t="8783" x="4587875" y="3852863"/>
          <p14:tracePt t="8790" x="4668838" y="3835400"/>
          <p14:tracePt t="8799" x="4862513" y="3779838"/>
          <p14:tracePt t="8806" x="5032375" y="3738563"/>
          <p14:tracePt t="8816" x="5216525" y="3714750"/>
          <p14:tracePt t="8822" x="5370513" y="3690938"/>
          <p14:tracePt t="8832" x="5426075" y="3690938"/>
          <p14:tracePt t="8840" x="5530850" y="3690938"/>
          <p14:tracePt t="8849" x="5572125" y="3690938"/>
          <p14:tracePt t="8854" x="5635625" y="3690938"/>
          <p14:tracePt t="8862" x="5668963" y="3690938"/>
          <p14:tracePt t="8870" x="5692775" y="3690938"/>
          <p14:tracePt t="8883" x="5716588" y="3690938"/>
          <p14:tracePt t="9039" x="5716588" y="3683000"/>
          <p14:tracePt t="9048" x="5716588" y="3667125"/>
          <p14:tracePt t="9057" x="5716588" y="3625850"/>
          <p14:tracePt t="9066" x="5716588" y="3586163"/>
          <p14:tracePt t="9072" x="5741988" y="3538538"/>
          <p14:tracePt t="9085" x="5781675" y="3513138"/>
          <p14:tracePt t="9090" x="5846763" y="3473450"/>
          <p14:tracePt t="9096" x="5942013" y="3416300"/>
          <p14:tracePt t="9103" x="6064250" y="3376613"/>
          <p14:tracePt t="9116" x="6192838" y="3344863"/>
          <p14:tracePt t="9123" x="6321425" y="3328988"/>
          <p14:tracePt t="9128" x="6450013" y="3328988"/>
          <p14:tracePt t="9136" x="6499225" y="3328988"/>
          <p14:tracePt t="9150" x="6596063" y="3336925"/>
          <p14:tracePt t="9156" x="6619875" y="3344863"/>
          <p14:tracePt t="9166" x="6669088" y="3368675"/>
          <p14:tracePt t="9171" x="6700838" y="3384550"/>
          <p14:tracePt t="9177" x="6724650" y="3392488"/>
          <p14:tracePt t="9184" x="6732588" y="3392488"/>
          <p14:tracePt t="9192" x="6732588" y="3408363"/>
          <p14:tracePt t="9200" x="6748463" y="3408363"/>
          <p14:tracePt t="9232" x="6732588" y="3392488"/>
          <p14:tracePt t="9248" x="6724650" y="3392488"/>
          <p14:tracePt t="9264" x="6724650" y="3384550"/>
          <p14:tracePt t="9281" x="6716713" y="3384550"/>
          <p14:tracePt t="9299" x="6708775" y="3376613"/>
          <p14:tracePt t="9308" x="6700838" y="3368675"/>
          <p14:tracePt t="9316" x="6677025" y="3360738"/>
          <p14:tracePt t="9323" x="6661150" y="3344863"/>
          <p14:tracePt t="9329" x="6627813" y="3328988"/>
          <p14:tracePt t="9340" x="6604000" y="3311525"/>
          <p14:tracePt t="9345" x="6572250" y="3287713"/>
          <p14:tracePt t="9353" x="6546850" y="3271838"/>
          <p14:tracePt t="9361" x="6507163" y="3255963"/>
          <p14:tracePt t="9369" x="6499225" y="3240088"/>
          <p14:tracePt t="9377" x="6467475" y="3232150"/>
          <p14:tracePt t="9385" x="6442075" y="3224213"/>
          <p14:tracePt t="9393" x="6418263" y="3214688"/>
          <p14:tracePt t="9401" x="6402388" y="3206750"/>
          <p14:tracePt t="9410" x="6394450" y="3206750"/>
          <p14:tracePt t="9426" x="6386513" y="3190875"/>
          <p14:tracePt t="9441" x="6370638" y="3190875"/>
          <p14:tracePt t="9683" x="6370638" y="3182938"/>
          <p14:tracePt t="9707" x="6386513" y="3182938"/>
          <p14:tracePt t="9731" x="6386513" y="3175000"/>
          <p14:tracePt t="9868" x="6370638" y="3167063"/>
          <p14:tracePt t="9887" x="6362700" y="3167063"/>
          <p14:tracePt t="9908" x="6354763" y="3167063"/>
          <p14:tracePt t="9949" x="6345238" y="3167063"/>
          <p14:tracePt t="9957" x="6337300" y="3167063"/>
          <p14:tracePt t="9966" x="6321425" y="3167063"/>
          <p14:tracePt t="9973" x="6313488" y="3167063"/>
          <p14:tracePt t="9983" x="6289675" y="3167063"/>
          <p14:tracePt t="9989" x="6257925" y="3159125"/>
          <p14:tracePt t="9999" x="6232525" y="3159125"/>
          <p14:tracePt t="10006" x="6184900" y="3159125"/>
          <p14:tracePt t="10016" x="6111875" y="3159125"/>
          <p14:tracePt t="10022" x="6038850" y="3159125"/>
          <p14:tracePt t="10032" x="5951538" y="3159125"/>
          <p14:tracePt t="10038" x="5846763" y="3167063"/>
          <p14:tracePt t="10052" x="5732463" y="3182938"/>
          <p14:tracePt t="10057" x="5514975" y="3224213"/>
          <p14:tracePt t="10061" x="5426075" y="3232150"/>
          <p14:tracePt t="10069" x="5145088" y="3271838"/>
          <p14:tracePt t="10078" x="4943475" y="3287713"/>
          <p14:tracePt t="10089" x="4708525" y="3295650"/>
          <p14:tracePt t="10094" x="4491038" y="3295650"/>
          <p14:tracePt t="10102" x="4249738" y="3295650"/>
          <p14:tracePt t="10110" x="4152900" y="3279775"/>
          <p14:tracePt t="10124" x="3959225" y="3255963"/>
          <p14:tracePt t="10132" x="3789363" y="3232150"/>
          <p14:tracePt t="10141" x="3636963" y="3214688"/>
          <p14:tracePt t="10142" x="3498850" y="3214688"/>
          <p14:tracePt t="10151" x="3451225" y="3214688"/>
          <p14:tracePt t="10158" x="3346450" y="3214688"/>
          <p14:tracePt t="10166" x="3257550" y="3214688"/>
          <p14:tracePt t="10174" x="3168650" y="3214688"/>
          <p14:tracePt t="10182" x="3087688" y="3224213"/>
          <p14:tracePt t="10191" x="3016250" y="3232150"/>
          <p14:tracePt t="10198" x="2943225" y="3232150"/>
          <p14:tracePt t="10207" x="2862263" y="3232150"/>
          <p14:tracePt t="10215" x="2798763" y="3232150"/>
          <p14:tracePt t="10224" x="2725738" y="3232150"/>
          <p14:tracePt t="10231" x="2652713" y="3232150"/>
          <p14:tracePt t="10241" x="2597150" y="3232150"/>
          <p14:tracePt t="10248" x="2547938" y="3232150"/>
          <p14:tracePt t="10257" x="2532063" y="3232150"/>
          <p14:tracePt t="10264" x="2492375" y="3232150"/>
          <p14:tracePt t="10274" x="2459038" y="3232150"/>
          <p14:tracePt t="10283" x="2427288" y="3232150"/>
          <p14:tracePt t="10291" x="2395538" y="3232150"/>
          <p14:tracePt t="10295" x="2378075" y="3232150"/>
          <p14:tracePt t="10303" x="2370138" y="3232150"/>
          <p14:tracePt t="10311" x="2338388" y="3224213"/>
          <p14:tracePt t="10324" x="2322513" y="3224213"/>
          <p14:tracePt t="10328" x="2314575" y="3214688"/>
          <p14:tracePt t="10335" x="2290763" y="3214688"/>
          <p14:tracePt t="10343" x="2273300" y="3214688"/>
          <p14:tracePt t="10358" x="2265363" y="3214688"/>
          <p14:tracePt t="10365" x="2257425" y="3214688"/>
          <p14:tracePt t="10375" x="2241550" y="3214688"/>
          <p14:tracePt t="10379" x="2233613" y="3214688"/>
          <p14:tracePt t="10384" x="2225675" y="3214688"/>
          <p14:tracePt t="10400" x="2217738" y="3214688"/>
          <p14:tracePt t="10601" x="2217738" y="3206750"/>
          <p14:tracePt t="10609" x="2217738" y="3190875"/>
          <p14:tracePt t="10625" x="2217738" y="3182938"/>
          <p14:tracePt t="10633" x="2209800" y="3182938"/>
          <p14:tracePt t="10649" x="2201863" y="3182938"/>
          <p14:tracePt t="10666" x="2185988" y="3175000"/>
          <p14:tracePt t="10673" x="2176463" y="3167063"/>
          <p14:tracePt t="10690" x="2168525" y="3167063"/>
          <p14:tracePt t="10700" x="2168525" y="3159125"/>
          <p14:tracePt t="10706" x="2160588" y="3159125"/>
          <p14:tracePt t="10834" x="2168525" y="3159125"/>
          <p14:tracePt t="10842" x="2176463" y="3159125"/>
          <p14:tracePt t="10857" x="2185988" y="3159125"/>
          <p14:tracePt t="10865" x="2201863" y="3159125"/>
          <p14:tracePt t="10869" x="2209800" y="3159125"/>
          <p14:tracePt t="10875" x="2217738" y="3159125"/>
          <p14:tracePt t="10883" x="2225675" y="3159125"/>
          <p14:tracePt t="10891" x="2233613" y="3159125"/>
          <p14:tracePt t="10899" x="2241550" y="3159125"/>
          <p14:tracePt t="10907" x="2257425" y="3159125"/>
          <p14:tracePt t="10915" x="2265363" y="3159125"/>
          <p14:tracePt t="10924" x="2273300" y="3159125"/>
          <p14:tracePt t="10931" x="2281238" y="3143250"/>
          <p14:tracePt t="10941" x="2306638" y="3143250"/>
          <p14:tracePt t="10948" x="2322513" y="3135313"/>
          <p14:tracePt t="10958" x="2338388" y="3127375"/>
          <p14:tracePt t="10964" x="2370138" y="3119438"/>
          <p14:tracePt t="10974" x="2395538" y="3119438"/>
          <p14:tracePt t="10980" x="2435225" y="3109913"/>
          <p14:tracePt t="10991" x="2474913" y="3101975"/>
          <p14:tracePt t="10995" x="2524125" y="3086100"/>
          <p14:tracePt t="11003" x="2587625" y="3086100"/>
          <p14:tracePt t="11011" x="2693988" y="3070225"/>
          <p14:tracePt t="11025" x="2773363" y="3062288"/>
          <p14:tracePt t="11032" x="2854325" y="3038475"/>
          <p14:tracePt t="11036" x="2951163" y="3022600"/>
          <p14:tracePt t="11044" x="3048000" y="3014663"/>
          <p14:tracePt t="11058" x="3152775" y="3005138"/>
          <p14:tracePt t="11063" x="3201988" y="2989263"/>
          <p14:tracePt t="11068" x="3289300" y="2981325"/>
          <p14:tracePt t="11076" x="3370263" y="2973388"/>
          <p14:tracePt t="11084" x="3467100" y="2973388"/>
          <p14:tracePt t="11092" x="3548063" y="2965450"/>
          <p14:tracePt t="11100" x="3621088" y="2965450"/>
          <p14:tracePt t="11108" x="3749675" y="2965450"/>
          <p14:tracePt t="11119" x="3830638" y="2965450"/>
          <p14:tracePt t="11124" x="3927475" y="2965450"/>
          <p14:tracePt t="11132" x="4032250" y="2965450"/>
          <p14:tracePt t="11141" x="4144963" y="2965450"/>
          <p14:tracePt t="11148" x="4273550" y="2973388"/>
          <p14:tracePt t="11160" x="4394200" y="2981325"/>
          <p14:tracePt t="11165" x="4532313" y="2989263"/>
          <p14:tracePt t="11174" x="4660900" y="3005138"/>
          <p14:tracePt t="11180" x="4716463" y="3014663"/>
          <p14:tracePt t="11191" x="4838700" y="3014663"/>
          <p14:tracePt t="11198" x="4926013" y="3022600"/>
          <p14:tracePt t="11208" x="5022850" y="3022600"/>
          <p14:tracePt t="11213" x="5103813" y="3022600"/>
          <p14:tracePt t="11224" x="5176838" y="3022600"/>
          <p14:tracePt t="11229" x="5257800" y="3022600"/>
          <p14:tracePt t="11237" x="5378450" y="3005138"/>
          <p14:tracePt t="11245" x="5418138" y="2989263"/>
          <p14:tracePt t="11257" x="5491163" y="2989263"/>
          <p14:tracePt t="11262" x="5572125" y="2989263"/>
          <p14:tracePt t="11269" x="5635625" y="2981325"/>
          <p14:tracePt t="11277" x="5692775" y="2981325"/>
          <p14:tracePt t="11285" x="5741988" y="2981325"/>
          <p14:tracePt t="11293" x="5789613" y="2981325"/>
          <p14:tracePt t="11301" x="5829300" y="2989263"/>
          <p14:tracePt t="11309" x="5854700" y="3005138"/>
          <p14:tracePt t="11318" x="5894388" y="3022600"/>
          <p14:tracePt t="11325" x="5926138" y="3038475"/>
          <p14:tracePt t="11333" x="5959475" y="3070225"/>
          <p14:tracePt t="11342" x="6030913" y="3119438"/>
          <p14:tracePt t="11350" x="6056313" y="3127375"/>
          <p14:tracePt t="11361" x="6111875" y="3167063"/>
          <p14:tracePt t="11366" x="6161088" y="3214688"/>
          <p14:tracePt t="11375" x="6200775" y="3255963"/>
          <p14:tracePt t="11384" x="6232525" y="3295650"/>
          <p14:tracePt t="11391" x="6257925" y="3336925"/>
          <p14:tracePt t="11398" x="6265863" y="3384550"/>
          <p14:tracePt t="11407" x="6281738" y="3473450"/>
          <p14:tracePt t="11414" x="6281738" y="3538538"/>
          <p14:tracePt t="11425" x="6281738" y="3617913"/>
          <p14:tracePt t="11430" x="6257925" y="3690938"/>
          <p14:tracePt t="11441" x="6216650" y="3779838"/>
          <p14:tracePt t="11449" x="6184900" y="3876675"/>
          <p14:tracePt t="11457" x="6143625" y="3989388"/>
          <p14:tracePt t="11464" x="6096000" y="4094163"/>
          <p14:tracePt t="11470" x="6038850" y="4198938"/>
          <p14:tracePt t="11478" x="5991225" y="4295775"/>
          <p14:tracePt t="11491" x="5910263" y="4400550"/>
          <p14:tracePt t="11495" x="5846763" y="4497388"/>
          <p14:tracePt t="11502" x="5765800" y="4602163"/>
          <p14:tracePt t="11514" x="5676900" y="4706938"/>
          <p14:tracePt t="11519" x="5572125" y="4811713"/>
          <p14:tracePt t="11526" x="5467350" y="4908550"/>
          <p14:tracePt t="11535" x="5338763" y="5003800"/>
          <p14:tracePt t="11543" x="5216525" y="5084763"/>
          <p14:tracePt t="11553" x="5095875" y="5165725"/>
          <p14:tracePt t="11559" x="4967288" y="5230813"/>
          <p14:tracePt t="11567" x="4846638" y="5278438"/>
          <p14:tracePt t="11583" x="4716463" y="5318125"/>
          <p14:tracePt t="11584" x="4603750" y="5326063"/>
          <p14:tracePt t="11591" x="4483100" y="5335588"/>
          <p14:tracePt t="11599" x="4241800" y="5343525"/>
          <p14:tracePt t="11617" x="4152900" y="5343525"/>
          <p14:tracePt t="11617" x="4087813" y="5343525"/>
          <p14:tracePt t="11623" x="3975100" y="5343525"/>
          <p14:tracePt t="11633" x="3862388" y="5343525"/>
          <p14:tracePt t="11639" x="3765550" y="5335588"/>
          <p14:tracePt t="11650" x="3676650" y="5335588"/>
          <p14:tracePt t="11655" x="3621088" y="5335588"/>
          <p14:tracePt t="11666" x="3595688" y="5335588"/>
          <p14:tracePt t="11672" x="3532188" y="5335588"/>
          <p14:tracePt t="11683" x="3508375" y="5335588"/>
          <p14:tracePt t="11689" x="3475038" y="5335588"/>
          <p14:tracePt t="11696" x="3459163" y="5335588"/>
          <p14:tracePt t="11704" x="3443288" y="5335588"/>
          <p14:tracePt t="11716" x="3427413" y="5335588"/>
          <p14:tracePt t="11720" x="3427413" y="5326063"/>
          <p14:tracePt t="11728" x="3419475" y="5326063"/>
          <p14:tracePt t="11776" x="3427413" y="5326063"/>
          <p14:tracePt t="11791" x="3490913" y="5318125"/>
          <p14:tracePt t="11808" x="3563938" y="5310188"/>
          <p14:tracePt t="11810" x="3765550" y="5270500"/>
          <p14:tracePt t="11819" x="3814763" y="5262563"/>
          <p14:tracePt t="11824" x="3894138" y="5238750"/>
          <p14:tracePt t="11833" x="3990975" y="5221288"/>
          <p14:tracePt t="11840" x="4079875" y="5213350"/>
          <p14:tracePt t="11854" x="4144963" y="5213350"/>
          <p14:tracePt t="11861" x="4200525" y="5213350"/>
          <p14:tracePt t="11871" x="4249738" y="5213350"/>
          <p14:tracePt t="11878" x="4273550" y="5213350"/>
          <p14:tracePt t="11889" x="4330700" y="5213350"/>
          <p14:tracePt t="11897" x="4346575" y="5213350"/>
          <p14:tracePt t="11905" x="4354513" y="5213350"/>
          <p14:tracePt t="11923" x="4370388" y="5213350"/>
          <p14:tracePt t="11947" x="4370388" y="5221288"/>
          <p14:tracePt t="11954" x="4370388" y="5230813"/>
          <p14:tracePt t="11969" x="4370388" y="5254625"/>
          <p14:tracePt t="11979" x="4346575" y="5262563"/>
          <p14:tracePt t="11986" x="4305300" y="5270500"/>
          <p14:tracePt t="11995" x="4257675" y="5278438"/>
          <p14:tracePt t="12002" x="4192588" y="5278438"/>
          <p14:tracePt t="12012" x="4121150" y="5278438"/>
          <p14:tracePt t="12020" x="4071938" y="5278438"/>
          <p14:tracePt t="12029" x="3983038" y="5278438"/>
          <p14:tracePt t="12034" x="3894138" y="5278438"/>
          <p14:tracePt t="12046" x="3830638" y="5270500"/>
          <p14:tracePt t="12052" x="3773488" y="5262563"/>
          <p14:tracePt t="12062" x="3717925" y="5254625"/>
          <p14:tracePt t="12066" x="3684588" y="5254625"/>
          <p14:tracePt t="12074" x="3660775" y="5238750"/>
          <p14:tracePt t="12085" x="3629025" y="5238750"/>
          <p14:tracePt t="12093" x="3613150" y="5230813"/>
          <p14:tracePt t="12104" x="3603625" y="5230813"/>
          <p14:tracePt t="12110" x="3595688" y="5230813"/>
          <p14:tracePt t="12127" x="3579813" y="5230813"/>
          <p14:tracePt t="12138" x="3579813" y="5221288"/>
          <p14:tracePt t="12163" x="3595688" y="5221288"/>
          <p14:tracePt t="12171" x="3613150" y="5221288"/>
          <p14:tracePt t="12182" x="3629025" y="5221288"/>
          <p14:tracePt t="12187" x="3660775" y="5221288"/>
          <p14:tracePt t="12195" x="3684588" y="5221288"/>
          <p14:tracePt t="12203" x="3725863" y="5221288"/>
          <p14:tracePt t="12213" x="3757613" y="5221288"/>
          <p14:tracePt t="12221" x="3789363" y="5221288"/>
          <p14:tracePt t="12227" x="3814763" y="5221288"/>
          <p14:tracePt t="12237" x="3862388" y="5221288"/>
          <p14:tracePt t="12243" x="3886200" y="5221288"/>
          <p14:tracePt t="12254" x="3894138" y="5221288"/>
          <p14:tracePt t="12261" x="3927475" y="5221288"/>
          <p14:tracePt t="12270" x="3943350" y="5221288"/>
          <p14:tracePt t="12278" x="3967163" y="5230813"/>
          <p14:tracePt t="12287" x="3975100" y="5230813"/>
          <p14:tracePt t="12294" x="3983038" y="5230813"/>
          <p14:tracePt t="12304" x="3983038" y="5238750"/>
          <p14:tracePt t="12311" x="3990975" y="5238750"/>
          <p14:tracePt t="12327" x="3983038" y="5254625"/>
          <p14:tracePt t="12337" x="3943350" y="5254625"/>
          <p14:tracePt t="12343" x="3886200" y="5254625"/>
          <p14:tracePt t="12354" x="3814763" y="5254625"/>
          <p14:tracePt t="12361" x="3765550" y="5254625"/>
          <p14:tracePt t="12371" x="3684588" y="5254625"/>
          <p14:tracePt t="12376" x="3621088" y="5238750"/>
          <p14:tracePt t="12387" x="3595688" y="5230813"/>
          <p14:tracePt t="12391" x="3548063" y="5230813"/>
          <p14:tracePt t="12396" x="3508375" y="5221288"/>
          <p14:tracePt t="12404" x="3475038" y="5221288"/>
          <p14:tracePt t="12420" x="3443288" y="5213350"/>
          <p14:tracePt t="12428" x="3427413" y="5205413"/>
          <p14:tracePt t="12454" x="3419475" y="5205413"/>
          <p14:tracePt t="12503" x="3427413" y="5205413"/>
          <p14:tracePt t="12511" x="3459163" y="5205413"/>
          <p14:tracePt t="12520" x="3490913" y="5205413"/>
          <p14:tracePt t="12527" x="3516313" y="5205413"/>
          <p14:tracePt t="12533" x="3563938" y="5205413"/>
          <p14:tracePt t="12541" x="3652838" y="5205413"/>
          <p14:tracePt t="12549" x="3717925" y="5205413"/>
          <p14:tracePt t="12558" x="3757613" y="5205413"/>
          <p14:tracePt t="12565" x="3822700" y="5205413"/>
          <p14:tracePt t="12574" x="3886200" y="5205413"/>
          <p14:tracePt t="12582" x="3943350" y="5213350"/>
          <p14:tracePt t="12594" x="3998913" y="5221288"/>
          <p14:tracePt t="12598" x="4024313" y="5221288"/>
          <p14:tracePt t="12617" x="4079875" y="5230813"/>
          <p14:tracePt t="12624" x="4095750" y="5230813"/>
          <p14:tracePt t="12633" x="4121150" y="5238750"/>
          <p14:tracePt t="12652" x="4129088" y="5238750"/>
          <p14:tracePt t="12673" x="4137025" y="5238750"/>
          <p14:tracePt t="12702" x="4137025" y="5254625"/>
          <p14:tracePt t="12726" x="4129088" y="5262563"/>
          <p14:tracePt t="12735" x="4121150" y="5270500"/>
          <p14:tracePt t="12752" x="4016375" y="5286375"/>
          <p14:tracePt t="12758" x="3975100" y="5286375"/>
          <p14:tracePt t="12766" x="3910013" y="5286375"/>
          <p14:tracePt t="12785" x="3830638" y="5286375"/>
          <p14:tracePt t="12790" x="3789363" y="5286375"/>
          <p14:tracePt t="12799" x="3765550" y="5278438"/>
          <p14:tracePt t="12807" x="3749675" y="5278438"/>
          <p14:tracePt t="12818" x="3725863" y="5270500"/>
          <p14:tracePt t="12823" x="3717925" y="5270500"/>
          <p14:tracePt t="12871" x="3717925" y="5262563"/>
          <p14:tracePt t="12897" x="3725863" y="5262563"/>
          <p14:tracePt t="12903" x="3733800" y="5262563"/>
          <p14:tracePt t="12916" x="3757613" y="5262563"/>
          <p14:tracePt t="12922" x="3789363" y="5262563"/>
          <p14:tracePt t="12933" x="3854450" y="5262563"/>
          <p14:tracePt t="12940" x="3935413" y="5262563"/>
          <p14:tracePt t="12949" x="4087813" y="5262563"/>
          <p14:tracePt t="12956" x="4233863" y="5262563"/>
          <p14:tracePt t="12966" x="4322763" y="5270500"/>
          <p14:tracePt t="12972" x="4394200" y="5270500"/>
          <p14:tracePt t="12977" x="4506913" y="5270500"/>
          <p14:tracePt t="12984" x="4629150" y="5270500"/>
          <p14:tracePt t="12992" x="4700588" y="5270500"/>
          <p14:tracePt t="13000" x="4733925" y="5270500"/>
          <p14:tracePt t="13009" x="4789488" y="5270500"/>
          <p14:tracePt t="13016" x="4821238" y="5270500"/>
          <p14:tracePt t="13024" x="4854575" y="5270500"/>
          <p14:tracePt t="13033" x="4862513" y="5270500"/>
          <p14:tracePt t="13049" x="4870450" y="5270500"/>
          <p14:tracePt t="13081" x="4862513" y="5270500"/>
          <p14:tracePt t="13089" x="4854575" y="5270500"/>
          <p14:tracePt t="13099" x="4838700" y="5270500"/>
          <p14:tracePt t="13106" x="4813300" y="5270500"/>
          <p14:tracePt t="13115" x="4797425" y="5270500"/>
          <p14:tracePt t="13120" x="4773613" y="5270500"/>
          <p14:tracePt t="13128" x="4757738" y="5270500"/>
          <p14:tracePt t="13136" x="4741863" y="5270500"/>
          <p14:tracePt t="13149" x="4733925" y="5270500"/>
          <p14:tracePt t="13156" x="4716463" y="5270500"/>
          <p14:tracePt t="13166" x="4708525" y="5270500"/>
          <p14:tracePt t="13183" x="4700588" y="5270500"/>
          <p14:tracePt t="13276" x="4700588" y="5278438"/>
          <p14:tracePt t="13291" x="4708525" y="5278438"/>
          <p14:tracePt t="13298" x="4733925" y="5278438"/>
          <p14:tracePt t="13310" x="4741863" y="5278438"/>
          <p14:tracePt t="13315" x="4749800" y="5278438"/>
          <p14:tracePt t="13324" x="4757738" y="5278438"/>
          <p14:tracePt t="13330" x="4765675" y="5278438"/>
          <p14:tracePt t="13341" x="4773613" y="5278438"/>
          <p14:tracePt t="13354" x="4789488" y="5278438"/>
          <p14:tracePt t="13378" x="4797425" y="5278438"/>
          <p14:tracePt t="13419" x="4789488" y="5286375"/>
          <p14:tracePt t="13426" x="4757738" y="5302250"/>
          <p14:tracePt t="13434" x="4733925" y="5310188"/>
          <p14:tracePt t="13444" x="4660900" y="5326063"/>
          <p14:tracePt t="13450" x="4595813" y="5326063"/>
          <p14:tracePt t="13458" x="4514850" y="5326063"/>
          <p14:tracePt t="13467" x="4443413" y="5326063"/>
          <p14:tracePt t="13475" x="4394200" y="5326063"/>
          <p14:tracePt t="13485" x="4322763" y="5326063"/>
          <p14:tracePt t="13491" x="4241800" y="5318125"/>
          <p14:tracePt t="13499" x="4184650" y="5310188"/>
          <p14:tracePt t="13507" x="4137025" y="5302250"/>
          <p14:tracePt t="13518" x="4087813" y="5286375"/>
          <p14:tracePt t="13524" x="4040188" y="5278438"/>
          <p14:tracePt t="13532" x="3998913" y="5278438"/>
          <p14:tracePt t="13540" x="3959225" y="5278438"/>
          <p14:tracePt t="13549" x="3910013" y="5270500"/>
          <p14:tracePt t="13555" x="3886200" y="5270500"/>
          <p14:tracePt t="13566" x="3854450" y="5262563"/>
          <p14:tracePt t="13573" x="3822700" y="5262563"/>
          <p14:tracePt t="13583" x="3805238" y="5254625"/>
          <p14:tracePt t="13589" x="3781425" y="5254625"/>
          <p14:tracePt t="13603" x="3773488" y="5238750"/>
          <p14:tracePt t="13612" x="3765550" y="5238750"/>
          <p14:tracePt t="13660" x="3781425" y="5238750"/>
          <p14:tracePt t="13668" x="3814763" y="5238750"/>
          <p14:tracePt t="13677" x="3838575" y="5238750"/>
          <p14:tracePt t="13684" x="3919538" y="5238750"/>
          <p14:tracePt t="13692" x="3959225" y="5238750"/>
          <p14:tracePt t="13700" x="4016375" y="5238750"/>
          <p14:tracePt t="13708" x="4071938" y="5230813"/>
          <p14:tracePt t="13716" x="4129088" y="5230813"/>
          <p14:tracePt t="13724" x="4176713" y="5221288"/>
          <p14:tracePt t="13734" x="4233863" y="5221288"/>
          <p14:tracePt t="13740" x="4297363" y="5213350"/>
          <p14:tracePt t="13749" x="4394200" y="5213350"/>
          <p14:tracePt t="13756" x="4459288" y="5213350"/>
          <p14:tracePt t="13766" x="4506913" y="5213350"/>
          <p14:tracePt t="13772" x="4579938" y="5213350"/>
          <p14:tracePt t="13786" x="4645025" y="5213350"/>
          <p14:tracePt t="13790" x="4708525" y="5221288"/>
          <p14:tracePt t="13799" x="4733925" y="5221288"/>
          <p14:tracePt t="13805" x="4773613" y="5221288"/>
          <p14:tracePt t="13816" x="4813300" y="5230813"/>
          <p14:tracePt t="13822" x="4846638" y="5230813"/>
          <p14:tracePt t="13829" x="4862513" y="5230813"/>
          <p14:tracePt t="13837" x="4886325" y="5238750"/>
          <p14:tracePt t="13849" x="4894263" y="5238750"/>
          <p14:tracePt t="13861" x="4902200" y="5238750"/>
          <p14:tracePt t="13878" x="4910138" y="5238750"/>
          <p14:tracePt t="14320" x="4902200" y="5238750"/>
          <p14:tracePt t="14336" x="4894263" y="5238750"/>
          <p14:tracePt t="14384" x="4894263" y="5254625"/>
          <p14:tracePt t="14626" x="4886325" y="5254625"/>
          <p14:tracePt t="14634" x="4870450" y="5254625"/>
          <p14:tracePt t="14642" x="4862513" y="5262563"/>
          <p14:tracePt t="14653" x="4854575" y="5262563"/>
          <p14:tracePt t="14658" x="4846638" y="5262563"/>
          <p14:tracePt t="14666" x="4821238" y="5262563"/>
          <p14:tracePt t="14674" x="4805363" y="5262563"/>
          <p14:tracePt t="14683" x="4773613" y="5262563"/>
          <p14:tracePt t="14690" x="4716463" y="5262563"/>
          <p14:tracePt t="14699" x="4645025" y="5262563"/>
          <p14:tracePt t="14707" x="4498975" y="5262563"/>
          <p14:tracePt t="14716" x="4370388" y="5230813"/>
          <p14:tracePt t="14724" x="4184650" y="5189538"/>
          <p14:tracePt t="14732" x="3967163" y="5133975"/>
          <p14:tracePt t="14740" x="3725863" y="5037138"/>
          <p14:tracePt t="14752" x="3451225" y="4916488"/>
          <p14:tracePt t="14756" x="3168650" y="4762500"/>
          <p14:tracePt t="14766" x="2927350" y="4610100"/>
          <p14:tracePt t="14771" x="2830513" y="4537075"/>
          <p14:tracePt t="14783" x="2644775" y="4367213"/>
          <p14:tracePt t="14787" x="2516188" y="4238625"/>
          <p14:tracePt t="14795" x="2411413" y="4086225"/>
          <p14:tracePt t="14803" x="2378075" y="4029075"/>
          <p14:tracePt t="14811" x="2322513" y="3932238"/>
          <p14:tracePt t="14822" x="2306638" y="3892550"/>
          <p14:tracePt t="14827" x="2273300" y="3835400"/>
          <p14:tracePt t="14835" x="2265363" y="3795713"/>
          <p14:tracePt t="14843" x="2241550" y="3771900"/>
          <p14:tracePt t="14851" x="2241550" y="3748088"/>
          <p14:tracePt t="14859" x="2241550" y="3722688"/>
          <p14:tracePt t="14867" x="2241550" y="3698875"/>
          <p14:tracePt t="14875" x="2257425" y="3690938"/>
          <p14:tracePt t="14885" x="2273300" y="3675063"/>
          <p14:tracePt t="14891" x="2330450" y="3633788"/>
          <p14:tracePt t="14899" x="2362200" y="3625850"/>
          <p14:tracePt t="14908" x="2411413" y="3594100"/>
          <p14:tracePt t="14919" x="2459038" y="3570288"/>
          <p14:tracePt t="14924" x="2474913" y="3562350"/>
          <p14:tracePt t="14931" x="2516188" y="3538538"/>
          <p14:tracePt t="14941" x="2540000" y="3529013"/>
          <p14:tracePt t="14948" x="2563813" y="3521075"/>
          <p14:tracePt t="14957" x="2579688" y="3513138"/>
          <p14:tracePt t="14964" x="2597150" y="3497263"/>
          <p14:tracePt t="14974" x="2605088" y="3497263"/>
          <p14:tracePt t="14980" x="2605088" y="3489325"/>
          <p14:tracePt t="14998" x="2620963" y="3481388"/>
          <p14:tracePt t="15020" x="2620963" y="3473450"/>
          <p14:tracePt t="15028" x="2587625" y="3465513"/>
          <p14:tracePt t="15036" x="2563813" y="3465513"/>
          <p14:tracePt t="15044" x="2492375" y="3441700"/>
          <p14:tracePt t="15058" x="2459038" y="3433763"/>
          <p14:tracePt t="15063" x="2411413" y="3424238"/>
          <p14:tracePt t="15068" x="2362200" y="3408363"/>
          <p14:tracePt t="15076" x="2314575" y="3384550"/>
          <p14:tracePt t="15091" x="2265363" y="3360738"/>
          <p14:tracePt t="15099" x="2233613" y="3336925"/>
          <p14:tracePt t="15108" x="2225675" y="3328988"/>
          <p14:tracePt t="15109" x="2201863" y="3311525"/>
          <p14:tracePt t="15118" x="2176463" y="3287713"/>
          <p14:tracePt t="15125" x="2160588" y="3279775"/>
          <p14:tracePt t="15133" x="2152650" y="3263900"/>
          <p14:tracePt t="15141" x="2136775" y="3255963"/>
          <p14:tracePt t="15151" x="2120900" y="3232150"/>
          <p14:tracePt t="15158" x="2120900" y="3224213"/>
          <p14:tracePt t="15165" x="2112963" y="3206750"/>
          <p14:tracePt t="15174" x="2105025" y="3190875"/>
          <p14:tracePt t="15184" x="2105025" y="3182938"/>
          <p14:tracePt t="15191" x="2097088" y="3175000"/>
          <p14:tracePt t="15198" x="2097088" y="3167063"/>
          <p14:tracePt t="15208" x="2097088" y="3159125"/>
          <p14:tracePt t="15224" x="2097088" y="3143250"/>
          <p14:tracePt t="15398" x="2097088" y="3135313"/>
          <p14:tracePt t="15406" x="2105025" y="3135313"/>
          <p14:tracePt t="15416" x="2120900" y="3135313"/>
          <p14:tracePt t="15423" x="2152650" y="3127375"/>
          <p14:tracePt t="15430" x="2168525" y="3119438"/>
          <p14:tracePt t="15439" x="2201863" y="3119438"/>
          <p14:tracePt t="15447" x="2225675" y="3119438"/>
          <p14:tracePt t="15458" x="2265363" y="3119438"/>
          <p14:tracePt t="15463" x="2290763" y="3109913"/>
          <p14:tracePt t="15471" x="2322513" y="3109913"/>
          <p14:tracePt t="15479" x="2370138" y="3109913"/>
          <p14:tracePt t="15495" x="2492375" y="3101975"/>
          <p14:tracePt t="15503" x="2579688" y="3101975"/>
          <p14:tracePt t="15512" x="2684463" y="3101975"/>
          <p14:tracePt t="15522" x="2806700" y="3101975"/>
          <p14:tracePt t="15529" x="2935288" y="3101975"/>
          <p14:tracePt t="15535" x="3087688" y="3101975"/>
          <p14:tracePt t="15545" x="3241675" y="3101975"/>
          <p14:tracePt t="15553" x="3370263" y="3101975"/>
          <p14:tracePt t="15562" x="3524250" y="3101975"/>
          <p14:tracePt t="15569" x="3676650" y="3086100"/>
          <p14:tracePt t="15578" x="3943350" y="3038475"/>
          <p14:tracePt t="15584" x="4137025" y="3022600"/>
          <p14:tracePt t="15595" x="4330700" y="3022600"/>
          <p14:tracePt t="15600" x="4540250" y="3022600"/>
          <p14:tracePt t="15608" x="4637088" y="3030538"/>
          <p14:tracePt t="15620" x="4813300" y="3086100"/>
          <p14:tracePt t="15629" x="4870450" y="3127375"/>
          <p14:tracePt t="15633" x="4991100" y="3190875"/>
          <p14:tracePt t="15640" x="5064125" y="3255963"/>
          <p14:tracePt t="15648" x="5103813" y="3295650"/>
          <p14:tracePt t="15657" x="5127625" y="3344863"/>
          <p14:tracePt t="15664" x="5127625" y="3368675"/>
          <p14:tracePt t="15890" x="5103813" y="3368675"/>
          <p14:tracePt t="15897" x="5095875" y="3368675"/>
          <p14:tracePt t="15905" x="5080000" y="3368675"/>
          <p14:tracePt t="15923" x="5080000" y="3360738"/>
          <p14:tracePt t="15946" x="5095875" y="3360738"/>
          <p14:tracePt t="15960" x="5119688" y="3344863"/>
          <p14:tracePt t="15965" x="5168900" y="3328988"/>
          <p14:tracePt t="15970" x="5233988" y="3311525"/>
          <p14:tracePt t="15978" x="5321300" y="3287713"/>
          <p14:tracePt t="15986" x="5418138" y="3279775"/>
          <p14:tracePt t="15997" x="5530850" y="3271838"/>
          <p14:tracePt t="16002" x="5645150" y="3263900"/>
          <p14:tracePt t="16010" x="5692775" y="3263900"/>
          <p14:tracePt t="16018" x="5789613" y="3263900"/>
          <p14:tracePt t="16032" x="5854700" y="3263900"/>
          <p14:tracePt t="16039" x="5926138" y="3263900"/>
          <p14:tracePt t="16050" x="5983288" y="3263900"/>
          <p14:tracePt t="16053" x="6022975" y="3255963"/>
          <p14:tracePt t="16059" x="6038850" y="3255963"/>
          <p14:tracePt t="16067" x="6096000" y="3240088"/>
          <p14:tracePt t="16075" x="6127750" y="3232150"/>
          <p14:tracePt t="16082" x="6143625" y="3224213"/>
          <p14:tracePt t="16093" x="6169025" y="3214688"/>
          <p14:tracePt t="16099" x="6192838" y="3214688"/>
          <p14:tracePt t="16107" x="6208713" y="3214688"/>
          <p14:tracePt t="16116" x="6232525" y="3206750"/>
          <p14:tracePt t="16123" x="6249988" y="3206750"/>
          <p14:tracePt t="16133" x="6257925" y="3206750"/>
          <p14:tracePt t="16148" x="6265863" y="3206750"/>
          <p14:tracePt t="16166" x="6281738" y="3206750"/>
          <p14:tracePt t="16187" x="6289675" y="3206750"/>
          <p14:tracePt t="16207" x="6297613" y="3206750"/>
          <p14:tracePt t="16211" x="6305550" y="3206750"/>
          <p14:tracePt t="16231" x="6313488" y="3206750"/>
          <p14:tracePt t="16243" x="6321425" y="3190875"/>
          <p14:tracePt t="16276" x="6337300" y="3190875"/>
          <p14:tracePt t="16300" x="6345238" y="3190875"/>
          <p14:tracePt t="16308" x="6345238" y="3182938"/>
          <p14:tracePt t="16316" x="6354763" y="3182938"/>
          <p14:tracePt t="16324" x="6362700" y="3182938"/>
          <p14:tracePt t="16346" x="6370638" y="3175000"/>
          <p14:tracePt t="16353" x="6386513" y="3175000"/>
          <p14:tracePt t="16377" x="6394450" y="3175000"/>
          <p14:tracePt t="16388" x="6394450" y="3167063"/>
          <p14:tracePt t="16406" x="6402388" y="3167063"/>
          <p14:tracePt t="17274" x="6402388" y="3175000"/>
          <p14:tracePt t="17290" x="6402388" y="3182938"/>
          <p14:tracePt t="17308" x="6402388" y="3190875"/>
          <p14:tracePt t="17322" x="6402388" y="3206750"/>
          <p14:tracePt t="17332" x="6402388" y="3214688"/>
          <p14:tracePt t="17340" x="6402388" y="3224213"/>
          <p14:tracePt t="17349" x="6402388" y="3240088"/>
          <p14:tracePt t="17356" x="6402388" y="3263900"/>
          <p14:tracePt t="17362" x="6402388" y="3279775"/>
          <p14:tracePt t="17373" x="6402388" y="3311525"/>
          <p14:tracePt t="17382" x="6394450" y="3336925"/>
          <p14:tracePt t="17387" x="6394450" y="3376613"/>
          <p14:tracePt t="17395" x="6386513" y="3416300"/>
          <p14:tracePt t="17407" x="6386513" y="3449638"/>
          <p14:tracePt t="17411" x="6370638" y="3481388"/>
          <p14:tracePt t="17419" x="6370638" y="3497263"/>
          <p14:tracePt t="17427" x="6362700" y="3538538"/>
          <p14:tracePt t="17441" x="6354763" y="3570288"/>
          <p14:tracePt t="17448" x="6354763" y="3586163"/>
          <p14:tracePt t="17458" x="6345238" y="3617913"/>
          <p14:tracePt t="17462" x="6345238" y="3633788"/>
          <p14:tracePt t="17467" x="6337300" y="3675063"/>
          <p14:tracePt t="17478" x="6337300" y="3698875"/>
          <p14:tracePt t="17483" x="6337300" y="3730625"/>
          <p14:tracePt t="17492" x="6337300" y="3756025"/>
          <p14:tracePt t="17499" x="6337300" y="3787775"/>
          <p14:tracePt t="17508" x="6337300" y="3827463"/>
          <p14:tracePt t="17515" x="6337300" y="3835400"/>
          <p14:tracePt t="17524" x="6337300" y="3868738"/>
          <p14:tracePt t="17531" x="6345238" y="3884613"/>
          <p14:tracePt t="17545" x="6345238" y="3908425"/>
          <p14:tracePt t="17549" x="6354763" y="3940175"/>
          <p14:tracePt t="17558" x="6354763" y="3957638"/>
          <p14:tracePt t="17564" x="6354763" y="3997325"/>
          <p14:tracePt t="17575" x="6354763" y="4013200"/>
          <p14:tracePt t="17580" x="6354763" y="4052888"/>
          <p14:tracePt t="17591" x="6354763" y="4086225"/>
          <p14:tracePt t="17598" x="6354763" y="4125913"/>
          <p14:tracePt t="17611" x="6337300" y="4149725"/>
          <p14:tracePt t="17615" x="6321425" y="4183063"/>
          <p14:tracePt t="17624" x="6305550" y="4206875"/>
          <p14:tracePt t="17629" x="6289675" y="4238625"/>
          <p14:tracePt t="17636" x="6265863" y="4262438"/>
          <p14:tracePt t="17644" x="6240463" y="4287838"/>
          <p14:tracePt t="17652" x="6216650" y="4295775"/>
          <p14:tracePt t="17660" x="6192838" y="4311650"/>
          <p14:tracePt t="17668" x="6153150" y="4319588"/>
          <p14:tracePt t="17677" x="6127750" y="4335463"/>
          <p14:tracePt t="17684" x="6088063" y="4343400"/>
          <p14:tracePt t="17692" x="6038850" y="4343400"/>
          <p14:tracePt t="17702" x="6007100" y="4351338"/>
          <p14:tracePt t="17709" x="5983288" y="4351338"/>
          <p14:tracePt t="17716" x="5951538" y="4351338"/>
          <p14:tracePt t="17725" x="5926138" y="4351338"/>
          <p14:tracePt t="17737" x="5894388" y="4351338"/>
          <p14:tracePt t="17744" x="5870575" y="4351338"/>
          <p14:tracePt t="17749" x="5846763" y="4351338"/>
          <p14:tracePt t="17758" x="5829300" y="4351338"/>
          <p14:tracePt t="17766" x="5789613" y="4351338"/>
          <p14:tracePt t="17774" x="5741988" y="4351338"/>
          <p14:tracePt t="17781" x="5700713" y="4335463"/>
          <p14:tracePt t="17791" x="5645150" y="4311650"/>
          <p14:tracePt t="17797" x="5619750" y="4287838"/>
          <p14:tracePt t="17808" x="5572125" y="4262438"/>
          <p14:tracePt t="17814" x="5548313" y="4246563"/>
          <p14:tracePt t="17824" x="5522913" y="4230688"/>
          <p14:tracePt t="17830" x="5491163" y="4206875"/>
          <p14:tracePt t="17837" x="5475288" y="4198938"/>
          <p14:tracePt t="17845" x="5467350" y="4191000"/>
          <p14:tracePt t="17853" x="5459413" y="4183063"/>
          <p14:tracePt t="17869" x="5459413" y="4165600"/>
          <p14:tracePt t="17877" x="5443538" y="4165600"/>
          <p14:tracePt t="17885" x="5443538" y="4149725"/>
          <p14:tracePt t="17894" x="5443538" y="4133850"/>
          <p14:tracePt t="17903" x="5443538" y="4086225"/>
          <p14:tracePt t="17910" x="5443538" y="4029075"/>
          <p14:tracePt t="17918" x="5467350" y="3973513"/>
          <p14:tracePt t="17926" x="5483225" y="3932238"/>
          <p14:tracePt t="17936" x="5514975" y="3876675"/>
          <p14:tracePt t="17944" x="5540375" y="3819525"/>
          <p14:tracePt t="17950" x="5564188" y="3771900"/>
          <p14:tracePt t="17958" x="5595938" y="3730625"/>
          <p14:tracePt t="17966" x="5619750" y="3698875"/>
          <p14:tracePt t="17974" x="5653088" y="3683000"/>
          <p14:tracePt t="17982" x="5724525" y="3667125"/>
          <p14:tracePt t="17991" x="5781675" y="3667125"/>
          <p14:tracePt t="18001" x="5846763" y="3667125"/>
          <p14:tracePt t="18008" x="5886450" y="3675063"/>
          <p14:tracePt t="18015" x="5942013" y="3698875"/>
          <p14:tracePt t="18024" x="5999163" y="3738563"/>
          <p14:tracePt t="18033" x="6048375" y="3787775"/>
          <p14:tracePt t="18041" x="6088063" y="3835400"/>
          <p14:tracePt t="18047" x="6111875" y="3876675"/>
          <p14:tracePt t="18057" x="6135688" y="3900488"/>
          <p14:tracePt t="18063" x="6135688" y="3940175"/>
          <p14:tracePt t="18074" x="6135688" y="3973513"/>
          <p14:tracePt t="18079" x="6135688" y="3997325"/>
          <p14:tracePt t="18087" x="6127750" y="4013200"/>
          <p14:tracePt t="18098" x="6088063" y="4037013"/>
          <p14:tracePt t="18105" x="6048375" y="4052888"/>
          <p14:tracePt t="18111" x="5999163" y="4060825"/>
          <p14:tracePt t="18119" x="5942013" y="4078288"/>
          <p14:tracePt t="18127" x="5886450" y="4078288"/>
          <p14:tracePt t="18137" x="5829300" y="4086225"/>
          <p14:tracePt t="18143" x="5781675" y="4086225"/>
          <p14:tracePt t="18151" x="5765800" y="4086225"/>
          <p14:tracePt t="18159" x="5732463" y="4086225"/>
          <p14:tracePt t="18170" x="5700713" y="4078288"/>
          <p14:tracePt t="18175" x="5676900" y="4060825"/>
          <p14:tracePt t="18183" x="5668963" y="4052888"/>
          <p14:tracePt t="18192" x="5645150" y="4029075"/>
          <p14:tracePt t="18201" x="5635625" y="4005263"/>
          <p14:tracePt t="18207" x="5635625" y="3981450"/>
          <p14:tracePt t="18216" x="5635625" y="3948113"/>
          <p14:tracePt t="18224" x="5635625" y="3924300"/>
          <p14:tracePt t="18237" x="5645150" y="3876675"/>
          <p14:tracePt t="18242" x="5676900" y="3835400"/>
          <p14:tracePt t="18249" x="5700713" y="3795713"/>
          <p14:tracePt t="18256" x="5741988" y="3756025"/>
          <p14:tracePt t="18266" x="5789613" y="3722688"/>
          <p14:tracePt t="18273" x="5846763" y="3690938"/>
          <p14:tracePt t="18282" x="5886450" y="3675063"/>
          <p14:tracePt t="18289" x="5902325" y="3667125"/>
          <p14:tracePt t="18299" x="5942013" y="3651250"/>
          <p14:tracePt t="18305" x="5959475" y="3643313"/>
          <p14:tracePt t="18312" x="5983288" y="3643313"/>
          <p14:tracePt t="18320" x="5991225" y="3643313"/>
          <p14:tracePt t="18336" x="5999163" y="3643313"/>
          <p14:tracePt t="18360" x="5991225" y="3643313"/>
          <p14:tracePt t="18368" x="5983288" y="3651250"/>
          <p14:tracePt t="18376" x="5975350" y="3667125"/>
          <p14:tracePt t="18385" x="5951538" y="3675063"/>
          <p14:tracePt t="18395" x="5934075" y="3683000"/>
          <p14:tracePt t="18401" x="5926138" y="3690938"/>
          <p14:tracePt t="18409" x="5910263" y="3698875"/>
          <p14:tracePt t="18417" x="5902325" y="3698875"/>
          <p14:tracePt t="18427" x="5902325" y="3714750"/>
          <p14:tracePt t="18433" x="5894388" y="3722688"/>
          <p14:tracePt t="18441" x="5894388" y="3730625"/>
          <p14:tracePt t="18450" x="5894388" y="3748088"/>
          <p14:tracePt t="18457" x="5894388" y="3771900"/>
          <p14:tracePt t="18466" x="5894388" y="3787775"/>
          <p14:tracePt t="18473" x="5902325" y="3795713"/>
          <p14:tracePt t="18483" x="5910263" y="3827463"/>
          <p14:tracePt t="18490" x="5926138" y="3835400"/>
          <p14:tracePt t="18499" x="5934075" y="3852863"/>
          <p14:tracePt t="18506" x="5942013" y="3876675"/>
          <p14:tracePt t="18516" x="5951538" y="3884613"/>
          <p14:tracePt t="18522" x="5959475" y="3892550"/>
          <p14:tracePt t="18533" x="5975350" y="3892550"/>
          <p14:tracePt t="18540" x="5983288" y="3900488"/>
          <p14:tracePt t="18549" x="5991225" y="3900488"/>
          <p14:tracePt t="18554" x="5991225" y="3884613"/>
          <p14:tracePt t="18566" x="5991225" y="3835400"/>
          <p14:tracePt t="18570" x="5991225" y="3779838"/>
          <p14:tracePt t="18578" x="5983288" y="3714750"/>
          <p14:tracePt t="18586" x="5959475" y="3675063"/>
          <p14:tracePt t="18599" x="5934075" y="3594100"/>
          <p14:tracePt t="18604" x="5902325" y="3538538"/>
          <p14:tracePt t="18610" x="5886450" y="3521075"/>
          <p14:tracePt t="18618" x="5837238" y="3465513"/>
          <p14:tracePt t="18626" x="5805488" y="3449638"/>
          <p14:tracePt t="18634" x="5781675" y="3441700"/>
          <p14:tracePt t="18642" x="5749925" y="3441700"/>
          <p14:tracePt t="18650" x="5732463" y="3441700"/>
          <p14:tracePt t="18660" x="5724525" y="3449638"/>
          <p14:tracePt t="18666" x="5700713" y="3473450"/>
          <p14:tracePt t="18674" x="5684838" y="3489325"/>
          <p14:tracePt t="18683" x="5684838" y="3513138"/>
          <p14:tracePt t="18694" x="5676900" y="3521075"/>
          <p14:tracePt t="18699" x="5676900" y="3529013"/>
          <p14:tracePt t="18706" x="5676900" y="3538538"/>
          <p14:tracePt t="18723" x="5700713" y="3538538"/>
          <p14:tracePt t="18731" x="5741988" y="3538538"/>
          <p14:tracePt t="18741" x="5797550" y="3538538"/>
          <p14:tracePt t="18747" x="5846763" y="3529013"/>
          <p14:tracePt t="18758" x="5894388" y="3529013"/>
          <p14:tracePt t="18764" x="5951538" y="3529013"/>
          <p14:tracePt t="18774" x="5991225" y="3529013"/>
          <p14:tracePt t="18779" x="6030913" y="3562350"/>
          <p14:tracePt t="18791" x="6056313" y="3602038"/>
          <p14:tracePt t="18797" x="6088063" y="3651250"/>
          <p14:tracePt t="18803" x="6096000" y="3698875"/>
          <p14:tracePt t="18811" x="6096000" y="3756025"/>
          <p14:tracePt t="18819" x="6096000" y="3819525"/>
          <p14:tracePt t="18830" x="6096000" y="3876675"/>
          <p14:tracePt t="18835" x="6080125" y="3932238"/>
          <p14:tracePt t="18843" x="6048375" y="3981450"/>
          <p14:tracePt t="18851" x="6022975" y="4029075"/>
          <p14:tracePt t="18866" x="5983288" y="4078288"/>
          <p14:tracePt t="18873" x="5942013" y="4125913"/>
          <p14:tracePt t="18883" x="5910263" y="4157663"/>
          <p14:tracePt t="18889" x="5878513" y="4191000"/>
          <p14:tracePt t="18899" x="5837238" y="4214813"/>
          <p14:tracePt t="18900" x="5797550" y="4238625"/>
          <p14:tracePt t="18908" x="5724525" y="4262438"/>
          <p14:tracePt t="18916" x="5653088" y="4279900"/>
          <p14:tracePt t="18924" x="5627688" y="4279900"/>
          <p14:tracePt t="18933" x="5580063" y="4279900"/>
          <p14:tracePt t="18940" x="5530850" y="4279900"/>
          <p14:tracePt t="18949" x="5514975" y="4262438"/>
          <p14:tracePt t="18956" x="5483225" y="4254500"/>
          <p14:tracePt t="18966" x="5459413" y="4246563"/>
          <p14:tracePt t="18972" x="5443538" y="4238625"/>
          <p14:tracePt t="18982" x="5434013" y="4230688"/>
          <p14:tracePt t="18991" x="5434013" y="4214813"/>
          <p14:tracePt t="18999" x="5434013" y="4206875"/>
          <p14:tracePt t="19015" x="5443538" y="4206875"/>
          <p14:tracePt t="19020" x="5467350" y="4206875"/>
          <p14:tracePt t="19033" x="5491163" y="4206875"/>
          <p14:tracePt t="19037" x="5514975" y="4206875"/>
          <p14:tracePt t="19044" x="5548313" y="4206875"/>
          <p14:tracePt t="19053" x="5564188" y="4214813"/>
          <p14:tracePt t="19066" x="5595938" y="4230688"/>
          <p14:tracePt t="19072" x="5619750" y="4238625"/>
          <p14:tracePt t="19077" x="5635625" y="4246563"/>
          <p14:tracePt t="19085" x="5653088" y="4254500"/>
          <p14:tracePt t="19099" x="5668963" y="4279900"/>
          <p14:tracePt t="19103" x="5684838" y="4279900"/>
          <p14:tracePt t="19109" x="5692775" y="4287838"/>
          <p14:tracePt t="19302" x="5692775" y="4311650"/>
          <p14:tracePt t="19310" x="5700713" y="4351338"/>
          <p14:tracePt t="19318" x="5700713" y="4400550"/>
          <p14:tracePt t="19329" x="5700713" y="4440238"/>
          <p14:tracePt t="19336" x="5700713" y="4489450"/>
          <p14:tracePt t="19342" x="5700713" y="4521200"/>
          <p14:tracePt t="19350" x="5700713" y="4594225"/>
          <p14:tracePt t="19360" x="5653088" y="4706938"/>
          <p14:tracePt t="19367" x="5611813" y="4762500"/>
          <p14:tracePt t="19374" x="5540375" y="4811713"/>
          <p14:tracePt t="19383" x="5467350" y="4867275"/>
          <p14:tracePt t="19391" x="5362575" y="4908550"/>
          <p14:tracePt t="19401" x="5168900" y="4956175"/>
          <p14:tracePt t="19407" x="4991100" y="4964113"/>
          <p14:tracePt t="19416" x="4749800" y="4964113"/>
          <p14:tracePt t="19423" x="4297363" y="4964113"/>
          <p14:tracePt t="19432" x="4129088" y="4908550"/>
          <p14:tracePt t="19439" x="3830638" y="4811713"/>
          <p14:tracePt t="19449" x="3717925" y="4762500"/>
          <p14:tracePt t="19455" x="3498850" y="4665663"/>
          <p14:tracePt t="19466" x="3419475" y="4618038"/>
          <p14:tracePt t="19473" x="3297238" y="4537075"/>
          <p14:tracePt t="19482" x="3209925" y="4456113"/>
          <p14:tracePt t="19487" x="3192463" y="4432300"/>
          <p14:tracePt t="19499" x="3152775" y="4384675"/>
          <p14:tracePt t="19503" x="3121025" y="4351338"/>
          <p14:tracePt t="19511" x="3113088" y="4335463"/>
          <p14:tracePt t="19520" x="3113088" y="4311650"/>
          <p14:tracePt t="19533" x="3113088" y="4303713"/>
          <p14:tracePt t="19544" x="3121025" y="4303713"/>
          <p14:tracePt t="19552" x="3168650" y="4303713"/>
          <p14:tracePt t="19562" x="3241675" y="4303713"/>
          <p14:tracePt t="19569" x="3314700" y="4311650"/>
          <p14:tracePt t="19576" x="3411538" y="4351338"/>
          <p14:tracePt t="19584" x="3524250" y="4384675"/>
          <p14:tracePt t="19592" x="3660775" y="4400550"/>
          <p14:tracePt t="19603" x="3765550" y="4448175"/>
          <p14:tracePt t="19608" x="3805238" y="4464050"/>
          <p14:tracePt t="19616" x="3943350" y="4552950"/>
          <p14:tracePt t="19624" x="3975100" y="4584700"/>
          <p14:tracePt t="19632" x="4024313" y="4625975"/>
          <p14:tracePt t="19641" x="4032250" y="4649788"/>
          <p14:tracePt t="19648" x="4071938" y="4714875"/>
          <p14:tracePt t="19658" x="4071938" y="4754563"/>
          <p14:tracePt t="19665" x="4071938" y="4794250"/>
          <p14:tracePt t="19675" x="4048125" y="4827588"/>
          <p14:tracePt t="19682" x="3975100" y="4875213"/>
          <p14:tracePt t="19691" x="3862388" y="4908550"/>
          <p14:tracePt t="19699" x="3709988" y="4924425"/>
          <p14:tracePt t="19708" x="3524250" y="4948238"/>
          <p14:tracePt t="19713" x="3322638" y="4956175"/>
          <p14:tracePt t="19724" x="3217863" y="4956175"/>
          <p14:tracePt t="19732" x="3032125" y="4956175"/>
          <p14:tracePt t="19742" x="2862263" y="4956175"/>
          <p14:tracePt t="19747" x="2717800" y="4956175"/>
          <p14:tracePt t="19753" x="2644775" y="4948238"/>
          <p14:tracePt t="19764" x="2443163" y="4908550"/>
          <p14:tracePt t="19773" x="2386013" y="4899025"/>
          <p14:tracePt t="19778" x="2306638" y="4875213"/>
          <p14:tracePt t="19785" x="2225675" y="4867275"/>
          <p14:tracePt t="19793" x="2168525" y="4851400"/>
          <p14:tracePt t="19804" x="2112963" y="4843463"/>
          <p14:tracePt t="19809" x="2063750" y="4827588"/>
          <p14:tracePt t="19818" x="2047875" y="4827588"/>
          <p14:tracePt t="19825" x="1974850" y="4811713"/>
          <p14:tracePt t="19836" x="1958975" y="4811713"/>
          <p14:tracePt t="19842" x="1943100" y="4803775"/>
          <p14:tracePt t="19850" x="1911350" y="4803775"/>
          <p14:tracePt t="19858" x="1895475" y="4794250"/>
          <p14:tracePt t="19866" x="1870075" y="4794250"/>
          <p14:tracePt t="19874" x="1854200" y="4778375"/>
          <p14:tracePt t="19883" x="1846263" y="4778375"/>
          <p14:tracePt t="19890" x="1838325" y="4778375"/>
          <p14:tracePt t="19899" x="1838325" y="4770438"/>
          <p14:tracePt t="19906" x="1822450" y="4770438"/>
          <p14:tracePt t="19948" x="1846263" y="4762500"/>
          <p14:tracePt t="19956" x="1862138" y="4762500"/>
          <p14:tracePt t="19966" x="1878013" y="4762500"/>
          <p14:tracePt t="19970" x="1911350" y="4754563"/>
          <p14:tracePt t="19978" x="1943100" y="4754563"/>
          <p14:tracePt t="19986" x="1974850" y="4754563"/>
          <p14:tracePt t="20000" x="2016125" y="4754563"/>
          <p14:tracePt t="20003" x="2063750" y="4754563"/>
          <p14:tracePt t="20011" x="2160588" y="4754563"/>
          <p14:tracePt t="20019" x="2225675" y="4754563"/>
          <p14:tracePt t="20033" x="2322513" y="4746625"/>
          <p14:tracePt t="20039" x="2443163" y="4722813"/>
          <p14:tracePt t="20049" x="2579688" y="4706938"/>
          <p14:tracePt t="20057" x="2725738" y="4673600"/>
          <p14:tracePt t="20066" x="2878138" y="4657725"/>
          <p14:tracePt t="20073" x="3040063" y="4641850"/>
          <p14:tracePt t="20083" x="3338513" y="4610100"/>
          <p14:tracePt t="20091" x="3459163" y="4610100"/>
          <p14:tracePt t="20100" x="3508375" y="4610100"/>
          <p14:tracePt t="20107" x="3613150" y="4610100"/>
          <p14:tracePt t="20116" x="3700463" y="4610100"/>
          <p14:tracePt t="20123" x="3854450" y="4610100"/>
          <p14:tracePt t="20133" x="3943350" y="4618038"/>
          <p14:tracePt t="20139" x="4048125" y="4625975"/>
          <p14:tracePt t="20150" x="4168775" y="4625975"/>
          <p14:tracePt t="20156" x="4289425" y="4625975"/>
          <p14:tracePt t="20166" x="4427538" y="4641850"/>
          <p14:tracePt t="20173" x="4564063" y="4657725"/>
          <p14:tracePt t="20182" x="4700588" y="4699000"/>
          <p14:tracePt t="20188" x="4821238" y="4722813"/>
          <p14:tracePt t="20199" x="4870450" y="4746625"/>
          <p14:tracePt t="20204" x="4967288" y="4770438"/>
          <p14:tracePt t="20212" x="5056188" y="4803775"/>
          <p14:tracePt t="20220" x="5119688" y="4811713"/>
          <p14:tracePt t="20240" x="5168900" y="4819650"/>
          <p14:tracePt t="20241" x="5216525" y="4827588"/>
          <p14:tracePt t="20249" x="5265738" y="4827588"/>
          <p14:tracePt t="20253" x="5313363" y="4827588"/>
          <p14:tracePt t="20263" x="5354638" y="4819650"/>
          <p14:tracePt t="20268" x="5394325" y="4811713"/>
          <p14:tracePt t="20276" x="5443538" y="4794250"/>
          <p14:tracePt t="20284" x="5507038" y="4778375"/>
          <p14:tracePt t="20295" x="5548313" y="4770438"/>
          <p14:tracePt t="20300" x="5611813" y="4770438"/>
          <p14:tracePt t="20308" x="5653088" y="4762500"/>
          <p14:tracePt t="20316" x="5668963" y="4762500"/>
          <p14:tracePt t="20324" x="5700713" y="4762500"/>
          <p14:tracePt t="20333" x="5732463" y="4762500"/>
          <p14:tracePt t="20341" x="5749925" y="4762500"/>
          <p14:tracePt t="20349" x="5781675" y="4762500"/>
          <p14:tracePt t="20357" x="5797550" y="4762500"/>
          <p14:tracePt t="20367" x="5821363" y="4762500"/>
          <p14:tracePt t="20373" x="5829300" y="4754563"/>
          <p14:tracePt t="20383" x="5837238" y="4754563"/>
          <p14:tracePt t="20389" x="5854700" y="4754563"/>
          <p14:tracePt t="20402" x="5870575" y="4754563"/>
          <p14:tracePt t="20407" x="5878513" y="4746625"/>
          <p14:tracePt t="20416" x="5886450" y="4746625"/>
          <p14:tracePt t="20423" x="5894388" y="4746625"/>
          <p14:tracePt t="20437" x="5902325" y="4738688"/>
          <p14:tracePt t="20445" x="5910263" y="4738688"/>
          <p14:tracePt t="20453" x="5926138" y="4738688"/>
          <p14:tracePt t="20461" x="5926138" y="4722813"/>
          <p14:tracePt t="20469" x="5934075" y="4722813"/>
          <p14:tracePt t="20665" x="5959475" y="4722813"/>
          <p14:tracePt t="20671" x="5999163" y="4722813"/>
          <p14:tracePt t="20678" x="6056313" y="4722813"/>
          <p14:tracePt t="20687" x="6103938" y="4722813"/>
          <p14:tracePt t="20698" x="6161088" y="4722813"/>
          <p14:tracePt t="20703" x="6232525" y="4722813"/>
          <p14:tracePt t="20711" x="6297613" y="4722813"/>
          <p14:tracePt t="20719" x="6370638" y="4746625"/>
          <p14:tracePt t="20731" x="6491288" y="4770438"/>
          <p14:tracePt t="20737" x="6546850" y="4794250"/>
          <p14:tracePt t="20743" x="6619875" y="4811713"/>
          <p14:tracePt t="20751" x="6651625" y="4819650"/>
          <p14:tracePt t="20760" x="6700838" y="4827588"/>
          <p14:tracePt t="20767" x="6724650" y="4851400"/>
          <p14:tracePt t="20775" x="6748463" y="4851400"/>
          <p14:tracePt t="20783" x="6765925" y="4859338"/>
          <p14:tracePt t="20800" x="6765925" y="4867275"/>
          <p14:tracePt t="20807" x="6773863" y="4867275"/>
          <p14:tracePt t="20976" x="6773863" y="4875213"/>
          <p14:tracePt t="20985" x="6773863" y="4891088"/>
          <p14:tracePt t="20995" x="6773863" y="4899025"/>
          <p14:tracePt t="21001" x="6773863" y="4908550"/>
          <p14:tracePt t="21009" x="6773863" y="4916488"/>
          <p14:tracePt t="21017" x="6773863" y="4924425"/>
          <p14:tracePt t="21027" x="6773863" y="4932363"/>
          <p14:tracePt t="21041" x="6773863" y="4948238"/>
          <p14:tracePt t="21137" x="6773863" y="4956175"/>
          <p14:tracePt t="21145" x="6773863" y="4964113"/>
          <p14:tracePt t="21153" x="6773863" y="4972050"/>
          <p14:tracePt t="21165" x="6773863" y="4979988"/>
          <p14:tracePt t="21171" x="6765925" y="4995863"/>
          <p14:tracePt t="21178" x="6765925" y="5003800"/>
          <p14:tracePt t="23537" x="6773863" y="5003800"/>
          <p14:tracePt t="23545" x="6781800" y="5003800"/>
          <p14:tracePt t="23554" x="6797675" y="5021263"/>
          <p14:tracePt t="23561" x="6813550" y="5029200"/>
          <p14:tracePt t="23569" x="6821488" y="5037138"/>
          <p14:tracePt t="23577" x="6853238" y="5060950"/>
          <p14:tracePt t="23585" x="6878638" y="5076825"/>
          <p14:tracePt t="23601" x="6902450" y="5108575"/>
          <p14:tracePt t="23609" x="6918325" y="5126038"/>
          <p14:tracePt t="23617" x="6926263" y="5157788"/>
          <p14:tracePt t="23625" x="6926263" y="5165725"/>
          <p14:tracePt t="23634" x="6926263" y="5173663"/>
          <p14:tracePt t="23641" x="6926263" y="5189538"/>
          <p14:tracePt t="23650" x="6926263" y="5205413"/>
          <p14:tracePt t="23658" x="6918325" y="5213350"/>
          <p14:tracePt t="23667" x="6910388" y="5213350"/>
          <p14:tracePt t="23673" x="6886575" y="5221288"/>
          <p14:tracePt t="23683" x="6878638" y="5221288"/>
          <p14:tracePt t="23691" x="6870700" y="5221288"/>
          <p14:tracePt t="23700" x="6862763" y="5221288"/>
          <p14:tracePt t="23707" x="6853238" y="5221288"/>
          <p14:tracePt t="23716" x="6837363" y="5221288"/>
          <p14:tracePt t="23735" x="6829425" y="5221288"/>
          <p14:tracePt t="23740" x="6813550" y="5221288"/>
          <p14:tracePt t="23750" x="6805613" y="5221288"/>
          <p14:tracePt t="23758" x="6781800" y="5221288"/>
          <p14:tracePt t="23766" x="6773863" y="5221288"/>
          <p14:tracePt t="23773" x="6757988" y="5221288"/>
          <p14:tracePt t="23783" x="6732588" y="5221288"/>
          <p14:tracePt t="23790" x="6724650" y="5230813"/>
          <p14:tracePt t="23802" x="6708775" y="5230813"/>
          <p14:tracePt t="23803" x="6684963" y="5230813"/>
          <p14:tracePt t="23810" x="6677025" y="5230813"/>
          <p14:tracePt t="23825" x="6669088" y="5230813"/>
          <p14:tracePt t="23832" x="6661150" y="5221288"/>
          <p14:tracePt t="23841" x="6651625" y="5213350"/>
          <p14:tracePt t="23860" x="6643688" y="5189538"/>
          <p14:tracePt t="24358" x="6651625" y="5189538"/>
          <p14:tracePt t="24366" x="6700838" y="5189538"/>
          <p14:tracePt t="24374" x="6748463" y="5221288"/>
          <p14:tracePt t="24382" x="6797675" y="5254625"/>
          <p14:tracePt t="24391" x="6837363" y="5310188"/>
          <p14:tracePt t="24398" x="6878638" y="5359400"/>
          <p14:tracePt t="24407" x="6918325" y="5422900"/>
          <p14:tracePt t="24415" x="6958013" y="5495925"/>
          <p14:tracePt t="24424" x="6991350" y="5568950"/>
          <p14:tracePt t="24432" x="7038975" y="5697538"/>
          <p14:tracePt t="24441" x="7088188" y="5826125"/>
          <p14:tracePt t="24447" x="7112000" y="5946775"/>
          <p14:tracePt t="24458" x="7119938" y="6084888"/>
          <p14:tracePt t="24462" x="7119938" y="6213475"/>
          <p14:tracePt t="24470" x="7119938" y="6342063"/>
          <p14:tracePt t="24478" x="7119938" y="6391275"/>
          <p14:tracePt t="24491" x="7080250" y="6486525"/>
          <p14:tracePt t="24495" x="7046913" y="6567488"/>
          <p14:tracePt t="24502" x="7007225" y="6640513"/>
          <p14:tracePt t="24510" x="6918325" y="6737350"/>
          <p14:tracePt t="24524" x="6837363" y="6784975"/>
          <p14:tracePt t="24528" x="6684963" y="6842125"/>
          <p14:tracePt t="24535" x="6556375" y="6850063"/>
          <p14:tracePt t="24543" x="6370638" y="6850063"/>
          <p14:tracePt t="24551" x="6161088" y="6850063"/>
          <p14:tracePt t="24559" x="6080125" y="6826250"/>
          <p14:tracePt t="24567" x="6007100" y="6810375"/>
          <p14:tracePt t="24575" x="5959475" y="6800850"/>
          <p14:tracePt t="24583" x="5894388" y="6784975"/>
          <p14:tracePt t="24591" x="5837238" y="6761163"/>
          <p14:tracePt t="24599" x="5797550" y="6753225"/>
          <p14:tracePt t="24608" x="5781675" y="6745288"/>
          <p14:tracePt t="24615" x="5765800" y="6745288"/>
          <p14:tracePt t="24631" x="5749925" y="6745288"/>
          <p14:tracePt t="24657" x="5749925" y="6761163"/>
          <p14:tracePt t="24664" x="5749925" y="6769100"/>
          <p14:tracePt t="24675" x="5749925" y="6800850"/>
          <p14:tracePt t="24681" x="5749925" y="6826250"/>
        </p14:tracePtLst>
      </p14:laserTraceLst>
    </p:ext>
  </p:extLs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48EC9-C1DE-EBEE-AFC6-5E9799F77B4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Down Stream Evaluation (DNA Modeling)</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52FCB755-B7D3-77EC-BB12-CF3FE37DE36F}"/>
              </a:ext>
            </a:extLst>
          </p:cNvPr>
          <p:cNvPicPr>
            <a:picLocks noGrp="1" noChangeAspect="1"/>
          </p:cNvPicPr>
          <p:nvPr>
            <p:ph idx="1"/>
          </p:nvPr>
        </p:nvPicPr>
        <p:blipFill>
          <a:blip r:embed="rId2"/>
          <a:stretch>
            <a:fillRect/>
          </a:stretch>
        </p:blipFill>
        <p:spPr>
          <a:xfrm>
            <a:off x="4864608" y="743197"/>
            <a:ext cx="6846363" cy="5220352"/>
          </a:xfrm>
          <a:prstGeom prst="rect">
            <a:avLst/>
          </a:prstGeom>
        </p:spPr>
      </p:pic>
    </p:spTree>
    <p:extLst>
      <p:ext uri="{BB962C8B-B14F-4D97-AF65-F5344CB8AC3E}">
        <p14:creationId xmlns:p14="http://schemas.microsoft.com/office/powerpoint/2010/main" val="106413378"/>
      </p:ext>
    </p:extLst>
  </p:cSld>
  <p:clrMapOvr>
    <a:masterClrMapping/>
  </p:clrMapOvr>
  <mc:AlternateContent xmlns:mc="http://schemas.openxmlformats.org/markup-compatibility/2006" xmlns:p14="http://schemas.microsoft.com/office/powerpoint/2010/main">
    <mc:Choice Requires="p14">
      <p:transition spd="slow" p14:dur="2000" advTm="35230"/>
    </mc:Choice>
    <mc:Fallback xmlns="">
      <p:transition spd="slow" advTm="35230"/>
    </mc:Fallback>
  </mc:AlternateContent>
  <p:extLst>
    <p:ext uri="{3A86A75C-4F4B-4683-9AE1-C65F6400EC91}">
      <p14:laserTraceLst xmlns:p14="http://schemas.microsoft.com/office/powerpoint/2010/main">
        <p14:tracePtLst>
          <p14:tracePt t="436" x="5394325" y="6826250"/>
          <p14:tracePt t="444" x="5418138" y="6769100"/>
          <p14:tracePt t="452" x="5426075" y="6745288"/>
          <p14:tracePt t="459" x="5434013" y="6705600"/>
          <p14:tracePt t="468" x="5443538" y="6664325"/>
          <p14:tracePt t="474" x="5459413" y="6640513"/>
          <p14:tracePt t="484" x="5459413" y="6632575"/>
          <p14:tracePt t="491" x="5467350" y="6608763"/>
          <p14:tracePt t="496" x="5475288" y="6600825"/>
          <p14:tracePt t="506" x="5475288" y="6591300"/>
          <p14:tracePt t="510" x="5491163" y="6567488"/>
          <p14:tracePt t="518" x="5507038" y="6559550"/>
          <p14:tracePt t="528" x="5514975" y="6551613"/>
          <p14:tracePt t="535" x="5530850" y="6535738"/>
          <p14:tracePt t="543" x="5548313" y="6511925"/>
          <p14:tracePt t="551" x="5572125" y="6496050"/>
          <p14:tracePt t="561" x="5580063" y="6478588"/>
          <p14:tracePt t="567" x="5588000" y="6454775"/>
          <p14:tracePt t="575" x="5595938" y="6446838"/>
          <p14:tracePt t="584" x="5611813" y="6430963"/>
          <p14:tracePt t="848" x="5588000" y="6430963"/>
          <p14:tracePt t="857" x="5491163" y="6407150"/>
          <p14:tracePt t="867" x="5378450" y="6357938"/>
          <p14:tracePt t="873" x="5160963" y="6253163"/>
          <p14:tracePt t="883" x="4959350" y="6148388"/>
          <p14:tracePt t="890" x="4548188" y="5954713"/>
          <p14:tracePt t="900" x="4225925" y="5778500"/>
          <p14:tracePt t="905" x="3838575" y="5545138"/>
          <p14:tracePt t="916" x="3443288" y="5286375"/>
          <p14:tracePt t="921" x="3265488" y="5157788"/>
          <p14:tracePt t="933" x="2974975" y="4908550"/>
          <p14:tracePt t="937" x="2878138" y="4794250"/>
          <p14:tracePt t="945" x="2693988" y="4560888"/>
          <p14:tracePt t="953" x="2459038" y="4206875"/>
          <p14:tracePt t="967" x="2395538" y="3997325"/>
          <p14:tracePt t="971" x="2386013" y="3892550"/>
          <p14:tracePt t="977" x="2362200" y="3570288"/>
          <p14:tracePt t="985" x="2362200" y="3465513"/>
          <p14:tracePt t="994" x="2362200" y="3279775"/>
          <p14:tracePt t="1001" x="2395538" y="3119438"/>
          <p14:tracePt t="1009" x="2435225" y="2981325"/>
          <p14:tracePt t="1017" x="2492375" y="2852738"/>
          <p14:tracePt t="1026" x="2524125" y="2813050"/>
          <p14:tracePt t="1034" x="2571750" y="2716213"/>
          <p14:tracePt t="1042" x="2628900" y="2659063"/>
          <p14:tracePt t="1050" x="2733675" y="2562225"/>
          <p14:tracePt t="1058" x="2773363" y="2546350"/>
          <p14:tracePt t="1067" x="2838450" y="2514600"/>
          <p14:tracePt t="1074" x="2903538" y="2498725"/>
          <p14:tracePt t="1083" x="2959100" y="2473325"/>
          <p14:tracePt t="1091" x="3016250" y="2473325"/>
          <p14:tracePt t="1100" x="3040063" y="2473325"/>
          <p14:tracePt t="1107" x="3079750" y="2473325"/>
          <p14:tracePt t="1116" x="3105150" y="2473325"/>
          <p14:tracePt t="1124" x="3121025" y="2473325"/>
          <p14:tracePt t="1133" x="3136900" y="2473325"/>
          <p14:tracePt t="1139" x="3144838" y="2473325"/>
          <p14:tracePt t="1150" x="3152775" y="2473325"/>
          <p14:tracePt t="1194" x="3152775" y="2490788"/>
          <p14:tracePt t="1203" x="3136900" y="2490788"/>
          <p14:tracePt t="1211" x="3121025" y="2490788"/>
          <p14:tracePt t="1219" x="3113088" y="2498725"/>
          <p14:tracePt t="1227" x="3105150" y="2498725"/>
          <p14:tracePt t="1235" x="3095625" y="2506663"/>
          <p14:tracePt t="1261" x="3095625" y="2514600"/>
          <p14:tracePt t="1267" x="3095625" y="2522538"/>
          <p14:tracePt t="1275" x="3095625" y="2538413"/>
          <p14:tracePt t="1283" x="3136900" y="2570163"/>
          <p14:tracePt t="1292" x="3160713" y="2611438"/>
          <p14:tracePt t="1299" x="3201988" y="2667000"/>
          <p14:tracePt t="1308" x="3241675" y="2747963"/>
          <p14:tracePt t="1315" x="3257550" y="2771775"/>
          <p14:tracePt t="1328" x="3297238" y="2844800"/>
          <p14:tracePt t="1333" x="3322638" y="2909888"/>
          <p14:tracePt t="1341" x="3362325" y="2957513"/>
          <p14:tracePt t="1347" x="3394075" y="3005138"/>
          <p14:tracePt t="1358" x="3419475" y="3038475"/>
          <p14:tracePt t="1364" x="3459163" y="3070225"/>
          <p14:tracePt t="1375" x="3498850" y="3086100"/>
          <p14:tracePt t="1381" x="3532188" y="3109913"/>
          <p14:tracePt t="1391" x="3556000" y="3119438"/>
          <p14:tracePt t="1396" x="3579813" y="3127375"/>
          <p14:tracePt t="1404" x="3613150" y="3135313"/>
          <p14:tracePt t="1412" x="3652838" y="3167063"/>
          <p14:tracePt t="1425" x="3668713" y="3182938"/>
          <p14:tracePt t="1429" x="3676650" y="3214688"/>
          <p14:tracePt t="1436" x="3684588" y="3240088"/>
          <p14:tracePt t="1448" x="3684588" y="3271838"/>
          <p14:tracePt t="1452" x="3684588" y="3311525"/>
          <p14:tracePt t="1460" x="3684588" y="3360738"/>
          <p14:tracePt t="1468" x="3684588" y="3408363"/>
          <p14:tracePt t="1476" x="3684588" y="3449638"/>
          <p14:tracePt t="1484" x="3684588" y="3497263"/>
          <p14:tracePt t="1492" x="3684588" y="3546475"/>
          <p14:tracePt t="1500" x="3684588" y="3602038"/>
          <p14:tracePt t="1509" x="3684588" y="3667125"/>
          <p14:tracePt t="1519" x="3684588" y="3756025"/>
          <p14:tracePt t="1525" x="3684588" y="3795713"/>
          <p14:tracePt t="1533" x="3684588" y="3868738"/>
          <p14:tracePt t="1541" x="3684588" y="3932238"/>
          <p14:tracePt t="1550" x="3684588" y="3989388"/>
          <p14:tracePt t="1557" x="3684588" y="4037013"/>
          <p14:tracePt t="1566" x="3668713" y="4060825"/>
          <p14:tracePt t="3996" x="3629025" y="4005263"/>
          <p14:tracePt t="4004" x="3595688" y="3948113"/>
          <p14:tracePt t="4017" x="3563938" y="3900488"/>
          <p14:tracePt t="4022" x="3532188" y="3843338"/>
          <p14:tracePt t="4028" x="3516313" y="3795713"/>
          <p14:tracePt t="4036" x="3508375" y="3738563"/>
          <p14:tracePt t="4051" x="3508375" y="3683000"/>
          <p14:tracePt t="4057" x="3508375" y="3625850"/>
          <p14:tracePt t="4067" x="3516313" y="3489325"/>
          <p14:tracePt t="4071" x="3595688" y="3344863"/>
          <p14:tracePt t="4079" x="3725863" y="3182938"/>
          <p14:tracePt t="4086" x="3894138" y="3014663"/>
          <p14:tracePt t="4092" x="4121150" y="2852738"/>
          <p14:tracePt t="4100" x="4386263" y="2700338"/>
          <p14:tracePt t="4117" x="4902200" y="2506663"/>
          <p14:tracePt t="4124" x="5014913" y="2490788"/>
          <p14:tracePt t="4133" x="5224463" y="2441575"/>
          <p14:tracePt t="4141" x="5418138" y="2417763"/>
          <p14:tracePt t="4150" x="5483225" y="2417763"/>
          <p14:tracePt t="4157" x="5611813" y="2417763"/>
          <p14:tracePt t="4166" x="5716588" y="2417763"/>
          <p14:tracePt t="4175" x="5789613" y="2417763"/>
          <p14:tracePt t="4183" x="5854700" y="2441575"/>
          <p14:tracePt t="4189" x="5902325" y="2473325"/>
          <p14:tracePt t="4200" x="5951538" y="2506663"/>
          <p14:tracePt t="4207" x="5991225" y="2538413"/>
          <p14:tracePt t="4216" x="5999163" y="2546350"/>
          <p14:tracePt t="4221" x="6022975" y="2570163"/>
          <p14:tracePt t="4229" x="6030913" y="2595563"/>
          <p14:tracePt t="4238" x="6038850" y="2603500"/>
          <p14:tracePt t="4245" x="6048375" y="2611438"/>
          <p14:tracePt t="4261" x="6048375" y="2619375"/>
          <p14:tracePt t="4278" x="6038850" y="2619375"/>
          <p14:tracePt t="4479" x="6056313" y="2619375"/>
          <p14:tracePt t="4487" x="6103938" y="2619375"/>
          <p14:tracePt t="4495" x="6153150" y="2603500"/>
          <p14:tracePt t="4508" x="6208713" y="2595563"/>
          <p14:tracePt t="4513" x="6265863" y="2578100"/>
          <p14:tracePt t="4519" x="6321425" y="2570163"/>
          <p14:tracePt t="4527" x="6450013" y="2546350"/>
          <p14:tracePt t="4535" x="6564313" y="2522538"/>
          <p14:tracePt t="4543" x="6700838" y="2498725"/>
          <p14:tracePt t="4551" x="6757988" y="2490788"/>
          <p14:tracePt t="4559" x="6870700" y="2465388"/>
          <p14:tracePt t="4567" x="6958013" y="2457450"/>
          <p14:tracePt t="4578" x="7031038" y="2449513"/>
          <p14:tracePt t="4584" x="7096125" y="2441575"/>
          <p14:tracePt t="4591" x="7119938" y="2441575"/>
          <p14:tracePt t="4599" x="7159625" y="2441575"/>
          <p14:tracePt t="4608" x="7192963" y="2441575"/>
          <p14:tracePt t="4616" x="7216775" y="2441575"/>
          <p14:tracePt t="4624" x="7232650" y="2441575"/>
          <p14:tracePt t="4632" x="7248525" y="2441575"/>
          <p14:tracePt t="4648" x="7265988" y="2441575"/>
          <p14:tracePt t="4674" x="7273925" y="2441575"/>
          <p14:tracePt t="4752" x="7281863" y="2441575"/>
          <p14:tracePt t="4760" x="7281863" y="2449513"/>
          <p14:tracePt t="4769" x="7281863" y="2457450"/>
          <p14:tracePt t="4779" x="7281863" y="2465388"/>
          <p14:tracePt t="4785" x="7289800" y="2473325"/>
          <p14:tracePt t="4793" x="7289800" y="2490788"/>
          <p14:tracePt t="4812" x="7297738" y="2498725"/>
          <p14:tracePt t="4833" x="7297738" y="2506663"/>
          <p14:tracePt t="4865" x="7305675" y="2506663"/>
          <p14:tracePt t="4905" x="7321550" y="2506663"/>
          <p14:tracePt t="4922" x="7329488" y="2506663"/>
          <p14:tracePt t="5920" x="7329488" y="2514600"/>
          <p14:tracePt t="5928" x="7321550" y="2514600"/>
          <p14:tracePt t="5946" x="7305675" y="2514600"/>
          <p14:tracePt t="5952" x="7297738" y="2514600"/>
          <p14:tracePt t="5960" x="7281863" y="2522538"/>
          <p14:tracePt t="5968" x="7273925" y="2538413"/>
          <p14:tracePt t="5977" x="7248525" y="2538413"/>
          <p14:tracePt t="5984" x="7224713" y="2546350"/>
          <p14:tracePt t="5992" x="7192963" y="2554288"/>
          <p14:tracePt t="6000" x="7169150" y="2554288"/>
          <p14:tracePt t="6011" x="7143750" y="2562225"/>
          <p14:tracePt t="6017" x="7119938" y="2562225"/>
          <p14:tracePt t="6024" x="7096125" y="2570163"/>
          <p14:tracePt t="6033" x="7080250" y="2570163"/>
          <p14:tracePt t="6040" x="7064375" y="2570163"/>
          <p14:tracePt t="6050" x="7038975" y="2570163"/>
          <p14:tracePt t="6056" x="7031038" y="2578100"/>
          <p14:tracePt t="6066" x="7023100" y="2578100"/>
          <p14:tracePt t="6073" x="7015163" y="2578100"/>
          <p14:tracePt t="6083" x="7007225" y="2578100"/>
          <p14:tracePt t="6090" x="6991350" y="2578100"/>
          <p14:tracePt t="6100" x="6983413" y="2578100"/>
          <p14:tracePt t="6106" x="6975475" y="2595563"/>
          <p14:tracePt t="6116" x="6967538" y="2595563"/>
          <p14:tracePt t="6121" x="6958013" y="2595563"/>
          <p14:tracePt t="6129" x="6942138" y="2603500"/>
          <p14:tracePt t="6137" x="6934200" y="2603500"/>
          <p14:tracePt t="6150" x="6926263" y="2603500"/>
          <p14:tracePt t="6161" x="6918325" y="2603500"/>
          <p14:tracePt t="6193" x="6918325" y="2611438"/>
          <p14:tracePt t="6201" x="6910388" y="2611438"/>
          <p14:tracePt t="6212" x="6902450" y="2611438"/>
          <p14:tracePt t="6218" x="6886575" y="2611438"/>
          <p14:tracePt t="6226" x="6878638" y="2611438"/>
          <p14:tracePt t="6234" x="6870700" y="2611438"/>
          <p14:tracePt t="6244" x="6853238" y="2611438"/>
          <p14:tracePt t="6250" x="6837363" y="2611438"/>
          <p14:tracePt t="6258" x="6829425" y="2611438"/>
          <p14:tracePt t="6266" x="6821488" y="2611438"/>
          <p14:tracePt t="6282" x="6813550" y="2611438"/>
          <p14:tracePt t="6620" x="6805613" y="2611438"/>
          <p14:tracePt t="6628" x="6757988" y="2611438"/>
          <p14:tracePt t="6636" x="6677025" y="2611438"/>
          <p14:tracePt t="6644" x="6596063" y="2611438"/>
          <p14:tracePt t="6654" x="6475413" y="2611438"/>
          <p14:tracePt t="6660" x="6386513" y="2611438"/>
          <p14:tracePt t="6668" x="6321425" y="2611438"/>
          <p14:tracePt t="6676" x="6232525" y="2611438"/>
          <p14:tracePt t="6686" x="6143625" y="2611438"/>
          <p14:tracePt t="6692" x="6111875" y="2611438"/>
          <p14:tracePt t="6701" x="6048375" y="2611438"/>
          <p14:tracePt t="6708" x="6007100" y="2611438"/>
          <p14:tracePt t="6719" x="5975350" y="2611438"/>
          <p14:tracePt t="6725" x="5951538" y="2611438"/>
          <p14:tracePt t="6733" x="5902325" y="2611438"/>
          <p14:tracePt t="6741" x="5878513" y="2611438"/>
          <p14:tracePt t="6749" x="5846763" y="2611438"/>
          <p14:tracePt t="6758" x="5821363" y="2611438"/>
          <p14:tracePt t="6765" x="5781675" y="2611438"/>
          <p14:tracePt t="6775" x="5741988" y="2611438"/>
          <p14:tracePt t="6782" x="5716588" y="2611438"/>
          <p14:tracePt t="6791" x="5684838" y="2603500"/>
          <p14:tracePt t="6799" x="5653088" y="2595563"/>
          <p14:tracePt t="6808" x="5635625" y="2595563"/>
          <p14:tracePt t="6814" x="5627688" y="2578100"/>
          <p14:tracePt t="6825" x="5619750" y="2578100"/>
          <p14:tracePt t="6837" x="5611813" y="2578100"/>
          <p14:tracePt t="7048" x="5611813" y="2570163"/>
          <p14:tracePt t="7071" x="5619750" y="2570163"/>
          <p14:tracePt t="7087" x="5627688" y="2570163"/>
          <p14:tracePt t="7120" x="5635625" y="2570163"/>
          <p14:tracePt t="7127" x="5635625" y="2562225"/>
          <p14:tracePt t="7167" x="5645150" y="2562225"/>
          <p14:tracePt t="7176" x="5645150" y="2554288"/>
          <p14:tracePt t="7184" x="5653088" y="2554288"/>
          <p14:tracePt t="7192" x="5668963" y="2546350"/>
          <p14:tracePt t="7208" x="5676900" y="2538413"/>
          <p14:tracePt t="7225" x="5684838" y="2538413"/>
          <p14:tracePt t="7296" x="5684838" y="2522538"/>
          <p14:tracePt t="7315" x="5700713" y="2522538"/>
          <p14:tracePt t="7321" x="5716588" y="2514600"/>
          <p14:tracePt t="7329" x="5724525" y="2514600"/>
          <p14:tracePt t="7338" x="5741988" y="2506663"/>
          <p14:tracePt t="7345" x="5749925" y="2498725"/>
          <p14:tracePt t="7355" x="5773738" y="2498725"/>
          <p14:tracePt t="7361" x="5781675" y="2498725"/>
          <p14:tracePt t="7370" x="5797550" y="2498725"/>
          <p14:tracePt t="7377" x="5821363" y="2498725"/>
          <p14:tracePt t="7388" x="5837238" y="2498725"/>
          <p14:tracePt t="7393" x="5870575" y="2498725"/>
          <p14:tracePt t="7404" x="5894388" y="2498725"/>
          <p14:tracePt t="7411" x="5926138" y="2506663"/>
          <p14:tracePt t="7420" x="5959475" y="2506663"/>
          <p14:tracePt t="7427" x="6007100" y="2514600"/>
          <p14:tracePt t="7433" x="6056313" y="2514600"/>
          <p14:tracePt t="7441" x="6103938" y="2522538"/>
          <p14:tracePt t="7454" x="6135688" y="2522538"/>
          <p14:tracePt t="7458" x="6169025" y="2522538"/>
          <p14:tracePt t="7465" x="6208713" y="2522538"/>
          <p14:tracePt t="7473" x="6240463" y="2522538"/>
          <p14:tracePt t="7488" x="6265863" y="2522538"/>
          <p14:tracePt t="7492" x="6281738" y="2522538"/>
          <p14:tracePt t="7498" x="6297613" y="2522538"/>
          <p14:tracePt t="7505" x="6313488" y="2522538"/>
          <p14:tracePt t="7521" x="6321425" y="2522538"/>
          <p14:tracePt t="7525" x="6337300" y="2522538"/>
          <p14:tracePt t="7531" x="6345238" y="2522538"/>
          <p14:tracePt t="7538" x="6354763" y="2522538"/>
          <p14:tracePt t="7546" x="6362700" y="2514600"/>
          <p14:tracePt t="7555" x="6386513" y="2514600"/>
          <p14:tracePt t="7562" x="6394450" y="2514600"/>
          <p14:tracePt t="7571" x="6402388" y="2514600"/>
          <p14:tracePt t="7581" x="6418263" y="2514600"/>
          <p14:tracePt t="7588" x="6426200" y="2514600"/>
          <p14:tracePt t="7594" x="6442075" y="2514600"/>
          <p14:tracePt t="7604" x="6450013" y="2514600"/>
          <p14:tracePt t="7820" x="6459538" y="2514600"/>
          <p14:tracePt t="7828" x="6475413" y="2514600"/>
          <p14:tracePt t="7836" x="6491288" y="2514600"/>
          <p14:tracePt t="7844" x="6507163" y="2514600"/>
          <p14:tracePt t="7854" x="6523038" y="2514600"/>
          <p14:tracePt t="7860" x="6556375" y="2514600"/>
          <p14:tracePt t="7868" x="6580188" y="2514600"/>
          <p14:tracePt t="7876" x="6611938" y="2514600"/>
          <p14:tracePt t="7887" x="6643688" y="2514600"/>
          <p14:tracePt t="7892" x="6677025" y="2514600"/>
          <p14:tracePt t="7900" x="6708775" y="2514600"/>
          <p14:tracePt t="7908" x="6716713" y="2514600"/>
          <p14:tracePt t="7919" x="6748463" y="2514600"/>
          <p14:tracePt t="7925" x="6765925" y="2514600"/>
          <p14:tracePt t="7932" x="6797675" y="2514600"/>
          <p14:tracePt t="7941" x="6813550" y="2514600"/>
          <p14:tracePt t="7948" x="6829425" y="2514600"/>
          <p14:tracePt t="7958" x="6853238" y="2514600"/>
          <p14:tracePt t="7965" x="6862763" y="2514600"/>
          <p14:tracePt t="7975" x="6878638" y="2514600"/>
          <p14:tracePt t="7984" x="6886575" y="2514600"/>
          <p14:tracePt t="7992" x="6910388" y="2514600"/>
          <p14:tracePt t="7998" x="6918325" y="2514600"/>
          <p14:tracePt t="8008" x="6934200" y="2514600"/>
          <p14:tracePt t="8013" x="6942138" y="2514600"/>
          <p14:tracePt t="8025" x="6958013" y="2514600"/>
          <p14:tracePt t="8029" x="6975475" y="2514600"/>
          <p14:tracePt t="8037" x="6991350" y="2514600"/>
          <p14:tracePt t="8045" x="7015163" y="2514600"/>
          <p14:tracePt t="8058" x="7031038" y="2514600"/>
          <p14:tracePt t="8062" x="7046913" y="2514600"/>
          <p14:tracePt t="8069" x="7064375" y="2514600"/>
          <p14:tracePt t="8077" x="7080250" y="2514600"/>
          <p14:tracePt t="8086" x="7096125" y="2514600"/>
          <p14:tracePt t="8093" x="7112000" y="2514600"/>
          <p14:tracePt t="8101" x="7119938" y="2514600"/>
          <p14:tracePt t="8109" x="7127875" y="2514600"/>
          <p14:tracePt t="8125" x="7135813" y="2514600"/>
          <p14:tracePt t="8141" x="7143750" y="2514600"/>
          <p14:tracePt t="8490" x="7169150" y="2514600"/>
          <p14:tracePt t="8496" x="7185025" y="2514600"/>
          <p14:tracePt t="8504" x="7216775" y="2514600"/>
          <p14:tracePt t="8512" x="7232650" y="2514600"/>
          <p14:tracePt t="8524" x="7265988" y="2514600"/>
          <p14:tracePt t="8528" x="7281863" y="2514600"/>
          <p14:tracePt t="8536" x="7297738" y="2506663"/>
          <p14:tracePt t="8544" x="7321550" y="2506663"/>
          <p14:tracePt t="8552" x="7337425" y="2498725"/>
          <p14:tracePt t="8561" x="7353300" y="2498725"/>
          <p14:tracePt t="8568" x="7370763" y="2490788"/>
          <p14:tracePt t="8576" x="7386638" y="2490788"/>
          <p14:tracePt t="8587" x="7402513" y="2473325"/>
          <p14:tracePt t="8595" x="7418388" y="2473325"/>
          <p14:tracePt t="8600" x="7434263" y="2473325"/>
          <p14:tracePt t="8608" x="7450138" y="2465388"/>
          <p14:tracePt t="8616" x="7458075" y="2465388"/>
          <p14:tracePt t="8627" x="7475538" y="2465388"/>
          <p14:tracePt t="8632" x="7483475" y="2465388"/>
          <p14:tracePt t="8642" x="7491413" y="2465388"/>
          <p14:tracePt t="8649" x="7499350" y="2465388"/>
          <p14:tracePt t="8672" x="7499350" y="2473325"/>
          <p14:tracePt t="8683" x="7507288" y="2473325"/>
          <p14:tracePt t="8708" x="7523163" y="2473325"/>
          <p14:tracePt t="8721" x="7531100" y="2473325"/>
          <p14:tracePt t="8729" x="7539038" y="2473325"/>
          <p14:tracePt t="8745" x="7546975" y="2473325"/>
          <p14:tracePt t="8753" x="7554913" y="2473325"/>
          <p14:tracePt t="8789" x="7562850" y="2473325"/>
          <p14:tracePt t="8890" x="7562850" y="2490788"/>
          <p14:tracePt t="13966" x="7677150" y="2441575"/>
          <p14:tracePt t="13974" x="7869238" y="2360613"/>
          <p14:tracePt t="13983" x="8104188" y="2289175"/>
          <p14:tracePt t="13990" x="8361363" y="2216150"/>
          <p14:tracePt t="14000" x="8596313" y="2192338"/>
          <p14:tracePt t="14006" x="8869363" y="2159000"/>
          <p14:tracePt t="14016" x="9128125" y="2159000"/>
          <p14:tracePt t="14024" x="9644063" y="2159000"/>
          <p14:tracePt t="14035" x="9853613" y="2159000"/>
          <p14:tracePt t="14040" x="10233025" y="2168525"/>
          <p14:tracePt t="14046" x="10369550" y="2208213"/>
          <p14:tracePt t="14054" x="10628313" y="2263775"/>
          <p14:tracePt t="14062" x="10707688" y="2297113"/>
          <p14:tracePt t="14070" x="10885488" y="2352675"/>
          <p14:tracePt t="14078" x="10998200" y="2393950"/>
          <p14:tracePt t="14086" x="11022013" y="2401888"/>
          <p14:tracePt t="14094" x="11087100" y="2441575"/>
          <p14:tracePt t="14105" x="11118850" y="2457450"/>
          <p14:tracePt t="14110" x="11152188" y="2465388"/>
          <p14:tracePt t="14118" x="11168063" y="2490788"/>
          <p14:tracePt t="14134" x="11168063" y="2498725"/>
          <p14:tracePt t="14142" x="11168063" y="2506663"/>
          <p14:tracePt t="14151" x="11168063" y="2514600"/>
          <p14:tracePt t="14159" x="11152188" y="2522538"/>
          <p14:tracePt t="14167" x="11144250" y="2522538"/>
          <p14:tracePt t="14175" x="11118850" y="2538413"/>
          <p14:tracePt t="14183" x="11102975" y="2546350"/>
          <p14:tracePt t="14191" x="11087100" y="2554288"/>
          <p14:tracePt t="14199" x="11071225" y="2562225"/>
          <p14:tracePt t="14208" x="11055350" y="2562225"/>
          <p14:tracePt t="14215" x="11047413" y="2562225"/>
          <p14:tracePt t="14225" x="11039475" y="2570163"/>
          <p14:tracePt t="14257" x="11039475" y="2562225"/>
          <p14:tracePt t="14265" x="11039475" y="2554288"/>
          <p14:tracePt t="14274" x="11047413" y="2546350"/>
          <p14:tracePt t="14279" x="11071225" y="2514600"/>
          <p14:tracePt t="14287" x="11102975" y="2506663"/>
          <p14:tracePt t="14295" x="11144250" y="2490788"/>
          <p14:tracePt t="14308" x="11176000" y="2465388"/>
          <p14:tracePt t="14312" x="11199813" y="2465388"/>
          <p14:tracePt t="14319" x="11241088" y="2457450"/>
          <p14:tracePt t="14328" x="11264900" y="2457450"/>
          <p14:tracePt t="14342" x="11280775" y="2449513"/>
          <p14:tracePt t="14347" x="11304588" y="2449513"/>
          <p14:tracePt t="14352" x="11312525" y="2449513"/>
          <p14:tracePt t="14360" x="11320463" y="2449513"/>
          <p14:tracePt t="14375" x="11329988" y="2449513"/>
          <p14:tracePt t="14489" x="11320463" y="2449513"/>
          <p14:tracePt t="14513" x="11320463" y="2441575"/>
          <p14:tracePt t="14529" x="11320463" y="2425700"/>
          <p14:tracePt t="14545" x="11320463" y="2417763"/>
          <p14:tracePt t="14553" x="11320463" y="2409825"/>
          <p14:tracePt t="14561" x="11329988" y="2409825"/>
          <p14:tracePt t="14575" x="11329988" y="2401888"/>
          <p14:tracePt t="14579" x="11345863" y="2393950"/>
          <p14:tracePt t="14585" x="11353800" y="2368550"/>
          <p14:tracePt t="14598" x="11361738" y="2360613"/>
          <p14:tracePt t="14602" x="11369675" y="2352675"/>
          <p14:tracePt t="14609" x="11385550" y="2336800"/>
          <p14:tracePt t="14617" x="11401425" y="2320925"/>
          <p14:tracePt t="14625" x="11417300" y="2312988"/>
          <p14:tracePt t="14635" x="11434763" y="2305050"/>
          <p14:tracePt t="14642" x="11458575" y="2297113"/>
          <p14:tracePt t="14649" x="11466513" y="2297113"/>
          <p14:tracePt t="14658" x="11482388" y="2297113"/>
          <p14:tracePt t="14666" x="11490325" y="2297113"/>
          <p14:tracePt t="14675" x="11506200" y="2297113"/>
          <p14:tracePt t="14691" x="11514138" y="2305050"/>
          <p14:tracePt t="14698" x="11514138" y="2320925"/>
          <p14:tracePt t="14708" x="11514138" y="2344738"/>
          <p14:tracePt t="14714" x="11514138" y="2360613"/>
          <p14:tracePt t="14725" x="11514138" y="2368550"/>
          <p14:tracePt t="14732" x="11514138" y="2401888"/>
          <p14:tracePt t="14741" x="11490325" y="2409825"/>
          <p14:tracePt t="14746" x="11474450" y="2409825"/>
          <p14:tracePt t="14758" x="11434763" y="2417763"/>
          <p14:tracePt t="14762" x="11401425" y="2417763"/>
          <p14:tracePt t="14770" x="11369675" y="2417763"/>
          <p14:tracePt t="14778" x="11353800" y="2409825"/>
          <p14:tracePt t="14786" x="11320463" y="2401888"/>
          <p14:tracePt t="14800" x="11296650" y="2386013"/>
          <p14:tracePt t="14807" x="11264900" y="2352675"/>
          <p14:tracePt t="14817" x="11256963" y="2336800"/>
          <p14:tracePt t="14822" x="11249025" y="2305050"/>
          <p14:tracePt t="14828" x="11249025" y="2289175"/>
          <p14:tracePt t="14835" x="11249025" y="2255838"/>
          <p14:tracePt t="14843" x="11249025" y="2239963"/>
          <p14:tracePt t="14851" x="11249025" y="2216150"/>
          <p14:tracePt t="14859" x="11264900" y="2184400"/>
          <p14:tracePt t="14867" x="11280775" y="2184400"/>
          <p14:tracePt t="14875" x="11296650" y="2159000"/>
          <p14:tracePt t="14883" x="11312525" y="2159000"/>
          <p14:tracePt t="14894" x="11320463" y="2151063"/>
          <p14:tracePt t="14900" x="11345863" y="2151063"/>
          <p14:tracePt t="14907" x="11361738" y="2151063"/>
          <p14:tracePt t="14923" x="11377613" y="2151063"/>
          <p14:tracePt t="14940" x="11385550" y="2159000"/>
          <p14:tracePt t="14950" x="11401425" y="2168525"/>
          <p14:tracePt t="14956" x="11401425" y="2184400"/>
          <p14:tracePt t="14979" x="11401425" y="2192338"/>
          <p14:tracePt t="15020" x="11385550" y="2192338"/>
          <p14:tracePt t="15028" x="11377613" y="2192338"/>
          <p14:tracePt t="15036" x="11377613" y="2184400"/>
          <p14:tracePt t="15044" x="11369675" y="2168525"/>
          <p14:tracePt t="15052" x="11361738" y="2159000"/>
          <p14:tracePt t="15072" x="11353800" y="2151063"/>
          <p14:tracePt t="15087" x="11353800" y="2143125"/>
          <p14:tracePt t="15093" x="11353800" y="2135188"/>
          <p14:tracePt t="15116" x="11353800" y="2119313"/>
          <p14:tracePt t="15132" x="11361738" y="2119313"/>
          <p14:tracePt t="15148" x="11369675" y="2119313"/>
          <p14:tracePt t="15156" x="11377613" y="2119313"/>
          <p14:tracePt t="15173" x="11385550" y="2119313"/>
          <p14:tracePt t="15181" x="11401425" y="2135188"/>
          <p14:tracePt t="15197" x="11409363" y="2143125"/>
          <p14:tracePt t="15205" x="11409363" y="2151063"/>
          <p14:tracePt t="15221" x="11409363" y="2159000"/>
          <p14:tracePt t="15269" x="11401425" y="2159000"/>
          <p14:tracePt t="15287" x="11401425" y="2151063"/>
          <p14:tracePt t="15295" x="11385550" y="2151063"/>
          <p14:tracePt t="15382" x="11401425" y="2151063"/>
          <p14:tracePt t="15656" x="11409363" y="2151063"/>
          <p14:tracePt t="15696" x="11409363" y="2159000"/>
          <p14:tracePt t="15712" x="11401425" y="2168525"/>
          <p14:tracePt t="15728" x="11385550" y="2184400"/>
          <p14:tracePt t="15744" x="11377613" y="2184400"/>
          <p14:tracePt t="15752" x="11369675" y="2184400"/>
          <p14:tracePt t="15768" x="11361738" y="2184400"/>
          <p14:tracePt t="15779" x="11353800" y="2184400"/>
          <p14:tracePt t="15784" x="11345863" y="2159000"/>
          <p14:tracePt t="15792" x="11329988" y="2151063"/>
          <p14:tracePt t="15800" x="11320463" y="2143125"/>
          <p14:tracePt t="15810" x="11312525" y="2119313"/>
          <p14:tracePt t="15817" x="11296650" y="2111375"/>
          <p14:tracePt t="15824" x="11296650" y="2103438"/>
          <p14:tracePt t="15833" x="11280775" y="2095500"/>
          <p14:tracePt t="15844" x="11280775" y="2087563"/>
          <p14:tracePt t="15857" x="11280775" y="2079625"/>
          <p14:tracePt t="15866" x="11280775" y="2063750"/>
          <p14:tracePt t="15889" x="11296650" y="2054225"/>
          <p14:tracePt t="15899" x="11304588" y="2054225"/>
          <p14:tracePt t="15909" x="11312525" y="2046288"/>
          <p14:tracePt t="15914" x="11329988" y="2046288"/>
          <p14:tracePt t="15929" x="11353800" y="2038350"/>
          <p14:tracePt t="15942" x="11361738" y="2038350"/>
          <p14:tracePt t="15946" x="11377613" y="2038350"/>
          <p14:tracePt t="15953" x="11385550" y="2038350"/>
          <p14:tracePt t="15961" x="11401425" y="2038350"/>
          <p14:tracePt t="15975" x="11417300" y="2054225"/>
          <p14:tracePt t="15979" x="11425238" y="2063750"/>
          <p14:tracePt t="15985" x="11425238" y="2095500"/>
          <p14:tracePt t="15993" x="11434763" y="2111375"/>
          <p14:tracePt t="16002" x="11434763" y="2119313"/>
          <p14:tracePt t="16010" x="11434763" y="2151063"/>
          <p14:tracePt t="16018" x="11434763" y="2159000"/>
          <p14:tracePt t="16026" x="11425238" y="2184400"/>
          <p14:tracePt t="16034" x="11417300" y="2184400"/>
          <p14:tracePt t="16042" x="11385550" y="2192338"/>
          <p14:tracePt t="16050" x="11361738" y="2192338"/>
          <p14:tracePt t="16058" x="11329988" y="2168525"/>
          <p14:tracePt t="16069" x="11304588" y="2151063"/>
          <p14:tracePt t="16075" x="11280775" y="2119313"/>
          <p14:tracePt t="16082" x="11256963" y="2103438"/>
          <p14:tracePt t="16091" x="11241088" y="2079625"/>
          <p14:tracePt t="16098" x="11223625" y="2054225"/>
          <p14:tracePt t="16109" x="11215688" y="2038350"/>
          <p14:tracePt t="16114" x="11207750" y="2006600"/>
          <p14:tracePt t="16125" x="11207750" y="1998663"/>
          <p14:tracePt t="16132" x="11207750" y="1990725"/>
          <p14:tracePt t="16142" x="11223625" y="1982788"/>
          <p14:tracePt t="16149" x="11256963" y="1966913"/>
          <p14:tracePt t="16154" x="11280775" y="1966913"/>
          <p14:tracePt t="16163" x="11312525" y="1966913"/>
          <p14:tracePt t="16175" x="11345863" y="1966913"/>
          <p14:tracePt t="16180" x="11369675" y="1966913"/>
          <p14:tracePt t="16187" x="11385550" y="1966913"/>
          <p14:tracePt t="16195" x="11409363" y="1966913"/>
          <p14:tracePt t="16203" x="11417300" y="1982788"/>
          <p14:tracePt t="16211" x="11434763" y="1998663"/>
          <p14:tracePt t="16219" x="11434763" y="2006600"/>
          <p14:tracePt t="16227" x="11450638" y="2030413"/>
          <p14:tracePt t="16242" x="11450638" y="2046288"/>
          <p14:tracePt t="16247" x="11450638" y="2054225"/>
          <p14:tracePt t="16259" x="11450638" y="2063750"/>
          <p14:tracePt t="16259" x="11450638" y="2079625"/>
          <p14:tracePt t="16271" x="11450638" y="2087563"/>
          <p14:tracePt t="16277" x="11434763" y="2095500"/>
          <p14:tracePt t="16291" x="11434763" y="2103438"/>
          <p14:tracePt t="16304" x="11425238" y="2103438"/>
          <p14:tracePt t="16348" x="11417300" y="2103438"/>
          <p14:tracePt t="16541" x="11425238" y="2103438"/>
          <p14:tracePt t="16549" x="11458575" y="2111375"/>
          <p14:tracePt t="16558" x="11474450" y="2119313"/>
          <p14:tracePt t="16565" x="11490325" y="2135188"/>
          <p14:tracePt t="16575" x="11514138" y="2151063"/>
          <p14:tracePt t="16581" x="11530013" y="2184400"/>
          <p14:tracePt t="16591" x="11587163" y="2239963"/>
          <p14:tracePt t="16602" x="11603038" y="2273300"/>
          <p14:tracePt t="16610" x="11626850" y="2336800"/>
          <p14:tracePt t="16615" x="11644313" y="2401888"/>
          <p14:tracePt t="16625" x="11660188" y="2457450"/>
          <p14:tracePt t="16629" x="11668125" y="2514600"/>
          <p14:tracePt t="16641" x="11668125" y="2538413"/>
          <p14:tracePt t="16646" x="11668125" y="2603500"/>
          <p14:tracePt t="16653" x="11668125" y="2619375"/>
          <p14:tracePt t="16662" x="11668125" y="2643188"/>
          <p14:tracePt t="16678" x="11644313" y="2667000"/>
          <p14:tracePt t="16679" x="11636375" y="2674938"/>
          <p14:tracePt t="16686" x="11626850" y="2674938"/>
          <p14:tracePt t="16694" x="11610975" y="2692400"/>
          <p14:tracePt t="16702" x="11571288" y="2692400"/>
          <p14:tracePt t="16710" x="11563350" y="2692400"/>
          <p14:tracePt t="16718" x="11522075" y="2692400"/>
          <p14:tracePt t="16726" x="11506200" y="2700338"/>
          <p14:tracePt t="16737" x="11474450" y="2700338"/>
          <p14:tracePt t="16744" x="11450638" y="2700338"/>
          <p14:tracePt t="16750" x="11417300" y="2708275"/>
          <p14:tracePt t="16758" x="11385550" y="2724150"/>
          <p14:tracePt t="16766" x="11369675" y="2732088"/>
          <p14:tracePt t="16775" x="11345863" y="2747963"/>
          <p14:tracePt t="16782" x="11320463" y="2755900"/>
          <p14:tracePt t="16791" x="11304588" y="2763838"/>
          <p14:tracePt t="16801" x="11280775" y="2763838"/>
          <p14:tracePt t="16808" x="11272838" y="2771775"/>
          <p14:tracePt t="16814" x="11264900" y="2771775"/>
          <p14:tracePt t="16825" x="11256963" y="2771775"/>
          <p14:tracePt t="16887" x="11264900" y="2771775"/>
          <p14:tracePt t="16895" x="11272838" y="2797175"/>
          <p14:tracePt t="16903" x="11296650" y="2813050"/>
          <p14:tracePt t="16911" x="11304588" y="2860675"/>
          <p14:tracePt t="16919" x="11312525" y="2900363"/>
          <p14:tracePt t="16927" x="11320463" y="2949575"/>
          <p14:tracePt t="16936" x="11345863" y="3005138"/>
          <p14:tracePt t="16943" x="11353800" y="3070225"/>
          <p14:tracePt t="16951" x="11353800" y="3127375"/>
          <p14:tracePt t="16959" x="11361738" y="3182938"/>
          <p14:tracePt t="16971" x="11361738" y="3240088"/>
          <p14:tracePt t="16977" x="11361738" y="3279775"/>
          <p14:tracePt t="16983" x="11361738" y="3295650"/>
          <p14:tracePt t="16991" x="11361738" y="3328988"/>
          <p14:tracePt t="17001" x="11361738" y="3360738"/>
          <p14:tracePt t="17008" x="11361738" y="3384550"/>
          <p14:tracePt t="17016" x="11361738" y="3392488"/>
          <p14:tracePt t="17025" x="11361738" y="3416300"/>
          <p14:tracePt t="17032" x="11361738" y="3424238"/>
          <p14:tracePt t="17042" x="11361738" y="3441700"/>
          <p14:tracePt t="17048" x="11361738" y="3465513"/>
          <p14:tracePt t="17058" x="11361738" y="3473450"/>
          <p14:tracePt t="17064" x="11353800" y="3497263"/>
          <p14:tracePt t="17075" x="11353800" y="3521075"/>
          <p14:tracePt t="17082" x="11353800" y="3529013"/>
          <p14:tracePt t="17091" x="11353800" y="3562350"/>
          <p14:tracePt t="17097" x="11353800" y="3578225"/>
          <p14:tracePt t="17108" x="11353800" y="3586163"/>
          <p14:tracePt t="17112" x="11353800" y="3602038"/>
          <p14:tracePt t="17120" x="11353800" y="3617913"/>
          <p14:tracePt t="17137" x="11353800" y="3625850"/>
          <p14:tracePt t="17161" x="11353800" y="3633788"/>
          <p14:tracePt t="17185" x="11353800" y="3643313"/>
          <p14:tracePt t="17204" x="11353800" y="3667125"/>
          <p14:tracePt t="17210" x="11353800" y="3675063"/>
          <p14:tracePt t="17217" x="11353800" y="3683000"/>
          <p14:tracePt t="17225" x="11353800" y="3690938"/>
          <p14:tracePt t="17236" x="11353800" y="3698875"/>
          <p14:tracePt t="17241" x="11353800" y="3722688"/>
          <p14:tracePt t="17249" x="11353800" y="3730625"/>
          <p14:tracePt t="17258" x="11353800" y="3738563"/>
          <p14:tracePt t="17265" x="11353800" y="3748088"/>
          <p14:tracePt t="17275" x="11361738" y="3756025"/>
          <p14:tracePt t="17282" x="11361738" y="3771900"/>
          <p14:tracePt t="17292" x="11361738" y="3787775"/>
          <p14:tracePt t="17297" x="11369675" y="3795713"/>
          <p14:tracePt t="17310" x="11369675" y="3819525"/>
          <p14:tracePt t="17314" x="11377613" y="3835400"/>
          <p14:tracePt t="17325" x="11377613" y="3843338"/>
          <p14:tracePt t="17332" x="11377613" y="3852863"/>
          <p14:tracePt t="17342" x="11385550" y="3868738"/>
          <p14:tracePt t="17347" x="11385550" y="3876675"/>
          <p14:tracePt t="17362" x="11385550" y="3884613"/>
          <p14:tracePt t="17378" x="11385550" y="3892550"/>
          <p14:tracePt t="17676" x="11401425" y="3892550"/>
          <p14:tracePt t="17686" x="11409363" y="3892550"/>
          <p14:tracePt t="17700" x="11417300" y="3892550"/>
          <p14:tracePt t="17716" x="11425238" y="3900488"/>
          <p14:tracePt t="17725" x="11434763" y="3908425"/>
          <p14:tracePt t="17733" x="11450638" y="3924300"/>
          <p14:tracePt t="17742" x="11458575" y="3924300"/>
          <p14:tracePt t="17749" x="11474450" y="3940175"/>
          <p14:tracePt t="17759" x="11482388" y="3948113"/>
          <p14:tracePt t="17766" x="11490325" y="3957638"/>
          <p14:tracePt t="17777" x="11514138" y="3981450"/>
          <p14:tracePt t="17783" x="11530013" y="3989388"/>
          <p14:tracePt t="17792" x="11555413" y="3997325"/>
          <p14:tracePt t="17799" x="11563350" y="4013200"/>
          <p14:tracePt t="17811" x="11571288" y="4029075"/>
          <p14:tracePt t="17816" x="11579225" y="4037013"/>
          <p14:tracePt t="17825" x="11579225" y="4052888"/>
          <p14:tracePt t="17844" x="11587163" y="4060825"/>
          <p14:tracePt t="17849" x="11587163" y="4078288"/>
          <p14:tracePt t="17858" x="11587163" y="4086225"/>
          <p14:tracePt t="17866" x="11587163" y="4094163"/>
          <p14:tracePt t="17877" x="11587163" y="4102100"/>
          <p14:tracePt t="17885" x="11587163" y="4110038"/>
          <p14:tracePt t="18159" x="11603038" y="4125913"/>
          <p14:tracePt t="18167" x="11610975" y="4133850"/>
          <p14:tracePt t="18175" x="11610975" y="4141788"/>
          <p14:tracePt t="18183" x="11618913" y="4157663"/>
          <p14:tracePt t="18191" x="11626850" y="4183063"/>
          <p14:tracePt t="18199" x="11636375" y="4198938"/>
          <p14:tracePt t="18208" x="11644313" y="4230688"/>
          <p14:tracePt t="18215" x="11660188" y="4262438"/>
          <p14:tracePt t="18225" x="11660188" y="4279900"/>
          <p14:tracePt t="18232" x="11668125" y="4303713"/>
          <p14:tracePt t="18242" x="11668125" y="4319588"/>
          <p14:tracePt t="18249" x="11668125" y="4335463"/>
          <p14:tracePt t="18258" x="11676063" y="4343400"/>
          <p14:tracePt t="18265" x="11676063" y="4351338"/>
          <p14:tracePt t="18282" x="11676063" y="4359275"/>
          <p14:tracePt t="18289" x="11684000" y="4359275"/>
          <p14:tracePt t="18336" x="11691938" y="4351338"/>
          <p14:tracePt t="18345" x="11691938" y="4343400"/>
          <p14:tracePt t="18360" x="11707813" y="4335463"/>
          <p14:tracePt t="18380" x="11715750" y="4319588"/>
          <p14:tracePt t="18396" x="11723688" y="4319588"/>
          <p14:tracePt t="18413" x="11723688" y="4311650"/>
          <p14:tracePt t="18424" x="11731625" y="4311650"/>
          <p14:tracePt t="18561" x="11723688" y="4319588"/>
          <p14:tracePt t="18578" x="11715750" y="4335463"/>
          <p14:tracePt t="18587" x="11707813" y="4335463"/>
          <p14:tracePt t="18593" x="11691938" y="4343400"/>
          <p14:tracePt t="18601" x="11676063" y="4351338"/>
          <p14:tracePt t="18618" x="11644313" y="4367213"/>
          <p14:tracePt t="18626" x="11626850" y="4384675"/>
          <p14:tracePt t="18634" x="11603038" y="4400550"/>
          <p14:tracePt t="18652" x="11563350" y="4408488"/>
          <p14:tracePt t="18658" x="11555413" y="4416425"/>
          <p14:tracePt t="18667" x="11530013" y="4416425"/>
          <p14:tracePt t="18674" x="11514138" y="4432300"/>
          <p14:tracePt t="18686" x="11490325" y="4432300"/>
          <p14:tracePt t="18691" x="11482388" y="4440238"/>
          <p14:tracePt t="18700" x="11466513" y="4440238"/>
          <p14:tracePt t="18709" x="11450638" y="4440238"/>
          <p14:tracePt t="18717" x="11425238" y="4448175"/>
          <p14:tracePt t="18724" x="11409363" y="4456113"/>
          <p14:tracePt t="18733" x="11385550" y="4456113"/>
          <p14:tracePt t="18741" x="11361738" y="4471988"/>
          <p14:tracePt t="18752" x="11329988" y="4489450"/>
          <p14:tracePt t="18757" x="11304588" y="4497388"/>
          <p14:tracePt t="18767" x="11264900" y="4513263"/>
          <p14:tracePt t="18774" x="11223625" y="4545013"/>
          <p14:tracePt t="18786" x="11176000" y="4560888"/>
          <p14:tracePt t="18787" x="11118850" y="4584700"/>
          <p14:tracePt t="18794" x="11063288" y="4602163"/>
          <p14:tracePt t="18803" x="10958513" y="4641850"/>
          <p14:tracePt t="18811" x="10885488" y="4657725"/>
          <p14:tracePt t="18819" x="10796588" y="4665663"/>
          <p14:tracePt t="18827" x="10691813" y="4699000"/>
          <p14:tracePt t="18835" x="10587038" y="4714875"/>
          <p14:tracePt t="18852" x="10450513" y="4746625"/>
          <p14:tracePt t="18859" x="10280650" y="4770438"/>
          <p14:tracePt t="18875" x="10071100" y="4794250"/>
          <p14:tracePt t="18883" x="9861550" y="4803775"/>
          <p14:tracePt t="18893" x="9699625" y="4803775"/>
          <p14:tracePt t="18899" x="9490075" y="4803775"/>
          <p14:tracePt t="18909" x="9288463" y="4778375"/>
          <p14:tracePt t="18917" x="9055100" y="4722813"/>
          <p14:tracePt t="18925" x="8942388" y="4699000"/>
          <p14:tracePt t="18932" x="8748713" y="4657725"/>
          <p14:tracePt t="18944" x="8578850" y="4618038"/>
          <p14:tracePt t="18949" x="8515350" y="4602163"/>
          <p14:tracePt t="18959" x="8402638" y="4560888"/>
          <p14:tracePt t="18966" x="8305800" y="4552950"/>
          <p14:tracePt t="18977" x="8272463" y="4545013"/>
          <p14:tracePt t="18982" x="8224838" y="4521200"/>
          <p14:tracePt t="18992" x="8193088" y="4505325"/>
          <p14:tracePt t="18999" x="8159750" y="4489450"/>
          <p14:tracePt t="19011" x="8143875" y="4464050"/>
          <p14:tracePt t="19015" x="8143875" y="4448175"/>
          <p14:tracePt t="19025" x="8143875" y="4416425"/>
          <p14:tracePt t="19335" x="8151813" y="4416425"/>
          <p14:tracePt t="19344" x="8167688" y="4416425"/>
          <p14:tracePt t="19358" x="8175625" y="4432300"/>
          <p14:tracePt t="19366" x="8193088" y="4432300"/>
          <p14:tracePt t="19378" x="8201025" y="4432300"/>
          <p14:tracePt t="19390" x="8208963" y="4440238"/>
          <p14:tracePt t="19408" x="8216900" y="4440238"/>
          <p14:tracePt t="20203" x="8216900" y="4448175"/>
          <p14:tracePt t="20211" x="8201025" y="4464050"/>
          <p14:tracePt t="20219" x="8175625" y="4489450"/>
          <p14:tracePt t="20227" x="8143875" y="4521200"/>
          <p14:tracePt t="20240" x="8080375" y="4552950"/>
          <p14:tracePt t="20244" x="7958138" y="4584700"/>
          <p14:tracePt t="20252" x="7821613" y="4584700"/>
          <p14:tracePt t="20260" x="7685088" y="4584700"/>
          <p14:tracePt t="20269" x="7588250" y="4545013"/>
          <p14:tracePt t="20276" x="7434263" y="4471988"/>
          <p14:tracePt t="20284" x="7297738" y="4400550"/>
          <p14:tracePt t="20292" x="7265988" y="4359275"/>
          <p14:tracePt t="20309" x="7119938" y="4214813"/>
          <p14:tracePt t="20311" x="7064375" y="4125913"/>
          <p14:tracePt t="20317" x="7038975" y="4013200"/>
          <p14:tracePt t="20325" x="7038975" y="3908425"/>
          <p14:tracePt t="20332" x="7038975" y="3795713"/>
          <p14:tracePt t="20342" x="7046913" y="3683000"/>
          <p14:tracePt t="20348" x="7096125" y="3586163"/>
          <p14:tracePt t="20358" x="7135813" y="3546475"/>
          <p14:tracePt t="20364" x="7192963" y="3473450"/>
          <p14:tracePt t="20375" x="7248525" y="3416300"/>
          <p14:tracePt t="20382" x="7321550" y="3376613"/>
          <p14:tracePt t="20391" x="7378700" y="3344863"/>
          <p14:tracePt t="20397" x="7426325" y="3336925"/>
          <p14:tracePt t="20408" x="7475538" y="3328988"/>
          <p14:tracePt t="20413" x="7507288" y="3328988"/>
          <p14:tracePt t="20421" x="7539038" y="3328988"/>
          <p14:tracePt t="20429" x="7554913" y="3336925"/>
          <p14:tracePt t="20442" x="7580313" y="3360738"/>
          <p14:tracePt t="20446" x="7596188" y="3368675"/>
          <p14:tracePt t="20453" x="7635875" y="3392488"/>
          <p14:tracePt t="20461" x="7635875" y="3408363"/>
          <p14:tracePt t="20469" x="7651750" y="3424238"/>
          <p14:tracePt t="20477" x="7677150" y="3433763"/>
          <p14:tracePt t="20485" x="7693025" y="3449638"/>
          <p14:tracePt t="20493" x="7700963" y="3465513"/>
          <p14:tracePt t="20503" x="7732713" y="3481388"/>
          <p14:tracePt t="20509" x="7740650" y="3489325"/>
          <p14:tracePt t="20517" x="7756525" y="3513138"/>
          <p14:tracePt t="20525" x="7781925" y="3521075"/>
          <p14:tracePt t="20533" x="7797800" y="3546475"/>
          <p14:tracePt t="20544" x="7805738" y="3562350"/>
          <p14:tracePt t="20549" x="7821613" y="3570288"/>
          <p14:tracePt t="20558" x="7845425" y="3586163"/>
          <p14:tracePt t="20569" x="7853363" y="3594100"/>
          <p14:tracePt t="20575" x="7861300" y="3602038"/>
          <p14:tracePt t="20582" x="7869238" y="3617913"/>
          <p14:tracePt t="20591" x="7886700" y="3625850"/>
          <p14:tracePt t="20598" x="7894638" y="3625850"/>
          <p14:tracePt t="20608" x="7902575" y="3633788"/>
          <p14:tracePt t="20624" x="7902575" y="3643313"/>
          <p14:tracePt t="20632" x="7910513" y="3643313"/>
          <p14:tracePt t="20642" x="7910513" y="3651250"/>
          <p14:tracePt t="20662" x="7918450" y="3667125"/>
          <p14:tracePt t="20686" x="7918450" y="3675063"/>
          <p14:tracePt t="20704" x="7934325" y="3675063"/>
          <p14:tracePt t="20710" x="7934325" y="3683000"/>
          <p14:tracePt t="20802" x="7942263" y="3683000"/>
          <p14:tracePt t="20815" x="7942263" y="3690938"/>
          <p14:tracePt t="20831" x="7950200" y="3698875"/>
          <p14:tracePt t="20842" x="7958138" y="3714750"/>
          <p14:tracePt t="20849" x="7974013" y="3730625"/>
          <p14:tracePt t="20858" x="7991475" y="3738563"/>
          <p14:tracePt t="20867" x="8007350" y="3756025"/>
          <p14:tracePt t="20875" x="8023225" y="3787775"/>
          <p14:tracePt t="20880" x="8039100" y="3819525"/>
          <p14:tracePt t="20887" x="8054975" y="3843338"/>
          <p14:tracePt t="20895" x="8062913" y="3892550"/>
          <p14:tracePt t="20908" x="8080375" y="3989388"/>
          <p14:tracePt t="20912" x="8096250" y="4052888"/>
          <p14:tracePt t="20920" x="8096250" y="4094163"/>
          <p14:tracePt t="20928" x="8104188" y="4165600"/>
          <p14:tracePt t="20936" x="8104188" y="4246563"/>
          <p14:tracePt t="20944" x="8112125" y="4319588"/>
          <p14:tracePt t="20952" x="8112125" y="4456113"/>
          <p14:tracePt t="20960" x="8112125" y="4545013"/>
          <p14:tracePt t="20974" x="8112125" y="4641850"/>
          <p14:tracePt t="20979" x="8112125" y="4746625"/>
          <p14:tracePt t="20984" x="8096250" y="4859338"/>
          <p14:tracePt t="20992" x="8062913" y="4979988"/>
          <p14:tracePt t="21003" x="8039100" y="5084763"/>
          <p14:tracePt t="21009" x="7974013" y="5189538"/>
          <p14:tracePt t="21016" x="7918450" y="5302250"/>
          <p14:tracePt t="21025" x="7853363" y="5383213"/>
          <p14:tracePt t="21032" x="7764463" y="5472113"/>
          <p14:tracePt t="21042" x="7693025" y="5535613"/>
          <p14:tracePt t="21049" x="7604125" y="5616575"/>
          <p14:tracePt t="21058" x="7523163" y="5697538"/>
          <p14:tracePt t="21065" x="7483475" y="5729288"/>
          <p14:tracePt t="21075" x="7402513" y="5794375"/>
          <p14:tracePt t="21081" x="7345363" y="5867400"/>
          <p14:tracePt t="21091" x="7281863" y="5907088"/>
          <p14:tracePt t="21099" x="7232650" y="5954713"/>
          <p14:tracePt t="21108" x="7185025" y="5988050"/>
          <p14:tracePt t="21115" x="7127875" y="6019800"/>
          <p14:tracePt t="21121" x="7038975" y="6043613"/>
          <p14:tracePt t="21129" x="6967538" y="6043613"/>
          <p14:tracePt t="21139" x="6886575" y="6043613"/>
          <p14:tracePt t="21145" x="6797675" y="6043613"/>
          <p14:tracePt t="21153" x="6700838" y="6027738"/>
          <p14:tracePt t="21161" x="6596063" y="5980113"/>
          <p14:tracePt t="21169" x="6475413" y="5938838"/>
          <p14:tracePt t="21177" x="6370638" y="5891213"/>
          <p14:tracePt t="21185" x="6321425" y="5875338"/>
          <p14:tracePt t="21193" x="6249988" y="5834063"/>
          <p14:tracePt t="21204" x="6216650" y="5826125"/>
          <p14:tracePt t="21211" x="6169025" y="5786438"/>
          <p14:tracePt t="21218" x="6135688" y="5770563"/>
          <p14:tracePt t="21226" x="6096000" y="5729288"/>
          <p14:tracePt t="21235" x="6080125" y="5713413"/>
          <p14:tracePt t="21436" x="6088063" y="5713413"/>
          <p14:tracePt t="21443" x="6096000" y="5729288"/>
          <p14:tracePt t="21454" x="6103938" y="5745163"/>
          <p14:tracePt t="21462" x="6111875" y="5762625"/>
          <p14:tracePt t="21471" x="6111875" y="5786438"/>
          <p14:tracePt t="21475" x="6127750" y="5802313"/>
          <p14:tracePt t="21483" x="6127750" y="5834063"/>
          <p14:tracePt t="21491" x="6127750" y="5867400"/>
          <p14:tracePt t="21504" x="6127750" y="5891213"/>
          <p14:tracePt t="21508" x="6127750" y="5930900"/>
          <p14:tracePt t="21515" x="6103938" y="5972175"/>
          <p14:tracePt t="21523" x="6096000" y="5988050"/>
          <p14:tracePt t="21537" x="6080125" y="6019800"/>
          <p14:tracePt t="21541" x="6056313" y="6043613"/>
          <p14:tracePt t="21548" x="6048375" y="6051550"/>
          <p14:tracePt t="21556" x="6030913" y="6076950"/>
          <p14:tracePt t="21565" x="6022975" y="6076950"/>
          <p14:tracePt t="21572" x="6007100" y="6084888"/>
          <p14:tracePt t="21580" x="5999163" y="6084888"/>
          <p14:tracePt t="21597" x="5991225" y="6084888"/>
          <p14:tracePt t="21620" x="5983288" y="6084888"/>
          <p14:tracePt t="21702" x="5991225" y="6084888"/>
          <p14:tracePt t="21717" x="5999163" y="6076950"/>
          <p14:tracePt t="21725" x="6007100" y="6076950"/>
          <p14:tracePt t="21741" x="6022975" y="6076950"/>
          <p14:tracePt t="21757" x="6030913" y="6076950"/>
          <p14:tracePt t="21774" x="6038850" y="6059488"/>
          <p14:tracePt t="21806" x="6048375" y="6059488"/>
          <p14:tracePt t="22175" x="6048375" y="6100763"/>
          <p14:tracePt t="22184" x="6064250" y="6132513"/>
          <p14:tracePt t="22192" x="6080125" y="6173788"/>
          <p14:tracePt t="22200" x="6096000" y="6197600"/>
          <p14:tracePt t="22208" x="6103938" y="6213475"/>
          <p14:tracePt t="22216" x="6111875" y="6237288"/>
          <p14:tracePt t="22224" x="6127750" y="6245225"/>
          <p14:tracePt t="22233" x="6127750" y="6253163"/>
          <p14:tracePt t="22241" x="6135688" y="6253163"/>
          <p14:tracePt t="22250" x="6143625" y="6278563"/>
          <p14:tracePt t="22266" x="6143625" y="6286500"/>
          <p14:tracePt t="22281" x="6153150" y="6286500"/>
          <p14:tracePt t="22344" x="6161088" y="6286500"/>
          <p14:tracePt t="23190" x="6161088" y="6294438"/>
          <p14:tracePt t="23199" x="6161088" y="6302375"/>
          <p14:tracePt t="23208" x="6161088" y="6310313"/>
          <p14:tracePt t="23214" x="6161088" y="6334125"/>
          <p14:tracePt t="23225" x="6161088" y="6342063"/>
          <p14:tracePt t="23232" x="6161088" y="6365875"/>
          <p14:tracePt t="23241" x="6161088" y="6391275"/>
          <p14:tracePt t="23246" x="6153150" y="6407150"/>
          <p14:tracePt t="23254" x="6135688" y="6430963"/>
          <p14:tracePt t="23262" x="6111875" y="6446838"/>
          <p14:tracePt t="23275" x="6088063" y="6462713"/>
          <p14:tracePt t="23281" x="6080125" y="6462713"/>
          <p14:tracePt t="23286" x="6038850" y="6478588"/>
          <p14:tracePt t="23294" x="6022975" y="6478588"/>
          <p14:tracePt t="23310" x="5991225" y="6478588"/>
          <p14:tracePt t="23315" x="5975350" y="6478588"/>
          <p14:tracePt t="23319" x="5942013" y="6454775"/>
          <p14:tracePt t="23327" x="5910263" y="6430963"/>
          <p14:tracePt t="23336" x="5894388" y="6391275"/>
          <p14:tracePt t="23343" x="5846763" y="6310313"/>
          <p14:tracePt t="23351" x="5821363" y="6229350"/>
          <p14:tracePt t="23359" x="5781675" y="6132513"/>
          <p14:tracePt t="23368" x="5765800" y="6027738"/>
          <p14:tracePt t="23375" x="5732463" y="5907088"/>
          <p14:tracePt t="23383" x="5732463" y="5849938"/>
          <p14:tracePt t="23391" x="5724525" y="5745163"/>
          <p14:tracePt t="23403" x="5724525" y="5665788"/>
          <p14:tracePt t="23408" x="5724525" y="5576888"/>
          <p14:tracePt t="23415" x="5724525" y="5495925"/>
          <p14:tracePt t="23425" x="5749925" y="5430838"/>
          <p14:tracePt t="23433" x="5797550" y="5318125"/>
          <p14:tracePt t="23442" x="5846763" y="5254625"/>
          <p14:tracePt t="23448" x="5894388" y="5173663"/>
          <p14:tracePt t="23458" x="5951538" y="5084763"/>
          <p14:tracePt t="23466" x="5999163" y="5013325"/>
          <p14:tracePt t="23475" x="6056313" y="4916488"/>
          <p14:tracePt t="23482" x="6103938" y="4827588"/>
          <p14:tracePt t="23488" x="6153150" y="4738688"/>
          <p14:tracePt t="23496" x="6184900" y="4625975"/>
          <p14:tracePt t="23509" x="6240463" y="4432300"/>
          <p14:tracePt t="23514" x="6265863" y="4262438"/>
          <p14:tracePt t="23520" x="6289675" y="4044950"/>
          <p14:tracePt t="23532" x="6297613" y="3803650"/>
          <p14:tracePt t="23536" x="6305550" y="3546475"/>
          <p14:tracePt t="23777" x="6281738" y="3529013"/>
          <p14:tracePt t="23785" x="6240463" y="3497263"/>
          <p14:tracePt t="23794" x="6200775" y="3449638"/>
          <p14:tracePt t="23804" x="6161088" y="3392488"/>
          <p14:tracePt t="23810" x="6135688" y="3344863"/>
          <p14:tracePt t="23818" x="6080125" y="3232150"/>
          <p14:tracePt t="23826" x="6038850" y="3101975"/>
          <p14:tracePt t="23836" x="5983288" y="2844800"/>
          <p14:tracePt t="23842" x="5975350" y="2651125"/>
          <p14:tracePt t="23850" x="5975350" y="2449513"/>
          <p14:tracePt t="23858" x="5975350" y="2216150"/>
          <p14:tracePt t="23867" x="5991225" y="1966913"/>
          <p14:tracePt t="23874" x="6022975" y="1862138"/>
          <p14:tracePt t="23883" x="6064250" y="1652588"/>
          <p14:tracePt t="23890" x="6111875" y="1482725"/>
          <p14:tracePt t="23900" x="6135688" y="1417638"/>
          <p14:tracePt t="23906" x="6192838" y="1281113"/>
          <p14:tracePt t="23917" x="6232525" y="1184275"/>
          <p14:tracePt t="23922" x="6240463" y="1168400"/>
          <p14:tracePt t="23936" x="6265863" y="1112838"/>
          <p14:tracePt t="23940" x="6289675" y="1071563"/>
          <p14:tracePt t="23950" x="6297613" y="1055688"/>
          <p14:tracePt t="23954" x="6313488" y="1039813"/>
          <p14:tracePt t="23969" x="6313488" y="1031875"/>
          <p14:tracePt t="23974" x="6321425" y="1031875"/>
          <p14:tracePt t="23979" x="6337300" y="1031875"/>
          <p14:tracePt t="23995" x="6345238" y="1031875"/>
          <p14:tracePt t="24027" x="6354763" y="1031875"/>
          <p14:tracePt t="24148" x="6354763" y="1023938"/>
          <p14:tracePt t="24157" x="6362700" y="1016000"/>
          <p14:tracePt t="24175" x="6370638" y="990600"/>
          <p14:tracePt t="24182" x="6386513" y="982663"/>
          <p14:tracePt t="24191" x="6394450" y="966788"/>
          <p14:tracePt t="24196" x="6402388" y="958850"/>
          <p14:tracePt t="24208" x="6402388" y="950913"/>
          <p14:tracePt t="24212" x="6410325" y="935038"/>
          <p14:tracePt t="24220" x="6418263" y="935038"/>
          <p14:tracePt t="24228" x="6418263" y="927100"/>
          <p14:tracePt t="24381" x="6418263" y="919163"/>
          <p14:tracePt t="24389" x="6426200" y="911225"/>
          <p14:tracePt t="24414" x="6442075" y="903288"/>
          <p14:tracePt t="24440" x="6442075" y="885825"/>
          <p14:tracePt t="24446" x="6450013" y="877888"/>
          <p14:tracePt t="24462" x="6450013" y="869950"/>
          <p14:tracePt t="24470" x="6450013" y="854075"/>
          <p14:tracePt t="24479" x="6459538" y="854075"/>
          <p14:tracePt t="24486" x="6459538" y="838200"/>
          <p14:tracePt t="24495" x="6459538" y="830263"/>
          <p14:tracePt t="24512" x="6459538" y="822325"/>
          <p14:tracePt t="24545" x="6459538" y="814388"/>
          <p14:tracePt t="24558" x="6467475" y="814388"/>
          <p14:tracePt t="24598" x="6467475" y="806450"/>
          <p14:tracePt t="24609" x="6475413" y="806450"/>
          <p14:tracePt t="27615" x="6467475" y="806450"/>
          <p14:tracePt t="27623" x="6450013" y="806450"/>
          <p14:tracePt t="27633" x="6426200" y="781050"/>
          <p14:tracePt t="27640" x="6410325" y="757238"/>
          <p14:tracePt t="27647" x="6394450" y="725488"/>
          <p14:tracePt t="27659" x="6370638" y="701675"/>
          <p14:tracePt t="27667" x="6354763" y="668338"/>
          <p14:tracePt t="27676" x="6321425" y="612775"/>
          <p14:tracePt t="27682" x="6305550" y="555625"/>
          <p14:tracePt t="27692" x="6289675" y="500063"/>
          <p14:tracePt t="27700" x="6289675" y="442913"/>
          <p14:tracePt t="27709" x="6289675" y="395288"/>
          <p14:tracePt t="27716" x="6289675" y="338138"/>
          <p14:tracePt t="27726" x="6289675" y="290513"/>
          <p14:tracePt t="27733" x="6313488" y="249238"/>
          <p14:tracePt t="27742" x="6362700" y="209550"/>
          <p14:tracePt t="27749" x="6394450" y="193675"/>
          <p14:tracePt t="27759" x="6426200" y="169863"/>
          <p14:tracePt t="27767" x="6467475" y="161925"/>
          <p14:tracePt t="27775" x="6507163" y="161925"/>
          <p14:tracePt t="27782" x="6546850" y="161925"/>
          <p14:tracePt t="27792" x="6611938" y="217488"/>
          <p14:tracePt t="27800" x="6627813" y="257175"/>
          <p14:tracePt t="27809" x="6643688" y="274638"/>
          <p14:tracePt t="27816" x="6661150" y="306388"/>
          <p14:tracePt t="27825" x="6661150" y="338138"/>
          <p14:tracePt t="27834" x="6669088" y="354013"/>
          <p14:tracePt t="27842" x="6677025" y="379413"/>
          <p14:tracePt t="27849" x="6677025" y="403225"/>
          <p14:tracePt t="27859" x="6677025" y="411163"/>
          <p14:tracePt t="27867" x="6677025" y="427038"/>
          <p14:tracePt t="27875" x="6677025" y="450850"/>
          <p14:tracePt t="27882" x="6677025" y="458788"/>
          <p14:tracePt t="27900" x="6677025" y="466725"/>
          <p14:tracePt t="27901" x="6669088" y="476250"/>
          <p14:tracePt t="27917" x="6661150" y="492125"/>
          <p14:tracePt t="27924" x="6651625" y="492125"/>
          <p14:tracePt t="27941" x="6643688" y="492125"/>
          <p14:tracePt t="27951" x="6627813" y="492125"/>
          <p14:tracePt t="29557" x="6627813" y="476250"/>
          <p14:tracePt t="29575" x="6627813" y="466725"/>
          <p14:tracePt t="29579" x="6619875" y="458788"/>
          <p14:tracePt t="30690" x="6619875" y="450850"/>
          <p14:tracePt t="30699" x="6619875" y="427038"/>
          <p14:tracePt t="30708" x="6611938" y="403225"/>
          <p14:tracePt t="30714" x="6604000" y="379413"/>
          <p14:tracePt t="30725" x="6604000" y="361950"/>
          <p14:tracePt t="30732" x="6596063" y="338138"/>
          <p14:tracePt t="30741" x="6596063" y="314325"/>
          <p14:tracePt t="30748" x="6580188" y="266700"/>
          <p14:tracePt t="30754" x="6580188" y="257175"/>
          <p14:tracePt t="30762" x="6580188" y="241300"/>
          <p14:tracePt t="30775" x="6580188" y="209550"/>
          <p14:tracePt t="30780" x="6580188" y="193675"/>
          <p14:tracePt t="30787" x="6580188" y="169863"/>
          <p14:tracePt t="30795" x="6580188" y="152400"/>
          <p14:tracePt t="30803" x="6596063" y="136525"/>
          <p14:tracePt t="30811" x="6604000" y="96838"/>
          <p14:tracePt t="30819" x="6604000" y="73025"/>
          <p14:tracePt t="30827" x="6611938" y="47625"/>
          <p14:tracePt t="30836" x="6611938" y="15875"/>
        </p14:tracePtLst>
      </p14:laserTraceLst>
    </p:ext>
  </p:extLs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36367-9A86-2E5A-86C8-E30942FB8129}"/>
              </a:ext>
            </a:extLst>
          </p:cNvPr>
          <p:cNvSpPr>
            <a:spLocks noGrp="1"/>
          </p:cNvSpPr>
          <p:nvPr>
            <p:ph type="title"/>
          </p:nvPr>
        </p:nvSpPr>
        <p:spPr>
          <a:xfrm>
            <a:off x="5297762" y="329184"/>
            <a:ext cx="6251110" cy="1783080"/>
          </a:xfrm>
        </p:spPr>
        <p:txBody>
          <a:bodyPr anchor="b">
            <a:normAutofit/>
          </a:bodyPr>
          <a:lstStyle/>
          <a:p>
            <a:r>
              <a:rPr lang="en-US" sz="5400"/>
              <a:t>Summary</a:t>
            </a:r>
          </a:p>
        </p:txBody>
      </p:sp>
      <p:pic>
        <p:nvPicPr>
          <p:cNvPr id="5" name="Picture 4" descr="One orange paper boat leading a group of white paper boats">
            <a:extLst>
              <a:ext uri="{FF2B5EF4-FFF2-40B4-BE49-F238E27FC236}">
                <a16:creationId xmlns:a16="http://schemas.microsoft.com/office/drawing/2014/main" id="{927871DE-B3AF-ED04-DE9D-CB61549E92F3}"/>
              </a:ext>
            </a:extLst>
          </p:cNvPr>
          <p:cNvPicPr>
            <a:picLocks noChangeAspect="1"/>
          </p:cNvPicPr>
          <p:nvPr/>
        </p:nvPicPr>
        <p:blipFill rotWithShape="1">
          <a:blip r:embed="rId2"/>
          <a:srcRect l="14221" r="4044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AB5363-D35C-671C-B6CE-99645C7557BB}"/>
              </a:ext>
            </a:extLst>
          </p:cNvPr>
          <p:cNvSpPr>
            <a:spLocks noGrp="1"/>
          </p:cNvSpPr>
          <p:nvPr>
            <p:ph idx="1"/>
          </p:nvPr>
        </p:nvSpPr>
        <p:spPr>
          <a:xfrm>
            <a:off x="5297762" y="2706624"/>
            <a:ext cx="6251110" cy="3483864"/>
          </a:xfrm>
        </p:spPr>
        <p:txBody>
          <a:bodyPr>
            <a:normAutofit/>
          </a:bodyPr>
          <a:lstStyle/>
          <a:p>
            <a:r>
              <a:rPr lang="en-US" sz="1500" dirty="0"/>
              <a:t>Introduction to State Space Models</a:t>
            </a:r>
          </a:p>
          <a:p>
            <a:pPr lvl="1"/>
            <a:r>
              <a:rPr lang="en-US" sz="1500" dirty="0"/>
              <a:t>Weakness of Transformers</a:t>
            </a:r>
          </a:p>
          <a:p>
            <a:pPr lvl="1"/>
            <a:r>
              <a:rPr lang="en-US" sz="1500" dirty="0"/>
              <a:t>RNN Representation</a:t>
            </a:r>
          </a:p>
          <a:p>
            <a:pPr lvl="1"/>
            <a:r>
              <a:rPr lang="en-US" sz="1500" dirty="0"/>
              <a:t>CNN Representation</a:t>
            </a:r>
          </a:p>
          <a:p>
            <a:pPr lvl="1"/>
            <a:r>
              <a:rPr lang="en-US" sz="1500" dirty="0" err="1"/>
              <a:t>HiPPO</a:t>
            </a:r>
            <a:r>
              <a:rPr lang="en-US" sz="1500" dirty="0"/>
              <a:t> Matrix</a:t>
            </a:r>
          </a:p>
          <a:p>
            <a:pPr lvl="1"/>
            <a:r>
              <a:rPr lang="en-US" sz="1500" dirty="0"/>
              <a:t>S4 models</a:t>
            </a:r>
          </a:p>
          <a:p>
            <a:r>
              <a:rPr lang="en-US" sz="1500" dirty="0"/>
              <a:t>Mamba</a:t>
            </a:r>
          </a:p>
          <a:p>
            <a:pPr lvl="1"/>
            <a:r>
              <a:rPr lang="en-US" sz="1500" dirty="0"/>
              <a:t>Benefits of Mamba</a:t>
            </a:r>
          </a:p>
          <a:p>
            <a:pPr lvl="1"/>
            <a:r>
              <a:rPr lang="en-US" sz="1500" dirty="0"/>
              <a:t>Selective State Space block</a:t>
            </a:r>
          </a:p>
          <a:p>
            <a:pPr lvl="1"/>
            <a:r>
              <a:rPr lang="en-US" sz="1500" dirty="0"/>
              <a:t>Comparison with S4</a:t>
            </a:r>
          </a:p>
          <a:p>
            <a:pPr lvl="1"/>
            <a:r>
              <a:rPr lang="en-US" sz="1500" dirty="0"/>
              <a:t>Connection with LSTM</a:t>
            </a:r>
            <a:br>
              <a:rPr lang="en-US" sz="1500" dirty="0"/>
            </a:br>
            <a:endParaRPr lang="en-US" sz="1500" dirty="0"/>
          </a:p>
          <a:p>
            <a:pPr lvl="1"/>
            <a:endParaRPr lang="en-US" sz="1500" dirty="0"/>
          </a:p>
        </p:txBody>
      </p:sp>
    </p:spTree>
    <p:extLst>
      <p:ext uri="{BB962C8B-B14F-4D97-AF65-F5344CB8AC3E}">
        <p14:creationId xmlns:p14="http://schemas.microsoft.com/office/powerpoint/2010/main" val="3094267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6254</TotalTime>
  <Words>8844</Words>
  <Application>Microsoft Macintosh PowerPoint</Application>
  <PresentationFormat>Widescreen</PresentationFormat>
  <Paragraphs>745</Paragraphs>
  <Slides>94</Slides>
  <Notes>48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94</vt:i4>
      </vt:variant>
    </vt:vector>
  </HeadingPairs>
  <TitlesOfParts>
    <vt:vector size="109" baseType="lpstr">
      <vt:lpstr>et-book</vt:lpstr>
      <vt:lpstr>SFRM0900</vt:lpstr>
      <vt:lpstr>SFRM1000</vt:lpstr>
      <vt:lpstr>Söhne</vt:lpstr>
      <vt:lpstr>Söhne Mono</vt:lpstr>
      <vt:lpstr>STIXTwoMath</vt:lpstr>
      <vt:lpstr>STIXTwoText</vt:lpstr>
      <vt:lpstr>Aptos</vt:lpstr>
      <vt:lpstr>Arial</vt:lpstr>
      <vt:lpstr>Calibri</vt:lpstr>
      <vt:lpstr>Calibri Light</vt:lpstr>
      <vt:lpstr>Cambria Math</vt:lpstr>
      <vt:lpstr>Google Sans</vt:lpstr>
      <vt:lpstr>Wingdings</vt:lpstr>
      <vt:lpstr>Office Theme</vt:lpstr>
      <vt:lpstr>Lecture 6: Efficient Transformer</vt:lpstr>
      <vt:lpstr>What we are covering…</vt:lpstr>
      <vt:lpstr>Quick Review of Attention Mechanism</vt:lpstr>
      <vt:lpstr>Computational and Space Complexity</vt:lpstr>
      <vt:lpstr>Solutions</vt:lpstr>
      <vt:lpstr>Sparse Transformers (Apr 2019)</vt:lpstr>
      <vt:lpstr>Sparse Transformers: Motivation</vt:lpstr>
      <vt:lpstr>Sparse Transformers: Motivation</vt:lpstr>
      <vt:lpstr>Sparse Transformers: p=2</vt:lpstr>
      <vt:lpstr>Sparse Transformers: Space Complexity</vt:lpstr>
      <vt:lpstr>Sparse Transformers: Experiments</vt:lpstr>
      <vt:lpstr>Linformer (June 2020)</vt:lpstr>
      <vt:lpstr>Linformer: Idea</vt:lpstr>
      <vt:lpstr>Linformer: Theorem</vt:lpstr>
      <vt:lpstr>Linformer: Experiments</vt:lpstr>
      <vt:lpstr>Linformer: Experiments</vt:lpstr>
      <vt:lpstr>Linformer: Experiments</vt:lpstr>
      <vt:lpstr>Linearized Attention (Aug 2020)</vt:lpstr>
      <vt:lpstr>Linearized Attention</vt:lpstr>
      <vt:lpstr>Linearized Attention</vt:lpstr>
      <vt:lpstr>Linearized Attention: Causal Masking</vt:lpstr>
      <vt:lpstr>Linearized Attention: Causal Masking</vt:lpstr>
      <vt:lpstr>Linearized Attention: RNN</vt:lpstr>
      <vt:lpstr>Linearized Attention: Experiments</vt:lpstr>
      <vt:lpstr>Linearized Attention: Experiments</vt:lpstr>
      <vt:lpstr>Linearized Attention: Experiments</vt:lpstr>
      <vt:lpstr>Linearized Attention: Experiments</vt:lpstr>
      <vt:lpstr>Linearized Attention: Experiments</vt:lpstr>
      <vt:lpstr>Longformer (Dec 2020)</vt:lpstr>
      <vt:lpstr>Longformer: Idea</vt:lpstr>
      <vt:lpstr>Longformer</vt:lpstr>
      <vt:lpstr>Longformer: Bits-per-Character</vt:lpstr>
      <vt:lpstr>Longformer: Experiments</vt:lpstr>
      <vt:lpstr>Longformer: Experiments</vt:lpstr>
      <vt:lpstr>Random Feature Attention (RFA) (Mar 2021)</vt:lpstr>
      <vt:lpstr>RFA: Preliminary</vt:lpstr>
      <vt:lpstr>RFA</vt:lpstr>
      <vt:lpstr>RFA: Complexity</vt:lpstr>
      <vt:lpstr>RFA: RNN</vt:lpstr>
      <vt:lpstr>RFA: Gated</vt:lpstr>
      <vt:lpstr>RFA: Alternative Kernel</vt:lpstr>
      <vt:lpstr>RFA: Experiments</vt:lpstr>
      <vt:lpstr>RFA: Experiments</vt:lpstr>
      <vt:lpstr>RFA: Experiments</vt:lpstr>
      <vt:lpstr>RFA: Experiments</vt:lpstr>
      <vt:lpstr>Comparing Efficient Transformers</vt:lpstr>
      <vt:lpstr>Comparison </vt:lpstr>
      <vt:lpstr>Thank you :-)</vt:lpstr>
      <vt:lpstr>State Space Models, introduction of Mamba</vt:lpstr>
      <vt:lpstr>Introduction </vt:lpstr>
      <vt:lpstr>Structured State Space for Sequence Modeling (S4)</vt:lpstr>
      <vt:lpstr>Structured State Space for Sequence Modeling (S4)</vt:lpstr>
      <vt:lpstr>State Space Models</vt:lpstr>
      <vt:lpstr>What is state space model?</vt:lpstr>
      <vt:lpstr>What is state space model?</vt:lpstr>
      <vt:lpstr>Properties of SSM</vt:lpstr>
      <vt:lpstr>Discrete-time SSM: The Recurrent Representation</vt:lpstr>
      <vt:lpstr>Discrete-time SSM: The Recurrent Representation</vt:lpstr>
      <vt:lpstr>Discrete-time SSM: A Mechanics Example</vt:lpstr>
      <vt:lpstr>Discrete-time SSM: A Mechanics Example</vt:lpstr>
      <vt:lpstr>Discrete-time SSM: A Mechanics Example</vt:lpstr>
      <vt:lpstr>Discrete-time SSM: A Mechanics Example</vt:lpstr>
      <vt:lpstr>Training SSMs: The Convolutional Representation</vt:lpstr>
      <vt:lpstr>Training SSMs: The Convolutional Representation</vt:lpstr>
      <vt:lpstr>Training SSMs: The Convolutional Representation</vt:lpstr>
      <vt:lpstr>The Convolution Theorem</vt:lpstr>
      <vt:lpstr>Training SSMs: FFT Transform code</vt:lpstr>
      <vt:lpstr>S4 &amp; HiPPO Matrix: Addressing Long range dependency</vt:lpstr>
      <vt:lpstr>What is S4</vt:lpstr>
      <vt:lpstr>HiPPO Matrix:</vt:lpstr>
      <vt:lpstr>Example of HiPPO: Reconstruction of function</vt:lpstr>
      <vt:lpstr>How HiPPO Matrix keep track of history?</vt:lpstr>
      <vt:lpstr>How HiPPO Matrix keep track of history? Example</vt:lpstr>
      <vt:lpstr>SSM Neural Network</vt:lpstr>
      <vt:lpstr>SSM Neural Network</vt:lpstr>
      <vt:lpstr>Experiment: Generating MNIST digits</vt:lpstr>
      <vt:lpstr>SSM weaknesses</vt:lpstr>
      <vt:lpstr>Mamba</vt:lpstr>
      <vt:lpstr>Mamba</vt:lpstr>
      <vt:lpstr>Benefits of Mamba</vt:lpstr>
      <vt:lpstr>Improvement </vt:lpstr>
      <vt:lpstr>Improvement </vt:lpstr>
      <vt:lpstr>Selective State Space block </vt:lpstr>
      <vt:lpstr>Selective State Space (Motivation)</vt:lpstr>
      <vt:lpstr>Selective State Space Example (Motivation)</vt:lpstr>
      <vt:lpstr>Selective State Space Example (Motivation)</vt:lpstr>
      <vt:lpstr>Main Difference between Mamba and S4</vt:lpstr>
      <vt:lpstr>Selective State Space (Algorithm)</vt:lpstr>
      <vt:lpstr>Punchline</vt:lpstr>
      <vt:lpstr>Mamba Architecture: A Simplified SSM Architecture  </vt:lpstr>
      <vt:lpstr>Empirical Evaluation </vt:lpstr>
      <vt:lpstr>Empirical Evaluation </vt:lpstr>
      <vt:lpstr>Down Stream Evaluation (DNA Modeling)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Space Models, introduction of Mamba</dc:title>
  <dc:creator>Hossein Aboutalebi</dc:creator>
  <cp:lastModifiedBy>Wenhu Chen</cp:lastModifiedBy>
  <cp:revision>10</cp:revision>
  <dcterms:created xsi:type="dcterms:W3CDTF">2024-01-21T06:25:27Z</dcterms:created>
  <dcterms:modified xsi:type="dcterms:W3CDTF">2024-02-23T15:37:13Z</dcterms:modified>
</cp:coreProperties>
</file>