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8"/>
  </p:notesMasterIdLst>
  <p:sldIdLst>
    <p:sldId id="256" r:id="rId2"/>
    <p:sldId id="324" r:id="rId3"/>
    <p:sldId id="325" r:id="rId4"/>
    <p:sldId id="326" r:id="rId5"/>
    <p:sldId id="327" r:id="rId6"/>
    <p:sldId id="328" r:id="rId7"/>
    <p:sldId id="329" r:id="rId8"/>
    <p:sldId id="330" r:id="rId9"/>
    <p:sldId id="331" r:id="rId10"/>
    <p:sldId id="332" r:id="rId11"/>
    <p:sldId id="333" r:id="rId12"/>
    <p:sldId id="334" r:id="rId13"/>
    <p:sldId id="335" r:id="rId14"/>
    <p:sldId id="336" r:id="rId15"/>
    <p:sldId id="337" r:id="rId16"/>
    <p:sldId id="338" r:id="rId17"/>
    <p:sldId id="339" r:id="rId18"/>
    <p:sldId id="340" r:id="rId19"/>
    <p:sldId id="341" r:id="rId20"/>
    <p:sldId id="342" r:id="rId21"/>
    <p:sldId id="281" r:id="rId22"/>
    <p:sldId id="343" r:id="rId23"/>
    <p:sldId id="344" r:id="rId24"/>
    <p:sldId id="345" r:id="rId25"/>
    <p:sldId id="346" r:id="rId26"/>
    <p:sldId id="347" r:id="rId27"/>
    <p:sldId id="348" r:id="rId28"/>
    <p:sldId id="349" r:id="rId29"/>
    <p:sldId id="350" r:id="rId30"/>
    <p:sldId id="351" r:id="rId31"/>
    <p:sldId id="352" r:id="rId32"/>
    <p:sldId id="353" r:id="rId33"/>
    <p:sldId id="354" r:id="rId34"/>
    <p:sldId id="355" r:id="rId35"/>
    <p:sldId id="356" r:id="rId36"/>
    <p:sldId id="357" r:id="rId37"/>
    <p:sldId id="358" r:id="rId38"/>
    <p:sldId id="359" r:id="rId39"/>
    <p:sldId id="360" r:id="rId40"/>
    <p:sldId id="361" r:id="rId41"/>
    <p:sldId id="362" r:id="rId42"/>
    <p:sldId id="363" r:id="rId43"/>
    <p:sldId id="364" r:id="rId44"/>
    <p:sldId id="365" r:id="rId45"/>
    <p:sldId id="366" r:id="rId46"/>
    <p:sldId id="367" r:id="rId47"/>
    <p:sldId id="368" r:id="rId48"/>
    <p:sldId id="369" r:id="rId49"/>
    <p:sldId id="370" r:id="rId50"/>
    <p:sldId id="371" r:id="rId51"/>
    <p:sldId id="311" r:id="rId52"/>
    <p:sldId id="312" r:id="rId53"/>
    <p:sldId id="313" r:id="rId54"/>
    <p:sldId id="315" r:id="rId55"/>
    <p:sldId id="316" r:id="rId56"/>
    <p:sldId id="317" r:id="rId57"/>
    <p:sldId id="318" r:id="rId58"/>
    <p:sldId id="319" r:id="rId59"/>
    <p:sldId id="372" r:id="rId60"/>
    <p:sldId id="373" r:id="rId61"/>
    <p:sldId id="374" r:id="rId62"/>
    <p:sldId id="375" r:id="rId63"/>
    <p:sldId id="376" r:id="rId64"/>
    <p:sldId id="377" r:id="rId65"/>
    <p:sldId id="320" r:id="rId66"/>
    <p:sldId id="378" r:id="rId67"/>
    <p:sldId id="260" r:id="rId68"/>
    <p:sldId id="302" r:id="rId69"/>
    <p:sldId id="261" r:id="rId70"/>
    <p:sldId id="263" r:id="rId71"/>
    <p:sldId id="262" r:id="rId72"/>
    <p:sldId id="264" r:id="rId73"/>
    <p:sldId id="265" r:id="rId74"/>
    <p:sldId id="303" r:id="rId75"/>
    <p:sldId id="267" r:id="rId76"/>
    <p:sldId id="269" r:id="rId77"/>
    <p:sldId id="268" r:id="rId78"/>
    <p:sldId id="304" r:id="rId79"/>
    <p:sldId id="280" r:id="rId80"/>
    <p:sldId id="279" r:id="rId81"/>
    <p:sldId id="283" r:id="rId82"/>
    <p:sldId id="294" r:id="rId83"/>
    <p:sldId id="282" r:id="rId84"/>
    <p:sldId id="295" r:id="rId85"/>
    <p:sldId id="305" r:id="rId86"/>
    <p:sldId id="270" r:id="rId87"/>
    <p:sldId id="271" r:id="rId88"/>
    <p:sldId id="273" r:id="rId89"/>
    <p:sldId id="274" r:id="rId90"/>
    <p:sldId id="272" r:id="rId91"/>
    <p:sldId id="275" r:id="rId92"/>
    <p:sldId id="306" r:id="rId93"/>
    <p:sldId id="276" r:id="rId94"/>
    <p:sldId id="277" r:id="rId95"/>
    <p:sldId id="278" r:id="rId96"/>
    <p:sldId id="307" r:id="rId97"/>
    <p:sldId id="284" r:id="rId98"/>
    <p:sldId id="285" r:id="rId99"/>
    <p:sldId id="286" r:id="rId100"/>
    <p:sldId id="298" r:id="rId101"/>
    <p:sldId id="299" r:id="rId102"/>
    <p:sldId id="300" r:id="rId103"/>
    <p:sldId id="297" r:id="rId104"/>
    <p:sldId id="301" r:id="rId105"/>
    <p:sldId id="308" r:id="rId106"/>
    <p:sldId id="287" r:id="rId107"/>
    <p:sldId id="288" r:id="rId108"/>
    <p:sldId id="289" r:id="rId109"/>
    <p:sldId id="309" r:id="rId110"/>
    <p:sldId id="290" r:id="rId111"/>
    <p:sldId id="291" r:id="rId112"/>
    <p:sldId id="292" r:id="rId113"/>
    <p:sldId id="293" r:id="rId114"/>
    <p:sldId id="296" r:id="rId115"/>
    <p:sldId id="266" r:id="rId116"/>
    <p:sldId id="310" r:id="rId1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15"/>
    <p:restoredTop sz="93396" autoAdjust="0"/>
  </p:normalViewPr>
  <p:slideViewPr>
    <p:cSldViewPr snapToGrid="0">
      <p:cViewPr varScale="1">
        <p:scale>
          <a:sx n="98" d="100"/>
          <a:sy n="98" d="100"/>
        </p:scale>
        <p:origin x="114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presProps" Target="pres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AAC053-2B7B-EB46-8806-5FB9B970AF34}" type="datetimeFigureOut">
              <a:rPr lang="en-US" smtClean="0"/>
              <a:t>1/29/24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FAD0C2-C254-6340-AE95-5F3F67128CDB}" type="slidenum">
              <a:rPr lang="en-US" smtClean="0"/>
              <a:t>‹#›</a:t>
            </a:fld>
            <a:endParaRPr lang="en-US"/>
          </a:p>
        </p:txBody>
      </p:sp>
    </p:spTree>
    <p:extLst>
      <p:ext uri="{BB962C8B-B14F-4D97-AF65-F5344CB8AC3E}">
        <p14:creationId xmlns:p14="http://schemas.microsoft.com/office/powerpoint/2010/main" val="3999454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FAD0C2-C254-6340-AE95-5F3F67128CDB}" type="slidenum">
              <a:rPr lang="en-US" smtClean="0"/>
              <a:t>55</a:t>
            </a:fld>
            <a:endParaRPr lang="en-US"/>
          </a:p>
        </p:txBody>
      </p:sp>
    </p:spTree>
    <p:extLst>
      <p:ext uri="{BB962C8B-B14F-4D97-AF65-F5344CB8AC3E}">
        <p14:creationId xmlns:p14="http://schemas.microsoft.com/office/powerpoint/2010/main" val="3327829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Some examples of </a:t>
            </a:r>
            <a:r>
              <a:rPr lang="en-US" dirty="0" err="1"/>
              <a:t>IoU</a:t>
            </a:r>
            <a:r>
              <a:rPr lang="en-US" dirty="0"/>
              <a:t> values are visualized here</a:t>
            </a:r>
          </a:p>
        </p:txBody>
      </p:sp>
      <p:sp>
        <p:nvSpPr>
          <p:cNvPr id="4" name="Slide Number Placeholder 3"/>
          <p:cNvSpPr>
            <a:spLocks noGrp="1"/>
          </p:cNvSpPr>
          <p:nvPr>
            <p:ph type="sldNum" sz="quarter" idx="5"/>
          </p:nvPr>
        </p:nvSpPr>
        <p:spPr/>
        <p:txBody>
          <a:bodyPr/>
          <a:lstStyle/>
          <a:p>
            <a:fld id="{5CFAD0C2-C254-6340-AE95-5F3F67128CDB}" type="slidenum">
              <a:rPr lang="en-US" smtClean="0"/>
              <a:t>81</a:t>
            </a:fld>
            <a:endParaRPr lang="en-US"/>
          </a:p>
        </p:txBody>
      </p:sp>
    </p:spTree>
    <p:extLst>
      <p:ext uri="{BB962C8B-B14F-4D97-AF65-F5344CB8AC3E}">
        <p14:creationId xmlns:p14="http://schemas.microsoft.com/office/powerpoint/2010/main" val="483832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A common concept in computer vision is the confusion matrix, which is a way for us to represent and calculate the performance of the model.</a:t>
            </a:r>
          </a:p>
          <a:p>
            <a:pPr algn="l"/>
            <a:r>
              <a:rPr lang="en-US" dirty="0"/>
              <a:t>It shows the percentage of false positives and false negatives, as well true positives and true negatives.</a:t>
            </a:r>
          </a:p>
        </p:txBody>
      </p:sp>
      <p:sp>
        <p:nvSpPr>
          <p:cNvPr id="4" name="Slide Number Placeholder 3"/>
          <p:cNvSpPr>
            <a:spLocks noGrp="1"/>
          </p:cNvSpPr>
          <p:nvPr>
            <p:ph type="sldNum" sz="quarter" idx="5"/>
          </p:nvPr>
        </p:nvSpPr>
        <p:spPr/>
        <p:txBody>
          <a:bodyPr/>
          <a:lstStyle/>
          <a:p>
            <a:fld id="{5CFAD0C2-C254-6340-AE95-5F3F67128CDB}" type="slidenum">
              <a:rPr lang="en-US" smtClean="0"/>
              <a:t>82</a:t>
            </a:fld>
            <a:endParaRPr lang="en-US"/>
          </a:p>
        </p:txBody>
      </p:sp>
    </p:spTree>
    <p:extLst>
      <p:ext uri="{BB962C8B-B14F-4D97-AF65-F5344CB8AC3E}">
        <p14:creationId xmlns:p14="http://schemas.microsoft.com/office/powerpoint/2010/main" val="524954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values from the confusion matrix we can calculate things like Precision, Recall, and Accuracy.</a:t>
            </a:r>
          </a:p>
          <a:p>
            <a:r>
              <a:rPr lang="en-US" dirty="0"/>
              <a:t>The Precision is a measure that tells us how often the model predicts correctly. The ratio of true positive over all predictions.</a:t>
            </a:r>
          </a:p>
          <a:p>
            <a:r>
              <a:rPr lang="en-US" dirty="0"/>
              <a:t>The Recall is a measure that tells us if the model predicted when it should have. The ratio of </a:t>
            </a:r>
            <a:endParaRPr lang="en-CA" dirty="0"/>
          </a:p>
        </p:txBody>
      </p:sp>
      <p:sp>
        <p:nvSpPr>
          <p:cNvPr id="4" name="Slide Number Placeholder 3"/>
          <p:cNvSpPr>
            <a:spLocks noGrp="1"/>
          </p:cNvSpPr>
          <p:nvPr>
            <p:ph type="sldNum" sz="quarter" idx="5"/>
          </p:nvPr>
        </p:nvSpPr>
        <p:spPr/>
        <p:txBody>
          <a:bodyPr/>
          <a:lstStyle/>
          <a:p>
            <a:fld id="{5CFAD0C2-C254-6340-AE95-5F3F67128CDB}" type="slidenum">
              <a:rPr lang="en-US" smtClean="0"/>
              <a:t>83</a:t>
            </a:fld>
            <a:endParaRPr lang="en-US"/>
          </a:p>
        </p:txBody>
      </p:sp>
    </p:spTree>
    <p:extLst>
      <p:ext uri="{BB962C8B-B14F-4D97-AF65-F5344CB8AC3E}">
        <p14:creationId xmlns:p14="http://schemas.microsoft.com/office/powerpoint/2010/main" val="408790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were to plot the precision against the recall of the model, and calculate the area under that graph, we would find the average precision of the model for that class.</a:t>
            </a:r>
          </a:p>
          <a:p>
            <a:r>
              <a:rPr lang="en-US" dirty="0"/>
              <a:t>Now the Mean Average Precision or </a:t>
            </a:r>
            <a:r>
              <a:rPr lang="en-US" dirty="0" err="1"/>
              <a:t>mAP</a:t>
            </a:r>
            <a:r>
              <a:rPr lang="en-US" dirty="0"/>
              <a:t>, measures the overall performance of the object detection model across all classes. Which is calculated by taking the mean of average precisions across all classes.</a:t>
            </a:r>
            <a:endParaRPr lang="en-CA" dirty="0"/>
          </a:p>
        </p:txBody>
      </p:sp>
      <p:sp>
        <p:nvSpPr>
          <p:cNvPr id="4" name="Slide Number Placeholder 3"/>
          <p:cNvSpPr>
            <a:spLocks noGrp="1"/>
          </p:cNvSpPr>
          <p:nvPr>
            <p:ph type="sldNum" sz="quarter" idx="5"/>
          </p:nvPr>
        </p:nvSpPr>
        <p:spPr/>
        <p:txBody>
          <a:bodyPr/>
          <a:lstStyle/>
          <a:p>
            <a:fld id="{5CFAD0C2-C254-6340-AE95-5F3F67128CDB}" type="slidenum">
              <a:rPr lang="en-US" smtClean="0"/>
              <a:t>84</a:t>
            </a:fld>
            <a:endParaRPr lang="en-US"/>
          </a:p>
        </p:txBody>
      </p:sp>
    </p:spTree>
    <p:extLst>
      <p:ext uri="{BB962C8B-B14F-4D97-AF65-F5344CB8AC3E}">
        <p14:creationId xmlns:p14="http://schemas.microsoft.com/office/powerpoint/2010/main" val="1844700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Microsoft COCO is one of the most popular object detection and instance segmentation datasets out there.</a:t>
            </a:r>
          </a:p>
          <a:p>
            <a:endParaRPr lang="en-US" dirty="0"/>
          </a:p>
        </p:txBody>
      </p:sp>
      <p:sp>
        <p:nvSpPr>
          <p:cNvPr id="4" name="Slide Number Placeholder 3"/>
          <p:cNvSpPr>
            <a:spLocks noGrp="1"/>
          </p:cNvSpPr>
          <p:nvPr>
            <p:ph type="sldNum" sz="quarter" idx="5"/>
          </p:nvPr>
        </p:nvSpPr>
        <p:spPr/>
        <p:txBody>
          <a:bodyPr/>
          <a:lstStyle/>
          <a:p>
            <a:fld id="{5CFAD0C2-C254-6340-AE95-5F3F67128CDB}" type="slidenum">
              <a:rPr lang="en-US" smtClean="0"/>
              <a:t>86</a:t>
            </a:fld>
            <a:endParaRPr lang="en-US"/>
          </a:p>
        </p:txBody>
      </p:sp>
    </p:spTree>
    <p:extLst>
      <p:ext uri="{BB962C8B-B14F-4D97-AF65-F5344CB8AC3E}">
        <p14:creationId xmlns:p14="http://schemas.microsoft.com/office/powerpoint/2010/main" val="628035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Detecting non-iconic views: means that the objects aren’t in a neatly composed photo, but rather partially occluded or in the background… Like an actual everyday scene.</a:t>
            </a:r>
          </a:p>
          <a:p>
            <a:r>
              <a:rPr lang="en-US" dirty="0"/>
              <a:t>Contextual reasoning: means that find the identity of an object based on the context rather than just identifying objects in isolation.</a:t>
            </a:r>
          </a:p>
          <a:p>
            <a:r>
              <a:rPr lang="en-US" dirty="0"/>
              <a:t>Precise 2D localization: means that they localize and label (either by a bounding box or segmentation) every individual object in the image.</a:t>
            </a:r>
          </a:p>
          <a:p>
            <a:endParaRPr lang="en-US" dirty="0"/>
          </a:p>
        </p:txBody>
      </p:sp>
      <p:sp>
        <p:nvSpPr>
          <p:cNvPr id="4" name="Slide Number Placeholder 3"/>
          <p:cNvSpPr>
            <a:spLocks noGrp="1"/>
          </p:cNvSpPr>
          <p:nvPr>
            <p:ph type="sldNum" sz="quarter" idx="5"/>
          </p:nvPr>
        </p:nvSpPr>
        <p:spPr/>
        <p:txBody>
          <a:bodyPr/>
          <a:lstStyle/>
          <a:p>
            <a:fld id="{5CFAD0C2-C254-6340-AE95-5F3F67128CDB}" type="slidenum">
              <a:rPr lang="en-US" smtClean="0"/>
              <a:t>87</a:t>
            </a:fld>
            <a:endParaRPr lang="en-US"/>
          </a:p>
        </p:txBody>
      </p:sp>
    </p:spTree>
    <p:extLst>
      <p:ext uri="{BB962C8B-B14F-4D97-AF65-F5344CB8AC3E}">
        <p14:creationId xmlns:p14="http://schemas.microsoft.com/office/powerpoint/2010/main" val="1868411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here, iconic object images typically a single large object centered in the image.</a:t>
            </a:r>
          </a:p>
          <a:p>
            <a:r>
              <a:rPr lang="en-US" dirty="0"/>
              <a:t>Iconic scene images are shot from canonical viewpoint and lack people. Unlike the non-iconic images.</a:t>
            </a:r>
          </a:p>
          <a:p>
            <a:r>
              <a:rPr lang="en-US" dirty="0"/>
              <a:t>According to the authors, it has been shown that datasets containing more non-iconic images are better at generalizing.</a:t>
            </a:r>
          </a:p>
        </p:txBody>
      </p:sp>
      <p:sp>
        <p:nvSpPr>
          <p:cNvPr id="4" name="Slide Number Placeholder 3"/>
          <p:cNvSpPr>
            <a:spLocks noGrp="1"/>
          </p:cNvSpPr>
          <p:nvPr>
            <p:ph type="sldNum" sz="quarter" idx="5"/>
          </p:nvPr>
        </p:nvSpPr>
        <p:spPr/>
        <p:txBody>
          <a:bodyPr/>
          <a:lstStyle/>
          <a:p>
            <a:fld id="{5CFAD0C2-C254-6340-AE95-5F3F67128CDB}" type="slidenum">
              <a:rPr lang="en-US" smtClean="0"/>
              <a:t>88</a:t>
            </a:fld>
            <a:endParaRPr lang="en-US"/>
          </a:p>
        </p:txBody>
      </p:sp>
    </p:spTree>
    <p:extLst>
      <p:ext uri="{BB962C8B-B14F-4D97-AF65-F5344CB8AC3E}">
        <p14:creationId xmlns:p14="http://schemas.microsoft.com/office/powerpoint/2010/main" val="1508874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data collection, they used the website Flickr and searched for multiple objects (e.g. “</a:t>
            </a:r>
            <a:r>
              <a:rPr lang="en-US" dirty="0" err="1"/>
              <a:t>dog”+”car</a:t>
            </a:r>
            <a:r>
              <a:rPr lang="en-US" dirty="0"/>
              <a:t>”) rather than individual objects (“dog”).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the annotation they needed to devise an efficient method as the dataset contains more than 2.5M images.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authors used Amazon’s crowdsource annotation platform.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for category labeling they divided the 91 categories into 11 super categories. Then asked 8 workers to label each image category.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Then, for the instance spotting, they asked the workers to place a cross on top of each instance.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Lastly, for instance segmentation, they trained the workers then asked them to segment the instances from the previous stage using a custom interface.</a:t>
            </a:r>
          </a:p>
          <a:p>
            <a:endParaRPr lang="en-US" dirty="0"/>
          </a:p>
        </p:txBody>
      </p:sp>
      <p:sp>
        <p:nvSpPr>
          <p:cNvPr id="4" name="Slide Number Placeholder 3"/>
          <p:cNvSpPr>
            <a:spLocks noGrp="1"/>
          </p:cNvSpPr>
          <p:nvPr>
            <p:ph type="sldNum" sz="quarter" idx="5"/>
          </p:nvPr>
        </p:nvSpPr>
        <p:spPr/>
        <p:txBody>
          <a:bodyPr/>
          <a:lstStyle/>
          <a:p>
            <a:fld id="{5CFAD0C2-C254-6340-AE95-5F3F67128CDB}" type="slidenum">
              <a:rPr lang="en-US" smtClean="0"/>
              <a:t>89</a:t>
            </a:fld>
            <a:endParaRPr lang="en-US"/>
          </a:p>
        </p:txBody>
      </p:sp>
    </p:spTree>
    <p:extLst>
      <p:ext uri="{BB962C8B-B14F-4D97-AF65-F5344CB8AC3E}">
        <p14:creationId xmlns:p14="http://schemas.microsoft.com/office/powerpoint/2010/main" val="28882473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FAD0C2-C254-6340-AE95-5F3F67128CDB}" type="slidenum">
              <a:rPr lang="en-US" smtClean="0"/>
              <a:t>90</a:t>
            </a:fld>
            <a:endParaRPr lang="en-US"/>
          </a:p>
        </p:txBody>
      </p:sp>
    </p:spTree>
    <p:extLst>
      <p:ext uri="{BB962C8B-B14F-4D97-AF65-F5344CB8AC3E}">
        <p14:creationId xmlns:p14="http://schemas.microsoft.com/office/powerpoint/2010/main" val="2751946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can be seen in this graph from the paper, the MS COCO dataset strikes a balance between the number of categories and the number of instances per category</a:t>
            </a:r>
          </a:p>
        </p:txBody>
      </p:sp>
      <p:sp>
        <p:nvSpPr>
          <p:cNvPr id="4" name="Slide Number Placeholder 3"/>
          <p:cNvSpPr>
            <a:spLocks noGrp="1"/>
          </p:cNvSpPr>
          <p:nvPr>
            <p:ph type="sldNum" sz="quarter" idx="5"/>
          </p:nvPr>
        </p:nvSpPr>
        <p:spPr/>
        <p:txBody>
          <a:bodyPr/>
          <a:lstStyle/>
          <a:p>
            <a:fld id="{5CFAD0C2-C254-6340-AE95-5F3F67128CDB}" type="slidenum">
              <a:rPr lang="en-US" smtClean="0"/>
              <a:t>91</a:t>
            </a:fld>
            <a:endParaRPr lang="en-US"/>
          </a:p>
        </p:txBody>
      </p:sp>
    </p:spTree>
    <p:extLst>
      <p:ext uri="{BB962C8B-B14F-4D97-AF65-F5344CB8AC3E}">
        <p14:creationId xmlns:p14="http://schemas.microsoft.com/office/powerpoint/2010/main" val="1605796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with the simplest task, in classification the machine learning model classifies or identifies the contents of an image</a:t>
            </a:r>
            <a:endParaRPr lang="en-CA" dirty="0"/>
          </a:p>
        </p:txBody>
      </p:sp>
      <p:sp>
        <p:nvSpPr>
          <p:cNvPr id="4" name="Slide Number Placeholder 3"/>
          <p:cNvSpPr>
            <a:spLocks noGrp="1"/>
          </p:cNvSpPr>
          <p:nvPr>
            <p:ph type="sldNum" sz="quarter" idx="5"/>
          </p:nvPr>
        </p:nvSpPr>
        <p:spPr/>
        <p:txBody>
          <a:bodyPr/>
          <a:lstStyle/>
          <a:p>
            <a:fld id="{5CFAD0C2-C254-6340-AE95-5F3F67128CDB}" type="slidenum">
              <a:rPr lang="en-US" smtClean="0"/>
              <a:t>69</a:t>
            </a:fld>
            <a:endParaRPr lang="en-US"/>
          </a:p>
        </p:txBody>
      </p:sp>
    </p:spTree>
    <p:extLst>
      <p:ext uri="{BB962C8B-B14F-4D97-AF65-F5344CB8AC3E}">
        <p14:creationId xmlns:p14="http://schemas.microsoft.com/office/powerpoint/2010/main" val="34997510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The </a:t>
            </a:r>
            <a:r>
              <a:rPr lang="en-US" sz="1800" b="0" i="0" u="none" strike="noStrike" baseline="0" dirty="0">
                <a:latin typeface="NimbusRomNo9L-Regu"/>
              </a:rPr>
              <a:t>object detection system consists of the following three modules:</a:t>
            </a:r>
          </a:p>
          <a:p>
            <a:pPr marL="342900" indent="-342900" algn="l">
              <a:buAutoNum type="arabicPeriod"/>
            </a:pPr>
            <a:r>
              <a:rPr lang="en-US" sz="1800" b="0" i="0" u="none" strike="noStrike" baseline="0" dirty="0">
                <a:latin typeface="NimbusRomNo9L-Regu"/>
              </a:rPr>
              <a:t>First, generate category-independent region proposals using the Selective Search algorithm.</a:t>
            </a:r>
          </a:p>
          <a:p>
            <a:pPr marL="342900" indent="-342900" algn="l">
              <a:buAutoNum type="arabicPeriod"/>
            </a:pPr>
            <a:r>
              <a:rPr lang="en-US" sz="1800" b="0" i="0" u="none" strike="noStrike" baseline="0" dirty="0">
                <a:latin typeface="NimbusRomNo9L-Regu"/>
              </a:rPr>
              <a:t>Then, they warp each proposal and </a:t>
            </a:r>
            <a:r>
              <a:rPr lang="en-CA" sz="1800" b="0" i="0" u="none" strike="noStrike" baseline="0" dirty="0">
                <a:latin typeface="NimbusRomNo9L-Regu"/>
              </a:rPr>
              <a:t>a large convolutional </a:t>
            </a:r>
            <a:r>
              <a:rPr lang="en-US" sz="1800" b="0" i="0" u="none" strike="noStrike" baseline="0" dirty="0">
                <a:latin typeface="NimbusRomNo9L-Regu"/>
              </a:rPr>
              <a:t>neural network extracts a feature </a:t>
            </a:r>
            <a:r>
              <a:rPr lang="en-CA" sz="1800" b="0" i="0" u="none" strike="noStrike" baseline="0" dirty="0">
                <a:latin typeface="NimbusRomNo9L-Regu"/>
              </a:rPr>
              <a:t>vector from each region.</a:t>
            </a:r>
          </a:p>
          <a:p>
            <a:pPr marL="342900" indent="-342900" algn="l">
              <a:buAutoNum type="arabicPeriod"/>
            </a:pPr>
            <a:r>
              <a:rPr lang="en-CA" sz="1800" b="0" i="0" u="none" strike="noStrike" baseline="0" dirty="0">
                <a:latin typeface="NimbusRomNo9L-Regu"/>
              </a:rPr>
              <a:t>Next, a set of class-specific SVM score the extracted features. </a:t>
            </a:r>
          </a:p>
          <a:p>
            <a:pPr marL="342900" indent="-342900" algn="l">
              <a:buAutoNum type="arabicPeriod"/>
            </a:pPr>
            <a:r>
              <a:rPr lang="en-CA" sz="1800" b="0" i="0" u="none" strike="noStrike" baseline="0" dirty="0">
                <a:latin typeface="NimbusRomNo9L-Regu"/>
              </a:rPr>
              <a:t>Finally, they apply a greedy non-maximum suppression on each class to reject regions with low Intersection-over-union (</a:t>
            </a:r>
            <a:r>
              <a:rPr lang="en-CA" sz="1800" b="0" i="0" u="none" strike="noStrike" baseline="0" dirty="0" err="1">
                <a:latin typeface="NimbusRomNo9L-Regu"/>
              </a:rPr>
              <a:t>IoU</a:t>
            </a:r>
            <a:r>
              <a:rPr lang="en-CA" sz="1800" b="0" i="0" u="none" strike="noStrike" baseline="0" dirty="0">
                <a:latin typeface="NimbusRomNo9L-Regu"/>
              </a:rPr>
              <a:t>).</a:t>
            </a:r>
            <a:endParaRPr lang="en-US" dirty="0"/>
          </a:p>
        </p:txBody>
      </p:sp>
      <p:sp>
        <p:nvSpPr>
          <p:cNvPr id="4" name="Slide Number Placeholder 3"/>
          <p:cNvSpPr>
            <a:spLocks noGrp="1"/>
          </p:cNvSpPr>
          <p:nvPr>
            <p:ph type="sldNum" sz="quarter" idx="5"/>
          </p:nvPr>
        </p:nvSpPr>
        <p:spPr/>
        <p:txBody>
          <a:bodyPr/>
          <a:lstStyle/>
          <a:p>
            <a:fld id="{5CFAD0C2-C254-6340-AE95-5F3F67128CDB}" type="slidenum">
              <a:rPr lang="en-US" smtClean="0"/>
              <a:t>93</a:t>
            </a:fld>
            <a:endParaRPr lang="en-US"/>
          </a:p>
        </p:txBody>
      </p:sp>
    </p:spTree>
    <p:extLst>
      <p:ext uri="{BB962C8B-B14F-4D97-AF65-F5344CB8AC3E}">
        <p14:creationId xmlns:p14="http://schemas.microsoft.com/office/powerpoint/2010/main" val="716695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In RCNN, two properties make detection efficient.</a:t>
            </a:r>
          </a:p>
          <a:p>
            <a:pPr algn="l"/>
            <a:r>
              <a:rPr lang="en-US" dirty="0"/>
              <a:t>First, all CNN parameters are shared across all categories. This means that the time spent computing region proposals and features is amortized over all classes.</a:t>
            </a:r>
          </a:p>
          <a:p>
            <a:pPr algn="l"/>
            <a:r>
              <a:rPr lang="en-US" dirty="0"/>
              <a:t>Second, the feature vectors computed by the CNN are low-dimensional when compared to other approaches</a:t>
            </a:r>
          </a:p>
        </p:txBody>
      </p:sp>
      <p:sp>
        <p:nvSpPr>
          <p:cNvPr id="4" name="Slide Number Placeholder 3"/>
          <p:cNvSpPr>
            <a:spLocks noGrp="1"/>
          </p:cNvSpPr>
          <p:nvPr>
            <p:ph type="sldNum" sz="quarter" idx="5"/>
          </p:nvPr>
        </p:nvSpPr>
        <p:spPr/>
        <p:txBody>
          <a:bodyPr/>
          <a:lstStyle/>
          <a:p>
            <a:fld id="{5CFAD0C2-C254-6340-AE95-5F3F67128CDB}" type="slidenum">
              <a:rPr lang="en-US" smtClean="0"/>
              <a:t>94</a:t>
            </a:fld>
            <a:endParaRPr lang="en-US"/>
          </a:p>
        </p:txBody>
      </p:sp>
    </p:spTree>
    <p:extLst>
      <p:ext uri="{BB962C8B-B14F-4D97-AF65-F5344CB8AC3E}">
        <p14:creationId xmlns:p14="http://schemas.microsoft.com/office/powerpoint/2010/main" val="35707605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For the training:</a:t>
            </a:r>
          </a:p>
          <a:p>
            <a:pPr marL="228600" indent="-228600" algn="l">
              <a:buAutoNum type="arabicPeriod"/>
            </a:pPr>
            <a:r>
              <a:rPr lang="en-US" dirty="0"/>
              <a:t>The authors </a:t>
            </a:r>
            <a:r>
              <a:rPr lang="en-CA" sz="1800" b="0" i="0" u="none" strike="noStrike" baseline="0" dirty="0">
                <a:latin typeface="NimbusRomNo9L-Regu"/>
              </a:rPr>
              <a:t>pre-trained </a:t>
            </a:r>
            <a:r>
              <a:rPr lang="en-US" sz="1800" b="0" i="0" u="none" strike="noStrike" baseline="0" dirty="0">
                <a:latin typeface="NimbusRomNo9L-Regu"/>
              </a:rPr>
              <a:t>the CNN on a large auxiliary dataset</a:t>
            </a:r>
          </a:p>
          <a:p>
            <a:pPr marL="228600" indent="-228600" algn="l">
              <a:buAutoNum type="arabicPeriod"/>
            </a:pPr>
            <a:r>
              <a:rPr lang="en-US" sz="1800" b="0" i="0" u="none" strike="noStrike" baseline="0" dirty="0">
                <a:latin typeface="NimbusRomNo9L-Regu"/>
              </a:rPr>
              <a:t>To adapt the CNN to the new task of detection and the new domain of warped proposals they </a:t>
            </a:r>
            <a:r>
              <a:rPr lang="fr-FR" sz="1800" b="0" i="0" u="none" strike="noStrike" baseline="0" dirty="0" err="1">
                <a:latin typeface="NimbusRomNo9L-Regu"/>
              </a:rPr>
              <a:t>continued</a:t>
            </a:r>
            <a:r>
              <a:rPr lang="fr-FR" sz="1800" b="0" i="0" u="none" strike="noStrike" baseline="0" dirty="0">
                <a:latin typeface="NimbusRomNo9L-Regu"/>
              </a:rPr>
              <a:t> </a:t>
            </a:r>
            <a:r>
              <a:rPr lang="fr-FR" sz="1800" b="0" i="0" u="none" strike="noStrike" baseline="0" dirty="0" err="1">
                <a:latin typeface="NimbusRomNo9L-Regu"/>
              </a:rPr>
              <a:t>stochastic</a:t>
            </a:r>
            <a:r>
              <a:rPr lang="fr-FR" sz="1800" b="0" i="0" u="none" strike="noStrike" baseline="0" dirty="0">
                <a:latin typeface="NimbusRomNo9L-Regu"/>
              </a:rPr>
              <a:t> gradient </a:t>
            </a:r>
            <a:r>
              <a:rPr lang="fr-FR" sz="1800" b="0" i="0" u="none" strike="noStrike" baseline="0" dirty="0" err="1">
                <a:latin typeface="NimbusRomNo9L-Regu"/>
              </a:rPr>
              <a:t>descent</a:t>
            </a:r>
            <a:r>
              <a:rPr lang="fr-FR" sz="1800" b="0" i="0" u="none" strike="noStrike" baseline="0" dirty="0">
                <a:latin typeface="NimbusRomNo9L-Regu"/>
              </a:rPr>
              <a:t> </a:t>
            </a:r>
            <a:r>
              <a:rPr lang="en-US" sz="1800" b="0" i="0" u="none" strike="noStrike" baseline="0" dirty="0">
                <a:latin typeface="NimbusRomNo9L-Regu"/>
              </a:rPr>
              <a:t>training of the CNN parameters using only warped region</a:t>
            </a:r>
          </a:p>
          <a:p>
            <a:pPr algn="l"/>
            <a:r>
              <a:rPr lang="en-CA" sz="1800" b="0" i="0" u="none" strike="noStrike" baseline="0" dirty="0">
                <a:latin typeface="NimbusRomNo9L-Regu"/>
              </a:rPr>
              <a:t>proposals.</a:t>
            </a:r>
          </a:p>
          <a:p>
            <a:pPr algn="l"/>
            <a:r>
              <a:rPr lang="en-CA" sz="1800" b="0" i="0" u="none" strike="noStrike" baseline="0" dirty="0">
                <a:latin typeface="NimbusRomNo9L-Regu"/>
              </a:rPr>
              <a:t>3. Regions below the </a:t>
            </a:r>
            <a:r>
              <a:rPr lang="en-CA" sz="1800" b="0" i="0" u="none" strike="noStrike" baseline="0" dirty="0" err="1">
                <a:latin typeface="NimbusRomNo9L-Regu"/>
              </a:rPr>
              <a:t>IoU</a:t>
            </a:r>
            <a:r>
              <a:rPr lang="en-CA" sz="1800" b="0" i="0" u="none" strike="noStrike" baseline="0" dirty="0">
                <a:latin typeface="NimbusRomNo9L-Regu"/>
              </a:rPr>
              <a:t> threshold are considered negative, and the ground truth region as positive</a:t>
            </a:r>
          </a:p>
          <a:p>
            <a:pPr algn="l"/>
            <a:r>
              <a:rPr lang="en-US" sz="1800" b="0" i="0" u="none" strike="noStrike" baseline="0" dirty="0">
                <a:latin typeface="NimbusRomNo9L-Regu"/>
              </a:rPr>
              <a:t>Here, this is a table from the paper that compares the performance of RCNN to other models that the authors say are comparable based on the architecture. As you can see RCNN BB (bounding box regression) achieves better performance across all classes in the Pascal VOC 2010 test dataset.</a:t>
            </a:r>
            <a:endParaRPr lang="en-CA"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5CFAD0C2-C254-6340-AE95-5F3F67128CDB}" type="slidenum">
              <a:rPr lang="en-US" smtClean="0"/>
              <a:t>95</a:t>
            </a:fld>
            <a:endParaRPr lang="en-US"/>
          </a:p>
        </p:txBody>
      </p:sp>
    </p:spTree>
    <p:extLst>
      <p:ext uri="{BB962C8B-B14F-4D97-AF65-F5344CB8AC3E}">
        <p14:creationId xmlns:p14="http://schemas.microsoft.com/office/powerpoint/2010/main" val="41484427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In this paper, the authors show </a:t>
            </a:r>
            <a:r>
              <a:rPr lang="en-CA" sz="1800" b="0" i="0" u="none" strike="noStrike" baseline="0" dirty="0">
                <a:latin typeface="NimbusRomNo9L-ReguItal"/>
              </a:rPr>
              <a:t>that convolutional </a:t>
            </a:r>
            <a:r>
              <a:rPr lang="en-US" sz="1800" b="0" i="0" u="none" strike="noStrike" baseline="0" dirty="0">
                <a:latin typeface="NimbusRomNo9L-ReguItal"/>
              </a:rPr>
              <a:t>networks by themselves, trained end-to-end, pixels-to-pixels, exceed the state-of-the-art in semantic segmentation.</a:t>
            </a:r>
          </a:p>
          <a:p>
            <a:pPr algn="l"/>
            <a:r>
              <a:rPr lang="en-US" sz="1800" b="0" i="0" u="none" strike="noStrike" baseline="0" dirty="0">
                <a:latin typeface="NimbusRomNo9L-Regu"/>
              </a:rPr>
              <a:t>FCN naturally operates on an input of any size, and produces an output of corresponding</a:t>
            </a:r>
            <a:r>
              <a:rPr lang="en-CA" sz="1800" b="0" i="0" u="none" strike="noStrike" baseline="0" dirty="0">
                <a:latin typeface="NimbusRomNo9L-Regu"/>
              </a:rPr>
              <a:t> spatial dimensions.</a:t>
            </a:r>
          </a:p>
          <a:p>
            <a:pPr algn="l"/>
            <a:r>
              <a:rPr lang="en-CA" sz="1800" b="0" i="0" u="none" strike="noStrike" baseline="0" dirty="0">
                <a:latin typeface="NimbusRomNo9L-Regu"/>
              </a:rPr>
              <a:t>In order to achieve this, the authors needed to manipulate a CNN to adapt it for the task.</a:t>
            </a:r>
            <a:endParaRPr lang="en-CA" dirty="0"/>
          </a:p>
        </p:txBody>
      </p:sp>
      <p:sp>
        <p:nvSpPr>
          <p:cNvPr id="4" name="Slide Number Placeholder 3"/>
          <p:cNvSpPr>
            <a:spLocks noGrp="1"/>
          </p:cNvSpPr>
          <p:nvPr>
            <p:ph type="sldNum" sz="quarter" idx="5"/>
          </p:nvPr>
        </p:nvSpPr>
        <p:spPr/>
        <p:txBody>
          <a:bodyPr/>
          <a:lstStyle/>
          <a:p>
            <a:fld id="{5CFAD0C2-C254-6340-AE95-5F3F67128CDB}" type="slidenum">
              <a:rPr lang="en-US" smtClean="0"/>
              <a:t>97</a:t>
            </a:fld>
            <a:endParaRPr lang="en-US"/>
          </a:p>
        </p:txBody>
      </p:sp>
    </p:spTree>
    <p:extLst>
      <p:ext uri="{BB962C8B-B14F-4D97-AF65-F5344CB8AC3E}">
        <p14:creationId xmlns:p14="http://schemas.microsoft.com/office/powerpoint/2010/main" val="6662508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what you can see here is that the authors transformed the fully connected layers of a classification neural network into convolutional layers </a:t>
            </a:r>
          </a:p>
          <a:p>
            <a:r>
              <a:rPr lang="en-US" dirty="0"/>
              <a:t>to enable the classification network to output a heatmap. By </a:t>
            </a:r>
            <a:r>
              <a:rPr lang="en-US" b="0" i="0" dirty="0">
                <a:solidFill>
                  <a:srgbClr val="212529"/>
                </a:solidFill>
                <a:effectLst/>
                <a:latin typeface="Lato"/>
              </a:rPr>
              <a:t>avoiding the use of dense layers, it means that the network has less parameters (making it faster to train). </a:t>
            </a:r>
          </a:p>
          <a:p>
            <a:r>
              <a:rPr lang="en-US" b="0" i="0" dirty="0">
                <a:solidFill>
                  <a:srgbClr val="212529"/>
                </a:solidFill>
                <a:effectLst/>
                <a:latin typeface="Lato"/>
              </a:rPr>
              <a:t>It also means that the FCN can work for variable image sizes given all connections are local.</a:t>
            </a:r>
          </a:p>
          <a:p>
            <a:r>
              <a:rPr lang="en-US" b="0" i="0" dirty="0">
                <a:solidFill>
                  <a:srgbClr val="212529"/>
                </a:solidFill>
                <a:effectLst/>
                <a:latin typeface="Lato"/>
              </a:rPr>
              <a:t>The problem with doing that transformation is that the output dimensions are reduced by subsampling.</a:t>
            </a:r>
            <a:endParaRPr lang="en-CA" dirty="0"/>
          </a:p>
        </p:txBody>
      </p:sp>
      <p:sp>
        <p:nvSpPr>
          <p:cNvPr id="4" name="Slide Number Placeholder 3"/>
          <p:cNvSpPr>
            <a:spLocks noGrp="1"/>
          </p:cNvSpPr>
          <p:nvPr>
            <p:ph type="sldNum" sz="quarter" idx="5"/>
          </p:nvPr>
        </p:nvSpPr>
        <p:spPr/>
        <p:txBody>
          <a:bodyPr/>
          <a:lstStyle/>
          <a:p>
            <a:fld id="{5CFAD0C2-C254-6340-AE95-5F3F67128CDB}" type="slidenum">
              <a:rPr lang="en-US" smtClean="0"/>
              <a:t>98</a:t>
            </a:fld>
            <a:endParaRPr lang="en-US"/>
          </a:p>
        </p:txBody>
      </p:sp>
    </p:spTree>
    <p:extLst>
      <p:ext uri="{BB962C8B-B14F-4D97-AF65-F5344CB8AC3E}">
        <p14:creationId xmlns:p14="http://schemas.microsoft.com/office/powerpoint/2010/main" val="7368285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order to solve reduced output dimensions problem, the authors opted to using </a:t>
            </a:r>
            <a:r>
              <a:rPr lang="en-US" dirty="0" err="1"/>
              <a:t>upsampling</a:t>
            </a:r>
            <a:r>
              <a:rPr lang="en-US" dirty="0"/>
              <a:t> by means of deconvolution.</a:t>
            </a:r>
          </a:p>
        </p:txBody>
      </p:sp>
      <p:sp>
        <p:nvSpPr>
          <p:cNvPr id="4" name="Slide Number Placeholder 3"/>
          <p:cNvSpPr>
            <a:spLocks noGrp="1"/>
          </p:cNvSpPr>
          <p:nvPr>
            <p:ph type="sldNum" sz="quarter" idx="5"/>
          </p:nvPr>
        </p:nvSpPr>
        <p:spPr/>
        <p:txBody>
          <a:bodyPr/>
          <a:lstStyle/>
          <a:p>
            <a:fld id="{5CFAD0C2-C254-6340-AE95-5F3F67128CDB}" type="slidenum">
              <a:rPr lang="en-US" smtClean="0"/>
              <a:t>99</a:t>
            </a:fld>
            <a:endParaRPr lang="en-US"/>
          </a:p>
        </p:txBody>
      </p:sp>
    </p:spTree>
    <p:extLst>
      <p:ext uri="{BB962C8B-B14F-4D97-AF65-F5344CB8AC3E}">
        <p14:creationId xmlns:p14="http://schemas.microsoft.com/office/powerpoint/2010/main" val="41311939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various ways to </a:t>
            </a:r>
            <a:r>
              <a:rPr lang="en-US" dirty="0" err="1"/>
              <a:t>upsample</a:t>
            </a:r>
            <a:r>
              <a:rPr lang="en-US" dirty="0"/>
              <a:t>, by un-pooling. With the nearest neighbor method we fill all the neighbors missing values with the same value. Another method is to populate the missing values with 0s.</a:t>
            </a:r>
          </a:p>
        </p:txBody>
      </p:sp>
      <p:sp>
        <p:nvSpPr>
          <p:cNvPr id="4" name="Slide Number Placeholder 3"/>
          <p:cNvSpPr>
            <a:spLocks noGrp="1"/>
          </p:cNvSpPr>
          <p:nvPr>
            <p:ph type="sldNum" sz="quarter" idx="5"/>
          </p:nvPr>
        </p:nvSpPr>
        <p:spPr/>
        <p:txBody>
          <a:bodyPr/>
          <a:lstStyle/>
          <a:p>
            <a:fld id="{5CFAD0C2-C254-6340-AE95-5F3F67128CDB}" type="slidenum">
              <a:rPr lang="en-US" smtClean="0"/>
              <a:t>100</a:t>
            </a:fld>
            <a:endParaRPr lang="en-US"/>
          </a:p>
        </p:txBody>
      </p:sp>
    </p:spTree>
    <p:extLst>
      <p:ext uri="{BB962C8B-B14F-4D97-AF65-F5344CB8AC3E}">
        <p14:creationId xmlns:p14="http://schemas.microsoft.com/office/powerpoint/2010/main" val="31391967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even better way is by using Max </a:t>
            </a:r>
            <a:r>
              <a:rPr lang="en-US" dirty="0" err="1"/>
              <a:t>Unpooling</a:t>
            </a:r>
            <a:r>
              <a:rPr lang="en-US" dirty="0"/>
              <a:t>. Basically we take note of the max element position when we do the pooling, and then during the </a:t>
            </a:r>
            <a:r>
              <a:rPr lang="en-US" dirty="0" err="1"/>
              <a:t>unpooling</a:t>
            </a:r>
            <a:r>
              <a:rPr lang="en-US" dirty="0"/>
              <a:t> we place value back in the original location of the max value.</a:t>
            </a:r>
          </a:p>
          <a:p>
            <a:r>
              <a:rPr lang="en-US" dirty="0"/>
              <a:t>The challenge with this </a:t>
            </a:r>
            <a:r>
              <a:rPr lang="en-US" dirty="0" err="1"/>
              <a:t>upsampling</a:t>
            </a:r>
            <a:r>
              <a:rPr lang="en-US" dirty="0"/>
              <a:t> method is that </a:t>
            </a:r>
            <a:r>
              <a:rPr lang="en-US" b="0" i="0" dirty="0">
                <a:solidFill>
                  <a:srgbClr val="242424"/>
                </a:solidFill>
                <a:effectLst/>
                <a:latin typeface="source-serif-pro"/>
              </a:rPr>
              <a:t>while </a:t>
            </a:r>
            <a:r>
              <a:rPr lang="en-US" b="1" dirty="0">
                <a:effectLst/>
                <a:latin typeface="source-serif-pro"/>
              </a:rPr>
              <a:t>deep features can be obtained when going deeper, spatial location information is also lost when going deeper</a:t>
            </a:r>
            <a:r>
              <a:rPr lang="en-US" b="1" i="0" dirty="0">
                <a:solidFill>
                  <a:srgbClr val="242424"/>
                </a:solidFill>
                <a:effectLst/>
                <a:latin typeface="source-serif-pro"/>
              </a:rPr>
              <a:t>. </a:t>
            </a:r>
            <a:r>
              <a:rPr lang="en-US" b="0" i="0" dirty="0">
                <a:solidFill>
                  <a:srgbClr val="242424"/>
                </a:solidFill>
                <a:effectLst/>
                <a:latin typeface="source-serif-pro"/>
              </a:rPr>
              <a:t>That means output from shallower layers have more location information. If we combine both, we can enhance the result.</a:t>
            </a:r>
            <a:endParaRPr lang="en-CA" dirty="0"/>
          </a:p>
        </p:txBody>
      </p:sp>
      <p:sp>
        <p:nvSpPr>
          <p:cNvPr id="4" name="Slide Number Placeholder 3"/>
          <p:cNvSpPr>
            <a:spLocks noGrp="1"/>
          </p:cNvSpPr>
          <p:nvPr>
            <p:ph type="sldNum" sz="quarter" idx="5"/>
          </p:nvPr>
        </p:nvSpPr>
        <p:spPr/>
        <p:txBody>
          <a:bodyPr/>
          <a:lstStyle/>
          <a:p>
            <a:fld id="{5CFAD0C2-C254-6340-AE95-5F3F67128CDB}" type="slidenum">
              <a:rPr lang="en-US" smtClean="0"/>
              <a:t>101</a:t>
            </a:fld>
            <a:endParaRPr lang="en-US"/>
          </a:p>
        </p:txBody>
      </p:sp>
    </p:spTree>
    <p:extLst>
      <p:ext uri="{BB962C8B-B14F-4D97-AF65-F5344CB8AC3E}">
        <p14:creationId xmlns:p14="http://schemas.microsoft.com/office/powerpoint/2010/main" val="39009044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challenge with this </a:t>
            </a:r>
            <a:r>
              <a:rPr lang="en-US" dirty="0" err="1"/>
              <a:t>upsampling</a:t>
            </a:r>
            <a:r>
              <a:rPr lang="en-US" dirty="0"/>
              <a:t> method is that </a:t>
            </a:r>
            <a:r>
              <a:rPr lang="en-US" b="0" i="0" dirty="0">
                <a:solidFill>
                  <a:srgbClr val="242424"/>
                </a:solidFill>
                <a:effectLst/>
                <a:latin typeface="source-serif-pro"/>
              </a:rPr>
              <a:t>while </a:t>
            </a:r>
            <a:r>
              <a:rPr lang="en-US" b="1" dirty="0">
                <a:effectLst/>
                <a:latin typeface="source-serif-pro"/>
              </a:rPr>
              <a:t>deep features can be obtained when going deeper, spatial location information is also lost when going deeper</a:t>
            </a:r>
            <a:r>
              <a:rPr lang="en-US" b="1" i="0" dirty="0">
                <a:solidFill>
                  <a:srgbClr val="242424"/>
                </a:solidFill>
                <a:effectLst/>
                <a:latin typeface="source-serif-pro"/>
              </a:rPr>
              <a:t>. </a:t>
            </a:r>
            <a:r>
              <a:rPr lang="en-US" b="0" i="0" dirty="0">
                <a:solidFill>
                  <a:srgbClr val="242424"/>
                </a:solidFill>
                <a:effectLst/>
                <a:latin typeface="source-serif-pro"/>
              </a:rPr>
              <a:t>That means output from shallower layers have more location information. </a:t>
            </a:r>
          </a:p>
          <a:p>
            <a:r>
              <a:rPr lang="en-US" b="0" i="0" dirty="0">
                <a:solidFill>
                  <a:srgbClr val="242424"/>
                </a:solidFill>
                <a:effectLst/>
                <a:latin typeface="source-serif-pro"/>
              </a:rPr>
              <a:t>If we combine both, we can enhance the result.</a:t>
            </a:r>
            <a:endParaRPr lang="en-CA" dirty="0"/>
          </a:p>
        </p:txBody>
      </p:sp>
      <p:sp>
        <p:nvSpPr>
          <p:cNvPr id="4" name="Slide Number Placeholder 3"/>
          <p:cNvSpPr>
            <a:spLocks noGrp="1"/>
          </p:cNvSpPr>
          <p:nvPr>
            <p:ph type="sldNum" sz="quarter" idx="5"/>
          </p:nvPr>
        </p:nvSpPr>
        <p:spPr/>
        <p:txBody>
          <a:bodyPr/>
          <a:lstStyle/>
          <a:p>
            <a:fld id="{5CFAD0C2-C254-6340-AE95-5F3F67128CDB}" type="slidenum">
              <a:rPr lang="en-US" smtClean="0"/>
              <a:t>102</a:t>
            </a:fld>
            <a:endParaRPr lang="en-US"/>
          </a:p>
        </p:txBody>
      </p:sp>
    </p:spTree>
    <p:extLst>
      <p:ext uri="{BB962C8B-B14F-4D97-AF65-F5344CB8AC3E}">
        <p14:creationId xmlns:p14="http://schemas.microsoft.com/office/powerpoint/2010/main" val="22147335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42424"/>
                </a:solidFill>
                <a:effectLst/>
                <a:latin typeface="source-serif-pro"/>
              </a:rPr>
              <a:t>In order to combine outputs from shallow layers with the output from deep layers, the authors </a:t>
            </a:r>
            <a:r>
              <a:rPr lang="en-US" b="1" i="0" dirty="0">
                <a:solidFill>
                  <a:srgbClr val="242424"/>
                </a:solidFill>
                <a:effectLst/>
                <a:latin typeface="source-serif-pro"/>
              </a:rPr>
              <a:t>fuse the output (by element-wise addition)</a:t>
            </a:r>
            <a:r>
              <a:rPr lang="en-US" b="0" i="0" dirty="0">
                <a:solidFill>
                  <a:srgbClr val="242424"/>
                </a:solidFill>
                <a:effectLst/>
                <a:latin typeface="source-serif-pro"/>
              </a:rPr>
              <a:t>.</a:t>
            </a:r>
            <a:endParaRPr lang="en-CA" dirty="0"/>
          </a:p>
        </p:txBody>
      </p:sp>
      <p:sp>
        <p:nvSpPr>
          <p:cNvPr id="4" name="Slide Number Placeholder 3"/>
          <p:cNvSpPr>
            <a:spLocks noGrp="1"/>
          </p:cNvSpPr>
          <p:nvPr>
            <p:ph type="sldNum" sz="quarter" idx="5"/>
          </p:nvPr>
        </p:nvSpPr>
        <p:spPr/>
        <p:txBody>
          <a:bodyPr/>
          <a:lstStyle/>
          <a:p>
            <a:fld id="{5CFAD0C2-C254-6340-AE95-5F3F67128CDB}" type="slidenum">
              <a:rPr lang="en-US" smtClean="0"/>
              <a:t>103</a:t>
            </a:fld>
            <a:endParaRPr lang="en-US"/>
          </a:p>
        </p:txBody>
      </p:sp>
    </p:spTree>
    <p:extLst>
      <p:ext uri="{BB962C8B-B14F-4D97-AF65-F5344CB8AC3E}">
        <p14:creationId xmlns:p14="http://schemas.microsoft.com/office/powerpoint/2010/main" val="1066040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CFAD0C2-C254-6340-AE95-5F3F67128CDB}" type="slidenum">
              <a:rPr lang="en-US" smtClean="0"/>
              <a:t>70</a:t>
            </a:fld>
            <a:endParaRPr lang="en-US"/>
          </a:p>
        </p:txBody>
      </p:sp>
    </p:spTree>
    <p:extLst>
      <p:ext uri="{BB962C8B-B14F-4D97-AF65-F5344CB8AC3E}">
        <p14:creationId xmlns:p14="http://schemas.microsoft.com/office/powerpoint/2010/main" val="10641123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42424"/>
                </a:solidFill>
                <a:effectLst/>
                <a:latin typeface="source-serif-pro"/>
              </a:rPr>
              <a:t>The results show that the fully convolutional network, gives a 20% relative improvement over the state-of-the-art on the PASCAL VOC 2011 and 2012 test sets, and reduces inference time.</a:t>
            </a:r>
            <a:endParaRPr lang="en-CA" dirty="0"/>
          </a:p>
        </p:txBody>
      </p:sp>
      <p:sp>
        <p:nvSpPr>
          <p:cNvPr id="4" name="Slide Number Placeholder 3"/>
          <p:cNvSpPr>
            <a:spLocks noGrp="1"/>
          </p:cNvSpPr>
          <p:nvPr>
            <p:ph type="sldNum" sz="quarter" idx="5"/>
          </p:nvPr>
        </p:nvSpPr>
        <p:spPr/>
        <p:txBody>
          <a:bodyPr/>
          <a:lstStyle/>
          <a:p>
            <a:fld id="{5CFAD0C2-C254-6340-AE95-5F3F67128CDB}" type="slidenum">
              <a:rPr lang="en-US" smtClean="0"/>
              <a:t>104</a:t>
            </a:fld>
            <a:endParaRPr lang="en-US"/>
          </a:p>
        </p:txBody>
      </p:sp>
    </p:spTree>
    <p:extLst>
      <p:ext uri="{BB962C8B-B14F-4D97-AF65-F5344CB8AC3E}">
        <p14:creationId xmlns:p14="http://schemas.microsoft.com/office/powerpoint/2010/main" val="37852431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80A13"/>
                </a:solidFill>
                <a:effectLst/>
                <a:latin typeface="Inter"/>
              </a:rPr>
              <a:t>Two-shot object detection uses two passes of the input image to make predictions about the presence and location of objects. The first pass is used to generate a set of proposals or potential object locations, and the second pass is used to refine these proposals and make final predictions. This approach is more accurate than single-shot object detection but is also more computationally expensive.</a:t>
            </a:r>
          </a:p>
          <a:p>
            <a:r>
              <a:rPr lang="en-US" b="0" i="0" dirty="0">
                <a:solidFill>
                  <a:srgbClr val="080A13"/>
                </a:solidFill>
                <a:effectLst/>
                <a:latin typeface="Inter"/>
              </a:rPr>
              <a:t>Single-shot object detection uses a single pass of the input image to make predictions about the presence and location of objects in the image. It processes an entire image in a single pass, making them computationally efficient.</a:t>
            </a:r>
            <a:endParaRPr lang="en-CA" dirty="0"/>
          </a:p>
        </p:txBody>
      </p:sp>
      <p:sp>
        <p:nvSpPr>
          <p:cNvPr id="4" name="Slide Number Placeholder 3"/>
          <p:cNvSpPr>
            <a:spLocks noGrp="1"/>
          </p:cNvSpPr>
          <p:nvPr>
            <p:ph type="sldNum" sz="quarter" idx="5"/>
          </p:nvPr>
        </p:nvSpPr>
        <p:spPr/>
        <p:txBody>
          <a:bodyPr/>
          <a:lstStyle/>
          <a:p>
            <a:fld id="{5CFAD0C2-C254-6340-AE95-5F3F67128CDB}" type="slidenum">
              <a:rPr lang="en-US" smtClean="0"/>
              <a:t>106</a:t>
            </a:fld>
            <a:endParaRPr lang="en-US"/>
          </a:p>
        </p:txBody>
      </p:sp>
    </p:spTree>
    <p:extLst>
      <p:ext uri="{BB962C8B-B14F-4D97-AF65-F5344CB8AC3E}">
        <p14:creationId xmlns:p14="http://schemas.microsoft.com/office/powerpoint/2010/main" val="17935642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80A13"/>
                </a:solidFill>
                <a:effectLst/>
                <a:latin typeface="Inter"/>
              </a:rPr>
              <a:t>While algorithms like RCNN work by detecting possible regions of interest using the Region Proposal Network and then performing recognition on those regions separately, YOLO performs all of its predictions with the help of a single fully connected layer.</a:t>
            </a:r>
            <a:endParaRPr lang="en-CA" dirty="0"/>
          </a:p>
        </p:txBody>
      </p:sp>
      <p:sp>
        <p:nvSpPr>
          <p:cNvPr id="4" name="Slide Number Placeholder 3"/>
          <p:cNvSpPr>
            <a:spLocks noGrp="1"/>
          </p:cNvSpPr>
          <p:nvPr>
            <p:ph type="sldNum" sz="quarter" idx="5"/>
          </p:nvPr>
        </p:nvSpPr>
        <p:spPr/>
        <p:txBody>
          <a:bodyPr/>
          <a:lstStyle/>
          <a:p>
            <a:fld id="{5CFAD0C2-C254-6340-AE95-5F3F67128CDB}" type="slidenum">
              <a:rPr lang="en-US" smtClean="0"/>
              <a:t>107</a:t>
            </a:fld>
            <a:endParaRPr lang="en-US"/>
          </a:p>
        </p:txBody>
      </p:sp>
    </p:spTree>
    <p:extLst>
      <p:ext uri="{BB962C8B-B14F-4D97-AF65-F5344CB8AC3E}">
        <p14:creationId xmlns:p14="http://schemas.microsoft.com/office/powerpoint/2010/main" val="225164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YOLO gives us, is better performance, faster training and detection speeds when compared with the two shot object detection methods.</a:t>
            </a:r>
            <a:endParaRPr lang="en-CA" dirty="0"/>
          </a:p>
        </p:txBody>
      </p:sp>
      <p:sp>
        <p:nvSpPr>
          <p:cNvPr id="4" name="Slide Number Placeholder 3"/>
          <p:cNvSpPr>
            <a:spLocks noGrp="1"/>
          </p:cNvSpPr>
          <p:nvPr>
            <p:ph type="sldNum" sz="quarter" idx="5"/>
          </p:nvPr>
        </p:nvSpPr>
        <p:spPr/>
        <p:txBody>
          <a:bodyPr/>
          <a:lstStyle/>
          <a:p>
            <a:fld id="{5CFAD0C2-C254-6340-AE95-5F3F67128CDB}" type="slidenum">
              <a:rPr lang="en-US" smtClean="0"/>
              <a:t>108</a:t>
            </a:fld>
            <a:endParaRPr lang="en-US"/>
          </a:p>
        </p:txBody>
      </p:sp>
    </p:spTree>
    <p:extLst>
      <p:ext uri="{BB962C8B-B14F-4D97-AF65-F5344CB8AC3E}">
        <p14:creationId xmlns:p14="http://schemas.microsoft.com/office/powerpoint/2010/main" val="31846619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online tool that allows you to manage your computer vision project. Personally I used the free version of it for object detection dataset annotation, and conversion between annotation formats. But by now, it can also do all sorts of other things, but not all are free. They have pre-trained models, dataset universe, automated annotation assist etc.</a:t>
            </a:r>
            <a:endParaRPr lang="en-CA" dirty="0"/>
          </a:p>
        </p:txBody>
      </p:sp>
      <p:sp>
        <p:nvSpPr>
          <p:cNvPr id="4" name="Slide Number Placeholder 3"/>
          <p:cNvSpPr>
            <a:spLocks noGrp="1"/>
          </p:cNvSpPr>
          <p:nvPr>
            <p:ph type="sldNum" sz="quarter" idx="5"/>
          </p:nvPr>
        </p:nvSpPr>
        <p:spPr/>
        <p:txBody>
          <a:bodyPr/>
          <a:lstStyle/>
          <a:p>
            <a:fld id="{5CFAD0C2-C254-6340-AE95-5F3F67128CDB}" type="slidenum">
              <a:rPr lang="en-US" smtClean="0"/>
              <a:t>110</a:t>
            </a:fld>
            <a:endParaRPr lang="en-US"/>
          </a:p>
        </p:txBody>
      </p:sp>
    </p:spTree>
    <p:extLst>
      <p:ext uri="{BB962C8B-B14F-4D97-AF65-F5344CB8AC3E}">
        <p14:creationId xmlns:p14="http://schemas.microsoft.com/office/powerpoint/2010/main" val="6534207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major computer vision development platforms like TensorFlow, PyTorch, </a:t>
            </a:r>
            <a:r>
              <a:rPr lang="en-US" dirty="0" err="1"/>
              <a:t>OpenMMLab</a:t>
            </a:r>
            <a:r>
              <a:rPr lang="en-US" dirty="0"/>
              <a:t>, ONNX have something called a model zoo, which is a collection of pre-trained models that we can download and use in our projects, for example to finetune for our own specific tasks.</a:t>
            </a:r>
            <a:endParaRPr lang="en-CA" dirty="0"/>
          </a:p>
        </p:txBody>
      </p:sp>
      <p:sp>
        <p:nvSpPr>
          <p:cNvPr id="4" name="Slide Number Placeholder 3"/>
          <p:cNvSpPr>
            <a:spLocks noGrp="1"/>
          </p:cNvSpPr>
          <p:nvPr>
            <p:ph type="sldNum" sz="quarter" idx="5"/>
          </p:nvPr>
        </p:nvSpPr>
        <p:spPr/>
        <p:txBody>
          <a:bodyPr/>
          <a:lstStyle/>
          <a:p>
            <a:fld id="{5CFAD0C2-C254-6340-AE95-5F3F67128CDB}" type="slidenum">
              <a:rPr lang="en-US" smtClean="0"/>
              <a:t>111</a:t>
            </a:fld>
            <a:endParaRPr lang="en-US"/>
          </a:p>
        </p:txBody>
      </p:sp>
    </p:spTree>
    <p:extLst>
      <p:ext uri="{BB962C8B-B14F-4D97-AF65-F5344CB8AC3E}">
        <p14:creationId xmlns:p14="http://schemas.microsoft.com/office/powerpoint/2010/main" val="33104375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source object detection platform that makes it super easy to train your own object detection models.</a:t>
            </a:r>
            <a:endParaRPr lang="en-CA" dirty="0"/>
          </a:p>
        </p:txBody>
      </p:sp>
      <p:sp>
        <p:nvSpPr>
          <p:cNvPr id="4" name="Slide Number Placeholder 3"/>
          <p:cNvSpPr>
            <a:spLocks noGrp="1"/>
          </p:cNvSpPr>
          <p:nvPr>
            <p:ph type="sldNum" sz="quarter" idx="5"/>
          </p:nvPr>
        </p:nvSpPr>
        <p:spPr/>
        <p:txBody>
          <a:bodyPr/>
          <a:lstStyle/>
          <a:p>
            <a:fld id="{5CFAD0C2-C254-6340-AE95-5F3F67128CDB}" type="slidenum">
              <a:rPr lang="en-US" smtClean="0"/>
              <a:t>112</a:t>
            </a:fld>
            <a:endParaRPr lang="en-US"/>
          </a:p>
        </p:txBody>
      </p:sp>
    </p:spTree>
    <p:extLst>
      <p:ext uri="{BB962C8B-B14F-4D97-AF65-F5344CB8AC3E}">
        <p14:creationId xmlns:p14="http://schemas.microsoft.com/office/powerpoint/2010/main" val="40198951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wanted to leave a few minutes at the end of the presentation to open the floor for anyone…</a:t>
            </a:r>
          </a:p>
          <a:p>
            <a:r>
              <a:rPr lang="en-US" dirty="0"/>
              <a:t>Does anyone have any question, wants clarification, has anything to add, or would like to provide feedback?</a:t>
            </a:r>
            <a:endParaRPr lang="en-CA" dirty="0"/>
          </a:p>
        </p:txBody>
      </p:sp>
      <p:sp>
        <p:nvSpPr>
          <p:cNvPr id="4" name="Slide Number Placeholder 3"/>
          <p:cNvSpPr>
            <a:spLocks noGrp="1"/>
          </p:cNvSpPr>
          <p:nvPr>
            <p:ph type="sldNum" sz="quarter" idx="5"/>
          </p:nvPr>
        </p:nvSpPr>
        <p:spPr/>
        <p:txBody>
          <a:bodyPr/>
          <a:lstStyle/>
          <a:p>
            <a:fld id="{5CFAD0C2-C254-6340-AE95-5F3F67128CDB}" type="slidenum">
              <a:rPr lang="en-US" smtClean="0"/>
              <a:t>113</a:t>
            </a:fld>
            <a:endParaRPr lang="en-US"/>
          </a:p>
        </p:txBody>
      </p:sp>
    </p:spTree>
    <p:extLst>
      <p:ext uri="{BB962C8B-B14F-4D97-AF65-F5344CB8AC3E}">
        <p14:creationId xmlns:p14="http://schemas.microsoft.com/office/powerpoint/2010/main" val="113396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some real world application of computer vision</a:t>
            </a:r>
            <a:endParaRPr lang="en-CA" dirty="0"/>
          </a:p>
        </p:txBody>
      </p:sp>
      <p:sp>
        <p:nvSpPr>
          <p:cNvPr id="4" name="Slide Number Placeholder 3"/>
          <p:cNvSpPr>
            <a:spLocks noGrp="1"/>
          </p:cNvSpPr>
          <p:nvPr>
            <p:ph type="sldNum" sz="quarter" idx="5"/>
          </p:nvPr>
        </p:nvSpPr>
        <p:spPr/>
        <p:txBody>
          <a:bodyPr/>
          <a:lstStyle/>
          <a:p>
            <a:fld id="{5CFAD0C2-C254-6340-AE95-5F3F67128CDB}" type="slidenum">
              <a:rPr lang="en-US" smtClean="0"/>
              <a:t>73</a:t>
            </a:fld>
            <a:endParaRPr lang="en-US"/>
          </a:p>
        </p:txBody>
      </p:sp>
    </p:spTree>
    <p:extLst>
      <p:ext uri="{BB962C8B-B14F-4D97-AF65-F5344CB8AC3E}">
        <p14:creationId xmlns:p14="http://schemas.microsoft.com/office/powerpoint/2010/main" val="516474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Detection of stock levels in factories</a:t>
            </a:r>
            <a:endParaRPr lang="en-CA" dirty="0"/>
          </a:p>
        </p:txBody>
      </p:sp>
      <p:sp>
        <p:nvSpPr>
          <p:cNvPr id="4" name="Slide Number Placeholder 3"/>
          <p:cNvSpPr>
            <a:spLocks noGrp="1"/>
          </p:cNvSpPr>
          <p:nvPr>
            <p:ph type="sldNum" sz="quarter" idx="5"/>
          </p:nvPr>
        </p:nvSpPr>
        <p:spPr/>
        <p:txBody>
          <a:bodyPr/>
          <a:lstStyle/>
          <a:p>
            <a:fld id="{5CFAD0C2-C254-6340-AE95-5F3F67128CDB}" type="slidenum">
              <a:rPr lang="en-US" smtClean="0"/>
              <a:t>75</a:t>
            </a:fld>
            <a:endParaRPr lang="en-US"/>
          </a:p>
        </p:txBody>
      </p:sp>
    </p:spTree>
    <p:extLst>
      <p:ext uri="{BB962C8B-B14F-4D97-AF65-F5344CB8AC3E}">
        <p14:creationId xmlns:p14="http://schemas.microsoft.com/office/powerpoint/2010/main" val="3699558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Segmentation in medical imaging</a:t>
            </a:r>
            <a:endParaRPr lang="en-CA" dirty="0"/>
          </a:p>
        </p:txBody>
      </p:sp>
      <p:sp>
        <p:nvSpPr>
          <p:cNvPr id="4" name="Slide Number Placeholder 3"/>
          <p:cNvSpPr>
            <a:spLocks noGrp="1"/>
          </p:cNvSpPr>
          <p:nvPr>
            <p:ph type="sldNum" sz="quarter" idx="5"/>
          </p:nvPr>
        </p:nvSpPr>
        <p:spPr/>
        <p:txBody>
          <a:bodyPr/>
          <a:lstStyle/>
          <a:p>
            <a:fld id="{5CFAD0C2-C254-6340-AE95-5F3F67128CDB}" type="slidenum">
              <a:rPr lang="en-US" smtClean="0"/>
              <a:t>76</a:t>
            </a:fld>
            <a:endParaRPr lang="en-US"/>
          </a:p>
        </p:txBody>
      </p:sp>
    </p:spTree>
    <p:extLst>
      <p:ext uri="{BB962C8B-B14F-4D97-AF65-F5344CB8AC3E}">
        <p14:creationId xmlns:p14="http://schemas.microsoft.com/office/powerpoint/2010/main" val="690535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Live demo of object detection in a self-driving car</a:t>
            </a:r>
            <a:endParaRPr lang="en-CA" dirty="0"/>
          </a:p>
        </p:txBody>
      </p:sp>
      <p:sp>
        <p:nvSpPr>
          <p:cNvPr id="4" name="Slide Number Placeholder 3"/>
          <p:cNvSpPr>
            <a:spLocks noGrp="1"/>
          </p:cNvSpPr>
          <p:nvPr>
            <p:ph type="sldNum" sz="quarter" idx="5"/>
          </p:nvPr>
        </p:nvSpPr>
        <p:spPr/>
        <p:txBody>
          <a:bodyPr/>
          <a:lstStyle/>
          <a:p>
            <a:fld id="{5CFAD0C2-C254-6340-AE95-5F3F67128CDB}" type="slidenum">
              <a:rPr lang="en-US" smtClean="0"/>
              <a:t>77</a:t>
            </a:fld>
            <a:endParaRPr lang="en-US"/>
          </a:p>
        </p:txBody>
      </p:sp>
    </p:spTree>
    <p:extLst>
      <p:ext uri="{BB962C8B-B14F-4D97-AF65-F5344CB8AC3E}">
        <p14:creationId xmlns:p14="http://schemas.microsoft.com/office/powerpoint/2010/main" val="559244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annotate datasets in computer vision, we define the ground truth of the image.</a:t>
            </a:r>
          </a:p>
          <a:p>
            <a:r>
              <a:rPr lang="en-US" dirty="0"/>
              <a:t>In this example, on the left, we see a object detection annotation, where a bounding box is put around a plane.</a:t>
            </a:r>
          </a:p>
          <a:p>
            <a:r>
              <a:rPr lang="en-CA" dirty="0"/>
              <a:t>On the right, we see the models prediction of the bounding box, i.e. the object detection.</a:t>
            </a:r>
          </a:p>
        </p:txBody>
      </p:sp>
      <p:sp>
        <p:nvSpPr>
          <p:cNvPr id="4" name="Slide Number Placeholder 3"/>
          <p:cNvSpPr>
            <a:spLocks noGrp="1"/>
          </p:cNvSpPr>
          <p:nvPr>
            <p:ph type="sldNum" sz="quarter" idx="5"/>
          </p:nvPr>
        </p:nvSpPr>
        <p:spPr/>
        <p:txBody>
          <a:bodyPr/>
          <a:lstStyle/>
          <a:p>
            <a:fld id="{5CFAD0C2-C254-6340-AE95-5F3F67128CDB}" type="slidenum">
              <a:rPr lang="en-US" smtClean="0"/>
              <a:t>79</a:t>
            </a:fld>
            <a:endParaRPr lang="en-US"/>
          </a:p>
        </p:txBody>
      </p:sp>
    </p:spTree>
    <p:extLst>
      <p:ext uri="{BB962C8B-B14F-4D97-AF65-F5344CB8AC3E}">
        <p14:creationId xmlns:p14="http://schemas.microsoft.com/office/powerpoint/2010/main" val="3727663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err="1"/>
              <a:t>IoU</a:t>
            </a:r>
            <a:r>
              <a:rPr lang="en-US" dirty="0"/>
              <a:t> or intersection over union is a common way to evaluate an object detector’s performance.</a:t>
            </a:r>
          </a:p>
          <a:p>
            <a:pPr algn="l"/>
            <a:r>
              <a:rPr lang="en-US" dirty="0"/>
              <a:t>It is calculated as the ratio of the area of overlap over the area of union, of the ground truth bounding box and the detector’s predicted bounding box.</a:t>
            </a:r>
          </a:p>
          <a:p>
            <a:pPr algn="l"/>
            <a:r>
              <a:rPr lang="en-US" dirty="0"/>
              <a:t>Typically an </a:t>
            </a:r>
            <a:r>
              <a:rPr lang="en-US" dirty="0" err="1"/>
              <a:t>IoU</a:t>
            </a:r>
            <a:r>
              <a:rPr lang="en-US" dirty="0"/>
              <a:t>&gt;0.5 is considered as a good prediction.</a:t>
            </a:r>
          </a:p>
        </p:txBody>
      </p:sp>
      <p:sp>
        <p:nvSpPr>
          <p:cNvPr id="4" name="Slide Number Placeholder 3"/>
          <p:cNvSpPr>
            <a:spLocks noGrp="1"/>
          </p:cNvSpPr>
          <p:nvPr>
            <p:ph type="sldNum" sz="quarter" idx="5"/>
          </p:nvPr>
        </p:nvSpPr>
        <p:spPr/>
        <p:txBody>
          <a:bodyPr/>
          <a:lstStyle/>
          <a:p>
            <a:fld id="{5CFAD0C2-C254-6340-AE95-5F3F67128CDB}" type="slidenum">
              <a:rPr lang="en-US" smtClean="0"/>
              <a:t>80</a:t>
            </a:fld>
            <a:endParaRPr lang="en-US"/>
          </a:p>
        </p:txBody>
      </p:sp>
    </p:spTree>
    <p:extLst>
      <p:ext uri="{BB962C8B-B14F-4D97-AF65-F5344CB8AC3E}">
        <p14:creationId xmlns:p14="http://schemas.microsoft.com/office/powerpoint/2010/main" val="22746309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9D6EC-71A7-93A6-EBFE-629299DFA1DF}"/>
              </a:ext>
            </a:extLst>
          </p:cNvPr>
          <p:cNvSpPr>
            <a:spLocks noGrp="1"/>
          </p:cNvSpPr>
          <p:nvPr>
            <p:ph type="ctrTitle"/>
          </p:nvPr>
        </p:nvSpPr>
        <p:spPr>
          <a:xfrm>
            <a:off x="1524000" y="509804"/>
            <a:ext cx="9144000" cy="1478794"/>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DC1633-AF6F-3502-85A1-E7BB94A708A5}"/>
              </a:ext>
            </a:extLst>
          </p:cNvPr>
          <p:cNvSpPr>
            <a:spLocks noGrp="1"/>
          </p:cNvSpPr>
          <p:nvPr>
            <p:ph type="subTitle" idx="1"/>
          </p:nvPr>
        </p:nvSpPr>
        <p:spPr>
          <a:xfrm>
            <a:off x="1524000" y="3666478"/>
            <a:ext cx="9144000" cy="66582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5BFE1BE6-2AB6-FB2B-9913-998DFF15DA76}"/>
              </a:ext>
            </a:extLst>
          </p:cNvPr>
          <p:cNvSpPr>
            <a:spLocks noGrp="1"/>
          </p:cNvSpPr>
          <p:nvPr>
            <p:ph type="dt" sz="half" idx="10"/>
          </p:nvPr>
        </p:nvSpPr>
        <p:spPr/>
        <p:txBody>
          <a:bodyPr/>
          <a:lstStyle/>
          <a:p>
            <a:fld id="{C7A15469-0524-8F4F-9E12-76BE9BAEC418}" type="datetime1">
              <a:rPr lang="en-CA" smtClean="0"/>
              <a:t>2024-01-29</a:t>
            </a:fld>
            <a:endParaRPr lang="en-US"/>
          </a:p>
        </p:txBody>
      </p:sp>
      <p:sp>
        <p:nvSpPr>
          <p:cNvPr id="5" name="Footer Placeholder 4">
            <a:extLst>
              <a:ext uri="{FF2B5EF4-FFF2-40B4-BE49-F238E27FC236}">
                <a16:creationId xmlns:a16="http://schemas.microsoft.com/office/drawing/2014/main" id="{7A2C4CDF-2176-0D86-DE74-17D144EE850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6FD9A1E6-52BD-8933-6C13-B232659BECB9}"/>
              </a:ext>
            </a:extLst>
          </p:cNvPr>
          <p:cNvSpPr>
            <a:spLocks noGrp="1"/>
          </p:cNvSpPr>
          <p:nvPr>
            <p:ph type="sldNum" sz="quarter" idx="12"/>
          </p:nvPr>
        </p:nvSpPr>
        <p:spPr/>
        <p:txBody>
          <a:bodyPr/>
          <a:lstStyle/>
          <a:p>
            <a:fld id="{D4F24A5E-B0D2-394D-9970-9AE06BCB59C1}" type="slidenum">
              <a:rPr lang="en-US" smtClean="0"/>
              <a:t>‹#›</a:t>
            </a:fld>
            <a:endParaRPr lang="en-US"/>
          </a:p>
        </p:txBody>
      </p:sp>
      <p:pic>
        <p:nvPicPr>
          <p:cNvPr id="1026" name="Picture 2" descr="Logos | Brand | University of Waterloo">
            <a:extLst>
              <a:ext uri="{FF2B5EF4-FFF2-40B4-BE49-F238E27FC236}">
                <a16:creationId xmlns:a16="http://schemas.microsoft.com/office/drawing/2014/main" id="{84836A4D-8608-D8C7-5771-AF81472156F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38600" y="4495948"/>
            <a:ext cx="3740458" cy="1496183"/>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a:extLst>
              <a:ext uri="{FF2B5EF4-FFF2-40B4-BE49-F238E27FC236}">
                <a16:creationId xmlns:a16="http://schemas.microsoft.com/office/drawing/2014/main" id="{96348192-A553-B42F-0FF8-E86CA9FFED6F}"/>
              </a:ext>
            </a:extLst>
          </p:cNvPr>
          <p:cNvSpPr txBox="1">
            <a:spLocks/>
          </p:cNvSpPr>
          <p:nvPr userDrawn="1"/>
        </p:nvSpPr>
        <p:spPr>
          <a:xfrm>
            <a:off x="1524000" y="2616115"/>
            <a:ext cx="9144000" cy="6658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CS886: Recent Advances on Foundation Models</a:t>
            </a:r>
          </a:p>
        </p:txBody>
      </p:sp>
    </p:spTree>
    <p:extLst>
      <p:ext uri="{BB962C8B-B14F-4D97-AF65-F5344CB8AC3E}">
        <p14:creationId xmlns:p14="http://schemas.microsoft.com/office/powerpoint/2010/main" val="3800060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9F07F-75F3-65EE-202D-44A2C92020A4}"/>
              </a:ext>
            </a:extLst>
          </p:cNvPr>
          <p:cNvSpPr>
            <a:spLocks noGrp="1"/>
          </p:cNvSpPr>
          <p:nvPr>
            <p:ph type="title"/>
          </p:nvPr>
        </p:nvSpPr>
        <p:spPr>
          <a:xfrm>
            <a:off x="838200" y="136526"/>
            <a:ext cx="10515600" cy="90216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A6968AC-2047-1C9A-6F0C-A2FB163D749B}"/>
              </a:ext>
            </a:extLst>
          </p:cNvPr>
          <p:cNvSpPr>
            <a:spLocks noGrp="1"/>
          </p:cNvSpPr>
          <p:nvPr>
            <p:ph idx="1"/>
          </p:nvPr>
        </p:nvSpPr>
        <p:spPr>
          <a:xfrm>
            <a:off x="838200" y="1260629"/>
            <a:ext cx="10515600" cy="49163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7724F4-E49C-FBF4-F77B-65D28C6EB48A}"/>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7213E37D-8B91-E45F-C21A-08AC87811263}"/>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11CDFCEC-FC6A-1247-31D6-9756B15CF1E9}"/>
              </a:ext>
            </a:extLst>
          </p:cNvPr>
          <p:cNvSpPr>
            <a:spLocks noGrp="1"/>
          </p:cNvSpPr>
          <p:nvPr>
            <p:ph type="sldNum" sz="quarter" idx="12"/>
          </p:nvPr>
        </p:nvSpPr>
        <p:spPr/>
        <p:txBody>
          <a:bodyPr/>
          <a:lstStyle/>
          <a:p>
            <a:fld id="{D4F24A5E-B0D2-394D-9970-9AE06BCB59C1}" type="slidenum">
              <a:rPr lang="en-US" smtClean="0"/>
              <a:t>‹#›</a:t>
            </a:fld>
            <a:endParaRPr lang="en-US"/>
          </a:p>
        </p:txBody>
      </p:sp>
      <p:pic>
        <p:nvPicPr>
          <p:cNvPr id="2050" name="Picture 2" descr="University of Waterloo - Wikipedia">
            <a:extLst>
              <a:ext uri="{FF2B5EF4-FFF2-40B4-BE49-F238E27FC236}">
                <a16:creationId xmlns:a16="http://schemas.microsoft.com/office/drawing/2014/main" id="{D0B3DC21-35D6-A201-ACE8-3099DDFD9BF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71740" y="136525"/>
            <a:ext cx="902162" cy="90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756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BC1038-A7AC-0FD1-A0B4-CC0A750B171B}"/>
              </a:ext>
            </a:extLst>
          </p:cNvPr>
          <p:cNvSpPr>
            <a:spLocks noGrp="1"/>
          </p:cNvSpPr>
          <p:nvPr>
            <p:ph sz="half" idx="1"/>
          </p:nvPr>
        </p:nvSpPr>
        <p:spPr>
          <a:xfrm>
            <a:off x="838200" y="1218075"/>
            <a:ext cx="5181600" cy="49588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A94DAF3-52B2-14D5-73BD-76EF3E852375}"/>
              </a:ext>
            </a:extLst>
          </p:cNvPr>
          <p:cNvSpPr>
            <a:spLocks noGrp="1"/>
          </p:cNvSpPr>
          <p:nvPr>
            <p:ph sz="half" idx="2"/>
          </p:nvPr>
        </p:nvSpPr>
        <p:spPr>
          <a:xfrm>
            <a:off x="6172200" y="1218075"/>
            <a:ext cx="5181600" cy="4958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122E9A-1509-2B17-8B07-2AB617926693}"/>
              </a:ext>
            </a:extLst>
          </p:cNvPr>
          <p:cNvSpPr>
            <a:spLocks noGrp="1"/>
          </p:cNvSpPr>
          <p:nvPr>
            <p:ph type="dt" sz="half" idx="10"/>
          </p:nvPr>
        </p:nvSpPr>
        <p:spPr/>
        <p:txBody>
          <a:bodyPr/>
          <a:lstStyle/>
          <a:p>
            <a:fld id="{D301FFEF-BC07-6945-8DF9-83389C94DF56}" type="datetime1">
              <a:rPr lang="en-CA" smtClean="0"/>
              <a:t>2024-01-29</a:t>
            </a:fld>
            <a:endParaRPr lang="en-US"/>
          </a:p>
        </p:txBody>
      </p:sp>
      <p:sp>
        <p:nvSpPr>
          <p:cNvPr id="6" name="Footer Placeholder 5">
            <a:extLst>
              <a:ext uri="{FF2B5EF4-FFF2-40B4-BE49-F238E27FC236}">
                <a16:creationId xmlns:a16="http://schemas.microsoft.com/office/drawing/2014/main" id="{277F1462-F1AB-8508-3202-A656C2E177E9}"/>
              </a:ext>
            </a:extLst>
          </p:cNvPr>
          <p:cNvSpPr>
            <a:spLocks noGrp="1"/>
          </p:cNvSpPr>
          <p:nvPr>
            <p:ph type="ftr" sz="quarter" idx="11"/>
          </p:nvPr>
        </p:nvSpPr>
        <p:spPr/>
        <p:txBody>
          <a:bodyPr/>
          <a:lstStyle/>
          <a:p>
            <a:r>
              <a:rPr lang="en-US"/>
              <a:t>Slides created for CS886 at UWaterloo</a:t>
            </a:r>
          </a:p>
        </p:txBody>
      </p:sp>
      <p:sp>
        <p:nvSpPr>
          <p:cNvPr id="7" name="Slide Number Placeholder 6">
            <a:extLst>
              <a:ext uri="{FF2B5EF4-FFF2-40B4-BE49-F238E27FC236}">
                <a16:creationId xmlns:a16="http://schemas.microsoft.com/office/drawing/2014/main" id="{6EF0C4A2-1436-3FA6-A80A-3B196EF86179}"/>
              </a:ext>
            </a:extLst>
          </p:cNvPr>
          <p:cNvSpPr>
            <a:spLocks noGrp="1"/>
          </p:cNvSpPr>
          <p:nvPr>
            <p:ph type="sldNum" sz="quarter" idx="12"/>
          </p:nvPr>
        </p:nvSpPr>
        <p:spPr/>
        <p:txBody>
          <a:bodyPr/>
          <a:lstStyle/>
          <a:p>
            <a:fld id="{D4F24A5E-B0D2-394D-9970-9AE06BCB59C1}" type="slidenum">
              <a:rPr lang="en-US" smtClean="0"/>
              <a:t>‹#›</a:t>
            </a:fld>
            <a:endParaRPr lang="en-US"/>
          </a:p>
        </p:txBody>
      </p:sp>
      <p:sp>
        <p:nvSpPr>
          <p:cNvPr id="8" name="Title 1">
            <a:extLst>
              <a:ext uri="{FF2B5EF4-FFF2-40B4-BE49-F238E27FC236}">
                <a16:creationId xmlns:a16="http://schemas.microsoft.com/office/drawing/2014/main" id="{F781557D-31D8-7504-F9E6-89FF176BA510}"/>
              </a:ext>
            </a:extLst>
          </p:cNvPr>
          <p:cNvSpPr>
            <a:spLocks noGrp="1"/>
          </p:cNvSpPr>
          <p:nvPr>
            <p:ph type="title"/>
          </p:nvPr>
        </p:nvSpPr>
        <p:spPr>
          <a:xfrm>
            <a:off x="838200" y="136526"/>
            <a:ext cx="10515600" cy="902162"/>
          </a:xfrm>
        </p:spPr>
        <p:txBody>
          <a:bodyPr/>
          <a:lstStyle/>
          <a:p>
            <a:r>
              <a:rPr lang="en-US"/>
              <a:t>Click to edit Master title style</a:t>
            </a:r>
          </a:p>
        </p:txBody>
      </p:sp>
      <p:pic>
        <p:nvPicPr>
          <p:cNvPr id="9" name="Picture 2" descr="University of Waterloo - Wikipedia">
            <a:extLst>
              <a:ext uri="{FF2B5EF4-FFF2-40B4-BE49-F238E27FC236}">
                <a16:creationId xmlns:a16="http://schemas.microsoft.com/office/drawing/2014/main" id="{30D6D19C-4AD8-95AC-CE4A-AB553F77838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71740" y="136525"/>
            <a:ext cx="902162" cy="90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99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56DB85-3109-D20D-B726-7CD35142FB06}"/>
              </a:ext>
            </a:extLst>
          </p:cNvPr>
          <p:cNvSpPr>
            <a:spLocks noGrp="1"/>
          </p:cNvSpPr>
          <p:nvPr>
            <p:ph type="body" idx="1"/>
          </p:nvPr>
        </p:nvSpPr>
        <p:spPr>
          <a:xfrm>
            <a:off x="839788" y="1205375"/>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047E9F-7F6E-CB88-A309-9348ABC7CDFD}"/>
              </a:ext>
            </a:extLst>
          </p:cNvPr>
          <p:cNvSpPr>
            <a:spLocks noGrp="1"/>
          </p:cNvSpPr>
          <p:nvPr>
            <p:ph sz="half" idx="2"/>
          </p:nvPr>
        </p:nvSpPr>
        <p:spPr>
          <a:xfrm>
            <a:off x="839788" y="2121763"/>
            <a:ext cx="5157787" cy="406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D4D8F0-E4E6-9A37-967F-3A1E300F8E40}"/>
              </a:ext>
            </a:extLst>
          </p:cNvPr>
          <p:cNvSpPr>
            <a:spLocks noGrp="1"/>
          </p:cNvSpPr>
          <p:nvPr>
            <p:ph type="body" sz="quarter" idx="3"/>
          </p:nvPr>
        </p:nvSpPr>
        <p:spPr>
          <a:xfrm>
            <a:off x="6172200" y="1217536"/>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E38E09-86E0-9F8C-F1CF-50CBC6E18AE0}"/>
              </a:ext>
            </a:extLst>
          </p:cNvPr>
          <p:cNvSpPr>
            <a:spLocks noGrp="1"/>
          </p:cNvSpPr>
          <p:nvPr>
            <p:ph sz="quarter" idx="4"/>
          </p:nvPr>
        </p:nvSpPr>
        <p:spPr>
          <a:xfrm>
            <a:off x="6172200" y="2121763"/>
            <a:ext cx="5183188" cy="406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C3F933-C143-FE57-4DA1-91A01ED6B61C}"/>
              </a:ext>
            </a:extLst>
          </p:cNvPr>
          <p:cNvSpPr>
            <a:spLocks noGrp="1"/>
          </p:cNvSpPr>
          <p:nvPr>
            <p:ph type="dt" sz="half" idx="10"/>
          </p:nvPr>
        </p:nvSpPr>
        <p:spPr/>
        <p:txBody>
          <a:bodyPr/>
          <a:lstStyle/>
          <a:p>
            <a:fld id="{3155D33B-FEF6-E34F-9240-CA7C515C6240}" type="datetime1">
              <a:rPr lang="en-CA" smtClean="0"/>
              <a:t>2024-01-29</a:t>
            </a:fld>
            <a:endParaRPr lang="en-US"/>
          </a:p>
        </p:txBody>
      </p:sp>
      <p:sp>
        <p:nvSpPr>
          <p:cNvPr id="8" name="Footer Placeholder 7">
            <a:extLst>
              <a:ext uri="{FF2B5EF4-FFF2-40B4-BE49-F238E27FC236}">
                <a16:creationId xmlns:a16="http://schemas.microsoft.com/office/drawing/2014/main" id="{0B6F2904-2C1D-800F-4C22-ACC942182AA4}"/>
              </a:ext>
            </a:extLst>
          </p:cNvPr>
          <p:cNvSpPr>
            <a:spLocks noGrp="1"/>
          </p:cNvSpPr>
          <p:nvPr>
            <p:ph type="ftr" sz="quarter" idx="11"/>
          </p:nvPr>
        </p:nvSpPr>
        <p:spPr/>
        <p:txBody>
          <a:bodyPr/>
          <a:lstStyle/>
          <a:p>
            <a:r>
              <a:rPr lang="en-US"/>
              <a:t>Slides created for CS886 at UWaterloo</a:t>
            </a:r>
          </a:p>
        </p:txBody>
      </p:sp>
      <p:sp>
        <p:nvSpPr>
          <p:cNvPr id="9" name="Slide Number Placeholder 8">
            <a:extLst>
              <a:ext uri="{FF2B5EF4-FFF2-40B4-BE49-F238E27FC236}">
                <a16:creationId xmlns:a16="http://schemas.microsoft.com/office/drawing/2014/main" id="{1221D5BA-27EE-967F-DD04-6A63ECB47BA5}"/>
              </a:ext>
            </a:extLst>
          </p:cNvPr>
          <p:cNvSpPr>
            <a:spLocks noGrp="1"/>
          </p:cNvSpPr>
          <p:nvPr>
            <p:ph type="sldNum" sz="quarter" idx="12"/>
          </p:nvPr>
        </p:nvSpPr>
        <p:spPr/>
        <p:txBody>
          <a:bodyPr/>
          <a:lstStyle/>
          <a:p>
            <a:fld id="{D4F24A5E-B0D2-394D-9970-9AE06BCB59C1}" type="slidenum">
              <a:rPr lang="en-US" smtClean="0"/>
              <a:t>‹#›</a:t>
            </a:fld>
            <a:endParaRPr lang="en-US"/>
          </a:p>
        </p:txBody>
      </p:sp>
      <p:sp>
        <p:nvSpPr>
          <p:cNvPr id="10" name="Title 1">
            <a:extLst>
              <a:ext uri="{FF2B5EF4-FFF2-40B4-BE49-F238E27FC236}">
                <a16:creationId xmlns:a16="http://schemas.microsoft.com/office/drawing/2014/main" id="{113F627A-A02C-AF1F-F166-F53663B6D1BC}"/>
              </a:ext>
            </a:extLst>
          </p:cNvPr>
          <p:cNvSpPr>
            <a:spLocks noGrp="1"/>
          </p:cNvSpPr>
          <p:nvPr>
            <p:ph type="title"/>
          </p:nvPr>
        </p:nvSpPr>
        <p:spPr>
          <a:xfrm>
            <a:off x="838200" y="136526"/>
            <a:ext cx="10515600" cy="902162"/>
          </a:xfrm>
        </p:spPr>
        <p:txBody>
          <a:bodyPr/>
          <a:lstStyle/>
          <a:p>
            <a:r>
              <a:rPr lang="en-US"/>
              <a:t>Click to edit Master title style</a:t>
            </a:r>
          </a:p>
        </p:txBody>
      </p:sp>
      <p:pic>
        <p:nvPicPr>
          <p:cNvPr id="11" name="Picture 2" descr="University of Waterloo - Wikipedia">
            <a:extLst>
              <a:ext uri="{FF2B5EF4-FFF2-40B4-BE49-F238E27FC236}">
                <a16:creationId xmlns:a16="http://schemas.microsoft.com/office/drawing/2014/main" id="{B811803D-71E7-4121-57B4-19D8CD5D9C7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71740" y="136525"/>
            <a:ext cx="902162" cy="90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967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58D8C26-893B-BFA9-5143-56BB44C1D130}"/>
              </a:ext>
            </a:extLst>
          </p:cNvPr>
          <p:cNvSpPr>
            <a:spLocks noGrp="1"/>
          </p:cNvSpPr>
          <p:nvPr>
            <p:ph type="dt" sz="half" idx="10"/>
          </p:nvPr>
        </p:nvSpPr>
        <p:spPr/>
        <p:txBody>
          <a:bodyPr/>
          <a:lstStyle/>
          <a:p>
            <a:fld id="{9A561D02-7E11-1544-897F-A30819BC8F60}" type="datetime1">
              <a:rPr lang="en-CA" smtClean="0"/>
              <a:t>2024-01-29</a:t>
            </a:fld>
            <a:endParaRPr lang="en-US"/>
          </a:p>
        </p:txBody>
      </p:sp>
      <p:sp>
        <p:nvSpPr>
          <p:cNvPr id="4" name="Footer Placeholder 3">
            <a:extLst>
              <a:ext uri="{FF2B5EF4-FFF2-40B4-BE49-F238E27FC236}">
                <a16:creationId xmlns:a16="http://schemas.microsoft.com/office/drawing/2014/main" id="{F72D5C8A-7C87-503A-352C-215B34BF8BF4}"/>
              </a:ext>
            </a:extLst>
          </p:cNvPr>
          <p:cNvSpPr>
            <a:spLocks noGrp="1"/>
          </p:cNvSpPr>
          <p:nvPr>
            <p:ph type="ftr" sz="quarter" idx="11"/>
          </p:nvPr>
        </p:nvSpPr>
        <p:spPr/>
        <p:txBody>
          <a:bodyPr/>
          <a:lstStyle/>
          <a:p>
            <a:r>
              <a:rPr lang="en-US"/>
              <a:t>Slides created for CS886 at UWaterloo</a:t>
            </a:r>
          </a:p>
        </p:txBody>
      </p:sp>
      <p:sp>
        <p:nvSpPr>
          <p:cNvPr id="5" name="Slide Number Placeholder 4">
            <a:extLst>
              <a:ext uri="{FF2B5EF4-FFF2-40B4-BE49-F238E27FC236}">
                <a16:creationId xmlns:a16="http://schemas.microsoft.com/office/drawing/2014/main" id="{8ABFF82A-D5FD-2F01-8AE7-340AD93F7221}"/>
              </a:ext>
            </a:extLst>
          </p:cNvPr>
          <p:cNvSpPr>
            <a:spLocks noGrp="1"/>
          </p:cNvSpPr>
          <p:nvPr>
            <p:ph type="sldNum" sz="quarter" idx="12"/>
          </p:nvPr>
        </p:nvSpPr>
        <p:spPr/>
        <p:txBody>
          <a:bodyPr/>
          <a:lstStyle/>
          <a:p>
            <a:fld id="{D4F24A5E-B0D2-394D-9970-9AE06BCB59C1}" type="slidenum">
              <a:rPr lang="en-US" smtClean="0"/>
              <a:t>‹#›</a:t>
            </a:fld>
            <a:endParaRPr lang="en-US"/>
          </a:p>
        </p:txBody>
      </p:sp>
      <p:sp>
        <p:nvSpPr>
          <p:cNvPr id="6" name="Title 1">
            <a:extLst>
              <a:ext uri="{FF2B5EF4-FFF2-40B4-BE49-F238E27FC236}">
                <a16:creationId xmlns:a16="http://schemas.microsoft.com/office/drawing/2014/main" id="{87760D92-8162-97D7-DFDC-98F6D400DD83}"/>
              </a:ext>
            </a:extLst>
          </p:cNvPr>
          <p:cNvSpPr>
            <a:spLocks noGrp="1"/>
          </p:cNvSpPr>
          <p:nvPr>
            <p:ph type="title"/>
          </p:nvPr>
        </p:nvSpPr>
        <p:spPr>
          <a:xfrm>
            <a:off x="838200" y="136526"/>
            <a:ext cx="10515600" cy="902162"/>
          </a:xfrm>
        </p:spPr>
        <p:txBody>
          <a:bodyPr/>
          <a:lstStyle/>
          <a:p>
            <a:r>
              <a:rPr lang="en-US"/>
              <a:t>Click to edit Master title style</a:t>
            </a:r>
          </a:p>
        </p:txBody>
      </p:sp>
      <p:pic>
        <p:nvPicPr>
          <p:cNvPr id="7" name="Picture 2" descr="University of Waterloo - Wikipedia">
            <a:extLst>
              <a:ext uri="{FF2B5EF4-FFF2-40B4-BE49-F238E27FC236}">
                <a16:creationId xmlns:a16="http://schemas.microsoft.com/office/drawing/2014/main" id="{8DEF5173-B7F7-26FC-3E58-21CFC011ECD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71740" y="136525"/>
            <a:ext cx="902162" cy="90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013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F8B479-7018-6B39-BA47-55C998C658A0}"/>
              </a:ext>
            </a:extLst>
          </p:cNvPr>
          <p:cNvSpPr>
            <a:spLocks noGrp="1"/>
          </p:cNvSpPr>
          <p:nvPr>
            <p:ph type="dt" sz="half" idx="10"/>
          </p:nvPr>
        </p:nvSpPr>
        <p:spPr/>
        <p:txBody>
          <a:bodyPr/>
          <a:lstStyle/>
          <a:p>
            <a:fld id="{00E961B8-A498-DA41-8388-3640B039A975}" type="datetime1">
              <a:rPr lang="en-CA" smtClean="0"/>
              <a:t>2024-01-29</a:t>
            </a:fld>
            <a:endParaRPr lang="en-US"/>
          </a:p>
        </p:txBody>
      </p:sp>
      <p:sp>
        <p:nvSpPr>
          <p:cNvPr id="3" name="Footer Placeholder 2">
            <a:extLst>
              <a:ext uri="{FF2B5EF4-FFF2-40B4-BE49-F238E27FC236}">
                <a16:creationId xmlns:a16="http://schemas.microsoft.com/office/drawing/2014/main" id="{180D3E43-1D4D-00CA-AA0E-A322A4406ED0}"/>
              </a:ext>
            </a:extLst>
          </p:cNvPr>
          <p:cNvSpPr>
            <a:spLocks noGrp="1"/>
          </p:cNvSpPr>
          <p:nvPr>
            <p:ph type="ftr" sz="quarter" idx="11"/>
          </p:nvPr>
        </p:nvSpPr>
        <p:spPr/>
        <p:txBody>
          <a:bodyPr/>
          <a:lstStyle/>
          <a:p>
            <a:r>
              <a:rPr lang="en-US"/>
              <a:t>Slides created for CS886 at UWaterloo</a:t>
            </a:r>
          </a:p>
        </p:txBody>
      </p:sp>
      <p:sp>
        <p:nvSpPr>
          <p:cNvPr id="4" name="Slide Number Placeholder 3">
            <a:extLst>
              <a:ext uri="{FF2B5EF4-FFF2-40B4-BE49-F238E27FC236}">
                <a16:creationId xmlns:a16="http://schemas.microsoft.com/office/drawing/2014/main" id="{00CD0ACD-EBA4-FD35-F200-D39152C12FC3}"/>
              </a:ext>
            </a:extLst>
          </p:cNvPr>
          <p:cNvSpPr>
            <a:spLocks noGrp="1"/>
          </p:cNvSpPr>
          <p:nvPr>
            <p:ph type="sldNum" sz="quarter" idx="12"/>
          </p:nvPr>
        </p:nvSpPr>
        <p:spPr/>
        <p:txBody>
          <a:bodyPr/>
          <a:lstStyle/>
          <a:p>
            <a:fld id="{D4F24A5E-B0D2-394D-9970-9AE06BCB59C1}" type="slidenum">
              <a:rPr lang="en-US" smtClean="0"/>
              <a:t>‹#›</a:t>
            </a:fld>
            <a:endParaRPr lang="en-US"/>
          </a:p>
        </p:txBody>
      </p:sp>
      <p:pic>
        <p:nvPicPr>
          <p:cNvPr id="5" name="Picture 2" descr="University of Waterloo - Wikipedia">
            <a:extLst>
              <a:ext uri="{FF2B5EF4-FFF2-40B4-BE49-F238E27FC236}">
                <a16:creationId xmlns:a16="http://schemas.microsoft.com/office/drawing/2014/main" id="{E982EB98-9440-A2AE-3345-B597DDD1E92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71740" y="136525"/>
            <a:ext cx="902162" cy="90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5330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B5C615-D3D7-CA3A-7493-50D0F7F791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24BBA1-81D6-454B-4E5D-A15F189CA4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C00D77-9017-FCD1-D559-BD3BD41418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46C317-5B29-6F48-A50A-672AEB20555B}" type="datetime1">
              <a:rPr lang="en-CA" smtClean="0"/>
              <a:t>2024-01-29</a:t>
            </a:fld>
            <a:endParaRPr lang="en-US"/>
          </a:p>
        </p:txBody>
      </p:sp>
      <p:sp>
        <p:nvSpPr>
          <p:cNvPr id="5" name="Footer Placeholder 4">
            <a:extLst>
              <a:ext uri="{FF2B5EF4-FFF2-40B4-BE49-F238E27FC236}">
                <a16:creationId xmlns:a16="http://schemas.microsoft.com/office/drawing/2014/main" id="{2940478F-B586-1105-DBAE-D72EAA82AB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Slides created for CS886 at UWaterloo</a:t>
            </a:r>
          </a:p>
        </p:txBody>
      </p:sp>
      <p:sp>
        <p:nvSpPr>
          <p:cNvPr id="6" name="Slide Number Placeholder 5">
            <a:extLst>
              <a:ext uri="{FF2B5EF4-FFF2-40B4-BE49-F238E27FC236}">
                <a16:creationId xmlns:a16="http://schemas.microsoft.com/office/drawing/2014/main" id="{751D82B9-01F9-5ECA-13DB-4E12081E45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F24A5E-B0D2-394D-9970-9AE06BCB59C1}" type="slidenum">
              <a:rPr lang="en-US" smtClean="0"/>
              <a:t>‹#›</a:t>
            </a:fld>
            <a:endParaRPr lang="en-US"/>
          </a:p>
        </p:txBody>
      </p:sp>
    </p:spTree>
    <p:extLst>
      <p:ext uri="{BB962C8B-B14F-4D97-AF65-F5344CB8AC3E}">
        <p14:creationId xmlns:p14="http://schemas.microsoft.com/office/powerpoint/2010/main" val="39056415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cs231n.stanford.edu/slides/2017/cs231n_2017_lecture11.pdf"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cs231n.stanford.edu/slides/2017/cs231n_2017_lecture11.pdf"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roboflow.com/"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roboflow.com/"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github.com/tensorflow/models/blob/master/research/object_detection/g3doc/tf2_detection_zoo.md"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www.ultralytics.com/" TargetMode="Externa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8" Type="http://schemas.openxmlformats.org/officeDocument/2006/relationships/hyperlink" Target="https://www.v7labs.com/blog/mean-average-precision" TargetMode="External"/><Relationship Id="rId3" Type="http://schemas.openxmlformats.org/officeDocument/2006/relationships/hyperlink" Target="https://www.superannotate.com/blog/guide-to-semantic-segmentation" TargetMode="External"/><Relationship Id="rId7" Type="http://schemas.openxmlformats.org/officeDocument/2006/relationships/hyperlink" Target="https://plainsight.ai/blog/what-is-data-annotation/" TargetMode="External"/><Relationship Id="rId12" Type="http://schemas.openxmlformats.org/officeDocument/2006/relationships/hyperlink" Target="http://arxiv.org/abs/1405.0312" TargetMode="External"/><Relationship Id="rId2" Type="http://schemas.openxmlformats.org/officeDocument/2006/relationships/hyperlink" Target="https://towardsdatascience.com/10-papers-you-should-read-to-understand-image-classification-in-the-deep-learning-era-4b9d792f45a7" TargetMode="External"/><Relationship Id="rId1" Type="http://schemas.openxmlformats.org/officeDocument/2006/relationships/slideLayout" Target="../slideLayouts/slideLayout2.xml"/><Relationship Id="rId6" Type="http://schemas.openxmlformats.org/officeDocument/2006/relationships/hyperlink" Target="https://www.dpreview.com/news/9384724203/microsoft-s-latest-computer-vision-technology-beats-humans-at-captioning-images" TargetMode="External"/><Relationship Id="rId11" Type="http://schemas.openxmlformats.org/officeDocument/2006/relationships/hyperlink" Target="https://towardsdatascience.com/what-is-average-precision-in-object-detection-localization-algorithms-and-how-to-calculate-it-3f330efe697b" TargetMode="External"/><Relationship Id="rId5" Type="http://schemas.openxmlformats.org/officeDocument/2006/relationships/hyperlink" Target="https://visualqa.org/" TargetMode="External"/><Relationship Id="rId10" Type="http://schemas.openxmlformats.org/officeDocument/2006/relationships/hyperlink" Target="https://medium.com/@shrutisaxena0617/precision-vs-recall-386cf9f89488" TargetMode="External"/><Relationship Id="rId4" Type="http://schemas.openxmlformats.org/officeDocument/2006/relationships/hyperlink" Target="https://machinethink.net/blog/object-detection-with-yolo/" TargetMode="External"/><Relationship Id="rId9" Type="http://schemas.openxmlformats.org/officeDocument/2006/relationships/hyperlink" Target="https://www.baeldung.com/cs/object-detection-intersection-vs-union" TargetMode="External"/></Relationships>
</file>

<file path=ppt/slides/_rels/slide116.xml.rels><?xml version="1.0" encoding="UTF-8" standalone="yes"?>
<Relationships xmlns="http://schemas.openxmlformats.org/package/2006/relationships"><Relationship Id="rId8" Type="http://schemas.openxmlformats.org/officeDocument/2006/relationships/hyperlink" Target="https://www.ultralytics.com/" TargetMode="External"/><Relationship Id="rId3" Type="http://schemas.openxmlformats.org/officeDocument/2006/relationships/hyperlink" Target="https://towardsdatascience.com/review-fcn-semantic-segmentation-eb8c9b50d2d1" TargetMode="External"/><Relationship Id="rId7" Type="http://schemas.openxmlformats.org/officeDocument/2006/relationships/hyperlink" Target="https://github.com/tensorflow/models/blob/master/research/object_detection/g3doc/tf2_detection_zoo.md" TargetMode="External"/><Relationship Id="rId2" Type="http://schemas.openxmlformats.org/officeDocument/2006/relationships/hyperlink" Target="http://arxiv.org/abs/1311.2524" TargetMode="External"/><Relationship Id="rId1" Type="http://schemas.openxmlformats.org/officeDocument/2006/relationships/slideLayout" Target="../slideLayouts/slideLayout2.xml"/><Relationship Id="rId6" Type="http://schemas.openxmlformats.org/officeDocument/2006/relationships/hyperlink" Target="https://roboflow.com/" TargetMode="External"/><Relationship Id="rId5" Type="http://schemas.openxmlformats.org/officeDocument/2006/relationships/hyperlink" Target="http://arxiv.org/abs/1506.02640" TargetMode="External"/><Relationship Id="rId4" Type="http://schemas.openxmlformats.org/officeDocument/2006/relationships/hyperlink" Target="http://arxiv.org/abs/1411.4038"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6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towardsdatascience.com/10-papers-you-should-read-to-understand-image-classification-in-the-deep-learning-era-4b9d792f45a7"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machinethink.net/blog/object-detection-with-yolo/"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cs231n.stanford.edu/slides/2017/cs231n_2017_lecture11.pdf"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visualqa.org/" TargetMode="External"/><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dpreview.com/news/9384724203/microsoft-s-latest-computer-vision-technology-beats-humans-at-captioning-images"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pento.ai/blog/computer-vision-manufacturing"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v7labs.com/blog/what-is-computer-vision" TargetMode="Externa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chzq2E75M84" TargetMode="External"/><Relationship Id="rId5" Type="http://schemas.openxmlformats.org/officeDocument/2006/relationships/image" Target="../media/image35.png"/><Relationship Id="rId4" Type="http://schemas.openxmlformats.org/officeDocument/2006/relationships/notesSlide" Target="../notesSlides/notesSlide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plainsight.ai/blog/what-is-data-annotation/"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v7labs.com/blog/mean-average-precision"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baeldung.com/cs/object-detection-intersection-vs-union"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v7labs.com/blog/mean-average-precision"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medium.com/@shrutisaxena0617/precision-vs-recall-386cf9f89488"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towardsdatascience.com/what-is-average-precision-in-object-detection-localization-algorithms-and-how-to-calculate-it-3f330efe697b" TargetMode="External"/><Relationship Id="rId4" Type="http://schemas.openxmlformats.org/officeDocument/2006/relationships/image" Target="../media/image4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towardsdatascience.com/review-fcn-semantic-segmentation-eb8c9b50d2d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26545-4BD3-ADE2-7347-2745EA200FE0}"/>
              </a:ext>
            </a:extLst>
          </p:cNvPr>
          <p:cNvSpPr>
            <a:spLocks noGrp="1"/>
          </p:cNvSpPr>
          <p:nvPr>
            <p:ph type="ctrTitle"/>
          </p:nvPr>
        </p:nvSpPr>
        <p:spPr/>
        <p:txBody>
          <a:bodyPr/>
          <a:lstStyle/>
          <a:p>
            <a:r>
              <a:rPr lang="en-US" dirty="0"/>
              <a:t>Lecture 2: NLP &amp; CV</a:t>
            </a:r>
          </a:p>
        </p:txBody>
      </p:sp>
      <p:sp>
        <p:nvSpPr>
          <p:cNvPr id="3" name="Subtitle 2">
            <a:extLst>
              <a:ext uri="{FF2B5EF4-FFF2-40B4-BE49-F238E27FC236}">
                <a16:creationId xmlns:a16="http://schemas.microsoft.com/office/drawing/2014/main" id="{6F4B5AB2-71ED-F483-B392-B5AD8D305EF7}"/>
              </a:ext>
            </a:extLst>
          </p:cNvPr>
          <p:cNvSpPr>
            <a:spLocks noGrp="1"/>
          </p:cNvSpPr>
          <p:nvPr>
            <p:ph type="subTitle" idx="1"/>
          </p:nvPr>
        </p:nvSpPr>
        <p:spPr/>
        <p:txBody>
          <a:bodyPr/>
          <a:lstStyle/>
          <a:p>
            <a:r>
              <a:rPr lang="en-US" dirty="0"/>
              <a:t>Presenters: Amir David and Susan </a:t>
            </a:r>
            <a:r>
              <a:rPr lang="en-US" dirty="0" err="1"/>
              <a:t>Esho</a:t>
            </a:r>
            <a:endParaRPr lang="en-US" dirty="0"/>
          </a:p>
        </p:txBody>
      </p:sp>
      <p:sp>
        <p:nvSpPr>
          <p:cNvPr id="4" name="Date Placeholder 3">
            <a:extLst>
              <a:ext uri="{FF2B5EF4-FFF2-40B4-BE49-F238E27FC236}">
                <a16:creationId xmlns:a16="http://schemas.microsoft.com/office/drawing/2014/main" id="{D8CC2768-A8BB-A142-D541-0D8F63A418BD}"/>
              </a:ext>
            </a:extLst>
          </p:cNvPr>
          <p:cNvSpPr>
            <a:spLocks noGrp="1"/>
          </p:cNvSpPr>
          <p:nvPr>
            <p:ph type="dt" sz="half" idx="10"/>
          </p:nvPr>
        </p:nvSpPr>
        <p:spPr/>
        <p:txBody>
          <a:bodyPr/>
          <a:lstStyle/>
          <a:p>
            <a:fld id="{EFF2884E-48B2-1441-B188-EF9645BFD4B8}" type="datetime1">
              <a:rPr lang="en-CA" smtClean="0"/>
              <a:t>2024-01-29</a:t>
            </a:fld>
            <a:endParaRPr lang="en-US"/>
          </a:p>
        </p:txBody>
      </p:sp>
      <p:sp>
        <p:nvSpPr>
          <p:cNvPr id="5" name="Footer Placeholder 4">
            <a:extLst>
              <a:ext uri="{FF2B5EF4-FFF2-40B4-BE49-F238E27FC236}">
                <a16:creationId xmlns:a16="http://schemas.microsoft.com/office/drawing/2014/main" id="{C82B6CAC-8609-18DE-AB72-8370B086D664}"/>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8530BE5A-5729-DB64-14F7-99BD0EDC38B7}"/>
              </a:ext>
            </a:extLst>
          </p:cNvPr>
          <p:cNvSpPr>
            <a:spLocks noGrp="1"/>
          </p:cNvSpPr>
          <p:nvPr>
            <p:ph type="sldNum" sz="quarter" idx="12"/>
          </p:nvPr>
        </p:nvSpPr>
        <p:spPr/>
        <p:txBody>
          <a:bodyPr/>
          <a:lstStyle/>
          <a:p>
            <a:fld id="{D4F24A5E-B0D2-394D-9970-9AE06BCB59C1}" type="slidenum">
              <a:rPr lang="en-US" smtClean="0"/>
              <a:t>1</a:t>
            </a:fld>
            <a:endParaRPr lang="en-US"/>
          </a:p>
        </p:txBody>
      </p:sp>
    </p:spTree>
    <p:extLst>
      <p:ext uri="{BB962C8B-B14F-4D97-AF65-F5344CB8AC3E}">
        <p14:creationId xmlns:p14="http://schemas.microsoft.com/office/powerpoint/2010/main" val="3900265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13605-C97E-8E6E-0903-A3F0E66C6356}"/>
              </a:ext>
            </a:extLst>
          </p:cNvPr>
          <p:cNvSpPr>
            <a:spLocks noGrp="1"/>
          </p:cNvSpPr>
          <p:nvPr>
            <p:ph type="title"/>
          </p:nvPr>
        </p:nvSpPr>
        <p:spPr>
          <a:xfrm>
            <a:off x="838200" y="233006"/>
            <a:ext cx="10515600" cy="902162"/>
          </a:xfrm>
        </p:spPr>
        <p:txBody>
          <a:bodyPr/>
          <a:lstStyle/>
          <a:p>
            <a:r>
              <a:rPr lang="en-US" dirty="0"/>
              <a:t>NLP TASK</a:t>
            </a:r>
          </a:p>
        </p:txBody>
      </p:sp>
      <p:sp>
        <p:nvSpPr>
          <p:cNvPr id="3" name="Content Placeholder 2">
            <a:extLst>
              <a:ext uri="{FF2B5EF4-FFF2-40B4-BE49-F238E27FC236}">
                <a16:creationId xmlns:a16="http://schemas.microsoft.com/office/drawing/2014/main" id="{1B9764B3-0963-0F4F-4672-4F9E542E58EA}"/>
              </a:ext>
            </a:extLst>
          </p:cNvPr>
          <p:cNvSpPr>
            <a:spLocks noGrp="1"/>
          </p:cNvSpPr>
          <p:nvPr>
            <p:ph idx="1"/>
          </p:nvPr>
        </p:nvSpPr>
        <p:spPr>
          <a:xfrm>
            <a:off x="838200" y="1308693"/>
            <a:ext cx="1886629" cy="4916334"/>
          </a:xfrm>
        </p:spPr>
        <p:txBody>
          <a:bodyPr>
            <a:normAutofit/>
          </a:bodyPr>
          <a:lstStyle/>
          <a:p>
            <a:pPr marL="0" indent="0" rtl="0">
              <a:spcBef>
                <a:spcPts val="0"/>
              </a:spcBef>
              <a:spcAft>
                <a:spcPts val="0"/>
              </a:spcAft>
              <a:buNone/>
            </a:pPr>
            <a:r>
              <a:rPr lang="en-US" sz="2000" b="1" i="0" u="none" strike="noStrike" dirty="0">
                <a:effectLst/>
              </a:rPr>
              <a:t>Speech Recognition</a:t>
            </a:r>
          </a:p>
          <a:p>
            <a:pPr marL="0" indent="0" rtl="0">
              <a:spcBef>
                <a:spcPts val="0"/>
              </a:spcBef>
              <a:spcAft>
                <a:spcPts val="0"/>
              </a:spcAft>
              <a:buNone/>
            </a:pPr>
            <a:endParaRPr lang="en-US" sz="2000" b="0" dirty="0">
              <a:effectLst/>
            </a:endParaRPr>
          </a:p>
          <a:p>
            <a:pPr marL="0" indent="0" rtl="0">
              <a:spcBef>
                <a:spcPts val="0"/>
              </a:spcBef>
              <a:spcAft>
                <a:spcPts val="0"/>
              </a:spcAft>
              <a:buNone/>
            </a:pPr>
            <a:r>
              <a:rPr lang="en-US" sz="2000" b="0" i="0" u="none" strike="noStrike" dirty="0">
                <a:effectLst/>
              </a:rPr>
              <a:t>The conversion of voice data into text data.</a:t>
            </a:r>
            <a:endParaRPr lang="en-US" sz="2000" b="0" dirty="0">
              <a:effectLst/>
            </a:endParaRPr>
          </a:p>
          <a:p>
            <a:pPr marL="0" indent="0" rtl="0">
              <a:spcBef>
                <a:spcPts val="0"/>
              </a:spcBef>
              <a:spcAft>
                <a:spcPts val="0"/>
              </a:spcAft>
              <a:buNone/>
            </a:pPr>
            <a:r>
              <a:rPr lang="en-US" sz="2000" b="0" i="0" u="none" strike="noStrike" dirty="0">
                <a:effectLst/>
              </a:rPr>
              <a:t>Speech-to-text.</a:t>
            </a:r>
            <a:br>
              <a:rPr lang="en-US" sz="2000" dirty="0"/>
            </a:br>
            <a:endParaRPr lang="en-US" sz="2000" dirty="0"/>
          </a:p>
        </p:txBody>
      </p:sp>
      <p:sp>
        <p:nvSpPr>
          <p:cNvPr id="4" name="Date Placeholder 3">
            <a:extLst>
              <a:ext uri="{FF2B5EF4-FFF2-40B4-BE49-F238E27FC236}">
                <a16:creationId xmlns:a16="http://schemas.microsoft.com/office/drawing/2014/main" id="{0F32950F-CDD1-81EF-7754-93DB8C4D7799}"/>
              </a:ext>
            </a:extLst>
          </p:cNvPr>
          <p:cNvSpPr>
            <a:spLocks noGrp="1"/>
          </p:cNvSpPr>
          <p:nvPr>
            <p:ph type="dt" sz="half" idx="10"/>
          </p:nvPr>
        </p:nvSpPr>
        <p:spPr/>
        <p:txBody>
          <a:bodyPr/>
          <a:lstStyle/>
          <a:p>
            <a:fld id="{251F351B-3C41-6C46-A5F1-3CA0D762442A}" type="datetime1">
              <a:rPr lang="en-CA" smtClean="0"/>
              <a:t>2024-01-29</a:t>
            </a:fld>
            <a:endParaRPr lang="en-US" dirty="0"/>
          </a:p>
        </p:txBody>
      </p:sp>
      <p:sp>
        <p:nvSpPr>
          <p:cNvPr id="5" name="Footer Placeholder 4">
            <a:extLst>
              <a:ext uri="{FF2B5EF4-FFF2-40B4-BE49-F238E27FC236}">
                <a16:creationId xmlns:a16="http://schemas.microsoft.com/office/drawing/2014/main" id="{4BB2B1A0-2556-1A7C-7AF4-83873978145C}"/>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F8F25750-2DDD-E452-1C47-644E2F26ADF3}"/>
              </a:ext>
            </a:extLst>
          </p:cNvPr>
          <p:cNvSpPr>
            <a:spLocks noGrp="1"/>
          </p:cNvSpPr>
          <p:nvPr>
            <p:ph type="sldNum" sz="quarter" idx="12"/>
          </p:nvPr>
        </p:nvSpPr>
        <p:spPr/>
        <p:txBody>
          <a:bodyPr/>
          <a:lstStyle/>
          <a:p>
            <a:fld id="{D4F24A5E-B0D2-394D-9970-9AE06BCB59C1}" type="slidenum">
              <a:rPr lang="en-US" smtClean="0"/>
              <a:t>10</a:t>
            </a:fld>
            <a:endParaRPr lang="en-US"/>
          </a:p>
        </p:txBody>
      </p:sp>
      <p:pic>
        <p:nvPicPr>
          <p:cNvPr id="12290" name="Picture 2">
            <a:extLst>
              <a:ext uri="{FF2B5EF4-FFF2-40B4-BE49-F238E27FC236}">
                <a16:creationId xmlns:a16="http://schemas.microsoft.com/office/drawing/2014/main" id="{59F5BDF1-6F09-47CC-C9F4-4E31E9CCD1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4805" y="1303491"/>
            <a:ext cx="8328995" cy="4433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4358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BDB55-0931-8DBD-3145-3CABD7AEA3A7}"/>
              </a:ext>
            </a:extLst>
          </p:cNvPr>
          <p:cNvSpPr>
            <a:spLocks noGrp="1"/>
          </p:cNvSpPr>
          <p:nvPr>
            <p:ph type="title"/>
          </p:nvPr>
        </p:nvSpPr>
        <p:spPr/>
        <p:txBody>
          <a:bodyPr/>
          <a:lstStyle/>
          <a:p>
            <a:r>
              <a:rPr lang="en-US" dirty="0"/>
              <a:t>Architectures</a:t>
            </a:r>
            <a:endParaRPr lang="en-CA" dirty="0"/>
          </a:p>
        </p:txBody>
      </p:sp>
      <p:sp>
        <p:nvSpPr>
          <p:cNvPr id="3" name="Content Placeholder 2">
            <a:extLst>
              <a:ext uri="{FF2B5EF4-FFF2-40B4-BE49-F238E27FC236}">
                <a16:creationId xmlns:a16="http://schemas.microsoft.com/office/drawing/2014/main" id="{CB0A8CE6-9E7D-B726-E41A-82EF8203104C}"/>
              </a:ext>
            </a:extLst>
          </p:cNvPr>
          <p:cNvSpPr>
            <a:spLocks noGrp="1"/>
          </p:cNvSpPr>
          <p:nvPr>
            <p:ph idx="1"/>
          </p:nvPr>
        </p:nvSpPr>
        <p:spPr>
          <a:xfrm>
            <a:off x="838200" y="970833"/>
            <a:ext cx="10515600" cy="4916334"/>
          </a:xfrm>
        </p:spPr>
        <p:txBody>
          <a:bodyPr/>
          <a:lstStyle/>
          <a:p>
            <a:pPr marL="0" indent="0">
              <a:buNone/>
            </a:pPr>
            <a:r>
              <a:rPr lang="en-US" dirty="0"/>
              <a:t>FCN – Fully Convolutional Networks for Semantic Segmentation </a:t>
            </a:r>
          </a:p>
          <a:p>
            <a:pPr marL="0" indent="0">
              <a:buNone/>
            </a:pPr>
            <a:endParaRPr lang="en-CA" dirty="0"/>
          </a:p>
        </p:txBody>
      </p:sp>
      <p:sp>
        <p:nvSpPr>
          <p:cNvPr id="4" name="Date Placeholder 3">
            <a:extLst>
              <a:ext uri="{FF2B5EF4-FFF2-40B4-BE49-F238E27FC236}">
                <a16:creationId xmlns:a16="http://schemas.microsoft.com/office/drawing/2014/main" id="{EF6ED9E9-A68C-D89B-F537-CBB5887CE183}"/>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1124E809-22BB-33B1-92F1-38A26A3A03F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317D7E6-47A8-05C6-4DE5-D3DDD9D0C5E7}"/>
              </a:ext>
            </a:extLst>
          </p:cNvPr>
          <p:cNvSpPr>
            <a:spLocks noGrp="1"/>
          </p:cNvSpPr>
          <p:nvPr>
            <p:ph type="sldNum" sz="quarter" idx="12"/>
          </p:nvPr>
        </p:nvSpPr>
        <p:spPr/>
        <p:txBody>
          <a:bodyPr/>
          <a:lstStyle/>
          <a:p>
            <a:fld id="{D4F24A5E-B0D2-394D-9970-9AE06BCB59C1}" type="slidenum">
              <a:rPr lang="en-US" smtClean="0"/>
              <a:t>100</a:t>
            </a:fld>
            <a:endParaRPr lang="en-US"/>
          </a:p>
        </p:txBody>
      </p:sp>
      <p:pic>
        <p:nvPicPr>
          <p:cNvPr id="9" name="Picture 8">
            <a:extLst>
              <a:ext uri="{FF2B5EF4-FFF2-40B4-BE49-F238E27FC236}">
                <a16:creationId xmlns:a16="http://schemas.microsoft.com/office/drawing/2014/main" id="{6AC8E8E2-7843-FFA9-5FA5-1EBA7B3991F3}"/>
              </a:ext>
            </a:extLst>
          </p:cNvPr>
          <p:cNvPicPr>
            <a:picLocks noChangeAspect="1"/>
          </p:cNvPicPr>
          <p:nvPr/>
        </p:nvPicPr>
        <p:blipFill>
          <a:blip r:embed="rId3"/>
          <a:stretch>
            <a:fillRect/>
          </a:stretch>
        </p:blipFill>
        <p:spPr>
          <a:xfrm>
            <a:off x="0" y="1903925"/>
            <a:ext cx="12192000" cy="3118004"/>
          </a:xfrm>
          <a:prstGeom prst="rect">
            <a:avLst/>
          </a:prstGeom>
        </p:spPr>
      </p:pic>
      <p:sp>
        <p:nvSpPr>
          <p:cNvPr id="7" name="TextBox 6">
            <a:extLst>
              <a:ext uri="{FF2B5EF4-FFF2-40B4-BE49-F238E27FC236}">
                <a16:creationId xmlns:a16="http://schemas.microsoft.com/office/drawing/2014/main" id="{0518A209-A2CD-FE6F-2186-09DF8524E358}"/>
              </a:ext>
            </a:extLst>
          </p:cNvPr>
          <p:cNvSpPr txBox="1"/>
          <p:nvPr/>
        </p:nvSpPr>
        <p:spPr>
          <a:xfrm>
            <a:off x="195430" y="5347684"/>
            <a:ext cx="6367930" cy="461665"/>
          </a:xfrm>
          <a:prstGeom prst="rect">
            <a:avLst/>
          </a:prstGeom>
          <a:noFill/>
        </p:spPr>
        <p:txBody>
          <a:bodyPr wrap="square" rtlCol="0">
            <a:spAutoFit/>
          </a:bodyPr>
          <a:lstStyle/>
          <a:p>
            <a:r>
              <a:rPr lang="en-US" sz="1200" dirty="0"/>
              <a:t>Source: </a:t>
            </a:r>
            <a:r>
              <a:rPr lang="en-CA" sz="1200" dirty="0"/>
              <a:t>CS231n Stanford 2017 lecture 11. </a:t>
            </a:r>
            <a:r>
              <a:rPr lang="en-CA" sz="1200" dirty="0">
                <a:hlinkClick r:id="rId4"/>
              </a:rPr>
              <a:t>http://cs231n.stanford.edu/slides/2017/cs231n_2017_lecture11.pdf</a:t>
            </a:r>
            <a:r>
              <a:rPr lang="en-CA" sz="1200" dirty="0"/>
              <a:t> </a:t>
            </a:r>
          </a:p>
        </p:txBody>
      </p:sp>
    </p:spTree>
    <p:extLst>
      <p:ext uri="{BB962C8B-B14F-4D97-AF65-F5344CB8AC3E}">
        <p14:creationId xmlns:p14="http://schemas.microsoft.com/office/powerpoint/2010/main" val="223122299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BDB55-0931-8DBD-3145-3CABD7AEA3A7}"/>
              </a:ext>
            </a:extLst>
          </p:cNvPr>
          <p:cNvSpPr>
            <a:spLocks noGrp="1"/>
          </p:cNvSpPr>
          <p:nvPr>
            <p:ph type="title"/>
          </p:nvPr>
        </p:nvSpPr>
        <p:spPr/>
        <p:txBody>
          <a:bodyPr/>
          <a:lstStyle/>
          <a:p>
            <a:r>
              <a:rPr lang="en-US" dirty="0"/>
              <a:t>Architectures</a:t>
            </a:r>
            <a:endParaRPr lang="en-CA" dirty="0"/>
          </a:p>
        </p:txBody>
      </p:sp>
      <p:sp>
        <p:nvSpPr>
          <p:cNvPr id="3" name="Content Placeholder 2">
            <a:extLst>
              <a:ext uri="{FF2B5EF4-FFF2-40B4-BE49-F238E27FC236}">
                <a16:creationId xmlns:a16="http://schemas.microsoft.com/office/drawing/2014/main" id="{CB0A8CE6-9E7D-B726-E41A-82EF8203104C}"/>
              </a:ext>
            </a:extLst>
          </p:cNvPr>
          <p:cNvSpPr>
            <a:spLocks noGrp="1"/>
          </p:cNvSpPr>
          <p:nvPr>
            <p:ph idx="1"/>
          </p:nvPr>
        </p:nvSpPr>
        <p:spPr>
          <a:xfrm>
            <a:off x="838200" y="970833"/>
            <a:ext cx="10515600" cy="4916334"/>
          </a:xfrm>
        </p:spPr>
        <p:txBody>
          <a:bodyPr/>
          <a:lstStyle/>
          <a:p>
            <a:pPr marL="0" indent="0">
              <a:buNone/>
            </a:pPr>
            <a:r>
              <a:rPr lang="en-US" dirty="0"/>
              <a:t>FCN – Fully Convolutional Networks for Semantic Segmentation </a:t>
            </a:r>
          </a:p>
          <a:p>
            <a:pPr marL="0" indent="0">
              <a:buNone/>
            </a:pPr>
            <a:endParaRPr lang="en-CA" dirty="0"/>
          </a:p>
        </p:txBody>
      </p:sp>
      <p:sp>
        <p:nvSpPr>
          <p:cNvPr id="4" name="Date Placeholder 3">
            <a:extLst>
              <a:ext uri="{FF2B5EF4-FFF2-40B4-BE49-F238E27FC236}">
                <a16:creationId xmlns:a16="http://schemas.microsoft.com/office/drawing/2014/main" id="{EF6ED9E9-A68C-D89B-F537-CBB5887CE183}"/>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1124E809-22BB-33B1-92F1-38A26A3A03F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317D7E6-47A8-05C6-4DE5-D3DDD9D0C5E7}"/>
              </a:ext>
            </a:extLst>
          </p:cNvPr>
          <p:cNvSpPr>
            <a:spLocks noGrp="1"/>
          </p:cNvSpPr>
          <p:nvPr>
            <p:ph type="sldNum" sz="quarter" idx="12"/>
          </p:nvPr>
        </p:nvSpPr>
        <p:spPr/>
        <p:txBody>
          <a:bodyPr/>
          <a:lstStyle/>
          <a:p>
            <a:fld id="{D4F24A5E-B0D2-394D-9970-9AE06BCB59C1}" type="slidenum">
              <a:rPr lang="en-US" smtClean="0"/>
              <a:t>101</a:t>
            </a:fld>
            <a:endParaRPr lang="en-US"/>
          </a:p>
        </p:txBody>
      </p:sp>
      <p:pic>
        <p:nvPicPr>
          <p:cNvPr id="8" name="Picture 7">
            <a:extLst>
              <a:ext uri="{FF2B5EF4-FFF2-40B4-BE49-F238E27FC236}">
                <a16:creationId xmlns:a16="http://schemas.microsoft.com/office/drawing/2014/main" id="{D2432BAF-3A07-E52F-3F6A-FD636526C4F1}"/>
              </a:ext>
            </a:extLst>
          </p:cNvPr>
          <p:cNvPicPr>
            <a:picLocks noChangeAspect="1"/>
          </p:cNvPicPr>
          <p:nvPr/>
        </p:nvPicPr>
        <p:blipFill>
          <a:blip r:embed="rId3"/>
          <a:stretch>
            <a:fillRect/>
          </a:stretch>
        </p:blipFill>
        <p:spPr>
          <a:xfrm>
            <a:off x="195430" y="1872995"/>
            <a:ext cx="11801139" cy="3396872"/>
          </a:xfrm>
          <a:prstGeom prst="rect">
            <a:avLst/>
          </a:prstGeom>
        </p:spPr>
      </p:pic>
      <p:sp>
        <p:nvSpPr>
          <p:cNvPr id="7" name="TextBox 6">
            <a:extLst>
              <a:ext uri="{FF2B5EF4-FFF2-40B4-BE49-F238E27FC236}">
                <a16:creationId xmlns:a16="http://schemas.microsoft.com/office/drawing/2014/main" id="{D4A09A2C-024C-6985-EE08-18760A9B1345}"/>
              </a:ext>
            </a:extLst>
          </p:cNvPr>
          <p:cNvSpPr txBox="1"/>
          <p:nvPr/>
        </p:nvSpPr>
        <p:spPr>
          <a:xfrm>
            <a:off x="195430" y="5347684"/>
            <a:ext cx="4569610" cy="461665"/>
          </a:xfrm>
          <a:prstGeom prst="rect">
            <a:avLst/>
          </a:prstGeom>
          <a:noFill/>
        </p:spPr>
        <p:txBody>
          <a:bodyPr wrap="square" rtlCol="0">
            <a:spAutoFit/>
          </a:bodyPr>
          <a:lstStyle/>
          <a:p>
            <a:r>
              <a:rPr lang="en-US" sz="1200" dirty="0"/>
              <a:t>Source: </a:t>
            </a:r>
            <a:r>
              <a:rPr lang="en-CA" sz="1200" dirty="0"/>
              <a:t>CS231n Stanford 2017 lecture 11. </a:t>
            </a:r>
            <a:r>
              <a:rPr lang="en-CA" sz="1200" dirty="0">
                <a:hlinkClick r:id="rId4"/>
              </a:rPr>
              <a:t>http://cs231n.stanford.edu/slides/2017/cs231n_2017_lecture11.pdf</a:t>
            </a:r>
            <a:r>
              <a:rPr lang="en-CA" sz="1200" dirty="0"/>
              <a:t> </a:t>
            </a:r>
          </a:p>
        </p:txBody>
      </p:sp>
    </p:spTree>
    <p:extLst>
      <p:ext uri="{BB962C8B-B14F-4D97-AF65-F5344CB8AC3E}">
        <p14:creationId xmlns:p14="http://schemas.microsoft.com/office/powerpoint/2010/main" val="23363676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BDB55-0931-8DBD-3145-3CABD7AEA3A7}"/>
              </a:ext>
            </a:extLst>
          </p:cNvPr>
          <p:cNvSpPr>
            <a:spLocks noGrp="1"/>
          </p:cNvSpPr>
          <p:nvPr>
            <p:ph type="title"/>
          </p:nvPr>
        </p:nvSpPr>
        <p:spPr/>
        <p:txBody>
          <a:bodyPr/>
          <a:lstStyle/>
          <a:p>
            <a:r>
              <a:rPr lang="en-US" dirty="0"/>
              <a:t>Architectures</a:t>
            </a:r>
            <a:endParaRPr lang="en-CA" dirty="0"/>
          </a:p>
        </p:txBody>
      </p:sp>
      <p:sp>
        <p:nvSpPr>
          <p:cNvPr id="3" name="Content Placeholder 2">
            <a:extLst>
              <a:ext uri="{FF2B5EF4-FFF2-40B4-BE49-F238E27FC236}">
                <a16:creationId xmlns:a16="http://schemas.microsoft.com/office/drawing/2014/main" id="{CB0A8CE6-9E7D-B726-E41A-82EF8203104C}"/>
              </a:ext>
            </a:extLst>
          </p:cNvPr>
          <p:cNvSpPr>
            <a:spLocks noGrp="1"/>
          </p:cNvSpPr>
          <p:nvPr>
            <p:ph idx="1"/>
          </p:nvPr>
        </p:nvSpPr>
        <p:spPr>
          <a:xfrm>
            <a:off x="838200" y="970833"/>
            <a:ext cx="10515600" cy="4916334"/>
          </a:xfrm>
        </p:spPr>
        <p:txBody>
          <a:bodyPr/>
          <a:lstStyle/>
          <a:p>
            <a:pPr marL="0" indent="0">
              <a:buNone/>
            </a:pPr>
            <a:r>
              <a:rPr lang="en-US" dirty="0"/>
              <a:t>FCN – Fully Convolutional Networks for Semantic Segmentation </a:t>
            </a:r>
          </a:p>
          <a:p>
            <a:pPr marL="0" indent="0">
              <a:buNone/>
            </a:pPr>
            <a:endParaRPr lang="en-CA" dirty="0"/>
          </a:p>
        </p:txBody>
      </p:sp>
      <p:sp>
        <p:nvSpPr>
          <p:cNvPr id="4" name="Date Placeholder 3">
            <a:extLst>
              <a:ext uri="{FF2B5EF4-FFF2-40B4-BE49-F238E27FC236}">
                <a16:creationId xmlns:a16="http://schemas.microsoft.com/office/drawing/2014/main" id="{EF6ED9E9-A68C-D89B-F537-CBB5887CE183}"/>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1124E809-22BB-33B1-92F1-38A26A3A03F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317D7E6-47A8-05C6-4DE5-D3DDD9D0C5E7}"/>
              </a:ext>
            </a:extLst>
          </p:cNvPr>
          <p:cNvSpPr>
            <a:spLocks noGrp="1"/>
          </p:cNvSpPr>
          <p:nvPr>
            <p:ph type="sldNum" sz="quarter" idx="12"/>
          </p:nvPr>
        </p:nvSpPr>
        <p:spPr/>
        <p:txBody>
          <a:bodyPr/>
          <a:lstStyle/>
          <a:p>
            <a:fld id="{D4F24A5E-B0D2-394D-9970-9AE06BCB59C1}" type="slidenum">
              <a:rPr lang="en-US" smtClean="0"/>
              <a:t>102</a:t>
            </a:fld>
            <a:endParaRPr lang="en-US"/>
          </a:p>
        </p:txBody>
      </p:sp>
      <p:pic>
        <p:nvPicPr>
          <p:cNvPr id="9" name="Picture 8">
            <a:extLst>
              <a:ext uri="{FF2B5EF4-FFF2-40B4-BE49-F238E27FC236}">
                <a16:creationId xmlns:a16="http://schemas.microsoft.com/office/drawing/2014/main" id="{1DF8A03C-D3D6-A6ED-8C89-3CCCF3B38B9A}"/>
              </a:ext>
            </a:extLst>
          </p:cNvPr>
          <p:cNvPicPr>
            <a:picLocks noChangeAspect="1"/>
          </p:cNvPicPr>
          <p:nvPr/>
        </p:nvPicPr>
        <p:blipFill>
          <a:blip r:embed="rId3"/>
          <a:stretch>
            <a:fillRect/>
          </a:stretch>
        </p:blipFill>
        <p:spPr>
          <a:xfrm>
            <a:off x="677710" y="1656051"/>
            <a:ext cx="10836579" cy="4465707"/>
          </a:xfrm>
          <a:prstGeom prst="rect">
            <a:avLst/>
          </a:prstGeom>
        </p:spPr>
      </p:pic>
    </p:spTree>
    <p:extLst>
      <p:ext uri="{BB962C8B-B14F-4D97-AF65-F5344CB8AC3E}">
        <p14:creationId xmlns:p14="http://schemas.microsoft.com/office/powerpoint/2010/main" val="237686040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BDB55-0931-8DBD-3145-3CABD7AEA3A7}"/>
              </a:ext>
            </a:extLst>
          </p:cNvPr>
          <p:cNvSpPr>
            <a:spLocks noGrp="1"/>
          </p:cNvSpPr>
          <p:nvPr>
            <p:ph type="title"/>
          </p:nvPr>
        </p:nvSpPr>
        <p:spPr/>
        <p:txBody>
          <a:bodyPr/>
          <a:lstStyle/>
          <a:p>
            <a:r>
              <a:rPr lang="en-US" dirty="0"/>
              <a:t>Architectures</a:t>
            </a:r>
            <a:endParaRPr lang="en-CA" dirty="0"/>
          </a:p>
        </p:txBody>
      </p:sp>
      <p:sp>
        <p:nvSpPr>
          <p:cNvPr id="3" name="Content Placeholder 2">
            <a:extLst>
              <a:ext uri="{FF2B5EF4-FFF2-40B4-BE49-F238E27FC236}">
                <a16:creationId xmlns:a16="http://schemas.microsoft.com/office/drawing/2014/main" id="{CB0A8CE6-9E7D-B726-E41A-82EF8203104C}"/>
              </a:ext>
            </a:extLst>
          </p:cNvPr>
          <p:cNvSpPr>
            <a:spLocks noGrp="1"/>
          </p:cNvSpPr>
          <p:nvPr>
            <p:ph idx="1"/>
          </p:nvPr>
        </p:nvSpPr>
        <p:spPr>
          <a:xfrm>
            <a:off x="838200" y="970833"/>
            <a:ext cx="10515600" cy="4916334"/>
          </a:xfrm>
        </p:spPr>
        <p:txBody>
          <a:bodyPr/>
          <a:lstStyle/>
          <a:p>
            <a:pPr marL="0" indent="0">
              <a:buNone/>
            </a:pPr>
            <a:r>
              <a:rPr lang="en-US" dirty="0"/>
              <a:t>FCN – Fully Convolutional Networks for Semantic Segmentation </a:t>
            </a:r>
          </a:p>
          <a:p>
            <a:pPr marL="0" indent="0">
              <a:buNone/>
            </a:pPr>
            <a:endParaRPr lang="en-CA" dirty="0"/>
          </a:p>
        </p:txBody>
      </p:sp>
      <p:sp>
        <p:nvSpPr>
          <p:cNvPr id="4" name="Date Placeholder 3">
            <a:extLst>
              <a:ext uri="{FF2B5EF4-FFF2-40B4-BE49-F238E27FC236}">
                <a16:creationId xmlns:a16="http://schemas.microsoft.com/office/drawing/2014/main" id="{EF6ED9E9-A68C-D89B-F537-CBB5887CE183}"/>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1124E809-22BB-33B1-92F1-38A26A3A03F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317D7E6-47A8-05C6-4DE5-D3DDD9D0C5E7}"/>
              </a:ext>
            </a:extLst>
          </p:cNvPr>
          <p:cNvSpPr>
            <a:spLocks noGrp="1"/>
          </p:cNvSpPr>
          <p:nvPr>
            <p:ph type="sldNum" sz="quarter" idx="12"/>
          </p:nvPr>
        </p:nvSpPr>
        <p:spPr/>
        <p:txBody>
          <a:bodyPr/>
          <a:lstStyle/>
          <a:p>
            <a:fld id="{D4F24A5E-B0D2-394D-9970-9AE06BCB59C1}" type="slidenum">
              <a:rPr lang="en-US" smtClean="0"/>
              <a:t>103</a:t>
            </a:fld>
            <a:endParaRPr lang="en-US"/>
          </a:p>
        </p:txBody>
      </p:sp>
      <p:pic>
        <p:nvPicPr>
          <p:cNvPr id="9" name="Picture 8">
            <a:extLst>
              <a:ext uri="{FF2B5EF4-FFF2-40B4-BE49-F238E27FC236}">
                <a16:creationId xmlns:a16="http://schemas.microsoft.com/office/drawing/2014/main" id="{A14C3227-BE2E-2EBF-A320-77BD8674F7B8}"/>
              </a:ext>
            </a:extLst>
          </p:cNvPr>
          <p:cNvPicPr>
            <a:picLocks noChangeAspect="1"/>
          </p:cNvPicPr>
          <p:nvPr/>
        </p:nvPicPr>
        <p:blipFill>
          <a:blip r:embed="rId3"/>
          <a:stretch>
            <a:fillRect/>
          </a:stretch>
        </p:blipFill>
        <p:spPr>
          <a:xfrm>
            <a:off x="835804" y="2131595"/>
            <a:ext cx="10517996" cy="3175724"/>
          </a:xfrm>
          <a:prstGeom prst="rect">
            <a:avLst/>
          </a:prstGeom>
        </p:spPr>
      </p:pic>
    </p:spTree>
    <p:extLst>
      <p:ext uri="{BB962C8B-B14F-4D97-AF65-F5344CB8AC3E}">
        <p14:creationId xmlns:p14="http://schemas.microsoft.com/office/powerpoint/2010/main" val="213055285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BDB55-0931-8DBD-3145-3CABD7AEA3A7}"/>
              </a:ext>
            </a:extLst>
          </p:cNvPr>
          <p:cNvSpPr>
            <a:spLocks noGrp="1"/>
          </p:cNvSpPr>
          <p:nvPr>
            <p:ph type="title"/>
          </p:nvPr>
        </p:nvSpPr>
        <p:spPr/>
        <p:txBody>
          <a:bodyPr/>
          <a:lstStyle/>
          <a:p>
            <a:r>
              <a:rPr lang="en-US" dirty="0"/>
              <a:t>Architectures</a:t>
            </a:r>
            <a:endParaRPr lang="en-CA" dirty="0"/>
          </a:p>
        </p:txBody>
      </p:sp>
      <p:sp>
        <p:nvSpPr>
          <p:cNvPr id="3" name="Content Placeholder 2">
            <a:extLst>
              <a:ext uri="{FF2B5EF4-FFF2-40B4-BE49-F238E27FC236}">
                <a16:creationId xmlns:a16="http://schemas.microsoft.com/office/drawing/2014/main" id="{CB0A8CE6-9E7D-B726-E41A-82EF8203104C}"/>
              </a:ext>
            </a:extLst>
          </p:cNvPr>
          <p:cNvSpPr>
            <a:spLocks noGrp="1"/>
          </p:cNvSpPr>
          <p:nvPr>
            <p:ph idx="1"/>
          </p:nvPr>
        </p:nvSpPr>
        <p:spPr>
          <a:xfrm>
            <a:off x="838200" y="970833"/>
            <a:ext cx="10515600" cy="4916334"/>
          </a:xfrm>
        </p:spPr>
        <p:txBody>
          <a:bodyPr/>
          <a:lstStyle/>
          <a:p>
            <a:pPr marL="0" indent="0">
              <a:buNone/>
            </a:pPr>
            <a:r>
              <a:rPr lang="en-US" dirty="0"/>
              <a:t>FCN – Fully Convolutional Networks for Semantic Segmentation </a:t>
            </a:r>
          </a:p>
          <a:p>
            <a:pPr marL="0" indent="0">
              <a:buNone/>
            </a:pPr>
            <a:endParaRPr lang="en-CA" dirty="0"/>
          </a:p>
        </p:txBody>
      </p:sp>
      <p:sp>
        <p:nvSpPr>
          <p:cNvPr id="4" name="Date Placeholder 3">
            <a:extLst>
              <a:ext uri="{FF2B5EF4-FFF2-40B4-BE49-F238E27FC236}">
                <a16:creationId xmlns:a16="http://schemas.microsoft.com/office/drawing/2014/main" id="{EF6ED9E9-A68C-D89B-F537-CBB5887CE183}"/>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1124E809-22BB-33B1-92F1-38A26A3A03F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317D7E6-47A8-05C6-4DE5-D3DDD9D0C5E7}"/>
              </a:ext>
            </a:extLst>
          </p:cNvPr>
          <p:cNvSpPr>
            <a:spLocks noGrp="1"/>
          </p:cNvSpPr>
          <p:nvPr>
            <p:ph type="sldNum" sz="quarter" idx="12"/>
          </p:nvPr>
        </p:nvSpPr>
        <p:spPr/>
        <p:txBody>
          <a:bodyPr/>
          <a:lstStyle/>
          <a:p>
            <a:fld id="{D4F24A5E-B0D2-394D-9970-9AE06BCB59C1}" type="slidenum">
              <a:rPr lang="en-US" smtClean="0"/>
              <a:t>104</a:t>
            </a:fld>
            <a:endParaRPr lang="en-US"/>
          </a:p>
        </p:txBody>
      </p:sp>
      <p:pic>
        <p:nvPicPr>
          <p:cNvPr id="8" name="Picture 7">
            <a:extLst>
              <a:ext uri="{FF2B5EF4-FFF2-40B4-BE49-F238E27FC236}">
                <a16:creationId xmlns:a16="http://schemas.microsoft.com/office/drawing/2014/main" id="{29E4691B-104E-70D2-62E3-0501512B5B8C}"/>
              </a:ext>
            </a:extLst>
          </p:cNvPr>
          <p:cNvPicPr>
            <a:picLocks noChangeAspect="1"/>
          </p:cNvPicPr>
          <p:nvPr/>
        </p:nvPicPr>
        <p:blipFill>
          <a:blip r:embed="rId3"/>
          <a:stretch>
            <a:fillRect/>
          </a:stretch>
        </p:blipFill>
        <p:spPr>
          <a:xfrm>
            <a:off x="1345160" y="2173676"/>
            <a:ext cx="9501679" cy="2510647"/>
          </a:xfrm>
          <a:prstGeom prst="rect">
            <a:avLst/>
          </a:prstGeom>
        </p:spPr>
      </p:pic>
    </p:spTree>
    <p:extLst>
      <p:ext uri="{BB962C8B-B14F-4D97-AF65-F5344CB8AC3E}">
        <p14:creationId xmlns:p14="http://schemas.microsoft.com/office/powerpoint/2010/main" val="343524325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D2376-0E96-3D57-37D1-119F3C75049D}"/>
              </a:ext>
            </a:extLst>
          </p:cNvPr>
          <p:cNvSpPr>
            <a:spLocks noGrp="1"/>
          </p:cNvSpPr>
          <p:nvPr>
            <p:ph type="title"/>
          </p:nvPr>
        </p:nvSpPr>
        <p:spPr>
          <a:xfrm>
            <a:off x="3266290" y="1582402"/>
            <a:ext cx="5659419" cy="3693196"/>
          </a:xfrm>
        </p:spPr>
        <p:txBody>
          <a:bodyPr>
            <a:normAutofit/>
          </a:bodyPr>
          <a:lstStyle/>
          <a:p>
            <a:pPr algn="ctr"/>
            <a:r>
              <a:rPr lang="en-US" dirty="0"/>
              <a:t>Architectures - YOLO</a:t>
            </a:r>
            <a:endParaRPr lang="en-CA" dirty="0"/>
          </a:p>
        </p:txBody>
      </p:sp>
      <p:sp>
        <p:nvSpPr>
          <p:cNvPr id="4" name="Date Placeholder 3">
            <a:extLst>
              <a:ext uri="{FF2B5EF4-FFF2-40B4-BE49-F238E27FC236}">
                <a16:creationId xmlns:a16="http://schemas.microsoft.com/office/drawing/2014/main" id="{21594BBF-2573-7CD5-0A6B-0E5FC7D3700B}"/>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765D456E-CC33-1216-C35B-25BBA2C2C75B}"/>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738BB7B0-8CCB-1180-37F7-256D008F063F}"/>
              </a:ext>
            </a:extLst>
          </p:cNvPr>
          <p:cNvSpPr>
            <a:spLocks noGrp="1"/>
          </p:cNvSpPr>
          <p:nvPr>
            <p:ph type="sldNum" sz="quarter" idx="12"/>
          </p:nvPr>
        </p:nvSpPr>
        <p:spPr/>
        <p:txBody>
          <a:bodyPr/>
          <a:lstStyle/>
          <a:p>
            <a:fld id="{D4F24A5E-B0D2-394D-9970-9AE06BCB59C1}" type="slidenum">
              <a:rPr lang="en-US" smtClean="0"/>
              <a:t>105</a:t>
            </a:fld>
            <a:endParaRPr lang="en-US"/>
          </a:p>
        </p:txBody>
      </p:sp>
    </p:spTree>
    <p:extLst>
      <p:ext uri="{BB962C8B-B14F-4D97-AF65-F5344CB8AC3E}">
        <p14:creationId xmlns:p14="http://schemas.microsoft.com/office/powerpoint/2010/main" val="257492880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BDB55-0931-8DBD-3145-3CABD7AEA3A7}"/>
              </a:ext>
            </a:extLst>
          </p:cNvPr>
          <p:cNvSpPr>
            <a:spLocks noGrp="1"/>
          </p:cNvSpPr>
          <p:nvPr>
            <p:ph type="title"/>
          </p:nvPr>
        </p:nvSpPr>
        <p:spPr/>
        <p:txBody>
          <a:bodyPr/>
          <a:lstStyle/>
          <a:p>
            <a:r>
              <a:rPr lang="en-US" dirty="0"/>
              <a:t>Architectures</a:t>
            </a:r>
            <a:endParaRPr lang="en-CA" dirty="0"/>
          </a:p>
        </p:txBody>
      </p:sp>
      <p:sp>
        <p:nvSpPr>
          <p:cNvPr id="3" name="Content Placeholder 2">
            <a:extLst>
              <a:ext uri="{FF2B5EF4-FFF2-40B4-BE49-F238E27FC236}">
                <a16:creationId xmlns:a16="http://schemas.microsoft.com/office/drawing/2014/main" id="{CB0A8CE6-9E7D-B726-E41A-82EF8203104C}"/>
              </a:ext>
            </a:extLst>
          </p:cNvPr>
          <p:cNvSpPr>
            <a:spLocks noGrp="1"/>
          </p:cNvSpPr>
          <p:nvPr>
            <p:ph idx="1"/>
          </p:nvPr>
        </p:nvSpPr>
        <p:spPr>
          <a:xfrm>
            <a:off x="838200" y="970833"/>
            <a:ext cx="10515600" cy="4916334"/>
          </a:xfrm>
        </p:spPr>
        <p:txBody>
          <a:bodyPr/>
          <a:lstStyle/>
          <a:p>
            <a:pPr marL="0" indent="0">
              <a:buNone/>
            </a:pPr>
            <a:r>
              <a:rPr lang="en-US" dirty="0"/>
              <a:t>YOLO – You Only Look Once</a:t>
            </a:r>
            <a:endParaRPr lang="en-CA" dirty="0"/>
          </a:p>
        </p:txBody>
      </p:sp>
      <p:sp>
        <p:nvSpPr>
          <p:cNvPr id="4" name="Date Placeholder 3">
            <a:extLst>
              <a:ext uri="{FF2B5EF4-FFF2-40B4-BE49-F238E27FC236}">
                <a16:creationId xmlns:a16="http://schemas.microsoft.com/office/drawing/2014/main" id="{EF6ED9E9-A68C-D89B-F537-CBB5887CE183}"/>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1124E809-22BB-33B1-92F1-38A26A3A03F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317D7E6-47A8-05C6-4DE5-D3DDD9D0C5E7}"/>
              </a:ext>
            </a:extLst>
          </p:cNvPr>
          <p:cNvSpPr>
            <a:spLocks noGrp="1"/>
          </p:cNvSpPr>
          <p:nvPr>
            <p:ph type="sldNum" sz="quarter" idx="12"/>
          </p:nvPr>
        </p:nvSpPr>
        <p:spPr/>
        <p:txBody>
          <a:bodyPr/>
          <a:lstStyle/>
          <a:p>
            <a:fld id="{D4F24A5E-B0D2-394D-9970-9AE06BCB59C1}" type="slidenum">
              <a:rPr lang="en-US" smtClean="0"/>
              <a:t>106</a:t>
            </a:fld>
            <a:endParaRPr lang="en-US"/>
          </a:p>
        </p:txBody>
      </p:sp>
      <p:pic>
        <p:nvPicPr>
          <p:cNvPr id="8" name="Picture 7">
            <a:extLst>
              <a:ext uri="{FF2B5EF4-FFF2-40B4-BE49-F238E27FC236}">
                <a16:creationId xmlns:a16="http://schemas.microsoft.com/office/drawing/2014/main" id="{AF4393E0-B088-1E2C-9D05-B05491E2112B}"/>
              </a:ext>
            </a:extLst>
          </p:cNvPr>
          <p:cNvPicPr>
            <a:picLocks noChangeAspect="1"/>
          </p:cNvPicPr>
          <p:nvPr/>
        </p:nvPicPr>
        <p:blipFill rotWithShape="1">
          <a:blip r:embed="rId3"/>
          <a:srcRect l="8998" t="6841" r="8776" b="11059"/>
          <a:stretch/>
        </p:blipFill>
        <p:spPr>
          <a:xfrm>
            <a:off x="3477820" y="1659323"/>
            <a:ext cx="5236359" cy="4697027"/>
          </a:xfrm>
          <a:prstGeom prst="rect">
            <a:avLst/>
          </a:prstGeom>
        </p:spPr>
      </p:pic>
      <p:sp>
        <p:nvSpPr>
          <p:cNvPr id="7" name="TextBox 6">
            <a:extLst>
              <a:ext uri="{FF2B5EF4-FFF2-40B4-BE49-F238E27FC236}">
                <a16:creationId xmlns:a16="http://schemas.microsoft.com/office/drawing/2014/main" id="{D0F83520-ECEC-928D-D99A-BD817B37BFFD}"/>
              </a:ext>
            </a:extLst>
          </p:cNvPr>
          <p:cNvSpPr txBox="1"/>
          <p:nvPr/>
        </p:nvSpPr>
        <p:spPr>
          <a:xfrm>
            <a:off x="8780219" y="5705811"/>
            <a:ext cx="2831373" cy="1015663"/>
          </a:xfrm>
          <a:prstGeom prst="rect">
            <a:avLst/>
          </a:prstGeom>
          <a:noFill/>
        </p:spPr>
        <p:txBody>
          <a:bodyPr wrap="square" rtlCol="0">
            <a:spAutoFit/>
          </a:bodyPr>
          <a:lstStyle/>
          <a:p>
            <a:r>
              <a:rPr lang="en-US" sz="1200" dirty="0"/>
              <a:t>Source: </a:t>
            </a:r>
            <a:r>
              <a:rPr lang="en-CA" sz="1200" dirty="0">
                <a:hlinkClick r:id="rId4"/>
              </a:rPr>
              <a:t>https://www.v7labs.com/blog/yolo-object-detection</a:t>
            </a:r>
          </a:p>
          <a:p>
            <a:endParaRPr lang="en-CA" sz="1200" dirty="0"/>
          </a:p>
          <a:p>
            <a:endParaRPr lang="en-CA" sz="1200" dirty="0"/>
          </a:p>
        </p:txBody>
      </p:sp>
    </p:spTree>
    <p:extLst>
      <p:ext uri="{BB962C8B-B14F-4D97-AF65-F5344CB8AC3E}">
        <p14:creationId xmlns:p14="http://schemas.microsoft.com/office/powerpoint/2010/main" val="66921142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BDB55-0931-8DBD-3145-3CABD7AEA3A7}"/>
              </a:ext>
            </a:extLst>
          </p:cNvPr>
          <p:cNvSpPr>
            <a:spLocks noGrp="1"/>
          </p:cNvSpPr>
          <p:nvPr>
            <p:ph type="title"/>
          </p:nvPr>
        </p:nvSpPr>
        <p:spPr/>
        <p:txBody>
          <a:bodyPr/>
          <a:lstStyle/>
          <a:p>
            <a:r>
              <a:rPr lang="en-US" dirty="0"/>
              <a:t>Architectures</a:t>
            </a:r>
            <a:endParaRPr lang="en-CA" dirty="0"/>
          </a:p>
        </p:txBody>
      </p:sp>
      <p:sp>
        <p:nvSpPr>
          <p:cNvPr id="3" name="Content Placeholder 2">
            <a:extLst>
              <a:ext uri="{FF2B5EF4-FFF2-40B4-BE49-F238E27FC236}">
                <a16:creationId xmlns:a16="http://schemas.microsoft.com/office/drawing/2014/main" id="{CB0A8CE6-9E7D-B726-E41A-82EF8203104C}"/>
              </a:ext>
            </a:extLst>
          </p:cNvPr>
          <p:cNvSpPr>
            <a:spLocks noGrp="1"/>
          </p:cNvSpPr>
          <p:nvPr>
            <p:ph idx="1"/>
          </p:nvPr>
        </p:nvSpPr>
        <p:spPr>
          <a:xfrm>
            <a:off x="838200" y="970833"/>
            <a:ext cx="10515600" cy="4916334"/>
          </a:xfrm>
        </p:spPr>
        <p:txBody>
          <a:bodyPr/>
          <a:lstStyle/>
          <a:p>
            <a:pPr marL="0" indent="0">
              <a:buNone/>
            </a:pPr>
            <a:r>
              <a:rPr lang="en-US" dirty="0"/>
              <a:t>YOLO – You Only Look Once</a:t>
            </a:r>
            <a:endParaRPr lang="en-CA" dirty="0"/>
          </a:p>
        </p:txBody>
      </p:sp>
      <p:sp>
        <p:nvSpPr>
          <p:cNvPr id="4" name="Date Placeholder 3">
            <a:extLst>
              <a:ext uri="{FF2B5EF4-FFF2-40B4-BE49-F238E27FC236}">
                <a16:creationId xmlns:a16="http://schemas.microsoft.com/office/drawing/2014/main" id="{EF6ED9E9-A68C-D89B-F537-CBB5887CE183}"/>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1124E809-22BB-33B1-92F1-38A26A3A03F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317D7E6-47A8-05C6-4DE5-D3DDD9D0C5E7}"/>
              </a:ext>
            </a:extLst>
          </p:cNvPr>
          <p:cNvSpPr>
            <a:spLocks noGrp="1"/>
          </p:cNvSpPr>
          <p:nvPr>
            <p:ph type="sldNum" sz="quarter" idx="12"/>
          </p:nvPr>
        </p:nvSpPr>
        <p:spPr/>
        <p:txBody>
          <a:bodyPr/>
          <a:lstStyle/>
          <a:p>
            <a:fld id="{D4F24A5E-B0D2-394D-9970-9AE06BCB59C1}" type="slidenum">
              <a:rPr lang="en-US" smtClean="0"/>
              <a:t>107</a:t>
            </a:fld>
            <a:endParaRPr lang="en-US"/>
          </a:p>
        </p:txBody>
      </p:sp>
      <p:pic>
        <p:nvPicPr>
          <p:cNvPr id="8" name="Picture 7">
            <a:extLst>
              <a:ext uri="{FF2B5EF4-FFF2-40B4-BE49-F238E27FC236}">
                <a16:creationId xmlns:a16="http://schemas.microsoft.com/office/drawing/2014/main" id="{58684D29-C753-3574-65F6-BD1680D4E9C5}"/>
              </a:ext>
            </a:extLst>
          </p:cNvPr>
          <p:cNvPicPr>
            <a:picLocks noChangeAspect="1"/>
          </p:cNvPicPr>
          <p:nvPr/>
        </p:nvPicPr>
        <p:blipFill>
          <a:blip r:embed="rId3"/>
          <a:stretch>
            <a:fillRect/>
          </a:stretch>
        </p:blipFill>
        <p:spPr>
          <a:xfrm>
            <a:off x="1580758" y="1872995"/>
            <a:ext cx="9030483" cy="3703641"/>
          </a:xfrm>
          <a:prstGeom prst="rect">
            <a:avLst/>
          </a:prstGeom>
        </p:spPr>
      </p:pic>
    </p:spTree>
    <p:extLst>
      <p:ext uri="{BB962C8B-B14F-4D97-AF65-F5344CB8AC3E}">
        <p14:creationId xmlns:p14="http://schemas.microsoft.com/office/powerpoint/2010/main" val="69598619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BDB55-0931-8DBD-3145-3CABD7AEA3A7}"/>
              </a:ext>
            </a:extLst>
          </p:cNvPr>
          <p:cNvSpPr>
            <a:spLocks noGrp="1"/>
          </p:cNvSpPr>
          <p:nvPr>
            <p:ph type="title"/>
          </p:nvPr>
        </p:nvSpPr>
        <p:spPr/>
        <p:txBody>
          <a:bodyPr/>
          <a:lstStyle/>
          <a:p>
            <a:r>
              <a:rPr lang="en-US" dirty="0"/>
              <a:t>Architectures</a:t>
            </a:r>
            <a:endParaRPr lang="en-CA" dirty="0"/>
          </a:p>
        </p:txBody>
      </p:sp>
      <p:sp>
        <p:nvSpPr>
          <p:cNvPr id="3" name="Content Placeholder 2">
            <a:extLst>
              <a:ext uri="{FF2B5EF4-FFF2-40B4-BE49-F238E27FC236}">
                <a16:creationId xmlns:a16="http://schemas.microsoft.com/office/drawing/2014/main" id="{CB0A8CE6-9E7D-B726-E41A-82EF8203104C}"/>
              </a:ext>
            </a:extLst>
          </p:cNvPr>
          <p:cNvSpPr>
            <a:spLocks noGrp="1"/>
          </p:cNvSpPr>
          <p:nvPr>
            <p:ph idx="1"/>
          </p:nvPr>
        </p:nvSpPr>
        <p:spPr>
          <a:xfrm>
            <a:off x="838200" y="970833"/>
            <a:ext cx="10515600" cy="4916334"/>
          </a:xfrm>
        </p:spPr>
        <p:txBody>
          <a:bodyPr/>
          <a:lstStyle/>
          <a:p>
            <a:pPr marL="0" indent="0">
              <a:buNone/>
            </a:pPr>
            <a:r>
              <a:rPr lang="en-US" dirty="0"/>
              <a:t>YOLO – You Only Look Once</a:t>
            </a:r>
            <a:endParaRPr lang="en-CA" dirty="0"/>
          </a:p>
        </p:txBody>
      </p:sp>
      <p:sp>
        <p:nvSpPr>
          <p:cNvPr id="4" name="Date Placeholder 3">
            <a:extLst>
              <a:ext uri="{FF2B5EF4-FFF2-40B4-BE49-F238E27FC236}">
                <a16:creationId xmlns:a16="http://schemas.microsoft.com/office/drawing/2014/main" id="{EF6ED9E9-A68C-D89B-F537-CBB5887CE183}"/>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1124E809-22BB-33B1-92F1-38A26A3A03F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317D7E6-47A8-05C6-4DE5-D3DDD9D0C5E7}"/>
              </a:ext>
            </a:extLst>
          </p:cNvPr>
          <p:cNvSpPr>
            <a:spLocks noGrp="1"/>
          </p:cNvSpPr>
          <p:nvPr>
            <p:ph type="sldNum" sz="quarter" idx="12"/>
          </p:nvPr>
        </p:nvSpPr>
        <p:spPr/>
        <p:txBody>
          <a:bodyPr/>
          <a:lstStyle/>
          <a:p>
            <a:fld id="{D4F24A5E-B0D2-394D-9970-9AE06BCB59C1}" type="slidenum">
              <a:rPr lang="en-US" smtClean="0"/>
              <a:t>108</a:t>
            </a:fld>
            <a:endParaRPr lang="en-US"/>
          </a:p>
        </p:txBody>
      </p:sp>
      <p:pic>
        <p:nvPicPr>
          <p:cNvPr id="8" name="Picture 7">
            <a:extLst>
              <a:ext uri="{FF2B5EF4-FFF2-40B4-BE49-F238E27FC236}">
                <a16:creationId xmlns:a16="http://schemas.microsoft.com/office/drawing/2014/main" id="{AE630210-17B8-D856-C5E8-FB841294D7A3}"/>
              </a:ext>
            </a:extLst>
          </p:cNvPr>
          <p:cNvPicPr>
            <a:picLocks noChangeAspect="1"/>
          </p:cNvPicPr>
          <p:nvPr/>
        </p:nvPicPr>
        <p:blipFill>
          <a:blip r:embed="rId3"/>
          <a:stretch>
            <a:fillRect/>
          </a:stretch>
        </p:blipFill>
        <p:spPr>
          <a:xfrm>
            <a:off x="3611664" y="1680562"/>
            <a:ext cx="4968671" cy="4206605"/>
          </a:xfrm>
          <a:prstGeom prst="rect">
            <a:avLst/>
          </a:prstGeom>
        </p:spPr>
      </p:pic>
    </p:spTree>
    <p:extLst>
      <p:ext uri="{BB962C8B-B14F-4D97-AF65-F5344CB8AC3E}">
        <p14:creationId xmlns:p14="http://schemas.microsoft.com/office/powerpoint/2010/main" val="315033185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D2376-0E96-3D57-37D1-119F3C75049D}"/>
              </a:ext>
            </a:extLst>
          </p:cNvPr>
          <p:cNvSpPr>
            <a:spLocks noGrp="1"/>
          </p:cNvSpPr>
          <p:nvPr>
            <p:ph type="title"/>
          </p:nvPr>
        </p:nvSpPr>
        <p:spPr>
          <a:xfrm>
            <a:off x="3266290" y="1582402"/>
            <a:ext cx="5659419" cy="3693196"/>
          </a:xfrm>
        </p:spPr>
        <p:txBody>
          <a:bodyPr>
            <a:normAutofit/>
          </a:bodyPr>
          <a:lstStyle/>
          <a:p>
            <a:pPr algn="ctr"/>
            <a:r>
              <a:rPr lang="en-US" dirty="0"/>
              <a:t>Computer Vision Development</a:t>
            </a:r>
            <a:endParaRPr lang="en-CA" dirty="0"/>
          </a:p>
        </p:txBody>
      </p:sp>
      <p:sp>
        <p:nvSpPr>
          <p:cNvPr id="4" name="Date Placeholder 3">
            <a:extLst>
              <a:ext uri="{FF2B5EF4-FFF2-40B4-BE49-F238E27FC236}">
                <a16:creationId xmlns:a16="http://schemas.microsoft.com/office/drawing/2014/main" id="{21594BBF-2573-7CD5-0A6B-0E5FC7D3700B}"/>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765D456E-CC33-1216-C35B-25BBA2C2C75B}"/>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738BB7B0-8CCB-1180-37F7-256D008F063F}"/>
              </a:ext>
            </a:extLst>
          </p:cNvPr>
          <p:cNvSpPr>
            <a:spLocks noGrp="1"/>
          </p:cNvSpPr>
          <p:nvPr>
            <p:ph type="sldNum" sz="quarter" idx="12"/>
          </p:nvPr>
        </p:nvSpPr>
        <p:spPr/>
        <p:txBody>
          <a:bodyPr/>
          <a:lstStyle/>
          <a:p>
            <a:fld id="{D4F24A5E-B0D2-394D-9970-9AE06BCB59C1}" type="slidenum">
              <a:rPr lang="en-US" smtClean="0"/>
              <a:t>109</a:t>
            </a:fld>
            <a:endParaRPr lang="en-US"/>
          </a:p>
        </p:txBody>
      </p:sp>
    </p:spTree>
    <p:extLst>
      <p:ext uri="{BB962C8B-B14F-4D97-AF65-F5344CB8AC3E}">
        <p14:creationId xmlns:p14="http://schemas.microsoft.com/office/powerpoint/2010/main" val="1972263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9F17C-BF8E-CC7F-C14D-EED4D5CDAE24}"/>
              </a:ext>
            </a:extLst>
          </p:cNvPr>
          <p:cNvSpPr>
            <a:spLocks noGrp="1"/>
          </p:cNvSpPr>
          <p:nvPr>
            <p:ph type="title"/>
          </p:nvPr>
        </p:nvSpPr>
        <p:spPr/>
        <p:txBody>
          <a:bodyPr>
            <a:normAutofit/>
          </a:bodyPr>
          <a:lstStyle/>
          <a:p>
            <a:r>
              <a:rPr lang="en-US" dirty="0"/>
              <a:t>Why NLP Matters?</a:t>
            </a:r>
          </a:p>
        </p:txBody>
      </p:sp>
      <p:sp>
        <p:nvSpPr>
          <p:cNvPr id="3" name="Content Placeholder 2">
            <a:extLst>
              <a:ext uri="{FF2B5EF4-FFF2-40B4-BE49-F238E27FC236}">
                <a16:creationId xmlns:a16="http://schemas.microsoft.com/office/drawing/2014/main" id="{BFD1E04A-CA82-57E6-79F6-4344B3EE2A0B}"/>
              </a:ext>
            </a:extLst>
          </p:cNvPr>
          <p:cNvSpPr>
            <a:spLocks noGrp="1"/>
          </p:cNvSpPr>
          <p:nvPr>
            <p:ph idx="1"/>
          </p:nvPr>
        </p:nvSpPr>
        <p:spPr/>
        <p:txBody>
          <a:bodyPr>
            <a:normAutofit/>
          </a:bodyPr>
          <a:lstStyle/>
          <a:p>
            <a:pPr marL="0" indent="0">
              <a:buNone/>
            </a:pPr>
            <a:r>
              <a:rPr lang="en-US" sz="2000" dirty="0"/>
              <a:t>Bridging the gap between human communication and machine understanding. </a:t>
            </a:r>
          </a:p>
          <a:p>
            <a:pPr marL="0" indent="0">
              <a:buNone/>
            </a:pPr>
            <a:endParaRPr lang="en-US" sz="2000" dirty="0"/>
          </a:p>
          <a:p>
            <a:pPr marL="0" indent="0">
              <a:buNone/>
            </a:pPr>
            <a:r>
              <a:rPr lang="en-US" sz="2000" dirty="0"/>
              <a:t>It finds applications in various fields, including:</a:t>
            </a:r>
            <a:br>
              <a:rPr lang="en-US" sz="2000" dirty="0"/>
            </a:br>
            <a:endParaRPr lang="en-US" sz="2000" dirty="0"/>
          </a:p>
          <a:p>
            <a:r>
              <a:rPr lang="en-US" sz="2000" dirty="0"/>
              <a:t>Customer Support: Automated chatbots…</a:t>
            </a:r>
          </a:p>
          <a:p>
            <a:pPr marL="0" indent="0">
              <a:buNone/>
            </a:pPr>
            <a:endParaRPr lang="en-US" sz="2000" dirty="0"/>
          </a:p>
          <a:p>
            <a:r>
              <a:rPr lang="en-US" sz="2000" dirty="0"/>
              <a:t>Healthcare: Analyzing medical records..</a:t>
            </a:r>
          </a:p>
          <a:p>
            <a:pPr marL="0" indent="0">
              <a:buNone/>
            </a:pPr>
            <a:endParaRPr lang="en-US" sz="2000" dirty="0"/>
          </a:p>
          <a:p>
            <a:r>
              <a:rPr lang="en-US" sz="2000" dirty="0"/>
              <a:t>Finance: Analyzing financial reports….</a:t>
            </a:r>
          </a:p>
          <a:p>
            <a:pPr marL="0" indent="0">
              <a:buNone/>
            </a:pPr>
            <a:endParaRPr lang="en-US" sz="2000" dirty="0"/>
          </a:p>
          <a:p>
            <a:r>
              <a:rPr lang="en-US" sz="2000" dirty="0"/>
              <a:t>Social Media Monitoring: Analyzing and summarizing user sentiments..</a:t>
            </a:r>
          </a:p>
        </p:txBody>
      </p:sp>
      <p:sp>
        <p:nvSpPr>
          <p:cNvPr id="4" name="Date Placeholder 3">
            <a:extLst>
              <a:ext uri="{FF2B5EF4-FFF2-40B4-BE49-F238E27FC236}">
                <a16:creationId xmlns:a16="http://schemas.microsoft.com/office/drawing/2014/main" id="{CD660609-A0D5-01B2-30AF-D26C55661E15}"/>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7A697E0C-C178-26B3-B912-0194F45FCEE1}"/>
              </a:ext>
            </a:extLst>
          </p:cNvPr>
          <p:cNvSpPr>
            <a:spLocks noGrp="1"/>
          </p:cNvSpPr>
          <p:nvPr>
            <p:ph type="ftr" sz="quarter" idx="11"/>
          </p:nvPr>
        </p:nvSpPr>
        <p:spPr/>
        <p:txBody>
          <a:bodyPr/>
          <a:lstStyle/>
          <a:p>
            <a:r>
              <a:rPr lang="en-US" dirty="0"/>
              <a:t>Slides created for CS886 at </a:t>
            </a:r>
            <a:r>
              <a:rPr lang="en-US" dirty="0" err="1"/>
              <a:t>UWaterloo</a:t>
            </a:r>
            <a:endParaRPr lang="en-US" dirty="0"/>
          </a:p>
        </p:txBody>
      </p:sp>
      <p:sp>
        <p:nvSpPr>
          <p:cNvPr id="6" name="Slide Number Placeholder 5">
            <a:extLst>
              <a:ext uri="{FF2B5EF4-FFF2-40B4-BE49-F238E27FC236}">
                <a16:creationId xmlns:a16="http://schemas.microsoft.com/office/drawing/2014/main" id="{C51D6A46-46CB-BC80-0D54-767622D01AC6}"/>
              </a:ext>
            </a:extLst>
          </p:cNvPr>
          <p:cNvSpPr>
            <a:spLocks noGrp="1"/>
          </p:cNvSpPr>
          <p:nvPr>
            <p:ph type="sldNum" sz="quarter" idx="12"/>
          </p:nvPr>
        </p:nvSpPr>
        <p:spPr/>
        <p:txBody>
          <a:bodyPr/>
          <a:lstStyle/>
          <a:p>
            <a:fld id="{D4F24A5E-B0D2-394D-9970-9AE06BCB59C1}" type="slidenum">
              <a:rPr lang="en-US" smtClean="0"/>
              <a:t>11</a:t>
            </a:fld>
            <a:endParaRPr lang="en-US"/>
          </a:p>
        </p:txBody>
      </p:sp>
    </p:spTree>
    <p:extLst>
      <p:ext uri="{BB962C8B-B14F-4D97-AF65-F5344CB8AC3E}">
        <p14:creationId xmlns:p14="http://schemas.microsoft.com/office/powerpoint/2010/main" val="82616717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BDB55-0931-8DBD-3145-3CABD7AEA3A7}"/>
              </a:ext>
            </a:extLst>
          </p:cNvPr>
          <p:cNvSpPr>
            <a:spLocks noGrp="1"/>
          </p:cNvSpPr>
          <p:nvPr>
            <p:ph type="title"/>
          </p:nvPr>
        </p:nvSpPr>
        <p:spPr/>
        <p:txBody>
          <a:bodyPr/>
          <a:lstStyle/>
          <a:p>
            <a:r>
              <a:rPr lang="en-US" dirty="0"/>
              <a:t>Computer vision Development</a:t>
            </a:r>
            <a:endParaRPr lang="en-CA" dirty="0"/>
          </a:p>
        </p:txBody>
      </p:sp>
      <p:sp>
        <p:nvSpPr>
          <p:cNvPr id="4" name="Date Placeholder 3">
            <a:extLst>
              <a:ext uri="{FF2B5EF4-FFF2-40B4-BE49-F238E27FC236}">
                <a16:creationId xmlns:a16="http://schemas.microsoft.com/office/drawing/2014/main" id="{EF6ED9E9-A68C-D89B-F537-CBB5887CE183}"/>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1124E809-22BB-33B1-92F1-38A26A3A03F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317D7E6-47A8-05C6-4DE5-D3DDD9D0C5E7}"/>
              </a:ext>
            </a:extLst>
          </p:cNvPr>
          <p:cNvSpPr>
            <a:spLocks noGrp="1"/>
          </p:cNvSpPr>
          <p:nvPr>
            <p:ph type="sldNum" sz="quarter" idx="12"/>
          </p:nvPr>
        </p:nvSpPr>
        <p:spPr/>
        <p:txBody>
          <a:bodyPr/>
          <a:lstStyle/>
          <a:p>
            <a:fld id="{D4F24A5E-B0D2-394D-9970-9AE06BCB59C1}" type="slidenum">
              <a:rPr lang="en-US" smtClean="0"/>
              <a:t>110</a:t>
            </a:fld>
            <a:endParaRPr lang="en-US"/>
          </a:p>
        </p:txBody>
      </p:sp>
      <p:pic>
        <p:nvPicPr>
          <p:cNvPr id="8" name="Picture 7">
            <a:extLst>
              <a:ext uri="{FF2B5EF4-FFF2-40B4-BE49-F238E27FC236}">
                <a16:creationId xmlns:a16="http://schemas.microsoft.com/office/drawing/2014/main" id="{372CEC71-5A6B-B461-AABC-25AED5CBA7CF}"/>
              </a:ext>
            </a:extLst>
          </p:cNvPr>
          <p:cNvPicPr>
            <a:picLocks noChangeAspect="1"/>
          </p:cNvPicPr>
          <p:nvPr/>
        </p:nvPicPr>
        <p:blipFill rotWithShape="1">
          <a:blip r:embed="rId3"/>
          <a:srcRect l="1524" t="5991" r="2259" b="8926"/>
          <a:stretch/>
        </p:blipFill>
        <p:spPr>
          <a:xfrm>
            <a:off x="990295" y="1150261"/>
            <a:ext cx="10211409" cy="5094515"/>
          </a:xfrm>
          <a:prstGeom prst="rect">
            <a:avLst/>
          </a:prstGeom>
        </p:spPr>
      </p:pic>
      <p:sp>
        <p:nvSpPr>
          <p:cNvPr id="3" name="TextBox 2">
            <a:extLst>
              <a:ext uri="{FF2B5EF4-FFF2-40B4-BE49-F238E27FC236}">
                <a16:creationId xmlns:a16="http://schemas.microsoft.com/office/drawing/2014/main" id="{F22D5D42-C637-A362-B76E-A226437097ED}"/>
              </a:ext>
            </a:extLst>
          </p:cNvPr>
          <p:cNvSpPr txBox="1"/>
          <p:nvPr/>
        </p:nvSpPr>
        <p:spPr>
          <a:xfrm>
            <a:off x="1799356" y="6217849"/>
            <a:ext cx="3564087" cy="276999"/>
          </a:xfrm>
          <a:prstGeom prst="rect">
            <a:avLst/>
          </a:prstGeom>
          <a:noFill/>
        </p:spPr>
        <p:txBody>
          <a:bodyPr wrap="square" rtlCol="0">
            <a:spAutoFit/>
          </a:bodyPr>
          <a:lstStyle/>
          <a:p>
            <a:r>
              <a:rPr lang="en-US" sz="1200" dirty="0"/>
              <a:t>Source: </a:t>
            </a:r>
            <a:r>
              <a:rPr lang="en-US" sz="1200" dirty="0">
                <a:hlinkClick r:id="rId4"/>
              </a:rPr>
              <a:t>https://roboflow.com/</a:t>
            </a:r>
            <a:r>
              <a:rPr lang="en-US" sz="1200" dirty="0"/>
              <a:t> </a:t>
            </a:r>
          </a:p>
        </p:txBody>
      </p:sp>
    </p:spTree>
    <p:extLst>
      <p:ext uri="{BB962C8B-B14F-4D97-AF65-F5344CB8AC3E}">
        <p14:creationId xmlns:p14="http://schemas.microsoft.com/office/powerpoint/2010/main" val="272312484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BDB55-0931-8DBD-3145-3CABD7AEA3A7}"/>
              </a:ext>
            </a:extLst>
          </p:cNvPr>
          <p:cNvSpPr>
            <a:spLocks noGrp="1"/>
          </p:cNvSpPr>
          <p:nvPr>
            <p:ph type="title"/>
          </p:nvPr>
        </p:nvSpPr>
        <p:spPr/>
        <p:txBody>
          <a:bodyPr/>
          <a:lstStyle/>
          <a:p>
            <a:r>
              <a:rPr lang="en-US" dirty="0"/>
              <a:t>Computer vision Development</a:t>
            </a:r>
            <a:endParaRPr lang="en-CA" dirty="0"/>
          </a:p>
        </p:txBody>
      </p:sp>
      <p:sp>
        <p:nvSpPr>
          <p:cNvPr id="4" name="Date Placeholder 3">
            <a:extLst>
              <a:ext uri="{FF2B5EF4-FFF2-40B4-BE49-F238E27FC236}">
                <a16:creationId xmlns:a16="http://schemas.microsoft.com/office/drawing/2014/main" id="{EF6ED9E9-A68C-D89B-F537-CBB5887CE183}"/>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1124E809-22BB-33B1-92F1-38A26A3A03F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317D7E6-47A8-05C6-4DE5-D3DDD9D0C5E7}"/>
              </a:ext>
            </a:extLst>
          </p:cNvPr>
          <p:cNvSpPr>
            <a:spLocks noGrp="1"/>
          </p:cNvSpPr>
          <p:nvPr>
            <p:ph type="sldNum" sz="quarter" idx="12"/>
          </p:nvPr>
        </p:nvSpPr>
        <p:spPr/>
        <p:txBody>
          <a:bodyPr/>
          <a:lstStyle/>
          <a:p>
            <a:fld id="{D4F24A5E-B0D2-394D-9970-9AE06BCB59C1}" type="slidenum">
              <a:rPr lang="en-US" smtClean="0"/>
              <a:t>111</a:t>
            </a:fld>
            <a:endParaRPr lang="en-US"/>
          </a:p>
        </p:txBody>
      </p:sp>
      <p:pic>
        <p:nvPicPr>
          <p:cNvPr id="10" name="Picture 9">
            <a:extLst>
              <a:ext uri="{FF2B5EF4-FFF2-40B4-BE49-F238E27FC236}">
                <a16:creationId xmlns:a16="http://schemas.microsoft.com/office/drawing/2014/main" id="{19E19596-43FB-D3E3-1483-6CE2FA2DBBC7}"/>
              </a:ext>
            </a:extLst>
          </p:cNvPr>
          <p:cNvPicPr>
            <a:picLocks noChangeAspect="1"/>
          </p:cNvPicPr>
          <p:nvPr/>
        </p:nvPicPr>
        <p:blipFill>
          <a:blip r:embed="rId3"/>
          <a:stretch>
            <a:fillRect/>
          </a:stretch>
        </p:blipFill>
        <p:spPr>
          <a:xfrm>
            <a:off x="1551214" y="937201"/>
            <a:ext cx="9089572" cy="5784273"/>
          </a:xfrm>
          <a:prstGeom prst="rect">
            <a:avLst/>
          </a:prstGeom>
        </p:spPr>
      </p:pic>
      <p:sp>
        <p:nvSpPr>
          <p:cNvPr id="3" name="TextBox 2">
            <a:extLst>
              <a:ext uri="{FF2B5EF4-FFF2-40B4-BE49-F238E27FC236}">
                <a16:creationId xmlns:a16="http://schemas.microsoft.com/office/drawing/2014/main" id="{3DB47853-2626-DF6A-0E22-8779FA7AC60C}"/>
              </a:ext>
            </a:extLst>
          </p:cNvPr>
          <p:cNvSpPr txBox="1"/>
          <p:nvPr/>
        </p:nvSpPr>
        <p:spPr>
          <a:xfrm>
            <a:off x="10613753" y="4971354"/>
            <a:ext cx="1480094" cy="1384995"/>
          </a:xfrm>
          <a:prstGeom prst="rect">
            <a:avLst/>
          </a:prstGeom>
          <a:noFill/>
        </p:spPr>
        <p:txBody>
          <a:bodyPr wrap="square" rtlCol="0">
            <a:spAutoFit/>
          </a:bodyPr>
          <a:lstStyle/>
          <a:p>
            <a:r>
              <a:rPr lang="en-US" sz="1200" dirty="0"/>
              <a:t>Source: </a:t>
            </a:r>
            <a:r>
              <a:rPr lang="en-CA" sz="1200" dirty="0">
                <a:hlinkClick r:id="rId4"/>
              </a:rPr>
              <a:t>https://github.com/tensorflow/models/blob/master/research/object_detection/g3doc/tf2_detection_zoo.md</a:t>
            </a:r>
            <a:endParaRPr lang="en-CA" sz="1200" dirty="0"/>
          </a:p>
        </p:txBody>
      </p:sp>
    </p:spTree>
    <p:extLst>
      <p:ext uri="{BB962C8B-B14F-4D97-AF65-F5344CB8AC3E}">
        <p14:creationId xmlns:p14="http://schemas.microsoft.com/office/powerpoint/2010/main" val="326328137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BDB55-0931-8DBD-3145-3CABD7AEA3A7}"/>
              </a:ext>
            </a:extLst>
          </p:cNvPr>
          <p:cNvSpPr>
            <a:spLocks noGrp="1"/>
          </p:cNvSpPr>
          <p:nvPr>
            <p:ph type="title"/>
          </p:nvPr>
        </p:nvSpPr>
        <p:spPr/>
        <p:txBody>
          <a:bodyPr/>
          <a:lstStyle/>
          <a:p>
            <a:r>
              <a:rPr lang="en-US" dirty="0"/>
              <a:t>Computer vision Development</a:t>
            </a:r>
            <a:endParaRPr lang="en-CA" dirty="0"/>
          </a:p>
        </p:txBody>
      </p:sp>
      <p:sp>
        <p:nvSpPr>
          <p:cNvPr id="3" name="Content Placeholder 2">
            <a:extLst>
              <a:ext uri="{FF2B5EF4-FFF2-40B4-BE49-F238E27FC236}">
                <a16:creationId xmlns:a16="http://schemas.microsoft.com/office/drawing/2014/main" id="{CB0A8CE6-9E7D-B726-E41A-82EF8203104C}"/>
              </a:ext>
            </a:extLst>
          </p:cNvPr>
          <p:cNvSpPr>
            <a:spLocks noGrp="1"/>
          </p:cNvSpPr>
          <p:nvPr>
            <p:ph idx="1"/>
          </p:nvPr>
        </p:nvSpPr>
        <p:spPr>
          <a:xfrm>
            <a:off x="838200" y="970833"/>
            <a:ext cx="10515600" cy="4916334"/>
          </a:xfrm>
        </p:spPr>
        <p:txBody>
          <a:bodyPr/>
          <a:lstStyle/>
          <a:p>
            <a:pPr marL="0" indent="0">
              <a:buNone/>
            </a:pPr>
            <a:r>
              <a:rPr lang="en-US" dirty="0" err="1"/>
              <a:t>Ultralytics</a:t>
            </a:r>
            <a:endParaRPr lang="en-CA" dirty="0"/>
          </a:p>
        </p:txBody>
      </p:sp>
      <p:sp>
        <p:nvSpPr>
          <p:cNvPr id="4" name="Date Placeholder 3">
            <a:extLst>
              <a:ext uri="{FF2B5EF4-FFF2-40B4-BE49-F238E27FC236}">
                <a16:creationId xmlns:a16="http://schemas.microsoft.com/office/drawing/2014/main" id="{EF6ED9E9-A68C-D89B-F537-CBB5887CE183}"/>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1124E809-22BB-33B1-92F1-38A26A3A03F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317D7E6-47A8-05C6-4DE5-D3DDD9D0C5E7}"/>
              </a:ext>
            </a:extLst>
          </p:cNvPr>
          <p:cNvSpPr>
            <a:spLocks noGrp="1"/>
          </p:cNvSpPr>
          <p:nvPr>
            <p:ph type="sldNum" sz="quarter" idx="12"/>
          </p:nvPr>
        </p:nvSpPr>
        <p:spPr/>
        <p:txBody>
          <a:bodyPr/>
          <a:lstStyle/>
          <a:p>
            <a:fld id="{D4F24A5E-B0D2-394D-9970-9AE06BCB59C1}" type="slidenum">
              <a:rPr lang="en-US" smtClean="0"/>
              <a:t>112</a:t>
            </a:fld>
            <a:endParaRPr lang="en-US"/>
          </a:p>
        </p:txBody>
      </p:sp>
      <p:pic>
        <p:nvPicPr>
          <p:cNvPr id="8" name="Picture 7">
            <a:extLst>
              <a:ext uri="{FF2B5EF4-FFF2-40B4-BE49-F238E27FC236}">
                <a16:creationId xmlns:a16="http://schemas.microsoft.com/office/drawing/2014/main" id="{F8AB4FF3-BA7A-526A-3AEB-9B97DB3CD77E}"/>
              </a:ext>
            </a:extLst>
          </p:cNvPr>
          <p:cNvPicPr>
            <a:picLocks noChangeAspect="1"/>
          </p:cNvPicPr>
          <p:nvPr/>
        </p:nvPicPr>
        <p:blipFill>
          <a:blip r:embed="rId3"/>
          <a:stretch>
            <a:fillRect/>
          </a:stretch>
        </p:blipFill>
        <p:spPr>
          <a:xfrm>
            <a:off x="419100" y="1872995"/>
            <a:ext cx="11353800" cy="3197198"/>
          </a:xfrm>
          <a:prstGeom prst="rect">
            <a:avLst/>
          </a:prstGeom>
        </p:spPr>
      </p:pic>
      <p:sp>
        <p:nvSpPr>
          <p:cNvPr id="7" name="TextBox 6">
            <a:extLst>
              <a:ext uri="{FF2B5EF4-FFF2-40B4-BE49-F238E27FC236}">
                <a16:creationId xmlns:a16="http://schemas.microsoft.com/office/drawing/2014/main" id="{016F8759-A2B9-11B8-9185-5789C83A5C4E}"/>
              </a:ext>
            </a:extLst>
          </p:cNvPr>
          <p:cNvSpPr txBox="1"/>
          <p:nvPr/>
        </p:nvSpPr>
        <p:spPr>
          <a:xfrm>
            <a:off x="419100" y="5247847"/>
            <a:ext cx="2831373" cy="276999"/>
          </a:xfrm>
          <a:prstGeom prst="rect">
            <a:avLst/>
          </a:prstGeom>
          <a:noFill/>
        </p:spPr>
        <p:txBody>
          <a:bodyPr wrap="square" rtlCol="0">
            <a:spAutoFit/>
          </a:bodyPr>
          <a:lstStyle/>
          <a:p>
            <a:r>
              <a:rPr lang="en-US" sz="1200" dirty="0"/>
              <a:t>Source: </a:t>
            </a:r>
            <a:r>
              <a:rPr lang="en-CA" sz="1200" dirty="0">
                <a:hlinkClick r:id="rId4"/>
              </a:rPr>
              <a:t>https://www.ultralytics.com/</a:t>
            </a:r>
            <a:r>
              <a:rPr lang="en-CA" sz="1200" dirty="0"/>
              <a:t> </a:t>
            </a:r>
          </a:p>
        </p:txBody>
      </p:sp>
    </p:spTree>
    <p:extLst>
      <p:ext uri="{BB962C8B-B14F-4D97-AF65-F5344CB8AC3E}">
        <p14:creationId xmlns:p14="http://schemas.microsoft.com/office/powerpoint/2010/main" val="127811808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BDB55-0931-8DBD-3145-3CABD7AEA3A7}"/>
              </a:ext>
            </a:extLst>
          </p:cNvPr>
          <p:cNvSpPr>
            <a:spLocks noGrp="1"/>
          </p:cNvSpPr>
          <p:nvPr>
            <p:ph type="title"/>
          </p:nvPr>
        </p:nvSpPr>
        <p:spPr/>
        <p:txBody>
          <a:bodyPr/>
          <a:lstStyle/>
          <a:p>
            <a:r>
              <a:rPr lang="en-US" dirty="0"/>
              <a:t>Discussion</a:t>
            </a:r>
            <a:endParaRPr lang="en-CA" dirty="0"/>
          </a:p>
        </p:txBody>
      </p:sp>
      <p:sp>
        <p:nvSpPr>
          <p:cNvPr id="3" name="Content Placeholder 2">
            <a:extLst>
              <a:ext uri="{FF2B5EF4-FFF2-40B4-BE49-F238E27FC236}">
                <a16:creationId xmlns:a16="http://schemas.microsoft.com/office/drawing/2014/main" id="{CB0A8CE6-9E7D-B726-E41A-82EF8203104C}"/>
              </a:ext>
            </a:extLst>
          </p:cNvPr>
          <p:cNvSpPr>
            <a:spLocks noGrp="1"/>
          </p:cNvSpPr>
          <p:nvPr>
            <p:ph idx="1"/>
          </p:nvPr>
        </p:nvSpPr>
        <p:spPr>
          <a:xfrm>
            <a:off x="838200" y="970833"/>
            <a:ext cx="10515600" cy="4916334"/>
          </a:xfrm>
        </p:spPr>
        <p:txBody>
          <a:bodyPr/>
          <a:lstStyle/>
          <a:p>
            <a:pPr marL="0" indent="0">
              <a:buNone/>
            </a:pPr>
            <a:endParaRPr lang="en-US" dirty="0"/>
          </a:p>
          <a:p>
            <a:pPr marL="0" indent="0">
              <a:buNone/>
            </a:pPr>
            <a:endParaRPr lang="en-US" dirty="0"/>
          </a:p>
          <a:p>
            <a:pPr marL="0" indent="0" algn="ctr">
              <a:buNone/>
            </a:pPr>
            <a:r>
              <a:rPr lang="en-US" dirty="0"/>
              <a:t>Questions?</a:t>
            </a:r>
          </a:p>
          <a:p>
            <a:pPr marL="0" indent="0" algn="ctr">
              <a:buNone/>
            </a:pPr>
            <a:endParaRPr lang="en-US" dirty="0"/>
          </a:p>
          <a:p>
            <a:pPr marL="0" indent="0" algn="ctr">
              <a:buNone/>
            </a:pPr>
            <a:r>
              <a:rPr lang="en-US" dirty="0"/>
              <a:t>Anything to add?</a:t>
            </a:r>
          </a:p>
          <a:p>
            <a:pPr marL="0" indent="0" algn="ctr">
              <a:buNone/>
            </a:pPr>
            <a:endParaRPr lang="en-US" dirty="0"/>
          </a:p>
          <a:p>
            <a:pPr marL="0" indent="0" algn="ctr">
              <a:buNone/>
            </a:pPr>
            <a:r>
              <a:rPr lang="en-US" dirty="0"/>
              <a:t>Feedback?</a:t>
            </a:r>
            <a:endParaRPr lang="en-CA" dirty="0"/>
          </a:p>
        </p:txBody>
      </p:sp>
      <p:sp>
        <p:nvSpPr>
          <p:cNvPr id="4" name="Date Placeholder 3">
            <a:extLst>
              <a:ext uri="{FF2B5EF4-FFF2-40B4-BE49-F238E27FC236}">
                <a16:creationId xmlns:a16="http://schemas.microsoft.com/office/drawing/2014/main" id="{EF6ED9E9-A68C-D89B-F537-CBB5887CE183}"/>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1124E809-22BB-33B1-92F1-38A26A3A03F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317D7E6-47A8-05C6-4DE5-D3DDD9D0C5E7}"/>
              </a:ext>
            </a:extLst>
          </p:cNvPr>
          <p:cNvSpPr>
            <a:spLocks noGrp="1"/>
          </p:cNvSpPr>
          <p:nvPr>
            <p:ph type="sldNum" sz="quarter" idx="12"/>
          </p:nvPr>
        </p:nvSpPr>
        <p:spPr/>
        <p:txBody>
          <a:bodyPr/>
          <a:lstStyle/>
          <a:p>
            <a:fld id="{D4F24A5E-B0D2-394D-9970-9AE06BCB59C1}" type="slidenum">
              <a:rPr lang="en-US" smtClean="0"/>
              <a:t>113</a:t>
            </a:fld>
            <a:endParaRPr lang="en-US"/>
          </a:p>
        </p:txBody>
      </p:sp>
    </p:spTree>
    <p:extLst>
      <p:ext uri="{BB962C8B-B14F-4D97-AF65-F5344CB8AC3E}">
        <p14:creationId xmlns:p14="http://schemas.microsoft.com/office/powerpoint/2010/main" val="343995354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FEDC320-BE40-7E6B-3443-7AD0CCD29C06}"/>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DD4E7866-F131-85E8-E2D3-A24C9C22E263}"/>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D8D60872-A414-BD73-E7A6-DC705B3BB1F5}"/>
              </a:ext>
            </a:extLst>
          </p:cNvPr>
          <p:cNvSpPr>
            <a:spLocks noGrp="1"/>
          </p:cNvSpPr>
          <p:nvPr>
            <p:ph type="sldNum" sz="quarter" idx="12"/>
          </p:nvPr>
        </p:nvSpPr>
        <p:spPr/>
        <p:txBody>
          <a:bodyPr/>
          <a:lstStyle/>
          <a:p>
            <a:fld id="{D4F24A5E-B0D2-394D-9970-9AE06BCB59C1}" type="slidenum">
              <a:rPr lang="en-US" smtClean="0"/>
              <a:t>114</a:t>
            </a:fld>
            <a:endParaRPr lang="en-US"/>
          </a:p>
        </p:txBody>
      </p:sp>
      <p:sp>
        <p:nvSpPr>
          <p:cNvPr id="7" name="Rectangle 6">
            <a:extLst>
              <a:ext uri="{FF2B5EF4-FFF2-40B4-BE49-F238E27FC236}">
                <a16:creationId xmlns:a16="http://schemas.microsoft.com/office/drawing/2014/main" id="{5D651307-E02F-7819-BB58-AB10B5A15219}"/>
              </a:ext>
            </a:extLst>
          </p:cNvPr>
          <p:cNvSpPr/>
          <p:nvPr/>
        </p:nvSpPr>
        <p:spPr>
          <a:xfrm>
            <a:off x="3259494" y="2688017"/>
            <a:ext cx="5673011" cy="1384995"/>
          </a:xfrm>
          <a:prstGeom prst="rect">
            <a:avLst/>
          </a:prstGeom>
          <a:noFill/>
        </p:spPr>
        <p:txBody>
          <a:bodyPr wrap="square" lIns="91440" tIns="45720" rIns="91440" bIns="45720">
            <a:spAutoFit/>
          </a:bodyPr>
          <a:lstStyle/>
          <a:p>
            <a:pPr algn="ctr"/>
            <a:r>
              <a:rPr lang="en-US" sz="8400" b="0" cap="none" spc="0" dirty="0">
                <a:ln w="0"/>
                <a:solidFill>
                  <a:schemeClr val="tx1"/>
                </a:solidFill>
                <a:effectLst>
                  <a:outerShdw blurRad="38100" dist="19050" dir="2700000" algn="tl" rotWithShape="0">
                    <a:schemeClr val="dk1">
                      <a:alpha val="40000"/>
                    </a:schemeClr>
                  </a:outerShdw>
                </a:effectLst>
              </a:rPr>
              <a:t>Thank you!</a:t>
            </a:r>
          </a:p>
        </p:txBody>
      </p:sp>
    </p:spTree>
    <p:extLst>
      <p:ext uri="{BB962C8B-B14F-4D97-AF65-F5344CB8AC3E}">
        <p14:creationId xmlns:p14="http://schemas.microsoft.com/office/powerpoint/2010/main" val="344630109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414A-A8D1-9760-5F4D-0F5BC3A7BE10}"/>
              </a:ext>
            </a:extLst>
          </p:cNvPr>
          <p:cNvSpPr>
            <a:spLocks noGrp="1"/>
          </p:cNvSpPr>
          <p:nvPr>
            <p:ph type="title"/>
          </p:nvPr>
        </p:nvSpPr>
        <p:spPr/>
        <p:txBody>
          <a:bodyPr/>
          <a:lstStyle/>
          <a:p>
            <a:r>
              <a:rPr lang="en-US" dirty="0"/>
              <a:t>Bibliography</a:t>
            </a:r>
            <a:endParaRPr lang="en-CA" dirty="0"/>
          </a:p>
        </p:txBody>
      </p:sp>
      <p:sp>
        <p:nvSpPr>
          <p:cNvPr id="3" name="Content Placeholder 2">
            <a:extLst>
              <a:ext uri="{FF2B5EF4-FFF2-40B4-BE49-F238E27FC236}">
                <a16:creationId xmlns:a16="http://schemas.microsoft.com/office/drawing/2014/main" id="{50A17196-C7CE-830C-59B4-AE05DDC62C18}"/>
              </a:ext>
            </a:extLst>
          </p:cNvPr>
          <p:cNvSpPr>
            <a:spLocks noGrp="1"/>
          </p:cNvSpPr>
          <p:nvPr>
            <p:ph idx="1"/>
          </p:nvPr>
        </p:nvSpPr>
        <p:spPr/>
        <p:txBody>
          <a:bodyPr>
            <a:normAutofit/>
          </a:bodyPr>
          <a:lstStyle/>
          <a:p>
            <a:r>
              <a:rPr lang="en-CA" sz="1600" dirty="0">
                <a:hlinkClick r:id="rId2"/>
              </a:rPr>
              <a:t>https://towardsdatascience.com/10-papers-you-should-read-to-understand-image-classification-in-the-deep-learning-era-4b9d792f45a7</a:t>
            </a:r>
            <a:r>
              <a:rPr lang="en-CA" sz="1600" dirty="0"/>
              <a:t> </a:t>
            </a:r>
          </a:p>
          <a:p>
            <a:r>
              <a:rPr lang="en-CA" sz="1600" dirty="0">
                <a:hlinkClick r:id="rId3"/>
              </a:rPr>
              <a:t>https://www.superannotate.com/blog/guide-to-semantic-segmentation</a:t>
            </a:r>
            <a:r>
              <a:rPr lang="en-CA" sz="1600" dirty="0"/>
              <a:t> </a:t>
            </a:r>
          </a:p>
          <a:p>
            <a:r>
              <a:rPr lang="en-CA" sz="1600" dirty="0">
                <a:hlinkClick r:id="rId4"/>
              </a:rPr>
              <a:t>https://machinethink.net/blog/object-detection-with-yolo/</a:t>
            </a:r>
            <a:r>
              <a:rPr lang="en-CA" sz="1600" dirty="0"/>
              <a:t> </a:t>
            </a:r>
          </a:p>
          <a:p>
            <a:r>
              <a:rPr lang="en-CA" sz="1600" dirty="0">
                <a:hlinkClick r:id="rId5"/>
              </a:rPr>
              <a:t>https://visualqa.org</a:t>
            </a:r>
            <a:r>
              <a:rPr lang="en-CA" sz="1600" dirty="0"/>
              <a:t> </a:t>
            </a:r>
          </a:p>
          <a:p>
            <a:r>
              <a:rPr lang="en-CA" sz="1600" dirty="0">
                <a:hlinkClick r:id="rId6"/>
              </a:rPr>
              <a:t>https://www.dpreview.com/news/9384724203/microsoft-s-latest-computer-vision-technology-beats-humans-at-captioning-images</a:t>
            </a:r>
            <a:r>
              <a:rPr lang="en-CA" sz="1600" dirty="0"/>
              <a:t> </a:t>
            </a:r>
          </a:p>
          <a:p>
            <a:r>
              <a:rPr lang="en-CA" sz="1600" dirty="0">
                <a:hlinkClick r:id="rId7"/>
              </a:rPr>
              <a:t>https://plainsight.ai/blog/what-is-data-annotation/</a:t>
            </a:r>
            <a:r>
              <a:rPr lang="en-CA" sz="1600" dirty="0"/>
              <a:t> </a:t>
            </a:r>
          </a:p>
          <a:p>
            <a:r>
              <a:rPr lang="en-CA" sz="1600" dirty="0">
                <a:hlinkClick r:id="rId8"/>
              </a:rPr>
              <a:t>https://www.v7labs.com/blog/mean-average-precision</a:t>
            </a:r>
            <a:r>
              <a:rPr lang="en-CA" sz="1600" dirty="0"/>
              <a:t> </a:t>
            </a:r>
          </a:p>
          <a:p>
            <a:r>
              <a:rPr lang="en-CA" sz="1600" dirty="0">
                <a:hlinkClick r:id="rId9"/>
              </a:rPr>
              <a:t>https://www.baeldung.com/cs/object-detection-intersection-vs-union</a:t>
            </a:r>
            <a:r>
              <a:rPr lang="en-CA" sz="1600" dirty="0"/>
              <a:t> </a:t>
            </a:r>
          </a:p>
          <a:p>
            <a:r>
              <a:rPr lang="en-CA" sz="1600" dirty="0">
                <a:hlinkClick r:id="rId10"/>
              </a:rPr>
              <a:t>https://medium.com/@shrutisaxena0617/precision-vs-recall-386cf9f89488</a:t>
            </a:r>
            <a:r>
              <a:rPr lang="en-CA" sz="1600" dirty="0"/>
              <a:t> </a:t>
            </a:r>
          </a:p>
          <a:p>
            <a:r>
              <a:rPr lang="en-CA" sz="1600" dirty="0">
                <a:hlinkClick r:id="rId11"/>
              </a:rPr>
              <a:t>https://towardsdatascience.com/what-is-average-precision-in-object-detection-localization-algorithms-and-how-to-calculate-it-3f330efe697b</a:t>
            </a:r>
            <a:r>
              <a:rPr lang="en-CA" sz="1600" dirty="0"/>
              <a:t> </a:t>
            </a:r>
          </a:p>
          <a:p>
            <a:r>
              <a:rPr lang="en-US" sz="1600" dirty="0"/>
              <a:t>T.-Y. Lin et al., “Microsoft COCO: Common Objects in Context.” </a:t>
            </a:r>
            <a:r>
              <a:rPr lang="en-US" sz="1600" dirty="0" err="1"/>
              <a:t>arXiv</a:t>
            </a:r>
            <a:r>
              <a:rPr lang="en-US" sz="1600" dirty="0"/>
              <a:t>, Feb. 20, 2015. [Online]. Available: </a:t>
            </a:r>
            <a:r>
              <a:rPr lang="en-US" sz="1600" dirty="0">
                <a:hlinkClick r:id="rId12"/>
              </a:rPr>
              <a:t>http://arxiv.org/abs/1405.0312</a:t>
            </a:r>
            <a:r>
              <a:rPr lang="en-US" sz="1600" dirty="0"/>
              <a:t> </a:t>
            </a:r>
            <a:endParaRPr lang="en-CA" sz="1600" dirty="0"/>
          </a:p>
        </p:txBody>
      </p:sp>
      <p:sp>
        <p:nvSpPr>
          <p:cNvPr id="4" name="Date Placeholder 3">
            <a:extLst>
              <a:ext uri="{FF2B5EF4-FFF2-40B4-BE49-F238E27FC236}">
                <a16:creationId xmlns:a16="http://schemas.microsoft.com/office/drawing/2014/main" id="{6913F553-0355-B433-75A7-E1D3EE6A8476}"/>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F0FDE138-228E-37D3-7F45-49C7614B66B3}"/>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4780A177-7BF0-F1CE-A1B2-0E19D11BD4E1}"/>
              </a:ext>
            </a:extLst>
          </p:cNvPr>
          <p:cNvSpPr>
            <a:spLocks noGrp="1"/>
          </p:cNvSpPr>
          <p:nvPr>
            <p:ph type="sldNum" sz="quarter" idx="12"/>
          </p:nvPr>
        </p:nvSpPr>
        <p:spPr/>
        <p:txBody>
          <a:bodyPr/>
          <a:lstStyle/>
          <a:p>
            <a:fld id="{D4F24A5E-B0D2-394D-9970-9AE06BCB59C1}" type="slidenum">
              <a:rPr lang="en-US" smtClean="0"/>
              <a:t>115</a:t>
            </a:fld>
            <a:endParaRPr lang="en-US"/>
          </a:p>
        </p:txBody>
      </p:sp>
    </p:spTree>
    <p:extLst>
      <p:ext uri="{BB962C8B-B14F-4D97-AF65-F5344CB8AC3E}">
        <p14:creationId xmlns:p14="http://schemas.microsoft.com/office/powerpoint/2010/main" val="152860087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414A-A8D1-9760-5F4D-0F5BC3A7BE10}"/>
              </a:ext>
            </a:extLst>
          </p:cNvPr>
          <p:cNvSpPr>
            <a:spLocks noGrp="1"/>
          </p:cNvSpPr>
          <p:nvPr>
            <p:ph type="title"/>
          </p:nvPr>
        </p:nvSpPr>
        <p:spPr/>
        <p:txBody>
          <a:bodyPr/>
          <a:lstStyle/>
          <a:p>
            <a:r>
              <a:rPr lang="en-US" dirty="0"/>
              <a:t>Bibliography</a:t>
            </a:r>
            <a:endParaRPr lang="en-CA" dirty="0"/>
          </a:p>
        </p:txBody>
      </p:sp>
      <p:sp>
        <p:nvSpPr>
          <p:cNvPr id="3" name="Content Placeholder 2">
            <a:extLst>
              <a:ext uri="{FF2B5EF4-FFF2-40B4-BE49-F238E27FC236}">
                <a16:creationId xmlns:a16="http://schemas.microsoft.com/office/drawing/2014/main" id="{50A17196-C7CE-830C-59B4-AE05DDC62C18}"/>
              </a:ext>
            </a:extLst>
          </p:cNvPr>
          <p:cNvSpPr>
            <a:spLocks noGrp="1"/>
          </p:cNvSpPr>
          <p:nvPr>
            <p:ph idx="1"/>
          </p:nvPr>
        </p:nvSpPr>
        <p:spPr/>
        <p:txBody>
          <a:bodyPr>
            <a:normAutofit/>
          </a:bodyPr>
          <a:lstStyle/>
          <a:p>
            <a:r>
              <a:rPr lang="en-US" sz="1600" dirty="0"/>
              <a:t>R. </a:t>
            </a:r>
            <a:r>
              <a:rPr lang="en-US" sz="1600" dirty="0" err="1"/>
              <a:t>Girshick</a:t>
            </a:r>
            <a:r>
              <a:rPr lang="en-US" sz="1600" dirty="0"/>
              <a:t>, J. Donahue, T. Darrell, and J. Malik, “Rich feature hierarchies for accurate object detection and semantic segmentation.” </a:t>
            </a:r>
            <a:r>
              <a:rPr lang="en-US" sz="1600" dirty="0" err="1"/>
              <a:t>arXiv</a:t>
            </a:r>
            <a:r>
              <a:rPr lang="en-US" sz="1600" dirty="0"/>
              <a:t>, Oct. 22, 2014. [Online]. Available: </a:t>
            </a:r>
            <a:r>
              <a:rPr lang="en-US" sz="1600" dirty="0">
                <a:hlinkClick r:id="rId2"/>
              </a:rPr>
              <a:t>http://arxiv.org/abs/1311.2524</a:t>
            </a:r>
            <a:r>
              <a:rPr lang="en-US" sz="1600" dirty="0"/>
              <a:t> </a:t>
            </a:r>
            <a:endParaRPr lang="en-CA" sz="1600" dirty="0">
              <a:hlinkClick r:id="rId3"/>
            </a:endParaRPr>
          </a:p>
          <a:p>
            <a:r>
              <a:rPr lang="en-CA" sz="1600" dirty="0">
                <a:hlinkClick r:id="rId3"/>
              </a:rPr>
              <a:t>https://towardsdatascience.com/review-fcn-semantic-segmentation-eb8c9b50d2d1</a:t>
            </a:r>
            <a:r>
              <a:rPr lang="en-CA" sz="1600" dirty="0"/>
              <a:t> </a:t>
            </a:r>
          </a:p>
          <a:p>
            <a:r>
              <a:rPr lang="en-CA" sz="1600" dirty="0"/>
              <a:t>CS231n Stanford 2017 lecture 11</a:t>
            </a:r>
          </a:p>
          <a:p>
            <a:r>
              <a:rPr lang="en-US" sz="1600" dirty="0"/>
              <a:t>J. Long, E. </a:t>
            </a:r>
            <a:r>
              <a:rPr lang="en-US" sz="1600" dirty="0" err="1"/>
              <a:t>Shelhamer</a:t>
            </a:r>
            <a:r>
              <a:rPr lang="en-US" sz="1600" dirty="0"/>
              <a:t>, and T. Darrell, “Fully Convolutional Networks for Semantic Segmentation.” </a:t>
            </a:r>
            <a:r>
              <a:rPr lang="en-US" sz="1600" dirty="0" err="1"/>
              <a:t>arXiv</a:t>
            </a:r>
            <a:r>
              <a:rPr lang="en-US" sz="1600" dirty="0"/>
              <a:t>, Mar. 08, 2015. [Online]. Available: </a:t>
            </a:r>
            <a:r>
              <a:rPr lang="en-US" sz="1600" dirty="0">
                <a:hlinkClick r:id="rId4"/>
              </a:rPr>
              <a:t>http://arxiv.org/abs/1411.4038</a:t>
            </a:r>
            <a:r>
              <a:rPr lang="en-US" sz="1600" dirty="0"/>
              <a:t> </a:t>
            </a:r>
          </a:p>
          <a:p>
            <a:r>
              <a:rPr lang="en-US" sz="1600" dirty="0"/>
              <a:t>J. Redmon, S. </a:t>
            </a:r>
            <a:r>
              <a:rPr lang="en-US" sz="1600" dirty="0" err="1"/>
              <a:t>Divvala</a:t>
            </a:r>
            <a:r>
              <a:rPr lang="en-US" sz="1600" dirty="0"/>
              <a:t>, R. </a:t>
            </a:r>
            <a:r>
              <a:rPr lang="en-US" sz="1600" dirty="0" err="1"/>
              <a:t>Girshick</a:t>
            </a:r>
            <a:r>
              <a:rPr lang="en-US" sz="1600" dirty="0"/>
              <a:t>, and A. Farhadi, “You Only Look Once: Unified, Real-Time Object Detection.” </a:t>
            </a:r>
            <a:r>
              <a:rPr lang="en-US" sz="1600" dirty="0" err="1"/>
              <a:t>arXiv</a:t>
            </a:r>
            <a:r>
              <a:rPr lang="en-US" sz="1600" dirty="0"/>
              <a:t>, May 09, 2016. [Online]. Available: </a:t>
            </a:r>
            <a:r>
              <a:rPr lang="en-US" sz="1600" dirty="0">
                <a:hlinkClick r:id="rId5"/>
              </a:rPr>
              <a:t>http://arxiv.org/abs/1506.02640</a:t>
            </a:r>
            <a:r>
              <a:rPr lang="en-US" sz="1600" dirty="0"/>
              <a:t> </a:t>
            </a:r>
            <a:endParaRPr lang="en-CA" sz="1600" dirty="0">
              <a:hlinkClick r:id="rId6"/>
            </a:endParaRPr>
          </a:p>
          <a:p>
            <a:r>
              <a:rPr lang="en-CA" sz="1600" dirty="0">
                <a:hlinkClick r:id="rId6"/>
              </a:rPr>
              <a:t>https://www.v7labs.com/blog/yolo-object-detection</a:t>
            </a:r>
          </a:p>
          <a:p>
            <a:r>
              <a:rPr lang="en-CA" sz="1600" dirty="0">
                <a:hlinkClick r:id="rId6"/>
              </a:rPr>
              <a:t>https://roboflow.com/</a:t>
            </a:r>
            <a:r>
              <a:rPr lang="en-CA" sz="1600" dirty="0"/>
              <a:t> </a:t>
            </a:r>
          </a:p>
          <a:p>
            <a:r>
              <a:rPr lang="en-CA" sz="1600" dirty="0">
                <a:hlinkClick r:id="rId7"/>
              </a:rPr>
              <a:t>https://github.com/tensorflow/models/blob/master/research/object_detection/g3doc/tf2_detection_zoo.md</a:t>
            </a:r>
            <a:r>
              <a:rPr lang="en-CA" sz="1600" dirty="0"/>
              <a:t> </a:t>
            </a:r>
          </a:p>
          <a:p>
            <a:r>
              <a:rPr lang="en-CA" sz="1600" dirty="0">
                <a:hlinkClick r:id="rId8"/>
              </a:rPr>
              <a:t>https://www.ultralytics.com/</a:t>
            </a:r>
            <a:r>
              <a:rPr lang="en-CA" sz="1600" dirty="0"/>
              <a:t> </a:t>
            </a:r>
          </a:p>
        </p:txBody>
      </p:sp>
      <p:sp>
        <p:nvSpPr>
          <p:cNvPr id="4" name="Date Placeholder 3">
            <a:extLst>
              <a:ext uri="{FF2B5EF4-FFF2-40B4-BE49-F238E27FC236}">
                <a16:creationId xmlns:a16="http://schemas.microsoft.com/office/drawing/2014/main" id="{6913F553-0355-B433-75A7-E1D3EE6A8476}"/>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F0FDE138-228E-37D3-7F45-49C7614B66B3}"/>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4780A177-7BF0-F1CE-A1B2-0E19D11BD4E1}"/>
              </a:ext>
            </a:extLst>
          </p:cNvPr>
          <p:cNvSpPr>
            <a:spLocks noGrp="1"/>
          </p:cNvSpPr>
          <p:nvPr>
            <p:ph type="sldNum" sz="quarter" idx="12"/>
          </p:nvPr>
        </p:nvSpPr>
        <p:spPr/>
        <p:txBody>
          <a:bodyPr/>
          <a:lstStyle/>
          <a:p>
            <a:fld id="{D4F24A5E-B0D2-394D-9970-9AE06BCB59C1}" type="slidenum">
              <a:rPr lang="en-US" smtClean="0"/>
              <a:t>116</a:t>
            </a:fld>
            <a:endParaRPr lang="en-US"/>
          </a:p>
        </p:txBody>
      </p:sp>
    </p:spTree>
    <p:extLst>
      <p:ext uri="{BB962C8B-B14F-4D97-AF65-F5344CB8AC3E}">
        <p14:creationId xmlns:p14="http://schemas.microsoft.com/office/powerpoint/2010/main" val="3875349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8F57B-D9C8-DD1B-6831-22B503473D67}"/>
              </a:ext>
            </a:extLst>
          </p:cNvPr>
          <p:cNvSpPr>
            <a:spLocks noGrp="1"/>
          </p:cNvSpPr>
          <p:nvPr>
            <p:ph type="title"/>
          </p:nvPr>
        </p:nvSpPr>
        <p:spPr>
          <a:xfrm>
            <a:off x="1220972" y="1227066"/>
            <a:ext cx="6997995" cy="3626756"/>
          </a:xfrm>
        </p:spPr>
        <p:txBody>
          <a:bodyPr vert="horz" lIns="91440" tIns="45720" rIns="91440" bIns="45720" rtlCol="0" anchor="b">
            <a:normAutofit fontScale="90000"/>
          </a:bodyPr>
          <a:lstStyle/>
          <a:p>
            <a:r>
              <a:rPr lang="en-US" sz="7200" kern="1200" dirty="0">
                <a:solidFill>
                  <a:schemeClr val="bg1"/>
                </a:solidFill>
                <a:latin typeface="+mj-lt"/>
                <a:ea typeface="+mj-ea"/>
                <a:cs typeface="+mj-cs"/>
              </a:rPr>
              <a:t>Sequence to Sequence Learning with Neural Networks</a:t>
            </a:r>
            <a:br>
              <a:rPr lang="en-US" sz="7200" kern="1200" dirty="0">
                <a:solidFill>
                  <a:schemeClr val="bg1"/>
                </a:solidFill>
                <a:latin typeface="+mj-lt"/>
                <a:ea typeface="+mj-ea"/>
                <a:cs typeface="+mj-cs"/>
              </a:rPr>
            </a:br>
            <a:r>
              <a:rPr lang="en-US" sz="2200" kern="1200" dirty="0">
                <a:solidFill>
                  <a:schemeClr val="bg1"/>
                </a:solidFill>
                <a:latin typeface="+mj-lt"/>
                <a:ea typeface="+mj-ea"/>
                <a:cs typeface="+mj-cs"/>
              </a:rPr>
              <a:t>(Ilya </a:t>
            </a:r>
            <a:r>
              <a:rPr lang="en-US" sz="2200" kern="1200" dirty="0" err="1">
                <a:solidFill>
                  <a:schemeClr val="bg1"/>
                </a:solidFill>
                <a:latin typeface="+mj-lt"/>
                <a:ea typeface="+mj-ea"/>
                <a:cs typeface="+mj-cs"/>
              </a:rPr>
              <a:t>Sutskeve</a:t>
            </a:r>
            <a:r>
              <a:rPr lang="en-US" sz="2200" kern="1200" dirty="0">
                <a:solidFill>
                  <a:schemeClr val="bg1"/>
                </a:solidFill>
                <a:latin typeface="+mj-lt"/>
                <a:ea typeface="+mj-ea"/>
                <a:cs typeface="+mj-cs"/>
              </a:rPr>
              <a:t>, Oriol </a:t>
            </a:r>
            <a:r>
              <a:rPr lang="en-US" sz="2200" kern="1200" dirty="0" err="1">
                <a:solidFill>
                  <a:schemeClr val="bg1"/>
                </a:solidFill>
                <a:latin typeface="+mj-lt"/>
                <a:ea typeface="+mj-ea"/>
                <a:cs typeface="+mj-cs"/>
              </a:rPr>
              <a:t>Vinyals</a:t>
            </a:r>
            <a:r>
              <a:rPr lang="en-US" sz="2200" kern="1200" dirty="0">
                <a:solidFill>
                  <a:schemeClr val="bg1"/>
                </a:solidFill>
                <a:latin typeface="+mj-lt"/>
                <a:ea typeface="+mj-ea"/>
                <a:cs typeface="+mj-cs"/>
              </a:rPr>
              <a:t> and </a:t>
            </a:r>
            <a:r>
              <a:rPr lang="en-US" sz="2200" kern="1200" dirty="0" err="1">
                <a:solidFill>
                  <a:schemeClr val="bg1"/>
                </a:solidFill>
                <a:latin typeface="+mj-lt"/>
                <a:ea typeface="+mj-ea"/>
                <a:cs typeface="+mj-cs"/>
              </a:rPr>
              <a:t>QuocV.Le</a:t>
            </a:r>
            <a:r>
              <a:rPr lang="en-US" sz="2200" kern="1200" dirty="0">
                <a:solidFill>
                  <a:schemeClr val="bg1"/>
                </a:solidFill>
                <a:latin typeface="+mj-lt"/>
                <a:ea typeface="+mj-ea"/>
                <a:cs typeface="+mj-cs"/>
              </a:rPr>
              <a:t>)</a:t>
            </a:r>
          </a:p>
        </p:txBody>
      </p:sp>
      <p:sp>
        <p:nvSpPr>
          <p:cNvPr id="4" name="Date Placeholder 3">
            <a:extLst>
              <a:ext uri="{FF2B5EF4-FFF2-40B4-BE49-F238E27FC236}">
                <a16:creationId xmlns:a16="http://schemas.microsoft.com/office/drawing/2014/main" id="{ED1BF938-AF39-D635-18A5-C6224B7974F0}"/>
              </a:ext>
            </a:extLst>
          </p:cNvPr>
          <p:cNvSpPr>
            <a:spLocks noGrp="1"/>
          </p:cNvSpPr>
          <p:nvPr>
            <p:ph type="dt" sz="half" idx="10"/>
          </p:nvPr>
        </p:nvSpPr>
        <p:spPr>
          <a:xfrm>
            <a:off x="838200" y="476250"/>
            <a:ext cx="2743200" cy="365125"/>
          </a:xfrm>
        </p:spPr>
        <p:txBody>
          <a:bodyPr vert="horz" lIns="91440" tIns="45720" rIns="91440" bIns="45720" rtlCol="0" anchor="ctr">
            <a:normAutofit/>
          </a:bodyPr>
          <a:lstStyle/>
          <a:p>
            <a:pPr>
              <a:spcAft>
                <a:spcPts val="600"/>
              </a:spcAft>
            </a:pPr>
            <a:fld id="{251F351B-3C41-6C46-A5F1-3CA0D762442A}" type="datetime1">
              <a:rPr lang="en-US" sz="1000">
                <a:solidFill>
                  <a:schemeClr val="bg1">
                    <a:alpha val="60000"/>
                  </a:schemeClr>
                </a:solidFill>
              </a:rPr>
              <a:pPr>
                <a:spcAft>
                  <a:spcPts val="600"/>
                </a:spcAft>
              </a:pPr>
              <a:t>1/29/24</a:t>
            </a:fld>
            <a:endParaRPr lang="en-US" sz="1000">
              <a:solidFill>
                <a:schemeClr val="bg1">
                  <a:alpha val="60000"/>
                </a:schemeClr>
              </a:solidFill>
            </a:endParaRPr>
          </a:p>
        </p:txBody>
      </p:sp>
      <p:sp>
        <p:nvSpPr>
          <p:cNvPr id="6" name="Slide Number Placeholder 5">
            <a:extLst>
              <a:ext uri="{FF2B5EF4-FFF2-40B4-BE49-F238E27FC236}">
                <a16:creationId xmlns:a16="http://schemas.microsoft.com/office/drawing/2014/main" id="{49EE6D86-8172-F5C5-223C-F94695B416CB}"/>
              </a:ext>
            </a:extLst>
          </p:cNvPr>
          <p:cNvSpPr>
            <a:spLocks noGrp="1"/>
          </p:cNvSpPr>
          <p:nvPr>
            <p:ph type="sldNum" sz="quarter" idx="12"/>
          </p:nvPr>
        </p:nvSpPr>
        <p:spPr>
          <a:xfrm>
            <a:off x="8737600" y="466933"/>
            <a:ext cx="2635250" cy="707886"/>
          </a:xfrm>
        </p:spPr>
        <p:txBody>
          <a:bodyPr vert="horz" lIns="91440" tIns="45720" rIns="91440" bIns="45720" rtlCol="0" anchor="ctr">
            <a:normAutofit/>
          </a:bodyPr>
          <a:lstStyle/>
          <a:p>
            <a:pPr>
              <a:lnSpc>
                <a:spcPct val="90000"/>
              </a:lnSpc>
              <a:spcAft>
                <a:spcPts val="600"/>
              </a:spcAft>
            </a:pPr>
            <a:fld id="{D4F24A5E-B0D2-394D-9970-9AE06BCB59C1}" type="slidenum">
              <a:rPr lang="en-US" sz="4400">
                <a:solidFill>
                  <a:schemeClr val="bg1"/>
                </a:solidFill>
              </a:rPr>
              <a:pPr>
                <a:lnSpc>
                  <a:spcPct val="90000"/>
                </a:lnSpc>
                <a:spcAft>
                  <a:spcPts val="600"/>
                </a:spcAft>
              </a:pPr>
              <a:t>12</a:t>
            </a:fld>
            <a:endParaRPr lang="en-US" sz="4400">
              <a:solidFill>
                <a:schemeClr val="bg1"/>
              </a:solidFill>
            </a:endParaRPr>
          </a:p>
        </p:txBody>
      </p:sp>
      <p:sp>
        <p:nvSpPr>
          <p:cNvPr id="5" name="Footer Placeholder 4">
            <a:extLst>
              <a:ext uri="{FF2B5EF4-FFF2-40B4-BE49-F238E27FC236}">
                <a16:creationId xmlns:a16="http://schemas.microsoft.com/office/drawing/2014/main" id="{3E149C32-F622-7B5C-C767-0D5BE110A5F1}"/>
              </a:ext>
            </a:extLst>
          </p:cNvPr>
          <p:cNvSpPr>
            <a:spLocks noGrp="1"/>
          </p:cNvSpPr>
          <p:nvPr>
            <p:ph type="ftr" sz="quarter" idx="11"/>
          </p:nvPr>
        </p:nvSpPr>
        <p:spPr>
          <a:xfrm>
            <a:off x="7859713" y="6025942"/>
            <a:ext cx="3497262" cy="365125"/>
          </a:xfrm>
        </p:spPr>
        <p:txBody>
          <a:bodyPr vert="horz" lIns="91440" tIns="45720" rIns="91440" bIns="45720" rtlCol="0" anchor="ctr">
            <a:normAutofit/>
          </a:bodyPr>
          <a:lstStyle/>
          <a:p>
            <a:pPr algn="r">
              <a:spcAft>
                <a:spcPts val="600"/>
              </a:spcAft>
            </a:pPr>
            <a:r>
              <a:rPr lang="en-US" sz="1000" kern="1200">
                <a:solidFill>
                  <a:schemeClr val="bg1">
                    <a:alpha val="60000"/>
                  </a:schemeClr>
                </a:solidFill>
                <a:latin typeface="+mn-lt"/>
                <a:ea typeface="+mn-ea"/>
                <a:cs typeface="+mn-cs"/>
              </a:rPr>
              <a:t>Slides created for CS886 at UWaterloo</a:t>
            </a:r>
          </a:p>
        </p:txBody>
      </p:sp>
      <p:pic>
        <p:nvPicPr>
          <p:cNvPr id="8" name="Picture 7">
            <a:extLst>
              <a:ext uri="{FF2B5EF4-FFF2-40B4-BE49-F238E27FC236}">
                <a16:creationId xmlns:a16="http://schemas.microsoft.com/office/drawing/2014/main" id="{D07BCA82-CE20-6938-A044-4261D2763425}"/>
              </a:ext>
            </a:extLst>
          </p:cNvPr>
          <p:cNvPicPr>
            <a:picLocks noChangeAspect="1"/>
          </p:cNvPicPr>
          <p:nvPr/>
        </p:nvPicPr>
        <p:blipFill>
          <a:blip r:embed="rId2"/>
          <a:stretch>
            <a:fillRect/>
          </a:stretch>
        </p:blipFill>
        <p:spPr>
          <a:xfrm>
            <a:off x="-1" y="-1"/>
            <a:ext cx="12192001" cy="6858001"/>
          </a:xfrm>
          <a:prstGeom prst="rect">
            <a:avLst/>
          </a:prstGeom>
        </p:spPr>
      </p:pic>
    </p:spTree>
    <p:extLst>
      <p:ext uri="{BB962C8B-B14F-4D97-AF65-F5344CB8AC3E}">
        <p14:creationId xmlns:p14="http://schemas.microsoft.com/office/powerpoint/2010/main" val="1037004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6626D-7FC9-F773-CDA1-8635C0E3BEC8}"/>
              </a:ext>
            </a:extLst>
          </p:cNvPr>
          <p:cNvSpPr>
            <a:spLocks noGrp="1"/>
          </p:cNvSpPr>
          <p:nvPr>
            <p:ph type="title"/>
          </p:nvPr>
        </p:nvSpPr>
        <p:spPr/>
        <p:txBody>
          <a:bodyPr/>
          <a:lstStyle/>
          <a:p>
            <a:r>
              <a:rPr lang="en-US" dirty="0"/>
              <a:t>Motivation</a:t>
            </a:r>
          </a:p>
        </p:txBody>
      </p:sp>
      <p:sp>
        <p:nvSpPr>
          <p:cNvPr id="3" name="Content Placeholder 2">
            <a:extLst>
              <a:ext uri="{FF2B5EF4-FFF2-40B4-BE49-F238E27FC236}">
                <a16:creationId xmlns:a16="http://schemas.microsoft.com/office/drawing/2014/main" id="{CFCB6ABA-BD57-1517-76B6-703A0D461FCF}"/>
              </a:ext>
            </a:extLst>
          </p:cNvPr>
          <p:cNvSpPr>
            <a:spLocks noGrp="1"/>
          </p:cNvSpPr>
          <p:nvPr>
            <p:ph idx="1"/>
          </p:nvPr>
        </p:nvSpPr>
        <p:spPr/>
        <p:txBody>
          <a:bodyPr/>
          <a:lstStyle/>
          <a:p>
            <a:pPr marL="0" indent="0">
              <a:buNone/>
            </a:pPr>
            <a:r>
              <a:rPr lang="en-US" sz="2000" b="1" dirty="0"/>
              <a:t>What are DNN’s?</a:t>
            </a:r>
          </a:p>
          <a:p>
            <a:r>
              <a:rPr lang="en-US" sz="2000" dirty="0"/>
              <a:t>They attempt to model the way the human brain works</a:t>
            </a:r>
          </a:p>
          <a:p>
            <a:r>
              <a:rPr lang="en-US" sz="2000" dirty="0"/>
              <a:t>They excel when large labeled datasets are available however </a:t>
            </a:r>
          </a:p>
          <a:p>
            <a:r>
              <a:rPr lang="en-US" sz="2000" dirty="0"/>
              <a:t>Struggle with sequential data.</a:t>
            </a:r>
          </a:p>
          <a:p>
            <a:pPr marL="0" indent="0">
              <a:buNone/>
            </a:pPr>
            <a:endParaRPr lang="en-US" sz="2000" dirty="0"/>
          </a:p>
          <a:p>
            <a:pPr marL="0" indent="0">
              <a:buNone/>
            </a:pPr>
            <a:r>
              <a:rPr lang="en-US" sz="2000" b="1" dirty="0"/>
              <a:t>Limitation:</a:t>
            </a:r>
          </a:p>
          <a:p>
            <a:pPr marL="0" indent="0">
              <a:buNone/>
            </a:pPr>
            <a:r>
              <a:rPr lang="en-US" sz="2000" dirty="0"/>
              <a:t>DNNs have limitations in handling sequences, which is common in tasks like translation.</a:t>
            </a:r>
          </a:p>
          <a:p>
            <a:pPr marL="0" indent="0">
              <a:buNone/>
            </a:pPr>
            <a:br>
              <a:rPr lang="en-US" sz="2000" dirty="0"/>
            </a:br>
            <a:r>
              <a:rPr lang="en-US" sz="2000" b="1" dirty="0"/>
              <a:t>Solution:</a:t>
            </a:r>
          </a:p>
          <a:p>
            <a:pPr marL="0" indent="0">
              <a:buNone/>
            </a:pPr>
            <a:r>
              <a:rPr lang="en-US" sz="2000" dirty="0"/>
              <a:t>A new approach using a type of RNN called Long Short-Term Memory (LSTM) </a:t>
            </a:r>
          </a:p>
          <a:p>
            <a:pPr marL="0" indent="0">
              <a:buNone/>
            </a:pPr>
            <a:endParaRPr lang="en-US" dirty="0"/>
          </a:p>
        </p:txBody>
      </p:sp>
      <p:sp>
        <p:nvSpPr>
          <p:cNvPr id="4" name="Date Placeholder 3">
            <a:extLst>
              <a:ext uri="{FF2B5EF4-FFF2-40B4-BE49-F238E27FC236}">
                <a16:creationId xmlns:a16="http://schemas.microsoft.com/office/drawing/2014/main" id="{6BE1C021-ECD2-3992-B927-9B190FC57D13}"/>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8421ADCB-49FC-F541-C77C-0E46460E11E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1301CB67-9B89-C122-0BFF-2F4CB40E6122}"/>
              </a:ext>
            </a:extLst>
          </p:cNvPr>
          <p:cNvSpPr>
            <a:spLocks noGrp="1"/>
          </p:cNvSpPr>
          <p:nvPr>
            <p:ph type="sldNum" sz="quarter" idx="12"/>
          </p:nvPr>
        </p:nvSpPr>
        <p:spPr/>
        <p:txBody>
          <a:bodyPr/>
          <a:lstStyle/>
          <a:p>
            <a:fld id="{D4F24A5E-B0D2-394D-9970-9AE06BCB59C1}" type="slidenum">
              <a:rPr lang="en-US" smtClean="0"/>
              <a:t>13</a:t>
            </a:fld>
            <a:endParaRPr lang="en-US"/>
          </a:p>
        </p:txBody>
      </p:sp>
    </p:spTree>
    <p:extLst>
      <p:ext uri="{BB962C8B-B14F-4D97-AF65-F5344CB8AC3E}">
        <p14:creationId xmlns:p14="http://schemas.microsoft.com/office/powerpoint/2010/main" val="1192414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6626D-7FC9-F773-CDA1-8635C0E3BEC8}"/>
              </a:ext>
            </a:extLst>
          </p:cNvPr>
          <p:cNvSpPr>
            <a:spLocks noGrp="1"/>
          </p:cNvSpPr>
          <p:nvPr>
            <p:ph type="title"/>
          </p:nvPr>
        </p:nvSpPr>
        <p:spPr>
          <a:xfrm>
            <a:off x="838200" y="179080"/>
            <a:ext cx="10515600" cy="902162"/>
          </a:xfrm>
        </p:spPr>
        <p:txBody>
          <a:bodyPr>
            <a:normAutofit/>
          </a:bodyPr>
          <a:lstStyle/>
          <a:p>
            <a:r>
              <a:rPr lang="en-US" dirty="0"/>
              <a:t>Recurrent Neural Network(RNN)</a:t>
            </a:r>
          </a:p>
        </p:txBody>
      </p:sp>
      <p:sp>
        <p:nvSpPr>
          <p:cNvPr id="3" name="Content Placeholder 2">
            <a:extLst>
              <a:ext uri="{FF2B5EF4-FFF2-40B4-BE49-F238E27FC236}">
                <a16:creationId xmlns:a16="http://schemas.microsoft.com/office/drawing/2014/main" id="{CFCB6ABA-BD57-1517-76B6-703A0D461FCF}"/>
              </a:ext>
            </a:extLst>
          </p:cNvPr>
          <p:cNvSpPr>
            <a:spLocks noGrp="1"/>
          </p:cNvSpPr>
          <p:nvPr>
            <p:ph idx="1"/>
          </p:nvPr>
        </p:nvSpPr>
        <p:spPr/>
        <p:txBody>
          <a:bodyPr>
            <a:normAutofit/>
          </a:bodyPr>
          <a:lstStyle/>
          <a:p>
            <a:pPr marL="0" indent="0">
              <a:buNone/>
            </a:pPr>
            <a:r>
              <a:rPr lang="en-US" sz="2000" b="1" dirty="0"/>
              <a:t>What?</a:t>
            </a:r>
            <a:br>
              <a:rPr lang="en-US" sz="2000" b="1" dirty="0"/>
            </a:br>
            <a:r>
              <a:rPr lang="en-US" sz="2000" dirty="0"/>
              <a:t>They are neural networks that are good at modeling sequence data</a:t>
            </a:r>
          </a:p>
          <a:p>
            <a:pPr marL="0" indent="0">
              <a:buNone/>
            </a:pPr>
            <a:br>
              <a:rPr lang="en-US" sz="2000" dirty="0"/>
            </a:br>
            <a:r>
              <a:rPr lang="en-US" sz="2000" b="1" dirty="0"/>
              <a:t>Feature</a:t>
            </a:r>
          </a:p>
          <a:p>
            <a:r>
              <a:rPr lang="en-US" sz="2000" dirty="0"/>
              <a:t>Works great with sequences of data. </a:t>
            </a:r>
          </a:p>
          <a:p>
            <a:r>
              <a:rPr lang="en-US" sz="2000" dirty="0"/>
              <a:t>Works well when the length between input and output sequences are known. </a:t>
            </a:r>
          </a:p>
          <a:p>
            <a:pPr marL="0" indent="0">
              <a:buNone/>
            </a:pPr>
            <a:endParaRPr lang="en-US" sz="2000" dirty="0"/>
          </a:p>
          <a:p>
            <a:pPr marL="0" indent="0">
              <a:buNone/>
            </a:pPr>
            <a:r>
              <a:rPr lang="en-US" sz="2000" b="1" dirty="0"/>
              <a:t>Challenge with RNN’S:</a:t>
            </a:r>
          </a:p>
          <a:p>
            <a:r>
              <a:rPr lang="en-US" sz="2000" dirty="0"/>
              <a:t>Has short memory.</a:t>
            </a:r>
          </a:p>
          <a:p>
            <a:r>
              <a:rPr lang="en-US" sz="2000" dirty="0"/>
              <a:t>Cannot deal with sequences of different lengths.</a:t>
            </a:r>
          </a:p>
        </p:txBody>
      </p:sp>
      <p:sp>
        <p:nvSpPr>
          <p:cNvPr id="4" name="Date Placeholder 3">
            <a:extLst>
              <a:ext uri="{FF2B5EF4-FFF2-40B4-BE49-F238E27FC236}">
                <a16:creationId xmlns:a16="http://schemas.microsoft.com/office/drawing/2014/main" id="{6BE1C021-ECD2-3992-B927-9B190FC57D13}"/>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8421ADCB-49FC-F541-C77C-0E46460E11E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1301CB67-9B89-C122-0BFF-2F4CB40E6122}"/>
              </a:ext>
            </a:extLst>
          </p:cNvPr>
          <p:cNvSpPr>
            <a:spLocks noGrp="1"/>
          </p:cNvSpPr>
          <p:nvPr>
            <p:ph type="sldNum" sz="quarter" idx="12"/>
          </p:nvPr>
        </p:nvSpPr>
        <p:spPr/>
        <p:txBody>
          <a:bodyPr/>
          <a:lstStyle/>
          <a:p>
            <a:fld id="{D4F24A5E-B0D2-394D-9970-9AE06BCB59C1}" type="slidenum">
              <a:rPr lang="en-US" smtClean="0"/>
              <a:t>14</a:t>
            </a:fld>
            <a:endParaRPr lang="en-US"/>
          </a:p>
        </p:txBody>
      </p:sp>
    </p:spTree>
    <p:extLst>
      <p:ext uri="{BB962C8B-B14F-4D97-AF65-F5344CB8AC3E}">
        <p14:creationId xmlns:p14="http://schemas.microsoft.com/office/powerpoint/2010/main" val="635070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6626D-7FC9-F773-CDA1-8635C0E3BEC8}"/>
              </a:ext>
            </a:extLst>
          </p:cNvPr>
          <p:cNvSpPr>
            <a:spLocks noGrp="1"/>
          </p:cNvSpPr>
          <p:nvPr>
            <p:ph type="title"/>
          </p:nvPr>
        </p:nvSpPr>
        <p:spPr>
          <a:xfrm>
            <a:off x="838200" y="215001"/>
            <a:ext cx="10515600" cy="902162"/>
          </a:xfrm>
        </p:spPr>
        <p:txBody>
          <a:bodyPr>
            <a:normAutofit/>
          </a:bodyPr>
          <a:lstStyle/>
          <a:p>
            <a:r>
              <a:rPr lang="en-US" dirty="0"/>
              <a:t>Recurrent Neural Network(RNN)</a:t>
            </a:r>
          </a:p>
        </p:txBody>
      </p:sp>
      <p:sp>
        <p:nvSpPr>
          <p:cNvPr id="4" name="Date Placeholder 3">
            <a:extLst>
              <a:ext uri="{FF2B5EF4-FFF2-40B4-BE49-F238E27FC236}">
                <a16:creationId xmlns:a16="http://schemas.microsoft.com/office/drawing/2014/main" id="{6BE1C021-ECD2-3992-B927-9B190FC57D13}"/>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8421ADCB-49FC-F541-C77C-0E46460E11E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1301CB67-9B89-C122-0BFF-2F4CB40E6122}"/>
              </a:ext>
            </a:extLst>
          </p:cNvPr>
          <p:cNvSpPr>
            <a:spLocks noGrp="1"/>
          </p:cNvSpPr>
          <p:nvPr>
            <p:ph type="sldNum" sz="quarter" idx="12"/>
          </p:nvPr>
        </p:nvSpPr>
        <p:spPr/>
        <p:txBody>
          <a:bodyPr/>
          <a:lstStyle/>
          <a:p>
            <a:fld id="{D4F24A5E-B0D2-394D-9970-9AE06BCB59C1}" type="slidenum">
              <a:rPr lang="en-US" smtClean="0"/>
              <a:t>15</a:t>
            </a:fld>
            <a:endParaRPr lang="en-US"/>
          </a:p>
        </p:txBody>
      </p:sp>
      <p:pic>
        <p:nvPicPr>
          <p:cNvPr id="13314" name="Picture 2">
            <a:extLst>
              <a:ext uri="{FF2B5EF4-FFF2-40B4-BE49-F238E27FC236}">
                <a16:creationId xmlns:a16="http://schemas.microsoft.com/office/drawing/2014/main" id="{5A00843B-C131-921B-DF98-5EC56F5F9A1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38561" y="1117163"/>
            <a:ext cx="8790709" cy="4944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2822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28F40-4854-94FE-C43C-4C8AF9A7F3CB}"/>
              </a:ext>
            </a:extLst>
          </p:cNvPr>
          <p:cNvSpPr>
            <a:spLocks noGrp="1"/>
          </p:cNvSpPr>
          <p:nvPr>
            <p:ph type="title"/>
          </p:nvPr>
        </p:nvSpPr>
        <p:spPr>
          <a:xfrm>
            <a:off x="838200" y="268848"/>
            <a:ext cx="10515600" cy="902162"/>
          </a:xfrm>
        </p:spPr>
        <p:txBody>
          <a:bodyPr/>
          <a:lstStyle/>
          <a:p>
            <a:pPr marL="12700"/>
            <a:r>
              <a:rPr lang="en-US" dirty="0"/>
              <a:t>HOW RNN WORKS?</a:t>
            </a:r>
          </a:p>
        </p:txBody>
      </p:sp>
      <p:sp>
        <p:nvSpPr>
          <p:cNvPr id="3" name="Content Placeholder 2">
            <a:extLst>
              <a:ext uri="{FF2B5EF4-FFF2-40B4-BE49-F238E27FC236}">
                <a16:creationId xmlns:a16="http://schemas.microsoft.com/office/drawing/2014/main" id="{8E1833D4-09B6-E898-4C5C-1C7FE6E77C82}"/>
              </a:ext>
            </a:extLst>
          </p:cNvPr>
          <p:cNvSpPr>
            <a:spLocks noGrp="1"/>
          </p:cNvSpPr>
          <p:nvPr>
            <p:ph idx="1"/>
          </p:nvPr>
        </p:nvSpPr>
        <p:spPr>
          <a:xfrm>
            <a:off x="838200" y="1422526"/>
            <a:ext cx="3373582" cy="1427153"/>
          </a:xfrm>
        </p:spPr>
        <p:txBody>
          <a:bodyPr>
            <a:normAutofit/>
          </a:bodyPr>
          <a:lstStyle/>
          <a:p>
            <a:pPr marL="11113" indent="0">
              <a:buNone/>
            </a:pPr>
            <a:r>
              <a:rPr lang="en-US" sz="2000" dirty="0"/>
              <a:t>Task: Intent Classification </a:t>
            </a:r>
          </a:p>
          <a:p>
            <a:pPr marL="0" indent="0">
              <a:buNone/>
            </a:pPr>
            <a:r>
              <a:rPr lang="en-US" sz="2000" dirty="0"/>
              <a:t>Example: “What time is it?”</a:t>
            </a:r>
            <a:br>
              <a:rPr lang="en-US" sz="2000" dirty="0"/>
            </a:br>
            <a:r>
              <a:rPr lang="en-US" sz="2000" dirty="0"/>
              <a:t>Expected Output: “Asking for the time?”</a:t>
            </a:r>
          </a:p>
        </p:txBody>
      </p:sp>
      <p:sp>
        <p:nvSpPr>
          <p:cNvPr id="4" name="Date Placeholder 3">
            <a:extLst>
              <a:ext uri="{FF2B5EF4-FFF2-40B4-BE49-F238E27FC236}">
                <a16:creationId xmlns:a16="http://schemas.microsoft.com/office/drawing/2014/main" id="{F46F9039-EDD9-3815-80AA-E6057BC43E31}"/>
              </a:ext>
            </a:extLst>
          </p:cNvPr>
          <p:cNvSpPr>
            <a:spLocks noGrp="1"/>
          </p:cNvSpPr>
          <p:nvPr>
            <p:ph type="dt" sz="half" idx="10"/>
          </p:nvPr>
        </p:nvSpPr>
        <p:spPr>
          <a:xfrm>
            <a:off x="994567" y="6413321"/>
            <a:ext cx="2899992" cy="369332"/>
          </a:xfrm>
        </p:spPr>
        <p:txBody>
          <a:bodyPr/>
          <a:lstStyle/>
          <a:p>
            <a:fld id="{251F351B-3C41-6C46-A5F1-3CA0D762442A}" type="datetime1">
              <a:rPr lang="en-CA" smtClean="0"/>
              <a:t>2024-01-29</a:t>
            </a:fld>
            <a:endParaRPr lang="en-US" dirty="0"/>
          </a:p>
        </p:txBody>
      </p:sp>
      <p:sp>
        <p:nvSpPr>
          <p:cNvPr id="5" name="Footer Placeholder 4">
            <a:extLst>
              <a:ext uri="{FF2B5EF4-FFF2-40B4-BE49-F238E27FC236}">
                <a16:creationId xmlns:a16="http://schemas.microsoft.com/office/drawing/2014/main" id="{2A002663-3DA5-C2A7-6AF1-621FE035D0E4}"/>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8649DEBE-A865-1D1B-4A91-8A80DA852C05}"/>
              </a:ext>
            </a:extLst>
          </p:cNvPr>
          <p:cNvSpPr>
            <a:spLocks noGrp="1"/>
          </p:cNvSpPr>
          <p:nvPr>
            <p:ph type="sldNum" sz="quarter" idx="12"/>
          </p:nvPr>
        </p:nvSpPr>
        <p:spPr>
          <a:xfrm>
            <a:off x="8610600" y="6356505"/>
            <a:ext cx="3210203" cy="365125"/>
          </a:xfrm>
        </p:spPr>
        <p:txBody>
          <a:bodyPr/>
          <a:lstStyle/>
          <a:p>
            <a:fld id="{D4F24A5E-B0D2-394D-9970-9AE06BCB59C1}" type="slidenum">
              <a:rPr lang="en-US" smtClean="0"/>
              <a:t>16</a:t>
            </a:fld>
            <a:endParaRPr lang="en-US" dirty="0"/>
          </a:p>
        </p:txBody>
      </p:sp>
      <p:pic>
        <p:nvPicPr>
          <p:cNvPr id="14340" name="Picture 4">
            <a:extLst>
              <a:ext uri="{FF2B5EF4-FFF2-40B4-BE49-F238E27FC236}">
                <a16:creationId xmlns:a16="http://schemas.microsoft.com/office/drawing/2014/main" id="{8DEE3C1A-8D30-1625-DF2F-8AC488228B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877" y="2844591"/>
            <a:ext cx="6873215" cy="3459876"/>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a:extLst>
              <a:ext uri="{FF2B5EF4-FFF2-40B4-BE49-F238E27FC236}">
                <a16:creationId xmlns:a16="http://schemas.microsoft.com/office/drawing/2014/main" id="{1643306E-16E7-3B81-0067-BF63DAE65E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3585" y="2917822"/>
            <a:ext cx="2897218" cy="343852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6351E5A-F20D-8002-5CE3-6528E26619E2}"/>
              </a:ext>
            </a:extLst>
          </p:cNvPr>
          <p:cNvSpPr txBox="1"/>
          <p:nvPr/>
        </p:nvSpPr>
        <p:spPr>
          <a:xfrm>
            <a:off x="3048000" y="3244334"/>
            <a:ext cx="6096000" cy="369332"/>
          </a:xfrm>
          <a:prstGeom prst="rect">
            <a:avLst/>
          </a:prstGeom>
          <a:noFill/>
        </p:spPr>
        <p:txBody>
          <a:bodyPr wrap="square">
            <a:spAutoFit/>
          </a:bodyPr>
          <a:lstStyle/>
          <a:p>
            <a:r>
              <a:rPr lang="en-US" b="0" dirty="0">
                <a:effectLst/>
              </a:rPr>
              <a:t> </a:t>
            </a:r>
            <a:endParaRPr lang="en-US" dirty="0"/>
          </a:p>
        </p:txBody>
      </p:sp>
      <p:cxnSp>
        <p:nvCxnSpPr>
          <p:cNvPr id="11" name="Straight Arrow Connector 10">
            <a:extLst>
              <a:ext uri="{FF2B5EF4-FFF2-40B4-BE49-F238E27FC236}">
                <a16:creationId xmlns:a16="http://schemas.microsoft.com/office/drawing/2014/main" id="{BD63C208-9FD8-B8B0-3C92-D5DE10F8AA00}"/>
              </a:ext>
            </a:extLst>
          </p:cNvPr>
          <p:cNvCxnSpPr>
            <a:cxnSpLocks/>
          </p:cNvCxnSpPr>
          <p:nvPr/>
        </p:nvCxnSpPr>
        <p:spPr>
          <a:xfrm>
            <a:off x="8019585" y="4759959"/>
            <a:ext cx="75219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847333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C3470-16EE-3FDB-463E-3E7EC2AE7483}"/>
              </a:ext>
            </a:extLst>
          </p:cNvPr>
          <p:cNvSpPr>
            <a:spLocks noGrp="1"/>
          </p:cNvSpPr>
          <p:nvPr>
            <p:ph type="title"/>
          </p:nvPr>
        </p:nvSpPr>
        <p:spPr/>
        <p:txBody>
          <a:bodyPr>
            <a:normAutofit/>
          </a:bodyPr>
          <a:lstStyle/>
          <a:p>
            <a:r>
              <a:rPr lang="en-US" dirty="0"/>
              <a:t>Long Short Term Memory(LSTM)</a:t>
            </a:r>
          </a:p>
        </p:txBody>
      </p:sp>
      <p:sp>
        <p:nvSpPr>
          <p:cNvPr id="3" name="Content Placeholder 2">
            <a:extLst>
              <a:ext uri="{FF2B5EF4-FFF2-40B4-BE49-F238E27FC236}">
                <a16:creationId xmlns:a16="http://schemas.microsoft.com/office/drawing/2014/main" id="{D6417D36-7790-2A2B-D1DE-2644D08E9AD8}"/>
              </a:ext>
            </a:extLst>
          </p:cNvPr>
          <p:cNvSpPr>
            <a:spLocks noGrp="1"/>
          </p:cNvSpPr>
          <p:nvPr>
            <p:ph idx="1"/>
          </p:nvPr>
        </p:nvSpPr>
        <p:spPr/>
        <p:txBody>
          <a:bodyPr>
            <a:normAutofit/>
          </a:bodyPr>
          <a:lstStyle/>
          <a:p>
            <a:pPr marL="0" indent="0">
              <a:buNone/>
            </a:pPr>
            <a:r>
              <a:rPr lang="en-US" sz="2000" b="1" dirty="0"/>
              <a:t>What?</a:t>
            </a:r>
          </a:p>
          <a:p>
            <a:r>
              <a:rPr lang="en-US" sz="2000" dirty="0"/>
              <a:t>An RNN that deals with vanishing gradient problem in traditional RNN.</a:t>
            </a:r>
          </a:p>
          <a:p>
            <a:r>
              <a:rPr lang="en-US" sz="2000" dirty="0"/>
              <a:t>They can learn longer sequences.</a:t>
            </a:r>
          </a:p>
          <a:p>
            <a:r>
              <a:rPr lang="en-US" sz="2000" dirty="0"/>
              <a:t>Suitable for tasks where the input and output lengths vary. </a:t>
            </a:r>
          </a:p>
          <a:p>
            <a:pPr marL="0" indent="0">
              <a:buNone/>
            </a:pPr>
            <a:br>
              <a:rPr lang="en-US" sz="2000" dirty="0"/>
            </a:br>
            <a:r>
              <a:rPr lang="en-US" sz="2000" b="1" dirty="0"/>
              <a:t>Goal:</a:t>
            </a:r>
          </a:p>
          <a:p>
            <a:r>
              <a:rPr lang="en-US" sz="2000" dirty="0"/>
              <a:t>To estimate the probability of generating an output sequence given an input sequence. </a:t>
            </a:r>
          </a:p>
        </p:txBody>
      </p:sp>
      <p:sp>
        <p:nvSpPr>
          <p:cNvPr id="4" name="Date Placeholder 3">
            <a:extLst>
              <a:ext uri="{FF2B5EF4-FFF2-40B4-BE49-F238E27FC236}">
                <a16:creationId xmlns:a16="http://schemas.microsoft.com/office/drawing/2014/main" id="{0535AB15-F5E6-14AD-974A-0AD9ECE5DB6E}"/>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730A30C8-88B7-DD66-B215-12A58413043C}"/>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EA43B8F-49CF-A36B-D1DC-10AECF577B59}"/>
              </a:ext>
            </a:extLst>
          </p:cNvPr>
          <p:cNvSpPr>
            <a:spLocks noGrp="1"/>
          </p:cNvSpPr>
          <p:nvPr>
            <p:ph type="sldNum" sz="quarter" idx="12"/>
          </p:nvPr>
        </p:nvSpPr>
        <p:spPr/>
        <p:txBody>
          <a:bodyPr/>
          <a:lstStyle/>
          <a:p>
            <a:fld id="{D4F24A5E-B0D2-394D-9970-9AE06BCB59C1}" type="slidenum">
              <a:rPr lang="en-US" smtClean="0"/>
              <a:t>17</a:t>
            </a:fld>
            <a:endParaRPr lang="en-US"/>
          </a:p>
        </p:txBody>
      </p:sp>
    </p:spTree>
    <p:extLst>
      <p:ext uri="{BB962C8B-B14F-4D97-AF65-F5344CB8AC3E}">
        <p14:creationId xmlns:p14="http://schemas.microsoft.com/office/powerpoint/2010/main" val="1814520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E2A14-711B-5771-7D06-40B8B4119846}"/>
              </a:ext>
            </a:extLst>
          </p:cNvPr>
          <p:cNvSpPr>
            <a:spLocks noGrp="1"/>
          </p:cNvSpPr>
          <p:nvPr>
            <p:ph type="title"/>
          </p:nvPr>
        </p:nvSpPr>
        <p:spPr>
          <a:xfrm>
            <a:off x="838200" y="372181"/>
            <a:ext cx="10515600" cy="902162"/>
          </a:xfrm>
        </p:spPr>
        <p:txBody>
          <a:bodyPr>
            <a:normAutofit/>
          </a:bodyPr>
          <a:lstStyle/>
          <a:p>
            <a:pPr marL="11113" indent="-11113"/>
            <a:r>
              <a:rPr lang="en-US" dirty="0"/>
              <a:t>Sequence-to-Sequence Model </a:t>
            </a:r>
          </a:p>
        </p:txBody>
      </p:sp>
      <p:sp>
        <p:nvSpPr>
          <p:cNvPr id="4" name="Date Placeholder 3">
            <a:extLst>
              <a:ext uri="{FF2B5EF4-FFF2-40B4-BE49-F238E27FC236}">
                <a16:creationId xmlns:a16="http://schemas.microsoft.com/office/drawing/2014/main" id="{27283F30-4653-E368-85BC-DB360267C1DB}"/>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FCFFE906-C3F1-F350-42C7-9D2A4EBD648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7EB99D9C-D15E-43D1-1648-F40259ED2A6D}"/>
              </a:ext>
            </a:extLst>
          </p:cNvPr>
          <p:cNvSpPr>
            <a:spLocks noGrp="1"/>
          </p:cNvSpPr>
          <p:nvPr>
            <p:ph type="sldNum" sz="quarter" idx="12"/>
          </p:nvPr>
        </p:nvSpPr>
        <p:spPr/>
        <p:txBody>
          <a:bodyPr/>
          <a:lstStyle/>
          <a:p>
            <a:fld id="{D4F24A5E-B0D2-394D-9970-9AE06BCB59C1}" type="slidenum">
              <a:rPr lang="en-US" smtClean="0"/>
              <a:t>18</a:t>
            </a:fld>
            <a:endParaRPr lang="en-US"/>
          </a:p>
        </p:txBody>
      </p:sp>
      <p:pic>
        <p:nvPicPr>
          <p:cNvPr id="15362" name="Picture 2">
            <a:extLst>
              <a:ext uri="{FF2B5EF4-FFF2-40B4-BE49-F238E27FC236}">
                <a16:creationId xmlns:a16="http://schemas.microsoft.com/office/drawing/2014/main" id="{69C00A00-14BE-2FBB-0F7B-141D469DA34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2505880"/>
            <a:ext cx="10492415" cy="32469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3A266DB-8632-3331-099C-32207862746A}"/>
              </a:ext>
            </a:extLst>
          </p:cNvPr>
          <p:cNvSpPr txBox="1"/>
          <p:nvPr/>
        </p:nvSpPr>
        <p:spPr>
          <a:xfrm>
            <a:off x="838200" y="1703309"/>
            <a:ext cx="2743200" cy="369332"/>
          </a:xfrm>
          <a:prstGeom prst="rect">
            <a:avLst/>
          </a:prstGeom>
          <a:noFill/>
        </p:spPr>
        <p:txBody>
          <a:bodyPr wrap="square" rtlCol="0">
            <a:spAutoFit/>
          </a:bodyPr>
          <a:lstStyle/>
          <a:p>
            <a:r>
              <a:rPr lang="en-US" b="1" dirty="0"/>
              <a:t>INPUT LSTM</a:t>
            </a:r>
          </a:p>
        </p:txBody>
      </p:sp>
      <p:sp>
        <p:nvSpPr>
          <p:cNvPr id="8" name="TextBox 7">
            <a:extLst>
              <a:ext uri="{FF2B5EF4-FFF2-40B4-BE49-F238E27FC236}">
                <a16:creationId xmlns:a16="http://schemas.microsoft.com/office/drawing/2014/main" id="{59930942-47C6-49B4-2A26-DBFFEA779E90}"/>
              </a:ext>
            </a:extLst>
          </p:cNvPr>
          <p:cNvSpPr txBox="1"/>
          <p:nvPr/>
        </p:nvSpPr>
        <p:spPr>
          <a:xfrm>
            <a:off x="9669808" y="1659396"/>
            <a:ext cx="2743200" cy="369332"/>
          </a:xfrm>
          <a:prstGeom prst="rect">
            <a:avLst/>
          </a:prstGeom>
          <a:noFill/>
        </p:spPr>
        <p:txBody>
          <a:bodyPr wrap="square" rtlCol="0">
            <a:spAutoFit/>
          </a:bodyPr>
          <a:lstStyle/>
          <a:p>
            <a:r>
              <a:rPr lang="en-US" b="1" dirty="0"/>
              <a:t>OUTPUT LSTM</a:t>
            </a:r>
          </a:p>
        </p:txBody>
      </p:sp>
      <p:sp>
        <p:nvSpPr>
          <p:cNvPr id="9" name="TextBox 8">
            <a:extLst>
              <a:ext uri="{FF2B5EF4-FFF2-40B4-BE49-F238E27FC236}">
                <a16:creationId xmlns:a16="http://schemas.microsoft.com/office/drawing/2014/main" id="{9373A931-87C3-DC18-EDE1-51D7EA9AE094}"/>
              </a:ext>
            </a:extLst>
          </p:cNvPr>
          <p:cNvSpPr txBox="1"/>
          <p:nvPr/>
        </p:nvSpPr>
        <p:spPr>
          <a:xfrm>
            <a:off x="838200" y="5826212"/>
            <a:ext cx="2743200" cy="369332"/>
          </a:xfrm>
          <a:prstGeom prst="rect">
            <a:avLst/>
          </a:prstGeom>
          <a:noFill/>
        </p:spPr>
        <p:txBody>
          <a:bodyPr wrap="square" rtlCol="0">
            <a:spAutoFit/>
          </a:bodyPr>
          <a:lstStyle/>
          <a:p>
            <a:r>
              <a:rPr lang="en-US" dirty="0"/>
              <a:t>Takes an input like “ABC”</a:t>
            </a:r>
          </a:p>
        </p:txBody>
      </p:sp>
      <p:sp>
        <p:nvSpPr>
          <p:cNvPr id="10" name="TextBox 9">
            <a:extLst>
              <a:ext uri="{FF2B5EF4-FFF2-40B4-BE49-F238E27FC236}">
                <a16:creationId xmlns:a16="http://schemas.microsoft.com/office/drawing/2014/main" id="{A9109D1E-05BE-761E-3A96-9D72168EF03E}"/>
              </a:ext>
            </a:extLst>
          </p:cNvPr>
          <p:cNvSpPr txBox="1"/>
          <p:nvPr/>
        </p:nvSpPr>
        <p:spPr>
          <a:xfrm>
            <a:off x="7460334" y="5809249"/>
            <a:ext cx="4114800" cy="369332"/>
          </a:xfrm>
          <a:prstGeom prst="rect">
            <a:avLst/>
          </a:prstGeom>
          <a:noFill/>
        </p:spPr>
        <p:txBody>
          <a:bodyPr wrap="square" rtlCol="0">
            <a:spAutoFit/>
          </a:bodyPr>
          <a:lstStyle/>
          <a:p>
            <a:r>
              <a:rPr lang="en-US" dirty="0"/>
              <a:t>Generates an output like ”WXYZ”</a:t>
            </a:r>
          </a:p>
        </p:txBody>
      </p:sp>
      <p:cxnSp>
        <p:nvCxnSpPr>
          <p:cNvPr id="12" name="Straight Connector 11">
            <a:extLst>
              <a:ext uri="{FF2B5EF4-FFF2-40B4-BE49-F238E27FC236}">
                <a16:creationId xmlns:a16="http://schemas.microsoft.com/office/drawing/2014/main" id="{46A9E02B-E732-B444-7C92-B65428A071E4}"/>
              </a:ext>
            </a:extLst>
          </p:cNvPr>
          <p:cNvCxnSpPr>
            <a:stCxn id="15362" idx="0"/>
            <a:endCxn id="15362" idx="2"/>
          </p:cNvCxnSpPr>
          <p:nvPr/>
        </p:nvCxnSpPr>
        <p:spPr>
          <a:xfrm>
            <a:off x="6084408" y="2505880"/>
            <a:ext cx="0" cy="3246932"/>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83825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B3FEB-2077-76FC-D990-3282FC26FBD4}"/>
              </a:ext>
            </a:extLst>
          </p:cNvPr>
          <p:cNvSpPr>
            <a:spLocks noGrp="1"/>
          </p:cNvSpPr>
          <p:nvPr>
            <p:ph type="title"/>
          </p:nvPr>
        </p:nvSpPr>
        <p:spPr/>
        <p:txBody>
          <a:bodyPr/>
          <a:lstStyle/>
          <a:p>
            <a:r>
              <a:rPr lang="en-US" dirty="0"/>
              <a:t>Input and Output LSTM</a:t>
            </a:r>
          </a:p>
        </p:txBody>
      </p:sp>
      <p:sp>
        <p:nvSpPr>
          <p:cNvPr id="3" name="Content Placeholder 2">
            <a:extLst>
              <a:ext uri="{FF2B5EF4-FFF2-40B4-BE49-F238E27FC236}">
                <a16:creationId xmlns:a16="http://schemas.microsoft.com/office/drawing/2014/main" id="{17CA204F-7782-E781-5E46-3C21586F0A62}"/>
              </a:ext>
            </a:extLst>
          </p:cNvPr>
          <p:cNvSpPr>
            <a:spLocks noGrp="1"/>
          </p:cNvSpPr>
          <p:nvPr>
            <p:ph idx="1"/>
          </p:nvPr>
        </p:nvSpPr>
        <p:spPr/>
        <p:txBody>
          <a:bodyPr/>
          <a:lstStyle/>
          <a:p>
            <a:pPr marL="0" indent="0">
              <a:buNone/>
            </a:pPr>
            <a:r>
              <a:rPr lang="en-US" sz="2000" b="1" dirty="0"/>
              <a:t>The two LSTMs used are called Encoder LSTM and Decoder LSTM</a:t>
            </a:r>
          </a:p>
          <a:p>
            <a:r>
              <a:rPr lang="en-US" sz="2000" dirty="0"/>
              <a:t>Encoder reads the input sequence and create a fixed-size vector representation.</a:t>
            </a:r>
          </a:p>
          <a:p>
            <a:r>
              <a:rPr lang="en-US" sz="2000" dirty="0"/>
              <a:t>Decoder generate the output sequence from that vector.</a:t>
            </a:r>
            <a:br>
              <a:rPr lang="en-US" sz="2000" dirty="0"/>
            </a:br>
            <a:r>
              <a:rPr lang="en-US" sz="2000" dirty="0"/>
              <a:t>   </a:t>
            </a:r>
          </a:p>
          <a:p>
            <a:pPr marL="0" indent="0">
              <a:buNone/>
            </a:pPr>
            <a:r>
              <a:rPr lang="en-US" sz="2000" b="1" dirty="0"/>
              <a:t>Why?</a:t>
            </a:r>
          </a:p>
          <a:p>
            <a:r>
              <a:rPr lang="en-US" sz="2000" dirty="0"/>
              <a:t>To improve the model's performance across different language pairs.</a:t>
            </a:r>
          </a:p>
          <a:p>
            <a:pPr marL="0" indent="0">
              <a:buNone/>
            </a:pPr>
            <a:endParaRPr lang="en-US" dirty="0"/>
          </a:p>
        </p:txBody>
      </p:sp>
      <p:sp>
        <p:nvSpPr>
          <p:cNvPr id="4" name="Date Placeholder 3">
            <a:extLst>
              <a:ext uri="{FF2B5EF4-FFF2-40B4-BE49-F238E27FC236}">
                <a16:creationId xmlns:a16="http://schemas.microsoft.com/office/drawing/2014/main" id="{39D0AA24-386A-B20E-3FA8-15597D498C08}"/>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D65A88AC-FAB7-CE44-6D14-0A98FEF8B00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8AA00032-1965-D49B-E391-DE15B4D786B7}"/>
              </a:ext>
            </a:extLst>
          </p:cNvPr>
          <p:cNvSpPr>
            <a:spLocks noGrp="1"/>
          </p:cNvSpPr>
          <p:nvPr>
            <p:ph type="sldNum" sz="quarter" idx="12"/>
          </p:nvPr>
        </p:nvSpPr>
        <p:spPr/>
        <p:txBody>
          <a:bodyPr/>
          <a:lstStyle/>
          <a:p>
            <a:fld id="{D4F24A5E-B0D2-394D-9970-9AE06BCB59C1}" type="slidenum">
              <a:rPr lang="en-US" smtClean="0"/>
              <a:t>19</a:t>
            </a:fld>
            <a:endParaRPr lang="en-US"/>
          </a:p>
        </p:txBody>
      </p:sp>
    </p:spTree>
    <p:extLst>
      <p:ext uri="{BB962C8B-B14F-4D97-AF65-F5344CB8AC3E}">
        <p14:creationId xmlns:p14="http://schemas.microsoft.com/office/powerpoint/2010/main" val="3724219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04DBC-3938-5E1B-21D2-39F71A65A5F4}"/>
              </a:ext>
            </a:extLst>
          </p:cNvPr>
          <p:cNvSpPr>
            <a:spLocks noGrp="1"/>
          </p:cNvSpPr>
          <p:nvPr>
            <p:ph type="title"/>
          </p:nvPr>
        </p:nvSpPr>
        <p:spPr/>
        <p:txBody>
          <a:bodyPr/>
          <a:lstStyle/>
          <a:p>
            <a:pPr marL="11113" indent="-11113"/>
            <a:r>
              <a:rPr lang="en-US" dirty="0"/>
              <a:t>Outline</a:t>
            </a:r>
          </a:p>
        </p:txBody>
      </p:sp>
      <p:sp>
        <p:nvSpPr>
          <p:cNvPr id="3" name="Content Placeholder 2">
            <a:extLst>
              <a:ext uri="{FF2B5EF4-FFF2-40B4-BE49-F238E27FC236}">
                <a16:creationId xmlns:a16="http://schemas.microsoft.com/office/drawing/2014/main" id="{10BAF7C4-BDC5-28DD-23A4-404EE3A71C2A}"/>
              </a:ext>
            </a:extLst>
          </p:cNvPr>
          <p:cNvSpPr>
            <a:spLocks noGrp="1"/>
          </p:cNvSpPr>
          <p:nvPr>
            <p:ph idx="1"/>
          </p:nvPr>
        </p:nvSpPr>
        <p:spPr>
          <a:xfrm>
            <a:off x="838200" y="1239352"/>
            <a:ext cx="10515600" cy="4916334"/>
          </a:xfrm>
        </p:spPr>
        <p:txBody>
          <a:bodyPr>
            <a:normAutofit fontScale="92500" lnSpcReduction="10000"/>
          </a:bodyPr>
          <a:lstStyle/>
          <a:p>
            <a:r>
              <a:rPr lang="en-US" dirty="0"/>
              <a:t>Background in NLP</a:t>
            </a:r>
          </a:p>
          <a:p>
            <a:endParaRPr lang="en-CA" dirty="0"/>
          </a:p>
          <a:p>
            <a:r>
              <a:rPr lang="en-CA" dirty="0"/>
              <a:t>Sequence to Sequence Learning</a:t>
            </a:r>
          </a:p>
          <a:p>
            <a:pPr marL="0" indent="0">
              <a:buNone/>
            </a:pPr>
            <a:endParaRPr lang="en-CA" dirty="0"/>
          </a:p>
          <a:p>
            <a:r>
              <a:rPr lang="en-CA" dirty="0"/>
              <a:t>Thumbs up? Sentiment Classification Using Machine Learning Tech</a:t>
            </a:r>
          </a:p>
          <a:p>
            <a:endParaRPr lang="en-CA" dirty="0"/>
          </a:p>
          <a:p>
            <a:r>
              <a:rPr lang="en-CA" dirty="0"/>
              <a:t>Teaching Machine to read and comprehend</a:t>
            </a:r>
          </a:p>
          <a:p>
            <a:pPr marL="0" indent="0">
              <a:buNone/>
            </a:pPr>
            <a:endParaRPr lang="en-CA" dirty="0"/>
          </a:p>
          <a:p>
            <a:r>
              <a:rPr lang="en-CA" dirty="0"/>
              <a:t>A Neutral Attention Model for Sequence Learning</a:t>
            </a:r>
          </a:p>
          <a:p>
            <a:endParaRPr lang="en-CA" dirty="0"/>
          </a:p>
          <a:p>
            <a:r>
              <a:rPr lang="en-CA" dirty="0"/>
              <a:t>Class discussion</a:t>
            </a:r>
          </a:p>
          <a:p>
            <a:pPr marL="0" indent="0">
              <a:buNone/>
            </a:pPr>
            <a:endParaRPr lang="en-US" dirty="0"/>
          </a:p>
        </p:txBody>
      </p:sp>
      <p:sp>
        <p:nvSpPr>
          <p:cNvPr id="4" name="Date Placeholder 3">
            <a:extLst>
              <a:ext uri="{FF2B5EF4-FFF2-40B4-BE49-F238E27FC236}">
                <a16:creationId xmlns:a16="http://schemas.microsoft.com/office/drawing/2014/main" id="{9C80B831-0A8A-1E2B-6CA0-D4EC7BB3A0EC}"/>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76A5E000-674E-2987-1322-73092CC9D318}"/>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B2E1F256-5234-7EBE-DEAE-0E4666BD3EC7}"/>
              </a:ext>
            </a:extLst>
          </p:cNvPr>
          <p:cNvSpPr>
            <a:spLocks noGrp="1"/>
          </p:cNvSpPr>
          <p:nvPr>
            <p:ph type="sldNum" sz="quarter" idx="12"/>
          </p:nvPr>
        </p:nvSpPr>
        <p:spPr/>
        <p:txBody>
          <a:bodyPr/>
          <a:lstStyle/>
          <a:p>
            <a:fld id="{D4F24A5E-B0D2-394D-9970-9AE06BCB59C1}" type="slidenum">
              <a:rPr lang="en-US" smtClean="0"/>
              <a:t>2</a:t>
            </a:fld>
            <a:endParaRPr lang="en-US"/>
          </a:p>
        </p:txBody>
      </p:sp>
    </p:spTree>
    <p:extLst>
      <p:ext uri="{BB962C8B-B14F-4D97-AF65-F5344CB8AC3E}">
        <p14:creationId xmlns:p14="http://schemas.microsoft.com/office/powerpoint/2010/main" val="17847657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B3FEB-2077-76FC-D990-3282FC26FBD4}"/>
              </a:ext>
            </a:extLst>
          </p:cNvPr>
          <p:cNvSpPr>
            <a:spLocks noGrp="1"/>
          </p:cNvSpPr>
          <p:nvPr>
            <p:ph type="title"/>
          </p:nvPr>
        </p:nvSpPr>
        <p:spPr>
          <a:xfrm>
            <a:off x="838200" y="161059"/>
            <a:ext cx="10515600" cy="902162"/>
          </a:xfrm>
        </p:spPr>
        <p:txBody>
          <a:bodyPr>
            <a:normAutofit/>
          </a:bodyPr>
          <a:lstStyle/>
          <a:p>
            <a:r>
              <a:rPr lang="en-US" dirty="0"/>
              <a:t>Data Transformation</a:t>
            </a:r>
          </a:p>
        </p:txBody>
      </p:sp>
      <p:sp>
        <p:nvSpPr>
          <p:cNvPr id="3" name="Content Placeholder 2">
            <a:extLst>
              <a:ext uri="{FF2B5EF4-FFF2-40B4-BE49-F238E27FC236}">
                <a16:creationId xmlns:a16="http://schemas.microsoft.com/office/drawing/2014/main" id="{17CA204F-7782-E781-5E46-3C21586F0A62}"/>
              </a:ext>
            </a:extLst>
          </p:cNvPr>
          <p:cNvSpPr>
            <a:spLocks noGrp="1"/>
          </p:cNvSpPr>
          <p:nvPr>
            <p:ph idx="1"/>
          </p:nvPr>
        </p:nvSpPr>
        <p:spPr/>
        <p:txBody>
          <a:bodyPr/>
          <a:lstStyle/>
          <a:p>
            <a:pPr marL="0" indent="0">
              <a:buNone/>
            </a:pPr>
            <a:r>
              <a:rPr lang="en-US" sz="2000" dirty="0"/>
              <a:t>Rather than map a sequence like "a, b, c" to the desired output, it was trained to reverse the word and map "c, b, a" to the desired output. </a:t>
            </a:r>
          </a:p>
          <a:p>
            <a:pPr marL="0" indent="0">
              <a:buNone/>
            </a:pPr>
            <a:br>
              <a:rPr lang="en-US" sz="2000" dirty="0"/>
            </a:br>
            <a:r>
              <a:rPr lang="en-US" sz="2000" b="1" dirty="0"/>
              <a:t>Why?</a:t>
            </a:r>
          </a:p>
          <a:p>
            <a:r>
              <a:rPr lang="en-US" sz="2000" dirty="0"/>
              <a:t>Made it easier for the model to understand and communicate between input and output.</a:t>
            </a:r>
          </a:p>
          <a:p>
            <a:r>
              <a:rPr lang="en-US" sz="2000" dirty="0"/>
              <a:t>Strong communication link between input and output.</a:t>
            </a:r>
          </a:p>
          <a:p>
            <a:r>
              <a:rPr lang="en-US" sz="2000" dirty="0"/>
              <a:t>Preserve the most important part of input sequence especially with long sentences.</a:t>
            </a:r>
          </a:p>
          <a:p>
            <a:pPr marL="0" indent="0">
              <a:buNone/>
            </a:pPr>
            <a:endParaRPr lang="en-US" dirty="0"/>
          </a:p>
        </p:txBody>
      </p:sp>
      <p:sp>
        <p:nvSpPr>
          <p:cNvPr id="4" name="Date Placeholder 3">
            <a:extLst>
              <a:ext uri="{FF2B5EF4-FFF2-40B4-BE49-F238E27FC236}">
                <a16:creationId xmlns:a16="http://schemas.microsoft.com/office/drawing/2014/main" id="{39D0AA24-386A-B20E-3FA8-15597D498C08}"/>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D65A88AC-FAB7-CE44-6D14-0A98FEF8B00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8AA00032-1965-D49B-E391-DE15B4D786B7}"/>
              </a:ext>
            </a:extLst>
          </p:cNvPr>
          <p:cNvSpPr>
            <a:spLocks noGrp="1"/>
          </p:cNvSpPr>
          <p:nvPr>
            <p:ph type="sldNum" sz="quarter" idx="12"/>
          </p:nvPr>
        </p:nvSpPr>
        <p:spPr/>
        <p:txBody>
          <a:bodyPr/>
          <a:lstStyle/>
          <a:p>
            <a:fld id="{D4F24A5E-B0D2-394D-9970-9AE06BCB59C1}" type="slidenum">
              <a:rPr lang="en-US" smtClean="0"/>
              <a:t>20</a:t>
            </a:fld>
            <a:endParaRPr lang="en-US"/>
          </a:p>
        </p:txBody>
      </p:sp>
    </p:spTree>
    <p:extLst>
      <p:ext uri="{BB962C8B-B14F-4D97-AF65-F5344CB8AC3E}">
        <p14:creationId xmlns:p14="http://schemas.microsoft.com/office/powerpoint/2010/main" val="3080721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43F2B-2F26-BE48-FF15-22DDD3F2FA42}"/>
              </a:ext>
            </a:extLst>
          </p:cNvPr>
          <p:cNvSpPr>
            <a:spLocks noGrp="1"/>
          </p:cNvSpPr>
          <p:nvPr>
            <p:ph type="title"/>
          </p:nvPr>
        </p:nvSpPr>
        <p:spPr>
          <a:xfrm>
            <a:off x="838200" y="157140"/>
            <a:ext cx="10515600" cy="902162"/>
          </a:xfrm>
        </p:spPr>
        <p:txBody>
          <a:bodyPr>
            <a:normAutofit/>
          </a:bodyPr>
          <a:lstStyle/>
          <a:p>
            <a:r>
              <a:rPr lang="en-US" dirty="0"/>
              <a:t>Translation Task</a:t>
            </a:r>
          </a:p>
        </p:txBody>
      </p:sp>
      <p:sp>
        <p:nvSpPr>
          <p:cNvPr id="3" name="Content Placeholder 2">
            <a:extLst>
              <a:ext uri="{FF2B5EF4-FFF2-40B4-BE49-F238E27FC236}">
                <a16:creationId xmlns:a16="http://schemas.microsoft.com/office/drawing/2014/main" id="{0D162F80-FFB1-FB57-0325-9BD454447EC1}"/>
              </a:ext>
            </a:extLst>
          </p:cNvPr>
          <p:cNvSpPr>
            <a:spLocks noGrp="1"/>
          </p:cNvSpPr>
          <p:nvPr>
            <p:ph idx="1"/>
          </p:nvPr>
        </p:nvSpPr>
        <p:spPr/>
        <p:txBody>
          <a:bodyPr>
            <a:normAutofit/>
          </a:bodyPr>
          <a:lstStyle/>
          <a:p>
            <a:pPr marL="0" indent="0">
              <a:buNone/>
            </a:pPr>
            <a:r>
              <a:rPr lang="en-US" sz="2000" b="1" dirty="0"/>
              <a:t>WMT’14 English to French MT task</a:t>
            </a:r>
          </a:p>
          <a:p>
            <a:pPr marL="0" indent="0">
              <a:buNone/>
            </a:pPr>
            <a:endParaRPr lang="en-US" sz="2000" b="1" dirty="0"/>
          </a:p>
          <a:p>
            <a:pPr marL="0" indent="0">
              <a:buNone/>
            </a:pPr>
            <a:r>
              <a:rPr lang="en-US" sz="2000" dirty="0"/>
              <a:t>Tested their approach on English-to-French translation </a:t>
            </a:r>
          </a:p>
          <a:p>
            <a:r>
              <a:rPr lang="en-US" sz="2000" dirty="0"/>
              <a:t>Achieved a high BLEU(evaluation metric) score</a:t>
            </a:r>
          </a:p>
          <a:p>
            <a:r>
              <a:rPr lang="en-US" sz="2000" dirty="0"/>
              <a:t> Outperforming baseline Statistical Machine Translation Model(SMT) model.</a:t>
            </a:r>
          </a:p>
        </p:txBody>
      </p:sp>
      <p:sp>
        <p:nvSpPr>
          <p:cNvPr id="4" name="Date Placeholder 3">
            <a:extLst>
              <a:ext uri="{FF2B5EF4-FFF2-40B4-BE49-F238E27FC236}">
                <a16:creationId xmlns:a16="http://schemas.microsoft.com/office/drawing/2014/main" id="{CE076BCA-F066-9C1C-25A3-6FEEEE01D072}"/>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D5EBC45E-CACF-6181-5578-D3349E9FA508}"/>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912EC96-521A-C80B-0E35-FB088857B408}"/>
              </a:ext>
            </a:extLst>
          </p:cNvPr>
          <p:cNvSpPr>
            <a:spLocks noGrp="1"/>
          </p:cNvSpPr>
          <p:nvPr>
            <p:ph type="sldNum" sz="quarter" idx="12"/>
          </p:nvPr>
        </p:nvSpPr>
        <p:spPr/>
        <p:txBody>
          <a:bodyPr/>
          <a:lstStyle/>
          <a:p>
            <a:fld id="{D4F24A5E-B0D2-394D-9970-9AE06BCB59C1}" type="slidenum">
              <a:rPr lang="en-US" smtClean="0"/>
              <a:t>21</a:t>
            </a:fld>
            <a:endParaRPr lang="en-US"/>
          </a:p>
        </p:txBody>
      </p:sp>
    </p:spTree>
    <p:extLst>
      <p:ext uri="{BB962C8B-B14F-4D97-AF65-F5344CB8AC3E}">
        <p14:creationId xmlns:p14="http://schemas.microsoft.com/office/powerpoint/2010/main" val="2738927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985F2-7D88-3348-5E8C-881E54BBFA5A}"/>
              </a:ext>
            </a:extLst>
          </p:cNvPr>
          <p:cNvSpPr>
            <a:spLocks noGrp="1"/>
          </p:cNvSpPr>
          <p:nvPr>
            <p:ph type="title"/>
          </p:nvPr>
        </p:nvSpPr>
        <p:spPr/>
        <p:txBody>
          <a:bodyPr/>
          <a:lstStyle/>
          <a:p>
            <a:r>
              <a:rPr lang="en-US" dirty="0"/>
              <a:t>LSTM PERFORMANCE</a:t>
            </a:r>
          </a:p>
        </p:txBody>
      </p:sp>
      <p:sp>
        <p:nvSpPr>
          <p:cNvPr id="3" name="Content Placeholder 2">
            <a:extLst>
              <a:ext uri="{FF2B5EF4-FFF2-40B4-BE49-F238E27FC236}">
                <a16:creationId xmlns:a16="http://schemas.microsoft.com/office/drawing/2014/main" id="{1E6B167C-6923-F8AD-C6F1-747DCB5448BE}"/>
              </a:ext>
            </a:extLst>
          </p:cNvPr>
          <p:cNvSpPr>
            <a:spLocks noGrp="1"/>
          </p:cNvSpPr>
          <p:nvPr>
            <p:ph idx="1"/>
          </p:nvPr>
        </p:nvSpPr>
        <p:spPr/>
        <p:txBody>
          <a:bodyPr/>
          <a:lstStyle/>
          <a:p>
            <a:pPr marL="0" indent="0">
              <a:buNone/>
            </a:pPr>
            <a:r>
              <a:rPr lang="en-US" sz="2000" b="1" dirty="0"/>
              <a:t>Word Order</a:t>
            </a:r>
          </a:p>
          <a:p>
            <a:r>
              <a:rPr lang="en-US" sz="2000" dirty="0"/>
              <a:t>Reversed order of words in source sentences </a:t>
            </a:r>
          </a:p>
          <a:p>
            <a:r>
              <a:rPr lang="en-US" sz="2000" dirty="0"/>
              <a:t>Significantly improved LSTM performance.</a:t>
            </a:r>
          </a:p>
          <a:p>
            <a:r>
              <a:rPr lang="en-US" sz="2000" dirty="0"/>
              <a:t>Performed great when there was long sentences.</a:t>
            </a:r>
          </a:p>
          <a:p>
            <a:pPr marL="0" indent="0">
              <a:buNone/>
            </a:pPr>
            <a:endParaRPr lang="en-US" sz="2000" dirty="0"/>
          </a:p>
          <a:p>
            <a:pPr marL="0" indent="0">
              <a:buNone/>
            </a:pPr>
            <a:r>
              <a:rPr lang="en-US" sz="2000" b="1" dirty="0"/>
              <a:t>Result</a:t>
            </a:r>
          </a:p>
          <a:p>
            <a:r>
              <a:rPr lang="en-US" sz="2000" dirty="0"/>
              <a:t>Achieved a BLEU score of 34.81 on translation</a:t>
            </a:r>
          </a:p>
          <a:p>
            <a:r>
              <a:rPr lang="en-US" sz="2000" dirty="0"/>
              <a:t>When compared it surpassed traditional methods.</a:t>
            </a:r>
          </a:p>
        </p:txBody>
      </p:sp>
      <p:sp>
        <p:nvSpPr>
          <p:cNvPr id="4" name="Date Placeholder 3">
            <a:extLst>
              <a:ext uri="{FF2B5EF4-FFF2-40B4-BE49-F238E27FC236}">
                <a16:creationId xmlns:a16="http://schemas.microsoft.com/office/drawing/2014/main" id="{9B7E29BD-4302-EF62-F30D-E952C57FFB29}"/>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CE5231EF-D274-86A5-8BA4-B73591D6E972}"/>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AB670865-3DBC-561B-5781-483FE046BD91}"/>
              </a:ext>
            </a:extLst>
          </p:cNvPr>
          <p:cNvSpPr>
            <a:spLocks noGrp="1"/>
          </p:cNvSpPr>
          <p:nvPr>
            <p:ph type="sldNum" sz="quarter" idx="12"/>
          </p:nvPr>
        </p:nvSpPr>
        <p:spPr/>
        <p:txBody>
          <a:bodyPr/>
          <a:lstStyle/>
          <a:p>
            <a:fld id="{D4F24A5E-B0D2-394D-9970-9AE06BCB59C1}" type="slidenum">
              <a:rPr lang="en-US" smtClean="0"/>
              <a:t>22</a:t>
            </a:fld>
            <a:endParaRPr lang="en-US"/>
          </a:p>
        </p:txBody>
      </p:sp>
    </p:spTree>
    <p:extLst>
      <p:ext uri="{BB962C8B-B14F-4D97-AF65-F5344CB8AC3E}">
        <p14:creationId xmlns:p14="http://schemas.microsoft.com/office/powerpoint/2010/main" val="37825723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B9D37-7AA8-8148-EC48-15619152701B}"/>
              </a:ext>
            </a:extLst>
          </p:cNvPr>
          <p:cNvSpPr>
            <a:spLocks noGrp="1"/>
          </p:cNvSpPr>
          <p:nvPr>
            <p:ph type="title"/>
          </p:nvPr>
        </p:nvSpPr>
        <p:spPr>
          <a:xfrm>
            <a:off x="838200" y="136526"/>
            <a:ext cx="9455727" cy="902162"/>
          </a:xfrm>
        </p:spPr>
        <p:txBody>
          <a:bodyPr>
            <a:normAutofit/>
          </a:bodyPr>
          <a:lstStyle/>
          <a:p>
            <a:r>
              <a:rPr lang="en-US" dirty="0"/>
              <a:t>Model Analysis</a:t>
            </a:r>
          </a:p>
        </p:txBody>
      </p:sp>
      <p:sp>
        <p:nvSpPr>
          <p:cNvPr id="4" name="Date Placeholder 3">
            <a:extLst>
              <a:ext uri="{FF2B5EF4-FFF2-40B4-BE49-F238E27FC236}">
                <a16:creationId xmlns:a16="http://schemas.microsoft.com/office/drawing/2014/main" id="{13607BBB-D42A-208E-7A7D-5D58AC732F75}"/>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8C3CC0F0-5826-18F1-0C31-8310AC40CF14}"/>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C1153E1E-5B47-C84C-C0A5-6F5BD2A2713A}"/>
              </a:ext>
            </a:extLst>
          </p:cNvPr>
          <p:cNvSpPr>
            <a:spLocks noGrp="1"/>
          </p:cNvSpPr>
          <p:nvPr>
            <p:ph type="sldNum" sz="quarter" idx="12"/>
          </p:nvPr>
        </p:nvSpPr>
        <p:spPr/>
        <p:txBody>
          <a:bodyPr/>
          <a:lstStyle/>
          <a:p>
            <a:fld id="{D4F24A5E-B0D2-394D-9970-9AE06BCB59C1}" type="slidenum">
              <a:rPr lang="en-US" smtClean="0"/>
              <a:t>23</a:t>
            </a:fld>
            <a:endParaRPr lang="en-US"/>
          </a:p>
        </p:txBody>
      </p:sp>
      <p:pic>
        <p:nvPicPr>
          <p:cNvPr id="16386" name="Picture 2">
            <a:extLst>
              <a:ext uri="{FF2B5EF4-FFF2-40B4-BE49-F238E27FC236}">
                <a16:creationId xmlns:a16="http://schemas.microsoft.com/office/drawing/2014/main" id="{1E2B4CD6-70E1-919D-6D62-15EBC551973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2023" t="16825" r="54993" b="7852"/>
          <a:stretch/>
        </p:blipFill>
        <p:spPr bwMode="auto">
          <a:xfrm>
            <a:off x="3691054" y="1004002"/>
            <a:ext cx="6291146" cy="514076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1E96A7B-5359-C688-2D87-F88DE0B2D426}"/>
              </a:ext>
            </a:extLst>
          </p:cNvPr>
          <p:cNvSpPr txBox="1"/>
          <p:nvPr/>
        </p:nvSpPr>
        <p:spPr>
          <a:xfrm>
            <a:off x="994317" y="3423424"/>
            <a:ext cx="1967346" cy="1477328"/>
          </a:xfrm>
          <a:prstGeom prst="rect">
            <a:avLst/>
          </a:prstGeom>
          <a:noFill/>
        </p:spPr>
        <p:txBody>
          <a:bodyPr wrap="square" rtlCol="0">
            <a:spAutoFit/>
          </a:bodyPr>
          <a:lstStyle/>
          <a:p>
            <a:pPr rtl="0">
              <a:spcBef>
                <a:spcPts val="0"/>
              </a:spcBef>
              <a:spcAft>
                <a:spcPts val="0"/>
              </a:spcAft>
            </a:pPr>
            <a:r>
              <a:rPr lang="en-US" sz="1800" b="0" i="0" u="none" strike="noStrike" dirty="0">
                <a:solidFill>
                  <a:srgbClr val="000000"/>
                </a:solidFill>
                <a:effectLst/>
                <a:latin typeface="Lato" panose="020F0502020204030203" pitchFamily="34" charset="0"/>
              </a:rPr>
              <a:t>Representations are sensitive to the order of words.</a:t>
            </a:r>
            <a:br>
              <a:rPr lang="en-US" dirty="0"/>
            </a:br>
            <a:endParaRPr lang="en-US" dirty="0"/>
          </a:p>
        </p:txBody>
      </p:sp>
    </p:spTree>
    <p:extLst>
      <p:ext uri="{BB962C8B-B14F-4D97-AF65-F5344CB8AC3E}">
        <p14:creationId xmlns:p14="http://schemas.microsoft.com/office/powerpoint/2010/main" val="3255273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16141-D291-56D3-D6AB-4F08972D0294}"/>
              </a:ext>
            </a:extLst>
          </p:cNvPr>
          <p:cNvSpPr>
            <a:spLocks noGrp="1"/>
          </p:cNvSpPr>
          <p:nvPr>
            <p:ph type="title"/>
          </p:nvPr>
        </p:nvSpPr>
        <p:spPr>
          <a:xfrm>
            <a:off x="838200" y="345332"/>
            <a:ext cx="10515600" cy="902162"/>
          </a:xfrm>
        </p:spPr>
        <p:txBody>
          <a:bodyPr>
            <a:normAutofit/>
          </a:bodyPr>
          <a:lstStyle/>
          <a:p>
            <a:r>
              <a:rPr lang="en-US" dirty="0"/>
              <a:t>Model Analysis</a:t>
            </a:r>
          </a:p>
        </p:txBody>
      </p:sp>
      <p:sp>
        <p:nvSpPr>
          <p:cNvPr id="4" name="Date Placeholder 3">
            <a:extLst>
              <a:ext uri="{FF2B5EF4-FFF2-40B4-BE49-F238E27FC236}">
                <a16:creationId xmlns:a16="http://schemas.microsoft.com/office/drawing/2014/main" id="{0BFB2A59-3516-587E-B052-186B909A26F4}"/>
              </a:ext>
            </a:extLst>
          </p:cNvPr>
          <p:cNvSpPr>
            <a:spLocks noGrp="1"/>
          </p:cNvSpPr>
          <p:nvPr>
            <p:ph type="dt" sz="half" idx="10"/>
          </p:nvPr>
        </p:nvSpPr>
        <p:spPr>
          <a:xfrm>
            <a:off x="838200" y="6330105"/>
            <a:ext cx="2743200" cy="365125"/>
          </a:xfrm>
        </p:spPr>
        <p:txBody>
          <a:bodyPr/>
          <a:lstStyle/>
          <a:p>
            <a:fld id="{251F351B-3C41-6C46-A5F1-3CA0D762442A}" type="datetime1">
              <a:rPr lang="en-CA" smtClean="0"/>
              <a:t>2024-01-29</a:t>
            </a:fld>
            <a:endParaRPr lang="en-US" dirty="0"/>
          </a:p>
        </p:txBody>
      </p:sp>
      <p:sp>
        <p:nvSpPr>
          <p:cNvPr id="5" name="Footer Placeholder 4">
            <a:extLst>
              <a:ext uri="{FF2B5EF4-FFF2-40B4-BE49-F238E27FC236}">
                <a16:creationId xmlns:a16="http://schemas.microsoft.com/office/drawing/2014/main" id="{424FB132-768D-AAB0-E92A-F387062796C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49E70E0-F4CD-1A85-7B55-4DD3FEDA99D3}"/>
              </a:ext>
            </a:extLst>
          </p:cNvPr>
          <p:cNvSpPr>
            <a:spLocks noGrp="1"/>
          </p:cNvSpPr>
          <p:nvPr>
            <p:ph type="sldNum" sz="quarter" idx="12"/>
          </p:nvPr>
        </p:nvSpPr>
        <p:spPr/>
        <p:txBody>
          <a:bodyPr/>
          <a:lstStyle/>
          <a:p>
            <a:fld id="{D4F24A5E-B0D2-394D-9970-9AE06BCB59C1}" type="slidenum">
              <a:rPr lang="en-US" smtClean="0"/>
              <a:t>24</a:t>
            </a:fld>
            <a:endParaRPr lang="en-US"/>
          </a:p>
        </p:txBody>
      </p:sp>
      <p:pic>
        <p:nvPicPr>
          <p:cNvPr id="17410" name="Picture 2">
            <a:extLst>
              <a:ext uri="{FF2B5EF4-FFF2-40B4-BE49-F238E27FC236}">
                <a16:creationId xmlns:a16="http://schemas.microsoft.com/office/drawing/2014/main" id="{595349F3-869E-0E70-1E9D-F83DC21CE44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8941" t="11771" r="11568" b="5775"/>
          <a:stretch/>
        </p:blipFill>
        <p:spPr bwMode="auto">
          <a:xfrm>
            <a:off x="3787074" y="1247494"/>
            <a:ext cx="6725965" cy="502514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FE41ADF-047F-8274-DC13-BE46514A1BA3}"/>
              </a:ext>
            </a:extLst>
          </p:cNvPr>
          <p:cNvSpPr txBox="1"/>
          <p:nvPr/>
        </p:nvSpPr>
        <p:spPr>
          <a:xfrm>
            <a:off x="978967" y="2941691"/>
            <a:ext cx="1967346" cy="3108543"/>
          </a:xfrm>
          <a:prstGeom prst="rect">
            <a:avLst/>
          </a:prstGeom>
          <a:noFill/>
        </p:spPr>
        <p:txBody>
          <a:bodyPr wrap="square" rtlCol="0">
            <a:spAutoFit/>
          </a:bodyPr>
          <a:lstStyle/>
          <a:p>
            <a:r>
              <a:rPr lang="en-US" sz="2000" dirty="0"/>
              <a:t>Representations are sensitive to the meaning of sentences. Irrespective of an active voice with a passive voice.</a:t>
            </a:r>
          </a:p>
          <a:p>
            <a:br>
              <a:rPr lang="en-US" dirty="0"/>
            </a:br>
            <a:endParaRPr lang="en-US" dirty="0"/>
          </a:p>
        </p:txBody>
      </p:sp>
    </p:spTree>
    <p:extLst>
      <p:ext uri="{BB962C8B-B14F-4D97-AF65-F5344CB8AC3E}">
        <p14:creationId xmlns:p14="http://schemas.microsoft.com/office/powerpoint/2010/main" val="12136298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983FE-4604-9B25-9799-6ED83FC492D8}"/>
              </a:ext>
            </a:extLst>
          </p:cNvPr>
          <p:cNvSpPr>
            <a:spLocks noGrp="1"/>
          </p:cNvSpPr>
          <p:nvPr>
            <p:ph type="title"/>
          </p:nvPr>
        </p:nvSpPr>
        <p:spPr/>
        <p:txBody>
          <a:bodyPr>
            <a:normAutofit/>
          </a:bodyPr>
          <a:lstStyle/>
          <a:p>
            <a:r>
              <a:rPr lang="en-US" dirty="0"/>
              <a:t>Training Details</a:t>
            </a:r>
          </a:p>
        </p:txBody>
      </p:sp>
      <p:sp>
        <p:nvSpPr>
          <p:cNvPr id="3" name="Content Placeholder 2">
            <a:extLst>
              <a:ext uri="{FF2B5EF4-FFF2-40B4-BE49-F238E27FC236}">
                <a16:creationId xmlns:a16="http://schemas.microsoft.com/office/drawing/2014/main" id="{21B42FA3-B0FF-13E0-0232-90CD7DE60BAA}"/>
              </a:ext>
            </a:extLst>
          </p:cNvPr>
          <p:cNvSpPr>
            <a:spLocks noGrp="1"/>
          </p:cNvSpPr>
          <p:nvPr>
            <p:ph idx="1"/>
          </p:nvPr>
        </p:nvSpPr>
        <p:spPr/>
        <p:txBody>
          <a:bodyPr/>
          <a:lstStyle/>
          <a:p>
            <a:pPr marL="0" indent="0">
              <a:buNone/>
            </a:pPr>
            <a:r>
              <a:rPr lang="en-US" sz="2000" dirty="0"/>
              <a:t>Architecture</a:t>
            </a:r>
          </a:p>
          <a:p>
            <a:r>
              <a:rPr lang="en-US" sz="2000" dirty="0"/>
              <a:t>Used deep LSTMs with 4 layers,</a:t>
            </a:r>
          </a:p>
          <a:p>
            <a:r>
              <a:rPr lang="en-US" sz="2000" dirty="0"/>
              <a:t>Each layer had 1000 cells.</a:t>
            </a:r>
          </a:p>
          <a:p>
            <a:r>
              <a:rPr lang="en-US" sz="2000" dirty="0"/>
              <a:t>1000-dimensional word embeddings. </a:t>
            </a:r>
          </a:p>
          <a:p>
            <a:r>
              <a:rPr lang="en-US" sz="2000" dirty="0"/>
              <a:t>Input vocabulary of 160,000 </a:t>
            </a:r>
          </a:p>
          <a:p>
            <a:r>
              <a:rPr lang="en-US" sz="2000" dirty="0"/>
              <a:t>Output vocabulary of 80,000.</a:t>
            </a:r>
          </a:p>
          <a:p>
            <a:r>
              <a:rPr lang="en-US" sz="2000" dirty="0"/>
              <a:t>Trained models for a total of 7.5 epochs</a:t>
            </a:r>
          </a:p>
          <a:p>
            <a:r>
              <a:rPr lang="en-US" sz="2000" dirty="0"/>
              <a:t>Batch size of 128 sequences.</a:t>
            </a:r>
            <a:br>
              <a:rPr lang="en-US" sz="2000" dirty="0"/>
            </a:br>
            <a:br>
              <a:rPr lang="en-US" sz="2000" dirty="0"/>
            </a:br>
            <a:endParaRPr lang="en-US" sz="2000" dirty="0"/>
          </a:p>
          <a:p>
            <a:pPr marL="0" indent="0">
              <a:buNone/>
            </a:pPr>
            <a:r>
              <a:rPr lang="en-US" sz="2000" dirty="0"/>
              <a:t>The resulting model size had 384 million parameters</a:t>
            </a:r>
          </a:p>
          <a:p>
            <a:pPr marL="0" indent="0">
              <a:buNone/>
            </a:pPr>
            <a:br>
              <a:rPr lang="en-US" sz="2000" dirty="0"/>
            </a:br>
            <a:endParaRPr lang="en-US" sz="2000" dirty="0"/>
          </a:p>
        </p:txBody>
      </p:sp>
      <p:sp>
        <p:nvSpPr>
          <p:cNvPr id="4" name="Date Placeholder 3">
            <a:extLst>
              <a:ext uri="{FF2B5EF4-FFF2-40B4-BE49-F238E27FC236}">
                <a16:creationId xmlns:a16="http://schemas.microsoft.com/office/drawing/2014/main" id="{583B1021-047E-1C05-B91E-3AA3E605488F}"/>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A205C1F6-54A7-A723-2949-7858F0C341A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A1D4F7E1-B8F5-982E-C662-6DD2404B09C4}"/>
              </a:ext>
            </a:extLst>
          </p:cNvPr>
          <p:cNvSpPr>
            <a:spLocks noGrp="1"/>
          </p:cNvSpPr>
          <p:nvPr>
            <p:ph type="sldNum" sz="quarter" idx="12"/>
          </p:nvPr>
        </p:nvSpPr>
        <p:spPr/>
        <p:txBody>
          <a:bodyPr/>
          <a:lstStyle/>
          <a:p>
            <a:fld id="{D4F24A5E-B0D2-394D-9970-9AE06BCB59C1}" type="slidenum">
              <a:rPr lang="en-US" smtClean="0"/>
              <a:t>25</a:t>
            </a:fld>
            <a:endParaRPr lang="en-US"/>
          </a:p>
        </p:txBody>
      </p:sp>
    </p:spTree>
    <p:extLst>
      <p:ext uri="{BB962C8B-B14F-4D97-AF65-F5344CB8AC3E}">
        <p14:creationId xmlns:p14="http://schemas.microsoft.com/office/powerpoint/2010/main" val="3521188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91780-CCA4-2CFD-EF59-2FE8D0529502}"/>
              </a:ext>
            </a:extLst>
          </p:cNvPr>
          <p:cNvSpPr>
            <a:spLocks noGrp="1"/>
          </p:cNvSpPr>
          <p:nvPr>
            <p:ph type="title"/>
          </p:nvPr>
        </p:nvSpPr>
        <p:spPr/>
        <p:txBody>
          <a:bodyPr/>
          <a:lstStyle/>
          <a:p>
            <a:r>
              <a:rPr lang="en-US" dirty="0"/>
              <a:t>Model Performance</a:t>
            </a:r>
          </a:p>
        </p:txBody>
      </p:sp>
      <p:sp>
        <p:nvSpPr>
          <p:cNvPr id="4" name="Date Placeholder 3">
            <a:extLst>
              <a:ext uri="{FF2B5EF4-FFF2-40B4-BE49-F238E27FC236}">
                <a16:creationId xmlns:a16="http://schemas.microsoft.com/office/drawing/2014/main" id="{A1C4D123-0AB1-5507-7D0A-B6B50B1908D7}"/>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56F585D3-B3CA-5AB7-0B21-A0EAFF0F2B72}"/>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C7CB6170-2453-0CA2-32AE-059B210CA613}"/>
              </a:ext>
            </a:extLst>
          </p:cNvPr>
          <p:cNvSpPr>
            <a:spLocks noGrp="1"/>
          </p:cNvSpPr>
          <p:nvPr>
            <p:ph type="sldNum" sz="quarter" idx="12"/>
          </p:nvPr>
        </p:nvSpPr>
        <p:spPr/>
        <p:txBody>
          <a:bodyPr/>
          <a:lstStyle/>
          <a:p>
            <a:fld id="{D4F24A5E-B0D2-394D-9970-9AE06BCB59C1}" type="slidenum">
              <a:rPr lang="en-US" smtClean="0"/>
              <a:t>26</a:t>
            </a:fld>
            <a:endParaRPr lang="en-US"/>
          </a:p>
        </p:txBody>
      </p:sp>
      <p:pic>
        <p:nvPicPr>
          <p:cNvPr id="18434" name="Picture 2">
            <a:extLst>
              <a:ext uri="{FF2B5EF4-FFF2-40B4-BE49-F238E27FC236}">
                <a16:creationId xmlns:a16="http://schemas.microsoft.com/office/drawing/2014/main" id="{38BF5195-70A7-338C-876C-06279CC510B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2106" t="7395" r="49998" b="4573"/>
          <a:stretch/>
        </p:blipFill>
        <p:spPr bwMode="auto">
          <a:xfrm>
            <a:off x="4239491" y="985113"/>
            <a:ext cx="5320145" cy="587288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C33BD66-50D1-3C0D-93C8-01871FBCE2B5}"/>
              </a:ext>
            </a:extLst>
          </p:cNvPr>
          <p:cNvSpPr txBox="1"/>
          <p:nvPr/>
        </p:nvSpPr>
        <p:spPr>
          <a:xfrm>
            <a:off x="1735282" y="5710019"/>
            <a:ext cx="2743200" cy="646331"/>
          </a:xfrm>
          <a:prstGeom prst="rect">
            <a:avLst/>
          </a:prstGeom>
          <a:noFill/>
        </p:spPr>
        <p:txBody>
          <a:bodyPr wrap="square" rtlCol="0">
            <a:spAutoFit/>
          </a:bodyPr>
          <a:lstStyle/>
          <a:p>
            <a:r>
              <a:rPr lang="en-US" dirty="0"/>
              <a:t>BLEU is an evaluation metric for translation task.</a:t>
            </a:r>
          </a:p>
        </p:txBody>
      </p:sp>
    </p:spTree>
    <p:extLst>
      <p:ext uri="{BB962C8B-B14F-4D97-AF65-F5344CB8AC3E}">
        <p14:creationId xmlns:p14="http://schemas.microsoft.com/office/powerpoint/2010/main" val="22017778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8F57B-D9C8-DD1B-6831-22B503473D67}"/>
              </a:ext>
            </a:extLst>
          </p:cNvPr>
          <p:cNvSpPr>
            <a:spLocks noGrp="1"/>
          </p:cNvSpPr>
          <p:nvPr>
            <p:ph type="title"/>
          </p:nvPr>
        </p:nvSpPr>
        <p:spPr>
          <a:xfrm>
            <a:off x="1220972" y="1227066"/>
            <a:ext cx="10151878" cy="3626756"/>
          </a:xfrm>
        </p:spPr>
        <p:txBody>
          <a:bodyPr vert="horz" lIns="91440" tIns="45720" rIns="91440" bIns="45720" rtlCol="0" anchor="b">
            <a:normAutofit fontScale="90000"/>
          </a:bodyPr>
          <a:lstStyle/>
          <a:p>
            <a:r>
              <a:rPr lang="en-US" sz="7200" kern="1200" dirty="0">
                <a:solidFill>
                  <a:schemeClr val="bg1"/>
                </a:solidFill>
                <a:latin typeface="+mj-lt"/>
                <a:ea typeface="+mj-ea"/>
                <a:cs typeface="+mj-cs"/>
              </a:rPr>
              <a:t>Thumbs up? Sentiment Classification using Machine Learning Techniques</a:t>
            </a:r>
            <a:br>
              <a:rPr lang="en-US" sz="7200" kern="1200" dirty="0">
                <a:solidFill>
                  <a:schemeClr val="bg1"/>
                </a:solidFill>
                <a:latin typeface="+mj-lt"/>
                <a:ea typeface="+mj-ea"/>
                <a:cs typeface="+mj-cs"/>
              </a:rPr>
            </a:br>
            <a:r>
              <a:rPr lang="en-US" sz="2200" kern="1200" dirty="0">
                <a:solidFill>
                  <a:schemeClr val="bg1"/>
                </a:solidFill>
                <a:latin typeface="+mj-lt"/>
                <a:ea typeface="+mj-ea"/>
                <a:cs typeface="+mj-cs"/>
              </a:rPr>
              <a:t>(Shifting from topic-based to sentiment classification)</a:t>
            </a:r>
          </a:p>
        </p:txBody>
      </p:sp>
      <p:sp>
        <p:nvSpPr>
          <p:cNvPr id="4" name="Date Placeholder 3">
            <a:extLst>
              <a:ext uri="{FF2B5EF4-FFF2-40B4-BE49-F238E27FC236}">
                <a16:creationId xmlns:a16="http://schemas.microsoft.com/office/drawing/2014/main" id="{ED1BF938-AF39-D635-18A5-C6224B7974F0}"/>
              </a:ext>
            </a:extLst>
          </p:cNvPr>
          <p:cNvSpPr>
            <a:spLocks noGrp="1"/>
          </p:cNvSpPr>
          <p:nvPr>
            <p:ph type="dt" sz="half" idx="10"/>
          </p:nvPr>
        </p:nvSpPr>
        <p:spPr>
          <a:xfrm>
            <a:off x="838200" y="476250"/>
            <a:ext cx="2743200" cy="365125"/>
          </a:xfrm>
        </p:spPr>
        <p:txBody>
          <a:bodyPr vert="horz" lIns="91440" tIns="45720" rIns="91440" bIns="45720" rtlCol="0" anchor="ctr">
            <a:normAutofit/>
          </a:bodyPr>
          <a:lstStyle/>
          <a:p>
            <a:pPr>
              <a:spcAft>
                <a:spcPts val="600"/>
              </a:spcAft>
            </a:pPr>
            <a:fld id="{251F351B-3C41-6C46-A5F1-3CA0D762442A}" type="datetime1">
              <a:rPr lang="en-US" sz="1000">
                <a:solidFill>
                  <a:schemeClr val="bg1">
                    <a:alpha val="60000"/>
                  </a:schemeClr>
                </a:solidFill>
              </a:rPr>
              <a:pPr>
                <a:spcAft>
                  <a:spcPts val="600"/>
                </a:spcAft>
              </a:pPr>
              <a:t>1/29/24</a:t>
            </a:fld>
            <a:endParaRPr lang="en-US" sz="1000">
              <a:solidFill>
                <a:schemeClr val="bg1">
                  <a:alpha val="60000"/>
                </a:schemeClr>
              </a:solidFill>
            </a:endParaRPr>
          </a:p>
        </p:txBody>
      </p:sp>
      <p:sp>
        <p:nvSpPr>
          <p:cNvPr id="6" name="Slide Number Placeholder 5">
            <a:extLst>
              <a:ext uri="{FF2B5EF4-FFF2-40B4-BE49-F238E27FC236}">
                <a16:creationId xmlns:a16="http://schemas.microsoft.com/office/drawing/2014/main" id="{49EE6D86-8172-F5C5-223C-F94695B416CB}"/>
              </a:ext>
            </a:extLst>
          </p:cNvPr>
          <p:cNvSpPr>
            <a:spLocks noGrp="1"/>
          </p:cNvSpPr>
          <p:nvPr>
            <p:ph type="sldNum" sz="quarter" idx="12"/>
          </p:nvPr>
        </p:nvSpPr>
        <p:spPr>
          <a:xfrm>
            <a:off x="8737600" y="466933"/>
            <a:ext cx="2635250" cy="707886"/>
          </a:xfrm>
        </p:spPr>
        <p:txBody>
          <a:bodyPr vert="horz" lIns="91440" tIns="45720" rIns="91440" bIns="45720" rtlCol="0" anchor="ctr">
            <a:normAutofit/>
          </a:bodyPr>
          <a:lstStyle/>
          <a:p>
            <a:pPr>
              <a:lnSpc>
                <a:spcPct val="90000"/>
              </a:lnSpc>
              <a:spcAft>
                <a:spcPts val="600"/>
              </a:spcAft>
            </a:pPr>
            <a:fld id="{D4F24A5E-B0D2-394D-9970-9AE06BCB59C1}" type="slidenum">
              <a:rPr lang="en-US" sz="4400">
                <a:solidFill>
                  <a:schemeClr val="bg1"/>
                </a:solidFill>
              </a:rPr>
              <a:pPr>
                <a:lnSpc>
                  <a:spcPct val="90000"/>
                </a:lnSpc>
                <a:spcAft>
                  <a:spcPts val="600"/>
                </a:spcAft>
              </a:pPr>
              <a:t>27</a:t>
            </a:fld>
            <a:endParaRPr lang="en-US" sz="4400">
              <a:solidFill>
                <a:schemeClr val="bg1"/>
              </a:solidFill>
            </a:endParaRPr>
          </a:p>
        </p:txBody>
      </p:sp>
      <p:sp>
        <p:nvSpPr>
          <p:cNvPr id="5" name="Footer Placeholder 4">
            <a:extLst>
              <a:ext uri="{FF2B5EF4-FFF2-40B4-BE49-F238E27FC236}">
                <a16:creationId xmlns:a16="http://schemas.microsoft.com/office/drawing/2014/main" id="{3E149C32-F622-7B5C-C767-0D5BE110A5F1}"/>
              </a:ext>
            </a:extLst>
          </p:cNvPr>
          <p:cNvSpPr>
            <a:spLocks noGrp="1"/>
          </p:cNvSpPr>
          <p:nvPr>
            <p:ph type="ftr" sz="quarter" idx="11"/>
          </p:nvPr>
        </p:nvSpPr>
        <p:spPr>
          <a:xfrm>
            <a:off x="7859713" y="6025942"/>
            <a:ext cx="3497262" cy="365125"/>
          </a:xfrm>
        </p:spPr>
        <p:txBody>
          <a:bodyPr vert="horz" lIns="91440" tIns="45720" rIns="91440" bIns="45720" rtlCol="0" anchor="ctr">
            <a:normAutofit/>
          </a:bodyPr>
          <a:lstStyle/>
          <a:p>
            <a:pPr algn="r">
              <a:spcAft>
                <a:spcPts val="600"/>
              </a:spcAft>
            </a:pPr>
            <a:r>
              <a:rPr lang="en-US" sz="1000" kern="1200">
                <a:solidFill>
                  <a:schemeClr val="bg1">
                    <a:alpha val="60000"/>
                  </a:schemeClr>
                </a:solidFill>
                <a:latin typeface="+mn-lt"/>
                <a:ea typeface="+mn-ea"/>
                <a:cs typeface="+mn-cs"/>
              </a:rPr>
              <a:t>Slides created for CS886 at UWaterloo</a:t>
            </a:r>
          </a:p>
        </p:txBody>
      </p:sp>
      <p:pic>
        <p:nvPicPr>
          <p:cNvPr id="7" name="Picture 6">
            <a:extLst>
              <a:ext uri="{FF2B5EF4-FFF2-40B4-BE49-F238E27FC236}">
                <a16:creationId xmlns:a16="http://schemas.microsoft.com/office/drawing/2014/main" id="{F79E758C-E02D-28F2-8FB6-EC1CDFB124AA}"/>
              </a:ext>
            </a:extLst>
          </p:cNvPr>
          <p:cNvPicPr>
            <a:picLocks noChangeAspect="1"/>
          </p:cNvPicPr>
          <p:nvPr/>
        </p:nvPicPr>
        <p:blipFill>
          <a:blip r:embed="rId2"/>
          <a:stretch>
            <a:fillRect/>
          </a:stretch>
        </p:blipFill>
        <p:spPr>
          <a:xfrm>
            <a:off x="0" y="0"/>
            <a:ext cx="12191999" cy="7181385"/>
          </a:xfrm>
          <a:prstGeom prst="rect">
            <a:avLst/>
          </a:prstGeom>
        </p:spPr>
      </p:pic>
    </p:spTree>
    <p:extLst>
      <p:ext uri="{BB962C8B-B14F-4D97-AF65-F5344CB8AC3E}">
        <p14:creationId xmlns:p14="http://schemas.microsoft.com/office/powerpoint/2010/main" val="34613413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9CEF3-0EAE-BD28-97C3-79E0D39F14C6}"/>
              </a:ext>
            </a:extLst>
          </p:cNvPr>
          <p:cNvSpPr>
            <a:spLocks noGrp="1"/>
          </p:cNvSpPr>
          <p:nvPr>
            <p:ph type="title"/>
          </p:nvPr>
        </p:nvSpPr>
        <p:spPr/>
        <p:txBody>
          <a:bodyPr/>
          <a:lstStyle/>
          <a:p>
            <a:r>
              <a:rPr lang="en-US" dirty="0"/>
              <a:t>Motivation</a:t>
            </a:r>
          </a:p>
        </p:txBody>
      </p:sp>
      <p:sp>
        <p:nvSpPr>
          <p:cNvPr id="3" name="Content Placeholder 2">
            <a:extLst>
              <a:ext uri="{FF2B5EF4-FFF2-40B4-BE49-F238E27FC236}">
                <a16:creationId xmlns:a16="http://schemas.microsoft.com/office/drawing/2014/main" id="{00C4C600-0E31-FEFA-0F07-48B65FC07555}"/>
              </a:ext>
            </a:extLst>
          </p:cNvPr>
          <p:cNvSpPr>
            <a:spLocks noGrp="1"/>
          </p:cNvSpPr>
          <p:nvPr>
            <p:ph idx="1"/>
          </p:nvPr>
        </p:nvSpPr>
        <p:spPr/>
        <p:txBody>
          <a:bodyPr/>
          <a:lstStyle/>
          <a:p>
            <a:pPr marL="0" indent="0">
              <a:buNone/>
            </a:pPr>
            <a:r>
              <a:rPr lang="en-US" sz="2000" b="1" dirty="0"/>
              <a:t>Perceived Difficulty of Sentiment Detection</a:t>
            </a:r>
            <a:r>
              <a:rPr lang="en-US" sz="2000" dirty="0"/>
              <a:t>:</a:t>
            </a:r>
          </a:p>
          <a:p>
            <a:r>
              <a:rPr lang="en-US" sz="2000" dirty="0"/>
              <a:t>Experts in machine learning predicted that automatic methods might not perform well. </a:t>
            </a:r>
          </a:p>
          <a:p>
            <a:r>
              <a:rPr lang="en-US" sz="2000" dirty="0"/>
              <a:t>Distinguishing positive from negative reviews seems easier for humans when compared to the standard problem of categorizing text by topics.</a:t>
            </a:r>
          </a:p>
        </p:txBody>
      </p:sp>
      <p:sp>
        <p:nvSpPr>
          <p:cNvPr id="4" name="Date Placeholder 3">
            <a:extLst>
              <a:ext uri="{FF2B5EF4-FFF2-40B4-BE49-F238E27FC236}">
                <a16:creationId xmlns:a16="http://schemas.microsoft.com/office/drawing/2014/main" id="{0FD1823C-636E-D18D-5070-BC83592D0D5D}"/>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CC7E9D35-5931-2DE0-DC26-18CC7AEEF83D}"/>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1BEA9219-5521-9B23-80B7-F474EA15ACC0}"/>
              </a:ext>
            </a:extLst>
          </p:cNvPr>
          <p:cNvSpPr>
            <a:spLocks noGrp="1"/>
          </p:cNvSpPr>
          <p:nvPr>
            <p:ph type="sldNum" sz="quarter" idx="12"/>
          </p:nvPr>
        </p:nvSpPr>
        <p:spPr/>
        <p:txBody>
          <a:bodyPr/>
          <a:lstStyle/>
          <a:p>
            <a:fld id="{D4F24A5E-B0D2-394D-9970-9AE06BCB59C1}" type="slidenum">
              <a:rPr lang="en-US" smtClean="0"/>
              <a:t>28</a:t>
            </a:fld>
            <a:endParaRPr lang="en-US"/>
          </a:p>
        </p:txBody>
      </p:sp>
    </p:spTree>
    <p:extLst>
      <p:ext uri="{BB962C8B-B14F-4D97-AF65-F5344CB8AC3E}">
        <p14:creationId xmlns:p14="http://schemas.microsoft.com/office/powerpoint/2010/main" val="31926224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3163F-9A1D-F174-6871-34C096243951}"/>
              </a:ext>
            </a:extLst>
          </p:cNvPr>
          <p:cNvSpPr>
            <a:spLocks noGrp="1"/>
          </p:cNvSpPr>
          <p:nvPr>
            <p:ph type="title"/>
          </p:nvPr>
        </p:nvSpPr>
        <p:spPr/>
        <p:txBody>
          <a:bodyPr>
            <a:normAutofit/>
          </a:bodyPr>
          <a:lstStyle/>
          <a:p>
            <a:r>
              <a:rPr lang="en-US" dirty="0"/>
              <a:t>Sentiment Classification</a:t>
            </a:r>
          </a:p>
        </p:txBody>
      </p:sp>
      <p:sp>
        <p:nvSpPr>
          <p:cNvPr id="3" name="Content Placeholder 2">
            <a:extLst>
              <a:ext uri="{FF2B5EF4-FFF2-40B4-BE49-F238E27FC236}">
                <a16:creationId xmlns:a16="http://schemas.microsoft.com/office/drawing/2014/main" id="{34714F01-0D4C-F2AB-D5CC-5ED552048914}"/>
              </a:ext>
            </a:extLst>
          </p:cNvPr>
          <p:cNvSpPr>
            <a:spLocks noGrp="1"/>
          </p:cNvSpPr>
          <p:nvPr>
            <p:ph idx="1"/>
          </p:nvPr>
        </p:nvSpPr>
        <p:spPr/>
        <p:txBody>
          <a:bodyPr/>
          <a:lstStyle/>
          <a:p>
            <a:pPr marL="0" indent="0">
              <a:buNone/>
            </a:pPr>
            <a:r>
              <a:rPr lang="en-US" sz="2000" b="1" dirty="0"/>
              <a:t>Objective:</a:t>
            </a:r>
            <a:br>
              <a:rPr lang="en-US" sz="2000" dirty="0"/>
            </a:br>
            <a:r>
              <a:rPr lang="en-US" sz="2000" dirty="0"/>
              <a:t>Focused on classifying documents, based on the overall sentiment(positive or negative) rather than categorizing them by topic.</a:t>
            </a:r>
            <a:br>
              <a:rPr lang="en-US" sz="2000" dirty="0"/>
            </a:br>
            <a:br>
              <a:rPr lang="en-US" sz="2000" dirty="0"/>
            </a:br>
            <a:r>
              <a:rPr lang="en-US" sz="2000" b="1" dirty="0"/>
              <a:t>Machine Learning Methods Used</a:t>
            </a:r>
            <a:r>
              <a:rPr lang="en-US" sz="2000" dirty="0"/>
              <a:t>:</a:t>
            </a:r>
          </a:p>
          <a:p>
            <a:r>
              <a:rPr lang="en-US" sz="2000" dirty="0"/>
              <a:t>Naive Bayes</a:t>
            </a:r>
          </a:p>
          <a:p>
            <a:r>
              <a:rPr lang="en-US" sz="2000" dirty="0"/>
              <a:t>Maximum entropy classification, and </a:t>
            </a:r>
          </a:p>
          <a:p>
            <a:r>
              <a:rPr lang="en-US" sz="2000" dirty="0"/>
              <a:t>Support vector machines </a:t>
            </a:r>
          </a:p>
          <a:p>
            <a:pPr marL="0" indent="0">
              <a:buNone/>
            </a:pPr>
            <a:endParaRPr lang="en-US" dirty="0"/>
          </a:p>
        </p:txBody>
      </p:sp>
      <p:sp>
        <p:nvSpPr>
          <p:cNvPr id="4" name="Date Placeholder 3">
            <a:extLst>
              <a:ext uri="{FF2B5EF4-FFF2-40B4-BE49-F238E27FC236}">
                <a16:creationId xmlns:a16="http://schemas.microsoft.com/office/drawing/2014/main" id="{DB94ECAC-5DA1-7CB9-4113-9D8C7E2215FA}"/>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FDB8EA3C-EAF1-B33C-C35D-5B99415EF992}"/>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C1DBDDD-6340-651C-595D-F943D960FF8F}"/>
              </a:ext>
            </a:extLst>
          </p:cNvPr>
          <p:cNvSpPr>
            <a:spLocks noGrp="1"/>
          </p:cNvSpPr>
          <p:nvPr>
            <p:ph type="sldNum" sz="quarter" idx="12"/>
          </p:nvPr>
        </p:nvSpPr>
        <p:spPr/>
        <p:txBody>
          <a:bodyPr/>
          <a:lstStyle/>
          <a:p>
            <a:fld id="{D4F24A5E-B0D2-394D-9970-9AE06BCB59C1}" type="slidenum">
              <a:rPr lang="en-US" smtClean="0"/>
              <a:t>29</a:t>
            </a:fld>
            <a:endParaRPr lang="en-US"/>
          </a:p>
        </p:txBody>
      </p:sp>
    </p:spTree>
    <p:extLst>
      <p:ext uri="{BB962C8B-B14F-4D97-AF65-F5344CB8AC3E}">
        <p14:creationId xmlns:p14="http://schemas.microsoft.com/office/powerpoint/2010/main" val="3375556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DBB7C-D75B-97B1-44D4-85E5E548E6A1}"/>
              </a:ext>
            </a:extLst>
          </p:cNvPr>
          <p:cNvSpPr>
            <a:spLocks noGrp="1"/>
          </p:cNvSpPr>
          <p:nvPr>
            <p:ph type="title"/>
          </p:nvPr>
        </p:nvSpPr>
        <p:spPr>
          <a:xfrm>
            <a:off x="838200" y="189577"/>
            <a:ext cx="10515600" cy="902162"/>
          </a:xfrm>
        </p:spPr>
        <p:txBody>
          <a:bodyPr/>
          <a:lstStyle/>
          <a:p>
            <a:r>
              <a:rPr lang="en-US" dirty="0"/>
              <a:t>Background in NLP</a:t>
            </a:r>
          </a:p>
        </p:txBody>
      </p:sp>
      <p:sp>
        <p:nvSpPr>
          <p:cNvPr id="3" name="Content Placeholder 2">
            <a:extLst>
              <a:ext uri="{FF2B5EF4-FFF2-40B4-BE49-F238E27FC236}">
                <a16:creationId xmlns:a16="http://schemas.microsoft.com/office/drawing/2014/main" id="{DA7822E1-73DE-04BC-D7E1-93C9B9DD0624}"/>
              </a:ext>
            </a:extLst>
          </p:cNvPr>
          <p:cNvSpPr>
            <a:spLocks noGrp="1"/>
          </p:cNvSpPr>
          <p:nvPr>
            <p:ph idx="1"/>
          </p:nvPr>
        </p:nvSpPr>
        <p:spPr>
          <a:xfrm>
            <a:off x="838200" y="1091739"/>
            <a:ext cx="11157888" cy="4227945"/>
          </a:xfrm>
        </p:spPr>
        <p:txBody>
          <a:bodyPr>
            <a:normAutofit fontScale="25000" lnSpcReduction="20000"/>
          </a:bodyPr>
          <a:lstStyle/>
          <a:p>
            <a:pPr marL="0" lvl="1" indent="0">
              <a:lnSpc>
                <a:spcPct val="120000"/>
              </a:lnSpc>
              <a:buNone/>
            </a:pPr>
            <a:r>
              <a:rPr lang="en-US" sz="8000" b="0" i="0" u="none" strike="noStrike" dirty="0">
                <a:effectLst/>
              </a:rPr>
              <a:t>Involves computers being able to understand text and spoken words just like humans can.</a:t>
            </a:r>
          </a:p>
          <a:p>
            <a:pPr marL="0" lvl="1" indent="0">
              <a:lnSpc>
                <a:spcPct val="120000"/>
              </a:lnSpc>
              <a:buNone/>
            </a:pPr>
            <a:r>
              <a:rPr lang="en-US" sz="8000" b="0" i="0" u="none" strike="noStrike" dirty="0">
                <a:effectLst/>
              </a:rPr>
              <a:t>Developed to address various challenges related to the interaction between computers and human language, such as:</a:t>
            </a:r>
            <a:r>
              <a:rPr lang="en-US" sz="8000" dirty="0"/>
              <a:t> </a:t>
            </a:r>
          </a:p>
          <a:p>
            <a:pPr marL="750888" lvl="2" indent="-293688">
              <a:lnSpc>
                <a:spcPct val="120000"/>
              </a:lnSpc>
            </a:pPr>
            <a:r>
              <a:rPr lang="en-US" sz="8000" dirty="0"/>
              <a:t>Machine translation</a:t>
            </a:r>
          </a:p>
          <a:p>
            <a:pPr marL="750888" lvl="2" indent="-293688">
              <a:lnSpc>
                <a:spcPct val="120000"/>
              </a:lnSpc>
            </a:pPr>
            <a:r>
              <a:rPr lang="en-US" sz="8000" dirty="0"/>
              <a:t>Sentiment Analysis</a:t>
            </a:r>
          </a:p>
          <a:p>
            <a:pPr marL="750888" lvl="2" indent="-293688">
              <a:lnSpc>
                <a:spcPct val="120000"/>
              </a:lnSpc>
            </a:pPr>
            <a:r>
              <a:rPr lang="en-US" sz="8000" dirty="0"/>
              <a:t>Text generation</a:t>
            </a:r>
          </a:p>
          <a:p>
            <a:pPr marL="750888" lvl="2" indent="-293688">
              <a:lnSpc>
                <a:spcPct val="120000"/>
              </a:lnSpc>
            </a:pPr>
            <a:r>
              <a:rPr lang="en-US" sz="8000" dirty="0"/>
              <a:t>Text classification</a:t>
            </a:r>
          </a:p>
          <a:p>
            <a:pPr marL="750888" lvl="2" indent="-293688">
              <a:lnSpc>
                <a:spcPct val="120000"/>
              </a:lnSpc>
            </a:pPr>
            <a:r>
              <a:rPr lang="en-US" sz="8000" dirty="0"/>
              <a:t>Named Entity Recognition (NER)</a:t>
            </a:r>
          </a:p>
          <a:p>
            <a:pPr marL="750888" lvl="2" indent="-293688">
              <a:lnSpc>
                <a:spcPct val="120000"/>
              </a:lnSpc>
            </a:pPr>
            <a:r>
              <a:rPr lang="en-US" sz="8000" dirty="0"/>
              <a:t>Question Answering</a:t>
            </a:r>
          </a:p>
          <a:p>
            <a:pPr marL="750888" lvl="2" indent="-293688">
              <a:lnSpc>
                <a:spcPct val="120000"/>
              </a:lnSpc>
            </a:pPr>
            <a:r>
              <a:rPr lang="en-US" sz="8000" dirty="0"/>
              <a:t>Speech Recognition</a:t>
            </a:r>
          </a:p>
          <a:p>
            <a:pPr marL="457200" lvl="1" indent="0">
              <a:buNone/>
            </a:pPr>
            <a:br>
              <a:rPr lang="en-US" dirty="0"/>
            </a:br>
            <a:endParaRPr lang="en-US" dirty="0"/>
          </a:p>
          <a:p>
            <a:pPr marL="0" indent="0">
              <a:buNone/>
            </a:pPr>
            <a:endParaRPr lang="en-US" dirty="0"/>
          </a:p>
          <a:p>
            <a:pPr marL="0" indent="0">
              <a:buNone/>
            </a:pPr>
            <a:br>
              <a:rPr lang="en-US" dirty="0"/>
            </a:br>
            <a:endParaRPr lang="en-US" dirty="0"/>
          </a:p>
        </p:txBody>
      </p:sp>
      <p:sp>
        <p:nvSpPr>
          <p:cNvPr id="4" name="Date Placeholder 3">
            <a:extLst>
              <a:ext uri="{FF2B5EF4-FFF2-40B4-BE49-F238E27FC236}">
                <a16:creationId xmlns:a16="http://schemas.microsoft.com/office/drawing/2014/main" id="{702AEE56-0364-47B2-F4F1-67F80FC49091}"/>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F691144D-89A6-7602-7BA5-A92F9EDAD102}"/>
              </a:ext>
            </a:extLst>
          </p:cNvPr>
          <p:cNvSpPr>
            <a:spLocks noGrp="1"/>
          </p:cNvSpPr>
          <p:nvPr>
            <p:ph type="ftr" sz="quarter" idx="11"/>
          </p:nvPr>
        </p:nvSpPr>
        <p:spPr/>
        <p:txBody>
          <a:bodyPr/>
          <a:lstStyle/>
          <a:p>
            <a:r>
              <a:rPr lang="en-US" dirty="0"/>
              <a:t>Slides created for CS886 at </a:t>
            </a:r>
            <a:r>
              <a:rPr lang="en-US" dirty="0" err="1"/>
              <a:t>UWaterloo</a:t>
            </a:r>
            <a:endParaRPr lang="en-US" dirty="0"/>
          </a:p>
        </p:txBody>
      </p:sp>
      <p:sp>
        <p:nvSpPr>
          <p:cNvPr id="6" name="Slide Number Placeholder 5">
            <a:extLst>
              <a:ext uri="{FF2B5EF4-FFF2-40B4-BE49-F238E27FC236}">
                <a16:creationId xmlns:a16="http://schemas.microsoft.com/office/drawing/2014/main" id="{18211A14-9539-6B63-6E5D-30B2C9DB97E6}"/>
              </a:ext>
            </a:extLst>
          </p:cNvPr>
          <p:cNvSpPr>
            <a:spLocks noGrp="1"/>
          </p:cNvSpPr>
          <p:nvPr>
            <p:ph type="sldNum" sz="quarter" idx="12"/>
          </p:nvPr>
        </p:nvSpPr>
        <p:spPr/>
        <p:txBody>
          <a:bodyPr/>
          <a:lstStyle/>
          <a:p>
            <a:fld id="{D4F24A5E-B0D2-394D-9970-9AE06BCB59C1}" type="slidenum">
              <a:rPr lang="en-US" smtClean="0"/>
              <a:t>3</a:t>
            </a:fld>
            <a:endParaRPr lang="en-US"/>
          </a:p>
        </p:txBody>
      </p:sp>
    </p:spTree>
    <p:extLst>
      <p:ext uri="{BB962C8B-B14F-4D97-AF65-F5344CB8AC3E}">
        <p14:creationId xmlns:p14="http://schemas.microsoft.com/office/powerpoint/2010/main" val="10621955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C1855-DFBB-47E5-1E63-BE711E5D07F1}"/>
              </a:ext>
            </a:extLst>
          </p:cNvPr>
          <p:cNvSpPr>
            <a:spLocks noGrp="1"/>
          </p:cNvSpPr>
          <p:nvPr>
            <p:ph type="title"/>
          </p:nvPr>
        </p:nvSpPr>
        <p:spPr/>
        <p:txBody>
          <a:bodyPr>
            <a:normAutofit/>
          </a:bodyPr>
          <a:lstStyle/>
          <a:p>
            <a:r>
              <a:rPr lang="en-US" dirty="0"/>
              <a:t>Naive Bayes(NB):</a:t>
            </a:r>
          </a:p>
        </p:txBody>
      </p:sp>
      <p:sp>
        <p:nvSpPr>
          <p:cNvPr id="3" name="Content Placeholder 2">
            <a:extLst>
              <a:ext uri="{FF2B5EF4-FFF2-40B4-BE49-F238E27FC236}">
                <a16:creationId xmlns:a16="http://schemas.microsoft.com/office/drawing/2014/main" id="{64B877E2-2E47-65BC-8D2B-D750EA9ECD16}"/>
              </a:ext>
            </a:extLst>
          </p:cNvPr>
          <p:cNvSpPr>
            <a:spLocks noGrp="1"/>
          </p:cNvSpPr>
          <p:nvPr>
            <p:ph idx="1"/>
          </p:nvPr>
        </p:nvSpPr>
        <p:spPr/>
        <p:txBody>
          <a:bodyPr/>
          <a:lstStyle/>
          <a:p>
            <a:pPr marL="0" indent="0">
              <a:buNone/>
            </a:pPr>
            <a:r>
              <a:rPr lang="en-US" sz="2000" b="1" dirty="0"/>
              <a:t>How it works: </a:t>
            </a:r>
          </a:p>
          <a:p>
            <a:pPr marL="0" indent="0">
              <a:buNone/>
            </a:pPr>
            <a:r>
              <a:rPr lang="en-US" sz="2000" dirty="0"/>
              <a:t>Assumes words don't really depend on each other. If it sees certain words a lot in positive or negative writing, it guesses the feeling.</a:t>
            </a:r>
          </a:p>
          <a:p>
            <a:pPr marL="0" indent="0">
              <a:buNone/>
            </a:pPr>
            <a:endParaRPr lang="en-US" sz="2000" b="1" dirty="0"/>
          </a:p>
          <a:p>
            <a:pPr marL="0" indent="0">
              <a:buNone/>
            </a:pPr>
            <a:r>
              <a:rPr lang="en-US" sz="2000" b="1" dirty="0"/>
              <a:t>Example: </a:t>
            </a:r>
          </a:p>
          <a:p>
            <a:pPr marL="0" indent="0">
              <a:buNone/>
            </a:pPr>
            <a:r>
              <a:rPr lang="en-US" sz="2000" dirty="0"/>
              <a:t>If it often sees "good", it guesses a piece is positive when it spots "good.”</a:t>
            </a:r>
            <a:br>
              <a:rPr lang="en-US" sz="2000" dirty="0"/>
            </a:br>
            <a:endParaRPr lang="en-US" sz="2000" dirty="0"/>
          </a:p>
          <a:p>
            <a:pPr marL="0" indent="0">
              <a:buNone/>
            </a:pPr>
            <a:r>
              <a:rPr lang="en-US" sz="2000" b="1" dirty="0"/>
              <a:t>Features:</a:t>
            </a:r>
          </a:p>
          <a:p>
            <a:pPr marL="0" indent="0">
              <a:buNone/>
            </a:pPr>
            <a:r>
              <a:rPr lang="en-US" sz="2000" dirty="0"/>
              <a:t>Despite its simplicity, often performs well.</a:t>
            </a:r>
          </a:p>
        </p:txBody>
      </p:sp>
      <p:sp>
        <p:nvSpPr>
          <p:cNvPr id="4" name="Date Placeholder 3">
            <a:extLst>
              <a:ext uri="{FF2B5EF4-FFF2-40B4-BE49-F238E27FC236}">
                <a16:creationId xmlns:a16="http://schemas.microsoft.com/office/drawing/2014/main" id="{806ED651-9291-72BC-045A-7B47BDF3A6C7}"/>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25A53AA4-DCF1-5D1E-CF5B-12A141C79D88}"/>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64480EC4-C366-C8C6-8D9E-1097FF45EF33}"/>
              </a:ext>
            </a:extLst>
          </p:cNvPr>
          <p:cNvSpPr>
            <a:spLocks noGrp="1"/>
          </p:cNvSpPr>
          <p:nvPr>
            <p:ph type="sldNum" sz="quarter" idx="12"/>
          </p:nvPr>
        </p:nvSpPr>
        <p:spPr/>
        <p:txBody>
          <a:bodyPr/>
          <a:lstStyle/>
          <a:p>
            <a:fld id="{D4F24A5E-B0D2-394D-9970-9AE06BCB59C1}" type="slidenum">
              <a:rPr lang="en-US" smtClean="0"/>
              <a:t>30</a:t>
            </a:fld>
            <a:endParaRPr lang="en-US"/>
          </a:p>
        </p:txBody>
      </p:sp>
    </p:spTree>
    <p:extLst>
      <p:ext uri="{BB962C8B-B14F-4D97-AF65-F5344CB8AC3E}">
        <p14:creationId xmlns:p14="http://schemas.microsoft.com/office/powerpoint/2010/main" val="23376228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AA39C-6990-8F58-087B-6A887D659539}"/>
              </a:ext>
            </a:extLst>
          </p:cNvPr>
          <p:cNvSpPr>
            <a:spLocks noGrp="1"/>
          </p:cNvSpPr>
          <p:nvPr>
            <p:ph type="title"/>
          </p:nvPr>
        </p:nvSpPr>
        <p:spPr/>
        <p:txBody>
          <a:bodyPr/>
          <a:lstStyle/>
          <a:p>
            <a:r>
              <a:rPr lang="en-US" dirty="0"/>
              <a:t>Maximum Entropy(</a:t>
            </a:r>
            <a:r>
              <a:rPr lang="en-US" dirty="0" err="1"/>
              <a:t>MaxEnt</a:t>
            </a:r>
            <a:r>
              <a:rPr lang="en-US" dirty="0"/>
              <a:t>)</a:t>
            </a:r>
          </a:p>
        </p:txBody>
      </p:sp>
      <p:sp>
        <p:nvSpPr>
          <p:cNvPr id="3" name="Content Placeholder 2">
            <a:extLst>
              <a:ext uri="{FF2B5EF4-FFF2-40B4-BE49-F238E27FC236}">
                <a16:creationId xmlns:a16="http://schemas.microsoft.com/office/drawing/2014/main" id="{DB2C28C0-7393-A117-5042-F7ABAB86C5E3}"/>
              </a:ext>
            </a:extLst>
          </p:cNvPr>
          <p:cNvSpPr>
            <a:spLocks noGrp="1"/>
          </p:cNvSpPr>
          <p:nvPr>
            <p:ph idx="1"/>
          </p:nvPr>
        </p:nvSpPr>
        <p:spPr/>
        <p:txBody>
          <a:bodyPr>
            <a:normAutofit/>
          </a:bodyPr>
          <a:lstStyle/>
          <a:p>
            <a:pPr marL="0" indent="0">
              <a:buNone/>
            </a:pPr>
            <a:r>
              <a:rPr lang="en-US" sz="2000" b="1" dirty="0"/>
              <a:t>How it works: </a:t>
            </a:r>
          </a:p>
          <a:p>
            <a:pPr marL="0" indent="0">
              <a:buNone/>
            </a:pPr>
            <a:r>
              <a:rPr lang="en-US" sz="2000" dirty="0"/>
              <a:t>Tries to find a balance between not assuming too much and still making sense of the data.</a:t>
            </a:r>
          </a:p>
          <a:p>
            <a:pPr marL="0" indent="0">
              <a:buNone/>
            </a:pPr>
            <a:endParaRPr lang="en-US" sz="2000" dirty="0"/>
          </a:p>
          <a:p>
            <a:pPr marL="0" indent="0">
              <a:buNone/>
            </a:pPr>
            <a:r>
              <a:rPr lang="en-US" sz="2000" b="1" dirty="0"/>
              <a:t>Example: </a:t>
            </a:r>
          </a:p>
          <a:p>
            <a:pPr marL="0" indent="0">
              <a:buNone/>
            </a:pPr>
            <a:r>
              <a:rPr lang="en-US" sz="2000" dirty="0"/>
              <a:t>Instead of assuming certain words always mean positive or negative, it learns to be flexible.</a:t>
            </a:r>
          </a:p>
          <a:p>
            <a:pPr marL="0" indent="0">
              <a:buNone/>
            </a:pPr>
            <a:endParaRPr lang="en-US" sz="2000" dirty="0"/>
          </a:p>
          <a:p>
            <a:pPr marL="0" indent="0">
              <a:buNone/>
            </a:pPr>
            <a:r>
              <a:rPr lang="en-US" sz="2000" b="1" dirty="0"/>
              <a:t>Features:</a:t>
            </a:r>
          </a:p>
          <a:p>
            <a:pPr marL="0" indent="0">
              <a:buNone/>
            </a:pPr>
            <a:r>
              <a:rPr lang="en-US" sz="2000" dirty="0"/>
              <a:t>Doesn't assume much and might be good when words don't follow simple rules.</a:t>
            </a:r>
          </a:p>
        </p:txBody>
      </p:sp>
      <p:sp>
        <p:nvSpPr>
          <p:cNvPr id="4" name="Date Placeholder 3">
            <a:extLst>
              <a:ext uri="{FF2B5EF4-FFF2-40B4-BE49-F238E27FC236}">
                <a16:creationId xmlns:a16="http://schemas.microsoft.com/office/drawing/2014/main" id="{62336E9B-FA16-3917-D3F6-599AE64BC9C9}"/>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8DB605B4-5BDB-3DF7-EE93-D5FC13CFF174}"/>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736C7231-6512-B0B5-2037-D533ED5210E6}"/>
              </a:ext>
            </a:extLst>
          </p:cNvPr>
          <p:cNvSpPr>
            <a:spLocks noGrp="1"/>
          </p:cNvSpPr>
          <p:nvPr>
            <p:ph type="sldNum" sz="quarter" idx="12"/>
          </p:nvPr>
        </p:nvSpPr>
        <p:spPr/>
        <p:txBody>
          <a:bodyPr/>
          <a:lstStyle/>
          <a:p>
            <a:fld id="{D4F24A5E-B0D2-394D-9970-9AE06BCB59C1}" type="slidenum">
              <a:rPr lang="en-US" smtClean="0"/>
              <a:t>31</a:t>
            </a:fld>
            <a:endParaRPr lang="en-US"/>
          </a:p>
        </p:txBody>
      </p:sp>
    </p:spTree>
    <p:extLst>
      <p:ext uri="{BB962C8B-B14F-4D97-AF65-F5344CB8AC3E}">
        <p14:creationId xmlns:p14="http://schemas.microsoft.com/office/powerpoint/2010/main" val="9039736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68820-CD66-515C-3B85-F81DAA0C2896}"/>
              </a:ext>
            </a:extLst>
          </p:cNvPr>
          <p:cNvSpPr>
            <a:spLocks noGrp="1"/>
          </p:cNvSpPr>
          <p:nvPr>
            <p:ph type="title"/>
          </p:nvPr>
        </p:nvSpPr>
        <p:spPr/>
        <p:txBody>
          <a:bodyPr/>
          <a:lstStyle/>
          <a:p>
            <a:r>
              <a:rPr lang="en-US" dirty="0"/>
              <a:t>Support Vector Machines (SVMs):</a:t>
            </a:r>
          </a:p>
        </p:txBody>
      </p:sp>
      <p:sp>
        <p:nvSpPr>
          <p:cNvPr id="3" name="Content Placeholder 2">
            <a:extLst>
              <a:ext uri="{FF2B5EF4-FFF2-40B4-BE49-F238E27FC236}">
                <a16:creationId xmlns:a16="http://schemas.microsoft.com/office/drawing/2014/main" id="{467F714A-B567-1268-CFC4-856252014FF1}"/>
              </a:ext>
            </a:extLst>
          </p:cNvPr>
          <p:cNvSpPr>
            <a:spLocks noGrp="1"/>
          </p:cNvSpPr>
          <p:nvPr>
            <p:ph idx="1"/>
          </p:nvPr>
        </p:nvSpPr>
        <p:spPr/>
        <p:txBody>
          <a:bodyPr/>
          <a:lstStyle/>
          <a:p>
            <a:pPr marL="0" indent="0">
              <a:buNone/>
            </a:pPr>
            <a:r>
              <a:rPr lang="en-US" sz="2000" b="1" dirty="0"/>
              <a:t>How it works: </a:t>
            </a:r>
          </a:p>
          <a:p>
            <a:pPr marL="0" indent="0">
              <a:buNone/>
            </a:pPr>
            <a:r>
              <a:rPr lang="en-US" sz="2000" dirty="0"/>
              <a:t>Looks for a way to draw a plane(line) between positive and negative writing. Tries to make this line as clear as possible, like a big gap between positive and negative.</a:t>
            </a:r>
          </a:p>
          <a:p>
            <a:pPr marL="0" indent="0">
              <a:buNone/>
            </a:pPr>
            <a:endParaRPr lang="en-US" sz="2000" b="1" dirty="0"/>
          </a:p>
          <a:p>
            <a:pPr marL="0" indent="0">
              <a:buNone/>
            </a:pPr>
            <a:r>
              <a:rPr lang="en-US" sz="2000" b="1" dirty="0"/>
              <a:t>Example: </a:t>
            </a:r>
          </a:p>
          <a:p>
            <a:pPr marL="0" indent="0">
              <a:buNone/>
            </a:pPr>
            <a:r>
              <a:rPr lang="en-US" sz="2000" dirty="0"/>
              <a:t>If you imagine positive and negative writings as dots, it tries to find the best line to separate them.</a:t>
            </a:r>
          </a:p>
          <a:p>
            <a:pPr marL="0" indent="0">
              <a:buNone/>
            </a:pPr>
            <a:endParaRPr lang="en-US" sz="2000" dirty="0"/>
          </a:p>
          <a:p>
            <a:pPr marL="0" indent="0">
              <a:buNone/>
            </a:pPr>
            <a:r>
              <a:rPr lang="en-US" sz="2000" b="1" dirty="0"/>
              <a:t>Features:</a:t>
            </a:r>
          </a:p>
          <a:p>
            <a:r>
              <a:rPr lang="en-US" sz="2000" dirty="0"/>
              <a:t>Known for effective text categorization.</a:t>
            </a:r>
          </a:p>
          <a:p>
            <a:r>
              <a:rPr lang="en-US" sz="2000" dirty="0"/>
              <a:t>Focus on drawing a clear line between positive and negative.</a:t>
            </a:r>
          </a:p>
        </p:txBody>
      </p:sp>
      <p:sp>
        <p:nvSpPr>
          <p:cNvPr id="4" name="Date Placeholder 3">
            <a:extLst>
              <a:ext uri="{FF2B5EF4-FFF2-40B4-BE49-F238E27FC236}">
                <a16:creationId xmlns:a16="http://schemas.microsoft.com/office/drawing/2014/main" id="{E41952A1-1B82-20AC-BFBF-F622D6F83501}"/>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AD1D2677-D6C9-658E-C5EC-EAD6AE549770}"/>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B0DABDD8-BC97-5514-F411-00CDB2C245A8}"/>
              </a:ext>
            </a:extLst>
          </p:cNvPr>
          <p:cNvSpPr>
            <a:spLocks noGrp="1"/>
          </p:cNvSpPr>
          <p:nvPr>
            <p:ph type="sldNum" sz="quarter" idx="12"/>
          </p:nvPr>
        </p:nvSpPr>
        <p:spPr/>
        <p:txBody>
          <a:bodyPr/>
          <a:lstStyle/>
          <a:p>
            <a:fld id="{D4F24A5E-B0D2-394D-9970-9AE06BCB59C1}" type="slidenum">
              <a:rPr lang="en-US" smtClean="0"/>
              <a:t>32</a:t>
            </a:fld>
            <a:endParaRPr lang="en-US"/>
          </a:p>
        </p:txBody>
      </p:sp>
    </p:spTree>
    <p:extLst>
      <p:ext uri="{BB962C8B-B14F-4D97-AF65-F5344CB8AC3E}">
        <p14:creationId xmlns:p14="http://schemas.microsoft.com/office/powerpoint/2010/main" val="34804782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33ECE-592F-7183-4A8A-456AC0239E48}"/>
              </a:ext>
            </a:extLst>
          </p:cNvPr>
          <p:cNvSpPr>
            <a:spLocks noGrp="1"/>
          </p:cNvSpPr>
          <p:nvPr>
            <p:ph type="title"/>
          </p:nvPr>
        </p:nvSpPr>
        <p:spPr/>
        <p:txBody>
          <a:bodyPr>
            <a:normAutofit/>
          </a:bodyPr>
          <a:lstStyle/>
          <a:p>
            <a:r>
              <a:rPr lang="en-US" dirty="0"/>
              <a:t>Movie-Review Domain</a:t>
            </a:r>
          </a:p>
        </p:txBody>
      </p:sp>
      <p:sp>
        <p:nvSpPr>
          <p:cNvPr id="3" name="Content Placeholder 2">
            <a:extLst>
              <a:ext uri="{FF2B5EF4-FFF2-40B4-BE49-F238E27FC236}">
                <a16:creationId xmlns:a16="http://schemas.microsoft.com/office/drawing/2014/main" id="{E3CDDB36-6837-8230-62CC-BD55BAEB3E05}"/>
              </a:ext>
            </a:extLst>
          </p:cNvPr>
          <p:cNvSpPr>
            <a:spLocks noGrp="1"/>
          </p:cNvSpPr>
          <p:nvPr>
            <p:ph idx="1"/>
          </p:nvPr>
        </p:nvSpPr>
        <p:spPr/>
        <p:txBody>
          <a:bodyPr>
            <a:normAutofit/>
          </a:bodyPr>
          <a:lstStyle/>
          <a:p>
            <a:pPr marL="0" indent="0">
              <a:buNone/>
            </a:pPr>
            <a:r>
              <a:rPr lang="en-US" sz="2000" b="1" dirty="0"/>
              <a:t>Why?</a:t>
            </a:r>
          </a:p>
          <a:p>
            <a:r>
              <a:rPr lang="en-US" sz="2000" dirty="0"/>
              <a:t>Convenient because there are large online collections of movie reviews.</a:t>
            </a:r>
          </a:p>
          <a:p>
            <a:r>
              <a:rPr lang="en-US" sz="2000" dirty="0"/>
              <a:t>Reviewers provide a machine-readable rating (like stars), eliminating the need for manual labeling of data.</a:t>
            </a:r>
          </a:p>
          <a:p>
            <a:pPr marL="0" indent="0">
              <a:buNone/>
            </a:pPr>
            <a:endParaRPr lang="en-US" sz="2000" dirty="0"/>
          </a:p>
          <a:p>
            <a:pPr marL="0" indent="0">
              <a:buNone/>
            </a:pPr>
            <a:r>
              <a:rPr lang="en-US" sz="2000" b="1" dirty="0"/>
              <a:t>Dataset</a:t>
            </a:r>
          </a:p>
          <a:p>
            <a:r>
              <a:rPr lang="en-US" sz="2000" dirty="0"/>
              <a:t>20 reviews per author</a:t>
            </a:r>
          </a:p>
          <a:p>
            <a:r>
              <a:rPr lang="en-US" sz="2000" dirty="0"/>
              <a:t>752 Negatives</a:t>
            </a:r>
          </a:p>
          <a:p>
            <a:r>
              <a:rPr lang="en-US" sz="2000" dirty="0"/>
              <a:t>1301 Positives</a:t>
            </a:r>
          </a:p>
        </p:txBody>
      </p:sp>
      <p:sp>
        <p:nvSpPr>
          <p:cNvPr id="4" name="Date Placeholder 3">
            <a:extLst>
              <a:ext uri="{FF2B5EF4-FFF2-40B4-BE49-F238E27FC236}">
                <a16:creationId xmlns:a16="http://schemas.microsoft.com/office/drawing/2014/main" id="{4CF20924-681C-7BC6-2675-34438905F010}"/>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64EC2B96-2648-EA29-AFFE-02F9A56F8D27}"/>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44C6B7F-771F-A3D6-3C92-FB163A57F440}"/>
              </a:ext>
            </a:extLst>
          </p:cNvPr>
          <p:cNvSpPr>
            <a:spLocks noGrp="1"/>
          </p:cNvSpPr>
          <p:nvPr>
            <p:ph type="sldNum" sz="quarter" idx="12"/>
          </p:nvPr>
        </p:nvSpPr>
        <p:spPr/>
        <p:txBody>
          <a:bodyPr/>
          <a:lstStyle/>
          <a:p>
            <a:fld id="{D4F24A5E-B0D2-394D-9970-9AE06BCB59C1}" type="slidenum">
              <a:rPr lang="en-US" smtClean="0"/>
              <a:t>33</a:t>
            </a:fld>
            <a:endParaRPr lang="en-US"/>
          </a:p>
        </p:txBody>
      </p:sp>
    </p:spTree>
    <p:extLst>
      <p:ext uri="{BB962C8B-B14F-4D97-AF65-F5344CB8AC3E}">
        <p14:creationId xmlns:p14="http://schemas.microsoft.com/office/powerpoint/2010/main" val="18170736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15ABD-FCCB-A719-F9B3-345144DC8F2B}"/>
              </a:ext>
            </a:extLst>
          </p:cNvPr>
          <p:cNvSpPr>
            <a:spLocks noGrp="1"/>
          </p:cNvSpPr>
          <p:nvPr>
            <p:ph type="title"/>
          </p:nvPr>
        </p:nvSpPr>
        <p:spPr/>
        <p:txBody>
          <a:bodyPr/>
          <a:lstStyle/>
          <a:p>
            <a:r>
              <a:rPr lang="en-US" sz="4400" dirty="0"/>
              <a:t>Internet Movie Database(IMDb)</a:t>
            </a:r>
            <a:endParaRPr lang="en-US" dirty="0"/>
          </a:p>
        </p:txBody>
      </p:sp>
      <p:sp>
        <p:nvSpPr>
          <p:cNvPr id="3" name="Content Placeholder 2">
            <a:extLst>
              <a:ext uri="{FF2B5EF4-FFF2-40B4-BE49-F238E27FC236}">
                <a16:creationId xmlns:a16="http://schemas.microsoft.com/office/drawing/2014/main" id="{AC7B4A5B-C6F6-4745-578B-CDA6D6C73891}"/>
              </a:ext>
            </a:extLst>
          </p:cNvPr>
          <p:cNvSpPr>
            <a:spLocks noGrp="1"/>
          </p:cNvSpPr>
          <p:nvPr>
            <p:ph idx="1"/>
          </p:nvPr>
        </p:nvSpPr>
        <p:spPr/>
        <p:txBody>
          <a:bodyPr>
            <a:normAutofit/>
          </a:bodyPr>
          <a:lstStyle/>
          <a:p>
            <a:pPr marL="0" indent="0">
              <a:buNone/>
            </a:pPr>
            <a:br>
              <a:rPr lang="en-US" sz="1100" b="1" dirty="0"/>
            </a:br>
            <a:r>
              <a:rPr lang="en-US" sz="2000" b="1" dirty="0"/>
              <a:t>Data Source:</a:t>
            </a:r>
          </a:p>
          <a:p>
            <a:r>
              <a:rPr lang="en-US" sz="2000" dirty="0"/>
              <a:t>Archive from IMDB movie reviews newsgroup. </a:t>
            </a:r>
          </a:p>
          <a:p>
            <a:r>
              <a:rPr lang="en-US" sz="2000" dirty="0"/>
              <a:t>Selected reviews with clear author ratings expressed in stars or numerical values.</a:t>
            </a:r>
          </a:p>
          <a:p>
            <a:pPr marL="0" indent="0">
              <a:buNone/>
            </a:pPr>
            <a:br>
              <a:rPr lang="en-US" sz="2000" b="1" dirty="0"/>
            </a:br>
            <a:r>
              <a:rPr lang="en-US" sz="2000" b="1" dirty="0"/>
              <a:t>Sentiment Categories:</a:t>
            </a:r>
          </a:p>
          <a:p>
            <a:r>
              <a:rPr lang="en-US" sz="2000" dirty="0"/>
              <a:t>Positive, </a:t>
            </a:r>
          </a:p>
          <a:p>
            <a:r>
              <a:rPr lang="en-US" sz="2000" dirty="0"/>
              <a:t>Negative or </a:t>
            </a:r>
          </a:p>
          <a:p>
            <a:r>
              <a:rPr lang="en-US" sz="2000" dirty="0"/>
              <a:t>Neutral.</a:t>
            </a:r>
          </a:p>
          <a:p>
            <a:pPr marL="0" indent="0">
              <a:buNone/>
            </a:pPr>
            <a:endParaRPr lang="en-US" sz="2000" dirty="0"/>
          </a:p>
          <a:p>
            <a:pPr marL="0" indent="0">
              <a:buNone/>
            </a:pPr>
            <a:r>
              <a:rPr lang="en-US" sz="2000" dirty="0"/>
              <a:t>However,  authors distinguished between positive and negative sentiments only.</a:t>
            </a:r>
          </a:p>
          <a:p>
            <a:pPr marL="0" indent="0">
              <a:buNone/>
            </a:pPr>
            <a:br>
              <a:rPr lang="en-US" dirty="0"/>
            </a:br>
            <a:endParaRPr lang="en-US" dirty="0"/>
          </a:p>
        </p:txBody>
      </p:sp>
      <p:sp>
        <p:nvSpPr>
          <p:cNvPr id="4" name="Date Placeholder 3">
            <a:extLst>
              <a:ext uri="{FF2B5EF4-FFF2-40B4-BE49-F238E27FC236}">
                <a16:creationId xmlns:a16="http://schemas.microsoft.com/office/drawing/2014/main" id="{13B346E2-D555-D96D-64E6-945D0E9D940C}"/>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B45BF12F-E646-2C8D-4A72-411C69A3DC92}"/>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A053834-6CE6-2579-3856-64E054902FB9}"/>
              </a:ext>
            </a:extLst>
          </p:cNvPr>
          <p:cNvSpPr>
            <a:spLocks noGrp="1"/>
          </p:cNvSpPr>
          <p:nvPr>
            <p:ph type="sldNum" sz="quarter" idx="12"/>
          </p:nvPr>
        </p:nvSpPr>
        <p:spPr/>
        <p:txBody>
          <a:bodyPr/>
          <a:lstStyle/>
          <a:p>
            <a:fld id="{D4F24A5E-B0D2-394D-9970-9AE06BCB59C1}" type="slidenum">
              <a:rPr lang="en-US" smtClean="0"/>
              <a:t>34</a:t>
            </a:fld>
            <a:endParaRPr lang="en-US"/>
          </a:p>
        </p:txBody>
      </p:sp>
    </p:spTree>
    <p:extLst>
      <p:ext uri="{BB962C8B-B14F-4D97-AF65-F5344CB8AC3E}">
        <p14:creationId xmlns:p14="http://schemas.microsoft.com/office/powerpoint/2010/main" val="14664778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843B4-6FF2-8221-51DA-9644DD42FDA5}"/>
              </a:ext>
            </a:extLst>
          </p:cNvPr>
          <p:cNvSpPr>
            <a:spLocks noGrp="1"/>
          </p:cNvSpPr>
          <p:nvPr>
            <p:ph type="title"/>
          </p:nvPr>
        </p:nvSpPr>
        <p:spPr/>
        <p:txBody>
          <a:bodyPr/>
          <a:lstStyle/>
          <a:p>
            <a:r>
              <a:rPr lang="en-US" dirty="0"/>
              <a:t>Experiment</a:t>
            </a:r>
          </a:p>
        </p:txBody>
      </p:sp>
      <p:sp>
        <p:nvSpPr>
          <p:cNvPr id="3" name="Content Placeholder 2">
            <a:extLst>
              <a:ext uri="{FF2B5EF4-FFF2-40B4-BE49-F238E27FC236}">
                <a16:creationId xmlns:a16="http://schemas.microsoft.com/office/drawing/2014/main" id="{541259A1-1499-A699-21F6-FDBC84FFB4F9}"/>
              </a:ext>
            </a:extLst>
          </p:cNvPr>
          <p:cNvSpPr>
            <a:spLocks noGrp="1"/>
          </p:cNvSpPr>
          <p:nvPr>
            <p:ph idx="1"/>
          </p:nvPr>
        </p:nvSpPr>
        <p:spPr/>
        <p:txBody>
          <a:bodyPr/>
          <a:lstStyle/>
          <a:p>
            <a:pPr marL="0" indent="0">
              <a:buNone/>
            </a:pPr>
            <a:r>
              <a:rPr lang="en-US" sz="2000" b="1" dirty="0"/>
              <a:t>Testing Human Intuition:</a:t>
            </a:r>
          </a:p>
          <a:p>
            <a:pPr>
              <a:lnSpc>
                <a:spcPct val="100000"/>
              </a:lnSpc>
            </a:pPr>
            <a:r>
              <a:rPr lang="en-US" sz="2000" dirty="0"/>
              <a:t>Two graduate students independently picked words they believed represented positive and negative sentiments in movie reviews. </a:t>
            </a:r>
          </a:p>
          <a:p>
            <a:pPr>
              <a:lnSpc>
                <a:spcPct val="100000"/>
              </a:lnSpc>
            </a:pPr>
            <a:r>
              <a:rPr lang="en-US" sz="2000" dirty="0"/>
              <a:t>Choices were converted into simple rules that counted the occurrences of these words in a document.</a:t>
            </a:r>
            <a:br>
              <a:rPr lang="en-US" dirty="0"/>
            </a:br>
            <a:endParaRPr lang="en-US" dirty="0"/>
          </a:p>
        </p:txBody>
      </p:sp>
      <p:sp>
        <p:nvSpPr>
          <p:cNvPr id="4" name="Date Placeholder 3">
            <a:extLst>
              <a:ext uri="{FF2B5EF4-FFF2-40B4-BE49-F238E27FC236}">
                <a16:creationId xmlns:a16="http://schemas.microsoft.com/office/drawing/2014/main" id="{C1F1035A-88CD-F92F-91CB-C744F011ED63}"/>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B32574D7-3F26-0FBF-79BB-643396EF7FB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C145A6DC-925C-6755-169D-5816929829D5}"/>
              </a:ext>
            </a:extLst>
          </p:cNvPr>
          <p:cNvSpPr>
            <a:spLocks noGrp="1"/>
          </p:cNvSpPr>
          <p:nvPr>
            <p:ph type="sldNum" sz="quarter" idx="12"/>
          </p:nvPr>
        </p:nvSpPr>
        <p:spPr/>
        <p:txBody>
          <a:bodyPr/>
          <a:lstStyle/>
          <a:p>
            <a:fld id="{D4F24A5E-B0D2-394D-9970-9AE06BCB59C1}" type="slidenum">
              <a:rPr lang="en-US" smtClean="0"/>
              <a:t>35</a:t>
            </a:fld>
            <a:endParaRPr lang="en-US"/>
          </a:p>
        </p:txBody>
      </p:sp>
    </p:spTree>
    <p:extLst>
      <p:ext uri="{BB962C8B-B14F-4D97-AF65-F5344CB8AC3E}">
        <p14:creationId xmlns:p14="http://schemas.microsoft.com/office/powerpoint/2010/main" val="37974378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E437E-5F1B-5823-C4E2-AD4543E043AD}"/>
              </a:ext>
            </a:extLst>
          </p:cNvPr>
          <p:cNvSpPr>
            <a:spLocks noGrp="1"/>
          </p:cNvSpPr>
          <p:nvPr>
            <p:ph type="title"/>
          </p:nvPr>
        </p:nvSpPr>
        <p:spPr>
          <a:xfrm>
            <a:off x="838200" y="273365"/>
            <a:ext cx="10515600" cy="902162"/>
          </a:xfrm>
        </p:spPr>
        <p:txBody>
          <a:bodyPr>
            <a:normAutofit/>
          </a:bodyPr>
          <a:lstStyle/>
          <a:p>
            <a:r>
              <a:rPr lang="en-US" dirty="0"/>
              <a:t>Human-Generated Lists Accuracy</a:t>
            </a:r>
          </a:p>
        </p:txBody>
      </p:sp>
      <p:sp>
        <p:nvSpPr>
          <p:cNvPr id="4" name="Date Placeholder 3">
            <a:extLst>
              <a:ext uri="{FF2B5EF4-FFF2-40B4-BE49-F238E27FC236}">
                <a16:creationId xmlns:a16="http://schemas.microsoft.com/office/drawing/2014/main" id="{AD03C682-445F-D7AE-75DD-73BA68D90B66}"/>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9E853C21-24F3-8218-7301-9A369D04B7D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7DCC6CD4-E6E1-EA92-20C1-A57A3F381D9C}"/>
              </a:ext>
            </a:extLst>
          </p:cNvPr>
          <p:cNvSpPr>
            <a:spLocks noGrp="1"/>
          </p:cNvSpPr>
          <p:nvPr>
            <p:ph type="sldNum" sz="quarter" idx="12"/>
          </p:nvPr>
        </p:nvSpPr>
        <p:spPr/>
        <p:txBody>
          <a:bodyPr/>
          <a:lstStyle/>
          <a:p>
            <a:fld id="{D4F24A5E-B0D2-394D-9970-9AE06BCB59C1}" type="slidenum">
              <a:rPr lang="en-US" smtClean="0"/>
              <a:t>36</a:t>
            </a:fld>
            <a:endParaRPr lang="en-US"/>
          </a:p>
        </p:txBody>
      </p:sp>
      <p:pic>
        <p:nvPicPr>
          <p:cNvPr id="19458" name="Picture 2">
            <a:extLst>
              <a:ext uri="{FF2B5EF4-FFF2-40B4-BE49-F238E27FC236}">
                <a16:creationId xmlns:a16="http://schemas.microsoft.com/office/drawing/2014/main" id="{FFE9C512-EFF0-A555-1BDA-698A10F6601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1" y="1336369"/>
            <a:ext cx="10515599" cy="24936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6EFE306-265D-76B6-2D45-EF2B65A3F892}"/>
              </a:ext>
            </a:extLst>
          </p:cNvPr>
          <p:cNvSpPr txBox="1"/>
          <p:nvPr/>
        </p:nvSpPr>
        <p:spPr>
          <a:xfrm>
            <a:off x="1117022" y="4274815"/>
            <a:ext cx="2672196" cy="1015663"/>
          </a:xfrm>
          <a:prstGeom prst="rect">
            <a:avLst/>
          </a:prstGeom>
          <a:noFill/>
        </p:spPr>
        <p:txBody>
          <a:bodyPr wrap="square" rtlCol="0">
            <a:spAutoFit/>
          </a:bodyPr>
          <a:lstStyle/>
          <a:p>
            <a:pPr rtl="0">
              <a:spcBef>
                <a:spcPts val="0"/>
              </a:spcBef>
              <a:spcAft>
                <a:spcPts val="0"/>
              </a:spcAft>
            </a:pPr>
            <a:r>
              <a:rPr lang="en-US" sz="2000" b="1" i="0" u="none" strike="noStrike" dirty="0">
                <a:solidFill>
                  <a:srgbClr val="000000"/>
                </a:solidFill>
                <a:effectLst/>
              </a:rPr>
              <a:t>Data Collection: </a:t>
            </a:r>
            <a:endParaRPr lang="en-US" sz="2000" b="1" dirty="0">
              <a:effectLst/>
            </a:endParaRPr>
          </a:p>
          <a:p>
            <a:pPr rtl="0">
              <a:spcBef>
                <a:spcPts val="0"/>
              </a:spcBef>
              <a:spcAft>
                <a:spcPts val="0"/>
              </a:spcAft>
            </a:pPr>
            <a:r>
              <a:rPr lang="en-US" sz="2000" b="0" i="0" u="none" strike="noStrike" dirty="0">
                <a:solidFill>
                  <a:srgbClr val="000000"/>
                </a:solidFill>
                <a:effectLst/>
              </a:rPr>
              <a:t>    700 positive and</a:t>
            </a:r>
            <a:endParaRPr lang="en-US" sz="2000" b="0" dirty="0">
              <a:effectLst/>
            </a:endParaRPr>
          </a:p>
          <a:p>
            <a:pPr rtl="0">
              <a:spcBef>
                <a:spcPts val="0"/>
              </a:spcBef>
              <a:spcAft>
                <a:spcPts val="0"/>
              </a:spcAft>
            </a:pPr>
            <a:r>
              <a:rPr lang="en-US" sz="2000" b="0" i="0" u="none" strike="noStrike" dirty="0">
                <a:solidFill>
                  <a:srgbClr val="000000"/>
                </a:solidFill>
                <a:effectLst/>
              </a:rPr>
              <a:t>    700 negative reviews.</a:t>
            </a:r>
            <a:endParaRPr lang="en-US" dirty="0"/>
          </a:p>
        </p:txBody>
      </p:sp>
      <p:sp>
        <p:nvSpPr>
          <p:cNvPr id="8" name="TextBox 7">
            <a:extLst>
              <a:ext uri="{FF2B5EF4-FFF2-40B4-BE49-F238E27FC236}">
                <a16:creationId xmlns:a16="http://schemas.microsoft.com/office/drawing/2014/main" id="{76CE8D91-F049-8190-3CB9-8F0FA40D13D1}"/>
              </a:ext>
            </a:extLst>
          </p:cNvPr>
          <p:cNvSpPr txBox="1"/>
          <p:nvPr/>
        </p:nvSpPr>
        <p:spPr>
          <a:xfrm>
            <a:off x="8610600" y="4274815"/>
            <a:ext cx="2895600" cy="1015663"/>
          </a:xfrm>
          <a:prstGeom prst="rect">
            <a:avLst/>
          </a:prstGeom>
          <a:noFill/>
        </p:spPr>
        <p:txBody>
          <a:bodyPr wrap="square" rtlCol="0">
            <a:spAutoFit/>
          </a:bodyPr>
          <a:lstStyle/>
          <a:p>
            <a:pPr rtl="0">
              <a:spcBef>
                <a:spcPts val="0"/>
              </a:spcBef>
              <a:spcAft>
                <a:spcPts val="0"/>
              </a:spcAft>
            </a:pPr>
            <a:r>
              <a:rPr lang="en-US" sz="2000" b="0" i="0" u="none" strike="noStrike" dirty="0">
                <a:solidFill>
                  <a:srgbClr val="374151"/>
                </a:solidFill>
                <a:effectLst/>
              </a:rPr>
              <a:t>Ties here means sentiments were rated equally likely.</a:t>
            </a:r>
            <a:endParaRPr lang="en-US" sz="2000" b="0" dirty="0">
              <a:effectLst/>
            </a:endParaRPr>
          </a:p>
        </p:txBody>
      </p:sp>
    </p:spTree>
    <p:extLst>
      <p:ext uri="{BB962C8B-B14F-4D97-AF65-F5344CB8AC3E}">
        <p14:creationId xmlns:p14="http://schemas.microsoft.com/office/powerpoint/2010/main" val="1895314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93031-E6BA-0E0A-A555-BC58F4262F87}"/>
              </a:ext>
            </a:extLst>
          </p:cNvPr>
          <p:cNvSpPr>
            <a:spLocks noGrp="1"/>
          </p:cNvSpPr>
          <p:nvPr>
            <p:ph type="title"/>
          </p:nvPr>
        </p:nvSpPr>
        <p:spPr>
          <a:xfrm>
            <a:off x="838200" y="264887"/>
            <a:ext cx="10515600" cy="902162"/>
          </a:xfrm>
        </p:spPr>
        <p:txBody>
          <a:bodyPr>
            <a:normAutofit/>
          </a:bodyPr>
          <a:lstStyle/>
          <a:p>
            <a:r>
              <a:rPr lang="en-US" dirty="0"/>
              <a:t>Comparison with smaller words</a:t>
            </a:r>
          </a:p>
        </p:txBody>
      </p:sp>
      <p:sp>
        <p:nvSpPr>
          <p:cNvPr id="4" name="Date Placeholder 3">
            <a:extLst>
              <a:ext uri="{FF2B5EF4-FFF2-40B4-BE49-F238E27FC236}">
                <a16:creationId xmlns:a16="http://schemas.microsoft.com/office/drawing/2014/main" id="{78FE674A-9326-F43F-83A1-F34BF43C1B75}"/>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22D5A301-F681-3236-1FCD-8793011CD912}"/>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465E250F-643C-F6C6-D0C5-0F21697B80BE}"/>
              </a:ext>
            </a:extLst>
          </p:cNvPr>
          <p:cNvSpPr>
            <a:spLocks noGrp="1"/>
          </p:cNvSpPr>
          <p:nvPr>
            <p:ph type="sldNum" sz="quarter" idx="12"/>
          </p:nvPr>
        </p:nvSpPr>
        <p:spPr/>
        <p:txBody>
          <a:bodyPr/>
          <a:lstStyle/>
          <a:p>
            <a:fld id="{D4F24A5E-B0D2-394D-9970-9AE06BCB59C1}" type="slidenum">
              <a:rPr lang="en-US" smtClean="0"/>
              <a:t>37</a:t>
            </a:fld>
            <a:endParaRPr lang="en-US"/>
          </a:p>
        </p:txBody>
      </p:sp>
      <p:pic>
        <p:nvPicPr>
          <p:cNvPr id="20482" name="Picture 2">
            <a:extLst>
              <a:ext uri="{FF2B5EF4-FFF2-40B4-BE49-F238E27FC236}">
                <a16:creationId xmlns:a16="http://schemas.microsoft.com/office/drawing/2014/main" id="{342FCCCA-5C99-D8F9-9B94-0D18A8B5F5F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14351" y="1951463"/>
            <a:ext cx="10840340" cy="14775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FCCB5C9-90B1-88E9-23DA-F908B9AEB68F}"/>
              </a:ext>
            </a:extLst>
          </p:cNvPr>
          <p:cNvSpPr txBox="1"/>
          <p:nvPr/>
        </p:nvSpPr>
        <p:spPr>
          <a:xfrm>
            <a:off x="2438400" y="3560618"/>
            <a:ext cx="6470073" cy="1323439"/>
          </a:xfrm>
          <a:prstGeom prst="rect">
            <a:avLst/>
          </a:prstGeom>
          <a:noFill/>
        </p:spPr>
        <p:txBody>
          <a:bodyPr wrap="square" rtlCol="0">
            <a:spAutoFit/>
          </a:bodyPr>
          <a:lstStyle/>
          <a:p>
            <a:r>
              <a:rPr lang="en-US" sz="2000" dirty="0"/>
              <a:t>The ? tends to occur in sentences like “What was the director thinking?" </a:t>
            </a:r>
          </a:p>
          <a:p>
            <a:br>
              <a:rPr lang="en-US" sz="2000" dirty="0"/>
            </a:br>
            <a:r>
              <a:rPr lang="en-US" sz="2000" dirty="0"/>
              <a:t>Appears in sentences like “Still, though, it was worth seeing"</a:t>
            </a:r>
          </a:p>
        </p:txBody>
      </p:sp>
    </p:spTree>
    <p:extLst>
      <p:ext uri="{BB962C8B-B14F-4D97-AF65-F5344CB8AC3E}">
        <p14:creationId xmlns:p14="http://schemas.microsoft.com/office/powerpoint/2010/main" val="26568852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13497-4E72-FB9F-B554-A21B9F0C0E92}"/>
              </a:ext>
            </a:extLst>
          </p:cNvPr>
          <p:cNvSpPr>
            <a:spLocks noGrp="1"/>
          </p:cNvSpPr>
          <p:nvPr>
            <p:ph type="title"/>
          </p:nvPr>
        </p:nvSpPr>
        <p:spPr>
          <a:xfrm>
            <a:off x="838200" y="136525"/>
            <a:ext cx="10515600" cy="902162"/>
          </a:xfrm>
        </p:spPr>
        <p:txBody>
          <a:bodyPr/>
          <a:lstStyle/>
          <a:p>
            <a:r>
              <a:rPr lang="en-US" dirty="0"/>
              <a:t>Experiment Result</a:t>
            </a:r>
          </a:p>
        </p:txBody>
      </p:sp>
      <p:sp>
        <p:nvSpPr>
          <p:cNvPr id="3" name="Content Placeholder 2">
            <a:extLst>
              <a:ext uri="{FF2B5EF4-FFF2-40B4-BE49-F238E27FC236}">
                <a16:creationId xmlns:a16="http://schemas.microsoft.com/office/drawing/2014/main" id="{D1285BFB-5A89-6FF6-466C-9A0462DB31E8}"/>
              </a:ext>
            </a:extLst>
          </p:cNvPr>
          <p:cNvSpPr>
            <a:spLocks noGrp="1"/>
          </p:cNvSpPr>
          <p:nvPr>
            <p:ph idx="1"/>
          </p:nvPr>
        </p:nvSpPr>
        <p:spPr/>
        <p:txBody>
          <a:bodyPr/>
          <a:lstStyle/>
          <a:p>
            <a:r>
              <a:rPr lang="en-US" sz="2000" dirty="0"/>
              <a:t>Unlikely choices like "?" or "still" in the small word list proved valuable for sentiment classification.</a:t>
            </a:r>
          </a:p>
          <a:p>
            <a:r>
              <a:rPr lang="en-US" sz="2000" dirty="0"/>
              <a:t>These words, not initially obvious, contributed significantly to the accuracy of sentiment analysis.</a:t>
            </a:r>
          </a:p>
          <a:p>
            <a:r>
              <a:rPr lang="en-US" sz="2000" dirty="0"/>
              <a:t>Their inclusion demonstrated that seemingly unconventional words could play a crucial role in capturing sentiment nuances.</a:t>
            </a:r>
          </a:p>
          <a:p>
            <a:pPr marL="0" indent="0">
              <a:buNone/>
            </a:pPr>
            <a:endParaRPr lang="en-US" dirty="0"/>
          </a:p>
        </p:txBody>
      </p:sp>
      <p:sp>
        <p:nvSpPr>
          <p:cNvPr id="4" name="Date Placeholder 3">
            <a:extLst>
              <a:ext uri="{FF2B5EF4-FFF2-40B4-BE49-F238E27FC236}">
                <a16:creationId xmlns:a16="http://schemas.microsoft.com/office/drawing/2014/main" id="{0306EE62-1144-D767-7C04-0A2E92CCDBD3}"/>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E5FC1B14-27EB-B7F4-9D74-8C4F134666F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4077E78E-8F92-0758-4B5F-0A0ACA67FC9C}"/>
              </a:ext>
            </a:extLst>
          </p:cNvPr>
          <p:cNvSpPr>
            <a:spLocks noGrp="1"/>
          </p:cNvSpPr>
          <p:nvPr>
            <p:ph type="sldNum" sz="quarter" idx="12"/>
          </p:nvPr>
        </p:nvSpPr>
        <p:spPr/>
        <p:txBody>
          <a:bodyPr/>
          <a:lstStyle/>
          <a:p>
            <a:fld id="{D4F24A5E-B0D2-394D-9970-9AE06BCB59C1}" type="slidenum">
              <a:rPr lang="en-US" smtClean="0"/>
              <a:t>38</a:t>
            </a:fld>
            <a:endParaRPr lang="en-US"/>
          </a:p>
        </p:txBody>
      </p:sp>
    </p:spTree>
    <p:extLst>
      <p:ext uri="{BB962C8B-B14F-4D97-AF65-F5344CB8AC3E}">
        <p14:creationId xmlns:p14="http://schemas.microsoft.com/office/powerpoint/2010/main" val="28544055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B8F80-7F80-EEF7-9BC2-5D9C0AD0E45E}"/>
              </a:ext>
            </a:extLst>
          </p:cNvPr>
          <p:cNvSpPr>
            <a:spLocks noGrp="1"/>
          </p:cNvSpPr>
          <p:nvPr>
            <p:ph type="title"/>
          </p:nvPr>
        </p:nvSpPr>
        <p:spPr>
          <a:xfrm>
            <a:off x="838200" y="197761"/>
            <a:ext cx="10515600" cy="902162"/>
          </a:xfrm>
        </p:spPr>
        <p:txBody>
          <a:bodyPr/>
          <a:lstStyle/>
          <a:p>
            <a:r>
              <a:rPr lang="en-US" dirty="0"/>
              <a:t>Results</a:t>
            </a:r>
          </a:p>
        </p:txBody>
      </p:sp>
      <p:sp>
        <p:nvSpPr>
          <p:cNvPr id="4" name="Date Placeholder 3">
            <a:extLst>
              <a:ext uri="{FF2B5EF4-FFF2-40B4-BE49-F238E27FC236}">
                <a16:creationId xmlns:a16="http://schemas.microsoft.com/office/drawing/2014/main" id="{E0BE23F1-7F30-1F2A-F910-CB7481AAE9EE}"/>
              </a:ext>
            </a:extLst>
          </p:cNvPr>
          <p:cNvSpPr>
            <a:spLocks noGrp="1"/>
          </p:cNvSpPr>
          <p:nvPr>
            <p:ph type="dt" sz="half" idx="10"/>
          </p:nvPr>
        </p:nvSpPr>
        <p:spPr>
          <a:xfrm>
            <a:off x="838200" y="6295114"/>
            <a:ext cx="2743200" cy="365125"/>
          </a:xfrm>
        </p:spPr>
        <p:txBody>
          <a:bodyPr/>
          <a:lstStyle/>
          <a:p>
            <a:fld id="{251F351B-3C41-6C46-A5F1-3CA0D762442A}" type="datetime1">
              <a:rPr lang="en-CA" smtClean="0"/>
              <a:t>2024-01-29</a:t>
            </a:fld>
            <a:endParaRPr lang="en-US" dirty="0"/>
          </a:p>
        </p:txBody>
      </p:sp>
      <p:sp>
        <p:nvSpPr>
          <p:cNvPr id="5" name="Footer Placeholder 4">
            <a:extLst>
              <a:ext uri="{FF2B5EF4-FFF2-40B4-BE49-F238E27FC236}">
                <a16:creationId xmlns:a16="http://schemas.microsoft.com/office/drawing/2014/main" id="{2CE85901-D283-8498-0FA6-C581224A3D06}"/>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81993002-67EB-0D74-F574-18713260EB56}"/>
              </a:ext>
            </a:extLst>
          </p:cNvPr>
          <p:cNvSpPr>
            <a:spLocks noGrp="1"/>
          </p:cNvSpPr>
          <p:nvPr>
            <p:ph type="sldNum" sz="quarter" idx="12"/>
          </p:nvPr>
        </p:nvSpPr>
        <p:spPr/>
        <p:txBody>
          <a:bodyPr/>
          <a:lstStyle/>
          <a:p>
            <a:fld id="{D4F24A5E-B0D2-394D-9970-9AE06BCB59C1}" type="slidenum">
              <a:rPr lang="en-US" smtClean="0"/>
              <a:t>39</a:t>
            </a:fld>
            <a:endParaRPr lang="en-US"/>
          </a:p>
        </p:txBody>
      </p:sp>
      <p:pic>
        <p:nvPicPr>
          <p:cNvPr id="21506" name="Picture 2">
            <a:extLst>
              <a:ext uri="{FF2B5EF4-FFF2-40B4-BE49-F238E27FC236}">
                <a16:creationId xmlns:a16="http://schemas.microsoft.com/office/drawing/2014/main" id="{BD6B6AE4-A0AA-8934-4C0D-D9A3CC2A80D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15733" y="2410691"/>
            <a:ext cx="7897828" cy="333894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16B65ED-9413-C8AC-8EC1-A30CD07A8C90}"/>
              </a:ext>
            </a:extLst>
          </p:cNvPr>
          <p:cNvSpPr txBox="1"/>
          <p:nvPr/>
        </p:nvSpPr>
        <p:spPr>
          <a:xfrm>
            <a:off x="838200" y="1277042"/>
            <a:ext cx="3622964" cy="1938992"/>
          </a:xfrm>
          <a:prstGeom prst="rect">
            <a:avLst/>
          </a:prstGeom>
          <a:noFill/>
        </p:spPr>
        <p:txBody>
          <a:bodyPr wrap="square" rtlCol="0">
            <a:spAutoFit/>
          </a:bodyPr>
          <a:lstStyle/>
          <a:p>
            <a:pPr rtl="0" fontAlgn="base">
              <a:spcBef>
                <a:spcPts val="1500"/>
              </a:spcBef>
              <a:spcAft>
                <a:spcPts val="0"/>
              </a:spcAft>
            </a:pPr>
            <a:r>
              <a:rPr lang="en-US" sz="2000" b="0" i="0" u="none" strike="noStrike" dirty="0">
                <a:effectLst/>
              </a:rPr>
              <a:t>Outperformed random guessing (50%).</a:t>
            </a:r>
          </a:p>
          <a:p>
            <a:pPr rtl="0" fontAlgn="base">
              <a:spcBef>
                <a:spcPts val="0"/>
              </a:spcBef>
              <a:spcAft>
                <a:spcPts val="1500"/>
              </a:spcAft>
            </a:pPr>
            <a:br>
              <a:rPr lang="en-US" sz="2000" b="0" i="0" u="none" strike="noStrike" dirty="0">
                <a:effectLst/>
              </a:rPr>
            </a:br>
            <a:r>
              <a:rPr lang="en-US" sz="2000" b="0" i="0" u="none" strike="noStrike" dirty="0">
                <a:effectLst/>
              </a:rPr>
              <a:t>Did better than human-selected unigram baselines (58% and 64%).</a:t>
            </a:r>
          </a:p>
        </p:txBody>
      </p:sp>
      <p:sp>
        <p:nvSpPr>
          <p:cNvPr id="8" name="TextBox 7">
            <a:extLst>
              <a:ext uri="{FF2B5EF4-FFF2-40B4-BE49-F238E27FC236}">
                <a16:creationId xmlns:a16="http://schemas.microsoft.com/office/drawing/2014/main" id="{F94E40BD-58FF-B928-7E64-3A8F069B5135}"/>
              </a:ext>
            </a:extLst>
          </p:cNvPr>
          <p:cNvSpPr txBox="1"/>
          <p:nvPr/>
        </p:nvSpPr>
        <p:spPr>
          <a:xfrm>
            <a:off x="838200" y="3359450"/>
            <a:ext cx="3445831" cy="2246769"/>
          </a:xfrm>
          <a:prstGeom prst="rect">
            <a:avLst/>
          </a:prstGeom>
          <a:noFill/>
        </p:spPr>
        <p:txBody>
          <a:bodyPr wrap="square" rtlCol="0">
            <a:spAutoFit/>
          </a:bodyPr>
          <a:lstStyle/>
          <a:p>
            <a:r>
              <a:rPr lang="en-US" sz="2000" dirty="0"/>
              <a:t>Feature Frequency vs. Presence:</a:t>
            </a:r>
            <a:br>
              <a:rPr lang="en-US" sz="2000" dirty="0"/>
            </a:br>
            <a:endParaRPr lang="en-US" sz="2000" dirty="0"/>
          </a:p>
          <a:p>
            <a:r>
              <a:rPr lang="en-US" sz="2000" dirty="0"/>
              <a:t>Compared frequency of words versus presence</a:t>
            </a:r>
          </a:p>
          <a:p>
            <a:r>
              <a:rPr lang="en-US" sz="2000" dirty="0"/>
              <a:t>Presence of word check worked better. </a:t>
            </a:r>
          </a:p>
        </p:txBody>
      </p:sp>
    </p:spTree>
    <p:extLst>
      <p:ext uri="{BB962C8B-B14F-4D97-AF65-F5344CB8AC3E}">
        <p14:creationId xmlns:p14="http://schemas.microsoft.com/office/powerpoint/2010/main" val="3249918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13605-C97E-8E6E-0903-A3F0E66C6356}"/>
              </a:ext>
            </a:extLst>
          </p:cNvPr>
          <p:cNvSpPr>
            <a:spLocks noGrp="1"/>
          </p:cNvSpPr>
          <p:nvPr>
            <p:ph type="title"/>
          </p:nvPr>
        </p:nvSpPr>
        <p:spPr>
          <a:xfrm>
            <a:off x="838200" y="351149"/>
            <a:ext cx="10515600" cy="902162"/>
          </a:xfrm>
        </p:spPr>
        <p:txBody>
          <a:bodyPr/>
          <a:lstStyle/>
          <a:p>
            <a:pPr marL="11113"/>
            <a:r>
              <a:rPr lang="en-US" dirty="0"/>
              <a:t>NLP TASK</a:t>
            </a:r>
          </a:p>
        </p:txBody>
      </p:sp>
      <p:sp>
        <p:nvSpPr>
          <p:cNvPr id="3" name="Content Placeholder 2">
            <a:extLst>
              <a:ext uri="{FF2B5EF4-FFF2-40B4-BE49-F238E27FC236}">
                <a16:creationId xmlns:a16="http://schemas.microsoft.com/office/drawing/2014/main" id="{1B9764B3-0963-0F4F-4672-4F9E542E58EA}"/>
              </a:ext>
            </a:extLst>
          </p:cNvPr>
          <p:cNvSpPr>
            <a:spLocks noGrp="1"/>
          </p:cNvSpPr>
          <p:nvPr>
            <p:ph idx="1"/>
          </p:nvPr>
        </p:nvSpPr>
        <p:spPr>
          <a:xfrm>
            <a:off x="838200" y="1715077"/>
            <a:ext cx="2698728" cy="2951875"/>
          </a:xfrm>
        </p:spPr>
        <p:txBody>
          <a:bodyPr>
            <a:normAutofit/>
          </a:bodyPr>
          <a:lstStyle/>
          <a:p>
            <a:pPr marL="11113" indent="0">
              <a:buNone/>
            </a:pPr>
            <a:r>
              <a:rPr lang="en-US" sz="2000" b="1" dirty="0"/>
              <a:t>Machine Translation</a:t>
            </a:r>
          </a:p>
          <a:p>
            <a:pPr marL="0" indent="0">
              <a:buNone/>
            </a:pPr>
            <a:r>
              <a:rPr lang="en-US" sz="2000" dirty="0"/>
              <a:t>Translate text from one language to another.</a:t>
            </a:r>
          </a:p>
          <a:p>
            <a:pPr marL="0" indent="0">
              <a:buNone/>
            </a:pPr>
            <a:br>
              <a:rPr lang="en-US" dirty="0"/>
            </a:br>
            <a:endParaRPr lang="en-US" dirty="0"/>
          </a:p>
        </p:txBody>
      </p:sp>
      <p:sp>
        <p:nvSpPr>
          <p:cNvPr id="4" name="Date Placeholder 3">
            <a:extLst>
              <a:ext uri="{FF2B5EF4-FFF2-40B4-BE49-F238E27FC236}">
                <a16:creationId xmlns:a16="http://schemas.microsoft.com/office/drawing/2014/main" id="{0F32950F-CDD1-81EF-7754-93DB8C4D7799}"/>
              </a:ext>
            </a:extLst>
          </p:cNvPr>
          <p:cNvSpPr>
            <a:spLocks noGrp="1"/>
          </p:cNvSpPr>
          <p:nvPr>
            <p:ph type="dt" sz="half" idx="10"/>
          </p:nvPr>
        </p:nvSpPr>
        <p:spPr>
          <a:xfrm>
            <a:off x="793728" y="6356350"/>
            <a:ext cx="2743200" cy="365125"/>
          </a:xfrm>
        </p:spPr>
        <p:txBody>
          <a:bodyPr/>
          <a:lstStyle/>
          <a:p>
            <a:fld id="{251F351B-3C41-6C46-A5F1-3CA0D762442A}" type="datetime1">
              <a:rPr lang="en-CA" smtClean="0"/>
              <a:t>2024-01-29</a:t>
            </a:fld>
            <a:endParaRPr lang="en-US" dirty="0"/>
          </a:p>
        </p:txBody>
      </p:sp>
      <p:sp>
        <p:nvSpPr>
          <p:cNvPr id="5" name="Footer Placeholder 4">
            <a:extLst>
              <a:ext uri="{FF2B5EF4-FFF2-40B4-BE49-F238E27FC236}">
                <a16:creationId xmlns:a16="http://schemas.microsoft.com/office/drawing/2014/main" id="{4BB2B1A0-2556-1A7C-7AF4-83873978145C}"/>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F8F25750-2DDD-E452-1C47-644E2F26ADF3}"/>
              </a:ext>
            </a:extLst>
          </p:cNvPr>
          <p:cNvSpPr>
            <a:spLocks noGrp="1"/>
          </p:cNvSpPr>
          <p:nvPr>
            <p:ph type="sldNum" sz="quarter" idx="12"/>
          </p:nvPr>
        </p:nvSpPr>
        <p:spPr/>
        <p:txBody>
          <a:bodyPr/>
          <a:lstStyle/>
          <a:p>
            <a:fld id="{D4F24A5E-B0D2-394D-9970-9AE06BCB59C1}" type="slidenum">
              <a:rPr lang="en-US" smtClean="0"/>
              <a:t>4</a:t>
            </a:fld>
            <a:endParaRPr lang="en-US"/>
          </a:p>
        </p:txBody>
      </p:sp>
      <p:pic>
        <p:nvPicPr>
          <p:cNvPr id="9" name="Picture 8">
            <a:extLst>
              <a:ext uri="{FF2B5EF4-FFF2-40B4-BE49-F238E27FC236}">
                <a16:creationId xmlns:a16="http://schemas.microsoft.com/office/drawing/2014/main" id="{B070B604-70E1-A627-BDD9-6CA504C58EA9}"/>
              </a:ext>
            </a:extLst>
          </p:cNvPr>
          <p:cNvPicPr>
            <a:picLocks noChangeAspect="1"/>
          </p:cNvPicPr>
          <p:nvPr/>
        </p:nvPicPr>
        <p:blipFill>
          <a:blip r:embed="rId2"/>
          <a:stretch>
            <a:fillRect/>
          </a:stretch>
        </p:blipFill>
        <p:spPr>
          <a:xfrm>
            <a:off x="3305493" y="1715077"/>
            <a:ext cx="7244067" cy="4641273"/>
          </a:xfrm>
          <a:prstGeom prst="rect">
            <a:avLst/>
          </a:prstGeom>
        </p:spPr>
      </p:pic>
    </p:spTree>
    <p:extLst>
      <p:ext uri="{BB962C8B-B14F-4D97-AF65-F5344CB8AC3E}">
        <p14:creationId xmlns:p14="http://schemas.microsoft.com/office/powerpoint/2010/main" val="41833232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3D8A9-E7E9-6DE4-6C85-16AC87CE3176}"/>
              </a:ext>
            </a:extLst>
          </p:cNvPr>
          <p:cNvSpPr>
            <a:spLocks noGrp="1"/>
          </p:cNvSpPr>
          <p:nvPr>
            <p:ph type="title"/>
          </p:nvPr>
        </p:nvSpPr>
        <p:spPr>
          <a:xfrm>
            <a:off x="838200" y="157140"/>
            <a:ext cx="10515600" cy="902162"/>
          </a:xfrm>
        </p:spPr>
        <p:txBody>
          <a:bodyPr/>
          <a:lstStyle/>
          <a:p>
            <a:r>
              <a:rPr lang="en-US" dirty="0"/>
              <a:t>Result Overview</a:t>
            </a:r>
          </a:p>
        </p:txBody>
      </p:sp>
      <p:sp>
        <p:nvSpPr>
          <p:cNvPr id="3" name="Content Placeholder 2">
            <a:extLst>
              <a:ext uri="{FF2B5EF4-FFF2-40B4-BE49-F238E27FC236}">
                <a16:creationId xmlns:a16="http://schemas.microsoft.com/office/drawing/2014/main" id="{F92051F3-28EC-3381-9CA6-D3A1C4C5B876}"/>
              </a:ext>
            </a:extLst>
          </p:cNvPr>
          <p:cNvSpPr>
            <a:spLocks noGrp="1"/>
          </p:cNvSpPr>
          <p:nvPr>
            <p:ph idx="1"/>
          </p:nvPr>
        </p:nvSpPr>
        <p:spPr/>
        <p:txBody>
          <a:bodyPr>
            <a:normAutofit/>
          </a:bodyPr>
          <a:lstStyle/>
          <a:p>
            <a:pPr marL="0" indent="0">
              <a:buNone/>
            </a:pPr>
            <a:r>
              <a:rPr lang="en-US" sz="2000" dirty="0"/>
              <a:t>Bigrams (Two-word Phrases):</a:t>
            </a:r>
          </a:p>
          <a:p>
            <a:r>
              <a:rPr lang="en-US" sz="2000" dirty="0"/>
              <a:t>Adding bigrams (pairs of words) didn't significantly improve accuracy.</a:t>
            </a:r>
          </a:p>
          <a:p>
            <a:r>
              <a:rPr lang="en-US" sz="2000" dirty="0"/>
              <a:t>Unigrams (single words) were more effective.</a:t>
            </a:r>
          </a:p>
          <a:p>
            <a:pPr marL="0" indent="0">
              <a:buNone/>
            </a:pPr>
            <a:endParaRPr lang="en-US" sz="2000" dirty="0"/>
          </a:p>
          <a:p>
            <a:pPr marL="0" indent="0">
              <a:buNone/>
            </a:pPr>
            <a:r>
              <a:rPr lang="en-US" sz="2000" dirty="0"/>
              <a:t>Parts of Speech (POS) Tags:</a:t>
            </a:r>
          </a:p>
          <a:p>
            <a:r>
              <a:rPr lang="en-US" sz="2000" dirty="0"/>
              <a:t>Adding information about the part of speech of each word didn't show a consistent improvement.</a:t>
            </a:r>
          </a:p>
          <a:p>
            <a:r>
              <a:rPr lang="en-US" sz="2000" dirty="0"/>
              <a:t>Adjectives alone didn't perform as well as expected.</a:t>
            </a:r>
          </a:p>
          <a:p>
            <a:pPr marL="0" indent="0">
              <a:buNone/>
            </a:pPr>
            <a:br>
              <a:rPr lang="en-US" sz="2000" dirty="0"/>
            </a:br>
            <a:r>
              <a:rPr lang="en-US" sz="2000" dirty="0"/>
              <a:t>Position of Words in the Text:</a:t>
            </a:r>
          </a:p>
          <a:p>
            <a:r>
              <a:rPr lang="en-US" sz="2000" dirty="0"/>
              <a:t>Considered if the position of a word in a text (beginning, middle, or end) matters.</a:t>
            </a:r>
          </a:p>
          <a:p>
            <a:r>
              <a:rPr lang="en-US" sz="2000" dirty="0"/>
              <a:t>Results didn't differ much from using unigrams alone.</a:t>
            </a:r>
          </a:p>
          <a:p>
            <a:endParaRPr lang="en-US" dirty="0"/>
          </a:p>
        </p:txBody>
      </p:sp>
      <p:sp>
        <p:nvSpPr>
          <p:cNvPr id="4" name="Date Placeholder 3">
            <a:extLst>
              <a:ext uri="{FF2B5EF4-FFF2-40B4-BE49-F238E27FC236}">
                <a16:creationId xmlns:a16="http://schemas.microsoft.com/office/drawing/2014/main" id="{B4674F9A-2563-BB32-2F4B-926170552CBA}"/>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0E6949BD-CE38-A39C-B6DA-70E17BE7FD5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478DA8F3-8A72-43B3-EBD6-7C7D9851E639}"/>
              </a:ext>
            </a:extLst>
          </p:cNvPr>
          <p:cNvSpPr>
            <a:spLocks noGrp="1"/>
          </p:cNvSpPr>
          <p:nvPr>
            <p:ph type="sldNum" sz="quarter" idx="12"/>
          </p:nvPr>
        </p:nvSpPr>
        <p:spPr/>
        <p:txBody>
          <a:bodyPr/>
          <a:lstStyle/>
          <a:p>
            <a:fld id="{D4F24A5E-B0D2-394D-9970-9AE06BCB59C1}" type="slidenum">
              <a:rPr lang="en-US" smtClean="0"/>
              <a:t>40</a:t>
            </a:fld>
            <a:endParaRPr lang="en-US"/>
          </a:p>
        </p:txBody>
      </p:sp>
    </p:spTree>
    <p:extLst>
      <p:ext uri="{BB962C8B-B14F-4D97-AF65-F5344CB8AC3E}">
        <p14:creationId xmlns:p14="http://schemas.microsoft.com/office/powerpoint/2010/main" val="16949937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11901-4338-9F13-5DA3-72C81C508967}"/>
              </a:ext>
            </a:extLst>
          </p:cNvPr>
          <p:cNvSpPr>
            <a:spLocks noGrp="1"/>
          </p:cNvSpPr>
          <p:nvPr>
            <p:ph type="title"/>
          </p:nvPr>
        </p:nvSpPr>
        <p:spPr>
          <a:xfrm>
            <a:off x="838200" y="179080"/>
            <a:ext cx="10515600" cy="902162"/>
          </a:xfrm>
        </p:spPr>
        <p:txBody>
          <a:bodyPr/>
          <a:lstStyle/>
          <a:p>
            <a:r>
              <a:rPr lang="en-US" dirty="0"/>
              <a:t>Conclusion</a:t>
            </a:r>
          </a:p>
        </p:txBody>
      </p:sp>
      <p:sp>
        <p:nvSpPr>
          <p:cNvPr id="3" name="Content Placeholder 2">
            <a:extLst>
              <a:ext uri="{FF2B5EF4-FFF2-40B4-BE49-F238E27FC236}">
                <a16:creationId xmlns:a16="http://schemas.microsoft.com/office/drawing/2014/main" id="{794A2B63-CEDA-FD1E-D5A4-ADA43EF8241A}"/>
              </a:ext>
            </a:extLst>
          </p:cNvPr>
          <p:cNvSpPr>
            <a:spLocks noGrp="1"/>
          </p:cNvSpPr>
          <p:nvPr>
            <p:ph idx="1"/>
          </p:nvPr>
        </p:nvSpPr>
        <p:spPr/>
        <p:txBody>
          <a:bodyPr>
            <a:normAutofit/>
          </a:bodyPr>
          <a:lstStyle/>
          <a:p>
            <a:pPr marL="0" indent="0">
              <a:buNone/>
            </a:pPr>
            <a:r>
              <a:rPr lang="en-US" sz="2000" dirty="0"/>
              <a:t>Unigrams (single words) were often more informative than bigrams, Parts of speech, or word positions in determining sentiment in movie reviews.</a:t>
            </a:r>
          </a:p>
          <a:p>
            <a:pPr marL="0" indent="0">
              <a:buNone/>
            </a:pPr>
            <a:r>
              <a:rPr lang="en-US" sz="2000" dirty="0"/>
              <a:t>Machine learning models performed well, hence great for sentiment analysis despite its challenges.</a:t>
            </a:r>
          </a:p>
        </p:txBody>
      </p:sp>
      <p:sp>
        <p:nvSpPr>
          <p:cNvPr id="4" name="Date Placeholder 3">
            <a:extLst>
              <a:ext uri="{FF2B5EF4-FFF2-40B4-BE49-F238E27FC236}">
                <a16:creationId xmlns:a16="http://schemas.microsoft.com/office/drawing/2014/main" id="{C198AE2B-1CEF-E514-950B-E87486D43E43}"/>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90BA4299-7CF5-4249-EB52-B6AED0D8A9BD}"/>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27F0C587-9945-0C05-F051-811022AB1817}"/>
              </a:ext>
            </a:extLst>
          </p:cNvPr>
          <p:cNvSpPr>
            <a:spLocks noGrp="1"/>
          </p:cNvSpPr>
          <p:nvPr>
            <p:ph type="sldNum" sz="quarter" idx="12"/>
          </p:nvPr>
        </p:nvSpPr>
        <p:spPr/>
        <p:txBody>
          <a:bodyPr/>
          <a:lstStyle/>
          <a:p>
            <a:fld id="{D4F24A5E-B0D2-394D-9970-9AE06BCB59C1}" type="slidenum">
              <a:rPr lang="en-US" smtClean="0"/>
              <a:t>41</a:t>
            </a:fld>
            <a:endParaRPr lang="en-US"/>
          </a:p>
        </p:txBody>
      </p:sp>
    </p:spTree>
    <p:extLst>
      <p:ext uri="{BB962C8B-B14F-4D97-AF65-F5344CB8AC3E}">
        <p14:creationId xmlns:p14="http://schemas.microsoft.com/office/powerpoint/2010/main" val="24762245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8F57B-D9C8-DD1B-6831-22B503473D67}"/>
              </a:ext>
            </a:extLst>
          </p:cNvPr>
          <p:cNvSpPr>
            <a:spLocks noGrp="1"/>
          </p:cNvSpPr>
          <p:nvPr>
            <p:ph type="title"/>
          </p:nvPr>
        </p:nvSpPr>
        <p:spPr>
          <a:xfrm>
            <a:off x="1220972" y="1227066"/>
            <a:ext cx="10151878" cy="3626756"/>
          </a:xfrm>
        </p:spPr>
        <p:txBody>
          <a:bodyPr vert="horz" lIns="91440" tIns="45720" rIns="91440" bIns="45720" rtlCol="0" anchor="b">
            <a:normAutofit/>
          </a:bodyPr>
          <a:lstStyle/>
          <a:p>
            <a:r>
              <a:rPr lang="en-US" sz="7200" kern="1200" dirty="0">
                <a:solidFill>
                  <a:schemeClr val="bg1"/>
                </a:solidFill>
                <a:latin typeface="+mj-lt"/>
                <a:ea typeface="+mj-ea"/>
                <a:cs typeface="+mj-cs"/>
              </a:rPr>
              <a:t>Teaching Machines to Read and Comprehend</a:t>
            </a:r>
            <a:br>
              <a:rPr lang="en-US" sz="7200" kern="1200" dirty="0">
                <a:solidFill>
                  <a:schemeClr val="bg1"/>
                </a:solidFill>
                <a:latin typeface="+mj-lt"/>
                <a:ea typeface="+mj-ea"/>
                <a:cs typeface="+mj-cs"/>
              </a:rPr>
            </a:br>
            <a:br>
              <a:rPr lang="en-US" sz="7200" kern="1200" dirty="0">
                <a:solidFill>
                  <a:schemeClr val="bg1"/>
                </a:solidFill>
                <a:latin typeface="+mj-lt"/>
                <a:ea typeface="+mj-ea"/>
                <a:cs typeface="+mj-cs"/>
              </a:rPr>
            </a:br>
            <a:r>
              <a:rPr lang="en-US" sz="2200" kern="1200" dirty="0">
                <a:solidFill>
                  <a:schemeClr val="bg1"/>
                </a:solidFill>
                <a:latin typeface="+mj-lt"/>
                <a:ea typeface="+mj-ea"/>
                <a:cs typeface="+mj-cs"/>
              </a:rPr>
              <a:t>(</a:t>
            </a:r>
            <a:r>
              <a:rPr lang="en-US" sz="1800" b="0" i="0" u="none" strike="noStrike" dirty="0">
                <a:solidFill>
                  <a:srgbClr val="FFFFFF"/>
                </a:solidFill>
                <a:effectLst/>
                <a:latin typeface="Raleway" pitchFamily="2" charset="77"/>
              </a:rPr>
              <a:t>Improve machine reading comprehension</a:t>
            </a:r>
            <a:r>
              <a:rPr lang="en-US" sz="2200" kern="1200" dirty="0">
                <a:solidFill>
                  <a:schemeClr val="bg1"/>
                </a:solidFill>
                <a:latin typeface="+mj-lt"/>
                <a:ea typeface="+mj-ea"/>
                <a:cs typeface="+mj-cs"/>
              </a:rPr>
              <a:t>)</a:t>
            </a:r>
          </a:p>
        </p:txBody>
      </p:sp>
      <p:sp>
        <p:nvSpPr>
          <p:cNvPr id="4" name="Date Placeholder 3">
            <a:extLst>
              <a:ext uri="{FF2B5EF4-FFF2-40B4-BE49-F238E27FC236}">
                <a16:creationId xmlns:a16="http://schemas.microsoft.com/office/drawing/2014/main" id="{ED1BF938-AF39-D635-18A5-C6224B7974F0}"/>
              </a:ext>
            </a:extLst>
          </p:cNvPr>
          <p:cNvSpPr>
            <a:spLocks noGrp="1"/>
          </p:cNvSpPr>
          <p:nvPr>
            <p:ph type="dt" sz="half" idx="10"/>
          </p:nvPr>
        </p:nvSpPr>
        <p:spPr>
          <a:xfrm>
            <a:off x="838200" y="476250"/>
            <a:ext cx="2743200" cy="365125"/>
          </a:xfrm>
        </p:spPr>
        <p:txBody>
          <a:bodyPr vert="horz" lIns="91440" tIns="45720" rIns="91440" bIns="45720" rtlCol="0" anchor="ctr">
            <a:normAutofit/>
          </a:bodyPr>
          <a:lstStyle/>
          <a:p>
            <a:pPr>
              <a:spcAft>
                <a:spcPts val="600"/>
              </a:spcAft>
            </a:pPr>
            <a:fld id="{251F351B-3C41-6C46-A5F1-3CA0D762442A}" type="datetime1">
              <a:rPr lang="en-US" sz="1000">
                <a:solidFill>
                  <a:schemeClr val="bg1">
                    <a:alpha val="60000"/>
                  </a:schemeClr>
                </a:solidFill>
              </a:rPr>
              <a:pPr>
                <a:spcAft>
                  <a:spcPts val="600"/>
                </a:spcAft>
              </a:pPr>
              <a:t>1/29/24</a:t>
            </a:fld>
            <a:endParaRPr lang="en-US" sz="1000">
              <a:solidFill>
                <a:schemeClr val="bg1">
                  <a:alpha val="60000"/>
                </a:schemeClr>
              </a:solidFill>
            </a:endParaRPr>
          </a:p>
        </p:txBody>
      </p:sp>
      <p:sp>
        <p:nvSpPr>
          <p:cNvPr id="6" name="Slide Number Placeholder 5">
            <a:extLst>
              <a:ext uri="{FF2B5EF4-FFF2-40B4-BE49-F238E27FC236}">
                <a16:creationId xmlns:a16="http://schemas.microsoft.com/office/drawing/2014/main" id="{49EE6D86-8172-F5C5-223C-F94695B416CB}"/>
              </a:ext>
            </a:extLst>
          </p:cNvPr>
          <p:cNvSpPr>
            <a:spLocks noGrp="1"/>
          </p:cNvSpPr>
          <p:nvPr>
            <p:ph type="sldNum" sz="quarter" idx="12"/>
          </p:nvPr>
        </p:nvSpPr>
        <p:spPr>
          <a:xfrm>
            <a:off x="8737600" y="466933"/>
            <a:ext cx="2635250" cy="707886"/>
          </a:xfrm>
        </p:spPr>
        <p:txBody>
          <a:bodyPr vert="horz" lIns="91440" tIns="45720" rIns="91440" bIns="45720" rtlCol="0" anchor="ctr">
            <a:normAutofit/>
          </a:bodyPr>
          <a:lstStyle/>
          <a:p>
            <a:pPr>
              <a:lnSpc>
                <a:spcPct val="90000"/>
              </a:lnSpc>
              <a:spcAft>
                <a:spcPts val="600"/>
              </a:spcAft>
            </a:pPr>
            <a:fld id="{D4F24A5E-B0D2-394D-9970-9AE06BCB59C1}" type="slidenum">
              <a:rPr lang="en-US" sz="4400">
                <a:solidFill>
                  <a:schemeClr val="bg1"/>
                </a:solidFill>
              </a:rPr>
              <a:pPr>
                <a:lnSpc>
                  <a:spcPct val="90000"/>
                </a:lnSpc>
                <a:spcAft>
                  <a:spcPts val="600"/>
                </a:spcAft>
              </a:pPr>
              <a:t>42</a:t>
            </a:fld>
            <a:endParaRPr lang="en-US" sz="4400">
              <a:solidFill>
                <a:schemeClr val="bg1"/>
              </a:solidFill>
            </a:endParaRPr>
          </a:p>
        </p:txBody>
      </p:sp>
      <p:sp>
        <p:nvSpPr>
          <p:cNvPr id="5" name="Footer Placeholder 4">
            <a:extLst>
              <a:ext uri="{FF2B5EF4-FFF2-40B4-BE49-F238E27FC236}">
                <a16:creationId xmlns:a16="http://schemas.microsoft.com/office/drawing/2014/main" id="{3E149C32-F622-7B5C-C767-0D5BE110A5F1}"/>
              </a:ext>
            </a:extLst>
          </p:cNvPr>
          <p:cNvSpPr>
            <a:spLocks noGrp="1"/>
          </p:cNvSpPr>
          <p:nvPr>
            <p:ph type="ftr" sz="quarter" idx="11"/>
          </p:nvPr>
        </p:nvSpPr>
        <p:spPr>
          <a:xfrm>
            <a:off x="7859713" y="6025942"/>
            <a:ext cx="3497262" cy="365125"/>
          </a:xfrm>
        </p:spPr>
        <p:txBody>
          <a:bodyPr vert="horz" lIns="91440" tIns="45720" rIns="91440" bIns="45720" rtlCol="0" anchor="ctr">
            <a:normAutofit/>
          </a:bodyPr>
          <a:lstStyle/>
          <a:p>
            <a:pPr algn="r">
              <a:spcAft>
                <a:spcPts val="600"/>
              </a:spcAft>
            </a:pPr>
            <a:r>
              <a:rPr lang="en-US" sz="1000" kern="1200">
                <a:solidFill>
                  <a:schemeClr val="bg1">
                    <a:alpha val="60000"/>
                  </a:schemeClr>
                </a:solidFill>
                <a:latin typeface="+mn-lt"/>
                <a:ea typeface="+mn-ea"/>
                <a:cs typeface="+mn-cs"/>
              </a:rPr>
              <a:t>Slides created for CS886 at UWaterloo</a:t>
            </a:r>
          </a:p>
        </p:txBody>
      </p:sp>
      <p:pic>
        <p:nvPicPr>
          <p:cNvPr id="8" name="Picture 7">
            <a:extLst>
              <a:ext uri="{FF2B5EF4-FFF2-40B4-BE49-F238E27FC236}">
                <a16:creationId xmlns:a16="http://schemas.microsoft.com/office/drawing/2014/main" id="{668F7CEE-74C4-9266-A68F-AB6C5CEF8BD5}"/>
              </a:ext>
            </a:extLst>
          </p:cNvPr>
          <p:cNvPicPr>
            <a:picLocks noChangeAspect="1"/>
          </p:cNvPicPr>
          <p:nvPr/>
        </p:nvPicPr>
        <p:blipFill>
          <a:blip r:embed="rId2"/>
          <a:stretch>
            <a:fillRect/>
          </a:stretch>
        </p:blipFill>
        <p:spPr>
          <a:xfrm>
            <a:off x="-1" y="0"/>
            <a:ext cx="12191999" cy="6858000"/>
          </a:xfrm>
          <a:prstGeom prst="rect">
            <a:avLst/>
          </a:prstGeom>
        </p:spPr>
      </p:pic>
    </p:spTree>
    <p:extLst>
      <p:ext uri="{BB962C8B-B14F-4D97-AF65-F5344CB8AC3E}">
        <p14:creationId xmlns:p14="http://schemas.microsoft.com/office/powerpoint/2010/main" val="32094204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827E0-E178-835D-7A29-5048FF204953}"/>
              </a:ext>
            </a:extLst>
          </p:cNvPr>
          <p:cNvSpPr>
            <a:spLocks noGrp="1"/>
          </p:cNvSpPr>
          <p:nvPr>
            <p:ph type="title"/>
          </p:nvPr>
        </p:nvSpPr>
        <p:spPr>
          <a:xfrm>
            <a:off x="838200" y="179080"/>
            <a:ext cx="10515600" cy="902162"/>
          </a:xfrm>
        </p:spPr>
        <p:txBody>
          <a:bodyPr/>
          <a:lstStyle/>
          <a:p>
            <a:r>
              <a:rPr lang="en-US" dirty="0"/>
              <a:t>Motivation</a:t>
            </a:r>
          </a:p>
        </p:txBody>
      </p:sp>
      <p:sp>
        <p:nvSpPr>
          <p:cNvPr id="3" name="Content Placeholder 2">
            <a:extLst>
              <a:ext uri="{FF2B5EF4-FFF2-40B4-BE49-F238E27FC236}">
                <a16:creationId xmlns:a16="http://schemas.microsoft.com/office/drawing/2014/main" id="{8CA964DF-22D9-D9BD-4040-89C378D61D73}"/>
              </a:ext>
            </a:extLst>
          </p:cNvPr>
          <p:cNvSpPr>
            <a:spLocks noGrp="1"/>
          </p:cNvSpPr>
          <p:nvPr>
            <p:ph idx="1"/>
          </p:nvPr>
        </p:nvSpPr>
        <p:spPr/>
        <p:txBody>
          <a:bodyPr>
            <a:normAutofit fontScale="70000" lnSpcReduction="20000"/>
          </a:bodyPr>
          <a:lstStyle/>
          <a:p>
            <a:pPr marL="0" indent="0">
              <a:buNone/>
            </a:pPr>
            <a:r>
              <a:rPr lang="en-US" sz="2900" b="1" dirty="0"/>
              <a:t>Challenge</a:t>
            </a:r>
          </a:p>
          <a:p>
            <a:r>
              <a:rPr lang="en-US" sz="2900" dirty="0"/>
              <a:t>Teaching machines to read like humans is a tough task.</a:t>
            </a:r>
            <a:br>
              <a:rPr lang="en-US" sz="2900" dirty="0"/>
            </a:br>
            <a:endParaRPr lang="en-US" sz="2900" dirty="0"/>
          </a:p>
          <a:p>
            <a:pPr marL="0" indent="0">
              <a:buNone/>
            </a:pPr>
            <a:r>
              <a:rPr lang="en-US" sz="2900" b="1" dirty="0"/>
              <a:t>How?</a:t>
            </a:r>
          </a:p>
          <a:p>
            <a:r>
              <a:rPr lang="en-US" sz="2900" dirty="0"/>
              <a:t>Ensure machines are asked questions about what they read in document.</a:t>
            </a:r>
            <a:br>
              <a:rPr lang="en-US" sz="2900" dirty="0"/>
            </a:br>
            <a:r>
              <a:rPr lang="en-US" sz="2900" dirty="0"/>
              <a:t>   </a:t>
            </a:r>
          </a:p>
          <a:p>
            <a:pPr marL="0" indent="0">
              <a:buNone/>
            </a:pPr>
            <a:r>
              <a:rPr lang="en-US" sz="2900" b="1" dirty="0"/>
              <a:t>Why?</a:t>
            </a:r>
          </a:p>
          <a:p>
            <a:r>
              <a:rPr lang="en-US" sz="2900" dirty="0"/>
              <a:t>Lack of big datasets for training and the difficulty in creating flexible models that adapt well to various document structures.</a:t>
            </a:r>
            <a:br>
              <a:rPr lang="en-US" sz="2900" dirty="0"/>
            </a:br>
            <a:endParaRPr lang="en-US" sz="2900" dirty="0"/>
          </a:p>
          <a:p>
            <a:pPr marL="0" indent="0">
              <a:buNone/>
            </a:pPr>
            <a:r>
              <a:rPr lang="en-US" sz="2900" b="1" dirty="0"/>
              <a:t>Previous researchers approach</a:t>
            </a:r>
          </a:p>
          <a:p>
            <a:r>
              <a:rPr lang="en-US" sz="2900" dirty="0"/>
              <a:t>Created artificial stories and questions to generate training data.</a:t>
            </a:r>
            <a:br>
              <a:rPr lang="en-US" sz="2900" dirty="0"/>
            </a:br>
            <a:endParaRPr lang="en-US" sz="2900" dirty="0"/>
          </a:p>
          <a:p>
            <a:pPr marL="0" indent="0">
              <a:buNone/>
            </a:pPr>
            <a:r>
              <a:rPr lang="en-US" sz="2900" b="1" dirty="0"/>
              <a:t>Challenge</a:t>
            </a:r>
          </a:p>
          <a:p>
            <a:r>
              <a:rPr lang="en-US" sz="2900" dirty="0"/>
              <a:t>Doesn't always work well when applied to real-world situations.</a:t>
            </a:r>
          </a:p>
          <a:p>
            <a:r>
              <a:rPr lang="en-US" sz="2900" dirty="0"/>
              <a:t>Falls short in capturing the complexity, richness, and noise of real language.</a:t>
            </a:r>
          </a:p>
          <a:p>
            <a:endParaRPr lang="en-US" dirty="0"/>
          </a:p>
        </p:txBody>
      </p:sp>
      <p:sp>
        <p:nvSpPr>
          <p:cNvPr id="4" name="Date Placeholder 3">
            <a:extLst>
              <a:ext uri="{FF2B5EF4-FFF2-40B4-BE49-F238E27FC236}">
                <a16:creationId xmlns:a16="http://schemas.microsoft.com/office/drawing/2014/main" id="{890B17BD-7A18-58C3-A7F3-5DA7DE4520C6}"/>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622614A9-7105-D8CC-C446-E26BD18861E0}"/>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AFEBF53-6FEA-2556-7D90-FFFBA0D4C4CA}"/>
              </a:ext>
            </a:extLst>
          </p:cNvPr>
          <p:cNvSpPr>
            <a:spLocks noGrp="1"/>
          </p:cNvSpPr>
          <p:nvPr>
            <p:ph type="sldNum" sz="quarter" idx="12"/>
          </p:nvPr>
        </p:nvSpPr>
        <p:spPr/>
        <p:txBody>
          <a:bodyPr/>
          <a:lstStyle/>
          <a:p>
            <a:fld id="{D4F24A5E-B0D2-394D-9970-9AE06BCB59C1}" type="slidenum">
              <a:rPr lang="en-US" smtClean="0"/>
              <a:t>43</a:t>
            </a:fld>
            <a:endParaRPr lang="en-US"/>
          </a:p>
        </p:txBody>
      </p:sp>
    </p:spTree>
    <p:extLst>
      <p:ext uri="{BB962C8B-B14F-4D97-AF65-F5344CB8AC3E}">
        <p14:creationId xmlns:p14="http://schemas.microsoft.com/office/powerpoint/2010/main" val="17734110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9A890-179F-B5B4-3B16-B1867F9EF824}"/>
              </a:ext>
            </a:extLst>
          </p:cNvPr>
          <p:cNvSpPr>
            <a:spLocks noGrp="1"/>
          </p:cNvSpPr>
          <p:nvPr>
            <p:ph type="title"/>
          </p:nvPr>
        </p:nvSpPr>
        <p:spPr>
          <a:xfrm>
            <a:off x="838200" y="144261"/>
            <a:ext cx="10515600" cy="902162"/>
          </a:xfrm>
        </p:spPr>
        <p:txBody>
          <a:bodyPr/>
          <a:lstStyle/>
          <a:p>
            <a:r>
              <a:rPr lang="en-US" dirty="0"/>
              <a:t>Proposed Solution</a:t>
            </a:r>
          </a:p>
        </p:txBody>
      </p:sp>
      <p:sp>
        <p:nvSpPr>
          <p:cNvPr id="3" name="Content Placeholder 2">
            <a:extLst>
              <a:ext uri="{FF2B5EF4-FFF2-40B4-BE49-F238E27FC236}">
                <a16:creationId xmlns:a16="http://schemas.microsoft.com/office/drawing/2014/main" id="{7FF3AD66-3EB1-3917-F52A-6525FE99FBDA}"/>
              </a:ext>
            </a:extLst>
          </p:cNvPr>
          <p:cNvSpPr>
            <a:spLocks noGrp="1"/>
          </p:cNvSpPr>
          <p:nvPr>
            <p:ph idx="1"/>
          </p:nvPr>
        </p:nvSpPr>
        <p:spPr/>
        <p:txBody>
          <a:bodyPr>
            <a:normAutofit/>
          </a:bodyPr>
          <a:lstStyle/>
          <a:p>
            <a:pPr marL="0" indent="0">
              <a:buNone/>
            </a:pPr>
            <a:r>
              <a:rPr lang="en-US" sz="2000" b="1" dirty="0"/>
              <a:t>Solution</a:t>
            </a:r>
          </a:p>
          <a:p>
            <a:r>
              <a:rPr lang="en-US" sz="2000" dirty="0"/>
              <a:t>Built a real training dataset. </a:t>
            </a:r>
          </a:p>
          <a:p>
            <a:pPr marL="0" indent="0">
              <a:buNone/>
            </a:pPr>
            <a:br>
              <a:rPr lang="en-US" sz="2000" b="1" dirty="0"/>
            </a:br>
            <a:r>
              <a:rPr lang="en-US" sz="2000" b="1" dirty="0"/>
              <a:t>How?</a:t>
            </a:r>
          </a:p>
          <a:p>
            <a:r>
              <a:rPr lang="en-US" sz="2000" dirty="0"/>
              <a:t>Converted sentences and documents into context, query, and answer sets.</a:t>
            </a:r>
          </a:p>
          <a:p>
            <a:pPr marL="0" indent="0">
              <a:buNone/>
            </a:pPr>
            <a:endParaRPr lang="en-US" sz="2000" dirty="0"/>
          </a:p>
          <a:p>
            <a:pPr marL="0" indent="0">
              <a:buNone/>
            </a:pPr>
            <a:r>
              <a:rPr lang="en-US" sz="2000" b="1" dirty="0"/>
              <a:t>Data Collection:</a:t>
            </a:r>
          </a:p>
          <a:p>
            <a:r>
              <a:rPr lang="en-US" sz="2000" dirty="0"/>
              <a:t>Collected two million real news stories and associated questions.</a:t>
            </a:r>
          </a:p>
          <a:p>
            <a:pPr marL="0" indent="0">
              <a:buNone/>
            </a:pPr>
            <a:br>
              <a:rPr lang="en-US" sz="2000" dirty="0"/>
            </a:br>
            <a:r>
              <a:rPr lang="en-US" sz="2000" b="1" dirty="0"/>
              <a:t>Source:</a:t>
            </a:r>
          </a:p>
          <a:p>
            <a:r>
              <a:rPr lang="en-US" sz="2000" dirty="0"/>
              <a:t>CNN and Daily Mail websites.</a:t>
            </a:r>
          </a:p>
        </p:txBody>
      </p:sp>
      <p:sp>
        <p:nvSpPr>
          <p:cNvPr id="4" name="Date Placeholder 3">
            <a:extLst>
              <a:ext uri="{FF2B5EF4-FFF2-40B4-BE49-F238E27FC236}">
                <a16:creationId xmlns:a16="http://schemas.microsoft.com/office/drawing/2014/main" id="{7D1B5D3B-AFE0-978C-FB8E-4A29A2F62D3D}"/>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F61067FC-7280-9237-B0F9-AFEC4304902C}"/>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4C12F2C1-B4CD-7B11-C381-826E635DEBCC}"/>
              </a:ext>
            </a:extLst>
          </p:cNvPr>
          <p:cNvSpPr>
            <a:spLocks noGrp="1"/>
          </p:cNvSpPr>
          <p:nvPr>
            <p:ph type="sldNum" sz="quarter" idx="12"/>
          </p:nvPr>
        </p:nvSpPr>
        <p:spPr/>
        <p:txBody>
          <a:bodyPr/>
          <a:lstStyle/>
          <a:p>
            <a:fld id="{D4F24A5E-B0D2-394D-9970-9AE06BCB59C1}" type="slidenum">
              <a:rPr lang="en-US" smtClean="0"/>
              <a:t>44</a:t>
            </a:fld>
            <a:endParaRPr lang="en-US"/>
          </a:p>
        </p:txBody>
      </p:sp>
    </p:spTree>
    <p:extLst>
      <p:ext uri="{BB962C8B-B14F-4D97-AF65-F5344CB8AC3E}">
        <p14:creationId xmlns:p14="http://schemas.microsoft.com/office/powerpoint/2010/main" val="37179903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F15C7-BE8C-71C5-DDE5-9AC682753992}"/>
              </a:ext>
            </a:extLst>
          </p:cNvPr>
          <p:cNvSpPr>
            <a:spLocks noGrp="1"/>
          </p:cNvSpPr>
          <p:nvPr>
            <p:ph type="title"/>
          </p:nvPr>
        </p:nvSpPr>
        <p:spPr>
          <a:xfrm>
            <a:off x="838200" y="157140"/>
            <a:ext cx="10515600" cy="902162"/>
          </a:xfrm>
        </p:spPr>
        <p:txBody>
          <a:bodyPr>
            <a:normAutofit/>
          </a:bodyPr>
          <a:lstStyle/>
          <a:p>
            <a:r>
              <a:rPr lang="en-US" dirty="0"/>
              <a:t>Baseline Models</a:t>
            </a:r>
          </a:p>
        </p:txBody>
      </p:sp>
      <p:sp>
        <p:nvSpPr>
          <p:cNvPr id="3" name="Content Placeholder 2">
            <a:extLst>
              <a:ext uri="{FF2B5EF4-FFF2-40B4-BE49-F238E27FC236}">
                <a16:creationId xmlns:a16="http://schemas.microsoft.com/office/drawing/2014/main" id="{07FC5956-7B9E-8A95-1FAA-61110F3FE2E0}"/>
              </a:ext>
            </a:extLst>
          </p:cNvPr>
          <p:cNvSpPr>
            <a:spLocks noGrp="1"/>
          </p:cNvSpPr>
          <p:nvPr>
            <p:ph idx="1"/>
          </p:nvPr>
        </p:nvSpPr>
        <p:spPr/>
        <p:txBody>
          <a:bodyPr/>
          <a:lstStyle/>
          <a:p>
            <a:pPr marL="0" indent="0">
              <a:buNone/>
            </a:pPr>
            <a:r>
              <a:rPr lang="en-US" sz="2000" b="1" dirty="0"/>
              <a:t>Majority Baseline: </a:t>
            </a:r>
            <a:r>
              <a:rPr lang="en-US" sz="2000" dirty="0"/>
              <a:t>Pick the most common entity in the document.</a:t>
            </a:r>
          </a:p>
          <a:p>
            <a:pPr marL="0" indent="0">
              <a:buNone/>
            </a:pPr>
            <a:br>
              <a:rPr lang="en-US" sz="2000" dirty="0"/>
            </a:br>
            <a:r>
              <a:rPr lang="en-US" sz="2000" b="1" dirty="0"/>
              <a:t>Exclusive Majority: </a:t>
            </a:r>
            <a:r>
              <a:rPr lang="en-US" sz="2000" dirty="0"/>
              <a:t>Pick the most common entity in the document but not in the query.</a:t>
            </a:r>
          </a:p>
          <a:p>
            <a:pPr marL="0" indent="0">
              <a:buNone/>
            </a:pPr>
            <a:endParaRPr lang="en-US" dirty="0"/>
          </a:p>
        </p:txBody>
      </p:sp>
      <p:sp>
        <p:nvSpPr>
          <p:cNvPr id="4" name="Date Placeholder 3">
            <a:extLst>
              <a:ext uri="{FF2B5EF4-FFF2-40B4-BE49-F238E27FC236}">
                <a16:creationId xmlns:a16="http://schemas.microsoft.com/office/drawing/2014/main" id="{4776A072-3921-6CD0-D72B-1AEDF9D289E2}"/>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6CB388D9-BE62-D935-5AEF-309DEC49F9B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F5FE90E3-FA81-B77D-6F7B-EA4CF56FEA1D}"/>
              </a:ext>
            </a:extLst>
          </p:cNvPr>
          <p:cNvSpPr>
            <a:spLocks noGrp="1"/>
          </p:cNvSpPr>
          <p:nvPr>
            <p:ph type="sldNum" sz="quarter" idx="12"/>
          </p:nvPr>
        </p:nvSpPr>
        <p:spPr/>
        <p:txBody>
          <a:bodyPr/>
          <a:lstStyle/>
          <a:p>
            <a:fld id="{D4F24A5E-B0D2-394D-9970-9AE06BCB59C1}" type="slidenum">
              <a:rPr lang="en-US" smtClean="0"/>
              <a:t>45</a:t>
            </a:fld>
            <a:endParaRPr lang="en-US"/>
          </a:p>
        </p:txBody>
      </p:sp>
    </p:spTree>
    <p:extLst>
      <p:ext uri="{BB962C8B-B14F-4D97-AF65-F5344CB8AC3E}">
        <p14:creationId xmlns:p14="http://schemas.microsoft.com/office/powerpoint/2010/main" val="1104843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CAFBE-7F0A-025E-421A-0F7D20EB697A}"/>
              </a:ext>
            </a:extLst>
          </p:cNvPr>
          <p:cNvSpPr>
            <a:spLocks noGrp="1"/>
          </p:cNvSpPr>
          <p:nvPr>
            <p:ph type="title"/>
          </p:nvPr>
        </p:nvSpPr>
        <p:spPr>
          <a:xfrm>
            <a:off x="838200" y="186816"/>
            <a:ext cx="10515600" cy="902162"/>
          </a:xfrm>
        </p:spPr>
        <p:txBody>
          <a:bodyPr>
            <a:normAutofit/>
          </a:bodyPr>
          <a:lstStyle/>
          <a:p>
            <a:r>
              <a:rPr lang="en-US" dirty="0"/>
              <a:t>Deep Learning Models </a:t>
            </a:r>
          </a:p>
        </p:txBody>
      </p:sp>
      <p:sp>
        <p:nvSpPr>
          <p:cNvPr id="3" name="Content Placeholder 2">
            <a:extLst>
              <a:ext uri="{FF2B5EF4-FFF2-40B4-BE49-F238E27FC236}">
                <a16:creationId xmlns:a16="http://schemas.microsoft.com/office/drawing/2014/main" id="{DB690E2F-02CA-B6EE-77BA-2D197F0E2F42}"/>
              </a:ext>
            </a:extLst>
          </p:cNvPr>
          <p:cNvSpPr>
            <a:spLocks noGrp="1"/>
          </p:cNvSpPr>
          <p:nvPr>
            <p:ph idx="1"/>
          </p:nvPr>
        </p:nvSpPr>
        <p:spPr/>
        <p:txBody>
          <a:bodyPr/>
          <a:lstStyle/>
          <a:p>
            <a:pPr marL="0" indent="0" rtl="0">
              <a:spcBef>
                <a:spcPts val="0"/>
              </a:spcBef>
              <a:spcAft>
                <a:spcPts val="0"/>
              </a:spcAft>
              <a:buNone/>
            </a:pPr>
            <a:r>
              <a:rPr lang="en-US" sz="2000" b="1" i="0" u="none" strike="noStrike" dirty="0">
                <a:solidFill>
                  <a:srgbClr val="374151"/>
                </a:solidFill>
                <a:effectLst/>
              </a:rPr>
              <a:t>Used Deep Learning models with Attention Mechanisms</a:t>
            </a:r>
            <a:endParaRPr lang="en-US" sz="2000" b="0" dirty="0">
              <a:effectLst/>
            </a:endParaRPr>
          </a:p>
          <a:p>
            <a:pPr marL="0" indent="0" rtl="0">
              <a:spcBef>
                <a:spcPts val="0"/>
              </a:spcBef>
              <a:spcAft>
                <a:spcPts val="0"/>
              </a:spcAft>
              <a:buNone/>
            </a:pPr>
            <a:br>
              <a:rPr lang="en-US" sz="2000" b="0" dirty="0">
                <a:effectLst/>
              </a:rPr>
            </a:br>
            <a:r>
              <a:rPr lang="en-US" sz="2000" b="1" i="0" u="none" strike="noStrike" dirty="0">
                <a:solidFill>
                  <a:srgbClr val="374151"/>
                </a:solidFill>
                <a:effectLst/>
              </a:rPr>
              <a:t>How?</a:t>
            </a:r>
            <a:endParaRPr lang="en-US" sz="2000" b="0" dirty="0">
              <a:effectLst/>
            </a:endParaRPr>
          </a:p>
          <a:p>
            <a:pPr fontAlgn="base">
              <a:spcBef>
                <a:spcPts val="0"/>
              </a:spcBef>
            </a:pPr>
            <a:r>
              <a:rPr lang="en-US" sz="2000" b="0" i="0" u="none" strike="noStrike" dirty="0">
                <a:solidFill>
                  <a:srgbClr val="374151"/>
                </a:solidFill>
                <a:effectLst/>
              </a:rPr>
              <a:t>Models pay attention to specific parts of a document when answering a question.</a:t>
            </a:r>
            <a:br>
              <a:rPr lang="en-US" sz="2000" b="0" i="0" u="none" strike="noStrike" dirty="0">
                <a:solidFill>
                  <a:srgbClr val="374151"/>
                </a:solidFill>
                <a:effectLst/>
              </a:rPr>
            </a:br>
            <a:endParaRPr lang="en-US" sz="2000" b="0" i="0" u="none" strike="noStrike" dirty="0">
              <a:solidFill>
                <a:srgbClr val="374151"/>
              </a:solidFill>
              <a:effectLst/>
            </a:endParaRPr>
          </a:p>
          <a:p>
            <a:pPr marL="0" indent="0" fontAlgn="base">
              <a:spcBef>
                <a:spcPts val="0"/>
              </a:spcBef>
              <a:buNone/>
            </a:pPr>
            <a:r>
              <a:rPr lang="en-US" sz="2000" b="1" i="0" u="none" strike="noStrike" dirty="0">
                <a:solidFill>
                  <a:srgbClr val="374151"/>
                </a:solidFill>
                <a:effectLst/>
              </a:rPr>
              <a:t>Comparison: Neural Models vs. Traditional Methods:</a:t>
            </a:r>
          </a:p>
          <a:p>
            <a:pPr fontAlgn="base">
              <a:spcBef>
                <a:spcPts val="0"/>
              </a:spcBef>
            </a:pPr>
            <a:r>
              <a:rPr lang="en-US" sz="2000" b="0" i="0" u="none" strike="noStrike" dirty="0">
                <a:solidFill>
                  <a:srgbClr val="374151"/>
                </a:solidFill>
                <a:effectLst/>
              </a:rPr>
              <a:t>Neural models performed better </a:t>
            </a:r>
          </a:p>
          <a:p>
            <a:pPr fontAlgn="base">
              <a:spcBef>
                <a:spcPts val="0"/>
              </a:spcBef>
            </a:pPr>
            <a:r>
              <a:rPr lang="en-US" sz="2000" b="0" i="0" u="none" strike="noStrike" dirty="0">
                <a:solidFill>
                  <a:srgbClr val="374151"/>
                </a:solidFill>
                <a:effectLst/>
              </a:rPr>
              <a:t>Does not need specific information about how the document or question is structured.</a:t>
            </a:r>
          </a:p>
          <a:p>
            <a:pPr fontAlgn="base">
              <a:spcBef>
                <a:spcPts val="0"/>
              </a:spcBef>
            </a:pPr>
            <a:endParaRPr lang="en-US" sz="2000" b="0" i="0" u="none" strike="noStrike" dirty="0">
              <a:solidFill>
                <a:srgbClr val="374151"/>
              </a:solidFill>
              <a:effectLst/>
            </a:endParaRPr>
          </a:p>
        </p:txBody>
      </p:sp>
      <p:sp>
        <p:nvSpPr>
          <p:cNvPr id="4" name="Date Placeholder 3">
            <a:extLst>
              <a:ext uri="{FF2B5EF4-FFF2-40B4-BE49-F238E27FC236}">
                <a16:creationId xmlns:a16="http://schemas.microsoft.com/office/drawing/2014/main" id="{CFD2149A-CB70-707A-1C1A-F384F2FFAA2B}"/>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25C7DFBF-2D52-19C1-BC6E-5F7085B8A6A0}"/>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40830D06-DBDC-943E-5FE1-46C4301F0AC9}"/>
              </a:ext>
            </a:extLst>
          </p:cNvPr>
          <p:cNvSpPr>
            <a:spLocks noGrp="1"/>
          </p:cNvSpPr>
          <p:nvPr>
            <p:ph type="sldNum" sz="quarter" idx="12"/>
          </p:nvPr>
        </p:nvSpPr>
        <p:spPr/>
        <p:txBody>
          <a:bodyPr/>
          <a:lstStyle/>
          <a:p>
            <a:fld id="{D4F24A5E-B0D2-394D-9970-9AE06BCB59C1}" type="slidenum">
              <a:rPr lang="en-US" smtClean="0"/>
              <a:t>46</a:t>
            </a:fld>
            <a:endParaRPr lang="en-US"/>
          </a:p>
        </p:txBody>
      </p:sp>
    </p:spTree>
    <p:extLst>
      <p:ext uri="{BB962C8B-B14F-4D97-AF65-F5344CB8AC3E}">
        <p14:creationId xmlns:p14="http://schemas.microsoft.com/office/powerpoint/2010/main" val="30243708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7401A-A00F-030B-E58F-C87B60D7AAB5}"/>
              </a:ext>
            </a:extLst>
          </p:cNvPr>
          <p:cNvSpPr>
            <a:spLocks noGrp="1"/>
          </p:cNvSpPr>
          <p:nvPr>
            <p:ph type="title"/>
          </p:nvPr>
        </p:nvSpPr>
        <p:spPr>
          <a:xfrm>
            <a:off x="838200" y="136525"/>
            <a:ext cx="10515600" cy="902162"/>
          </a:xfrm>
        </p:spPr>
        <p:txBody>
          <a:bodyPr>
            <a:normAutofit/>
          </a:bodyPr>
          <a:lstStyle/>
          <a:p>
            <a:r>
              <a:rPr lang="en-US" dirty="0"/>
              <a:t>Traditional NLP Approaches:</a:t>
            </a:r>
          </a:p>
        </p:txBody>
      </p:sp>
      <p:sp>
        <p:nvSpPr>
          <p:cNvPr id="3" name="Content Placeholder 2">
            <a:extLst>
              <a:ext uri="{FF2B5EF4-FFF2-40B4-BE49-F238E27FC236}">
                <a16:creationId xmlns:a16="http://schemas.microsoft.com/office/drawing/2014/main" id="{5F7F0667-1C51-773B-798D-C237E1AE7B77}"/>
              </a:ext>
            </a:extLst>
          </p:cNvPr>
          <p:cNvSpPr>
            <a:spLocks noGrp="1"/>
          </p:cNvSpPr>
          <p:nvPr>
            <p:ph idx="1"/>
          </p:nvPr>
        </p:nvSpPr>
        <p:spPr/>
        <p:txBody>
          <a:bodyPr/>
          <a:lstStyle/>
          <a:p>
            <a:pPr marL="0" indent="0">
              <a:buNone/>
            </a:pPr>
            <a:r>
              <a:rPr lang="en-US" sz="2000" dirty="0"/>
              <a:t>Rely on symbolic matching or rule-based systems.</a:t>
            </a:r>
          </a:p>
          <a:p>
            <a:pPr marL="0" indent="0">
              <a:buNone/>
            </a:pPr>
            <a:br>
              <a:rPr lang="en-US" sz="2000" b="1" dirty="0"/>
            </a:br>
            <a:r>
              <a:rPr lang="en-US" sz="2000" b="1" dirty="0"/>
              <a:t>Two symbolic matching models were used:  </a:t>
            </a:r>
          </a:p>
          <a:p>
            <a:r>
              <a:rPr lang="en-US" sz="2000" dirty="0"/>
              <a:t>Frame-Semantic Parsing.</a:t>
            </a:r>
          </a:p>
          <a:p>
            <a:r>
              <a:rPr lang="en-US" sz="2000" dirty="0"/>
              <a:t>Word Distance Benchmark.</a:t>
            </a:r>
          </a:p>
          <a:p>
            <a:pPr marL="0" indent="0">
              <a:buNone/>
            </a:pPr>
            <a:br>
              <a:rPr lang="en-US" dirty="0"/>
            </a:br>
            <a:endParaRPr lang="en-US" dirty="0"/>
          </a:p>
        </p:txBody>
      </p:sp>
      <p:sp>
        <p:nvSpPr>
          <p:cNvPr id="4" name="Date Placeholder 3">
            <a:extLst>
              <a:ext uri="{FF2B5EF4-FFF2-40B4-BE49-F238E27FC236}">
                <a16:creationId xmlns:a16="http://schemas.microsoft.com/office/drawing/2014/main" id="{38712B95-7CCC-C452-274A-F7F74CAD593F}"/>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96D12900-5144-2667-A299-A8016D778EF3}"/>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B439149-22E2-E153-35AB-1B674690221B}"/>
              </a:ext>
            </a:extLst>
          </p:cNvPr>
          <p:cNvSpPr>
            <a:spLocks noGrp="1"/>
          </p:cNvSpPr>
          <p:nvPr>
            <p:ph type="sldNum" sz="quarter" idx="12"/>
          </p:nvPr>
        </p:nvSpPr>
        <p:spPr/>
        <p:txBody>
          <a:bodyPr/>
          <a:lstStyle/>
          <a:p>
            <a:fld id="{D4F24A5E-B0D2-394D-9970-9AE06BCB59C1}" type="slidenum">
              <a:rPr lang="en-US" smtClean="0"/>
              <a:t>47</a:t>
            </a:fld>
            <a:endParaRPr lang="en-US"/>
          </a:p>
        </p:txBody>
      </p:sp>
    </p:spTree>
    <p:extLst>
      <p:ext uri="{BB962C8B-B14F-4D97-AF65-F5344CB8AC3E}">
        <p14:creationId xmlns:p14="http://schemas.microsoft.com/office/powerpoint/2010/main" val="8357123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28952-82C0-CDF6-C23B-BFE6A1197AFD}"/>
              </a:ext>
            </a:extLst>
          </p:cNvPr>
          <p:cNvSpPr>
            <a:spLocks noGrp="1"/>
          </p:cNvSpPr>
          <p:nvPr>
            <p:ph type="title"/>
          </p:nvPr>
        </p:nvSpPr>
        <p:spPr/>
        <p:txBody>
          <a:bodyPr>
            <a:normAutofit/>
          </a:bodyPr>
          <a:lstStyle/>
          <a:p>
            <a:r>
              <a:rPr lang="en-US" dirty="0"/>
              <a:t>Frame-Semantic Parsing</a:t>
            </a:r>
          </a:p>
        </p:txBody>
      </p:sp>
      <p:sp>
        <p:nvSpPr>
          <p:cNvPr id="3" name="Content Placeholder 2">
            <a:extLst>
              <a:ext uri="{FF2B5EF4-FFF2-40B4-BE49-F238E27FC236}">
                <a16:creationId xmlns:a16="http://schemas.microsoft.com/office/drawing/2014/main" id="{4640E670-D4AD-3958-C70A-37697A29436E}"/>
              </a:ext>
            </a:extLst>
          </p:cNvPr>
          <p:cNvSpPr>
            <a:spLocks noGrp="1"/>
          </p:cNvSpPr>
          <p:nvPr>
            <p:ph idx="1"/>
          </p:nvPr>
        </p:nvSpPr>
        <p:spPr/>
        <p:txBody>
          <a:bodyPr>
            <a:normAutofit/>
          </a:bodyPr>
          <a:lstStyle/>
          <a:p>
            <a:r>
              <a:rPr lang="en-US" sz="2000" dirty="0"/>
              <a:t>Seeks to understand the meaning of sentences Identifies actions and and the entities involved.</a:t>
            </a:r>
          </a:p>
          <a:p>
            <a:r>
              <a:rPr lang="en-US" sz="2000" dirty="0"/>
              <a:t>Provides information about "who did what to whom."</a:t>
            </a:r>
            <a:br>
              <a:rPr lang="en-US" sz="2000" dirty="0"/>
            </a:br>
            <a:endParaRPr lang="en-US" sz="2000" dirty="0"/>
          </a:p>
          <a:p>
            <a:pPr marL="0" indent="0">
              <a:buNone/>
            </a:pPr>
            <a:r>
              <a:rPr lang="en-US" sz="2000" b="1" dirty="0"/>
              <a:t>Limitation</a:t>
            </a:r>
          </a:p>
          <a:p>
            <a:r>
              <a:rPr lang="en-US" sz="2000" dirty="0"/>
              <a:t>Difficulty in handling non-standard relations.</a:t>
            </a:r>
          </a:p>
          <a:p>
            <a:r>
              <a:rPr lang="en-US" sz="2000" dirty="0"/>
              <a:t>Difficulty handling queries that requires information scattered across multiple sentences.</a:t>
            </a:r>
          </a:p>
          <a:p>
            <a:pPr marL="0" indent="0">
              <a:buNone/>
            </a:pPr>
            <a:br>
              <a:rPr lang="en-US" dirty="0"/>
            </a:br>
            <a:endParaRPr lang="en-US" dirty="0"/>
          </a:p>
        </p:txBody>
      </p:sp>
      <p:sp>
        <p:nvSpPr>
          <p:cNvPr id="4" name="Date Placeholder 3">
            <a:extLst>
              <a:ext uri="{FF2B5EF4-FFF2-40B4-BE49-F238E27FC236}">
                <a16:creationId xmlns:a16="http://schemas.microsoft.com/office/drawing/2014/main" id="{DFBA8AC2-B871-4EC5-A2FF-5C0ADB19C8C4}"/>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DBC5688B-47EC-E655-2A42-791CE2705C4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BDE9B889-5C60-255C-3687-09A160F4BF7F}"/>
              </a:ext>
            </a:extLst>
          </p:cNvPr>
          <p:cNvSpPr>
            <a:spLocks noGrp="1"/>
          </p:cNvSpPr>
          <p:nvPr>
            <p:ph type="sldNum" sz="quarter" idx="12"/>
          </p:nvPr>
        </p:nvSpPr>
        <p:spPr/>
        <p:txBody>
          <a:bodyPr/>
          <a:lstStyle/>
          <a:p>
            <a:fld id="{D4F24A5E-B0D2-394D-9970-9AE06BCB59C1}" type="slidenum">
              <a:rPr lang="en-US" smtClean="0"/>
              <a:t>48</a:t>
            </a:fld>
            <a:endParaRPr lang="en-US"/>
          </a:p>
        </p:txBody>
      </p:sp>
    </p:spTree>
    <p:extLst>
      <p:ext uri="{BB962C8B-B14F-4D97-AF65-F5344CB8AC3E}">
        <p14:creationId xmlns:p14="http://schemas.microsoft.com/office/powerpoint/2010/main" val="7525177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741E4-7943-3DCE-E252-D0D9BB243D6C}"/>
              </a:ext>
            </a:extLst>
          </p:cNvPr>
          <p:cNvSpPr>
            <a:spLocks noGrp="1"/>
          </p:cNvSpPr>
          <p:nvPr>
            <p:ph type="title"/>
          </p:nvPr>
        </p:nvSpPr>
        <p:spPr/>
        <p:txBody>
          <a:bodyPr>
            <a:normAutofit/>
          </a:bodyPr>
          <a:lstStyle/>
          <a:p>
            <a:r>
              <a:rPr lang="en-US" dirty="0"/>
              <a:t>Word Distance Benchmark</a:t>
            </a:r>
          </a:p>
        </p:txBody>
      </p:sp>
      <p:sp>
        <p:nvSpPr>
          <p:cNvPr id="3" name="Content Placeholder 2">
            <a:extLst>
              <a:ext uri="{FF2B5EF4-FFF2-40B4-BE49-F238E27FC236}">
                <a16:creationId xmlns:a16="http://schemas.microsoft.com/office/drawing/2014/main" id="{4BF7F33C-EFA6-33C8-CF95-F6B040A84833}"/>
              </a:ext>
            </a:extLst>
          </p:cNvPr>
          <p:cNvSpPr>
            <a:spLocks noGrp="1"/>
          </p:cNvSpPr>
          <p:nvPr>
            <p:ph idx="1"/>
          </p:nvPr>
        </p:nvSpPr>
        <p:spPr/>
        <p:txBody>
          <a:bodyPr>
            <a:normAutofit/>
          </a:bodyPr>
          <a:lstStyle/>
          <a:p>
            <a:r>
              <a:rPr lang="en-US" sz="2000" dirty="0"/>
              <a:t>Measures how close words in a question are to words in a document. </a:t>
            </a:r>
          </a:p>
          <a:p>
            <a:r>
              <a:rPr lang="en-US" sz="2000" dirty="0"/>
              <a:t>Perfect for when questions and document content share a lot of similar words.</a:t>
            </a:r>
          </a:p>
          <a:p>
            <a:r>
              <a:rPr lang="en-US" sz="2000" dirty="0"/>
              <a:t>It's like finding the right pair of shoes in a closet – if they're close, it's a good match. </a:t>
            </a:r>
          </a:p>
          <a:p>
            <a:pPr marL="0" indent="0">
              <a:buNone/>
            </a:pPr>
            <a:br>
              <a:rPr lang="en-US" sz="2000" dirty="0"/>
            </a:br>
            <a:r>
              <a:rPr lang="en-US" sz="2000" b="1" dirty="0"/>
              <a:t>Limitation</a:t>
            </a:r>
          </a:p>
          <a:p>
            <a:pPr marL="0" indent="0">
              <a:buNone/>
            </a:pPr>
            <a:r>
              <a:rPr lang="en-US" sz="2000" dirty="0"/>
              <a:t>Struggles when dealing with complicated language structures.</a:t>
            </a:r>
            <a:br>
              <a:rPr lang="en-US" dirty="0"/>
            </a:br>
            <a:endParaRPr lang="en-US" dirty="0"/>
          </a:p>
        </p:txBody>
      </p:sp>
      <p:sp>
        <p:nvSpPr>
          <p:cNvPr id="4" name="Date Placeholder 3">
            <a:extLst>
              <a:ext uri="{FF2B5EF4-FFF2-40B4-BE49-F238E27FC236}">
                <a16:creationId xmlns:a16="http://schemas.microsoft.com/office/drawing/2014/main" id="{C69E51A5-4EE8-384D-65E7-7E8EA342978A}"/>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79AAD980-714C-AB9E-C608-1E4912CC5A0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936495AE-0E12-E4C6-AE1D-D048E58DB967}"/>
              </a:ext>
            </a:extLst>
          </p:cNvPr>
          <p:cNvSpPr>
            <a:spLocks noGrp="1"/>
          </p:cNvSpPr>
          <p:nvPr>
            <p:ph type="sldNum" sz="quarter" idx="12"/>
          </p:nvPr>
        </p:nvSpPr>
        <p:spPr/>
        <p:txBody>
          <a:bodyPr/>
          <a:lstStyle/>
          <a:p>
            <a:fld id="{D4F24A5E-B0D2-394D-9970-9AE06BCB59C1}" type="slidenum">
              <a:rPr lang="en-US" smtClean="0"/>
              <a:t>49</a:t>
            </a:fld>
            <a:endParaRPr lang="en-US"/>
          </a:p>
        </p:txBody>
      </p:sp>
    </p:spTree>
    <p:extLst>
      <p:ext uri="{BB962C8B-B14F-4D97-AF65-F5344CB8AC3E}">
        <p14:creationId xmlns:p14="http://schemas.microsoft.com/office/powerpoint/2010/main" val="1632574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13605-C97E-8E6E-0903-A3F0E66C6356}"/>
              </a:ext>
            </a:extLst>
          </p:cNvPr>
          <p:cNvSpPr>
            <a:spLocks noGrp="1"/>
          </p:cNvSpPr>
          <p:nvPr>
            <p:ph type="title"/>
          </p:nvPr>
        </p:nvSpPr>
        <p:spPr>
          <a:xfrm>
            <a:off x="838200" y="281606"/>
            <a:ext cx="10515600" cy="902162"/>
          </a:xfrm>
        </p:spPr>
        <p:txBody>
          <a:bodyPr/>
          <a:lstStyle/>
          <a:p>
            <a:r>
              <a:rPr lang="en-US" dirty="0"/>
              <a:t>NLP TASK</a:t>
            </a:r>
          </a:p>
        </p:txBody>
      </p:sp>
      <p:sp>
        <p:nvSpPr>
          <p:cNvPr id="3" name="Content Placeholder 2">
            <a:extLst>
              <a:ext uri="{FF2B5EF4-FFF2-40B4-BE49-F238E27FC236}">
                <a16:creationId xmlns:a16="http://schemas.microsoft.com/office/drawing/2014/main" id="{1B9764B3-0963-0F4F-4672-4F9E542E58EA}"/>
              </a:ext>
            </a:extLst>
          </p:cNvPr>
          <p:cNvSpPr>
            <a:spLocks noGrp="1"/>
          </p:cNvSpPr>
          <p:nvPr>
            <p:ph idx="1"/>
          </p:nvPr>
        </p:nvSpPr>
        <p:spPr>
          <a:xfrm>
            <a:off x="838200" y="1235572"/>
            <a:ext cx="2743201" cy="4916334"/>
          </a:xfrm>
        </p:spPr>
        <p:txBody>
          <a:bodyPr/>
          <a:lstStyle/>
          <a:p>
            <a:pPr marL="0" indent="0">
              <a:buNone/>
            </a:pPr>
            <a:r>
              <a:rPr lang="en-US" sz="2000" b="1" dirty="0"/>
              <a:t>Sentiment Analysis</a:t>
            </a:r>
          </a:p>
          <a:p>
            <a:pPr marL="0" indent="0">
              <a:buNone/>
            </a:pPr>
            <a:r>
              <a:rPr lang="en-US" sz="2000" dirty="0"/>
              <a:t>Determine the sentiment expressed in a piece of text (positive, negative, neutral).</a:t>
            </a:r>
            <a:br>
              <a:rPr lang="en-US" dirty="0"/>
            </a:br>
            <a:br>
              <a:rPr lang="en-US" dirty="0"/>
            </a:br>
            <a:endParaRPr lang="en-US" dirty="0"/>
          </a:p>
        </p:txBody>
      </p:sp>
      <p:sp>
        <p:nvSpPr>
          <p:cNvPr id="4" name="Date Placeholder 3">
            <a:extLst>
              <a:ext uri="{FF2B5EF4-FFF2-40B4-BE49-F238E27FC236}">
                <a16:creationId xmlns:a16="http://schemas.microsoft.com/office/drawing/2014/main" id="{0F32950F-CDD1-81EF-7754-93DB8C4D7799}"/>
              </a:ext>
            </a:extLst>
          </p:cNvPr>
          <p:cNvSpPr>
            <a:spLocks noGrp="1"/>
          </p:cNvSpPr>
          <p:nvPr>
            <p:ph type="dt" sz="half" idx="10"/>
          </p:nvPr>
        </p:nvSpPr>
        <p:spPr>
          <a:xfrm>
            <a:off x="880341" y="6393831"/>
            <a:ext cx="2743200" cy="365125"/>
          </a:xfrm>
        </p:spPr>
        <p:txBody>
          <a:bodyPr/>
          <a:lstStyle/>
          <a:p>
            <a:fld id="{251F351B-3C41-6C46-A5F1-3CA0D762442A}" type="datetime1">
              <a:rPr lang="en-CA" smtClean="0"/>
              <a:t>2024-01-29</a:t>
            </a:fld>
            <a:endParaRPr lang="en-US" dirty="0"/>
          </a:p>
        </p:txBody>
      </p:sp>
      <p:sp>
        <p:nvSpPr>
          <p:cNvPr id="5" name="Footer Placeholder 4">
            <a:extLst>
              <a:ext uri="{FF2B5EF4-FFF2-40B4-BE49-F238E27FC236}">
                <a16:creationId xmlns:a16="http://schemas.microsoft.com/office/drawing/2014/main" id="{4BB2B1A0-2556-1A7C-7AF4-83873978145C}"/>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F8F25750-2DDD-E452-1C47-644E2F26ADF3}"/>
              </a:ext>
            </a:extLst>
          </p:cNvPr>
          <p:cNvSpPr>
            <a:spLocks noGrp="1"/>
          </p:cNvSpPr>
          <p:nvPr>
            <p:ph type="sldNum" sz="quarter" idx="12"/>
          </p:nvPr>
        </p:nvSpPr>
        <p:spPr/>
        <p:txBody>
          <a:bodyPr/>
          <a:lstStyle/>
          <a:p>
            <a:fld id="{D4F24A5E-B0D2-394D-9970-9AE06BCB59C1}" type="slidenum">
              <a:rPr lang="en-US" smtClean="0"/>
              <a:t>5</a:t>
            </a:fld>
            <a:endParaRPr lang="en-US"/>
          </a:p>
        </p:txBody>
      </p:sp>
      <p:pic>
        <p:nvPicPr>
          <p:cNvPr id="7170" name="Picture 2">
            <a:extLst>
              <a:ext uri="{FF2B5EF4-FFF2-40B4-BE49-F238E27FC236}">
                <a16:creationId xmlns:a16="http://schemas.microsoft.com/office/drawing/2014/main" id="{0B990CB9-5F49-D1B9-7192-B0829F9FEA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2141" y="1091331"/>
            <a:ext cx="6649604" cy="5766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9705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9DF5F-656B-56A4-0751-B303552ABCB7}"/>
              </a:ext>
            </a:extLst>
          </p:cNvPr>
          <p:cNvSpPr>
            <a:spLocks noGrp="1"/>
          </p:cNvSpPr>
          <p:nvPr>
            <p:ph type="title"/>
          </p:nvPr>
        </p:nvSpPr>
        <p:spPr/>
        <p:txBody>
          <a:bodyPr>
            <a:normAutofit/>
          </a:bodyPr>
          <a:lstStyle/>
          <a:p>
            <a:r>
              <a:rPr lang="en-US" dirty="0"/>
              <a:t>Neural Network Models</a:t>
            </a:r>
          </a:p>
        </p:txBody>
      </p:sp>
      <p:sp>
        <p:nvSpPr>
          <p:cNvPr id="3" name="Content Placeholder 2">
            <a:extLst>
              <a:ext uri="{FF2B5EF4-FFF2-40B4-BE49-F238E27FC236}">
                <a16:creationId xmlns:a16="http://schemas.microsoft.com/office/drawing/2014/main" id="{627F4A75-2673-C732-F2A3-CC9ED682F1A9}"/>
              </a:ext>
            </a:extLst>
          </p:cNvPr>
          <p:cNvSpPr>
            <a:spLocks noGrp="1"/>
          </p:cNvSpPr>
          <p:nvPr>
            <p:ph idx="1"/>
          </p:nvPr>
        </p:nvSpPr>
        <p:spPr/>
        <p:txBody>
          <a:bodyPr>
            <a:normAutofit/>
          </a:bodyPr>
          <a:lstStyle/>
          <a:p>
            <a:r>
              <a:rPr lang="en-US" sz="2000" dirty="0"/>
              <a:t>Emulates how the human brain processes information. </a:t>
            </a:r>
          </a:p>
          <a:p>
            <a:r>
              <a:rPr lang="en-US" sz="2000" dirty="0"/>
              <a:t>Learn patterns and relationships within vast amounts of text data, enabling them to understand and respond to questions about the content. </a:t>
            </a:r>
          </a:p>
          <a:p>
            <a:pPr marL="0" indent="0">
              <a:buNone/>
            </a:pPr>
            <a:br>
              <a:rPr lang="en-US" sz="2000" b="1" dirty="0"/>
            </a:br>
            <a:r>
              <a:rPr lang="en-US" sz="2000" b="1" dirty="0"/>
              <a:t>Three key models stand out:</a:t>
            </a:r>
          </a:p>
          <a:p>
            <a:r>
              <a:rPr lang="en-US" sz="2000" dirty="0"/>
              <a:t>Deep LSTM Reader</a:t>
            </a:r>
          </a:p>
          <a:p>
            <a:r>
              <a:rPr lang="en-US" sz="2000" dirty="0"/>
              <a:t>Attentive Reader</a:t>
            </a:r>
          </a:p>
          <a:p>
            <a:r>
              <a:rPr lang="en-US" sz="2000" dirty="0"/>
              <a:t>Impatient Reader</a:t>
            </a:r>
          </a:p>
          <a:p>
            <a:pPr marL="0" indent="0">
              <a:buNone/>
            </a:pPr>
            <a:endParaRPr lang="en-US" dirty="0"/>
          </a:p>
        </p:txBody>
      </p:sp>
      <p:sp>
        <p:nvSpPr>
          <p:cNvPr id="4" name="Date Placeholder 3">
            <a:extLst>
              <a:ext uri="{FF2B5EF4-FFF2-40B4-BE49-F238E27FC236}">
                <a16:creationId xmlns:a16="http://schemas.microsoft.com/office/drawing/2014/main" id="{58B85A50-4D97-F758-3876-42863218ECFB}"/>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AFB1D8F3-6014-19C9-D614-A6A5073B064B}"/>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DACD9DB1-8859-B704-8645-A3DF38D89BC7}"/>
              </a:ext>
            </a:extLst>
          </p:cNvPr>
          <p:cNvSpPr>
            <a:spLocks noGrp="1"/>
          </p:cNvSpPr>
          <p:nvPr>
            <p:ph type="sldNum" sz="quarter" idx="12"/>
          </p:nvPr>
        </p:nvSpPr>
        <p:spPr/>
        <p:txBody>
          <a:bodyPr/>
          <a:lstStyle/>
          <a:p>
            <a:fld id="{D4F24A5E-B0D2-394D-9970-9AE06BCB59C1}" type="slidenum">
              <a:rPr lang="en-US" smtClean="0"/>
              <a:t>50</a:t>
            </a:fld>
            <a:endParaRPr lang="en-US"/>
          </a:p>
        </p:txBody>
      </p:sp>
    </p:spTree>
    <p:extLst>
      <p:ext uri="{BB962C8B-B14F-4D97-AF65-F5344CB8AC3E}">
        <p14:creationId xmlns:p14="http://schemas.microsoft.com/office/powerpoint/2010/main" val="14355465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FD4D3-E03C-5073-853C-A1315A98B715}"/>
              </a:ext>
            </a:extLst>
          </p:cNvPr>
          <p:cNvSpPr>
            <a:spLocks noGrp="1"/>
          </p:cNvSpPr>
          <p:nvPr>
            <p:ph type="title"/>
          </p:nvPr>
        </p:nvSpPr>
        <p:spPr/>
        <p:txBody>
          <a:bodyPr>
            <a:normAutofit/>
          </a:bodyPr>
          <a:lstStyle/>
          <a:p>
            <a:r>
              <a:rPr lang="en-US" dirty="0"/>
              <a:t>Deep LSTM Reader</a:t>
            </a:r>
          </a:p>
        </p:txBody>
      </p:sp>
      <p:sp>
        <p:nvSpPr>
          <p:cNvPr id="3" name="Content Placeholder 2">
            <a:extLst>
              <a:ext uri="{FF2B5EF4-FFF2-40B4-BE49-F238E27FC236}">
                <a16:creationId xmlns:a16="http://schemas.microsoft.com/office/drawing/2014/main" id="{06B739E4-B99F-7FB6-7CF7-B1B1A1262F12}"/>
              </a:ext>
            </a:extLst>
          </p:cNvPr>
          <p:cNvSpPr>
            <a:spLocks noGrp="1"/>
          </p:cNvSpPr>
          <p:nvPr>
            <p:ph idx="1"/>
          </p:nvPr>
        </p:nvSpPr>
        <p:spPr>
          <a:xfrm>
            <a:off x="838200" y="1260629"/>
            <a:ext cx="6809509" cy="2168371"/>
          </a:xfrm>
        </p:spPr>
        <p:txBody>
          <a:bodyPr/>
          <a:lstStyle/>
          <a:p>
            <a:r>
              <a:rPr lang="en-US" sz="2000" dirty="0"/>
              <a:t>Uses Long Short-Term Memory (LSTM) networks to understand and process information. </a:t>
            </a:r>
          </a:p>
          <a:p>
            <a:r>
              <a:rPr lang="en-US" sz="2000" dirty="0"/>
              <a:t>Reads through the document once and then answers questions based on what it learned during that pass.</a:t>
            </a:r>
          </a:p>
          <a:p>
            <a:endParaRPr lang="en-US" dirty="0"/>
          </a:p>
        </p:txBody>
      </p:sp>
      <p:sp>
        <p:nvSpPr>
          <p:cNvPr id="4" name="Date Placeholder 3">
            <a:extLst>
              <a:ext uri="{FF2B5EF4-FFF2-40B4-BE49-F238E27FC236}">
                <a16:creationId xmlns:a16="http://schemas.microsoft.com/office/drawing/2014/main" id="{24C6D91E-C1F8-CF69-0A2C-AFABA92B956C}"/>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F79B0708-82C2-E0C6-ED7C-63A7B65589BD}"/>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A838F8E8-2D96-A6A9-29FE-D63FAF6A8D7F}"/>
              </a:ext>
            </a:extLst>
          </p:cNvPr>
          <p:cNvSpPr>
            <a:spLocks noGrp="1"/>
          </p:cNvSpPr>
          <p:nvPr>
            <p:ph type="sldNum" sz="quarter" idx="12"/>
          </p:nvPr>
        </p:nvSpPr>
        <p:spPr/>
        <p:txBody>
          <a:bodyPr/>
          <a:lstStyle/>
          <a:p>
            <a:fld id="{D4F24A5E-B0D2-394D-9970-9AE06BCB59C1}" type="slidenum">
              <a:rPr lang="en-US" smtClean="0"/>
              <a:t>51</a:t>
            </a:fld>
            <a:endParaRPr lang="en-US"/>
          </a:p>
        </p:txBody>
      </p:sp>
    </p:spTree>
    <p:extLst>
      <p:ext uri="{BB962C8B-B14F-4D97-AF65-F5344CB8AC3E}">
        <p14:creationId xmlns:p14="http://schemas.microsoft.com/office/powerpoint/2010/main" val="16355836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9E6B6-C114-9C45-F0A1-D040B2CF210F}"/>
              </a:ext>
            </a:extLst>
          </p:cNvPr>
          <p:cNvSpPr>
            <a:spLocks noGrp="1"/>
          </p:cNvSpPr>
          <p:nvPr>
            <p:ph type="title"/>
          </p:nvPr>
        </p:nvSpPr>
        <p:spPr/>
        <p:txBody>
          <a:bodyPr>
            <a:normAutofit/>
          </a:bodyPr>
          <a:lstStyle/>
          <a:p>
            <a:r>
              <a:rPr lang="en-US" dirty="0"/>
              <a:t>Attentive Reader</a:t>
            </a:r>
          </a:p>
        </p:txBody>
      </p:sp>
      <p:sp>
        <p:nvSpPr>
          <p:cNvPr id="3" name="Content Placeholder 2">
            <a:extLst>
              <a:ext uri="{FF2B5EF4-FFF2-40B4-BE49-F238E27FC236}">
                <a16:creationId xmlns:a16="http://schemas.microsoft.com/office/drawing/2014/main" id="{930328AF-7F08-11C1-A248-149DC6EB2F25}"/>
              </a:ext>
            </a:extLst>
          </p:cNvPr>
          <p:cNvSpPr>
            <a:spLocks noGrp="1"/>
          </p:cNvSpPr>
          <p:nvPr>
            <p:ph idx="1"/>
          </p:nvPr>
        </p:nvSpPr>
        <p:spPr/>
        <p:txBody>
          <a:bodyPr/>
          <a:lstStyle/>
          <a:p>
            <a:pPr marL="0" indent="0">
              <a:buNone/>
            </a:pPr>
            <a:r>
              <a:rPr lang="en-US" sz="2000" b="1" dirty="0"/>
              <a:t>What?</a:t>
            </a:r>
          </a:p>
          <a:p>
            <a:r>
              <a:rPr lang="en-US" sz="2000" dirty="0"/>
              <a:t>  Also uses LSTMs but adds an attention mechanism. </a:t>
            </a:r>
          </a:p>
          <a:p>
            <a:pPr marL="0" indent="0">
              <a:buNone/>
            </a:pPr>
            <a:br>
              <a:rPr lang="en-US" sz="2000" b="1" dirty="0"/>
            </a:br>
            <a:r>
              <a:rPr lang="en-US" sz="2000" b="1" dirty="0"/>
              <a:t>How?</a:t>
            </a:r>
          </a:p>
          <a:p>
            <a:r>
              <a:rPr lang="en-US" sz="2000" dirty="0"/>
              <a:t>Focuses more on certain parts of the document that are important for answering a specific question.</a:t>
            </a:r>
          </a:p>
          <a:p>
            <a:r>
              <a:rPr lang="en-US" sz="2000" dirty="0"/>
              <a:t>Pays more attention to crucial sentences.</a:t>
            </a:r>
          </a:p>
          <a:p>
            <a:endParaRPr lang="en-US" dirty="0"/>
          </a:p>
        </p:txBody>
      </p:sp>
      <p:sp>
        <p:nvSpPr>
          <p:cNvPr id="4" name="Date Placeholder 3">
            <a:extLst>
              <a:ext uri="{FF2B5EF4-FFF2-40B4-BE49-F238E27FC236}">
                <a16:creationId xmlns:a16="http://schemas.microsoft.com/office/drawing/2014/main" id="{3C94AF87-A0EE-068F-9C05-3C434980E00A}"/>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E2ACB105-DBE8-F501-39D9-BAA1643301E2}"/>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EF905B3-64EE-83B1-73AA-CFAA3D3234BA}"/>
              </a:ext>
            </a:extLst>
          </p:cNvPr>
          <p:cNvSpPr>
            <a:spLocks noGrp="1"/>
          </p:cNvSpPr>
          <p:nvPr>
            <p:ph type="sldNum" sz="quarter" idx="12"/>
          </p:nvPr>
        </p:nvSpPr>
        <p:spPr/>
        <p:txBody>
          <a:bodyPr/>
          <a:lstStyle/>
          <a:p>
            <a:fld id="{D4F24A5E-B0D2-394D-9970-9AE06BCB59C1}" type="slidenum">
              <a:rPr lang="en-US" smtClean="0"/>
              <a:t>52</a:t>
            </a:fld>
            <a:endParaRPr lang="en-US"/>
          </a:p>
        </p:txBody>
      </p:sp>
    </p:spTree>
    <p:extLst>
      <p:ext uri="{BB962C8B-B14F-4D97-AF65-F5344CB8AC3E}">
        <p14:creationId xmlns:p14="http://schemas.microsoft.com/office/powerpoint/2010/main" val="33448910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471DE-B10A-D63B-8904-364FDA728FE3}"/>
              </a:ext>
            </a:extLst>
          </p:cNvPr>
          <p:cNvSpPr>
            <a:spLocks noGrp="1"/>
          </p:cNvSpPr>
          <p:nvPr>
            <p:ph type="title"/>
          </p:nvPr>
        </p:nvSpPr>
        <p:spPr/>
        <p:txBody>
          <a:bodyPr>
            <a:normAutofit/>
          </a:bodyPr>
          <a:lstStyle/>
          <a:p>
            <a:r>
              <a:rPr lang="en-US" dirty="0"/>
              <a:t>Impatient Reader</a:t>
            </a:r>
          </a:p>
        </p:txBody>
      </p:sp>
      <p:sp>
        <p:nvSpPr>
          <p:cNvPr id="3" name="Content Placeholder 2">
            <a:extLst>
              <a:ext uri="{FF2B5EF4-FFF2-40B4-BE49-F238E27FC236}">
                <a16:creationId xmlns:a16="http://schemas.microsoft.com/office/drawing/2014/main" id="{E745A127-A95E-F2DD-6608-BDA526625739}"/>
              </a:ext>
            </a:extLst>
          </p:cNvPr>
          <p:cNvSpPr>
            <a:spLocks noGrp="1"/>
          </p:cNvSpPr>
          <p:nvPr>
            <p:ph idx="1"/>
          </p:nvPr>
        </p:nvSpPr>
        <p:spPr/>
        <p:txBody>
          <a:bodyPr/>
          <a:lstStyle/>
          <a:p>
            <a:r>
              <a:rPr lang="en-US" sz="2000" dirty="0"/>
              <a:t>Pays attention to crucial sentences.</a:t>
            </a:r>
          </a:p>
          <a:p>
            <a:r>
              <a:rPr lang="en-US" sz="2000" dirty="0"/>
              <a:t>Further ability to  re-read parts of the document as it processes each question.</a:t>
            </a:r>
          </a:p>
          <a:p>
            <a:pPr marL="0" indent="0">
              <a:buNone/>
            </a:pPr>
            <a:br>
              <a:rPr lang="en-US" sz="2000" dirty="0"/>
            </a:br>
            <a:r>
              <a:rPr lang="en-US" sz="2000" b="1" dirty="0"/>
              <a:t>Hint: </a:t>
            </a:r>
            <a:r>
              <a:rPr lang="en-US" sz="2000" dirty="0"/>
              <a:t>It's like a reader who keeps flipping back to previous pages to get a better understanding.</a:t>
            </a:r>
          </a:p>
          <a:p>
            <a:pPr marL="0" indent="0">
              <a:buNone/>
            </a:pPr>
            <a:endParaRPr lang="en-US" dirty="0"/>
          </a:p>
        </p:txBody>
      </p:sp>
      <p:sp>
        <p:nvSpPr>
          <p:cNvPr id="4" name="Date Placeholder 3">
            <a:extLst>
              <a:ext uri="{FF2B5EF4-FFF2-40B4-BE49-F238E27FC236}">
                <a16:creationId xmlns:a16="http://schemas.microsoft.com/office/drawing/2014/main" id="{27109490-366B-D824-E2C2-35705E8368D5}"/>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2A2E20A0-65FA-9E84-BB54-5AED41CA3A7C}"/>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411F9359-C43A-60A4-3E8D-0F8C9B0E7467}"/>
              </a:ext>
            </a:extLst>
          </p:cNvPr>
          <p:cNvSpPr>
            <a:spLocks noGrp="1"/>
          </p:cNvSpPr>
          <p:nvPr>
            <p:ph type="sldNum" sz="quarter" idx="12"/>
          </p:nvPr>
        </p:nvSpPr>
        <p:spPr/>
        <p:txBody>
          <a:bodyPr/>
          <a:lstStyle/>
          <a:p>
            <a:fld id="{D4F24A5E-B0D2-394D-9970-9AE06BCB59C1}" type="slidenum">
              <a:rPr lang="en-US" smtClean="0"/>
              <a:t>53</a:t>
            </a:fld>
            <a:endParaRPr lang="en-US"/>
          </a:p>
        </p:txBody>
      </p:sp>
    </p:spTree>
    <p:extLst>
      <p:ext uri="{BB962C8B-B14F-4D97-AF65-F5344CB8AC3E}">
        <p14:creationId xmlns:p14="http://schemas.microsoft.com/office/powerpoint/2010/main" val="40668445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590BA-44E6-2D0D-C2C5-A4E01425435D}"/>
              </a:ext>
            </a:extLst>
          </p:cNvPr>
          <p:cNvSpPr>
            <a:spLocks noGrp="1"/>
          </p:cNvSpPr>
          <p:nvPr>
            <p:ph type="title"/>
          </p:nvPr>
        </p:nvSpPr>
        <p:spPr/>
        <p:txBody>
          <a:bodyPr/>
          <a:lstStyle/>
          <a:p>
            <a:r>
              <a:rPr lang="en-US" b="1" dirty="0"/>
              <a:t>Conclusion</a:t>
            </a:r>
          </a:p>
        </p:txBody>
      </p:sp>
      <p:sp>
        <p:nvSpPr>
          <p:cNvPr id="3" name="Content Placeholder 2">
            <a:extLst>
              <a:ext uri="{FF2B5EF4-FFF2-40B4-BE49-F238E27FC236}">
                <a16:creationId xmlns:a16="http://schemas.microsoft.com/office/drawing/2014/main" id="{7CC5B330-EE15-9046-2773-2FF5DC3A7BE9}"/>
              </a:ext>
            </a:extLst>
          </p:cNvPr>
          <p:cNvSpPr>
            <a:spLocks noGrp="1"/>
          </p:cNvSpPr>
          <p:nvPr>
            <p:ph idx="1"/>
          </p:nvPr>
        </p:nvSpPr>
        <p:spPr/>
        <p:txBody>
          <a:bodyPr>
            <a:normAutofit/>
          </a:bodyPr>
          <a:lstStyle/>
          <a:p>
            <a:r>
              <a:rPr lang="en-US" sz="2000" dirty="0"/>
              <a:t>Neural models with attention mechanisms(Attentive and Impatient Readers) perform the best.</a:t>
            </a:r>
          </a:p>
          <a:p>
            <a:r>
              <a:rPr lang="en-US" sz="2000" dirty="0"/>
              <a:t>Traditional NLP approaches face challenges in coverage and scalability.</a:t>
            </a:r>
          </a:p>
          <a:p>
            <a:r>
              <a:rPr lang="en-US" sz="2000" dirty="0"/>
              <a:t>Hard to manage when size of the dataset and complexity of the language increase.</a:t>
            </a:r>
          </a:p>
          <a:p>
            <a:r>
              <a:rPr lang="en-US" sz="2000" dirty="0"/>
              <a:t>Can’t handle diverse and evolving language patterns.</a:t>
            </a:r>
          </a:p>
          <a:p>
            <a:r>
              <a:rPr lang="en-US" sz="2000" dirty="0"/>
              <a:t>Attention mechanisms play a crucial role in improving machine reading and question answering tasks.</a:t>
            </a:r>
          </a:p>
        </p:txBody>
      </p:sp>
      <p:sp>
        <p:nvSpPr>
          <p:cNvPr id="4" name="Date Placeholder 3">
            <a:extLst>
              <a:ext uri="{FF2B5EF4-FFF2-40B4-BE49-F238E27FC236}">
                <a16:creationId xmlns:a16="http://schemas.microsoft.com/office/drawing/2014/main" id="{087AB939-2D09-AF0F-9074-BED976EE709A}"/>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A6245603-0C59-A919-B782-322D14E27552}"/>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D3425BB-22A5-D3D5-5B89-BFC908802190}"/>
              </a:ext>
            </a:extLst>
          </p:cNvPr>
          <p:cNvSpPr>
            <a:spLocks noGrp="1"/>
          </p:cNvSpPr>
          <p:nvPr>
            <p:ph type="sldNum" sz="quarter" idx="12"/>
          </p:nvPr>
        </p:nvSpPr>
        <p:spPr/>
        <p:txBody>
          <a:bodyPr/>
          <a:lstStyle/>
          <a:p>
            <a:fld id="{D4F24A5E-B0D2-394D-9970-9AE06BCB59C1}" type="slidenum">
              <a:rPr lang="en-US" smtClean="0"/>
              <a:t>54</a:t>
            </a:fld>
            <a:endParaRPr lang="en-US"/>
          </a:p>
        </p:txBody>
      </p:sp>
    </p:spTree>
    <p:extLst>
      <p:ext uri="{BB962C8B-B14F-4D97-AF65-F5344CB8AC3E}">
        <p14:creationId xmlns:p14="http://schemas.microsoft.com/office/powerpoint/2010/main" val="33898890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064CC-0EB0-A648-5DA8-8F87861FD3DB}"/>
              </a:ext>
            </a:extLst>
          </p:cNvPr>
          <p:cNvSpPr>
            <a:spLocks noGrp="1"/>
          </p:cNvSpPr>
          <p:nvPr>
            <p:ph type="title"/>
          </p:nvPr>
        </p:nvSpPr>
        <p:spPr>
          <a:xfrm>
            <a:off x="838200" y="171610"/>
            <a:ext cx="10515600" cy="902162"/>
          </a:xfrm>
        </p:spPr>
        <p:txBody>
          <a:bodyPr/>
          <a:lstStyle/>
          <a:p>
            <a:pPr marL="11113"/>
            <a:r>
              <a:rPr lang="en-US" dirty="0"/>
              <a:t>Results</a:t>
            </a:r>
          </a:p>
        </p:txBody>
      </p:sp>
      <p:sp>
        <p:nvSpPr>
          <p:cNvPr id="4" name="Date Placeholder 3">
            <a:extLst>
              <a:ext uri="{FF2B5EF4-FFF2-40B4-BE49-F238E27FC236}">
                <a16:creationId xmlns:a16="http://schemas.microsoft.com/office/drawing/2014/main" id="{A172229D-9915-2ED2-6C8C-ED79D65FAD9F}"/>
              </a:ext>
            </a:extLst>
          </p:cNvPr>
          <p:cNvSpPr>
            <a:spLocks noGrp="1"/>
          </p:cNvSpPr>
          <p:nvPr>
            <p:ph type="dt" sz="half" idx="10"/>
          </p:nvPr>
        </p:nvSpPr>
        <p:spPr>
          <a:xfrm>
            <a:off x="866077" y="6400552"/>
            <a:ext cx="2743200" cy="365125"/>
          </a:xfrm>
        </p:spPr>
        <p:txBody>
          <a:bodyPr/>
          <a:lstStyle/>
          <a:p>
            <a:fld id="{251F351B-3C41-6C46-A5F1-3CA0D762442A}" type="datetime1">
              <a:rPr lang="en-CA" smtClean="0"/>
              <a:t>2024-01-29</a:t>
            </a:fld>
            <a:endParaRPr lang="en-US" dirty="0"/>
          </a:p>
        </p:txBody>
      </p:sp>
      <p:sp>
        <p:nvSpPr>
          <p:cNvPr id="5" name="Footer Placeholder 4">
            <a:extLst>
              <a:ext uri="{FF2B5EF4-FFF2-40B4-BE49-F238E27FC236}">
                <a16:creationId xmlns:a16="http://schemas.microsoft.com/office/drawing/2014/main" id="{2C1F9D18-0744-E601-B58D-98627F8E956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CE79C485-1FC6-4BD0-BF54-A359C9EABA98}"/>
              </a:ext>
            </a:extLst>
          </p:cNvPr>
          <p:cNvSpPr>
            <a:spLocks noGrp="1"/>
          </p:cNvSpPr>
          <p:nvPr>
            <p:ph type="sldNum" sz="quarter" idx="12"/>
          </p:nvPr>
        </p:nvSpPr>
        <p:spPr>
          <a:xfrm>
            <a:off x="8610600" y="6356350"/>
            <a:ext cx="2652132" cy="365125"/>
          </a:xfrm>
        </p:spPr>
        <p:txBody>
          <a:bodyPr/>
          <a:lstStyle/>
          <a:p>
            <a:fld id="{D4F24A5E-B0D2-394D-9970-9AE06BCB59C1}" type="slidenum">
              <a:rPr lang="en-US" smtClean="0"/>
              <a:t>55</a:t>
            </a:fld>
            <a:endParaRPr lang="en-US" dirty="0"/>
          </a:p>
        </p:txBody>
      </p:sp>
      <p:pic>
        <p:nvPicPr>
          <p:cNvPr id="23554" name="Picture 2">
            <a:extLst>
              <a:ext uri="{FF2B5EF4-FFF2-40B4-BE49-F238E27FC236}">
                <a16:creationId xmlns:a16="http://schemas.microsoft.com/office/drawing/2014/main" id="{10F43644-A51D-F77B-360A-10268AA0E07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436771" y="1192524"/>
            <a:ext cx="7705832" cy="504507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7B0E3C1-CA95-B894-08C6-C23378C5E64D}"/>
              </a:ext>
            </a:extLst>
          </p:cNvPr>
          <p:cNvSpPr txBox="1"/>
          <p:nvPr/>
        </p:nvSpPr>
        <p:spPr>
          <a:xfrm>
            <a:off x="838200" y="2644555"/>
            <a:ext cx="2343109" cy="2185214"/>
          </a:xfrm>
          <a:prstGeom prst="rect">
            <a:avLst/>
          </a:prstGeom>
          <a:noFill/>
        </p:spPr>
        <p:txBody>
          <a:bodyPr wrap="square">
            <a:spAutoFit/>
          </a:bodyPr>
          <a:lstStyle/>
          <a:p>
            <a:pPr rtl="0">
              <a:spcBef>
                <a:spcPts val="0"/>
              </a:spcBef>
              <a:spcAft>
                <a:spcPts val="0"/>
              </a:spcAft>
            </a:pPr>
            <a:r>
              <a:rPr lang="en-US" sz="2000" b="0" i="0" u="none" strike="noStrike" dirty="0">
                <a:solidFill>
                  <a:srgbClr val="000000"/>
                </a:solidFill>
                <a:effectLst/>
              </a:rPr>
              <a:t>Accuracy of all the models and benchmarks</a:t>
            </a:r>
            <a:endParaRPr lang="en-US" sz="2000" b="0" dirty="0">
              <a:effectLst/>
            </a:endParaRPr>
          </a:p>
          <a:p>
            <a:pPr rtl="0">
              <a:spcBef>
                <a:spcPts val="0"/>
              </a:spcBef>
              <a:spcAft>
                <a:spcPts val="0"/>
              </a:spcAft>
            </a:pPr>
            <a:r>
              <a:rPr lang="en-US" sz="2000" b="0" i="0" u="none" strike="noStrike" dirty="0">
                <a:solidFill>
                  <a:srgbClr val="000000"/>
                </a:solidFill>
                <a:effectLst/>
              </a:rPr>
              <a:t>on the CNN and Daily Mail datasets. </a:t>
            </a:r>
            <a:endParaRPr lang="en-US" sz="2000" b="0" dirty="0">
              <a:effectLst/>
            </a:endParaRPr>
          </a:p>
          <a:p>
            <a:br>
              <a:rPr lang="en-US" dirty="0"/>
            </a:br>
            <a:endParaRPr lang="en-US" dirty="0"/>
          </a:p>
        </p:txBody>
      </p:sp>
    </p:spTree>
    <p:extLst>
      <p:ext uri="{BB962C8B-B14F-4D97-AF65-F5344CB8AC3E}">
        <p14:creationId xmlns:p14="http://schemas.microsoft.com/office/powerpoint/2010/main" val="6339466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8F57B-D9C8-DD1B-6831-22B503473D67}"/>
              </a:ext>
            </a:extLst>
          </p:cNvPr>
          <p:cNvSpPr>
            <a:spLocks noGrp="1"/>
          </p:cNvSpPr>
          <p:nvPr>
            <p:ph type="title"/>
          </p:nvPr>
        </p:nvSpPr>
        <p:spPr>
          <a:xfrm>
            <a:off x="1220972" y="1227066"/>
            <a:ext cx="10151878" cy="3626756"/>
          </a:xfrm>
        </p:spPr>
        <p:txBody>
          <a:bodyPr vert="horz" lIns="91440" tIns="45720" rIns="91440" bIns="45720" rtlCol="0" anchor="b">
            <a:normAutofit fontScale="90000"/>
          </a:bodyPr>
          <a:lstStyle/>
          <a:p>
            <a:r>
              <a:rPr lang="en-US" sz="7200" kern="1200" dirty="0">
                <a:solidFill>
                  <a:schemeClr val="bg1"/>
                </a:solidFill>
                <a:latin typeface="+mj-lt"/>
                <a:ea typeface="+mj-ea"/>
                <a:cs typeface="+mj-cs"/>
              </a:rPr>
              <a:t>A Neural Attention Model for Abstractive Sentence Summarization</a:t>
            </a:r>
            <a:br>
              <a:rPr lang="en-US" sz="7200" kern="1200" dirty="0">
                <a:solidFill>
                  <a:schemeClr val="bg1"/>
                </a:solidFill>
                <a:latin typeface="+mj-lt"/>
                <a:ea typeface="+mj-ea"/>
                <a:cs typeface="+mj-cs"/>
              </a:rPr>
            </a:br>
            <a:br>
              <a:rPr lang="en-US" sz="7200" kern="1200" dirty="0">
                <a:solidFill>
                  <a:schemeClr val="bg1"/>
                </a:solidFill>
                <a:latin typeface="+mj-lt"/>
                <a:ea typeface="+mj-ea"/>
                <a:cs typeface="+mj-cs"/>
              </a:rPr>
            </a:br>
            <a:r>
              <a:rPr lang="en-US" sz="2200" kern="1200" dirty="0">
                <a:solidFill>
                  <a:schemeClr val="bg1"/>
                </a:solidFill>
                <a:latin typeface="+mj-lt"/>
                <a:ea typeface="+mj-ea"/>
                <a:cs typeface="+mj-cs"/>
              </a:rPr>
              <a:t>(</a:t>
            </a:r>
            <a:r>
              <a:rPr lang="en-US" sz="1800" b="0" i="0" u="none" strike="noStrike" dirty="0">
                <a:solidFill>
                  <a:srgbClr val="FFFFFF"/>
                </a:solidFill>
                <a:effectLst/>
                <a:latin typeface="Raleway" pitchFamily="2" charset="77"/>
              </a:rPr>
              <a:t>a new method for creating summaries of sentences</a:t>
            </a:r>
            <a:r>
              <a:rPr lang="en-US" sz="2200" kern="1200" dirty="0">
                <a:solidFill>
                  <a:schemeClr val="bg1"/>
                </a:solidFill>
                <a:latin typeface="+mj-lt"/>
                <a:ea typeface="+mj-ea"/>
                <a:cs typeface="+mj-cs"/>
              </a:rPr>
              <a:t>)</a:t>
            </a:r>
          </a:p>
        </p:txBody>
      </p:sp>
      <p:sp>
        <p:nvSpPr>
          <p:cNvPr id="4" name="Date Placeholder 3">
            <a:extLst>
              <a:ext uri="{FF2B5EF4-FFF2-40B4-BE49-F238E27FC236}">
                <a16:creationId xmlns:a16="http://schemas.microsoft.com/office/drawing/2014/main" id="{ED1BF938-AF39-D635-18A5-C6224B7974F0}"/>
              </a:ext>
            </a:extLst>
          </p:cNvPr>
          <p:cNvSpPr>
            <a:spLocks noGrp="1"/>
          </p:cNvSpPr>
          <p:nvPr>
            <p:ph type="dt" sz="half" idx="10"/>
          </p:nvPr>
        </p:nvSpPr>
        <p:spPr>
          <a:xfrm>
            <a:off x="838200" y="476250"/>
            <a:ext cx="2743200" cy="365125"/>
          </a:xfrm>
        </p:spPr>
        <p:txBody>
          <a:bodyPr vert="horz" lIns="91440" tIns="45720" rIns="91440" bIns="45720" rtlCol="0" anchor="ctr">
            <a:normAutofit/>
          </a:bodyPr>
          <a:lstStyle/>
          <a:p>
            <a:pPr>
              <a:spcAft>
                <a:spcPts val="600"/>
              </a:spcAft>
            </a:pPr>
            <a:fld id="{251F351B-3C41-6C46-A5F1-3CA0D762442A}" type="datetime1">
              <a:rPr lang="en-US" sz="1000">
                <a:solidFill>
                  <a:schemeClr val="bg1">
                    <a:alpha val="60000"/>
                  </a:schemeClr>
                </a:solidFill>
              </a:rPr>
              <a:pPr>
                <a:spcAft>
                  <a:spcPts val="600"/>
                </a:spcAft>
              </a:pPr>
              <a:t>1/29/24</a:t>
            </a:fld>
            <a:endParaRPr lang="en-US" sz="1000">
              <a:solidFill>
                <a:schemeClr val="bg1">
                  <a:alpha val="60000"/>
                </a:schemeClr>
              </a:solidFill>
            </a:endParaRPr>
          </a:p>
        </p:txBody>
      </p:sp>
      <p:sp>
        <p:nvSpPr>
          <p:cNvPr id="6" name="Slide Number Placeholder 5">
            <a:extLst>
              <a:ext uri="{FF2B5EF4-FFF2-40B4-BE49-F238E27FC236}">
                <a16:creationId xmlns:a16="http://schemas.microsoft.com/office/drawing/2014/main" id="{49EE6D86-8172-F5C5-223C-F94695B416CB}"/>
              </a:ext>
            </a:extLst>
          </p:cNvPr>
          <p:cNvSpPr>
            <a:spLocks noGrp="1"/>
          </p:cNvSpPr>
          <p:nvPr>
            <p:ph type="sldNum" sz="quarter" idx="12"/>
          </p:nvPr>
        </p:nvSpPr>
        <p:spPr>
          <a:xfrm>
            <a:off x="8737600" y="466933"/>
            <a:ext cx="2635250" cy="707886"/>
          </a:xfrm>
        </p:spPr>
        <p:txBody>
          <a:bodyPr vert="horz" lIns="91440" tIns="45720" rIns="91440" bIns="45720" rtlCol="0" anchor="ctr">
            <a:normAutofit/>
          </a:bodyPr>
          <a:lstStyle/>
          <a:p>
            <a:pPr>
              <a:lnSpc>
                <a:spcPct val="90000"/>
              </a:lnSpc>
              <a:spcAft>
                <a:spcPts val="600"/>
              </a:spcAft>
            </a:pPr>
            <a:fld id="{D4F24A5E-B0D2-394D-9970-9AE06BCB59C1}" type="slidenum">
              <a:rPr lang="en-US" sz="4400">
                <a:solidFill>
                  <a:schemeClr val="bg1"/>
                </a:solidFill>
              </a:rPr>
              <a:pPr>
                <a:lnSpc>
                  <a:spcPct val="90000"/>
                </a:lnSpc>
                <a:spcAft>
                  <a:spcPts val="600"/>
                </a:spcAft>
              </a:pPr>
              <a:t>56</a:t>
            </a:fld>
            <a:endParaRPr lang="en-US" sz="4400">
              <a:solidFill>
                <a:schemeClr val="bg1"/>
              </a:solidFill>
            </a:endParaRPr>
          </a:p>
        </p:txBody>
      </p:sp>
      <p:sp>
        <p:nvSpPr>
          <p:cNvPr id="5" name="Footer Placeholder 4">
            <a:extLst>
              <a:ext uri="{FF2B5EF4-FFF2-40B4-BE49-F238E27FC236}">
                <a16:creationId xmlns:a16="http://schemas.microsoft.com/office/drawing/2014/main" id="{3E149C32-F622-7B5C-C767-0D5BE110A5F1}"/>
              </a:ext>
            </a:extLst>
          </p:cNvPr>
          <p:cNvSpPr>
            <a:spLocks noGrp="1"/>
          </p:cNvSpPr>
          <p:nvPr>
            <p:ph type="ftr" sz="quarter" idx="11"/>
          </p:nvPr>
        </p:nvSpPr>
        <p:spPr>
          <a:xfrm>
            <a:off x="7859713" y="6025942"/>
            <a:ext cx="3497262" cy="365125"/>
          </a:xfrm>
        </p:spPr>
        <p:txBody>
          <a:bodyPr vert="horz" lIns="91440" tIns="45720" rIns="91440" bIns="45720" rtlCol="0" anchor="ctr">
            <a:normAutofit/>
          </a:bodyPr>
          <a:lstStyle/>
          <a:p>
            <a:pPr algn="r">
              <a:spcAft>
                <a:spcPts val="600"/>
              </a:spcAft>
            </a:pPr>
            <a:r>
              <a:rPr lang="en-US" sz="1000" kern="1200">
                <a:solidFill>
                  <a:schemeClr val="bg1">
                    <a:alpha val="60000"/>
                  </a:schemeClr>
                </a:solidFill>
                <a:latin typeface="+mn-lt"/>
                <a:ea typeface="+mn-ea"/>
                <a:cs typeface="+mn-cs"/>
              </a:rPr>
              <a:t>Slides created for CS886 at UWaterloo</a:t>
            </a:r>
          </a:p>
        </p:txBody>
      </p:sp>
      <p:pic>
        <p:nvPicPr>
          <p:cNvPr id="8" name="Picture 7">
            <a:extLst>
              <a:ext uri="{FF2B5EF4-FFF2-40B4-BE49-F238E27FC236}">
                <a16:creationId xmlns:a16="http://schemas.microsoft.com/office/drawing/2014/main" id="{C5931D13-4A9F-0A32-FEA0-A6C92519A05C}"/>
              </a:ext>
            </a:extLst>
          </p:cNvPr>
          <p:cNvPicPr>
            <a:picLocks noChangeAspect="1"/>
          </p:cNvPicPr>
          <p:nvPr/>
        </p:nvPicPr>
        <p:blipFill>
          <a:blip r:embed="rId2"/>
          <a:stretch>
            <a:fillRect/>
          </a:stretch>
        </p:blipFill>
        <p:spPr>
          <a:xfrm>
            <a:off x="-1" y="0"/>
            <a:ext cx="12191999" cy="6858000"/>
          </a:xfrm>
          <a:prstGeom prst="rect">
            <a:avLst/>
          </a:prstGeom>
        </p:spPr>
      </p:pic>
    </p:spTree>
    <p:extLst>
      <p:ext uri="{BB962C8B-B14F-4D97-AF65-F5344CB8AC3E}">
        <p14:creationId xmlns:p14="http://schemas.microsoft.com/office/powerpoint/2010/main" val="40165713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D18D6-5652-F1DF-7527-F95DD570BB06}"/>
              </a:ext>
            </a:extLst>
          </p:cNvPr>
          <p:cNvSpPr>
            <a:spLocks noGrp="1"/>
          </p:cNvSpPr>
          <p:nvPr>
            <p:ph type="title"/>
          </p:nvPr>
        </p:nvSpPr>
        <p:spPr/>
        <p:txBody>
          <a:bodyPr>
            <a:normAutofit/>
          </a:bodyPr>
          <a:lstStyle/>
          <a:p>
            <a:r>
              <a:rPr lang="en-US" dirty="0"/>
              <a:t>Background on Summarization:</a:t>
            </a:r>
          </a:p>
        </p:txBody>
      </p:sp>
      <p:sp>
        <p:nvSpPr>
          <p:cNvPr id="3" name="Content Placeholder 2">
            <a:extLst>
              <a:ext uri="{FF2B5EF4-FFF2-40B4-BE49-F238E27FC236}">
                <a16:creationId xmlns:a16="http://schemas.microsoft.com/office/drawing/2014/main" id="{87719285-0F8C-1F42-E221-BB4483211116}"/>
              </a:ext>
            </a:extLst>
          </p:cNvPr>
          <p:cNvSpPr>
            <a:spLocks noGrp="1"/>
          </p:cNvSpPr>
          <p:nvPr>
            <p:ph idx="1"/>
          </p:nvPr>
        </p:nvSpPr>
        <p:spPr/>
        <p:txBody>
          <a:bodyPr>
            <a:normAutofit/>
          </a:bodyPr>
          <a:lstStyle/>
          <a:p>
            <a:pPr marL="0" indent="0">
              <a:buNone/>
            </a:pPr>
            <a:r>
              <a:rPr lang="en-US" sz="2000" dirty="0"/>
              <a:t>Summarization is a challenge in understanding natural language. </a:t>
            </a:r>
          </a:p>
          <a:p>
            <a:pPr marL="0" indent="0">
              <a:buNone/>
            </a:pPr>
            <a:r>
              <a:rPr lang="en-US" sz="2000" dirty="0"/>
              <a:t>Most successful systems for summarization use the following approaches:</a:t>
            </a:r>
          </a:p>
          <a:p>
            <a:r>
              <a:rPr lang="en-US" sz="2000" b="1" dirty="0"/>
              <a:t>Extractive: </a:t>
            </a:r>
            <a:r>
              <a:rPr lang="en-US" sz="2000" dirty="0"/>
              <a:t>selects the most important sentences from original text and to form a condensed version.. </a:t>
            </a:r>
          </a:p>
          <a:p>
            <a:r>
              <a:rPr lang="en-US" sz="2000" b="1" dirty="0"/>
              <a:t>Abstractive: </a:t>
            </a:r>
            <a:r>
              <a:rPr lang="en-US" sz="2000" dirty="0"/>
              <a:t>creates a new summary that might have information not exactly in the original text. </a:t>
            </a:r>
            <a:br>
              <a:rPr lang="en-US" sz="2000" dirty="0"/>
            </a:br>
            <a:endParaRPr lang="en-US" sz="2000" dirty="0"/>
          </a:p>
          <a:p>
            <a:pPr marL="0" indent="0">
              <a:buNone/>
            </a:pPr>
            <a:r>
              <a:rPr lang="en-US" sz="2000" b="1" dirty="0"/>
              <a:t>Goal: </a:t>
            </a:r>
            <a:r>
              <a:rPr lang="en-US" sz="2000" dirty="0"/>
              <a:t>Ability to make short summaries for each sentence.</a:t>
            </a:r>
          </a:p>
          <a:p>
            <a:pPr marL="0" indent="0">
              <a:buNone/>
            </a:pPr>
            <a:endParaRPr lang="en-US" dirty="0"/>
          </a:p>
        </p:txBody>
      </p:sp>
      <p:sp>
        <p:nvSpPr>
          <p:cNvPr id="4" name="Date Placeholder 3">
            <a:extLst>
              <a:ext uri="{FF2B5EF4-FFF2-40B4-BE49-F238E27FC236}">
                <a16:creationId xmlns:a16="http://schemas.microsoft.com/office/drawing/2014/main" id="{20E70F1B-4402-23C1-A92E-E48E9B7BF45E}"/>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B5269D63-08EB-F0A2-77E3-76354636D48D}"/>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D240A775-7032-FFEE-A8C1-426993750559}"/>
              </a:ext>
            </a:extLst>
          </p:cNvPr>
          <p:cNvSpPr>
            <a:spLocks noGrp="1"/>
          </p:cNvSpPr>
          <p:nvPr>
            <p:ph type="sldNum" sz="quarter" idx="12"/>
          </p:nvPr>
        </p:nvSpPr>
        <p:spPr/>
        <p:txBody>
          <a:bodyPr/>
          <a:lstStyle/>
          <a:p>
            <a:fld id="{D4F24A5E-B0D2-394D-9970-9AE06BCB59C1}" type="slidenum">
              <a:rPr lang="en-US" smtClean="0"/>
              <a:t>57</a:t>
            </a:fld>
            <a:endParaRPr lang="en-US"/>
          </a:p>
        </p:txBody>
      </p:sp>
    </p:spTree>
    <p:extLst>
      <p:ext uri="{BB962C8B-B14F-4D97-AF65-F5344CB8AC3E}">
        <p14:creationId xmlns:p14="http://schemas.microsoft.com/office/powerpoint/2010/main" val="36501210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4D5F9-04D1-7FA2-D98C-28151FCF5BDA}"/>
              </a:ext>
            </a:extLst>
          </p:cNvPr>
          <p:cNvSpPr>
            <a:spLocks noGrp="1"/>
          </p:cNvSpPr>
          <p:nvPr>
            <p:ph type="title"/>
          </p:nvPr>
        </p:nvSpPr>
        <p:spPr/>
        <p:txBody>
          <a:bodyPr>
            <a:normAutofit/>
          </a:bodyPr>
          <a:lstStyle/>
          <a:p>
            <a:r>
              <a:rPr lang="en-US" dirty="0"/>
              <a:t>Proposed Solution</a:t>
            </a:r>
          </a:p>
        </p:txBody>
      </p:sp>
      <p:sp>
        <p:nvSpPr>
          <p:cNvPr id="3" name="Content Placeholder 2">
            <a:extLst>
              <a:ext uri="{FF2B5EF4-FFF2-40B4-BE49-F238E27FC236}">
                <a16:creationId xmlns:a16="http://schemas.microsoft.com/office/drawing/2014/main" id="{5774E6F1-4844-BC59-432A-F71A7BA5322B}"/>
              </a:ext>
            </a:extLst>
          </p:cNvPr>
          <p:cNvSpPr>
            <a:spLocks noGrp="1"/>
          </p:cNvSpPr>
          <p:nvPr>
            <p:ph idx="1"/>
          </p:nvPr>
        </p:nvSpPr>
        <p:spPr/>
        <p:txBody>
          <a:bodyPr>
            <a:normAutofit/>
          </a:bodyPr>
          <a:lstStyle/>
          <a:p>
            <a:pPr marL="0" indent="0">
              <a:buNone/>
            </a:pPr>
            <a:r>
              <a:rPr lang="en-US" sz="2600" b="1" dirty="0"/>
              <a:t>Attention-Based Summarization (ABS):</a:t>
            </a:r>
            <a:endParaRPr lang="en-US" sz="2600" dirty="0"/>
          </a:p>
          <a:p>
            <a:r>
              <a:rPr lang="en-US" sz="2200" dirty="0"/>
              <a:t>Aims to generate abstractive summaries at the sentence level. </a:t>
            </a:r>
          </a:p>
          <a:p>
            <a:r>
              <a:rPr lang="en-US" sz="2200" dirty="0"/>
              <a:t>The method is data-driven, scalable, and outperforms existing systems in experiments.</a:t>
            </a:r>
          </a:p>
          <a:p>
            <a:r>
              <a:rPr lang="en-US" sz="2200" dirty="0"/>
              <a:t>It draws inspiration from the success of neural machine translation.</a:t>
            </a:r>
          </a:p>
          <a:p>
            <a:r>
              <a:rPr lang="en-US" sz="2200" dirty="0"/>
              <a:t>Pays close attention to each sentence, kind of like a highlighter, to create a good summary.</a:t>
            </a:r>
          </a:p>
          <a:p>
            <a:pPr marL="0" indent="0">
              <a:buNone/>
            </a:pPr>
            <a:endParaRPr lang="en-US" sz="2600" dirty="0"/>
          </a:p>
          <a:p>
            <a:pPr marL="0" indent="0">
              <a:buNone/>
            </a:pPr>
            <a:br>
              <a:rPr lang="en-US" sz="2600" dirty="0"/>
            </a:br>
            <a:endParaRPr lang="en-US" sz="2600" dirty="0"/>
          </a:p>
          <a:p>
            <a:pPr marL="0" indent="0">
              <a:buNone/>
            </a:pPr>
            <a:br>
              <a:rPr lang="en-US" dirty="0"/>
            </a:br>
            <a:endParaRPr lang="en-US" dirty="0"/>
          </a:p>
        </p:txBody>
      </p:sp>
      <p:sp>
        <p:nvSpPr>
          <p:cNvPr id="4" name="Date Placeholder 3">
            <a:extLst>
              <a:ext uri="{FF2B5EF4-FFF2-40B4-BE49-F238E27FC236}">
                <a16:creationId xmlns:a16="http://schemas.microsoft.com/office/drawing/2014/main" id="{42DB887A-81D5-2B83-BB83-D217896C7911}"/>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1E030354-4381-05B3-26D8-50627DA4E866}"/>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8945F84A-12D2-0EEF-DDC0-4812A0803B53}"/>
              </a:ext>
            </a:extLst>
          </p:cNvPr>
          <p:cNvSpPr>
            <a:spLocks noGrp="1"/>
          </p:cNvSpPr>
          <p:nvPr>
            <p:ph type="sldNum" sz="quarter" idx="12"/>
          </p:nvPr>
        </p:nvSpPr>
        <p:spPr/>
        <p:txBody>
          <a:bodyPr/>
          <a:lstStyle/>
          <a:p>
            <a:fld id="{D4F24A5E-B0D2-394D-9970-9AE06BCB59C1}" type="slidenum">
              <a:rPr lang="en-US" smtClean="0"/>
              <a:t>58</a:t>
            </a:fld>
            <a:endParaRPr lang="en-US"/>
          </a:p>
        </p:txBody>
      </p:sp>
    </p:spTree>
    <p:extLst>
      <p:ext uri="{BB962C8B-B14F-4D97-AF65-F5344CB8AC3E}">
        <p14:creationId xmlns:p14="http://schemas.microsoft.com/office/powerpoint/2010/main" val="35452202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44E74-B224-425B-2570-89436B2E4E99}"/>
              </a:ext>
            </a:extLst>
          </p:cNvPr>
          <p:cNvSpPr>
            <a:spLocks noGrp="1"/>
          </p:cNvSpPr>
          <p:nvPr>
            <p:ph type="title"/>
          </p:nvPr>
        </p:nvSpPr>
        <p:spPr/>
        <p:txBody>
          <a:bodyPr/>
          <a:lstStyle/>
          <a:p>
            <a:r>
              <a:rPr lang="en-US" dirty="0"/>
              <a:t>Proposed Model</a:t>
            </a:r>
          </a:p>
        </p:txBody>
      </p:sp>
      <p:sp>
        <p:nvSpPr>
          <p:cNvPr id="3" name="Content Placeholder 2">
            <a:extLst>
              <a:ext uri="{FF2B5EF4-FFF2-40B4-BE49-F238E27FC236}">
                <a16:creationId xmlns:a16="http://schemas.microsoft.com/office/drawing/2014/main" id="{08B31320-5ED8-1575-7379-69AD80EDAD15}"/>
              </a:ext>
            </a:extLst>
          </p:cNvPr>
          <p:cNvSpPr>
            <a:spLocks noGrp="1"/>
          </p:cNvSpPr>
          <p:nvPr>
            <p:ph idx="1"/>
          </p:nvPr>
        </p:nvSpPr>
        <p:spPr/>
        <p:txBody>
          <a:bodyPr/>
          <a:lstStyle/>
          <a:p>
            <a:pPr marL="0" indent="0">
              <a:buNone/>
            </a:pPr>
            <a:r>
              <a:rPr lang="en-US" sz="2000" dirty="0"/>
              <a:t>Authors made use of combination a neural language model with a contextual input encoder. </a:t>
            </a:r>
          </a:p>
          <a:p>
            <a:pPr marL="0" indent="0">
              <a:buNone/>
            </a:pPr>
            <a:r>
              <a:rPr lang="en-US" sz="2000" dirty="0"/>
              <a:t>The encoder uses a soft alignment over the input text to inform the summary generation.</a:t>
            </a:r>
          </a:p>
          <a:p>
            <a:pPr marL="0" indent="0">
              <a:buNone/>
            </a:pPr>
            <a:r>
              <a:rPr lang="en-US" sz="2000" dirty="0"/>
              <a:t>The encoder is trained on the sentence summarization task.</a:t>
            </a:r>
          </a:p>
          <a:p>
            <a:pPr marL="0" indent="0">
              <a:buNone/>
            </a:pPr>
            <a:endParaRPr lang="en-US" sz="2000" dirty="0"/>
          </a:p>
          <a:p>
            <a:pPr marL="0" indent="0">
              <a:buNone/>
            </a:pPr>
            <a:r>
              <a:rPr lang="en-US" sz="2000" dirty="0"/>
              <a:t>The following encoders were used:</a:t>
            </a:r>
          </a:p>
          <a:p>
            <a:r>
              <a:rPr lang="en-US" sz="2000" dirty="0"/>
              <a:t>Bag-of-Words Encoder</a:t>
            </a:r>
          </a:p>
          <a:p>
            <a:r>
              <a:rPr lang="en-US" sz="2000" dirty="0"/>
              <a:t>Attention-Based Encoder</a:t>
            </a:r>
          </a:p>
          <a:p>
            <a:r>
              <a:rPr lang="en-US" sz="2000" dirty="0"/>
              <a:t>Convolutional Encoder</a:t>
            </a:r>
          </a:p>
          <a:p>
            <a:pPr marL="0" indent="0">
              <a:buNone/>
            </a:pPr>
            <a:endParaRPr lang="en-US" sz="2000" b="1" dirty="0"/>
          </a:p>
          <a:p>
            <a:pPr marL="0" indent="0">
              <a:buNone/>
            </a:pPr>
            <a:endParaRPr lang="en-US" sz="2000" b="1" dirty="0"/>
          </a:p>
          <a:p>
            <a:pPr marL="0" indent="0">
              <a:buNone/>
            </a:pPr>
            <a:endParaRPr lang="en-US" sz="2000" dirty="0"/>
          </a:p>
          <a:p>
            <a:pPr marL="0" indent="0">
              <a:buNone/>
            </a:pPr>
            <a:endParaRPr lang="en-US" dirty="0"/>
          </a:p>
          <a:p>
            <a:pPr marL="0" indent="0">
              <a:buNone/>
            </a:pPr>
            <a:endParaRPr lang="en-US" dirty="0"/>
          </a:p>
        </p:txBody>
      </p:sp>
      <p:sp>
        <p:nvSpPr>
          <p:cNvPr id="4" name="Date Placeholder 3">
            <a:extLst>
              <a:ext uri="{FF2B5EF4-FFF2-40B4-BE49-F238E27FC236}">
                <a16:creationId xmlns:a16="http://schemas.microsoft.com/office/drawing/2014/main" id="{C9E937C7-7CF8-DB32-8289-2F784D3742AD}"/>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15109597-D979-252C-5B66-5817F4555122}"/>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1F7D535D-DE38-ACC2-0DB3-2DEB9436E719}"/>
              </a:ext>
            </a:extLst>
          </p:cNvPr>
          <p:cNvSpPr>
            <a:spLocks noGrp="1"/>
          </p:cNvSpPr>
          <p:nvPr>
            <p:ph type="sldNum" sz="quarter" idx="12"/>
          </p:nvPr>
        </p:nvSpPr>
        <p:spPr/>
        <p:txBody>
          <a:bodyPr/>
          <a:lstStyle/>
          <a:p>
            <a:fld id="{D4F24A5E-B0D2-394D-9970-9AE06BCB59C1}" type="slidenum">
              <a:rPr lang="en-US" smtClean="0"/>
              <a:t>59</a:t>
            </a:fld>
            <a:endParaRPr lang="en-US"/>
          </a:p>
        </p:txBody>
      </p:sp>
    </p:spTree>
    <p:extLst>
      <p:ext uri="{BB962C8B-B14F-4D97-AF65-F5344CB8AC3E}">
        <p14:creationId xmlns:p14="http://schemas.microsoft.com/office/powerpoint/2010/main" val="1988182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13605-C97E-8E6E-0903-A3F0E66C6356}"/>
              </a:ext>
            </a:extLst>
          </p:cNvPr>
          <p:cNvSpPr>
            <a:spLocks noGrp="1"/>
          </p:cNvSpPr>
          <p:nvPr>
            <p:ph type="title"/>
          </p:nvPr>
        </p:nvSpPr>
        <p:spPr>
          <a:xfrm>
            <a:off x="838200" y="136525"/>
            <a:ext cx="10515600" cy="902162"/>
          </a:xfrm>
        </p:spPr>
        <p:txBody>
          <a:bodyPr/>
          <a:lstStyle/>
          <a:p>
            <a:r>
              <a:rPr lang="en-US" dirty="0"/>
              <a:t>NLP TASK</a:t>
            </a:r>
          </a:p>
        </p:txBody>
      </p:sp>
      <p:sp>
        <p:nvSpPr>
          <p:cNvPr id="3" name="Content Placeholder 2">
            <a:extLst>
              <a:ext uri="{FF2B5EF4-FFF2-40B4-BE49-F238E27FC236}">
                <a16:creationId xmlns:a16="http://schemas.microsoft.com/office/drawing/2014/main" id="{1B9764B3-0963-0F4F-4672-4F9E542E58EA}"/>
              </a:ext>
            </a:extLst>
          </p:cNvPr>
          <p:cNvSpPr>
            <a:spLocks noGrp="1"/>
          </p:cNvSpPr>
          <p:nvPr>
            <p:ph idx="1"/>
          </p:nvPr>
        </p:nvSpPr>
        <p:spPr>
          <a:xfrm>
            <a:off x="838200" y="1976751"/>
            <a:ext cx="2362200" cy="3103552"/>
          </a:xfrm>
        </p:spPr>
        <p:txBody>
          <a:bodyPr>
            <a:normAutofit/>
          </a:bodyPr>
          <a:lstStyle/>
          <a:p>
            <a:pPr marL="0" indent="0">
              <a:buNone/>
            </a:pPr>
            <a:r>
              <a:rPr lang="en-US" sz="2000" b="1" dirty="0"/>
              <a:t>Text Generation</a:t>
            </a:r>
          </a:p>
          <a:p>
            <a:pPr marL="0" indent="0">
              <a:buNone/>
            </a:pPr>
            <a:br>
              <a:rPr lang="en-US" sz="2000" dirty="0"/>
            </a:br>
            <a:r>
              <a:rPr lang="en-US" sz="2000" dirty="0"/>
              <a:t>Generating human like text based on given input.</a:t>
            </a:r>
          </a:p>
          <a:p>
            <a:pPr marL="0" indent="0">
              <a:buNone/>
            </a:pPr>
            <a:br>
              <a:rPr lang="en-US" sz="2000" dirty="0"/>
            </a:br>
            <a:r>
              <a:rPr lang="en-US" sz="2000" dirty="0"/>
              <a:t>Examples include chatbot responses, content creation, summarization.</a:t>
            </a:r>
          </a:p>
          <a:p>
            <a:pPr marL="0" indent="0">
              <a:buNone/>
            </a:pPr>
            <a:endParaRPr lang="en-US" dirty="0"/>
          </a:p>
        </p:txBody>
      </p:sp>
      <p:sp>
        <p:nvSpPr>
          <p:cNvPr id="4" name="Date Placeholder 3">
            <a:extLst>
              <a:ext uri="{FF2B5EF4-FFF2-40B4-BE49-F238E27FC236}">
                <a16:creationId xmlns:a16="http://schemas.microsoft.com/office/drawing/2014/main" id="{0F32950F-CDD1-81EF-7754-93DB8C4D7799}"/>
              </a:ext>
            </a:extLst>
          </p:cNvPr>
          <p:cNvSpPr>
            <a:spLocks noGrp="1"/>
          </p:cNvSpPr>
          <p:nvPr>
            <p:ph type="dt" sz="half" idx="10"/>
          </p:nvPr>
        </p:nvSpPr>
        <p:spPr/>
        <p:txBody>
          <a:bodyPr/>
          <a:lstStyle/>
          <a:p>
            <a:fld id="{251F351B-3C41-6C46-A5F1-3CA0D762442A}" type="datetime1">
              <a:rPr lang="en-CA" smtClean="0"/>
              <a:t>2024-01-29</a:t>
            </a:fld>
            <a:endParaRPr lang="en-US" dirty="0"/>
          </a:p>
        </p:txBody>
      </p:sp>
      <p:sp>
        <p:nvSpPr>
          <p:cNvPr id="5" name="Footer Placeholder 4">
            <a:extLst>
              <a:ext uri="{FF2B5EF4-FFF2-40B4-BE49-F238E27FC236}">
                <a16:creationId xmlns:a16="http://schemas.microsoft.com/office/drawing/2014/main" id="{4BB2B1A0-2556-1A7C-7AF4-83873978145C}"/>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F8F25750-2DDD-E452-1C47-644E2F26ADF3}"/>
              </a:ext>
            </a:extLst>
          </p:cNvPr>
          <p:cNvSpPr>
            <a:spLocks noGrp="1"/>
          </p:cNvSpPr>
          <p:nvPr>
            <p:ph type="sldNum" sz="quarter" idx="12"/>
          </p:nvPr>
        </p:nvSpPr>
        <p:spPr/>
        <p:txBody>
          <a:bodyPr/>
          <a:lstStyle/>
          <a:p>
            <a:fld id="{D4F24A5E-B0D2-394D-9970-9AE06BCB59C1}" type="slidenum">
              <a:rPr lang="en-US" smtClean="0"/>
              <a:t>6</a:t>
            </a:fld>
            <a:endParaRPr lang="en-US"/>
          </a:p>
        </p:txBody>
      </p:sp>
      <p:pic>
        <p:nvPicPr>
          <p:cNvPr id="6146" name="Picture 2">
            <a:extLst>
              <a:ext uri="{FF2B5EF4-FFF2-40B4-BE49-F238E27FC236}">
                <a16:creationId xmlns:a16="http://schemas.microsoft.com/office/drawing/2014/main" id="{9A2AC9B7-0688-7D02-A7C2-77EB2E5146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3062" y="1647872"/>
            <a:ext cx="8198419" cy="4304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3653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E8462-B1B9-0752-DD15-4F1F9523F568}"/>
              </a:ext>
            </a:extLst>
          </p:cNvPr>
          <p:cNvSpPr>
            <a:spLocks noGrp="1"/>
          </p:cNvSpPr>
          <p:nvPr>
            <p:ph type="title"/>
          </p:nvPr>
        </p:nvSpPr>
        <p:spPr>
          <a:xfrm>
            <a:off x="838200" y="136525"/>
            <a:ext cx="10515600" cy="902162"/>
          </a:xfrm>
        </p:spPr>
        <p:txBody>
          <a:bodyPr>
            <a:normAutofit/>
          </a:bodyPr>
          <a:lstStyle/>
          <a:p>
            <a:r>
              <a:rPr lang="en-US" dirty="0"/>
              <a:t>Bag-of-Words Encoder</a:t>
            </a:r>
          </a:p>
        </p:txBody>
      </p:sp>
      <p:sp>
        <p:nvSpPr>
          <p:cNvPr id="3" name="Content Placeholder 2">
            <a:extLst>
              <a:ext uri="{FF2B5EF4-FFF2-40B4-BE49-F238E27FC236}">
                <a16:creationId xmlns:a16="http://schemas.microsoft.com/office/drawing/2014/main" id="{60987F57-0D23-0CA2-2453-1B487016563C}"/>
              </a:ext>
            </a:extLst>
          </p:cNvPr>
          <p:cNvSpPr>
            <a:spLocks noGrp="1"/>
          </p:cNvSpPr>
          <p:nvPr>
            <p:ph idx="1"/>
          </p:nvPr>
        </p:nvSpPr>
        <p:spPr>
          <a:xfrm>
            <a:off x="838200" y="1133341"/>
            <a:ext cx="10515600" cy="5043622"/>
          </a:xfrm>
        </p:spPr>
        <p:txBody>
          <a:bodyPr>
            <a:noAutofit/>
          </a:bodyPr>
          <a:lstStyle/>
          <a:p>
            <a:pPr marL="0" indent="0">
              <a:buNone/>
            </a:pPr>
            <a:r>
              <a:rPr lang="en-US" sz="2000" dirty="0"/>
              <a:t>Takes all the words in a sentence, mixes them up, and tries to figure out the next word without caring about the order of words or how they relate to each other. </a:t>
            </a:r>
          </a:p>
          <a:p>
            <a:pPr marL="0" indent="0">
              <a:buNone/>
            </a:pPr>
            <a:r>
              <a:rPr lang="en-US" sz="2000" dirty="0"/>
              <a:t>The basic model simply uses the bag-of-words of the input sentence.</a:t>
            </a:r>
          </a:p>
        </p:txBody>
      </p:sp>
      <p:sp>
        <p:nvSpPr>
          <p:cNvPr id="4" name="Date Placeholder 3">
            <a:extLst>
              <a:ext uri="{FF2B5EF4-FFF2-40B4-BE49-F238E27FC236}">
                <a16:creationId xmlns:a16="http://schemas.microsoft.com/office/drawing/2014/main" id="{BE74AD41-EFCA-F4FA-0F53-14B97378499A}"/>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D8B20A6D-C8E2-4E7B-C230-0399BF86664F}"/>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31D228C-B62E-C6FD-0E5E-DE2F0050B555}"/>
              </a:ext>
            </a:extLst>
          </p:cNvPr>
          <p:cNvSpPr>
            <a:spLocks noGrp="1"/>
          </p:cNvSpPr>
          <p:nvPr>
            <p:ph type="sldNum" sz="quarter" idx="12"/>
          </p:nvPr>
        </p:nvSpPr>
        <p:spPr/>
        <p:txBody>
          <a:bodyPr/>
          <a:lstStyle/>
          <a:p>
            <a:fld id="{D4F24A5E-B0D2-394D-9970-9AE06BCB59C1}" type="slidenum">
              <a:rPr lang="en-US" smtClean="0"/>
              <a:t>60</a:t>
            </a:fld>
            <a:endParaRPr lang="en-US"/>
          </a:p>
        </p:txBody>
      </p:sp>
    </p:spTree>
    <p:extLst>
      <p:ext uri="{BB962C8B-B14F-4D97-AF65-F5344CB8AC3E}">
        <p14:creationId xmlns:p14="http://schemas.microsoft.com/office/powerpoint/2010/main" val="6037859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CD3A8-CB08-AE91-B28B-3868E9B9CB77}"/>
              </a:ext>
            </a:extLst>
          </p:cNvPr>
          <p:cNvSpPr>
            <a:spLocks noGrp="1"/>
          </p:cNvSpPr>
          <p:nvPr>
            <p:ph type="title"/>
          </p:nvPr>
        </p:nvSpPr>
        <p:spPr/>
        <p:txBody>
          <a:bodyPr>
            <a:normAutofit/>
          </a:bodyPr>
          <a:lstStyle/>
          <a:p>
            <a:r>
              <a:rPr lang="en-US" dirty="0"/>
              <a:t>Convolutional Encoder:</a:t>
            </a:r>
          </a:p>
        </p:txBody>
      </p:sp>
      <p:sp>
        <p:nvSpPr>
          <p:cNvPr id="3" name="Content Placeholder 2">
            <a:extLst>
              <a:ext uri="{FF2B5EF4-FFF2-40B4-BE49-F238E27FC236}">
                <a16:creationId xmlns:a16="http://schemas.microsoft.com/office/drawing/2014/main" id="{A6598148-D990-E930-4779-B2794DC33076}"/>
              </a:ext>
            </a:extLst>
          </p:cNvPr>
          <p:cNvSpPr>
            <a:spLocks noGrp="1"/>
          </p:cNvSpPr>
          <p:nvPr>
            <p:ph idx="1"/>
          </p:nvPr>
        </p:nvSpPr>
        <p:spPr/>
        <p:txBody>
          <a:bodyPr>
            <a:normAutofit/>
          </a:bodyPr>
          <a:lstStyle/>
          <a:p>
            <a:pPr marL="0" indent="0">
              <a:buNone/>
            </a:pPr>
            <a:r>
              <a:rPr lang="en-US" sz="2000" dirty="0"/>
              <a:t>Looks at groups of words at a time, not just one word by itself. It's like having a spotlight on chunks of words to see how they work together. </a:t>
            </a:r>
          </a:p>
          <a:p>
            <a:pPr marL="0" indent="0">
              <a:buNone/>
            </a:pPr>
            <a:endParaRPr lang="en-US" sz="2000" dirty="0"/>
          </a:p>
          <a:p>
            <a:pPr marL="0" indent="0">
              <a:buNone/>
            </a:pPr>
            <a:r>
              <a:rPr lang="en-US" sz="2000" b="1" dirty="0"/>
              <a:t>Why Authors Used it?</a:t>
            </a:r>
          </a:p>
          <a:p>
            <a:pPr marL="0" indent="0">
              <a:buNone/>
            </a:pPr>
            <a:r>
              <a:rPr lang="en-US" sz="2000" dirty="0"/>
              <a:t>To address some of the modelling issues with bag-of-words such as;</a:t>
            </a:r>
          </a:p>
          <a:p>
            <a:pPr lvl="1"/>
            <a:r>
              <a:rPr lang="en-US" sz="2000" dirty="0"/>
              <a:t>Treating each word independently </a:t>
            </a:r>
          </a:p>
          <a:p>
            <a:pPr lvl="1"/>
            <a:r>
              <a:rPr lang="en-US" sz="2000" dirty="0"/>
              <a:t>Not considering the order or relationships between words in a sentence.</a:t>
            </a:r>
          </a:p>
          <a:p>
            <a:pPr marL="0" indent="0">
              <a:buNone/>
            </a:pPr>
            <a:endParaRPr lang="en-US" dirty="0"/>
          </a:p>
        </p:txBody>
      </p:sp>
      <p:sp>
        <p:nvSpPr>
          <p:cNvPr id="4" name="Date Placeholder 3">
            <a:extLst>
              <a:ext uri="{FF2B5EF4-FFF2-40B4-BE49-F238E27FC236}">
                <a16:creationId xmlns:a16="http://schemas.microsoft.com/office/drawing/2014/main" id="{C77B396A-D336-2B99-9DF5-1E4C0A7091DC}"/>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01D13FB3-9B91-8366-E9DB-2E4439B61EE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7D41CB74-81B5-B038-C12E-5F92592BE414}"/>
              </a:ext>
            </a:extLst>
          </p:cNvPr>
          <p:cNvSpPr>
            <a:spLocks noGrp="1"/>
          </p:cNvSpPr>
          <p:nvPr>
            <p:ph type="sldNum" sz="quarter" idx="12"/>
          </p:nvPr>
        </p:nvSpPr>
        <p:spPr/>
        <p:txBody>
          <a:bodyPr/>
          <a:lstStyle/>
          <a:p>
            <a:fld id="{D4F24A5E-B0D2-394D-9970-9AE06BCB59C1}" type="slidenum">
              <a:rPr lang="en-US" smtClean="0"/>
              <a:t>61</a:t>
            </a:fld>
            <a:endParaRPr lang="en-US"/>
          </a:p>
        </p:txBody>
      </p:sp>
    </p:spTree>
    <p:extLst>
      <p:ext uri="{BB962C8B-B14F-4D97-AF65-F5344CB8AC3E}">
        <p14:creationId xmlns:p14="http://schemas.microsoft.com/office/powerpoint/2010/main" val="16667448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88403-DF71-83EB-4473-C2B3727BB24D}"/>
              </a:ext>
            </a:extLst>
          </p:cNvPr>
          <p:cNvSpPr>
            <a:spLocks noGrp="1"/>
          </p:cNvSpPr>
          <p:nvPr>
            <p:ph type="title"/>
          </p:nvPr>
        </p:nvSpPr>
        <p:spPr>
          <a:xfrm>
            <a:off x="838200" y="136525"/>
            <a:ext cx="10515600" cy="902162"/>
          </a:xfrm>
        </p:spPr>
        <p:txBody>
          <a:bodyPr>
            <a:normAutofit/>
          </a:bodyPr>
          <a:lstStyle/>
          <a:p>
            <a:r>
              <a:rPr lang="en-US" sz="4400" dirty="0"/>
              <a:t>Attention-Based Encoder: </a:t>
            </a:r>
            <a:endParaRPr lang="en-US" dirty="0"/>
          </a:p>
        </p:txBody>
      </p:sp>
      <p:sp>
        <p:nvSpPr>
          <p:cNvPr id="3" name="Content Placeholder 2">
            <a:extLst>
              <a:ext uri="{FF2B5EF4-FFF2-40B4-BE49-F238E27FC236}">
                <a16:creationId xmlns:a16="http://schemas.microsoft.com/office/drawing/2014/main" id="{51C7124F-C0A9-9015-150F-FCBCC17BCD71}"/>
              </a:ext>
            </a:extLst>
          </p:cNvPr>
          <p:cNvSpPr>
            <a:spLocks noGrp="1"/>
          </p:cNvSpPr>
          <p:nvPr>
            <p:ph idx="1"/>
          </p:nvPr>
        </p:nvSpPr>
        <p:spPr/>
        <p:txBody>
          <a:bodyPr>
            <a:normAutofit/>
          </a:bodyPr>
          <a:lstStyle/>
          <a:p>
            <a:pPr marL="0" indent="0">
              <a:buNone/>
            </a:pPr>
            <a:r>
              <a:rPr lang="en-US" sz="2000" dirty="0"/>
              <a:t>This encoder pays more attention to specific parts of the input sentence.</a:t>
            </a:r>
          </a:p>
          <a:p>
            <a:pPr marL="0" indent="0">
              <a:buNone/>
            </a:pPr>
            <a:r>
              <a:rPr lang="en-US" sz="2000" dirty="0"/>
              <a:t>Focuses on important words when predicting the next one. </a:t>
            </a:r>
          </a:p>
          <a:p>
            <a:pPr marL="0" indent="0">
              <a:buNone/>
            </a:pPr>
            <a:endParaRPr lang="en-US" sz="2000" dirty="0"/>
          </a:p>
          <a:p>
            <a:pPr marL="0" indent="0">
              <a:buNone/>
            </a:pPr>
            <a:r>
              <a:rPr lang="en-US" sz="2000" b="1" dirty="0"/>
              <a:t>Why Authors Used it?</a:t>
            </a:r>
          </a:p>
          <a:p>
            <a:pPr marL="0" indent="0">
              <a:buNone/>
            </a:pPr>
            <a:r>
              <a:rPr lang="en-US" sz="2000" dirty="0"/>
              <a:t>To address the limitation of Convolutional Encoder inability to capture variations or nuances in different parts of the sentence.</a:t>
            </a:r>
          </a:p>
        </p:txBody>
      </p:sp>
      <p:sp>
        <p:nvSpPr>
          <p:cNvPr id="4" name="Date Placeholder 3">
            <a:extLst>
              <a:ext uri="{FF2B5EF4-FFF2-40B4-BE49-F238E27FC236}">
                <a16:creationId xmlns:a16="http://schemas.microsoft.com/office/drawing/2014/main" id="{3C53A092-5654-2B89-8E0C-6A4BF86C6AB1}"/>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37080C3E-36F6-AEBE-606B-D00EF65327AC}"/>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5C6F718-9B69-A5CD-DCA8-294DB442FD0B}"/>
              </a:ext>
            </a:extLst>
          </p:cNvPr>
          <p:cNvSpPr>
            <a:spLocks noGrp="1"/>
          </p:cNvSpPr>
          <p:nvPr>
            <p:ph type="sldNum" sz="quarter" idx="12"/>
          </p:nvPr>
        </p:nvSpPr>
        <p:spPr/>
        <p:txBody>
          <a:bodyPr/>
          <a:lstStyle/>
          <a:p>
            <a:fld id="{D4F24A5E-B0D2-394D-9970-9AE06BCB59C1}" type="slidenum">
              <a:rPr lang="en-US" smtClean="0"/>
              <a:t>62</a:t>
            </a:fld>
            <a:endParaRPr lang="en-US"/>
          </a:p>
        </p:txBody>
      </p:sp>
    </p:spTree>
    <p:extLst>
      <p:ext uri="{BB962C8B-B14F-4D97-AF65-F5344CB8AC3E}">
        <p14:creationId xmlns:p14="http://schemas.microsoft.com/office/powerpoint/2010/main" val="23397779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BD6D0-E032-C9F4-ED19-A2EF1C595838}"/>
              </a:ext>
            </a:extLst>
          </p:cNvPr>
          <p:cNvSpPr>
            <a:spLocks noGrp="1"/>
          </p:cNvSpPr>
          <p:nvPr>
            <p:ph type="title"/>
          </p:nvPr>
        </p:nvSpPr>
        <p:spPr>
          <a:xfrm>
            <a:off x="838200" y="157140"/>
            <a:ext cx="10515600" cy="902162"/>
          </a:xfrm>
        </p:spPr>
        <p:txBody>
          <a:bodyPr>
            <a:normAutofit/>
          </a:bodyPr>
          <a:lstStyle/>
          <a:p>
            <a:r>
              <a:rPr lang="en-US" dirty="0"/>
              <a:t>Training Data and Corpus:</a:t>
            </a:r>
          </a:p>
        </p:txBody>
      </p:sp>
      <p:sp>
        <p:nvSpPr>
          <p:cNvPr id="3" name="Content Placeholder 2">
            <a:extLst>
              <a:ext uri="{FF2B5EF4-FFF2-40B4-BE49-F238E27FC236}">
                <a16:creationId xmlns:a16="http://schemas.microsoft.com/office/drawing/2014/main" id="{26FCF238-25DC-63FD-5F97-90550F156DBD}"/>
              </a:ext>
            </a:extLst>
          </p:cNvPr>
          <p:cNvSpPr>
            <a:spLocks noGrp="1"/>
          </p:cNvSpPr>
          <p:nvPr>
            <p:ph idx="1"/>
          </p:nvPr>
        </p:nvSpPr>
        <p:spPr/>
        <p:txBody>
          <a:bodyPr/>
          <a:lstStyle/>
          <a:p>
            <a:r>
              <a:rPr lang="en-US" sz="2000" dirty="0"/>
              <a:t>The system is trained on a corpus of article pairs from </a:t>
            </a:r>
            <a:r>
              <a:rPr lang="en-US" sz="2000" dirty="0" err="1"/>
              <a:t>Gigaword</a:t>
            </a:r>
            <a:endParaRPr lang="en-US" sz="2000" dirty="0"/>
          </a:p>
          <a:p>
            <a:r>
              <a:rPr lang="en-US" sz="2000" dirty="0" err="1"/>
              <a:t>Gigaword</a:t>
            </a:r>
            <a:r>
              <a:rPr lang="en-US" sz="2000" dirty="0"/>
              <a:t> consists of around 4 million articles.</a:t>
            </a:r>
          </a:p>
          <a:p>
            <a:r>
              <a:rPr lang="en-US" sz="2000" dirty="0"/>
              <a:t>The model can be trained for headline generation directly on document-summary pairs.</a:t>
            </a:r>
          </a:p>
          <a:p>
            <a:pPr marL="0" indent="0">
              <a:buNone/>
            </a:pPr>
            <a:endParaRPr lang="en-US" dirty="0"/>
          </a:p>
        </p:txBody>
      </p:sp>
      <p:sp>
        <p:nvSpPr>
          <p:cNvPr id="4" name="Date Placeholder 3">
            <a:extLst>
              <a:ext uri="{FF2B5EF4-FFF2-40B4-BE49-F238E27FC236}">
                <a16:creationId xmlns:a16="http://schemas.microsoft.com/office/drawing/2014/main" id="{13A2D23A-3CA3-D875-BCA9-735CC5883C2A}"/>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AE24EC6B-90B2-2406-3680-80244530896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406C8DC7-53C4-673C-40AE-EE76A9BBEE50}"/>
              </a:ext>
            </a:extLst>
          </p:cNvPr>
          <p:cNvSpPr>
            <a:spLocks noGrp="1"/>
          </p:cNvSpPr>
          <p:nvPr>
            <p:ph type="sldNum" sz="quarter" idx="12"/>
          </p:nvPr>
        </p:nvSpPr>
        <p:spPr/>
        <p:txBody>
          <a:bodyPr/>
          <a:lstStyle/>
          <a:p>
            <a:fld id="{D4F24A5E-B0D2-394D-9970-9AE06BCB59C1}" type="slidenum">
              <a:rPr lang="en-US" smtClean="0"/>
              <a:t>63</a:t>
            </a:fld>
            <a:endParaRPr lang="en-US"/>
          </a:p>
        </p:txBody>
      </p:sp>
    </p:spTree>
    <p:extLst>
      <p:ext uri="{BB962C8B-B14F-4D97-AF65-F5344CB8AC3E}">
        <p14:creationId xmlns:p14="http://schemas.microsoft.com/office/powerpoint/2010/main" val="16865836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E4877-70B8-E07C-7973-93695CB9C992}"/>
              </a:ext>
            </a:extLst>
          </p:cNvPr>
          <p:cNvSpPr>
            <a:spLocks noGrp="1"/>
          </p:cNvSpPr>
          <p:nvPr>
            <p:ph type="title"/>
          </p:nvPr>
        </p:nvSpPr>
        <p:spPr/>
        <p:txBody>
          <a:bodyPr>
            <a:normAutofit/>
          </a:bodyPr>
          <a:lstStyle/>
          <a:p>
            <a:r>
              <a:rPr lang="en-US" dirty="0"/>
              <a:t>Conclusion</a:t>
            </a:r>
          </a:p>
        </p:txBody>
      </p:sp>
      <p:sp>
        <p:nvSpPr>
          <p:cNvPr id="3" name="Content Placeholder 2">
            <a:extLst>
              <a:ext uri="{FF2B5EF4-FFF2-40B4-BE49-F238E27FC236}">
                <a16:creationId xmlns:a16="http://schemas.microsoft.com/office/drawing/2014/main" id="{2997010D-4169-C205-D832-402BDEF7F103}"/>
              </a:ext>
            </a:extLst>
          </p:cNvPr>
          <p:cNvSpPr>
            <a:spLocks noGrp="1"/>
          </p:cNvSpPr>
          <p:nvPr>
            <p:ph idx="1"/>
          </p:nvPr>
        </p:nvSpPr>
        <p:spPr/>
        <p:txBody>
          <a:bodyPr>
            <a:normAutofit/>
          </a:bodyPr>
          <a:lstStyle/>
          <a:p>
            <a:pPr indent="-217488"/>
            <a:r>
              <a:rPr lang="en-US" sz="2000" dirty="0">
                <a:effectLst/>
              </a:rPr>
              <a:t>The effectiveness of the ABS approach is tested against multiple baselines, including abstractive and extractive methods.</a:t>
            </a:r>
          </a:p>
          <a:p>
            <a:r>
              <a:rPr lang="en-US" sz="2000" dirty="0">
                <a:effectLst/>
              </a:rPr>
              <a:t>The experiments include the following</a:t>
            </a:r>
          </a:p>
          <a:p>
            <a:pPr lvl="1"/>
            <a:r>
              <a:rPr lang="en-US" sz="2000" dirty="0"/>
              <a:t>T</a:t>
            </a:r>
            <a:r>
              <a:rPr lang="en-US" sz="2000" dirty="0">
                <a:effectLst/>
              </a:rPr>
              <a:t>raditional syntax-based systems, </a:t>
            </a:r>
          </a:p>
          <a:p>
            <a:pPr lvl="1"/>
            <a:r>
              <a:rPr lang="en-US" sz="2000" dirty="0"/>
              <a:t>C</a:t>
            </a:r>
            <a:r>
              <a:rPr lang="en-US" sz="2000" dirty="0">
                <a:effectLst/>
              </a:rPr>
              <a:t>onstrained systems, </a:t>
            </a:r>
          </a:p>
          <a:p>
            <a:pPr lvl="1"/>
            <a:r>
              <a:rPr lang="en-US" sz="2000" dirty="0"/>
              <a:t>I</a:t>
            </a:r>
            <a:r>
              <a:rPr lang="en-US" sz="2000" dirty="0">
                <a:effectLst/>
              </a:rPr>
              <a:t>nformation retrieval</a:t>
            </a:r>
            <a:r>
              <a:rPr lang="en-US" sz="2000" dirty="0"/>
              <a:t> </a:t>
            </a:r>
            <a:r>
              <a:rPr lang="en-US" sz="2000" dirty="0">
                <a:effectLst/>
              </a:rPr>
              <a:t>style approaches  </a:t>
            </a:r>
          </a:p>
          <a:p>
            <a:pPr lvl="1"/>
            <a:r>
              <a:rPr lang="en-US" sz="2000" dirty="0"/>
              <a:t>S</a:t>
            </a:r>
            <a:r>
              <a:rPr lang="en-US" sz="2000" dirty="0">
                <a:effectLst/>
              </a:rPr>
              <a:t>tatistical phrase-based machine translation.</a:t>
            </a:r>
          </a:p>
          <a:p>
            <a:r>
              <a:rPr lang="en-US" sz="2000" dirty="0">
                <a:effectLst/>
              </a:rPr>
              <a:t>Results indicate that the ABS approach outperforms a machine translation system trained on the same dataset and shows a significant improvement over the highest-scoring system in the DUC- 2004 competition.</a:t>
            </a:r>
          </a:p>
          <a:p>
            <a:pPr marL="0" indent="0">
              <a:buNone/>
            </a:pPr>
            <a:endParaRPr lang="en-US" dirty="0"/>
          </a:p>
        </p:txBody>
      </p:sp>
      <p:sp>
        <p:nvSpPr>
          <p:cNvPr id="4" name="Date Placeholder 3">
            <a:extLst>
              <a:ext uri="{FF2B5EF4-FFF2-40B4-BE49-F238E27FC236}">
                <a16:creationId xmlns:a16="http://schemas.microsoft.com/office/drawing/2014/main" id="{28124FFF-8BBE-EFC6-CB67-C953CDA1BEA0}"/>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4C7EB678-3232-E559-41CE-41C170E6C7DC}"/>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869A9C7B-69C1-5A33-B9E2-9B3019C22A41}"/>
              </a:ext>
            </a:extLst>
          </p:cNvPr>
          <p:cNvSpPr>
            <a:spLocks noGrp="1"/>
          </p:cNvSpPr>
          <p:nvPr>
            <p:ph type="sldNum" sz="quarter" idx="12"/>
          </p:nvPr>
        </p:nvSpPr>
        <p:spPr/>
        <p:txBody>
          <a:bodyPr/>
          <a:lstStyle/>
          <a:p>
            <a:fld id="{D4F24A5E-B0D2-394D-9970-9AE06BCB59C1}" type="slidenum">
              <a:rPr lang="en-US" smtClean="0"/>
              <a:t>64</a:t>
            </a:fld>
            <a:endParaRPr lang="en-US"/>
          </a:p>
        </p:txBody>
      </p:sp>
    </p:spTree>
    <p:extLst>
      <p:ext uri="{BB962C8B-B14F-4D97-AF65-F5344CB8AC3E}">
        <p14:creationId xmlns:p14="http://schemas.microsoft.com/office/powerpoint/2010/main" val="15831814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8F57B-D9C8-DD1B-6831-22B503473D67}"/>
              </a:ext>
            </a:extLst>
          </p:cNvPr>
          <p:cNvSpPr>
            <a:spLocks noGrp="1"/>
          </p:cNvSpPr>
          <p:nvPr>
            <p:ph type="title"/>
          </p:nvPr>
        </p:nvSpPr>
        <p:spPr>
          <a:xfrm>
            <a:off x="2342763" y="1893347"/>
            <a:ext cx="4079551" cy="2877632"/>
          </a:xfrm>
        </p:spPr>
        <p:txBody>
          <a:bodyPr vert="horz" lIns="91440" tIns="45720" rIns="91440" bIns="45720" rtlCol="0" anchor="b">
            <a:normAutofit/>
          </a:bodyPr>
          <a:lstStyle/>
          <a:p>
            <a:pPr algn="ctr"/>
            <a:r>
              <a:rPr lang="en-US" sz="5400" kern="1200">
                <a:solidFill>
                  <a:schemeClr val="bg1"/>
                </a:solidFill>
                <a:latin typeface="+mj-lt"/>
                <a:ea typeface="+mj-ea"/>
                <a:cs typeface="+mj-cs"/>
              </a:rPr>
              <a:t>Discussions</a:t>
            </a:r>
          </a:p>
        </p:txBody>
      </p:sp>
      <p:pic>
        <p:nvPicPr>
          <p:cNvPr id="23" name="Graphic 22" descr="Brain">
            <a:extLst>
              <a:ext uri="{FF2B5EF4-FFF2-40B4-BE49-F238E27FC236}">
                <a16:creationId xmlns:a16="http://schemas.microsoft.com/office/drawing/2014/main" id="{F42D6AA8-FD7A-A95B-DC8C-05A533612D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37500" y="1024180"/>
            <a:ext cx="2560781" cy="2560781"/>
          </a:xfrm>
          <a:prstGeom prst="rect">
            <a:avLst/>
          </a:prstGeom>
        </p:spPr>
      </p:pic>
      <p:sp>
        <p:nvSpPr>
          <p:cNvPr id="4" name="Date Placeholder 3">
            <a:extLst>
              <a:ext uri="{FF2B5EF4-FFF2-40B4-BE49-F238E27FC236}">
                <a16:creationId xmlns:a16="http://schemas.microsoft.com/office/drawing/2014/main" id="{ED1BF938-AF39-D635-18A5-C6224B7974F0}"/>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fld id="{251F351B-3C41-6C46-A5F1-3CA0D762442A}" type="datetime1">
              <a:rPr lang="en-US">
                <a:solidFill>
                  <a:schemeClr val="bg1"/>
                </a:solidFill>
              </a:rPr>
              <a:pPr>
                <a:spcAft>
                  <a:spcPts val="600"/>
                </a:spcAft>
              </a:pPr>
              <a:t>1/29/24</a:t>
            </a:fld>
            <a:endParaRPr lang="en-US">
              <a:solidFill>
                <a:schemeClr val="bg1"/>
              </a:solidFill>
            </a:endParaRPr>
          </a:p>
        </p:txBody>
      </p:sp>
      <p:sp>
        <p:nvSpPr>
          <p:cNvPr id="5" name="Footer Placeholder 4">
            <a:extLst>
              <a:ext uri="{FF2B5EF4-FFF2-40B4-BE49-F238E27FC236}">
                <a16:creationId xmlns:a16="http://schemas.microsoft.com/office/drawing/2014/main" id="{3E149C32-F622-7B5C-C767-0D5BE110A5F1}"/>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bg1"/>
                </a:solidFill>
                <a:latin typeface="+mn-lt"/>
                <a:ea typeface="+mn-ea"/>
                <a:cs typeface="+mn-cs"/>
              </a:rPr>
              <a:t>Slides created for CS886 at UWaterloo</a:t>
            </a:r>
          </a:p>
        </p:txBody>
      </p:sp>
      <p:sp>
        <p:nvSpPr>
          <p:cNvPr id="6" name="Slide Number Placeholder 5">
            <a:extLst>
              <a:ext uri="{FF2B5EF4-FFF2-40B4-BE49-F238E27FC236}">
                <a16:creationId xmlns:a16="http://schemas.microsoft.com/office/drawing/2014/main" id="{49EE6D86-8172-F5C5-223C-F94695B416C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4F24A5E-B0D2-394D-9970-9AE06BCB59C1}" type="slidenum">
              <a:rPr lang="en-US">
                <a:solidFill>
                  <a:schemeClr val="bg1"/>
                </a:solidFill>
              </a:rPr>
              <a:pPr>
                <a:spcAft>
                  <a:spcPts val="600"/>
                </a:spcAft>
              </a:pPr>
              <a:t>65</a:t>
            </a:fld>
            <a:endParaRPr lang="en-US">
              <a:solidFill>
                <a:schemeClr val="bg1"/>
              </a:solidFill>
            </a:endParaRPr>
          </a:p>
        </p:txBody>
      </p:sp>
      <p:pic>
        <p:nvPicPr>
          <p:cNvPr id="3" name="Picture 2">
            <a:extLst>
              <a:ext uri="{FF2B5EF4-FFF2-40B4-BE49-F238E27FC236}">
                <a16:creationId xmlns:a16="http://schemas.microsoft.com/office/drawing/2014/main" id="{1272A165-6262-107C-3494-36C28C7A4BF6}"/>
              </a:ext>
            </a:extLst>
          </p:cNvPr>
          <p:cNvPicPr>
            <a:picLocks noChangeAspect="1"/>
          </p:cNvPicPr>
          <p:nvPr/>
        </p:nvPicPr>
        <p:blipFill>
          <a:blip r:embed="rId4"/>
          <a:stretch>
            <a:fillRect/>
          </a:stretch>
        </p:blipFill>
        <p:spPr>
          <a:xfrm>
            <a:off x="0" y="0"/>
            <a:ext cx="12191999" cy="6857999"/>
          </a:xfrm>
          <a:prstGeom prst="rect">
            <a:avLst/>
          </a:prstGeom>
        </p:spPr>
      </p:pic>
    </p:spTree>
    <p:extLst>
      <p:ext uri="{BB962C8B-B14F-4D97-AF65-F5344CB8AC3E}">
        <p14:creationId xmlns:p14="http://schemas.microsoft.com/office/powerpoint/2010/main" val="32962474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902B3-E9FC-993B-63F7-5A716A80376E}"/>
              </a:ext>
            </a:extLst>
          </p:cNvPr>
          <p:cNvSpPr>
            <a:spLocks noGrp="1"/>
          </p:cNvSpPr>
          <p:nvPr>
            <p:ph type="title"/>
          </p:nvPr>
        </p:nvSpPr>
        <p:spPr>
          <a:xfrm>
            <a:off x="838200" y="136526"/>
            <a:ext cx="10515600" cy="902162"/>
          </a:xfrm>
        </p:spPr>
        <p:txBody>
          <a:bodyPr anchor="ctr">
            <a:normAutofit/>
          </a:bodyPr>
          <a:lstStyle/>
          <a:p>
            <a:r>
              <a:rPr lang="en-US" dirty="0"/>
              <a:t>Computer Vision Section</a:t>
            </a:r>
          </a:p>
        </p:txBody>
      </p:sp>
      <p:pic>
        <p:nvPicPr>
          <p:cNvPr id="8" name="Picture 7" descr="Abstract background of data">
            <a:extLst>
              <a:ext uri="{FF2B5EF4-FFF2-40B4-BE49-F238E27FC236}">
                <a16:creationId xmlns:a16="http://schemas.microsoft.com/office/drawing/2014/main" id="{59A0F06B-533C-5A8B-E07D-F19FA1DCBEF9}"/>
              </a:ext>
            </a:extLst>
          </p:cNvPr>
          <p:cNvPicPr>
            <a:picLocks noChangeAspect="1"/>
          </p:cNvPicPr>
          <p:nvPr/>
        </p:nvPicPr>
        <p:blipFill rotWithShape="1">
          <a:blip r:embed="rId2"/>
          <a:srcRect t="5692" b="11192"/>
          <a:stretch/>
        </p:blipFill>
        <p:spPr>
          <a:xfrm>
            <a:off x="838200" y="1260629"/>
            <a:ext cx="10515600" cy="4916334"/>
          </a:xfrm>
          <a:prstGeom prst="rect">
            <a:avLst/>
          </a:prstGeom>
          <a:noFill/>
        </p:spPr>
      </p:pic>
      <p:sp>
        <p:nvSpPr>
          <p:cNvPr id="4" name="Date Placeholder 3">
            <a:extLst>
              <a:ext uri="{FF2B5EF4-FFF2-40B4-BE49-F238E27FC236}">
                <a16:creationId xmlns:a16="http://schemas.microsoft.com/office/drawing/2014/main" id="{02071C9C-9B9C-CA4E-1B96-03E7CAD0722E}"/>
              </a:ext>
            </a:extLst>
          </p:cNvPr>
          <p:cNvSpPr>
            <a:spLocks noGrp="1"/>
          </p:cNvSpPr>
          <p:nvPr>
            <p:ph type="dt" sz="half" idx="10"/>
          </p:nvPr>
        </p:nvSpPr>
        <p:spPr>
          <a:xfrm>
            <a:off x="838200" y="6356350"/>
            <a:ext cx="2743200" cy="365125"/>
          </a:xfrm>
        </p:spPr>
        <p:txBody>
          <a:bodyPr anchor="ctr">
            <a:normAutofit/>
          </a:bodyPr>
          <a:lstStyle/>
          <a:p>
            <a:pPr>
              <a:spcAft>
                <a:spcPts val="600"/>
              </a:spcAft>
            </a:pPr>
            <a:fld id="{251F351B-3C41-6C46-A5F1-3CA0D762442A}" type="datetime1">
              <a:rPr lang="en-CA" smtClean="0"/>
              <a:pPr>
                <a:spcAft>
                  <a:spcPts val="600"/>
                </a:spcAft>
              </a:pPr>
              <a:t>2024-01-29</a:t>
            </a:fld>
            <a:endParaRPr lang="en-US"/>
          </a:p>
        </p:txBody>
      </p:sp>
      <p:sp>
        <p:nvSpPr>
          <p:cNvPr id="5" name="Footer Placeholder 4">
            <a:extLst>
              <a:ext uri="{FF2B5EF4-FFF2-40B4-BE49-F238E27FC236}">
                <a16:creationId xmlns:a16="http://schemas.microsoft.com/office/drawing/2014/main" id="{8CA1AE7D-855D-95BE-3811-728AA76918CF}"/>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en-US"/>
              <a:t>Slides created for CS886 at UWaterloo</a:t>
            </a:r>
          </a:p>
        </p:txBody>
      </p:sp>
      <p:sp>
        <p:nvSpPr>
          <p:cNvPr id="6" name="Slide Number Placeholder 5">
            <a:extLst>
              <a:ext uri="{FF2B5EF4-FFF2-40B4-BE49-F238E27FC236}">
                <a16:creationId xmlns:a16="http://schemas.microsoft.com/office/drawing/2014/main" id="{CB27EFA4-3A91-1744-211E-A0E1AECF641D}"/>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D4F24A5E-B0D2-394D-9970-9AE06BCB59C1}" type="slidenum">
              <a:rPr lang="en-US" smtClean="0"/>
              <a:pPr>
                <a:spcAft>
                  <a:spcPts val="600"/>
                </a:spcAft>
              </a:pPr>
              <a:t>66</a:t>
            </a:fld>
            <a:endParaRPr lang="en-US"/>
          </a:p>
        </p:txBody>
      </p:sp>
    </p:spTree>
    <p:extLst>
      <p:ext uri="{BB962C8B-B14F-4D97-AF65-F5344CB8AC3E}">
        <p14:creationId xmlns:p14="http://schemas.microsoft.com/office/powerpoint/2010/main" val="29544481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FD2B8-8E71-285F-8C2C-B3322374EE2F}"/>
              </a:ext>
            </a:extLst>
          </p:cNvPr>
          <p:cNvSpPr>
            <a:spLocks noGrp="1"/>
          </p:cNvSpPr>
          <p:nvPr>
            <p:ph type="title"/>
          </p:nvPr>
        </p:nvSpPr>
        <p:spPr/>
        <p:txBody>
          <a:bodyPr/>
          <a:lstStyle/>
          <a:p>
            <a:r>
              <a:rPr lang="en-US" dirty="0"/>
              <a:t>Outline</a:t>
            </a:r>
            <a:endParaRPr lang="en-CA" dirty="0"/>
          </a:p>
        </p:txBody>
      </p:sp>
      <p:sp>
        <p:nvSpPr>
          <p:cNvPr id="3" name="Content Placeholder 2">
            <a:extLst>
              <a:ext uri="{FF2B5EF4-FFF2-40B4-BE49-F238E27FC236}">
                <a16:creationId xmlns:a16="http://schemas.microsoft.com/office/drawing/2014/main" id="{7E42D58E-6F8F-C13A-3298-19CD99ADFBC2}"/>
              </a:ext>
            </a:extLst>
          </p:cNvPr>
          <p:cNvSpPr>
            <a:spLocks noGrp="1"/>
          </p:cNvSpPr>
          <p:nvPr>
            <p:ph idx="1"/>
          </p:nvPr>
        </p:nvSpPr>
        <p:spPr/>
        <p:txBody>
          <a:bodyPr>
            <a:normAutofit/>
          </a:bodyPr>
          <a:lstStyle/>
          <a:p>
            <a:r>
              <a:rPr lang="en-US" dirty="0"/>
              <a:t>Background on Computer Vision</a:t>
            </a:r>
          </a:p>
          <a:p>
            <a:endParaRPr lang="en-CA" dirty="0"/>
          </a:p>
          <a:p>
            <a:r>
              <a:rPr lang="en-CA" dirty="0"/>
              <a:t>Microsoft COCO Dataset</a:t>
            </a:r>
          </a:p>
          <a:p>
            <a:pPr marL="0" indent="0">
              <a:buNone/>
            </a:pPr>
            <a:endParaRPr lang="en-CA" dirty="0"/>
          </a:p>
          <a:p>
            <a:r>
              <a:rPr lang="en-CA" dirty="0"/>
              <a:t>Computer Vision Architectures</a:t>
            </a:r>
          </a:p>
          <a:p>
            <a:endParaRPr lang="en-CA" dirty="0"/>
          </a:p>
          <a:p>
            <a:r>
              <a:rPr lang="en-CA" dirty="0"/>
              <a:t>Computer Vision Development</a:t>
            </a:r>
          </a:p>
          <a:p>
            <a:endParaRPr lang="en-CA" dirty="0"/>
          </a:p>
          <a:p>
            <a:r>
              <a:rPr lang="en-CA" dirty="0"/>
              <a:t>Class discussion</a:t>
            </a:r>
          </a:p>
        </p:txBody>
      </p:sp>
      <p:sp>
        <p:nvSpPr>
          <p:cNvPr id="4" name="Date Placeholder 3">
            <a:extLst>
              <a:ext uri="{FF2B5EF4-FFF2-40B4-BE49-F238E27FC236}">
                <a16:creationId xmlns:a16="http://schemas.microsoft.com/office/drawing/2014/main" id="{B1AC927B-54B3-09A4-83C9-36FFE87A2990}"/>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AFBAE098-213E-18F8-F93E-0E8298E96D5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A6B6D2E-04A4-CDBC-4EC0-4E0CCE470E43}"/>
              </a:ext>
            </a:extLst>
          </p:cNvPr>
          <p:cNvSpPr>
            <a:spLocks noGrp="1"/>
          </p:cNvSpPr>
          <p:nvPr>
            <p:ph type="sldNum" sz="quarter" idx="12"/>
          </p:nvPr>
        </p:nvSpPr>
        <p:spPr/>
        <p:txBody>
          <a:bodyPr/>
          <a:lstStyle/>
          <a:p>
            <a:fld id="{D4F24A5E-B0D2-394D-9970-9AE06BCB59C1}" type="slidenum">
              <a:rPr lang="en-US" smtClean="0"/>
              <a:t>67</a:t>
            </a:fld>
            <a:endParaRPr lang="en-US"/>
          </a:p>
        </p:txBody>
      </p:sp>
    </p:spTree>
    <p:extLst>
      <p:ext uri="{BB962C8B-B14F-4D97-AF65-F5344CB8AC3E}">
        <p14:creationId xmlns:p14="http://schemas.microsoft.com/office/powerpoint/2010/main" val="18587804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D2376-0E96-3D57-37D1-119F3C75049D}"/>
              </a:ext>
            </a:extLst>
          </p:cNvPr>
          <p:cNvSpPr>
            <a:spLocks noGrp="1"/>
          </p:cNvSpPr>
          <p:nvPr>
            <p:ph type="title"/>
          </p:nvPr>
        </p:nvSpPr>
        <p:spPr>
          <a:xfrm>
            <a:off x="3266290" y="1582402"/>
            <a:ext cx="5659419" cy="3693196"/>
          </a:xfrm>
        </p:spPr>
        <p:txBody>
          <a:bodyPr>
            <a:normAutofit/>
          </a:bodyPr>
          <a:lstStyle/>
          <a:p>
            <a:pPr algn="ctr"/>
            <a:r>
              <a:rPr lang="en-US" dirty="0"/>
              <a:t>Background – Computer Vision Tasks</a:t>
            </a:r>
            <a:endParaRPr lang="en-CA" dirty="0"/>
          </a:p>
        </p:txBody>
      </p:sp>
      <p:sp>
        <p:nvSpPr>
          <p:cNvPr id="4" name="Date Placeholder 3">
            <a:extLst>
              <a:ext uri="{FF2B5EF4-FFF2-40B4-BE49-F238E27FC236}">
                <a16:creationId xmlns:a16="http://schemas.microsoft.com/office/drawing/2014/main" id="{21594BBF-2573-7CD5-0A6B-0E5FC7D3700B}"/>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765D456E-CC33-1216-C35B-25BBA2C2C75B}"/>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738BB7B0-8CCB-1180-37F7-256D008F063F}"/>
              </a:ext>
            </a:extLst>
          </p:cNvPr>
          <p:cNvSpPr>
            <a:spLocks noGrp="1"/>
          </p:cNvSpPr>
          <p:nvPr>
            <p:ph type="sldNum" sz="quarter" idx="12"/>
          </p:nvPr>
        </p:nvSpPr>
        <p:spPr/>
        <p:txBody>
          <a:bodyPr/>
          <a:lstStyle/>
          <a:p>
            <a:fld id="{D4F24A5E-B0D2-394D-9970-9AE06BCB59C1}" type="slidenum">
              <a:rPr lang="en-US" smtClean="0"/>
              <a:t>68</a:t>
            </a:fld>
            <a:endParaRPr lang="en-US"/>
          </a:p>
        </p:txBody>
      </p:sp>
    </p:spTree>
    <p:extLst>
      <p:ext uri="{BB962C8B-B14F-4D97-AF65-F5344CB8AC3E}">
        <p14:creationId xmlns:p14="http://schemas.microsoft.com/office/powerpoint/2010/main" val="6382651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9827D-8DC8-6ADA-C1B2-1A7079657E9B}"/>
              </a:ext>
            </a:extLst>
          </p:cNvPr>
          <p:cNvSpPr>
            <a:spLocks noGrp="1"/>
          </p:cNvSpPr>
          <p:nvPr>
            <p:ph type="title"/>
          </p:nvPr>
        </p:nvSpPr>
        <p:spPr/>
        <p:txBody>
          <a:bodyPr/>
          <a:lstStyle/>
          <a:p>
            <a:r>
              <a:rPr lang="en-US" dirty="0"/>
              <a:t>Background</a:t>
            </a:r>
            <a:endParaRPr lang="en-CA" dirty="0"/>
          </a:p>
        </p:txBody>
      </p:sp>
      <p:sp>
        <p:nvSpPr>
          <p:cNvPr id="3" name="Content Placeholder 2">
            <a:extLst>
              <a:ext uri="{FF2B5EF4-FFF2-40B4-BE49-F238E27FC236}">
                <a16:creationId xmlns:a16="http://schemas.microsoft.com/office/drawing/2014/main" id="{8D87D1F3-2BA9-308A-5B8B-F41DB6984A48}"/>
              </a:ext>
            </a:extLst>
          </p:cNvPr>
          <p:cNvSpPr>
            <a:spLocks noGrp="1"/>
          </p:cNvSpPr>
          <p:nvPr>
            <p:ph idx="1"/>
          </p:nvPr>
        </p:nvSpPr>
        <p:spPr>
          <a:xfrm>
            <a:off x="838200" y="970833"/>
            <a:ext cx="10515600" cy="4916334"/>
          </a:xfrm>
        </p:spPr>
        <p:txBody>
          <a:bodyPr/>
          <a:lstStyle/>
          <a:p>
            <a:pPr marL="0" indent="0">
              <a:buNone/>
            </a:pPr>
            <a:r>
              <a:rPr lang="en-US" dirty="0"/>
              <a:t>Computer vision tasks - Classification</a:t>
            </a:r>
            <a:endParaRPr lang="en-CA" dirty="0"/>
          </a:p>
        </p:txBody>
      </p:sp>
      <p:sp>
        <p:nvSpPr>
          <p:cNvPr id="4" name="Date Placeholder 3">
            <a:extLst>
              <a:ext uri="{FF2B5EF4-FFF2-40B4-BE49-F238E27FC236}">
                <a16:creationId xmlns:a16="http://schemas.microsoft.com/office/drawing/2014/main" id="{725ED4B0-5BCE-8E23-9256-D13A10FC6213}"/>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6038D71B-3DC8-2C1C-48B8-508BF92EC586}"/>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93C7100B-066E-7854-E59D-2BE87F19DFE3}"/>
              </a:ext>
            </a:extLst>
          </p:cNvPr>
          <p:cNvSpPr>
            <a:spLocks noGrp="1"/>
          </p:cNvSpPr>
          <p:nvPr>
            <p:ph type="sldNum" sz="quarter" idx="12"/>
          </p:nvPr>
        </p:nvSpPr>
        <p:spPr/>
        <p:txBody>
          <a:bodyPr/>
          <a:lstStyle/>
          <a:p>
            <a:fld id="{D4F24A5E-B0D2-394D-9970-9AE06BCB59C1}" type="slidenum">
              <a:rPr lang="en-US" smtClean="0"/>
              <a:t>69</a:t>
            </a:fld>
            <a:endParaRPr lang="en-US"/>
          </a:p>
        </p:txBody>
      </p:sp>
      <p:pic>
        <p:nvPicPr>
          <p:cNvPr id="8" name="Picture 7">
            <a:extLst>
              <a:ext uri="{FF2B5EF4-FFF2-40B4-BE49-F238E27FC236}">
                <a16:creationId xmlns:a16="http://schemas.microsoft.com/office/drawing/2014/main" id="{2DF5D3AC-40DE-6CFC-685E-A9D6CEC8D182}"/>
              </a:ext>
            </a:extLst>
          </p:cNvPr>
          <p:cNvPicPr>
            <a:picLocks noChangeAspect="1"/>
          </p:cNvPicPr>
          <p:nvPr/>
        </p:nvPicPr>
        <p:blipFill rotWithShape="1">
          <a:blip r:embed="rId3"/>
          <a:srcRect l="1445" t="12495" b="6900"/>
          <a:stretch/>
        </p:blipFill>
        <p:spPr>
          <a:xfrm>
            <a:off x="2081683" y="1873505"/>
            <a:ext cx="8028633" cy="3690581"/>
          </a:xfrm>
          <a:prstGeom prst="rect">
            <a:avLst/>
          </a:prstGeom>
        </p:spPr>
      </p:pic>
      <p:sp>
        <p:nvSpPr>
          <p:cNvPr id="9" name="TextBox 8">
            <a:extLst>
              <a:ext uri="{FF2B5EF4-FFF2-40B4-BE49-F238E27FC236}">
                <a16:creationId xmlns:a16="http://schemas.microsoft.com/office/drawing/2014/main" id="{0DD6B7C3-F420-5147-383F-1C103BEF6F24}"/>
              </a:ext>
            </a:extLst>
          </p:cNvPr>
          <p:cNvSpPr txBox="1"/>
          <p:nvPr/>
        </p:nvSpPr>
        <p:spPr>
          <a:xfrm>
            <a:off x="2081683" y="5751625"/>
            <a:ext cx="7665218" cy="461665"/>
          </a:xfrm>
          <a:prstGeom prst="rect">
            <a:avLst/>
          </a:prstGeom>
          <a:noFill/>
        </p:spPr>
        <p:txBody>
          <a:bodyPr wrap="square" rtlCol="0">
            <a:spAutoFit/>
          </a:bodyPr>
          <a:lstStyle/>
          <a:p>
            <a:r>
              <a:rPr lang="en-US" sz="1200" dirty="0"/>
              <a:t>Source: </a:t>
            </a:r>
            <a:r>
              <a:rPr lang="en-US" sz="1200" dirty="0">
                <a:hlinkClick r:id="rId4"/>
              </a:rPr>
              <a:t>https://towardsdatascience.com/10-papers-you-should-read-to-understand-image-classification-in-the-deep-learning-era-4b9d792f45a7</a:t>
            </a:r>
            <a:r>
              <a:rPr lang="en-US" sz="1200" dirty="0"/>
              <a:t> </a:t>
            </a:r>
            <a:endParaRPr lang="en-CA" sz="1200" dirty="0"/>
          </a:p>
        </p:txBody>
      </p:sp>
    </p:spTree>
    <p:extLst>
      <p:ext uri="{BB962C8B-B14F-4D97-AF65-F5344CB8AC3E}">
        <p14:creationId xmlns:p14="http://schemas.microsoft.com/office/powerpoint/2010/main" val="3458743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13605-C97E-8E6E-0903-A3F0E66C6356}"/>
              </a:ext>
            </a:extLst>
          </p:cNvPr>
          <p:cNvSpPr>
            <a:spLocks noGrp="1"/>
          </p:cNvSpPr>
          <p:nvPr>
            <p:ph type="title"/>
          </p:nvPr>
        </p:nvSpPr>
        <p:spPr>
          <a:xfrm>
            <a:off x="838200" y="251233"/>
            <a:ext cx="10515600" cy="902162"/>
          </a:xfrm>
        </p:spPr>
        <p:txBody>
          <a:bodyPr/>
          <a:lstStyle/>
          <a:p>
            <a:r>
              <a:rPr lang="en-US" dirty="0"/>
              <a:t>NLP TASK</a:t>
            </a:r>
          </a:p>
        </p:txBody>
      </p:sp>
      <p:sp>
        <p:nvSpPr>
          <p:cNvPr id="3" name="Content Placeholder 2">
            <a:extLst>
              <a:ext uri="{FF2B5EF4-FFF2-40B4-BE49-F238E27FC236}">
                <a16:creationId xmlns:a16="http://schemas.microsoft.com/office/drawing/2014/main" id="{1B9764B3-0963-0F4F-4672-4F9E542E58EA}"/>
              </a:ext>
            </a:extLst>
          </p:cNvPr>
          <p:cNvSpPr>
            <a:spLocks noGrp="1"/>
          </p:cNvSpPr>
          <p:nvPr>
            <p:ph idx="1"/>
          </p:nvPr>
        </p:nvSpPr>
        <p:spPr>
          <a:xfrm>
            <a:off x="838200" y="1344473"/>
            <a:ext cx="2528455" cy="4916334"/>
          </a:xfrm>
        </p:spPr>
        <p:txBody>
          <a:bodyPr>
            <a:normAutofit/>
          </a:bodyPr>
          <a:lstStyle/>
          <a:p>
            <a:pPr marL="0" indent="0">
              <a:buNone/>
            </a:pPr>
            <a:r>
              <a:rPr lang="en-US" sz="2000" b="1" dirty="0"/>
              <a:t>Text Classification</a:t>
            </a:r>
          </a:p>
          <a:p>
            <a:pPr marL="0" indent="0">
              <a:lnSpc>
                <a:spcPct val="110000"/>
              </a:lnSpc>
              <a:buNone/>
            </a:pPr>
            <a:r>
              <a:rPr lang="en-US" sz="2000" dirty="0"/>
              <a:t>Assigning predefined categories or labels to a given piece of text.</a:t>
            </a:r>
            <a:br>
              <a:rPr lang="en-US" sz="2000" dirty="0"/>
            </a:br>
            <a:br>
              <a:rPr lang="en-US" sz="2000" dirty="0"/>
            </a:br>
            <a:r>
              <a:rPr lang="en-US" sz="2000" dirty="0"/>
              <a:t>Essential for organizing, sorting, and making sense of large volumes of textual information.</a:t>
            </a:r>
          </a:p>
          <a:p>
            <a:pPr marL="0" indent="0">
              <a:buNone/>
            </a:pPr>
            <a:endParaRPr lang="en-US" dirty="0"/>
          </a:p>
        </p:txBody>
      </p:sp>
      <p:sp>
        <p:nvSpPr>
          <p:cNvPr id="4" name="Date Placeholder 3">
            <a:extLst>
              <a:ext uri="{FF2B5EF4-FFF2-40B4-BE49-F238E27FC236}">
                <a16:creationId xmlns:a16="http://schemas.microsoft.com/office/drawing/2014/main" id="{0F32950F-CDD1-81EF-7754-93DB8C4D7799}"/>
              </a:ext>
            </a:extLst>
          </p:cNvPr>
          <p:cNvSpPr>
            <a:spLocks noGrp="1"/>
          </p:cNvSpPr>
          <p:nvPr>
            <p:ph type="dt" sz="half" idx="10"/>
          </p:nvPr>
        </p:nvSpPr>
        <p:spPr>
          <a:xfrm>
            <a:off x="890154" y="6356349"/>
            <a:ext cx="2743200" cy="365125"/>
          </a:xfrm>
        </p:spPr>
        <p:txBody>
          <a:bodyPr/>
          <a:lstStyle/>
          <a:p>
            <a:fld id="{251F351B-3C41-6C46-A5F1-3CA0D762442A}" type="datetime1">
              <a:rPr lang="en-CA" smtClean="0"/>
              <a:t>2024-01-29</a:t>
            </a:fld>
            <a:endParaRPr lang="en-US" dirty="0"/>
          </a:p>
        </p:txBody>
      </p:sp>
      <p:sp>
        <p:nvSpPr>
          <p:cNvPr id="5" name="Footer Placeholder 4">
            <a:extLst>
              <a:ext uri="{FF2B5EF4-FFF2-40B4-BE49-F238E27FC236}">
                <a16:creationId xmlns:a16="http://schemas.microsoft.com/office/drawing/2014/main" id="{4BB2B1A0-2556-1A7C-7AF4-83873978145C}"/>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F8F25750-2DDD-E452-1C47-644E2F26ADF3}"/>
              </a:ext>
            </a:extLst>
          </p:cNvPr>
          <p:cNvSpPr>
            <a:spLocks noGrp="1"/>
          </p:cNvSpPr>
          <p:nvPr>
            <p:ph type="sldNum" sz="quarter" idx="12"/>
          </p:nvPr>
        </p:nvSpPr>
        <p:spPr/>
        <p:txBody>
          <a:bodyPr/>
          <a:lstStyle/>
          <a:p>
            <a:fld id="{D4F24A5E-B0D2-394D-9970-9AE06BCB59C1}" type="slidenum">
              <a:rPr lang="en-US" smtClean="0"/>
              <a:t>7</a:t>
            </a:fld>
            <a:endParaRPr lang="en-US"/>
          </a:p>
        </p:txBody>
      </p:sp>
      <p:pic>
        <p:nvPicPr>
          <p:cNvPr id="5124" name="Picture 4">
            <a:extLst>
              <a:ext uri="{FF2B5EF4-FFF2-40B4-BE49-F238E27FC236}">
                <a16:creationId xmlns:a16="http://schemas.microsoft.com/office/drawing/2014/main" id="{7D9984D9-8AB1-B3F8-5558-791D4DFD19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8436" y="1440016"/>
            <a:ext cx="8193890" cy="4916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5439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9827D-8DC8-6ADA-C1B2-1A7079657E9B}"/>
              </a:ext>
            </a:extLst>
          </p:cNvPr>
          <p:cNvSpPr>
            <a:spLocks noGrp="1"/>
          </p:cNvSpPr>
          <p:nvPr>
            <p:ph type="title"/>
          </p:nvPr>
        </p:nvSpPr>
        <p:spPr/>
        <p:txBody>
          <a:bodyPr/>
          <a:lstStyle/>
          <a:p>
            <a:r>
              <a:rPr lang="en-US" dirty="0"/>
              <a:t>Background</a:t>
            </a:r>
            <a:endParaRPr lang="en-CA" dirty="0"/>
          </a:p>
        </p:txBody>
      </p:sp>
      <p:sp>
        <p:nvSpPr>
          <p:cNvPr id="3" name="Content Placeholder 2">
            <a:extLst>
              <a:ext uri="{FF2B5EF4-FFF2-40B4-BE49-F238E27FC236}">
                <a16:creationId xmlns:a16="http://schemas.microsoft.com/office/drawing/2014/main" id="{8D87D1F3-2BA9-308A-5B8B-F41DB6984A48}"/>
              </a:ext>
            </a:extLst>
          </p:cNvPr>
          <p:cNvSpPr>
            <a:spLocks noGrp="1"/>
          </p:cNvSpPr>
          <p:nvPr>
            <p:ph idx="1"/>
          </p:nvPr>
        </p:nvSpPr>
        <p:spPr>
          <a:xfrm>
            <a:off x="838199" y="970833"/>
            <a:ext cx="10515600" cy="4916334"/>
          </a:xfrm>
        </p:spPr>
        <p:txBody>
          <a:bodyPr/>
          <a:lstStyle/>
          <a:p>
            <a:pPr marL="0" indent="0">
              <a:buNone/>
            </a:pPr>
            <a:r>
              <a:rPr lang="en-US" dirty="0"/>
              <a:t>Computer vision tasks - Detection</a:t>
            </a:r>
            <a:endParaRPr lang="en-CA" dirty="0"/>
          </a:p>
        </p:txBody>
      </p:sp>
      <p:sp>
        <p:nvSpPr>
          <p:cNvPr id="4" name="Date Placeholder 3">
            <a:extLst>
              <a:ext uri="{FF2B5EF4-FFF2-40B4-BE49-F238E27FC236}">
                <a16:creationId xmlns:a16="http://schemas.microsoft.com/office/drawing/2014/main" id="{725ED4B0-5BCE-8E23-9256-D13A10FC6213}"/>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6038D71B-3DC8-2C1C-48B8-508BF92EC586}"/>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93C7100B-066E-7854-E59D-2BE87F19DFE3}"/>
              </a:ext>
            </a:extLst>
          </p:cNvPr>
          <p:cNvSpPr>
            <a:spLocks noGrp="1"/>
          </p:cNvSpPr>
          <p:nvPr>
            <p:ph type="sldNum" sz="quarter" idx="12"/>
          </p:nvPr>
        </p:nvSpPr>
        <p:spPr/>
        <p:txBody>
          <a:bodyPr/>
          <a:lstStyle/>
          <a:p>
            <a:fld id="{D4F24A5E-B0D2-394D-9970-9AE06BCB59C1}" type="slidenum">
              <a:rPr lang="en-US" smtClean="0"/>
              <a:t>70</a:t>
            </a:fld>
            <a:endParaRPr lang="en-US"/>
          </a:p>
        </p:txBody>
      </p:sp>
      <p:pic>
        <p:nvPicPr>
          <p:cNvPr id="8" name="Picture 7">
            <a:extLst>
              <a:ext uri="{FF2B5EF4-FFF2-40B4-BE49-F238E27FC236}">
                <a16:creationId xmlns:a16="http://schemas.microsoft.com/office/drawing/2014/main" id="{574678FB-2AF1-9813-6364-6664D5D3B9AB}"/>
              </a:ext>
            </a:extLst>
          </p:cNvPr>
          <p:cNvPicPr>
            <a:picLocks noChangeAspect="1"/>
          </p:cNvPicPr>
          <p:nvPr/>
        </p:nvPicPr>
        <p:blipFill>
          <a:blip r:embed="rId3"/>
          <a:stretch>
            <a:fillRect/>
          </a:stretch>
        </p:blipFill>
        <p:spPr>
          <a:xfrm>
            <a:off x="3748086" y="1581781"/>
            <a:ext cx="4695825" cy="4695825"/>
          </a:xfrm>
          <a:prstGeom prst="rect">
            <a:avLst/>
          </a:prstGeom>
        </p:spPr>
      </p:pic>
      <p:sp>
        <p:nvSpPr>
          <p:cNvPr id="7" name="TextBox 6">
            <a:extLst>
              <a:ext uri="{FF2B5EF4-FFF2-40B4-BE49-F238E27FC236}">
                <a16:creationId xmlns:a16="http://schemas.microsoft.com/office/drawing/2014/main" id="{32F1B795-FDCA-7935-D0CB-04F5A465D751}"/>
              </a:ext>
            </a:extLst>
          </p:cNvPr>
          <p:cNvSpPr txBox="1"/>
          <p:nvPr/>
        </p:nvSpPr>
        <p:spPr>
          <a:xfrm>
            <a:off x="8610600" y="5493710"/>
            <a:ext cx="1956917" cy="1015663"/>
          </a:xfrm>
          <a:prstGeom prst="rect">
            <a:avLst/>
          </a:prstGeom>
          <a:noFill/>
        </p:spPr>
        <p:txBody>
          <a:bodyPr wrap="square" rtlCol="0">
            <a:spAutoFit/>
          </a:bodyPr>
          <a:lstStyle/>
          <a:p>
            <a:r>
              <a:rPr lang="en-US" sz="1200" dirty="0"/>
              <a:t>Source: </a:t>
            </a:r>
            <a:r>
              <a:rPr lang="en-CA" sz="1200" dirty="0">
                <a:hlinkClick r:id="rId4"/>
              </a:rPr>
              <a:t>https://machinethink.net/blog/object-detection-with-yolo/</a:t>
            </a:r>
            <a:r>
              <a:rPr lang="en-CA" sz="1200" dirty="0"/>
              <a:t> </a:t>
            </a:r>
          </a:p>
          <a:p>
            <a:endParaRPr lang="en-CA" sz="1200" dirty="0"/>
          </a:p>
        </p:txBody>
      </p:sp>
    </p:spTree>
    <p:extLst>
      <p:ext uri="{BB962C8B-B14F-4D97-AF65-F5344CB8AC3E}">
        <p14:creationId xmlns:p14="http://schemas.microsoft.com/office/powerpoint/2010/main" val="26110622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9827D-8DC8-6ADA-C1B2-1A7079657E9B}"/>
              </a:ext>
            </a:extLst>
          </p:cNvPr>
          <p:cNvSpPr>
            <a:spLocks noGrp="1"/>
          </p:cNvSpPr>
          <p:nvPr>
            <p:ph type="title"/>
          </p:nvPr>
        </p:nvSpPr>
        <p:spPr/>
        <p:txBody>
          <a:bodyPr/>
          <a:lstStyle/>
          <a:p>
            <a:r>
              <a:rPr lang="en-US" dirty="0"/>
              <a:t>Background</a:t>
            </a:r>
            <a:endParaRPr lang="en-CA" dirty="0"/>
          </a:p>
        </p:txBody>
      </p:sp>
      <p:sp>
        <p:nvSpPr>
          <p:cNvPr id="3" name="Content Placeholder 2">
            <a:extLst>
              <a:ext uri="{FF2B5EF4-FFF2-40B4-BE49-F238E27FC236}">
                <a16:creationId xmlns:a16="http://schemas.microsoft.com/office/drawing/2014/main" id="{8D87D1F3-2BA9-308A-5B8B-F41DB6984A48}"/>
              </a:ext>
            </a:extLst>
          </p:cNvPr>
          <p:cNvSpPr>
            <a:spLocks noGrp="1"/>
          </p:cNvSpPr>
          <p:nvPr>
            <p:ph idx="1"/>
          </p:nvPr>
        </p:nvSpPr>
        <p:spPr>
          <a:xfrm>
            <a:off x="838200" y="970833"/>
            <a:ext cx="10515600" cy="4916334"/>
          </a:xfrm>
        </p:spPr>
        <p:txBody>
          <a:bodyPr/>
          <a:lstStyle/>
          <a:p>
            <a:pPr marL="0" indent="0">
              <a:buNone/>
            </a:pPr>
            <a:r>
              <a:rPr lang="en-US" dirty="0"/>
              <a:t>Computer vision tasks - Segmentation</a:t>
            </a:r>
            <a:endParaRPr lang="en-CA" dirty="0"/>
          </a:p>
        </p:txBody>
      </p:sp>
      <p:sp>
        <p:nvSpPr>
          <p:cNvPr id="4" name="Date Placeholder 3">
            <a:extLst>
              <a:ext uri="{FF2B5EF4-FFF2-40B4-BE49-F238E27FC236}">
                <a16:creationId xmlns:a16="http://schemas.microsoft.com/office/drawing/2014/main" id="{725ED4B0-5BCE-8E23-9256-D13A10FC6213}"/>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6038D71B-3DC8-2C1C-48B8-508BF92EC586}"/>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93C7100B-066E-7854-E59D-2BE87F19DFE3}"/>
              </a:ext>
            </a:extLst>
          </p:cNvPr>
          <p:cNvSpPr>
            <a:spLocks noGrp="1"/>
          </p:cNvSpPr>
          <p:nvPr>
            <p:ph type="sldNum" sz="quarter" idx="12"/>
          </p:nvPr>
        </p:nvSpPr>
        <p:spPr/>
        <p:txBody>
          <a:bodyPr/>
          <a:lstStyle/>
          <a:p>
            <a:fld id="{D4F24A5E-B0D2-394D-9970-9AE06BCB59C1}" type="slidenum">
              <a:rPr lang="en-US" smtClean="0"/>
              <a:t>71</a:t>
            </a:fld>
            <a:endParaRPr lang="en-US"/>
          </a:p>
        </p:txBody>
      </p:sp>
      <p:pic>
        <p:nvPicPr>
          <p:cNvPr id="10" name="Picture 9">
            <a:extLst>
              <a:ext uri="{FF2B5EF4-FFF2-40B4-BE49-F238E27FC236}">
                <a16:creationId xmlns:a16="http://schemas.microsoft.com/office/drawing/2014/main" id="{075A055A-AA6D-E2C4-3DA2-4A23BBA8C6FF}"/>
              </a:ext>
            </a:extLst>
          </p:cNvPr>
          <p:cNvPicPr>
            <a:picLocks noChangeAspect="1"/>
          </p:cNvPicPr>
          <p:nvPr/>
        </p:nvPicPr>
        <p:blipFill>
          <a:blip r:embed="rId2"/>
          <a:stretch>
            <a:fillRect/>
          </a:stretch>
        </p:blipFill>
        <p:spPr>
          <a:xfrm>
            <a:off x="3208912" y="1595717"/>
            <a:ext cx="5774176" cy="4592682"/>
          </a:xfrm>
          <a:prstGeom prst="rect">
            <a:avLst/>
          </a:prstGeom>
        </p:spPr>
      </p:pic>
      <p:sp>
        <p:nvSpPr>
          <p:cNvPr id="8" name="TextBox 7">
            <a:extLst>
              <a:ext uri="{FF2B5EF4-FFF2-40B4-BE49-F238E27FC236}">
                <a16:creationId xmlns:a16="http://schemas.microsoft.com/office/drawing/2014/main" id="{844D8452-FBBE-8284-BCCA-FF11D72460C7}"/>
              </a:ext>
            </a:extLst>
          </p:cNvPr>
          <p:cNvSpPr txBox="1"/>
          <p:nvPr/>
        </p:nvSpPr>
        <p:spPr>
          <a:xfrm>
            <a:off x="9054950" y="5542068"/>
            <a:ext cx="2831373" cy="646331"/>
          </a:xfrm>
          <a:prstGeom prst="rect">
            <a:avLst/>
          </a:prstGeom>
          <a:noFill/>
        </p:spPr>
        <p:txBody>
          <a:bodyPr wrap="square" rtlCol="0">
            <a:spAutoFit/>
          </a:bodyPr>
          <a:lstStyle/>
          <a:p>
            <a:r>
              <a:rPr lang="en-US" sz="1200" dirty="0"/>
              <a:t>Source: </a:t>
            </a:r>
            <a:r>
              <a:rPr lang="en-CA" sz="1200" dirty="0"/>
              <a:t>CS231n Stanford 2017 lecture 11. </a:t>
            </a:r>
            <a:r>
              <a:rPr lang="en-CA" sz="1200" dirty="0">
                <a:hlinkClick r:id="rId3"/>
              </a:rPr>
              <a:t>http://cs231n.stanford.edu/slides/2017/cs231n_2017_lecture11.pdf</a:t>
            </a:r>
            <a:r>
              <a:rPr lang="en-CA" sz="1200" dirty="0"/>
              <a:t> </a:t>
            </a:r>
          </a:p>
        </p:txBody>
      </p:sp>
    </p:spTree>
    <p:extLst>
      <p:ext uri="{BB962C8B-B14F-4D97-AF65-F5344CB8AC3E}">
        <p14:creationId xmlns:p14="http://schemas.microsoft.com/office/powerpoint/2010/main" val="176483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9827D-8DC8-6ADA-C1B2-1A7079657E9B}"/>
              </a:ext>
            </a:extLst>
          </p:cNvPr>
          <p:cNvSpPr>
            <a:spLocks noGrp="1"/>
          </p:cNvSpPr>
          <p:nvPr>
            <p:ph type="title"/>
          </p:nvPr>
        </p:nvSpPr>
        <p:spPr/>
        <p:txBody>
          <a:bodyPr/>
          <a:lstStyle/>
          <a:p>
            <a:r>
              <a:rPr lang="en-US" dirty="0"/>
              <a:t>Background</a:t>
            </a:r>
            <a:endParaRPr lang="en-CA" dirty="0"/>
          </a:p>
        </p:txBody>
      </p:sp>
      <p:sp>
        <p:nvSpPr>
          <p:cNvPr id="3" name="Content Placeholder 2">
            <a:extLst>
              <a:ext uri="{FF2B5EF4-FFF2-40B4-BE49-F238E27FC236}">
                <a16:creationId xmlns:a16="http://schemas.microsoft.com/office/drawing/2014/main" id="{8D87D1F3-2BA9-308A-5B8B-F41DB6984A48}"/>
              </a:ext>
            </a:extLst>
          </p:cNvPr>
          <p:cNvSpPr>
            <a:spLocks noGrp="1"/>
          </p:cNvSpPr>
          <p:nvPr>
            <p:ph idx="1"/>
          </p:nvPr>
        </p:nvSpPr>
        <p:spPr>
          <a:xfrm>
            <a:off x="838199" y="970833"/>
            <a:ext cx="10515600" cy="4916334"/>
          </a:xfrm>
        </p:spPr>
        <p:txBody>
          <a:bodyPr/>
          <a:lstStyle/>
          <a:p>
            <a:pPr marL="0" indent="0">
              <a:buNone/>
            </a:pPr>
            <a:r>
              <a:rPr lang="en-US" dirty="0"/>
              <a:t>Computer vision tasks – Visual Question Answering (VQA)</a:t>
            </a:r>
            <a:endParaRPr lang="en-CA" dirty="0"/>
          </a:p>
        </p:txBody>
      </p:sp>
      <p:sp>
        <p:nvSpPr>
          <p:cNvPr id="4" name="Date Placeholder 3">
            <a:extLst>
              <a:ext uri="{FF2B5EF4-FFF2-40B4-BE49-F238E27FC236}">
                <a16:creationId xmlns:a16="http://schemas.microsoft.com/office/drawing/2014/main" id="{725ED4B0-5BCE-8E23-9256-D13A10FC6213}"/>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6038D71B-3DC8-2C1C-48B8-508BF92EC586}"/>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93C7100B-066E-7854-E59D-2BE87F19DFE3}"/>
              </a:ext>
            </a:extLst>
          </p:cNvPr>
          <p:cNvSpPr>
            <a:spLocks noGrp="1"/>
          </p:cNvSpPr>
          <p:nvPr>
            <p:ph type="sldNum" sz="quarter" idx="12"/>
          </p:nvPr>
        </p:nvSpPr>
        <p:spPr/>
        <p:txBody>
          <a:bodyPr/>
          <a:lstStyle/>
          <a:p>
            <a:fld id="{D4F24A5E-B0D2-394D-9970-9AE06BCB59C1}" type="slidenum">
              <a:rPr lang="en-US" smtClean="0"/>
              <a:t>72</a:t>
            </a:fld>
            <a:endParaRPr lang="en-US"/>
          </a:p>
        </p:txBody>
      </p:sp>
      <p:pic>
        <p:nvPicPr>
          <p:cNvPr id="8" name="Picture 7">
            <a:extLst>
              <a:ext uri="{FF2B5EF4-FFF2-40B4-BE49-F238E27FC236}">
                <a16:creationId xmlns:a16="http://schemas.microsoft.com/office/drawing/2014/main" id="{D8274DE3-9290-348A-1F6A-185A13E598BC}"/>
              </a:ext>
            </a:extLst>
          </p:cNvPr>
          <p:cNvPicPr>
            <a:picLocks noChangeAspect="1"/>
          </p:cNvPicPr>
          <p:nvPr/>
        </p:nvPicPr>
        <p:blipFill>
          <a:blip r:embed="rId2"/>
          <a:stretch>
            <a:fillRect/>
          </a:stretch>
        </p:blipFill>
        <p:spPr>
          <a:xfrm>
            <a:off x="1468015" y="1515643"/>
            <a:ext cx="9255967" cy="5205831"/>
          </a:xfrm>
          <a:prstGeom prst="rect">
            <a:avLst/>
          </a:prstGeom>
        </p:spPr>
      </p:pic>
      <p:sp>
        <p:nvSpPr>
          <p:cNvPr id="7" name="TextBox 6">
            <a:extLst>
              <a:ext uri="{FF2B5EF4-FFF2-40B4-BE49-F238E27FC236}">
                <a16:creationId xmlns:a16="http://schemas.microsoft.com/office/drawing/2014/main" id="{22699666-F62A-9A52-544B-FDE87C733892}"/>
              </a:ext>
            </a:extLst>
          </p:cNvPr>
          <p:cNvSpPr txBox="1"/>
          <p:nvPr/>
        </p:nvSpPr>
        <p:spPr>
          <a:xfrm>
            <a:off x="10456618" y="5842655"/>
            <a:ext cx="1735382" cy="461665"/>
          </a:xfrm>
          <a:prstGeom prst="rect">
            <a:avLst/>
          </a:prstGeom>
          <a:noFill/>
        </p:spPr>
        <p:txBody>
          <a:bodyPr wrap="square" rtlCol="0">
            <a:spAutoFit/>
          </a:bodyPr>
          <a:lstStyle/>
          <a:p>
            <a:r>
              <a:rPr lang="en-US" sz="1200" dirty="0"/>
              <a:t>Source: </a:t>
            </a:r>
            <a:r>
              <a:rPr lang="en-CA" sz="1200" dirty="0">
                <a:hlinkClick r:id="rId3"/>
              </a:rPr>
              <a:t>https://visualqa.org</a:t>
            </a:r>
            <a:r>
              <a:rPr lang="en-CA" sz="1200" dirty="0"/>
              <a:t> </a:t>
            </a:r>
          </a:p>
        </p:txBody>
      </p:sp>
    </p:spTree>
    <p:extLst>
      <p:ext uri="{BB962C8B-B14F-4D97-AF65-F5344CB8AC3E}">
        <p14:creationId xmlns:p14="http://schemas.microsoft.com/office/powerpoint/2010/main" val="5393134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9827D-8DC8-6ADA-C1B2-1A7079657E9B}"/>
              </a:ext>
            </a:extLst>
          </p:cNvPr>
          <p:cNvSpPr>
            <a:spLocks noGrp="1"/>
          </p:cNvSpPr>
          <p:nvPr>
            <p:ph type="title"/>
          </p:nvPr>
        </p:nvSpPr>
        <p:spPr/>
        <p:txBody>
          <a:bodyPr/>
          <a:lstStyle/>
          <a:p>
            <a:r>
              <a:rPr lang="en-US" dirty="0"/>
              <a:t>Background</a:t>
            </a:r>
            <a:endParaRPr lang="en-CA" dirty="0"/>
          </a:p>
        </p:txBody>
      </p:sp>
      <p:sp>
        <p:nvSpPr>
          <p:cNvPr id="3" name="Content Placeholder 2">
            <a:extLst>
              <a:ext uri="{FF2B5EF4-FFF2-40B4-BE49-F238E27FC236}">
                <a16:creationId xmlns:a16="http://schemas.microsoft.com/office/drawing/2014/main" id="{8D87D1F3-2BA9-308A-5B8B-F41DB6984A48}"/>
              </a:ext>
            </a:extLst>
          </p:cNvPr>
          <p:cNvSpPr>
            <a:spLocks noGrp="1"/>
          </p:cNvSpPr>
          <p:nvPr>
            <p:ph idx="1"/>
          </p:nvPr>
        </p:nvSpPr>
        <p:spPr>
          <a:xfrm>
            <a:off x="838200" y="970833"/>
            <a:ext cx="10515600" cy="4916334"/>
          </a:xfrm>
        </p:spPr>
        <p:txBody>
          <a:bodyPr/>
          <a:lstStyle/>
          <a:p>
            <a:pPr marL="0" indent="0">
              <a:buNone/>
            </a:pPr>
            <a:r>
              <a:rPr lang="en-US" dirty="0"/>
              <a:t>Computer vision tasks – Captioning</a:t>
            </a:r>
            <a:endParaRPr lang="en-CA" dirty="0"/>
          </a:p>
        </p:txBody>
      </p:sp>
      <p:sp>
        <p:nvSpPr>
          <p:cNvPr id="4" name="Date Placeholder 3">
            <a:extLst>
              <a:ext uri="{FF2B5EF4-FFF2-40B4-BE49-F238E27FC236}">
                <a16:creationId xmlns:a16="http://schemas.microsoft.com/office/drawing/2014/main" id="{725ED4B0-5BCE-8E23-9256-D13A10FC6213}"/>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6038D71B-3DC8-2C1C-48B8-508BF92EC586}"/>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93C7100B-066E-7854-E59D-2BE87F19DFE3}"/>
              </a:ext>
            </a:extLst>
          </p:cNvPr>
          <p:cNvSpPr>
            <a:spLocks noGrp="1"/>
          </p:cNvSpPr>
          <p:nvPr>
            <p:ph type="sldNum" sz="quarter" idx="12"/>
          </p:nvPr>
        </p:nvSpPr>
        <p:spPr/>
        <p:txBody>
          <a:bodyPr/>
          <a:lstStyle/>
          <a:p>
            <a:fld id="{D4F24A5E-B0D2-394D-9970-9AE06BCB59C1}" type="slidenum">
              <a:rPr lang="en-US" smtClean="0"/>
              <a:t>73</a:t>
            </a:fld>
            <a:endParaRPr lang="en-US"/>
          </a:p>
        </p:txBody>
      </p:sp>
      <p:pic>
        <p:nvPicPr>
          <p:cNvPr id="8" name="Picture 7">
            <a:extLst>
              <a:ext uri="{FF2B5EF4-FFF2-40B4-BE49-F238E27FC236}">
                <a16:creationId xmlns:a16="http://schemas.microsoft.com/office/drawing/2014/main" id="{6772D50D-CD2C-67D8-E50E-21BEEF3E448B}"/>
              </a:ext>
            </a:extLst>
          </p:cNvPr>
          <p:cNvPicPr>
            <a:picLocks noChangeAspect="1"/>
          </p:cNvPicPr>
          <p:nvPr/>
        </p:nvPicPr>
        <p:blipFill>
          <a:blip r:embed="rId3"/>
          <a:stretch>
            <a:fillRect/>
          </a:stretch>
        </p:blipFill>
        <p:spPr>
          <a:xfrm>
            <a:off x="1221581" y="1652457"/>
            <a:ext cx="9748838" cy="4886455"/>
          </a:xfrm>
          <a:prstGeom prst="rect">
            <a:avLst/>
          </a:prstGeom>
        </p:spPr>
      </p:pic>
      <p:sp>
        <p:nvSpPr>
          <p:cNvPr id="7" name="TextBox 6">
            <a:extLst>
              <a:ext uri="{FF2B5EF4-FFF2-40B4-BE49-F238E27FC236}">
                <a16:creationId xmlns:a16="http://schemas.microsoft.com/office/drawing/2014/main" id="{30BA1E26-5052-B589-EA57-52298F8DD589}"/>
              </a:ext>
            </a:extLst>
          </p:cNvPr>
          <p:cNvSpPr txBox="1"/>
          <p:nvPr/>
        </p:nvSpPr>
        <p:spPr>
          <a:xfrm>
            <a:off x="10837621" y="3865016"/>
            <a:ext cx="1354379" cy="1938992"/>
          </a:xfrm>
          <a:prstGeom prst="rect">
            <a:avLst/>
          </a:prstGeom>
          <a:noFill/>
        </p:spPr>
        <p:txBody>
          <a:bodyPr wrap="square" rtlCol="0">
            <a:spAutoFit/>
          </a:bodyPr>
          <a:lstStyle/>
          <a:p>
            <a:r>
              <a:rPr lang="en-US" sz="1200" dirty="0"/>
              <a:t>Source: </a:t>
            </a:r>
            <a:r>
              <a:rPr lang="en-CA" sz="1200" dirty="0">
                <a:hlinkClick r:id="rId4"/>
              </a:rPr>
              <a:t>https://www.dpreview.com/news/9384724203/microsoft-s-latest-computer-vision-technology-beats-humans-at-captioning-images</a:t>
            </a:r>
            <a:r>
              <a:rPr lang="en-CA" sz="1200" dirty="0"/>
              <a:t> </a:t>
            </a:r>
          </a:p>
          <a:p>
            <a:endParaRPr lang="en-CA" sz="1200" dirty="0"/>
          </a:p>
        </p:txBody>
      </p:sp>
    </p:spTree>
    <p:extLst>
      <p:ext uri="{BB962C8B-B14F-4D97-AF65-F5344CB8AC3E}">
        <p14:creationId xmlns:p14="http://schemas.microsoft.com/office/powerpoint/2010/main" val="9983333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D2376-0E96-3D57-37D1-119F3C75049D}"/>
              </a:ext>
            </a:extLst>
          </p:cNvPr>
          <p:cNvSpPr>
            <a:spLocks noGrp="1"/>
          </p:cNvSpPr>
          <p:nvPr>
            <p:ph type="title"/>
          </p:nvPr>
        </p:nvSpPr>
        <p:spPr>
          <a:xfrm>
            <a:off x="3266290" y="1582402"/>
            <a:ext cx="5659419" cy="3693196"/>
          </a:xfrm>
        </p:spPr>
        <p:txBody>
          <a:bodyPr>
            <a:normAutofit/>
          </a:bodyPr>
          <a:lstStyle/>
          <a:p>
            <a:pPr algn="ctr"/>
            <a:r>
              <a:rPr lang="en-US" dirty="0"/>
              <a:t>Background – Computer Vision Applications</a:t>
            </a:r>
            <a:endParaRPr lang="en-CA" dirty="0"/>
          </a:p>
        </p:txBody>
      </p:sp>
      <p:sp>
        <p:nvSpPr>
          <p:cNvPr id="4" name="Date Placeholder 3">
            <a:extLst>
              <a:ext uri="{FF2B5EF4-FFF2-40B4-BE49-F238E27FC236}">
                <a16:creationId xmlns:a16="http://schemas.microsoft.com/office/drawing/2014/main" id="{21594BBF-2573-7CD5-0A6B-0E5FC7D3700B}"/>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765D456E-CC33-1216-C35B-25BBA2C2C75B}"/>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738BB7B0-8CCB-1180-37F7-256D008F063F}"/>
              </a:ext>
            </a:extLst>
          </p:cNvPr>
          <p:cNvSpPr>
            <a:spLocks noGrp="1"/>
          </p:cNvSpPr>
          <p:nvPr>
            <p:ph type="sldNum" sz="quarter" idx="12"/>
          </p:nvPr>
        </p:nvSpPr>
        <p:spPr/>
        <p:txBody>
          <a:bodyPr/>
          <a:lstStyle/>
          <a:p>
            <a:fld id="{D4F24A5E-B0D2-394D-9970-9AE06BCB59C1}" type="slidenum">
              <a:rPr lang="en-US" smtClean="0"/>
              <a:t>74</a:t>
            </a:fld>
            <a:endParaRPr lang="en-US"/>
          </a:p>
        </p:txBody>
      </p:sp>
    </p:spTree>
    <p:extLst>
      <p:ext uri="{BB962C8B-B14F-4D97-AF65-F5344CB8AC3E}">
        <p14:creationId xmlns:p14="http://schemas.microsoft.com/office/powerpoint/2010/main" val="38282949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9827D-8DC8-6ADA-C1B2-1A7079657E9B}"/>
              </a:ext>
            </a:extLst>
          </p:cNvPr>
          <p:cNvSpPr>
            <a:spLocks noGrp="1"/>
          </p:cNvSpPr>
          <p:nvPr>
            <p:ph type="title"/>
          </p:nvPr>
        </p:nvSpPr>
        <p:spPr/>
        <p:txBody>
          <a:bodyPr/>
          <a:lstStyle/>
          <a:p>
            <a:r>
              <a:rPr lang="en-US" dirty="0"/>
              <a:t>Background</a:t>
            </a:r>
            <a:endParaRPr lang="en-CA" dirty="0"/>
          </a:p>
        </p:txBody>
      </p:sp>
      <p:sp>
        <p:nvSpPr>
          <p:cNvPr id="3" name="Content Placeholder 2">
            <a:extLst>
              <a:ext uri="{FF2B5EF4-FFF2-40B4-BE49-F238E27FC236}">
                <a16:creationId xmlns:a16="http://schemas.microsoft.com/office/drawing/2014/main" id="{8D87D1F3-2BA9-308A-5B8B-F41DB6984A48}"/>
              </a:ext>
            </a:extLst>
          </p:cNvPr>
          <p:cNvSpPr>
            <a:spLocks noGrp="1"/>
          </p:cNvSpPr>
          <p:nvPr>
            <p:ph idx="1"/>
          </p:nvPr>
        </p:nvSpPr>
        <p:spPr>
          <a:xfrm>
            <a:off x="838200" y="970833"/>
            <a:ext cx="10515600" cy="4916334"/>
          </a:xfrm>
        </p:spPr>
        <p:txBody>
          <a:bodyPr/>
          <a:lstStyle/>
          <a:p>
            <a:pPr marL="0" indent="0">
              <a:buNone/>
            </a:pPr>
            <a:r>
              <a:rPr lang="en-US" dirty="0"/>
              <a:t>Computer vision tasks – Applications</a:t>
            </a:r>
            <a:endParaRPr lang="en-CA" dirty="0"/>
          </a:p>
        </p:txBody>
      </p:sp>
      <p:sp>
        <p:nvSpPr>
          <p:cNvPr id="4" name="Date Placeholder 3">
            <a:extLst>
              <a:ext uri="{FF2B5EF4-FFF2-40B4-BE49-F238E27FC236}">
                <a16:creationId xmlns:a16="http://schemas.microsoft.com/office/drawing/2014/main" id="{725ED4B0-5BCE-8E23-9256-D13A10FC6213}"/>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6038D71B-3DC8-2C1C-48B8-508BF92EC586}"/>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93C7100B-066E-7854-E59D-2BE87F19DFE3}"/>
              </a:ext>
            </a:extLst>
          </p:cNvPr>
          <p:cNvSpPr>
            <a:spLocks noGrp="1"/>
          </p:cNvSpPr>
          <p:nvPr>
            <p:ph type="sldNum" sz="quarter" idx="12"/>
          </p:nvPr>
        </p:nvSpPr>
        <p:spPr/>
        <p:txBody>
          <a:bodyPr/>
          <a:lstStyle/>
          <a:p>
            <a:fld id="{D4F24A5E-B0D2-394D-9970-9AE06BCB59C1}" type="slidenum">
              <a:rPr lang="en-US" smtClean="0"/>
              <a:t>75</a:t>
            </a:fld>
            <a:endParaRPr lang="en-US"/>
          </a:p>
        </p:txBody>
      </p:sp>
      <p:pic>
        <p:nvPicPr>
          <p:cNvPr id="8" name="Picture 7">
            <a:extLst>
              <a:ext uri="{FF2B5EF4-FFF2-40B4-BE49-F238E27FC236}">
                <a16:creationId xmlns:a16="http://schemas.microsoft.com/office/drawing/2014/main" id="{5E81DFFA-D643-F2CC-58C0-A879903990B0}"/>
              </a:ext>
            </a:extLst>
          </p:cNvPr>
          <p:cNvPicPr>
            <a:picLocks noChangeAspect="1"/>
          </p:cNvPicPr>
          <p:nvPr/>
        </p:nvPicPr>
        <p:blipFill>
          <a:blip r:embed="rId3"/>
          <a:stretch>
            <a:fillRect/>
          </a:stretch>
        </p:blipFill>
        <p:spPr>
          <a:xfrm>
            <a:off x="2856102" y="1600046"/>
            <a:ext cx="6479796" cy="4756304"/>
          </a:xfrm>
          <a:prstGeom prst="rect">
            <a:avLst/>
          </a:prstGeom>
        </p:spPr>
      </p:pic>
      <p:sp>
        <p:nvSpPr>
          <p:cNvPr id="7" name="TextBox 6">
            <a:extLst>
              <a:ext uri="{FF2B5EF4-FFF2-40B4-BE49-F238E27FC236}">
                <a16:creationId xmlns:a16="http://schemas.microsoft.com/office/drawing/2014/main" id="{45ACD4E8-1167-2D3F-BF95-523B8A73508C}"/>
              </a:ext>
            </a:extLst>
          </p:cNvPr>
          <p:cNvSpPr txBox="1"/>
          <p:nvPr/>
        </p:nvSpPr>
        <p:spPr>
          <a:xfrm>
            <a:off x="9335898" y="5525353"/>
            <a:ext cx="1687677" cy="830997"/>
          </a:xfrm>
          <a:prstGeom prst="rect">
            <a:avLst/>
          </a:prstGeom>
          <a:noFill/>
        </p:spPr>
        <p:txBody>
          <a:bodyPr wrap="square" rtlCol="0">
            <a:spAutoFit/>
          </a:bodyPr>
          <a:lstStyle/>
          <a:p>
            <a:r>
              <a:rPr lang="en-US" sz="1200" dirty="0"/>
              <a:t>Source: </a:t>
            </a:r>
            <a:r>
              <a:rPr lang="en-CA" sz="1200" dirty="0">
                <a:hlinkClick r:id="rId4"/>
              </a:rPr>
              <a:t>https://www.pento.ai/blog/computer-vision-manufacturing</a:t>
            </a:r>
            <a:endParaRPr lang="en-CA" sz="1200" dirty="0"/>
          </a:p>
        </p:txBody>
      </p:sp>
    </p:spTree>
    <p:extLst>
      <p:ext uri="{BB962C8B-B14F-4D97-AF65-F5344CB8AC3E}">
        <p14:creationId xmlns:p14="http://schemas.microsoft.com/office/powerpoint/2010/main" val="17122794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9827D-8DC8-6ADA-C1B2-1A7079657E9B}"/>
              </a:ext>
            </a:extLst>
          </p:cNvPr>
          <p:cNvSpPr>
            <a:spLocks noGrp="1"/>
          </p:cNvSpPr>
          <p:nvPr>
            <p:ph type="title"/>
          </p:nvPr>
        </p:nvSpPr>
        <p:spPr/>
        <p:txBody>
          <a:bodyPr/>
          <a:lstStyle/>
          <a:p>
            <a:r>
              <a:rPr lang="en-US" dirty="0"/>
              <a:t>Background</a:t>
            </a:r>
            <a:endParaRPr lang="en-CA" dirty="0"/>
          </a:p>
        </p:txBody>
      </p:sp>
      <p:sp>
        <p:nvSpPr>
          <p:cNvPr id="3" name="Content Placeholder 2">
            <a:extLst>
              <a:ext uri="{FF2B5EF4-FFF2-40B4-BE49-F238E27FC236}">
                <a16:creationId xmlns:a16="http://schemas.microsoft.com/office/drawing/2014/main" id="{8D87D1F3-2BA9-308A-5B8B-F41DB6984A48}"/>
              </a:ext>
            </a:extLst>
          </p:cNvPr>
          <p:cNvSpPr>
            <a:spLocks noGrp="1"/>
          </p:cNvSpPr>
          <p:nvPr>
            <p:ph idx="1"/>
          </p:nvPr>
        </p:nvSpPr>
        <p:spPr>
          <a:xfrm>
            <a:off x="838200" y="970833"/>
            <a:ext cx="10515600" cy="4916334"/>
          </a:xfrm>
        </p:spPr>
        <p:txBody>
          <a:bodyPr/>
          <a:lstStyle/>
          <a:p>
            <a:pPr marL="0" indent="0">
              <a:buNone/>
            </a:pPr>
            <a:r>
              <a:rPr lang="en-US" dirty="0"/>
              <a:t>Computer vision tasks – Applications</a:t>
            </a:r>
            <a:endParaRPr lang="en-CA" dirty="0"/>
          </a:p>
        </p:txBody>
      </p:sp>
      <p:sp>
        <p:nvSpPr>
          <p:cNvPr id="4" name="Date Placeholder 3">
            <a:extLst>
              <a:ext uri="{FF2B5EF4-FFF2-40B4-BE49-F238E27FC236}">
                <a16:creationId xmlns:a16="http://schemas.microsoft.com/office/drawing/2014/main" id="{725ED4B0-5BCE-8E23-9256-D13A10FC6213}"/>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6038D71B-3DC8-2C1C-48B8-508BF92EC586}"/>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93C7100B-066E-7854-E59D-2BE87F19DFE3}"/>
              </a:ext>
            </a:extLst>
          </p:cNvPr>
          <p:cNvSpPr>
            <a:spLocks noGrp="1"/>
          </p:cNvSpPr>
          <p:nvPr>
            <p:ph type="sldNum" sz="quarter" idx="12"/>
          </p:nvPr>
        </p:nvSpPr>
        <p:spPr/>
        <p:txBody>
          <a:bodyPr/>
          <a:lstStyle/>
          <a:p>
            <a:fld id="{D4F24A5E-B0D2-394D-9970-9AE06BCB59C1}" type="slidenum">
              <a:rPr lang="en-US" smtClean="0"/>
              <a:t>76</a:t>
            </a:fld>
            <a:endParaRPr lang="en-US"/>
          </a:p>
        </p:txBody>
      </p:sp>
      <p:pic>
        <p:nvPicPr>
          <p:cNvPr id="8" name="Picture 7">
            <a:extLst>
              <a:ext uri="{FF2B5EF4-FFF2-40B4-BE49-F238E27FC236}">
                <a16:creationId xmlns:a16="http://schemas.microsoft.com/office/drawing/2014/main" id="{85E7684C-6001-007F-F639-2A754A817E23}"/>
              </a:ext>
            </a:extLst>
          </p:cNvPr>
          <p:cNvPicPr>
            <a:picLocks noChangeAspect="1"/>
          </p:cNvPicPr>
          <p:nvPr/>
        </p:nvPicPr>
        <p:blipFill>
          <a:blip r:embed="rId3"/>
          <a:stretch>
            <a:fillRect/>
          </a:stretch>
        </p:blipFill>
        <p:spPr>
          <a:xfrm>
            <a:off x="2548121" y="1459164"/>
            <a:ext cx="6628174" cy="4581892"/>
          </a:xfrm>
          <a:prstGeom prst="rect">
            <a:avLst/>
          </a:prstGeom>
        </p:spPr>
      </p:pic>
      <p:sp>
        <p:nvSpPr>
          <p:cNvPr id="9" name="TextBox 8">
            <a:extLst>
              <a:ext uri="{FF2B5EF4-FFF2-40B4-BE49-F238E27FC236}">
                <a16:creationId xmlns:a16="http://schemas.microsoft.com/office/drawing/2014/main" id="{028C2E77-01EB-CAC4-6809-1DC7FEF85A83}"/>
              </a:ext>
            </a:extLst>
          </p:cNvPr>
          <p:cNvSpPr txBox="1"/>
          <p:nvPr/>
        </p:nvSpPr>
        <p:spPr>
          <a:xfrm>
            <a:off x="2548121" y="6138296"/>
            <a:ext cx="5303520" cy="307777"/>
          </a:xfrm>
          <a:prstGeom prst="rect">
            <a:avLst/>
          </a:prstGeom>
          <a:noFill/>
        </p:spPr>
        <p:txBody>
          <a:bodyPr wrap="square" rtlCol="0">
            <a:spAutoFit/>
          </a:bodyPr>
          <a:lstStyle/>
          <a:p>
            <a:r>
              <a:rPr lang="en-US" sz="1400" dirty="0"/>
              <a:t>Source: </a:t>
            </a:r>
            <a:r>
              <a:rPr lang="en-US" sz="1400" dirty="0">
                <a:hlinkClick r:id="rId4"/>
              </a:rPr>
              <a:t>https://www.v7labs.com/blog/what-is-computer-vision</a:t>
            </a:r>
            <a:endParaRPr lang="en-US" sz="1400" dirty="0"/>
          </a:p>
        </p:txBody>
      </p:sp>
    </p:spTree>
    <p:extLst>
      <p:ext uri="{BB962C8B-B14F-4D97-AF65-F5344CB8AC3E}">
        <p14:creationId xmlns:p14="http://schemas.microsoft.com/office/powerpoint/2010/main" val="3433488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9827D-8DC8-6ADA-C1B2-1A7079657E9B}"/>
              </a:ext>
            </a:extLst>
          </p:cNvPr>
          <p:cNvSpPr>
            <a:spLocks noGrp="1"/>
          </p:cNvSpPr>
          <p:nvPr>
            <p:ph type="title"/>
          </p:nvPr>
        </p:nvSpPr>
        <p:spPr/>
        <p:txBody>
          <a:bodyPr/>
          <a:lstStyle/>
          <a:p>
            <a:r>
              <a:rPr lang="en-US" dirty="0"/>
              <a:t>Background</a:t>
            </a:r>
            <a:endParaRPr lang="en-CA" dirty="0"/>
          </a:p>
        </p:txBody>
      </p:sp>
      <p:sp>
        <p:nvSpPr>
          <p:cNvPr id="3" name="Content Placeholder 2">
            <a:extLst>
              <a:ext uri="{FF2B5EF4-FFF2-40B4-BE49-F238E27FC236}">
                <a16:creationId xmlns:a16="http://schemas.microsoft.com/office/drawing/2014/main" id="{8D87D1F3-2BA9-308A-5B8B-F41DB6984A48}"/>
              </a:ext>
            </a:extLst>
          </p:cNvPr>
          <p:cNvSpPr>
            <a:spLocks noGrp="1"/>
          </p:cNvSpPr>
          <p:nvPr>
            <p:ph idx="1"/>
          </p:nvPr>
        </p:nvSpPr>
        <p:spPr>
          <a:xfrm>
            <a:off x="838200" y="949743"/>
            <a:ext cx="10515600" cy="4916334"/>
          </a:xfrm>
        </p:spPr>
        <p:txBody>
          <a:bodyPr/>
          <a:lstStyle/>
          <a:p>
            <a:pPr marL="0" indent="0">
              <a:buNone/>
            </a:pPr>
            <a:r>
              <a:rPr lang="en-US" dirty="0"/>
              <a:t>Computer vision tasks – Applications</a:t>
            </a:r>
            <a:endParaRPr lang="en-CA" dirty="0"/>
          </a:p>
        </p:txBody>
      </p:sp>
      <p:sp>
        <p:nvSpPr>
          <p:cNvPr id="4" name="Date Placeholder 3">
            <a:extLst>
              <a:ext uri="{FF2B5EF4-FFF2-40B4-BE49-F238E27FC236}">
                <a16:creationId xmlns:a16="http://schemas.microsoft.com/office/drawing/2014/main" id="{725ED4B0-5BCE-8E23-9256-D13A10FC6213}"/>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6038D71B-3DC8-2C1C-48B8-508BF92EC586}"/>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93C7100B-066E-7854-E59D-2BE87F19DFE3}"/>
              </a:ext>
            </a:extLst>
          </p:cNvPr>
          <p:cNvSpPr>
            <a:spLocks noGrp="1"/>
          </p:cNvSpPr>
          <p:nvPr>
            <p:ph type="sldNum" sz="quarter" idx="12"/>
          </p:nvPr>
        </p:nvSpPr>
        <p:spPr/>
        <p:txBody>
          <a:bodyPr/>
          <a:lstStyle/>
          <a:p>
            <a:fld id="{D4F24A5E-B0D2-394D-9970-9AE06BCB59C1}" type="slidenum">
              <a:rPr lang="en-US" smtClean="0"/>
              <a:t>77</a:t>
            </a:fld>
            <a:endParaRPr lang="en-US"/>
          </a:p>
        </p:txBody>
      </p:sp>
      <p:pic>
        <p:nvPicPr>
          <p:cNvPr id="7" name="Lane_and_object_detection_Yolo_V5">
            <a:hlinkClick r:id="" action="ppaction://media"/>
            <a:extLst>
              <a:ext uri="{FF2B5EF4-FFF2-40B4-BE49-F238E27FC236}">
                <a16:creationId xmlns:a16="http://schemas.microsoft.com/office/drawing/2014/main" id="{A71C9FC0-343D-6846-F998-F40F6E7FED5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04987" y="1528961"/>
            <a:ext cx="8582025" cy="4827389"/>
          </a:xfrm>
          <a:prstGeom prst="rect">
            <a:avLst/>
          </a:prstGeom>
        </p:spPr>
      </p:pic>
      <p:sp>
        <p:nvSpPr>
          <p:cNvPr id="10" name="TextBox 9">
            <a:extLst>
              <a:ext uri="{FF2B5EF4-FFF2-40B4-BE49-F238E27FC236}">
                <a16:creationId xmlns:a16="http://schemas.microsoft.com/office/drawing/2014/main" id="{24A5EA63-C24F-EC94-B898-212BBE82851D}"/>
              </a:ext>
            </a:extLst>
          </p:cNvPr>
          <p:cNvSpPr txBox="1"/>
          <p:nvPr/>
        </p:nvSpPr>
        <p:spPr>
          <a:xfrm>
            <a:off x="10387012" y="5549810"/>
            <a:ext cx="1687677" cy="830997"/>
          </a:xfrm>
          <a:prstGeom prst="rect">
            <a:avLst/>
          </a:prstGeom>
          <a:noFill/>
        </p:spPr>
        <p:txBody>
          <a:bodyPr wrap="square" rtlCol="0">
            <a:spAutoFit/>
          </a:bodyPr>
          <a:lstStyle/>
          <a:p>
            <a:r>
              <a:rPr lang="en-US" sz="1200" dirty="0"/>
              <a:t>Source: </a:t>
            </a:r>
            <a:r>
              <a:rPr lang="en-CA" sz="1200" dirty="0">
                <a:hlinkClick r:id="rId6"/>
              </a:rPr>
              <a:t>https://www.youtube.com/watch?v=chzq2E75M84</a:t>
            </a:r>
            <a:endParaRPr lang="en-CA" sz="1200" dirty="0"/>
          </a:p>
        </p:txBody>
      </p:sp>
    </p:spTree>
    <p:extLst>
      <p:ext uri="{BB962C8B-B14F-4D97-AF65-F5344CB8AC3E}">
        <p14:creationId xmlns:p14="http://schemas.microsoft.com/office/powerpoint/2010/main" val="281272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8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D2376-0E96-3D57-37D1-119F3C75049D}"/>
              </a:ext>
            </a:extLst>
          </p:cNvPr>
          <p:cNvSpPr>
            <a:spLocks noGrp="1"/>
          </p:cNvSpPr>
          <p:nvPr>
            <p:ph type="title"/>
          </p:nvPr>
        </p:nvSpPr>
        <p:spPr>
          <a:xfrm>
            <a:off x="3266290" y="1582402"/>
            <a:ext cx="5659419" cy="3693196"/>
          </a:xfrm>
        </p:spPr>
        <p:txBody>
          <a:bodyPr>
            <a:normAutofit/>
          </a:bodyPr>
          <a:lstStyle/>
          <a:p>
            <a:pPr algn="ctr"/>
            <a:r>
              <a:rPr lang="en-US" dirty="0"/>
              <a:t>Background – Computer Vision Preliminaries</a:t>
            </a:r>
            <a:endParaRPr lang="en-CA" dirty="0"/>
          </a:p>
        </p:txBody>
      </p:sp>
      <p:sp>
        <p:nvSpPr>
          <p:cNvPr id="4" name="Date Placeholder 3">
            <a:extLst>
              <a:ext uri="{FF2B5EF4-FFF2-40B4-BE49-F238E27FC236}">
                <a16:creationId xmlns:a16="http://schemas.microsoft.com/office/drawing/2014/main" id="{21594BBF-2573-7CD5-0A6B-0E5FC7D3700B}"/>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765D456E-CC33-1216-C35B-25BBA2C2C75B}"/>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738BB7B0-8CCB-1180-37F7-256D008F063F}"/>
              </a:ext>
            </a:extLst>
          </p:cNvPr>
          <p:cNvSpPr>
            <a:spLocks noGrp="1"/>
          </p:cNvSpPr>
          <p:nvPr>
            <p:ph type="sldNum" sz="quarter" idx="12"/>
          </p:nvPr>
        </p:nvSpPr>
        <p:spPr/>
        <p:txBody>
          <a:bodyPr/>
          <a:lstStyle/>
          <a:p>
            <a:fld id="{D4F24A5E-B0D2-394D-9970-9AE06BCB59C1}" type="slidenum">
              <a:rPr lang="en-US" smtClean="0"/>
              <a:t>78</a:t>
            </a:fld>
            <a:endParaRPr lang="en-US"/>
          </a:p>
        </p:txBody>
      </p:sp>
    </p:spTree>
    <p:extLst>
      <p:ext uri="{BB962C8B-B14F-4D97-AF65-F5344CB8AC3E}">
        <p14:creationId xmlns:p14="http://schemas.microsoft.com/office/powerpoint/2010/main" val="28684342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9827D-8DC8-6ADA-C1B2-1A7079657E9B}"/>
              </a:ext>
            </a:extLst>
          </p:cNvPr>
          <p:cNvSpPr>
            <a:spLocks noGrp="1"/>
          </p:cNvSpPr>
          <p:nvPr>
            <p:ph type="title"/>
          </p:nvPr>
        </p:nvSpPr>
        <p:spPr/>
        <p:txBody>
          <a:bodyPr/>
          <a:lstStyle/>
          <a:p>
            <a:r>
              <a:rPr lang="en-US" dirty="0"/>
              <a:t>Background</a:t>
            </a:r>
            <a:endParaRPr lang="en-CA" dirty="0"/>
          </a:p>
        </p:txBody>
      </p:sp>
      <p:sp>
        <p:nvSpPr>
          <p:cNvPr id="3" name="Content Placeholder 2">
            <a:extLst>
              <a:ext uri="{FF2B5EF4-FFF2-40B4-BE49-F238E27FC236}">
                <a16:creationId xmlns:a16="http://schemas.microsoft.com/office/drawing/2014/main" id="{8D87D1F3-2BA9-308A-5B8B-F41DB6984A48}"/>
              </a:ext>
            </a:extLst>
          </p:cNvPr>
          <p:cNvSpPr>
            <a:spLocks noGrp="1"/>
          </p:cNvSpPr>
          <p:nvPr>
            <p:ph idx="1"/>
          </p:nvPr>
        </p:nvSpPr>
        <p:spPr>
          <a:xfrm>
            <a:off x="838200" y="949743"/>
            <a:ext cx="10515600" cy="4916334"/>
          </a:xfrm>
        </p:spPr>
        <p:txBody>
          <a:bodyPr/>
          <a:lstStyle/>
          <a:p>
            <a:pPr marL="0" indent="0">
              <a:buNone/>
            </a:pPr>
            <a:r>
              <a:rPr lang="en-US" dirty="0"/>
              <a:t>Computer vision – annotation</a:t>
            </a:r>
            <a:endParaRPr lang="en-CA" dirty="0"/>
          </a:p>
        </p:txBody>
      </p:sp>
      <p:sp>
        <p:nvSpPr>
          <p:cNvPr id="4" name="Date Placeholder 3">
            <a:extLst>
              <a:ext uri="{FF2B5EF4-FFF2-40B4-BE49-F238E27FC236}">
                <a16:creationId xmlns:a16="http://schemas.microsoft.com/office/drawing/2014/main" id="{725ED4B0-5BCE-8E23-9256-D13A10FC6213}"/>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6038D71B-3DC8-2C1C-48B8-508BF92EC586}"/>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93C7100B-066E-7854-E59D-2BE87F19DFE3}"/>
              </a:ext>
            </a:extLst>
          </p:cNvPr>
          <p:cNvSpPr>
            <a:spLocks noGrp="1"/>
          </p:cNvSpPr>
          <p:nvPr>
            <p:ph type="sldNum" sz="quarter" idx="12"/>
          </p:nvPr>
        </p:nvSpPr>
        <p:spPr/>
        <p:txBody>
          <a:bodyPr/>
          <a:lstStyle/>
          <a:p>
            <a:fld id="{D4F24A5E-B0D2-394D-9970-9AE06BCB59C1}" type="slidenum">
              <a:rPr lang="en-US" smtClean="0"/>
              <a:t>79</a:t>
            </a:fld>
            <a:endParaRPr lang="en-US"/>
          </a:p>
        </p:txBody>
      </p:sp>
      <p:pic>
        <p:nvPicPr>
          <p:cNvPr id="13" name="Picture 12">
            <a:extLst>
              <a:ext uri="{FF2B5EF4-FFF2-40B4-BE49-F238E27FC236}">
                <a16:creationId xmlns:a16="http://schemas.microsoft.com/office/drawing/2014/main" id="{04ED971A-959C-DAB6-040C-9695A023F680}"/>
              </a:ext>
            </a:extLst>
          </p:cNvPr>
          <p:cNvPicPr>
            <a:picLocks noChangeAspect="1"/>
          </p:cNvPicPr>
          <p:nvPr/>
        </p:nvPicPr>
        <p:blipFill>
          <a:blip r:embed="rId3"/>
          <a:stretch>
            <a:fillRect/>
          </a:stretch>
        </p:blipFill>
        <p:spPr>
          <a:xfrm>
            <a:off x="2000492" y="1573968"/>
            <a:ext cx="8191015" cy="4750965"/>
          </a:xfrm>
          <a:prstGeom prst="rect">
            <a:avLst/>
          </a:prstGeom>
        </p:spPr>
      </p:pic>
      <p:sp>
        <p:nvSpPr>
          <p:cNvPr id="7" name="TextBox 6">
            <a:extLst>
              <a:ext uri="{FF2B5EF4-FFF2-40B4-BE49-F238E27FC236}">
                <a16:creationId xmlns:a16="http://schemas.microsoft.com/office/drawing/2014/main" id="{74F2C79A-34A3-2781-E37C-23085EBBDBD3}"/>
              </a:ext>
            </a:extLst>
          </p:cNvPr>
          <p:cNvSpPr txBox="1"/>
          <p:nvPr/>
        </p:nvSpPr>
        <p:spPr>
          <a:xfrm>
            <a:off x="10387012" y="5549810"/>
            <a:ext cx="1687677" cy="1015663"/>
          </a:xfrm>
          <a:prstGeom prst="rect">
            <a:avLst/>
          </a:prstGeom>
          <a:noFill/>
        </p:spPr>
        <p:txBody>
          <a:bodyPr wrap="square" rtlCol="0">
            <a:spAutoFit/>
          </a:bodyPr>
          <a:lstStyle/>
          <a:p>
            <a:r>
              <a:rPr lang="en-US" sz="1200" dirty="0"/>
              <a:t>Source: </a:t>
            </a:r>
            <a:r>
              <a:rPr lang="en-CA" sz="1200" dirty="0">
                <a:hlinkClick r:id="rId4"/>
              </a:rPr>
              <a:t>https://plainsight.ai/blog/what-is-data-annotation/</a:t>
            </a:r>
            <a:r>
              <a:rPr lang="en-CA" sz="1200" dirty="0"/>
              <a:t> </a:t>
            </a:r>
          </a:p>
          <a:p>
            <a:endParaRPr lang="en-CA" sz="1200" dirty="0"/>
          </a:p>
        </p:txBody>
      </p:sp>
    </p:spTree>
    <p:extLst>
      <p:ext uri="{BB962C8B-B14F-4D97-AF65-F5344CB8AC3E}">
        <p14:creationId xmlns:p14="http://schemas.microsoft.com/office/powerpoint/2010/main" val="2801724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13605-C97E-8E6E-0903-A3F0E66C6356}"/>
              </a:ext>
            </a:extLst>
          </p:cNvPr>
          <p:cNvSpPr>
            <a:spLocks noGrp="1"/>
          </p:cNvSpPr>
          <p:nvPr>
            <p:ph type="title"/>
          </p:nvPr>
        </p:nvSpPr>
        <p:spPr>
          <a:xfrm>
            <a:off x="838200" y="264804"/>
            <a:ext cx="10515600" cy="902162"/>
          </a:xfrm>
        </p:spPr>
        <p:txBody>
          <a:bodyPr/>
          <a:lstStyle/>
          <a:p>
            <a:r>
              <a:rPr lang="en-US" dirty="0"/>
              <a:t>NLP TASK</a:t>
            </a:r>
          </a:p>
        </p:txBody>
      </p:sp>
      <p:sp>
        <p:nvSpPr>
          <p:cNvPr id="3" name="Content Placeholder 2">
            <a:extLst>
              <a:ext uri="{FF2B5EF4-FFF2-40B4-BE49-F238E27FC236}">
                <a16:creationId xmlns:a16="http://schemas.microsoft.com/office/drawing/2014/main" id="{1B9764B3-0963-0F4F-4672-4F9E542E58EA}"/>
              </a:ext>
            </a:extLst>
          </p:cNvPr>
          <p:cNvSpPr>
            <a:spLocks noGrp="1"/>
          </p:cNvSpPr>
          <p:nvPr>
            <p:ph idx="1"/>
          </p:nvPr>
        </p:nvSpPr>
        <p:spPr>
          <a:xfrm>
            <a:off x="838200" y="1303492"/>
            <a:ext cx="2743200" cy="4916334"/>
          </a:xfrm>
        </p:spPr>
        <p:txBody>
          <a:bodyPr>
            <a:normAutofit fontScale="92500" lnSpcReduction="20000"/>
          </a:bodyPr>
          <a:lstStyle/>
          <a:p>
            <a:pPr marL="0" indent="0">
              <a:lnSpc>
                <a:spcPct val="110000"/>
              </a:lnSpc>
              <a:buNone/>
            </a:pPr>
            <a:r>
              <a:rPr lang="en-US" sz="2200" b="1" dirty="0"/>
              <a:t>Named Entity Recognition (NER)</a:t>
            </a:r>
          </a:p>
          <a:p>
            <a:pPr marL="0" indent="0">
              <a:lnSpc>
                <a:spcPct val="110000"/>
              </a:lnSpc>
              <a:buNone/>
            </a:pPr>
            <a:br>
              <a:rPr lang="en-US" sz="2200" dirty="0"/>
            </a:br>
            <a:r>
              <a:rPr lang="en-US" sz="2200" dirty="0"/>
              <a:t>Identify and classify entities (such as names of people, organizations, locations) in text.</a:t>
            </a:r>
          </a:p>
          <a:p>
            <a:pPr marL="0" indent="0">
              <a:lnSpc>
                <a:spcPct val="110000"/>
              </a:lnSpc>
              <a:buNone/>
            </a:pPr>
            <a:br>
              <a:rPr lang="en-US" sz="2200" dirty="0"/>
            </a:br>
            <a:r>
              <a:rPr lang="en-US" sz="2200" dirty="0"/>
              <a:t>Some common entity categories include PER (person), LOC (location), ORG (Organization). </a:t>
            </a:r>
          </a:p>
          <a:p>
            <a:pPr marL="0" indent="0">
              <a:buNone/>
            </a:pPr>
            <a:br>
              <a:rPr lang="en-US" dirty="0"/>
            </a:br>
            <a:br>
              <a:rPr lang="en-US" dirty="0"/>
            </a:br>
            <a:endParaRPr lang="en-US" dirty="0"/>
          </a:p>
        </p:txBody>
      </p:sp>
      <p:sp>
        <p:nvSpPr>
          <p:cNvPr id="4" name="Date Placeholder 3">
            <a:extLst>
              <a:ext uri="{FF2B5EF4-FFF2-40B4-BE49-F238E27FC236}">
                <a16:creationId xmlns:a16="http://schemas.microsoft.com/office/drawing/2014/main" id="{0F32950F-CDD1-81EF-7754-93DB8C4D7799}"/>
              </a:ext>
            </a:extLst>
          </p:cNvPr>
          <p:cNvSpPr>
            <a:spLocks noGrp="1"/>
          </p:cNvSpPr>
          <p:nvPr>
            <p:ph type="dt" sz="half" idx="10"/>
          </p:nvPr>
        </p:nvSpPr>
        <p:spPr/>
        <p:txBody>
          <a:bodyPr/>
          <a:lstStyle/>
          <a:p>
            <a:fld id="{251F351B-3C41-6C46-A5F1-3CA0D762442A}" type="datetime1">
              <a:rPr lang="en-CA" smtClean="0"/>
              <a:t>2024-01-29</a:t>
            </a:fld>
            <a:endParaRPr lang="en-US" dirty="0"/>
          </a:p>
        </p:txBody>
      </p:sp>
      <p:sp>
        <p:nvSpPr>
          <p:cNvPr id="5" name="Footer Placeholder 4">
            <a:extLst>
              <a:ext uri="{FF2B5EF4-FFF2-40B4-BE49-F238E27FC236}">
                <a16:creationId xmlns:a16="http://schemas.microsoft.com/office/drawing/2014/main" id="{4BB2B1A0-2556-1A7C-7AF4-83873978145C}"/>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F8F25750-2DDD-E452-1C47-644E2F26ADF3}"/>
              </a:ext>
            </a:extLst>
          </p:cNvPr>
          <p:cNvSpPr>
            <a:spLocks noGrp="1"/>
          </p:cNvSpPr>
          <p:nvPr>
            <p:ph type="sldNum" sz="quarter" idx="12"/>
          </p:nvPr>
        </p:nvSpPr>
        <p:spPr/>
        <p:txBody>
          <a:bodyPr/>
          <a:lstStyle/>
          <a:p>
            <a:fld id="{D4F24A5E-B0D2-394D-9970-9AE06BCB59C1}" type="slidenum">
              <a:rPr lang="en-US" smtClean="0"/>
              <a:t>8</a:t>
            </a:fld>
            <a:endParaRPr lang="en-US"/>
          </a:p>
        </p:txBody>
      </p:sp>
      <p:pic>
        <p:nvPicPr>
          <p:cNvPr id="8" name="Picture 7" descr="A close-up of a chart&#10;&#10;Description automatically generated">
            <a:extLst>
              <a:ext uri="{FF2B5EF4-FFF2-40B4-BE49-F238E27FC236}">
                <a16:creationId xmlns:a16="http://schemas.microsoft.com/office/drawing/2014/main" id="{D4C4DC28-8E6E-7DBA-5AAC-51F8AEF7C60D}"/>
              </a:ext>
            </a:extLst>
          </p:cNvPr>
          <p:cNvPicPr>
            <a:picLocks noChangeAspect="1"/>
          </p:cNvPicPr>
          <p:nvPr/>
        </p:nvPicPr>
        <p:blipFill>
          <a:blip r:embed="rId2"/>
          <a:stretch>
            <a:fillRect/>
          </a:stretch>
        </p:blipFill>
        <p:spPr>
          <a:xfrm>
            <a:off x="3581400" y="1782842"/>
            <a:ext cx="7733915" cy="4350327"/>
          </a:xfrm>
          <a:prstGeom prst="rect">
            <a:avLst/>
          </a:prstGeom>
        </p:spPr>
      </p:pic>
    </p:spTree>
    <p:extLst>
      <p:ext uri="{BB962C8B-B14F-4D97-AF65-F5344CB8AC3E}">
        <p14:creationId xmlns:p14="http://schemas.microsoft.com/office/powerpoint/2010/main" val="22505306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784B1-F273-BB8C-EAAC-08419A141935}"/>
              </a:ext>
            </a:extLst>
          </p:cNvPr>
          <p:cNvSpPr>
            <a:spLocks noGrp="1"/>
          </p:cNvSpPr>
          <p:nvPr>
            <p:ph type="title"/>
          </p:nvPr>
        </p:nvSpPr>
        <p:spPr/>
        <p:txBody>
          <a:bodyPr/>
          <a:lstStyle/>
          <a:p>
            <a:r>
              <a:rPr lang="en-US" dirty="0"/>
              <a:t>Background</a:t>
            </a:r>
            <a:endParaRPr lang="en-CA" dirty="0"/>
          </a:p>
        </p:txBody>
      </p:sp>
      <p:sp>
        <p:nvSpPr>
          <p:cNvPr id="3" name="Content Placeholder 2">
            <a:extLst>
              <a:ext uri="{FF2B5EF4-FFF2-40B4-BE49-F238E27FC236}">
                <a16:creationId xmlns:a16="http://schemas.microsoft.com/office/drawing/2014/main" id="{99B34DD7-9E9F-EB4D-4514-EF644BF6F53C}"/>
              </a:ext>
            </a:extLst>
          </p:cNvPr>
          <p:cNvSpPr>
            <a:spLocks noGrp="1"/>
          </p:cNvSpPr>
          <p:nvPr>
            <p:ph idx="1"/>
          </p:nvPr>
        </p:nvSpPr>
        <p:spPr>
          <a:xfrm>
            <a:off x="838200" y="970833"/>
            <a:ext cx="10515600" cy="4916334"/>
          </a:xfrm>
        </p:spPr>
        <p:txBody>
          <a:bodyPr/>
          <a:lstStyle/>
          <a:p>
            <a:pPr marL="0" indent="0">
              <a:buNone/>
            </a:pPr>
            <a:r>
              <a:rPr lang="en-US" dirty="0"/>
              <a:t>Computer vision – </a:t>
            </a:r>
            <a:r>
              <a:rPr lang="en-US" dirty="0" err="1"/>
              <a:t>IoU</a:t>
            </a:r>
            <a:endParaRPr lang="en-CA" dirty="0"/>
          </a:p>
          <a:p>
            <a:pPr marL="914400" lvl="1" indent="-457200">
              <a:buFont typeface="+mj-lt"/>
              <a:buAutoNum type="arabicPeriod"/>
            </a:pPr>
            <a:endParaRPr lang="en-CA" dirty="0"/>
          </a:p>
        </p:txBody>
      </p:sp>
      <p:sp>
        <p:nvSpPr>
          <p:cNvPr id="4" name="Date Placeholder 3">
            <a:extLst>
              <a:ext uri="{FF2B5EF4-FFF2-40B4-BE49-F238E27FC236}">
                <a16:creationId xmlns:a16="http://schemas.microsoft.com/office/drawing/2014/main" id="{8C5E6724-71E2-6CEF-05B8-12F08CEC014B}"/>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0B04BD57-ED28-7138-AEBC-C57FB7C0B72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5395DC4-E61B-1D02-3F01-A9810FF34405}"/>
              </a:ext>
            </a:extLst>
          </p:cNvPr>
          <p:cNvSpPr>
            <a:spLocks noGrp="1"/>
          </p:cNvSpPr>
          <p:nvPr>
            <p:ph type="sldNum" sz="quarter" idx="12"/>
          </p:nvPr>
        </p:nvSpPr>
        <p:spPr/>
        <p:txBody>
          <a:bodyPr/>
          <a:lstStyle/>
          <a:p>
            <a:fld id="{D4F24A5E-B0D2-394D-9970-9AE06BCB59C1}" type="slidenum">
              <a:rPr lang="en-US" smtClean="0"/>
              <a:t>80</a:t>
            </a:fld>
            <a:endParaRPr lang="en-US"/>
          </a:p>
        </p:txBody>
      </p:sp>
      <p:pic>
        <p:nvPicPr>
          <p:cNvPr id="13" name="Picture 12">
            <a:extLst>
              <a:ext uri="{FF2B5EF4-FFF2-40B4-BE49-F238E27FC236}">
                <a16:creationId xmlns:a16="http://schemas.microsoft.com/office/drawing/2014/main" id="{E4AC85AE-6A02-51F6-60E8-82887A3392F3}"/>
              </a:ext>
            </a:extLst>
          </p:cNvPr>
          <p:cNvPicPr>
            <a:picLocks noChangeAspect="1"/>
          </p:cNvPicPr>
          <p:nvPr/>
        </p:nvPicPr>
        <p:blipFill>
          <a:blip r:embed="rId3"/>
          <a:stretch>
            <a:fillRect/>
          </a:stretch>
        </p:blipFill>
        <p:spPr>
          <a:xfrm>
            <a:off x="245706" y="1608772"/>
            <a:ext cx="11700588" cy="4345473"/>
          </a:xfrm>
          <a:prstGeom prst="rect">
            <a:avLst/>
          </a:prstGeom>
        </p:spPr>
      </p:pic>
      <p:sp>
        <p:nvSpPr>
          <p:cNvPr id="14" name="TextBox 13">
            <a:extLst>
              <a:ext uri="{FF2B5EF4-FFF2-40B4-BE49-F238E27FC236}">
                <a16:creationId xmlns:a16="http://schemas.microsoft.com/office/drawing/2014/main" id="{7FC403BA-A72D-C3F9-65FB-8D510380D365}"/>
              </a:ext>
            </a:extLst>
          </p:cNvPr>
          <p:cNvSpPr txBox="1"/>
          <p:nvPr/>
        </p:nvSpPr>
        <p:spPr>
          <a:xfrm>
            <a:off x="357673" y="6079351"/>
            <a:ext cx="7688424" cy="276999"/>
          </a:xfrm>
          <a:prstGeom prst="rect">
            <a:avLst/>
          </a:prstGeom>
          <a:noFill/>
        </p:spPr>
        <p:txBody>
          <a:bodyPr wrap="square" rtlCol="0">
            <a:spAutoFit/>
          </a:bodyPr>
          <a:lstStyle/>
          <a:p>
            <a:r>
              <a:rPr lang="en-US" sz="1200" dirty="0"/>
              <a:t>Source: </a:t>
            </a:r>
            <a:r>
              <a:rPr lang="en-US" sz="1200" dirty="0">
                <a:hlinkClick r:id="rId4">
                  <a:extLst>
                    <a:ext uri="{A12FA001-AC4F-418D-AE19-62706E023703}">
                      <ahyp:hlinkClr xmlns:ahyp="http://schemas.microsoft.com/office/drawing/2018/hyperlinkcolor" val="tx"/>
                    </a:ext>
                  </a:extLst>
                </a:hlinkClick>
              </a:rPr>
              <a:t>https://www.v7labs.com/blog/mean-average-precision</a:t>
            </a:r>
            <a:r>
              <a:rPr lang="en-US" sz="1200" dirty="0"/>
              <a:t> </a:t>
            </a:r>
            <a:endParaRPr lang="en-CA" sz="1200" dirty="0"/>
          </a:p>
        </p:txBody>
      </p:sp>
    </p:spTree>
    <p:extLst>
      <p:ext uri="{BB962C8B-B14F-4D97-AF65-F5344CB8AC3E}">
        <p14:creationId xmlns:p14="http://schemas.microsoft.com/office/powerpoint/2010/main" val="33492081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784B1-F273-BB8C-EAAC-08419A141935}"/>
              </a:ext>
            </a:extLst>
          </p:cNvPr>
          <p:cNvSpPr>
            <a:spLocks noGrp="1"/>
          </p:cNvSpPr>
          <p:nvPr>
            <p:ph type="title"/>
          </p:nvPr>
        </p:nvSpPr>
        <p:spPr/>
        <p:txBody>
          <a:bodyPr/>
          <a:lstStyle/>
          <a:p>
            <a:r>
              <a:rPr lang="en-US" dirty="0"/>
              <a:t>Background</a:t>
            </a:r>
            <a:endParaRPr lang="en-CA" dirty="0"/>
          </a:p>
        </p:txBody>
      </p:sp>
      <p:sp>
        <p:nvSpPr>
          <p:cNvPr id="3" name="Content Placeholder 2">
            <a:extLst>
              <a:ext uri="{FF2B5EF4-FFF2-40B4-BE49-F238E27FC236}">
                <a16:creationId xmlns:a16="http://schemas.microsoft.com/office/drawing/2014/main" id="{99B34DD7-9E9F-EB4D-4514-EF644BF6F53C}"/>
              </a:ext>
            </a:extLst>
          </p:cNvPr>
          <p:cNvSpPr>
            <a:spLocks noGrp="1"/>
          </p:cNvSpPr>
          <p:nvPr>
            <p:ph idx="1"/>
          </p:nvPr>
        </p:nvSpPr>
        <p:spPr>
          <a:xfrm>
            <a:off x="838200" y="970833"/>
            <a:ext cx="10515600" cy="4916334"/>
          </a:xfrm>
        </p:spPr>
        <p:txBody>
          <a:bodyPr/>
          <a:lstStyle/>
          <a:p>
            <a:pPr marL="0" indent="0">
              <a:buNone/>
            </a:pPr>
            <a:r>
              <a:rPr lang="en-US" dirty="0"/>
              <a:t>Computer vision – </a:t>
            </a:r>
            <a:r>
              <a:rPr lang="en-US" dirty="0" err="1"/>
              <a:t>IoU</a:t>
            </a:r>
            <a:endParaRPr lang="en-CA" dirty="0"/>
          </a:p>
          <a:p>
            <a:pPr marL="914400" lvl="1" indent="-457200">
              <a:buFont typeface="+mj-lt"/>
              <a:buAutoNum type="arabicPeriod"/>
            </a:pPr>
            <a:endParaRPr lang="en-CA" dirty="0"/>
          </a:p>
        </p:txBody>
      </p:sp>
      <p:sp>
        <p:nvSpPr>
          <p:cNvPr id="4" name="Date Placeholder 3">
            <a:extLst>
              <a:ext uri="{FF2B5EF4-FFF2-40B4-BE49-F238E27FC236}">
                <a16:creationId xmlns:a16="http://schemas.microsoft.com/office/drawing/2014/main" id="{8C5E6724-71E2-6CEF-05B8-12F08CEC014B}"/>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0B04BD57-ED28-7138-AEBC-C57FB7C0B72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5395DC4-E61B-1D02-3F01-A9810FF34405}"/>
              </a:ext>
            </a:extLst>
          </p:cNvPr>
          <p:cNvSpPr>
            <a:spLocks noGrp="1"/>
          </p:cNvSpPr>
          <p:nvPr>
            <p:ph type="sldNum" sz="quarter" idx="12"/>
          </p:nvPr>
        </p:nvSpPr>
        <p:spPr/>
        <p:txBody>
          <a:bodyPr/>
          <a:lstStyle/>
          <a:p>
            <a:fld id="{D4F24A5E-B0D2-394D-9970-9AE06BCB59C1}" type="slidenum">
              <a:rPr lang="en-US" smtClean="0"/>
              <a:t>81</a:t>
            </a:fld>
            <a:endParaRPr lang="en-US"/>
          </a:p>
        </p:txBody>
      </p:sp>
      <p:pic>
        <p:nvPicPr>
          <p:cNvPr id="9" name="Picture 8">
            <a:extLst>
              <a:ext uri="{FF2B5EF4-FFF2-40B4-BE49-F238E27FC236}">
                <a16:creationId xmlns:a16="http://schemas.microsoft.com/office/drawing/2014/main" id="{D4A63C54-C563-B69C-4BB6-B496A44144D4}"/>
              </a:ext>
            </a:extLst>
          </p:cNvPr>
          <p:cNvPicPr>
            <a:picLocks noChangeAspect="1"/>
          </p:cNvPicPr>
          <p:nvPr/>
        </p:nvPicPr>
        <p:blipFill>
          <a:blip r:embed="rId3"/>
          <a:stretch>
            <a:fillRect/>
          </a:stretch>
        </p:blipFill>
        <p:spPr>
          <a:xfrm>
            <a:off x="322534" y="2025330"/>
            <a:ext cx="11546931" cy="2807340"/>
          </a:xfrm>
          <a:prstGeom prst="rect">
            <a:avLst/>
          </a:prstGeom>
        </p:spPr>
      </p:pic>
      <p:sp>
        <p:nvSpPr>
          <p:cNvPr id="7" name="TextBox 6">
            <a:extLst>
              <a:ext uri="{FF2B5EF4-FFF2-40B4-BE49-F238E27FC236}">
                <a16:creationId xmlns:a16="http://schemas.microsoft.com/office/drawing/2014/main" id="{0BBE754B-15C4-13BC-7B0E-78DC67B598B8}"/>
              </a:ext>
            </a:extLst>
          </p:cNvPr>
          <p:cNvSpPr txBox="1"/>
          <p:nvPr/>
        </p:nvSpPr>
        <p:spPr>
          <a:xfrm>
            <a:off x="322534" y="5179011"/>
            <a:ext cx="5340946" cy="276999"/>
          </a:xfrm>
          <a:prstGeom prst="rect">
            <a:avLst/>
          </a:prstGeom>
          <a:noFill/>
        </p:spPr>
        <p:txBody>
          <a:bodyPr wrap="square" rtlCol="0">
            <a:spAutoFit/>
          </a:bodyPr>
          <a:lstStyle/>
          <a:p>
            <a:r>
              <a:rPr lang="en-US" sz="1200" dirty="0"/>
              <a:t>Source: </a:t>
            </a:r>
            <a:r>
              <a:rPr lang="en-US" sz="1200" dirty="0">
                <a:hlinkClick r:id="rId4"/>
              </a:rPr>
              <a:t>https://www.baeldung.com/cs/object-detection-intersection-vs-union</a:t>
            </a:r>
            <a:r>
              <a:rPr lang="en-US" sz="1200" dirty="0"/>
              <a:t> </a:t>
            </a:r>
          </a:p>
        </p:txBody>
      </p:sp>
    </p:spTree>
    <p:extLst>
      <p:ext uri="{BB962C8B-B14F-4D97-AF65-F5344CB8AC3E}">
        <p14:creationId xmlns:p14="http://schemas.microsoft.com/office/powerpoint/2010/main" val="35836209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784B1-F273-BB8C-EAAC-08419A141935}"/>
              </a:ext>
            </a:extLst>
          </p:cNvPr>
          <p:cNvSpPr>
            <a:spLocks noGrp="1"/>
          </p:cNvSpPr>
          <p:nvPr>
            <p:ph type="title"/>
          </p:nvPr>
        </p:nvSpPr>
        <p:spPr/>
        <p:txBody>
          <a:bodyPr/>
          <a:lstStyle/>
          <a:p>
            <a:r>
              <a:rPr lang="en-US" dirty="0"/>
              <a:t>Background</a:t>
            </a:r>
            <a:endParaRPr lang="en-CA" dirty="0"/>
          </a:p>
        </p:txBody>
      </p:sp>
      <p:sp>
        <p:nvSpPr>
          <p:cNvPr id="3" name="Content Placeholder 2">
            <a:extLst>
              <a:ext uri="{FF2B5EF4-FFF2-40B4-BE49-F238E27FC236}">
                <a16:creationId xmlns:a16="http://schemas.microsoft.com/office/drawing/2014/main" id="{99B34DD7-9E9F-EB4D-4514-EF644BF6F53C}"/>
              </a:ext>
            </a:extLst>
          </p:cNvPr>
          <p:cNvSpPr>
            <a:spLocks noGrp="1"/>
          </p:cNvSpPr>
          <p:nvPr>
            <p:ph idx="1"/>
          </p:nvPr>
        </p:nvSpPr>
        <p:spPr>
          <a:xfrm>
            <a:off x="838200" y="970833"/>
            <a:ext cx="10515600" cy="4916334"/>
          </a:xfrm>
        </p:spPr>
        <p:txBody>
          <a:bodyPr/>
          <a:lstStyle/>
          <a:p>
            <a:pPr marL="0" indent="0">
              <a:buNone/>
            </a:pPr>
            <a:r>
              <a:rPr lang="en-US" dirty="0"/>
              <a:t>Computer vision – Confusion Matrix</a:t>
            </a:r>
            <a:endParaRPr lang="en-CA" dirty="0"/>
          </a:p>
          <a:p>
            <a:pPr marL="914400" lvl="1" indent="-457200">
              <a:buFont typeface="+mj-lt"/>
              <a:buAutoNum type="arabicPeriod"/>
            </a:pPr>
            <a:endParaRPr lang="en-CA" dirty="0"/>
          </a:p>
        </p:txBody>
      </p:sp>
      <p:sp>
        <p:nvSpPr>
          <p:cNvPr id="4" name="Date Placeholder 3">
            <a:extLst>
              <a:ext uri="{FF2B5EF4-FFF2-40B4-BE49-F238E27FC236}">
                <a16:creationId xmlns:a16="http://schemas.microsoft.com/office/drawing/2014/main" id="{8C5E6724-71E2-6CEF-05B8-12F08CEC014B}"/>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0B04BD57-ED28-7138-AEBC-C57FB7C0B72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5395DC4-E61B-1D02-3F01-A9810FF34405}"/>
              </a:ext>
            </a:extLst>
          </p:cNvPr>
          <p:cNvSpPr>
            <a:spLocks noGrp="1"/>
          </p:cNvSpPr>
          <p:nvPr>
            <p:ph type="sldNum" sz="quarter" idx="12"/>
          </p:nvPr>
        </p:nvSpPr>
        <p:spPr/>
        <p:txBody>
          <a:bodyPr/>
          <a:lstStyle/>
          <a:p>
            <a:fld id="{D4F24A5E-B0D2-394D-9970-9AE06BCB59C1}" type="slidenum">
              <a:rPr lang="en-US" smtClean="0"/>
              <a:t>82</a:t>
            </a:fld>
            <a:endParaRPr lang="en-US"/>
          </a:p>
        </p:txBody>
      </p:sp>
      <p:pic>
        <p:nvPicPr>
          <p:cNvPr id="8" name="Picture 7">
            <a:extLst>
              <a:ext uri="{FF2B5EF4-FFF2-40B4-BE49-F238E27FC236}">
                <a16:creationId xmlns:a16="http://schemas.microsoft.com/office/drawing/2014/main" id="{590E5DD4-9D60-2F0E-45E9-9B5BE3C53745}"/>
              </a:ext>
            </a:extLst>
          </p:cNvPr>
          <p:cNvPicPr>
            <a:picLocks noChangeAspect="1"/>
          </p:cNvPicPr>
          <p:nvPr/>
        </p:nvPicPr>
        <p:blipFill rotWithShape="1">
          <a:blip r:embed="rId3"/>
          <a:srcRect l="6645" t="8428" r="6865" b="11693"/>
          <a:stretch/>
        </p:blipFill>
        <p:spPr>
          <a:xfrm>
            <a:off x="3030893" y="1806449"/>
            <a:ext cx="6130213" cy="4447151"/>
          </a:xfrm>
          <a:prstGeom prst="rect">
            <a:avLst/>
          </a:prstGeom>
        </p:spPr>
      </p:pic>
      <p:sp>
        <p:nvSpPr>
          <p:cNvPr id="10" name="TextBox 9">
            <a:extLst>
              <a:ext uri="{FF2B5EF4-FFF2-40B4-BE49-F238E27FC236}">
                <a16:creationId xmlns:a16="http://schemas.microsoft.com/office/drawing/2014/main" id="{8A02BBFF-8C73-50D2-460B-FE5C0C1A656B}"/>
              </a:ext>
            </a:extLst>
          </p:cNvPr>
          <p:cNvSpPr txBox="1"/>
          <p:nvPr/>
        </p:nvSpPr>
        <p:spPr>
          <a:xfrm>
            <a:off x="9161106" y="5564001"/>
            <a:ext cx="2743200" cy="646331"/>
          </a:xfrm>
          <a:prstGeom prst="rect">
            <a:avLst/>
          </a:prstGeom>
          <a:noFill/>
        </p:spPr>
        <p:txBody>
          <a:bodyPr wrap="square" rtlCol="0">
            <a:spAutoFit/>
          </a:bodyPr>
          <a:lstStyle/>
          <a:p>
            <a:r>
              <a:rPr lang="en-US" sz="1200" dirty="0"/>
              <a:t>Source: </a:t>
            </a:r>
            <a:r>
              <a:rPr lang="en-US" sz="1200" dirty="0">
                <a:hlinkClick r:id="rId4">
                  <a:extLst>
                    <a:ext uri="{A12FA001-AC4F-418D-AE19-62706E023703}">
                      <ahyp:hlinkClr xmlns:ahyp="http://schemas.microsoft.com/office/drawing/2018/hyperlinkcolor" val="tx"/>
                    </a:ext>
                  </a:extLst>
                </a:hlinkClick>
              </a:rPr>
              <a:t>https://www.v7labs.com/blog/mean-average-precision</a:t>
            </a:r>
            <a:r>
              <a:rPr lang="en-US" sz="1200" dirty="0"/>
              <a:t> </a:t>
            </a:r>
            <a:endParaRPr lang="en-CA" sz="1200" dirty="0"/>
          </a:p>
        </p:txBody>
      </p:sp>
    </p:spTree>
    <p:extLst>
      <p:ext uri="{BB962C8B-B14F-4D97-AF65-F5344CB8AC3E}">
        <p14:creationId xmlns:p14="http://schemas.microsoft.com/office/powerpoint/2010/main" val="30857926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9827D-8DC8-6ADA-C1B2-1A7079657E9B}"/>
              </a:ext>
            </a:extLst>
          </p:cNvPr>
          <p:cNvSpPr>
            <a:spLocks noGrp="1"/>
          </p:cNvSpPr>
          <p:nvPr>
            <p:ph type="title"/>
          </p:nvPr>
        </p:nvSpPr>
        <p:spPr/>
        <p:txBody>
          <a:bodyPr/>
          <a:lstStyle/>
          <a:p>
            <a:r>
              <a:rPr lang="en-US" dirty="0"/>
              <a:t>Background</a:t>
            </a:r>
            <a:endParaRPr lang="en-CA" dirty="0"/>
          </a:p>
        </p:txBody>
      </p:sp>
      <p:sp>
        <p:nvSpPr>
          <p:cNvPr id="3" name="Content Placeholder 2">
            <a:extLst>
              <a:ext uri="{FF2B5EF4-FFF2-40B4-BE49-F238E27FC236}">
                <a16:creationId xmlns:a16="http://schemas.microsoft.com/office/drawing/2014/main" id="{8D87D1F3-2BA9-308A-5B8B-F41DB6984A48}"/>
              </a:ext>
            </a:extLst>
          </p:cNvPr>
          <p:cNvSpPr>
            <a:spLocks noGrp="1"/>
          </p:cNvSpPr>
          <p:nvPr>
            <p:ph idx="1"/>
          </p:nvPr>
        </p:nvSpPr>
        <p:spPr>
          <a:xfrm>
            <a:off x="838200" y="949743"/>
            <a:ext cx="10515600" cy="4916334"/>
          </a:xfrm>
        </p:spPr>
        <p:txBody>
          <a:bodyPr/>
          <a:lstStyle/>
          <a:p>
            <a:pPr marL="0" indent="0">
              <a:buNone/>
            </a:pPr>
            <a:r>
              <a:rPr lang="en-US" dirty="0"/>
              <a:t>Computer vision – Precision, Recall, and Accuracy</a:t>
            </a:r>
            <a:endParaRPr lang="en-CA" dirty="0"/>
          </a:p>
        </p:txBody>
      </p:sp>
      <p:sp>
        <p:nvSpPr>
          <p:cNvPr id="4" name="Date Placeholder 3">
            <a:extLst>
              <a:ext uri="{FF2B5EF4-FFF2-40B4-BE49-F238E27FC236}">
                <a16:creationId xmlns:a16="http://schemas.microsoft.com/office/drawing/2014/main" id="{725ED4B0-5BCE-8E23-9256-D13A10FC6213}"/>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6038D71B-3DC8-2C1C-48B8-508BF92EC586}"/>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93C7100B-066E-7854-E59D-2BE87F19DFE3}"/>
              </a:ext>
            </a:extLst>
          </p:cNvPr>
          <p:cNvSpPr>
            <a:spLocks noGrp="1"/>
          </p:cNvSpPr>
          <p:nvPr>
            <p:ph type="sldNum" sz="quarter" idx="12"/>
          </p:nvPr>
        </p:nvSpPr>
        <p:spPr/>
        <p:txBody>
          <a:bodyPr/>
          <a:lstStyle/>
          <a:p>
            <a:fld id="{D4F24A5E-B0D2-394D-9970-9AE06BCB59C1}" type="slidenum">
              <a:rPr lang="en-US" smtClean="0"/>
              <a:t>83</a:t>
            </a:fld>
            <a:endParaRPr lang="en-US"/>
          </a:p>
        </p:txBody>
      </p:sp>
      <p:pic>
        <p:nvPicPr>
          <p:cNvPr id="8" name="Picture 7">
            <a:extLst>
              <a:ext uri="{FF2B5EF4-FFF2-40B4-BE49-F238E27FC236}">
                <a16:creationId xmlns:a16="http://schemas.microsoft.com/office/drawing/2014/main" id="{0BC36D49-3BE0-BC6F-74A3-ACF587394F9E}"/>
              </a:ext>
            </a:extLst>
          </p:cNvPr>
          <p:cNvPicPr>
            <a:picLocks noChangeAspect="1"/>
          </p:cNvPicPr>
          <p:nvPr/>
        </p:nvPicPr>
        <p:blipFill>
          <a:blip r:embed="rId3"/>
          <a:stretch>
            <a:fillRect/>
          </a:stretch>
        </p:blipFill>
        <p:spPr>
          <a:xfrm>
            <a:off x="151045" y="1589273"/>
            <a:ext cx="11889909" cy="4318984"/>
          </a:xfrm>
          <a:prstGeom prst="rect">
            <a:avLst/>
          </a:prstGeom>
        </p:spPr>
      </p:pic>
      <p:sp>
        <p:nvSpPr>
          <p:cNvPr id="7" name="TextBox 6">
            <a:extLst>
              <a:ext uri="{FF2B5EF4-FFF2-40B4-BE49-F238E27FC236}">
                <a16:creationId xmlns:a16="http://schemas.microsoft.com/office/drawing/2014/main" id="{361530D0-E629-728E-D1EB-061CD60A9F48}"/>
              </a:ext>
            </a:extLst>
          </p:cNvPr>
          <p:cNvSpPr txBox="1"/>
          <p:nvPr/>
        </p:nvSpPr>
        <p:spPr>
          <a:xfrm>
            <a:off x="479286" y="5590672"/>
            <a:ext cx="4114800" cy="461665"/>
          </a:xfrm>
          <a:prstGeom prst="rect">
            <a:avLst/>
          </a:prstGeom>
          <a:noFill/>
        </p:spPr>
        <p:txBody>
          <a:bodyPr wrap="square" rtlCol="0">
            <a:spAutoFit/>
          </a:bodyPr>
          <a:lstStyle/>
          <a:p>
            <a:r>
              <a:rPr lang="en-US" sz="1200" dirty="0"/>
              <a:t>Source: </a:t>
            </a:r>
            <a:r>
              <a:rPr lang="en-US" sz="1200" dirty="0">
                <a:hlinkClick r:id="rId4"/>
              </a:rPr>
              <a:t>https://medium.com/@shrutisaxena0617/precision-vs-recall-386cf9f89488</a:t>
            </a:r>
            <a:r>
              <a:rPr lang="en-US" sz="1200" dirty="0"/>
              <a:t> </a:t>
            </a:r>
            <a:endParaRPr lang="en-CA" sz="1200" dirty="0"/>
          </a:p>
        </p:txBody>
      </p:sp>
    </p:spTree>
    <p:extLst>
      <p:ext uri="{BB962C8B-B14F-4D97-AF65-F5344CB8AC3E}">
        <p14:creationId xmlns:p14="http://schemas.microsoft.com/office/powerpoint/2010/main" val="27160715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9827D-8DC8-6ADA-C1B2-1A7079657E9B}"/>
              </a:ext>
            </a:extLst>
          </p:cNvPr>
          <p:cNvSpPr>
            <a:spLocks noGrp="1"/>
          </p:cNvSpPr>
          <p:nvPr>
            <p:ph type="title"/>
          </p:nvPr>
        </p:nvSpPr>
        <p:spPr/>
        <p:txBody>
          <a:bodyPr/>
          <a:lstStyle/>
          <a:p>
            <a:r>
              <a:rPr lang="en-US" dirty="0"/>
              <a:t>Background</a:t>
            </a:r>
            <a:endParaRPr lang="en-CA" dirty="0"/>
          </a:p>
        </p:txBody>
      </p:sp>
      <p:sp>
        <p:nvSpPr>
          <p:cNvPr id="3" name="Content Placeholder 2">
            <a:extLst>
              <a:ext uri="{FF2B5EF4-FFF2-40B4-BE49-F238E27FC236}">
                <a16:creationId xmlns:a16="http://schemas.microsoft.com/office/drawing/2014/main" id="{8D87D1F3-2BA9-308A-5B8B-F41DB6984A48}"/>
              </a:ext>
            </a:extLst>
          </p:cNvPr>
          <p:cNvSpPr>
            <a:spLocks noGrp="1"/>
          </p:cNvSpPr>
          <p:nvPr>
            <p:ph idx="1"/>
          </p:nvPr>
        </p:nvSpPr>
        <p:spPr>
          <a:xfrm>
            <a:off x="838200" y="949743"/>
            <a:ext cx="10515600" cy="4916334"/>
          </a:xfrm>
        </p:spPr>
        <p:txBody>
          <a:bodyPr/>
          <a:lstStyle/>
          <a:p>
            <a:pPr marL="0" indent="0">
              <a:buNone/>
            </a:pPr>
            <a:r>
              <a:rPr lang="en-US" dirty="0"/>
              <a:t>Computer vision – AP and </a:t>
            </a:r>
            <a:r>
              <a:rPr lang="en-US" dirty="0" err="1"/>
              <a:t>mAP</a:t>
            </a:r>
            <a:endParaRPr lang="en-CA" dirty="0"/>
          </a:p>
        </p:txBody>
      </p:sp>
      <p:sp>
        <p:nvSpPr>
          <p:cNvPr id="4" name="Date Placeholder 3">
            <a:extLst>
              <a:ext uri="{FF2B5EF4-FFF2-40B4-BE49-F238E27FC236}">
                <a16:creationId xmlns:a16="http://schemas.microsoft.com/office/drawing/2014/main" id="{725ED4B0-5BCE-8E23-9256-D13A10FC6213}"/>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6038D71B-3DC8-2C1C-48B8-508BF92EC586}"/>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93C7100B-066E-7854-E59D-2BE87F19DFE3}"/>
              </a:ext>
            </a:extLst>
          </p:cNvPr>
          <p:cNvSpPr>
            <a:spLocks noGrp="1"/>
          </p:cNvSpPr>
          <p:nvPr>
            <p:ph type="sldNum" sz="quarter" idx="12"/>
          </p:nvPr>
        </p:nvSpPr>
        <p:spPr/>
        <p:txBody>
          <a:bodyPr/>
          <a:lstStyle/>
          <a:p>
            <a:fld id="{D4F24A5E-B0D2-394D-9970-9AE06BCB59C1}" type="slidenum">
              <a:rPr lang="en-US" smtClean="0"/>
              <a:t>84</a:t>
            </a:fld>
            <a:endParaRPr lang="en-US"/>
          </a:p>
        </p:txBody>
      </p:sp>
      <p:pic>
        <p:nvPicPr>
          <p:cNvPr id="8" name="Picture 7">
            <a:extLst>
              <a:ext uri="{FF2B5EF4-FFF2-40B4-BE49-F238E27FC236}">
                <a16:creationId xmlns:a16="http://schemas.microsoft.com/office/drawing/2014/main" id="{888D2BA0-0AA1-512F-4340-AB0D4D260CB7}"/>
              </a:ext>
            </a:extLst>
          </p:cNvPr>
          <p:cNvPicPr>
            <a:picLocks noChangeAspect="1"/>
          </p:cNvPicPr>
          <p:nvPr/>
        </p:nvPicPr>
        <p:blipFill>
          <a:blip r:embed="rId3"/>
          <a:stretch>
            <a:fillRect/>
          </a:stretch>
        </p:blipFill>
        <p:spPr>
          <a:xfrm>
            <a:off x="549798" y="1340698"/>
            <a:ext cx="11092404" cy="2289789"/>
          </a:xfrm>
          <a:prstGeom prst="rect">
            <a:avLst/>
          </a:prstGeom>
        </p:spPr>
      </p:pic>
      <p:pic>
        <p:nvPicPr>
          <p:cNvPr id="10" name="Picture 9">
            <a:extLst>
              <a:ext uri="{FF2B5EF4-FFF2-40B4-BE49-F238E27FC236}">
                <a16:creationId xmlns:a16="http://schemas.microsoft.com/office/drawing/2014/main" id="{6374B304-B399-901C-9C0F-1FFADA7986D4}"/>
              </a:ext>
            </a:extLst>
          </p:cNvPr>
          <p:cNvPicPr>
            <a:picLocks noChangeAspect="1"/>
          </p:cNvPicPr>
          <p:nvPr/>
        </p:nvPicPr>
        <p:blipFill>
          <a:blip r:embed="rId4"/>
          <a:stretch>
            <a:fillRect/>
          </a:stretch>
        </p:blipFill>
        <p:spPr>
          <a:xfrm>
            <a:off x="1844428" y="3367188"/>
            <a:ext cx="8503143" cy="3109079"/>
          </a:xfrm>
          <a:prstGeom prst="rect">
            <a:avLst/>
          </a:prstGeom>
        </p:spPr>
      </p:pic>
      <p:sp>
        <p:nvSpPr>
          <p:cNvPr id="9" name="TextBox 8">
            <a:extLst>
              <a:ext uri="{FF2B5EF4-FFF2-40B4-BE49-F238E27FC236}">
                <a16:creationId xmlns:a16="http://schemas.microsoft.com/office/drawing/2014/main" id="{32155741-29E3-243E-DFFD-E634689C09A1}"/>
              </a:ext>
            </a:extLst>
          </p:cNvPr>
          <p:cNvSpPr txBox="1"/>
          <p:nvPr/>
        </p:nvSpPr>
        <p:spPr>
          <a:xfrm>
            <a:off x="838199" y="5710019"/>
            <a:ext cx="3461027" cy="646331"/>
          </a:xfrm>
          <a:prstGeom prst="rect">
            <a:avLst/>
          </a:prstGeom>
          <a:noFill/>
        </p:spPr>
        <p:txBody>
          <a:bodyPr wrap="square" rtlCol="0">
            <a:spAutoFit/>
          </a:bodyPr>
          <a:lstStyle/>
          <a:p>
            <a:r>
              <a:rPr lang="en-US" sz="1200" dirty="0"/>
              <a:t>Source: </a:t>
            </a:r>
            <a:r>
              <a:rPr lang="en-US" sz="1200" dirty="0">
                <a:hlinkClick r:id="rId5"/>
              </a:rPr>
              <a:t>https://towardsdatascience.com/what-is-average-precision-in-object-detection-localization-algorithms-and-how-to-calculate-it-3f330efe697b</a:t>
            </a:r>
            <a:r>
              <a:rPr lang="en-US" sz="1200" dirty="0"/>
              <a:t> </a:t>
            </a:r>
            <a:endParaRPr lang="en-CA" sz="1200" dirty="0"/>
          </a:p>
        </p:txBody>
      </p:sp>
    </p:spTree>
    <p:extLst>
      <p:ext uri="{BB962C8B-B14F-4D97-AF65-F5344CB8AC3E}">
        <p14:creationId xmlns:p14="http://schemas.microsoft.com/office/powerpoint/2010/main" val="42644998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D2376-0E96-3D57-37D1-119F3C75049D}"/>
              </a:ext>
            </a:extLst>
          </p:cNvPr>
          <p:cNvSpPr>
            <a:spLocks noGrp="1"/>
          </p:cNvSpPr>
          <p:nvPr>
            <p:ph type="title"/>
          </p:nvPr>
        </p:nvSpPr>
        <p:spPr>
          <a:xfrm>
            <a:off x="3266290" y="1582402"/>
            <a:ext cx="5659419" cy="3693196"/>
          </a:xfrm>
        </p:spPr>
        <p:txBody>
          <a:bodyPr>
            <a:normAutofit/>
          </a:bodyPr>
          <a:lstStyle/>
          <a:p>
            <a:pPr algn="ctr"/>
            <a:r>
              <a:rPr lang="en-US" dirty="0"/>
              <a:t>Datasets – Microsoft COCO</a:t>
            </a:r>
            <a:endParaRPr lang="en-CA" dirty="0"/>
          </a:p>
        </p:txBody>
      </p:sp>
      <p:sp>
        <p:nvSpPr>
          <p:cNvPr id="4" name="Date Placeholder 3">
            <a:extLst>
              <a:ext uri="{FF2B5EF4-FFF2-40B4-BE49-F238E27FC236}">
                <a16:creationId xmlns:a16="http://schemas.microsoft.com/office/drawing/2014/main" id="{21594BBF-2573-7CD5-0A6B-0E5FC7D3700B}"/>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765D456E-CC33-1216-C35B-25BBA2C2C75B}"/>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738BB7B0-8CCB-1180-37F7-256D008F063F}"/>
              </a:ext>
            </a:extLst>
          </p:cNvPr>
          <p:cNvSpPr>
            <a:spLocks noGrp="1"/>
          </p:cNvSpPr>
          <p:nvPr>
            <p:ph type="sldNum" sz="quarter" idx="12"/>
          </p:nvPr>
        </p:nvSpPr>
        <p:spPr/>
        <p:txBody>
          <a:bodyPr/>
          <a:lstStyle/>
          <a:p>
            <a:fld id="{D4F24A5E-B0D2-394D-9970-9AE06BCB59C1}" type="slidenum">
              <a:rPr lang="en-US" smtClean="0"/>
              <a:t>85</a:t>
            </a:fld>
            <a:endParaRPr lang="en-US"/>
          </a:p>
        </p:txBody>
      </p:sp>
    </p:spTree>
    <p:extLst>
      <p:ext uri="{BB962C8B-B14F-4D97-AF65-F5344CB8AC3E}">
        <p14:creationId xmlns:p14="http://schemas.microsoft.com/office/powerpoint/2010/main" val="9767608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784B1-F273-BB8C-EAAC-08419A141935}"/>
              </a:ext>
            </a:extLst>
          </p:cNvPr>
          <p:cNvSpPr>
            <a:spLocks noGrp="1"/>
          </p:cNvSpPr>
          <p:nvPr>
            <p:ph type="title"/>
          </p:nvPr>
        </p:nvSpPr>
        <p:spPr/>
        <p:txBody>
          <a:bodyPr/>
          <a:lstStyle/>
          <a:p>
            <a:r>
              <a:rPr lang="en-US" dirty="0"/>
              <a:t>Datasets</a:t>
            </a:r>
            <a:endParaRPr lang="en-CA" dirty="0"/>
          </a:p>
        </p:txBody>
      </p:sp>
      <p:sp>
        <p:nvSpPr>
          <p:cNvPr id="3" name="Content Placeholder 2">
            <a:extLst>
              <a:ext uri="{FF2B5EF4-FFF2-40B4-BE49-F238E27FC236}">
                <a16:creationId xmlns:a16="http://schemas.microsoft.com/office/drawing/2014/main" id="{99B34DD7-9E9F-EB4D-4514-EF644BF6F53C}"/>
              </a:ext>
            </a:extLst>
          </p:cNvPr>
          <p:cNvSpPr>
            <a:spLocks noGrp="1"/>
          </p:cNvSpPr>
          <p:nvPr>
            <p:ph idx="1"/>
          </p:nvPr>
        </p:nvSpPr>
        <p:spPr>
          <a:xfrm>
            <a:off x="838200" y="970833"/>
            <a:ext cx="10515600" cy="4916334"/>
          </a:xfrm>
        </p:spPr>
        <p:txBody>
          <a:bodyPr/>
          <a:lstStyle/>
          <a:p>
            <a:pPr marL="0" indent="0">
              <a:buNone/>
            </a:pPr>
            <a:r>
              <a:rPr lang="en-US" dirty="0"/>
              <a:t>Microsoft COCO – common objects in context</a:t>
            </a:r>
          </a:p>
          <a:p>
            <a:r>
              <a:rPr lang="en-US" dirty="0"/>
              <a:t>Stats:</a:t>
            </a:r>
          </a:p>
          <a:p>
            <a:pPr lvl="1"/>
            <a:r>
              <a:rPr lang="en-US" dirty="0"/>
              <a:t>91 common object categories</a:t>
            </a:r>
          </a:p>
          <a:p>
            <a:pPr lvl="1"/>
            <a:r>
              <a:rPr lang="en-US" dirty="0"/>
              <a:t>82 of which have &gt; 5000 labeled instances</a:t>
            </a:r>
          </a:p>
          <a:p>
            <a:pPr lvl="1"/>
            <a:r>
              <a:rPr lang="en-US" dirty="0"/>
              <a:t>Total of 2.5M labeled instances</a:t>
            </a:r>
          </a:p>
          <a:p>
            <a:pPr lvl="1"/>
            <a:r>
              <a:rPr lang="en-US" dirty="0"/>
              <a:t>328K images</a:t>
            </a:r>
          </a:p>
          <a:p>
            <a:endParaRPr lang="en-US" dirty="0"/>
          </a:p>
          <a:p>
            <a:endParaRPr lang="en-CA" dirty="0"/>
          </a:p>
        </p:txBody>
      </p:sp>
      <p:sp>
        <p:nvSpPr>
          <p:cNvPr id="4" name="Date Placeholder 3">
            <a:extLst>
              <a:ext uri="{FF2B5EF4-FFF2-40B4-BE49-F238E27FC236}">
                <a16:creationId xmlns:a16="http://schemas.microsoft.com/office/drawing/2014/main" id="{8C5E6724-71E2-6CEF-05B8-12F08CEC014B}"/>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0B04BD57-ED28-7138-AEBC-C57FB7C0B72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5395DC4-E61B-1D02-3F01-A9810FF34405}"/>
              </a:ext>
            </a:extLst>
          </p:cNvPr>
          <p:cNvSpPr>
            <a:spLocks noGrp="1"/>
          </p:cNvSpPr>
          <p:nvPr>
            <p:ph type="sldNum" sz="quarter" idx="12"/>
          </p:nvPr>
        </p:nvSpPr>
        <p:spPr/>
        <p:txBody>
          <a:bodyPr/>
          <a:lstStyle/>
          <a:p>
            <a:fld id="{D4F24A5E-B0D2-394D-9970-9AE06BCB59C1}" type="slidenum">
              <a:rPr lang="en-US" smtClean="0"/>
              <a:t>86</a:t>
            </a:fld>
            <a:endParaRPr lang="en-US"/>
          </a:p>
        </p:txBody>
      </p:sp>
    </p:spTree>
    <p:extLst>
      <p:ext uri="{BB962C8B-B14F-4D97-AF65-F5344CB8AC3E}">
        <p14:creationId xmlns:p14="http://schemas.microsoft.com/office/powerpoint/2010/main" val="8723633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784B1-F273-BB8C-EAAC-08419A141935}"/>
              </a:ext>
            </a:extLst>
          </p:cNvPr>
          <p:cNvSpPr>
            <a:spLocks noGrp="1"/>
          </p:cNvSpPr>
          <p:nvPr>
            <p:ph type="title"/>
          </p:nvPr>
        </p:nvSpPr>
        <p:spPr/>
        <p:txBody>
          <a:bodyPr/>
          <a:lstStyle/>
          <a:p>
            <a:r>
              <a:rPr lang="en-US" dirty="0"/>
              <a:t>Datasets</a:t>
            </a:r>
            <a:endParaRPr lang="en-CA" dirty="0"/>
          </a:p>
        </p:txBody>
      </p:sp>
      <p:sp>
        <p:nvSpPr>
          <p:cNvPr id="3" name="Content Placeholder 2">
            <a:extLst>
              <a:ext uri="{FF2B5EF4-FFF2-40B4-BE49-F238E27FC236}">
                <a16:creationId xmlns:a16="http://schemas.microsoft.com/office/drawing/2014/main" id="{99B34DD7-9E9F-EB4D-4514-EF644BF6F53C}"/>
              </a:ext>
            </a:extLst>
          </p:cNvPr>
          <p:cNvSpPr>
            <a:spLocks noGrp="1"/>
          </p:cNvSpPr>
          <p:nvPr>
            <p:ph idx="1"/>
          </p:nvPr>
        </p:nvSpPr>
        <p:spPr>
          <a:xfrm>
            <a:off x="838200" y="970833"/>
            <a:ext cx="10515600" cy="4916334"/>
          </a:xfrm>
        </p:spPr>
        <p:txBody>
          <a:bodyPr/>
          <a:lstStyle/>
          <a:p>
            <a:pPr marL="0" indent="0">
              <a:buNone/>
            </a:pPr>
            <a:r>
              <a:rPr lang="en-US" dirty="0"/>
              <a:t>Microsoft COCO – common objects in context</a:t>
            </a:r>
          </a:p>
          <a:p>
            <a:r>
              <a:rPr lang="en-US" dirty="0"/>
              <a:t>Large scale dataset that addresses</a:t>
            </a:r>
          </a:p>
          <a:p>
            <a:pPr lvl="1"/>
            <a:r>
              <a:rPr lang="en-US" dirty="0"/>
              <a:t>Detecting non-iconic views of objects</a:t>
            </a:r>
          </a:p>
          <a:p>
            <a:pPr lvl="1"/>
            <a:r>
              <a:rPr lang="en-US" dirty="0"/>
              <a:t>Contextual reasoning between objects</a:t>
            </a:r>
          </a:p>
          <a:p>
            <a:pPr lvl="1"/>
            <a:r>
              <a:rPr lang="en-US" dirty="0"/>
              <a:t>Precise 2D localization of objects</a:t>
            </a:r>
          </a:p>
          <a:p>
            <a:endParaRPr lang="en-US" dirty="0"/>
          </a:p>
          <a:p>
            <a:endParaRPr lang="en-CA" dirty="0"/>
          </a:p>
        </p:txBody>
      </p:sp>
      <p:sp>
        <p:nvSpPr>
          <p:cNvPr id="4" name="Date Placeholder 3">
            <a:extLst>
              <a:ext uri="{FF2B5EF4-FFF2-40B4-BE49-F238E27FC236}">
                <a16:creationId xmlns:a16="http://schemas.microsoft.com/office/drawing/2014/main" id="{8C5E6724-71E2-6CEF-05B8-12F08CEC014B}"/>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0B04BD57-ED28-7138-AEBC-C57FB7C0B72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5395DC4-E61B-1D02-3F01-A9810FF34405}"/>
              </a:ext>
            </a:extLst>
          </p:cNvPr>
          <p:cNvSpPr>
            <a:spLocks noGrp="1"/>
          </p:cNvSpPr>
          <p:nvPr>
            <p:ph type="sldNum" sz="quarter" idx="12"/>
          </p:nvPr>
        </p:nvSpPr>
        <p:spPr/>
        <p:txBody>
          <a:bodyPr/>
          <a:lstStyle/>
          <a:p>
            <a:fld id="{D4F24A5E-B0D2-394D-9970-9AE06BCB59C1}" type="slidenum">
              <a:rPr lang="en-US" smtClean="0"/>
              <a:t>87</a:t>
            </a:fld>
            <a:endParaRPr lang="en-US"/>
          </a:p>
        </p:txBody>
      </p:sp>
    </p:spTree>
    <p:extLst>
      <p:ext uri="{BB962C8B-B14F-4D97-AF65-F5344CB8AC3E}">
        <p14:creationId xmlns:p14="http://schemas.microsoft.com/office/powerpoint/2010/main" val="8013406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784B1-F273-BB8C-EAAC-08419A141935}"/>
              </a:ext>
            </a:extLst>
          </p:cNvPr>
          <p:cNvSpPr>
            <a:spLocks noGrp="1"/>
          </p:cNvSpPr>
          <p:nvPr>
            <p:ph type="title"/>
          </p:nvPr>
        </p:nvSpPr>
        <p:spPr/>
        <p:txBody>
          <a:bodyPr/>
          <a:lstStyle/>
          <a:p>
            <a:r>
              <a:rPr lang="en-US" dirty="0"/>
              <a:t>Datasets</a:t>
            </a:r>
            <a:endParaRPr lang="en-CA" dirty="0"/>
          </a:p>
        </p:txBody>
      </p:sp>
      <p:sp>
        <p:nvSpPr>
          <p:cNvPr id="3" name="Content Placeholder 2">
            <a:extLst>
              <a:ext uri="{FF2B5EF4-FFF2-40B4-BE49-F238E27FC236}">
                <a16:creationId xmlns:a16="http://schemas.microsoft.com/office/drawing/2014/main" id="{99B34DD7-9E9F-EB4D-4514-EF644BF6F53C}"/>
              </a:ext>
            </a:extLst>
          </p:cNvPr>
          <p:cNvSpPr>
            <a:spLocks noGrp="1"/>
          </p:cNvSpPr>
          <p:nvPr>
            <p:ph idx="1"/>
          </p:nvPr>
        </p:nvSpPr>
        <p:spPr>
          <a:xfrm>
            <a:off x="838200" y="970833"/>
            <a:ext cx="10515600" cy="4916334"/>
          </a:xfrm>
        </p:spPr>
        <p:txBody>
          <a:bodyPr/>
          <a:lstStyle/>
          <a:p>
            <a:pPr marL="0" indent="0">
              <a:buNone/>
            </a:pPr>
            <a:r>
              <a:rPr lang="en-US" dirty="0"/>
              <a:t>Microsoft COCO – common objects in context</a:t>
            </a:r>
          </a:p>
          <a:p>
            <a:endParaRPr lang="en-CA" dirty="0"/>
          </a:p>
        </p:txBody>
      </p:sp>
      <p:sp>
        <p:nvSpPr>
          <p:cNvPr id="4" name="Date Placeholder 3">
            <a:extLst>
              <a:ext uri="{FF2B5EF4-FFF2-40B4-BE49-F238E27FC236}">
                <a16:creationId xmlns:a16="http://schemas.microsoft.com/office/drawing/2014/main" id="{8C5E6724-71E2-6CEF-05B8-12F08CEC014B}"/>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0B04BD57-ED28-7138-AEBC-C57FB7C0B72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5395DC4-E61B-1D02-3F01-A9810FF34405}"/>
              </a:ext>
            </a:extLst>
          </p:cNvPr>
          <p:cNvSpPr>
            <a:spLocks noGrp="1"/>
          </p:cNvSpPr>
          <p:nvPr>
            <p:ph type="sldNum" sz="quarter" idx="12"/>
          </p:nvPr>
        </p:nvSpPr>
        <p:spPr/>
        <p:txBody>
          <a:bodyPr/>
          <a:lstStyle/>
          <a:p>
            <a:fld id="{D4F24A5E-B0D2-394D-9970-9AE06BCB59C1}" type="slidenum">
              <a:rPr lang="en-US" smtClean="0"/>
              <a:t>88</a:t>
            </a:fld>
            <a:endParaRPr lang="en-US"/>
          </a:p>
        </p:txBody>
      </p:sp>
      <p:pic>
        <p:nvPicPr>
          <p:cNvPr id="8" name="Picture 7">
            <a:extLst>
              <a:ext uri="{FF2B5EF4-FFF2-40B4-BE49-F238E27FC236}">
                <a16:creationId xmlns:a16="http://schemas.microsoft.com/office/drawing/2014/main" id="{0DE39A37-351B-5794-0F25-E375D51020DE}"/>
              </a:ext>
            </a:extLst>
          </p:cNvPr>
          <p:cNvPicPr>
            <a:picLocks noChangeAspect="1"/>
          </p:cNvPicPr>
          <p:nvPr/>
        </p:nvPicPr>
        <p:blipFill rotWithShape="1">
          <a:blip r:embed="rId3"/>
          <a:srcRect l="1097" t="6518" r="1595"/>
          <a:stretch/>
        </p:blipFill>
        <p:spPr>
          <a:xfrm>
            <a:off x="217317" y="1895476"/>
            <a:ext cx="11757365" cy="3581744"/>
          </a:xfrm>
          <a:prstGeom prst="rect">
            <a:avLst/>
          </a:prstGeom>
        </p:spPr>
      </p:pic>
    </p:spTree>
    <p:extLst>
      <p:ext uri="{BB962C8B-B14F-4D97-AF65-F5344CB8AC3E}">
        <p14:creationId xmlns:p14="http://schemas.microsoft.com/office/powerpoint/2010/main" val="347637130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784B1-F273-BB8C-EAAC-08419A141935}"/>
              </a:ext>
            </a:extLst>
          </p:cNvPr>
          <p:cNvSpPr>
            <a:spLocks noGrp="1"/>
          </p:cNvSpPr>
          <p:nvPr>
            <p:ph type="title"/>
          </p:nvPr>
        </p:nvSpPr>
        <p:spPr/>
        <p:txBody>
          <a:bodyPr/>
          <a:lstStyle/>
          <a:p>
            <a:r>
              <a:rPr lang="en-US" dirty="0"/>
              <a:t>Datasets</a:t>
            </a:r>
            <a:endParaRPr lang="en-CA" dirty="0"/>
          </a:p>
        </p:txBody>
      </p:sp>
      <p:sp>
        <p:nvSpPr>
          <p:cNvPr id="3" name="Content Placeholder 2">
            <a:extLst>
              <a:ext uri="{FF2B5EF4-FFF2-40B4-BE49-F238E27FC236}">
                <a16:creationId xmlns:a16="http://schemas.microsoft.com/office/drawing/2014/main" id="{99B34DD7-9E9F-EB4D-4514-EF644BF6F53C}"/>
              </a:ext>
            </a:extLst>
          </p:cNvPr>
          <p:cNvSpPr>
            <a:spLocks noGrp="1"/>
          </p:cNvSpPr>
          <p:nvPr>
            <p:ph idx="1"/>
          </p:nvPr>
        </p:nvSpPr>
        <p:spPr>
          <a:xfrm>
            <a:off x="838200" y="970833"/>
            <a:ext cx="10515600" cy="4916334"/>
          </a:xfrm>
        </p:spPr>
        <p:txBody>
          <a:bodyPr/>
          <a:lstStyle/>
          <a:p>
            <a:pPr marL="0" indent="0">
              <a:buNone/>
            </a:pPr>
            <a:r>
              <a:rPr lang="en-US" dirty="0"/>
              <a:t>Microsoft COCO – common objects in context</a:t>
            </a:r>
          </a:p>
          <a:p>
            <a:r>
              <a:rPr lang="en-US" dirty="0"/>
              <a:t>Data collection and annotation:</a:t>
            </a:r>
          </a:p>
          <a:p>
            <a:pPr lvl="1"/>
            <a:r>
              <a:rPr lang="en-US" dirty="0"/>
              <a:t>Non-iconic image collection using Flickr</a:t>
            </a:r>
          </a:p>
          <a:p>
            <a:pPr lvl="1"/>
            <a:r>
              <a:rPr lang="en-US" dirty="0"/>
              <a:t>Crowdsource annotations using Amazon Mechanical Turk</a:t>
            </a:r>
          </a:p>
          <a:p>
            <a:pPr marL="1371600" lvl="2" indent="-457200">
              <a:buFont typeface="+mj-lt"/>
              <a:buAutoNum type="arabicPeriod"/>
            </a:pPr>
            <a:r>
              <a:rPr lang="en-US" dirty="0"/>
              <a:t>Category labeling </a:t>
            </a:r>
          </a:p>
          <a:p>
            <a:pPr marL="1371600" lvl="2" indent="-457200">
              <a:buFont typeface="+mj-lt"/>
              <a:buAutoNum type="arabicPeriod"/>
            </a:pPr>
            <a:r>
              <a:rPr lang="en-US" dirty="0"/>
              <a:t>Instance spotting</a:t>
            </a:r>
          </a:p>
          <a:p>
            <a:pPr marL="1371600" lvl="2" indent="-457200">
              <a:buFont typeface="+mj-lt"/>
              <a:buAutoNum type="arabicPeriod"/>
            </a:pPr>
            <a:r>
              <a:rPr lang="en-US" dirty="0"/>
              <a:t>Instance segmentation </a:t>
            </a:r>
          </a:p>
          <a:p>
            <a:pPr marL="0" indent="0">
              <a:buNone/>
            </a:pPr>
            <a:endParaRPr lang="en-US" dirty="0"/>
          </a:p>
          <a:p>
            <a:endParaRPr lang="en-US" dirty="0"/>
          </a:p>
          <a:p>
            <a:endParaRPr lang="en-CA" dirty="0"/>
          </a:p>
        </p:txBody>
      </p:sp>
      <p:sp>
        <p:nvSpPr>
          <p:cNvPr id="4" name="Date Placeholder 3">
            <a:extLst>
              <a:ext uri="{FF2B5EF4-FFF2-40B4-BE49-F238E27FC236}">
                <a16:creationId xmlns:a16="http://schemas.microsoft.com/office/drawing/2014/main" id="{8C5E6724-71E2-6CEF-05B8-12F08CEC014B}"/>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0B04BD57-ED28-7138-AEBC-C57FB7C0B72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5395DC4-E61B-1D02-3F01-A9810FF34405}"/>
              </a:ext>
            </a:extLst>
          </p:cNvPr>
          <p:cNvSpPr>
            <a:spLocks noGrp="1"/>
          </p:cNvSpPr>
          <p:nvPr>
            <p:ph type="sldNum" sz="quarter" idx="12"/>
          </p:nvPr>
        </p:nvSpPr>
        <p:spPr/>
        <p:txBody>
          <a:bodyPr/>
          <a:lstStyle/>
          <a:p>
            <a:fld id="{D4F24A5E-B0D2-394D-9970-9AE06BCB59C1}" type="slidenum">
              <a:rPr lang="en-US" smtClean="0"/>
              <a:t>89</a:t>
            </a:fld>
            <a:endParaRPr lang="en-US"/>
          </a:p>
        </p:txBody>
      </p:sp>
      <p:pic>
        <p:nvPicPr>
          <p:cNvPr id="8" name="Picture 7">
            <a:extLst>
              <a:ext uri="{FF2B5EF4-FFF2-40B4-BE49-F238E27FC236}">
                <a16:creationId xmlns:a16="http://schemas.microsoft.com/office/drawing/2014/main" id="{36C27E15-AC4E-0994-98BC-EB34CD162EB8}"/>
              </a:ext>
            </a:extLst>
          </p:cNvPr>
          <p:cNvPicPr>
            <a:picLocks noChangeAspect="1"/>
          </p:cNvPicPr>
          <p:nvPr/>
        </p:nvPicPr>
        <p:blipFill>
          <a:blip r:embed="rId3"/>
          <a:stretch>
            <a:fillRect/>
          </a:stretch>
        </p:blipFill>
        <p:spPr>
          <a:xfrm>
            <a:off x="1426601" y="3994747"/>
            <a:ext cx="9338798" cy="2796578"/>
          </a:xfrm>
          <a:prstGeom prst="rect">
            <a:avLst/>
          </a:prstGeom>
        </p:spPr>
      </p:pic>
    </p:spTree>
    <p:extLst>
      <p:ext uri="{BB962C8B-B14F-4D97-AF65-F5344CB8AC3E}">
        <p14:creationId xmlns:p14="http://schemas.microsoft.com/office/powerpoint/2010/main" val="2919185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13605-C97E-8E6E-0903-A3F0E66C6356}"/>
              </a:ext>
            </a:extLst>
          </p:cNvPr>
          <p:cNvSpPr>
            <a:spLocks noGrp="1"/>
          </p:cNvSpPr>
          <p:nvPr>
            <p:ph type="title"/>
          </p:nvPr>
        </p:nvSpPr>
        <p:spPr>
          <a:xfrm>
            <a:off x="838200" y="454408"/>
            <a:ext cx="10515600" cy="902162"/>
          </a:xfrm>
        </p:spPr>
        <p:txBody>
          <a:bodyPr/>
          <a:lstStyle/>
          <a:p>
            <a:r>
              <a:rPr lang="en-US" dirty="0"/>
              <a:t>NLP TASK</a:t>
            </a:r>
          </a:p>
        </p:txBody>
      </p:sp>
      <p:sp>
        <p:nvSpPr>
          <p:cNvPr id="3" name="Content Placeholder 2">
            <a:extLst>
              <a:ext uri="{FF2B5EF4-FFF2-40B4-BE49-F238E27FC236}">
                <a16:creationId xmlns:a16="http://schemas.microsoft.com/office/drawing/2014/main" id="{1B9764B3-0963-0F4F-4672-4F9E542E58EA}"/>
              </a:ext>
            </a:extLst>
          </p:cNvPr>
          <p:cNvSpPr>
            <a:spLocks noGrp="1"/>
          </p:cNvSpPr>
          <p:nvPr>
            <p:ph idx="1"/>
          </p:nvPr>
        </p:nvSpPr>
        <p:spPr>
          <a:xfrm>
            <a:off x="838199" y="1487258"/>
            <a:ext cx="2528455" cy="4916334"/>
          </a:xfrm>
        </p:spPr>
        <p:txBody>
          <a:bodyPr>
            <a:normAutofit/>
          </a:bodyPr>
          <a:lstStyle/>
          <a:p>
            <a:pPr marL="0" indent="0" rtl="0">
              <a:spcBef>
                <a:spcPts val="0"/>
              </a:spcBef>
              <a:spcAft>
                <a:spcPts val="0"/>
              </a:spcAft>
              <a:buNone/>
            </a:pPr>
            <a:r>
              <a:rPr lang="en-US" sz="2000" b="1" i="0" u="none" strike="noStrike" dirty="0">
                <a:solidFill>
                  <a:srgbClr val="434343"/>
                </a:solidFill>
                <a:effectLst/>
              </a:rPr>
              <a:t>Question Answering</a:t>
            </a:r>
            <a:endParaRPr lang="en-US" sz="2000" b="1" dirty="0">
              <a:effectLst/>
            </a:endParaRPr>
          </a:p>
          <a:p>
            <a:pPr marL="0" indent="0" rtl="0">
              <a:spcBef>
                <a:spcPts val="0"/>
              </a:spcBef>
              <a:spcAft>
                <a:spcPts val="0"/>
              </a:spcAft>
              <a:buNone/>
            </a:pPr>
            <a:br>
              <a:rPr lang="en-US" sz="2000" b="0" dirty="0">
                <a:effectLst/>
              </a:rPr>
            </a:br>
            <a:r>
              <a:rPr lang="en-US" sz="2000" b="0" i="0" u="none" strike="noStrike" dirty="0">
                <a:solidFill>
                  <a:srgbClr val="434343"/>
                </a:solidFill>
                <a:effectLst/>
              </a:rPr>
              <a:t>Aims to develop systems that can answer questions posed in human language.</a:t>
            </a:r>
            <a:br>
              <a:rPr lang="en-US" sz="2000" dirty="0"/>
            </a:br>
            <a:endParaRPr lang="en-US" sz="2000" dirty="0"/>
          </a:p>
        </p:txBody>
      </p:sp>
      <p:sp>
        <p:nvSpPr>
          <p:cNvPr id="4" name="Date Placeholder 3">
            <a:extLst>
              <a:ext uri="{FF2B5EF4-FFF2-40B4-BE49-F238E27FC236}">
                <a16:creationId xmlns:a16="http://schemas.microsoft.com/office/drawing/2014/main" id="{0F32950F-CDD1-81EF-7754-93DB8C4D7799}"/>
              </a:ext>
            </a:extLst>
          </p:cNvPr>
          <p:cNvSpPr>
            <a:spLocks noGrp="1"/>
          </p:cNvSpPr>
          <p:nvPr>
            <p:ph type="dt" sz="half" idx="10"/>
          </p:nvPr>
        </p:nvSpPr>
        <p:spPr/>
        <p:txBody>
          <a:bodyPr/>
          <a:lstStyle/>
          <a:p>
            <a:fld id="{251F351B-3C41-6C46-A5F1-3CA0D762442A}" type="datetime1">
              <a:rPr lang="en-CA" smtClean="0"/>
              <a:t>2024-01-29</a:t>
            </a:fld>
            <a:endParaRPr lang="en-US" dirty="0"/>
          </a:p>
        </p:txBody>
      </p:sp>
      <p:sp>
        <p:nvSpPr>
          <p:cNvPr id="5" name="Footer Placeholder 4">
            <a:extLst>
              <a:ext uri="{FF2B5EF4-FFF2-40B4-BE49-F238E27FC236}">
                <a16:creationId xmlns:a16="http://schemas.microsoft.com/office/drawing/2014/main" id="{4BB2B1A0-2556-1A7C-7AF4-83873978145C}"/>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F8F25750-2DDD-E452-1C47-644E2F26ADF3}"/>
              </a:ext>
            </a:extLst>
          </p:cNvPr>
          <p:cNvSpPr>
            <a:spLocks noGrp="1"/>
          </p:cNvSpPr>
          <p:nvPr>
            <p:ph type="sldNum" sz="quarter" idx="12"/>
          </p:nvPr>
        </p:nvSpPr>
        <p:spPr/>
        <p:txBody>
          <a:bodyPr/>
          <a:lstStyle/>
          <a:p>
            <a:fld id="{D4F24A5E-B0D2-394D-9970-9AE06BCB59C1}" type="slidenum">
              <a:rPr lang="en-US" smtClean="0"/>
              <a:t>9</a:t>
            </a:fld>
            <a:endParaRPr lang="en-US"/>
          </a:p>
        </p:txBody>
      </p:sp>
      <p:pic>
        <p:nvPicPr>
          <p:cNvPr id="10242" name="Picture 2">
            <a:extLst>
              <a:ext uri="{FF2B5EF4-FFF2-40B4-BE49-F238E27FC236}">
                <a16:creationId xmlns:a16="http://schemas.microsoft.com/office/drawing/2014/main" id="{5709CE3B-78B0-2AE2-8E9E-5EC2B9DEB9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9891" y="1735625"/>
            <a:ext cx="8449235"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5807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784B1-F273-BB8C-EAAC-08419A141935}"/>
              </a:ext>
            </a:extLst>
          </p:cNvPr>
          <p:cNvSpPr>
            <a:spLocks noGrp="1"/>
          </p:cNvSpPr>
          <p:nvPr>
            <p:ph type="title"/>
          </p:nvPr>
        </p:nvSpPr>
        <p:spPr/>
        <p:txBody>
          <a:bodyPr/>
          <a:lstStyle/>
          <a:p>
            <a:r>
              <a:rPr lang="en-US" dirty="0"/>
              <a:t>Datasets</a:t>
            </a:r>
            <a:endParaRPr lang="en-CA" dirty="0"/>
          </a:p>
        </p:txBody>
      </p:sp>
      <p:sp>
        <p:nvSpPr>
          <p:cNvPr id="3" name="Content Placeholder 2">
            <a:extLst>
              <a:ext uri="{FF2B5EF4-FFF2-40B4-BE49-F238E27FC236}">
                <a16:creationId xmlns:a16="http://schemas.microsoft.com/office/drawing/2014/main" id="{99B34DD7-9E9F-EB4D-4514-EF644BF6F53C}"/>
              </a:ext>
            </a:extLst>
          </p:cNvPr>
          <p:cNvSpPr>
            <a:spLocks noGrp="1"/>
          </p:cNvSpPr>
          <p:nvPr>
            <p:ph idx="1"/>
          </p:nvPr>
        </p:nvSpPr>
        <p:spPr>
          <a:xfrm>
            <a:off x="838200" y="970833"/>
            <a:ext cx="10515600" cy="4916334"/>
          </a:xfrm>
        </p:spPr>
        <p:txBody>
          <a:bodyPr/>
          <a:lstStyle/>
          <a:p>
            <a:pPr marL="0" indent="0">
              <a:buNone/>
            </a:pPr>
            <a:r>
              <a:rPr lang="en-US" dirty="0"/>
              <a:t>Microsoft COCO – common objects in context</a:t>
            </a:r>
          </a:p>
          <a:p>
            <a:r>
              <a:rPr lang="en-US" dirty="0"/>
              <a:t>Comparison with other datasets:</a:t>
            </a:r>
          </a:p>
          <a:p>
            <a:pPr lvl="1"/>
            <a:r>
              <a:rPr lang="en-US" dirty="0"/>
              <a:t>ImageNet – large # of categories, but many are fine grained</a:t>
            </a:r>
          </a:p>
          <a:p>
            <a:pPr lvl="1"/>
            <a:r>
              <a:rPr lang="en-US" dirty="0"/>
              <a:t>Pascal VOC – focuses on labeling scenes and their objects</a:t>
            </a:r>
          </a:p>
          <a:p>
            <a:pPr lvl="1"/>
            <a:r>
              <a:rPr lang="en-US" dirty="0"/>
              <a:t>CIFAR – small number of categories</a:t>
            </a:r>
          </a:p>
          <a:p>
            <a:pPr lvl="1"/>
            <a:r>
              <a:rPr lang="en-US" dirty="0"/>
              <a:t>SUN – only a few categories with large number of instances</a:t>
            </a:r>
          </a:p>
          <a:p>
            <a:endParaRPr lang="en-CA" dirty="0"/>
          </a:p>
        </p:txBody>
      </p:sp>
      <p:sp>
        <p:nvSpPr>
          <p:cNvPr id="4" name="Date Placeholder 3">
            <a:extLst>
              <a:ext uri="{FF2B5EF4-FFF2-40B4-BE49-F238E27FC236}">
                <a16:creationId xmlns:a16="http://schemas.microsoft.com/office/drawing/2014/main" id="{8C5E6724-71E2-6CEF-05B8-12F08CEC014B}"/>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0B04BD57-ED28-7138-AEBC-C57FB7C0B72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5395DC4-E61B-1D02-3F01-A9810FF34405}"/>
              </a:ext>
            </a:extLst>
          </p:cNvPr>
          <p:cNvSpPr>
            <a:spLocks noGrp="1"/>
          </p:cNvSpPr>
          <p:nvPr>
            <p:ph type="sldNum" sz="quarter" idx="12"/>
          </p:nvPr>
        </p:nvSpPr>
        <p:spPr/>
        <p:txBody>
          <a:bodyPr/>
          <a:lstStyle/>
          <a:p>
            <a:fld id="{D4F24A5E-B0D2-394D-9970-9AE06BCB59C1}" type="slidenum">
              <a:rPr lang="en-US" smtClean="0"/>
              <a:t>90</a:t>
            </a:fld>
            <a:endParaRPr lang="en-US"/>
          </a:p>
        </p:txBody>
      </p:sp>
    </p:spTree>
    <p:extLst>
      <p:ext uri="{BB962C8B-B14F-4D97-AF65-F5344CB8AC3E}">
        <p14:creationId xmlns:p14="http://schemas.microsoft.com/office/powerpoint/2010/main" val="13324065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784B1-F273-BB8C-EAAC-08419A141935}"/>
              </a:ext>
            </a:extLst>
          </p:cNvPr>
          <p:cNvSpPr>
            <a:spLocks noGrp="1"/>
          </p:cNvSpPr>
          <p:nvPr>
            <p:ph type="title"/>
          </p:nvPr>
        </p:nvSpPr>
        <p:spPr/>
        <p:txBody>
          <a:bodyPr/>
          <a:lstStyle/>
          <a:p>
            <a:r>
              <a:rPr lang="en-US" dirty="0"/>
              <a:t>Datasets</a:t>
            </a:r>
            <a:endParaRPr lang="en-CA" dirty="0"/>
          </a:p>
        </p:txBody>
      </p:sp>
      <p:sp>
        <p:nvSpPr>
          <p:cNvPr id="3" name="Content Placeholder 2">
            <a:extLst>
              <a:ext uri="{FF2B5EF4-FFF2-40B4-BE49-F238E27FC236}">
                <a16:creationId xmlns:a16="http://schemas.microsoft.com/office/drawing/2014/main" id="{99B34DD7-9E9F-EB4D-4514-EF644BF6F53C}"/>
              </a:ext>
            </a:extLst>
          </p:cNvPr>
          <p:cNvSpPr>
            <a:spLocks noGrp="1"/>
          </p:cNvSpPr>
          <p:nvPr>
            <p:ph idx="1"/>
          </p:nvPr>
        </p:nvSpPr>
        <p:spPr>
          <a:xfrm>
            <a:off x="838200" y="970833"/>
            <a:ext cx="10515600" cy="4916334"/>
          </a:xfrm>
        </p:spPr>
        <p:txBody>
          <a:bodyPr/>
          <a:lstStyle/>
          <a:p>
            <a:pPr marL="0" indent="0">
              <a:buNone/>
            </a:pPr>
            <a:r>
              <a:rPr lang="en-US" dirty="0"/>
              <a:t>Microsoft COCO – common objects in context</a:t>
            </a:r>
          </a:p>
          <a:p>
            <a:endParaRPr lang="en-CA" dirty="0"/>
          </a:p>
        </p:txBody>
      </p:sp>
      <p:sp>
        <p:nvSpPr>
          <p:cNvPr id="4" name="Date Placeholder 3">
            <a:extLst>
              <a:ext uri="{FF2B5EF4-FFF2-40B4-BE49-F238E27FC236}">
                <a16:creationId xmlns:a16="http://schemas.microsoft.com/office/drawing/2014/main" id="{8C5E6724-71E2-6CEF-05B8-12F08CEC014B}"/>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0B04BD57-ED28-7138-AEBC-C57FB7C0B72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5395DC4-E61B-1D02-3F01-A9810FF34405}"/>
              </a:ext>
            </a:extLst>
          </p:cNvPr>
          <p:cNvSpPr>
            <a:spLocks noGrp="1"/>
          </p:cNvSpPr>
          <p:nvPr>
            <p:ph type="sldNum" sz="quarter" idx="12"/>
          </p:nvPr>
        </p:nvSpPr>
        <p:spPr/>
        <p:txBody>
          <a:bodyPr/>
          <a:lstStyle/>
          <a:p>
            <a:fld id="{D4F24A5E-B0D2-394D-9970-9AE06BCB59C1}" type="slidenum">
              <a:rPr lang="en-US" smtClean="0"/>
              <a:t>91</a:t>
            </a:fld>
            <a:endParaRPr lang="en-US"/>
          </a:p>
        </p:txBody>
      </p:sp>
      <p:pic>
        <p:nvPicPr>
          <p:cNvPr id="8" name="Picture 7">
            <a:extLst>
              <a:ext uri="{FF2B5EF4-FFF2-40B4-BE49-F238E27FC236}">
                <a16:creationId xmlns:a16="http://schemas.microsoft.com/office/drawing/2014/main" id="{929EA7D0-7B76-CD02-6BC6-44AA4672AEBD}"/>
              </a:ext>
            </a:extLst>
          </p:cNvPr>
          <p:cNvPicPr>
            <a:picLocks noChangeAspect="1"/>
          </p:cNvPicPr>
          <p:nvPr/>
        </p:nvPicPr>
        <p:blipFill>
          <a:blip r:embed="rId3"/>
          <a:stretch>
            <a:fillRect/>
          </a:stretch>
        </p:blipFill>
        <p:spPr>
          <a:xfrm>
            <a:off x="2424112" y="1816676"/>
            <a:ext cx="7343775" cy="4203678"/>
          </a:xfrm>
          <a:prstGeom prst="rect">
            <a:avLst/>
          </a:prstGeom>
        </p:spPr>
      </p:pic>
    </p:spTree>
    <p:extLst>
      <p:ext uri="{BB962C8B-B14F-4D97-AF65-F5344CB8AC3E}">
        <p14:creationId xmlns:p14="http://schemas.microsoft.com/office/powerpoint/2010/main" val="129447085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D2376-0E96-3D57-37D1-119F3C75049D}"/>
              </a:ext>
            </a:extLst>
          </p:cNvPr>
          <p:cNvSpPr>
            <a:spLocks noGrp="1"/>
          </p:cNvSpPr>
          <p:nvPr>
            <p:ph type="title"/>
          </p:nvPr>
        </p:nvSpPr>
        <p:spPr>
          <a:xfrm>
            <a:off x="3266290" y="1582402"/>
            <a:ext cx="5659419" cy="3693196"/>
          </a:xfrm>
        </p:spPr>
        <p:txBody>
          <a:bodyPr>
            <a:normAutofit/>
          </a:bodyPr>
          <a:lstStyle/>
          <a:p>
            <a:pPr algn="ctr"/>
            <a:r>
              <a:rPr lang="en-US" dirty="0"/>
              <a:t>Architectures - RCNN</a:t>
            </a:r>
            <a:endParaRPr lang="en-CA" dirty="0"/>
          </a:p>
        </p:txBody>
      </p:sp>
      <p:sp>
        <p:nvSpPr>
          <p:cNvPr id="4" name="Date Placeholder 3">
            <a:extLst>
              <a:ext uri="{FF2B5EF4-FFF2-40B4-BE49-F238E27FC236}">
                <a16:creationId xmlns:a16="http://schemas.microsoft.com/office/drawing/2014/main" id="{21594BBF-2573-7CD5-0A6B-0E5FC7D3700B}"/>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765D456E-CC33-1216-C35B-25BBA2C2C75B}"/>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738BB7B0-8CCB-1180-37F7-256D008F063F}"/>
              </a:ext>
            </a:extLst>
          </p:cNvPr>
          <p:cNvSpPr>
            <a:spLocks noGrp="1"/>
          </p:cNvSpPr>
          <p:nvPr>
            <p:ph type="sldNum" sz="quarter" idx="12"/>
          </p:nvPr>
        </p:nvSpPr>
        <p:spPr/>
        <p:txBody>
          <a:bodyPr/>
          <a:lstStyle/>
          <a:p>
            <a:fld id="{D4F24A5E-B0D2-394D-9970-9AE06BCB59C1}" type="slidenum">
              <a:rPr lang="en-US" smtClean="0"/>
              <a:t>92</a:t>
            </a:fld>
            <a:endParaRPr lang="en-US"/>
          </a:p>
        </p:txBody>
      </p:sp>
    </p:spTree>
    <p:extLst>
      <p:ext uri="{BB962C8B-B14F-4D97-AF65-F5344CB8AC3E}">
        <p14:creationId xmlns:p14="http://schemas.microsoft.com/office/powerpoint/2010/main" val="94944928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784B1-F273-BB8C-EAAC-08419A141935}"/>
              </a:ext>
            </a:extLst>
          </p:cNvPr>
          <p:cNvSpPr>
            <a:spLocks noGrp="1"/>
          </p:cNvSpPr>
          <p:nvPr>
            <p:ph type="title"/>
          </p:nvPr>
        </p:nvSpPr>
        <p:spPr/>
        <p:txBody>
          <a:bodyPr/>
          <a:lstStyle/>
          <a:p>
            <a:r>
              <a:rPr lang="en-US" dirty="0"/>
              <a:t>Architectures</a:t>
            </a:r>
            <a:endParaRPr lang="en-CA" dirty="0"/>
          </a:p>
        </p:txBody>
      </p:sp>
      <p:sp>
        <p:nvSpPr>
          <p:cNvPr id="3" name="Content Placeholder 2">
            <a:extLst>
              <a:ext uri="{FF2B5EF4-FFF2-40B4-BE49-F238E27FC236}">
                <a16:creationId xmlns:a16="http://schemas.microsoft.com/office/drawing/2014/main" id="{99B34DD7-9E9F-EB4D-4514-EF644BF6F53C}"/>
              </a:ext>
            </a:extLst>
          </p:cNvPr>
          <p:cNvSpPr>
            <a:spLocks noGrp="1"/>
          </p:cNvSpPr>
          <p:nvPr>
            <p:ph idx="1"/>
          </p:nvPr>
        </p:nvSpPr>
        <p:spPr>
          <a:xfrm>
            <a:off x="838200" y="991541"/>
            <a:ext cx="10515600" cy="4916334"/>
          </a:xfrm>
        </p:spPr>
        <p:txBody>
          <a:bodyPr/>
          <a:lstStyle/>
          <a:p>
            <a:pPr marL="0" indent="0">
              <a:buNone/>
            </a:pPr>
            <a:r>
              <a:rPr lang="en-US" dirty="0"/>
              <a:t>RCNN – Regions with CNN features</a:t>
            </a:r>
          </a:p>
          <a:p>
            <a:r>
              <a:rPr lang="en-CA" dirty="0"/>
              <a:t>Object detection architecture:</a:t>
            </a:r>
          </a:p>
          <a:p>
            <a:pPr marL="914400" lvl="1" indent="-457200">
              <a:buFont typeface="+mj-lt"/>
              <a:buAutoNum type="arabicPeriod"/>
            </a:pPr>
            <a:r>
              <a:rPr lang="en-CA" dirty="0"/>
              <a:t>Generate region proposals</a:t>
            </a:r>
          </a:p>
          <a:p>
            <a:pPr marL="914400" lvl="1" indent="-457200">
              <a:buFont typeface="+mj-lt"/>
              <a:buAutoNum type="arabicPeriod"/>
            </a:pPr>
            <a:r>
              <a:rPr lang="en-US" dirty="0"/>
              <a:t>Extract a feature vector from each region</a:t>
            </a:r>
          </a:p>
          <a:p>
            <a:pPr marL="914400" lvl="1" indent="-457200">
              <a:buFont typeface="+mj-lt"/>
              <a:buAutoNum type="arabicPeriod"/>
            </a:pPr>
            <a:r>
              <a:rPr lang="en-US" dirty="0"/>
              <a:t>Classify using SVM</a:t>
            </a:r>
            <a:endParaRPr lang="en-CA" dirty="0"/>
          </a:p>
          <a:p>
            <a:pPr marL="914400" lvl="1" indent="-457200">
              <a:buFont typeface="+mj-lt"/>
              <a:buAutoNum type="arabicPeriod"/>
            </a:pPr>
            <a:endParaRPr lang="en-CA" dirty="0"/>
          </a:p>
        </p:txBody>
      </p:sp>
      <p:sp>
        <p:nvSpPr>
          <p:cNvPr id="4" name="Date Placeholder 3">
            <a:extLst>
              <a:ext uri="{FF2B5EF4-FFF2-40B4-BE49-F238E27FC236}">
                <a16:creationId xmlns:a16="http://schemas.microsoft.com/office/drawing/2014/main" id="{8C5E6724-71E2-6CEF-05B8-12F08CEC014B}"/>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0B04BD57-ED28-7138-AEBC-C57FB7C0B72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5395DC4-E61B-1D02-3F01-A9810FF34405}"/>
              </a:ext>
            </a:extLst>
          </p:cNvPr>
          <p:cNvSpPr>
            <a:spLocks noGrp="1"/>
          </p:cNvSpPr>
          <p:nvPr>
            <p:ph type="sldNum" sz="quarter" idx="12"/>
          </p:nvPr>
        </p:nvSpPr>
        <p:spPr/>
        <p:txBody>
          <a:bodyPr/>
          <a:lstStyle/>
          <a:p>
            <a:fld id="{D4F24A5E-B0D2-394D-9970-9AE06BCB59C1}" type="slidenum">
              <a:rPr lang="en-US" smtClean="0"/>
              <a:t>93</a:t>
            </a:fld>
            <a:endParaRPr lang="en-US"/>
          </a:p>
        </p:txBody>
      </p:sp>
      <p:pic>
        <p:nvPicPr>
          <p:cNvPr id="9" name="Picture 8">
            <a:extLst>
              <a:ext uri="{FF2B5EF4-FFF2-40B4-BE49-F238E27FC236}">
                <a16:creationId xmlns:a16="http://schemas.microsoft.com/office/drawing/2014/main" id="{839BB7E1-5235-864E-2ED7-9859F8CF4E85}"/>
              </a:ext>
            </a:extLst>
          </p:cNvPr>
          <p:cNvPicPr>
            <a:picLocks noChangeAspect="1"/>
          </p:cNvPicPr>
          <p:nvPr/>
        </p:nvPicPr>
        <p:blipFill>
          <a:blip r:embed="rId3"/>
          <a:stretch>
            <a:fillRect/>
          </a:stretch>
        </p:blipFill>
        <p:spPr>
          <a:xfrm>
            <a:off x="936813" y="3449708"/>
            <a:ext cx="10318374" cy="2949196"/>
          </a:xfrm>
          <a:prstGeom prst="rect">
            <a:avLst/>
          </a:prstGeom>
        </p:spPr>
      </p:pic>
    </p:spTree>
    <p:extLst>
      <p:ext uri="{BB962C8B-B14F-4D97-AF65-F5344CB8AC3E}">
        <p14:creationId xmlns:p14="http://schemas.microsoft.com/office/powerpoint/2010/main" val="282330959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784B1-F273-BB8C-EAAC-08419A141935}"/>
              </a:ext>
            </a:extLst>
          </p:cNvPr>
          <p:cNvSpPr>
            <a:spLocks noGrp="1"/>
          </p:cNvSpPr>
          <p:nvPr>
            <p:ph type="title"/>
          </p:nvPr>
        </p:nvSpPr>
        <p:spPr/>
        <p:txBody>
          <a:bodyPr/>
          <a:lstStyle/>
          <a:p>
            <a:r>
              <a:rPr lang="en-US" dirty="0"/>
              <a:t>Architectures</a:t>
            </a:r>
            <a:endParaRPr lang="en-CA" dirty="0"/>
          </a:p>
        </p:txBody>
      </p:sp>
      <p:sp>
        <p:nvSpPr>
          <p:cNvPr id="3" name="Content Placeholder 2">
            <a:extLst>
              <a:ext uri="{FF2B5EF4-FFF2-40B4-BE49-F238E27FC236}">
                <a16:creationId xmlns:a16="http://schemas.microsoft.com/office/drawing/2014/main" id="{99B34DD7-9E9F-EB4D-4514-EF644BF6F53C}"/>
              </a:ext>
            </a:extLst>
          </p:cNvPr>
          <p:cNvSpPr>
            <a:spLocks noGrp="1"/>
          </p:cNvSpPr>
          <p:nvPr>
            <p:ph idx="1"/>
          </p:nvPr>
        </p:nvSpPr>
        <p:spPr>
          <a:xfrm>
            <a:off x="838200" y="970833"/>
            <a:ext cx="10515600" cy="4916334"/>
          </a:xfrm>
        </p:spPr>
        <p:txBody>
          <a:bodyPr/>
          <a:lstStyle/>
          <a:p>
            <a:pPr marL="0" indent="0">
              <a:buNone/>
            </a:pPr>
            <a:r>
              <a:rPr lang="en-US" dirty="0"/>
              <a:t>RCNN – Regions with CNN features</a:t>
            </a:r>
          </a:p>
          <a:p>
            <a:pPr lvl="1"/>
            <a:r>
              <a:rPr lang="en-CA" dirty="0"/>
              <a:t>How efficient is RCNN?</a:t>
            </a:r>
          </a:p>
          <a:p>
            <a:pPr marL="1371600" lvl="2" indent="-457200">
              <a:buFont typeface="+mj-lt"/>
              <a:buAutoNum type="arabicPeriod"/>
            </a:pPr>
            <a:r>
              <a:rPr lang="en-CA" dirty="0"/>
              <a:t>CNN parameters are shared across all categories</a:t>
            </a:r>
          </a:p>
          <a:p>
            <a:pPr marL="1371600" lvl="2" indent="-457200">
              <a:buFont typeface="+mj-lt"/>
              <a:buAutoNum type="arabicPeriod"/>
            </a:pPr>
            <a:r>
              <a:rPr lang="en-CA" dirty="0"/>
              <a:t>Feature vectors are low dimensional (e.g. 360K vs 4K)</a:t>
            </a:r>
          </a:p>
          <a:p>
            <a:pPr marL="457200" lvl="1" indent="0">
              <a:buNone/>
            </a:pPr>
            <a:endParaRPr lang="en-CA" dirty="0"/>
          </a:p>
          <a:p>
            <a:pPr lvl="1">
              <a:buFont typeface="Wingdings" panose="05000000000000000000" pitchFamily="2" charset="2"/>
              <a:buChar char="à"/>
            </a:pPr>
            <a:r>
              <a:rPr lang="en-US" sz="2000" dirty="0">
                <a:sym typeface="Wingdings" panose="05000000000000000000" pitchFamily="2" charset="2"/>
              </a:rPr>
              <a:t>The only class-specific computations are dot products between features and SVM weights, and non-maximum suppression.</a:t>
            </a:r>
          </a:p>
          <a:p>
            <a:pPr lvl="1">
              <a:buFont typeface="Wingdings" panose="05000000000000000000" pitchFamily="2" charset="2"/>
              <a:buChar char="à"/>
            </a:pPr>
            <a:r>
              <a:rPr lang="en-US" sz="2000" dirty="0">
                <a:sym typeface="Wingdings" panose="05000000000000000000" pitchFamily="2" charset="2"/>
              </a:rPr>
              <a:t>Dot products are batched into a single matrix-matrix product</a:t>
            </a:r>
            <a:endParaRPr lang="en-CA" sz="2000" dirty="0">
              <a:sym typeface="Wingdings" panose="05000000000000000000" pitchFamily="2" charset="2"/>
            </a:endParaRPr>
          </a:p>
          <a:p>
            <a:pPr lvl="1">
              <a:buFont typeface="Wingdings" panose="05000000000000000000" pitchFamily="2" charset="2"/>
              <a:buChar char="à"/>
            </a:pPr>
            <a:r>
              <a:rPr lang="en-CA" sz="2000" dirty="0">
                <a:sym typeface="Wingdings" panose="05000000000000000000" pitchFamily="2" charset="2"/>
              </a:rPr>
              <a:t>This means RCNN can scale to thousands of classes</a:t>
            </a:r>
          </a:p>
          <a:p>
            <a:pPr lvl="1">
              <a:buFont typeface="Wingdings" panose="05000000000000000000" pitchFamily="2" charset="2"/>
              <a:buChar char="à"/>
            </a:pPr>
            <a:r>
              <a:rPr lang="en-CA" sz="2000" dirty="0">
                <a:sym typeface="Wingdings" panose="05000000000000000000" pitchFamily="2" charset="2"/>
              </a:rPr>
              <a:t>Even for 100K classes, the matrix multiplication takes seconds</a:t>
            </a:r>
          </a:p>
          <a:p>
            <a:pPr lvl="1">
              <a:buFont typeface="Wingdings" panose="05000000000000000000" pitchFamily="2" charset="2"/>
              <a:buChar char="à"/>
            </a:pPr>
            <a:r>
              <a:rPr lang="en-CA" sz="2000" dirty="0">
                <a:sym typeface="Wingdings" panose="05000000000000000000" pitchFamily="2" charset="2"/>
              </a:rPr>
              <a:t>Linear predictions storage of 1.5GB vs 134GB (in UVA detection system)</a:t>
            </a:r>
          </a:p>
          <a:p>
            <a:pPr lvl="1">
              <a:buFont typeface="Wingdings" panose="05000000000000000000" pitchFamily="2" charset="2"/>
              <a:buChar char="à"/>
            </a:pPr>
            <a:endParaRPr lang="en-CA" dirty="0">
              <a:sym typeface="Wingdings" panose="05000000000000000000" pitchFamily="2" charset="2"/>
            </a:endParaRPr>
          </a:p>
          <a:p>
            <a:pPr lvl="1">
              <a:buFont typeface="Wingdings" panose="05000000000000000000" pitchFamily="2" charset="2"/>
              <a:buChar char="à"/>
            </a:pPr>
            <a:endParaRPr lang="en-CA" dirty="0"/>
          </a:p>
        </p:txBody>
      </p:sp>
      <p:sp>
        <p:nvSpPr>
          <p:cNvPr id="4" name="Date Placeholder 3">
            <a:extLst>
              <a:ext uri="{FF2B5EF4-FFF2-40B4-BE49-F238E27FC236}">
                <a16:creationId xmlns:a16="http://schemas.microsoft.com/office/drawing/2014/main" id="{8C5E6724-71E2-6CEF-05B8-12F08CEC014B}"/>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0B04BD57-ED28-7138-AEBC-C57FB7C0B72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5395DC4-E61B-1D02-3F01-A9810FF34405}"/>
              </a:ext>
            </a:extLst>
          </p:cNvPr>
          <p:cNvSpPr>
            <a:spLocks noGrp="1"/>
          </p:cNvSpPr>
          <p:nvPr>
            <p:ph type="sldNum" sz="quarter" idx="12"/>
          </p:nvPr>
        </p:nvSpPr>
        <p:spPr/>
        <p:txBody>
          <a:bodyPr/>
          <a:lstStyle/>
          <a:p>
            <a:fld id="{D4F24A5E-B0D2-394D-9970-9AE06BCB59C1}" type="slidenum">
              <a:rPr lang="en-US" smtClean="0"/>
              <a:t>94</a:t>
            </a:fld>
            <a:endParaRPr lang="en-US"/>
          </a:p>
        </p:txBody>
      </p:sp>
    </p:spTree>
    <p:extLst>
      <p:ext uri="{BB962C8B-B14F-4D97-AF65-F5344CB8AC3E}">
        <p14:creationId xmlns:p14="http://schemas.microsoft.com/office/powerpoint/2010/main" val="20722790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784B1-F273-BB8C-EAAC-08419A141935}"/>
              </a:ext>
            </a:extLst>
          </p:cNvPr>
          <p:cNvSpPr>
            <a:spLocks noGrp="1"/>
          </p:cNvSpPr>
          <p:nvPr>
            <p:ph type="title"/>
          </p:nvPr>
        </p:nvSpPr>
        <p:spPr/>
        <p:txBody>
          <a:bodyPr/>
          <a:lstStyle/>
          <a:p>
            <a:r>
              <a:rPr lang="en-US" dirty="0"/>
              <a:t>Architectures</a:t>
            </a:r>
            <a:endParaRPr lang="en-CA" dirty="0"/>
          </a:p>
        </p:txBody>
      </p:sp>
      <p:sp>
        <p:nvSpPr>
          <p:cNvPr id="3" name="Content Placeholder 2">
            <a:extLst>
              <a:ext uri="{FF2B5EF4-FFF2-40B4-BE49-F238E27FC236}">
                <a16:creationId xmlns:a16="http://schemas.microsoft.com/office/drawing/2014/main" id="{99B34DD7-9E9F-EB4D-4514-EF644BF6F53C}"/>
              </a:ext>
            </a:extLst>
          </p:cNvPr>
          <p:cNvSpPr>
            <a:spLocks noGrp="1"/>
          </p:cNvSpPr>
          <p:nvPr>
            <p:ph idx="1"/>
          </p:nvPr>
        </p:nvSpPr>
        <p:spPr>
          <a:xfrm>
            <a:off x="838200" y="970833"/>
            <a:ext cx="10515600" cy="4916334"/>
          </a:xfrm>
        </p:spPr>
        <p:txBody>
          <a:bodyPr/>
          <a:lstStyle/>
          <a:p>
            <a:pPr marL="0" indent="0">
              <a:buNone/>
            </a:pPr>
            <a:r>
              <a:rPr lang="en-US" dirty="0"/>
              <a:t>RCNN – Regions with CNN features</a:t>
            </a:r>
          </a:p>
          <a:p>
            <a:pPr lvl="1"/>
            <a:r>
              <a:rPr lang="en-US" dirty="0"/>
              <a:t>Training:</a:t>
            </a:r>
          </a:p>
          <a:p>
            <a:pPr lvl="2">
              <a:buFont typeface="+mj-lt"/>
              <a:buAutoNum type="arabicPeriod"/>
            </a:pPr>
            <a:r>
              <a:rPr lang="en-CA" dirty="0">
                <a:sym typeface="Wingdings" panose="05000000000000000000" pitchFamily="2" charset="2"/>
              </a:rPr>
              <a:t>Supervised pre-training</a:t>
            </a:r>
          </a:p>
          <a:p>
            <a:pPr lvl="2">
              <a:buFont typeface="+mj-lt"/>
              <a:buAutoNum type="arabicPeriod"/>
            </a:pPr>
            <a:r>
              <a:rPr lang="en-CA" dirty="0">
                <a:sym typeface="Wingdings" panose="05000000000000000000" pitchFamily="2" charset="2"/>
              </a:rPr>
              <a:t>Domain specific fine tuning</a:t>
            </a:r>
          </a:p>
          <a:p>
            <a:pPr lvl="2">
              <a:buFont typeface="+mj-lt"/>
              <a:buAutoNum type="arabicPeriod"/>
            </a:pPr>
            <a:r>
              <a:rPr lang="en-CA" dirty="0">
                <a:sym typeface="Wingdings" panose="05000000000000000000" pitchFamily="2" charset="2"/>
              </a:rPr>
              <a:t>Negative regions below </a:t>
            </a:r>
            <a:r>
              <a:rPr lang="en-CA" dirty="0" err="1">
                <a:sym typeface="Wingdings" panose="05000000000000000000" pitchFamily="2" charset="2"/>
              </a:rPr>
              <a:t>IoU</a:t>
            </a:r>
            <a:r>
              <a:rPr lang="en-CA" dirty="0">
                <a:sym typeface="Wingdings" panose="05000000000000000000" pitchFamily="2" charset="2"/>
              </a:rPr>
              <a:t> threshold</a:t>
            </a:r>
          </a:p>
          <a:p>
            <a:pPr lvl="2">
              <a:buFont typeface="+mj-lt"/>
              <a:buAutoNum type="arabicPeriod"/>
            </a:pPr>
            <a:endParaRPr lang="en-CA" sz="1200" dirty="0">
              <a:sym typeface="Wingdings" panose="05000000000000000000" pitchFamily="2" charset="2"/>
            </a:endParaRPr>
          </a:p>
          <a:p>
            <a:pPr lvl="1">
              <a:buFont typeface="Wingdings" panose="05000000000000000000" pitchFamily="2" charset="2"/>
              <a:buChar char="à"/>
            </a:pPr>
            <a:endParaRPr lang="en-CA" dirty="0">
              <a:sym typeface="Wingdings" panose="05000000000000000000" pitchFamily="2" charset="2"/>
            </a:endParaRPr>
          </a:p>
          <a:p>
            <a:pPr lvl="1">
              <a:buFont typeface="Wingdings" panose="05000000000000000000" pitchFamily="2" charset="2"/>
              <a:buChar char="à"/>
            </a:pPr>
            <a:endParaRPr lang="en-CA" dirty="0"/>
          </a:p>
        </p:txBody>
      </p:sp>
      <p:sp>
        <p:nvSpPr>
          <p:cNvPr id="4" name="Date Placeholder 3">
            <a:extLst>
              <a:ext uri="{FF2B5EF4-FFF2-40B4-BE49-F238E27FC236}">
                <a16:creationId xmlns:a16="http://schemas.microsoft.com/office/drawing/2014/main" id="{8C5E6724-71E2-6CEF-05B8-12F08CEC014B}"/>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0B04BD57-ED28-7138-AEBC-C57FB7C0B72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5395DC4-E61B-1D02-3F01-A9810FF34405}"/>
              </a:ext>
            </a:extLst>
          </p:cNvPr>
          <p:cNvSpPr>
            <a:spLocks noGrp="1"/>
          </p:cNvSpPr>
          <p:nvPr>
            <p:ph type="sldNum" sz="quarter" idx="12"/>
          </p:nvPr>
        </p:nvSpPr>
        <p:spPr/>
        <p:txBody>
          <a:bodyPr/>
          <a:lstStyle/>
          <a:p>
            <a:fld id="{D4F24A5E-B0D2-394D-9970-9AE06BCB59C1}" type="slidenum">
              <a:rPr lang="en-US" smtClean="0"/>
              <a:t>95</a:t>
            </a:fld>
            <a:endParaRPr lang="en-US"/>
          </a:p>
        </p:txBody>
      </p:sp>
      <p:pic>
        <p:nvPicPr>
          <p:cNvPr id="8" name="Picture 7">
            <a:extLst>
              <a:ext uri="{FF2B5EF4-FFF2-40B4-BE49-F238E27FC236}">
                <a16:creationId xmlns:a16="http://schemas.microsoft.com/office/drawing/2014/main" id="{4C917902-DACA-277D-9839-176BD9454BE1}"/>
              </a:ext>
            </a:extLst>
          </p:cNvPr>
          <p:cNvPicPr>
            <a:picLocks noChangeAspect="1"/>
          </p:cNvPicPr>
          <p:nvPr/>
        </p:nvPicPr>
        <p:blipFill>
          <a:blip r:embed="rId3"/>
          <a:stretch>
            <a:fillRect/>
          </a:stretch>
        </p:blipFill>
        <p:spPr>
          <a:xfrm>
            <a:off x="685331" y="3429000"/>
            <a:ext cx="10821338" cy="1775614"/>
          </a:xfrm>
          <a:prstGeom prst="rect">
            <a:avLst/>
          </a:prstGeom>
        </p:spPr>
      </p:pic>
      <p:sp>
        <p:nvSpPr>
          <p:cNvPr id="9" name="TextBox 8">
            <a:extLst>
              <a:ext uri="{FF2B5EF4-FFF2-40B4-BE49-F238E27FC236}">
                <a16:creationId xmlns:a16="http://schemas.microsoft.com/office/drawing/2014/main" id="{CC3E2993-8BC2-E101-4C29-CA287BC1E63E}"/>
              </a:ext>
            </a:extLst>
          </p:cNvPr>
          <p:cNvSpPr txBox="1"/>
          <p:nvPr/>
        </p:nvSpPr>
        <p:spPr>
          <a:xfrm>
            <a:off x="608897" y="5468970"/>
            <a:ext cx="5410669" cy="369332"/>
          </a:xfrm>
          <a:prstGeom prst="rect">
            <a:avLst/>
          </a:prstGeom>
          <a:noFill/>
        </p:spPr>
        <p:txBody>
          <a:bodyPr wrap="square" rtlCol="0">
            <a:spAutoFit/>
          </a:bodyPr>
          <a:lstStyle/>
          <a:p>
            <a:r>
              <a:rPr lang="en-US" dirty="0"/>
              <a:t>Detection results comparison on VOC 2010 test dataset.</a:t>
            </a:r>
            <a:endParaRPr lang="en-CA" dirty="0"/>
          </a:p>
        </p:txBody>
      </p:sp>
    </p:spTree>
    <p:extLst>
      <p:ext uri="{BB962C8B-B14F-4D97-AF65-F5344CB8AC3E}">
        <p14:creationId xmlns:p14="http://schemas.microsoft.com/office/powerpoint/2010/main" val="28060829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D2376-0E96-3D57-37D1-119F3C75049D}"/>
              </a:ext>
            </a:extLst>
          </p:cNvPr>
          <p:cNvSpPr>
            <a:spLocks noGrp="1"/>
          </p:cNvSpPr>
          <p:nvPr>
            <p:ph type="title"/>
          </p:nvPr>
        </p:nvSpPr>
        <p:spPr>
          <a:xfrm>
            <a:off x="3266290" y="1582402"/>
            <a:ext cx="5659419" cy="3693196"/>
          </a:xfrm>
        </p:spPr>
        <p:txBody>
          <a:bodyPr>
            <a:normAutofit/>
          </a:bodyPr>
          <a:lstStyle/>
          <a:p>
            <a:pPr algn="ctr"/>
            <a:r>
              <a:rPr lang="en-US" dirty="0"/>
              <a:t>Architectures - FCN</a:t>
            </a:r>
            <a:endParaRPr lang="en-CA" dirty="0"/>
          </a:p>
        </p:txBody>
      </p:sp>
      <p:sp>
        <p:nvSpPr>
          <p:cNvPr id="4" name="Date Placeholder 3">
            <a:extLst>
              <a:ext uri="{FF2B5EF4-FFF2-40B4-BE49-F238E27FC236}">
                <a16:creationId xmlns:a16="http://schemas.microsoft.com/office/drawing/2014/main" id="{21594BBF-2573-7CD5-0A6B-0E5FC7D3700B}"/>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765D456E-CC33-1216-C35B-25BBA2C2C75B}"/>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738BB7B0-8CCB-1180-37F7-256D008F063F}"/>
              </a:ext>
            </a:extLst>
          </p:cNvPr>
          <p:cNvSpPr>
            <a:spLocks noGrp="1"/>
          </p:cNvSpPr>
          <p:nvPr>
            <p:ph type="sldNum" sz="quarter" idx="12"/>
          </p:nvPr>
        </p:nvSpPr>
        <p:spPr/>
        <p:txBody>
          <a:bodyPr/>
          <a:lstStyle/>
          <a:p>
            <a:fld id="{D4F24A5E-B0D2-394D-9970-9AE06BCB59C1}" type="slidenum">
              <a:rPr lang="en-US" smtClean="0"/>
              <a:t>96</a:t>
            </a:fld>
            <a:endParaRPr lang="en-US"/>
          </a:p>
        </p:txBody>
      </p:sp>
    </p:spTree>
    <p:extLst>
      <p:ext uri="{BB962C8B-B14F-4D97-AF65-F5344CB8AC3E}">
        <p14:creationId xmlns:p14="http://schemas.microsoft.com/office/powerpoint/2010/main" val="131588642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BDB55-0931-8DBD-3145-3CABD7AEA3A7}"/>
              </a:ext>
            </a:extLst>
          </p:cNvPr>
          <p:cNvSpPr>
            <a:spLocks noGrp="1"/>
          </p:cNvSpPr>
          <p:nvPr>
            <p:ph type="title"/>
          </p:nvPr>
        </p:nvSpPr>
        <p:spPr/>
        <p:txBody>
          <a:bodyPr/>
          <a:lstStyle/>
          <a:p>
            <a:r>
              <a:rPr lang="en-US" dirty="0"/>
              <a:t>Architectures</a:t>
            </a:r>
            <a:endParaRPr lang="en-CA" dirty="0"/>
          </a:p>
        </p:txBody>
      </p:sp>
      <p:sp>
        <p:nvSpPr>
          <p:cNvPr id="3" name="Content Placeholder 2">
            <a:extLst>
              <a:ext uri="{FF2B5EF4-FFF2-40B4-BE49-F238E27FC236}">
                <a16:creationId xmlns:a16="http://schemas.microsoft.com/office/drawing/2014/main" id="{CB0A8CE6-9E7D-B726-E41A-82EF8203104C}"/>
              </a:ext>
            </a:extLst>
          </p:cNvPr>
          <p:cNvSpPr>
            <a:spLocks noGrp="1"/>
          </p:cNvSpPr>
          <p:nvPr>
            <p:ph idx="1"/>
          </p:nvPr>
        </p:nvSpPr>
        <p:spPr>
          <a:xfrm>
            <a:off x="838200" y="970833"/>
            <a:ext cx="10515600" cy="4916334"/>
          </a:xfrm>
        </p:spPr>
        <p:txBody>
          <a:bodyPr/>
          <a:lstStyle/>
          <a:p>
            <a:pPr marL="0" indent="0">
              <a:buNone/>
            </a:pPr>
            <a:r>
              <a:rPr lang="en-US" dirty="0"/>
              <a:t>FCN – Fully Convolutional Networks for Semantic Segmentation </a:t>
            </a:r>
          </a:p>
          <a:p>
            <a:pPr marL="0" indent="0">
              <a:buNone/>
            </a:pPr>
            <a:endParaRPr lang="en-CA" dirty="0"/>
          </a:p>
        </p:txBody>
      </p:sp>
      <p:sp>
        <p:nvSpPr>
          <p:cNvPr id="4" name="Date Placeholder 3">
            <a:extLst>
              <a:ext uri="{FF2B5EF4-FFF2-40B4-BE49-F238E27FC236}">
                <a16:creationId xmlns:a16="http://schemas.microsoft.com/office/drawing/2014/main" id="{EF6ED9E9-A68C-D89B-F537-CBB5887CE183}"/>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1124E809-22BB-33B1-92F1-38A26A3A03F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317D7E6-47A8-05C6-4DE5-D3DDD9D0C5E7}"/>
              </a:ext>
            </a:extLst>
          </p:cNvPr>
          <p:cNvSpPr>
            <a:spLocks noGrp="1"/>
          </p:cNvSpPr>
          <p:nvPr>
            <p:ph type="sldNum" sz="quarter" idx="12"/>
          </p:nvPr>
        </p:nvSpPr>
        <p:spPr/>
        <p:txBody>
          <a:bodyPr/>
          <a:lstStyle/>
          <a:p>
            <a:fld id="{D4F24A5E-B0D2-394D-9970-9AE06BCB59C1}" type="slidenum">
              <a:rPr lang="en-US" smtClean="0"/>
              <a:t>97</a:t>
            </a:fld>
            <a:endParaRPr lang="en-US"/>
          </a:p>
        </p:txBody>
      </p:sp>
      <p:pic>
        <p:nvPicPr>
          <p:cNvPr id="8" name="Picture 7">
            <a:extLst>
              <a:ext uri="{FF2B5EF4-FFF2-40B4-BE49-F238E27FC236}">
                <a16:creationId xmlns:a16="http://schemas.microsoft.com/office/drawing/2014/main" id="{E32683AF-3698-AB62-5C3B-905E8AD7DB7A}"/>
              </a:ext>
            </a:extLst>
          </p:cNvPr>
          <p:cNvPicPr>
            <a:picLocks noChangeAspect="1"/>
          </p:cNvPicPr>
          <p:nvPr/>
        </p:nvPicPr>
        <p:blipFill>
          <a:blip r:embed="rId3"/>
          <a:stretch>
            <a:fillRect/>
          </a:stretch>
        </p:blipFill>
        <p:spPr>
          <a:xfrm>
            <a:off x="1623166" y="1691525"/>
            <a:ext cx="8945668" cy="4755924"/>
          </a:xfrm>
          <a:prstGeom prst="rect">
            <a:avLst/>
          </a:prstGeom>
        </p:spPr>
      </p:pic>
    </p:spTree>
    <p:extLst>
      <p:ext uri="{BB962C8B-B14F-4D97-AF65-F5344CB8AC3E}">
        <p14:creationId xmlns:p14="http://schemas.microsoft.com/office/powerpoint/2010/main" val="35122727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BDB55-0931-8DBD-3145-3CABD7AEA3A7}"/>
              </a:ext>
            </a:extLst>
          </p:cNvPr>
          <p:cNvSpPr>
            <a:spLocks noGrp="1"/>
          </p:cNvSpPr>
          <p:nvPr>
            <p:ph type="title"/>
          </p:nvPr>
        </p:nvSpPr>
        <p:spPr/>
        <p:txBody>
          <a:bodyPr/>
          <a:lstStyle/>
          <a:p>
            <a:r>
              <a:rPr lang="en-US" dirty="0"/>
              <a:t>Architectures</a:t>
            </a:r>
            <a:endParaRPr lang="en-CA" dirty="0"/>
          </a:p>
        </p:txBody>
      </p:sp>
      <p:sp>
        <p:nvSpPr>
          <p:cNvPr id="3" name="Content Placeholder 2">
            <a:extLst>
              <a:ext uri="{FF2B5EF4-FFF2-40B4-BE49-F238E27FC236}">
                <a16:creationId xmlns:a16="http://schemas.microsoft.com/office/drawing/2014/main" id="{CB0A8CE6-9E7D-B726-E41A-82EF8203104C}"/>
              </a:ext>
            </a:extLst>
          </p:cNvPr>
          <p:cNvSpPr>
            <a:spLocks noGrp="1"/>
          </p:cNvSpPr>
          <p:nvPr>
            <p:ph idx="1"/>
          </p:nvPr>
        </p:nvSpPr>
        <p:spPr>
          <a:xfrm>
            <a:off x="838200" y="970833"/>
            <a:ext cx="10515600" cy="4916334"/>
          </a:xfrm>
        </p:spPr>
        <p:txBody>
          <a:bodyPr/>
          <a:lstStyle/>
          <a:p>
            <a:pPr marL="0" indent="0">
              <a:buNone/>
            </a:pPr>
            <a:r>
              <a:rPr lang="en-US" dirty="0"/>
              <a:t>FCN – Fully Convolutional Networks for Semantic Segmentation </a:t>
            </a:r>
          </a:p>
          <a:p>
            <a:pPr marL="0" indent="0">
              <a:buNone/>
            </a:pPr>
            <a:endParaRPr lang="en-CA" dirty="0"/>
          </a:p>
        </p:txBody>
      </p:sp>
      <p:sp>
        <p:nvSpPr>
          <p:cNvPr id="4" name="Date Placeholder 3">
            <a:extLst>
              <a:ext uri="{FF2B5EF4-FFF2-40B4-BE49-F238E27FC236}">
                <a16:creationId xmlns:a16="http://schemas.microsoft.com/office/drawing/2014/main" id="{EF6ED9E9-A68C-D89B-F537-CBB5887CE183}"/>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1124E809-22BB-33B1-92F1-38A26A3A03F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317D7E6-47A8-05C6-4DE5-D3DDD9D0C5E7}"/>
              </a:ext>
            </a:extLst>
          </p:cNvPr>
          <p:cNvSpPr>
            <a:spLocks noGrp="1"/>
          </p:cNvSpPr>
          <p:nvPr>
            <p:ph type="sldNum" sz="quarter" idx="12"/>
          </p:nvPr>
        </p:nvSpPr>
        <p:spPr/>
        <p:txBody>
          <a:bodyPr/>
          <a:lstStyle/>
          <a:p>
            <a:fld id="{D4F24A5E-B0D2-394D-9970-9AE06BCB59C1}" type="slidenum">
              <a:rPr lang="en-US" smtClean="0"/>
              <a:t>98</a:t>
            </a:fld>
            <a:endParaRPr lang="en-US"/>
          </a:p>
        </p:txBody>
      </p:sp>
      <p:pic>
        <p:nvPicPr>
          <p:cNvPr id="9" name="Picture 8">
            <a:extLst>
              <a:ext uri="{FF2B5EF4-FFF2-40B4-BE49-F238E27FC236}">
                <a16:creationId xmlns:a16="http://schemas.microsoft.com/office/drawing/2014/main" id="{1A33DDAD-3786-FD2B-153C-73D48B4B0AA6}"/>
              </a:ext>
            </a:extLst>
          </p:cNvPr>
          <p:cNvPicPr>
            <a:picLocks noChangeAspect="1"/>
          </p:cNvPicPr>
          <p:nvPr/>
        </p:nvPicPr>
        <p:blipFill>
          <a:blip r:embed="rId3"/>
          <a:stretch>
            <a:fillRect/>
          </a:stretch>
        </p:blipFill>
        <p:spPr>
          <a:xfrm>
            <a:off x="1972191" y="1648893"/>
            <a:ext cx="8247617" cy="4707457"/>
          </a:xfrm>
          <a:prstGeom prst="rect">
            <a:avLst/>
          </a:prstGeom>
        </p:spPr>
      </p:pic>
    </p:spTree>
    <p:extLst>
      <p:ext uri="{BB962C8B-B14F-4D97-AF65-F5344CB8AC3E}">
        <p14:creationId xmlns:p14="http://schemas.microsoft.com/office/powerpoint/2010/main" val="9266879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BDB55-0931-8DBD-3145-3CABD7AEA3A7}"/>
              </a:ext>
            </a:extLst>
          </p:cNvPr>
          <p:cNvSpPr>
            <a:spLocks noGrp="1"/>
          </p:cNvSpPr>
          <p:nvPr>
            <p:ph type="title"/>
          </p:nvPr>
        </p:nvSpPr>
        <p:spPr/>
        <p:txBody>
          <a:bodyPr/>
          <a:lstStyle/>
          <a:p>
            <a:r>
              <a:rPr lang="en-US" dirty="0"/>
              <a:t>Architectures</a:t>
            </a:r>
            <a:endParaRPr lang="en-CA" dirty="0"/>
          </a:p>
        </p:txBody>
      </p:sp>
      <p:sp>
        <p:nvSpPr>
          <p:cNvPr id="3" name="Content Placeholder 2">
            <a:extLst>
              <a:ext uri="{FF2B5EF4-FFF2-40B4-BE49-F238E27FC236}">
                <a16:creationId xmlns:a16="http://schemas.microsoft.com/office/drawing/2014/main" id="{CB0A8CE6-9E7D-B726-E41A-82EF8203104C}"/>
              </a:ext>
            </a:extLst>
          </p:cNvPr>
          <p:cNvSpPr>
            <a:spLocks noGrp="1"/>
          </p:cNvSpPr>
          <p:nvPr>
            <p:ph idx="1"/>
          </p:nvPr>
        </p:nvSpPr>
        <p:spPr>
          <a:xfrm>
            <a:off x="838200" y="970833"/>
            <a:ext cx="10515600" cy="4916334"/>
          </a:xfrm>
        </p:spPr>
        <p:txBody>
          <a:bodyPr/>
          <a:lstStyle/>
          <a:p>
            <a:pPr marL="0" indent="0">
              <a:buNone/>
            </a:pPr>
            <a:r>
              <a:rPr lang="en-US" dirty="0"/>
              <a:t>FCN – Fully Convolutional Networks for Semantic Segmentation </a:t>
            </a:r>
          </a:p>
          <a:p>
            <a:pPr marL="0" indent="0">
              <a:buNone/>
            </a:pPr>
            <a:endParaRPr lang="en-CA" dirty="0"/>
          </a:p>
        </p:txBody>
      </p:sp>
      <p:sp>
        <p:nvSpPr>
          <p:cNvPr id="4" name="Date Placeholder 3">
            <a:extLst>
              <a:ext uri="{FF2B5EF4-FFF2-40B4-BE49-F238E27FC236}">
                <a16:creationId xmlns:a16="http://schemas.microsoft.com/office/drawing/2014/main" id="{EF6ED9E9-A68C-D89B-F537-CBB5887CE183}"/>
              </a:ext>
            </a:extLst>
          </p:cNvPr>
          <p:cNvSpPr>
            <a:spLocks noGrp="1"/>
          </p:cNvSpPr>
          <p:nvPr>
            <p:ph type="dt" sz="half" idx="10"/>
          </p:nvPr>
        </p:nvSpPr>
        <p:spPr/>
        <p:txBody>
          <a:bodyPr/>
          <a:lstStyle/>
          <a:p>
            <a:fld id="{251F351B-3C41-6C46-A5F1-3CA0D762442A}" type="datetime1">
              <a:rPr lang="en-CA" smtClean="0"/>
              <a:t>2024-01-29</a:t>
            </a:fld>
            <a:endParaRPr lang="en-US"/>
          </a:p>
        </p:txBody>
      </p:sp>
      <p:sp>
        <p:nvSpPr>
          <p:cNvPr id="5" name="Footer Placeholder 4">
            <a:extLst>
              <a:ext uri="{FF2B5EF4-FFF2-40B4-BE49-F238E27FC236}">
                <a16:creationId xmlns:a16="http://schemas.microsoft.com/office/drawing/2014/main" id="{1124E809-22BB-33B1-92F1-38A26A3A03F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317D7E6-47A8-05C6-4DE5-D3DDD9D0C5E7}"/>
              </a:ext>
            </a:extLst>
          </p:cNvPr>
          <p:cNvSpPr>
            <a:spLocks noGrp="1"/>
          </p:cNvSpPr>
          <p:nvPr>
            <p:ph type="sldNum" sz="quarter" idx="12"/>
          </p:nvPr>
        </p:nvSpPr>
        <p:spPr/>
        <p:txBody>
          <a:bodyPr/>
          <a:lstStyle/>
          <a:p>
            <a:fld id="{D4F24A5E-B0D2-394D-9970-9AE06BCB59C1}" type="slidenum">
              <a:rPr lang="en-US" smtClean="0"/>
              <a:t>99</a:t>
            </a:fld>
            <a:endParaRPr lang="en-US"/>
          </a:p>
        </p:txBody>
      </p:sp>
      <p:pic>
        <p:nvPicPr>
          <p:cNvPr id="8" name="Picture 7">
            <a:extLst>
              <a:ext uri="{FF2B5EF4-FFF2-40B4-BE49-F238E27FC236}">
                <a16:creationId xmlns:a16="http://schemas.microsoft.com/office/drawing/2014/main" id="{EFC1A458-C563-B5C6-6661-69FC8ABD26A8}"/>
              </a:ext>
            </a:extLst>
          </p:cNvPr>
          <p:cNvPicPr>
            <a:picLocks noChangeAspect="1"/>
          </p:cNvPicPr>
          <p:nvPr/>
        </p:nvPicPr>
        <p:blipFill>
          <a:blip r:embed="rId3"/>
          <a:stretch>
            <a:fillRect/>
          </a:stretch>
        </p:blipFill>
        <p:spPr>
          <a:xfrm>
            <a:off x="4076311" y="1676515"/>
            <a:ext cx="4039378" cy="4532558"/>
          </a:xfrm>
          <a:prstGeom prst="rect">
            <a:avLst/>
          </a:prstGeom>
        </p:spPr>
      </p:pic>
      <p:sp>
        <p:nvSpPr>
          <p:cNvPr id="7" name="TextBox 6">
            <a:extLst>
              <a:ext uri="{FF2B5EF4-FFF2-40B4-BE49-F238E27FC236}">
                <a16:creationId xmlns:a16="http://schemas.microsoft.com/office/drawing/2014/main" id="{CEF81B9D-F0F0-D12E-8E69-C2A713E36323}"/>
              </a:ext>
            </a:extLst>
          </p:cNvPr>
          <p:cNvSpPr txBox="1"/>
          <p:nvPr/>
        </p:nvSpPr>
        <p:spPr>
          <a:xfrm>
            <a:off x="7693660" y="5748667"/>
            <a:ext cx="3187700" cy="646331"/>
          </a:xfrm>
          <a:prstGeom prst="rect">
            <a:avLst/>
          </a:prstGeom>
          <a:noFill/>
        </p:spPr>
        <p:txBody>
          <a:bodyPr wrap="square" rtlCol="0">
            <a:spAutoFit/>
          </a:bodyPr>
          <a:lstStyle/>
          <a:p>
            <a:r>
              <a:rPr lang="en-US" sz="1200" dirty="0"/>
              <a:t>Source: </a:t>
            </a:r>
            <a:r>
              <a:rPr lang="en-US" sz="1200" dirty="0">
                <a:hlinkClick r:id="rId4"/>
              </a:rPr>
              <a:t>https://towardsdatascience.com/review-fcn-semantic-segmentation-eb8c9b50d2d1</a:t>
            </a:r>
            <a:r>
              <a:rPr lang="en-US" sz="1200" dirty="0"/>
              <a:t> </a:t>
            </a:r>
            <a:r>
              <a:rPr lang="en-CA" sz="1200" dirty="0"/>
              <a:t> </a:t>
            </a:r>
          </a:p>
        </p:txBody>
      </p:sp>
    </p:spTree>
    <p:extLst>
      <p:ext uri="{BB962C8B-B14F-4D97-AF65-F5344CB8AC3E}">
        <p14:creationId xmlns:p14="http://schemas.microsoft.com/office/powerpoint/2010/main" val="10385300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11806</TotalTime>
  <Words>6593</Words>
  <Application>Microsoft Macintosh PowerPoint</Application>
  <PresentationFormat>Widescreen</PresentationFormat>
  <Paragraphs>1018</Paragraphs>
  <Slides>116</Slides>
  <Notes>37</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116</vt:i4>
      </vt:variant>
    </vt:vector>
  </HeadingPairs>
  <TitlesOfParts>
    <vt:vector size="127" baseType="lpstr">
      <vt:lpstr>Arial</vt:lpstr>
      <vt:lpstr>Calibri</vt:lpstr>
      <vt:lpstr>Calibri Light</vt:lpstr>
      <vt:lpstr>Inter</vt:lpstr>
      <vt:lpstr>Lato</vt:lpstr>
      <vt:lpstr>NimbusRomNo9L-Regu</vt:lpstr>
      <vt:lpstr>NimbusRomNo9L-ReguItal</vt:lpstr>
      <vt:lpstr>Raleway</vt:lpstr>
      <vt:lpstr>source-serif-pro</vt:lpstr>
      <vt:lpstr>Wingdings</vt:lpstr>
      <vt:lpstr>Office Theme</vt:lpstr>
      <vt:lpstr>Lecture 2: NLP &amp; CV</vt:lpstr>
      <vt:lpstr>Outline</vt:lpstr>
      <vt:lpstr>Background in NLP</vt:lpstr>
      <vt:lpstr>NLP TASK</vt:lpstr>
      <vt:lpstr>NLP TASK</vt:lpstr>
      <vt:lpstr>NLP TASK</vt:lpstr>
      <vt:lpstr>NLP TASK</vt:lpstr>
      <vt:lpstr>NLP TASK</vt:lpstr>
      <vt:lpstr>NLP TASK</vt:lpstr>
      <vt:lpstr>NLP TASK</vt:lpstr>
      <vt:lpstr>Why NLP Matters?</vt:lpstr>
      <vt:lpstr>Sequence to Sequence Learning with Neural Networks (Ilya Sutskeve, Oriol Vinyals and QuocV.Le)</vt:lpstr>
      <vt:lpstr>Motivation</vt:lpstr>
      <vt:lpstr>Recurrent Neural Network(RNN)</vt:lpstr>
      <vt:lpstr>Recurrent Neural Network(RNN)</vt:lpstr>
      <vt:lpstr>HOW RNN WORKS?</vt:lpstr>
      <vt:lpstr>Long Short Term Memory(LSTM)</vt:lpstr>
      <vt:lpstr>Sequence-to-Sequence Model </vt:lpstr>
      <vt:lpstr>Input and Output LSTM</vt:lpstr>
      <vt:lpstr>Data Transformation</vt:lpstr>
      <vt:lpstr>Translation Task</vt:lpstr>
      <vt:lpstr>LSTM PERFORMANCE</vt:lpstr>
      <vt:lpstr>Model Analysis</vt:lpstr>
      <vt:lpstr>Model Analysis</vt:lpstr>
      <vt:lpstr>Training Details</vt:lpstr>
      <vt:lpstr>Model Performance</vt:lpstr>
      <vt:lpstr>Thumbs up? Sentiment Classification using Machine Learning Techniques (Shifting from topic-based to sentiment classification)</vt:lpstr>
      <vt:lpstr>Motivation</vt:lpstr>
      <vt:lpstr>Sentiment Classification</vt:lpstr>
      <vt:lpstr>Naive Bayes(NB):</vt:lpstr>
      <vt:lpstr>Maximum Entropy(MaxEnt)</vt:lpstr>
      <vt:lpstr>Support Vector Machines (SVMs):</vt:lpstr>
      <vt:lpstr>Movie-Review Domain</vt:lpstr>
      <vt:lpstr>Internet Movie Database(IMDb)</vt:lpstr>
      <vt:lpstr>Experiment</vt:lpstr>
      <vt:lpstr>Human-Generated Lists Accuracy</vt:lpstr>
      <vt:lpstr>Comparison with smaller words</vt:lpstr>
      <vt:lpstr>Experiment Result</vt:lpstr>
      <vt:lpstr>Results</vt:lpstr>
      <vt:lpstr>Result Overview</vt:lpstr>
      <vt:lpstr>Conclusion</vt:lpstr>
      <vt:lpstr>Teaching Machines to Read and Comprehend  (Improve machine reading comprehension)</vt:lpstr>
      <vt:lpstr>Motivation</vt:lpstr>
      <vt:lpstr>Proposed Solution</vt:lpstr>
      <vt:lpstr>Baseline Models</vt:lpstr>
      <vt:lpstr>Deep Learning Models </vt:lpstr>
      <vt:lpstr>Traditional NLP Approaches:</vt:lpstr>
      <vt:lpstr>Frame-Semantic Parsing</vt:lpstr>
      <vt:lpstr>Word Distance Benchmark</vt:lpstr>
      <vt:lpstr>Neural Network Models</vt:lpstr>
      <vt:lpstr>Deep LSTM Reader</vt:lpstr>
      <vt:lpstr>Attentive Reader</vt:lpstr>
      <vt:lpstr>Impatient Reader</vt:lpstr>
      <vt:lpstr>Conclusion</vt:lpstr>
      <vt:lpstr>Results</vt:lpstr>
      <vt:lpstr>A Neural Attention Model for Abstractive Sentence Summarization  (a new method for creating summaries of sentences)</vt:lpstr>
      <vt:lpstr>Background on Summarization:</vt:lpstr>
      <vt:lpstr>Proposed Solution</vt:lpstr>
      <vt:lpstr>Proposed Model</vt:lpstr>
      <vt:lpstr>Bag-of-Words Encoder</vt:lpstr>
      <vt:lpstr>Convolutional Encoder:</vt:lpstr>
      <vt:lpstr>Attention-Based Encoder: </vt:lpstr>
      <vt:lpstr>Training Data and Corpus:</vt:lpstr>
      <vt:lpstr>Conclusion</vt:lpstr>
      <vt:lpstr>Discussions</vt:lpstr>
      <vt:lpstr>Computer Vision Section</vt:lpstr>
      <vt:lpstr>Outline</vt:lpstr>
      <vt:lpstr>Background – Computer Vision Tasks</vt:lpstr>
      <vt:lpstr>Background</vt:lpstr>
      <vt:lpstr>Background</vt:lpstr>
      <vt:lpstr>Background</vt:lpstr>
      <vt:lpstr>Background</vt:lpstr>
      <vt:lpstr>Background</vt:lpstr>
      <vt:lpstr>Background – Computer Vision Applications</vt:lpstr>
      <vt:lpstr>Background</vt:lpstr>
      <vt:lpstr>Background</vt:lpstr>
      <vt:lpstr>Background</vt:lpstr>
      <vt:lpstr>Background – Computer Vision Preliminaries</vt:lpstr>
      <vt:lpstr>Background</vt:lpstr>
      <vt:lpstr>Background</vt:lpstr>
      <vt:lpstr>Background</vt:lpstr>
      <vt:lpstr>Background</vt:lpstr>
      <vt:lpstr>Background</vt:lpstr>
      <vt:lpstr>Background</vt:lpstr>
      <vt:lpstr>Datasets – Microsoft COCO</vt:lpstr>
      <vt:lpstr>Datasets</vt:lpstr>
      <vt:lpstr>Datasets</vt:lpstr>
      <vt:lpstr>Datasets</vt:lpstr>
      <vt:lpstr>Datasets</vt:lpstr>
      <vt:lpstr>Datasets</vt:lpstr>
      <vt:lpstr>Datasets</vt:lpstr>
      <vt:lpstr>Architectures - RCNN</vt:lpstr>
      <vt:lpstr>Architectures</vt:lpstr>
      <vt:lpstr>Architectures</vt:lpstr>
      <vt:lpstr>Architectures</vt:lpstr>
      <vt:lpstr>Architectures - FCN</vt:lpstr>
      <vt:lpstr>Architectures</vt:lpstr>
      <vt:lpstr>Architectures</vt:lpstr>
      <vt:lpstr>Architectures</vt:lpstr>
      <vt:lpstr>Architectures</vt:lpstr>
      <vt:lpstr>Architectures</vt:lpstr>
      <vt:lpstr>Architectures</vt:lpstr>
      <vt:lpstr>Architectures</vt:lpstr>
      <vt:lpstr>Architectures</vt:lpstr>
      <vt:lpstr>Architectures - YOLO</vt:lpstr>
      <vt:lpstr>Architectures</vt:lpstr>
      <vt:lpstr>Architectures</vt:lpstr>
      <vt:lpstr>Architectures</vt:lpstr>
      <vt:lpstr>Computer Vision Development</vt:lpstr>
      <vt:lpstr>Computer vision Development</vt:lpstr>
      <vt:lpstr>Computer vision Development</vt:lpstr>
      <vt:lpstr>Computer vision Development</vt:lpstr>
      <vt:lpstr>Discussion</vt:lpstr>
      <vt:lpstr>PowerPoint Presentation</vt:lpstr>
      <vt:lpstr>Bibliography</vt:lpstr>
      <vt:lpstr>Bibliography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Wenhu Chen</dc:creator>
  <cp:lastModifiedBy>Susan Esho</cp:lastModifiedBy>
  <cp:revision>174</cp:revision>
  <dcterms:created xsi:type="dcterms:W3CDTF">2023-12-29T23:00:40Z</dcterms:created>
  <dcterms:modified xsi:type="dcterms:W3CDTF">2024-01-29T19:08:40Z</dcterms:modified>
</cp:coreProperties>
</file>