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2"/>
  </p:notesMasterIdLst>
  <p:sldIdLst>
    <p:sldId id="256" r:id="rId2"/>
    <p:sldId id="310" r:id="rId3"/>
    <p:sldId id="265" r:id="rId4"/>
    <p:sldId id="285" r:id="rId5"/>
    <p:sldId id="299" r:id="rId6"/>
    <p:sldId id="312" r:id="rId7"/>
    <p:sldId id="349" r:id="rId8"/>
    <p:sldId id="287" r:id="rId9"/>
    <p:sldId id="289" r:id="rId10"/>
    <p:sldId id="288" r:id="rId11"/>
    <p:sldId id="291" r:id="rId12"/>
    <p:sldId id="292" r:id="rId13"/>
    <p:sldId id="293" r:id="rId14"/>
    <p:sldId id="296" r:id="rId15"/>
    <p:sldId id="295" r:id="rId16"/>
    <p:sldId id="297" r:id="rId17"/>
    <p:sldId id="366" r:id="rId18"/>
    <p:sldId id="298" r:id="rId19"/>
    <p:sldId id="350" r:id="rId20"/>
    <p:sldId id="300" r:id="rId21"/>
    <p:sldId id="284" r:id="rId22"/>
    <p:sldId id="306" r:id="rId23"/>
    <p:sldId id="301" r:id="rId24"/>
    <p:sldId id="307" r:id="rId25"/>
    <p:sldId id="308" r:id="rId26"/>
    <p:sldId id="309" r:id="rId27"/>
    <p:sldId id="338" r:id="rId28"/>
    <p:sldId id="340" r:id="rId29"/>
    <p:sldId id="351" r:id="rId30"/>
    <p:sldId id="261" r:id="rId31"/>
    <p:sldId id="356" r:id="rId32"/>
    <p:sldId id="357" r:id="rId33"/>
    <p:sldId id="264" r:id="rId34"/>
    <p:sldId id="303" r:id="rId35"/>
    <p:sldId id="302" r:id="rId36"/>
    <p:sldId id="304" r:id="rId37"/>
    <p:sldId id="365" r:id="rId38"/>
    <p:sldId id="314" r:id="rId39"/>
    <p:sldId id="313" r:id="rId40"/>
    <p:sldId id="330" r:id="rId41"/>
    <p:sldId id="320" r:id="rId42"/>
    <p:sldId id="315" r:id="rId43"/>
    <p:sldId id="321" r:id="rId44"/>
    <p:sldId id="326" r:id="rId45"/>
    <p:sldId id="317" r:id="rId46"/>
    <p:sldId id="327" r:id="rId47"/>
    <p:sldId id="318" r:id="rId48"/>
    <p:sldId id="328" r:id="rId49"/>
    <p:sldId id="319" r:id="rId50"/>
    <p:sldId id="329" r:id="rId51"/>
    <p:sldId id="352" r:id="rId52"/>
    <p:sldId id="354" r:id="rId53"/>
    <p:sldId id="325" r:id="rId54"/>
    <p:sldId id="331" r:id="rId55"/>
    <p:sldId id="334" r:id="rId56"/>
    <p:sldId id="335" r:id="rId57"/>
    <p:sldId id="336" r:id="rId58"/>
    <p:sldId id="337" r:id="rId59"/>
    <p:sldId id="341" r:id="rId60"/>
    <p:sldId id="332" r:id="rId61"/>
    <p:sldId id="342" r:id="rId62"/>
    <p:sldId id="346" r:id="rId63"/>
    <p:sldId id="343" r:id="rId64"/>
    <p:sldId id="344" r:id="rId65"/>
    <p:sldId id="347" r:id="rId66"/>
    <p:sldId id="345" r:id="rId67"/>
    <p:sldId id="348" r:id="rId68"/>
    <p:sldId id="353" r:id="rId69"/>
    <p:sldId id="262" r:id="rId70"/>
    <p:sldId id="266" r:id="rId71"/>
    <p:sldId id="267" r:id="rId72"/>
    <p:sldId id="268" r:id="rId73"/>
    <p:sldId id="276" r:id="rId74"/>
    <p:sldId id="269" r:id="rId75"/>
    <p:sldId id="279" r:id="rId76"/>
    <p:sldId id="282" r:id="rId77"/>
    <p:sldId id="275" r:id="rId78"/>
    <p:sldId id="277" r:id="rId79"/>
    <p:sldId id="270" r:id="rId80"/>
    <p:sldId id="271" r:id="rId81"/>
    <p:sldId id="280" r:id="rId82"/>
    <p:sldId id="272" r:id="rId83"/>
    <p:sldId id="273" r:id="rId84"/>
    <p:sldId id="281" r:id="rId85"/>
    <p:sldId id="278" r:id="rId86"/>
    <p:sldId id="359" r:id="rId87"/>
    <p:sldId id="360" r:id="rId88"/>
    <p:sldId id="361" r:id="rId89"/>
    <p:sldId id="363" r:id="rId90"/>
    <p:sldId id="364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3D034-8DEF-9B4D-A660-720B3271BB52}" v="1737" dt="2024-03-27T03:18:31.922"/>
    <p1510:client id="{D39DE5C1-58A4-B70C-D62E-8C091EFA70F1}" v="9" dt="2024-03-27T04:23:16.996"/>
    <p1510:client id="{F55AAE59-315C-91A5-8DAE-890E57FE1289}" v="46" dt="2024-03-27T15:00:20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AC053-2B7B-EB46-8806-5FB9B970AF3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AD0C2-C254-6340-AE95-5F3F6712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5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>
                <a:effectLst/>
                <a:latin typeface="NimbusRomNo9L"/>
              </a:rPr>
              <a:t>Assumption: models have the ability to access knowledge without additional training </a:t>
            </a:r>
            <a:br>
              <a:rPr lang="en-US"/>
            </a:br>
            <a:r>
              <a:rPr lang="en-US"/>
              <a:t>TODO: Add citations for BART and DPR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5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TODO: Create an illustration to contrast?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𝑅𝐴𝐺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𝑆𝑒𝑞𝑢𝑒𝑛𝑐𝑒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CA" b="0" i="0">
                    <a:latin typeface="Cambria Math" panose="02040503050406030204" pitchFamily="18" charset="0"/>
                  </a:rPr>
                  <a:t>𝑝</a:t>
                </a:r>
                <a:r>
                  <a:rPr lang="en-US" b="0" i="0">
                    <a:latin typeface="Cambria Math" panose="02040503050406030204" pitchFamily="18" charset="0"/>
                  </a:rPr>
                  <a:t>_(</a:t>
                </a:r>
                <a:r>
                  <a:rPr lang="en-CA" b="0" i="0">
                    <a:latin typeface="Cambria Math" panose="02040503050406030204" pitchFamily="18" charset="0"/>
                  </a:rPr>
                  <a:t>𝑅𝐴𝐺−𝑆𝑒𝑞𝑢𝑒𝑛𝑐𝑒</a:t>
                </a:r>
                <a:r>
                  <a:rPr lang="en-US" b="0" i="0">
                    <a:latin typeface="Cambria Math" panose="02040503050406030204" pitchFamily="18" charset="0"/>
                  </a:rPr>
                  <a:t>)</a:t>
                </a:r>
                <a:r>
                  <a:rPr lang="en-CA" b="0" i="0">
                    <a:latin typeface="Cambria Math" panose="02040503050406030204" pitchFamily="18" charset="0"/>
                  </a:rPr>
                  <a:t> (𝑦|𝑥)</a:t>
                </a:r>
                <a:r>
                  <a:rPr lang="en-CA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≈∑_(𝑧∈𝑡𝑜𝑝−𝑘(𝑝(⤶7</a:t>
                </a:r>
                <a:r>
                  <a:rPr lang="en-CA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CA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|𝑥)))▒〖</a:t>
                </a:r>
                <a:r>
                  <a:rPr lang="en-CA" i="0">
                    <a:latin typeface="Cambria Math" panose="02040503050406030204" pitchFamily="18" charset="0"/>
                  </a:rPr>
                  <a:t>𝑝</a:t>
                </a:r>
                <a:r>
                  <a:rPr lang="en-US" i="0">
                    <a:latin typeface="Cambria Math" panose="02040503050406030204" pitchFamily="18" charset="0"/>
                  </a:rPr>
                  <a:t>_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𝜂 (</a:t>
                </a:r>
                <a:r>
                  <a:rPr lang="en-CA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𝑧|𝑥)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CA" i="0">
                    <a:latin typeface="Cambria Math" panose="02040503050406030204" pitchFamily="18" charset="0"/>
                  </a:rPr>
                  <a:t>𝑝</a:t>
                </a:r>
                <a:r>
                  <a:rPr lang="en-US" i="0">
                    <a:latin typeface="Cambria Math" panose="02040503050406030204" pitchFamily="18" charset="0"/>
                  </a:rPr>
                  <a:t>_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𝜃</a:t>
                </a:r>
                <a:r>
                  <a:rPr lang="en-CA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CA" i="0">
                    <a:latin typeface="Cambria Math" panose="02040503050406030204" pitchFamily="18" charset="0"/>
                  </a:rPr>
                  <a:t>𝑦|𝑥</a:t>
                </a:r>
                <a:r>
                  <a:rPr lang="en-CA" b="0" i="0">
                    <a:latin typeface="Cambria Math" panose="02040503050406030204" pitchFamily="18" charset="0"/>
                  </a:rPr>
                  <a:t>,𝑧) </a:t>
                </a:r>
                <a:r>
                  <a:rPr lang="en-CA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〗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𝑅𝐴𝐺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𝑆𝑒𝑞𝑢𝑒𝑛𝑐𝑒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CA" b="0" i="0">
                    <a:latin typeface="Cambria Math" panose="02040503050406030204" pitchFamily="18" charset="0"/>
                  </a:rPr>
                  <a:t>𝑝</a:t>
                </a:r>
                <a:r>
                  <a:rPr lang="en-US" b="0" i="0">
                    <a:latin typeface="Cambria Math" panose="02040503050406030204" pitchFamily="18" charset="0"/>
                  </a:rPr>
                  <a:t>_(</a:t>
                </a:r>
                <a:r>
                  <a:rPr lang="en-CA" b="0" i="0">
                    <a:latin typeface="Cambria Math" panose="02040503050406030204" pitchFamily="18" charset="0"/>
                  </a:rPr>
                  <a:t>𝑅𝐴𝐺−𝑆𝑒𝑞𝑢𝑒𝑛𝑐𝑒</a:t>
                </a:r>
                <a:r>
                  <a:rPr lang="en-US" b="0" i="0">
                    <a:latin typeface="Cambria Math" panose="02040503050406030204" pitchFamily="18" charset="0"/>
                  </a:rPr>
                  <a:t>)</a:t>
                </a:r>
                <a:r>
                  <a:rPr lang="en-CA" b="0" i="0">
                    <a:latin typeface="Cambria Math" panose="02040503050406030204" pitchFamily="18" charset="0"/>
                  </a:rPr>
                  <a:t> (𝑦|𝑥)</a:t>
                </a:r>
                <a:r>
                  <a:rPr lang="en-CA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≈∑_(𝑧∈𝑡𝑜𝑝−𝑘(𝑝(⤶7</a:t>
                </a:r>
                <a:r>
                  <a:rPr lang="en-CA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CA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|𝑥)))▒〖</a:t>
                </a:r>
                <a:r>
                  <a:rPr lang="en-CA" i="0">
                    <a:latin typeface="Cambria Math" panose="02040503050406030204" pitchFamily="18" charset="0"/>
                  </a:rPr>
                  <a:t>𝑝</a:t>
                </a:r>
                <a:r>
                  <a:rPr lang="en-US" i="0">
                    <a:latin typeface="Cambria Math" panose="02040503050406030204" pitchFamily="18" charset="0"/>
                  </a:rPr>
                  <a:t>_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𝜂 (</a:t>
                </a:r>
                <a:r>
                  <a:rPr lang="en-CA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𝑧|𝑥)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CA" i="0">
                    <a:latin typeface="Cambria Math" panose="02040503050406030204" pitchFamily="18" charset="0"/>
                  </a:rPr>
                  <a:t>𝑝</a:t>
                </a:r>
                <a:r>
                  <a:rPr lang="en-US" i="0">
                    <a:latin typeface="Cambria Math" panose="02040503050406030204" pitchFamily="18" charset="0"/>
                  </a:rPr>
                  <a:t>_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𝜃</a:t>
                </a:r>
                <a:r>
                  <a:rPr lang="en-CA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CA" i="0">
                    <a:latin typeface="Cambria Math" panose="02040503050406030204" pitchFamily="18" charset="0"/>
                  </a:rPr>
                  <a:t>𝑦|𝑥</a:t>
                </a:r>
                <a:r>
                  <a:rPr lang="en-CA" b="0" i="0">
                    <a:latin typeface="Cambria Math" panose="02040503050406030204" pitchFamily="18" charset="0"/>
                  </a:rPr>
                  <a:t>,𝑧) </a:t>
                </a:r>
                <a:r>
                  <a:rPr lang="en-CA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〗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[TODO] Explain “Thorough Decoding” and “Fast Decoding”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1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TODO: Explain metric?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0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TODO: Explain metrics?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00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[TODO] </a:t>
            </a:r>
            <a:r>
              <a:rPr lang="en-US"/>
              <a:t>Add specific details about </a:t>
            </a:r>
            <a:r>
              <a:rPr lang="en-US" err="1"/>
              <a:t>hyperparams</a:t>
            </a:r>
            <a:r>
              <a:rPr lang="en-US"/>
              <a:t> / optimization?</a:t>
            </a:r>
          </a:p>
          <a:p>
            <a:pPr lvl="1"/>
            <a:r>
              <a:rPr lang="en-US"/>
              <a:t>Retrieve top-20 documents from FAISS index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9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D6EC-71A7-93A6-EBFE-629299DFA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9804"/>
            <a:ext cx="9144000" cy="14787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C1633-AF6F-3502-85A1-E7BB94A70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6478"/>
            <a:ext cx="9144000" cy="6658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E1BE6-2AB6-FB2B-9913-998DFF15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5469-0524-8F4F-9E12-76BE9BAEC418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C4CDF-2176-0D86-DE74-17D144EE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9A1E6-52BD-8933-6C13-B232659B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Logos | Brand | University of Waterloo">
            <a:extLst>
              <a:ext uri="{FF2B5EF4-FFF2-40B4-BE49-F238E27FC236}">
                <a16:creationId xmlns:a16="http://schemas.microsoft.com/office/drawing/2014/main" id="{84836A4D-8608-D8C7-5771-AF81472156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948"/>
            <a:ext cx="3740458" cy="149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6348192-A553-B42F-0FF8-E86CA9FFED6F}"/>
              </a:ext>
            </a:extLst>
          </p:cNvPr>
          <p:cNvSpPr txBox="1">
            <a:spLocks/>
          </p:cNvSpPr>
          <p:nvPr userDrawn="1"/>
        </p:nvSpPr>
        <p:spPr>
          <a:xfrm>
            <a:off x="1524000" y="2616115"/>
            <a:ext cx="9144000" cy="66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CS886: Recent Advances on Foundation Models</a:t>
            </a:r>
          </a:p>
        </p:txBody>
      </p:sp>
    </p:spTree>
    <p:extLst>
      <p:ext uri="{BB962C8B-B14F-4D97-AF65-F5344CB8AC3E}">
        <p14:creationId xmlns:p14="http://schemas.microsoft.com/office/powerpoint/2010/main" val="380006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F07F-75F3-65EE-202D-44A2C920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968AC-2047-1C9A-6F0C-A2FB163D7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515600" cy="49163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724F4-E49C-FBF4-F77B-65D28C6E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E37D-8B91-E45F-C21A-08AC8781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FCEC-FC6A-1247-31D6-9756B15C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University of Waterloo - Wikipedia">
            <a:extLst>
              <a:ext uri="{FF2B5EF4-FFF2-40B4-BE49-F238E27FC236}">
                <a16:creationId xmlns:a16="http://schemas.microsoft.com/office/drawing/2014/main" id="{D0B3DC21-35D6-A201-ACE8-3099DDFD9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40" y="136525"/>
            <a:ext cx="902162" cy="9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5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C1038-A7AC-0FD1-A0B4-CC0A750B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8075"/>
            <a:ext cx="5181600" cy="495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4DAF3-52B2-14D5-73BD-76EF3E852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8075"/>
            <a:ext cx="5181600" cy="495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22E9A-1509-2B17-8B07-2AB61792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FEF-BC07-6945-8DF9-83389C94DF56}" type="datetime1">
              <a:rPr lang="en-CA" smtClean="0"/>
              <a:t>2024-03-31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F1462-F1AB-8508-3202-A656C2E1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0C4A2-1436-3FA6-A80A-3B196EF8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81557D-31D8-7504-F9E6-89FF176B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2" descr="University of Waterloo - Wikipedia">
            <a:extLst>
              <a:ext uri="{FF2B5EF4-FFF2-40B4-BE49-F238E27FC236}">
                <a16:creationId xmlns:a16="http://schemas.microsoft.com/office/drawing/2014/main" id="{30D6D19C-4AD8-95AC-CE4A-AB553F778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40" y="136525"/>
            <a:ext cx="902162" cy="9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9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DB85-3109-D20D-B726-7CD35142F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053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47E9F-7F6E-CB88-A309-9348ABC7C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21763"/>
            <a:ext cx="5157787" cy="406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4D8F0-E4E6-9A37-967F-3A1E300F8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1753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38E09-86E0-9F8C-F1CF-50CBC6E18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21763"/>
            <a:ext cx="5183188" cy="406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3F933-C143-FE57-4DA1-91A01ED6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D33B-FEF6-E34F-9240-CA7C515C6240}" type="datetime1">
              <a:rPr lang="en-CA" smtClean="0"/>
              <a:t>2024-03-31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F2904-2C1D-800F-4C22-ACC94218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1D5BA-27EE-967F-DD04-6A63ECB4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3F627A-A02C-AF1F-F166-F53663B6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2" descr="University of Waterloo - Wikipedia">
            <a:extLst>
              <a:ext uri="{FF2B5EF4-FFF2-40B4-BE49-F238E27FC236}">
                <a16:creationId xmlns:a16="http://schemas.microsoft.com/office/drawing/2014/main" id="{B811803D-71E7-4121-57B4-19D8CD5D9C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40" y="136525"/>
            <a:ext cx="902162" cy="9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6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D8C26-893B-BFA9-5143-56BB44C1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1D02-7E11-1544-897F-A30819BC8F60}" type="datetime1">
              <a:rPr lang="en-CA" smtClean="0"/>
              <a:t>2024-03-31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D5C8A-7C87-503A-352C-215B34BF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FF82A-D5FD-2F01-8AE7-340AD93F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760D92-8162-97D7-DFDC-98F6D400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2" descr="University of Waterloo - Wikipedia">
            <a:extLst>
              <a:ext uri="{FF2B5EF4-FFF2-40B4-BE49-F238E27FC236}">
                <a16:creationId xmlns:a16="http://schemas.microsoft.com/office/drawing/2014/main" id="{8DEF5173-B7F7-26FC-3E58-21CFC011EC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40" y="136525"/>
            <a:ext cx="902162" cy="9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1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8B479-7018-6B39-BA47-55C998C6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1B8-A498-DA41-8388-3640B039A975}" type="datetime1">
              <a:rPr lang="en-CA" smtClean="0"/>
              <a:t>2024-03-31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D3E43-1D4D-00CA-AA0E-A322A440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D0ACD-EBA4-FD35-F200-D39152C1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University of Waterloo - Wikipedia">
            <a:extLst>
              <a:ext uri="{FF2B5EF4-FFF2-40B4-BE49-F238E27FC236}">
                <a16:creationId xmlns:a16="http://schemas.microsoft.com/office/drawing/2014/main" id="{E982EB98-9440-A2AE-3345-B597DDD1E9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40" y="136525"/>
            <a:ext cx="902162" cy="9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53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5C615-D3D7-CA3A-7493-50D0F7F7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4BBA1-81D6-454B-4E5D-A15F189C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00D77-9017-FCD1-D559-BD3BD4141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6C317-5B29-6F48-A50A-672AEB20555B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0478F-B586-1105-DBAE-D72EAA82A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82B9-01F9-5ECA-13DB-4E12081E4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10.10638" TargetMode="External"/><Relationship Id="rId2" Type="http://schemas.openxmlformats.org/officeDocument/2006/relationships/hyperlink" Target="https://www.jmlr.org/papers/volume24/23-0037/23-0037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view.net/forum?id=HklBjCEKvH" TargetMode="External"/><Relationship Id="rId2" Type="http://schemas.openxmlformats.org/officeDocument/2006/relationships/hyperlink" Target="https://aclanthology.org/2021.eacl-main.74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5.1140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view.net/forum?id=HklBjCEKvH" TargetMode="External"/><Relationship Id="rId2" Type="http://schemas.openxmlformats.org/officeDocument/2006/relationships/hyperlink" Target="https://aclanthology.org/2021.eacl-main.74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1.12652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en.wikipedia.org/wiki/ChatGPT" TargetMode="External"/><Relationship Id="rId7" Type="http://schemas.openxmlformats.org/officeDocument/2006/relationships/hyperlink" Target="https://logos-world.net/microsoft-copilot-logo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gpt3demo.com/apps/claude-by-anthropic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s://pc-tablet.com/google-gemini-unveiling-the-powerhouse-ai-model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view.net/forum?id=HklBjCEKvH" TargetMode="External"/><Relationship Id="rId2" Type="http://schemas.openxmlformats.org/officeDocument/2006/relationships/hyperlink" Target="https://aclanthology.org/2021.eacl-main.74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6545-4BD3-ADE2-7347-2745EA200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Lecture 22:</a:t>
            </a:r>
            <a:br>
              <a:rPr lang="en-US"/>
            </a:br>
            <a:r>
              <a:rPr lang="en-US">
                <a:solidFill>
                  <a:srgbClr val="212529"/>
                </a:solidFill>
                <a:ea typeface="+mj-lt"/>
                <a:cs typeface="+mj-lt"/>
              </a:rPr>
              <a:t>Retrieval Augmentation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B5AB2-71ED-F483-B392-B5AD8D305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Presenters: </a:t>
            </a:r>
            <a:r>
              <a:rPr lang="en-US">
                <a:ea typeface="+mn-lt"/>
                <a:cs typeface="+mn-lt"/>
              </a:rPr>
              <a:t>Sheng-</a:t>
            </a:r>
            <a:r>
              <a:rPr lang="en-US" err="1">
                <a:ea typeface="+mn-lt"/>
                <a:cs typeface="+mn-lt"/>
              </a:rPr>
              <a:t>Chieh</a:t>
            </a:r>
            <a:r>
              <a:rPr lang="en-US">
                <a:ea typeface="+mn-lt"/>
                <a:cs typeface="+mn-lt"/>
              </a:rPr>
              <a:t> Lin, Joel Rorseth, </a:t>
            </a:r>
            <a:r>
              <a:rPr lang="en-US" err="1">
                <a:ea typeface="+mn-lt"/>
                <a:cs typeface="+mn-lt"/>
              </a:rPr>
              <a:t>Minghan</a:t>
            </a:r>
            <a:r>
              <a:rPr lang="en-US">
                <a:ea typeface="+mn-lt"/>
                <a:cs typeface="+mn-lt"/>
              </a:rPr>
              <a:t> Li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2768-A8BB-A142-D541-0D8F63A4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84E-48B2-1441-B188-EF9645BFD4B8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B6CAC-8609-18DE-AB72-8370B086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0BE5A-5729-DB64-14F7-99BD0EDC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6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E026-58BE-8C0B-4A3D-CB1E839D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REALM: Challenges of RAG Pre-Training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D77FE-AA2B-AC3F-0E0A-2A3EA1AB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How to Update Retriever in MLM Pre-Training</a:t>
            </a:r>
          </a:p>
          <a:p>
            <a:r>
              <a:rPr lang="en-US">
                <a:cs typeface="Calibri"/>
              </a:rPr>
              <a:t>Synchronized Problem when Updating Retriever</a:t>
            </a:r>
          </a:p>
          <a:p>
            <a:r>
              <a:rPr lang="en-US">
                <a:cs typeface="Calibri"/>
              </a:rPr>
              <a:t>How to Create Training Data in RAG MLM Pre-Training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E405E-814F-F4F2-90B2-330EB328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B47DA-8C95-F99E-C224-3803872C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5A288-327A-52BF-F589-53C281C7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8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55A3-12C7-F7E7-3F3E-23A5DB2A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REALM: How to Update Retriever?</a:t>
            </a:r>
          </a:p>
        </p:txBody>
      </p:sp>
      <p:pic>
        <p:nvPicPr>
          <p:cNvPr id="15" name="Content Placeholder 14" descr="A close-up of a letter&#10;&#10;Description automatically generated">
            <a:extLst>
              <a:ext uri="{FF2B5EF4-FFF2-40B4-BE49-F238E27FC236}">
                <a16:creationId xmlns:a16="http://schemas.microsoft.com/office/drawing/2014/main" id="{19247F25-52D8-8359-A89C-362A820AE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7622"/>
          <a:stretch/>
        </p:blipFill>
        <p:spPr>
          <a:xfrm>
            <a:off x="602242" y="1544784"/>
            <a:ext cx="4575933" cy="56850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F7E00-E655-D468-D198-908485D5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6496-AD31-1350-9903-2588296C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EBDEB-2F88-82C2-51CA-D851E2DD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"/>
                <a:cs typeface="Times"/>
              </a:rPr>
              <a:t> </a:t>
            </a:r>
            <a:fld id="{D4F24A5E-B0D2-394D-9970-9AE06BCB59C1}" type="slidenum">
              <a:rPr lang="en-US" dirty="0" smtClean="0"/>
              <a:pPr/>
              <a:t>11</a:t>
            </a:fld>
            <a:endParaRPr lang="en-US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A136A-86C5-C84C-1E39-2B3D4B29C53C}"/>
              </a:ext>
            </a:extLst>
          </p:cNvPr>
          <p:cNvSpPr/>
          <p:nvPr/>
        </p:nvSpPr>
        <p:spPr>
          <a:xfrm>
            <a:off x="1503815" y="2230490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60DB5-368C-2023-AAE8-225E7CA27CCF}"/>
              </a:ext>
            </a:extLst>
          </p:cNvPr>
          <p:cNvSpPr txBox="1"/>
          <p:nvPr/>
        </p:nvSpPr>
        <p:spPr>
          <a:xfrm>
            <a:off x="1170756" y="4127921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E4C390-74BD-4F14-C621-AF848D41530E}"/>
              </a:ext>
            </a:extLst>
          </p:cNvPr>
          <p:cNvSpPr/>
          <p:nvPr/>
        </p:nvSpPr>
        <p:spPr>
          <a:xfrm>
            <a:off x="7508980" y="2250675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36EC07-04B5-6329-A243-AD70F81577FF}"/>
              </a:ext>
            </a:extLst>
          </p:cNvPr>
          <p:cNvSpPr/>
          <p:nvPr/>
        </p:nvSpPr>
        <p:spPr>
          <a:xfrm>
            <a:off x="8250792" y="5556038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65F35-6873-9B6E-A581-9801DB7C037F}"/>
              </a:ext>
            </a:extLst>
          </p:cNvPr>
          <p:cNvSpPr txBox="1"/>
          <p:nvPr/>
        </p:nvSpPr>
        <p:spPr>
          <a:xfrm>
            <a:off x="7170875" y="4127921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CFB31-D82B-BBF2-EB8C-A4D7866D0B3B}"/>
              </a:ext>
            </a:extLst>
          </p:cNvPr>
          <p:cNvSpPr txBox="1"/>
          <p:nvPr/>
        </p:nvSpPr>
        <p:spPr>
          <a:xfrm>
            <a:off x="7307127" y="4910106"/>
            <a:ext cx="3527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ea typeface="+mn-lt"/>
                <a:cs typeface="+mn-lt"/>
              </a:rPr>
              <a:t>The pyramidion on top allows for less material higher up the pyramid</a:t>
            </a: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A4536899-4EB8-99F0-48EF-B31771B526E6}"/>
              </a:ext>
            </a:extLst>
          </p:cNvPr>
          <p:cNvSpPr/>
          <p:nvPr/>
        </p:nvSpPr>
        <p:spPr>
          <a:xfrm rot="10800000" flipH="1">
            <a:off x="6429059" y="4279309"/>
            <a:ext cx="741814" cy="98404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A close-up of a letter&#10;&#10;Description automatically generated">
            <a:extLst>
              <a:ext uri="{FF2B5EF4-FFF2-40B4-BE49-F238E27FC236}">
                <a16:creationId xmlns:a16="http://schemas.microsoft.com/office/drawing/2014/main" id="{D80819AA-CF80-B825-8A66-06D97F9E8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62" y="1544851"/>
            <a:ext cx="6096000" cy="5685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8D676F-641B-27A8-F1DE-B19D11169552}"/>
              </a:ext>
            </a:extLst>
          </p:cNvPr>
          <p:cNvSpPr txBox="1"/>
          <p:nvPr/>
        </p:nvSpPr>
        <p:spPr>
          <a:xfrm>
            <a:off x="7246569" y="6489615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141F6C-E903-DD7A-0647-AB09D878FF8A}"/>
              </a:ext>
            </a:extLst>
          </p:cNvPr>
          <p:cNvSpPr/>
          <p:nvPr/>
        </p:nvSpPr>
        <p:spPr>
          <a:xfrm>
            <a:off x="9880768" y="1604741"/>
            <a:ext cx="292688" cy="444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768BCB-EB57-5D6B-FAD2-E743C0CB6145}"/>
              </a:ext>
            </a:extLst>
          </p:cNvPr>
          <p:cNvSpPr/>
          <p:nvPr/>
        </p:nvSpPr>
        <p:spPr>
          <a:xfrm>
            <a:off x="11606622" y="1609787"/>
            <a:ext cx="292688" cy="444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4D04B4-B8A0-B236-1EF9-6DE5342E4EB3}"/>
              </a:ext>
            </a:extLst>
          </p:cNvPr>
          <p:cNvSpPr/>
          <p:nvPr/>
        </p:nvSpPr>
        <p:spPr>
          <a:xfrm>
            <a:off x="11142357" y="1609787"/>
            <a:ext cx="292688" cy="44407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F5135E-B02F-61BB-D7C4-0EB26EC164D1}"/>
              </a:ext>
            </a:extLst>
          </p:cNvPr>
          <p:cNvSpPr/>
          <p:nvPr/>
        </p:nvSpPr>
        <p:spPr>
          <a:xfrm>
            <a:off x="10294569" y="1609787"/>
            <a:ext cx="292688" cy="44407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F18156-E1F4-5CE8-68D7-2E0887A7601A}"/>
              </a:ext>
            </a:extLst>
          </p:cNvPr>
          <p:cNvSpPr/>
          <p:nvPr/>
        </p:nvSpPr>
        <p:spPr>
          <a:xfrm>
            <a:off x="3179205" y="1604741"/>
            <a:ext cx="292688" cy="444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6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55A3-12C7-F7E7-3F3E-23A5DB2A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REALM: How to Update Retriever?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F7E00-E655-D468-D198-908485D5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6496-AD31-1350-9903-2588296C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EBDEB-2F88-82C2-51CA-D851E2DD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"/>
                <a:cs typeface="Times"/>
              </a:rPr>
              <a:t> </a:t>
            </a:r>
            <a:fld id="{D4F24A5E-B0D2-394D-9970-9AE06BCB59C1}" type="slidenum">
              <a:rPr lang="en-US" dirty="0" smtClean="0"/>
              <a:pPr/>
              <a:t>12</a:t>
            </a:fld>
            <a:endParaRPr lang="en-US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E4C390-74BD-4F14-C621-AF848D41530E}"/>
              </a:ext>
            </a:extLst>
          </p:cNvPr>
          <p:cNvSpPr/>
          <p:nvPr/>
        </p:nvSpPr>
        <p:spPr>
          <a:xfrm>
            <a:off x="1160662" y="1715762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36EC07-04B5-6329-A243-AD70F81577FF}"/>
              </a:ext>
            </a:extLst>
          </p:cNvPr>
          <p:cNvSpPr/>
          <p:nvPr/>
        </p:nvSpPr>
        <p:spPr>
          <a:xfrm>
            <a:off x="1902474" y="5021125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65F35-6873-9B6E-A581-9801DB7C037F}"/>
              </a:ext>
            </a:extLst>
          </p:cNvPr>
          <p:cNvSpPr txBox="1"/>
          <p:nvPr/>
        </p:nvSpPr>
        <p:spPr>
          <a:xfrm>
            <a:off x="822557" y="3593008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CFB31-D82B-BBF2-EB8C-A4D7866D0B3B}"/>
              </a:ext>
            </a:extLst>
          </p:cNvPr>
          <p:cNvSpPr txBox="1"/>
          <p:nvPr/>
        </p:nvSpPr>
        <p:spPr>
          <a:xfrm>
            <a:off x="958809" y="4375193"/>
            <a:ext cx="3527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ea typeface="+mn-lt"/>
                <a:cs typeface="+mn-lt"/>
              </a:rPr>
              <a:t>The pyramidion on top allows for less material higher up the pyramid</a:t>
            </a: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A4536899-4EB8-99F0-48EF-B31771B526E6}"/>
              </a:ext>
            </a:extLst>
          </p:cNvPr>
          <p:cNvSpPr/>
          <p:nvPr/>
        </p:nvSpPr>
        <p:spPr>
          <a:xfrm rot="10800000" flipH="1">
            <a:off x="80741" y="3744396"/>
            <a:ext cx="741814" cy="98404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D676F-641B-27A8-F1DE-B19D11169552}"/>
              </a:ext>
            </a:extLst>
          </p:cNvPr>
          <p:cNvSpPr txBox="1"/>
          <p:nvPr/>
        </p:nvSpPr>
        <p:spPr>
          <a:xfrm>
            <a:off x="898251" y="5954702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DB54C1-D42A-6283-FAF6-DB4DB187C767}"/>
              </a:ext>
            </a:extLst>
          </p:cNvPr>
          <p:cNvGrpSpPr/>
          <p:nvPr/>
        </p:nvGrpSpPr>
        <p:grpSpPr>
          <a:xfrm>
            <a:off x="8271686" y="1191606"/>
            <a:ext cx="3825140" cy="351510"/>
            <a:chOff x="5930176" y="959474"/>
            <a:chExt cx="6096000" cy="568503"/>
          </a:xfrm>
        </p:grpSpPr>
        <p:pic>
          <p:nvPicPr>
            <p:cNvPr id="16" name="Picture 15" descr="A close-up of a letter&#10;&#10;Description automatically generated">
              <a:extLst>
                <a:ext uri="{FF2B5EF4-FFF2-40B4-BE49-F238E27FC236}">
                  <a16:creationId xmlns:a16="http://schemas.microsoft.com/office/drawing/2014/main" id="{D80819AA-CF80-B825-8A66-06D97F9E8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0176" y="959474"/>
              <a:ext cx="6096000" cy="56850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141F6C-E903-DD7A-0647-AB09D878FF8A}"/>
                </a:ext>
              </a:extLst>
            </p:cNvPr>
            <p:cNvSpPr/>
            <p:nvPr/>
          </p:nvSpPr>
          <p:spPr>
            <a:xfrm>
              <a:off x="9860582" y="1019364"/>
              <a:ext cx="292688" cy="4440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768BCB-EB57-5D6B-FAD2-E743C0CB6145}"/>
                </a:ext>
              </a:extLst>
            </p:cNvPr>
            <p:cNvSpPr/>
            <p:nvPr/>
          </p:nvSpPr>
          <p:spPr>
            <a:xfrm>
              <a:off x="11586436" y="1024410"/>
              <a:ext cx="292688" cy="4440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04D04B4-B8A0-B236-1EF9-6DE5342E4EB3}"/>
                </a:ext>
              </a:extLst>
            </p:cNvPr>
            <p:cNvSpPr/>
            <p:nvPr/>
          </p:nvSpPr>
          <p:spPr>
            <a:xfrm>
              <a:off x="11122171" y="1024410"/>
              <a:ext cx="292688" cy="44407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F5135E-B02F-61BB-D7C4-0EB26EC164D1}"/>
                </a:ext>
              </a:extLst>
            </p:cNvPr>
            <p:cNvSpPr/>
            <p:nvPr/>
          </p:nvSpPr>
          <p:spPr>
            <a:xfrm>
              <a:off x="10274383" y="1024410"/>
              <a:ext cx="292688" cy="44407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90B516F-C932-E17D-B3BF-A68D07CF72F8}"/>
              </a:ext>
            </a:extLst>
          </p:cNvPr>
          <p:cNvSpPr/>
          <p:nvPr/>
        </p:nvSpPr>
        <p:spPr>
          <a:xfrm>
            <a:off x="5601456" y="1735947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E87FCA-4C00-BC5A-995A-39942D2696C9}"/>
              </a:ext>
            </a:extLst>
          </p:cNvPr>
          <p:cNvSpPr/>
          <p:nvPr/>
        </p:nvSpPr>
        <p:spPr>
          <a:xfrm>
            <a:off x="6343269" y="5041309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F568D4-EB02-BA0E-5AC2-65BC27C00366}"/>
              </a:ext>
            </a:extLst>
          </p:cNvPr>
          <p:cNvSpPr txBox="1"/>
          <p:nvPr/>
        </p:nvSpPr>
        <p:spPr>
          <a:xfrm>
            <a:off x="5263351" y="3613193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720D67-C37D-BC44-0390-F39F71914E8D}"/>
              </a:ext>
            </a:extLst>
          </p:cNvPr>
          <p:cNvSpPr txBox="1"/>
          <p:nvPr/>
        </p:nvSpPr>
        <p:spPr>
          <a:xfrm>
            <a:off x="5399603" y="4395377"/>
            <a:ext cx="35274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cs typeface="Calibri"/>
              </a:rPr>
              <a:t>Passage...</a:t>
            </a: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id="{3F3D59C7-6AEA-CA1C-26C2-E3E8E4CA04F6}"/>
              </a:ext>
            </a:extLst>
          </p:cNvPr>
          <p:cNvSpPr/>
          <p:nvPr/>
        </p:nvSpPr>
        <p:spPr>
          <a:xfrm rot="10800000" flipH="1">
            <a:off x="4521536" y="3764581"/>
            <a:ext cx="741814" cy="98404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79408E-3BCA-E175-48C4-B3EB63CAF70A}"/>
              </a:ext>
            </a:extLst>
          </p:cNvPr>
          <p:cNvSpPr txBox="1"/>
          <p:nvPr/>
        </p:nvSpPr>
        <p:spPr>
          <a:xfrm>
            <a:off x="5339045" y="5974887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09F98D-D7F0-DCC9-5905-C375931037C9}"/>
              </a:ext>
            </a:extLst>
          </p:cNvPr>
          <p:cNvSpPr txBox="1"/>
          <p:nvPr/>
        </p:nvSpPr>
        <p:spPr>
          <a:xfrm>
            <a:off x="1937801" y="1185893"/>
            <a:ext cx="15643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P(y|x,z1)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976B2F-A9DD-523F-697D-C28536CABD48}"/>
              </a:ext>
            </a:extLst>
          </p:cNvPr>
          <p:cNvSpPr txBox="1"/>
          <p:nvPr/>
        </p:nvSpPr>
        <p:spPr>
          <a:xfrm>
            <a:off x="6383641" y="1190938"/>
            <a:ext cx="15643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P(y|x,z2)</a:t>
            </a: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3DE233-3D4F-6EAD-1BA3-DE96CC66B26D}"/>
              </a:ext>
            </a:extLst>
          </p:cNvPr>
          <p:cNvSpPr txBox="1"/>
          <p:nvPr/>
        </p:nvSpPr>
        <p:spPr>
          <a:xfrm>
            <a:off x="2205259" y="4026992"/>
            <a:ext cx="9083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P(z1|x)</a:t>
            </a: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A90B1C-93F9-B103-5F3A-62D7291A8ED4}"/>
              </a:ext>
            </a:extLst>
          </p:cNvPr>
          <p:cNvSpPr txBox="1"/>
          <p:nvPr/>
        </p:nvSpPr>
        <p:spPr>
          <a:xfrm>
            <a:off x="6635960" y="4026992"/>
            <a:ext cx="9083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P(z2|x)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8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55A3-12C7-F7E7-3F3E-23A5DB2A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REALM: How to Update Retriever?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F7E00-E655-D468-D198-908485D5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6496-AD31-1350-9903-2588296C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EBDEB-2F88-82C2-51CA-D851E2DD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"/>
                <a:cs typeface="Times"/>
              </a:rPr>
              <a:t> </a:t>
            </a:r>
            <a:fld id="{D4F24A5E-B0D2-394D-9970-9AE06BCB59C1}" type="slidenum">
              <a:rPr lang="en-US" dirty="0" smtClean="0"/>
              <a:pPr/>
              <a:t>13</a:t>
            </a:fld>
            <a:endParaRPr lang="en-US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E4C390-74BD-4F14-C621-AF848D41530E}"/>
              </a:ext>
            </a:extLst>
          </p:cNvPr>
          <p:cNvSpPr/>
          <p:nvPr/>
        </p:nvSpPr>
        <p:spPr>
          <a:xfrm>
            <a:off x="1160662" y="1715762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36EC07-04B5-6329-A243-AD70F81577FF}"/>
              </a:ext>
            </a:extLst>
          </p:cNvPr>
          <p:cNvSpPr/>
          <p:nvPr/>
        </p:nvSpPr>
        <p:spPr>
          <a:xfrm>
            <a:off x="1902474" y="5021125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65F35-6873-9B6E-A581-9801DB7C037F}"/>
              </a:ext>
            </a:extLst>
          </p:cNvPr>
          <p:cNvSpPr txBox="1"/>
          <p:nvPr/>
        </p:nvSpPr>
        <p:spPr>
          <a:xfrm>
            <a:off x="822557" y="3593008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CFB31-D82B-BBF2-EB8C-A4D7866D0B3B}"/>
              </a:ext>
            </a:extLst>
          </p:cNvPr>
          <p:cNvSpPr txBox="1"/>
          <p:nvPr/>
        </p:nvSpPr>
        <p:spPr>
          <a:xfrm>
            <a:off x="958809" y="4375193"/>
            <a:ext cx="3527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ea typeface="+mn-lt"/>
                <a:cs typeface="+mn-lt"/>
              </a:rPr>
              <a:t>The pyramidion on top allows for less material higher up the pyramid</a:t>
            </a: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A4536899-4EB8-99F0-48EF-B31771B526E6}"/>
              </a:ext>
            </a:extLst>
          </p:cNvPr>
          <p:cNvSpPr/>
          <p:nvPr/>
        </p:nvSpPr>
        <p:spPr>
          <a:xfrm rot="10800000" flipH="1">
            <a:off x="80741" y="3744396"/>
            <a:ext cx="741814" cy="98404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D676F-641B-27A8-F1DE-B19D11169552}"/>
              </a:ext>
            </a:extLst>
          </p:cNvPr>
          <p:cNvSpPr txBox="1"/>
          <p:nvPr/>
        </p:nvSpPr>
        <p:spPr>
          <a:xfrm>
            <a:off x="898251" y="5954702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DB54C1-D42A-6283-FAF6-DB4DB187C767}"/>
              </a:ext>
            </a:extLst>
          </p:cNvPr>
          <p:cNvGrpSpPr/>
          <p:nvPr/>
        </p:nvGrpSpPr>
        <p:grpSpPr>
          <a:xfrm>
            <a:off x="8271686" y="1191606"/>
            <a:ext cx="3825140" cy="351510"/>
            <a:chOff x="5930176" y="959474"/>
            <a:chExt cx="6096000" cy="568503"/>
          </a:xfrm>
        </p:grpSpPr>
        <p:pic>
          <p:nvPicPr>
            <p:cNvPr id="16" name="Picture 15" descr="A close-up of a letter&#10;&#10;Description automatically generated">
              <a:extLst>
                <a:ext uri="{FF2B5EF4-FFF2-40B4-BE49-F238E27FC236}">
                  <a16:creationId xmlns:a16="http://schemas.microsoft.com/office/drawing/2014/main" id="{D80819AA-CF80-B825-8A66-06D97F9E8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0176" y="959474"/>
              <a:ext cx="6096000" cy="56850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141F6C-E903-DD7A-0647-AB09D878FF8A}"/>
                </a:ext>
              </a:extLst>
            </p:cNvPr>
            <p:cNvSpPr/>
            <p:nvPr/>
          </p:nvSpPr>
          <p:spPr>
            <a:xfrm>
              <a:off x="9860582" y="1019364"/>
              <a:ext cx="292688" cy="4440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768BCB-EB57-5D6B-FAD2-E743C0CB6145}"/>
                </a:ext>
              </a:extLst>
            </p:cNvPr>
            <p:cNvSpPr/>
            <p:nvPr/>
          </p:nvSpPr>
          <p:spPr>
            <a:xfrm>
              <a:off x="11586436" y="1024410"/>
              <a:ext cx="292688" cy="4440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04D04B4-B8A0-B236-1EF9-6DE5342E4EB3}"/>
                </a:ext>
              </a:extLst>
            </p:cNvPr>
            <p:cNvSpPr/>
            <p:nvPr/>
          </p:nvSpPr>
          <p:spPr>
            <a:xfrm>
              <a:off x="11122171" y="1024410"/>
              <a:ext cx="292688" cy="44407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F5135E-B02F-61BB-D7C4-0EB26EC164D1}"/>
                </a:ext>
              </a:extLst>
            </p:cNvPr>
            <p:cNvSpPr/>
            <p:nvPr/>
          </p:nvSpPr>
          <p:spPr>
            <a:xfrm>
              <a:off x="10274383" y="1024410"/>
              <a:ext cx="292688" cy="44407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90B516F-C932-E17D-B3BF-A68D07CF72F8}"/>
              </a:ext>
            </a:extLst>
          </p:cNvPr>
          <p:cNvSpPr/>
          <p:nvPr/>
        </p:nvSpPr>
        <p:spPr>
          <a:xfrm>
            <a:off x="5601456" y="1735947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E87FCA-4C00-BC5A-995A-39942D2696C9}"/>
              </a:ext>
            </a:extLst>
          </p:cNvPr>
          <p:cNvSpPr/>
          <p:nvPr/>
        </p:nvSpPr>
        <p:spPr>
          <a:xfrm>
            <a:off x="6343269" y="5041309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F568D4-EB02-BA0E-5AC2-65BC27C00366}"/>
              </a:ext>
            </a:extLst>
          </p:cNvPr>
          <p:cNvSpPr txBox="1"/>
          <p:nvPr/>
        </p:nvSpPr>
        <p:spPr>
          <a:xfrm>
            <a:off x="5263351" y="3613193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720D67-C37D-BC44-0390-F39F71914E8D}"/>
              </a:ext>
            </a:extLst>
          </p:cNvPr>
          <p:cNvSpPr txBox="1"/>
          <p:nvPr/>
        </p:nvSpPr>
        <p:spPr>
          <a:xfrm>
            <a:off x="5399603" y="4395377"/>
            <a:ext cx="35274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cs typeface="Calibri"/>
              </a:rPr>
              <a:t>Passage...</a:t>
            </a: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id="{3F3D59C7-6AEA-CA1C-26C2-E3E8E4CA04F6}"/>
              </a:ext>
            </a:extLst>
          </p:cNvPr>
          <p:cNvSpPr/>
          <p:nvPr/>
        </p:nvSpPr>
        <p:spPr>
          <a:xfrm rot="10800000" flipH="1">
            <a:off x="4521536" y="3764581"/>
            <a:ext cx="741814" cy="98404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79408E-3BCA-E175-48C4-B3EB63CAF70A}"/>
              </a:ext>
            </a:extLst>
          </p:cNvPr>
          <p:cNvSpPr txBox="1"/>
          <p:nvPr/>
        </p:nvSpPr>
        <p:spPr>
          <a:xfrm>
            <a:off x="5339045" y="5974887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09F98D-D7F0-DCC9-5905-C375931037C9}"/>
              </a:ext>
            </a:extLst>
          </p:cNvPr>
          <p:cNvSpPr txBox="1"/>
          <p:nvPr/>
        </p:nvSpPr>
        <p:spPr>
          <a:xfrm>
            <a:off x="1937801" y="1185893"/>
            <a:ext cx="15643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P(y|x,z1)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976B2F-A9DD-523F-697D-C28536CABD48}"/>
              </a:ext>
            </a:extLst>
          </p:cNvPr>
          <p:cNvSpPr txBox="1"/>
          <p:nvPr/>
        </p:nvSpPr>
        <p:spPr>
          <a:xfrm>
            <a:off x="6383641" y="1190938"/>
            <a:ext cx="15643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P(y|x,z2)</a:t>
            </a: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3DE233-3D4F-6EAD-1BA3-DE96CC66B26D}"/>
              </a:ext>
            </a:extLst>
          </p:cNvPr>
          <p:cNvSpPr txBox="1"/>
          <p:nvPr/>
        </p:nvSpPr>
        <p:spPr>
          <a:xfrm>
            <a:off x="2205259" y="4026992"/>
            <a:ext cx="9083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P(z1|x)</a:t>
            </a: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A90B1C-93F9-B103-5F3A-62D7291A8ED4}"/>
              </a:ext>
            </a:extLst>
          </p:cNvPr>
          <p:cNvSpPr txBox="1"/>
          <p:nvPr/>
        </p:nvSpPr>
        <p:spPr>
          <a:xfrm>
            <a:off x="6635960" y="4026992"/>
            <a:ext cx="9083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P(z2|x)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B5D9F-36E8-801D-FC96-D0CDCE307264}"/>
              </a:ext>
            </a:extLst>
          </p:cNvPr>
          <p:cNvSpPr txBox="1"/>
          <p:nvPr/>
        </p:nvSpPr>
        <p:spPr>
          <a:xfrm>
            <a:off x="8730199" y="4026993"/>
            <a:ext cx="351226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If P(y|x,z1) &gt; P(y|x,z2), Retriever will be updated to increase P(z1|x) more than P(z2|x)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5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2DB0-3672-B34B-AB95-5BA939D3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 panose="020F0302020204030204"/>
              </a:rPr>
              <a:t>REALM: Solution to Synchronized Issue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3D274-1559-27B3-101A-9EA25655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057B3-316A-1FC6-9A2C-BCFE6DAC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B0613-910E-05CB-BA66-97CAF3F2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8E0C6-41BA-B608-E9F7-3A623AFB9435}"/>
              </a:ext>
            </a:extLst>
          </p:cNvPr>
          <p:cNvSpPr/>
          <p:nvPr/>
        </p:nvSpPr>
        <p:spPr>
          <a:xfrm>
            <a:off x="1160662" y="1715762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664AC2-FF3A-BB9D-E74B-E01CC38A2741}"/>
              </a:ext>
            </a:extLst>
          </p:cNvPr>
          <p:cNvSpPr/>
          <p:nvPr/>
        </p:nvSpPr>
        <p:spPr>
          <a:xfrm>
            <a:off x="1902474" y="5021125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3DE84-AAEF-EECD-398B-4509743098F3}"/>
              </a:ext>
            </a:extLst>
          </p:cNvPr>
          <p:cNvSpPr txBox="1"/>
          <p:nvPr/>
        </p:nvSpPr>
        <p:spPr>
          <a:xfrm>
            <a:off x="822557" y="3593008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1F5B6-7A81-1B33-10FE-7B44682E8839}"/>
              </a:ext>
            </a:extLst>
          </p:cNvPr>
          <p:cNvSpPr txBox="1"/>
          <p:nvPr/>
        </p:nvSpPr>
        <p:spPr>
          <a:xfrm>
            <a:off x="958809" y="4375193"/>
            <a:ext cx="3527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ea typeface="+mn-lt"/>
                <a:cs typeface="+mn-lt"/>
              </a:rPr>
              <a:t>The pyramidion on top allows for less material higher up the pyramid</a:t>
            </a: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13411F50-C8EE-BD03-3623-FFD1633B2DE4}"/>
              </a:ext>
            </a:extLst>
          </p:cNvPr>
          <p:cNvSpPr/>
          <p:nvPr/>
        </p:nvSpPr>
        <p:spPr>
          <a:xfrm rot="10800000" flipH="1">
            <a:off x="80741" y="3744396"/>
            <a:ext cx="741814" cy="98404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CEA6D5-A119-0899-8FD4-ABB727B7A312}"/>
              </a:ext>
            </a:extLst>
          </p:cNvPr>
          <p:cNvSpPr txBox="1"/>
          <p:nvPr/>
        </p:nvSpPr>
        <p:spPr>
          <a:xfrm>
            <a:off x="898251" y="5954702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2C4B94-9F4F-EF24-80A8-DFE439AB492E}"/>
              </a:ext>
            </a:extLst>
          </p:cNvPr>
          <p:cNvSpPr txBox="1"/>
          <p:nvPr/>
        </p:nvSpPr>
        <p:spPr>
          <a:xfrm>
            <a:off x="1937801" y="1185893"/>
            <a:ext cx="15643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P(y|x,z1)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2C0881-AC35-236A-DAE9-DD7528E07DB5}"/>
              </a:ext>
            </a:extLst>
          </p:cNvPr>
          <p:cNvSpPr txBox="1"/>
          <p:nvPr/>
        </p:nvSpPr>
        <p:spPr>
          <a:xfrm>
            <a:off x="2205259" y="4026992"/>
            <a:ext cx="9083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P(z1|x)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90ED7C-1362-7A4E-BE9A-97618A18FE92}"/>
              </a:ext>
            </a:extLst>
          </p:cNvPr>
          <p:cNvSpPr/>
          <p:nvPr/>
        </p:nvSpPr>
        <p:spPr>
          <a:xfrm>
            <a:off x="524818" y="5172516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ED5416-5A80-405A-49F1-2E95B4053FEB}"/>
              </a:ext>
            </a:extLst>
          </p:cNvPr>
          <p:cNvSpPr/>
          <p:nvPr/>
        </p:nvSpPr>
        <p:spPr>
          <a:xfrm>
            <a:off x="7125457" y="1766226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Updated Language Model Pre-training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C90ECD-3F57-9768-5B09-D0FCB6780B1E}"/>
              </a:ext>
            </a:extLst>
          </p:cNvPr>
          <p:cNvSpPr/>
          <p:nvPr/>
        </p:nvSpPr>
        <p:spPr>
          <a:xfrm>
            <a:off x="7867269" y="5071589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Updated Retriever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3BBE32-CF0C-848D-7F4D-8E6FF749420C}"/>
              </a:ext>
            </a:extLst>
          </p:cNvPr>
          <p:cNvSpPr txBox="1"/>
          <p:nvPr/>
        </p:nvSpPr>
        <p:spPr>
          <a:xfrm>
            <a:off x="6787352" y="3643471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7974AA-FE31-73B2-741C-8A02F35179A9}"/>
              </a:ext>
            </a:extLst>
          </p:cNvPr>
          <p:cNvSpPr txBox="1"/>
          <p:nvPr/>
        </p:nvSpPr>
        <p:spPr>
          <a:xfrm>
            <a:off x="6923604" y="4425657"/>
            <a:ext cx="3527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ea typeface="+mn-lt"/>
                <a:cs typeface="+mn-lt"/>
              </a:rPr>
              <a:t>The pyramidion on top allows for less material higher up the pyramid</a:t>
            </a:r>
          </a:p>
        </p:txBody>
      </p:sp>
      <p:sp>
        <p:nvSpPr>
          <p:cNvPr id="28" name="Arrow: Curved Right 27">
            <a:extLst>
              <a:ext uri="{FF2B5EF4-FFF2-40B4-BE49-F238E27FC236}">
                <a16:creationId xmlns:a16="http://schemas.microsoft.com/office/drawing/2014/main" id="{8E0D5C58-0CBA-AC19-6542-B45C69E1CBC8}"/>
              </a:ext>
            </a:extLst>
          </p:cNvPr>
          <p:cNvSpPr/>
          <p:nvPr/>
        </p:nvSpPr>
        <p:spPr>
          <a:xfrm rot="10800000" flipH="1">
            <a:off x="6045536" y="3794860"/>
            <a:ext cx="741814" cy="98404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085CAC-CBF5-AF4D-3264-2A27CA165563}"/>
              </a:ext>
            </a:extLst>
          </p:cNvPr>
          <p:cNvSpPr txBox="1"/>
          <p:nvPr/>
        </p:nvSpPr>
        <p:spPr>
          <a:xfrm>
            <a:off x="6863046" y="6005166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at the top of the [MASK] pyramid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0C1AD9-4AD9-3802-3073-6B96EBAC2C83}"/>
              </a:ext>
            </a:extLst>
          </p:cNvPr>
          <p:cNvSpPr txBox="1"/>
          <p:nvPr/>
        </p:nvSpPr>
        <p:spPr>
          <a:xfrm>
            <a:off x="7902596" y="1236356"/>
            <a:ext cx="15643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P(y|x,z1)</a:t>
            </a: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0A895B-1463-B0A7-E1B2-B7A06850C38E}"/>
              </a:ext>
            </a:extLst>
          </p:cNvPr>
          <p:cNvSpPr txBox="1"/>
          <p:nvPr/>
        </p:nvSpPr>
        <p:spPr>
          <a:xfrm>
            <a:off x="8170053" y="4077456"/>
            <a:ext cx="9083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P(z1|x)</a:t>
            </a: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805FE1-A057-06E3-ADDE-3D50756B1A3C}"/>
              </a:ext>
            </a:extLst>
          </p:cNvPr>
          <p:cNvSpPr/>
          <p:nvPr/>
        </p:nvSpPr>
        <p:spPr>
          <a:xfrm>
            <a:off x="6489613" y="5222980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</a:t>
            </a:r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E730B88-B57E-9C66-A068-4CF4491C6FA7}"/>
              </a:ext>
            </a:extLst>
          </p:cNvPr>
          <p:cNvSpPr/>
          <p:nvPr/>
        </p:nvSpPr>
        <p:spPr>
          <a:xfrm>
            <a:off x="4622464" y="5172517"/>
            <a:ext cx="1473536" cy="82760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Update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333F6BFA-15B5-ED85-9A56-C0B89C2EC944}"/>
              </a:ext>
            </a:extLst>
          </p:cNvPr>
          <p:cNvSpPr/>
          <p:nvPr/>
        </p:nvSpPr>
        <p:spPr>
          <a:xfrm>
            <a:off x="4622463" y="2245630"/>
            <a:ext cx="1473536" cy="82760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Update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012B86-467B-DC4B-04FE-D248EB894E53}"/>
              </a:ext>
            </a:extLst>
          </p:cNvPr>
          <p:cNvSpPr/>
          <p:nvPr/>
        </p:nvSpPr>
        <p:spPr>
          <a:xfrm>
            <a:off x="6318040" y="5056449"/>
            <a:ext cx="1312052" cy="91843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2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1713-23CB-B929-842D-F0897B32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REALM: Asynchronized Index Update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89998-6C3B-31D3-02C5-DE4E7B85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83EC6-5FEE-F792-7B87-9DAE572D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17CFF-9AB1-527F-CC73-480CDE64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22BF0-15E7-77D8-BEA4-A6073EF6A3C1}"/>
              </a:ext>
            </a:extLst>
          </p:cNvPr>
          <p:cNvSpPr/>
          <p:nvPr/>
        </p:nvSpPr>
        <p:spPr>
          <a:xfrm>
            <a:off x="2265811" y="1710715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FE0D1-22B0-67BC-C8F7-217BAFFEFAE6}"/>
              </a:ext>
            </a:extLst>
          </p:cNvPr>
          <p:cNvSpPr/>
          <p:nvPr/>
        </p:nvSpPr>
        <p:spPr>
          <a:xfrm>
            <a:off x="888156" y="1862106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D6952D-6635-47A5-472A-92E794BFDBFF}"/>
              </a:ext>
            </a:extLst>
          </p:cNvPr>
          <p:cNvSpPr/>
          <p:nvPr/>
        </p:nvSpPr>
        <p:spPr>
          <a:xfrm>
            <a:off x="7372725" y="1710715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Updated Retriever 1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E7EEE-864E-A371-8407-755A804D5B7D}"/>
              </a:ext>
            </a:extLst>
          </p:cNvPr>
          <p:cNvSpPr/>
          <p:nvPr/>
        </p:nvSpPr>
        <p:spPr>
          <a:xfrm>
            <a:off x="5995070" y="1862106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</a:t>
            </a:r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60EC09E-4FFA-A6CC-5B0D-680569077BA3}"/>
              </a:ext>
            </a:extLst>
          </p:cNvPr>
          <p:cNvSpPr/>
          <p:nvPr/>
        </p:nvSpPr>
        <p:spPr>
          <a:xfrm>
            <a:off x="4228847" y="1761180"/>
            <a:ext cx="1473536" cy="82760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Update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47A2EE-9717-7944-A64D-AE7BF9AC8769}"/>
              </a:ext>
            </a:extLst>
          </p:cNvPr>
          <p:cNvSpPr/>
          <p:nvPr/>
        </p:nvSpPr>
        <p:spPr>
          <a:xfrm>
            <a:off x="2296088" y="3537496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Updated Retriever 2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415E00-8B72-A92D-1A93-9F18BC9C60F3}"/>
              </a:ext>
            </a:extLst>
          </p:cNvPr>
          <p:cNvSpPr/>
          <p:nvPr/>
        </p:nvSpPr>
        <p:spPr>
          <a:xfrm>
            <a:off x="918434" y="3688887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01F423-3F37-1995-B652-1E4F05138E17}"/>
              </a:ext>
            </a:extLst>
          </p:cNvPr>
          <p:cNvSpPr/>
          <p:nvPr/>
        </p:nvSpPr>
        <p:spPr>
          <a:xfrm>
            <a:off x="7403003" y="3537496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Updated Retriever 3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465905-1823-3B65-3488-B806CC80C5C4}"/>
              </a:ext>
            </a:extLst>
          </p:cNvPr>
          <p:cNvSpPr/>
          <p:nvPr/>
        </p:nvSpPr>
        <p:spPr>
          <a:xfrm>
            <a:off x="6025348" y="3688887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Index1</a:t>
            </a:r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FE2891F-31B4-5D37-DD85-3F295B278849}"/>
              </a:ext>
            </a:extLst>
          </p:cNvPr>
          <p:cNvSpPr/>
          <p:nvPr/>
        </p:nvSpPr>
        <p:spPr>
          <a:xfrm>
            <a:off x="4259124" y="3587961"/>
            <a:ext cx="1473536" cy="82760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Update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2EC200-0A30-2ADE-185C-8CCC33881643}"/>
              </a:ext>
            </a:extLst>
          </p:cNvPr>
          <p:cNvSpPr/>
          <p:nvPr/>
        </p:nvSpPr>
        <p:spPr>
          <a:xfrm>
            <a:off x="2316275" y="5344092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Updated Retriever 4</a:t>
            </a: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39DF21-E114-6771-CA15-951A66B2574E}"/>
              </a:ext>
            </a:extLst>
          </p:cNvPr>
          <p:cNvSpPr/>
          <p:nvPr/>
        </p:nvSpPr>
        <p:spPr>
          <a:xfrm>
            <a:off x="938620" y="5495483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</a:t>
            </a: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369F10-193C-D356-8EDE-C9DFB1ED8AB1}"/>
              </a:ext>
            </a:extLst>
          </p:cNvPr>
          <p:cNvSpPr/>
          <p:nvPr/>
        </p:nvSpPr>
        <p:spPr>
          <a:xfrm>
            <a:off x="7423189" y="5344092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Updated Retriever 5</a:t>
            </a: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8DB636-6957-5290-F539-22DCA11D52D2}"/>
              </a:ext>
            </a:extLst>
          </p:cNvPr>
          <p:cNvSpPr/>
          <p:nvPr/>
        </p:nvSpPr>
        <p:spPr>
          <a:xfrm>
            <a:off x="6045534" y="5495483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Index3</a:t>
            </a:r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A2868F7-F173-15AB-007B-7BF4B7E874CB}"/>
              </a:ext>
            </a:extLst>
          </p:cNvPr>
          <p:cNvSpPr/>
          <p:nvPr/>
        </p:nvSpPr>
        <p:spPr>
          <a:xfrm>
            <a:off x="4279311" y="5394557"/>
            <a:ext cx="1473536" cy="82760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Update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3AEA98-03F0-F687-5119-970AE800196F}"/>
              </a:ext>
            </a:extLst>
          </p:cNvPr>
          <p:cNvSpPr txBox="1"/>
          <p:nvPr/>
        </p:nvSpPr>
        <p:spPr>
          <a:xfrm>
            <a:off x="1534093" y="1105152"/>
            <a:ext cx="8336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Assuming it requires two update times for a Retriever to encode index </a:t>
            </a:r>
            <a:endParaRPr lang="en-US"/>
          </a:p>
        </p:txBody>
      </p:sp>
      <p:sp>
        <p:nvSpPr>
          <p:cNvPr id="38" name="Arrow: Left 37">
            <a:extLst>
              <a:ext uri="{FF2B5EF4-FFF2-40B4-BE49-F238E27FC236}">
                <a16:creationId xmlns:a16="http://schemas.microsoft.com/office/drawing/2014/main" id="{BF5C8299-9851-D5AA-B54E-ABACAA39A26A}"/>
              </a:ext>
            </a:extLst>
          </p:cNvPr>
          <p:cNvSpPr/>
          <p:nvPr/>
        </p:nvSpPr>
        <p:spPr>
          <a:xfrm rot="-780000">
            <a:off x="3946251" y="2825960"/>
            <a:ext cx="3411338" cy="514728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Update</a:t>
            </a:r>
            <a:endParaRPr lang="en-US"/>
          </a:p>
        </p:txBody>
      </p:sp>
      <p:sp>
        <p:nvSpPr>
          <p:cNvPr id="39" name="Arrow: Left 38">
            <a:extLst>
              <a:ext uri="{FF2B5EF4-FFF2-40B4-BE49-F238E27FC236}">
                <a16:creationId xmlns:a16="http://schemas.microsoft.com/office/drawing/2014/main" id="{A0C737AD-4F3D-E48E-998C-8098C4CAD647}"/>
              </a:ext>
            </a:extLst>
          </p:cNvPr>
          <p:cNvSpPr/>
          <p:nvPr/>
        </p:nvSpPr>
        <p:spPr>
          <a:xfrm rot="-780000">
            <a:off x="3971483" y="4632556"/>
            <a:ext cx="3411338" cy="514728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Update</a:t>
            </a:r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CEA1F2CB-DF7F-69C0-5A95-1630379E3471}"/>
              </a:ext>
            </a:extLst>
          </p:cNvPr>
          <p:cNvSpPr/>
          <p:nvPr/>
        </p:nvSpPr>
        <p:spPr>
          <a:xfrm>
            <a:off x="9154093" y="1761180"/>
            <a:ext cx="1806594" cy="8225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Index Encoding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C5573F-02B8-4A87-56EE-29B3021F3CB0}"/>
              </a:ext>
            </a:extLst>
          </p:cNvPr>
          <p:cNvSpPr/>
          <p:nvPr/>
        </p:nvSpPr>
        <p:spPr>
          <a:xfrm>
            <a:off x="11031335" y="1831828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Index1</a:t>
            </a:r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9B902006-E272-49A0-0476-46FCE0297721}"/>
              </a:ext>
            </a:extLst>
          </p:cNvPr>
          <p:cNvSpPr/>
          <p:nvPr/>
        </p:nvSpPr>
        <p:spPr>
          <a:xfrm>
            <a:off x="9154093" y="3537499"/>
            <a:ext cx="1846966" cy="83769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Index Encoding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351F06-347C-8193-C279-80959498C489}"/>
              </a:ext>
            </a:extLst>
          </p:cNvPr>
          <p:cNvSpPr/>
          <p:nvPr/>
        </p:nvSpPr>
        <p:spPr>
          <a:xfrm>
            <a:off x="11081799" y="3618239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Index3</a:t>
            </a:r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EDD63DE-AF11-A8FD-24E0-0E9EDD3727C7}"/>
              </a:ext>
            </a:extLst>
          </p:cNvPr>
          <p:cNvSpPr/>
          <p:nvPr/>
        </p:nvSpPr>
        <p:spPr>
          <a:xfrm>
            <a:off x="9189418" y="5389510"/>
            <a:ext cx="1816687" cy="8225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Index Encoding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8D524B-6526-BC7B-7C45-AB2AEF8A38F0}"/>
              </a:ext>
            </a:extLst>
          </p:cNvPr>
          <p:cNvSpPr/>
          <p:nvPr/>
        </p:nvSpPr>
        <p:spPr>
          <a:xfrm>
            <a:off x="11081799" y="5445020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Index5</a:t>
            </a:r>
            <a:endParaRPr lang="en-US"/>
          </a:p>
        </p:txBody>
      </p:sp>
      <p:sp>
        <p:nvSpPr>
          <p:cNvPr id="47" name="Arrow: Left 46">
            <a:extLst>
              <a:ext uri="{FF2B5EF4-FFF2-40B4-BE49-F238E27FC236}">
                <a16:creationId xmlns:a16="http://schemas.microsoft.com/office/drawing/2014/main" id="{CDDBE34E-1F41-1084-F5BF-00678011ACA5}"/>
              </a:ext>
            </a:extLst>
          </p:cNvPr>
          <p:cNvSpPr/>
          <p:nvPr/>
        </p:nvSpPr>
        <p:spPr>
          <a:xfrm rot="21120000">
            <a:off x="6715457" y="2824809"/>
            <a:ext cx="4481165" cy="51472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 Update</a:t>
            </a:r>
            <a:endParaRPr lang="en-US"/>
          </a:p>
        </p:txBody>
      </p:sp>
      <p:sp>
        <p:nvSpPr>
          <p:cNvPr id="48" name="Arrow: Left 47">
            <a:extLst>
              <a:ext uri="{FF2B5EF4-FFF2-40B4-BE49-F238E27FC236}">
                <a16:creationId xmlns:a16="http://schemas.microsoft.com/office/drawing/2014/main" id="{30C99BFB-5ACC-65BC-7CD7-9FD3648A529C}"/>
              </a:ext>
            </a:extLst>
          </p:cNvPr>
          <p:cNvSpPr/>
          <p:nvPr/>
        </p:nvSpPr>
        <p:spPr>
          <a:xfrm rot="21120000">
            <a:off x="6715457" y="4631405"/>
            <a:ext cx="4481165" cy="51472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 Update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76C1-8132-6F5C-991C-43FD8896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REALM: Data for RAG MLM Pre-Training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A4EC-5B55-2AF8-1B05-1D20F4F4B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Salient Span Masking: Name Entity (e.g., United Kingdom) or Dates (e.g., July 9)</a:t>
            </a:r>
          </a:p>
          <a:p>
            <a:r>
              <a:rPr lang="en-US">
                <a:cs typeface="Calibri"/>
              </a:rPr>
              <a:t>Null Documents: Replacing Retrieved Documents with Null so that Model can only rely on its knowledge to predict [MASK]</a:t>
            </a:r>
          </a:p>
          <a:p>
            <a:r>
              <a:rPr lang="en-US">
                <a:cs typeface="Calibri"/>
              </a:rPr>
              <a:t>Prohibiting Trivial Retrieval: If the masked sentence comes from the retrieved document; the task becomes too trivial. Thus, the document is removed from the top-K documents.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73E18-99F6-479A-686B-389F41A9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030F-6A70-3E40-2E68-432D6DA1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627DB-20F7-0703-5253-6F9B1E1B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8144-DA6B-1226-B33A-0082E1DB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REALM: Effectiveness Comparison</a:t>
            </a:r>
            <a:endParaRPr lang="en-US"/>
          </a:p>
        </p:txBody>
      </p:sp>
      <p:pic>
        <p:nvPicPr>
          <p:cNvPr id="7" name="Content Placeholder 6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70DEE581-3233-C637-2D4A-964B1FC13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853" y="858527"/>
            <a:ext cx="9191882" cy="379396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2B211-5BC7-16A7-8822-C23F8DA4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7B316-8CE9-7E28-D7F9-917E87E4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E166-26B2-6EFE-D93B-0A6C734E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17</a:t>
            </a:fld>
            <a:endParaRPr lang="en-US"/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2CA00351-1754-36BF-280C-104C80DDE1C1}"/>
              </a:ext>
            </a:extLst>
          </p:cNvPr>
          <p:cNvSpPr txBox="1"/>
          <p:nvPr/>
        </p:nvSpPr>
        <p:spPr>
          <a:xfrm>
            <a:off x="683078" y="4721678"/>
            <a:ext cx="1114947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altLang="zh-CN" sz="2000">
                <a:ea typeface="等线"/>
                <a:cs typeface="Calibri"/>
              </a:rPr>
              <a:t>Retrieval + language modeling jointly pre-training improves RAG performance on downstream in-domain tasks (NQ), out-of-domain tasks (WQ, CT)</a:t>
            </a:r>
            <a:endParaRPr lang="en-US"/>
          </a:p>
          <a:p>
            <a:pPr marL="285750" indent="-285750">
              <a:buFont typeface="Calibri"/>
              <a:buChar char="-"/>
            </a:pPr>
            <a:endParaRPr lang="zh-CN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927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105A-04A3-B0D3-7277-FB80EB11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Other Recent RAG Pre-Training Works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F2905-A796-677F-8DC8-F72E4B380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Atlas: Few-shot Learning with Retrieval Augmented Language Models</a:t>
            </a:r>
            <a:endParaRPr 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Encoder-Decoder Structure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Start with a better unsupervised pre-trained retriever (i.e., </a:t>
            </a:r>
            <a:r>
              <a:rPr lang="en-US" err="1">
                <a:cs typeface="Calibri"/>
              </a:rPr>
              <a:t>Contriever</a:t>
            </a:r>
            <a:r>
              <a:rPr lang="en-US">
                <a:cs typeface="Calibri"/>
              </a:rPr>
              <a:t>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Discuss how to update retriever using the signal from language model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Discuss more alternatives to unsynchronized index update</a:t>
            </a:r>
          </a:p>
          <a:p>
            <a:r>
              <a:rPr lang="en-US">
                <a:cs typeface="Calibri"/>
                <a:hlinkClick r:id="rId3"/>
              </a:rPr>
              <a:t>In-Context Pre-Training: Language Model Beyond Document Boundaries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Decoder-only structure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Aggregate relevant documents to create context input for next word prediction 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5955A-7BC2-D88E-CEB1-8EC8F9B6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B84DD-D10C-82E4-AF76-15CA77AB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2F85A-3AC4-D645-743C-C45A622E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57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B73D-159C-8B31-AC1F-D9C85ECF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3D2F-D19B-9030-865E-B2B83921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1080792" cy="49163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Pre-training language models with the help of Retrieval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REALM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cs typeface="Calibri"/>
              </a:rPr>
              <a:t>RETRO</a:t>
            </a:r>
          </a:p>
          <a:p>
            <a:r>
              <a:rPr lang="en-US">
                <a:cs typeface="Calibri"/>
              </a:rPr>
              <a:t>Jointly fine-tuning a retriever and language model for downstream task</a:t>
            </a:r>
          </a:p>
          <a:p>
            <a:pPr lvl="1"/>
            <a:r>
              <a:rPr lang="en-US">
                <a:latin typeface="Calibri"/>
                <a:cs typeface="Calibri"/>
              </a:rPr>
              <a:t>RAG for Knowledge-Intensive NLP Tasks</a:t>
            </a:r>
          </a:p>
          <a:p>
            <a:pPr lvl="1"/>
            <a:r>
              <a:rPr lang="en-US">
                <a:cs typeface="Calibri"/>
              </a:rPr>
              <a:t>REPLUG</a:t>
            </a:r>
          </a:p>
          <a:p>
            <a:r>
              <a:rPr lang="en-US">
                <a:cs typeface="Calibri"/>
              </a:rPr>
              <a:t>More comprehensive Interaction between language model and retriever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Self-RAG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6965E-6FA1-C7AB-8094-3B250E3D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BC00-BDB7-599D-805E-7E6B37D4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39B6-87B2-59EC-4B88-7F8AA17A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0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B73D-159C-8B31-AC1F-D9C85ECF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3D2F-D19B-9030-865E-B2B83921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1080792" cy="49163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Pre-training language models with the help of Retrieval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REALM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RETRO</a:t>
            </a:r>
          </a:p>
          <a:p>
            <a:r>
              <a:rPr lang="en-US">
                <a:cs typeface="Calibri"/>
              </a:rPr>
              <a:t>Jointly fine-tuning a retriever and language model for downstream task</a:t>
            </a:r>
          </a:p>
          <a:p>
            <a:pPr lvl="1"/>
            <a:r>
              <a:rPr lang="en-US">
                <a:latin typeface="Calibri"/>
                <a:cs typeface="Calibri"/>
              </a:rPr>
              <a:t>RAG for Knowledge-Intensive NLP Tasks</a:t>
            </a:r>
          </a:p>
          <a:p>
            <a:pPr lvl="1"/>
            <a:r>
              <a:rPr lang="en-US">
                <a:cs typeface="Calibri"/>
              </a:rPr>
              <a:t>REPLUG</a:t>
            </a:r>
          </a:p>
          <a:p>
            <a:r>
              <a:rPr lang="en-US">
                <a:cs typeface="Calibri"/>
              </a:rPr>
              <a:t>More comprehensive Interaction between language model and retriever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Self-RAG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6965E-6FA1-C7AB-8094-3B250E3D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BC00-BDB7-599D-805E-7E6B37D4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39B6-87B2-59EC-4B88-7F8AA17A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96A1-A6E1-6D2F-3F1D-73EECF7F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Different Types of RAG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79C59-2FCC-5FAF-18E4-F89C5541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How to Combine Retrieved Knowledge with Input Text (e.g., Question)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2"/>
                </a:solidFill>
                <a:cs typeface="Calibri"/>
              </a:rPr>
              <a:t>Insert retrieved knowledge by text concatenation (e.g., REALM)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0000"/>
                </a:solidFill>
                <a:cs typeface="Calibri"/>
              </a:rPr>
              <a:t>Insert retrieved knowledge by cross attention (e.g., Retro, </a:t>
            </a:r>
            <a:r>
              <a:rPr lang="en-US">
                <a:solidFill>
                  <a:srgbClr val="FF0000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FID</a:t>
            </a:r>
            <a:r>
              <a:rPr lang="en-US">
                <a:solidFill>
                  <a:srgbClr val="FF0000"/>
                </a:solidFill>
                <a:cs typeface="Calibri"/>
              </a:rPr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2"/>
                </a:solidFill>
                <a:cs typeface="Calibri"/>
              </a:rPr>
              <a:t>Insert retrieved knowledge by interpolate language model output probability (e.g., </a:t>
            </a:r>
            <a:r>
              <a:rPr lang="en-US">
                <a:solidFill>
                  <a:schemeClr val="bg2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KNNLM</a:t>
            </a:r>
            <a:r>
              <a:rPr lang="en-US">
                <a:solidFill>
                  <a:schemeClr val="bg2"/>
                </a:solidFill>
                <a:cs typeface="Calibri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067A0-C38A-69B7-5815-12F45B9F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97E5-C2EB-4505-8982-6540C216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C18FA-68DD-DF7E-1C92-D99C985C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CC909-B362-DA76-7789-40473CDC664B}"/>
              </a:ext>
            </a:extLst>
          </p:cNvPr>
          <p:cNvSpPr/>
          <p:nvPr/>
        </p:nvSpPr>
        <p:spPr>
          <a:xfrm>
            <a:off x="7004344" y="3976529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BEAB2-37CC-F505-A308-AE6371ED8B30}"/>
              </a:ext>
            </a:extLst>
          </p:cNvPr>
          <p:cNvSpPr/>
          <p:nvPr/>
        </p:nvSpPr>
        <p:spPr>
          <a:xfrm>
            <a:off x="1594646" y="4435747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4A239-E027-9F79-FCBC-5C686B2BB4B7}"/>
              </a:ext>
            </a:extLst>
          </p:cNvPr>
          <p:cNvSpPr txBox="1"/>
          <p:nvPr/>
        </p:nvSpPr>
        <p:spPr>
          <a:xfrm>
            <a:off x="3411337" y="4683019"/>
            <a:ext cx="23717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Retrieved knowledge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A25F4-67F2-1A96-6141-45BFB8542B24}"/>
              </a:ext>
            </a:extLst>
          </p:cNvPr>
          <p:cNvSpPr txBox="1"/>
          <p:nvPr/>
        </p:nvSpPr>
        <p:spPr>
          <a:xfrm>
            <a:off x="6943787" y="5808357"/>
            <a:ext cx="3330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Who is the president of the USA?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597601AC-404E-EBA7-9425-C04D54C8B030}"/>
              </a:ext>
            </a:extLst>
          </p:cNvPr>
          <p:cNvCxnSpPr/>
          <p:nvPr/>
        </p:nvCxnSpPr>
        <p:spPr>
          <a:xfrm>
            <a:off x="5638800" y="4990343"/>
            <a:ext cx="914400" cy="914400"/>
          </a:xfrm>
          <a:prstGeom prst="curved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88FAFE7F-538F-8276-BE5D-93594029B0CB}"/>
              </a:ext>
            </a:extLst>
          </p:cNvPr>
          <p:cNvCxnSpPr>
            <a:cxnSpLocks/>
          </p:cNvCxnSpPr>
          <p:nvPr/>
        </p:nvCxnSpPr>
        <p:spPr>
          <a:xfrm flipV="1">
            <a:off x="5638800" y="3754996"/>
            <a:ext cx="651990" cy="1003215"/>
          </a:xfrm>
          <a:prstGeom prst="curved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834D53-FFB1-EB71-6DE9-44B2EC67330E}"/>
              </a:ext>
            </a:extLst>
          </p:cNvPr>
          <p:cNvCxnSpPr/>
          <p:nvPr/>
        </p:nvCxnSpPr>
        <p:spPr>
          <a:xfrm flipV="1">
            <a:off x="5645424" y="4881909"/>
            <a:ext cx="1227273" cy="4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47E7B4-01DA-E086-E40E-6D2B84CA271E}"/>
              </a:ext>
            </a:extLst>
          </p:cNvPr>
          <p:cNvSpPr txBox="1"/>
          <p:nvPr/>
        </p:nvSpPr>
        <p:spPr>
          <a:xfrm>
            <a:off x="5974886" y="4264172"/>
            <a:ext cx="11606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Cross Attention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D3B394-7641-3ED9-1A0A-FCD165CA3122}"/>
              </a:ext>
            </a:extLst>
          </p:cNvPr>
          <p:cNvSpPr txBox="1"/>
          <p:nvPr/>
        </p:nvSpPr>
        <p:spPr>
          <a:xfrm>
            <a:off x="3653562" y="3613191"/>
            <a:ext cx="24424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7E6E6"/>
                </a:solidFill>
                <a:cs typeface="Calibri"/>
              </a:rPr>
              <a:t>Interpolate with 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4FD0E-1756-59D3-D61F-8E2BB2BF94BC}"/>
              </a:ext>
            </a:extLst>
          </p:cNvPr>
          <p:cNvSpPr txBox="1"/>
          <p:nvPr/>
        </p:nvSpPr>
        <p:spPr>
          <a:xfrm>
            <a:off x="4546768" y="5762940"/>
            <a:ext cx="1867150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7E6E6"/>
                </a:solidFill>
                <a:cs typeface="Calibri"/>
              </a:rPr>
              <a:t>Text concatenate</a:t>
            </a:r>
          </a:p>
        </p:txBody>
      </p:sp>
    </p:spTree>
    <p:extLst>
      <p:ext uri="{BB962C8B-B14F-4D97-AF65-F5344CB8AC3E}">
        <p14:creationId xmlns:p14="http://schemas.microsoft.com/office/powerpoint/2010/main" val="57295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9DE9B-ECD7-DAB2-8BD1-0AB111E4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ea typeface="等线 Light"/>
                <a:cs typeface="Calibri Light"/>
              </a:rPr>
              <a:t>Why Retro: Scaling Index VS Model Size?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DE472A-0A5E-DC0C-EFC4-BC307734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829B8F-83C8-F2D1-DF47-603E65B9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B22B88-A5CF-7E85-7CE8-B0CB15A4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FC8914-A001-2B01-F677-87AFB9E3678C}"/>
              </a:ext>
            </a:extLst>
          </p:cNvPr>
          <p:cNvSpPr/>
          <p:nvPr/>
        </p:nvSpPr>
        <p:spPr>
          <a:xfrm>
            <a:off x="1735945" y="2856238"/>
            <a:ext cx="1372610" cy="847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GPT1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A69EF0-2AC0-6FB6-E315-FE2F70F037DE}"/>
              </a:ext>
            </a:extLst>
          </p:cNvPr>
          <p:cNvSpPr/>
          <p:nvPr/>
        </p:nvSpPr>
        <p:spPr>
          <a:xfrm>
            <a:off x="7291984" y="1978171"/>
            <a:ext cx="3572821" cy="23919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GPT3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B44CE-849D-A2A0-3CFC-93993185BE06}"/>
              </a:ext>
            </a:extLst>
          </p:cNvPr>
          <p:cNvSpPr/>
          <p:nvPr/>
        </p:nvSpPr>
        <p:spPr>
          <a:xfrm>
            <a:off x="1715760" y="5540899"/>
            <a:ext cx="1372610" cy="847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8609D3-961F-90D0-5757-0AF9BC04E820}"/>
              </a:ext>
            </a:extLst>
          </p:cNvPr>
          <p:cNvSpPr/>
          <p:nvPr/>
        </p:nvSpPr>
        <p:spPr>
          <a:xfrm>
            <a:off x="4238939" y="2614013"/>
            <a:ext cx="2058914" cy="1332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GPT2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3FD70-E3A9-11FC-9EFE-59E1C4F74ED9}"/>
              </a:ext>
            </a:extLst>
          </p:cNvPr>
          <p:cNvSpPr/>
          <p:nvPr/>
        </p:nvSpPr>
        <p:spPr>
          <a:xfrm>
            <a:off x="4672926" y="5540899"/>
            <a:ext cx="1372610" cy="847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3D440B-B07D-BFE9-EE58-F3DF9BBEBDA7}"/>
              </a:ext>
            </a:extLst>
          </p:cNvPr>
          <p:cNvSpPr/>
          <p:nvPr/>
        </p:nvSpPr>
        <p:spPr>
          <a:xfrm>
            <a:off x="8371906" y="5540899"/>
            <a:ext cx="1372610" cy="847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D5DE4-7101-77FE-088B-BD77BDB3CC25}"/>
              </a:ext>
            </a:extLst>
          </p:cNvPr>
          <p:cNvSpPr/>
          <p:nvPr/>
        </p:nvSpPr>
        <p:spPr>
          <a:xfrm>
            <a:off x="1937798" y="5011033"/>
            <a:ext cx="948715" cy="358292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B72D19-0BD1-F05C-C050-846A703846B0}"/>
              </a:ext>
            </a:extLst>
          </p:cNvPr>
          <p:cNvSpPr/>
          <p:nvPr/>
        </p:nvSpPr>
        <p:spPr>
          <a:xfrm>
            <a:off x="4884871" y="4738530"/>
            <a:ext cx="928530" cy="630795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BDAF13-3892-A634-B324-67C6134A5CEA}"/>
              </a:ext>
            </a:extLst>
          </p:cNvPr>
          <p:cNvSpPr/>
          <p:nvPr/>
        </p:nvSpPr>
        <p:spPr>
          <a:xfrm>
            <a:off x="8205374" y="4506398"/>
            <a:ext cx="1725854" cy="953761"/>
          </a:xfrm>
          <a:prstGeom prst="rect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Index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331CE2-4B70-9178-4A17-56CAC6BAE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018" y="839966"/>
            <a:ext cx="2857500" cy="16002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10EBFA-D4C4-DBF7-B3E5-3D48B1A6CA3A}"/>
              </a:ext>
            </a:extLst>
          </p:cNvPr>
          <p:cNvCxnSpPr/>
          <p:nvPr/>
        </p:nvCxnSpPr>
        <p:spPr>
          <a:xfrm>
            <a:off x="965874" y="4435243"/>
            <a:ext cx="10875909" cy="1110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93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CF19-A584-044B-A1FB-070DE8BC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+mj-lt"/>
                <a:cs typeface="+mj-lt"/>
              </a:rPr>
              <a:t>Why</a:t>
            </a:r>
            <a:r>
              <a:rPr lang="zh-CN" altLang="en-US">
                <a:ea typeface="+mj-lt"/>
                <a:cs typeface="+mj-lt"/>
              </a:rPr>
              <a:t> </a:t>
            </a:r>
            <a:r>
              <a:rPr lang="en-US" altLang="zh-CN">
                <a:ea typeface="+mj-lt"/>
                <a:cs typeface="+mj-lt"/>
              </a:rPr>
              <a:t>Retro:</a:t>
            </a:r>
            <a:r>
              <a:rPr lang="zh-CN" altLang="en-US">
                <a:ea typeface="+mj-lt"/>
                <a:cs typeface="+mj-lt"/>
              </a:rPr>
              <a:t> </a:t>
            </a:r>
            <a:r>
              <a:rPr lang="en-US" altLang="zh-CN">
                <a:ea typeface="+mj-lt"/>
                <a:cs typeface="+mj-lt"/>
              </a:rPr>
              <a:t>Other</a:t>
            </a:r>
            <a:r>
              <a:rPr lang="zh-CN" altLang="en-US">
                <a:ea typeface="+mj-lt"/>
                <a:cs typeface="+mj-lt"/>
              </a:rPr>
              <a:t> </a:t>
            </a:r>
            <a:r>
              <a:rPr lang="en-US" altLang="zh-CN">
                <a:ea typeface="+mj-lt"/>
                <a:cs typeface="+mj-lt"/>
              </a:rPr>
              <a:t>Advantages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D372-1599-DD10-E265-B5BC46776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Frozen Retriever Parameters: No Synchronized Index Issue</a:t>
            </a:r>
          </a:p>
          <a:p>
            <a:r>
              <a:rPr lang="en-US" dirty="0">
                <a:cs typeface="Calibri"/>
              </a:rPr>
              <a:t>Chunked Cross-Attention to incorporate retrieved contexts: Linear Time Complexity vs Retrieved Context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F2177-873A-B797-6049-9BC2C2ED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DD266-2ADF-0484-BEAA-A6C88693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29720-EC17-BE4A-A71D-157D5E84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7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CFCD-F532-435B-D779-CA9506D0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Retro Architecture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8769-16A1-7B94-B132-518FA1BC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E61CC-A0D6-6C9F-5D5B-C35754AC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DEFDB-D2DC-899A-F1EC-F140E67C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FE6507-C672-37BF-97BC-E07F65B3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2" y="1442298"/>
            <a:ext cx="10515600" cy="49163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Chunked Retrieval</a:t>
            </a:r>
          </a:p>
          <a:p>
            <a:r>
              <a:rPr lang="en-US" sz="2000">
                <a:cs typeface="Calibri"/>
              </a:rPr>
              <a:t>Retrieved Chunk Encoding</a:t>
            </a:r>
          </a:p>
          <a:p>
            <a:r>
              <a:rPr lang="en-US" sz="2000">
                <a:cs typeface="Calibri"/>
              </a:rPr>
              <a:t>Fuse Input and Retrieved Context</a:t>
            </a:r>
          </a:p>
        </p:txBody>
      </p:sp>
      <p:pic>
        <p:nvPicPr>
          <p:cNvPr id="12" name="Content Placeholder 6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AF9C7F82-D265-2087-F57F-18B7A740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35" y="1091830"/>
            <a:ext cx="706252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72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CFCD-F532-435B-D779-CA9506D0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Chunked Retrieval</a:t>
            </a:r>
            <a:endParaRPr lang="en-US"/>
          </a:p>
        </p:txBody>
      </p:sp>
      <p:pic>
        <p:nvPicPr>
          <p:cNvPr id="7" name="Content Placeholder 6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97343894-B079-063E-B04F-606C3ABCC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6435" y="1091830"/>
            <a:ext cx="7062520" cy="5105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8769-16A1-7B94-B132-518FA1BC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E61CC-A0D6-6C9F-5D5B-C35754AC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DEFDB-D2DC-899A-F1EC-F140E67C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28D58C-0FD6-13EF-0268-4BCD5BD5F750}"/>
              </a:ext>
            </a:extLst>
          </p:cNvPr>
          <p:cNvSpPr txBox="1"/>
          <p:nvPr/>
        </p:nvSpPr>
        <p:spPr>
          <a:xfrm>
            <a:off x="196807" y="1564371"/>
            <a:ext cx="480413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Chunked Retrieval:</a:t>
            </a:r>
            <a:endParaRPr lang="en-US"/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rgbClr val="7030A0"/>
                </a:solidFill>
                <a:cs typeface="Calibri"/>
              </a:rPr>
              <a:t>Use frozen BERT retriever</a:t>
            </a:r>
            <a:endParaRPr lang="en-US" sz="2000">
              <a:solidFill>
                <a:srgbClr val="7030A0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cs typeface="Calibri"/>
              </a:rPr>
              <a:t>Each chunk retrieves its K neighbors plus the neighbors' continuation</a:t>
            </a:r>
            <a:endParaRPr lang="en-US" sz="2000">
              <a:ea typeface="Calibri"/>
              <a:cs typeface="Calibri"/>
            </a:endParaRPr>
          </a:p>
          <a:p>
            <a:pPr marL="1257300" lvl="2" indent="-342900">
              <a:buFont typeface="Wingdings"/>
              <a:buChar char="§"/>
            </a:pPr>
            <a:r>
              <a:rPr lang="en-US" sz="2000">
                <a:solidFill>
                  <a:srgbClr val="00B050"/>
                </a:solidFill>
                <a:cs typeface="Calibri"/>
              </a:rPr>
              <a:t>Chunked input: Who is the president of the USA</a:t>
            </a:r>
            <a:endParaRPr lang="en-US" sz="2000">
              <a:solidFill>
                <a:srgbClr val="00B050"/>
              </a:solidFill>
              <a:ea typeface="Calibri"/>
              <a:cs typeface="Calibri"/>
            </a:endParaRPr>
          </a:p>
          <a:p>
            <a:pPr marL="1257300" lvl="2" indent="-342900">
              <a:buFont typeface="Wingdings"/>
              <a:buChar char="§"/>
            </a:pP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cs typeface="Calibri"/>
              </a:rPr>
              <a:t>Retrieved chunk: Here is the list of president of the USA. </a:t>
            </a:r>
            <a:endParaRPr lang="en-US" sz="2000">
              <a:solidFill>
                <a:schemeClr val="accent6">
                  <a:lumMod val="60000"/>
                  <a:lumOff val="40000"/>
                </a:schemeClr>
              </a:solidFill>
              <a:ea typeface="Calibri"/>
              <a:cs typeface="Calibri"/>
            </a:endParaRPr>
          </a:p>
          <a:p>
            <a:pPr marL="1257300" lvl="2" indent="-342900">
              <a:buFont typeface="Wingdings"/>
              <a:buChar char="§"/>
            </a:pPr>
            <a:r>
              <a:rPr lang="en-US" sz="2000">
                <a:solidFill>
                  <a:schemeClr val="accent6">
                    <a:lumMod val="40000"/>
                    <a:lumOff val="60000"/>
                  </a:schemeClr>
                </a:solidFill>
                <a:cs typeface="Calibri"/>
              </a:rPr>
              <a:t>Retrieved chunk continuation: 2008—2016 </a:t>
            </a:r>
            <a:r>
              <a:rPr lang="en-US" sz="2000">
                <a:solidFill>
                  <a:schemeClr val="accent6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Barack Obama, 2016—2020 Donald Trump, 2020—2024 Joe Biden</a:t>
            </a:r>
            <a:r>
              <a:rPr lang="en-US" sz="2000">
                <a:solidFill>
                  <a:schemeClr val="accent5"/>
                </a:solidFill>
                <a:ea typeface="+mn-lt"/>
                <a:cs typeface="+mn-lt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24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CFCD-F532-435B-D779-CA9506D0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8" y="136526"/>
            <a:ext cx="9192590" cy="902162"/>
          </a:xfrm>
        </p:spPr>
        <p:txBody>
          <a:bodyPr/>
          <a:lstStyle/>
          <a:p>
            <a:r>
              <a:rPr lang="en-US">
                <a:cs typeface="Calibri Light"/>
              </a:rPr>
              <a:t>Retrieved Chunk Encoding</a:t>
            </a:r>
            <a:endParaRPr lang="en-US"/>
          </a:p>
        </p:txBody>
      </p:sp>
      <p:pic>
        <p:nvPicPr>
          <p:cNvPr id="7" name="Content Placeholder 6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97343894-B079-063E-B04F-606C3ABCC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6435" y="1091830"/>
            <a:ext cx="7062520" cy="5105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8769-16A1-7B94-B132-518FA1BC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E61CC-A0D6-6C9F-5D5B-C35754AC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DEFDB-D2DC-899A-F1EC-F140E67C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28D58C-0FD6-13EF-0268-4BCD5BD5F750}"/>
              </a:ext>
            </a:extLst>
          </p:cNvPr>
          <p:cNvSpPr txBox="1"/>
          <p:nvPr/>
        </p:nvSpPr>
        <p:spPr>
          <a:xfrm>
            <a:off x="196807" y="1564371"/>
            <a:ext cx="480413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Retrieved Chunk Encoding </a:t>
            </a:r>
            <a:endParaRPr lang="en-US"/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cs typeface="Calibri"/>
              </a:rPr>
              <a:t>Trainable Bi-directional Encoder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cs typeface="Calibri"/>
              </a:rPr>
              <a:t>Encoding Retrieved Chunks condition on its query</a:t>
            </a:r>
          </a:p>
        </p:txBody>
      </p:sp>
    </p:spTree>
    <p:extLst>
      <p:ext uri="{BB962C8B-B14F-4D97-AF65-F5344CB8AC3E}">
        <p14:creationId xmlns:p14="http://schemas.microsoft.com/office/powerpoint/2010/main" val="3051607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CFCD-F532-435B-D779-CA9506D0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90" y="136526"/>
            <a:ext cx="7995161" cy="902162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Chunked Cross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8769-16A1-7B94-B132-518FA1BC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E61CC-A0D6-6C9F-5D5B-C35754AC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DEFDB-D2DC-899A-F1EC-F140E67C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28D58C-0FD6-13EF-0268-4BCD5BD5F750}"/>
              </a:ext>
            </a:extLst>
          </p:cNvPr>
          <p:cNvSpPr txBox="1"/>
          <p:nvPr/>
        </p:nvSpPr>
        <p:spPr>
          <a:xfrm>
            <a:off x="196807" y="1564371"/>
            <a:ext cx="596237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Fusing Input and Retrieved Context with Chunked Cross-Attention</a:t>
            </a:r>
            <a:endParaRPr lang="en-US"/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Each input chunk only attends the context retrieved by its previous input chunk</a:t>
            </a:r>
          </a:p>
          <a:p>
            <a:pPr marL="1257300" lvl="2" indent="-342900">
              <a:buFont typeface="Wingdings" panose="020B0604020202020204" pitchFamily="34" charset="0"/>
              <a:buChar char="§"/>
            </a:pPr>
            <a:r>
              <a:rPr lang="en-US" sz="2000">
                <a:cs typeface="Calibri"/>
              </a:rPr>
              <a:t>Like causal mask</a:t>
            </a:r>
            <a:endParaRPr lang="en-US">
              <a:cs typeface="Calibri"/>
            </a:endParaRPr>
          </a:p>
          <a:p>
            <a:pPr marL="1257300" lvl="2" indent="-342900">
              <a:buFont typeface="Wingdings" panose="020B0604020202020204" pitchFamily="34" charset="0"/>
              <a:buChar char="§"/>
            </a:pPr>
            <a:r>
              <a:rPr lang="en-US" sz="2000">
                <a:cs typeface="Calibri"/>
              </a:rPr>
              <a:t>Linear time complexity with increasing context length</a:t>
            </a:r>
            <a:endParaRPr lang="en-US"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Long dependency between chunks can still propagate through self-attention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US" sz="2000"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US" sz="2000">
              <a:cs typeface="Calibri"/>
            </a:endParaRPr>
          </a:p>
        </p:txBody>
      </p:sp>
      <p:pic>
        <p:nvPicPr>
          <p:cNvPr id="10" name="Content Placeholder 9" descr="A diagram of a diagram&#10;&#10;Description automatically generated">
            <a:extLst>
              <a:ext uri="{FF2B5EF4-FFF2-40B4-BE49-F238E27FC236}">
                <a16:creationId xmlns:a16="http://schemas.microsoft.com/office/drawing/2014/main" id="{713F3C1D-74E8-20BE-3D8E-59DA552E1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5062" y="1480467"/>
            <a:ext cx="5237561" cy="4114800"/>
          </a:xfrm>
        </p:spPr>
      </p:pic>
    </p:spTree>
    <p:extLst>
      <p:ext uri="{BB962C8B-B14F-4D97-AF65-F5344CB8AC3E}">
        <p14:creationId xmlns:p14="http://schemas.microsoft.com/office/powerpoint/2010/main" val="3420575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7E7A3-4A32-7D87-2118-D686E151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Retro Results: Language Modelling</a:t>
            </a:r>
            <a:endParaRPr lang="zh-CN"/>
          </a:p>
        </p:txBody>
      </p:sp>
      <p:pic>
        <p:nvPicPr>
          <p:cNvPr id="7" name="内容占位符 6" descr="图表, 漏斗图&#10;&#10;已自动生成说明">
            <a:extLst>
              <a:ext uri="{FF2B5EF4-FFF2-40B4-BE49-F238E27FC236}">
                <a16:creationId xmlns:a16="http://schemas.microsoft.com/office/drawing/2014/main" id="{B2E92106-A7E7-9A51-3823-483FC9CF1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40198"/>
            <a:ext cx="10515600" cy="2928395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C43FD0-75C1-26AA-6791-3B0C2C04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BB3479-9CBE-C467-1591-387DA6AF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77532A-4BD7-4797-7B9F-3998397E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27</a:t>
            </a:fld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BDFC4B-C506-A75B-8401-176EE5A0010A}"/>
              </a:ext>
            </a:extLst>
          </p:cNvPr>
          <p:cNvSpPr txBox="1"/>
          <p:nvPr/>
        </p:nvSpPr>
        <p:spPr>
          <a:xfrm>
            <a:off x="683078" y="4721678"/>
            <a:ext cx="1051832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altLang="zh-CN" sz="2000">
                <a:cs typeface="Calibri"/>
              </a:rPr>
              <a:t>The performance gain of Retro is comparable to multiplying the parameteric model size by ∼ 10×</a:t>
            </a:r>
          </a:p>
          <a:p>
            <a:pPr marL="285750" indent="-285750">
              <a:buFont typeface="Calibri"/>
              <a:buChar char="-"/>
            </a:pPr>
            <a:r>
              <a:rPr lang="en-US" altLang="zh-CN" sz="2000">
                <a:ea typeface="等线"/>
                <a:cs typeface="Calibri"/>
              </a:rPr>
              <a:t>The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gain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increases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with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the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size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of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the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retrieval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database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(middle)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and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the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number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of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>
                <a:ea typeface="等线"/>
                <a:cs typeface="Calibri"/>
              </a:rPr>
              <a:t>retrieved</a:t>
            </a:r>
            <a:r>
              <a:rPr lang="zh-CN" altLang="en-US" sz="2000">
                <a:ea typeface="等线"/>
                <a:cs typeface="Calibri"/>
              </a:rPr>
              <a:t> </a:t>
            </a:r>
            <a:r>
              <a:rPr lang="en-US" altLang="zh-CN" sz="2000" err="1">
                <a:ea typeface="等线"/>
                <a:cs typeface="Calibri"/>
              </a:rPr>
              <a:t>neighbours</a:t>
            </a:r>
            <a:endParaRPr lang="zh-CN" altLang="en-US" sz="2000" err="1">
              <a:ea typeface="等线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zh-CN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2094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7C034C-03F0-6B61-5996-5DCD49F8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Retro Results: Question Answering</a:t>
            </a:r>
            <a:endParaRPr lang="zh-CN" altLang="en-US"/>
          </a:p>
        </p:txBody>
      </p:sp>
      <p:pic>
        <p:nvPicPr>
          <p:cNvPr id="7" name="内容占位符 6" descr="文本&#10;&#10;已自动生成说明">
            <a:extLst>
              <a:ext uri="{FF2B5EF4-FFF2-40B4-BE49-F238E27FC236}">
                <a16:creationId xmlns:a16="http://schemas.microsoft.com/office/drawing/2014/main" id="{466C134E-2AC9-ACAD-00DE-2FE306791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369" y="1034106"/>
            <a:ext cx="9629775" cy="401955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1405C-BAB8-4275-ED58-C7A77A22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FE8330-9C3B-CF1B-2D63-D0182CDE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692A80-8A00-2013-2918-EDD3579F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28</a:t>
            </a:fld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860141-FC79-A988-CE90-AF73DC3643D8}"/>
              </a:ext>
            </a:extLst>
          </p:cNvPr>
          <p:cNvSpPr txBox="1"/>
          <p:nvPr/>
        </p:nvSpPr>
        <p:spPr>
          <a:xfrm>
            <a:off x="1053193" y="5004707"/>
            <a:ext cx="10082892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altLang="zh-CN" sz="2000">
                <a:ea typeface="等线"/>
                <a:cs typeface="Calibri"/>
              </a:rPr>
              <a:t>The performance of Retro </a:t>
            </a:r>
            <a:r>
              <a:rPr lang="en-US" sz="2000">
                <a:ea typeface="等线"/>
                <a:cs typeface="Calibri"/>
              </a:rPr>
              <a:t>is competitive with previous approaches such as Realm, RAG and DPR, but underperforms the more recent </a:t>
            </a:r>
            <a:r>
              <a:rPr lang="en-US" sz="2000" err="1">
                <a:ea typeface="等线"/>
                <a:cs typeface="Calibri"/>
              </a:rPr>
              <a:t>FiD</a:t>
            </a:r>
            <a:r>
              <a:rPr lang="en-US" sz="2000">
                <a:ea typeface="等线"/>
                <a:cs typeface="Calibri"/>
              </a:rPr>
              <a:t>.</a:t>
            </a:r>
          </a:p>
          <a:p>
            <a:pPr marL="285750" indent="-285750">
              <a:buFont typeface="Calibri"/>
              <a:buChar char="-"/>
            </a:pPr>
            <a:endParaRPr lang="zh-CN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288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B73D-159C-8B31-AC1F-D9C85ECF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3D2F-D19B-9030-865E-B2B83921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1080792" cy="49163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Pre-training language models with the help of Retrieval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REALM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RETRO</a:t>
            </a:r>
          </a:p>
          <a:p>
            <a:r>
              <a:rPr lang="en-US">
                <a:cs typeface="Calibri"/>
              </a:rPr>
              <a:t>Jointly fine-tuning a retriever and language model for downstream task</a:t>
            </a:r>
          </a:p>
          <a:p>
            <a:pPr lvl="1"/>
            <a:r>
              <a:rPr lang="en-US" b="1">
                <a:latin typeface="Calibri"/>
                <a:cs typeface="Calibri"/>
              </a:rPr>
              <a:t>RAG for Knowledge-Intensive NLP Tasks</a:t>
            </a:r>
          </a:p>
          <a:p>
            <a:pPr lvl="1"/>
            <a:r>
              <a:rPr lang="en-US">
                <a:cs typeface="Calibri"/>
              </a:rPr>
              <a:t>REPLUG</a:t>
            </a:r>
          </a:p>
          <a:p>
            <a:r>
              <a:rPr lang="en-US">
                <a:cs typeface="Calibri"/>
              </a:rPr>
              <a:t>More comprehensive Interaction between language model and retriever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Self-RAG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6965E-6FA1-C7AB-8094-3B250E3D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BC00-BDB7-599D-805E-7E6B37D4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39B6-87B2-59EC-4B88-7F8AA17A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55A3-12C7-F7E7-3F3E-23A5DB2A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What is RAG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CE45-F107-6923-AA19-F42EEA2E3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Memorize World Knowledge in Model Parameters VS Store World Knowledge in an External Database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F7E00-E655-D468-D198-908485D5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6496-AD31-1350-9903-2588296C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EBDEB-2F88-82C2-51CA-D851E2DD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A136A-86C5-C84C-1E39-2B3D4B29C53C}"/>
              </a:ext>
            </a:extLst>
          </p:cNvPr>
          <p:cNvSpPr/>
          <p:nvPr/>
        </p:nvSpPr>
        <p:spPr>
          <a:xfrm>
            <a:off x="1594649" y="3068186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60DB5-368C-2023-AAE8-225E7CA27CCF}"/>
              </a:ext>
            </a:extLst>
          </p:cNvPr>
          <p:cNvSpPr txBox="1"/>
          <p:nvPr/>
        </p:nvSpPr>
        <p:spPr>
          <a:xfrm>
            <a:off x="1725854" y="4985802"/>
            <a:ext cx="27199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World Knowledge (Corpus)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E4C390-74BD-4F14-C621-AF848D41530E}"/>
              </a:ext>
            </a:extLst>
          </p:cNvPr>
          <p:cNvSpPr/>
          <p:nvPr/>
        </p:nvSpPr>
        <p:spPr>
          <a:xfrm>
            <a:off x="7599814" y="3088371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DEDBA-3FF4-83E6-23CA-AD59832F9D6B}"/>
              </a:ext>
            </a:extLst>
          </p:cNvPr>
          <p:cNvSpPr txBox="1"/>
          <p:nvPr/>
        </p:nvSpPr>
        <p:spPr>
          <a:xfrm>
            <a:off x="5535855" y="5303722"/>
            <a:ext cx="27199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World Knowledge (Corpus)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36EC07-04B5-6329-A243-AD70F81577FF}"/>
              </a:ext>
            </a:extLst>
          </p:cNvPr>
          <p:cNvSpPr/>
          <p:nvPr/>
        </p:nvSpPr>
        <p:spPr>
          <a:xfrm>
            <a:off x="8417322" y="5051403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5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2374-6218-B3A1-3B3E-4C91E5F3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RAG for Knowledge-Intensive NLP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0CA72-E495-3821-D301-DA05153D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Full Paper Title:</a:t>
            </a:r>
            <a:r>
              <a:rPr lang="en-US"/>
              <a:t> Retrieval-Augmented Generation for Knowledge-Intensive NLP Tasks</a:t>
            </a:r>
          </a:p>
          <a:p>
            <a:r>
              <a:rPr lang="en-US" b="1"/>
              <a:t>Authors:</a:t>
            </a:r>
            <a:r>
              <a:rPr lang="en-US"/>
              <a:t> Lewis et al. (FAIR, NYU, University College London)</a:t>
            </a:r>
          </a:p>
          <a:p>
            <a:r>
              <a:rPr lang="en-US" b="1"/>
              <a:t>Publication:</a:t>
            </a:r>
            <a:r>
              <a:rPr lang="en-US"/>
              <a:t> </a:t>
            </a:r>
            <a:r>
              <a:rPr lang="en-US" err="1"/>
              <a:t>NeurIPS</a:t>
            </a:r>
            <a:r>
              <a:rPr lang="en-US"/>
              <a:t> 2020</a:t>
            </a:r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Link: </a:t>
            </a:r>
            <a:r>
              <a:rPr lang="en-US">
                <a:cs typeface="Calibri"/>
                <a:hlinkClick r:id="rId2"/>
              </a:rPr>
              <a:t>https://arxiv.org/abs/2005.11401</a:t>
            </a: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D3B8A-96F3-3979-4670-B528865C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6AB95-56E1-CA89-69E0-27955E8A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7FC14-6D25-59EE-56BE-BC875979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9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11B4-F8F0-3752-C0E5-8CE4A4C6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7D030D-D560-9C56-3340-B7DBB7C43A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370573"/>
              </p:ext>
            </p:extLst>
          </p:nvPr>
        </p:nvGraphicFramePr>
        <p:xfrm>
          <a:off x="838200" y="1260475"/>
          <a:ext cx="10515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685">
                  <a:extLst>
                    <a:ext uri="{9D8B030D-6E8A-4147-A177-3AD203B41FA5}">
                      <a16:colId xmlns:a16="http://schemas.microsoft.com/office/drawing/2014/main" val="1111859294"/>
                    </a:ext>
                  </a:extLst>
                </a:gridCol>
                <a:gridCol w="6298915">
                  <a:extLst>
                    <a:ext uri="{9D8B030D-6E8A-4147-A177-3AD203B41FA5}">
                      <a16:colId xmlns:a16="http://schemas.microsoft.com/office/drawing/2014/main" val="240554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76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Knowledge-intensive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Tasks that require external knowledge to answer</a:t>
                      </a:r>
                    </a:p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0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Parametric memory</a:t>
                      </a:r>
                    </a:p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Pre-trained model knowledge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(i.e., model weights)</a:t>
                      </a:r>
                    </a:p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86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Non-parametric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External knowledge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(e.g., retrieval systems)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0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Hybrid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Parametric + non-parametric</a:t>
                      </a:r>
                    </a:p>
                    <a:p>
                      <a:r>
                        <a:rPr lang="en-US" sz="2400"/>
                        <a:t>(e.g., REALM)</a:t>
                      </a:r>
                    </a:p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15825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05241-D831-D24D-8743-3F373F18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AC9AA-1AD1-8EED-6CFE-23FD173E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197C-0783-F3C7-DA0C-F7C0ED43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08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65DC-6717-4EBE-8B29-0A6DDC09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Hybrid Approach for seq2seq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6F31-766C-8BB2-66E3-A23F64882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Parametric:</a:t>
            </a:r>
            <a:endParaRPr lang="en-US"/>
          </a:p>
          <a:p>
            <a:pPr lvl="1"/>
            <a:r>
              <a:rPr lang="en-US"/>
              <a:t>Difficult to </a:t>
            </a:r>
            <a:r>
              <a:rPr lang="en-US">
                <a:solidFill>
                  <a:srgbClr val="FF0000"/>
                </a:solidFill>
              </a:rPr>
              <a:t>update or expand</a:t>
            </a:r>
          </a:p>
          <a:p>
            <a:pPr lvl="1"/>
            <a:r>
              <a:rPr lang="en-US"/>
              <a:t>Cannot </a:t>
            </a:r>
            <a:r>
              <a:rPr lang="en-US">
                <a:solidFill>
                  <a:srgbClr val="FF0000"/>
                </a:solidFill>
              </a:rPr>
              <a:t>inspect</a:t>
            </a:r>
            <a:r>
              <a:rPr lang="en-US"/>
              <a:t> or explain knowledge</a:t>
            </a:r>
          </a:p>
          <a:p>
            <a:pPr lvl="1"/>
            <a:r>
              <a:rPr lang="en-US"/>
              <a:t>May produce </a:t>
            </a:r>
            <a:r>
              <a:rPr lang="en-US">
                <a:solidFill>
                  <a:srgbClr val="FF0000"/>
                </a:solidFill>
              </a:rPr>
              <a:t>hallucinations</a:t>
            </a:r>
          </a:p>
          <a:p>
            <a:r>
              <a:rPr lang="en-US" b="1"/>
              <a:t>Non-parametric:</a:t>
            </a:r>
            <a:endParaRPr lang="en-US"/>
          </a:p>
          <a:p>
            <a:pPr lvl="1"/>
            <a:r>
              <a:rPr lang="en-US"/>
              <a:t>Easy to </a:t>
            </a:r>
            <a:r>
              <a:rPr lang="en-US">
                <a:solidFill>
                  <a:schemeClr val="accent6"/>
                </a:solidFill>
              </a:rPr>
              <a:t>update or expand</a:t>
            </a:r>
          </a:p>
          <a:p>
            <a:pPr lvl="1"/>
            <a:r>
              <a:rPr lang="en-US"/>
              <a:t>We can </a:t>
            </a:r>
            <a:r>
              <a:rPr lang="en-US">
                <a:solidFill>
                  <a:schemeClr val="accent6"/>
                </a:solidFill>
              </a:rPr>
              <a:t>inspect directly</a:t>
            </a:r>
          </a:p>
          <a:p>
            <a:r>
              <a:rPr lang="en-US" b="1"/>
              <a:t>Hybrid:</a:t>
            </a:r>
            <a:endParaRPr lang="en-US"/>
          </a:p>
          <a:p>
            <a:pPr lvl="1"/>
            <a:r>
              <a:rPr lang="en-US"/>
              <a:t>Only explored open-domain extractive QA</a:t>
            </a:r>
          </a:p>
          <a:p>
            <a:pPr lvl="1"/>
            <a:r>
              <a:rPr lang="en-US"/>
              <a:t>Not yet adapted for seq2seq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506EE-332D-45B7-4517-5D29A8BD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66FEE-F781-DB00-C1B3-8007F003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23B3F-C5D2-AF1A-2933-64CC051A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18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64A3-7E3C-5891-945F-6DD250E2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RAG for seq2seq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89CA6-9D1D-1D0B-7B56-5F965C254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Goal: </a:t>
            </a:r>
            <a:r>
              <a:rPr lang="en-US"/>
              <a:t>Adapt hybrid methodology for seq2seq models</a:t>
            </a:r>
          </a:p>
          <a:p>
            <a:r>
              <a:rPr lang="en-US" b="1"/>
              <a:t>How: </a:t>
            </a:r>
            <a:r>
              <a:rPr lang="en-US"/>
              <a:t>A fine-tuning strategy named </a:t>
            </a:r>
            <a:r>
              <a:rPr lang="en-US" i="1">
                <a:solidFill>
                  <a:schemeClr val="accent1"/>
                </a:solidFill>
              </a:rPr>
              <a:t>retrieval-augmented generation</a:t>
            </a:r>
            <a:r>
              <a:rPr lang="en-US">
                <a:solidFill>
                  <a:schemeClr val="accent1"/>
                </a:solidFill>
              </a:rPr>
              <a:t> (RAG)</a:t>
            </a:r>
          </a:p>
          <a:p>
            <a:r>
              <a:rPr lang="en-US" b="1"/>
              <a:t>Architecture: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Pretrained seq2seq transformer: BART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Pretrained neural retriever: Dense Passage Retriever (DPR)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Dense vector index of Wikipedia</a:t>
            </a:r>
          </a:p>
          <a:p>
            <a:r>
              <a:rPr lang="en-US" b="1"/>
              <a:t>Assume: </a:t>
            </a:r>
            <a:r>
              <a:rPr lang="en-US"/>
              <a:t>Models already have trained ability to access knowledge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A978-1487-3FBB-559A-C7752F49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3C306-1103-21E4-096E-302DD09A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2C212-ADE8-12C8-85DE-D6924899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8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AB93-DAA6-CC60-E07B-259427F9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RAG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619DEC-4D69-D079-68E8-8329496D4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/>
                  <a:t>Idea: </a:t>
                </a:r>
                <a:r>
                  <a:rPr lang="en-US"/>
                  <a:t>Combine </a:t>
                </a:r>
                <a:r>
                  <a:rPr lang="en-US" b="1">
                    <a:solidFill>
                      <a:schemeClr val="accent1"/>
                    </a:solidFill>
                  </a:rPr>
                  <a:t>retriever</a:t>
                </a:r>
                <a:r>
                  <a:rPr lang="en-US"/>
                  <a:t> (nonparametric) and </a:t>
                </a:r>
                <a:r>
                  <a:rPr lang="en-US" b="1">
                    <a:solidFill>
                      <a:schemeClr val="accent1"/>
                    </a:solidFill>
                  </a:rPr>
                  <a:t>generator</a:t>
                </a:r>
                <a:r>
                  <a:rPr lang="en-US"/>
                  <a:t> (parametric)</a:t>
                </a:r>
              </a:p>
              <a:p>
                <a:endParaRPr lang="en-US" b="1"/>
              </a:p>
              <a:p>
                <a:r>
                  <a:rPr lang="en-US" b="1"/>
                  <a:t>Retriever: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CA" b="0"/>
              </a:p>
              <a:p>
                <a:pPr lvl="1"/>
                <a:r>
                  <a:rPr lang="en-US"/>
                  <a:t>Gives (top</a:t>
                </a:r>
                <a:r>
                  <a:rPr lang="en-CA"/>
                  <a:t>-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truncated) distribution over text passages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/>
                  <a:t>, given query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  <a:p>
                <a:r>
                  <a:rPr lang="en-US" b="1"/>
                  <a:t>Generator:</a:t>
                </a:r>
                <a14:m>
                  <m:oMath xmlns:m="http://schemas.openxmlformats.org/officeDocument/2006/math">
                    <m:r>
                      <a:rPr lang="en-CA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pPr lvl="1"/>
                <a:r>
                  <a:rPr lang="en-US"/>
                  <a:t>Gives next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given previous tokens, query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retrieved passage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619DEC-4D69-D079-68E8-8329496D4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5DFE6-038B-6E96-7325-96E56A94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DA7D-8868-72C8-44EB-B28D402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7E8C7-2691-2501-8884-267A5841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6B4A01-8CB4-0E05-7679-525E30044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RAG-Sequence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4F90-6E22-0125-C9DC-2C39A63DDE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Use </a:t>
            </a:r>
            <a:r>
              <a:rPr lang="en-US" b="1">
                <a:solidFill>
                  <a:schemeClr val="accent1"/>
                </a:solidFill>
              </a:rPr>
              <a:t>one</a:t>
            </a:r>
            <a:r>
              <a:rPr lang="en-US"/>
              <a:t> retrieved document to generate </a:t>
            </a:r>
            <a:r>
              <a:rPr lang="en-US" b="1">
                <a:solidFill>
                  <a:schemeClr val="accent1"/>
                </a:solidFill>
              </a:rPr>
              <a:t>entire</a:t>
            </a:r>
            <a:r>
              <a:rPr lang="en-US"/>
              <a:t> sequence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B9B95-3782-3508-61BE-6338B82E2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RAG-Token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C5485C-C7EA-77A2-5D2E-9BE92A824B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Use </a:t>
            </a:r>
            <a:r>
              <a:rPr lang="en-US" b="1">
                <a:solidFill>
                  <a:schemeClr val="accent1"/>
                </a:solidFill>
              </a:rPr>
              <a:t>different</a:t>
            </a:r>
            <a:r>
              <a:rPr lang="en-US"/>
              <a:t> document to generate </a:t>
            </a:r>
            <a:r>
              <a:rPr lang="en-US" b="1">
                <a:solidFill>
                  <a:schemeClr val="accent1"/>
                </a:solidFill>
              </a:rPr>
              <a:t>each token </a:t>
            </a:r>
            <a:r>
              <a:rPr lang="en-US"/>
              <a:t>in sequence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880ACE-61B6-F6B0-4EFC-BDD7A14C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D33B-FEF6-E34F-9240-CA7C515C6240}" type="datetime1">
              <a:rPr lang="en-CA" smtClean="0"/>
              <a:t>2024-03-31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9F4D5C-5FC0-4E68-CB25-A4024460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488E8C-592A-E04E-0522-8C30E4BC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35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2EA81ED-BDE6-DB5C-BFEC-8548B8D1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Two Types of RAG Models</a:t>
            </a:r>
            <a:endParaRPr lang="en-US"/>
          </a:p>
        </p:txBody>
      </p:sp>
      <p:pic>
        <p:nvPicPr>
          <p:cNvPr id="11" name="Graphic 10" descr="Document with solid fill">
            <a:extLst>
              <a:ext uri="{FF2B5EF4-FFF2-40B4-BE49-F238E27FC236}">
                <a16:creationId xmlns:a16="http://schemas.microsoft.com/office/drawing/2014/main" id="{1E94EAFA-CB48-DA36-92D3-EDF4355CD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612" y="3433972"/>
            <a:ext cx="914400" cy="914400"/>
          </a:xfrm>
          <a:prstGeom prst="rect">
            <a:avLst/>
          </a:prstGeom>
        </p:spPr>
      </p:pic>
      <p:pic>
        <p:nvPicPr>
          <p:cNvPr id="13" name="Graphic 12" descr="Chat bubble with solid fill">
            <a:extLst>
              <a:ext uri="{FF2B5EF4-FFF2-40B4-BE49-F238E27FC236}">
                <a16:creationId xmlns:a16="http://schemas.microsoft.com/office/drawing/2014/main" id="{4A44B045-D988-701F-4BDE-B470DFCC4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612" y="4726064"/>
            <a:ext cx="914400" cy="914400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2E1F2952-46ED-C1AE-A76F-87F64E1DF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5637" y="4726064"/>
            <a:ext cx="914400" cy="914400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1B910C0C-F6BF-2F62-0B20-75FC5D1DF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4662" y="4726064"/>
            <a:ext cx="914400" cy="914400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ABF035A5-C3E5-D594-F30B-351FB1342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3687" y="4726064"/>
            <a:ext cx="914400" cy="914400"/>
          </a:xfrm>
          <a:prstGeom prst="rect">
            <a:avLst/>
          </a:prstGeom>
        </p:spPr>
      </p:pic>
      <p:pic>
        <p:nvPicPr>
          <p:cNvPr id="17" name="Graphic 16" descr="Document with solid fill">
            <a:extLst>
              <a:ext uri="{FF2B5EF4-FFF2-40B4-BE49-F238E27FC236}">
                <a16:creationId xmlns:a16="http://schemas.microsoft.com/office/drawing/2014/main" id="{2FC4991B-20A5-0001-D061-CBDB8CDF3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2200" y="3433972"/>
            <a:ext cx="914400" cy="914400"/>
          </a:xfrm>
          <a:prstGeom prst="rect">
            <a:avLst/>
          </a:prstGeom>
        </p:spPr>
      </p:pic>
      <p:pic>
        <p:nvPicPr>
          <p:cNvPr id="18" name="Graphic 17" descr="Chat bubble with solid fill">
            <a:extLst>
              <a:ext uri="{FF2B5EF4-FFF2-40B4-BE49-F238E27FC236}">
                <a16:creationId xmlns:a16="http://schemas.microsoft.com/office/drawing/2014/main" id="{B7084404-5443-B479-8536-85050D976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2200" y="4726064"/>
            <a:ext cx="914400" cy="914400"/>
          </a:xfrm>
          <a:prstGeom prst="rect">
            <a:avLst/>
          </a:prstGeom>
        </p:spPr>
      </p:pic>
      <p:pic>
        <p:nvPicPr>
          <p:cNvPr id="19" name="Graphic 18" descr="Chat bubble with solid fill">
            <a:extLst>
              <a:ext uri="{FF2B5EF4-FFF2-40B4-BE49-F238E27FC236}">
                <a16:creationId xmlns:a16="http://schemas.microsoft.com/office/drawing/2014/main" id="{46EDBB64-639B-3CBF-8EC4-2EB200C46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1225" y="4726064"/>
            <a:ext cx="914400" cy="914400"/>
          </a:xfrm>
          <a:prstGeom prst="rect">
            <a:avLst/>
          </a:prstGeom>
        </p:spPr>
      </p:pic>
      <p:pic>
        <p:nvPicPr>
          <p:cNvPr id="20" name="Graphic 19" descr="Chat bubble with solid fill">
            <a:extLst>
              <a:ext uri="{FF2B5EF4-FFF2-40B4-BE49-F238E27FC236}">
                <a16:creationId xmlns:a16="http://schemas.microsoft.com/office/drawing/2014/main" id="{23877BF2-3219-5DCC-AF8E-C0CB0717E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0250" y="4726064"/>
            <a:ext cx="914400" cy="914400"/>
          </a:xfrm>
          <a:prstGeom prst="rect">
            <a:avLst/>
          </a:prstGeom>
        </p:spPr>
      </p:pic>
      <p:pic>
        <p:nvPicPr>
          <p:cNvPr id="21" name="Graphic 20" descr="Chat bubble with solid fill">
            <a:extLst>
              <a:ext uri="{FF2B5EF4-FFF2-40B4-BE49-F238E27FC236}">
                <a16:creationId xmlns:a16="http://schemas.microsoft.com/office/drawing/2014/main" id="{084D6ED1-7D3B-E533-0C80-00E09D852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9275" y="4726064"/>
            <a:ext cx="914400" cy="914400"/>
          </a:xfrm>
          <a:prstGeom prst="rect">
            <a:avLst/>
          </a:prstGeom>
        </p:spPr>
      </p:pic>
      <p:pic>
        <p:nvPicPr>
          <p:cNvPr id="22" name="Graphic 21" descr="Document with solid fill">
            <a:extLst>
              <a:ext uri="{FF2B5EF4-FFF2-40B4-BE49-F238E27FC236}">
                <a16:creationId xmlns:a16="http://schemas.microsoft.com/office/drawing/2014/main" id="{9B46B967-E51D-083B-8EC0-CBF2FF7BD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1225" y="3433972"/>
            <a:ext cx="914400" cy="914400"/>
          </a:xfrm>
          <a:prstGeom prst="rect">
            <a:avLst/>
          </a:prstGeom>
        </p:spPr>
      </p:pic>
      <p:pic>
        <p:nvPicPr>
          <p:cNvPr id="23" name="Graphic 22" descr="Document with solid fill">
            <a:extLst>
              <a:ext uri="{FF2B5EF4-FFF2-40B4-BE49-F238E27FC236}">
                <a16:creationId xmlns:a16="http://schemas.microsoft.com/office/drawing/2014/main" id="{CE08E1E2-DD3D-7B08-7830-A4FF1BB34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6594" y="3429000"/>
            <a:ext cx="914400" cy="914400"/>
          </a:xfrm>
          <a:prstGeom prst="rect">
            <a:avLst/>
          </a:prstGeom>
        </p:spPr>
      </p:pic>
      <p:pic>
        <p:nvPicPr>
          <p:cNvPr id="24" name="Graphic 23" descr="Document with solid fill">
            <a:extLst>
              <a:ext uri="{FF2B5EF4-FFF2-40B4-BE49-F238E27FC236}">
                <a16:creationId xmlns:a16="http://schemas.microsoft.com/office/drawing/2014/main" id="{B186CFFD-54A6-874A-5126-2577775DC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9275" y="3429000"/>
            <a:ext cx="914400" cy="91440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4015AF7-51C4-A432-E267-69742F40B79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293812" y="4348372"/>
            <a:ext cx="0" cy="480342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CB0EAD7-7A7C-3207-C0D6-340423990184}"/>
              </a:ext>
            </a:extLst>
          </p:cNvPr>
          <p:cNvCxnSpPr>
            <a:cxnSpLocks/>
          </p:cNvCxnSpPr>
          <p:nvPr/>
        </p:nvCxnSpPr>
        <p:spPr>
          <a:xfrm>
            <a:off x="6624000" y="4348372"/>
            <a:ext cx="0" cy="480342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00C3709-3AFD-74DC-E489-1ECC48C6D728}"/>
              </a:ext>
            </a:extLst>
          </p:cNvPr>
          <p:cNvCxnSpPr>
            <a:cxnSpLocks/>
          </p:cNvCxnSpPr>
          <p:nvPr/>
        </p:nvCxnSpPr>
        <p:spPr>
          <a:xfrm>
            <a:off x="7713025" y="4348372"/>
            <a:ext cx="0" cy="480342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6525D2-4E25-8B03-ABE7-23B0A2E6A2BA}"/>
              </a:ext>
            </a:extLst>
          </p:cNvPr>
          <p:cNvCxnSpPr>
            <a:cxnSpLocks/>
          </p:cNvCxnSpPr>
          <p:nvPr/>
        </p:nvCxnSpPr>
        <p:spPr>
          <a:xfrm>
            <a:off x="8781965" y="4348372"/>
            <a:ext cx="0" cy="480342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8625B26-74F1-0A8E-8EF8-44AAB9CD7BCB}"/>
              </a:ext>
            </a:extLst>
          </p:cNvPr>
          <p:cNvCxnSpPr>
            <a:cxnSpLocks/>
          </p:cNvCxnSpPr>
          <p:nvPr/>
        </p:nvCxnSpPr>
        <p:spPr>
          <a:xfrm>
            <a:off x="9914548" y="4348372"/>
            <a:ext cx="0" cy="480342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FC3D4A-B102-3442-AA8B-7C883F52493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293812" y="4348372"/>
            <a:ext cx="1119606" cy="480342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185F38-6E64-F565-EAA4-81FBA42D4156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293812" y="4348372"/>
            <a:ext cx="2185160" cy="480342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8C90415-0E91-4F5E-FD95-4C30AEEA3008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293812" y="4348372"/>
            <a:ext cx="3250714" cy="480342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5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EE13-5892-CD28-B133-004B6A17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9CEDC-B911-586F-6D48-8751FD96B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𝑅𝐴𝐺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𝑆𝑒𝑞𝑢𝑒𝑛𝑐𝑒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𝑡𝑜𝑝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nary>
                          <m:naryPr>
                            <m:chr m:val="∏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/>
              </a:p>
              <a:p>
                <a:pPr marL="914400" lvl="1" indent="-457200">
                  <a:buFont typeface="+mj-lt"/>
                  <a:buAutoNum type="arabicPeriod"/>
                </a:pPr>
                <a:endParaRPr lang="en-US"/>
              </a:p>
              <a:p>
                <a:pPr lvl="1"/>
                <a:r>
                  <a:rPr lang="en-US"/>
                  <a:t>Marginalized over each</a:t>
                </a:r>
                <a:r>
                  <a:rPr lang="en-US">
                    <a:latin typeface="+mn-lt"/>
                  </a:rPr>
                  <a:t> top</a:t>
                </a:r>
                <a:r>
                  <a:rPr lang="en-CA">
                    <a:latin typeface="+mn-lt"/>
                  </a:rPr>
                  <a:t>-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latin typeface="+mn-lt"/>
                  </a:rPr>
                  <a:t> document…</a:t>
                </a:r>
              </a:p>
              <a:p>
                <a:pPr lvl="1"/>
                <a:r>
                  <a:rPr lang="en-US">
                    <a:latin typeface="+mn-lt"/>
                  </a:rPr>
                  <a:t>Generate probability for </a:t>
                </a:r>
                <a:r>
                  <a:rPr lang="en-US">
                    <a:solidFill>
                      <a:schemeClr val="accent1"/>
                    </a:solidFill>
                    <a:latin typeface="+mn-lt"/>
                  </a:rPr>
                  <a:t>entire output sequence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/>
              </a:p>
              <a:p>
                <a:pPr marL="914400" lvl="1" indent="-457200">
                  <a:buFont typeface="+mj-lt"/>
                  <a:buAutoNum type="arabicPeriod"/>
                </a:pPr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𝑅𝐴𝐺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𝑇𝑜𝑘𝑒𝑛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𝑡𝑜𝑝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/>
              </a:p>
              <a:p>
                <a:pPr marL="914400" lvl="1" indent="-457200">
                  <a:buFont typeface="+mj-lt"/>
                  <a:buAutoNum type="arabicPeriod"/>
                </a:pPr>
                <a:endParaRPr lang="en-CA">
                  <a:latin typeface="+mn-lt"/>
                </a:endParaRPr>
              </a:p>
              <a:p>
                <a:pPr lvl="1"/>
                <a:r>
                  <a:rPr lang="en-CA">
                    <a:latin typeface="+mn-lt"/>
                  </a:rPr>
                  <a:t>For each token…</a:t>
                </a:r>
              </a:p>
              <a:p>
                <a:pPr lvl="1"/>
                <a:r>
                  <a:rPr lang="en-CA"/>
                  <a:t>Marginalized over each </a:t>
                </a:r>
                <a:r>
                  <a:rPr lang="en-US"/>
                  <a:t>each</a:t>
                </a:r>
                <a:r>
                  <a:rPr lang="en-US">
                    <a:latin typeface="+mn-lt"/>
                  </a:rPr>
                  <a:t> top</a:t>
                </a:r>
                <a:r>
                  <a:rPr lang="en-CA">
                    <a:latin typeface="+mn-lt"/>
                  </a:rPr>
                  <a:t>-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latin typeface="+mn-lt"/>
                  </a:rPr>
                  <a:t> document…</a:t>
                </a:r>
              </a:p>
              <a:p>
                <a:pPr lvl="1"/>
                <a:r>
                  <a:rPr lang="en-US">
                    <a:latin typeface="+mn-lt"/>
                  </a:rPr>
                  <a:t>Generate distribution for </a:t>
                </a:r>
                <a:r>
                  <a:rPr lang="en-US">
                    <a:solidFill>
                      <a:schemeClr val="accent1"/>
                    </a:solidFill>
                    <a:latin typeface="+mn-lt"/>
                  </a:rPr>
                  <a:t>next output token</a:t>
                </a:r>
                <a:endParaRPr lang="en-US">
                  <a:solidFill>
                    <a:schemeClr val="accent1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9CEDC-B911-586F-6D48-8751FD96B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b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30CAC-52A2-4E53-A798-594A0599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ECCE-4C0F-F164-A903-C7CD7AE1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B205-4A71-4904-0A52-B5542644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1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EE13-5892-CD28-B133-004B6A17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Implementation: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9CEDC-B911-586F-6D48-8751FD96B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Retriever:</a:t>
            </a:r>
          </a:p>
          <a:p>
            <a:pPr lvl="1"/>
            <a:r>
              <a:rPr lang="en-US"/>
              <a:t>Uses DPR, which uses BERT to encode query and document</a:t>
            </a:r>
          </a:p>
          <a:p>
            <a:pPr lvl="1"/>
            <a:r>
              <a:rPr lang="en-US"/>
              <a:t>Similarity between query and document is computed using MIPS</a:t>
            </a:r>
          </a:p>
          <a:p>
            <a:pPr lvl="1"/>
            <a:endParaRPr lang="en-US"/>
          </a:p>
          <a:p>
            <a:r>
              <a:rPr lang="en-US" b="1"/>
              <a:t>Generator:</a:t>
            </a:r>
          </a:p>
          <a:p>
            <a:pPr lvl="1"/>
            <a:r>
              <a:rPr lang="en-US"/>
              <a:t>Uses BART-large (400M parameters)</a:t>
            </a:r>
          </a:p>
          <a:p>
            <a:pPr lvl="1"/>
            <a:r>
              <a:rPr lang="en-US"/>
              <a:t>Input query and retrieved document are simply concatenated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30CAC-52A2-4E53-A798-594A0599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ECCE-4C0F-F164-A903-C7CD7AE1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B205-4A71-4904-0A52-B5542644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0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6964-97CE-18F7-855D-591A45FF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Implementation: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1C475-BCAB-184C-0D42-37F226648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/>
                  <a:t>Question:</a:t>
                </a:r>
                <a:r>
                  <a:rPr lang="en-US"/>
                  <a:t> How do we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lvl="1"/>
                <a:endParaRPr lang="en-US"/>
              </a:p>
              <a:p>
                <a:r>
                  <a:rPr lang="en-US" b="1"/>
                  <a:t>RAG-Token: </a:t>
                </a:r>
                <a:r>
                  <a:rPr lang="en-US"/>
                  <a:t>Plug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 into standard beam decoder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/>
              </a:p>
              <a:p>
                <a:r>
                  <a:rPr lang="en-US" b="1"/>
                  <a:t>RAG-Sequence: </a:t>
                </a:r>
                <a:r>
                  <a:rPr lang="en-US"/>
                  <a:t>Run beam search </a:t>
                </a:r>
                <a:r>
                  <a:rPr lang="en-US" i="1"/>
                  <a:t>for each </a:t>
                </a:r>
                <a:r>
                  <a:rPr lang="en-US"/>
                  <a:t>document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doesn’t break into per-token likelihood</a:t>
                </a:r>
              </a:p>
              <a:p>
                <a:pPr lvl="1"/>
                <a:r>
                  <a:rPr lang="en-US"/>
                  <a:t>Therefore, it cannot be solved using a single beam search</a:t>
                </a:r>
              </a:p>
              <a:p>
                <a:pPr lvl="1"/>
                <a:endParaRPr lang="en-CA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1C475-BCAB-184C-0D42-37F226648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2EBDB-D259-6A6A-3A00-480108BF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6F916-B3DC-02E4-6948-B229B86D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C40E-D5C4-5D55-BC8D-780858EB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8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50E4-75B6-37C5-628E-B8FE39EA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Implementation: Fine-Tuning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CAC2F-77B4-491D-E2F6-9F77744D74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/>
                  <a:t>Joint Fine-Tuning Update:</a:t>
                </a:r>
              </a:p>
              <a:p>
                <a:pPr lvl="1"/>
                <a:r>
                  <a:rPr lang="en-US" b="1"/>
                  <a:t>Update: </a:t>
                </a:r>
                <a:r>
                  <a:rPr lang="en-US"/>
                  <a:t>Retriever query encoder and generator</a:t>
                </a:r>
                <a:endParaRPr lang="en-US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b="1"/>
                  <a:t>Don’t Update: </a:t>
                </a:r>
                <a:r>
                  <a:rPr lang="en-US"/>
                  <a:t>Retriever document encoder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/>
                  <a:t>Expensive since document index must be periodically updated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/>
                  <a:t>Authors find it isn’t necessary for strong performance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/>
                  <a:t>Aside: REALM does this during pre-training</a:t>
                </a:r>
              </a:p>
              <a:p>
                <a:pPr lvl="1"/>
                <a:endParaRPr lang="en-US"/>
              </a:p>
              <a:p>
                <a:r>
                  <a:rPr lang="en-US" b="1"/>
                  <a:t>Fine-Tuning Data:</a:t>
                </a:r>
                <a:r>
                  <a:rPr lang="en-US"/>
                  <a:t> A collection of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r>
                  <a:rPr lang="en-US" b="1"/>
                  <a:t>Objective:</a:t>
                </a:r>
                <a:r>
                  <a:rPr lang="en-US"/>
                  <a:t>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/>
                  <a:t> using SGD (via Adam)</a:t>
                </a:r>
              </a:p>
              <a:p>
                <a:pPr marL="0" indent="0">
                  <a:buNone/>
                </a:pPr>
                <a:endParaRPr lang="en-US" b="1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CAC2F-77B4-491D-E2F6-9F77744D7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0C03C-2451-BF29-D8E4-0109A2EB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F68F6-689F-2841-EADB-D60BE661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DA445-A106-889E-4709-2DD07DBC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55A3-12C7-F7E7-3F3E-23A5DB2A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Why RAG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CE45-F107-6923-AA19-F42EEA2E3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Explainability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LLM's output comes from retrieved knowledge rather than its internal memory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Privacy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Use proprietary data as external knowledge rather than training data</a:t>
            </a:r>
          </a:p>
          <a:p>
            <a:r>
              <a:rPr lang="en-US">
                <a:cs typeface="Calibri"/>
              </a:rPr>
              <a:t>Decompose memorization and other capability in pre-training</a:t>
            </a:r>
            <a:endParaRPr lang="en-US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LLM can focus on the tasks other than memorization</a:t>
            </a:r>
            <a:endParaRPr lang="en-US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Small LLM + Retriever leads to better performance than solely Large LLM</a:t>
            </a: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F7E00-E655-D468-D198-908485D5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6496-AD31-1350-9903-2588296C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EBDEB-2F88-82C2-51CA-D851E2DD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11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87B3-135F-97FA-FB6F-95A828D2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Everything Together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BE908A-6EAA-A0E6-545F-FCEDF3BBF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4037"/>
            <a:ext cx="10515600" cy="301963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20AC3-6B34-9DDD-EB27-D5481795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76921-001D-4957-F778-D4A5E940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36A4D-2DB5-0B05-36F5-32EE6739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71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385F-DEB5-D544-1A32-E6ED46F7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Experiment: Non-Parametric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62CD48-6C6C-07F1-25CB-2A839A28E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/>
                  <a:t>Data:</a:t>
                </a:r>
              </a:p>
              <a:p>
                <a:pPr lvl="1"/>
                <a:r>
                  <a:rPr lang="en-US"/>
                  <a:t>Wikipedia dump from Dec 2018</a:t>
                </a:r>
              </a:p>
              <a:p>
                <a:pPr lvl="1"/>
                <a:r>
                  <a:rPr lang="en-US"/>
                  <a:t>21M Wikipedia chunks (size of 100-words)</a:t>
                </a:r>
              </a:p>
              <a:p>
                <a:r>
                  <a:rPr lang="en-US" b="1"/>
                  <a:t>Indexing:</a:t>
                </a:r>
              </a:p>
              <a:p>
                <a:pPr lvl="1"/>
                <a:r>
                  <a:rPr lang="en-US"/>
                  <a:t>Use document encoder (BERT) to compute embeddings</a:t>
                </a:r>
              </a:p>
              <a:p>
                <a:pPr lvl="1"/>
                <a:r>
                  <a:rPr lang="en-US"/>
                  <a:t>Embeddings put into MIPS index using FAISS</a:t>
                </a:r>
              </a:p>
              <a:p>
                <a:pPr lvl="1"/>
                <a:r>
                  <a:rPr lang="en-US" i="1"/>
                  <a:t>Hierarchical Navigable Small World </a:t>
                </a:r>
                <a:r>
                  <a:rPr lang="en-US"/>
                  <a:t>used for fast retrieval</a:t>
                </a:r>
              </a:p>
              <a:p>
                <a:r>
                  <a:rPr lang="en-US" b="1"/>
                  <a:t>Retrieval:</a:t>
                </a:r>
              </a:p>
              <a:p>
                <a:pPr lvl="1"/>
                <a:r>
                  <a:rPr lang="en-US"/>
                  <a:t>Training: Retrieve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5,10</m:t>
                        </m:r>
                      </m:e>
                    </m:d>
                  </m:oMath>
                </a14:m>
                <a:r>
                  <a:rPr lang="en-US"/>
                  <a:t> documents</a:t>
                </a:r>
              </a:p>
              <a:p>
                <a:pPr lvl="1"/>
                <a:r>
                  <a:rPr lang="en-US"/>
                  <a:t>Testing: Set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using “dev data”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62CD48-6C6C-07F1-25CB-2A839A28E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4E009-EACA-2B9C-94E0-3B1F6CCE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D4D6F-4054-1BEA-D093-DAD440A3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A295-CAAD-A3DA-A3EB-09E63760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80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A0DA-7429-C58C-3B5F-D3AB048A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Experiment: The 4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EE4DE-8002-2FEC-82E8-C11743B1D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Open-Domain Question Answering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Abstractive Question Answering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Jeopardy Question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Fact Verification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556F2-3BDF-7256-B7D8-229C2911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740FA-69CF-60E4-ABC7-19575668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93031-BCCD-34C7-AC21-C747F94A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5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E4C4A-168E-129F-F7DE-6DBF59260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0B98-30ED-CFD4-6AB1-5CFC3C91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1: Open-Domain QA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BA022-A414-4E13-A5A4-BFE18F1D11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/>
                  <a:t>Task: </a:t>
                </a:r>
                <a:r>
                  <a:rPr lang="en-US"/>
                  <a:t>Answering objective </a:t>
                </a:r>
                <a:r>
                  <a:rPr lang="en-US">
                    <a:solidFill>
                      <a:schemeClr val="accent1"/>
                    </a:solidFill>
                  </a:rPr>
                  <a:t>factual questions</a:t>
                </a:r>
              </a:p>
              <a:p>
                <a:r>
                  <a:rPr lang="en-US" b="1"/>
                  <a:t>Data: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/>
                  <a:t>Natural Questions (NQ)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err="1"/>
                  <a:t>TriviaQA</a:t>
                </a:r>
                <a:r>
                  <a:rPr lang="en-US"/>
                  <a:t> (TQA)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err="1"/>
                  <a:t>WebQuestions</a:t>
                </a:r>
                <a:r>
                  <a:rPr lang="en-US"/>
                  <a:t> (WQ)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err="1"/>
                  <a:t>CuratedTree</a:t>
                </a:r>
                <a:r>
                  <a:rPr lang="en-US"/>
                  <a:t> (CT)</a:t>
                </a:r>
              </a:p>
              <a:p>
                <a:r>
                  <a:rPr lang="en-US" b="1"/>
                  <a:t>Setup: </a:t>
                </a:r>
                <a:r>
                  <a:rPr lang="en-US"/>
                  <a:t>Fine-tune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= (question, answer) pairs</a:t>
                </a:r>
              </a:p>
              <a:p>
                <a:r>
                  <a:rPr lang="en-US" b="1"/>
                  <a:t>Baselines:</a:t>
                </a:r>
                <a:endParaRPr lang="en-US"/>
              </a:p>
              <a:p>
                <a:pPr lvl="1"/>
                <a:r>
                  <a:rPr lang="en-US"/>
                  <a:t>Open-Book Models: Has access to external knowledge</a:t>
                </a:r>
              </a:p>
              <a:p>
                <a:pPr lvl="1"/>
                <a:r>
                  <a:rPr lang="en-US"/>
                  <a:t>Closed-Book Models: No access to external knowledge</a:t>
                </a:r>
              </a:p>
              <a:p>
                <a:r>
                  <a:rPr lang="en-US" b="1"/>
                  <a:t>Metrics: </a:t>
                </a:r>
                <a:r>
                  <a:rPr lang="en-US"/>
                  <a:t>Exact Match (EM) score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BA022-A414-4E13-A5A4-BFE18F1D1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09"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DA29-A563-7C83-6752-C98EA644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DE411-9BDF-FA99-B4A6-A9F284B9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C63F-C1E6-AF77-E6B7-0B9613B0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8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9E794-0C94-247C-A2DD-D36F012611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/>
              <a:t>Why?</a:t>
            </a:r>
          </a:p>
          <a:p>
            <a:pPr lvl="1"/>
            <a:r>
              <a:rPr lang="en-US"/>
              <a:t>Can generate answers when answer not in documents</a:t>
            </a:r>
          </a:p>
          <a:p>
            <a:pPr lvl="1"/>
            <a:r>
              <a:rPr lang="en-US"/>
              <a:t>Even if answer isn’t in documents, they can provide other useful info</a:t>
            </a:r>
          </a:p>
          <a:p>
            <a:r>
              <a:rPr lang="en-US" b="1"/>
              <a:t>In general: </a:t>
            </a:r>
            <a:r>
              <a:rPr lang="en-US"/>
              <a:t>RAG combine benefits of open + closed book</a:t>
            </a:r>
          </a:p>
        </p:txBody>
      </p:sp>
      <p:pic>
        <p:nvPicPr>
          <p:cNvPr id="11" name="Content Placeholder 10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39EFB2EB-75AA-0F70-381E-AC53741AFF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94303"/>
            <a:ext cx="5181600" cy="24059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3FFC9-C1C7-4C52-8586-36108AA5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FEF-BC07-6945-8DF9-83389C94DF56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067F6-B60C-76CB-8713-38D2AE6D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62DC-AD69-B9A5-C5D4-E08971F0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34930A-37F7-BB20-AA7A-72146138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1: RAG Has Strong QA Performance</a:t>
            </a:r>
          </a:p>
        </p:txBody>
      </p:sp>
    </p:spTree>
    <p:extLst>
      <p:ext uri="{BB962C8B-B14F-4D97-AF65-F5344CB8AC3E}">
        <p14:creationId xmlns:p14="http://schemas.microsoft.com/office/powerpoint/2010/main" val="2977345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A8D8-DFD0-A012-B7E7-367D7DF8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2: Abstractive QA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5E05A-D7BB-17EA-A2A8-104C1E6EA3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/>
                  <a:t>Task: </a:t>
                </a:r>
                <a:r>
                  <a:rPr lang="en-US">
                    <a:solidFill>
                      <a:schemeClr val="accent1"/>
                    </a:solidFill>
                  </a:rPr>
                  <a:t>Natural language generation</a:t>
                </a:r>
                <a:r>
                  <a:rPr lang="en-US"/>
                  <a:t> (NLG)</a:t>
                </a:r>
              </a:p>
              <a:p>
                <a:r>
                  <a:rPr lang="en-US" b="1"/>
                  <a:t>Data: </a:t>
                </a:r>
                <a:r>
                  <a:rPr lang="en-US"/>
                  <a:t>MSMARCO NLG task v2.1</a:t>
                </a:r>
              </a:p>
              <a:p>
                <a:pPr lvl="1"/>
                <a:r>
                  <a:rPr lang="en-US"/>
                  <a:t>A large dataset of questions</a:t>
                </a:r>
              </a:p>
              <a:p>
                <a:pPr lvl="1"/>
                <a:r>
                  <a:rPr lang="en-US"/>
                  <a:t>Each question has 10 gold search engine passages</a:t>
                </a:r>
              </a:p>
              <a:p>
                <a:pPr lvl="1"/>
                <a:r>
                  <a:rPr lang="en-US"/>
                  <a:t>Each question has full sentence answer annotated from passages</a:t>
                </a:r>
              </a:p>
              <a:p>
                <a:r>
                  <a:rPr lang="en-US" b="1"/>
                  <a:t>Setup: </a:t>
                </a:r>
                <a:r>
                  <a:rPr lang="en-US"/>
                  <a:t>Fine-tune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= (question, answer) pairs</a:t>
                </a:r>
              </a:p>
              <a:p>
                <a:pPr lvl="1"/>
                <a:r>
                  <a:rPr lang="en-US"/>
                  <a:t>To force RAG to rely on parametric knowledge, ignore gold passages</a:t>
                </a:r>
              </a:p>
              <a:p>
                <a:r>
                  <a:rPr lang="en-US" b="1"/>
                  <a:t>Baselines: </a:t>
                </a:r>
                <a:r>
                  <a:rPr lang="en-US"/>
                  <a:t>BART, </a:t>
                </a:r>
                <a:r>
                  <a:rPr lang="en-US" err="1"/>
                  <a:t>SotA</a:t>
                </a:r>
                <a:endParaRPr lang="en-US" b="1"/>
              </a:p>
              <a:p>
                <a:r>
                  <a:rPr lang="en-US" b="1"/>
                  <a:t>Metrics: </a:t>
                </a:r>
                <a:r>
                  <a:rPr lang="en-US"/>
                  <a:t>BLEU, Rouge-L</a:t>
                </a:r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5E05A-D7BB-17EA-A2A8-104C1E6EA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95DB2-00BE-3664-411C-822A27F7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725B6-F8EF-C735-C177-DAA4AD9B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11C3-3D86-01EB-6F7F-ED688BDF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76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0B130316-BC12-2250-7B0D-30179E34C4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99519"/>
            <a:ext cx="5181600" cy="219553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A790F-7E1F-F635-CFC3-74662B18E9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/>
              <a:t>Consider:</a:t>
            </a:r>
          </a:p>
          <a:p>
            <a:pPr lvl="1"/>
            <a:r>
              <a:rPr lang="en-US" err="1"/>
              <a:t>SotA</a:t>
            </a:r>
            <a:r>
              <a:rPr lang="en-US"/>
              <a:t> has access to gold passages, required for some answers</a:t>
            </a:r>
          </a:p>
          <a:p>
            <a:pPr lvl="1"/>
            <a:r>
              <a:rPr lang="en-US"/>
              <a:t>Not all questions are answerable from Wikipedia alone</a:t>
            </a:r>
          </a:p>
          <a:p>
            <a:pPr lvl="1"/>
            <a:endParaRPr lang="en-US"/>
          </a:p>
          <a:p>
            <a:r>
              <a:rPr lang="en-US" b="1"/>
              <a:t>Nonetheless:</a:t>
            </a:r>
          </a:p>
          <a:p>
            <a:pPr lvl="1"/>
            <a:r>
              <a:rPr lang="en-US"/>
              <a:t>RAG outperforms BART</a:t>
            </a:r>
          </a:p>
          <a:p>
            <a:pPr lvl="1"/>
            <a:r>
              <a:rPr lang="en-US"/>
              <a:t>RAG approaches </a:t>
            </a:r>
            <a:r>
              <a:rPr lang="en-US" err="1"/>
              <a:t>SotA</a:t>
            </a:r>
            <a:endParaRPr lang="en-US"/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08FE1-6136-C1D6-E05F-BA52C752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FEF-BC07-6945-8DF9-83389C94DF56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EDCE5-1214-1C70-A0C1-C1CC1C5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2E0ED-90E5-6E85-C688-98970CED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0A1B2-E11C-D381-FB03-91C3A712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2: RAG Approaches </a:t>
            </a:r>
            <a:r>
              <a:rPr lang="en-US" err="1"/>
              <a:t>SotA</a:t>
            </a:r>
            <a:r>
              <a:rPr lang="en-US"/>
              <a:t> on NLG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01B233-8E59-E1EC-ABD2-F4B8DCE5D60F}"/>
              </a:ext>
            </a:extLst>
          </p:cNvPr>
          <p:cNvSpPr/>
          <p:nvPr/>
        </p:nvSpPr>
        <p:spPr>
          <a:xfrm>
            <a:off x="3184989" y="2418985"/>
            <a:ext cx="1376737" cy="2558265"/>
          </a:xfrm>
          <a:prstGeom prst="rect">
            <a:avLst/>
          </a:prstGeom>
          <a:solidFill>
            <a:schemeClr val="accent1">
              <a:alpha val="24980"/>
            </a:schemeClr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9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326C-557F-A8C9-1BD4-6FDD5BF3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3: Jeopardy Question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89E8D-6908-4B24-90B7-7986219391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/>
                  <a:t>Jeopardy question? </a:t>
                </a:r>
                <a:r>
                  <a:rPr lang="en-US"/>
                  <a:t>A factual statement that prompts exact answer</a:t>
                </a:r>
              </a:p>
              <a:p>
                <a:pPr lvl="1"/>
                <a:r>
                  <a:rPr lang="en-US"/>
                  <a:t>“In 1986 Mexico scored as the first country to host this international sports competition twice” (Answer: “The World Cup”)</a:t>
                </a:r>
              </a:p>
              <a:p>
                <a:pPr lvl="1"/>
                <a:endParaRPr lang="en-US"/>
              </a:p>
              <a:p>
                <a:r>
                  <a:rPr lang="en-US" b="1"/>
                  <a:t>Task: </a:t>
                </a:r>
                <a:r>
                  <a:rPr lang="en-US"/>
                  <a:t>Generate </a:t>
                </a:r>
                <a:r>
                  <a:rPr lang="en-US">
                    <a:solidFill>
                      <a:schemeClr val="accent1"/>
                    </a:solidFill>
                  </a:rPr>
                  <a:t>Jeopardy questions</a:t>
                </a:r>
                <a:r>
                  <a:rPr lang="en-US"/>
                  <a:t> conditioned on answer entities</a:t>
                </a:r>
              </a:p>
              <a:p>
                <a:r>
                  <a:rPr lang="en-US" b="1"/>
                  <a:t>Setup: </a:t>
                </a:r>
                <a:r>
                  <a:rPr lang="en-US"/>
                  <a:t>Fine-tune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= (answer, question) pairs</a:t>
                </a:r>
              </a:p>
              <a:p>
                <a:r>
                  <a:rPr lang="en-US" b="1"/>
                  <a:t>Data: </a:t>
                </a:r>
                <a:r>
                  <a:rPr lang="en-US" err="1"/>
                  <a:t>SearchQA</a:t>
                </a:r>
                <a:endParaRPr lang="en-US"/>
              </a:p>
              <a:p>
                <a:r>
                  <a:rPr lang="en-US" b="1"/>
                  <a:t>Baselines: </a:t>
                </a:r>
                <a:r>
                  <a:rPr lang="en-US"/>
                  <a:t>BART</a:t>
                </a:r>
              </a:p>
              <a:p>
                <a:r>
                  <a:rPr lang="en-US" b="1"/>
                  <a:t>Metrics: </a:t>
                </a:r>
                <a:r>
                  <a:rPr lang="en-US"/>
                  <a:t>BLEU, Q-BLEU-1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89E8D-6908-4B24-90B7-798621939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48CD5-23EE-9609-397A-C292CFAA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6D5C-72D3-718F-DEF2-9FC8EEA8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83AC-76B6-43DA-D233-F78C7A97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6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B3202-CD9B-B63B-5A20-3D48BDCB5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C57C6D1F-B442-A27B-9BF0-12D008DAAF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345197"/>
            <a:ext cx="5181600" cy="219553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1987-3037-0F4F-4096-86CD24BD60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/>
              <a:t>RAG-Token &gt; RAG-Seq &gt; BART</a:t>
            </a:r>
          </a:p>
          <a:p>
            <a:pPr lvl="1"/>
            <a:r>
              <a:rPr lang="en-US"/>
              <a:t>RAG-Token can pull from </a:t>
            </a:r>
            <a:r>
              <a:rPr lang="en-US" i="1"/>
              <a:t>multiple</a:t>
            </a:r>
            <a:r>
              <a:rPr lang="en-US"/>
              <a:t> documents!</a:t>
            </a:r>
          </a:p>
          <a:p>
            <a:pPr lvl="1"/>
            <a:r>
              <a:rPr lang="en-US"/>
              <a:t>RAG generators help to complete document-initiated generations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 b="1"/>
              <a:t>Human evaluators prefer RAG</a:t>
            </a:r>
          </a:p>
          <a:p>
            <a:pPr lvl="1"/>
            <a:r>
              <a:rPr lang="en-US"/>
              <a:t>Generations are more factual</a:t>
            </a:r>
          </a:p>
          <a:p>
            <a:pPr lvl="1"/>
            <a:r>
              <a:rPr lang="en-US"/>
              <a:t>Generations are more specific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F5F09-6D49-048B-5245-109B79DA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FEF-BC07-6945-8DF9-83389C94DF56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AEC9C-C726-D3A1-620F-D476EF91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A280B-5049-F8A5-79A2-84BA3362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8454EA-ECE4-C0BC-5B19-CC36FEE1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3: RAG-Token Performs Best</a:t>
            </a:r>
          </a:p>
        </p:txBody>
      </p:sp>
      <p:pic>
        <p:nvPicPr>
          <p:cNvPr id="2" name="Content Placeholder 8" descr="A table with numbers and text&#10;&#10;Description automatically generated">
            <a:extLst>
              <a:ext uri="{FF2B5EF4-FFF2-40B4-BE49-F238E27FC236}">
                <a16:creationId xmlns:a16="http://schemas.microsoft.com/office/drawing/2014/main" id="{5EB046D5-1A2F-3869-1F72-3D0D285A1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36939"/>
            <a:ext cx="5181600" cy="24194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3A7D7D-1679-503B-64B7-4CE332738449}"/>
              </a:ext>
            </a:extLst>
          </p:cNvPr>
          <p:cNvSpPr/>
          <p:nvPr/>
        </p:nvSpPr>
        <p:spPr>
          <a:xfrm>
            <a:off x="1931541" y="1228349"/>
            <a:ext cx="1304818" cy="2424624"/>
          </a:xfrm>
          <a:prstGeom prst="rect">
            <a:avLst/>
          </a:prstGeom>
          <a:solidFill>
            <a:schemeClr val="accent1">
              <a:alpha val="24980"/>
            </a:schemeClr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3BDA8-3773-6C43-DDFA-FA0425506E35}"/>
              </a:ext>
            </a:extLst>
          </p:cNvPr>
          <p:cNvSpPr/>
          <p:nvPr/>
        </p:nvSpPr>
        <p:spPr>
          <a:xfrm>
            <a:off x="838200" y="4886936"/>
            <a:ext cx="5181600" cy="365126"/>
          </a:xfrm>
          <a:prstGeom prst="rect">
            <a:avLst/>
          </a:prstGeom>
          <a:solidFill>
            <a:schemeClr val="accent1">
              <a:alpha val="24980"/>
            </a:schemeClr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1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1AF6-0A0A-55C3-ACF0-CC37DFBC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4: Fact 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8DB07-F0E9-2DB2-DF05-2536D2283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/>
                  <a:t>Task: </a:t>
                </a:r>
                <a:r>
                  <a:rPr lang="en-US">
                    <a:solidFill>
                      <a:schemeClr val="accent1"/>
                    </a:solidFill>
                  </a:rPr>
                  <a:t>Classify</a:t>
                </a:r>
                <a:r>
                  <a:rPr lang="en-US"/>
                  <a:t> whether a claim is true, false, or unverifiable</a:t>
                </a:r>
              </a:p>
              <a:p>
                <a:pPr lvl="1"/>
                <a:r>
                  <a:rPr lang="en-US"/>
                  <a:t>3-Way Classification: Supports / Refutes / Not Enough Info</a:t>
                </a:r>
              </a:p>
              <a:p>
                <a:pPr lvl="1"/>
                <a:r>
                  <a:rPr lang="en-US"/>
                  <a:t>2-Way Classification: Supports / Refutes</a:t>
                </a:r>
                <a:endParaRPr lang="en-US" b="1"/>
              </a:p>
              <a:p>
                <a:r>
                  <a:rPr lang="en-US" b="1"/>
                  <a:t>Data: </a:t>
                </a:r>
                <a:r>
                  <a:rPr lang="en-US"/>
                  <a:t>FEVER</a:t>
                </a:r>
              </a:p>
              <a:p>
                <a:pPr lvl="1"/>
                <a:r>
                  <a:rPr lang="en-US"/>
                  <a:t>A dataset of claims and evidence annotations for Wikipedia data</a:t>
                </a:r>
              </a:p>
              <a:p>
                <a:r>
                  <a:rPr lang="en-US" b="1"/>
                  <a:t>Setup: </a:t>
                </a:r>
                <a:r>
                  <a:rPr lang="en-US"/>
                  <a:t>Fine-tune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= (claim, class) pairs</a:t>
                </a:r>
                <a:endParaRPr lang="en-US" b="1"/>
              </a:p>
              <a:p>
                <a:pPr lvl="1"/>
                <a:r>
                  <a:rPr lang="en-US"/>
                  <a:t>Each class mapped to unique output token</a:t>
                </a:r>
              </a:p>
              <a:p>
                <a:pPr lvl="1"/>
                <a:r>
                  <a:rPr lang="en-US"/>
                  <a:t>Similar to NLG, ignore evidence annotations</a:t>
                </a:r>
              </a:p>
              <a:p>
                <a:r>
                  <a:rPr lang="en-US" b="1"/>
                  <a:t>Baselines: </a:t>
                </a:r>
                <a:r>
                  <a:rPr lang="en-US"/>
                  <a:t>BART, </a:t>
                </a:r>
                <a:r>
                  <a:rPr lang="en-US" err="1"/>
                  <a:t>SotA</a:t>
                </a:r>
                <a:endParaRPr lang="en-US"/>
              </a:p>
              <a:p>
                <a:r>
                  <a:rPr lang="en-US" b="1"/>
                  <a:t>Metrics: </a:t>
                </a:r>
                <a:r>
                  <a:rPr lang="en-US"/>
                  <a:t>Label accuracy</a:t>
                </a:r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8DB07-F0E9-2DB2-DF05-2536D2283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22B38-8CF3-BBA3-D81F-EB024788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E83FB-4D70-9FF3-402C-02169C68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24AB-34A6-CDF2-56DA-7B5E4465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96A1-A6E1-6D2F-3F1D-73EECF7F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Different Types of RAG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79C59-2FCC-5FAF-18E4-F89C5541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How to fuse retrieved knowledge with input text (e.g., Question)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Insert retrieved knowledge by text concatenation (e.g., REALM)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FF0000"/>
                </a:solidFill>
                <a:cs typeface="Calibri"/>
              </a:rPr>
              <a:t>Insert retrieved knowledge by cross attention (e.g., RETRO, </a:t>
            </a:r>
            <a:r>
              <a:rPr lang="en-US">
                <a:solidFill>
                  <a:srgbClr val="FF0000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FID</a:t>
            </a:r>
            <a:r>
              <a:rPr lang="en-US">
                <a:solidFill>
                  <a:srgbClr val="FF0000"/>
                </a:solidFill>
                <a:cs typeface="Calibri"/>
              </a:rPr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accent1"/>
                </a:solidFill>
                <a:cs typeface="Calibri"/>
              </a:rPr>
              <a:t>Insert retrieved knowledge by interpolate language model output probability (e.g., </a:t>
            </a:r>
            <a:r>
              <a:rPr lang="en-US">
                <a:solidFill>
                  <a:schemeClr val="accent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KNNLM</a:t>
            </a:r>
            <a:r>
              <a:rPr lang="en-US">
                <a:solidFill>
                  <a:schemeClr val="accent1"/>
                </a:solidFill>
                <a:cs typeface="Calibri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067A0-C38A-69B7-5815-12F45B9F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97E5-C2EB-4505-8982-6540C216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C18FA-68DD-DF7E-1C92-D99C985C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CC909-B362-DA76-7789-40473CDC664B}"/>
              </a:ext>
            </a:extLst>
          </p:cNvPr>
          <p:cNvSpPr/>
          <p:nvPr/>
        </p:nvSpPr>
        <p:spPr>
          <a:xfrm>
            <a:off x="7004344" y="3976529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BEAB2-37CC-F505-A308-AE6371ED8B30}"/>
              </a:ext>
            </a:extLst>
          </p:cNvPr>
          <p:cNvSpPr/>
          <p:nvPr/>
        </p:nvSpPr>
        <p:spPr>
          <a:xfrm>
            <a:off x="1594646" y="4435747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4A239-E027-9F79-FCBC-5C686B2BB4B7}"/>
              </a:ext>
            </a:extLst>
          </p:cNvPr>
          <p:cNvSpPr txBox="1"/>
          <p:nvPr/>
        </p:nvSpPr>
        <p:spPr>
          <a:xfrm>
            <a:off x="3411337" y="4683019"/>
            <a:ext cx="23717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Retrieved knowledge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A25F4-67F2-1A96-6141-45BFB8542B24}"/>
              </a:ext>
            </a:extLst>
          </p:cNvPr>
          <p:cNvSpPr txBox="1"/>
          <p:nvPr/>
        </p:nvSpPr>
        <p:spPr>
          <a:xfrm>
            <a:off x="6943787" y="5808357"/>
            <a:ext cx="3330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Who is the president of the USA?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597601AC-404E-EBA7-9425-C04D54C8B030}"/>
              </a:ext>
            </a:extLst>
          </p:cNvPr>
          <p:cNvCxnSpPr/>
          <p:nvPr/>
        </p:nvCxnSpPr>
        <p:spPr>
          <a:xfrm>
            <a:off x="5638800" y="4990343"/>
            <a:ext cx="914400" cy="9144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88FAFE7F-538F-8276-BE5D-93594029B0CB}"/>
              </a:ext>
            </a:extLst>
          </p:cNvPr>
          <p:cNvCxnSpPr>
            <a:cxnSpLocks/>
          </p:cNvCxnSpPr>
          <p:nvPr/>
        </p:nvCxnSpPr>
        <p:spPr>
          <a:xfrm flipV="1">
            <a:off x="5638800" y="3754996"/>
            <a:ext cx="651990" cy="100321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834D53-FFB1-EB71-6DE9-44B2EC67330E}"/>
              </a:ext>
            </a:extLst>
          </p:cNvPr>
          <p:cNvCxnSpPr/>
          <p:nvPr/>
        </p:nvCxnSpPr>
        <p:spPr>
          <a:xfrm flipV="1">
            <a:off x="5645424" y="4881909"/>
            <a:ext cx="1227273" cy="4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4BC42B-BA09-906E-401A-2E262F8519F0}"/>
              </a:ext>
            </a:extLst>
          </p:cNvPr>
          <p:cNvSpPr txBox="1"/>
          <p:nvPr/>
        </p:nvSpPr>
        <p:spPr>
          <a:xfrm>
            <a:off x="4546768" y="5762940"/>
            <a:ext cx="18671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Calibri"/>
              </a:rPr>
              <a:t>Text concatenate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47E7B4-01DA-E086-E40E-6D2B84CA271E}"/>
              </a:ext>
            </a:extLst>
          </p:cNvPr>
          <p:cNvSpPr txBox="1"/>
          <p:nvPr/>
        </p:nvSpPr>
        <p:spPr>
          <a:xfrm>
            <a:off x="5974886" y="4264172"/>
            <a:ext cx="11606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Cross Attention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D3B394-7641-3ED9-1A0A-FCD165CA3122}"/>
              </a:ext>
            </a:extLst>
          </p:cNvPr>
          <p:cNvSpPr txBox="1"/>
          <p:nvPr/>
        </p:nvSpPr>
        <p:spPr>
          <a:xfrm>
            <a:off x="3653562" y="3613191"/>
            <a:ext cx="24424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472C4"/>
                </a:solidFill>
                <a:cs typeface="Calibri"/>
              </a:rPr>
              <a:t>Interpolate with output</a:t>
            </a:r>
          </a:p>
        </p:txBody>
      </p:sp>
    </p:spTree>
    <p:extLst>
      <p:ext uri="{BB962C8B-B14F-4D97-AF65-F5344CB8AC3E}">
        <p14:creationId xmlns:p14="http://schemas.microsoft.com/office/powerpoint/2010/main" val="42987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B0CF42-61AD-DE20-B762-EE9F6A746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838200" y="2487582"/>
            <a:ext cx="5181600" cy="241941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154AF-02F3-6E18-BDD6-1B032C5981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/>
              <a:t>Consider:</a:t>
            </a:r>
          </a:p>
          <a:p>
            <a:pPr lvl="1"/>
            <a:r>
              <a:rPr lang="en-US" err="1"/>
              <a:t>SotA</a:t>
            </a:r>
            <a:r>
              <a:rPr lang="en-US"/>
              <a:t> has access to gold evidence annotations</a:t>
            </a:r>
          </a:p>
          <a:p>
            <a:pPr lvl="1"/>
            <a:r>
              <a:rPr lang="en-US" err="1"/>
              <a:t>SotA</a:t>
            </a:r>
            <a:r>
              <a:rPr lang="en-US"/>
              <a:t> use complex pipelines, trained with supervision</a:t>
            </a:r>
          </a:p>
          <a:p>
            <a:endParaRPr lang="en-US"/>
          </a:p>
          <a:p>
            <a:r>
              <a:rPr lang="en-US" b="1"/>
              <a:t>Nonetheless:</a:t>
            </a:r>
          </a:p>
          <a:p>
            <a:pPr lvl="1"/>
            <a:r>
              <a:rPr lang="en-US"/>
              <a:t>RAG scores are close to </a:t>
            </a:r>
            <a:r>
              <a:rPr lang="en-US" err="1"/>
              <a:t>SotA</a:t>
            </a:r>
            <a:endParaRPr lang="en-US"/>
          </a:p>
          <a:p>
            <a:pPr lvl="1"/>
            <a:r>
              <a:rPr lang="en-US"/>
              <a:t>High overlap between RAG documents retrieved and gold evidence (not shown)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18641-AC48-7FAE-E685-4901B574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FEF-BC07-6945-8DF9-83389C94DF56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D3AF-AF89-41BD-49FE-DD4B3498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5EF6-2FA6-DC9B-D941-62EDCE05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D1D4B4-4B53-6989-34F9-F28E0249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4: RAG Scores Approach </a:t>
            </a:r>
            <a:r>
              <a:rPr lang="en-US" err="1"/>
              <a:t>SotA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89F824-1F11-A2D5-4BED-EF8D5804A035}"/>
              </a:ext>
            </a:extLst>
          </p:cNvPr>
          <p:cNvSpPr/>
          <p:nvPr/>
        </p:nvSpPr>
        <p:spPr>
          <a:xfrm>
            <a:off x="4509499" y="2359851"/>
            <a:ext cx="1586501" cy="2675335"/>
          </a:xfrm>
          <a:prstGeom prst="rect">
            <a:avLst/>
          </a:prstGeom>
          <a:solidFill>
            <a:schemeClr val="accent1">
              <a:alpha val="24980"/>
            </a:schemeClr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3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B73D-159C-8B31-AC1F-D9C85ECF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3D2F-D19B-9030-865E-B2B83921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1080792" cy="49163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Pre-training language models with the help of Retrieval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REALM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RETRO</a:t>
            </a:r>
          </a:p>
          <a:p>
            <a:r>
              <a:rPr lang="en-US">
                <a:cs typeface="Calibri"/>
              </a:rPr>
              <a:t>Jointly fine-tuning a retriever and language model for downstream task</a:t>
            </a:r>
          </a:p>
          <a:p>
            <a:pPr lvl="1"/>
            <a:r>
              <a:rPr lang="en-US">
                <a:latin typeface="Calibri"/>
                <a:cs typeface="Calibri"/>
              </a:rPr>
              <a:t>RAG for Knowledge-Intensive NLP Tasks</a:t>
            </a:r>
          </a:p>
          <a:p>
            <a:pPr lvl="1"/>
            <a:r>
              <a:rPr lang="en-US" b="1">
                <a:cs typeface="Calibri"/>
              </a:rPr>
              <a:t>REPLUG</a:t>
            </a:r>
          </a:p>
          <a:p>
            <a:r>
              <a:rPr lang="en-US">
                <a:cs typeface="Calibri"/>
              </a:rPr>
              <a:t>More comprehensive Interaction between language model and retriever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Self-RAG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6965E-6FA1-C7AB-8094-3B250E3D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BC00-BDB7-599D-805E-7E6B37D4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39B6-87B2-59EC-4B88-7F8AA17A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1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F3024-1BF0-177F-7D71-A4F8E3E47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6387-0AA0-56A3-5811-C6A5E7F6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7AD85-C210-12C3-D1C3-77FB51C0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605940" cy="49163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Title:</a:t>
            </a:r>
            <a:r>
              <a:rPr lang="en-US"/>
              <a:t> REPLUG: Retrieval-Augmented Black Box Language Models</a:t>
            </a:r>
          </a:p>
          <a:p>
            <a:r>
              <a:rPr lang="en-US" b="1"/>
              <a:t>Authors:</a:t>
            </a:r>
            <a:r>
              <a:rPr lang="en-US"/>
              <a:t> Shi et al. (University of Washington, Stanford, KAIST, Meta AI)</a:t>
            </a:r>
          </a:p>
          <a:p>
            <a:r>
              <a:rPr lang="en-US" b="1"/>
              <a:t>Publication:</a:t>
            </a:r>
            <a:r>
              <a:rPr lang="en-US"/>
              <a:t> </a:t>
            </a:r>
            <a:r>
              <a:rPr lang="en-US" err="1"/>
              <a:t>ArXiv</a:t>
            </a:r>
            <a:r>
              <a:rPr lang="en-US"/>
              <a:t> 2023</a:t>
            </a:r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Link: </a:t>
            </a:r>
            <a:r>
              <a:rPr lang="en-US">
                <a:cs typeface="Calibri"/>
                <a:hlinkClick r:id="rId2"/>
              </a:rPr>
              <a:t>https://arxiv.org/abs/2301.12652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FDEF9-47A6-EAAC-C912-3083FF9D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A055B-A440-7035-61D9-FAA7C85A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73B8C-170B-54C9-EE9F-05FB66C1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570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0EC1-46E2-752D-390D-1508738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RAG for Black-Box 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4891E-8515-DEA1-7C3D-539704093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Issue: </a:t>
            </a:r>
            <a:r>
              <a:rPr lang="en-US"/>
              <a:t>Fine-tuning LMs with retrieval requires white-box access      (i.e., access to the LM parameters)</a:t>
            </a:r>
          </a:p>
          <a:p>
            <a:pPr lvl="1"/>
            <a:r>
              <a:rPr lang="en-US"/>
              <a:t>To train the model</a:t>
            </a:r>
          </a:p>
          <a:p>
            <a:pPr lvl="1"/>
            <a:r>
              <a:rPr lang="en-US"/>
              <a:t>To index the datastore</a:t>
            </a:r>
          </a:p>
          <a:p>
            <a:r>
              <a:rPr lang="en-US" b="1"/>
              <a:t>In Practice:</a:t>
            </a:r>
            <a:r>
              <a:rPr lang="en-US"/>
              <a:t> Many LLMs are only accessible via API</a:t>
            </a:r>
          </a:p>
          <a:p>
            <a:pPr lvl="1"/>
            <a:r>
              <a:rPr lang="en-US"/>
              <a:t>Can’t access model parameters!</a:t>
            </a:r>
          </a:p>
          <a:p>
            <a:pPr lvl="1"/>
            <a:r>
              <a:rPr lang="en-US"/>
              <a:t>Can’t fine-tune!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19E87-A9FE-AB8B-3D0C-27504800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4587E-A8B9-8C97-F83C-84A657BD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98D11-669D-B584-7128-62F26840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BB57BA02-DB9D-E214-5FDE-6C93C3DC6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9830" y="4710901"/>
            <a:ext cx="1304937" cy="1304937"/>
          </a:xfrm>
          <a:prstGeom prst="rect">
            <a:avLst/>
          </a:prstGeom>
        </p:spPr>
      </p:pic>
      <p:pic>
        <p:nvPicPr>
          <p:cNvPr id="11" name="Picture 10" descr="A black letter on a tan background&#10;&#10;Description automatically generated">
            <a:extLst>
              <a:ext uri="{FF2B5EF4-FFF2-40B4-BE49-F238E27FC236}">
                <a16:creationId xmlns:a16="http://schemas.microsoft.com/office/drawing/2014/main" id="{A7189AAD-79C9-4EEB-AC46-B1224F487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37704" y="4710899"/>
            <a:ext cx="1304937" cy="1304937"/>
          </a:xfrm>
          <a:prstGeom prst="rect">
            <a:avLst/>
          </a:prstGeom>
        </p:spPr>
      </p:pic>
      <p:pic>
        <p:nvPicPr>
          <p:cNvPr id="13" name="Picture 12" descr="A rainbow colored logo on a black background&#10;&#10;Description automatically generated">
            <a:extLst>
              <a:ext uri="{FF2B5EF4-FFF2-40B4-BE49-F238E27FC236}">
                <a16:creationId xmlns:a16="http://schemas.microsoft.com/office/drawing/2014/main" id="{4F727B08-A984-89D5-03C9-AA484BC5F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35807" y="4710899"/>
            <a:ext cx="2319890" cy="1304938"/>
          </a:xfrm>
          <a:prstGeom prst="rect">
            <a:avLst/>
          </a:prstGeom>
        </p:spPr>
      </p:pic>
      <p:pic>
        <p:nvPicPr>
          <p:cNvPr id="15" name="Picture 14" descr="A logo of a star&#10;&#10;Description automatically generated">
            <a:extLst>
              <a:ext uri="{FF2B5EF4-FFF2-40B4-BE49-F238E27FC236}">
                <a16:creationId xmlns:a16="http://schemas.microsoft.com/office/drawing/2014/main" id="{D50688F3-58A6-EC68-F1DC-5197D0F93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82252" y="4710901"/>
            <a:ext cx="1739918" cy="13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28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2E540B-CFD0-A6C7-39C5-2324C808F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/>
              <a:t>Focus: </a:t>
            </a:r>
            <a:r>
              <a:rPr lang="en-US"/>
              <a:t>Retrieval-augmentation in the </a:t>
            </a:r>
            <a:r>
              <a:rPr lang="en-US">
                <a:solidFill>
                  <a:schemeClr val="accent1"/>
                </a:solidFill>
              </a:rPr>
              <a:t>black-box setting </a:t>
            </a:r>
            <a:r>
              <a:rPr lang="en-US"/>
              <a:t>(no access to model parameters)</a:t>
            </a:r>
          </a:p>
          <a:p>
            <a:pPr lvl="1"/>
            <a:r>
              <a:rPr lang="en-US"/>
              <a:t>LM is a black box</a:t>
            </a:r>
          </a:p>
          <a:p>
            <a:pPr lvl="1"/>
            <a:r>
              <a:rPr lang="en-US"/>
              <a:t>Retriever is optionally tunable</a:t>
            </a:r>
          </a:p>
          <a:p>
            <a:r>
              <a:rPr lang="en-US" b="1"/>
              <a:t>How does it work?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Get documents from retriever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Prepend documents to LM input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Feed input to LM</a:t>
            </a:r>
          </a:p>
        </p:txBody>
      </p:sp>
      <p:pic>
        <p:nvPicPr>
          <p:cNvPr id="9" name="Content Placeholder 8" descr="A diagram of a computer system&#10;&#10;Description automatically generated with medium confidence">
            <a:extLst>
              <a:ext uri="{FF2B5EF4-FFF2-40B4-BE49-F238E27FC236}">
                <a16:creationId xmlns:a16="http://schemas.microsoft.com/office/drawing/2014/main" id="{C2902522-0AE2-8767-C1B4-755D34A94B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62507"/>
            <a:ext cx="5181600" cy="386956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F0B36-E0DC-FD73-48F1-466DFF5A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FEF-BC07-6945-8DF9-83389C94DF56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C8EAE-762B-0112-24D7-C6A85653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D0B25-13F7-B58D-4447-B6B68F79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D905B6-BD79-D479-7BFB-4A51BC0B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REPLUG</a:t>
            </a:r>
          </a:p>
        </p:txBody>
      </p:sp>
    </p:spTree>
    <p:extLst>
      <p:ext uri="{BB962C8B-B14F-4D97-AF65-F5344CB8AC3E}">
        <p14:creationId xmlns:p14="http://schemas.microsoft.com/office/powerpoint/2010/main" val="2891692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FB274-46FD-A022-96F4-B31C7493F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4A3A-38E0-2116-E412-D3200EA6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Implementation: Retrieval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3D09A-784A-9E80-B5A9-F2215CEF6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/>
                  <a:t>Given:</a:t>
                </a:r>
              </a:p>
              <a:p>
                <a:pPr lvl="1"/>
                <a:r>
                  <a:rPr lang="en-US"/>
                  <a:t>Corpus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documents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pPr lvl="1"/>
                <a:r>
                  <a:rPr lang="en-US"/>
                  <a:t>Input context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/>
              </a:p>
              <a:p>
                <a:r>
                  <a:rPr lang="en-US" b="1"/>
                  <a:t>Output:</a:t>
                </a:r>
              </a:p>
              <a:p>
                <a:pPr lvl="1"/>
                <a:r>
                  <a:rPr lang="en-US"/>
                  <a:t>The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documents in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/>
                  <a:t> that are most relevant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b="0"/>
                  <a:t>, denoted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′⊂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CA" b="0"/>
              </a:p>
              <a:p>
                <a:r>
                  <a:rPr lang="en-US" b="1"/>
                  <a:t>How:</a:t>
                </a:r>
              </a:p>
              <a:p>
                <a:pPr lvl="1"/>
                <a:r>
                  <a:rPr lang="en-CA"/>
                  <a:t>Precompute embedding for </a:t>
                </a:r>
                <a:r>
                  <a:rPr lang="en-US"/>
                  <a:t>each document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(construct FAISS index)</a:t>
                </a:r>
              </a:p>
              <a:p>
                <a:pPr lvl="1"/>
                <a:r>
                  <a:rPr lang="en-US"/>
                  <a:t>Encode input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to obtain embedding</a:t>
                </a:r>
              </a:p>
              <a:p>
                <a:pPr lvl="1"/>
                <a:r>
                  <a:rPr lang="en-US"/>
                  <a:t>Find top-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most similar documents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using </a:t>
                </a:r>
                <a:r>
                  <a:rPr lang="en-US" i="1"/>
                  <a:t>cosine </a:t>
                </a:r>
                <a:r>
                  <a:rPr lang="en-US"/>
                  <a:t>similarity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3D09A-784A-9E80-B5A9-F2215CEF6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3F071-5CC5-90E8-F10E-B22E3B31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73FF7-873C-00B2-C4FB-F9CBD823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F3F10-F773-0F4A-AD40-8E64525D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39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7885D8-A089-73BB-EDD6-63FA87842D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Hang On, Can We Fit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Documents?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7885D8-A089-73BB-EDD6-63FA87842D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9459" b="-20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C7B20-343F-C60A-8719-F752B2F38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/>
                  <a:t>Context Window: </a:t>
                </a:r>
                <a:r>
                  <a:rPr lang="en-US"/>
                  <a:t>The input text for a LM</a:t>
                </a:r>
              </a:p>
              <a:p>
                <a:r>
                  <a:rPr lang="en-US" b="1"/>
                  <a:t>Context Window Size: </a:t>
                </a:r>
                <a:r>
                  <a:rPr lang="en-US"/>
                  <a:t>Number of tokens a LM can process as input</a:t>
                </a:r>
              </a:p>
              <a:p>
                <a:endParaRPr lang="en-US"/>
              </a:p>
              <a:p>
                <a:r>
                  <a:rPr lang="en-US" b="1"/>
                  <a:t>Problem: </a:t>
                </a:r>
                <a:r>
                  <a:rPr lang="en-US"/>
                  <a:t>Context window may not fit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documents</a:t>
                </a:r>
              </a:p>
              <a:p>
                <a:pPr lvl="1"/>
                <a:r>
                  <a:rPr lang="en-US"/>
                  <a:t>The context window size varies by LM</a:t>
                </a:r>
              </a:p>
              <a:p>
                <a:pPr lvl="1"/>
                <a:r>
                  <a:rPr lang="en-US"/>
                  <a:t>The size of each document could vary</a:t>
                </a:r>
              </a:p>
              <a:p>
                <a:pPr lvl="1"/>
                <a:r>
                  <a:rPr lang="en-US"/>
                  <a:t>The number of retrieved documents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could vary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C7B20-343F-C60A-8719-F752B2F38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2D229-0674-8360-BD68-50432BD8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33DCC-B212-CF05-F3BA-60D2926C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4C259-57AD-5842-98CE-5EC8BF67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805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A99D-0D23-C973-FAE0-DDF34CDA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Ensemble Inference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6297FB-0B93-73D2-B07C-FB04AB0AC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/>
                  <a:t>Idea: </a:t>
                </a: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/>
                  <a:t> </a:t>
                </a:r>
                <a:r>
                  <a:rPr lang="en-US"/>
                  <a:t>separate LM predictions!</a:t>
                </a:r>
                <a:endParaRPr lang="en-US" b="1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/>
                  <a:t>Concatenate each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/>
                  <a:t> with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CA" b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/>
                  <a:t>Ensemble the output probabilities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inference calls</a:t>
                </a:r>
              </a:p>
              <a:p>
                <a:r>
                  <a:rPr lang="en-US" b="1"/>
                  <a:t>Benefits:</a:t>
                </a:r>
              </a:p>
              <a:p>
                <a:pPr lvl="1"/>
                <a:r>
                  <a:rPr lang="en-US"/>
                  <a:t>Inference calls can be parallelized!</a:t>
                </a:r>
              </a:p>
              <a:p>
                <a:pPr lvl="1"/>
                <a:r>
                  <a:rPr lang="en-US"/>
                  <a:t>Minimal overhead compared to single inference over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documents</a:t>
                </a:r>
              </a:p>
              <a:p>
                <a:pPr lvl="1"/>
                <a:r>
                  <a:rPr lang="en-US"/>
                  <a:t>Context window size need only fit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and largest document</a:t>
                </a:r>
              </a:p>
              <a:p>
                <a:pPr marL="457200" lvl="1" indent="0">
                  <a:buNone/>
                </a:pPr>
                <a:endParaRPr lang="en-US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CA" b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/>
                  <a:t> denotes concatenation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b="0">
                    <a:ea typeface="Cambria Math" panose="02040503050406030204" pitchFamily="18" charset="0"/>
                  </a:rPr>
                  <a:t>measures similarity 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is the next </a:t>
                </a:r>
                <a:r>
                  <a:rPr lang="en-US" i="1"/>
                  <a:t>token</a:t>
                </a:r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6297FB-0B93-73D2-B07C-FB04AB0AC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D10D6-A681-B384-1513-510CB080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ACF6-BE13-248A-7347-754D7986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2AAC-A9C7-BEF0-FC5F-78B36A13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369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BEB5-C4E3-8148-83F6-CE78D26B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REPLUG LSR </a:t>
            </a:r>
            <a:r>
              <a:rPr lang="en-US">
                <a:sym typeface="Wingdings" pitchFamily="2" charset="2"/>
              </a:rPr>
              <a:t>(LM-Supervised Retrieval)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C849C-2B12-E3D2-1528-05124FC48E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/>
                  <a:t>Idea:</a:t>
                </a:r>
                <a:r>
                  <a:rPr lang="en-US"/>
                  <a:t> Train retriever to find documents that </a:t>
                </a:r>
                <a:r>
                  <a:rPr lang="en-US">
                    <a:solidFill>
                      <a:schemeClr val="accent1"/>
                    </a:solidFill>
                  </a:rPr>
                  <a:t>minimize LM perplexity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/>
                  <a:t>Retrieve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relevant documents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CA" b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>
                    <a:ea typeface="Cambria Math" panose="02040503050406030204" pitchFamily="18" charset="0"/>
                  </a:rPr>
                  <a:t>Compute retrieval likelihood of each document</a:t>
                </a:r>
                <a:endParaRPr lang="en-CA" b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′∈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′,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/>
                  <a:t>Compute LM likelihood of each document (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= ground truth)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𝐿𝑀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𝐿𝑀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𝐿𝑀</m:t>
                                    </m:r>
                                  </m:sub>
                                </m:s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′,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/>
                  <a:t>Minimize KL divergence between retriever and LM (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/>
                  <a:t> = contexts)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b>
                      <m:sup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𝐿𝑀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C849C-2B12-E3D2-1528-05124FC48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14D79-3060-0B52-D0B4-51AA484A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B4F37-16D6-6823-B202-51519D2A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82713-D85E-A62F-1A75-1B7511F2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3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6A52-4384-7E35-94F6-FD753AAA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Implementation: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0B9D94-D3CC-38D3-EC26-70C241B251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/>
                  <a:t>REPLUG: </a:t>
                </a:r>
                <a:r>
                  <a:rPr lang="en-US"/>
                  <a:t>No training, use off-the-shelf retriever (</a:t>
                </a:r>
                <a:r>
                  <a:rPr lang="en-US" err="1"/>
                  <a:t>Contriever</a:t>
                </a:r>
                <a:r>
                  <a:rPr lang="en-US"/>
                  <a:t>)</a:t>
                </a:r>
              </a:p>
              <a:p>
                <a:r>
                  <a:rPr lang="en-US" b="1"/>
                  <a:t>REPLUG LSR: </a:t>
                </a:r>
                <a:r>
                  <a:rPr lang="en-US"/>
                  <a:t>Use retriever (</a:t>
                </a:r>
                <a:r>
                  <a:rPr lang="en-US" err="1"/>
                  <a:t>Contriever</a:t>
                </a:r>
                <a:r>
                  <a:rPr lang="en-US"/>
                  <a:t>) + LM (GPT-3 Curie)</a:t>
                </a:r>
              </a:p>
              <a:p>
                <a:pPr lvl="1"/>
                <a:r>
                  <a:rPr lang="en-US"/>
                  <a:t>Sample training queries from Pile dataset (256 tokens x 800K sequences)</a:t>
                </a:r>
              </a:p>
              <a:p>
                <a:pPr lvl="1"/>
                <a:r>
                  <a:rPr lang="en-US"/>
                  <a:t>Query split into:</a:t>
                </a:r>
              </a:p>
              <a:p>
                <a:pPr lvl="2"/>
                <a:r>
                  <a:rPr lang="en-US"/>
                  <a:t>Input context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(128 tokens)</a:t>
                </a:r>
              </a:p>
              <a:p>
                <a:pPr lvl="2"/>
                <a:r>
                  <a:rPr lang="en-US"/>
                  <a:t>Ground truth continuation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(128 tokens)</a:t>
                </a:r>
              </a:p>
              <a:p>
                <a:pPr lvl="1"/>
                <a:r>
                  <a:rPr lang="en-US"/>
                  <a:t>Sample external documents from Pile (128 tokens x 36M documents)</a:t>
                </a:r>
              </a:p>
              <a:p>
                <a:pPr lvl="1"/>
                <a:r>
                  <a:rPr lang="en-US"/>
                  <a:t>Training queries and documents are verified for non-overlapping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0B9D94-D3CC-38D3-EC26-70C241B25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8C267-1579-2528-4FDF-1421F440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E6FB0-E969-0E1A-BD9F-463CACF1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1AE1B-CCEF-DF1F-6448-66C9D7E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96A1-A6E1-6D2F-3F1D-73EECF7F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Different Types of RAG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79C59-2FCC-5FAF-18E4-F89C5541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How to fuse retrieved knowledge with input text (e.g., Question)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Insert retrieved knowledge by text concatenation (e.g., REALM)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2"/>
                </a:solidFill>
                <a:cs typeface="Calibri"/>
              </a:rPr>
              <a:t>Insert retrieved knowledge by cross attention (e.g., Retro, </a:t>
            </a:r>
            <a:r>
              <a:rPr lang="en-US">
                <a:solidFill>
                  <a:schemeClr val="bg2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FID</a:t>
            </a:r>
            <a:r>
              <a:rPr lang="en-US">
                <a:solidFill>
                  <a:schemeClr val="bg2"/>
                </a:solidFill>
                <a:cs typeface="Calibri"/>
              </a:rPr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2"/>
                </a:solidFill>
                <a:cs typeface="Calibri"/>
              </a:rPr>
              <a:t>Insert retrieved knowledge by interpolate language model output probability (e.g., </a:t>
            </a:r>
            <a:r>
              <a:rPr lang="en-US">
                <a:solidFill>
                  <a:schemeClr val="bg2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KNNLM</a:t>
            </a:r>
            <a:r>
              <a:rPr lang="en-US">
                <a:solidFill>
                  <a:schemeClr val="bg2"/>
                </a:solidFill>
                <a:cs typeface="Calibri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067A0-C38A-69B7-5815-12F45B9F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97E5-C2EB-4505-8982-6540C216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C18FA-68DD-DF7E-1C92-D99C985C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CC909-B362-DA76-7789-40473CDC664B}"/>
              </a:ext>
            </a:extLst>
          </p:cNvPr>
          <p:cNvSpPr/>
          <p:nvPr/>
        </p:nvSpPr>
        <p:spPr>
          <a:xfrm>
            <a:off x="7004344" y="3976529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BEAB2-37CC-F505-A308-AE6371ED8B30}"/>
              </a:ext>
            </a:extLst>
          </p:cNvPr>
          <p:cNvSpPr/>
          <p:nvPr/>
        </p:nvSpPr>
        <p:spPr>
          <a:xfrm>
            <a:off x="1594646" y="4435747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4A239-E027-9F79-FCBC-5C686B2BB4B7}"/>
              </a:ext>
            </a:extLst>
          </p:cNvPr>
          <p:cNvSpPr txBox="1"/>
          <p:nvPr/>
        </p:nvSpPr>
        <p:spPr>
          <a:xfrm>
            <a:off x="3411337" y="4683019"/>
            <a:ext cx="23717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Retrieved knowledge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A25F4-67F2-1A96-6141-45BFB8542B24}"/>
              </a:ext>
            </a:extLst>
          </p:cNvPr>
          <p:cNvSpPr txBox="1"/>
          <p:nvPr/>
        </p:nvSpPr>
        <p:spPr>
          <a:xfrm>
            <a:off x="6943787" y="5808357"/>
            <a:ext cx="3330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Who is the president of the USA?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597601AC-404E-EBA7-9425-C04D54C8B030}"/>
              </a:ext>
            </a:extLst>
          </p:cNvPr>
          <p:cNvCxnSpPr/>
          <p:nvPr/>
        </p:nvCxnSpPr>
        <p:spPr>
          <a:xfrm>
            <a:off x="5638800" y="4990343"/>
            <a:ext cx="914400" cy="9144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88FAFE7F-538F-8276-BE5D-93594029B0CB}"/>
              </a:ext>
            </a:extLst>
          </p:cNvPr>
          <p:cNvCxnSpPr>
            <a:cxnSpLocks/>
          </p:cNvCxnSpPr>
          <p:nvPr/>
        </p:nvCxnSpPr>
        <p:spPr>
          <a:xfrm flipV="1">
            <a:off x="5638800" y="3754996"/>
            <a:ext cx="651990" cy="1003215"/>
          </a:xfrm>
          <a:prstGeom prst="curved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834D53-FFB1-EB71-6DE9-44B2EC67330E}"/>
              </a:ext>
            </a:extLst>
          </p:cNvPr>
          <p:cNvCxnSpPr/>
          <p:nvPr/>
        </p:nvCxnSpPr>
        <p:spPr>
          <a:xfrm flipV="1">
            <a:off x="5645424" y="4881909"/>
            <a:ext cx="1227273" cy="403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4BC42B-BA09-906E-401A-2E262F8519F0}"/>
              </a:ext>
            </a:extLst>
          </p:cNvPr>
          <p:cNvSpPr txBox="1"/>
          <p:nvPr/>
        </p:nvSpPr>
        <p:spPr>
          <a:xfrm>
            <a:off x="4546768" y="5762940"/>
            <a:ext cx="18671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Calibri"/>
              </a:rPr>
              <a:t>Text concatenate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47E7B4-01DA-E086-E40E-6D2B84CA271E}"/>
              </a:ext>
            </a:extLst>
          </p:cNvPr>
          <p:cNvSpPr txBox="1"/>
          <p:nvPr/>
        </p:nvSpPr>
        <p:spPr>
          <a:xfrm>
            <a:off x="5974886" y="4264172"/>
            <a:ext cx="11606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7E6E6"/>
                </a:solidFill>
                <a:cs typeface="Calibri"/>
              </a:rPr>
              <a:t>Cross Attention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D3B394-7641-3ED9-1A0A-FCD165CA3122}"/>
              </a:ext>
            </a:extLst>
          </p:cNvPr>
          <p:cNvSpPr txBox="1"/>
          <p:nvPr/>
        </p:nvSpPr>
        <p:spPr>
          <a:xfrm>
            <a:off x="3653562" y="3613191"/>
            <a:ext cx="24424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7E6E6"/>
                </a:solidFill>
                <a:cs typeface="Calibri"/>
              </a:rPr>
              <a:t>Interpolate with output</a:t>
            </a:r>
          </a:p>
        </p:txBody>
      </p:sp>
    </p:spTree>
    <p:extLst>
      <p:ext uri="{BB962C8B-B14F-4D97-AF65-F5344CB8AC3E}">
        <p14:creationId xmlns:p14="http://schemas.microsoft.com/office/powerpoint/2010/main" val="37607529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76CA-3C92-E14B-D133-BF877E94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Everything Together</a:t>
            </a:r>
          </a:p>
        </p:txBody>
      </p:sp>
      <p:pic>
        <p:nvPicPr>
          <p:cNvPr id="8" name="Content Placeholder 7" descr="A diagram of a job application&#10;&#10;Description automatically generated">
            <a:extLst>
              <a:ext uri="{FF2B5EF4-FFF2-40B4-BE49-F238E27FC236}">
                <a16:creationId xmlns:a16="http://schemas.microsoft.com/office/drawing/2014/main" id="{8CB659B6-2DC9-6F5C-4827-54ECFB4FB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8138"/>
            <a:ext cx="10515600" cy="350116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5C782-79F0-5B67-2F1F-5483F56E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56E82-7E8A-77A9-27ED-87A8D54A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27E73-4D32-9174-3685-90F3AFDE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5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D1CF-64F1-08AD-FAD4-1706DE0D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78FF9-ED3F-B4FA-2209-0BDB1221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Language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Massive Multi-task Language Understanding (MMLU)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Open-Domain QA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04A2C-D303-FC28-4D36-0CE9107E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ADF5F-FB87-2C93-93D5-6CBDEC94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772E7-D9B4-ADEC-4997-4ECA1157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895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ADC0D-2A9E-BA91-FFEE-D7FABD711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EAE3-01EC-231D-BCF1-470D3725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1: Language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89595-1DBF-402E-12B5-9F45C40DC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Data: </a:t>
            </a:r>
            <a:r>
              <a:rPr lang="en-US"/>
              <a:t>The Pile</a:t>
            </a:r>
          </a:p>
          <a:p>
            <a:r>
              <a:rPr lang="en-US" b="1"/>
              <a:t>Setup:</a:t>
            </a:r>
            <a:endParaRPr lang="en-US"/>
          </a:p>
          <a:p>
            <a:pPr lvl="1"/>
            <a:r>
              <a:rPr lang="en-US"/>
              <a:t>REPLUG will use 128-token context window size</a:t>
            </a:r>
          </a:p>
          <a:p>
            <a:pPr lvl="1"/>
            <a:r>
              <a:rPr lang="en-US"/>
              <a:t>Retrieval corpus is 367M documents (each 128 tokens) sampled from The Pile</a:t>
            </a:r>
          </a:p>
          <a:p>
            <a:pPr lvl="1"/>
            <a:r>
              <a:rPr lang="en-US"/>
              <a:t>Retriever will retrieve top-10 documents</a:t>
            </a:r>
          </a:p>
          <a:p>
            <a:r>
              <a:rPr lang="en-US" b="1"/>
              <a:t>Baselines: </a:t>
            </a:r>
            <a:r>
              <a:rPr lang="en-US"/>
              <a:t>Test how much REPLUG improves…</a:t>
            </a:r>
          </a:p>
          <a:p>
            <a:pPr lvl="1"/>
            <a:r>
              <a:rPr lang="en-US"/>
              <a:t>GPT-2 (Small, Medium, Large, XL)</a:t>
            </a:r>
          </a:p>
          <a:p>
            <a:pPr lvl="1"/>
            <a:r>
              <a:rPr lang="en-US"/>
              <a:t>GPT-3 (Davinci, Curie, </a:t>
            </a:r>
            <a:r>
              <a:rPr lang="en-US" err="1"/>
              <a:t>Baddage</a:t>
            </a:r>
            <a:r>
              <a:rPr lang="en-US"/>
              <a:t>, Ada)</a:t>
            </a:r>
          </a:p>
          <a:p>
            <a:r>
              <a:rPr lang="en-US" b="1"/>
              <a:t>Metrics: </a:t>
            </a:r>
            <a:r>
              <a:rPr lang="en-US"/>
              <a:t>Bits per UTF-8 encoded byte (BPB)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CEEF-8EE4-CAF3-997F-B3C7846A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E1A07-0629-5ACA-3AFC-3FD8B0E6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1206E-8F37-1C65-D5AC-6F80BFF3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50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21B6-BEAF-81BA-4FB0-29962CB3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Task 1: REPLUG Consistently Improves</a:t>
            </a:r>
            <a:br>
              <a:rPr lang="en-US"/>
            </a:br>
            <a:r>
              <a:rPr lang="en-US"/>
              <a:t>Language Modeling</a:t>
            </a:r>
          </a:p>
        </p:txBody>
      </p:sp>
      <p:pic>
        <p:nvPicPr>
          <p:cNvPr id="8" name="Content Placeholder 7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A7964C3E-136C-A50B-B27E-D604D020B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1649"/>
            <a:ext cx="10515600" cy="28941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D9877-3737-40FC-958F-3D87B1E3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80F71-8821-61F7-8FA9-7A1A7A8F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2482-3FD1-29ED-59D2-9A80F55B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26D95-DD69-4478-C377-65E04AA4EC24}"/>
              </a:ext>
            </a:extLst>
          </p:cNvPr>
          <p:cNvSpPr/>
          <p:nvPr/>
        </p:nvSpPr>
        <p:spPr>
          <a:xfrm>
            <a:off x="7447184" y="2216688"/>
            <a:ext cx="847618" cy="3015188"/>
          </a:xfrm>
          <a:prstGeom prst="rect">
            <a:avLst/>
          </a:prstGeom>
          <a:solidFill>
            <a:schemeClr val="accent1">
              <a:alpha val="24980"/>
            </a:schemeClr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E51C8-9517-30CF-A71B-F85A273EE8B7}"/>
              </a:ext>
            </a:extLst>
          </p:cNvPr>
          <p:cNvSpPr/>
          <p:nvPr/>
        </p:nvSpPr>
        <p:spPr>
          <a:xfrm>
            <a:off x="10333358" y="2211125"/>
            <a:ext cx="847618" cy="3015188"/>
          </a:xfrm>
          <a:prstGeom prst="rect">
            <a:avLst/>
          </a:prstGeom>
          <a:solidFill>
            <a:schemeClr val="accent1">
              <a:alpha val="24980"/>
            </a:schemeClr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178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3B81D-9818-EFF6-4F4D-7D00D16C3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920-15EC-9838-5B52-FA43E0C6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Task 2: MMLU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C83D8-0A2F-84DA-B6E3-BF41A5ABC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Task / Data: </a:t>
            </a:r>
            <a:r>
              <a:rPr lang="en-US"/>
              <a:t>Multiple choice QA from MMLU dataset</a:t>
            </a:r>
          </a:p>
          <a:p>
            <a:pPr lvl="1"/>
            <a:r>
              <a:rPr lang="en-US"/>
              <a:t>Exam questions from 57 tasks spanning 4 categories:</a:t>
            </a:r>
          </a:p>
          <a:p>
            <a:pPr lvl="2"/>
            <a:r>
              <a:rPr lang="en-US"/>
              <a:t>Humanities, STEM, social sciences, other</a:t>
            </a:r>
          </a:p>
          <a:p>
            <a:r>
              <a:rPr lang="en-US" b="1"/>
              <a:t>Setup:</a:t>
            </a:r>
          </a:p>
          <a:p>
            <a:pPr lvl="1"/>
            <a:r>
              <a:rPr lang="en-US"/>
              <a:t>Use Codex + REPLUG, evaluate in 5-shot setting</a:t>
            </a:r>
          </a:p>
          <a:p>
            <a:pPr lvl="1"/>
            <a:r>
              <a:rPr lang="en-US"/>
              <a:t>For each MMLU test query, retrieve and prepend 10 Wikipedia documents (Dec 2018 dump) and ensemble the output</a:t>
            </a:r>
          </a:p>
          <a:p>
            <a:r>
              <a:rPr lang="en-US" b="1"/>
              <a:t>Baselines:</a:t>
            </a:r>
          </a:p>
          <a:p>
            <a:pPr lvl="1"/>
            <a:r>
              <a:rPr lang="en-US"/>
              <a:t>LLMs that are </a:t>
            </a:r>
            <a:r>
              <a:rPr lang="en-US" err="1"/>
              <a:t>SotA</a:t>
            </a:r>
            <a:r>
              <a:rPr lang="en-US"/>
              <a:t> for MMLU: Codex, </a:t>
            </a:r>
            <a:r>
              <a:rPr lang="en-US" err="1"/>
              <a:t>PaLM</a:t>
            </a:r>
            <a:r>
              <a:rPr lang="en-US"/>
              <a:t>, Flan-</a:t>
            </a:r>
            <a:r>
              <a:rPr lang="en-US" err="1"/>
              <a:t>PaLM</a:t>
            </a:r>
            <a:endParaRPr lang="en-US"/>
          </a:p>
          <a:p>
            <a:pPr lvl="1"/>
            <a:r>
              <a:rPr lang="en-US"/>
              <a:t>RAG LMs: Atlas</a:t>
            </a:r>
          </a:p>
          <a:p>
            <a:r>
              <a:rPr lang="en-US" b="1"/>
              <a:t>Metrics: </a:t>
            </a:r>
            <a:r>
              <a:rPr lang="en-US"/>
              <a:t>Accuracy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EBBB6-5FC1-22DD-0FB3-AA96A2F5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F2B59-3416-6118-0249-0A7F375A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3D67-2545-462D-8610-0560AAB5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310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1DA77-5CD1-5455-4B1C-5573E36E6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E29C-26CF-08E3-2D58-12777F22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Task 2: REPLUG Improves Codex</a:t>
            </a:r>
          </a:p>
        </p:txBody>
      </p:sp>
      <p:pic>
        <p:nvPicPr>
          <p:cNvPr id="8" name="Content Placeholder 7" descr="A table with numbers and text&#10;&#10;Description automatically generated">
            <a:extLst>
              <a:ext uri="{FF2B5EF4-FFF2-40B4-BE49-F238E27FC236}">
                <a16:creationId xmlns:a16="http://schemas.microsoft.com/office/drawing/2014/main" id="{E3327BE8-1F41-163D-FB06-62AAFD4B5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7183"/>
            <a:ext cx="10515600" cy="30230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DB169-148F-4B1D-28B6-9F769AEA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DBA0E-B984-D8DD-2AB9-F9935DC0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68EF9-514D-C5AE-E903-6246B561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B76D32-210B-A1F0-5AD4-669867C4F921}"/>
              </a:ext>
            </a:extLst>
          </p:cNvPr>
          <p:cNvSpPr/>
          <p:nvPr/>
        </p:nvSpPr>
        <p:spPr>
          <a:xfrm>
            <a:off x="838199" y="2823174"/>
            <a:ext cx="10515599" cy="344233"/>
          </a:xfrm>
          <a:prstGeom prst="rect">
            <a:avLst/>
          </a:prstGeom>
          <a:solidFill>
            <a:schemeClr val="accent1">
              <a:alpha val="24980"/>
            </a:schemeClr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E8C8EF-0E6C-9A06-0E8F-591A6C50D25E}"/>
              </a:ext>
            </a:extLst>
          </p:cNvPr>
          <p:cNvSpPr/>
          <p:nvPr/>
        </p:nvSpPr>
        <p:spPr>
          <a:xfrm>
            <a:off x="838199" y="4402318"/>
            <a:ext cx="10515599" cy="669303"/>
          </a:xfrm>
          <a:prstGeom prst="rect">
            <a:avLst/>
          </a:prstGeom>
          <a:solidFill>
            <a:schemeClr val="accent1">
              <a:alpha val="24980"/>
            </a:schemeClr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866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2FB62-9B1D-829D-1902-3C55C859C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1970-75D6-2E11-BDB5-96BA9102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3: Open-Domain 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937BD-C5CB-7E2B-C5D7-75A0F32C7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Task: </a:t>
            </a:r>
            <a:r>
              <a:rPr lang="en-US"/>
              <a:t>Answering objective </a:t>
            </a:r>
            <a:r>
              <a:rPr lang="en-US">
                <a:solidFill>
                  <a:schemeClr val="accent1"/>
                </a:solidFill>
              </a:rPr>
              <a:t>factual questions</a:t>
            </a:r>
            <a:endParaRPr lang="en-US" b="1"/>
          </a:p>
          <a:p>
            <a:r>
              <a:rPr lang="en-US" b="1"/>
              <a:t>Data: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Natural Questions (NQ)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err="1"/>
              <a:t>TriviaQA</a:t>
            </a:r>
            <a:endParaRPr lang="en-US"/>
          </a:p>
          <a:p>
            <a:r>
              <a:rPr lang="en-US" b="1"/>
              <a:t>Setup:</a:t>
            </a:r>
          </a:p>
          <a:p>
            <a:pPr lvl="1"/>
            <a:r>
              <a:rPr lang="en-US"/>
              <a:t>Use Codex + REPLUG, evaluate in 16-shot setting</a:t>
            </a:r>
          </a:p>
          <a:p>
            <a:pPr lvl="1"/>
            <a:r>
              <a:rPr lang="en-US"/>
              <a:t>Wikipedia for retrieval, top-10 documents</a:t>
            </a:r>
          </a:p>
          <a:p>
            <a:r>
              <a:rPr lang="en-US" b="1"/>
              <a:t>Baselines:</a:t>
            </a:r>
          </a:p>
          <a:p>
            <a:pPr lvl="1"/>
            <a:r>
              <a:rPr lang="en-US"/>
              <a:t>LLMs: Chinchilla, </a:t>
            </a:r>
            <a:r>
              <a:rPr lang="en-US" err="1"/>
              <a:t>PaLM</a:t>
            </a:r>
            <a:r>
              <a:rPr lang="en-US"/>
              <a:t> (both 64 shots), Codex (16 shots)</a:t>
            </a:r>
          </a:p>
          <a:p>
            <a:pPr lvl="1"/>
            <a:r>
              <a:rPr lang="en-US"/>
              <a:t>RAG LMs: RETRO, R2-D2, Atlas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0E5E4-E405-2313-5F50-C7FE1AB1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4B9E2-9E5A-C9BE-3F9F-D054A9DC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83B6-E7A9-46CB-2983-644F20F4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242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FAD6F-2470-586C-0B27-583A50BAD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8AC9-141B-451F-B25F-025C9AE0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3: REPLUG Beats Previous RAG LMs</a:t>
            </a:r>
          </a:p>
        </p:txBody>
      </p:sp>
      <p:pic>
        <p:nvPicPr>
          <p:cNvPr id="8" name="Content Placeholder 7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DD9F4B2-1D62-B299-9B90-8042A7C5F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8522" y="1260475"/>
            <a:ext cx="8134956" cy="49164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69DCC-8990-A8C9-3659-545A4ECE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ECE1-7932-E9BB-37D5-80FFD134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E9164-6D99-6AF5-D3B1-A0BBA65D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73E160-157A-1164-FE4D-EC706DE617FC}"/>
              </a:ext>
            </a:extLst>
          </p:cNvPr>
          <p:cNvSpPr/>
          <p:nvPr/>
        </p:nvSpPr>
        <p:spPr>
          <a:xfrm>
            <a:off x="2028522" y="5660642"/>
            <a:ext cx="8134956" cy="344233"/>
          </a:xfrm>
          <a:prstGeom prst="rect">
            <a:avLst/>
          </a:prstGeom>
          <a:solidFill>
            <a:schemeClr val="accent1">
              <a:alpha val="24980"/>
            </a:schemeClr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78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B73D-159C-8B31-AC1F-D9C85ECF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3D2F-D19B-9030-865E-B2B83921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1080792" cy="49163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Pre-training language models with the help of Retrieval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REALM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RETRO</a:t>
            </a:r>
          </a:p>
          <a:p>
            <a:r>
              <a:rPr lang="en-US">
                <a:cs typeface="Calibri"/>
              </a:rPr>
              <a:t>Jointly fine-tuning a retriever and language model for downstream task</a:t>
            </a:r>
          </a:p>
          <a:p>
            <a:pPr lvl="1"/>
            <a:r>
              <a:rPr lang="en-US">
                <a:latin typeface="Calibri"/>
                <a:cs typeface="Calibri"/>
              </a:rPr>
              <a:t>RAG for Knowledge-Intensive NLP Tasks</a:t>
            </a:r>
          </a:p>
          <a:p>
            <a:pPr lvl="1"/>
            <a:r>
              <a:rPr lang="en-US">
                <a:cs typeface="Calibri"/>
              </a:rPr>
              <a:t>REPLUG</a:t>
            </a:r>
          </a:p>
          <a:p>
            <a:r>
              <a:rPr lang="en-US">
                <a:cs typeface="Calibri"/>
              </a:rPr>
              <a:t>More comprehensive Interaction between language model and retriever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cs typeface="Calibri"/>
              </a:rPr>
              <a:t>Self-RAG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6965E-6FA1-C7AB-8094-3B250E3D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BC00-BDB7-599D-805E-7E6B37D4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39B6-87B2-59EC-4B88-7F8AA17A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96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1A9E7-1B26-190A-EA90-72F6C80F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DE932D-F122-92D3-C6C5-93D219AA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</a:t>
            </a:r>
            <a:r>
              <a:rPr lang="en-US" err="1"/>
              <a:t>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FE4E34-6859-ED6A-A433-B2A3A9A2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dirty="0" smtClean="0"/>
              <a:t>69</a:t>
            </a:fld>
            <a:endParaRPr lang="en-US"/>
          </a:p>
        </p:txBody>
      </p:sp>
      <p:pic>
        <p:nvPicPr>
          <p:cNvPr id="7" name="图片 6" descr="日程表&#10;&#10;已自动生成说明">
            <a:extLst>
              <a:ext uri="{FF2B5EF4-FFF2-40B4-BE49-F238E27FC236}">
                <a16:creationId xmlns:a16="http://schemas.microsoft.com/office/drawing/2014/main" id="{8691B9C6-ACF0-000A-10E7-6197F870D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57" b="74667"/>
          <a:stretch/>
        </p:blipFill>
        <p:spPr>
          <a:xfrm>
            <a:off x="1000397" y="1266825"/>
            <a:ext cx="8011861" cy="1012143"/>
          </a:xfrm>
          <a:prstGeom prst="rect">
            <a:avLst/>
          </a:prstGeom>
        </p:spPr>
      </p:pic>
      <p:pic>
        <p:nvPicPr>
          <p:cNvPr id="8" name="图片 7" descr="日程表&#10;&#10;已自动生成说明">
            <a:extLst>
              <a:ext uri="{FF2B5EF4-FFF2-40B4-BE49-F238E27FC236}">
                <a16:creationId xmlns:a16="http://schemas.microsoft.com/office/drawing/2014/main" id="{31947173-3839-C3F9-A7E8-B9BED99F8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05" b="30737"/>
          <a:stretch/>
        </p:blipFill>
        <p:spPr>
          <a:xfrm>
            <a:off x="2117272" y="2268311"/>
            <a:ext cx="8011886" cy="2368593"/>
          </a:xfrm>
          <a:prstGeom prst="rect">
            <a:avLst/>
          </a:prstGeom>
        </p:spPr>
      </p:pic>
      <p:pic>
        <p:nvPicPr>
          <p:cNvPr id="9" name="图片 8" descr="日程表&#10;&#10;已自动生成说明">
            <a:extLst>
              <a:ext uri="{FF2B5EF4-FFF2-40B4-BE49-F238E27FC236}">
                <a16:creationId xmlns:a16="http://schemas.microsoft.com/office/drawing/2014/main" id="{DC6BB1D7-80A6-FE14-B644-F64284337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43" b="381"/>
          <a:stretch/>
        </p:blipFill>
        <p:spPr>
          <a:xfrm>
            <a:off x="3075216" y="4674054"/>
            <a:ext cx="8011886" cy="1665180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6B0304EC-878F-B670-812F-055CB6E11316}"/>
              </a:ext>
            </a:extLst>
          </p:cNvPr>
          <p:cNvSpPr txBox="1">
            <a:spLocks/>
          </p:cNvSpPr>
          <p:nvPr/>
        </p:nvSpPr>
        <p:spPr>
          <a:xfrm>
            <a:off x="838200" y="256269"/>
            <a:ext cx="10515600" cy="90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>
                <a:ea typeface="+mj-lt"/>
                <a:cs typeface="+mj-lt"/>
              </a:rPr>
              <a:t>Self-RAG: Learning to Retrieve, Generate, </a:t>
            </a:r>
            <a:endParaRPr lang="zh-CN" altLang="en-US">
              <a:ea typeface="等线 Light" panose="02010600030101010101" pitchFamily="2" charset="-122"/>
              <a:cs typeface="+mj-lt"/>
            </a:endParaRPr>
          </a:p>
          <a:p>
            <a:r>
              <a:rPr lang="zh-CN">
                <a:ea typeface="+mj-lt"/>
                <a:cs typeface="+mj-lt"/>
              </a:rPr>
              <a:t>and Critique through Self-Reflection</a:t>
            </a:r>
            <a:r>
              <a:rPr lang="zh-CN" altLang="en-US">
                <a:ea typeface="+mj-lt"/>
                <a:cs typeface="+mj-lt"/>
              </a:rPr>
              <a:t> </a:t>
            </a:r>
            <a:endParaRPr lang="zh-CN">
              <a:ea typeface="等线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8027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B73D-159C-8B31-AC1F-D9C85ECF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3D2F-D19B-9030-865E-B2B83921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1080792" cy="49163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Pre-training language models with the help of Retrieval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cs typeface="Calibri"/>
              </a:rPr>
              <a:t>REALM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RETRO</a:t>
            </a:r>
          </a:p>
          <a:p>
            <a:r>
              <a:rPr lang="en-US">
                <a:cs typeface="Calibri"/>
              </a:rPr>
              <a:t>Jointly fine-tuning a retriever and language model for downstream task</a:t>
            </a:r>
          </a:p>
          <a:p>
            <a:pPr lvl="1"/>
            <a:r>
              <a:rPr lang="en-US">
                <a:latin typeface="Calibri"/>
                <a:cs typeface="Calibri"/>
              </a:rPr>
              <a:t>RAG for Knowledge-Intensive NLP Tasks</a:t>
            </a:r>
          </a:p>
          <a:p>
            <a:pPr lvl="1"/>
            <a:r>
              <a:rPr lang="en-US">
                <a:cs typeface="Calibri"/>
              </a:rPr>
              <a:t>REPLUG</a:t>
            </a:r>
          </a:p>
          <a:p>
            <a:r>
              <a:rPr lang="en-US">
                <a:cs typeface="Calibri"/>
              </a:rPr>
              <a:t>More comprehensive Interaction between language model and retriever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Self-RAG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6965E-6FA1-C7AB-8094-3B250E3D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BC00-BDB7-599D-805E-7E6B37D4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39B6-87B2-59EC-4B88-7F8AA17A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62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A8646-3B92-1303-EEFC-024DC16E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Problems of RAG Models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E2C8FF-E25A-147B-66C6-35E4F94B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ea typeface="等线"/>
                <a:cs typeface="Calibri"/>
              </a:rPr>
              <a:t>Robustness to Irrelevant Contexts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D2BEBD-5415-49D4-A6D2-FC627C72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B67787-1CCD-2A79-94FB-91D66276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7877A-80B4-A5B2-82F8-4C6E9D14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70</a:t>
            </a:fld>
            <a:endParaRPr lang="en-US"/>
          </a:p>
        </p:txBody>
      </p:sp>
      <p:pic>
        <p:nvPicPr>
          <p:cNvPr id="7" name="图片 6" descr="图形用户界面, 文本, 应用程序&#10;&#10;已自动生成说明">
            <a:extLst>
              <a:ext uri="{FF2B5EF4-FFF2-40B4-BE49-F238E27FC236}">
                <a16:creationId xmlns:a16="http://schemas.microsoft.com/office/drawing/2014/main" id="{DE6CD9F8-E623-CD8F-BA84-53A98E99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4" y="2207454"/>
            <a:ext cx="12192000" cy="2586395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C145AE03-1148-6B84-C0F5-7959E66AF33A}"/>
              </a:ext>
            </a:extLst>
          </p:cNvPr>
          <p:cNvCxnSpPr/>
          <p:nvPr/>
        </p:nvCxnSpPr>
        <p:spPr>
          <a:xfrm flipH="1">
            <a:off x="7111129" y="2333062"/>
            <a:ext cx="284791" cy="227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6FB5990-B667-5DB0-33FC-CC9C461A8A49}"/>
              </a:ext>
            </a:extLst>
          </p:cNvPr>
          <p:cNvSpPr txBox="1"/>
          <p:nvPr/>
        </p:nvSpPr>
        <p:spPr>
          <a:xfrm>
            <a:off x="639535" y="5112736"/>
            <a:ext cx="52850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等线"/>
              </a:rPr>
              <a:t>"</a:t>
            </a:r>
            <a:r>
              <a:rPr lang="en-US" altLang="zh-CN">
                <a:solidFill>
                  <a:srgbClr val="FF0000"/>
                </a:solidFill>
                <a:ea typeface="等线"/>
              </a:rPr>
              <a:t>Write an essay of your best summer vacation</a:t>
            </a:r>
            <a:r>
              <a:rPr lang="zh-CN" altLang="en-US">
                <a:solidFill>
                  <a:srgbClr val="FF0000"/>
                </a:solidFill>
                <a:ea typeface="等线"/>
              </a:rPr>
              <a:t>"</a:t>
            </a:r>
            <a:endParaRPr lang="zh-CN" altLang="en-US">
              <a:solidFill>
                <a:srgbClr val="FF0000"/>
              </a:solidFill>
              <a:ea typeface="等线"/>
              <a:cs typeface="Calibri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D8C9172-1B43-4910-243D-018CCF34B7F7}"/>
              </a:ext>
            </a:extLst>
          </p:cNvPr>
          <p:cNvCxnSpPr>
            <a:cxnSpLocks/>
          </p:cNvCxnSpPr>
          <p:nvPr/>
        </p:nvCxnSpPr>
        <p:spPr>
          <a:xfrm flipH="1" flipV="1">
            <a:off x="1769220" y="4344752"/>
            <a:ext cx="348342" cy="6531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C8B6F4B-8A47-5886-2BC9-22FA8D321086}"/>
              </a:ext>
            </a:extLst>
          </p:cNvPr>
          <p:cNvSpPr txBox="1"/>
          <p:nvPr/>
        </p:nvSpPr>
        <p:spPr>
          <a:xfrm>
            <a:off x="6557557" y="1320316"/>
            <a:ext cx="52850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等线"/>
              </a:rPr>
              <a:t>"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The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2022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FIFA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World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Cup,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also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branded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as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Qatar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2022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was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the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22nd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FIFA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World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Cup,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the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world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championship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for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national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football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teams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organized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by</a:t>
            </a:r>
            <a:r>
              <a:rPr lang="zh-CN" altLang="en-US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zh-CN">
                <a:solidFill>
                  <a:srgbClr val="FF0000"/>
                </a:solidFill>
                <a:ea typeface="+mn-lt"/>
                <a:cs typeface="+mn-lt"/>
              </a:rPr>
              <a:t>FIFA.</a:t>
            </a:r>
            <a:r>
              <a:rPr lang="zh-CN" altLang="en-US">
                <a:solidFill>
                  <a:srgbClr val="FF0000"/>
                </a:solidFill>
                <a:ea typeface="等线"/>
              </a:rPr>
              <a:t>"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9DF7C57-02D4-8369-BACC-7EB2B6473C16}"/>
              </a:ext>
            </a:extLst>
          </p:cNvPr>
          <p:cNvSpPr txBox="1"/>
          <p:nvPr/>
        </p:nvSpPr>
        <p:spPr>
          <a:xfrm>
            <a:off x="794658" y="6030686"/>
            <a:ext cx="1430382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>
                <a:solidFill>
                  <a:srgbClr val="222222"/>
                </a:solidFill>
                <a:latin typeface="Arial"/>
                <a:ea typeface="等线"/>
                <a:cs typeface="Arial"/>
              </a:rPr>
              <a:t>Ram, Ori, et al. "In-context retrieval-augmented language models." </a:t>
            </a:r>
            <a:r>
              <a:rPr lang="en-US" altLang="zh-CN" sz="1400" i="1" err="1">
                <a:solidFill>
                  <a:srgbClr val="222222"/>
                </a:solidFill>
                <a:latin typeface="Arial"/>
                <a:ea typeface="等线"/>
                <a:cs typeface="Arial"/>
              </a:rPr>
              <a:t>arXiv</a:t>
            </a:r>
            <a:r>
              <a:rPr lang="en-US" altLang="zh-CN" sz="1400" i="1">
                <a:solidFill>
                  <a:srgbClr val="222222"/>
                </a:solidFill>
                <a:latin typeface="Arial"/>
                <a:ea typeface="等线"/>
                <a:cs typeface="Arial"/>
              </a:rPr>
              <a:t> preprint arXiv:2302.00083</a:t>
            </a:r>
            <a:r>
              <a:rPr lang="en-US" altLang="zh-CN" sz="1400">
                <a:solidFill>
                  <a:srgbClr val="222222"/>
                </a:solidFill>
                <a:latin typeface="Arial"/>
                <a:ea typeface="等线"/>
                <a:cs typeface="Arial"/>
              </a:rPr>
              <a:t> (2023).</a:t>
            </a:r>
            <a:endParaRPr lang="en-US" altLang="zh-CN" sz="1400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0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E845D4-FB72-E368-C14E-D13DB6BD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altLang="zh-CN" sz="4400" baseline="0">
                <a:ea typeface="Calibri Light"/>
              </a:rPr>
              <a:t>Problems of RAG Models</a:t>
            </a:r>
            <a:r>
              <a:rPr lang="af-ZA" sz="4400">
                <a:latin typeface="Calibri Light"/>
                <a:ea typeface="Calibri Light"/>
                <a:cs typeface="Calibri Light"/>
              </a:rPr>
              <a:t>​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8350A5-D8C8-8A70-4BE6-C2ECE5F49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ea typeface="等线"/>
                <a:cs typeface="Calibri"/>
              </a:rPr>
              <a:t>Attribution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EA400A-C6D2-B649-8FBC-C9036DF2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524844-E735-DF9C-3A7B-1B6A01E5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7BE4B2-2B92-8A58-F16A-2B88FD59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71</a:t>
            </a:fld>
            <a:endParaRPr lang="en-US"/>
          </a:p>
        </p:txBody>
      </p:sp>
      <p:pic>
        <p:nvPicPr>
          <p:cNvPr id="7" name="图片 6" descr="图形用户界面, 应用程序&#10;&#10;已自动生成说明">
            <a:extLst>
              <a:ext uri="{FF2B5EF4-FFF2-40B4-BE49-F238E27FC236}">
                <a16:creationId xmlns:a16="http://schemas.microsoft.com/office/drawing/2014/main" id="{0607F856-6CEF-6023-2EE8-0BEA11E33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196" y="1125311"/>
            <a:ext cx="8522154" cy="45094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7D5FF6-AA9E-41CF-AA83-DD6FBDE1A44B}"/>
              </a:ext>
            </a:extLst>
          </p:cNvPr>
          <p:cNvSpPr txBox="1"/>
          <p:nvPr/>
        </p:nvSpPr>
        <p:spPr>
          <a:xfrm>
            <a:off x="3352800" y="5867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/>
              <a:t>https://www.perplexity.ai/</a:t>
            </a:r>
          </a:p>
        </p:txBody>
      </p:sp>
    </p:spTree>
    <p:extLst>
      <p:ext uri="{BB962C8B-B14F-4D97-AF65-F5344CB8AC3E}">
        <p14:creationId xmlns:p14="http://schemas.microsoft.com/office/powerpoint/2010/main" val="38212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B6F9E-84F7-3439-06FA-3BBD8DED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Main Components in Self-RAG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C34801-E696-D791-7E92-669A8B4CE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ea typeface="等线"/>
                <a:cs typeface="Calibri"/>
              </a:rPr>
              <a:t>Designed a special set of tokens called </a:t>
            </a:r>
            <a:r>
              <a:rPr lang="zh-CN" altLang="en-US" i="1">
                <a:ea typeface="等线"/>
                <a:cs typeface="Calibri"/>
              </a:rPr>
              <a:t>"reflection tokens"</a:t>
            </a:r>
            <a:r>
              <a:rPr lang="zh-CN" altLang="en-US">
                <a:ea typeface="等线"/>
                <a:cs typeface="Calibri"/>
              </a:rPr>
              <a:t>, which enables the base LM to decide when to retrieve evidence and r</a:t>
            </a:r>
            <a:r>
              <a:rPr lang="zh-CN" altLang="en-US">
                <a:ea typeface="等线"/>
                <a:cs typeface="+mn-lt"/>
              </a:rPr>
              <a:t>e-evaluate its own generation quality</a:t>
            </a:r>
            <a:r>
              <a:rPr lang="en-US" altLang="zh-CN">
                <a:ea typeface="Calibri"/>
                <a:cs typeface="+mn-lt"/>
              </a:rPr>
              <a:t>.</a:t>
            </a:r>
            <a:endParaRPr lang="en-US" altLang="zh-CN">
              <a:ea typeface="+mn-lt"/>
              <a:cs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3C1F85-DA83-1D98-7B00-26A06622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9200CC-2551-C948-5D40-136F0F29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8208C1-4C2D-218C-E65B-00A1A3DA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72</a:t>
            </a:fld>
            <a:endParaRPr lang="en-US"/>
          </a:p>
        </p:txBody>
      </p:sp>
      <p:pic>
        <p:nvPicPr>
          <p:cNvPr id="8" name="图片 7" descr="表格&#10;&#10;已自动生成说明">
            <a:extLst>
              <a:ext uri="{FF2B5EF4-FFF2-40B4-BE49-F238E27FC236}">
                <a16:creationId xmlns:a16="http://schemas.microsoft.com/office/drawing/2014/main" id="{675C7163-A59A-FA20-CE14-9C2D4A11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36222"/>
            <a:ext cx="9797143" cy="28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DB90F-7E9F-F722-8950-5FE25503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cs typeface="Calibri Light"/>
              </a:rPr>
              <a:t>Main Components in Self-RAG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665B8E-2EE6-8A94-92C4-BF1CDF84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ea typeface="等线"/>
                <a:cs typeface="Calibri"/>
              </a:rPr>
              <a:t>Generator and Critic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The generator generates next segment given the previous context.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The critic evaluates the retrived evidence, generated segments, and overall response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The generator and critic can be seen as different roles of the same model (this is where the "self" comes from in "Self-RAG"); each role is invoked by specific reflection tokens.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D8AE84-BD2F-2224-2F1C-B16DE674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347271-9B15-632F-FF76-D474A07D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383DC4-EC55-E9F9-7DCE-CEF2BFC9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021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55DF3-237F-D012-362C-44F0BA4E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Self-RAG Inference</a:t>
            </a:r>
            <a:endParaRPr lang="zh-CN" altLang="en-US"/>
          </a:p>
        </p:txBody>
      </p:sp>
      <p:pic>
        <p:nvPicPr>
          <p:cNvPr id="7" name="内容占位符 6" descr="文本&#10;&#10;已自动生成说明">
            <a:extLst>
              <a:ext uri="{FF2B5EF4-FFF2-40B4-BE49-F238E27FC236}">
                <a16:creationId xmlns:a16="http://schemas.microsoft.com/office/drawing/2014/main" id="{6C609C36-86AD-D35C-8058-22D3B4593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629" y="1523389"/>
            <a:ext cx="11168742" cy="4183984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A88A23-0AE2-34AC-1DE9-2AC8F776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14733-07D8-11DC-0E81-AA447E52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B4BD14-A394-9527-FFA9-765E0CB3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504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339028-CF22-2E74-6FB4-9B54C72C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等线 Light"/>
                <a:cs typeface="Calibri Light"/>
              </a:rPr>
              <a:t>Self-RAG Inference</a:t>
            </a:r>
            <a:r>
              <a:rPr lang="zh-CN" altLang="en-US">
                <a:ea typeface="等线 Light"/>
                <a:cs typeface="Calibri Light"/>
              </a:rPr>
              <a:t> </a:t>
            </a:r>
            <a:r>
              <a:rPr lang="en-US" altLang="zh-CN">
                <a:ea typeface="等线 Light"/>
                <a:cs typeface="Calibri Light"/>
              </a:rPr>
              <a:t>Details</a:t>
            </a:r>
            <a:endParaRPr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B31380-B6D8-92E5-BB77-349C7E65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>
                <a:ea typeface="+mn-lt"/>
                <a:cs typeface="+mn-lt"/>
              </a:rPr>
              <a:t>Adaptive retrieval with threshold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+mn-lt"/>
                <a:cs typeface="+mn-lt"/>
              </a:rPr>
              <a:t>Only when the probabiliy of "Retrieve=YES" exceeds some threshold, the retrieval component will be triggered</a:t>
            </a:r>
          </a:p>
          <a:p>
            <a:endParaRPr lang="en-US" altLang="zh-CN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+mn-lt"/>
              <a:cs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D7A563-D855-756B-F112-1EE4D288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8B5595-4966-9C6C-04AE-A3224DB2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E9CF8-1075-AB53-B5DF-E7F1369D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05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339028-CF22-2E74-6FB4-9B54C72C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等线 Light"/>
                <a:cs typeface="Calibri Light"/>
              </a:rPr>
              <a:t>Self-RAG Inference</a:t>
            </a:r>
            <a:r>
              <a:rPr lang="zh-CN" altLang="en-US">
                <a:ea typeface="等线 Light"/>
                <a:cs typeface="Calibri Light"/>
              </a:rPr>
              <a:t> </a:t>
            </a:r>
            <a:r>
              <a:rPr lang="en-US" altLang="zh-CN">
                <a:ea typeface="等线 Light"/>
                <a:cs typeface="Calibri Light"/>
              </a:rPr>
              <a:t>Details</a:t>
            </a:r>
            <a:endParaRPr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B31380-B6D8-92E5-BB77-349C7E65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>
                <a:ea typeface="+mn-lt"/>
                <a:cs typeface="+mn-lt"/>
              </a:rPr>
              <a:t>Adaptive retrieval with threshold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+mn-lt"/>
                <a:cs typeface="+mn-lt"/>
              </a:rPr>
              <a:t>Only when the probabiliy of "Retrieve=YES" exceeds some threshold, the retrieval component will be triggered</a:t>
            </a:r>
          </a:p>
          <a:p>
            <a:r>
              <a:rPr lang="en-US" altLang="zh-CN">
                <a:ea typeface="+mn-lt"/>
                <a:cs typeface="+mn-lt"/>
              </a:rPr>
              <a:t>Tree-decoding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with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critique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tokens</a:t>
            </a:r>
            <a:endParaRPr lang="zh-CN" altLang="en-US">
              <a:ea typeface="等线" panose="02010600030101010101" pitchFamily="2" charset="-122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zh-CN">
                <a:ea typeface="Calibri"/>
                <a:cs typeface="Calibri"/>
              </a:rPr>
              <a:t>Evaluate multiple retrieved passages in parallel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Conduct a segment-level beam search to obtain the top segment continuations at each timestamp and return the best sequence.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 panose="020F0502020204030204"/>
                <a:cs typeface="Calibri" panose="020F0502020204030204"/>
              </a:rPr>
              <a:t>Segment selection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+mn-lt"/>
              <a:cs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D7A563-D855-756B-F112-1EE4D288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8B5595-4966-9C6C-04AE-A3224DB2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E9CF8-1075-AB53-B5DF-E7F1369D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76</a:t>
            </a:fld>
            <a:endParaRPr lang="en-US"/>
          </a:p>
        </p:txBody>
      </p:sp>
      <p:pic>
        <p:nvPicPr>
          <p:cNvPr id="7" name="图片 6" descr="文本, 信件&#10;&#10;已自动生成说明">
            <a:extLst>
              <a:ext uri="{FF2B5EF4-FFF2-40B4-BE49-F238E27FC236}">
                <a16:creationId xmlns:a16="http://schemas.microsoft.com/office/drawing/2014/main" id="{07788600-6AAF-F04B-79BE-D496C5951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29" r="141" b="654"/>
          <a:stretch/>
        </p:blipFill>
        <p:spPr>
          <a:xfrm>
            <a:off x="1302203" y="4559754"/>
            <a:ext cx="7704371" cy="15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1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89F01-D9AA-0BA8-98D3-8B158CF4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等线 Light"/>
                <a:cs typeface="Calibri Light"/>
              </a:rPr>
              <a:t>Self-RAG </a:t>
            </a:r>
            <a:r>
              <a:rPr lang="en-US" altLang="zh-CN">
                <a:ea typeface="等线 Light"/>
                <a:cs typeface="Calibri Light"/>
              </a:rPr>
              <a:t>Example</a:t>
            </a:r>
            <a:endParaRPr lang="zh-CN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797780C-2F62-08ED-44CD-7FD48E38B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993" y="1260629"/>
            <a:ext cx="9818014" cy="4916334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F7DD78-3F1A-1F2D-FED7-F05872E5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FE7870-38D8-3C96-D41F-C23E73CE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E17ECC-E856-7850-69C8-C4B4D5DE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36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A819F2-1421-14B2-9662-9E5D71FE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等线 Light"/>
                <a:cs typeface="Calibri Light"/>
              </a:rPr>
              <a:t>Self-RAG </a:t>
            </a:r>
            <a:r>
              <a:rPr lang="en-US" altLang="zh-CN">
                <a:ea typeface="等线 Light"/>
                <a:cs typeface="Calibri Light"/>
              </a:rPr>
              <a:t>Data</a:t>
            </a:r>
            <a:r>
              <a:rPr lang="zh-CN">
                <a:ea typeface="等线 Light"/>
                <a:cs typeface="Calibri Light"/>
              </a:rPr>
              <a:t> </a:t>
            </a:r>
            <a:r>
              <a:rPr lang="en-US" altLang="zh-CN">
                <a:ea typeface="等线 Light"/>
                <a:cs typeface="Calibri Light"/>
              </a:rPr>
              <a:t>Collection</a:t>
            </a:r>
            <a:endParaRPr lang="en-US" altLang="zh-CN">
              <a:ea typeface="Calibri Light"/>
              <a:cs typeface="Calibri Ligh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1FCE97-D99B-C292-4E0E-7D22FF3B5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ea typeface="+mn-lt"/>
                <a:cs typeface="+mn-lt"/>
              </a:rPr>
              <a:t>Th</a:t>
            </a:r>
            <a:r>
              <a:rPr lang="zh-CN">
                <a:ea typeface="+mn-lt"/>
                <a:cs typeface="+mn-lt"/>
              </a:rPr>
              <a:t>e </a:t>
            </a:r>
            <a:r>
              <a:rPr lang="en-US" altLang="zh-CN">
                <a:ea typeface="+mn-lt"/>
                <a:cs typeface="+mn-lt"/>
              </a:rPr>
              <a:t>authors </a:t>
            </a:r>
            <a:r>
              <a:rPr lang="zh-CN">
                <a:ea typeface="+mn-lt"/>
                <a:cs typeface="+mn-lt"/>
              </a:rPr>
              <a:t>create supervised data by prompting GPT-4 to generate reflection tokens and then distill their knowledge into an in-house </a:t>
            </a:r>
            <a:r>
              <a:rPr lang="en-US" altLang="zh-CN">
                <a:ea typeface="+mn-lt"/>
                <a:cs typeface="+mn-lt"/>
              </a:rPr>
              <a:t>generator/critic</a:t>
            </a:r>
            <a:r>
              <a:rPr lang="zh-CN">
                <a:ea typeface="+mn-lt"/>
                <a:cs typeface="+mn-lt"/>
              </a:rPr>
              <a:t>.</a:t>
            </a:r>
          </a:p>
          <a:p>
            <a:r>
              <a:rPr lang="en-US" altLang="zh-CN">
                <a:ea typeface="+mn-lt"/>
                <a:cs typeface="+mn-lt"/>
              </a:rPr>
              <a:t>As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different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reflection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token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groups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have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their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own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definitions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and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input,</a:t>
            </a:r>
            <a:r>
              <a:rPr lang="zh-CN" altLang="en-US">
                <a:ea typeface="+mn-lt"/>
                <a:cs typeface="+mn-lt"/>
              </a:rPr>
              <a:t> they </a:t>
            </a:r>
            <a:r>
              <a:rPr lang="en-US" altLang="zh-CN">
                <a:ea typeface="+mn-lt"/>
                <a:cs typeface="+mn-lt"/>
              </a:rPr>
              <a:t>use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different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instruction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prompts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for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them.</a:t>
            </a:r>
          </a:p>
          <a:p>
            <a:r>
              <a:rPr lang="en-US">
                <a:ea typeface="+mn-lt"/>
                <a:cs typeface="+mn-lt"/>
              </a:rPr>
              <a:t>Manual assessment reveals that GPT-4 reflection token predictions show high agreement with human evaluations.</a:t>
            </a:r>
            <a:endParaRPr lang="en-US" altLang="zh-CN">
              <a:ea typeface="Calibri"/>
              <a:cs typeface="Calibri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F6A9C3-FB05-A380-D163-21B61BF9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9D24C5-57FC-60CC-482E-FEDB5E54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A9C01A-4C62-67E1-3E37-B908DC64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18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081FC8-BD98-A3BC-B759-89BE82E1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等线 Light"/>
                <a:cs typeface="Calibri Light"/>
              </a:rPr>
              <a:t>Self-RAG </a:t>
            </a:r>
            <a:r>
              <a:rPr lang="en-US" altLang="zh-CN">
                <a:ea typeface="等线 Light"/>
                <a:cs typeface="Calibri Light"/>
              </a:rPr>
              <a:t>Training</a:t>
            </a:r>
            <a:endParaRPr lang="zh-CN">
              <a:ea typeface="等线 Light"/>
              <a:cs typeface="Calibri Light"/>
            </a:endParaRPr>
          </a:p>
        </p:txBody>
      </p:sp>
      <p:pic>
        <p:nvPicPr>
          <p:cNvPr id="7" name="内容占位符 6" descr="文本, 信件&#10;&#10;已自动生成说明">
            <a:extLst>
              <a:ext uri="{FF2B5EF4-FFF2-40B4-BE49-F238E27FC236}">
                <a16:creationId xmlns:a16="http://schemas.microsoft.com/office/drawing/2014/main" id="{0801EDD6-4699-725D-B839-DF8E7168C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1405325"/>
            <a:ext cx="10515600" cy="1274142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89EA05-C1AD-4D7F-5E90-F371775F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83DAF0-436E-9077-2B2B-493000E5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D1F048-6832-16A0-D98A-5E2AE8E4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79</a:t>
            </a:fld>
            <a:endParaRPr lang="en-US"/>
          </a:p>
        </p:txBody>
      </p:sp>
      <p:pic>
        <p:nvPicPr>
          <p:cNvPr id="8" name="图片 7" descr="手机屏幕截图&#10;&#10;已自动生成说明">
            <a:extLst>
              <a:ext uri="{FF2B5EF4-FFF2-40B4-BE49-F238E27FC236}">
                <a16:creationId xmlns:a16="http://schemas.microsoft.com/office/drawing/2014/main" id="{1F2E6C8E-2D06-DA26-0349-8A37B5324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0" y="3221388"/>
            <a:ext cx="10515600" cy="23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7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55A3-12C7-F7E7-3F3E-23A5DB2A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REALM: Illustration of RAG Pre-Training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F7E00-E655-D468-D198-908485D5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6496-AD31-1350-9903-2588296C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EBDEB-2F88-82C2-51CA-D851E2DD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dirty="0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A136A-86C5-C84C-1E39-2B3D4B29C53C}"/>
              </a:ext>
            </a:extLst>
          </p:cNvPr>
          <p:cNvSpPr/>
          <p:nvPr/>
        </p:nvSpPr>
        <p:spPr>
          <a:xfrm>
            <a:off x="1503815" y="2230490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60DB5-368C-2023-AAE8-225E7CA27CCF}"/>
              </a:ext>
            </a:extLst>
          </p:cNvPr>
          <p:cNvSpPr txBox="1"/>
          <p:nvPr/>
        </p:nvSpPr>
        <p:spPr>
          <a:xfrm>
            <a:off x="1170756" y="4127921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the at the top of the [MASK] pyramid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E4C390-74BD-4F14-C621-AF848D41530E}"/>
              </a:ext>
            </a:extLst>
          </p:cNvPr>
          <p:cNvSpPr/>
          <p:nvPr/>
        </p:nvSpPr>
        <p:spPr>
          <a:xfrm>
            <a:off x="7508980" y="2250675"/>
            <a:ext cx="2977350" cy="1786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Language Model Pre-training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36EC07-04B5-6329-A243-AD70F81577FF}"/>
              </a:ext>
            </a:extLst>
          </p:cNvPr>
          <p:cNvSpPr/>
          <p:nvPr/>
        </p:nvSpPr>
        <p:spPr>
          <a:xfrm>
            <a:off x="8250792" y="5556038"/>
            <a:ext cx="1640066" cy="873020"/>
          </a:xfrm>
          <a:prstGeom prst="rect">
            <a:avLst/>
          </a:prstGeom>
          <a:solidFill>
            <a:srgbClr val="FF0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Retriever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65F35-6873-9B6E-A581-9801DB7C037F}"/>
              </a:ext>
            </a:extLst>
          </p:cNvPr>
          <p:cNvSpPr txBox="1"/>
          <p:nvPr/>
        </p:nvSpPr>
        <p:spPr>
          <a:xfrm>
            <a:off x="7170875" y="4127921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the at the top of the [MASK] pyramid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CFB31-D82B-BBF2-EB8C-A4D7866D0B3B}"/>
              </a:ext>
            </a:extLst>
          </p:cNvPr>
          <p:cNvSpPr txBox="1"/>
          <p:nvPr/>
        </p:nvSpPr>
        <p:spPr>
          <a:xfrm>
            <a:off x="7307127" y="4910106"/>
            <a:ext cx="3527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The pyramidion on top allows for less material higher up the pyramid</a:t>
            </a: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A4536899-4EB8-99F0-48EF-B31771B526E6}"/>
              </a:ext>
            </a:extLst>
          </p:cNvPr>
          <p:cNvSpPr/>
          <p:nvPr/>
        </p:nvSpPr>
        <p:spPr>
          <a:xfrm rot="10800000" flipH="1">
            <a:off x="6429059" y="4279309"/>
            <a:ext cx="741814" cy="98404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80FB2-E9FA-A7B7-A858-1FF5013C9CA8}"/>
              </a:ext>
            </a:extLst>
          </p:cNvPr>
          <p:cNvSpPr txBox="1"/>
          <p:nvPr/>
        </p:nvSpPr>
        <p:spPr>
          <a:xfrm>
            <a:off x="7246569" y="6489615"/>
            <a:ext cx="3648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the at the top of the [MASK] pyramid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600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B7C931-354E-D8A0-81F2-5E6CDAF2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+mj-lt"/>
                <a:cs typeface="+mj-lt"/>
              </a:rPr>
              <a:t>Datas</a:t>
            </a:r>
            <a:r>
              <a:rPr lang="zh-CN">
                <a:ea typeface="+mj-lt"/>
                <a:cs typeface="+mj-lt"/>
              </a:rPr>
              <a:t>e</a:t>
            </a:r>
            <a:r>
              <a:rPr lang="en-US" altLang="zh-CN" err="1">
                <a:ea typeface="+mj-lt"/>
                <a:cs typeface="+mj-lt"/>
              </a:rPr>
              <a:t>ts</a:t>
            </a:r>
            <a:r>
              <a:rPr lang="zh-CN">
                <a:ea typeface="+mj-lt"/>
                <a:cs typeface="+mj-lt"/>
              </a:rPr>
              <a:t> </a:t>
            </a:r>
            <a:r>
              <a:rPr lang="en-US" altLang="zh-CN">
                <a:ea typeface="+mj-lt"/>
                <a:cs typeface="+mj-lt"/>
              </a:rPr>
              <a:t>and</a:t>
            </a:r>
            <a:r>
              <a:rPr lang="zh-CN">
                <a:ea typeface="+mj-lt"/>
                <a:cs typeface="+mj-lt"/>
              </a:rPr>
              <a:t> metrics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137795-48BE-CE4C-0BE1-D9493596C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CN">
                <a:ea typeface="+mn-lt"/>
                <a:cs typeface="+mn-lt"/>
              </a:rPr>
              <a:t>Closed-set</a:t>
            </a:r>
            <a:r>
              <a:rPr lang="zh-CN" altLang="en-US">
                <a:ea typeface="+mn-lt"/>
                <a:cs typeface="+mn-lt"/>
              </a:rPr>
              <a:t> </a:t>
            </a:r>
            <a:r>
              <a:rPr lang="en-US" altLang="zh-CN">
                <a:ea typeface="+mn-lt"/>
                <a:cs typeface="+mn-lt"/>
              </a:rPr>
              <a:t>tasks (metrics: accuracy)</a:t>
            </a:r>
            <a:endParaRPr lang="zh-CN" alt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zh-CN">
                <a:ea typeface="+mn-lt"/>
                <a:cs typeface="+mn-lt"/>
              </a:rPr>
              <a:t>PubHealth</a:t>
            </a:r>
            <a:r>
              <a:rPr lang="en-US" altLang="zh-CN">
                <a:ea typeface="+mn-lt"/>
                <a:cs typeface="+mn-lt"/>
              </a:rPr>
              <a:t>:</a:t>
            </a:r>
            <a:r>
              <a:rPr lang="zh-CN" altLang="en-US">
                <a:ea typeface="+mn-lt"/>
                <a:cs typeface="+mn-lt"/>
              </a:rPr>
              <a:t> </a:t>
            </a:r>
            <a:r>
              <a:rPr lang="zh-CN">
                <a:ea typeface="+mn-lt"/>
                <a:cs typeface="+mn-lt"/>
              </a:rPr>
              <a:t>fact verification dataset about public health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>
                <a:ea typeface="+mn-lt"/>
                <a:cs typeface="+mn-lt"/>
              </a:rPr>
              <a:t>ARC Challenge</a:t>
            </a:r>
            <a:r>
              <a:rPr lang="en-US" altLang="zh-CN">
                <a:ea typeface="+mn-lt"/>
                <a:cs typeface="+mn-lt"/>
              </a:rPr>
              <a:t>:</a:t>
            </a:r>
            <a:r>
              <a:rPr lang="zh-CN" altLang="en-US">
                <a:ea typeface="+mn-lt"/>
                <a:cs typeface="+mn-lt"/>
              </a:rPr>
              <a:t> </a:t>
            </a:r>
            <a:r>
              <a:rPr lang="zh-CN">
                <a:ea typeface="+mn-lt"/>
                <a:cs typeface="+mn-lt"/>
              </a:rPr>
              <a:t>multiple-choice reasoning dataset created from scientific exams</a:t>
            </a:r>
          </a:p>
          <a:p>
            <a:endParaRPr lang="en-US" altLang="zh-CN">
              <a:ea typeface="Calibri"/>
              <a:cs typeface="Calibri"/>
            </a:endParaRPr>
          </a:p>
          <a:p>
            <a:r>
              <a:rPr lang="en-US" altLang="zh-CN">
                <a:ea typeface="Calibri"/>
                <a:cs typeface="Calibri"/>
              </a:rPr>
              <a:t>Short-form QA (</a:t>
            </a:r>
            <a:r>
              <a:rPr lang="en-US" altLang="zh-CN">
                <a:ea typeface="+mn-lt"/>
                <a:cs typeface="+mn-lt"/>
              </a:rPr>
              <a:t>m</a:t>
            </a:r>
            <a:r>
              <a:rPr lang="en-US">
                <a:ea typeface="+mn-lt"/>
                <a:cs typeface="+mn-lt"/>
              </a:rPr>
              <a:t>etrics: </a:t>
            </a:r>
            <a:r>
              <a:rPr lang="en-US" err="1">
                <a:ea typeface="+mn-lt"/>
                <a:cs typeface="+mn-lt"/>
              </a:rPr>
              <a:t>em</a:t>
            </a:r>
            <a:r>
              <a:rPr lang="en-US" altLang="zh-CN">
                <a:ea typeface="+mn-lt"/>
                <a:cs typeface="+mn-lt"/>
              </a:rPr>
              <a:t>)</a:t>
            </a:r>
            <a:endParaRPr lang="zh-CN" altLang="en-US">
              <a:ea typeface="等线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ea typeface="Calibri"/>
                <a:cs typeface="Calibri"/>
              </a:rPr>
              <a:t>PopQA</a:t>
            </a:r>
            <a:r>
              <a:rPr lang="en-US">
                <a:ea typeface="Calibri"/>
                <a:cs typeface="Calibri"/>
              </a:rPr>
              <a:t> and TriviaQA: Wikipedia-based open-domain QA datasets</a:t>
            </a:r>
            <a:endParaRPr lang="zh-CN">
              <a:ea typeface="等线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Calibri"/>
              <a:cs typeface="Calibri"/>
            </a:endParaRPr>
          </a:p>
          <a:p>
            <a:r>
              <a:rPr lang="en-US" altLang="zh-CN">
                <a:ea typeface="Calibri"/>
                <a:cs typeface="Calibri"/>
              </a:rPr>
              <a:t>Long-form QA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ALCE-ASQA (Metrics: MAUVE, citation precision and recall): Citation evaluation</a:t>
            </a:r>
            <a:endParaRPr lang="en-US" altLang="zh-CN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ea typeface="Calibri"/>
                <a:cs typeface="Calibri"/>
              </a:rPr>
              <a:t>FactScore</a:t>
            </a:r>
            <a:r>
              <a:rPr lang="en-US">
                <a:ea typeface="Calibri"/>
                <a:cs typeface="Calibri"/>
              </a:rPr>
              <a:t> (Metrics: </a:t>
            </a:r>
            <a:r>
              <a:rPr lang="en-US" err="1">
                <a:ea typeface="Calibri"/>
                <a:cs typeface="Calibri"/>
              </a:rPr>
              <a:t>FactScore</a:t>
            </a:r>
            <a:r>
              <a:rPr lang="en-US">
                <a:ea typeface="Calibri"/>
                <a:cs typeface="Calibri"/>
              </a:rPr>
              <a:t>): Biography evaluation</a:t>
            </a:r>
            <a:endParaRPr lang="en-US" altLang="zh-CN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zh-CN" altLang="en-US">
              <a:ea typeface="等线"/>
              <a:cs typeface="Calibri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912697-EF27-E309-B0A8-8F1DDD90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A75ABF-F7A3-C0E9-3A75-EC93A50F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D7CAE5-5CA5-4361-B19F-0BDC5343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98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368C2-04EB-2332-E30C-8F9C04D0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等线 Light"/>
                <a:cs typeface="Calibri Light"/>
              </a:rPr>
              <a:t>Baselines</a:t>
            </a:r>
            <a:endParaRPr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00331E-0349-1E56-DB3D-CFB73D763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>
                <a:ea typeface="+mn-lt"/>
                <a:cs typeface="+mn-lt"/>
              </a:rPr>
              <a:t>Baselines without retrievals:</a:t>
            </a:r>
            <a:endParaRPr lang="zh-CN" alt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zh-CN">
                <a:ea typeface="+mn-lt"/>
                <a:cs typeface="+mn-lt"/>
              </a:rPr>
              <a:t>Llama2 (7B, 13B)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Alpaca(7B, 13B)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Llama2-chat (13B)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ChatGPT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ea typeface="+mn-lt"/>
                <a:cs typeface="+mn-lt"/>
              </a:rPr>
              <a:t>CoVE</a:t>
            </a:r>
            <a:r>
              <a:rPr lang="en-US">
                <a:ea typeface="+mn-lt"/>
                <a:cs typeface="+mn-lt"/>
              </a:rPr>
              <a:t> (65B)</a:t>
            </a:r>
          </a:p>
          <a:p>
            <a:r>
              <a:rPr lang="en-US">
                <a:ea typeface="+mn-lt"/>
                <a:cs typeface="+mn-lt"/>
              </a:rPr>
              <a:t>Baselines with retrievals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RAG (Llama2, Alpaca)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Ret-ChatGPT and Ret-Llama2-chat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Perplexity.ai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SAIL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ea typeface="+mn-lt"/>
                <a:cs typeface="+mn-lt"/>
              </a:rPr>
              <a:t>Toolformer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9DADB5-F5C7-0182-72B6-020B57F5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99F853-358E-052A-D3C8-39CDF75A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202D13-28F3-9AFF-DE23-0838CA81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089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28828-B7D2-E989-D132-18DD7818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Self-RAG Results</a:t>
            </a:r>
            <a:endParaRPr lang="zh-CN" altLang="en-US"/>
          </a:p>
        </p:txBody>
      </p:sp>
      <p:pic>
        <p:nvPicPr>
          <p:cNvPr id="7" name="内容占位符 6" descr="手机屏幕截图&#10;&#10;已自动生成说明">
            <a:extLst>
              <a:ext uri="{FF2B5EF4-FFF2-40B4-BE49-F238E27FC236}">
                <a16:creationId xmlns:a16="http://schemas.microsoft.com/office/drawing/2014/main" id="{A725306B-B0C9-A922-0198-1834C0584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523" y="857859"/>
            <a:ext cx="8221952" cy="5743646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8839C3-3BBF-A913-D341-3FA83C78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A40830-8D6C-2884-451B-FC5A0998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FCC8FE-9091-11F1-D40B-FD763CF6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049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DDECA-0C96-D4F4-FFB1-C0E02227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Self-RAG Analysis</a:t>
            </a:r>
            <a:endParaRPr lang="zh-CN" altLang="en-US"/>
          </a:p>
        </p:txBody>
      </p:sp>
      <p:pic>
        <p:nvPicPr>
          <p:cNvPr id="7" name="内容占位符 6" descr="图表&#10;&#10;已自动生成说明">
            <a:extLst>
              <a:ext uri="{FF2B5EF4-FFF2-40B4-BE49-F238E27FC236}">
                <a16:creationId xmlns:a16="http://schemas.microsoft.com/office/drawing/2014/main" id="{3209DFA2-20E0-E91F-A97C-4482C0B37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84030"/>
            <a:ext cx="10515600" cy="4869532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65F0EE-387A-E5F8-E1FE-BC8534D8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69A7EA-4D19-C501-9766-647719FE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6866EC-D264-70E0-C784-C7E5B2F2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852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F9DD0-58A3-3156-2C2A-5F8F596D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Self-RAG Discussion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1D0DAF-487E-817F-A4CF-D3A16AC02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>
                <a:ea typeface="+mn-lt"/>
                <a:cs typeface="+mn-lt"/>
              </a:rPr>
              <a:t>Connections to prior work on learning with critique. </a:t>
            </a:r>
            <a:endParaRPr lang="zh-CN" altLang="en-US">
              <a:ea typeface="等线" panose="02010600030101010101" pitchFamily="2" charset="-122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zh-CN">
                <a:ea typeface="+mn-lt"/>
                <a:cs typeface="+mn-lt"/>
              </a:rPr>
              <a:t>Recent work incorporates additional critique (feedback) during training, e.g., RLHF via PPO. While PPO relies on</a:t>
            </a:r>
            <a:r>
              <a:rPr lang="zh-CN" altLang="en-US">
                <a:ea typeface="+mn-lt"/>
                <a:cs typeface="+mn-lt"/>
              </a:rPr>
              <a:t> </a:t>
            </a:r>
            <a:r>
              <a:rPr lang="zh-CN">
                <a:ea typeface="+mn-lt"/>
                <a:cs typeface="+mn-lt"/>
              </a:rPr>
              <a:t> separate reward models during training, we compute critique offline and directly insert them into the training corpus, where the generator LM is trained with a standard LM objective. This significantly reduces training costs compared to PPO.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zh-CN" altLang="en-US">
              <a:ea typeface="+mn-lt"/>
              <a:cs typeface="+mn-lt"/>
            </a:endParaRPr>
          </a:p>
          <a:p>
            <a:r>
              <a:rPr lang="en-US" altLang="zh-CN">
                <a:ea typeface="+mn-lt"/>
                <a:cs typeface="+mn-lt"/>
              </a:rPr>
              <a:t>While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Self-RAG shows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significant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improvements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in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terms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of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performance,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factuality,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and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citation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accuracy,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it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can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still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generate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outputs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that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are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not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fully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supported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by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the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citations.</a:t>
            </a:r>
          </a:p>
          <a:p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CE850E-3FFE-B289-3569-5E605BA9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20DD7-1402-4AE6-A047-0E5615AF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E6D63F-DE85-D861-07FC-79A7B8AA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580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B91B0-9D55-6F1F-613E-E15D8AEA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Q&amp;A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32C0F3-64E1-BE28-1188-E2AF75DBE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ea typeface="等线"/>
                <a:cs typeface="Calibri"/>
              </a:rPr>
              <a:t>What types of tasks are not suitable for RAG?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85788-8519-F4D5-2ECD-66702F68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804F5A-F745-4D5D-5DC2-B790A0FD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8648A-072A-169D-0C73-98A2E3D1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434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B91B0-9D55-6F1F-613E-E15D8AEA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Q&amp;A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32C0F3-64E1-BE28-1188-E2AF75DBE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ea typeface="等线"/>
                <a:cs typeface="Calibri"/>
              </a:rPr>
              <a:t>What types of tasks are not suitable for RAG?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Lack of expert knowledge (i.e., retrieval coverage)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Doesn't require factual supports (i.e., writing a fiction)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85788-8519-F4D5-2ECD-66702F68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804F5A-F745-4D5D-5DC2-B790A0FD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8648A-072A-169D-0C73-98A2E3D1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98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B91B0-9D55-6F1F-613E-E15D8AEA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Q&amp;A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32C0F3-64E1-BE28-1188-E2AF75DBE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ea typeface="等线"/>
                <a:cs typeface="Calibri"/>
              </a:rPr>
              <a:t>What types of tasks are not suitable for RAG?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Lack of expert knowledge (i.e., retrieval coverage)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Doesn't require factual </a:t>
            </a:r>
            <a:r>
              <a:rPr lang="zh-CN">
                <a:ea typeface="等线"/>
                <a:cs typeface="Calibri"/>
              </a:rPr>
              <a:t>supports </a:t>
            </a:r>
            <a:r>
              <a:rPr lang="zh-CN" altLang="en-US">
                <a:ea typeface="等线"/>
                <a:cs typeface="Calibri"/>
              </a:rPr>
              <a:t>(i.e., writing a fiction)</a:t>
            </a:r>
          </a:p>
          <a:p>
            <a:r>
              <a:rPr lang="zh-CN" altLang="en-US">
                <a:ea typeface="等线"/>
                <a:cs typeface="Calibri"/>
              </a:rPr>
              <a:t>What's the down-side of Self-RAG and RePLUG?</a:t>
            </a:r>
            <a:endParaRPr lang="zh-CN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85788-8519-F4D5-2ECD-66702F68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804F5A-F745-4D5D-5DC2-B790A0FD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8648A-072A-169D-0C73-98A2E3D1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538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B91B0-9D55-6F1F-613E-E15D8AEA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Q&amp;A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32C0F3-64E1-BE28-1188-E2AF75DBE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ea typeface="等线"/>
                <a:cs typeface="Calibri"/>
              </a:rPr>
              <a:t>What types of tasks are not suitable for RAG?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Lack of expert knowledge (i.e., retrieval coverage)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Doesn't require factual </a:t>
            </a:r>
            <a:r>
              <a:rPr lang="zh-CN">
                <a:ea typeface="等线"/>
                <a:cs typeface="Calibri"/>
              </a:rPr>
              <a:t>supports </a:t>
            </a:r>
            <a:r>
              <a:rPr lang="zh-CN" altLang="en-US">
                <a:ea typeface="等线"/>
                <a:cs typeface="Calibri"/>
              </a:rPr>
              <a:t>(i.e., writing a fiction)</a:t>
            </a:r>
          </a:p>
          <a:p>
            <a:r>
              <a:rPr lang="zh-CN" altLang="en-US">
                <a:ea typeface="等线"/>
                <a:cs typeface="Calibri"/>
              </a:rPr>
              <a:t>What's the down-side of Self-RAG and RePLUG?</a:t>
            </a:r>
            <a:endParaRPr lang="zh-CN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zh-CN">
                <a:ea typeface="等线"/>
                <a:cs typeface="Calibri"/>
              </a:rPr>
              <a:t>Latency: Processing multiple passages in parallel still bring up computational cost (depending on the GPU usage).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85788-8519-F4D5-2ECD-66702F68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804F5A-F745-4D5D-5DC2-B790A0FD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8648A-072A-169D-0C73-98A2E3D1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266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B91B0-9D55-6F1F-613E-E15D8AEA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Q&amp;A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32C0F3-64E1-BE28-1188-E2AF75DBE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ea typeface="等线"/>
                <a:cs typeface="Calibri"/>
              </a:rPr>
              <a:t>What types of tasks are not suitable for RAG?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Lack of expert knowledge (i.e., retrieval coverage)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Doesn't require factual </a:t>
            </a:r>
            <a:r>
              <a:rPr lang="zh-CN">
                <a:ea typeface="等线"/>
                <a:cs typeface="Calibri"/>
              </a:rPr>
              <a:t>supports </a:t>
            </a:r>
            <a:r>
              <a:rPr lang="zh-CN" altLang="en-US">
                <a:ea typeface="等线"/>
                <a:cs typeface="Calibri"/>
              </a:rPr>
              <a:t>(i.e., writing a fiction)</a:t>
            </a:r>
          </a:p>
          <a:p>
            <a:r>
              <a:rPr lang="zh-CN" altLang="en-US">
                <a:ea typeface="等线"/>
                <a:cs typeface="Calibri"/>
              </a:rPr>
              <a:t>What's the down-side of Self-RAG and RePLUG?</a:t>
            </a:r>
            <a:endParaRPr lang="zh-CN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zh-CN">
                <a:ea typeface="等线"/>
                <a:cs typeface="Calibri"/>
              </a:rPr>
              <a:t>Latency: Processing multiple passages in parallel still bring up computational cost (depending on the GPU usage).</a:t>
            </a:r>
          </a:p>
          <a:p>
            <a:r>
              <a:rPr lang="en-US" altLang="zh-CN">
                <a:ea typeface="等线"/>
                <a:cs typeface="Calibri"/>
              </a:rPr>
              <a:t>What are the pros and cons of different types of RAG?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zh-CN">
                <a:ea typeface="等线"/>
                <a:cs typeface="Calibri"/>
              </a:rPr>
              <a:t>Input text concatenation, cross-attention, output interpolation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85788-8519-F4D5-2ECD-66702F68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804F5A-F745-4D5D-5DC2-B790A0FD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8648A-072A-169D-0C73-98A2E3D1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9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DC8B-0358-B16E-A6CF-4A568A4F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REALM: Application to Downstream Tasks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4BC0E2-8516-BC85-4672-C1B3F52C7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508" y="2265257"/>
            <a:ext cx="10266680" cy="382571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F9C02-283A-D4A0-93FE-F93B8DBD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2B8F3-1E64-59E0-976D-E8A733E2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BC0FF-8C9B-7E95-CFFB-FD35A244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EE69A-78E0-EB2C-7B62-55B156983F0E}"/>
              </a:ext>
            </a:extLst>
          </p:cNvPr>
          <p:cNvSpPr txBox="1"/>
          <p:nvPr/>
        </p:nvSpPr>
        <p:spPr>
          <a:xfrm>
            <a:off x="605562" y="1392794"/>
            <a:ext cx="110918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Pre-training task: Input: Concatenate retrieved passages and masked text --&gt; Output: masked token prediction</a:t>
            </a:r>
          </a:p>
          <a:p>
            <a:r>
              <a:rPr lang="en-US">
                <a:cs typeface="Calibri"/>
              </a:rPr>
              <a:t>Fine-tuning task: Input: Concatenate retrieved passages and query --&gt; Output: Answer span in the retrieved passages</a:t>
            </a:r>
          </a:p>
        </p:txBody>
      </p:sp>
    </p:spTree>
    <p:extLst>
      <p:ext uri="{BB962C8B-B14F-4D97-AF65-F5344CB8AC3E}">
        <p14:creationId xmlns:p14="http://schemas.microsoft.com/office/powerpoint/2010/main" val="41036269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B91B0-9D55-6F1F-613E-E15D8AEA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Q&amp;A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32C0F3-64E1-BE28-1188-E2AF75DBE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ea typeface="等线"/>
                <a:cs typeface="Calibri"/>
              </a:rPr>
              <a:t>What types of tasks are not suitable for RAG?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Lack of expert knowledge (i.e., retrieval coverage)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zh-CN" altLang="en-US">
                <a:ea typeface="等线"/>
                <a:cs typeface="Calibri"/>
              </a:rPr>
              <a:t>Doesn't require factual </a:t>
            </a:r>
            <a:r>
              <a:rPr lang="zh-CN">
                <a:ea typeface="等线"/>
                <a:cs typeface="Calibri"/>
              </a:rPr>
              <a:t>supports </a:t>
            </a:r>
            <a:r>
              <a:rPr lang="zh-CN" altLang="en-US">
                <a:ea typeface="等线"/>
                <a:cs typeface="Calibri"/>
              </a:rPr>
              <a:t>(i.e., writing a fiction)</a:t>
            </a:r>
          </a:p>
          <a:p>
            <a:r>
              <a:rPr lang="zh-CN" altLang="en-US">
                <a:ea typeface="等线"/>
                <a:cs typeface="Calibri"/>
              </a:rPr>
              <a:t>What's the down-side of Self-RAG and RePLUG?</a:t>
            </a:r>
            <a:endParaRPr lang="zh-CN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zh-CN">
                <a:ea typeface="等线"/>
                <a:cs typeface="Calibri"/>
              </a:rPr>
              <a:t>Latency: Processing multiple passages in parallel still bring up computational cost (depending on the GPU usage).</a:t>
            </a:r>
          </a:p>
          <a:p>
            <a:r>
              <a:rPr lang="en-US" altLang="zh-CN">
                <a:ea typeface="等线"/>
                <a:cs typeface="Calibri"/>
              </a:rPr>
              <a:t>What are the pros and cons of different types of RAG?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zh-CN">
                <a:ea typeface="等线"/>
                <a:cs typeface="Calibri"/>
              </a:rPr>
              <a:t>Input text concatenation, cross-attention, output interpolation</a:t>
            </a:r>
          </a:p>
          <a:p>
            <a:r>
              <a:rPr lang="en-US" altLang="zh-CN">
                <a:ea typeface="等线"/>
                <a:cs typeface="Calibri"/>
              </a:rPr>
              <a:t>Do we need RAG with long-context large language models?</a:t>
            </a:r>
            <a:endParaRPr lang="en-US">
              <a:ea typeface="Calibri" panose="020F0502020204030204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Lost in the Middle: How Language Models Use Long Contexts</a:t>
            </a:r>
            <a:endParaRPr lang="en-US" altLang="zh-CN">
              <a:ea typeface="等线"/>
              <a:cs typeface="Calibri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85788-8519-F4D5-2ECD-66702F68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2024-03-31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804F5A-F745-4D5D-5DC2-B790A0FD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created for CS886 at UWaterloo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8648A-072A-169D-0C73-98A2E3D1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宽屏</PresentationFormat>
  <Slides>90</Slides>
  <Notes>9</Notes>
  <HiddenSlides>0</HiddenSlide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90</vt:i4>
      </vt:variant>
    </vt:vector>
  </HeadingPairs>
  <TitlesOfParts>
    <vt:vector size="91" baseType="lpstr">
      <vt:lpstr>Office Theme</vt:lpstr>
      <vt:lpstr>Lecture 22: Retrieval Augmentation</vt:lpstr>
      <vt:lpstr>Outline</vt:lpstr>
      <vt:lpstr>What is RAG</vt:lpstr>
      <vt:lpstr>Why RAG</vt:lpstr>
      <vt:lpstr>Different Types of RAG</vt:lpstr>
      <vt:lpstr>Different Types of RAG</vt:lpstr>
      <vt:lpstr>Outline</vt:lpstr>
      <vt:lpstr>REALM: Illustration of RAG Pre-Training</vt:lpstr>
      <vt:lpstr>REALM: Application to Downstream Tasks</vt:lpstr>
      <vt:lpstr>REALM: Challenges of RAG Pre-Training</vt:lpstr>
      <vt:lpstr>REALM: How to Update Retriever?</vt:lpstr>
      <vt:lpstr>REALM: How to Update Retriever?</vt:lpstr>
      <vt:lpstr>REALM: How to Update Retriever?</vt:lpstr>
      <vt:lpstr>REALM: Solution to Synchronized Issue</vt:lpstr>
      <vt:lpstr>REALM: Asynchronized Index Update</vt:lpstr>
      <vt:lpstr>REALM: Data for RAG MLM Pre-Training</vt:lpstr>
      <vt:lpstr>REALM: Effectiveness Comparison</vt:lpstr>
      <vt:lpstr>Other Recent RAG Pre-Training Works</vt:lpstr>
      <vt:lpstr>Outline</vt:lpstr>
      <vt:lpstr>Different Types of RAG</vt:lpstr>
      <vt:lpstr>Why Retro: Scaling Index VS Model Size?</vt:lpstr>
      <vt:lpstr>Why Retro: Other Advantages</vt:lpstr>
      <vt:lpstr>Retro Architecture</vt:lpstr>
      <vt:lpstr>Chunked Retrieval</vt:lpstr>
      <vt:lpstr>Retrieved Chunk Encoding</vt:lpstr>
      <vt:lpstr>Chunked Cross Attention</vt:lpstr>
      <vt:lpstr>Retro Results: Language Modelling</vt:lpstr>
      <vt:lpstr>Retro Results: Question Answering</vt:lpstr>
      <vt:lpstr>Outline</vt:lpstr>
      <vt:lpstr>RAG for Knowledge-Intensive NLP Tasks</vt:lpstr>
      <vt:lpstr>Terminology</vt:lpstr>
      <vt:lpstr>Motivation: Hybrid Approach for seq2seq</vt:lpstr>
      <vt:lpstr>Solution: RAG for seq2seq models</vt:lpstr>
      <vt:lpstr>Introducing RAG</vt:lpstr>
      <vt:lpstr>Two Types of RAG Models</vt:lpstr>
      <vt:lpstr>Generators</vt:lpstr>
      <vt:lpstr>Implementation: Encoding</vt:lpstr>
      <vt:lpstr>Implementation: Decoding</vt:lpstr>
      <vt:lpstr>Implementation: Fine-Tuning</vt:lpstr>
      <vt:lpstr>Putting Everything Together</vt:lpstr>
      <vt:lpstr>Experiment: Non-Parametric Setup</vt:lpstr>
      <vt:lpstr>Experiment: The 4 Tasks</vt:lpstr>
      <vt:lpstr>Task 1: Open-Domain QA</vt:lpstr>
      <vt:lpstr>Task 1: RAG Has Strong QA Performance</vt:lpstr>
      <vt:lpstr>Task 2: Abstractive QA</vt:lpstr>
      <vt:lpstr>Task 2: RAG Approaches SotA on NLG</vt:lpstr>
      <vt:lpstr>Task 3: Jeopardy Question Generation</vt:lpstr>
      <vt:lpstr>Task 3: RAG-Token Performs Best</vt:lpstr>
      <vt:lpstr>Task 4: Fact Verification</vt:lpstr>
      <vt:lpstr>Task 4: RAG Scores Approach SotA</vt:lpstr>
      <vt:lpstr>Outline</vt:lpstr>
      <vt:lpstr>REPLUG</vt:lpstr>
      <vt:lpstr>Motivation: RAG for Black-Box LMs</vt:lpstr>
      <vt:lpstr>Introducing REPLUG</vt:lpstr>
      <vt:lpstr>Implementation: Retrieval</vt:lpstr>
      <vt:lpstr>Hang On, Can We Fit k Documents?</vt:lpstr>
      <vt:lpstr>Solution: Ensemble Inference Scheme</vt:lpstr>
      <vt:lpstr>REPLUG LSR (LM-Supervised Retrieval)</vt:lpstr>
      <vt:lpstr>Implementation: Training</vt:lpstr>
      <vt:lpstr>Putting Everything Together</vt:lpstr>
      <vt:lpstr>Experiments</vt:lpstr>
      <vt:lpstr>Task 1: Language Modeling</vt:lpstr>
      <vt:lpstr>Task 1: REPLUG Consistently Improves Language Modeling</vt:lpstr>
      <vt:lpstr>Task 2: MMLU</vt:lpstr>
      <vt:lpstr>Task 2: REPLUG Improves Codex</vt:lpstr>
      <vt:lpstr>Task 3: Open-Domain QA</vt:lpstr>
      <vt:lpstr>Task 3: REPLUG Beats Previous RAG LMs</vt:lpstr>
      <vt:lpstr>Outline</vt:lpstr>
      <vt:lpstr>PowerPoint 演示文稿</vt:lpstr>
      <vt:lpstr>Problems of RAG Models</vt:lpstr>
      <vt:lpstr>Problems of RAG Models​</vt:lpstr>
      <vt:lpstr>Main Components in Self-RAG</vt:lpstr>
      <vt:lpstr>Main Components in Self-RAG</vt:lpstr>
      <vt:lpstr>Self-RAG Inference</vt:lpstr>
      <vt:lpstr>Self-RAG Inference Details</vt:lpstr>
      <vt:lpstr>Self-RAG Inference Details</vt:lpstr>
      <vt:lpstr>Self-RAG Example</vt:lpstr>
      <vt:lpstr>Self-RAG Data Collection</vt:lpstr>
      <vt:lpstr>Self-RAG Training</vt:lpstr>
      <vt:lpstr>Datasets and metrics</vt:lpstr>
      <vt:lpstr>Baselines</vt:lpstr>
      <vt:lpstr>Self-RAG Results</vt:lpstr>
      <vt:lpstr>Self-RAG Analysis</vt:lpstr>
      <vt:lpstr>Self-RAG Discussion</vt:lpstr>
      <vt:lpstr>Q&amp;A</vt:lpstr>
      <vt:lpstr>Q&amp;A</vt:lpstr>
      <vt:lpstr>Q&amp;A</vt:lpstr>
      <vt:lpstr>Q&amp;A</vt:lpstr>
      <vt:lpstr>Q&amp;A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Wenhu Chen</dc:creator>
  <cp:revision>5</cp:revision>
  <dcterms:created xsi:type="dcterms:W3CDTF">2023-12-29T23:00:40Z</dcterms:created>
  <dcterms:modified xsi:type="dcterms:W3CDTF">2024-03-31T22:44:03Z</dcterms:modified>
</cp:coreProperties>
</file>