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0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60"/>
    <p:restoredTop sz="77871"/>
  </p:normalViewPr>
  <p:slideViewPr>
    <p:cSldViewPr snapToGrid="0">
      <p:cViewPr varScale="1">
        <p:scale>
          <a:sx n="95" d="100"/>
          <a:sy n="95" d="100"/>
        </p:scale>
        <p:origin x="592" y="184"/>
      </p:cViewPr>
      <p:guideLst/>
    </p:cSldViewPr>
  </p:slideViewPr>
  <p:notesTextViewPr>
    <p:cViewPr>
      <p:scale>
        <a:sx n="1" d="1"/>
        <a:sy n="1" d="1"/>
      </p:scale>
      <p:origin x="0" y="0"/>
    </p:cViewPr>
  </p:notesTextViewPr>
  <p:notesViewPr>
    <p:cSldViewPr snapToGrid="0">
      <p:cViewPr varScale="1">
        <p:scale>
          <a:sx n="94" d="100"/>
          <a:sy n="94" d="100"/>
        </p:scale>
        <p:origin x="40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this presentation, we talk about how we can use external tools to augment LLMs.</a:t>
            </a:r>
            <a:endParaRPr dirty="0"/>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68449d293f_57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68449d293f_57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268449d293f_57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26cb6475288_1_3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feeding high res to CogVLM vs cross attention</a:t>
            </a:r>
            <a:endParaRPr/>
          </a:p>
        </p:txBody>
      </p:sp>
      <p:sp>
        <p:nvSpPr>
          <p:cNvPr id="967" name="Google Shape;967;g26cb6475288_1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26cb6475288_1_3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Ablation study on model architecture.</a:t>
            </a:r>
            <a:endParaRPr/>
          </a:p>
          <a:p>
            <a:pPr marL="0" lvl="0" indent="0" algn="l" rtl="0">
              <a:spcBef>
                <a:spcPts val="0"/>
              </a:spcBef>
              <a:spcAft>
                <a:spcPts val="0"/>
              </a:spcAft>
              <a:buNone/>
            </a:pPr>
            <a:endParaRPr/>
          </a:p>
          <a:p>
            <a:pPr marL="0" lvl="0" indent="0" algn="l" rtl="0">
              <a:spcBef>
                <a:spcPts val="0"/>
              </a:spcBef>
              <a:spcAft>
                <a:spcPts val="0"/>
              </a:spcAft>
              <a:buNone/>
            </a:pPr>
            <a:r>
              <a:rPr lang="en-US"/>
              <a:t>cross-modules enables us to perform better with lower cost</a:t>
            </a:r>
            <a:endParaRPr/>
          </a:p>
        </p:txBody>
      </p:sp>
      <p:sp>
        <p:nvSpPr>
          <p:cNvPr id="977" name="Google Shape;977;g26cb6475288_1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26cb6475288_1_3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ablation study on pre-training data</a:t>
            </a:r>
            <a:endParaRPr/>
          </a:p>
          <a:p>
            <a:pPr marL="0" lvl="0" indent="0" algn="l" rtl="0">
              <a:spcBef>
                <a:spcPts val="0"/>
              </a:spcBef>
              <a:spcAft>
                <a:spcPts val="0"/>
              </a:spcAft>
              <a:buNone/>
            </a:pPr>
            <a:endParaRPr/>
          </a:p>
          <a:p>
            <a:pPr marL="0" lvl="0" indent="0" algn="l" rtl="0">
              <a:spcBef>
                <a:spcPts val="0"/>
              </a:spcBef>
              <a:spcAft>
                <a:spcPts val="0"/>
              </a:spcAft>
              <a:buNone/>
            </a:pPr>
            <a:r>
              <a:rPr lang="en-US"/>
              <a:t>we sequentially add OCR data(denoted as Cap+OCR), as well as GUI and grounding data(denoted as All)</a:t>
            </a:r>
            <a:endParaRPr/>
          </a:p>
          <a:p>
            <a:pPr marL="0" lvl="0" indent="0" algn="l" rtl="0">
              <a:spcBef>
                <a:spcPts val="0"/>
              </a:spcBef>
              <a:spcAft>
                <a:spcPts val="0"/>
              </a:spcAft>
              <a:buNone/>
            </a:pPr>
            <a:endParaRPr/>
          </a:p>
          <a:p>
            <a:pPr marL="0" lvl="0" indent="0" algn="l" rtl="0">
              <a:spcBef>
                <a:spcPts val="0"/>
              </a:spcBef>
              <a:spcAft>
                <a:spcPts val="0"/>
              </a:spcAft>
              <a:buNone/>
            </a:pPr>
            <a:r>
              <a:rPr lang="en-US"/>
              <a:t>web and grounding data have a significant impacton the Mind2Web dataset, underscoring the importance of constructing domain-specific pre-train data in the training of GUI agents.</a:t>
            </a:r>
            <a:endParaRPr/>
          </a:p>
        </p:txBody>
      </p:sp>
      <p:sp>
        <p:nvSpPr>
          <p:cNvPr id="987" name="Google Shape;987;g26cb6475288_1_3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26cb6475288_1_4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26cb6475288_1_4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g26cb6475288_1_4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5" name="Google Shape;10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c64f90cefd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c64f90cefd_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candidate positions to insert API calls</a:t>
            </a:r>
            <a:endParaRPr dirty="0"/>
          </a:p>
        </p:txBody>
      </p:sp>
      <p:sp>
        <p:nvSpPr>
          <p:cNvPr id="154" name="Google Shape;154;g2c64f90cefd_2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82df69d4d_5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g2682df69d4d_5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c5bdf3ad5f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c5bdf3ad5f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epsilon is the empty string</a:t>
            </a:r>
            <a:endParaRPr dirty="0"/>
          </a:p>
        </p:txBody>
      </p:sp>
      <p:sp>
        <p:nvSpPr>
          <p:cNvPr id="177" name="Google Shape;177;g2c5bdf3ad5f_0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68449d293f_39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68449d293f_39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90000"/>
              </a:lnSpc>
              <a:spcBef>
                <a:spcPts val="1000"/>
              </a:spcBef>
              <a:spcAft>
                <a:spcPts val="0"/>
              </a:spcAft>
              <a:buNone/>
            </a:pPr>
            <a:endParaRPr dirty="0"/>
          </a:p>
        </p:txBody>
      </p:sp>
      <p:sp>
        <p:nvSpPr>
          <p:cNvPr id="190" name="Google Shape;190;g268449d293f_39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c64f90cefd_2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c64f90cefd_2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t>The authors of this paper has done a few experiment to benchmark the effectiveness of this approach.</a:t>
            </a:r>
            <a:endParaRPr dirty="0"/>
          </a:p>
          <a:p>
            <a:pPr marL="0" lvl="0" indent="0" algn="l" rtl="0">
              <a:spcBef>
                <a:spcPts val="0"/>
              </a:spcBef>
              <a:spcAft>
                <a:spcPts val="0"/>
              </a:spcAft>
              <a:buClr>
                <a:schemeClr val="dk1"/>
              </a:buClr>
              <a:buSzPts val="1400"/>
              <a:buFont typeface="Arial"/>
              <a:buNone/>
            </a:pPr>
            <a:r>
              <a:rPr lang="en-US" dirty="0"/>
              <a:t>For that, they use explore the following tools in attempt to address the different shortcomings of language models.</a:t>
            </a:r>
            <a:endParaRPr dirty="0"/>
          </a:p>
          <a:p>
            <a:pPr marL="457200" lvl="0" indent="-304800" algn="l" rtl="0">
              <a:spcBef>
                <a:spcPts val="0"/>
              </a:spcBef>
              <a:spcAft>
                <a:spcPts val="0"/>
              </a:spcAft>
              <a:buClr>
                <a:schemeClr val="dk1"/>
              </a:buClr>
              <a:buSzPts val="1200"/>
              <a:buChar char="-"/>
            </a:pPr>
            <a:r>
              <a:rPr lang="en-US" dirty="0"/>
              <a:t>Question Answering tool - Atlas, a RAG LM that can answer simple factual questions.</a:t>
            </a:r>
            <a:endParaRPr dirty="0"/>
          </a:p>
          <a:p>
            <a:pPr marL="457200" lvl="0" indent="-317500" algn="l" rtl="0">
              <a:spcBef>
                <a:spcPts val="0"/>
              </a:spcBef>
              <a:spcAft>
                <a:spcPts val="0"/>
              </a:spcAft>
              <a:buClr>
                <a:schemeClr val="dk1"/>
              </a:buClr>
              <a:buSzPts val="1400"/>
              <a:buChar char="-"/>
            </a:pPr>
            <a:r>
              <a:rPr lang="en-US" dirty="0"/>
              <a:t>The second tool is a search engine, which given a search term, returns a short text snippets from Wikipedia, </a:t>
            </a:r>
            <a:endParaRPr dirty="0"/>
          </a:p>
          <a:p>
            <a:pPr marL="457200" lvl="0" indent="-304800" algn="l" rtl="0">
              <a:spcBef>
                <a:spcPts val="0"/>
              </a:spcBef>
              <a:spcAft>
                <a:spcPts val="0"/>
              </a:spcAft>
              <a:buClr>
                <a:schemeClr val="dk1"/>
              </a:buClr>
              <a:buSzPts val="1200"/>
              <a:buChar char="-"/>
            </a:pPr>
            <a:r>
              <a:rPr lang="en-US" dirty="0"/>
              <a:t>Calculator - perform simple arithmetic operations.</a:t>
            </a:r>
            <a:endParaRPr dirty="0"/>
          </a:p>
          <a:p>
            <a:pPr marL="457200" lvl="0" indent="-304800" algn="l" rtl="0">
              <a:spcBef>
                <a:spcPts val="0"/>
              </a:spcBef>
              <a:spcAft>
                <a:spcPts val="0"/>
              </a:spcAft>
              <a:buClr>
                <a:schemeClr val="dk1"/>
              </a:buClr>
              <a:buSzPts val="1200"/>
              <a:buChar char="-"/>
            </a:pPr>
            <a:r>
              <a:rPr lang="en-US" dirty="0"/>
              <a:t>Calendar - when queried, return the current date without input.</a:t>
            </a:r>
            <a:endParaRPr dirty="0"/>
          </a:p>
          <a:p>
            <a:pPr marL="457200" lvl="0" indent="-304800" algn="l" rtl="0">
              <a:spcBef>
                <a:spcPts val="0"/>
              </a:spcBef>
              <a:spcAft>
                <a:spcPts val="0"/>
              </a:spcAft>
              <a:buClr>
                <a:schemeClr val="dk1"/>
              </a:buClr>
              <a:buSzPts val="1200"/>
              <a:buChar char="-"/>
            </a:pPr>
            <a:r>
              <a:rPr lang="en-US" dirty="0"/>
              <a:t>600M parameter language model NLLB, it can translate from any of the 200 languages to English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examples in the table are all pretty straight forward.</a:t>
            </a:r>
            <a:endParaRPr dirty="0"/>
          </a:p>
        </p:txBody>
      </p:sp>
      <p:sp>
        <p:nvSpPr>
          <p:cNvPr id="200" name="Google Shape;200;g2c64f90cefd_2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8449d293f_5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68449d293f_57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API calls are disabled during inference, this is done by manually setting the probability of &lt;API&gt; token to 0.</a:t>
            </a:r>
            <a:endParaRPr dirty="0"/>
          </a:p>
        </p:txBody>
      </p:sp>
      <p:sp>
        <p:nvSpPr>
          <p:cNvPr id="209" name="Google Shape;209;g268449d293f_57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68449d293f_59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68449d293f_59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dirty="0"/>
          </a:p>
        </p:txBody>
      </p:sp>
      <p:sp>
        <p:nvSpPr>
          <p:cNvPr id="217" name="Google Shape;217;g268449d293f_59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8449d293f_59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68449d293f_59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ASDivm</a:t>
            </a:r>
            <a:r>
              <a:rPr lang="en-US" dirty="0"/>
              <a:t>, SVAMP, MAWPS are all math word problem repositories.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Zero shot setting because we are not necessarily using only calculators.</a:t>
            </a:r>
            <a:endParaRPr dirty="0"/>
          </a:p>
        </p:txBody>
      </p:sp>
      <p:sp>
        <p:nvSpPr>
          <p:cNvPr id="226" name="Google Shape;226;g268449d293f_59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68449d293f_59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68449d293f_59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g268449d293f_59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682df69d4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682df69d4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 name="Google Shape;72;g2682df69d4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68449d293f_59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68449d293f_59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4" name="Google Shape;244;g268449d293f_59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68449d293f_59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68449d293f_59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TEMPLAMA and DATESET are datasets where the answer to the questions changes with time.</a:t>
            </a:r>
            <a:endParaRPr/>
          </a:p>
          <a:p>
            <a:pPr marL="0" lvl="0" indent="0" algn="l" rtl="0">
              <a:spcBef>
                <a:spcPts val="0"/>
              </a:spcBef>
              <a:spcAft>
                <a:spcPts val="0"/>
              </a:spcAft>
              <a:buNone/>
            </a:pPr>
            <a:endParaRPr/>
          </a:p>
          <a:p>
            <a:pPr marL="0" lvl="0" indent="0" algn="l" rtl="0">
              <a:spcBef>
                <a:spcPts val="0"/>
              </a:spcBef>
              <a:spcAft>
                <a:spcPts val="0"/>
              </a:spcAft>
              <a:buNone/>
            </a:pPr>
            <a:r>
              <a:rPr lang="en-US"/>
              <a:t>Specifically, TEMPLAMA contains questions that ask about facts such as “who is the head of government in new york city?”</a:t>
            </a:r>
            <a:endParaRPr/>
          </a:p>
          <a:p>
            <a:pPr marL="0" lvl="0" indent="0" algn="l" rtl="0">
              <a:spcBef>
                <a:spcPts val="0"/>
              </a:spcBef>
              <a:spcAft>
                <a:spcPts val="0"/>
              </a:spcAft>
              <a:buNone/>
            </a:pPr>
            <a:r>
              <a:rPr lang="en-US"/>
              <a:t>While DATESET ask questions regarding date and durations, such as “what day of the week is it 10 days ago?”</a:t>
            </a:r>
            <a:endParaRPr/>
          </a:p>
          <a:p>
            <a:pPr marL="0" lvl="0" indent="0" algn="l" rtl="0">
              <a:spcBef>
                <a:spcPts val="0"/>
              </a:spcBef>
              <a:spcAft>
                <a:spcPts val="0"/>
              </a:spcAft>
              <a:buNone/>
            </a:pPr>
            <a:endParaRPr/>
          </a:p>
          <a:p>
            <a:pPr marL="0" lvl="0" indent="0" algn="l" rtl="0">
              <a:spcBef>
                <a:spcPts val="0"/>
              </a:spcBef>
              <a:spcAft>
                <a:spcPts val="0"/>
              </a:spcAft>
              <a:buNone/>
            </a:pPr>
            <a:r>
              <a:rPr lang="en-US"/>
              <a:t>Interestingly, improvements on TempLAMA is not attributed to the calendar tool, but more to Wiki-search + QA.</a:t>
            </a:r>
            <a:endParaRPr/>
          </a:p>
          <a:p>
            <a:pPr marL="0" lvl="0" indent="0" algn="l" rtl="0">
              <a:spcBef>
                <a:spcPts val="0"/>
              </a:spcBef>
              <a:spcAft>
                <a:spcPts val="0"/>
              </a:spcAft>
              <a:buNone/>
            </a:pPr>
            <a:r>
              <a:rPr lang="en-US"/>
              <a:t>The significant improvement in DATESET is a result of the use of calendar tool.</a:t>
            </a:r>
            <a:endParaRPr/>
          </a:p>
        </p:txBody>
      </p:sp>
      <p:sp>
        <p:nvSpPr>
          <p:cNvPr id="253" name="Google Shape;253;g268449d293f_59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68449d293f_59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68449d293f_59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Comparisons are made for the perplexity of different models to ensure that the language modeling performance doesn’t degrade.</a:t>
            </a:r>
            <a:endParaRPr dirty="0"/>
          </a:p>
        </p:txBody>
      </p:sp>
      <p:sp>
        <p:nvSpPr>
          <p:cNvPr id="262" name="Google Shape;262;g268449d293f_59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682df69d4d_50_1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0" name="Google Shape;270;g2682df69d4d_5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0b6ca0561f69bfd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0b6ca0561f69bfd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9" name="Google Shape;279;g20b6ca0561f69bfd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0b6ca0561f69bfd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0b6ca0561f69bfd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the motivation of ART, we have seen that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While we have seen many prompting methods such as </a:t>
            </a:r>
            <a:r>
              <a:rPr lang="en-US" dirty="0" err="1"/>
              <a:t>CoT</a:t>
            </a:r>
            <a:r>
              <a:rPr lang="en-US" dirty="0"/>
              <a:t> and least-to-most prompting that can mitigate issues involving multi-step reasoning. </a:t>
            </a:r>
            <a:endParaRPr dirty="0"/>
          </a:p>
          <a:p>
            <a:pPr marL="0" lvl="0" indent="0" algn="l" rtl="0">
              <a:spcBef>
                <a:spcPts val="0"/>
              </a:spcBef>
              <a:spcAft>
                <a:spcPts val="0"/>
              </a:spcAft>
              <a:buNone/>
            </a:pPr>
            <a:r>
              <a:rPr lang="en-US" dirty="0"/>
              <a:t>in this presentation, we try to incorporate the use of tools into the model.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ART is a framework that try to resolve this issue by trying to … while it automatically use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How is ART different from Auto-</a:t>
            </a:r>
            <a:r>
              <a:rPr lang="en-US" dirty="0" err="1"/>
              <a:t>CoT</a:t>
            </a:r>
            <a:r>
              <a:rPr lang="en-US" dirty="0"/>
              <a:t> and Retrieve-</a:t>
            </a:r>
            <a:r>
              <a:rPr lang="en-US" dirty="0" err="1"/>
              <a:t>CoT</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are recent work propose to use LLMs to mimic a </a:t>
            </a:r>
            <a:r>
              <a:rPr lang="en-US" dirty="0" err="1"/>
              <a:t>CoT</a:t>
            </a:r>
            <a:r>
              <a:rPr lang="en-US" dirty="0"/>
              <a:t> for </a:t>
            </a:r>
            <a:r>
              <a:rPr lang="en-US" dirty="0" err="1"/>
              <a:t>multisteps</a:t>
            </a:r>
            <a:r>
              <a:rPr lang="en-US" dirty="0"/>
              <a:t> reasoning</a:t>
            </a:r>
            <a:endParaRPr dirty="0"/>
          </a:p>
        </p:txBody>
      </p:sp>
      <p:sp>
        <p:nvSpPr>
          <p:cNvPr id="287" name="Google Shape;287;g20b6ca0561f69bfd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0b6ca0561f69bfd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0b6ca0561f69bfd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ART framework, we provide … </a:t>
            </a:r>
          </a:p>
          <a:p>
            <a:pPr marL="0" lvl="0" indent="0" algn="l" rtl="0">
              <a:spcBef>
                <a:spcPts val="0"/>
              </a:spcBef>
              <a:spcAft>
                <a:spcPts val="0"/>
              </a:spcAft>
              <a:buNone/>
            </a:pPr>
            <a:endParaRPr dirty="0"/>
          </a:p>
          <a:p>
            <a:pPr marL="0" lvl="0" indent="0" algn="l" rtl="0">
              <a:spcBef>
                <a:spcPts val="0"/>
              </a:spcBef>
              <a:spcAft>
                <a:spcPts val="0"/>
              </a:spcAft>
              <a:buNone/>
            </a:pPr>
            <a:r>
              <a:rPr lang="en-US" dirty="0"/>
              <a:t>We will see later that the decomposition of the task and related tasks are given by followed by a structured query language such that we can use it to parse the intermediate steps.</a:t>
            </a:r>
            <a:endParaRPr dirty="0"/>
          </a:p>
          <a:p>
            <a:pPr marL="0" lvl="0" indent="0" algn="l" rtl="0">
              <a:spcBef>
                <a:spcPts val="0"/>
              </a:spcBef>
              <a:spcAft>
                <a:spcPts val="0"/>
              </a:spcAft>
              <a:buNone/>
            </a:pPr>
            <a:endParaRPr lang="en-CA" dirty="0"/>
          </a:p>
          <a:p>
            <a:pPr marL="0" lvl="0" indent="0" algn="l" rtl="0">
              <a:spcBef>
                <a:spcPts val="0"/>
              </a:spcBef>
              <a:spcAft>
                <a:spcPts val="0"/>
              </a:spcAft>
              <a:buNone/>
            </a:pPr>
            <a:r>
              <a:rPr lang="en-CA" dirty="0"/>
              <a:t>Overall, ART is a framework that encourage...</a:t>
            </a:r>
          </a:p>
        </p:txBody>
      </p:sp>
      <p:sp>
        <p:nvSpPr>
          <p:cNvPr id="295" name="Google Shape;295;g20b6ca0561f69bfd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0b6ca0561f69bfd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0b6ca0561f69bfd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ART is a framework that builds on both </a:t>
            </a:r>
            <a:r>
              <a:rPr lang="en-US" dirty="0" err="1"/>
              <a:t>CoT</a:t>
            </a:r>
            <a:r>
              <a:rPr lang="en-US" dirty="0"/>
              <a:t> and </a:t>
            </a:r>
            <a:r>
              <a:rPr lang="en-US" dirty="0" err="1"/>
              <a:t>AutoCoT</a:t>
            </a:r>
            <a:r>
              <a:rPr lang="en-US" dirty="0"/>
              <a:t>.</a:t>
            </a:r>
            <a:endParaRPr dirty="0"/>
          </a:p>
          <a:p>
            <a:pPr marL="0" lvl="0" indent="0" algn="l" rtl="0">
              <a:spcBef>
                <a:spcPts val="0"/>
              </a:spcBef>
              <a:spcAft>
                <a:spcPts val="0"/>
              </a:spcAft>
              <a:buNone/>
            </a:pPr>
            <a:r>
              <a:rPr lang="en-US" dirty="0"/>
              <a:t>Auto-</a:t>
            </a:r>
            <a:r>
              <a:rPr lang="en-US" dirty="0" err="1"/>
              <a:t>CoT</a:t>
            </a:r>
            <a:r>
              <a:rPr lang="en-US" dirty="0"/>
              <a:t> are like </a:t>
            </a:r>
            <a:r>
              <a:rPr lang="en-US" dirty="0" err="1"/>
              <a:t>CoT</a:t>
            </a:r>
            <a:r>
              <a:rPr lang="en-US" dirty="0"/>
              <a:t>, but automatically construct the demonstrations by sampling different questions and generating their reasoning chain.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ART has the added advantage that it doesn’t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Here is a table that compares the features available in multiple framework…</a:t>
            </a:r>
            <a:endParaRPr dirty="0"/>
          </a:p>
          <a:p>
            <a:pPr marL="0" lvl="0" indent="0" algn="l" rtl="0">
              <a:spcBef>
                <a:spcPts val="0"/>
              </a:spcBef>
              <a:spcAft>
                <a:spcPts val="0"/>
              </a:spcAft>
              <a:buNone/>
            </a:pPr>
            <a:endParaRPr dirty="0"/>
          </a:p>
        </p:txBody>
      </p:sp>
      <p:sp>
        <p:nvSpPr>
          <p:cNvPr id="304" name="Google Shape;304;g20b6ca0561f69bfd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0b6ca0561f69bfd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0b6ca0561f69bfd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Now, we take a look at an overview of this framework.</a:t>
            </a:r>
            <a:endParaRPr dirty="0"/>
          </a:p>
          <a:p>
            <a:pPr marL="0" lvl="0" indent="0" algn="l" rtl="0">
              <a:spcBef>
                <a:spcPts val="0"/>
              </a:spcBef>
              <a:spcAft>
                <a:spcPts val="0"/>
              </a:spcAft>
              <a:buClr>
                <a:schemeClr val="dk1"/>
              </a:buClr>
              <a:buSzPts val="1100"/>
              <a:buFont typeface="Arial"/>
              <a:buNone/>
            </a:pPr>
            <a:r>
              <a:rPr lang="en-US" dirty="0"/>
              <a:t>At its core,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In the first stage, we try to do prompt building, where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 here, the author also refer to decompositions as programs because sequential reasoning steps and symbolic calls to tools are  resemblances to conventional programs with function calls.</a:t>
            </a:r>
            <a:endParaRPr dirty="0"/>
          </a:p>
        </p:txBody>
      </p:sp>
      <p:sp>
        <p:nvSpPr>
          <p:cNvPr id="313" name="Google Shape;313;g20b6ca0561f69bfd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0b6ca0561f69bfd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0b6ca0561f69bfd_1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t>If the there is a mistake in the decomposition, it also allows the user to fix any mistake in reasoning by adding new tool or updating the task library. b</a:t>
            </a:r>
            <a:endParaRPr dirty="0"/>
          </a:p>
        </p:txBody>
      </p:sp>
      <p:sp>
        <p:nvSpPr>
          <p:cNvPr id="321" name="Google Shape;321;g20b6ca0561f69bfd_1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LlamaIndex</a:t>
            </a:r>
            <a:r>
              <a:rPr lang="en-US" dirty="0"/>
              <a:t> has a indexing mechanism that gives access to </a:t>
            </a:r>
            <a:endParaRPr dirty="0"/>
          </a:p>
          <a:p>
            <a:pPr marL="0" lvl="0" indent="0" algn="l" rtl="0">
              <a:spcBef>
                <a:spcPts val="0"/>
              </a:spcBef>
              <a:spcAft>
                <a:spcPts val="0"/>
              </a:spcAft>
              <a:buNone/>
            </a:pPr>
            <a:r>
              <a:rPr lang="en-US" dirty="0"/>
              <a:t>Databases (structured), Documents (unstructured), APIs (semi-structured and programmatic data)</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79" name="Google Shape;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0b6ca0561f69bfd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0b6ca0561f69bfd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is an example of everything we talked about in the previous outline.</a:t>
            </a:r>
            <a:endParaRPr/>
          </a:p>
          <a:p>
            <a:pPr marL="0" lvl="0" indent="0" algn="l" rtl="0">
              <a:spcBef>
                <a:spcPts val="0"/>
              </a:spcBef>
              <a:spcAft>
                <a:spcPts val="0"/>
              </a:spcAft>
              <a:buNone/>
            </a:pPr>
            <a:endParaRPr/>
          </a:p>
          <a:p>
            <a:pPr marL="0" lvl="0" indent="0" algn="l" rtl="0">
              <a:spcBef>
                <a:spcPts val="0"/>
              </a:spcBef>
              <a:spcAft>
                <a:spcPts val="0"/>
              </a:spcAft>
              <a:buNone/>
            </a:pPr>
            <a:r>
              <a:rPr lang="en-US"/>
              <a:t>On the left hand side, we have some few-shot demonstrations from the task library, the LLM will learn from this library for potential cross-task generalization.</a:t>
            </a:r>
            <a:endParaRPr/>
          </a:p>
          <a:p>
            <a:pPr marL="0" lvl="0" indent="0" algn="l" rtl="0">
              <a:spcBef>
                <a:spcPts val="0"/>
              </a:spcBef>
              <a:spcAft>
                <a:spcPts val="0"/>
              </a:spcAft>
              <a:buNone/>
            </a:pPr>
            <a:r>
              <a:rPr lang="en-US"/>
              <a:t>On the right is an example of a task from the physics question-answer dataset.</a:t>
            </a:r>
            <a:endParaRPr/>
          </a:p>
          <a:p>
            <a:pPr marL="0" lvl="0" indent="0" algn="l" rtl="0">
              <a:spcBef>
                <a:spcPts val="0"/>
              </a:spcBef>
              <a:spcAft>
                <a:spcPts val="0"/>
              </a:spcAft>
              <a:buNone/>
            </a:pPr>
            <a:endParaRPr/>
          </a:p>
          <a:p>
            <a:pPr marL="0" lvl="0" indent="0" algn="l" rtl="0">
              <a:spcBef>
                <a:spcPts val="0"/>
              </a:spcBef>
              <a:spcAft>
                <a:spcPts val="0"/>
              </a:spcAft>
              <a:buNone/>
            </a:pPr>
            <a:r>
              <a:rPr lang="en-US"/>
              <a:t>It ask a classical mechanic question,</a:t>
            </a:r>
            <a:endParaRPr/>
          </a:p>
          <a:p>
            <a:pPr marL="0" lvl="0" indent="0" algn="l" rtl="0">
              <a:spcBef>
                <a:spcPts val="0"/>
              </a:spcBef>
              <a:spcAft>
                <a:spcPts val="0"/>
              </a:spcAft>
              <a:buNone/>
            </a:pPr>
            <a:r>
              <a:rPr lang="en-US"/>
              <a:t>To find the appropriate physical formula, a search engines used to find appropriate physics formula, the LLM uses code generation and execution to substitute the given value and compute the answer. </a:t>
            </a:r>
            <a:endParaRPr/>
          </a:p>
        </p:txBody>
      </p:sp>
      <p:sp>
        <p:nvSpPr>
          <p:cNvPr id="329" name="Google Shape;329;g20b6ca0561f69bfd_1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0b6ca0561f69bfd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0b6ca0561f69bfd_1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dirty="0"/>
          </a:p>
        </p:txBody>
      </p:sp>
      <p:sp>
        <p:nvSpPr>
          <p:cNvPr id="338" name="Google Shape;338;g20b6ca0561f69bfd_1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0b6ca0561f69bfd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0b6ca0561f69bfd_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t>
            </a:r>
            <a:endParaRPr/>
          </a:p>
          <a:p>
            <a:pPr marL="0" lvl="0" indent="0" algn="l" rtl="0">
              <a:spcBef>
                <a:spcPts val="0"/>
              </a:spcBef>
              <a:spcAft>
                <a:spcPts val="0"/>
              </a:spcAft>
              <a:buNone/>
            </a:pPr>
            <a:r>
              <a:rPr lang="en-US"/>
              <a:t>The answer A_i contains either the generated output given the task, or the result of the use of external tools.</a:t>
            </a:r>
            <a:endParaRPr/>
          </a:p>
        </p:txBody>
      </p:sp>
      <p:sp>
        <p:nvSpPr>
          <p:cNvPr id="346" name="Google Shape;346;g20b6ca0561f69bfd_1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0b6ca0561f69bfd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0b6ca0561f69bfd_1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t>
            </a:r>
            <a:endParaRPr/>
          </a:p>
          <a:p>
            <a:pPr marL="0" lvl="0" indent="0" algn="l" rtl="0">
              <a:lnSpc>
                <a:spcPct val="115000"/>
              </a:lnSpc>
              <a:spcBef>
                <a:spcPts val="0"/>
              </a:spcBef>
              <a:spcAft>
                <a:spcPts val="0"/>
              </a:spcAft>
              <a:buClr>
                <a:schemeClr val="dk1"/>
              </a:buClr>
              <a:buSzPts val="1100"/>
              <a:buFont typeface="Arial"/>
              <a:buNone/>
            </a:pPr>
            <a:r>
              <a:rPr lang="en-US"/>
              <a:t>from there, the paper explored two strategies to “retrieve similar task”.</a:t>
            </a:r>
            <a:endParaRPr/>
          </a:p>
          <a:p>
            <a:pPr marL="1270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a:t>For strategy 1, the task cluster with the highest performance on the labeled examples is chosen</a:t>
            </a:r>
            <a:endParaRPr/>
          </a:p>
          <a:p>
            <a:pPr marL="1270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a:t>… For each pair , we provide a label of “similar”</a:t>
            </a:r>
            <a:endParaRPr/>
          </a:p>
          <a:p>
            <a:pPr marL="0" lvl="0" indent="0" algn="l" rtl="0">
              <a:spcBef>
                <a:spcPts val="0"/>
              </a:spcBef>
              <a:spcAft>
                <a:spcPts val="0"/>
              </a:spcAft>
              <a:buNone/>
            </a:pPr>
            <a:endParaRPr/>
          </a:p>
        </p:txBody>
      </p:sp>
      <p:sp>
        <p:nvSpPr>
          <p:cNvPr id="356" name="Google Shape;356;g20b6ca0561f69bfd_1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0b6ca0561f69bfd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0b6ca0561f69bfd_1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In the parsing expression grammar. If a task name matches a tool name, we incorporate the result of tool use in the partially completed program.</a:t>
            </a:r>
            <a:endParaRPr/>
          </a:p>
          <a:p>
            <a:pPr marL="0" lvl="0" indent="0" algn="l" rtl="0">
              <a:lnSpc>
                <a:spcPct val="115000"/>
              </a:lnSpc>
              <a:spcBef>
                <a:spcPts val="0"/>
              </a:spcBef>
              <a:spcAft>
                <a:spcPts val="0"/>
              </a:spcAft>
              <a:buClr>
                <a:schemeClr val="dk1"/>
              </a:buClr>
              <a:buSzPts val="1100"/>
              <a:buFont typeface="Arial"/>
              <a:buNone/>
            </a:pPr>
            <a:r>
              <a:rPr lang="en-US"/>
              <a:t>…</a:t>
            </a:r>
            <a:endParaRPr/>
          </a:p>
          <a:p>
            <a:pPr marL="0" lvl="0" indent="0" algn="l" rtl="0">
              <a:spcBef>
                <a:spcPts val="0"/>
              </a:spcBef>
              <a:spcAft>
                <a:spcPts val="0"/>
              </a:spcAft>
              <a:buNone/>
            </a:pPr>
            <a:endParaRPr/>
          </a:p>
        </p:txBody>
      </p:sp>
      <p:sp>
        <p:nvSpPr>
          <p:cNvPr id="364" name="Google Shape;364;g20b6ca0561f69bfd_1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0b6ca0561f69bfd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0b6ca0561f69bfd_1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Finally,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diagram below shows an example where the user corrects a specific program by including a step that adds the unit of measurement, and adds this program to the task library.</a:t>
            </a:r>
            <a:endParaRPr dirty="0"/>
          </a:p>
          <a:p>
            <a:pPr marL="0" lvl="0" indent="0" algn="l" rtl="0">
              <a:spcBef>
                <a:spcPts val="0"/>
              </a:spcBef>
              <a:spcAft>
                <a:spcPts val="0"/>
              </a:spcAft>
              <a:buClr>
                <a:schemeClr val="dk1"/>
              </a:buClr>
              <a:buSzPts val="1100"/>
              <a:buFont typeface="Arial"/>
              <a:buNone/>
            </a:pPr>
            <a:r>
              <a:rPr lang="en-US" dirty="0"/>
              <a:t>In part a), the user edits a program by adding two-</a:t>
            </a:r>
            <a:r>
              <a:rPr lang="en-US" dirty="0" err="1"/>
              <a:t>substeps</a:t>
            </a:r>
            <a:r>
              <a:rPr lang="en-US" dirty="0"/>
              <a:t>, in order to round the answer to the nearest integer and include the appropriate unit of measurement to the answer</a:t>
            </a:r>
            <a:endParaRPr dirty="0"/>
          </a:p>
          <a:p>
            <a:pPr marL="0" lvl="0" indent="0" algn="l" rtl="0">
              <a:spcBef>
                <a:spcPts val="0"/>
              </a:spcBef>
              <a:spcAft>
                <a:spcPts val="0"/>
              </a:spcAft>
              <a:buNone/>
            </a:pPr>
            <a:r>
              <a:rPr lang="en-US" dirty="0"/>
              <a:t>In part b) the user implement the tool for lookup in the tool library.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users here manually interfere with the decomposition of task, but the generations are still performed by the LLM</a:t>
            </a:r>
            <a:endParaRPr dirty="0"/>
          </a:p>
          <a:p>
            <a:pPr marL="0" lvl="0" indent="0" algn="l" rtl="0">
              <a:spcBef>
                <a:spcPts val="0"/>
              </a:spcBef>
              <a:spcAft>
                <a:spcPts val="0"/>
              </a:spcAft>
              <a:buNone/>
            </a:pPr>
            <a:r>
              <a:rPr lang="en-US" dirty="0"/>
              <a:t>In this example, human feedback can be seen as a form of debugging, where users edit programs instead of creating programs.</a:t>
            </a:r>
            <a:endParaRPr dirty="0"/>
          </a:p>
          <a:p>
            <a:pPr marL="0" lvl="0" indent="0" algn="l" rtl="0">
              <a:spcBef>
                <a:spcPts val="0"/>
              </a:spcBef>
              <a:spcAft>
                <a:spcPts val="0"/>
              </a:spcAft>
              <a:buNone/>
            </a:pPr>
            <a:r>
              <a:rPr lang="en-US" dirty="0"/>
              <a:t>Because human expert knowledge are used, these simple operations can very drastically improve the performance on target tasks.</a:t>
            </a:r>
            <a:endParaRPr dirty="0"/>
          </a:p>
        </p:txBody>
      </p:sp>
      <p:sp>
        <p:nvSpPr>
          <p:cNvPr id="375" name="Google Shape;375;g20b6ca0561f69bfd_1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0b6ca0561f69bfd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0b6ca0561f69bfd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 To compare the approach of using tools with finetuning versus in-context learning …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MMLU - massive multitask language understanding</a:t>
            </a:r>
            <a:endParaRPr dirty="0"/>
          </a:p>
        </p:txBody>
      </p:sp>
      <p:sp>
        <p:nvSpPr>
          <p:cNvPr id="384" name="Google Shape;384;g20b6ca0561f69bfd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0b6ca0561f69bfd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0b6ca0561f69bfd_1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2" name="Google Shape;392;g20b6ca0561f69bfd_1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c5bdf3ad5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c5bdf3ad5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2c5bdf3ad5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c5bdf3ad5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c5bdf3ad5f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g2c5bdf3ad5f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6ca2fbbca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6ca2fbbca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26ca2fbbca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c5bdf3ad5f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c5bdf3ad5f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comparison is not exact since </a:t>
            </a:r>
            <a:r>
              <a:rPr lang="en-US" dirty="0" err="1"/>
              <a:t>Toolformer</a:t>
            </a:r>
            <a:r>
              <a:rPr lang="en-US" dirty="0"/>
              <a:t> uses a small GPT-J model while ART experiment uses a more performant frozen LLM.</a:t>
            </a:r>
            <a:endParaRPr dirty="0"/>
          </a:p>
        </p:txBody>
      </p:sp>
      <p:sp>
        <p:nvSpPr>
          <p:cNvPr id="424" name="Google Shape;424;g2c5bdf3ad5f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c5bdf3ad5f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c5bdf3ad5f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Correct error by:</a:t>
            </a:r>
            <a:endParaRPr/>
          </a:p>
          <a:p>
            <a:pPr marL="457200" lvl="0" indent="-317500" algn="l" rtl="0">
              <a:lnSpc>
                <a:spcPct val="115000"/>
              </a:lnSpc>
              <a:spcBef>
                <a:spcPts val="0"/>
              </a:spcBef>
              <a:spcAft>
                <a:spcPts val="0"/>
              </a:spcAft>
              <a:buSzPts val="1400"/>
              <a:buChar char="-"/>
            </a:pPr>
            <a:r>
              <a:rPr lang="en-US" sz="1400">
                <a:latin typeface="Arial"/>
                <a:ea typeface="Arial"/>
                <a:cs typeface="Arial"/>
                <a:sym typeface="Arial"/>
              </a:rPr>
              <a:t>-</a:t>
            </a:r>
            <a:r>
              <a:rPr lang="en-US"/>
              <a:t>Correct errors in substeps (denoted by “C:”)</a:t>
            </a:r>
            <a:endParaRPr/>
          </a:p>
          <a:p>
            <a:pPr marL="457200" lvl="0" indent="-317500" algn="l" rtl="0">
              <a:lnSpc>
                <a:spcPct val="115000"/>
              </a:lnSpc>
              <a:spcBef>
                <a:spcPts val="0"/>
              </a:spcBef>
              <a:spcAft>
                <a:spcPts val="0"/>
              </a:spcAft>
              <a:buSzPts val="1400"/>
              <a:buChar char="-"/>
            </a:pPr>
            <a:r>
              <a:rPr lang="en-US" sz="1400">
                <a:latin typeface="Arial"/>
                <a:ea typeface="Arial"/>
                <a:cs typeface="Arial"/>
                <a:sym typeface="Arial"/>
              </a:rPr>
              <a:t>-</a:t>
            </a:r>
            <a:r>
              <a:rPr lang="en-US"/>
              <a:t>Add missing substeps (denoted by “A:”)</a:t>
            </a:r>
            <a:endParaRPr/>
          </a:p>
          <a:p>
            <a:pPr marL="457200" lvl="0" indent="-317500" algn="l" rtl="0">
              <a:lnSpc>
                <a:spcPct val="115000"/>
              </a:lnSpc>
              <a:spcBef>
                <a:spcPts val="0"/>
              </a:spcBef>
              <a:spcAft>
                <a:spcPts val="0"/>
              </a:spcAft>
              <a:buSzPts val="1400"/>
              <a:buChar char="-"/>
            </a:pPr>
            <a:r>
              <a:rPr lang="en-US" sz="1400">
                <a:latin typeface="Arial"/>
                <a:ea typeface="Arial"/>
                <a:cs typeface="Arial"/>
                <a:sym typeface="Arial"/>
              </a:rPr>
              <a:t>-</a:t>
            </a:r>
            <a:r>
              <a:rPr lang="en-US"/>
              <a:t>Define a new tool or demonstration (denoted by “T:”)</a:t>
            </a:r>
            <a:endParaRPr/>
          </a:p>
          <a:p>
            <a:pPr marL="457200" lvl="0" indent="-317500" algn="l" rtl="0">
              <a:spcBef>
                <a:spcPts val="0"/>
              </a:spcBef>
              <a:spcAft>
                <a:spcPts val="0"/>
              </a:spcAft>
              <a:buSzPts val="1400"/>
              <a:buChar char="-"/>
            </a:pPr>
            <a:endParaRPr/>
          </a:p>
        </p:txBody>
      </p:sp>
      <p:sp>
        <p:nvSpPr>
          <p:cNvPr id="434" name="Google Shape;434;g2c5bdf3ad5f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0b6ca0561f69bfd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0b6ca0561f69bfd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3" name="Google Shape;443;g20b6ca0561f69bfd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68449d293f_59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68449d293f_59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g268449d293f_59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682df69d4d_50_1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8" name="Google Shape;458;g2682df69d4d_5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682df69d4d_50_2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6" name="Google Shape;466;g2682df69d4d_5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682df69d4d_50_2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3" name="Google Shape;473;g2682df69d4d_5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682df69d4d_50_2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2" name="Google Shape;482;g2682df69d4d_5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682df69d4d_50_2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2" name="Google Shape;492;g2682df69d4d_5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0b6ca0561f69bfd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0b6ca0561f69bfd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20b6ca0561f69bfd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682df69d4d_50_2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LTP involves a host giving an obscure description of a scene such as ..</a:t>
            </a:r>
            <a:endParaRPr dirty="0"/>
          </a:p>
          <a:p>
            <a:pPr marL="0" lvl="0" indent="0" algn="l" rtl="0">
              <a:spcBef>
                <a:spcPts val="0"/>
              </a:spcBef>
              <a:spcAft>
                <a:spcPts val="0"/>
              </a:spcAft>
              <a:buNone/>
            </a:pPr>
            <a:r>
              <a:rPr lang="en-US" dirty="0"/>
              <a:t>In order to get a more complete story, the agent will ask questions with binary answers such as “Did he suicide out of </a:t>
            </a:r>
            <a:r>
              <a:rPr lang="en-US" dirty="0" err="1"/>
              <a:t>guite</a:t>
            </a:r>
            <a:r>
              <a:rPr lang="en-US" dirty="0"/>
              <a:t>?” or “Are the windows he opened in the room he sleeps in?”</a:t>
            </a:r>
            <a:endParaRPr dirty="0"/>
          </a:p>
          <a:p>
            <a:pPr marL="0" lvl="0" indent="0" algn="l" rtl="0">
              <a:spcBef>
                <a:spcPts val="0"/>
              </a:spcBef>
              <a:spcAft>
                <a:spcPts val="0"/>
              </a:spcAft>
              <a:buNone/>
            </a:pPr>
            <a:r>
              <a:rPr lang="en-US" dirty="0"/>
              <a:t>The true plot of a puzzle is divided down to several bullet points and the performance of LLM is evaluated by the game progress.</a:t>
            </a:r>
            <a:endParaRPr dirty="0"/>
          </a:p>
        </p:txBody>
      </p:sp>
      <p:sp>
        <p:nvSpPr>
          <p:cNvPr id="501" name="Google Shape;501;g2682df69d4d_50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682df69d4d_50_2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1" name="Google Shape;511;g2682df69d4d_5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682df69d4d_50_2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0" name="Google Shape;520;g2682df69d4d_50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682df69d4d_50_2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is a table of scores achieved across all benchmarks and all LLMs.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Score distribution for each task varies significantly as tasks differ in difficulty levels.</a:t>
            </a:r>
          </a:p>
          <a:p>
            <a:pPr marL="0" lvl="0" indent="0" algn="l" rtl="0">
              <a:spcBef>
                <a:spcPts val="0"/>
              </a:spcBef>
              <a:spcAft>
                <a:spcPts val="0"/>
              </a:spcAft>
              <a:buNone/>
            </a:pPr>
            <a:r>
              <a:rPr lang="en-US" dirty="0"/>
              <a:t># The overall score are taken by resize each task’s average score to 1 across all the models, and then averaging the scores across all tasks for each model.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Dataset specific scores are presented in this table.</a:t>
            </a:r>
          </a:p>
          <a:p>
            <a:pPr marL="0" lvl="0" indent="0" algn="l" rtl="0">
              <a:spcBef>
                <a:spcPts val="0"/>
              </a:spcBef>
              <a:spcAft>
                <a:spcPts val="0"/>
              </a:spcAft>
              <a:buNone/>
            </a:pPr>
            <a:r>
              <a:rPr lang="en-US" dirty="0"/>
              <a:t>On some challenging benchmarks, top LLMs are capable of dealing with real-world interactions.</a:t>
            </a:r>
          </a:p>
          <a:p>
            <a:pPr marL="0" lvl="0" indent="0" algn="l" rtl="0">
              <a:spcBef>
                <a:spcPts val="0"/>
              </a:spcBef>
              <a:spcAft>
                <a:spcPts val="0"/>
              </a:spcAft>
              <a:buNone/>
            </a:pPr>
            <a:r>
              <a:rPr lang="en-US" dirty="0"/>
              <a:t>For example, gpt-4 has the best performance of 6/8 of the datasets in </a:t>
            </a:r>
            <a:r>
              <a:rPr lang="en-US" dirty="0" err="1"/>
              <a:t>AgentBench</a:t>
            </a:r>
            <a:r>
              <a:rPr lang="en-US" dirty="0"/>
              <a:t>.</a:t>
            </a:r>
          </a:p>
          <a:p>
            <a:pPr marL="0" lvl="0" indent="0" algn="l" rtl="0">
              <a:spcBef>
                <a:spcPts val="0"/>
              </a:spcBef>
              <a:spcAft>
                <a:spcPts val="0"/>
              </a:spcAft>
              <a:buNone/>
            </a:pPr>
            <a:r>
              <a:rPr lang="en-US" dirty="0"/>
              <a:t>claude-2 and </a:t>
            </a:r>
            <a:r>
              <a:rPr lang="en-US" dirty="0" err="1"/>
              <a:t>claude</a:t>
            </a:r>
            <a:r>
              <a:rPr lang="en-US" dirty="0"/>
              <a:t>, gpt-3.5 follows gpt-4</a:t>
            </a:r>
          </a:p>
          <a:p>
            <a:pPr marL="0" lvl="0" indent="0" algn="l" rtl="0">
              <a:spcBef>
                <a:spcPts val="0"/>
              </a:spcBef>
              <a:spcAft>
                <a:spcPts val="0"/>
              </a:spcAft>
              <a:buNone/>
            </a:pPr>
            <a:r>
              <a:rPr lang="en-US" dirty="0"/>
              <a:t>Other API-based LLMs has poorer performance but most of them can solve quite a few percent of problems.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Open-source LLM however commonly fail to solve problems in challenging tasks, such as KG search, Digital card game, and household.</a:t>
            </a:r>
          </a:p>
          <a:p>
            <a:pPr marL="0" lvl="0" indent="0" algn="l" rtl="0">
              <a:spcBef>
                <a:spcPts val="0"/>
              </a:spcBef>
              <a:spcAft>
                <a:spcPts val="0"/>
              </a:spcAft>
              <a:buNone/>
            </a:pPr>
            <a:r>
              <a:rPr lang="en-US" dirty="0"/>
              <a:t>This identify most OSS LLM incapable as agents in real-world environment.</a:t>
            </a:r>
          </a:p>
          <a:p>
            <a:pPr marL="0" lvl="0" indent="0" algn="l" rtl="0">
              <a:spcBef>
                <a:spcPts val="0"/>
              </a:spcBef>
              <a:spcAft>
                <a:spcPts val="0"/>
              </a:spcAft>
              <a:buNone/>
            </a:pPr>
            <a:endParaRPr lang="en-US" dirty="0"/>
          </a:p>
        </p:txBody>
      </p:sp>
      <p:sp>
        <p:nvSpPr>
          <p:cNvPr id="528" name="Google Shape;528;g2682df69d4d_50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682df69d4d_50_2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g2682df69d4d_5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c64f90cefd_2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To further identify the reasons of failures, we categorize LLM agents’ finish reason into five types.</a:t>
            </a:r>
            <a:endParaRPr/>
          </a:p>
          <a:p>
            <a:pPr marL="0" lvl="0" indent="0" algn="l" rtl="0">
              <a:spcBef>
                <a:spcPts val="0"/>
              </a:spcBef>
              <a:spcAft>
                <a:spcPts val="0"/>
              </a:spcAft>
              <a:buNone/>
            </a:pPr>
            <a:endParaRPr/>
          </a:p>
          <a:p>
            <a:pPr marL="0" lvl="0" indent="0" algn="l" rtl="0">
              <a:spcBef>
                <a:spcPts val="0"/>
              </a:spcBef>
              <a:spcAft>
                <a:spcPts val="0"/>
              </a:spcAft>
              <a:buNone/>
            </a:pPr>
            <a:r>
              <a:rPr lang="en-US"/>
              <a:t>CLE - happens when the interaction history exceeds the LLM’s maximum context length</a:t>
            </a:r>
            <a:endParaRPr/>
          </a:p>
          <a:p>
            <a:pPr marL="0" lvl="0" indent="0" algn="l" rtl="0">
              <a:spcBef>
                <a:spcPts val="0"/>
              </a:spcBef>
              <a:spcAft>
                <a:spcPts val="0"/>
              </a:spcAft>
              <a:buNone/>
            </a:pPr>
            <a:r>
              <a:rPr lang="en-US"/>
              <a:t>Invalid format - the agent doesn’t follow the format instruction</a:t>
            </a:r>
            <a:endParaRPr/>
          </a:p>
          <a:p>
            <a:pPr marL="0" lvl="0" indent="0" algn="l" rtl="0">
              <a:spcBef>
                <a:spcPts val="0"/>
              </a:spcBef>
              <a:spcAft>
                <a:spcPts val="0"/>
              </a:spcAft>
              <a:buNone/>
            </a:pPr>
            <a:r>
              <a:rPr lang="en-US"/>
              <a:t>Invalid Action - agent follow the format instruction, but choose an invalid action.</a:t>
            </a:r>
            <a:endParaRPr/>
          </a:p>
          <a:p>
            <a:pPr marL="0" lvl="0" indent="0" algn="l" rtl="0">
              <a:spcBef>
                <a:spcPts val="0"/>
              </a:spcBef>
              <a:spcAft>
                <a:spcPts val="0"/>
              </a:spcAft>
              <a:buNone/>
            </a:pPr>
            <a:r>
              <a:rPr lang="en-US"/>
              <a:t>TLE - happens when the agent does not solve the problem after reaching a maximum amount of interaction. </a:t>
            </a:r>
            <a:endParaRPr/>
          </a:p>
          <a:p>
            <a:pPr marL="0" lvl="0" indent="457200" algn="l" rtl="0">
              <a:spcBef>
                <a:spcPts val="0"/>
              </a:spcBef>
              <a:spcAft>
                <a:spcPts val="0"/>
              </a:spcAft>
              <a:buNone/>
            </a:pPr>
            <a:r>
              <a:rPr lang="en-US"/>
              <a:t>This happens when the generation gets in an infinite loop.</a:t>
            </a:r>
            <a:endParaRPr/>
          </a:p>
          <a:p>
            <a:pPr marL="0" lvl="0" indent="45720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42" name="Google Shape;542;g2c64f90cefd_2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68449d293f_59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68449d293f_59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IF, IA are caused by LLM’s inability to follow instructions, and TLE indicates the LLM has weak multi-turn decision ability.</a:t>
            </a:r>
            <a:endParaRPr/>
          </a:p>
        </p:txBody>
      </p:sp>
      <p:sp>
        <p:nvSpPr>
          <p:cNvPr id="550" name="Google Shape;550;g268449d293f_59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6cb647528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6cb647528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g26cb647528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6cb6475288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g26cb6475288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6cb6475288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prior work on instruction tuning has limitation:</a:t>
            </a:r>
            <a:endParaRPr/>
          </a:p>
          <a:p>
            <a:pPr marL="0" lvl="0" indent="0" algn="l" rtl="0">
              <a:spcBef>
                <a:spcPts val="0"/>
              </a:spcBef>
              <a:spcAft>
                <a:spcPts val="0"/>
              </a:spcAft>
              <a:buNone/>
            </a:pPr>
            <a:r>
              <a:rPr lang="en-US"/>
              <a:t>(1) limited APIs: no real-world APIs or consider only a small scope of APIs </a:t>
            </a:r>
            <a:endParaRPr/>
          </a:p>
          <a:p>
            <a:pPr marL="0" lvl="0" indent="0" algn="l" rtl="0">
              <a:spcBef>
                <a:spcPts val="0"/>
              </a:spcBef>
              <a:spcAft>
                <a:spcPts val="0"/>
              </a:spcAft>
              <a:buNone/>
            </a:pPr>
            <a:r>
              <a:rPr lang="en-US"/>
              <a:t>(2) constrained scenario: involve single tool + assume that users manually specify the ideal API set</a:t>
            </a:r>
            <a:endParaRPr/>
          </a:p>
          <a:p>
            <a:pPr marL="0" lvl="0" indent="0" algn="l" rtl="0">
              <a:spcBef>
                <a:spcPts val="0"/>
              </a:spcBef>
              <a:spcAft>
                <a:spcPts val="0"/>
              </a:spcAft>
              <a:buNone/>
            </a:pPr>
            <a:r>
              <a:rPr lang="en-US"/>
              <a:t>(3) inferior planning: either CoT or ReACT which cannot handle complex instructions + some works do not even execute APIs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74" name="Google Shape;574;g26cb6475288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82df69d4d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682df69d4d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g2682df69d4d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6cb6475288_1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g26cb6475288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6cb6475288_1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from </a:t>
            </a:r>
            <a:endParaRPr/>
          </a:p>
          <a:p>
            <a:pPr marL="0" lvl="0" indent="0" algn="l" rtl="0">
              <a:spcBef>
                <a:spcPts val="0"/>
              </a:spcBef>
              <a:spcAft>
                <a:spcPts val="0"/>
              </a:spcAft>
              <a:buNone/>
            </a:pPr>
            <a:r>
              <a:rPr lang="en-US"/>
              <a:t>53, 190 APIs and 10,853 tools</a:t>
            </a:r>
            <a:endParaRPr/>
          </a:p>
          <a:p>
            <a:pPr marL="0" lvl="0" indent="0" algn="l" rtl="0">
              <a:spcBef>
                <a:spcPts val="0"/>
              </a:spcBef>
              <a:spcAft>
                <a:spcPts val="0"/>
              </a:spcAft>
              <a:buNone/>
            </a:pPr>
            <a:endParaRPr/>
          </a:p>
          <a:p>
            <a:pPr marL="0" lvl="0" indent="0" algn="l" rtl="0">
              <a:spcBef>
                <a:spcPts val="0"/>
              </a:spcBef>
              <a:spcAft>
                <a:spcPts val="0"/>
              </a:spcAft>
              <a:buNone/>
            </a:pPr>
            <a:r>
              <a:rPr lang="en-US"/>
              <a:t>to</a:t>
            </a:r>
            <a:endParaRPr/>
          </a:p>
          <a:p>
            <a:pPr marL="0" lvl="0" indent="0" algn="l" rtl="0">
              <a:spcBef>
                <a:spcPts val="0"/>
              </a:spcBef>
              <a:spcAft>
                <a:spcPts val="0"/>
              </a:spcAft>
              <a:buNone/>
            </a:pPr>
            <a:r>
              <a:rPr lang="en-US"/>
              <a:t>16, 464 APIs and 3,451 tools</a:t>
            </a:r>
            <a:endParaRPr/>
          </a:p>
          <a:p>
            <a:pPr marL="0" lvl="0" indent="0" algn="l" rtl="0">
              <a:spcBef>
                <a:spcPts val="0"/>
              </a:spcBef>
              <a:spcAft>
                <a:spcPts val="0"/>
              </a:spcAft>
              <a:buNone/>
            </a:pPr>
            <a:endParaRPr/>
          </a:p>
        </p:txBody>
      </p:sp>
      <p:sp>
        <p:nvSpPr>
          <p:cNvPr id="592" name="Google Shape;592;g26cb6475288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6cb6475288_1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g26cb6475288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6cb6475288_1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87413, 84815, and 25251 instances for I1, I2, and I3</a:t>
            </a:r>
            <a:endParaRPr/>
          </a:p>
        </p:txBody>
      </p:sp>
      <p:sp>
        <p:nvSpPr>
          <p:cNvPr id="611" name="Google Shape;611;g26cb6475288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6cb6475288_1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g26cb6475288_1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6cb6475288_1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we prefer depth-first search (DFS) instead of breadth-first search (BFS) because the annotation can be finished as long as one valid path is found</a:t>
            </a:r>
            <a:endParaRPr/>
          </a:p>
        </p:txBody>
      </p:sp>
      <p:sp>
        <p:nvSpPr>
          <p:cNvPr id="631" name="Google Shape;631;g26cb6475288_1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6cb6475288_1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g26cb6475288_1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6cb6475288_1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Our API retriever v.s. two baselines for three types of instructions (I1, I2, I3). We report NDCG@1 and NDCG@5.</a:t>
            </a: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We train and evaluate our model on single-tool instructions (I1), intra-category multi-tool instructions (I2), and intra-collection multi-tool instructions (I3).</a:t>
            </a:r>
            <a:endParaRPr>
              <a:latin typeface="Times New Roman"/>
              <a:ea typeface="Times New Roman"/>
              <a:cs typeface="Times New Roman"/>
              <a:sym typeface="Times New Roman"/>
            </a:endParaRPr>
          </a:p>
        </p:txBody>
      </p:sp>
      <p:sp>
        <p:nvSpPr>
          <p:cNvPr id="650" name="Google Shape;650;g26cb6475288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6cb6475288_1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g26cb6475288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6cb6475288_1_1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g26cb6475288_1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t>
            </a:r>
            <a:endParaRPr dirty="0"/>
          </a:p>
          <a:p>
            <a:pPr marL="0" lvl="0" indent="0" algn="l" rtl="0">
              <a:spcBef>
                <a:spcPts val="0"/>
              </a:spcBef>
              <a:spcAft>
                <a:spcPts val="0"/>
              </a:spcAft>
              <a:buNone/>
            </a:pPr>
            <a:r>
              <a:rPr lang="en-US" dirty="0"/>
              <a:t>But more importantly, </a:t>
            </a:r>
            <a:r>
              <a:rPr lang="en-US" dirty="0" err="1"/>
              <a:t>Toolformer</a:t>
            </a:r>
            <a:r>
              <a:rPr lang="en-US" dirty="0"/>
              <a:t> is a method of finetuning language models so that the model itself can decides whether to use, when and how to use an available tool.</a:t>
            </a:r>
            <a:endParaRPr dirty="0"/>
          </a:p>
          <a:p>
            <a:pPr marL="0" lvl="0" indent="0" algn="l" rtl="0">
              <a:spcBef>
                <a:spcPts val="0"/>
              </a:spcBef>
              <a:spcAft>
                <a:spcPts val="0"/>
              </a:spcAft>
              <a:buNone/>
            </a:pPr>
            <a:r>
              <a:rPr lang="en-US" dirty="0"/>
              <a:t>This is beneficial not only because LLM has more tools to use, but because </a:t>
            </a:r>
            <a:endParaRPr dirty="0"/>
          </a:p>
          <a:p>
            <a:pPr marL="0" lvl="0" indent="457200" algn="l" rtl="0">
              <a:spcBef>
                <a:spcPts val="0"/>
              </a:spcBef>
              <a:spcAft>
                <a:spcPts val="0"/>
              </a:spcAft>
              <a:buClr>
                <a:schemeClr val="dk1"/>
              </a:buClr>
              <a:buSzPts val="1100"/>
              <a:buFont typeface="Arial"/>
              <a:buNone/>
            </a:pPr>
            <a:r>
              <a:rPr lang="en-US" dirty="0"/>
              <a:t>Human intuition may not be always be correct. The tool that human find useful at a particular scenario may not be the tool the model find useful.</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6cb6475288_1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lnSpc>
                <a:spcPct val="90000"/>
              </a:lnSpc>
              <a:spcBef>
                <a:spcPts val="0"/>
              </a:spcBef>
              <a:spcAft>
                <a:spcPts val="0"/>
              </a:spcAft>
              <a:buClr>
                <a:schemeClr val="dk1"/>
              </a:buClr>
              <a:buSzPts val="1100"/>
              <a:buChar char="●"/>
            </a:pPr>
            <a:r>
              <a:rPr lang="en-US" sz="1100"/>
              <a:t>Vicuna and Alpaca’s instruction-following abilities do not cover the tool-use domain.</a:t>
            </a:r>
            <a:endParaRPr sz="1100"/>
          </a:p>
          <a:p>
            <a:pPr marL="914400" lvl="1" indent="-298450" algn="l" rtl="0">
              <a:lnSpc>
                <a:spcPct val="90000"/>
              </a:lnSpc>
              <a:spcBef>
                <a:spcPts val="0"/>
              </a:spcBef>
              <a:spcAft>
                <a:spcPts val="0"/>
              </a:spcAft>
              <a:buClr>
                <a:schemeClr val="dk1"/>
              </a:buClr>
              <a:buSzPts val="1100"/>
              <a:buChar char="○"/>
            </a:pPr>
            <a:r>
              <a:rPr lang="en-US" sz="1100"/>
              <a:t>Proving the deficiency of current instruction tuning attempts.</a:t>
            </a:r>
            <a:endParaRPr sz="1100"/>
          </a:p>
          <a:p>
            <a:pPr marL="457200" lvl="0" indent="-298450" algn="l" rtl="0">
              <a:lnSpc>
                <a:spcPct val="90000"/>
              </a:lnSpc>
              <a:spcBef>
                <a:spcPts val="0"/>
              </a:spcBef>
              <a:spcAft>
                <a:spcPts val="0"/>
              </a:spcAft>
              <a:buClr>
                <a:schemeClr val="dk1"/>
              </a:buClr>
              <a:buSzPts val="1100"/>
              <a:buChar char="●"/>
            </a:pPr>
            <a:r>
              <a:rPr lang="en-US" sz="1100"/>
              <a:t>DFSDT significantly outperforms ReACT in both pass rate and win rate.</a:t>
            </a:r>
            <a:endParaRPr sz="1100"/>
          </a:p>
          <a:p>
            <a:pPr marL="457200" lvl="0" indent="-298450" algn="l" rtl="0">
              <a:lnSpc>
                <a:spcPct val="90000"/>
              </a:lnSpc>
              <a:spcBef>
                <a:spcPts val="0"/>
              </a:spcBef>
              <a:spcAft>
                <a:spcPts val="0"/>
              </a:spcAft>
              <a:buClr>
                <a:schemeClr val="dk1"/>
              </a:buClr>
              <a:buSzPts val="1100"/>
              <a:buChar char="●"/>
            </a:pPr>
            <a:r>
              <a:rPr lang="en-US" sz="1100"/>
              <a:t>ToolLLaMA+DFSDT demonstrates </a:t>
            </a:r>
            <a:r>
              <a:rPr lang="en-US" sz="1100" b="1"/>
              <a:t>competitive generalization performance</a:t>
            </a:r>
            <a:r>
              <a:rPr lang="en-US" sz="1100"/>
              <a:t> in all scenarios.</a:t>
            </a:r>
            <a:endParaRPr sz="1100"/>
          </a:p>
          <a:p>
            <a:pPr marL="457200" lvl="0" indent="-298450" algn="l" rtl="0">
              <a:lnSpc>
                <a:spcPct val="90000"/>
              </a:lnSpc>
              <a:spcBef>
                <a:spcPts val="0"/>
              </a:spcBef>
              <a:spcAft>
                <a:spcPts val="0"/>
              </a:spcAft>
              <a:buClr>
                <a:schemeClr val="dk1"/>
              </a:buClr>
              <a:buSzPts val="1100"/>
              <a:buChar char="●"/>
            </a:pPr>
            <a:r>
              <a:rPr lang="en-US" sz="1100"/>
              <a:t>API retriever expands the search space of relevant APIs and finds more appropriate ones for the current instruction (even better than ground truth set!)</a:t>
            </a:r>
            <a:endParaRPr sz="1100"/>
          </a:p>
          <a:p>
            <a:pPr marL="457200" lvl="0" indent="0" algn="l" rtl="0">
              <a:lnSpc>
                <a:spcPct val="90000"/>
              </a:lnSpc>
              <a:spcBef>
                <a:spcPts val="0"/>
              </a:spcBef>
              <a:spcAft>
                <a:spcPts val="0"/>
              </a:spcAft>
              <a:buNone/>
            </a:pPr>
            <a:endParaRPr sz="1100"/>
          </a:p>
        </p:txBody>
      </p:sp>
      <p:sp>
        <p:nvSpPr>
          <p:cNvPr id="679" name="Google Shape;679;g26cb6475288_1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6cb6475288_1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g26cb6475288_1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26cb6475288_1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(RS / retrieval aware setting) means the retrieved APIs are sent to the model as part of the prompts; while the (ZS / zero shot) does not incorporate the APIs in the prompts when training the model.</a:t>
            </a:r>
            <a:endParaRPr/>
          </a:p>
        </p:txBody>
      </p:sp>
      <p:sp>
        <p:nvSpPr>
          <p:cNvPr id="697" name="Google Shape;697;g26cb6475288_1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6cb6475288_1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26cb6475288_1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g26cb6475288_1_1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6cb6475288_1_1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g26cb6475288_1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6cb6475288_1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Consequently, ToolkenGPT combines the strengths of both fine-tuning and in-context learning paradigms while avoiding their limitations (Table 1): Compared to in-context learning that can only accommodate a small number of tools and few-shot demonstrations, ToolkenGPT allows massive tools (by simply inserting respective toolkens in the vocabulary) and can use extensive demonstration data for learning toolken embeddings; In contrast to LLM fine-tuning, the tool embeddings not only requires minimal training cost, but also provide a convenient means for plugging in arbitrary new tools on the fly by expanding the toolken vocabulary</a:t>
            </a:r>
            <a:endParaRPr/>
          </a:p>
        </p:txBody>
      </p:sp>
      <p:sp>
        <p:nvSpPr>
          <p:cNvPr id="724" name="Google Shape;724;g26cb6475288_1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6cb6475288_1_1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4" name="Google Shape;734;g26cb6475288_1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26cb6475288_1_1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g26cb6475288_1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26cb6475288_1_1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g26cb6475288_1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6cb6475288_1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data from predefined datasets + other LLMs</a:t>
            </a:r>
            <a:endParaRPr/>
          </a:p>
        </p:txBody>
      </p:sp>
      <p:sp>
        <p:nvSpPr>
          <p:cNvPr id="766" name="Google Shape;766;g26cb6475288_1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68449d293f_59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68449d293f_59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Let’s say we want to equip a language model M with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idea is that with just a handful of human examples of how APIs can be used, we use in-context learning to let the LM generalize and annotate a large dataset with potential use </a:t>
            </a:r>
          </a:p>
          <a:p>
            <a:pPr marL="0" lvl="0" indent="0" algn="l" rtl="0">
              <a:spcBef>
                <a:spcPts val="0"/>
              </a:spcBef>
              <a:spcAft>
                <a:spcPts val="0"/>
              </a:spcAft>
              <a:buNone/>
            </a:pPr>
            <a:r>
              <a:rPr lang="en-US" dirty="0"/>
              <a:t>of API calls.</a:t>
            </a:r>
            <a:endParaRPr dirty="0"/>
          </a:p>
          <a:p>
            <a:pPr marL="0" lvl="0" indent="0" algn="l" rtl="0">
              <a:spcBef>
                <a:spcPts val="0"/>
              </a:spcBef>
              <a:spcAft>
                <a:spcPts val="0"/>
              </a:spcAft>
              <a:buNone/>
            </a:pPr>
            <a:r>
              <a:rPr lang="en-US" dirty="0"/>
              <a:t>And then we  determine which of these API calls actually help the model predict future tokens, then fine-tune the model on the API calls it find useful.</a:t>
            </a:r>
            <a:endParaRPr dirty="0"/>
          </a:p>
        </p:txBody>
      </p:sp>
      <p:sp>
        <p:nvSpPr>
          <p:cNvPr id="123" name="Google Shape;123;g268449d293f_59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6cb6475288_1_1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three experiments: arithmetic tools for numerical reasoning, database APIs for knowledge-basedquestion answering, and robot actions for embodied plan generation.</a:t>
            </a:r>
            <a:endParaRPr/>
          </a:p>
          <a:p>
            <a:pPr marL="0" lvl="0" indent="0" algn="l" rtl="0">
              <a:spcBef>
                <a:spcPts val="0"/>
              </a:spcBef>
              <a:spcAft>
                <a:spcPts val="0"/>
              </a:spcAft>
              <a:buNone/>
            </a:pPr>
            <a:endParaRPr/>
          </a:p>
          <a:p>
            <a:pPr marL="0" lvl="0" indent="0" algn="l" rtl="0">
              <a:spcBef>
                <a:spcPts val="0"/>
              </a:spcBef>
              <a:spcAft>
                <a:spcPts val="0"/>
              </a:spcAft>
              <a:buNone/>
            </a:pPr>
            <a:r>
              <a:rPr lang="en-US"/>
              <a:t>Datasets. To evaluate the tool-learning proficiency in numerical reasoning comprehensively, wecurate two new test datasets: (1) GSM8K-XL, an enhanced version of the existing GSM8K [ 10 ]dataset. GSM8K is a dataset of linguistically diverse grade school math word problems, involvingperforming a sequence of calculations using 4 basic arithmetic operations (+, −, ×, ÷) to reachthe final answer. In the original GSM8K dataset, the numbers for calculations are typically small,which might be less challenging for the recent powerful LLMs [ 10 , 6 ]. So in the test set, we magnifythe numbers to increase the computational difficulty for LLMs, which results in the GSM8K-XLdataset, featuring 568 test cases with much larger numbers. (2) FuncQA is a synthetic dataset wecreated to increase the complexity of math problems involving more arithmetic tools, which serves asa much more challenging benchmark to test the model’s tool-learning capabilities. Specifically, Thisdataset requires at least 13 operators (e.g., power, sqrt, lcm) to solve, and it is challenging for bothhumans and LLMs to solve without an external calculator. Furthermore, FuncQA is categorized intotwo subsets: 68 one-hop questions (FuncQAone) solvable with just one operation, and 60 multi-hopquestions (FuncQAmulti) requiring a few reasoning steps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77" name="Google Shape;777;g26cb6475288_1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26cb6475288_1_2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Table 2: Results on the GSM8K-XL and FuncQA datasets. The numbers in parentheses indicate howmany available tools are available. For GSM8K-XL and FuncQAone dataset, accuracy is evaluatedbased on an exact match (float numbers rounded to two decimals). In FuncQAmulti, we allow a marginof error of 0.1% to account for potential errors at each step of multi-hop reasoning.</a:t>
            </a:r>
            <a:endParaRPr/>
          </a:p>
        </p:txBody>
      </p:sp>
      <p:sp>
        <p:nvSpPr>
          <p:cNvPr id="786" name="Google Shape;786;g26cb6475288_1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26cb6475288_1_2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 ToolkenGPT(sup): We sample 200 examples per relationfrom the training set of KAMEL and trainthe toolken embeddings via supervised learn-ing. This setting represents real-world scenarioswhere sufficient in-domain training data is avail-able. (2) ToolkenGPT (syn): In a more challeng-ing setting where we assume in-domain trainingdata is not available, we use the text descrip-tion of each relation to synthesize training datawith ChatGPT, e.g. “The Nobel Peace Prize in2020 was awarded to the United Nations WorldFood Programme for its efforts...”, where the un-derlying tool call is winner_of(NOBEL PEACEPRIZE IN 2020)→UNITED NATIONS WORLDFOOD PROGRAMME. On average, 40 examplesare used to train each toolken embedding</a:t>
            </a:r>
            <a:endParaRPr/>
          </a:p>
        </p:txBody>
      </p:sp>
      <p:sp>
        <p:nvSpPr>
          <p:cNvPr id="796" name="Google Shape;796;g26cb6475288_1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6cb6475288_1_2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Result analysis. We show the experiment results on 4 testsets involving different numbers of relations in Figure 2. Note that the number of involved relations is the number of tools we can use. For all testsets, the accuracy of Prompting is about 20%, which indicates LLMs still struggle to store accurate facts in their parameters and it’s necessary to augment them with a knowledge base. ToolkenGPT (sup) achieves the highest results with a large margin, showing that learning toolken embeddings is an effective method when there is massive in-domain training data. On the contrary, even though In-context learning also sees in-domain training data in the context, it still gets confused about which tools to call. Furthermore, the context length limit leads to drastic performance drops when there are more than 30 tools to use. The failure in the many-tools scene reveals the fundamental limitation of the in-context learning paradigm. ToolkenGPT (syn) also outperforms all other baselines in all subsets, without seeing any in-domain training data. The synthetic training data, often in very different expression styles from the dataset, still helps the LLM understand these relations.</a:t>
            </a:r>
            <a:endParaRPr/>
          </a:p>
        </p:txBody>
      </p:sp>
      <p:sp>
        <p:nvSpPr>
          <p:cNvPr id="805" name="Google Shape;805;g26cb6475288_1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26cb6475288_1_2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Each task comes with an initial and final stategraph, enabling the verification of the generated plans with the simulator and the comparison of theresulting final state with ground truth. We split the dataset into a training set of 247 tasks and a testset of 50 tasks, with a total of 25 verbs and 32 objects used in the dataset.</a:t>
            </a:r>
            <a:endParaRPr/>
          </a:p>
        </p:txBody>
      </p:sp>
      <p:sp>
        <p:nvSpPr>
          <p:cNvPr id="815" name="Google Shape;815;g26cb6475288_1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6cb6475288_1_2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Each task comes with an initial and final stategraph, enabling the verification of the generated plans with the simulator and the comparison of theresulting final state with ground truth. We split the dataset into a training set of 247 tasks and a testset of 50 tasks, with a total of 25 verbs and 32 objects used in the dataset.</a:t>
            </a:r>
            <a:endParaRPr/>
          </a:p>
        </p:txBody>
      </p:sp>
      <p:sp>
        <p:nvSpPr>
          <p:cNvPr id="824" name="Google Shape;824;g26cb6475288_1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26cb6475288_1_2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Results on VirtualHome. Grounding means the proportion of scripts in which all the actionsand objects can be grounded to the environment. Executable means the proportion of scripts that canbe executed in VirtualHome without violating any rules. Success means the proportion of scripts thatleads to the correct final state. Success (R) is a relaxed variant meaning the proportion of scripts thathave reached the correct final state, but not necessarily ending with it.</a:t>
            </a:r>
            <a:endParaRPr/>
          </a:p>
        </p:txBody>
      </p:sp>
      <p:sp>
        <p:nvSpPr>
          <p:cNvPr id="834" name="Google Shape;834;g26cb6475288_1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26cb6475288_1_2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4" name="Google Shape;844;g26cb6475288_1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6cb6475288_1_2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the tool mode, the LLM is prompted with demonstrations using only the selectedtool, which will provide more relevant knowledge than ReAct prompt for argument completion</a:t>
            </a:r>
            <a:endParaRPr/>
          </a:p>
        </p:txBody>
      </p:sp>
      <p:sp>
        <p:nvSpPr>
          <p:cNvPr id="854" name="Google Shape;854;g26cb6475288_1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26cb6475288_1_2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g26cb6475288_1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68449d293f_39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68449d293f_39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 name="Google Shape;135;g268449d293f_39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6cb6475288_1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26cb6475288_1_2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5" name="Google Shape;875;g26cb6475288_1_2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26cb6475288_1_2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1" name="Google Shape;881;g26cb6475288_1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26cb6475288_1_2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0" name="Google Shape;890;g26cb6475288_1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26cb6475288_1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they focus their pre-training efforts on three aspects: </a:t>
            </a:r>
            <a:endParaRPr/>
          </a:p>
          <a:p>
            <a:pPr marL="0" lvl="0" indent="0" algn="l" rtl="0">
              <a:spcBef>
                <a:spcPts val="0"/>
              </a:spcBef>
              <a:spcAft>
                <a:spcPts val="0"/>
              </a:spcAft>
              <a:buNone/>
            </a:pPr>
            <a:r>
              <a:rPr lang="en-US"/>
              <a:t>the capability to recognize texts of various sizes, orientations, and fonts in high-resolution images, </a:t>
            </a:r>
            <a:endParaRPr/>
          </a:p>
          <a:p>
            <a:pPr marL="0" lvl="0" indent="0" algn="l" rtl="0">
              <a:spcBef>
                <a:spcPts val="0"/>
              </a:spcBef>
              <a:spcAft>
                <a:spcPts val="0"/>
              </a:spcAft>
              <a:buNone/>
            </a:pPr>
            <a:r>
              <a:rPr lang="en-US"/>
              <a:t>the grounding ability of text and objects in the image, </a:t>
            </a:r>
            <a:endParaRPr/>
          </a:p>
          <a:p>
            <a:pPr marL="0" lvl="0" indent="0" algn="l" rtl="0">
              <a:spcBef>
                <a:spcPts val="0"/>
              </a:spcBef>
              <a:spcAft>
                <a:spcPts val="0"/>
              </a:spcAft>
              <a:buNone/>
            </a:pPr>
            <a:r>
              <a:rPr lang="en-US"/>
              <a:t>and a specialized understanding capability for GUI imagery such as webpage</a:t>
            </a:r>
            <a:endParaRPr/>
          </a:p>
        </p:txBody>
      </p:sp>
      <p:sp>
        <p:nvSpPr>
          <p:cNvPr id="900" name="Google Shape;900;g26cb6475288_1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26cb6475288_1_3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9" name="Google Shape;909;g26cb6475288_1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26cb6475288_1_3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g26cb6475288_1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26cb6475288_1_3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MM-Vet is designed with six core tasks to assess multi-modal models’ proficiency in handling intricate assignments, and POPE-adversarial models on their susceptibility to hallucinations</a:t>
            </a:r>
            <a:endParaRPr/>
          </a:p>
        </p:txBody>
      </p:sp>
      <p:sp>
        <p:nvSpPr>
          <p:cNvPr id="928" name="Google Shape;928;g26cb6475288_1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26cb6475288_1_3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g26cb6475288_1_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26cb6475288_1_3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7" name="Google Shape;947;g26cb6475288_1_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26cb6475288_1_3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7" name="Google Shape;957;g26cb6475288_1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509804"/>
            <a:ext cx="9144000" cy="147879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66478"/>
            <a:ext cx="9144000" cy="66582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descr="Logos | Brand | University of Waterloo"/>
          <p:cNvPicPr preferRelativeResize="0"/>
          <p:nvPr/>
        </p:nvPicPr>
        <p:blipFill rotWithShape="1">
          <a:blip r:embed="rId2">
            <a:alphaModFix/>
          </a:blip>
          <a:srcRect/>
          <a:stretch/>
        </p:blipFill>
        <p:spPr>
          <a:xfrm>
            <a:off x="4038600" y="4495948"/>
            <a:ext cx="3740458" cy="1496183"/>
          </a:xfrm>
          <a:prstGeom prst="rect">
            <a:avLst/>
          </a:prstGeom>
          <a:noFill/>
          <a:ln>
            <a:noFill/>
          </a:ln>
        </p:spPr>
      </p:pic>
      <p:sp>
        <p:nvSpPr>
          <p:cNvPr id="22" name="Google Shape;22;p2"/>
          <p:cNvSpPr txBox="1"/>
          <p:nvPr/>
        </p:nvSpPr>
        <p:spPr>
          <a:xfrm>
            <a:off x="1524000" y="2616115"/>
            <a:ext cx="9144000" cy="66582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CS886: Recent Advances on Foundation Models</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136526"/>
            <a:ext cx="10515600" cy="902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260629"/>
            <a:ext cx="10515600" cy="49163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3" descr="University of Waterloo - Wikipedia"/>
          <p:cNvPicPr preferRelativeResize="0"/>
          <p:nvPr/>
        </p:nvPicPr>
        <p:blipFill rotWithShape="1">
          <a:blip r:embed="rId2">
            <a:alphaModFix/>
          </a:blip>
          <a:srcRect/>
          <a:stretch/>
        </p:blipFill>
        <p:spPr>
          <a:xfrm>
            <a:off x="10371740" y="136525"/>
            <a:ext cx="902162" cy="9021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4"/>
          <p:cNvSpPr txBox="1">
            <a:spLocks noGrp="1"/>
          </p:cNvSpPr>
          <p:nvPr>
            <p:ph type="body" idx="1"/>
          </p:nvPr>
        </p:nvSpPr>
        <p:spPr>
          <a:xfrm>
            <a:off x="838200" y="1218075"/>
            <a:ext cx="5181600" cy="49588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2"/>
          </p:nvPr>
        </p:nvSpPr>
        <p:spPr>
          <a:xfrm>
            <a:off x="6172200" y="1218075"/>
            <a:ext cx="5181600" cy="49588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4"/>
          <p:cNvSpPr txBox="1">
            <a:spLocks noGrp="1"/>
          </p:cNvSpPr>
          <p:nvPr>
            <p:ph type="title"/>
          </p:nvPr>
        </p:nvSpPr>
        <p:spPr>
          <a:xfrm>
            <a:off x="838200" y="136526"/>
            <a:ext cx="10515600" cy="902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7" name="Google Shape;37;p4" descr="University of Waterloo - Wikipedia"/>
          <p:cNvPicPr preferRelativeResize="0"/>
          <p:nvPr/>
        </p:nvPicPr>
        <p:blipFill rotWithShape="1">
          <a:blip r:embed="rId2">
            <a:alphaModFix/>
          </a:blip>
          <a:srcRect/>
          <a:stretch/>
        </p:blipFill>
        <p:spPr>
          <a:xfrm>
            <a:off x="10371740" y="136525"/>
            <a:ext cx="902162" cy="90216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8"/>
        <p:cNvGrpSpPr/>
        <p:nvPr/>
      </p:nvGrpSpPr>
      <p:grpSpPr>
        <a:xfrm>
          <a:off x="0" y="0"/>
          <a:ext cx="0" cy="0"/>
          <a:chOff x="0" y="0"/>
          <a:chExt cx="0" cy="0"/>
        </a:xfrm>
      </p:grpSpPr>
      <p:sp>
        <p:nvSpPr>
          <p:cNvPr id="39" name="Google Shape;39;p5"/>
          <p:cNvSpPr txBox="1">
            <a:spLocks noGrp="1"/>
          </p:cNvSpPr>
          <p:nvPr>
            <p:ph type="body" idx="1"/>
          </p:nvPr>
        </p:nvSpPr>
        <p:spPr>
          <a:xfrm>
            <a:off x="839788" y="1205375"/>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5"/>
          <p:cNvSpPr txBox="1">
            <a:spLocks noGrp="1"/>
          </p:cNvSpPr>
          <p:nvPr>
            <p:ph type="body" idx="2"/>
          </p:nvPr>
        </p:nvSpPr>
        <p:spPr>
          <a:xfrm>
            <a:off x="839788" y="2121763"/>
            <a:ext cx="5157787" cy="4067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body" idx="3"/>
          </p:nvPr>
        </p:nvSpPr>
        <p:spPr>
          <a:xfrm>
            <a:off x="6172200" y="1217536"/>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5"/>
          <p:cNvSpPr txBox="1">
            <a:spLocks noGrp="1"/>
          </p:cNvSpPr>
          <p:nvPr>
            <p:ph type="body" idx="4"/>
          </p:nvPr>
        </p:nvSpPr>
        <p:spPr>
          <a:xfrm>
            <a:off x="6172200" y="2121763"/>
            <a:ext cx="5183188" cy="4067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5"/>
          <p:cNvSpPr txBox="1">
            <a:spLocks noGrp="1"/>
          </p:cNvSpPr>
          <p:nvPr>
            <p:ph type="title"/>
          </p:nvPr>
        </p:nvSpPr>
        <p:spPr>
          <a:xfrm>
            <a:off x="838200" y="136526"/>
            <a:ext cx="10515600" cy="902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7" name="Google Shape;47;p5" descr="University of Waterloo - Wikipedia"/>
          <p:cNvPicPr preferRelativeResize="0"/>
          <p:nvPr/>
        </p:nvPicPr>
        <p:blipFill rotWithShape="1">
          <a:blip r:embed="rId2">
            <a:alphaModFix/>
          </a:blip>
          <a:srcRect/>
          <a:stretch/>
        </p:blipFill>
        <p:spPr>
          <a:xfrm>
            <a:off x="10371740" y="136525"/>
            <a:ext cx="902162" cy="90216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8"/>
        <p:cNvGrpSpPr/>
        <p:nvPr/>
      </p:nvGrpSpPr>
      <p:grpSpPr>
        <a:xfrm>
          <a:off x="0" y="0"/>
          <a:ext cx="0" cy="0"/>
          <a:chOff x="0" y="0"/>
          <a:chExt cx="0" cy="0"/>
        </a:xfrm>
      </p:grpSpPr>
      <p:sp>
        <p:nvSpPr>
          <p:cNvPr id="49" name="Google Shape;4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6"/>
          <p:cNvSpPr txBox="1">
            <a:spLocks noGrp="1"/>
          </p:cNvSpPr>
          <p:nvPr>
            <p:ph type="title"/>
          </p:nvPr>
        </p:nvSpPr>
        <p:spPr>
          <a:xfrm>
            <a:off x="838200" y="136526"/>
            <a:ext cx="10515600" cy="902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3" name="Google Shape;53;p6" descr="University of Waterloo - Wikipedia"/>
          <p:cNvPicPr preferRelativeResize="0"/>
          <p:nvPr/>
        </p:nvPicPr>
        <p:blipFill rotWithShape="1">
          <a:blip r:embed="rId2">
            <a:alphaModFix/>
          </a:blip>
          <a:srcRect/>
          <a:stretch/>
        </p:blipFill>
        <p:spPr>
          <a:xfrm>
            <a:off x="10371740" y="136525"/>
            <a:ext cx="902162" cy="9021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4"/>
        <p:cNvGrpSpPr/>
        <p:nvPr/>
      </p:nvGrpSpPr>
      <p:grpSpPr>
        <a:xfrm>
          <a:off x="0" y="0"/>
          <a:ext cx="0" cy="0"/>
          <a:chOff x="0" y="0"/>
          <a:chExt cx="0" cy="0"/>
        </a:xfrm>
      </p:grpSpPr>
      <p:sp>
        <p:nvSpPr>
          <p:cNvPr id="55" name="Google Shape;5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7" descr="University of Waterloo - Wikipedia"/>
          <p:cNvPicPr preferRelativeResize="0"/>
          <p:nvPr/>
        </p:nvPicPr>
        <p:blipFill rotWithShape="1">
          <a:blip r:embed="rId2">
            <a:alphaModFix/>
          </a:blip>
          <a:srcRect/>
          <a:stretch/>
        </p:blipFill>
        <p:spPr>
          <a:xfrm>
            <a:off x="10371740" y="136525"/>
            <a:ext cx="902162" cy="902162"/>
          </a:xfrm>
          <a:prstGeom prst="rect">
            <a:avLst/>
          </a:prstGeom>
          <a:noFill/>
          <a:ln>
            <a:noFill/>
          </a:ln>
        </p:spPr>
      </p:pic>
      <p:sp>
        <p:nvSpPr>
          <p:cNvPr id="59" name="Google Shape;59;p7"/>
          <p:cNvSpPr txBox="1">
            <a:spLocks noGrp="1"/>
          </p:cNvSpPr>
          <p:nvPr>
            <p:ph type="title"/>
          </p:nvPr>
        </p:nvSpPr>
        <p:spPr>
          <a:xfrm>
            <a:off x="838200" y="2515658"/>
            <a:ext cx="10515600" cy="90216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8"/>
          <p:cNvSpPr txBox="1">
            <a:spLocks noGrp="1"/>
          </p:cNvSpPr>
          <p:nvPr>
            <p:ph type="ctrTitle"/>
          </p:nvPr>
        </p:nvSpPr>
        <p:spPr>
          <a:xfrm>
            <a:off x="1524000" y="509804"/>
            <a:ext cx="9144000" cy="162379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Lecture 21: LLM &amp; Tool Augmentation</a:t>
            </a:r>
            <a:endParaRPr/>
          </a:p>
        </p:txBody>
      </p:sp>
      <p:sp>
        <p:nvSpPr>
          <p:cNvPr id="65" name="Google Shape;65;p8"/>
          <p:cNvSpPr txBox="1">
            <a:spLocks noGrp="1"/>
          </p:cNvSpPr>
          <p:nvPr>
            <p:ph type="subTitle" idx="1"/>
          </p:nvPr>
        </p:nvSpPr>
        <p:spPr>
          <a:xfrm>
            <a:off x="1524000" y="3666478"/>
            <a:ext cx="9144000" cy="66582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Presenters: Zhiying Yu &amp; Mohammad Mahdi Abdollahpour</a:t>
            </a:r>
            <a:endParaRPr/>
          </a:p>
        </p:txBody>
      </p:sp>
      <p:sp>
        <p:nvSpPr>
          <p:cNvPr id="66" name="Google Shape;6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2024-03-27</a:t>
            </a:r>
            <a:endParaRPr/>
          </a:p>
        </p:txBody>
      </p:sp>
      <p:sp>
        <p:nvSpPr>
          <p:cNvPr id="67" name="Google Shape;6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68" name="Google Shape;6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7"/>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Sampling and Executing API calls</a:t>
            </a:r>
            <a:endParaRPr/>
          </a:p>
        </p:txBody>
      </p:sp>
      <p:sp>
        <p:nvSpPr>
          <p:cNvPr id="147" name="Google Shape;147;p17"/>
          <p:cNvSpPr txBox="1">
            <a:spLocks noGrp="1"/>
          </p:cNvSpPr>
          <p:nvPr>
            <p:ph type="body" idx="1"/>
          </p:nvPr>
        </p:nvSpPr>
        <p:spPr>
          <a:xfrm>
            <a:off x="838200" y="1260625"/>
            <a:ext cx="5378100" cy="49164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For each API, we write a prompt P(x) that encourages the LM to annotate an example x with API calls.</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We sample up to k candidate positions for doing API calls by computing the probability that the next token is the special API token </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48" name="Google Shape;148;p1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149" name="Google Shape;149;p17" title="[0,0,0,&quot;https://www.codecogs.com/eqnedit.php?latex=p_i%20%3D%20P_M(%5Clangle%20API%20%5Crangle%20%7C%20P(x)%2C%20x_%7B1%3Ai-1%7D%20)#0&quot;]"/>
          <p:cNvPicPr preferRelativeResize="0"/>
          <p:nvPr/>
        </p:nvPicPr>
        <p:blipFill>
          <a:blip r:embed="rId3">
            <a:alphaModFix/>
          </a:blip>
          <a:stretch>
            <a:fillRect/>
          </a:stretch>
        </p:blipFill>
        <p:spPr>
          <a:xfrm>
            <a:off x="1741350" y="5586604"/>
            <a:ext cx="3571803" cy="296333"/>
          </a:xfrm>
          <a:prstGeom prst="rect">
            <a:avLst/>
          </a:prstGeom>
          <a:noFill/>
          <a:ln>
            <a:noFill/>
          </a:ln>
        </p:spPr>
      </p:pic>
      <p:pic>
        <p:nvPicPr>
          <p:cNvPr id="150" name="Google Shape;150;p17"/>
          <p:cNvPicPr preferRelativeResize="0"/>
          <p:nvPr/>
        </p:nvPicPr>
        <p:blipFill>
          <a:blip r:embed="rId4">
            <a:alphaModFix/>
          </a:blip>
          <a:stretch>
            <a:fillRect/>
          </a:stretch>
        </p:blipFill>
        <p:spPr>
          <a:xfrm>
            <a:off x="6417700" y="911125"/>
            <a:ext cx="4240744" cy="5445224"/>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07"/>
          <p:cNvSpPr txBox="1">
            <a:spLocks noGrp="1"/>
          </p:cNvSpPr>
          <p:nvPr>
            <p:ph type="body" idx="1"/>
          </p:nvPr>
        </p:nvSpPr>
        <p:spPr>
          <a:xfrm>
            <a:off x="543750" y="1195675"/>
            <a:ext cx="56277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Comparison of FLOPs during forward propagation</a:t>
            </a:r>
            <a:endParaRPr/>
          </a:p>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a:t>Using basic CogVLM leads to a significant increase in the number of FLOPs at higher resolutions</a:t>
            </a:r>
            <a:endParaRPr/>
          </a:p>
        </p:txBody>
      </p:sp>
      <p:sp>
        <p:nvSpPr>
          <p:cNvPr id="970" name="Google Shape;970;p107"/>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CogAgent - Ablation Study</a:t>
            </a:r>
            <a:endParaRPr/>
          </a:p>
        </p:txBody>
      </p:sp>
      <p:sp>
        <p:nvSpPr>
          <p:cNvPr id="971" name="Google Shape;971;p10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972" name="Google Shape;972;p1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973" name="Google Shape;973;p1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100</a:t>
            </a:fld>
            <a:endParaRPr/>
          </a:p>
        </p:txBody>
      </p:sp>
      <p:pic>
        <p:nvPicPr>
          <p:cNvPr id="974" name="Google Shape;974;p107"/>
          <p:cNvPicPr preferRelativeResize="0"/>
          <p:nvPr/>
        </p:nvPicPr>
        <p:blipFill>
          <a:blip r:embed="rId3">
            <a:alphaModFix/>
          </a:blip>
          <a:stretch>
            <a:fillRect/>
          </a:stretch>
        </p:blipFill>
        <p:spPr>
          <a:xfrm>
            <a:off x="6120825" y="1964701"/>
            <a:ext cx="5627701" cy="3378351"/>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08"/>
          <p:cNvSpPr txBox="1">
            <a:spLocks noGrp="1"/>
          </p:cNvSpPr>
          <p:nvPr>
            <p:ph type="body" idx="1"/>
          </p:nvPr>
        </p:nvSpPr>
        <p:spPr>
          <a:xfrm>
            <a:off x="543750" y="1195675"/>
            <a:ext cx="10810200" cy="24348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They empirically compared the model performance</a:t>
            </a:r>
            <a:endParaRPr/>
          </a:p>
          <a:p>
            <a:pPr marL="457200" lvl="0" indent="-342900" algn="l" rtl="0">
              <a:lnSpc>
                <a:spcPct val="100000"/>
              </a:lnSpc>
              <a:spcBef>
                <a:spcPts val="0"/>
              </a:spcBef>
              <a:spcAft>
                <a:spcPts val="0"/>
              </a:spcAft>
              <a:buSzPts val="1800"/>
              <a:buChar char="●"/>
            </a:pPr>
            <a:r>
              <a:rPr lang="en-US"/>
              <a:t>Training time is evaluated on A800 with the batch size of 8. </a:t>
            </a:r>
            <a:endParaRPr/>
          </a:p>
          <a:p>
            <a:pPr marL="457200" lvl="0" indent="-342900" algn="l" rtl="0">
              <a:lnSpc>
                <a:spcPct val="100000"/>
              </a:lnSpc>
              <a:spcBef>
                <a:spcPts val="0"/>
              </a:spcBef>
              <a:spcAft>
                <a:spcPts val="0"/>
              </a:spcAft>
              <a:buSzPts val="1800"/>
              <a:buChar char="●"/>
            </a:pPr>
            <a:r>
              <a:rPr lang="en-US"/>
              <a:t>Models are pre-trained with Caption+OCR data</a:t>
            </a:r>
            <a:endParaRPr/>
          </a:p>
        </p:txBody>
      </p:sp>
      <p:sp>
        <p:nvSpPr>
          <p:cNvPr id="980" name="Google Shape;980;p108"/>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CogAgent - Ablation Study</a:t>
            </a:r>
            <a:endParaRPr/>
          </a:p>
        </p:txBody>
      </p:sp>
      <p:sp>
        <p:nvSpPr>
          <p:cNvPr id="981" name="Google Shape;981;p10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982" name="Google Shape;982;p10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983" name="Google Shape;983;p1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101</a:t>
            </a:fld>
            <a:endParaRPr/>
          </a:p>
        </p:txBody>
      </p:sp>
      <p:pic>
        <p:nvPicPr>
          <p:cNvPr id="984" name="Google Shape;984;p108"/>
          <p:cNvPicPr preferRelativeResize="0"/>
          <p:nvPr/>
        </p:nvPicPr>
        <p:blipFill>
          <a:blip r:embed="rId3">
            <a:alphaModFix/>
          </a:blip>
          <a:stretch>
            <a:fillRect/>
          </a:stretch>
        </p:blipFill>
        <p:spPr>
          <a:xfrm>
            <a:off x="2391012" y="3696301"/>
            <a:ext cx="7409964" cy="214120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109"/>
          <p:cNvSpPr txBox="1">
            <a:spLocks noGrp="1"/>
          </p:cNvSpPr>
          <p:nvPr>
            <p:ph type="body" idx="1"/>
          </p:nvPr>
        </p:nvSpPr>
        <p:spPr>
          <a:xfrm>
            <a:off x="543750" y="1195675"/>
            <a:ext cx="10810200" cy="19818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They studied the effect of pre-training data</a:t>
            </a:r>
            <a:endParaRPr/>
          </a:p>
          <a:p>
            <a:pPr marL="457200" lvl="0" indent="-342900" algn="l" rtl="0">
              <a:lnSpc>
                <a:spcPct val="100000"/>
              </a:lnSpc>
              <a:spcBef>
                <a:spcPts val="0"/>
              </a:spcBef>
              <a:spcAft>
                <a:spcPts val="0"/>
              </a:spcAft>
              <a:buSzPts val="1800"/>
              <a:buChar char="●"/>
            </a:pPr>
            <a:r>
              <a:rPr lang="en-US"/>
              <a:t>Image-caption data ➤ added OCR data ➤ added GUI grounding data </a:t>
            </a:r>
            <a:endParaRPr/>
          </a:p>
        </p:txBody>
      </p:sp>
      <p:sp>
        <p:nvSpPr>
          <p:cNvPr id="990" name="Google Shape;990;p109"/>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CogAgent - Ablation Study</a:t>
            </a:r>
            <a:endParaRPr/>
          </a:p>
        </p:txBody>
      </p:sp>
      <p:sp>
        <p:nvSpPr>
          <p:cNvPr id="991" name="Google Shape;991;p1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992" name="Google Shape;992;p1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993" name="Google Shape;993;p1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102</a:t>
            </a:fld>
            <a:endParaRPr/>
          </a:p>
        </p:txBody>
      </p:sp>
      <p:pic>
        <p:nvPicPr>
          <p:cNvPr id="994" name="Google Shape;994;p109"/>
          <p:cNvPicPr preferRelativeResize="0"/>
          <p:nvPr/>
        </p:nvPicPr>
        <p:blipFill>
          <a:blip r:embed="rId3">
            <a:alphaModFix/>
          </a:blip>
          <a:stretch>
            <a:fillRect/>
          </a:stretch>
        </p:blipFill>
        <p:spPr>
          <a:xfrm>
            <a:off x="1984125" y="3334525"/>
            <a:ext cx="8223748" cy="227632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10"/>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Summary</a:t>
            </a:r>
            <a:endParaRPr/>
          </a:p>
        </p:txBody>
      </p:sp>
      <p:sp>
        <p:nvSpPr>
          <p:cNvPr id="1001" name="Google Shape;1001;p110"/>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Char char="●"/>
            </a:pPr>
            <a:r>
              <a:rPr lang="en-US"/>
              <a:t>Toolformer: Finetune LLM with tool-use</a:t>
            </a:r>
            <a:endParaRPr/>
          </a:p>
          <a:p>
            <a:pPr marL="457200" lvl="0" indent="-342900" algn="l" rtl="0">
              <a:lnSpc>
                <a:spcPct val="100000"/>
              </a:lnSpc>
              <a:spcBef>
                <a:spcPts val="0"/>
              </a:spcBef>
              <a:spcAft>
                <a:spcPts val="0"/>
              </a:spcAft>
              <a:buSzPts val="1800"/>
              <a:buChar char="●"/>
            </a:pPr>
            <a:r>
              <a:rPr lang="en-US"/>
              <a:t>ART: framework for problem decomposition</a:t>
            </a:r>
            <a:endParaRPr/>
          </a:p>
          <a:p>
            <a:pPr marL="457200" lvl="0" indent="-342900" algn="l" rtl="0">
              <a:lnSpc>
                <a:spcPct val="100000"/>
              </a:lnSpc>
              <a:spcBef>
                <a:spcPts val="0"/>
              </a:spcBef>
              <a:spcAft>
                <a:spcPts val="0"/>
              </a:spcAft>
              <a:buSzPts val="1800"/>
              <a:buChar char="●"/>
            </a:pPr>
            <a:r>
              <a:rPr lang="en-US"/>
              <a:t>AgentBench: LLM-as-agent benchmark</a:t>
            </a:r>
            <a:endParaRPr/>
          </a:p>
          <a:p>
            <a:pPr marL="457200" lvl="0" indent="-342900" algn="l" rtl="0">
              <a:lnSpc>
                <a:spcPct val="100000"/>
              </a:lnSpc>
              <a:spcBef>
                <a:spcPts val="0"/>
              </a:spcBef>
              <a:spcAft>
                <a:spcPts val="0"/>
              </a:spcAft>
              <a:buSzPts val="1800"/>
              <a:buChar char="●"/>
            </a:pPr>
            <a:r>
              <a:rPr lang="en-US"/>
              <a:t>ToolLLM: LLMs use multiple APIs with enhanced reasoning</a:t>
            </a:r>
            <a:endParaRPr/>
          </a:p>
          <a:p>
            <a:pPr marL="457200" lvl="0" indent="-342900" algn="l" rtl="0">
              <a:lnSpc>
                <a:spcPct val="100000"/>
              </a:lnSpc>
              <a:spcBef>
                <a:spcPts val="0"/>
              </a:spcBef>
              <a:spcAft>
                <a:spcPts val="0"/>
              </a:spcAft>
              <a:buSzPts val="1800"/>
              <a:buChar char="●"/>
            </a:pPr>
            <a:r>
              <a:rPr lang="en-US"/>
              <a:t>ToolkenGPT: Augment LLMs with massive tools</a:t>
            </a:r>
            <a:endParaRPr/>
          </a:p>
          <a:p>
            <a:pPr marL="457200" lvl="0" indent="-342900" algn="l" rtl="0">
              <a:lnSpc>
                <a:spcPct val="100000"/>
              </a:lnSpc>
              <a:spcBef>
                <a:spcPts val="0"/>
              </a:spcBef>
              <a:spcAft>
                <a:spcPts val="0"/>
              </a:spcAft>
              <a:buSzPts val="1800"/>
              <a:buChar char="●"/>
            </a:pPr>
            <a:r>
              <a:rPr lang="en-US"/>
              <a:t>CogAgent: High-res GUI understanding and planning</a:t>
            </a:r>
            <a:endParaRPr/>
          </a:p>
        </p:txBody>
      </p:sp>
      <p:sp>
        <p:nvSpPr>
          <p:cNvPr id="1002" name="Google Shape;1002;p11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103</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11"/>
          <p:cNvSpPr txBox="1">
            <a:spLocks noGrp="1"/>
          </p:cNvSpPr>
          <p:nvPr>
            <p:ph type="title"/>
          </p:nvPr>
        </p:nvSpPr>
        <p:spPr>
          <a:xfrm>
            <a:off x="838200" y="136526"/>
            <a:ext cx="10515600" cy="902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Phase</a:t>
            </a:r>
            <a:endParaRPr/>
          </a:p>
        </p:txBody>
      </p:sp>
      <p:sp>
        <p:nvSpPr>
          <p:cNvPr id="1008" name="Google Shape;1008;p111"/>
          <p:cNvSpPr txBox="1">
            <a:spLocks noGrp="1"/>
          </p:cNvSpPr>
          <p:nvPr>
            <p:ph type="body" idx="1"/>
          </p:nvPr>
        </p:nvSpPr>
        <p:spPr>
          <a:xfrm>
            <a:off x="838200" y="1260629"/>
            <a:ext cx="10515600" cy="49163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sz="3400"/>
              <a:t>Questions?</a:t>
            </a:r>
            <a:endParaRPr sz="3400"/>
          </a:p>
        </p:txBody>
      </p:sp>
      <p:sp>
        <p:nvSpPr>
          <p:cNvPr id="1009" name="Google Shape;1009;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2024-03-27</a:t>
            </a:r>
            <a:endParaRPr/>
          </a:p>
        </p:txBody>
      </p:sp>
      <p:sp>
        <p:nvSpPr>
          <p:cNvPr id="1010" name="Google Shape;1010;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1011" name="Google Shape;1011;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Sampling and Executing API calls</a:t>
            </a:r>
            <a:endParaRPr/>
          </a:p>
        </p:txBody>
      </p:sp>
      <p:sp>
        <p:nvSpPr>
          <p:cNvPr id="157" name="Google Shape;157;p18"/>
          <p:cNvSpPr txBox="1">
            <a:spLocks noGrp="1"/>
          </p:cNvSpPr>
          <p:nvPr>
            <p:ph type="body" idx="1"/>
          </p:nvPr>
        </p:nvSpPr>
        <p:spPr>
          <a:xfrm>
            <a:off x="838200" y="1260625"/>
            <a:ext cx="5061300" cy="49164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Given a sampling threshold     , we keep all positions</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For each position          , we sample up to      API calls</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58" name="Google Shape;158;p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159" name="Google Shape;159;p18"/>
          <p:cNvPicPr preferRelativeResize="0"/>
          <p:nvPr/>
        </p:nvPicPr>
        <p:blipFill>
          <a:blip r:embed="rId3">
            <a:alphaModFix/>
          </a:blip>
          <a:stretch>
            <a:fillRect/>
          </a:stretch>
        </p:blipFill>
        <p:spPr>
          <a:xfrm>
            <a:off x="6417700" y="911125"/>
            <a:ext cx="4240744" cy="5445224"/>
          </a:xfrm>
          <a:prstGeom prst="rect">
            <a:avLst/>
          </a:prstGeom>
          <a:noFill/>
          <a:ln>
            <a:noFill/>
          </a:ln>
        </p:spPr>
      </p:pic>
      <p:pic>
        <p:nvPicPr>
          <p:cNvPr id="160" name="Google Shape;160;p18" title="[0,0,0,&quot;https://www.codecogs.com/eqnedit.php?latex=%5Ctau_s#0&quot;]"/>
          <p:cNvPicPr preferRelativeResize="0"/>
          <p:nvPr/>
        </p:nvPicPr>
        <p:blipFill>
          <a:blip r:embed="rId4">
            <a:alphaModFix/>
          </a:blip>
          <a:stretch>
            <a:fillRect/>
          </a:stretch>
        </p:blipFill>
        <p:spPr>
          <a:xfrm>
            <a:off x="5374200" y="1436125"/>
            <a:ext cx="276181" cy="228825"/>
          </a:xfrm>
          <a:prstGeom prst="rect">
            <a:avLst/>
          </a:prstGeom>
          <a:noFill/>
          <a:ln>
            <a:noFill/>
          </a:ln>
        </p:spPr>
      </p:pic>
      <p:pic>
        <p:nvPicPr>
          <p:cNvPr id="161" name="Google Shape;161;p18" title="[0,0,0,&quot;https://www.codecogs.com/eqnedit.php?latex=I%20%3D%20%5C%7Bi%20%3A%20p_i%20%3E%20%5Ctau_s%5C%7D#0&quot;]"/>
          <p:cNvPicPr preferRelativeResize="0"/>
          <p:nvPr/>
        </p:nvPicPr>
        <p:blipFill>
          <a:blip r:embed="rId5">
            <a:alphaModFix/>
          </a:blip>
          <a:stretch>
            <a:fillRect/>
          </a:stretch>
        </p:blipFill>
        <p:spPr>
          <a:xfrm>
            <a:off x="2371200" y="2204950"/>
            <a:ext cx="1995311" cy="296333"/>
          </a:xfrm>
          <a:prstGeom prst="rect">
            <a:avLst/>
          </a:prstGeom>
          <a:noFill/>
          <a:ln>
            <a:noFill/>
          </a:ln>
        </p:spPr>
      </p:pic>
      <p:pic>
        <p:nvPicPr>
          <p:cNvPr id="162" name="Google Shape;162;p18" title="[0,0,0,&quot;https://www.codecogs.com/eqnedit.php?latex=c_i%5E1%2C%20%5Cdots%2C%20c_i%5Em#0&quot;]"/>
          <p:cNvPicPr preferRelativeResize="0"/>
          <p:nvPr/>
        </p:nvPicPr>
        <p:blipFill>
          <a:blip r:embed="rId6">
            <a:alphaModFix/>
          </a:blip>
          <a:stretch>
            <a:fillRect/>
          </a:stretch>
        </p:blipFill>
        <p:spPr>
          <a:xfrm>
            <a:off x="2710113" y="4122625"/>
            <a:ext cx="1317477" cy="365100"/>
          </a:xfrm>
          <a:prstGeom prst="rect">
            <a:avLst/>
          </a:prstGeom>
          <a:noFill/>
          <a:ln>
            <a:noFill/>
          </a:ln>
        </p:spPr>
      </p:pic>
      <p:pic>
        <p:nvPicPr>
          <p:cNvPr id="163" name="Google Shape;163;p18" title="[0,0,0,&quot;https://www.codecogs.com/eqnedit.php?latex=i%20%5Cin%20I#0&quot;]"/>
          <p:cNvPicPr preferRelativeResize="0"/>
          <p:nvPr/>
        </p:nvPicPr>
        <p:blipFill>
          <a:blip r:embed="rId7">
            <a:alphaModFix/>
          </a:blip>
          <a:stretch>
            <a:fillRect/>
          </a:stretch>
        </p:blipFill>
        <p:spPr>
          <a:xfrm>
            <a:off x="4024200" y="3314588"/>
            <a:ext cx="637768" cy="228825"/>
          </a:xfrm>
          <a:prstGeom prst="rect">
            <a:avLst/>
          </a:prstGeom>
          <a:noFill/>
          <a:ln>
            <a:noFill/>
          </a:ln>
        </p:spPr>
      </p:pic>
      <p:pic>
        <p:nvPicPr>
          <p:cNvPr id="164" name="Google Shape;164;p18" title="[0,0,0,&quot;https://www.codecogs.com/eqnedit.php?latex=m#0&quot;]"/>
          <p:cNvPicPr preferRelativeResize="0"/>
          <p:nvPr/>
        </p:nvPicPr>
        <p:blipFill>
          <a:blip r:embed="rId8">
            <a:alphaModFix/>
          </a:blip>
          <a:stretch>
            <a:fillRect/>
          </a:stretch>
        </p:blipFill>
        <p:spPr>
          <a:xfrm>
            <a:off x="3365500" y="3771625"/>
            <a:ext cx="276175" cy="1541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Filtering API Calls</a:t>
            </a:r>
            <a:endParaRPr/>
          </a:p>
        </p:txBody>
      </p:sp>
      <p:sp>
        <p:nvSpPr>
          <p:cNvPr id="170" name="Google Shape;170;p19"/>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Given a sequence of weights, we compute the weighted cross entropy loss for M:</a:t>
            </a:r>
            <a:endParaRPr/>
          </a:p>
          <a:p>
            <a:pPr marL="228600" lvl="0" indent="0" algn="l" rtl="0">
              <a:lnSpc>
                <a:spcPct val="90000"/>
              </a:lnSpc>
              <a:spcBef>
                <a:spcPts val="1000"/>
              </a:spcBef>
              <a:spcAft>
                <a:spcPts val="0"/>
              </a:spcAft>
              <a:buNone/>
            </a:pPr>
            <a:endParaRPr/>
          </a:p>
          <a:p>
            <a:pPr marL="228600" lvl="0" indent="0" algn="l" rtl="0">
              <a:spcBef>
                <a:spcPts val="1000"/>
              </a:spcBef>
              <a:spcAft>
                <a:spcPts val="0"/>
              </a:spcAft>
              <a:buNone/>
            </a:pPr>
            <a:endParaRPr/>
          </a:p>
          <a:p>
            <a:pPr marL="457200" lvl="0" indent="-342900" algn="l" rtl="0">
              <a:spcBef>
                <a:spcPts val="1000"/>
              </a:spcBef>
              <a:spcAft>
                <a:spcPts val="0"/>
              </a:spcAft>
              <a:buSzPts val="1800"/>
              <a:buChar char="●"/>
            </a:pPr>
            <a:r>
              <a:rPr lang="en-US"/>
              <a:t>For the weight function, the authors use                                                       </a:t>
            </a:r>
            <a:endParaRPr/>
          </a:p>
          <a:p>
            <a:pPr marL="22860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457200" algn="l" rtl="0">
              <a:spcBef>
                <a:spcPts val="1000"/>
              </a:spcBef>
              <a:spcAft>
                <a:spcPts val="0"/>
              </a:spcAft>
              <a:buNone/>
            </a:pPr>
            <a:r>
              <a:rPr lang="en-US"/>
              <a:t>to make sure API calls happen close to where the API outputs </a:t>
            </a:r>
            <a:endParaRPr/>
          </a:p>
          <a:p>
            <a:pPr marL="457200" lvl="0" indent="0" algn="l" rtl="0">
              <a:spcBef>
                <a:spcPts val="1000"/>
              </a:spcBef>
              <a:spcAft>
                <a:spcPts val="0"/>
              </a:spcAft>
              <a:buClr>
                <a:schemeClr val="dk1"/>
              </a:buClr>
              <a:buSzPts val="1100"/>
              <a:buFont typeface="Arial"/>
              <a:buNone/>
            </a:pPr>
            <a:r>
              <a:rPr lang="en-US"/>
              <a:t>is actually helpful for generation.</a:t>
            </a:r>
            <a:endParaRPr/>
          </a:p>
        </p:txBody>
      </p:sp>
      <p:sp>
        <p:nvSpPr>
          <p:cNvPr id="171" name="Google Shape;171;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72" name="Google Shape;172;p19"/>
          <p:cNvPicPr preferRelativeResize="0"/>
          <p:nvPr/>
        </p:nvPicPr>
        <p:blipFill>
          <a:blip r:embed="rId3">
            <a:alphaModFix/>
          </a:blip>
          <a:stretch>
            <a:fillRect/>
          </a:stretch>
        </p:blipFill>
        <p:spPr>
          <a:xfrm>
            <a:off x="3232763" y="2088300"/>
            <a:ext cx="5726476" cy="981950"/>
          </a:xfrm>
          <a:prstGeom prst="rect">
            <a:avLst/>
          </a:prstGeom>
          <a:noFill/>
          <a:ln>
            <a:noFill/>
          </a:ln>
        </p:spPr>
      </p:pic>
      <p:pic>
        <p:nvPicPr>
          <p:cNvPr id="173" name="Google Shape;173;p19" title="[0,0,0,&quot;https://www.codecogs.com/eqnedit.php?latex=%5Cdisplaystyle%20w_t%20%3D%20%5Cfrac%7B%5Ctilde%7Bw%7D_t%7D%7B%5Csum_%7Bs%20%5Cin%20%5Cmathbb%7BN%7D%7D%5Ctilde%7Bw%7D_s%7D%20%5C%20%5Ctext%7Bwith%7D%5C%20%5Ctilde%7Bw%7D_t%20%3D%20%5Cmax(0%2C%201%20-%200.2%20%5Ccdot%20t)#0&quot;]"/>
          <p:cNvPicPr preferRelativeResize="0"/>
          <p:nvPr/>
        </p:nvPicPr>
        <p:blipFill>
          <a:blip r:embed="rId4">
            <a:alphaModFix/>
          </a:blip>
          <a:stretch>
            <a:fillRect/>
          </a:stretch>
        </p:blipFill>
        <p:spPr>
          <a:xfrm>
            <a:off x="2859163" y="3780199"/>
            <a:ext cx="6473697" cy="83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Filtering API Calls</a:t>
            </a:r>
            <a:endParaRPr/>
          </a:p>
        </p:txBody>
      </p:sp>
      <p:sp>
        <p:nvSpPr>
          <p:cNvPr id="180" name="Google Shape;180;p20"/>
          <p:cNvSpPr txBox="1">
            <a:spLocks noGrp="1"/>
          </p:cNvSpPr>
          <p:nvPr>
            <p:ph type="body" idx="1"/>
          </p:nvPr>
        </p:nvSpPr>
        <p:spPr>
          <a:xfrm>
            <a:off x="838200" y="1239292"/>
            <a:ext cx="10515600" cy="4916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We calculate the weighted loss of having and not having the result of the API calls as prefix:</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a:p>
            <a:pPr marL="0" lvl="0" indent="0" algn="l" rtl="0">
              <a:spcBef>
                <a:spcPts val="1000"/>
              </a:spcBef>
              <a:spcAft>
                <a:spcPts val="0"/>
              </a:spcAft>
              <a:buClr>
                <a:schemeClr val="dk1"/>
              </a:buClr>
              <a:buSzPts val="1100"/>
              <a:buFont typeface="Arial"/>
              <a:buNone/>
            </a:pPr>
            <a:endParaRPr/>
          </a:p>
          <a:p>
            <a:pPr marL="457200" lvl="0" indent="-342900" algn="l" rtl="0">
              <a:spcBef>
                <a:spcPts val="1000"/>
              </a:spcBef>
              <a:spcAft>
                <a:spcPts val="0"/>
              </a:spcAft>
              <a:buSzPts val="1800"/>
              <a:buChar char="●"/>
            </a:pPr>
            <a:r>
              <a:rPr lang="en-US"/>
              <a:t>Given a filtering threshold      , we only keep API call that reduce the loss by at least      , i.e. </a:t>
            </a:r>
            <a:endParaRPr/>
          </a:p>
          <a:p>
            <a:pPr marL="0" lvl="0" indent="0" algn="l" rtl="0">
              <a:spcBef>
                <a:spcPts val="1000"/>
              </a:spcBef>
              <a:spcAft>
                <a:spcPts val="0"/>
              </a:spcAft>
              <a:buNone/>
            </a:pPr>
            <a:endParaRPr/>
          </a:p>
        </p:txBody>
      </p:sp>
      <p:sp>
        <p:nvSpPr>
          <p:cNvPr id="181" name="Google Shape;181;p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182" name="Google Shape;182;p20"/>
          <p:cNvPicPr preferRelativeResize="0"/>
          <p:nvPr/>
        </p:nvPicPr>
        <p:blipFill>
          <a:blip r:embed="rId3">
            <a:alphaModFix/>
          </a:blip>
          <a:stretch>
            <a:fillRect/>
          </a:stretch>
        </p:blipFill>
        <p:spPr>
          <a:xfrm>
            <a:off x="5267050" y="3876263"/>
            <a:ext cx="256175" cy="228150"/>
          </a:xfrm>
          <a:prstGeom prst="rect">
            <a:avLst/>
          </a:prstGeom>
          <a:noFill/>
          <a:ln>
            <a:noFill/>
          </a:ln>
        </p:spPr>
      </p:pic>
      <p:pic>
        <p:nvPicPr>
          <p:cNvPr id="183" name="Google Shape;183;p20"/>
          <p:cNvPicPr preferRelativeResize="0"/>
          <p:nvPr/>
        </p:nvPicPr>
        <p:blipFill>
          <a:blip r:embed="rId4">
            <a:alphaModFix/>
          </a:blip>
          <a:stretch>
            <a:fillRect/>
          </a:stretch>
        </p:blipFill>
        <p:spPr>
          <a:xfrm>
            <a:off x="4659625" y="4628313"/>
            <a:ext cx="1941778" cy="365100"/>
          </a:xfrm>
          <a:prstGeom prst="rect">
            <a:avLst/>
          </a:prstGeom>
          <a:noFill/>
          <a:ln>
            <a:noFill/>
          </a:ln>
        </p:spPr>
      </p:pic>
      <p:pic>
        <p:nvPicPr>
          <p:cNvPr id="184" name="Google Shape;184;p20"/>
          <p:cNvPicPr preferRelativeResize="0"/>
          <p:nvPr/>
        </p:nvPicPr>
        <p:blipFill>
          <a:blip r:embed="rId5">
            <a:alphaModFix/>
          </a:blip>
          <a:stretch>
            <a:fillRect/>
          </a:stretch>
        </p:blipFill>
        <p:spPr>
          <a:xfrm>
            <a:off x="4147588" y="2399775"/>
            <a:ext cx="2453812" cy="365100"/>
          </a:xfrm>
          <a:prstGeom prst="rect">
            <a:avLst/>
          </a:prstGeom>
          <a:noFill/>
          <a:ln>
            <a:noFill/>
          </a:ln>
        </p:spPr>
      </p:pic>
      <p:pic>
        <p:nvPicPr>
          <p:cNvPr id="185" name="Google Shape;185;p20"/>
          <p:cNvPicPr preferRelativeResize="0"/>
          <p:nvPr/>
        </p:nvPicPr>
        <p:blipFill>
          <a:blip r:embed="rId6">
            <a:alphaModFix/>
          </a:blip>
          <a:stretch>
            <a:fillRect/>
          </a:stretch>
        </p:blipFill>
        <p:spPr>
          <a:xfrm>
            <a:off x="4147588" y="2933187"/>
            <a:ext cx="3896814" cy="334000"/>
          </a:xfrm>
          <a:prstGeom prst="rect">
            <a:avLst/>
          </a:prstGeom>
          <a:noFill/>
          <a:ln>
            <a:noFill/>
          </a:ln>
        </p:spPr>
      </p:pic>
      <p:pic>
        <p:nvPicPr>
          <p:cNvPr id="186" name="Google Shape;186;p20"/>
          <p:cNvPicPr preferRelativeResize="0"/>
          <p:nvPr/>
        </p:nvPicPr>
        <p:blipFill>
          <a:blip r:embed="rId3">
            <a:alphaModFix/>
          </a:blip>
          <a:stretch>
            <a:fillRect/>
          </a:stretch>
        </p:blipFill>
        <p:spPr>
          <a:xfrm>
            <a:off x="3633225" y="4252188"/>
            <a:ext cx="256175" cy="228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Toolformer Fine-tuning</a:t>
            </a:r>
            <a:endParaRPr/>
          </a:p>
        </p:txBody>
      </p:sp>
      <p:sp>
        <p:nvSpPr>
          <p:cNvPr id="193" name="Google Shape;193;p21"/>
          <p:cNvSpPr txBox="1">
            <a:spLocks noGrp="1"/>
          </p:cNvSpPr>
          <p:nvPr>
            <p:ph type="body" idx="1"/>
          </p:nvPr>
        </p:nvSpPr>
        <p:spPr>
          <a:xfrm>
            <a:off x="838200" y="1239300"/>
            <a:ext cx="4497000" cy="5231100"/>
          </a:xfrm>
          <a:prstGeom prst="rect">
            <a:avLst/>
          </a:prstGeom>
        </p:spPr>
        <p:txBody>
          <a:bodyPr spcFirstLastPara="1" wrap="square" lIns="91425" tIns="45700" rIns="91425" bIns="45700" anchor="t" anchorCtr="0">
            <a:noAutofit/>
          </a:bodyPr>
          <a:lstStyle/>
          <a:p>
            <a:pPr marL="457200" lvl="0" indent="-342900" algn="l" rtl="0">
              <a:lnSpc>
                <a:spcPct val="70000"/>
              </a:lnSpc>
              <a:spcBef>
                <a:spcPts val="1000"/>
              </a:spcBef>
              <a:spcAft>
                <a:spcPts val="0"/>
              </a:spcAft>
              <a:buSzPts val="1800"/>
              <a:buChar char="●"/>
            </a:pPr>
            <a:r>
              <a:rPr lang="en-US"/>
              <a:t>After filtering, merge the remaining API calls and interleave them with the original inputs.</a:t>
            </a:r>
            <a:endParaRPr/>
          </a:p>
          <a:p>
            <a:pPr marL="457200" lvl="0" indent="0" algn="l" rtl="0">
              <a:lnSpc>
                <a:spcPct val="70000"/>
              </a:lnSpc>
              <a:spcBef>
                <a:spcPts val="1000"/>
              </a:spcBef>
              <a:spcAft>
                <a:spcPts val="0"/>
              </a:spcAft>
              <a:buNone/>
            </a:pPr>
            <a:endParaRPr/>
          </a:p>
          <a:p>
            <a:pPr marL="457200" lvl="0" indent="-342900" algn="l" rtl="0">
              <a:lnSpc>
                <a:spcPct val="70000"/>
              </a:lnSpc>
              <a:spcBef>
                <a:spcPts val="1000"/>
              </a:spcBef>
              <a:spcAft>
                <a:spcPts val="0"/>
              </a:spcAft>
              <a:buSzPts val="1800"/>
              <a:buChar char="●"/>
            </a:pPr>
            <a:r>
              <a:rPr lang="en-US"/>
              <a:t>We use the augmented dataset C* to finetune M.</a:t>
            </a:r>
            <a:endParaRPr/>
          </a:p>
          <a:p>
            <a:pPr marL="457200" lvl="0" indent="0" algn="l" rtl="0">
              <a:lnSpc>
                <a:spcPct val="70000"/>
              </a:lnSpc>
              <a:spcBef>
                <a:spcPts val="1000"/>
              </a:spcBef>
              <a:spcAft>
                <a:spcPts val="0"/>
              </a:spcAft>
              <a:buNone/>
            </a:pPr>
            <a:endParaRPr/>
          </a:p>
          <a:p>
            <a:pPr marL="457200" lvl="0" indent="-342900" algn="l" rtl="0">
              <a:lnSpc>
                <a:spcPct val="70000"/>
              </a:lnSpc>
              <a:spcBef>
                <a:spcPts val="1000"/>
              </a:spcBef>
              <a:spcAft>
                <a:spcPts val="0"/>
              </a:spcAft>
              <a:buSzPts val="1800"/>
              <a:buChar char="●"/>
            </a:pPr>
            <a:r>
              <a:rPr lang="en-US"/>
              <a:t>During inference, whenever M encounters the        token, it pauses generation, execute the API call, generate the response, and continue decoding.</a:t>
            </a:r>
            <a:endParaRPr/>
          </a:p>
        </p:txBody>
      </p:sp>
      <p:sp>
        <p:nvSpPr>
          <p:cNvPr id="194" name="Google Shape;194;p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195" name="Google Shape;195;p21"/>
          <p:cNvPicPr preferRelativeResize="0"/>
          <p:nvPr/>
        </p:nvPicPr>
        <p:blipFill>
          <a:blip r:embed="rId3">
            <a:alphaModFix/>
          </a:blip>
          <a:stretch>
            <a:fillRect/>
          </a:stretch>
        </p:blipFill>
        <p:spPr>
          <a:xfrm>
            <a:off x="5925025" y="1346322"/>
            <a:ext cx="4497000" cy="4702328"/>
          </a:xfrm>
          <a:prstGeom prst="rect">
            <a:avLst/>
          </a:prstGeom>
          <a:noFill/>
          <a:ln>
            <a:noFill/>
          </a:ln>
        </p:spPr>
      </p:pic>
      <p:pic>
        <p:nvPicPr>
          <p:cNvPr id="196" name="Google Shape;196;p21" title="[0,0,0,&quot;https://www.codecogs.com/eqnedit.php?latex=%5Cto#0&quot;]"/>
          <p:cNvPicPr preferRelativeResize="0"/>
          <p:nvPr/>
        </p:nvPicPr>
        <p:blipFill>
          <a:blip r:embed="rId4">
            <a:alphaModFix/>
          </a:blip>
          <a:stretch>
            <a:fillRect/>
          </a:stretch>
        </p:blipFill>
        <p:spPr>
          <a:xfrm>
            <a:off x="1984025" y="4828375"/>
            <a:ext cx="425550" cy="247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Tools Used for Experiment</a:t>
            </a:r>
            <a:endParaRPr/>
          </a:p>
        </p:txBody>
      </p:sp>
      <p:sp>
        <p:nvSpPr>
          <p:cNvPr id="203" name="Google Shape;203;p22"/>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Experiment with five tools: Question Answering API, Calculator</a:t>
            </a:r>
            <a:r>
              <a:rPr lang="en-US" sz="2000"/>
              <a:t>, </a:t>
            </a:r>
            <a:r>
              <a:rPr lang="en-US"/>
              <a:t>Wikipedia Search Engine, Machine Translation System, Calendar.</a:t>
            </a:r>
            <a:endParaRPr/>
          </a:p>
          <a:p>
            <a:pPr marL="0" lvl="0" indent="0" algn="l" rtl="0">
              <a:spcBef>
                <a:spcPts val="1000"/>
              </a:spcBef>
              <a:spcAft>
                <a:spcPts val="0"/>
              </a:spcAft>
              <a:buNone/>
            </a:pPr>
            <a:endParaRPr/>
          </a:p>
        </p:txBody>
      </p:sp>
      <p:sp>
        <p:nvSpPr>
          <p:cNvPr id="204" name="Google Shape;204;p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205" name="Google Shape;205;p22"/>
          <p:cNvPicPr preferRelativeResize="0"/>
          <p:nvPr/>
        </p:nvPicPr>
        <p:blipFill>
          <a:blip r:embed="rId3">
            <a:alphaModFix/>
          </a:blip>
          <a:stretch>
            <a:fillRect/>
          </a:stretch>
        </p:blipFill>
        <p:spPr>
          <a:xfrm>
            <a:off x="541875" y="2351700"/>
            <a:ext cx="11108250" cy="3271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3"/>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Experimental Setup</a:t>
            </a:r>
            <a:endParaRPr/>
          </a:p>
        </p:txBody>
      </p:sp>
      <p:sp>
        <p:nvSpPr>
          <p:cNvPr id="212" name="Google Shape;212;p23"/>
          <p:cNvSpPr txBox="1">
            <a:spLocks noGrp="1"/>
          </p:cNvSpPr>
          <p:nvPr>
            <p:ph type="body" idx="1"/>
          </p:nvPr>
        </p:nvSpPr>
        <p:spPr>
          <a:xfrm>
            <a:off x="838200" y="1260625"/>
            <a:ext cx="10515600" cy="54609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Use a subset of CCNet as out language modeling dataset C and GPT-J as the language model M.</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Define some heuristics for some APIs to get a subset of C for which API calls are more likely to be helpful.</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We mainly compare the following models:</a:t>
            </a:r>
            <a:endParaRPr/>
          </a:p>
          <a:p>
            <a:pPr marL="914400" lvl="1" indent="-342900" algn="l" rtl="0">
              <a:spcBef>
                <a:spcPts val="0"/>
              </a:spcBef>
              <a:spcAft>
                <a:spcPts val="0"/>
              </a:spcAft>
              <a:buSzPts val="1800"/>
              <a:buChar char="○"/>
            </a:pPr>
            <a:r>
              <a:rPr lang="en-US" b="1"/>
              <a:t>GPT-J</a:t>
            </a:r>
            <a:r>
              <a:rPr lang="en-US"/>
              <a:t>: The original model without fine-tuning,</a:t>
            </a:r>
            <a:endParaRPr/>
          </a:p>
          <a:p>
            <a:pPr marL="914400" lvl="1" indent="-342900" algn="l" rtl="0">
              <a:spcBef>
                <a:spcPts val="0"/>
              </a:spcBef>
              <a:spcAft>
                <a:spcPts val="0"/>
              </a:spcAft>
              <a:buSzPts val="1800"/>
              <a:buChar char="○"/>
            </a:pPr>
            <a:r>
              <a:rPr lang="en-US" b="1"/>
              <a:t>GPT-J + CC</a:t>
            </a:r>
            <a:r>
              <a:rPr lang="en-US"/>
              <a:t>: GPT-J fine-tuned on C without any API calls,</a:t>
            </a:r>
            <a:endParaRPr/>
          </a:p>
          <a:p>
            <a:pPr marL="914400" lvl="1" indent="-342900" algn="l" rtl="0">
              <a:spcBef>
                <a:spcPts val="0"/>
              </a:spcBef>
              <a:spcAft>
                <a:spcPts val="0"/>
              </a:spcAft>
              <a:buSzPts val="1800"/>
              <a:buChar char="○"/>
            </a:pPr>
            <a:r>
              <a:rPr lang="en-US" b="1"/>
              <a:t>Toolformer</a:t>
            </a:r>
            <a:r>
              <a:rPr lang="en-US"/>
              <a:t>: GPT-J fine-tuned on C*,</a:t>
            </a:r>
            <a:endParaRPr/>
          </a:p>
          <a:p>
            <a:pPr marL="914400" lvl="1" indent="-342900" algn="l" rtl="0">
              <a:spcBef>
                <a:spcPts val="0"/>
              </a:spcBef>
              <a:spcAft>
                <a:spcPts val="0"/>
              </a:spcAft>
              <a:buSzPts val="1800"/>
              <a:buChar char="○"/>
            </a:pPr>
            <a:r>
              <a:rPr lang="en-US" b="1"/>
              <a:t>Toolformer</a:t>
            </a:r>
            <a:r>
              <a:rPr lang="en-US"/>
              <a:t>(</a:t>
            </a:r>
            <a:r>
              <a:rPr lang="en-US" b="1"/>
              <a:t>disabled</a:t>
            </a:r>
            <a:r>
              <a:rPr lang="en-US"/>
              <a:t>): GPT-J fine-tuned on C*, but API calls are disabled during decoding.</a:t>
            </a:r>
            <a:endParaRPr/>
          </a:p>
        </p:txBody>
      </p:sp>
      <p:sp>
        <p:nvSpPr>
          <p:cNvPr id="213" name="Google Shape;213;p2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4"/>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Subsets of LAMA Benchmark</a:t>
            </a:r>
            <a:endParaRPr/>
          </a:p>
        </p:txBody>
      </p:sp>
      <p:sp>
        <p:nvSpPr>
          <p:cNvPr id="220" name="Google Shape;220;p24"/>
          <p:cNvSpPr txBox="1">
            <a:spLocks noGrp="1"/>
          </p:cNvSpPr>
          <p:nvPr>
            <p:ph type="body" idx="1"/>
          </p:nvPr>
        </p:nvSpPr>
        <p:spPr>
          <a:xfrm>
            <a:off x="838200" y="1260625"/>
            <a:ext cx="5024700" cy="4916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For the dataset SQuAD, Google-RE, T-REx, the task is to complete a short statement with a missing fact.</a:t>
            </a:r>
            <a:endParaRPr/>
          </a:p>
          <a:p>
            <a:pPr marL="914400" lvl="1" indent="-342900" algn="l" rtl="0">
              <a:spcBef>
                <a:spcPts val="0"/>
              </a:spcBef>
              <a:spcAft>
                <a:spcPts val="0"/>
              </a:spcAft>
              <a:buSzPts val="1800"/>
              <a:buChar char="○"/>
            </a:pPr>
            <a:r>
              <a:rPr lang="en-US"/>
              <a:t>Toolformer is prevented from using Wikipedia Search API</a:t>
            </a:r>
            <a:endParaRPr/>
          </a:p>
          <a:p>
            <a:pPr marL="914400" lvl="0" indent="0" algn="l" rtl="0">
              <a:spcBef>
                <a:spcPts val="1000"/>
              </a:spcBef>
              <a:spcAft>
                <a:spcPts val="0"/>
              </a:spcAft>
              <a:buNone/>
            </a:pPr>
            <a:endParaRPr/>
          </a:p>
          <a:p>
            <a:pPr marL="457200" lvl="0" indent="-342900" algn="l" rtl="0">
              <a:spcBef>
                <a:spcPts val="1000"/>
              </a:spcBef>
              <a:spcAft>
                <a:spcPts val="0"/>
              </a:spcAft>
              <a:buSzPts val="1800"/>
              <a:buChar char="●"/>
            </a:pPr>
            <a:r>
              <a:rPr lang="en-US"/>
              <a:t>Toolformer outperform the baseline models.</a:t>
            </a:r>
            <a:endParaRPr/>
          </a:p>
        </p:txBody>
      </p:sp>
      <p:sp>
        <p:nvSpPr>
          <p:cNvPr id="221" name="Google Shape;221;p2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22" name="Google Shape;222;p24"/>
          <p:cNvPicPr preferRelativeResize="0"/>
          <p:nvPr/>
        </p:nvPicPr>
        <p:blipFill>
          <a:blip r:embed="rId3">
            <a:alphaModFix/>
          </a:blip>
          <a:stretch>
            <a:fillRect/>
          </a:stretch>
        </p:blipFill>
        <p:spPr>
          <a:xfrm>
            <a:off x="6199723" y="2208077"/>
            <a:ext cx="5252725" cy="2311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Math Datasets</a:t>
            </a:r>
            <a:endParaRPr/>
          </a:p>
        </p:txBody>
      </p:sp>
      <p:sp>
        <p:nvSpPr>
          <p:cNvPr id="229" name="Google Shape;229;p25"/>
          <p:cNvSpPr txBox="1">
            <a:spLocks noGrp="1"/>
          </p:cNvSpPr>
          <p:nvPr>
            <p:ph type="body" idx="1"/>
          </p:nvPr>
        </p:nvSpPr>
        <p:spPr>
          <a:xfrm>
            <a:off x="838200" y="1260625"/>
            <a:ext cx="5271000" cy="4916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Testing mathematical reasoning abilities on ASDiv, SVAMP and the MAWPS benchmark.</a:t>
            </a:r>
            <a:endParaRPr/>
          </a:p>
          <a:p>
            <a:pPr marL="914400" lvl="1" indent="-342900" algn="l" rtl="0">
              <a:spcBef>
                <a:spcPts val="0"/>
              </a:spcBef>
              <a:spcAft>
                <a:spcPts val="0"/>
              </a:spcAft>
              <a:buSzPts val="1800"/>
              <a:buChar char="○"/>
            </a:pPr>
            <a:r>
              <a:rPr lang="en-US"/>
              <a:t>Zero-shot setup</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Allowing models to make API calls more than doubles the performance.</a:t>
            </a:r>
            <a:endParaRPr/>
          </a:p>
        </p:txBody>
      </p:sp>
      <p:sp>
        <p:nvSpPr>
          <p:cNvPr id="230" name="Google Shape;230;p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231" name="Google Shape;231;p25"/>
          <p:cNvPicPr preferRelativeResize="0"/>
          <p:nvPr/>
        </p:nvPicPr>
        <p:blipFill>
          <a:blip r:embed="rId3">
            <a:alphaModFix/>
          </a:blip>
          <a:stretch>
            <a:fillRect/>
          </a:stretch>
        </p:blipFill>
        <p:spPr>
          <a:xfrm>
            <a:off x="6109200" y="2300476"/>
            <a:ext cx="5271000" cy="22383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Question Answering Dataset</a:t>
            </a:r>
            <a:endParaRPr/>
          </a:p>
        </p:txBody>
      </p:sp>
      <p:sp>
        <p:nvSpPr>
          <p:cNvPr id="238" name="Google Shape;238;p26"/>
          <p:cNvSpPr txBox="1">
            <a:spLocks noGrp="1"/>
          </p:cNvSpPr>
          <p:nvPr>
            <p:ph type="body" idx="1"/>
          </p:nvPr>
        </p:nvSpPr>
        <p:spPr>
          <a:xfrm>
            <a:off x="838200" y="1260625"/>
            <a:ext cx="5271000" cy="4916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We look at Web Questions, Natural Questions, TriviaQA datasets.</a:t>
            </a:r>
            <a:endParaRPr/>
          </a:p>
          <a:p>
            <a:pPr marL="914400" lvl="1" indent="-342900" algn="l" rtl="0">
              <a:spcBef>
                <a:spcPts val="0"/>
              </a:spcBef>
              <a:spcAft>
                <a:spcPts val="0"/>
              </a:spcAft>
              <a:buSzPts val="1800"/>
              <a:buChar char="○"/>
            </a:pPr>
            <a:r>
              <a:rPr lang="en-US"/>
              <a:t>Check whether the first 20 words predicted by a model contain the correct answer</a:t>
            </a:r>
            <a:endParaRPr/>
          </a:p>
          <a:p>
            <a:pPr marL="914400" lvl="1" indent="-342900" algn="l" rtl="0">
              <a:spcBef>
                <a:spcPts val="0"/>
              </a:spcBef>
              <a:spcAft>
                <a:spcPts val="0"/>
              </a:spcAft>
              <a:buSzPts val="1800"/>
              <a:buChar char="○"/>
            </a:pPr>
            <a:r>
              <a:rPr lang="en-US"/>
              <a:t>QA API disabled for Toolformer</a:t>
            </a:r>
            <a:endParaRPr/>
          </a:p>
          <a:p>
            <a:pPr marL="914400" lvl="0" indent="0" algn="l" rtl="0">
              <a:spcBef>
                <a:spcPts val="1000"/>
              </a:spcBef>
              <a:spcAft>
                <a:spcPts val="0"/>
              </a:spcAft>
              <a:buNone/>
            </a:pPr>
            <a:endParaRPr/>
          </a:p>
        </p:txBody>
      </p:sp>
      <p:sp>
        <p:nvSpPr>
          <p:cNvPr id="239" name="Google Shape;239;p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240" name="Google Shape;240;p26"/>
          <p:cNvPicPr preferRelativeResize="0"/>
          <p:nvPr/>
        </p:nvPicPr>
        <p:blipFill>
          <a:blip r:embed="rId3">
            <a:alphaModFix/>
          </a:blip>
          <a:stretch>
            <a:fillRect/>
          </a:stretch>
        </p:blipFill>
        <p:spPr>
          <a:xfrm>
            <a:off x="6109200" y="2291075"/>
            <a:ext cx="5343250" cy="2275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LLMs Using External Tools</a:t>
            </a:r>
            <a:endParaRPr/>
          </a:p>
        </p:txBody>
      </p:sp>
      <p:sp>
        <p:nvSpPr>
          <p:cNvPr id="75" name="Google Shape;75;p9"/>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LLMs excels at several natural language processing tasks, but shows several limitations including:</a:t>
            </a:r>
            <a:endParaRPr/>
          </a:p>
          <a:p>
            <a:pPr marL="914400" lvl="1" indent="-342900" algn="l" rtl="0">
              <a:spcBef>
                <a:spcPts val="0"/>
              </a:spcBef>
              <a:spcAft>
                <a:spcPts val="0"/>
              </a:spcAft>
              <a:buSzPts val="1800"/>
              <a:buChar char="○"/>
            </a:pPr>
            <a:r>
              <a:rPr lang="en-US"/>
              <a:t>Access up-to-date information</a:t>
            </a:r>
            <a:endParaRPr/>
          </a:p>
          <a:p>
            <a:pPr marL="914400" lvl="1" indent="-342900" algn="l" rtl="0">
              <a:spcBef>
                <a:spcPts val="0"/>
              </a:spcBef>
              <a:spcAft>
                <a:spcPts val="0"/>
              </a:spcAft>
              <a:buSzPts val="1800"/>
              <a:buChar char="○"/>
            </a:pPr>
            <a:r>
              <a:rPr lang="en-US"/>
              <a:t>Hallucinating facts</a:t>
            </a:r>
            <a:endParaRPr/>
          </a:p>
          <a:p>
            <a:pPr marL="914400" lvl="1" indent="-342900" algn="l" rtl="0">
              <a:spcBef>
                <a:spcPts val="0"/>
              </a:spcBef>
              <a:spcAft>
                <a:spcPts val="0"/>
              </a:spcAft>
              <a:buSzPts val="1800"/>
              <a:buChar char="○"/>
            </a:pPr>
            <a:r>
              <a:rPr lang="en-US"/>
              <a:t>Multi-step reasoning</a:t>
            </a:r>
            <a:endParaRPr/>
          </a:p>
          <a:p>
            <a:pPr marL="914400" lvl="1" indent="-342900" algn="l" rtl="0">
              <a:spcBef>
                <a:spcPts val="0"/>
              </a:spcBef>
              <a:spcAft>
                <a:spcPts val="0"/>
              </a:spcAft>
              <a:buSzPts val="1800"/>
              <a:buChar char="○"/>
            </a:pPr>
            <a:r>
              <a:rPr lang="en-US"/>
              <a:t>Lack of mathematical skills for precise calculation</a:t>
            </a:r>
            <a:endParaRPr/>
          </a:p>
          <a:p>
            <a:pPr marL="914400" lvl="1" indent="-342900" algn="l" rtl="0">
              <a:spcBef>
                <a:spcPts val="0"/>
              </a:spcBef>
              <a:spcAft>
                <a:spcPts val="0"/>
              </a:spcAft>
              <a:buSzPts val="1800"/>
              <a:buChar char="○"/>
            </a:pPr>
            <a:r>
              <a:rPr lang="en-US"/>
              <a:t>Unawareness of the progression of time</a:t>
            </a:r>
            <a:endParaRPr/>
          </a:p>
          <a:p>
            <a:pPr marL="914400" lvl="0" indent="0" algn="l" rtl="0">
              <a:spcBef>
                <a:spcPts val="1000"/>
              </a:spcBef>
              <a:spcAft>
                <a:spcPts val="0"/>
              </a:spcAft>
              <a:buNone/>
            </a:pPr>
            <a:endParaRPr/>
          </a:p>
          <a:p>
            <a:pPr marL="457200" lvl="0" indent="-342900" algn="l" rtl="0">
              <a:spcBef>
                <a:spcPts val="1000"/>
              </a:spcBef>
              <a:spcAft>
                <a:spcPts val="0"/>
              </a:spcAft>
              <a:buSzPts val="1800"/>
              <a:buChar char="●"/>
            </a:pPr>
            <a:r>
              <a:rPr lang="en-US"/>
              <a:t>There are growing interest in overcoming LLM limitations with external tool use. </a:t>
            </a:r>
            <a:endParaRPr/>
          </a:p>
          <a:p>
            <a:pPr marL="914400" lvl="1" indent="-342900" algn="l" rtl="0">
              <a:spcBef>
                <a:spcPts val="0"/>
              </a:spcBef>
              <a:spcAft>
                <a:spcPts val="0"/>
              </a:spcAft>
              <a:buSzPts val="1800"/>
              <a:buChar char="○"/>
            </a:pPr>
            <a:r>
              <a:rPr lang="en-US"/>
              <a:t>calendar, calculator, program interpreter, etc.</a:t>
            </a:r>
            <a:endParaRPr/>
          </a:p>
          <a:p>
            <a:pPr marL="914400" lvl="1" indent="-342900" algn="l" rtl="0">
              <a:spcBef>
                <a:spcPts val="0"/>
              </a:spcBef>
              <a:spcAft>
                <a:spcPts val="0"/>
              </a:spcAft>
              <a:buSzPts val="1800"/>
              <a:buChar char="○"/>
            </a:pPr>
            <a:r>
              <a:rPr lang="en-US"/>
              <a:t>search engine, external database for retrieval.</a:t>
            </a:r>
            <a:endParaRPr/>
          </a:p>
        </p:txBody>
      </p:sp>
      <p:sp>
        <p:nvSpPr>
          <p:cNvPr id="76" name="Google Shape;76;p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7"/>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Multilingual QA Dataset</a:t>
            </a:r>
            <a:endParaRPr/>
          </a:p>
        </p:txBody>
      </p:sp>
      <p:sp>
        <p:nvSpPr>
          <p:cNvPr id="247" name="Google Shape;247;p27"/>
          <p:cNvSpPr txBox="1">
            <a:spLocks noGrp="1"/>
          </p:cNvSpPr>
          <p:nvPr>
            <p:ph type="body" idx="1"/>
          </p:nvPr>
        </p:nvSpPr>
        <p:spPr>
          <a:xfrm>
            <a:off x="838200" y="1260625"/>
            <a:ext cx="5426400" cy="4916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Evaluate Toolformer and all baseline models on MLQA, a multilingual QA benchmark.</a:t>
            </a:r>
            <a:endParaRPr/>
          </a:p>
          <a:p>
            <a:pPr marL="914400" lvl="1" indent="-342900" algn="l" rtl="0">
              <a:spcBef>
                <a:spcPts val="0"/>
              </a:spcBef>
              <a:spcAft>
                <a:spcPts val="0"/>
              </a:spcAft>
              <a:buSzPts val="1800"/>
              <a:buChar char="○"/>
            </a:pPr>
            <a:r>
              <a:rPr lang="en-US"/>
              <a:t>Evaluate the percentage of times the model’s generation contains the correct answer</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Using API calls improves Toolformer’s performance. But Toolformer doesn’t consistently outperform base GPT-J.</a:t>
            </a:r>
            <a:endParaRPr/>
          </a:p>
        </p:txBody>
      </p:sp>
      <p:sp>
        <p:nvSpPr>
          <p:cNvPr id="248" name="Google Shape;248;p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pic>
        <p:nvPicPr>
          <p:cNvPr id="249" name="Google Shape;249;p27"/>
          <p:cNvPicPr preferRelativeResize="0"/>
          <p:nvPr/>
        </p:nvPicPr>
        <p:blipFill>
          <a:blip r:embed="rId3">
            <a:alphaModFix/>
          </a:blip>
          <a:stretch>
            <a:fillRect/>
          </a:stretch>
        </p:blipFill>
        <p:spPr>
          <a:xfrm>
            <a:off x="6264575" y="2192004"/>
            <a:ext cx="5228100" cy="280589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8"/>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Temporal Datasets</a:t>
            </a:r>
            <a:endParaRPr/>
          </a:p>
        </p:txBody>
      </p:sp>
      <p:sp>
        <p:nvSpPr>
          <p:cNvPr id="256" name="Google Shape;256;p28"/>
          <p:cNvSpPr txBox="1">
            <a:spLocks noGrp="1"/>
          </p:cNvSpPr>
          <p:nvPr>
            <p:ph type="body" idx="1"/>
          </p:nvPr>
        </p:nvSpPr>
        <p:spPr>
          <a:xfrm>
            <a:off x="838200" y="1260625"/>
            <a:ext cx="9796500" cy="4916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Evaluate on TEMPLAMA and DATESET datasets.</a:t>
            </a:r>
            <a:endParaRPr/>
          </a:p>
          <a:p>
            <a:pPr marL="914400" lvl="1" indent="-342900" algn="l" rtl="0">
              <a:spcBef>
                <a:spcPts val="0"/>
              </a:spcBef>
              <a:spcAft>
                <a:spcPts val="0"/>
              </a:spcAft>
              <a:buSzPts val="1800"/>
              <a:buChar char="○"/>
            </a:pPr>
            <a:r>
              <a:rPr lang="en-US"/>
              <a:t>Requires knowledge about current time</a:t>
            </a:r>
            <a:endParaRPr/>
          </a:p>
        </p:txBody>
      </p:sp>
      <p:sp>
        <p:nvSpPr>
          <p:cNvPr id="257" name="Google Shape;257;p2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258" name="Google Shape;258;p28"/>
          <p:cNvPicPr preferRelativeResize="0"/>
          <p:nvPr/>
        </p:nvPicPr>
        <p:blipFill>
          <a:blip r:embed="rId3">
            <a:alphaModFix/>
          </a:blip>
          <a:stretch>
            <a:fillRect/>
          </a:stretch>
        </p:blipFill>
        <p:spPr>
          <a:xfrm>
            <a:off x="2461763" y="2515425"/>
            <a:ext cx="7268475" cy="3065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9"/>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Language Modelling</a:t>
            </a:r>
            <a:endParaRPr/>
          </a:p>
        </p:txBody>
      </p:sp>
      <p:sp>
        <p:nvSpPr>
          <p:cNvPr id="265" name="Google Shape;265;p29"/>
          <p:cNvSpPr txBox="1">
            <a:spLocks noGrp="1"/>
          </p:cNvSpPr>
          <p:nvPr>
            <p:ph type="body" idx="1"/>
          </p:nvPr>
        </p:nvSpPr>
        <p:spPr>
          <a:xfrm>
            <a:off x="838200" y="1260625"/>
            <a:ext cx="5271000" cy="4916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We want to ensure the language modeling performance of Toolformer doesn’t degrade from its baseline model.</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Approach: Evaluate the models on WikiText and a subset of CCNet not used for training.</a:t>
            </a:r>
            <a:endParaRPr/>
          </a:p>
        </p:txBody>
      </p:sp>
      <p:sp>
        <p:nvSpPr>
          <p:cNvPr id="266" name="Google Shape;266;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267" name="Google Shape;267;p29"/>
          <p:cNvPicPr preferRelativeResize="0"/>
          <p:nvPr/>
        </p:nvPicPr>
        <p:blipFill>
          <a:blip r:embed="rId3">
            <a:alphaModFix/>
          </a:blip>
          <a:stretch>
            <a:fillRect/>
          </a:stretch>
        </p:blipFill>
        <p:spPr>
          <a:xfrm>
            <a:off x="6297850" y="2011925"/>
            <a:ext cx="5141150" cy="2610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Scaling Laws</a:t>
            </a:r>
            <a:endParaRPr/>
          </a:p>
        </p:txBody>
      </p:sp>
      <p:sp>
        <p:nvSpPr>
          <p:cNvPr id="273" name="Google Shape;273;p30"/>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Using a similar experimental setup for 124M, 355M, 775M, 1.6B parameter models from the GPT-2 family.</a:t>
            </a:r>
            <a:endParaRPr/>
          </a:p>
          <a:p>
            <a:pPr marL="457200" lvl="0" indent="-342900" algn="l" rtl="0">
              <a:lnSpc>
                <a:spcPct val="90000"/>
              </a:lnSpc>
              <a:spcBef>
                <a:spcPts val="1000"/>
              </a:spcBef>
              <a:spcAft>
                <a:spcPts val="0"/>
              </a:spcAft>
              <a:buClr>
                <a:schemeClr val="dk1"/>
              </a:buClr>
              <a:buSzPts val="1800"/>
              <a:buChar char="●"/>
            </a:pPr>
            <a:r>
              <a:rPr lang="en-US"/>
              <a:t>The ability to leverage the provided tools only emerges at around 775 M parameters.</a:t>
            </a:r>
            <a:endParaRPr/>
          </a:p>
        </p:txBody>
      </p:sp>
      <p:sp>
        <p:nvSpPr>
          <p:cNvPr id="274" name="Google Shape;274;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275" name="Google Shape;275;p30"/>
          <p:cNvPicPr preferRelativeResize="0"/>
          <p:nvPr/>
        </p:nvPicPr>
        <p:blipFill>
          <a:blip r:embed="rId3">
            <a:alphaModFix/>
          </a:blip>
          <a:stretch>
            <a:fillRect/>
          </a:stretch>
        </p:blipFill>
        <p:spPr>
          <a:xfrm>
            <a:off x="1743075" y="3080338"/>
            <a:ext cx="8705850" cy="3457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282" name="Google Shape;282;p31"/>
          <p:cNvSpPr txBox="1">
            <a:spLocks noGrp="1"/>
          </p:cNvSpPr>
          <p:nvPr>
            <p:ph type="title"/>
          </p:nvPr>
        </p:nvSpPr>
        <p:spPr>
          <a:xfrm>
            <a:off x="838200" y="2515658"/>
            <a:ext cx="10515600" cy="9021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ART: Automatic multi-step reasoning and tool-use for large language models</a:t>
            </a:r>
            <a:endParaRPr/>
          </a:p>
        </p:txBody>
      </p:sp>
      <p:sp>
        <p:nvSpPr>
          <p:cNvPr id="283" name="Google Shape;283;p31"/>
          <p:cNvSpPr txBox="1"/>
          <p:nvPr/>
        </p:nvSpPr>
        <p:spPr>
          <a:xfrm>
            <a:off x="2178925" y="3617550"/>
            <a:ext cx="80451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chemeClr val="dk1"/>
                </a:solidFill>
                <a:highlight>
                  <a:srgbClr val="FFFFFF"/>
                </a:highlight>
                <a:latin typeface="Calibri"/>
                <a:ea typeface="Calibri"/>
                <a:cs typeface="Calibri"/>
                <a:sym typeface="Calibri"/>
              </a:rPr>
              <a:t>Bhargavi Paranjape, Scott Lundberg, Sameer Singh, Hannaneh Hajishirzi, Luke Zettlemoyer, and</a:t>
            </a:r>
            <a:r>
              <a:rPr lang="en-US" sz="2000">
                <a:solidFill>
                  <a:schemeClr val="dk1"/>
                </a:solidFill>
                <a:latin typeface="Calibri"/>
                <a:ea typeface="Calibri"/>
                <a:cs typeface="Calibri"/>
                <a:sym typeface="Calibri"/>
              </a:rPr>
              <a:t> </a:t>
            </a:r>
            <a:r>
              <a:rPr lang="en-US" sz="2000">
                <a:solidFill>
                  <a:schemeClr val="dk1"/>
                </a:solidFill>
                <a:highlight>
                  <a:srgbClr val="FFFFFF"/>
                </a:highlight>
                <a:latin typeface="Calibri"/>
                <a:ea typeface="Calibri"/>
                <a:cs typeface="Calibri"/>
                <a:sym typeface="Calibri"/>
              </a:rPr>
              <a:t>Marco Tulio Ribeiro.</a:t>
            </a:r>
            <a:endParaRPr sz="20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2"/>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ART</a:t>
            </a:r>
            <a:endParaRPr/>
          </a:p>
        </p:txBody>
      </p:sp>
      <p:sp>
        <p:nvSpPr>
          <p:cNvPr id="290" name="Google Shape;290;p32"/>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a:t>In-context learning allows LLMs to quickly adapt to new tasks using natural language instructions and a few demonstration.</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a:t>However, there are severe performance limitations around multi-step reasoning, math, and other complex tasks.</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b="1"/>
              <a:t>ART (Automatic Reasoning and Tool-use)</a:t>
            </a:r>
            <a:r>
              <a:rPr lang="en-US"/>
              <a:t> is a framework that automatically generates decompositions of intermediate reasoning steps for instances of new tasks.</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US"/>
              <a:t>Automatically use appropriate tools at each intermediate step.</a:t>
            </a:r>
            <a:endParaRPr/>
          </a:p>
        </p:txBody>
      </p:sp>
      <p:sp>
        <p:nvSpPr>
          <p:cNvPr id="291" name="Google Shape;291;p3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3"/>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ART</a:t>
            </a:r>
            <a:endParaRPr/>
          </a:p>
        </p:txBody>
      </p:sp>
      <p:sp>
        <p:nvSpPr>
          <p:cNvPr id="298" name="Google Shape;298;p33"/>
          <p:cNvSpPr txBox="1">
            <a:spLocks noGrp="1"/>
          </p:cNvSpPr>
          <p:nvPr>
            <p:ph type="body" idx="1"/>
          </p:nvPr>
        </p:nvSpPr>
        <p:spPr>
          <a:xfrm>
            <a:off x="838200" y="1260625"/>
            <a:ext cx="5125200" cy="49164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a:t>ART provide the LLM with demonstrations of how to decompose several related tasks, and how to use any tools from a tool library.</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a:t>Encourages the model to generalize, decompose new tasks, select and use tools.</a:t>
            </a:r>
            <a:endParaRPr/>
          </a:p>
          <a:p>
            <a:pPr marL="0" lvl="0" indent="0" algn="l" rtl="0">
              <a:spcBef>
                <a:spcPts val="1000"/>
              </a:spcBef>
              <a:spcAft>
                <a:spcPts val="0"/>
              </a:spcAft>
              <a:buNone/>
            </a:pPr>
            <a:endParaRPr/>
          </a:p>
        </p:txBody>
      </p:sp>
      <p:sp>
        <p:nvSpPr>
          <p:cNvPr id="299" name="Google Shape;299;p3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pic>
        <p:nvPicPr>
          <p:cNvPr id="300" name="Google Shape;300;p33"/>
          <p:cNvPicPr preferRelativeResize="0"/>
          <p:nvPr/>
        </p:nvPicPr>
        <p:blipFill>
          <a:blip r:embed="rId3">
            <a:alphaModFix/>
          </a:blip>
          <a:stretch>
            <a:fillRect/>
          </a:stretch>
        </p:blipFill>
        <p:spPr>
          <a:xfrm>
            <a:off x="6165825" y="211200"/>
            <a:ext cx="4208900" cy="6435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4"/>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Prompting with reasoning steps</a:t>
            </a:r>
            <a:endParaRPr/>
          </a:p>
        </p:txBody>
      </p:sp>
      <p:sp>
        <p:nvSpPr>
          <p:cNvPr id="307" name="Google Shape;307;p34"/>
          <p:cNvSpPr txBox="1">
            <a:spLocks noGrp="1"/>
          </p:cNvSpPr>
          <p:nvPr>
            <p:ph type="body" idx="1"/>
          </p:nvPr>
        </p:nvSpPr>
        <p:spPr>
          <a:xfrm>
            <a:off x="838200" y="1260625"/>
            <a:ext cx="5265600" cy="49164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a:t>ART builds on CoT and AutoCoT. It enables cross-task demonstration. It improves accuracy of intermediate reasoning steps.</a:t>
            </a:r>
            <a:endParaRPr/>
          </a:p>
          <a:p>
            <a:pPr marL="0" lvl="0" indent="0" algn="l" rtl="0">
              <a:spcBef>
                <a:spcPts val="0"/>
              </a:spcBef>
              <a:spcAft>
                <a:spcPts val="0"/>
              </a:spcAft>
              <a:buNone/>
            </a:pPr>
            <a:endParaRPr/>
          </a:p>
          <a:p>
            <a:pPr marL="457200" lvl="0" indent="-342900" algn="l" rtl="0">
              <a:spcBef>
                <a:spcPts val="1000"/>
              </a:spcBef>
              <a:spcAft>
                <a:spcPts val="0"/>
              </a:spcAft>
              <a:buSzPts val="1800"/>
              <a:buChar char="●"/>
            </a:pPr>
            <a:r>
              <a:rPr lang="en-US"/>
              <a:t>ART doesn’t require any additional training or tool-specific prompts. Users can replace the underlying LLM or add new tools.</a:t>
            </a:r>
            <a:endParaRPr/>
          </a:p>
          <a:p>
            <a:pPr marL="457200" lvl="0" indent="0" algn="l" rtl="0">
              <a:spcBef>
                <a:spcPts val="0"/>
              </a:spcBef>
              <a:spcAft>
                <a:spcPts val="0"/>
              </a:spcAft>
              <a:buNone/>
            </a:pPr>
            <a:endParaRPr/>
          </a:p>
        </p:txBody>
      </p:sp>
      <p:sp>
        <p:nvSpPr>
          <p:cNvPr id="308" name="Google Shape;308;p3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pic>
        <p:nvPicPr>
          <p:cNvPr id="309" name="Google Shape;309;p34"/>
          <p:cNvPicPr preferRelativeResize="0"/>
          <p:nvPr/>
        </p:nvPicPr>
        <p:blipFill>
          <a:blip r:embed="rId3">
            <a:alphaModFix/>
          </a:blip>
          <a:stretch>
            <a:fillRect/>
          </a:stretch>
        </p:blipFill>
        <p:spPr>
          <a:xfrm>
            <a:off x="6324200" y="2099375"/>
            <a:ext cx="5422400" cy="3196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Overview of ART framework</a:t>
            </a:r>
            <a:endParaRPr/>
          </a:p>
        </p:txBody>
      </p:sp>
      <p:sp>
        <p:nvSpPr>
          <p:cNvPr id="316" name="Google Shape;316;p35"/>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a:t>ART uses a frozen LLM to decompose instances of a new task into multiple steps without supervision.</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US" b="1"/>
              <a:t>Prompt Building: </a:t>
            </a:r>
            <a:r>
              <a:rPr lang="en-US"/>
              <a:t>ART retrieves similar tasks from a task library and adds instances of those tasks as demonstrations in the prompt.</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b="1"/>
              <a:t>Decomposition:</a:t>
            </a:r>
            <a:r>
              <a:rPr lang="en-US"/>
              <a:t> A demonstration in the task library is written in a custom </a:t>
            </a:r>
            <a:r>
              <a:rPr lang="en-US" i="1"/>
              <a:t>parsing expression grammar</a:t>
            </a:r>
            <a:r>
              <a:rPr lang="en-US"/>
              <a:t>(PeG) format. This grammar helps break down each task instance into a sequence of sub-steps. Some of these sub-steps contain symbols corresponding to tool use. We refer to these decompositions as program. </a:t>
            </a:r>
            <a:endParaRPr/>
          </a:p>
        </p:txBody>
      </p:sp>
      <p:sp>
        <p:nvSpPr>
          <p:cNvPr id="317" name="Google Shape;317;p3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6"/>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Overview of ART framework</a:t>
            </a:r>
            <a:endParaRPr/>
          </a:p>
        </p:txBody>
      </p:sp>
      <p:sp>
        <p:nvSpPr>
          <p:cNvPr id="324" name="Google Shape;324;p36"/>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b="1"/>
              <a:t>Generation:</a:t>
            </a:r>
            <a:r>
              <a:rPr lang="en-US"/>
              <a:t> At generation time, the LLM writes it own program. ART pauses generation whenever it encounters a tool call in the generated text, calling the tool and integrate the tool’s output back to the program. </a:t>
            </a:r>
            <a:endParaRPr/>
          </a:p>
          <a:p>
            <a:pPr marL="457200" lvl="0" indent="0" algn="l" rtl="0">
              <a:spcBef>
                <a:spcPts val="0"/>
              </a:spcBef>
              <a:spcAft>
                <a:spcPts val="0"/>
              </a:spcAft>
              <a:buClr>
                <a:schemeClr val="dk1"/>
              </a:buClr>
              <a:buSzPts val="1100"/>
              <a:buFont typeface="Arial"/>
              <a:buNone/>
            </a:pPr>
            <a:endParaRPr/>
          </a:p>
          <a:p>
            <a:pPr marL="457200" lvl="0" indent="-342900" algn="l" rtl="0">
              <a:spcBef>
                <a:spcPts val="0"/>
              </a:spcBef>
              <a:spcAft>
                <a:spcPts val="0"/>
              </a:spcAft>
              <a:buSzPts val="1800"/>
              <a:buChar char="●"/>
            </a:pPr>
            <a:r>
              <a:rPr lang="en-US" b="1"/>
              <a:t>Optional Human Feedback:</a:t>
            </a:r>
            <a:r>
              <a:rPr lang="en-US"/>
              <a:t> Humans can add new decomposition demonstrations to the task library. Humans can also add or edit tools in the tool library to improve performance on a particular task of interest.</a:t>
            </a:r>
            <a:endParaRPr/>
          </a:p>
        </p:txBody>
      </p:sp>
      <p:sp>
        <p:nvSpPr>
          <p:cNvPr id="325" name="Google Shape;325;p3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0"/>
          <p:cNvSpPr txBox="1">
            <a:spLocks noGrp="1"/>
          </p:cNvSpPr>
          <p:nvPr>
            <p:ph type="title"/>
          </p:nvPr>
        </p:nvSpPr>
        <p:spPr>
          <a:xfrm>
            <a:off x="838200" y="136526"/>
            <a:ext cx="10515600" cy="902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LLMs Using External Tools</a:t>
            </a:r>
            <a:endParaRPr/>
          </a:p>
        </p:txBody>
      </p:sp>
      <p:sp>
        <p:nvSpPr>
          <p:cNvPr id="82" name="Google Shape;8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2024-03-27</a:t>
            </a:r>
            <a:endParaRPr/>
          </a:p>
        </p:txBody>
      </p:sp>
      <p:sp>
        <p:nvSpPr>
          <p:cNvPr id="83" name="Google Shape;8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84" name="Google Shape;8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85" name="Google Shape;85;p10" descr="Jerry Liu on X: &quot;We just did a *big* documentation revamp within @gpt_index  0.5.0 to better highlight its capabilities as an LLM data  interface/management tool: - 💡Core Use Cases - 🔌Integration with"/>
          <p:cNvPicPr preferRelativeResize="0">
            <a:picLocks noGrp="1"/>
          </p:cNvPicPr>
          <p:nvPr>
            <p:ph type="body" idx="1"/>
          </p:nvPr>
        </p:nvPicPr>
        <p:blipFill rotWithShape="1">
          <a:blip r:embed="rId3">
            <a:alphaModFix/>
          </a:blip>
          <a:srcRect/>
          <a:stretch/>
        </p:blipFill>
        <p:spPr>
          <a:xfrm>
            <a:off x="1363000" y="1335525"/>
            <a:ext cx="9321600" cy="4841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7"/>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 run-through of ART on Physics QA task</a:t>
            </a:r>
            <a:endParaRPr/>
          </a:p>
        </p:txBody>
      </p:sp>
      <p:sp>
        <p:nvSpPr>
          <p:cNvPr id="332" name="Google Shape;332;p37"/>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333" name="Google Shape;333;p3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pic>
        <p:nvPicPr>
          <p:cNvPr id="334" name="Google Shape;334;p37"/>
          <p:cNvPicPr preferRelativeResize="0"/>
          <p:nvPr/>
        </p:nvPicPr>
        <p:blipFill>
          <a:blip r:embed="rId3">
            <a:alphaModFix/>
          </a:blip>
          <a:stretch>
            <a:fillRect/>
          </a:stretch>
        </p:blipFill>
        <p:spPr>
          <a:xfrm>
            <a:off x="709250" y="1160300"/>
            <a:ext cx="10773507" cy="4916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8"/>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ART Task Library</a:t>
            </a:r>
            <a:endParaRPr/>
          </a:p>
        </p:txBody>
      </p:sp>
      <p:sp>
        <p:nvSpPr>
          <p:cNvPr id="341" name="Google Shape;341;p38"/>
          <p:cNvSpPr txBox="1">
            <a:spLocks noGrp="1"/>
          </p:cNvSpPr>
          <p:nvPr>
            <p:ph type="body" idx="1"/>
          </p:nvPr>
        </p:nvSpPr>
        <p:spPr>
          <a:xfrm>
            <a:off x="838200" y="1260625"/>
            <a:ext cx="10515600" cy="52818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a:t>The task library consists of programs for a small seed set of tasks from Big-Bench, a benchmark that measures the capabilities and limitations of language models. The problems span categories of traditional NLP, mathematics, commonsense reasoning, and QA.</a:t>
            </a:r>
            <a:endParaRPr/>
          </a:p>
          <a:p>
            <a:pPr marL="457200" lvl="0" indent="0" algn="l" rtl="0">
              <a:spcBef>
                <a:spcPts val="0"/>
              </a:spcBef>
              <a:spcAft>
                <a:spcPts val="0"/>
              </a:spcAft>
              <a:buNone/>
            </a:pPr>
            <a:r>
              <a:rPr lang="en-US"/>
              <a:t> </a:t>
            </a:r>
            <a:endParaRPr/>
          </a:p>
          <a:p>
            <a:pPr marL="457200" lvl="0" indent="-342900" algn="l" rtl="0">
              <a:spcBef>
                <a:spcPts val="0"/>
              </a:spcBef>
              <a:spcAft>
                <a:spcPts val="0"/>
              </a:spcAft>
              <a:buSzPts val="1800"/>
              <a:buChar char="●"/>
            </a:pPr>
            <a:r>
              <a:rPr lang="en-US"/>
              <a:t>We group the five most used skills in the benchmark by:</a:t>
            </a:r>
            <a:endParaRPr/>
          </a:p>
          <a:p>
            <a:pPr marL="914400" lvl="1" indent="-342900" algn="l" rtl="0">
              <a:spcBef>
                <a:spcPts val="0"/>
              </a:spcBef>
              <a:spcAft>
                <a:spcPts val="0"/>
              </a:spcAft>
              <a:buSzPts val="1800"/>
              <a:buChar char="○"/>
            </a:pPr>
            <a:r>
              <a:rPr lang="en-US"/>
              <a:t>Arithmetic</a:t>
            </a:r>
            <a:endParaRPr/>
          </a:p>
          <a:p>
            <a:pPr marL="914400" lvl="1" indent="-342900" algn="l" rtl="0">
              <a:spcBef>
                <a:spcPts val="0"/>
              </a:spcBef>
              <a:spcAft>
                <a:spcPts val="0"/>
              </a:spcAft>
              <a:buSzPts val="1800"/>
              <a:buChar char="○"/>
            </a:pPr>
            <a:r>
              <a:rPr lang="en-US"/>
              <a:t>Code: Generating/Executing Python code</a:t>
            </a:r>
            <a:endParaRPr/>
          </a:p>
          <a:p>
            <a:pPr marL="914400" lvl="1" indent="-342900" algn="l" rtl="0">
              <a:spcBef>
                <a:spcPts val="0"/>
              </a:spcBef>
              <a:spcAft>
                <a:spcPts val="0"/>
              </a:spcAft>
              <a:buSzPts val="1800"/>
              <a:buChar char="○"/>
            </a:pPr>
            <a:r>
              <a:rPr lang="en-US"/>
              <a:t>Search and Question Decomposition</a:t>
            </a:r>
            <a:endParaRPr/>
          </a:p>
          <a:p>
            <a:pPr marL="914400" lvl="1" indent="-342900" algn="l" rtl="0">
              <a:spcBef>
                <a:spcPts val="0"/>
              </a:spcBef>
              <a:spcAft>
                <a:spcPts val="0"/>
              </a:spcAft>
              <a:buSzPts val="1800"/>
              <a:buChar char="○"/>
            </a:pPr>
            <a:r>
              <a:rPr lang="en-US"/>
              <a:t>Free-form Reasoning: Explaining step-by-step reasoning </a:t>
            </a:r>
            <a:endParaRPr/>
          </a:p>
          <a:p>
            <a:pPr marL="914400" lvl="1" indent="-342900" algn="l" rtl="0">
              <a:spcBef>
                <a:spcPts val="0"/>
              </a:spcBef>
              <a:spcAft>
                <a:spcPts val="0"/>
              </a:spcAft>
              <a:buSzPts val="1800"/>
              <a:buChar char="○"/>
            </a:pPr>
            <a:r>
              <a:rPr lang="en-US"/>
              <a:t>String Operation: Reformatting/Editing String, etc.</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US"/>
              <a:t>Select 2 - 4 tasks from each group and write programs for a few instances of each tasks, including calls to external tools.</a:t>
            </a:r>
            <a:endParaRPr/>
          </a:p>
        </p:txBody>
      </p:sp>
      <p:sp>
        <p:nvSpPr>
          <p:cNvPr id="342" name="Google Shape;342;p3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9"/>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Parsing Expression Grammar</a:t>
            </a:r>
            <a:endParaRPr/>
          </a:p>
        </p:txBody>
      </p:sp>
      <p:sp>
        <p:nvSpPr>
          <p:cNvPr id="349" name="Google Shape;349;p39"/>
          <p:cNvSpPr txBox="1">
            <a:spLocks noGrp="1"/>
          </p:cNvSpPr>
          <p:nvPr>
            <p:ph type="body" idx="1"/>
          </p:nvPr>
        </p:nvSpPr>
        <p:spPr>
          <a:xfrm>
            <a:off x="838200" y="1260625"/>
            <a:ext cx="10515600" cy="54609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a:t>PeG is a query language for representing decomposed reasoning steps and incorporating function calls to external tools.</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a:t>Each program consists of a series of nodes:</a:t>
            </a:r>
            <a:endParaRPr/>
          </a:p>
          <a:p>
            <a:pPr marL="914400" lvl="1" indent="-342900" algn="l" rtl="0">
              <a:spcBef>
                <a:spcPts val="0"/>
              </a:spcBef>
              <a:spcAft>
                <a:spcPts val="0"/>
              </a:spcAft>
              <a:buSzPts val="1800"/>
              <a:buChar char="○"/>
            </a:pPr>
            <a:r>
              <a:rPr lang="en-US"/>
              <a:t>One input node contains the task name, instruction describing the task, and the input for an instance of the task.</a:t>
            </a:r>
            <a:endParaRPr/>
          </a:p>
          <a:p>
            <a:pPr marL="914400" lvl="1" indent="-342900" algn="l" rtl="0">
              <a:spcBef>
                <a:spcPts val="0"/>
              </a:spcBef>
              <a:spcAft>
                <a:spcPts val="0"/>
              </a:spcAft>
              <a:buSzPts val="1800"/>
              <a:buChar char="○"/>
            </a:pPr>
            <a:r>
              <a:rPr lang="en-US"/>
              <a:t>The input node is followed by a sequence of sub-step nodes, represented by the query-answer pair</a:t>
            </a:r>
            <a:endParaRPr/>
          </a:p>
          <a:p>
            <a:pPr marL="914400" lvl="0" indent="0" algn="l" rtl="0">
              <a:spcBef>
                <a:spcPts val="0"/>
              </a:spcBef>
              <a:spcAft>
                <a:spcPts val="0"/>
              </a:spcAft>
              <a:buNone/>
            </a:pPr>
            <a:endParaRPr/>
          </a:p>
          <a:p>
            <a:pPr marL="914400" lvl="0" indent="0" algn="l" rtl="0">
              <a:spcBef>
                <a:spcPts val="0"/>
              </a:spcBef>
              <a:spcAft>
                <a:spcPts val="0"/>
              </a:spcAft>
              <a:buNone/>
            </a:pPr>
            <a:endParaRPr/>
          </a:p>
          <a:p>
            <a:pPr marL="914400" lvl="1" indent="-342900" algn="l" rtl="0">
              <a:spcBef>
                <a:spcPts val="0"/>
              </a:spcBef>
              <a:spcAft>
                <a:spcPts val="0"/>
              </a:spcAft>
              <a:buSzPts val="1800"/>
              <a:buChar char="○"/>
            </a:pPr>
            <a:r>
              <a:rPr lang="en-US"/>
              <a:t>The program ends with a dummy sub-task with the final answer  </a:t>
            </a:r>
            <a:endParaRPr/>
          </a:p>
          <a:p>
            <a:pPr marL="914400" lvl="0" indent="0" algn="l" rtl="0">
              <a:spcBef>
                <a:spcPts val="0"/>
              </a:spcBef>
              <a:spcAft>
                <a:spcPts val="0"/>
              </a:spcAft>
              <a:buNone/>
            </a:pPr>
            <a:endParaRPr/>
          </a:p>
          <a:p>
            <a:pPr marL="0" lvl="0" indent="0" algn="l" rtl="0">
              <a:spcBef>
                <a:spcPts val="1000"/>
              </a:spcBef>
              <a:spcAft>
                <a:spcPts val="0"/>
              </a:spcAft>
              <a:buNone/>
            </a:pPr>
            <a:endParaRPr/>
          </a:p>
        </p:txBody>
      </p:sp>
      <p:sp>
        <p:nvSpPr>
          <p:cNvPr id="350" name="Google Shape;350;p3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pic>
        <p:nvPicPr>
          <p:cNvPr id="351" name="Google Shape;351;p39" title="[0,0,0,&quot;https://www.codecogs.com/eqnedit.php?latex=(Q_i%20%3A%20%5B%5Ctext%7Bsubtask-name%7D%5D%20%5Cdots%2C%20%20A_i%20%3A%20%5Cdots).#0&quot;]"/>
          <p:cNvPicPr preferRelativeResize="0"/>
          <p:nvPr/>
        </p:nvPicPr>
        <p:blipFill>
          <a:blip r:embed="rId3">
            <a:alphaModFix/>
          </a:blip>
          <a:stretch>
            <a:fillRect/>
          </a:stretch>
        </p:blipFill>
        <p:spPr>
          <a:xfrm>
            <a:off x="3509863" y="4418925"/>
            <a:ext cx="5172266" cy="365100"/>
          </a:xfrm>
          <a:prstGeom prst="rect">
            <a:avLst/>
          </a:prstGeom>
          <a:noFill/>
          <a:ln>
            <a:noFill/>
          </a:ln>
        </p:spPr>
      </p:pic>
      <p:pic>
        <p:nvPicPr>
          <p:cNvPr id="352" name="Google Shape;352;p39" title="[0,0,0,&quot;https://www.codecogs.com/eqnedit.php?latex=(Q_n%3A%20%5BEOQ%5D%2C%20A_n%3A%20%5Ctext%7Bfinal-answer%7D).#0&quot;]"/>
          <p:cNvPicPr preferRelativeResize="0"/>
          <p:nvPr/>
        </p:nvPicPr>
        <p:blipFill>
          <a:blip r:embed="rId4">
            <a:alphaModFix/>
          </a:blip>
          <a:stretch>
            <a:fillRect/>
          </a:stretch>
        </p:blipFill>
        <p:spPr>
          <a:xfrm>
            <a:off x="3597525" y="5505125"/>
            <a:ext cx="4863257" cy="365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ART Task Retrieval</a:t>
            </a:r>
            <a:endParaRPr/>
          </a:p>
        </p:txBody>
      </p:sp>
      <p:sp>
        <p:nvSpPr>
          <p:cNvPr id="359" name="Google Shape;359;p40"/>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lnSpcReduction="10000"/>
          </a:bodyPr>
          <a:lstStyle/>
          <a:p>
            <a:pPr marL="457200" lvl="0" indent="-342900" algn="l" rtl="0">
              <a:spcBef>
                <a:spcPts val="0"/>
              </a:spcBef>
              <a:spcAft>
                <a:spcPts val="0"/>
              </a:spcAft>
              <a:buSzPts val="1800"/>
              <a:buChar char="●"/>
            </a:pPr>
            <a:r>
              <a:rPr lang="en-US"/>
              <a:t>Given a new task, ART retrieves N tasks from the task library to construct a dynamic multi-task prompt.</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a:t>Two strategies:</a:t>
            </a:r>
            <a:endParaRPr/>
          </a:p>
          <a:p>
            <a:pPr marL="914400" lvl="1" indent="-342900" algn="l" rtl="0">
              <a:spcBef>
                <a:spcPts val="0"/>
              </a:spcBef>
              <a:spcAft>
                <a:spcPts val="0"/>
              </a:spcAft>
              <a:buSzPts val="1800"/>
              <a:buChar char="○"/>
            </a:pPr>
            <a:r>
              <a:rPr lang="en-US" sz="2400"/>
              <a:t>(Task-cluster based) Iterate over all five groups and select a few task programs from each group to compose the prompt. The task cluster with the highest performance on the labeled examples is chosen.</a:t>
            </a:r>
            <a:endParaRPr sz="2400"/>
          </a:p>
          <a:p>
            <a:pPr marL="914400" lvl="0" indent="0" algn="l" rtl="0">
              <a:spcBef>
                <a:spcPts val="0"/>
              </a:spcBef>
              <a:spcAft>
                <a:spcPts val="0"/>
              </a:spcAft>
              <a:buNone/>
            </a:pPr>
            <a:endParaRPr/>
          </a:p>
          <a:p>
            <a:pPr marL="914400" lvl="1" indent="-342900" algn="l" rtl="0">
              <a:spcBef>
                <a:spcPts val="0"/>
              </a:spcBef>
              <a:spcAft>
                <a:spcPts val="0"/>
              </a:spcAft>
              <a:buSzPts val="1800"/>
              <a:buChar char="○"/>
            </a:pPr>
            <a:r>
              <a:rPr lang="en-US" sz="2400"/>
              <a:t>(LLM-similarity based) Craft a few-shot prompt with task pairs, each task includes a name, instructions, and a few input-output examples. For each pair , we provide a label of “Similar” or “Not similar”. At runtime, we pair the test-task with every task in the task library, and choose the task based on highest-ranked log probability ratio between “Similar” and “Not similar”.</a:t>
            </a:r>
            <a:endParaRPr sz="2400"/>
          </a:p>
          <a:p>
            <a:pPr marL="0" lvl="0" indent="0" algn="l" rtl="0">
              <a:spcBef>
                <a:spcPts val="0"/>
              </a:spcBef>
              <a:spcAft>
                <a:spcPts val="0"/>
              </a:spcAft>
              <a:buNone/>
            </a:pPr>
            <a:endParaRPr/>
          </a:p>
        </p:txBody>
      </p:sp>
      <p:sp>
        <p:nvSpPr>
          <p:cNvPr id="360" name="Google Shape;360;p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1"/>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ART Tool Library</a:t>
            </a:r>
            <a:endParaRPr/>
          </a:p>
        </p:txBody>
      </p:sp>
      <p:sp>
        <p:nvSpPr>
          <p:cNvPr id="367" name="Google Shape;367;p41"/>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tool library are seeded with the following tools:</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US"/>
              <a:t>Search: Uses SerpAPI, which provide API for Google search: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US"/>
              <a:t>Code Generation: Use Codex model with: </a:t>
            </a: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a:t>Code Execution: Run Python code in a virtual environment with arithmetic, symbolic, and scientific computing package installed: </a:t>
            </a:r>
            <a:endParaRPr/>
          </a:p>
          <a:p>
            <a:pPr marL="457200" lvl="0" indent="0" algn="l" rtl="0">
              <a:spcBef>
                <a:spcPts val="0"/>
              </a:spcBef>
              <a:spcAft>
                <a:spcPts val="0"/>
              </a:spcAft>
              <a:buNone/>
            </a:pPr>
            <a:endParaRPr/>
          </a:p>
        </p:txBody>
      </p:sp>
      <p:sp>
        <p:nvSpPr>
          <p:cNvPr id="368" name="Google Shape;368;p4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pic>
        <p:nvPicPr>
          <p:cNvPr id="369" name="Google Shape;369;p41" title="[0,0,0,&quot;https://www.codecogs.com/eqnedit.php?latex=Q_i%20%3A%20%5B%5Ctext%7Bsearch%7D%5D%20%5Ctext%7Bsearch-query%7D#0&quot;]"/>
          <p:cNvPicPr preferRelativeResize="0"/>
          <p:nvPr/>
        </p:nvPicPr>
        <p:blipFill>
          <a:blip r:embed="rId3">
            <a:alphaModFix/>
          </a:blip>
          <a:stretch>
            <a:fillRect/>
          </a:stretch>
        </p:blipFill>
        <p:spPr>
          <a:xfrm>
            <a:off x="4564950" y="2718242"/>
            <a:ext cx="3062110" cy="296333"/>
          </a:xfrm>
          <a:prstGeom prst="rect">
            <a:avLst/>
          </a:prstGeom>
          <a:noFill/>
          <a:ln>
            <a:noFill/>
          </a:ln>
        </p:spPr>
      </p:pic>
      <p:pic>
        <p:nvPicPr>
          <p:cNvPr id="370" name="Google Shape;370;p41" title="[0,0,0,&quot;https://www.codecogs.com/eqnedit.php?latex=Q_i%3A%20%5B%5Ctext%7Bgenerate%20python%20code%7D%5D%20%5Ctext%7Bgeneration-instruction%7D#0&quot;]"/>
          <p:cNvPicPr preferRelativeResize="0"/>
          <p:nvPr/>
        </p:nvPicPr>
        <p:blipFill>
          <a:blip r:embed="rId4">
            <a:alphaModFix/>
          </a:blip>
          <a:stretch>
            <a:fillRect/>
          </a:stretch>
        </p:blipFill>
        <p:spPr>
          <a:xfrm>
            <a:off x="3004263" y="3908742"/>
            <a:ext cx="6183487" cy="296333"/>
          </a:xfrm>
          <a:prstGeom prst="rect">
            <a:avLst/>
          </a:prstGeom>
          <a:noFill/>
          <a:ln>
            <a:noFill/>
          </a:ln>
        </p:spPr>
      </p:pic>
      <p:pic>
        <p:nvPicPr>
          <p:cNvPr id="371" name="Google Shape;371;p41" title="[0,0,0,&quot;https://www.codecogs.com/eqnedit.php?latex=Q_i%3A%20%5B%5Ctext%7Bcode%20execute%7D%5D%20%5Ctext%7Bcode-generation-answer%7D#0&quot;]"/>
          <p:cNvPicPr preferRelativeResize="0"/>
          <p:nvPr/>
        </p:nvPicPr>
        <p:blipFill>
          <a:blip r:embed="rId5">
            <a:alphaModFix/>
          </a:blip>
          <a:stretch>
            <a:fillRect/>
          </a:stretch>
        </p:blipFill>
        <p:spPr>
          <a:xfrm>
            <a:off x="3475425" y="5471679"/>
            <a:ext cx="5241147" cy="29633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2"/>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ART Human Feedback</a:t>
            </a:r>
            <a:endParaRPr/>
          </a:p>
        </p:txBody>
      </p:sp>
      <p:sp>
        <p:nvSpPr>
          <p:cNvPr id="378" name="Google Shape;378;p42"/>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Since ART doesn’t need additional fine-tuning, users can incorporate feedback into the framework by editing the task/tool library.</a:t>
            </a:r>
            <a:endParaRPr/>
          </a:p>
          <a:p>
            <a:pPr marL="0" lvl="0" indent="0" algn="l" rtl="0">
              <a:spcBef>
                <a:spcPts val="0"/>
              </a:spcBef>
              <a:spcAft>
                <a:spcPts val="0"/>
              </a:spcAft>
              <a:buNone/>
            </a:pPr>
            <a:endParaRPr/>
          </a:p>
        </p:txBody>
      </p:sp>
      <p:sp>
        <p:nvSpPr>
          <p:cNvPr id="379" name="Google Shape;379;p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pic>
        <p:nvPicPr>
          <p:cNvPr id="380" name="Google Shape;380;p42"/>
          <p:cNvPicPr preferRelativeResize="0"/>
          <p:nvPr/>
        </p:nvPicPr>
        <p:blipFill>
          <a:blip r:embed="rId3">
            <a:alphaModFix/>
          </a:blip>
          <a:stretch>
            <a:fillRect/>
          </a:stretch>
        </p:blipFill>
        <p:spPr>
          <a:xfrm>
            <a:off x="838200" y="2344500"/>
            <a:ext cx="10515600" cy="371551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3"/>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Experimental Setup</a:t>
            </a:r>
            <a:endParaRPr/>
          </a:p>
        </p:txBody>
      </p:sp>
      <p:sp>
        <p:nvSpPr>
          <p:cNvPr id="387" name="Google Shape;387;p43"/>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a:t>In addition to the 15 tasks from the task library, we evaluate ART on 19 additional task from BigBench.</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a:t>Further evaluate ART on the MMLU benchmark</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a:t>Frozen LLM: InstructGPT (text-davinci-002)</a:t>
            </a:r>
            <a:endParaRPr/>
          </a:p>
          <a:p>
            <a:pPr marL="457200" lvl="0" indent="-342900" algn="l" rtl="0">
              <a:spcBef>
                <a:spcPts val="0"/>
              </a:spcBef>
              <a:spcAft>
                <a:spcPts val="0"/>
              </a:spcAft>
              <a:buSzPts val="1800"/>
              <a:buChar char="●"/>
            </a:pPr>
            <a:r>
              <a:rPr lang="en-US"/>
              <a:t>Code Generation Tool: Codex</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a:t>Use 2 demonstration programs from each task.</a:t>
            </a:r>
            <a:endParaRPr/>
          </a:p>
          <a:p>
            <a:pPr marL="457200" lvl="0" indent="-342900" algn="l" rtl="0">
              <a:spcBef>
                <a:spcPts val="0"/>
              </a:spcBef>
              <a:spcAft>
                <a:spcPts val="0"/>
              </a:spcAft>
              <a:buSzPts val="1800"/>
              <a:buChar char="●"/>
            </a:pPr>
            <a:r>
              <a:rPr lang="en-US"/>
              <a:t>Report performance averaged over 5 runs.</a:t>
            </a:r>
            <a:endParaRPr/>
          </a:p>
        </p:txBody>
      </p:sp>
      <p:sp>
        <p:nvSpPr>
          <p:cNvPr id="388" name="Google Shape;388;p4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4"/>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Experiment Baselines</a:t>
            </a:r>
            <a:endParaRPr/>
          </a:p>
        </p:txBody>
      </p:sp>
      <p:sp>
        <p:nvSpPr>
          <p:cNvPr id="395" name="Google Shape;395;p44"/>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b="1" dirty="0"/>
              <a:t>Few-shot:</a:t>
            </a:r>
            <a:r>
              <a:rPr lang="en-US" dirty="0"/>
              <a:t> Prompt LLM with input-output pairs, uses 3 - 5 examples based on the benchmark used.</a:t>
            </a:r>
            <a:endParaRPr dirty="0"/>
          </a:p>
          <a:p>
            <a:pPr marL="457200" lvl="0" indent="0" algn="l" rtl="0">
              <a:spcBef>
                <a:spcPts val="0"/>
              </a:spcBef>
              <a:spcAft>
                <a:spcPts val="0"/>
              </a:spcAft>
              <a:buNone/>
            </a:pPr>
            <a:endParaRPr dirty="0"/>
          </a:p>
          <a:p>
            <a:pPr marL="457200" lvl="0" indent="-342900" algn="l" rtl="0">
              <a:spcBef>
                <a:spcPts val="0"/>
              </a:spcBef>
              <a:spcAft>
                <a:spcPts val="0"/>
              </a:spcAft>
              <a:buSzPts val="1800"/>
              <a:buChar char="●"/>
            </a:pPr>
            <a:r>
              <a:rPr lang="en-US" b="1" dirty="0"/>
              <a:t>Auto-</a:t>
            </a:r>
            <a:r>
              <a:rPr lang="en-US" b="1" dirty="0" err="1"/>
              <a:t>CoT</a:t>
            </a:r>
            <a:r>
              <a:rPr lang="en-US" b="1" dirty="0"/>
              <a:t>:</a:t>
            </a:r>
            <a:r>
              <a:rPr lang="en-US" dirty="0"/>
              <a:t> Automatically generate multi-step reasoning in natural language. This baseline doesn’t include the use of tools.</a:t>
            </a:r>
            <a:endParaRPr dirty="0"/>
          </a:p>
          <a:p>
            <a:pPr marL="457200" lvl="0" indent="0" algn="l" rtl="0">
              <a:spcBef>
                <a:spcPts val="0"/>
              </a:spcBef>
              <a:spcAft>
                <a:spcPts val="0"/>
              </a:spcAft>
              <a:buNone/>
            </a:pPr>
            <a:endParaRPr dirty="0"/>
          </a:p>
          <a:p>
            <a:pPr marL="457200" lvl="0" indent="-342900" algn="l" rtl="0">
              <a:spcBef>
                <a:spcPts val="0"/>
              </a:spcBef>
              <a:spcAft>
                <a:spcPts val="0"/>
              </a:spcAft>
              <a:buSzPts val="1800"/>
              <a:buChar char="●"/>
            </a:pPr>
            <a:r>
              <a:rPr lang="en-US" b="1" dirty="0"/>
              <a:t>ART-tool:</a:t>
            </a:r>
            <a:r>
              <a:rPr lang="en-US" dirty="0"/>
              <a:t> ART with tool use turned off</a:t>
            </a:r>
            <a:endParaRPr dirty="0"/>
          </a:p>
          <a:p>
            <a:pPr marL="457200" lvl="0" indent="0" algn="l" rtl="0">
              <a:spcBef>
                <a:spcPts val="0"/>
              </a:spcBef>
              <a:spcAft>
                <a:spcPts val="0"/>
              </a:spcAft>
              <a:buNone/>
            </a:pPr>
            <a:endParaRPr dirty="0"/>
          </a:p>
          <a:p>
            <a:pPr marL="457200" lvl="0" indent="-342900" algn="l" rtl="0">
              <a:spcBef>
                <a:spcPts val="0"/>
              </a:spcBef>
              <a:spcAft>
                <a:spcPts val="0"/>
              </a:spcAft>
              <a:buSzPts val="1800"/>
              <a:buChar char="●"/>
            </a:pPr>
            <a:r>
              <a:rPr lang="en-US" b="1" dirty="0"/>
              <a:t>GPT-3 Best:</a:t>
            </a:r>
            <a:r>
              <a:rPr lang="en-US" dirty="0"/>
              <a:t> Best published GPT-3/Codex result with multi-step decomposition and tool use. (additional human supervision to decompose reasoning steps)</a:t>
            </a:r>
            <a:endParaRPr dirty="0"/>
          </a:p>
        </p:txBody>
      </p:sp>
      <p:sp>
        <p:nvSpPr>
          <p:cNvPr id="396" name="Google Shape;396;p4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5"/>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Result on task library</a:t>
            </a:r>
            <a:endParaRPr/>
          </a:p>
        </p:txBody>
      </p:sp>
      <p:sp>
        <p:nvSpPr>
          <p:cNvPr id="403" name="Google Shape;403;p4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pic>
        <p:nvPicPr>
          <p:cNvPr id="404" name="Google Shape;404;p45"/>
          <p:cNvPicPr preferRelativeResize="0"/>
          <p:nvPr/>
        </p:nvPicPr>
        <p:blipFill>
          <a:blip r:embed="rId3">
            <a:alphaModFix/>
          </a:blip>
          <a:stretch>
            <a:fillRect/>
          </a:stretch>
        </p:blipFill>
        <p:spPr>
          <a:xfrm>
            <a:off x="2279000" y="980900"/>
            <a:ext cx="7634000" cy="5565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6"/>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Results on BigBench tasks</a:t>
            </a:r>
            <a:endParaRPr/>
          </a:p>
        </p:txBody>
      </p:sp>
      <p:sp>
        <p:nvSpPr>
          <p:cNvPr id="411" name="Google Shape;411;p4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pic>
        <p:nvPicPr>
          <p:cNvPr id="412" name="Google Shape;412;p46"/>
          <p:cNvPicPr preferRelativeResize="0"/>
          <p:nvPr/>
        </p:nvPicPr>
        <p:blipFill>
          <a:blip r:embed="rId3">
            <a:alphaModFix/>
          </a:blip>
          <a:stretch>
            <a:fillRect/>
          </a:stretch>
        </p:blipFill>
        <p:spPr>
          <a:xfrm>
            <a:off x="2655400" y="1163588"/>
            <a:ext cx="6881193" cy="5317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838200" y="136526"/>
            <a:ext cx="10515600" cy="902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Coverage of Tool LLMs</a:t>
            </a:r>
            <a:endParaRPr/>
          </a:p>
        </p:txBody>
      </p:sp>
      <p:sp>
        <p:nvSpPr>
          <p:cNvPr id="91" name="Google Shape;91;p11"/>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chemeClr val="dk1"/>
              </a:buClr>
              <a:buSzPts val="2400"/>
              <a:buChar char="•"/>
            </a:pPr>
            <a:r>
              <a:rPr lang="en-US"/>
              <a:t>Toolformer</a:t>
            </a:r>
            <a:endParaRPr/>
          </a:p>
          <a:p>
            <a:pPr marL="685800" lvl="1" indent="-228600" algn="l" rtl="0">
              <a:lnSpc>
                <a:spcPct val="90000"/>
              </a:lnSpc>
              <a:spcBef>
                <a:spcPts val="500"/>
              </a:spcBef>
              <a:spcAft>
                <a:spcPts val="0"/>
              </a:spcAft>
              <a:buClr>
                <a:schemeClr val="dk1"/>
              </a:buClr>
              <a:buSzPts val="2400"/>
              <a:buChar char="•"/>
            </a:pPr>
            <a:r>
              <a:rPr lang="en-US"/>
              <a:t>ART</a:t>
            </a:r>
            <a:endParaRPr/>
          </a:p>
          <a:p>
            <a:pPr marL="685800" lvl="1" indent="-228600" algn="l" rtl="0">
              <a:lnSpc>
                <a:spcPct val="90000"/>
              </a:lnSpc>
              <a:spcBef>
                <a:spcPts val="500"/>
              </a:spcBef>
              <a:spcAft>
                <a:spcPts val="0"/>
              </a:spcAft>
              <a:buClr>
                <a:schemeClr val="dk1"/>
              </a:buClr>
              <a:buSzPts val="2400"/>
              <a:buChar char="•"/>
            </a:pPr>
            <a:r>
              <a:rPr lang="en-US"/>
              <a:t>AgentBench</a:t>
            </a:r>
            <a:endParaRPr/>
          </a:p>
          <a:p>
            <a:pPr marL="685800" lvl="1" indent="-228600" algn="l" rtl="0">
              <a:lnSpc>
                <a:spcPct val="90000"/>
              </a:lnSpc>
              <a:spcBef>
                <a:spcPts val="500"/>
              </a:spcBef>
              <a:spcAft>
                <a:spcPts val="0"/>
              </a:spcAft>
              <a:buClr>
                <a:schemeClr val="dk1"/>
              </a:buClr>
              <a:buSzPts val="2400"/>
              <a:buChar char="•"/>
            </a:pPr>
            <a:r>
              <a:rPr lang="en-US"/>
              <a:t>ToolLLM</a:t>
            </a:r>
            <a:endParaRPr/>
          </a:p>
          <a:p>
            <a:pPr marL="685800" lvl="1" indent="-228600" algn="l" rtl="0">
              <a:lnSpc>
                <a:spcPct val="90000"/>
              </a:lnSpc>
              <a:spcBef>
                <a:spcPts val="500"/>
              </a:spcBef>
              <a:spcAft>
                <a:spcPts val="0"/>
              </a:spcAft>
              <a:buClr>
                <a:schemeClr val="dk1"/>
              </a:buClr>
              <a:buSzPts val="2400"/>
              <a:buChar char="•"/>
            </a:pPr>
            <a:r>
              <a:rPr lang="en-US"/>
              <a:t>ToolkenGPT</a:t>
            </a:r>
            <a:endParaRPr/>
          </a:p>
          <a:p>
            <a:pPr marL="685800" lvl="1" indent="-228600" algn="l" rtl="0">
              <a:lnSpc>
                <a:spcPct val="90000"/>
              </a:lnSpc>
              <a:spcBef>
                <a:spcPts val="500"/>
              </a:spcBef>
              <a:spcAft>
                <a:spcPts val="0"/>
              </a:spcAft>
              <a:buClr>
                <a:schemeClr val="dk1"/>
              </a:buClr>
              <a:buSzPts val="2400"/>
              <a:buChar char="•"/>
            </a:pPr>
            <a:r>
              <a:rPr lang="en-US"/>
              <a:t>CogAgent</a:t>
            </a:r>
            <a:endParaRPr/>
          </a:p>
        </p:txBody>
      </p:sp>
      <p:sp>
        <p:nvSpPr>
          <p:cNvPr id="92" name="Google Shape;9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2024-03-27</a:t>
            </a:r>
            <a:endParaRPr/>
          </a:p>
        </p:txBody>
      </p:sp>
      <p:sp>
        <p:nvSpPr>
          <p:cNvPr id="93" name="Google Shape;9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94" name="Google Shape;9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7"/>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Results on MMLU tasks</a:t>
            </a:r>
            <a:endParaRPr/>
          </a:p>
        </p:txBody>
      </p:sp>
      <p:sp>
        <p:nvSpPr>
          <p:cNvPr id="419" name="Google Shape;419;p4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pic>
        <p:nvPicPr>
          <p:cNvPr id="420" name="Google Shape;420;p47"/>
          <p:cNvPicPr preferRelativeResize="0"/>
          <p:nvPr/>
        </p:nvPicPr>
        <p:blipFill>
          <a:blip r:embed="rId3">
            <a:alphaModFix/>
          </a:blip>
          <a:stretch>
            <a:fillRect/>
          </a:stretch>
        </p:blipFill>
        <p:spPr>
          <a:xfrm>
            <a:off x="2629463" y="1319463"/>
            <a:ext cx="6829425" cy="23336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8"/>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Evaluating ART on other benchmarks</a:t>
            </a:r>
            <a:endParaRPr/>
          </a:p>
        </p:txBody>
      </p:sp>
      <p:sp>
        <p:nvSpPr>
          <p:cNvPr id="427" name="Google Shape;427;p48"/>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a:t>Compare ART to a random subset of tasks used to evaluate Toolformer.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US"/>
              <a:t>Comparing ART with self-consistency (over 15 generations).</a:t>
            </a:r>
            <a:endParaRPr/>
          </a:p>
        </p:txBody>
      </p:sp>
      <p:sp>
        <p:nvSpPr>
          <p:cNvPr id="428" name="Google Shape;428;p4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pic>
        <p:nvPicPr>
          <p:cNvPr id="429" name="Google Shape;429;p48"/>
          <p:cNvPicPr preferRelativeResize="0"/>
          <p:nvPr/>
        </p:nvPicPr>
        <p:blipFill>
          <a:blip r:embed="rId3">
            <a:alphaModFix/>
          </a:blip>
          <a:stretch>
            <a:fillRect/>
          </a:stretch>
        </p:blipFill>
        <p:spPr>
          <a:xfrm>
            <a:off x="1440950" y="2161738"/>
            <a:ext cx="9310124" cy="1416305"/>
          </a:xfrm>
          <a:prstGeom prst="rect">
            <a:avLst/>
          </a:prstGeom>
          <a:noFill/>
          <a:ln>
            <a:noFill/>
          </a:ln>
        </p:spPr>
      </p:pic>
      <p:pic>
        <p:nvPicPr>
          <p:cNvPr id="430" name="Google Shape;430;p48"/>
          <p:cNvPicPr preferRelativeResize="0"/>
          <p:nvPr/>
        </p:nvPicPr>
        <p:blipFill>
          <a:blip r:embed="rId4">
            <a:alphaModFix/>
          </a:blip>
          <a:stretch>
            <a:fillRect/>
          </a:stretch>
        </p:blipFill>
        <p:spPr>
          <a:xfrm>
            <a:off x="1385138" y="4601049"/>
            <a:ext cx="9421726" cy="12265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9"/>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ART with free form CoT and feedback</a:t>
            </a:r>
            <a:endParaRPr/>
          </a:p>
        </p:txBody>
      </p:sp>
      <p:sp>
        <p:nvSpPr>
          <p:cNvPr id="437" name="Google Shape;437;p49"/>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a:t>For each task, one author edit 5 random instances of model-generated programs that resulted in error.</a:t>
            </a:r>
            <a:endParaRPr/>
          </a:p>
        </p:txBody>
      </p:sp>
      <p:sp>
        <p:nvSpPr>
          <p:cNvPr id="438" name="Google Shape;438;p4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pic>
        <p:nvPicPr>
          <p:cNvPr id="439" name="Google Shape;439;p49"/>
          <p:cNvPicPr preferRelativeResize="0"/>
          <p:nvPr/>
        </p:nvPicPr>
        <p:blipFill>
          <a:blip r:embed="rId3">
            <a:alphaModFix/>
          </a:blip>
          <a:stretch>
            <a:fillRect/>
          </a:stretch>
        </p:blipFill>
        <p:spPr>
          <a:xfrm>
            <a:off x="1052500" y="2583738"/>
            <a:ext cx="10086975" cy="35337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
        <p:nvSpPr>
          <p:cNvPr id="446" name="Google Shape;446;p50"/>
          <p:cNvSpPr txBox="1">
            <a:spLocks noGrp="1"/>
          </p:cNvSpPr>
          <p:nvPr>
            <p:ph type="title"/>
          </p:nvPr>
        </p:nvSpPr>
        <p:spPr>
          <a:xfrm>
            <a:off x="838200" y="2515658"/>
            <a:ext cx="10515600" cy="902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AgentBench: Evaluating LLMs as Agents </a:t>
            </a:r>
            <a:endParaRPr/>
          </a:p>
        </p:txBody>
      </p:sp>
      <p:sp>
        <p:nvSpPr>
          <p:cNvPr id="447" name="Google Shape;447;p50"/>
          <p:cNvSpPr txBox="1"/>
          <p:nvPr/>
        </p:nvSpPr>
        <p:spPr>
          <a:xfrm>
            <a:off x="1368800" y="3519800"/>
            <a:ext cx="103218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Xiao Liu, Hao Yu, Hanchen Zhang, Yifan Xu, Xuanyu Lei, Hanyu Lai, Yu Gu, Hangliang Ding, Kaiwen Men, Kejuan Yang, Shudan Zhang, Xiang Deng, Aohan Zeng, Zhengxiao Du, Chenhui Zhang, Sheng Shen, Tianjun Zhang, Yu Su, Huan Sun, Minlie Huang, Yuxiao Dong, and Jie Tang.</a:t>
            </a: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55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1"/>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LLM as Agent</a:t>
            </a:r>
            <a:endParaRPr/>
          </a:p>
        </p:txBody>
      </p:sp>
      <p:sp>
        <p:nvSpPr>
          <p:cNvPr id="454" name="Google Shape;454;p51"/>
          <p:cNvSpPr txBox="1">
            <a:spLocks noGrp="1"/>
          </p:cNvSpPr>
          <p:nvPr>
            <p:ph type="body" idx="1"/>
          </p:nvPr>
        </p:nvSpPr>
        <p:spPr>
          <a:xfrm>
            <a:off x="838200" y="1260625"/>
            <a:ext cx="10320300" cy="4916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dirty="0"/>
              <a:t>LLMs can do more than natural language tasks. They are capable of decision making and executing instructions. Thus, there has been an urgent need to evaluate LLMs as agents in an interactive environment.</a:t>
            </a:r>
            <a:endParaRPr dirty="0"/>
          </a:p>
          <a:p>
            <a:pPr marL="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Most agent benchmarks now focus on single environment. There is a lack of systematics and standard benchmark to reflect LLMs as agents in practical use cases.</a:t>
            </a:r>
            <a:endParaRPr dirty="0"/>
          </a:p>
        </p:txBody>
      </p:sp>
      <p:sp>
        <p:nvSpPr>
          <p:cNvPr id="455" name="Google Shape;455;p5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2"/>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AgentBench</a:t>
            </a:r>
            <a:endParaRPr/>
          </a:p>
        </p:txBody>
      </p:sp>
      <p:sp>
        <p:nvSpPr>
          <p:cNvPr id="461" name="Google Shape;461;p52"/>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AgentBench is a comprehensive benchmark that evaluates LLMs as agents across 8 different environments.</a:t>
            </a:r>
            <a:endParaRPr/>
          </a:p>
        </p:txBody>
      </p:sp>
      <p:sp>
        <p:nvSpPr>
          <p:cNvPr id="462" name="Google Shape;462;p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pic>
        <p:nvPicPr>
          <p:cNvPr id="463" name="Google Shape;463;p52" descr="A diagram of a computer system&#10;&#10;Description automatically generated"/>
          <p:cNvPicPr preferRelativeResize="0"/>
          <p:nvPr/>
        </p:nvPicPr>
        <p:blipFill rotWithShape="1">
          <a:blip r:embed="rId3">
            <a:alphaModFix/>
          </a:blip>
          <a:srcRect/>
          <a:stretch/>
        </p:blipFill>
        <p:spPr>
          <a:xfrm>
            <a:off x="1586223" y="2227493"/>
            <a:ext cx="9202435" cy="403916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3"/>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None/>
            </a:pPr>
            <a:r>
              <a:rPr lang="en-US"/>
              <a:t>AgentBench</a:t>
            </a:r>
            <a:endParaRPr/>
          </a:p>
        </p:txBody>
      </p:sp>
      <p:sp>
        <p:nvSpPr>
          <p:cNvPr id="469" name="Google Shape;469;p53"/>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AgentBench concentrates on the practical evaluation of LLMs via CoT prompting.</a:t>
            </a:r>
            <a:endParaRPr/>
          </a:p>
          <a:p>
            <a:pPr marL="228600" lvl="0" indent="0" algn="l" rtl="0">
              <a:lnSpc>
                <a:spcPct val="90000"/>
              </a:lnSpc>
              <a:spcBef>
                <a:spcPts val="1000"/>
              </a:spcBef>
              <a:spcAft>
                <a:spcPts val="0"/>
              </a:spcAft>
              <a:buNone/>
            </a:pPr>
            <a:endParaRPr/>
          </a:p>
          <a:p>
            <a:pPr marL="457200" lvl="0" indent="-342900" algn="l" rtl="0">
              <a:lnSpc>
                <a:spcPct val="90000"/>
              </a:lnSpc>
              <a:spcBef>
                <a:spcPts val="1000"/>
              </a:spcBef>
              <a:spcAft>
                <a:spcPts val="0"/>
              </a:spcAft>
              <a:buSzPts val="1800"/>
              <a:buChar char="●"/>
            </a:pPr>
            <a:r>
              <a:rPr lang="en-US"/>
              <a:t>This paper also offered an integrated toolkit that enables customization of model assessments. This toolkit is openly accessible to the research community.</a:t>
            </a:r>
            <a:endParaRPr/>
          </a:p>
          <a:p>
            <a:pPr marL="228600" lvl="0" indent="0" algn="l" rtl="0">
              <a:lnSpc>
                <a:spcPct val="90000"/>
              </a:lnSpc>
              <a:spcBef>
                <a:spcPts val="1000"/>
              </a:spcBef>
              <a:spcAft>
                <a:spcPts val="0"/>
              </a:spcAft>
              <a:buNone/>
            </a:pPr>
            <a:endParaRPr/>
          </a:p>
          <a:p>
            <a:pPr marL="457200" lvl="0" indent="-342900" algn="l" rtl="0">
              <a:lnSpc>
                <a:spcPct val="90000"/>
              </a:lnSpc>
              <a:spcBef>
                <a:spcPts val="1000"/>
              </a:spcBef>
              <a:spcAft>
                <a:spcPts val="0"/>
              </a:spcAft>
              <a:buSzPts val="1800"/>
              <a:buChar char="●"/>
            </a:pPr>
            <a:r>
              <a:rPr lang="en-US"/>
              <a:t>AgentBench environments are categorized by 3 types of grounding: Code, Game, and Web.</a:t>
            </a:r>
            <a:endParaRPr/>
          </a:p>
        </p:txBody>
      </p:sp>
      <p:sp>
        <p:nvSpPr>
          <p:cNvPr id="470" name="Google Shape;470;p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4"/>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Code-Grounded Environment</a:t>
            </a:r>
            <a:endParaRPr/>
          </a:p>
        </p:txBody>
      </p:sp>
      <p:sp>
        <p:nvSpPr>
          <p:cNvPr id="476" name="Google Shape;476;p54"/>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Since LLMs can generate high quality code, we want to evaluate their ability to assist human interaction with computer interface.</a:t>
            </a:r>
            <a:endParaRPr/>
          </a:p>
          <a:p>
            <a:pPr marL="457200" lvl="0" indent="-228600" algn="l" rtl="0">
              <a:lnSpc>
                <a:spcPct val="90000"/>
              </a:lnSpc>
              <a:spcBef>
                <a:spcPts val="1000"/>
              </a:spcBef>
              <a:spcAft>
                <a:spcPts val="0"/>
              </a:spcAft>
              <a:buClr>
                <a:schemeClr val="dk1"/>
              </a:buClr>
              <a:buSzPts val="1800"/>
              <a:buNone/>
            </a:pPr>
            <a:endParaRPr/>
          </a:p>
          <a:p>
            <a:pPr marL="11430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None/>
            </a:pPr>
            <a:r>
              <a:rPr lang="en-US"/>
              <a:t>      </a:t>
            </a:r>
            <a:endParaRPr/>
          </a:p>
        </p:txBody>
      </p:sp>
      <p:sp>
        <p:nvSpPr>
          <p:cNvPr id="477" name="Google Shape;477;p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pic>
        <p:nvPicPr>
          <p:cNvPr id="478" name="Google Shape;478;p54" descr="A screenshot of a computer program&#10;&#10;Description automatically generated"/>
          <p:cNvPicPr preferRelativeResize="0"/>
          <p:nvPr/>
        </p:nvPicPr>
        <p:blipFill rotWithShape="1">
          <a:blip r:embed="rId3">
            <a:alphaModFix/>
          </a:blip>
          <a:srcRect/>
          <a:stretch/>
        </p:blipFill>
        <p:spPr>
          <a:xfrm>
            <a:off x="5455001" y="2524951"/>
            <a:ext cx="4959600" cy="3943474"/>
          </a:xfrm>
          <a:prstGeom prst="rect">
            <a:avLst/>
          </a:prstGeom>
          <a:noFill/>
          <a:ln>
            <a:noFill/>
          </a:ln>
        </p:spPr>
      </p:pic>
      <p:sp>
        <p:nvSpPr>
          <p:cNvPr id="479" name="Google Shape;479;p54"/>
          <p:cNvSpPr txBox="1"/>
          <p:nvPr/>
        </p:nvSpPr>
        <p:spPr>
          <a:xfrm>
            <a:off x="1048500" y="2524950"/>
            <a:ext cx="4151100" cy="1282800"/>
          </a:xfrm>
          <a:prstGeom prst="rect">
            <a:avLst/>
          </a:prstGeom>
          <a:noFill/>
          <a:ln>
            <a:noFill/>
          </a:ln>
        </p:spPr>
        <p:txBody>
          <a:bodyPr spcFirstLastPara="1" wrap="square" lIns="91425" tIns="91425" rIns="91425" bIns="91425" anchor="t" anchorCtr="0">
            <a:spAutoFit/>
          </a:bodyPr>
          <a:lstStyle/>
          <a:p>
            <a:pPr marL="11430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1. Operating System (OS):</a:t>
            </a:r>
            <a:endParaRPr sz="2800">
              <a:solidFill>
                <a:schemeClr val="dk1"/>
              </a:solidFill>
              <a:latin typeface="Calibri"/>
              <a:ea typeface="Calibri"/>
              <a:cs typeface="Calibri"/>
              <a:sym typeface="Calibri"/>
            </a:endParaRPr>
          </a:p>
          <a:p>
            <a:pPr marL="114300" lvl="0" indent="342900" algn="l" rtl="0">
              <a:lnSpc>
                <a:spcPct val="90000"/>
              </a:lnSpc>
              <a:spcBef>
                <a:spcPts val="1000"/>
              </a:spcBef>
              <a:spcAft>
                <a:spcPts val="0"/>
              </a:spcAft>
              <a:buClr>
                <a:schemeClr val="dk1"/>
              </a:buClr>
              <a:buSzPts val="1800"/>
              <a:buFont typeface="Arial"/>
              <a:buNone/>
            </a:pPr>
            <a:r>
              <a:rPr lang="en-US" sz="2100">
                <a:solidFill>
                  <a:schemeClr val="dk1"/>
                </a:solidFill>
                <a:latin typeface="Calibri"/>
                <a:ea typeface="Calibri"/>
                <a:cs typeface="Calibri"/>
                <a:sym typeface="Calibri"/>
              </a:rPr>
              <a:t>Allows LLM to access and manipulate OS in the terminal.</a:t>
            </a:r>
            <a:endParaRPr sz="21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5"/>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Code-Grounded Environment</a:t>
            </a:r>
            <a:endParaRPr/>
          </a:p>
        </p:txBody>
      </p:sp>
      <p:sp>
        <p:nvSpPr>
          <p:cNvPr id="485" name="Google Shape;485;p55"/>
          <p:cNvSpPr txBox="1">
            <a:spLocks noGrp="1"/>
          </p:cNvSpPr>
          <p:nvPr>
            <p:ph type="body" idx="1"/>
          </p:nvPr>
        </p:nvSpPr>
        <p:spPr>
          <a:xfrm>
            <a:off x="838200" y="1153625"/>
            <a:ext cx="5228100" cy="49164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a:t>2. Database</a:t>
            </a:r>
            <a:endParaRPr/>
          </a:p>
          <a:p>
            <a:pPr marL="114300" lvl="0" indent="0" algn="l" rtl="0">
              <a:lnSpc>
                <a:spcPct val="90000"/>
              </a:lnSpc>
              <a:spcBef>
                <a:spcPts val="1000"/>
              </a:spcBef>
              <a:spcAft>
                <a:spcPts val="0"/>
              </a:spcAft>
              <a:buSzPts val="1800"/>
              <a:buNone/>
            </a:pPr>
            <a:r>
              <a:rPr lang="en-US" sz="2100"/>
              <a:t>Operate and examine real database via SQL.   </a:t>
            </a:r>
            <a:r>
              <a:rPr lang="en-US"/>
              <a:t> </a:t>
            </a:r>
            <a:endParaRPr/>
          </a:p>
          <a:p>
            <a:pPr marL="0" lvl="0" indent="0" algn="l" rtl="0">
              <a:lnSpc>
                <a:spcPct val="90000"/>
              </a:lnSpc>
              <a:spcBef>
                <a:spcPts val="1000"/>
              </a:spcBef>
              <a:spcAft>
                <a:spcPts val="0"/>
              </a:spcAft>
              <a:buSzPts val="1800"/>
              <a:buNone/>
            </a:pPr>
            <a:endParaRPr/>
          </a:p>
        </p:txBody>
      </p:sp>
      <p:sp>
        <p:nvSpPr>
          <p:cNvPr id="486" name="Google Shape;486;p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pic>
        <p:nvPicPr>
          <p:cNvPr id="487" name="Google Shape;487;p55" descr="A screenshot of a computer program&#10;&#10;Description automatically generated"/>
          <p:cNvPicPr preferRelativeResize="0"/>
          <p:nvPr/>
        </p:nvPicPr>
        <p:blipFill rotWithShape="1">
          <a:blip r:embed="rId3">
            <a:alphaModFix/>
          </a:blip>
          <a:srcRect/>
          <a:stretch/>
        </p:blipFill>
        <p:spPr>
          <a:xfrm>
            <a:off x="736060" y="2540937"/>
            <a:ext cx="4767071" cy="3742230"/>
          </a:xfrm>
          <a:prstGeom prst="rect">
            <a:avLst/>
          </a:prstGeom>
          <a:noFill/>
          <a:ln>
            <a:noFill/>
          </a:ln>
        </p:spPr>
      </p:pic>
      <p:pic>
        <p:nvPicPr>
          <p:cNvPr id="488" name="Google Shape;488;p55" descr="A screenshot of a computer&#10;&#10;Description automatically generated"/>
          <p:cNvPicPr preferRelativeResize="0"/>
          <p:nvPr/>
        </p:nvPicPr>
        <p:blipFill rotWithShape="1">
          <a:blip r:embed="rId4">
            <a:alphaModFix/>
          </a:blip>
          <a:srcRect/>
          <a:stretch/>
        </p:blipFill>
        <p:spPr>
          <a:xfrm>
            <a:off x="6367852" y="2528425"/>
            <a:ext cx="4838216" cy="3771770"/>
          </a:xfrm>
          <a:prstGeom prst="rect">
            <a:avLst/>
          </a:prstGeom>
          <a:noFill/>
          <a:ln>
            <a:noFill/>
          </a:ln>
        </p:spPr>
      </p:pic>
      <p:sp>
        <p:nvSpPr>
          <p:cNvPr id="489" name="Google Shape;489;p55"/>
          <p:cNvSpPr txBox="1"/>
          <p:nvPr/>
        </p:nvSpPr>
        <p:spPr>
          <a:xfrm>
            <a:off x="6189900" y="1092538"/>
            <a:ext cx="6002100" cy="1379700"/>
          </a:xfrm>
          <a:prstGeom prst="rect">
            <a:avLst/>
          </a:prstGeom>
          <a:noFill/>
          <a:ln>
            <a:noFill/>
          </a:ln>
        </p:spPr>
        <p:txBody>
          <a:bodyPr spcFirstLastPara="1" wrap="square" lIns="91425" tIns="91425" rIns="91425" bIns="91425" anchor="t" anchorCtr="0">
            <a:spAutoFit/>
          </a:bodyPr>
          <a:lstStyle/>
          <a:p>
            <a:pPr marL="11430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3. Knowledge Graph</a:t>
            </a:r>
            <a:endParaRPr sz="2800">
              <a:solidFill>
                <a:schemeClr val="dk1"/>
              </a:solidFill>
              <a:latin typeface="Calibri"/>
              <a:ea typeface="Calibri"/>
              <a:cs typeface="Calibri"/>
              <a:sym typeface="Calibri"/>
            </a:endParaRPr>
          </a:p>
          <a:p>
            <a:pPr marL="114300" lvl="0" indent="0" algn="l" rtl="0">
              <a:lnSpc>
                <a:spcPct val="90000"/>
              </a:lnSpc>
              <a:spcBef>
                <a:spcPts val="1000"/>
              </a:spcBef>
              <a:spcAft>
                <a:spcPts val="0"/>
              </a:spcAft>
              <a:buClr>
                <a:schemeClr val="dk1"/>
              </a:buClr>
              <a:buSzPts val="1800"/>
              <a:buFont typeface="Arial"/>
              <a:buNone/>
            </a:pPr>
            <a:r>
              <a:rPr lang="en-US" sz="2800">
                <a:solidFill>
                  <a:schemeClr val="dk1"/>
                </a:solidFill>
                <a:latin typeface="Calibri"/>
                <a:ea typeface="Calibri"/>
                <a:cs typeface="Calibri"/>
                <a:sym typeface="Calibri"/>
              </a:rPr>
              <a:t>	</a:t>
            </a:r>
            <a:r>
              <a:rPr lang="en-US" sz="2100">
                <a:solidFill>
                  <a:schemeClr val="dk1"/>
                </a:solidFill>
                <a:latin typeface="Calibri"/>
                <a:ea typeface="Calibri"/>
                <a:cs typeface="Calibri"/>
                <a:sym typeface="Calibri"/>
              </a:rPr>
              <a:t>Requires the agent to make decisions with incomplete information and manage uncertainties.</a:t>
            </a:r>
            <a:endParaRPr sz="21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6"/>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Game-Grounded Environment</a:t>
            </a:r>
            <a:endParaRPr/>
          </a:p>
        </p:txBody>
      </p:sp>
      <p:sp>
        <p:nvSpPr>
          <p:cNvPr id="495" name="Google Shape;495;p56"/>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Evaluate ability to design strategies for playing game, reason, and follow instructions.</a:t>
            </a:r>
            <a:endParaRPr/>
          </a:p>
          <a:p>
            <a:pPr marL="457200" lvl="0" indent="-228600" algn="l" rtl="0">
              <a:lnSpc>
                <a:spcPct val="90000"/>
              </a:lnSpc>
              <a:spcBef>
                <a:spcPts val="1000"/>
              </a:spcBef>
              <a:spcAft>
                <a:spcPts val="0"/>
              </a:spcAft>
              <a:buClr>
                <a:schemeClr val="dk1"/>
              </a:buClr>
              <a:buSzPts val="1800"/>
              <a:buNone/>
            </a:pPr>
            <a:endParaRPr/>
          </a:p>
          <a:p>
            <a:pPr marL="114300" lvl="0" indent="0" algn="l" rtl="0">
              <a:lnSpc>
                <a:spcPct val="90000"/>
              </a:lnSpc>
              <a:spcBef>
                <a:spcPts val="1000"/>
              </a:spcBef>
              <a:spcAft>
                <a:spcPts val="0"/>
              </a:spcAft>
              <a:buSzPts val="1800"/>
              <a:buNone/>
            </a:pPr>
            <a:endParaRPr/>
          </a:p>
        </p:txBody>
      </p:sp>
      <p:sp>
        <p:nvSpPr>
          <p:cNvPr id="496" name="Google Shape;496;p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pic>
        <p:nvPicPr>
          <p:cNvPr id="497" name="Google Shape;497;p56" descr="A screenshot of a video game&#10;&#10;Description automatically generated"/>
          <p:cNvPicPr preferRelativeResize="0"/>
          <p:nvPr/>
        </p:nvPicPr>
        <p:blipFill rotWithShape="1">
          <a:blip r:embed="rId3">
            <a:alphaModFix/>
          </a:blip>
          <a:srcRect/>
          <a:stretch/>
        </p:blipFill>
        <p:spPr>
          <a:xfrm>
            <a:off x="4932975" y="2397978"/>
            <a:ext cx="4573737" cy="3624328"/>
          </a:xfrm>
          <a:prstGeom prst="rect">
            <a:avLst/>
          </a:prstGeom>
          <a:noFill/>
          <a:ln>
            <a:noFill/>
          </a:ln>
        </p:spPr>
      </p:pic>
      <p:sp>
        <p:nvSpPr>
          <p:cNvPr id="498" name="Google Shape;498;p56"/>
          <p:cNvSpPr txBox="1"/>
          <p:nvPr/>
        </p:nvSpPr>
        <p:spPr>
          <a:xfrm>
            <a:off x="995000" y="2514250"/>
            <a:ext cx="3819600" cy="2993700"/>
          </a:xfrm>
          <a:prstGeom prst="rect">
            <a:avLst/>
          </a:prstGeom>
          <a:noFill/>
          <a:ln>
            <a:noFill/>
          </a:ln>
        </p:spPr>
        <p:txBody>
          <a:bodyPr spcFirstLastPara="1" wrap="square" lIns="91425" tIns="91425" rIns="91425" bIns="91425" anchor="t" anchorCtr="0">
            <a:spAutoFit/>
          </a:bodyPr>
          <a:lstStyle/>
          <a:p>
            <a:pPr marL="11430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4. Digital Card Game</a:t>
            </a:r>
            <a:endParaRPr sz="2800">
              <a:solidFill>
                <a:schemeClr val="dk1"/>
              </a:solidFill>
              <a:latin typeface="Calibri"/>
              <a:ea typeface="Calibri"/>
              <a:cs typeface="Calibri"/>
              <a:sym typeface="Calibri"/>
            </a:endParaRPr>
          </a:p>
          <a:p>
            <a:pPr marL="457200" lvl="0" indent="-361950" algn="l" rtl="0">
              <a:lnSpc>
                <a:spcPct val="90000"/>
              </a:lnSpc>
              <a:spcBef>
                <a:spcPts val="100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Involves abundant text descriptions for cards.</a:t>
            </a:r>
            <a:endParaRPr sz="2100">
              <a:solidFill>
                <a:schemeClr val="dk1"/>
              </a:solidFill>
              <a:latin typeface="Calibri"/>
              <a:ea typeface="Calibri"/>
              <a:cs typeface="Calibri"/>
              <a:sym typeface="Calibri"/>
            </a:endParaRPr>
          </a:p>
          <a:p>
            <a:pPr marL="457200" lvl="0" indent="0" algn="l" rtl="0">
              <a:lnSpc>
                <a:spcPct val="90000"/>
              </a:lnSpc>
              <a:spcBef>
                <a:spcPts val="1000"/>
              </a:spcBef>
              <a:spcAft>
                <a:spcPts val="0"/>
              </a:spcAft>
              <a:buNone/>
            </a:pPr>
            <a:endParaRPr sz="2100">
              <a:solidFill>
                <a:schemeClr val="dk1"/>
              </a:solidFill>
              <a:latin typeface="Calibri"/>
              <a:ea typeface="Calibri"/>
              <a:cs typeface="Calibri"/>
              <a:sym typeface="Calibri"/>
            </a:endParaRPr>
          </a:p>
          <a:p>
            <a:pPr marL="457200" lvl="0" indent="-361950" algn="l" rtl="0">
              <a:lnSpc>
                <a:spcPct val="90000"/>
              </a:lnSpc>
              <a:spcBef>
                <a:spcPts val="100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Test a model’s understanding of game rules, operating logic, and ability to make strategic decisions. </a:t>
            </a:r>
            <a:endParaRPr sz="21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101" name="Google Shape;101;p12"/>
          <p:cNvSpPr txBox="1">
            <a:spLocks noGrp="1"/>
          </p:cNvSpPr>
          <p:nvPr>
            <p:ph type="title"/>
          </p:nvPr>
        </p:nvSpPr>
        <p:spPr>
          <a:xfrm>
            <a:off x="838200" y="2515658"/>
            <a:ext cx="10515600" cy="9021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Toolformer: Language Models Can Teach Themselves to Use Tools</a:t>
            </a:r>
            <a:endParaRPr/>
          </a:p>
        </p:txBody>
      </p:sp>
      <p:sp>
        <p:nvSpPr>
          <p:cNvPr id="102" name="Google Shape;102;p12"/>
          <p:cNvSpPr txBox="1"/>
          <p:nvPr/>
        </p:nvSpPr>
        <p:spPr>
          <a:xfrm>
            <a:off x="2109100" y="3601300"/>
            <a:ext cx="8254800" cy="132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a:solidFill>
                  <a:schemeClr val="dk1"/>
                </a:solidFill>
                <a:highlight>
                  <a:srgbClr val="FFFFFF"/>
                </a:highlight>
                <a:latin typeface="Calibri"/>
                <a:ea typeface="Calibri"/>
                <a:cs typeface="Calibri"/>
                <a:sym typeface="Calibri"/>
              </a:rPr>
              <a:t>Timo Schick, Jane Dwivedi-Yu, Roberto Dessì, Roberta Raileanu, Maria Lomeli, Luke Zettlemoyer, Nicola Cancedda, and Thomas Scialom.</a:t>
            </a:r>
            <a:endParaRPr sz="20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7"/>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Game-Grounded Environment</a:t>
            </a:r>
            <a:endParaRPr/>
          </a:p>
        </p:txBody>
      </p:sp>
      <p:sp>
        <p:nvSpPr>
          <p:cNvPr id="504" name="Google Shape;504;p57"/>
          <p:cNvSpPr txBox="1">
            <a:spLocks noGrp="1"/>
          </p:cNvSpPr>
          <p:nvPr>
            <p:ph type="body" idx="1"/>
          </p:nvPr>
        </p:nvSpPr>
        <p:spPr>
          <a:xfrm>
            <a:off x="838200" y="1260625"/>
            <a:ext cx="5238900" cy="49164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a:t>5. Lateral Thinking Puzzle   </a:t>
            </a:r>
            <a:endParaRPr/>
          </a:p>
          <a:p>
            <a:pPr marL="114300" lvl="0" indent="342900" algn="l" rtl="0">
              <a:lnSpc>
                <a:spcPct val="90000"/>
              </a:lnSpc>
              <a:spcBef>
                <a:spcPts val="1000"/>
              </a:spcBef>
              <a:spcAft>
                <a:spcPts val="0"/>
              </a:spcAft>
              <a:buSzPts val="1800"/>
              <a:buNone/>
            </a:pPr>
            <a:r>
              <a:rPr lang="en-US" sz="2000"/>
              <a:t>Deduce facts from unconventional perspective and explore new ideas.           </a:t>
            </a:r>
            <a:r>
              <a:rPr lang="en-US"/>
              <a:t>    </a:t>
            </a:r>
            <a:endParaRPr/>
          </a:p>
        </p:txBody>
      </p:sp>
      <p:sp>
        <p:nvSpPr>
          <p:cNvPr id="505" name="Google Shape;505;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pic>
        <p:nvPicPr>
          <p:cNvPr id="506" name="Google Shape;506;p57" descr="A screenshot of a computer&#10;&#10;Description automatically generated"/>
          <p:cNvPicPr preferRelativeResize="0"/>
          <p:nvPr/>
        </p:nvPicPr>
        <p:blipFill rotWithShape="1">
          <a:blip r:embed="rId3">
            <a:alphaModFix/>
          </a:blip>
          <a:srcRect/>
          <a:stretch/>
        </p:blipFill>
        <p:spPr>
          <a:xfrm>
            <a:off x="768963" y="2581264"/>
            <a:ext cx="4522686" cy="3775074"/>
          </a:xfrm>
          <a:prstGeom prst="rect">
            <a:avLst/>
          </a:prstGeom>
          <a:noFill/>
          <a:ln>
            <a:noFill/>
          </a:ln>
        </p:spPr>
      </p:pic>
      <p:pic>
        <p:nvPicPr>
          <p:cNvPr id="507" name="Google Shape;507;p57" descr="A screenshot of a computer program&#10;&#10;Description automatically generated"/>
          <p:cNvPicPr preferRelativeResize="0"/>
          <p:nvPr/>
        </p:nvPicPr>
        <p:blipFill rotWithShape="1">
          <a:blip r:embed="rId4">
            <a:alphaModFix/>
          </a:blip>
          <a:srcRect/>
          <a:stretch/>
        </p:blipFill>
        <p:spPr>
          <a:xfrm>
            <a:off x="6370656" y="2555073"/>
            <a:ext cx="4522687" cy="3827465"/>
          </a:xfrm>
          <a:prstGeom prst="rect">
            <a:avLst/>
          </a:prstGeom>
          <a:noFill/>
          <a:ln>
            <a:noFill/>
          </a:ln>
        </p:spPr>
      </p:pic>
      <p:sp>
        <p:nvSpPr>
          <p:cNvPr id="508" name="Google Shape;508;p57"/>
          <p:cNvSpPr txBox="1"/>
          <p:nvPr/>
        </p:nvSpPr>
        <p:spPr>
          <a:xfrm>
            <a:off x="6297000" y="1260625"/>
            <a:ext cx="5895000" cy="991800"/>
          </a:xfrm>
          <a:prstGeom prst="rect">
            <a:avLst/>
          </a:prstGeom>
          <a:noFill/>
          <a:ln>
            <a:noFill/>
          </a:ln>
        </p:spPr>
        <p:txBody>
          <a:bodyPr spcFirstLastPara="1" wrap="square" lIns="91425" tIns="91425" rIns="91425" bIns="91425" anchor="t" anchorCtr="0">
            <a:spAutoFit/>
          </a:bodyPr>
          <a:lstStyle/>
          <a:p>
            <a:pPr marL="11430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6. House-Holding</a:t>
            </a:r>
            <a:endParaRPr sz="2800">
              <a:solidFill>
                <a:schemeClr val="dk1"/>
              </a:solidFill>
              <a:latin typeface="Calibri"/>
              <a:ea typeface="Calibri"/>
              <a:cs typeface="Calibri"/>
              <a:sym typeface="Calibri"/>
            </a:endParaRPr>
          </a:p>
          <a:p>
            <a:pPr marL="114300" lvl="0" indent="0" algn="l" rtl="0">
              <a:lnSpc>
                <a:spcPct val="90000"/>
              </a:lnSpc>
              <a:spcBef>
                <a:spcPts val="1000"/>
              </a:spcBef>
              <a:spcAft>
                <a:spcPts val="0"/>
              </a:spcAft>
              <a:buClr>
                <a:schemeClr val="dk1"/>
              </a:buClr>
              <a:buSzPts val="1800"/>
              <a:buFont typeface="Arial"/>
              <a:buNone/>
            </a:pPr>
            <a:r>
              <a:rPr lang="en-US" sz="2100">
                <a:solidFill>
                  <a:schemeClr val="dk1"/>
                </a:solidFill>
                <a:latin typeface="Calibri"/>
                <a:ea typeface="Calibri"/>
                <a:cs typeface="Calibri"/>
                <a:sym typeface="Calibri"/>
              </a:rPr>
              <a:t>ALFWorld, navigating a household environment</a:t>
            </a:r>
            <a:endParaRPr sz="21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8"/>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Web-Grounded Environment</a:t>
            </a:r>
            <a:endParaRPr/>
          </a:p>
        </p:txBody>
      </p:sp>
      <p:sp>
        <p:nvSpPr>
          <p:cNvPr id="514" name="Google Shape;514;p58"/>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Evaluate ability to travel through web pages.</a:t>
            </a:r>
            <a:endParaRPr/>
          </a:p>
          <a:p>
            <a:pPr marL="114300" lvl="0" indent="0" algn="l" rtl="0">
              <a:lnSpc>
                <a:spcPct val="90000"/>
              </a:lnSpc>
              <a:spcBef>
                <a:spcPts val="1000"/>
              </a:spcBef>
              <a:spcAft>
                <a:spcPts val="0"/>
              </a:spcAft>
              <a:buSzPts val="1800"/>
              <a:buNone/>
            </a:pPr>
            <a:r>
              <a:rPr lang="en-US"/>
              <a:t>7. Web Shopping                                 8. Web Browsing</a:t>
            </a:r>
            <a:endParaRPr/>
          </a:p>
        </p:txBody>
      </p:sp>
      <p:sp>
        <p:nvSpPr>
          <p:cNvPr id="515" name="Google Shape;515;p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pic>
        <p:nvPicPr>
          <p:cNvPr id="516" name="Google Shape;516;p58" descr="A screenshot of a computer&#10;&#10;Description automatically generated"/>
          <p:cNvPicPr preferRelativeResize="0"/>
          <p:nvPr/>
        </p:nvPicPr>
        <p:blipFill rotWithShape="1">
          <a:blip r:embed="rId3">
            <a:alphaModFix/>
          </a:blip>
          <a:srcRect/>
          <a:stretch/>
        </p:blipFill>
        <p:spPr>
          <a:xfrm>
            <a:off x="1041501" y="2556556"/>
            <a:ext cx="3917467" cy="3532143"/>
          </a:xfrm>
          <a:prstGeom prst="rect">
            <a:avLst/>
          </a:prstGeom>
          <a:noFill/>
          <a:ln>
            <a:noFill/>
          </a:ln>
        </p:spPr>
      </p:pic>
      <p:pic>
        <p:nvPicPr>
          <p:cNvPr id="517" name="Google Shape;517;p58" descr="A screenshot of a computer&#10;&#10;Description automatically generated"/>
          <p:cNvPicPr preferRelativeResize="0"/>
          <p:nvPr/>
        </p:nvPicPr>
        <p:blipFill rotWithShape="1">
          <a:blip r:embed="rId4">
            <a:alphaModFix/>
          </a:blip>
          <a:srcRect/>
          <a:stretch/>
        </p:blipFill>
        <p:spPr>
          <a:xfrm>
            <a:off x="6451747" y="2551045"/>
            <a:ext cx="3917467" cy="354314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59"/>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Dataset Statistics</a:t>
            </a:r>
            <a:endParaRPr/>
          </a:p>
        </p:txBody>
      </p:sp>
      <p:sp>
        <p:nvSpPr>
          <p:cNvPr id="523" name="Google Shape;523;p59"/>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ts val="0"/>
              </a:spcAft>
              <a:buClr>
                <a:schemeClr val="dk1"/>
              </a:buClr>
              <a:buSzPts val="1800"/>
              <a:buNone/>
            </a:pPr>
            <a:endParaRPr/>
          </a:p>
          <a:p>
            <a:pPr marL="457200" lvl="0" indent="-228600" algn="l" rtl="0">
              <a:lnSpc>
                <a:spcPct val="90000"/>
              </a:lnSpc>
              <a:spcBef>
                <a:spcPts val="1000"/>
              </a:spcBef>
              <a:spcAft>
                <a:spcPts val="0"/>
              </a:spcAft>
              <a:buClr>
                <a:schemeClr val="dk1"/>
              </a:buClr>
              <a:buSzPts val="1800"/>
              <a:buNone/>
            </a:pPr>
            <a:endParaRPr/>
          </a:p>
          <a:p>
            <a:pPr marL="457200" lvl="0" indent="-228600" algn="l" rtl="0">
              <a:lnSpc>
                <a:spcPct val="90000"/>
              </a:lnSpc>
              <a:spcBef>
                <a:spcPts val="1000"/>
              </a:spcBef>
              <a:spcAft>
                <a:spcPts val="0"/>
              </a:spcAft>
              <a:buClr>
                <a:schemeClr val="dk1"/>
              </a:buClr>
              <a:buSzPts val="1800"/>
              <a:buNone/>
            </a:pPr>
            <a:endParaRPr/>
          </a:p>
          <a:p>
            <a:pPr marL="457200" lvl="0" indent="-228600" algn="l" rtl="0">
              <a:lnSpc>
                <a:spcPct val="90000"/>
              </a:lnSpc>
              <a:spcBef>
                <a:spcPts val="1000"/>
              </a:spcBef>
              <a:spcAft>
                <a:spcPts val="0"/>
              </a:spcAft>
              <a:buClr>
                <a:schemeClr val="dk1"/>
              </a:buClr>
              <a:buSzPts val="1800"/>
              <a:buNone/>
            </a:pPr>
            <a:endParaRPr/>
          </a:p>
          <a:p>
            <a:pPr marL="457200" lvl="0" indent="-228600" algn="l" rtl="0">
              <a:lnSpc>
                <a:spcPct val="90000"/>
              </a:lnSpc>
              <a:spcBef>
                <a:spcPts val="1000"/>
              </a:spcBef>
              <a:spcAft>
                <a:spcPts val="0"/>
              </a:spcAft>
              <a:buClr>
                <a:schemeClr val="dk1"/>
              </a:buClr>
              <a:buSzPts val="1800"/>
              <a:buNone/>
            </a:pPr>
            <a:endParaRPr/>
          </a:p>
          <a:p>
            <a:pPr marL="457200" lvl="0" indent="-228600" algn="l" rtl="0">
              <a:lnSpc>
                <a:spcPct val="90000"/>
              </a:lnSpc>
              <a:spcBef>
                <a:spcPts val="1000"/>
              </a:spcBef>
              <a:spcAft>
                <a:spcPts val="0"/>
              </a:spcAft>
              <a:buClr>
                <a:schemeClr val="dk1"/>
              </a:buClr>
              <a:buSzPts val="1800"/>
              <a:buNone/>
            </a:pPr>
            <a:endParaRPr/>
          </a:p>
          <a:p>
            <a:pPr marL="457200" lvl="0" indent="-22860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a:p>
            <a:pPr marL="457200" lvl="0" indent="-342900" algn="l" rtl="0">
              <a:lnSpc>
                <a:spcPct val="90000"/>
              </a:lnSpc>
              <a:spcBef>
                <a:spcPts val="1000"/>
              </a:spcBef>
              <a:spcAft>
                <a:spcPts val="0"/>
              </a:spcAft>
              <a:buClr>
                <a:schemeClr val="dk1"/>
              </a:buClr>
              <a:buSzPts val="1800"/>
              <a:buChar char="●"/>
            </a:pPr>
            <a:r>
              <a:rPr lang="en-US"/>
              <a:t>27 API-based LLMs, both commercial and open-sourced models, are thoroughly evaluated with this benchmark. The interaction histories between LLM and environment are given as prompts.</a:t>
            </a:r>
            <a:endParaRPr/>
          </a:p>
        </p:txBody>
      </p:sp>
      <p:sp>
        <p:nvSpPr>
          <p:cNvPr id="524" name="Google Shape;524;p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pic>
        <p:nvPicPr>
          <p:cNvPr id="525" name="Google Shape;525;p59"/>
          <p:cNvPicPr preferRelativeResize="0"/>
          <p:nvPr/>
        </p:nvPicPr>
        <p:blipFill>
          <a:blip r:embed="rId3">
            <a:alphaModFix/>
          </a:blip>
          <a:stretch>
            <a:fillRect/>
          </a:stretch>
        </p:blipFill>
        <p:spPr>
          <a:xfrm>
            <a:off x="2366176" y="1593276"/>
            <a:ext cx="7767900" cy="261274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0"/>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AgentBench: LLMs Evaluation</a:t>
            </a:r>
            <a:endParaRPr/>
          </a:p>
        </p:txBody>
      </p:sp>
      <p:sp>
        <p:nvSpPr>
          <p:cNvPr id="531" name="Google Shape;531;p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pic>
        <p:nvPicPr>
          <p:cNvPr id="532" name="Google Shape;532;p60"/>
          <p:cNvPicPr preferRelativeResize="0"/>
          <p:nvPr/>
        </p:nvPicPr>
        <p:blipFill>
          <a:blip r:embed="rId3">
            <a:alphaModFix/>
          </a:blip>
          <a:stretch>
            <a:fillRect/>
          </a:stretch>
        </p:blipFill>
        <p:spPr>
          <a:xfrm>
            <a:off x="2108600" y="893925"/>
            <a:ext cx="7710300" cy="582752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1"/>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AgentBench: LLMs Evaluation</a:t>
            </a:r>
            <a:endParaRPr/>
          </a:p>
        </p:txBody>
      </p:sp>
      <p:sp>
        <p:nvSpPr>
          <p:cNvPr id="538" name="Google Shape;538;p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pic>
        <p:nvPicPr>
          <p:cNvPr id="539" name="Google Shape;539;p61" descr="A diagram of a beach performance&#10;&#10;Description automatically generated with medium confidence"/>
          <p:cNvPicPr preferRelativeResize="0"/>
          <p:nvPr/>
        </p:nvPicPr>
        <p:blipFill rotWithShape="1">
          <a:blip r:embed="rId3">
            <a:alphaModFix/>
          </a:blip>
          <a:srcRect/>
          <a:stretch/>
        </p:blipFill>
        <p:spPr>
          <a:xfrm>
            <a:off x="1560527" y="1439877"/>
            <a:ext cx="8888066" cy="434400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2"/>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None/>
            </a:pPr>
            <a:r>
              <a:rPr lang="en-US"/>
              <a:t>AgentBench</a:t>
            </a:r>
            <a:endParaRPr/>
          </a:p>
        </p:txBody>
      </p:sp>
      <p:sp>
        <p:nvSpPr>
          <p:cNvPr id="545" name="Google Shape;545;p62"/>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a:t>We also identify and categorize LLM agents’ finish reason on AgentBench tasks into five types:</a:t>
            </a:r>
            <a:endParaRPr/>
          </a:p>
          <a:p>
            <a:pPr marL="685800" lvl="1" indent="-228600" algn="l" rtl="0">
              <a:lnSpc>
                <a:spcPct val="90000"/>
              </a:lnSpc>
              <a:spcBef>
                <a:spcPts val="1000"/>
              </a:spcBef>
              <a:spcAft>
                <a:spcPts val="0"/>
              </a:spcAft>
              <a:buSzPts val="1800"/>
              <a:buChar char="○"/>
            </a:pPr>
            <a:r>
              <a:rPr lang="en-US"/>
              <a:t>Completed</a:t>
            </a:r>
            <a:endParaRPr/>
          </a:p>
          <a:p>
            <a:pPr marL="685800" lvl="1" indent="-228600" algn="l" rtl="0">
              <a:lnSpc>
                <a:spcPct val="90000"/>
              </a:lnSpc>
              <a:spcBef>
                <a:spcPts val="1000"/>
              </a:spcBef>
              <a:spcAft>
                <a:spcPts val="0"/>
              </a:spcAft>
              <a:buSzPts val="1800"/>
              <a:buChar char="○"/>
            </a:pPr>
            <a:r>
              <a:rPr lang="en-US"/>
              <a:t>Context Limit Exceeded (CLE)</a:t>
            </a:r>
            <a:endParaRPr/>
          </a:p>
          <a:p>
            <a:pPr marL="685800" lvl="1" indent="-228600" algn="l" rtl="0">
              <a:lnSpc>
                <a:spcPct val="90000"/>
              </a:lnSpc>
              <a:spcBef>
                <a:spcPts val="1000"/>
              </a:spcBef>
              <a:spcAft>
                <a:spcPts val="0"/>
              </a:spcAft>
              <a:buSzPts val="1800"/>
              <a:buChar char="○"/>
            </a:pPr>
            <a:r>
              <a:rPr lang="en-US"/>
              <a:t>Invalid Format (IF)</a:t>
            </a:r>
            <a:endParaRPr/>
          </a:p>
          <a:p>
            <a:pPr marL="685800" lvl="1" indent="-228600" algn="l" rtl="0">
              <a:lnSpc>
                <a:spcPct val="90000"/>
              </a:lnSpc>
              <a:spcBef>
                <a:spcPts val="1000"/>
              </a:spcBef>
              <a:spcAft>
                <a:spcPts val="0"/>
              </a:spcAft>
              <a:buSzPts val="1800"/>
              <a:buChar char="○"/>
            </a:pPr>
            <a:r>
              <a:rPr lang="en-US"/>
              <a:t>Invalid Action (IA)</a:t>
            </a:r>
            <a:endParaRPr/>
          </a:p>
          <a:p>
            <a:pPr marL="685800" lvl="1" indent="-228600" algn="l" rtl="0">
              <a:lnSpc>
                <a:spcPct val="90000"/>
              </a:lnSpc>
              <a:spcBef>
                <a:spcPts val="1000"/>
              </a:spcBef>
              <a:spcAft>
                <a:spcPts val="0"/>
              </a:spcAft>
              <a:buSzPts val="1800"/>
              <a:buChar char="○"/>
            </a:pPr>
            <a:r>
              <a:rPr lang="en-US"/>
              <a:t>Task Limit Exceeded (TLE)</a:t>
            </a:r>
            <a:endParaRPr/>
          </a:p>
        </p:txBody>
      </p:sp>
      <p:sp>
        <p:nvSpPr>
          <p:cNvPr id="546" name="Google Shape;546;p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3"/>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a:t>AgentBench: LLMs Evaluation</a:t>
            </a:r>
            <a:endParaRPr/>
          </a:p>
        </p:txBody>
      </p:sp>
      <p:sp>
        <p:nvSpPr>
          <p:cNvPr id="553" name="Google Shape;553;p63"/>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Most LLM agents fail to solve the challenge in given time or fall into repeated generation.</a:t>
            </a:r>
            <a:endParaRPr/>
          </a:p>
          <a:p>
            <a:pPr marL="914400" lvl="1" indent="-342900" algn="l" rtl="0">
              <a:spcBef>
                <a:spcPts val="0"/>
              </a:spcBef>
              <a:spcAft>
                <a:spcPts val="0"/>
              </a:spcAft>
              <a:buSzPts val="1800"/>
              <a:buChar char="○"/>
            </a:pPr>
            <a:r>
              <a:rPr lang="en-US"/>
              <a:t>Weak reasoning and decision making abilities from most LLM agents.</a:t>
            </a:r>
            <a:endParaRPr/>
          </a:p>
        </p:txBody>
      </p:sp>
      <p:sp>
        <p:nvSpPr>
          <p:cNvPr id="554" name="Google Shape;554;p6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pic>
        <p:nvPicPr>
          <p:cNvPr id="555" name="Google Shape;555;p63"/>
          <p:cNvPicPr preferRelativeResize="0"/>
          <p:nvPr/>
        </p:nvPicPr>
        <p:blipFill>
          <a:blip r:embed="rId3">
            <a:alphaModFix/>
          </a:blip>
          <a:stretch>
            <a:fillRect/>
          </a:stretch>
        </p:blipFill>
        <p:spPr>
          <a:xfrm>
            <a:off x="1490828" y="2656453"/>
            <a:ext cx="9027517" cy="34580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4"/>
          <p:cNvSpPr txBox="1">
            <a:spLocks noGrp="1"/>
          </p:cNvSpPr>
          <p:nvPr>
            <p:ph type="title"/>
          </p:nvPr>
        </p:nvSpPr>
        <p:spPr>
          <a:xfrm>
            <a:off x="838200" y="2287050"/>
            <a:ext cx="10515600" cy="23958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a:t>ToolLLM: Facilitating Large Language Models to Master 16000+ Real-world APIs</a:t>
            </a:r>
            <a:endParaRPr/>
          </a:p>
          <a:p>
            <a:pPr marL="0" lvl="0" indent="0" algn="ctr" rtl="0">
              <a:lnSpc>
                <a:spcPct val="100000"/>
              </a:lnSpc>
              <a:spcBef>
                <a:spcPts val="0"/>
              </a:spcBef>
              <a:spcAft>
                <a:spcPts val="0"/>
              </a:spcAft>
              <a:buNone/>
            </a:pPr>
            <a:r>
              <a:rPr lang="en-US" sz="2855"/>
              <a:t>Yujia Qin, Shihao Liang, Yining Ye, Kunlun Zhu, Lan Yan, Yaxi Lu, Yankai Lin, Xin Cong, Xiangru Tang, Bill Qian, Sihan Zhao, Lauren Hong, Runchu Tian, Ruobing Xie, Jie Zhou, Mark Gerstein, Dahai Li, Zhiyuan Liu, Maosong Sun</a:t>
            </a:r>
            <a:endParaRPr sz="2855"/>
          </a:p>
        </p:txBody>
      </p:sp>
      <p:sp>
        <p:nvSpPr>
          <p:cNvPr id="562" name="Google Shape;562;p6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5"/>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Goal: use </a:t>
            </a:r>
            <a:r>
              <a:rPr lang="en-US" u="sng"/>
              <a:t>multiple</a:t>
            </a:r>
            <a:r>
              <a:rPr lang="en-US"/>
              <a:t> </a:t>
            </a:r>
            <a:r>
              <a:rPr lang="en-US" b="1"/>
              <a:t>API</a:t>
            </a:r>
            <a:r>
              <a:rPr lang="en-US"/>
              <a:t>s to fulfill a textual request</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Solution: </a:t>
            </a:r>
            <a:r>
              <a:rPr lang="en-US" b="1"/>
              <a:t>ToolLLM</a:t>
            </a:r>
            <a:r>
              <a:rPr lang="en-US"/>
              <a:t> (a general tool use framework)</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Contributions:</a:t>
            </a:r>
            <a:endParaRPr/>
          </a:p>
          <a:p>
            <a:pPr marL="914400" lvl="1" indent="-342900" algn="l" rtl="0">
              <a:lnSpc>
                <a:spcPct val="90000"/>
              </a:lnSpc>
              <a:spcBef>
                <a:spcPts val="0"/>
              </a:spcBef>
              <a:spcAft>
                <a:spcPts val="0"/>
              </a:spcAft>
              <a:buSzPts val="1800"/>
              <a:buChar char="○"/>
            </a:pPr>
            <a:r>
              <a:rPr lang="en-US" b="1"/>
              <a:t>ToolBench</a:t>
            </a:r>
            <a:r>
              <a:rPr lang="en-US"/>
              <a:t>: instruction-tuning dataset for tool use</a:t>
            </a:r>
            <a:endParaRPr/>
          </a:p>
          <a:p>
            <a:pPr marL="914400" lvl="1" indent="-342900" algn="l" rtl="0">
              <a:lnSpc>
                <a:spcPct val="90000"/>
              </a:lnSpc>
              <a:spcBef>
                <a:spcPts val="0"/>
              </a:spcBef>
              <a:spcAft>
                <a:spcPts val="0"/>
              </a:spcAft>
              <a:buSzPts val="1800"/>
              <a:buChar char="○"/>
            </a:pPr>
            <a:r>
              <a:rPr lang="en-US" b="1"/>
              <a:t>DFSDT</a:t>
            </a:r>
            <a:r>
              <a:rPr lang="en-US"/>
              <a:t>: algorithm to enhance reasoning capabilities of LLMs</a:t>
            </a:r>
            <a:endParaRPr b="1"/>
          </a:p>
          <a:p>
            <a:pPr marL="914400" lvl="1" indent="-342900" algn="l" rtl="0">
              <a:lnSpc>
                <a:spcPct val="90000"/>
              </a:lnSpc>
              <a:spcBef>
                <a:spcPts val="0"/>
              </a:spcBef>
              <a:spcAft>
                <a:spcPts val="0"/>
              </a:spcAft>
              <a:buSzPts val="1800"/>
              <a:buChar char="○"/>
            </a:pPr>
            <a:r>
              <a:rPr lang="en-US" b="1"/>
              <a:t>ToolEval</a:t>
            </a:r>
            <a:r>
              <a:rPr lang="en-US"/>
              <a:t>: automatic tool use evaluator</a:t>
            </a:r>
            <a:endParaRPr b="1"/>
          </a:p>
          <a:p>
            <a:pPr marL="914400" lvl="1" indent="-342900" algn="l" rtl="0">
              <a:lnSpc>
                <a:spcPct val="90000"/>
              </a:lnSpc>
              <a:spcBef>
                <a:spcPts val="0"/>
              </a:spcBef>
              <a:spcAft>
                <a:spcPts val="0"/>
              </a:spcAft>
              <a:buSzPts val="1800"/>
              <a:buChar char="○"/>
            </a:pPr>
            <a:r>
              <a:rPr lang="en-US" b="1"/>
              <a:t>ToolLLaMA</a:t>
            </a:r>
            <a:r>
              <a:rPr lang="en-US"/>
              <a:t>: fine-tuned LLaMA to recommend appropriate APIs</a:t>
            </a:r>
            <a:endParaRPr b="1"/>
          </a:p>
        </p:txBody>
      </p:sp>
      <p:sp>
        <p:nvSpPr>
          <p:cNvPr id="568" name="Google Shape;568;p65"/>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ToolLLM</a:t>
            </a:r>
            <a:endParaRPr/>
          </a:p>
        </p:txBody>
      </p:sp>
      <p:sp>
        <p:nvSpPr>
          <p:cNvPr id="569" name="Google Shape;569;p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570" name="Google Shape;570;p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571" name="Google Shape;571;p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6"/>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LLMs with competencies in utilizing tools are closed-source</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Limitations with previous instruction tuning data</a:t>
            </a:r>
            <a:endParaRPr/>
          </a:p>
          <a:p>
            <a:pPr marL="914400" lvl="1" indent="-342900" algn="l" rtl="0">
              <a:lnSpc>
                <a:spcPct val="90000"/>
              </a:lnSpc>
              <a:spcBef>
                <a:spcPts val="0"/>
              </a:spcBef>
              <a:spcAft>
                <a:spcPts val="0"/>
              </a:spcAft>
              <a:buSzPts val="1800"/>
              <a:buChar char="○"/>
            </a:pPr>
            <a:r>
              <a:rPr lang="en-US" b="1"/>
              <a:t>Limited APIs</a:t>
            </a:r>
            <a:r>
              <a:rPr lang="en-US"/>
              <a:t>: fake APIs or small scope</a:t>
            </a:r>
            <a:endParaRPr/>
          </a:p>
          <a:p>
            <a:pPr marL="914400" lvl="1" indent="-342900" algn="l" rtl="0">
              <a:lnSpc>
                <a:spcPct val="90000"/>
              </a:lnSpc>
              <a:spcBef>
                <a:spcPts val="0"/>
              </a:spcBef>
              <a:spcAft>
                <a:spcPts val="0"/>
              </a:spcAft>
              <a:buSzPts val="1800"/>
              <a:buChar char="○"/>
            </a:pPr>
            <a:r>
              <a:rPr lang="en-US" b="1"/>
              <a:t>Constrained Scenario</a:t>
            </a:r>
            <a:r>
              <a:rPr lang="en-US"/>
              <a:t>: single tool or manual specification of ideal API</a:t>
            </a:r>
            <a:endParaRPr/>
          </a:p>
          <a:p>
            <a:pPr marL="914400" lvl="1" indent="-342900" algn="l" rtl="0">
              <a:lnSpc>
                <a:spcPct val="90000"/>
              </a:lnSpc>
              <a:spcBef>
                <a:spcPts val="0"/>
              </a:spcBef>
              <a:spcAft>
                <a:spcPts val="0"/>
              </a:spcAft>
              <a:buSzPts val="1800"/>
              <a:buChar char="○"/>
            </a:pPr>
            <a:r>
              <a:rPr lang="en-US" b="1"/>
              <a:t>Inferior planning and reasoning</a:t>
            </a:r>
            <a:r>
              <a:rPr lang="en-US"/>
              <a:t>: failure on complex instructions or not executing the APIs</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b="1"/>
              <a:t>ToolBench</a:t>
            </a:r>
            <a:r>
              <a:rPr lang="en-US"/>
              <a:t> to the rescue!</a:t>
            </a:r>
            <a:endParaRPr/>
          </a:p>
        </p:txBody>
      </p:sp>
      <p:sp>
        <p:nvSpPr>
          <p:cNvPr id="577" name="Google Shape;577;p66"/>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Tool learning</a:t>
            </a:r>
            <a:endParaRPr/>
          </a:p>
        </p:txBody>
      </p:sp>
      <p:sp>
        <p:nvSpPr>
          <p:cNvPr id="578" name="Google Shape;578;p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579" name="Google Shape;579;p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580" name="Google Shape;580;p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Issue with existing approach</a:t>
            </a:r>
            <a:endParaRPr/>
          </a:p>
        </p:txBody>
      </p:sp>
      <p:sp>
        <p:nvSpPr>
          <p:cNvPr id="109" name="Google Shape;109;p13"/>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Approach:</a:t>
            </a:r>
            <a:endParaRPr/>
          </a:p>
          <a:p>
            <a:pPr marL="914400" lvl="1" indent="-349250" algn="l" rtl="0">
              <a:spcBef>
                <a:spcPts val="0"/>
              </a:spcBef>
              <a:spcAft>
                <a:spcPts val="0"/>
              </a:spcAft>
              <a:buSzPts val="1900"/>
              <a:buChar char="○"/>
            </a:pPr>
            <a:r>
              <a:rPr lang="en-US" sz="2500"/>
              <a:t>Using human annotation</a:t>
            </a:r>
            <a:endParaRPr sz="2500"/>
          </a:p>
          <a:p>
            <a:pPr marL="914400" lvl="1" indent="-349250" algn="l" rtl="0">
              <a:spcBef>
                <a:spcPts val="0"/>
              </a:spcBef>
              <a:spcAft>
                <a:spcPts val="0"/>
              </a:spcAft>
              <a:buSzPts val="1900"/>
              <a:buChar char="○"/>
            </a:pPr>
            <a:r>
              <a:rPr lang="en-US" sz="2500"/>
              <a:t>Limited tool use for task specific setting</a:t>
            </a:r>
            <a:endParaRPr sz="2500"/>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Issues:</a:t>
            </a:r>
            <a:endParaRPr/>
          </a:p>
          <a:p>
            <a:pPr marL="914400" lvl="1" indent="-349250" algn="l" rtl="0">
              <a:spcBef>
                <a:spcPts val="0"/>
              </a:spcBef>
              <a:spcAft>
                <a:spcPts val="0"/>
              </a:spcAft>
              <a:buSzPts val="1900"/>
              <a:buChar char="○"/>
            </a:pPr>
            <a:r>
              <a:rPr lang="en-US" sz="2500"/>
              <a:t>High cost for large amount of human annotation</a:t>
            </a:r>
            <a:endParaRPr sz="2500"/>
          </a:p>
          <a:p>
            <a:pPr marL="914400" lvl="1" indent="-349250" algn="l" rtl="0">
              <a:spcBef>
                <a:spcPts val="0"/>
              </a:spcBef>
              <a:spcAft>
                <a:spcPts val="0"/>
              </a:spcAft>
              <a:buSzPts val="1900"/>
              <a:buChar char="○"/>
            </a:pPr>
            <a:r>
              <a:rPr lang="en-US" sz="2500"/>
              <a:t>Restricted use of tools</a:t>
            </a:r>
            <a:endParaRPr sz="2500"/>
          </a:p>
          <a:p>
            <a:pPr marL="914400" lvl="1" indent="-349250" algn="l" rtl="0">
              <a:spcBef>
                <a:spcPts val="0"/>
              </a:spcBef>
              <a:spcAft>
                <a:spcPts val="0"/>
              </a:spcAft>
              <a:buSzPts val="1900"/>
              <a:buChar char="○"/>
            </a:pPr>
            <a:r>
              <a:rPr lang="en-US" sz="2500"/>
              <a:t>Lack of generality, prompts needs to be tailored to specific task or specific tools.</a:t>
            </a:r>
            <a:endParaRPr sz="2500"/>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10" name="Google Shape;110;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7"/>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Dataset constructed using gpt-3.5-turbo-16k (ChatGPT)</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In 3 phases:</a:t>
            </a:r>
            <a:endParaRPr/>
          </a:p>
          <a:p>
            <a:pPr marL="914400" lvl="1" indent="-342900" algn="l" rtl="0">
              <a:lnSpc>
                <a:spcPct val="90000"/>
              </a:lnSpc>
              <a:spcBef>
                <a:spcPts val="0"/>
              </a:spcBef>
              <a:spcAft>
                <a:spcPts val="0"/>
              </a:spcAft>
              <a:buSzPts val="1800"/>
              <a:buChar char="○"/>
            </a:pPr>
            <a:r>
              <a:rPr lang="en-US" b="1"/>
              <a:t>API Collection</a:t>
            </a:r>
            <a:r>
              <a:rPr lang="en-US"/>
              <a:t>: 16k REST APIs from RapidAPI in 49 categories</a:t>
            </a:r>
            <a:endParaRPr/>
          </a:p>
          <a:p>
            <a:pPr marL="914400" lvl="1" indent="-342900" algn="l" rtl="0">
              <a:lnSpc>
                <a:spcPct val="90000"/>
              </a:lnSpc>
              <a:spcBef>
                <a:spcPts val="0"/>
              </a:spcBef>
              <a:spcAft>
                <a:spcPts val="0"/>
              </a:spcAft>
              <a:buSzPts val="1800"/>
              <a:buChar char="○"/>
            </a:pPr>
            <a:r>
              <a:rPr lang="en-US" b="1"/>
              <a:t>Instruction Generation</a:t>
            </a:r>
            <a:r>
              <a:rPr lang="en-US"/>
              <a:t>: Generate instructions for single and multi-tool scenarios</a:t>
            </a:r>
            <a:endParaRPr/>
          </a:p>
          <a:p>
            <a:pPr marL="914400" lvl="1" indent="-342900" algn="l" rtl="0">
              <a:lnSpc>
                <a:spcPct val="90000"/>
              </a:lnSpc>
              <a:spcBef>
                <a:spcPts val="0"/>
              </a:spcBef>
              <a:spcAft>
                <a:spcPts val="0"/>
              </a:spcAft>
              <a:buSzPts val="1800"/>
              <a:buChar char="○"/>
            </a:pPr>
            <a:r>
              <a:rPr lang="en-US" b="1"/>
              <a:t>Solution Path Annotation</a:t>
            </a:r>
            <a:r>
              <a:rPr lang="en-US"/>
              <a:t>: Use DFSDT to find the correct sequence of APIs to accomplish the task</a:t>
            </a:r>
            <a:endParaRPr/>
          </a:p>
        </p:txBody>
      </p:sp>
      <p:sp>
        <p:nvSpPr>
          <p:cNvPr id="586" name="Google Shape;586;p67"/>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ToolBench</a:t>
            </a:r>
            <a:endParaRPr/>
          </a:p>
        </p:txBody>
      </p:sp>
      <p:sp>
        <p:nvSpPr>
          <p:cNvPr id="587" name="Google Shape;587;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588" name="Google Shape;588;p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589" name="Google Shape;589;p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68"/>
          <p:cNvSpPr txBox="1">
            <a:spLocks noGrp="1"/>
          </p:cNvSpPr>
          <p:nvPr>
            <p:ph type="body" idx="1"/>
          </p:nvPr>
        </p:nvSpPr>
        <p:spPr>
          <a:xfrm>
            <a:off x="838200" y="1260625"/>
            <a:ext cx="43332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Started with 53k APIs from 10k tools in 49 categories</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Filtered functional APIs</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Kept 16k APIs from 3.4k tools</a:t>
            </a:r>
            <a:endParaRPr/>
          </a:p>
          <a:p>
            <a:pPr marL="0" lvl="0" indent="0" algn="l" rtl="0">
              <a:lnSpc>
                <a:spcPct val="90000"/>
              </a:lnSpc>
              <a:spcBef>
                <a:spcPts val="0"/>
              </a:spcBef>
              <a:spcAft>
                <a:spcPts val="0"/>
              </a:spcAft>
              <a:buNone/>
            </a:pPr>
            <a:endParaRPr/>
          </a:p>
        </p:txBody>
      </p:sp>
      <p:sp>
        <p:nvSpPr>
          <p:cNvPr id="595" name="Google Shape;595;p68"/>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API Collection</a:t>
            </a:r>
            <a:endParaRPr/>
          </a:p>
        </p:txBody>
      </p:sp>
      <p:sp>
        <p:nvSpPr>
          <p:cNvPr id="596" name="Google Shape;596;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597" name="Google Shape;597;p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598" name="Google Shape;598;p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pic>
        <p:nvPicPr>
          <p:cNvPr id="599" name="Google Shape;599;p68"/>
          <p:cNvPicPr preferRelativeResize="0"/>
          <p:nvPr/>
        </p:nvPicPr>
        <p:blipFill>
          <a:blip r:embed="rId3">
            <a:alphaModFix/>
          </a:blip>
          <a:stretch>
            <a:fillRect/>
          </a:stretch>
        </p:blipFill>
        <p:spPr>
          <a:xfrm>
            <a:off x="5227559" y="1136163"/>
            <a:ext cx="6659640" cy="53177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69"/>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Core idea:</a:t>
            </a:r>
            <a:endParaRPr/>
          </a:p>
          <a:p>
            <a:pPr marL="914400" lvl="1" indent="-342900" algn="l" rtl="0">
              <a:lnSpc>
                <a:spcPct val="90000"/>
              </a:lnSpc>
              <a:spcBef>
                <a:spcPts val="0"/>
              </a:spcBef>
              <a:spcAft>
                <a:spcPts val="0"/>
              </a:spcAft>
              <a:buSzPts val="1800"/>
              <a:buChar char="○"/>
            </a:pPr>
            <a:r>
              <a:rPr lang="en-US"/>
              <a:t>Select a subset of APIs</a:t>
            </a:r>
            <a:endParaRPr/>
          </a:p>
          <a:p>
            <a:pPr marL="914400" lvl="1" indent="-342900" algn="l" rtl="0">
              <a:lnSpc>
                <a:spcPct val="90000"/>
              </a:lnSpc>
              <a:spcBef>
                <a:spcPts val="0"/>
              </a:spcBef>
              <a:spcAft>
                <a:spcPts val="0"/>
              </a:spcAft>
              <a:buSzPts val="1800"/>
              <a:buChar char="○"/>
            </a:pPr>
            <a:r>
              <a:rPr lang="en-US"/>
              <a:t>Prompt ChatGPT to generate </a:t>
            </a:r>
            <a:r>
              <a:rPr lang="en-US" b="1"/>
              <a:t>possible instructions</a:t>
            </a:r>
            <a:r>
              <a:rPr lang="en-US"/>
              <a:t> and </a:t>
            </a:r>
            <a:r>
              <a:rPr lang="en-US" b="1"/>
              <a:t>relevant APIs</a:t>
            </a:r>
            <a:endParaRPr b="1"/>
          </a:p>
          <a:p>
            <a:pPr marL="0" lvl="0" indent="0" algn="l" rtl="0">
              <a:lnSpc>
                <a:spcPct val="90000"/>
              </a:lnSpc>
              <a:spcBef>
                <a:spcPts val="0"/>
              </a:spcBef>
              <a:spcAft>
                <a:spcPts val="0"/>
              </a:spcAft>
              <a:buNone/>
            </a:pPr>
            <a:endParaRPr u="sng"/>
          </a:p>
          <a:p>
            <a:pPr marL="457200" lvl="0" indent="-342900" algn="l" rtl="0">
              <a:lnSpc>
                <a:spcPct val="90000"/>
              </a:lnSpc>
              <a:spcBef>
                <a:spcPts val="0"/>
              </a:spcBef>
              <a:spcAft>
                <a:spcPts val="0"/>
              </a:spcAft>
              <a:buSzPts val="1800"/>
              <a:buChar char="●"/>
            </a:pPr>
            <a:r>
              <a:rPr lang="en-US"/>
              <a:t>Prompt includes:</a:t>
            </a:r>
            <a:endParaRPr/>
          </a:p>
          <a:p>
            <a:pPr marL="914400" lvl="1" indent="-342900" algn="l" rtl="0">
              <a:lnSpc>
                <a:spcPct val="90000"/>
              </a:lnSpc>
              <a:spcBef>
                <a:spcPts val="0"/>
              </a:spcBef>
              <a:spcAft>
                <a:spcPts val="0"/>
              </a:spcAft>
              <a:buSzPts val="1800"/>
              <a:buChar char="○"/>
            </a:pPr>
            <a:r>
              <a:rPr lang="en-US" b="1"/>
              <a:t>General description</a:t>
            </a:r>
            <a:r>
              <a:rPr lang="en-US"/>
              <a:t> of the instruction generation task</a:t>
            </a:r>
            <a:endParaRPr/>
          </a:p>
          <a:p>
            <a:pPr marL="914400" lvl="1" indent="-342900" algn="l" rtl="0">
              <a:lnSpc>
                <a:spcPct val="90000"/>
              </a:lnSpc>
              <a:spcBef>
                <a:spcPts val="0"/>
              </a:spcBef>
              <a:spcAft>
                <a:spcPts val="0"/>
              </a:spcAft>
              <a:buSzPts val="1800"/>
              <a:buChar char="○"/>
            </a:pPr>
            <a:r>
              <a:rPr lang="en-US" b="1"/>
              <a:t>Documentation</a:t>
            </a:r>
            <a:r>
              <a:rPr lang="en-US"/>
              <a:t> for each of the selected APIs</a:t>
            </a:r>
            <a:endParaRPr/>
          </a:p>
          <a:p>
            <a:pPr marL="914400" lvl="1" indent="-342900" algn="l" rtl="0">
              <a:lnSpc>
                <a:spcPct val="90000"/>
              </a:lnSpc>
              <a:spcBef>
                <a:spcPts val="0"/>
              </a:spcBef>
              <a:spcAft>
                <a:spcPts val="0"/>
              </a:spcAft>
              <a:buSzPts val="1800"/>
              <a:buChar char="○"/>
            </a:pPr>
            <a:r>
              <a:rPr lang="en-US"/>
              <a:t>Three in-context </a:t>
            </a:r>
            <a:r>
              <a:rPr lang="en-US" b="1"/>
              <a:t>seed examples</a:t>
            </a:r>
            <a:r>
              <a:rPr lang="en-US"/>
              <a:t> written by human experts</a:t>
            </a:r>
            <a:endParaRPr/>
          </a:p>
        </p:txBody>
      </p:sp>
      <p:sp>
        <p:nvSpPr>
          <p:cNvPr id="605" name="Google Shape;605;p69"/>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Instruction Generation - Overview</a:t>
            </a:r>
            <a:endParaRPr/>
          </a:p>
        </p:txBody>
      </p:sp>
      <p:sp>
        <p:nvSpPr>
          <p:cNvPr id="606" name="Google Shape;606;p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607" name="Google Shape;607;p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608" name="Google Shape;608;p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70"/>
          <p:cNvSpPr txBox="1">
            <a:spLocks noGrp="1"/>
          </p:cNvSpPr>
          <p:nvPr>
            <p:ph type="body" idx="1"/>
          </p:nvPr>
        </p:nvSpPr>
        <p:spPr>
          <a:xfrm>
            <a:off x="533400" y="1032025"/>
            <a:ext cx="58233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Generating instructions for different scenarios:</a:t>
            </a:r>
            <a:endParaRPr/>
          </a:p>
          <a:p>
            <a:pPr marL="914400" lvl="1" indent="-342900" algn="l" rtl="0">
              <a:lnSpc>
                <a:spcPct val="90000"/>
              </a:lnSpc>
              <a:spcBef>
                <a:spcPts val="0"/>
              </a:spcBef>
              <a:spcAft>
                <a:spcPts val="0"/>
              </a:spcAft>
              <a:buSzPts val="1800"/>
              <a:buChar char="○"/>
            </a:pPr>
            <a:r>
              <a:rPr lang="en-US"/>
              <a:t>single-tool: generate APIs for one tool</a:t>
            </a:r>
            <a:endParaRPr/>
          </a:p>
          <a:p>
            <a:pPr marL="914400" lvl="1" indent="-342900" algn="l" rtl="0">
              <a:lnSpc>
                <a:spcPct val="90000"/>
              </a:lnSpc>
              <a:spcBef>
                <a:spcPts val="0"/>
              </a:spcBef>
              <a:spcAft>
                <a:spcPts val="0"/>
              </a:spcAft>
              <a:buSzPts val="1800"/>
              <a:buChar char="○"/>
            </a:pPr>
            <a:r>
              <a:rPr lang="en-US"/>
              <a:t>multi-tool: </a:t>
            </a:r>
            <a:endParaRPr/>
          </a:p>
          <a:p>
            <a:pPr marL="1371600" lvl="2" indent="-342900" algn="l" rtl="0">
              <a:lnSpc>
                <a:spcPct val="90000"/>
              </a:lnSpc>
              <a:spcBef>
                <a:spcPts val="0"/>
              </a:spcBef>
              <a:spcAft>
                <a:spcPts val="0"/>
              </a:spcAft>
              <a:buSzPts val="1800"/>
              <a:buChar char="■"/>
            </a:pPr>
            <a:r>
              <a:rPr lang="en-US"/>
              <a:t>randomly select 2-5 tools from same category/collection</a:t>
            </a:r>
            <a:endParaRPr/>
          </a:p>
          <a:p>
            <a:pPr marL="1371600" lvl="2" indent="-342900" algn="l" rtl="0">
              <a:spcBef>
                <a:spcPts val="0"/>
              </a:spcBef>
              <a:spcAft>
                <a:spcPts val="0"/>
              </a:spcAft>
              <a:buSzPts val="1800"/>
              <a:buChar char="■"/>
            </a:pPr>
            <a:r>
              <a:rPr lang="en-US"/>
              <a:t>sample up to 3 APIs from each tool</a:t>
            </a:r>
            <a:endParaRPr/>
          </a:p>
          <a:p>
            <a:pPr marL="0" lvl="0" indent="0" algn="l" rtl="0">
              <a:spcBef>
                <a:spcPts val="0"/>
              </a:spcBef>
              <a:spcAft>
                <a:spcPts val="0"/>
              </a:spcAft>
              <a:buNone/>
            </a:pPr>
            <a:endParaRPr/>
          </a:p>
          <a:p>
            <a:pPr marL="457200" lvl="0" indent="-342900" algn="l" rtl="0">
              <a:lnSpc>
                <a:spcPct val="90000"/>
              </a:lnSpc>
              <a:spcBef>
                <a:spcPts val="0"/>
              </a:spcBef>
              <a:spcAft>
                <a:spcPts val="0"/>
              </a:spcAft>
              <a:buSzPts val="1800"/>
              <a:buChar char="●"/>
            </a:pPr>
            <a:r>
              <a:rPr lang="en-US"/>
              <a:t>Filter out the hallucinated APIs</a:t>
            </a:r>
            <a:endParaRPr/>
          </a:p>
          <a:p>
            <a:pPr marL="914400" lvl="1" indent="-342900" algn="l" rtl="0">
              <a:lnSpc>
                <a:spcPct val="90000"/>
              </a:lnSpc>
              <a:spcBef>
                <a:spcPts val="0"/>
              </a:spcBef>
              <a:spcAft>
                <a:spcPts val="0"/>
              </a:spcAft>
              <a:buSzPts val="1800"/>
              <a:buChar char="○"/>
            </a:pPr>
            <a:r>
              <a:rPr lang="en-US"/>
              <a:t>87k single-tool APIs</a:t>
            </a:r>
            <a:endParaRPr/>
          </a:p>
          <a:p>
            <a:pPr marL="914400" lvl="1" indent="-342900" algn="l" rtl="0">
              <a:lnSpc>
                <a:spcPct val="90000"/>
              </a:lnSpc>
              <a:spcBef>
                <a:spcPts val="0"/>
              </a:spcBef>
              <a:spcAft>
                <a:spcPts val="0"/>
              </a:spcAft>
              <a:buSzPts val="1800"/>
              <a:buChar char="○"/>
            </a:pPr>
            <a:r>
              <a:rPr lang="en-US"/>
              <a:t>84k multi-tool same category APIs</a:t>
            </a:r>
            <a:endParaRPr/>
          </a:p>
          <a:p>
            <a:pPr marL="914400" lvl="1" indent="-342900" algn="l" rtl="0">
              <a:lnSpc>
                <a:spcPct val="90000"/>
              </a:lnSpc>
              <a:spcBef>
                <a:spcPts val="0"/>
              </a:spcBef>
              <a:spcAft>
                <a:spcPts val="0"/>
              </a:spcAft>
              <a:buSzPts val="1800"/>
              <a:buChar char="○"/>
            </a:pPr>
            <a:r>
              <a:rPr lang="en-US"/>
              <a:t>25k multi-tool same collection APIs</a:t>
            </a:r>
            <a:endParaRPr/>
          </a:p>
        </p:txBody>
      </p:sp>
      <p:sp>
        <p:nvSpPr>
          <p:cNvPr id="614" name="Google Shape;614;p70"/>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Instruction Generation - Diversity</a:t>
            </a:r>
            <a:endParaRPr/>
          </a:p>
        </p:txBody>
      </p:sp>
      <p:sp>
        <p:nvSpPr>
          <p:cNvPr id="615" name="Google Shape;615;p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616" name="Google Shape;616;p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617" name="Google Shape;617;p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pic>
        <p:nvPicPr>
          <p:cNvPr id="618" name="Google Shape;618;p70"/>
          <p:cNvPicPr preferRelativeResize="0"/>
          <p:nvPr/>
        </p:nvPicPr>
        <p:blipFill>
          <a:blip r:embed="rId3">
            <a:alphaModFix/>
          </a:blip>
          <a:stretch>
            <a:fillRect/>
          </a:stretch>
        </p:blipFill>
        <p:spPr>
          <a:xfrm>
            <a:off x="6361850" y="1191026"/>
            <a:ext cx="5068138" cy="501292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1"/>
          <p:cNvSpPr txBox="1">
            <a:spLocks noGrp="1"/>
          </p:cNvSpPr>
          <p:nvPr>
            <p:ph type="body" idx="1"/>
          </p:nvPr>
        </p:nvSpPr>
        <p:spPr>
          <a:xfrm>
            <a:off x="838200" y="1260625"/>
            <a:ext cx="51039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Prompt ChatGPT to find a valid action sequence for each instruction in a multi-round conversation</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At each round model generates </a:t>
            </a:r>
            <a:r>
              <a:rPr lang="en-US" b="1"/>
              <a:t>action</a:t>
            </a:r>
            <a:r>
              <a:rPr lang="en-US"/>
              <a:t> and </a:t>
            </a:r>
            <a:r>
              <a:rPr lang="en-US" b="1"/>
              <a:t>thought</a:t>
            </a:r>
            <a:r>
              <a:rPr lang="en-US"/>
              <a:t> based on </a:t>
            </a:r>
            <a:r>
              <a:rPr lang="en-US" i="1"/>
              <a:t>previous actions</a:t>
            </a:r>
            <a:r>
              <a:rPr lang="en-US"/>
              <a:t> and </a:t>
            </a:r>
            <a:r>
              <a:rPr lang="en-US" i="1"/>
              <a:t>real API responses</a:t>
            </a:r>
            <a:endParaRPr/>
          </a:p>
        </p:txBody>
      </p:sp>
      <p:sp>
        <p:nvSpPr>
          <p:cNvPr id="624" name="Google Shape;624;p71"/>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Solution Path Annotation</a:t>
            </a:r>
            <a:endParaRPr/>
          </a:p>
        </p:txBody>
      </p:sp>
      <p:sp>
        <p:nvSpPr>
          <p:cNvPr id="625" name="Google Shape;625;p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626" name="Google Shape;626;p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627" name="Google Shape;627;p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pic>
        <p:nvPicPr>
          <p:cNvPr id="628" name="Google Shape;628;p71"/>
          <p:cNvPicPr preferRelativeResize="0"/>
          <p:nvPr/>
        </p:nvPicPr>
        <p:blipFill>
          <a:blip r:embed="rId3">
            <a:alphaModFix/>
          </a:blip>
          <a:stretch>
            <a:fillRect/>
          </a:stretch>
        </p:blipFill>
        <p:spPr>
          <a:xfrm>
            <a:off x="6555275" y="1326225"/>
            <a:ext cx="4701099" cy="474254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2"/>
          <p:cNvSpPr txBox="1">
            <a:spLocks noGrp="1"/>
          </p:cNvSpPr>
          <p:nvPr>
            <p:ph type="body" idx="1"/>
          </p:nvPr>
        </p:nvSpPr>
        <p:spPr>
          <a:xfrm>
            <a:off x="838200" y="1260625"/>
            <a:ext cx="59520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b="1"/>
              <a:t>Function call</a:t>
            </a:r>
            <a:r>
              <a:rPr lang="en-US"/>
              <a:t> feature of ChatGPT:</a:t>
            </a:r>
            <a:endParaRPr/>
          </a:p>
          <a:p>
            <a:pPr marL="914400" lvl="1" indent="-342900" algn="l" rtl="0">
              <a:lnSpc>
                <a:spcPct val="90000"/>
              </a:lnSpc>
              <a:spcBef>
                <a:spcPts val="0"/>
              </a:spcBef>
              <a:spcAft>
                <a:spcPts val="0"/>
              </a:spcAft>
              <a:buSzPts val="1800"/>
              <a:buChar char="○"/>
            </a:pPr>
            <a:r>
              <a:rPr lang="en-US"/>
              <a:t>Each API as a function</a:t>
            </a:r>
            <a:endParaRPr/>
          </a:p>
          <a:p>
            <a:pPr marL="914400" lvl="1" indent="-342900" algn="l" rtl="0">
              <a:lnSpc>
                <a:spcPct val="90000"/>
              </a:lnSpc>
              <a:spcBef>
                <a:spcPts val="0"/>
              </a:spcBef>
              <a:spcAft>
                <a:spcPts val="0"/>
              </a:spcAft>
              <a:buSzPts val="1800"/>
              <a:buChar char="○"/>
            </a:pPr>
            <a:r>
              <a:rPr lang="en-US"/>
              <a:t>Add special functions:</a:t>
            </a:r>
            <a:endParaRPr/>
          </a:p>
          <a:p>
            <a:pPr marL="1371600" lvl="2" indent="-342900" algn="l" rtl="0">
              <a:lnSpc>
                <a:spcPct val="90000"/>
              </a:lnSpc>
              <a:spcBef>
                <a:spcPts val="0"/>
              </a:spcBef>
              <a:spcAft>
                <a:spcPts val="0"/>
              </a:spcAft>
              <a:buSzPts val="1800"/>
              <a:buChar char="■"/>
            </a:pPr>
            <a:r>
              <a:rPr lang="en-US"/>
              <a:t>“Finish by Giving Up”</a:t>
            </a:r>
            <a:endParaRPr/>
          </a:p>
          <a:p>
            <a:pPr marL="1371600" lvl="2" indent="-342900" algn="l" rtl="0">
              <a:lnSpc>
                <a:spcPct val="90000"/>
              </a:lnSpc>
              <a:spcBef>
                <a:spcPts val="0"/>
              </a:spcBef>
              <a:spcAft>
                <a:spcPts val="0"/>
              </a:spcAft>
              <a:buSzPts val="1800"/>
              <a:buChar char="■"/>
            </a:pPr>
            <a:r>
              <a:rPr lang="en-US"/>
              <a:t>“Finish with Final Answer”</a:t>
            </a:r>
            <a:endParaRPr/>
          </a:p>
          <a:p>
            <a:pPr marL="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DFS-based Decision Tree:</a:t>
            </a:r>
            <a:endParaRPr/>
          </a:p>
          <a:p>
            <a:pPr marL="914400" lvl="1" indent="-342900" algn="l" rtl="0">
              <a:lnSpc>
                <a:spcPct val="90000"/>
              </a:lnSpc>
              <a:spcBef>
                <a:spcPts val="0"/>
              </a:spcBef>
              <a:spcAft>
                <a:spcPts val="0"/>
              </a:spcAft>
              <a:buSzPts val="1800"/>
              <a:buChar char="○"/>
            </a:pPr>
            <a:r>
              <a:rPr lang="en-US"/>
              <a:t>Access different reasoning paths</a:t>
            </a:r>
            <a:endParaRPr/>
          </a:p>
          <a:p>
            <a:pPr marL="914400" lvl="1" indent="-342900" algn="l" rtl="0">
              <a:lnSpc>
                <a:spcPct val="90000"/>
              </a:lnSpc>
              <a:spcBef>
                <a:spcPts val="0"/>
              </a:spcBef>
              <a:spcAft>
                <a:spcPts val="0"/>
              </a:spcAft>
              <a:buSzPts val="1800"/>
              <a:buChar char="○"/>
            </a:pPr>
            <a:r>
              <a:rPr lang="en-US"/>
              <a:t>At each step either:</a:t>
            </a:r>
            <a:endParaRPr/>
          </a:p>
          <a:p>
            <a:pPr marL="1371600" lvl="2" indent="-342900" algn="l" rtl="0">
              <a:lnSpc>
                <a:spcPct val="90000"/>
              </a:lnSpc>
              <a:spcBef>
                <a:spcPts val="0"/>
              </a:spcBef>
              <a:spcAft>
                <a:spcPts val="0"/>
              </a:spcAft>
              <a:buSzPts val="1800"/>
              <a:buChar char="■"/>
            </a:pPr>
            <a:r>
              <a:rPr lang="en-US"/>
              <a:t>proceed along a promising path</a:t>
            </a:r>
            <a:endParaRPr/>
          </a:p>
          <a:p>
            <a:pPr marL="1371600" lvl="2" indent="-342900" algn="l" rtl="0">
              <a:lnSpc>
                <a:spcPct val="90000"/>
              </a:lnSpc>
              <a:spcBef>
                <a:spcPts val="0"/>
              </a:spcBef>
              <a:spcAft>
                <a:spcPts val="0"/>
              </a:spcAft>
              <a:buSzPts val="1800"/>
              <a:buChar char="■"/>
            </a:pPr>
            <a:r>
              <a:rPr lang="en-US"/>
              <a:t>abandon an existing node expansion</a:t>
            </a:r>
            <a:endParaRPr/>
          </a:p>
        </p:txBody>
      </p:sp>
      <p:sp>
        <p:nvSpPr>
          <p:cNvPr id="634" name="Google Shape;634;p72"/>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Solution Path Annotation</a:t>
            </a:r>
            <a:endParaRPr/>
          </a:p>
        </p:txBody>
      </p:sp>
      <p:sp>
        <p:nvSpPr>
          <p:cNvPr id="635" name="Google Shape;635;p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636" name="Google Shape;636;p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637" name="Google Shape;637;p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pic>
        <p:nvPicPr>
          <p:cNvPr id="638" name="Google Shape;638;p72"/>
          <p:cNvPicPr preferRelativeResize="0"/>
          <p:nvPr/>
        </p:nvPicPr>
        <p:blipFill>
          <a:blip r:embed="rId3">
            <a:alphaModFix/>
          </a:blip>
          <a:stretch>
            <a:fillRect/>
          </a:stretch>
        </p:blipFill>
        <p:spPr>
          <a:xfrm>
            <a:off x="6848526" y="1641375"/>
            <a:ext cx="4505274" cy="3821051"/>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3"/>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Infeasible to annotate a fixed ground-truth solution path for each test instruction:</a:t>
            </a:r>
            <a:endParaRPr/>
          </a:p>
          <a:p>
            <a:pPr marL="914400" lvl="1" indent="-342900" algn="l" rtl="0">
              <a:lnSpc>
                <a:spcPct val="90000"/>
              </a:lnSpc>
              <a:spcBef>
                <a:spcPts val="0"/>
              </a:spcBef>
              <a:spcAft>
                <a:spcPts val="0"/>
              </a:spcAft>
              <a:buSzPts val="1800"/>
              <a:buChar char="○"/>
            </a:pPr>
            <a:r>
              <a:rPr lang="en-US"/>
              <a:t>Temporal variability on RapidAPI</a:t>
            </a:r>
            <a:endParaRPr/>
          </a:p>
          <a:p>
            <a:pPr marL="914400" lvl="1" indent="-342900" algn="l" rtl="0">
              <a:lnSpc>
                <a:spcPct val="90000"/>
              </a:lnSpc>
              <a:spcBef>
                <a:spcPts val="0"/>
              </a:spcBef>
              <a:spcAft>
                <a:spcPts val="0"/>
              </a:spcAft>
              <a:buSzPts val="1800"/>
              <a:buChar char="○"/>
            </a:pPr>
            <a:r>
              <a:rPr lang="en-US"/>
              <a:t>Infinite potential solution paths for an instruction</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Evaluation metrics in </a:t>
            </a:r>
            <a:r>
              <a:rPr lang="en-US" b="1"/>
              <a:t>ToolEval</a:t>
            </a:r>
            <a:r>
              <a:rPr lang="en-US"/>
              <a:t>:</a:t>
            </a:r>
            <a:endParaRPr/>
          </a:p>
          <a:p>
            <a:pPr marL="914400" lvl="1" indent="-342900" algn="l" rtl="0">
              <a:spcBef>
                <a:spcPts val="0"/>
              </a:spcBef>
              <a:spcAft>
                <a:spcPts val="0"/>
              </a:spcAft>
              <a:buSzPts val="1800"/>
              <a:buChar char="○"/>
            </a:pPr>
            <a:r>
              <a:rPr lang="en-US" b="1"/>
              <a:t>Pass Rate</a:t>
            </a:r>
            <a:r>
              <a:rPr lang="en-US"/>
              <a:t>: Executability of instructions for an LLM within limited budgets</a:t>
            </a:r>
            <a:endParaRPr/>
          </a:p>
          <a:p>
            <a:pPr marL="1371600" lvl="2" indent="-342900" algn="l" rtl="0">
              <a:spcBef>
                <a:spcPts val="0"/>
              </a:spcBef>
              <a:spcAft>
                <a:spcPts val="0"/>
              </a:spcAft>
              <a:buSzPts val="1800"/>
              <a:buChar char="■"/>
            </a:pPr>
            <a:r>
              <a:rPr lang="en-US"/>
              <a:t>87.1% agreement with human eval</a:t>
            </a:r>
            <a:endParaRPr/>
          </a:p>
          <a:p>
            <a:pPr marL="914400" lvl="1" indent="-342900" algn="l" rtl="0">
              <a:lnSpc>
                <a:spcPct val="90000"/>
              </a:lnSpc>
              <a:spcBef>
                <a:spcPts val="0"/>
              </a:spcBef>
              <a:spcAft>
                <a:spcPts val="0"/>
              </a:spcAft>
              <a:buSzPts val="1800"/>
              <a:buChar char="○"/>
            </a:pPr>
            <a:r>
              <a:rPr lang="en-US" b="1"/>
              <a:t>Win Rate</a:t>
            </a:r>
            <a:r>
              <a:rPr lang="en-US"/>
              <a:t>: Comparison of the quality and usefulness of two solution paths</a:t>
            </a:r>
            <a:endParaRPr/>
          </a:p>
          <a:p>
            <a:pPr marL="1371600" lvl="2" indent="-342900" algn="l" rtl="0">
              <a:lnSpc>
                <a:spcPct val="90000"/>
              </a:lnSpc>
              <a:spcBef>
                <a:spcPts val="0"/>
              </a:spcBef>
              <a:spcAft>
                <a:spcPts val="0"/>
              </a:spcAft>
              <a:buSzPts val="1800"/>
              <a:buChar char="■"/>
            </a:pPr>
            <a:r>
              <a:rPr lang="en-US"/>
              <a:t>Ask ChatGPT’s preference</a:t>
            </a:r>
            <a:endParaRPr/>
          </a:p>
          <a:p>
            <a:pPr marL="1371600" lvl="2" indent="-342900" algn="l" rtl="0">
              <a:lnSpc>
                <a:spcPct val="90000"/>
              </a:lnSpc>
              <a:spcBef>
                <a:spcPts val="0"/>
              </a:spcBef>
              <a:spcAft>
                <a:spcPts val="0"/>
              </a:spcAft>
              <a:buSzPts val="1800"/>
              <a:buChar char="■"/>
            </a:pPr>
            <a:r>
              <a:rPr lang="en-US"/>
              <a:t>Pre-defined criteria through prompting</a:t>
            </a:r>
            <a:endParaRPr/>
          </a:p>
          <a:p>
            <a:pPr marL="1371600" lvl="2" indent="-342900" algn="l" rtl="0">
              <a:lnSpc>
                <a:spcPct val="90000"/>
              </a:lnSpc>
              <a:spcBef>
                <a:spcPts val="0"/>
              </a:spcBef>
              <a:spcAft>
                <a:spcPts val="0"/>
              </a:spcAft>
              <a:buSzPts val="1800"/>
              <a:buChar char="■"/>
            </a:pPr>
            <a:r>
              <a:rPr lang="en-US"/>
              <a:t>Average of multiple evaluations</a:t>
            </a:r>
            <a:endParaRPr/>
          </a:p>
          <a:p>
            <a:pPr marL="1371600" lvl="2" indent="-342900" algn="l" rtl="0">
              <a:spcBef>
                <a:spcPts val="0"/>
              </a:spcBef>
              <a:spcAft>
                <a:spcPts val="0"/>
              </a:spcAft>
              <a:buSzPts val="1800"/>
              <a:buChar char="■"/>
            </a:pPr>
            <a:r>
              <a:rPr lang="en-US"/>
              <a:t>80.3% agreement with human eval</a:t>
            </a:r>
            <a:endParaRPr/>
          </a:p>
          <a:p>
            <a:pPr marL="0" lvl="0" indent="0" algn="l" rtl="0">
              <a:lnSpc>
                <a:spcPct val="90000"/>
              </a:lnSpc>
              <a:spcBef>
                <a:spcPts val="0"/>
              </a:spcBef>
              <a:spcAft>
                <a:spcPts val="0"/>
              </a:spcAft>
              <a:buNone/>
            </a:pPr>
            <a:endParaRPr/>
          </a:p>
        </p:txBody>
      </p:sp>
      <p:sp>
        <p:nvSpPr>
          <p:cNvPr id="644" name="Google Shape;644;p73"/>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ToolEval</a:t>
            </a:r>
            <a:endParaRPr/>
          </a:p>
        </p:txBody>
      </p:sp>
      <p:sp>
        <p:nvSpPr>
          <p:cNvPr id="645" name="Google Shape;645;p7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646" name="Google Shape;646;p7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647" name="Google Shape;647;p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74"/>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The API retriever aims to retrieve relevant APIs to an instruction</a:t>
            </a:r>
            <a:endParaRPr/>
          </a:p>
          <a:p>
            <a:pPr marL="914400" lvl="1" indent="-342900" algn="l" rtl="0">
              <a:lnSpc>
                <a:spcPct val="90000"/>
              </a:lnSpc>
              <a:spcBef>
                <a:spcPts val="0"/>
              </a:spcBef>
              <a:spcAft>
                <a:spcPts val="0"/>
              </a:spcAft>
              <a:buSzPts val="1800"/>
              <a:buChar char="○"/>
            </a:pPr>
            <a:r>
              <a:rPr lang="en-US"/>
              <a:t>Calculates embedding similarities between instructions and API doc</a:t>
            </a:r>
            <a:endParaRPr/>
          </a:p>
          <a:p>
            <a:pPr marL="914400" lvl="1" indent="-342900" algn="l" rtl="0">
              <a:lnSpc>
                <a:spcPct val="90000"/>
              </a:lnSpc>
              <a:spcBef>
                <a:spcPts val="0"/>
              </a:spcBef>
              <a:spcAft>
                <a:spcPts val="0"/>
              </a:spcAft>
              <a:buSzPts val="1800"/>
              <a:buChar char="○"/>
            </a:pPr>
            <a:r>
              <a:rPr lang="en-US"/>
              <a:t>Embeddings come from a trained BERT-BASE model</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Comparisons with </a:t>
            </a:r>
            <a:r>
              <a:rPr lang="en-US" i="1"/>
              <a:t>BM25</a:t>
            </a:r>
            <a:r>
              <a:rPr lang="en-US"/>
              <a:t> and </a:t>
            </a:r>
            <a:r>
              <a:rPr lang="en-US" i="1"/>
              <a:t>OpenAI’s ada-002</a:t>
            </a:r>
            <a:endParaRPr/>
          </a:p>
        </p:txBody>
      </p:sp>
      <p:sp>
        <p:nvSpPr>
          <p:cNvPr id="653" name="Google Shape;653;p74"/>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Efficacy of API Retriever</a:t>
            </a:r>
            <a:endParaRPr/>
          </a:p>
        </p:txBody>
      </p:sp>
      <p:sp>
        <p:nvSpPr>
          <p:cNvPr id="654" name="Google Shape;654;p7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655" name="Google Shape;655;p7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656" name="Google Shape;656;p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pic>
        <p:nvPicPr>
          <p:cNvPr id="657" name="Google Shape;657;p74"/>
          <p:cNvPicPr preferRelativeResize="0"/>
          <p:nvPr/>
        </p:nvPicPr>
        <p:blipFill>
          <a:blip r:embed="rId3">
            <a:alphaModFix/>
          </a:blip>
          <a:stretch>
            <a:fillRect/>
          </a:stretch>
        </p:blipFill>
        <p:spPr>
          <a:xfrm>
            <a:off x="1565713" y="3395123"/>
            <a:ext cx="9517774" cy="27172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75"/>
          <p:cNvSpPr txBox="1">
            <a:spLocks noGrp="1"/>
          </p:cNvSpPr>
          <p:nvPr>
            <p:ph type="body" idx="1"/>
          </p:nvPr>
        </p:nvSpPr>
        <p:spPr>
          <a:xfrm>
            <a:off x="838200" y="1260629"/>
            <a:ext cx="10515600" cy="49164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They compare DFSDT and ReACT using the </a:t>
            </a:r>
            <a:r>
              <a:rPr lang="en-US" b="1"/>
              <a:t>pass rate</a:t>
            </a:r>
            <a:r>
              <a:rPr lang="en-US"/>
              <a:t> metric</a:t>
            </a:r>
            <a:endParaRPr/>
          </a:p>
          <a:p>
            <a:pPr marL="457200" lvl="0" indent="-342900" algn="l" rtl="0">
              <a:lnSpc>
                <a:spcPct val="90000"/>
              </a:lnSpc>
              <a:spcBef>
                <a:spcPts val="0"/>
              </a:spcBef>
              <a:spcAft>
                <a:spcPts val="0"/>
              </a:spcAft>
              <a:buSzPts val="1800"/>
              <a:buChar char="●"/>
            </a:pPr>
            <a:r>
              <a:rPr lang="en-US"/>
              <a:t>DFSDT consumes more OpenAI API calls ➤ “ReACT@N” baseline</a:t>
            </a:r>
            <a:endParaRPr/>
          </a:p>
          <a:p>
            <a:pPr marL="914400" lvl="1" indent="-342900" algn="l" rtl="0">
              <a:lnSpc>
                <a:spcPct val="90000"/>
              </a:lnSpc>
              <a:spcBef>
                <a:spcPts val="0"/>
              </a:spcBef>
              <a:spcAft>
                <a:spcPts val="0"/>
              </a:spcAft>
              <a:buSzPts val="1800"/>
              <a:buChar char="○"/>
            </a:pPr>
            <a:r>
              <a:rPr lang="en-US"/>
              <a:t>Conduct multiple times of ReACT until the total costs reach the same level of DFSDT</a:t>
            </a:r>
            <a:endParaRPr/>
          </a:p>
          <a:p>
            <a:pPr marL="914400" lvl="1" indent="-342900" algn="l" rtl="0">
              <a:lnSpc>
                <a:spcPct val="90000"/>
              </a:lnSpc>
              <a:spcBef>
                <a:spcPts val="0"/>
              </a:spcBef>
              <a:spcAft>
                <a:spcPts val="0"/>
              </a:spcAft>
              <a:buSzPts val="1800"/>
              <a:buChar char="○"/>
            </a:pPr>
            <a:r>
              <a:rPr lang="en-US"/>
              <a:t>Once a valid solution is found by ReACT@N, deem it a pass</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sp>
        <p:nvSpPr>
          <p:cNvPr id="663" name="Google Shape;663;p75"/>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Superiority of DFSDT over ReACT</a:t>
            </a:r>
            <a:endParaRPr/>
          </a:p>
        </p:txBody>
      </p:sp>
      <p:sp>
        <p:nvSpPr>
          <p:cNvPr id="664" name="Google Shape;664;p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665" name="Google Shape;665;p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666" name="Google Shape;666;p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a:p>
        </p:txBody>
      </p:sp>
      <p:pic>
        <p:nvPicPr>
          <p:cNvPr id="667" name="Google Shape;667;p75"/>
          <p:cNvPicPr preferRelativeResize="0"/>
          <p:nvPr/>
        </p:nvPicPr>
        <p:blipFill>
          <a:blip r:embed="rId3">
            <a:alphaModFix/>
          </a:blip>
          <a:stretch>
            <a:fillRect/>
          </a:stretch>
        </p:blipFill>
        <p:spPr>
          <a:xfrm>
            <a:off x="2636400" y="3560525"/>
            <a:ext cx="6919199" cy="202667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76"/>
          <p:cNvSpPr txBox="1">
            <a:spLocks noGrp="1"/>
          </p:cNvSpPr>
          <p:nvPr>
            <p:ph type="body" idx="1"/>
          </p:nvPr>
        </p:nvSpPr>
        <p:spPr>
          <a:xfrm>
            <a:off x="533400" y="1260625"/>
            <a:ext cx="11104500" cy="4916400"/>
          </a:xfrm>
          <a:prstGeom prst="rect">
            <a:avLst/>
          </a:prstGeom>
          <a:noFill/>
          <a:ln>
            <a:noFill/>
          </a:ln>
        </p:spPr>
        <p:txBody>
          <a:bodyPr spcFirstLastPara="1" wrap="square" lIns="91425" tIns="45700" rIns="91425" bIns="45700" anchor="ctr" anchorCtr="0">
            <a:normAutofit lnSpcReduction="20000"/>
          </a:bodyPr>
          <a:lstStyle/>
          <a:p>
            <a:pPr marL="457200" lvl="0" indent="-342900" algn="l" rtl="0">
              <a:lnSpc>
                <a:spcPct val="90000"/>
              </a:lnSpc>
              <a:spcBef>
                <a:spcPts val="0"/>
              </a:spcBef>
              <a:spcAft>
                <a:spcPts val="0"/>
              </a:spcAft>
              <a:buSzPts val="1800"/>
              <a:buChar char="●"/>
            </a:pPr>
            <a:r>
              <a:rPr lang="en-US"/>
              <a:t>Fine-tuned LLaMa-2 7B using instruction-solution pairs</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Increased input length from 4096 to 8192 using positional interpolation</a:t>
            </a:r>
            <a:endParaRPr/>
          </a:p>
          <a:p>
            <a:pPr marL="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Evaluation of generalizability in three levels:</a:t>
            </a:r>
            <a:endParaRPr/>
          </a:p>
          <a:p>
            <a:pPr marL="914400" lvl="1" indent="-342900" algn="l" rtl="0">
              <a:lnSpc>
                <a:spcPct val="90000"/>
              </a:lnSpc>
              <a:spcBef>
                <a:spcPts val="0"/>
              </a:spcBef>
              <a:spcAft>
                <a:spcPts val="0"/>
              </a:spcAft>
              <a:buSzPts val="1800"/>
              <a:buChar char="○"/>
            </a:pPr>
            <a:r>
              <a:rPr lang="en-US" b="1"/>
              <a:t>Unseen instructions</a:t>
            </a:r>
            <a:r>
              <a:rPr lang="en-US"/>
              <a:t> for the same tools</a:t>
            </a:r>
            <a:endParaRPr/>
          </a:p>
          <a:p>
            <a:pPr marL="914400" lvl="1" indent="-342900" algn="l" rtl="0">
              <a:lnSpc>
                <a:spcPct val="90000"/>
              </a:lnSpc>
              <a:spcBef>
                <a:spcPts val="0"/>
              </a:spcBef>
              <a:spcAft>
                <a:spcPts val="0"/>
              </a:spcAft>
              <a:buSzPts val="1800"/>
              <a:buChar char="○"/>
            </a:pPr>
            <a:r>
              <a:rPr lang="en-US" b="1"/>
              <a:t>Unseen tools</a:t>
            </a:r>
            <a:r>
              <a:rPr lang="en-US"/>
              <a:t> in the </a:t>
            </a:r>
            <a:r>
              <a:rPr lang="en-US" b="1"/>
              <a:t>same category</a:t>
            </a:r>
            <a:endParaRPr b="1"/>
          </a:p>
          <a:p>
            <a:pPr marL="914400" lvl="1" indent="-342900" algn="l" rtl="0">
              <a:lnSpc>
                <a:spcPct val="90000"/>
              </a:lnSpc>
              <a:spcBef>
                <a:spcPts val="0"/>
              </a:spcBef>
              <a:spcAft>
                <a:spcPts val="0"/>
              </a:spcAft>
              <a:buSzPts val="1800"/>
              <a:buChar char="○"/>
            </a:pPr>
            <a:r>
              <a:rPr lang="en-US" b="1"/>
              <a:t>Unseen tools</a:t>
            </a:r>
            <a:r>
              <a:rPr lang="en-US"/>
              <a:t> in </a:t>
            </a:r>
            <a:r>
              <a:rPr lang="en-US" b="1"/>
              <a:t>different category</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Experiments in three scenarios:</a:t>
            </a:r>
            <a:endParaRPr/>
          </a:p>
          <a:p>
            <a:pPr marL="914400" lvl="1" indent="-342900" algn="l" rtl="0">
              <a:lnSpc>
                <a:spcPct val="90000"/>
              </a:lnSpc>
              <a:spcBef>
                <a:spcPts val="0"/>
              </a:spcBef>
              <a:spcAft>
                <a:spcPts val="0"/>
              </a:spcAft>
              <a:buSzPts val="1800"/>
              <a:buChar char="○"/>
            </a:pPr>
            <a:r>
              <a:rPr lang="en-US" b="1"/>
              <a:t>Single-tool</a:t>
            </a:r>
            <a:r>
              <a:rPr lang="en-US"/>
              <a:t> instructions (all three levels)</a:t>
            </a:r>
            <a:endParaRPr/>
          </a:p>
          <a:p>
            <a:pPr marL="914400" lvl="1" indent="-342900" algn="l" rtl="0">
              <a:lnSpc>
                <a:spcPct val="90000"/>
              </a:lnSpc>
              <a:spcBef>
                <a:spcPts val="0"/>
              </a:spcBef>
              <a:spcAft>
                <a:spcPts val="0"/>
              </a:spcAft>
              <a:buSzPts val="1800"/>
              <a:buChar char="○"/>
            </a:pPr>
            <a:r>
              <a:rPr lang="en-US" b="1"/>
              <a:t>Intra-category</a:t>
            </a:r>
            <a:r>
              <a:rPr lang="en-US"/>
              <a:t> multi-tool (levels 1 and 3)</a:t>
            </a:r>
            <a:endParaRPr/>
          </a:p>
          <a:p>
            <a:pPr marL="914400" lvl="1" indent="-342900" algn="l" rtl="0">
              <a:lnSpc>
                <a:spcPct val="90000"/>
              </a:lnSpc>
              <a:spcBef>
                <a:spcPts val="0"/>
              </a:spcBef>
              <a:spcAft>
                <a:spcPts val="0"/>
              </a:spcAft>
              <a:buSzPts val="1800"/>
              <a:buChar char="○"/>
            </a:pPr>
            <a:r>
              <a:rPr lang="en-US" b="1"/>
              <a:t>Intra-collection</a:t>
            </a:r>
            <a:r>
              <a:rPr lang="en-US"/>
              <a:t> multi-tool (only level 3)</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b="1"/>
              <a:t>Vicuna</a:t>
            </a:r>
            <a:r>
              <a:rPr lang="en-US"/>
              <a:t>, </a:t>
            </a:r>
            <a:r>
              <a:rPr lang="en-US" b="1"/>
              <a:t>Alpaca</a:t>
            </a:r>
            <a:r>
              <a:rPr lang="en-US"/>
              <a:t>, </a:t>
            </a:r>
            <a:r>
              <a:rPr lang="en-US" b="1"/>
              <a:t>ChatGPT</a:t>
            </a:r>
            <a:r>
              <a:rPr lang="en-US"/>
              <a:t>, </a:t>
            </a:r>
            <a:r>
              <a:rPr lang="en-US" b="1"/>
              <a:t>Text-Davinci-003</a:t>
            </a:r>
            <a:r>
              <a:rPr lang="en-US"/>
              <a:t>, </a:t>
            </a:r>
            <a:r>
              <a:rPr lang="en-US" b="1"/>
              <a:t>GPT-4</a:t>
            </a:r>
            <a:r>
              <a:rPr lang="en-US"/>
              <a:t> and </a:t>
            </a:r>
            <a:r>
              <a:rPr lang="en-US" b="1"/>
              <a:t>Claude-2</a:t>
            </a:r>
            <a:r>
              <a:rPr lang="en-US"/>
              <a:t> as baselines.</a:t>
            </a:r>
            <a:endParaRPr/>
          </a:p>
          <a:p>
            <a:pPr marL="0" lvl="0" indent="0" algn="l" rtl="0">
              <a:lnSpc>
                <a:spcPct val="90000"/>
              </a:lnSpc>
              <a:spcBef>
                <a:spcPts val="0"/>
              </a:spcBef>
              <a:spcAft>
                <a:spcPts val="0"/>
              </a:spcAft>
              <a:buNone/>
            </a:pPr>
            <a:endParaRPr/>
          </a:p>
        </p:txBody>
      </p:sp>
      <p:sp>
        <p:nvSpPr>
          <p:cNvPr id="673" name="Google Shape;673;p76"/>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ToolLLaMa</a:t>
            </a:r>
            <a:endParaRPr/>
          </a:p>
        </p:txBody>
      </p:sp>
      <p:sp>
        <p:nvSpPr>
          <p:cNvPr id="674" name="Google Shape;674;p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675" name="Google Shape;675;p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676" name="Google Shape;676;p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4"/>
          <p:cNvSpPr txBox="1">
            <a:spLocks noGrp="1"/>
          </p:cNvSpPr>
          <p:nvPr>
            <p:ph type="title"/>
          </p:nvPr>
        </p:nvSpPr>
        <p:spPr>
          <a:xfrm>
            <a:off x="838200" y="136526"/>
            <a:ext cx="10515600" cy="90216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Toolformer</a:t>
            </a:r>
            <a:endParaRPr/>
          </a:p>
        </p:txBody>
      </p:sp>
      <p:sp>
        <p:nvSpPr>
          <p:cNvPr id="116" name="Google Shape;116;p14"/>
          <p:cNvSpPr txBox="1">
            <a:spLocks noGrp="1"/>
          </p:cNvSpPr>
          <p:nvPr>
            <p:ph type="body" idx="1"/>
          </p:nvPr>
        </p:nvSpPr>
        <p:spPr>
          <a:xfrm>
            <a:off x="838200" y="1440000"/>
            <a:ext cx="10515600" cy="46929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dirty="0"/>
              <a:t>Giving models the ability to use APIs that have access to external database.</a:t>
            </a:r>
            <a:endParaRPr dirty="0"/>
          </a:p>
          <a:p>
            <a:pPr marL="0" lvl="0" indent="0" algn="l" rtl="0">
              <a:lnSpc>
                <a:spcPct val="90000"/>
              </a:lnSpc>
              <a:spcBef>
                <a:spcPts val="0"/>
              </a:spcBef>
              <a:spcAft>
                <a:spcPts val="0"/>
              </a:spcAft>
              <a:buNone/>
            </a:pPr>
            <a:endParaRPr dirty="0"/>
          </a:p>
          <a:p>
            <a:pPr marL="457200" lvl="0" indent="-342900" algn="l" rtl="0">
              <a:spcBef>
                <a:spcPts val="0"/>
              </a:spcBef>
              <a:spcAft>
                <a:spcPts val="0"/>
              </a:spcAft>
              <a:buSzPts val="1800"/>
              <a:buChar char="●"/>
            </a:pPr>
            <a:r>
              <a:rPr lang="en-US" dirty="0" err="1"/>
              <a:t>Toolformer</a:t>
            </a:r>
            <a:r>
              <a:rPr lang="en-US" dirty="0"/>
              <a:t> aims to allow the model to decide when and how to call which of the available tools.</a:t>
            </a:r>
            <a:endParaRPr dirty="0"/>
          </a:p>
          <a:p>
            <a:pPr marL="0" lvl="0" indent="0" algn="l" rtl="0">
              <a:spcBef>
                <a:spcPts val="0"/>
              </a:spcBef>
              <a:spcAft>
                <a:spcPts val="0"/>
              </a:spcAft>
              <a:buNone/>
            </a:pPr>
            <a:endParaRPr dirty="0"/>
          </a:p>
          <a:p>
            <a:pPr marL="457200" lvl="0" indent="-342900" algn="l" rtl="0">
              <a:spcBef>
                <a:spcPts val="0"/>
              </a:spcBef>
              <a:spcAft>
                <a:spcPts val="0"/>
              </a:spcAft>
              <a:buSzPts val="1800"/>
              <a:buChar char="●"/>
            </a:pPr>
            <a:r>
              <a:rPr lang="en-US" dirty="0"/>
              <a:t>The use of tools should be learned in a self-supervised manner without large amount of human annotations.</a:t>
            </a:r>
            <a:endParaRPr dirty="0"/>
          </a:p>
          <a:p>
            <a:pPr marL="457200" lvl="0" indent="-228600" algn="l" rtl="0">
              <a:spcBef>
                <a:spcPts val="0"/>
              </a:spcBef>
              <a:spcAft>
                <a:spcPts val="0"/>
              </a:spcAft>
              <a:buClr>
                <a:schemeClr val="dk1"/>
              </a:buClr>
              <a:buSzPts val="1800"/>
              <a:buFont typeface="Arial"/>
              <a:buNone/>
            </a:pPr>
            <a:endParaRPr dirty="0"/>
          </a:p>
          <a:p>
            <a:pPr marL="457200" lvl="0" indent="-342900" algn="l" rtl="0">
              <a:spcBef>
                <a:spcPts val="0"/>
              </a:spcBef>
              <a:spcAft>
                <a:spcPts val="0"/>
              </a:spcAft>
              <a:buSzPts val="1800"/>
              <a:buChar char="●"/>
            </a:pPr>
            <a:r>
              <a:rPr lang="en-US" dirty="0"/>
              <a:t>The approach should not hurt the model’s core language ability.</a:t>
            </a:r>
            <a:endParaRPr dirty="0"/>
          </a:p>
          <a:p>
            <a:pPr marL="228600" lvl="0" indent="0" algn="l" rtl="0">
              <a:lnSpc>
                <a:spcPct val="90000"/>
              </a:lnSpc>
              <a:spcBef>
                <a:spcPts val="1000"/>
              </a:spcBef>
              <a:spcAft>
                <a:spcPts val="0"/>
              </a:spcAft>
              <a:buNone/>
            </a:pPr>
            <a:endParaRPr dirty="0"/>
          </a:p>
        </p:txBody>
      </p:sp>
      <p:sp>
        <p:nvSpPr>
          <p:cNvPr id="117" name="Google Shape;11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2024-03-27</a:t>
            </a:r>
            <a:endParaRPr/>
          </a:p>
        </p:txBody>
      </p:sp>
      <p:sp>
        <p:nvSpPr>
          <p:cNvPr id="118" name="Google Shape;11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119" name="Google Shape;11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77"/>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ToolLLaMa</a:t>
            </a:r>
            <a:endParaRPr/>
          </a:p>
        </p:txBody>
      </p:sp>
      <p:sp>
        <p:nvSpPr>
          <p:cNvPr id="682" name="Google Shape;682;p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683" name="Google Shape;683;p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684" name="Google Shape;684;p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a:p>
        </p:txBody>
      </p:sp>
      <p:pic>
        <p:nvPicPr>
          <p:cNvPr id="685" name="Google Shape;685;p77"/>
          <p:cNvPicPr preferRelativeResize="0"/>
          <p:nvPr/>
        </p:nvPicPr>
        <p:blipFill>
          <a:blip r:embed="rId3">
            <a:alphaModFix/>
          </a:blip>
          <a:stretch>
            <a:fillRect/>
          </a:stretch>
        </p:blipFill>
        <p:spPr>
          <a:xfrm>
            <a:off x="1213063" y="1640540"/>
            <a:ext cx="9765873" cy="403412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78"/>
          <p:cNvSpPr txBox="1">
            <a:spLocks noGrp="1"/>
          </p:cNvSpPr>
          <p:nvPr>
            <p:ph type="body" idx="1"/>
          </p:nvPr>
        </p:nvSpPr>
        <p:spPr>
          <a:xfrm>
            <a:off x="543750" y="1195675"/>
            <a:ext cx="111045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Vicuna and Alpaca’s instruction-following abilities do not cover the tool-use domain.</a:t>
            </a:r>
            <a:endParaRPr/>
          </a:p>
          <a:p>
            <a:pPr marL="914400" lvl="1" indent="-342900" algn="l" rtl="0">
              <a:lnSpc>
                <a:spcPct val="90000"/>
              </a:lnSpc>
              <a:spcBef>
                <a:spcPts val="0"/>
              </a:spcBef>
              <a:spcAft>
                <a:spcPts val="0"/>
              </a:spcAft>
              <a:buSzPts val="1800"/>
              <a:buChar char="○"/>
            </a:pPr>
            <a:r>
              <a:rPr lang="en-US"/>
              <a:t>Proving the deficiency of current instruction tuning attempts.</a:t>
            </a:r>
            <a:endParaRPr/>
          </a:p>
          <a:p>
            <a:pPr marL="457200" lvl="0" indent="-342900" algn="l" rtl="0">
              <a:lnSpc>
                <a:spcPct val="90000"/>
              </a:lnSpc>
              <a:spcBef>
                <a:spcPts val="0"/>
              </a:spcBef>
              <a:spcAft>
                <a:spcPts val="0"/>
              </a:spcAft>
              <a:buSzPts val="1800"/>
              <a:buChar char="●"/>
            </a:pPr>
            <a:r>
              <a:rPr lang="en-US"/>
              <a:t>DFSDT significantly outperforms ReACT in both pass rate and win rate.</a:t>
            </a:r>
            <a:endParaRPr/>
          </a:p>
          <a:p>
            <a:pPr marL="457200" lvl="0" indent="-342900" algn="l" rtl="0">
              <a:lnSpc>
                <a:spcPct val="90000"/>
              </a:lnSpc>
              <a:spcBef>
                <a:spcPts val="0"/>
              </a:spcBef>
              <a:spcAft>
                <a:spcPts val="0"/>
              </a:spcAft>
              <a:buSzPts val="1800"/>
              <a:buChar char="●"/>
            </a:pPr>
            <a:r>
              <a:rPr lang="en-US"/>
              <a:t>ToolLLaMA+DFSDT demonstrates </a:t>
            </a:r>
            <a:r>
              <a:rPr lang="en-US" b="1"/>
              <a:t>competitive generalization performance</a:t>
            </a:r>
            <a:r>
              <a:rPr lang="en-US"/>
              <a:t> in all scenarios.</a:t>
            </a:r>
            <a:endParaRPr/>
          </a:p>
          <a:p>
            <a:pPr marL="457200" lvl="0" indent="-342900" algn="l" rtl="0">
              <a:lnSpc>
                <a:spcPct val="90000"/>
              </a:lnSpc>
              <a:spcBef>
                <a:spcPts val="0"/>
              </a:spcBef>
              <a:spcAft>
                <a:spcPts val="0"/>
              </a:spcAft>
              <a:buSzPts val="1800"/>
              <a:buChar char="●"/>
            </a:pPr>
            <a:r>
              <a:rPr lang="en-US"/>
              <a:t>API retriever expands the search space of relevant APIs and finds more appropriate ones for the current instruction (even better than ground truth set!)</a:t>
            </a:r>
            <a:endParaRPr/>
          </a:p>
        </p:txBody>
      </p:sp>
      <p:sp>
        <p:nvSpPr>
          <p:cNvPr id="691" name="Google Shape;691;p78"/>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ToolLLaMa - Evaluation Results</a:t>
            </a:r>
            <a:endParaRPr/>
          </a:p>
        </p:txBody>
      </p:sp>
      <p:sp>
        <p:nvSpPr>
          <p:cNvPr id="692" name="Google Shape;692;p7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693" name="Google Shape;693;p7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694" name="Google Shape;694;p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79"/>
          <p:cNvSpPr txBox="1">
            <a:spLocks noGrp="1"/>
          </p:cNvSpPr>
          <p:nvPr>
            <p:ph type="body" idx="1"/>
          </p:nvPr>
        </p:nvSpPr>
        <p:spPr>
          <a:xfrm>
            <a:off x="543750" y="1195675"/>
            <a:ext cx="11104500" cy="25881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Evaluated the out-of-distribution generalizability of ToolLLaMA.</a:t>
            </a:r>
            <a:endParaRPr/>
          </a:p>
          <a:p>
            <a:pPr marL="914400" lvl="1" indent="-342900" algn="l" rtl="0">
              <a:lnSpc>
                <a:spcPct val="90000"/>
              </a:lnSpc>
              <a:spcBef>
                <a:spcPts val="0"/>
              </a:spcBef>
              <a:spcAft>
                <a:spcPts val="0"/>
              </a:spcAft>
              <a:buSzPts val="1800"/>
              <a:buChar char="○"/>
            </a:pPr>
            <a:r>
              <a:rPr lang="en-US"/>
              <a:t>Experiments on APIBench</a:t>
            </a:r>
            <a:endParaRPr/>
          </a:p>
          <a:p>
            <a:pPr marL="914400" lvl="1" indent="-342900" algn="l" rtl="0">
              <a:lnSpc>
                <a:spcPct val="90000"/>
              </a:lnSpc>
              <a:spcBef>
                <a:spcPts val="0"/>
              </a:spcBef>
              <a:spcAft>
                <a:spcPts val="0"/>
              </a:spcAft>
              <a:buSzPts val="1800"/>
              <a:buChar char="○"/>
            </a:pPr>
            <a:r>
              <a:rPr lang="en-US"/>
              <a:t>Oracle (ground-truth) retriever vs. their API retriever</a:t>
            </a:r>
            <a:endParaRPr/>
          </a:p>
          <a:p>
            <a:pPr marL="914400" lvl="1" indent="-342900" algn="l" rtl="0">
              <a:lnSpc>
                <a:spcPct val="90000"/>
              </a:lnSpc>
              <a:spcBef>
                <a:spcPts val="0"/>
              </a:spcBef>
              <a:spcAft>
                <a:spcPts val="0"/>
              </a:spcAft>
              <a:buSzPts val="1800"/>
              <a:buChar char="○"/>
            </a:pPr>
            <a:r>
              <a:rPr lang="en-US"/>
              <a:t>ToolLLaMA vs. Gorilla (ZS &amp; RS)</a:t>
            </a:r>
            <a:endParaRPr/>
          </a:p>
        </p:txBody>
      </p:sp>
      <p:sp>
        <p:nvSpPr>
          <p:cNvPr id="700" name="Google Shape;700;p79"/>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ToolLLaMA - Generalization</a:t>
            </a:r>
            <a:endParaRPr/>
          </a:p>
        </p:txBody>
      </p:sp>
      <p:sp>
        <p:nvSpPr>
          <p:cNvPr id="701" name="Google Shape;701;p7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702" name="Google Shape;702;p7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703" name="Google Shape;703;p7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pic>
        <p:nvPicPr>
          <p:cNvPr id="704" name="Google Shape;704;p79"/>
          <p:cNvPicPr preferRelativeResize="0"/>
          <p:nvPr/>
        </p:nvPicPr>
        <p:blipFill>
          <a:blip r:embed="rId3">
            <a:alphaModFix/>
          </a:blip>
          <a:stretch>
            <a:fillRect/>
          </a:stretch>
        </p:blipFill>
        <p:spPr>
          <a:xfrm>
            <a:off x="1320875" y="3554073"/>
            <a:ext cx="9550249" cy="25881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80"/>
          <p:cNvSpPr txBox="1">
            <a:spLocks noGrp="1"/>
          </p:cNvSpPr>
          <p:nvPr>
            <p:ph type="title"/>
          </p:nvPr>
        </p:nvSpPr>
        <p:spPr>
          <a:xfrm>
            <a:off x="838200" y="2287050"/>
            <a:ext cx="10515600" cy="23958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a:t>ToolkenGPT: Augmenting Frozen Language Models with Massive Tools via Tool Embeddings</a:t>
            </a:r>
            <a:endParaRPr/>
          </a:p>
          <a:p>
            <a:pPr marL="0" lvl="0" indent="0" algn="ctr" rtl="0">
              <a:lnSpc>
                <a:spcPct val="100000"/>
              </a:lnSpc>
              <a:spcBef>
                <a:spcPts val="0"/>
              </a:spcBef>
              <a:spcAft>
                <a:spcPts val="0"/>
              </a:spcAft>
              <a:buNone/>
            </a:pPr>
            <a:r>
              <a:rPr lang="en-US" sz="2855"/>
              <a:t>Shibo Hao , Tianyang Liu , Zhen Wang  , Zhiting Hu</a:t>
            </a:r>
            <a:endParaRPr sz="2855"/>
          </a:p>
        </p:txBody>
      </p:sp>
      <p:sp>
        <p:nvSpPr>
          <p:cNvPr id="711" name="Google Shape;711;p8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81"/>
          <p:cNvSpPr txBox="1">
            <a:spLocks noGrp="1"/>
          </p:cNvSpPr>
          <p:nvPr>
            <p:ph type="body" idx="1"/>
          </p:nvPr>
        </p:nvSpPr>
        <p:spPr>
          <a:xfrm>
            <a:off x="543750" y="1195675"/>
            <a:ext cx="11104500" cy="32121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Fine-tuning LLMs:</a:t>
            </a:r>
            <a:endParaRPr/>
          </a:p>
          <a:p>
            <a:pPr marL="914400" lvl="1" indent="-342900" algn="l" rtl="0">
              <a:lnSpc>
                <a:spcPct val="90000"/>
              </a:lnSpc>
              <a:spcBef>
                <a:spcPts val="0"/>
              </a:spcBef>
              <a:spcAft>
                <a:spcPts val="0"/>
              </a:spcAft>
              <a:buSzPts val="1800"/>
              <a:buChar char="○"/>
            </a:pPr>
            <a:r>
              <a:rPr lang="en-US"/>
              <a:t>Computationally expensive</a:t>
            </a:r>
            <a:endParaRPr/>
          </a:p>
          <a:p>
            <a:pPr marL="914400" lvl="1" indent="-342900" algn="l" rtl="0">
              <a:lnSpc>
                <a:spcPct val="90000"/>
              </a:lnSpc>
              <a:spcBef>
                <a:spcPts val="0"/>
              </a:spcBef>
              <a:spcAft>
                <a:spcPts val="0"/>
              </a:spcAft>
              <a:buSzPts val="1800"/>
              <a:buChar char="○"/>
            </a:pPr>
            <a:r>
              <a:rPr lang="en-US"/>
              <a:t>Lacks the adaptability to new tools</a:t>
            </a:r>
            <a:endParaRPr/>
          </a:p>
          <a:p>
            <a:pPr marL="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In-context learning:</a:t>
            </a:r>
            <a:endParaRPr/>
          </a:p>
          <a:p>
            <a:pPr marL="914400" lvl="1" indent="-342900" algn="l" rtl="0">
              <a:lnSpc>
                <a:spcPct val="90000"/>
              </a:lnSpc>
              <a:spcBef>
                <a:spcPts val="0"/>
              </a:spcBef>
              <a:spcAft>
                <a:spcPts val="0"/>
              </a:spcAft>
              <a:buSzPts val="1800"/>
              <a:buChar char="○"/>
            </a:pPr>
            <a:r>
              <a:rPr lang="en-US"/>
              <a:t>Limitation of context length</a:t>
            </a:r>
            <a:endParaRPr/>
          </a:p>
          <a:p>
            <a:pPr marL="914400" lvl="1" indent="-342900" algn="l" rtl="0">
              <a:lnSpc>
                <a:spcPct val="90000"/>
              </a:lnSpc>
              <a:spcBef>
                <a:spcPts val="0"/>
              </a:spcBef>
              <a:spcAft>
                <a:spcPts val="0"/>
              </a:spcAft>
              <a:buSzPts val="1800"/>
              <a:buChar char="○"/>
            </a:pPr>
            <a:r>
              <a:rPr lang="en-US"/>
              <a:t>Few-shot learning is not always effective</a:t>
            </a:r>
            <a:endParaRPr/>
          </a:p>
        </p:txBody>
      </p:sp>
      <p:sp>
        <p:nvSpPr>
          <p:cNvPr id="717" name="Google Shape;717;p81"/>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ToolkenGPT - Overview</a:t>
            </a:r>
            <a:endParaRPr/>
          </a:p>
        </p:txBody>
      </p:sp>
      <p:sp>
        <p:nvSpPr>
          <p:cNvPr id="718" name="Google Shape;718;p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719" name="Google Shape;719;p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720" name="Google Shape;720;p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a:p>
        </p:txBody>
      </p:sp>
      <p:pic>
        <p:nvPicPr>
          <p:cNvPr id="721" name="Google Shape;721;p81"/>
          <p:cNvPicPr preferRelativeResize="0"/>
          <p:nvPr/>
        </p:nvPicPr>
        <p:blipFill>
          <a:blip r:embed="rId3">
            <a:alphaModFix/>
          </a:blip>
          <a:stretch>
            <a:fillRect/>
          </a:stretch>
        </p:blipFill>
        <p:spPr>
          <a:xfrm>
            <a:off x="2120975" y="4407626"/>
            <a:ext cx="7950050" cy="17044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82"/>
          <p:cNvSpPr txBox="1">
            <a:spLocks noGrp="1"/>
          </p:cNvSpPr>
          <p:nvPr>
            <p:ph type="body" idx="1"/>
          </p:nvPr>
        </p:nvSpPr>
        <p:spPr>
          <a:xfrm>
            <a:off x="543750" y="1195675"/>
            <a:ext cx="11104500" cy="32121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Key idea: represent each tool as a new token (“toolken") to augment the vocabulary</a:t>
            </a:r>
            <a:endParaRPr/>
          </a:p>
          <a:p>
            <a:pPr marL="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During generation:</a:t>
            </a:r>
            <a:endParaRPr/>
          </a:p>
          <a:p>
            <a:pPr marL="914400" lvl="1" indent="-342900" algn="l" rtl="0">
              <a:lnSpc>
                <a:spcPct val="90000"/>
              </a:lnSpc>
              <a:spcBef>
                <a:spcPts val="0"/>
              </a:spcBef>
              <a:spcAft>
                <a:spcPts val="0"/>
              </a:spcAft>
              <a:buSzPts val="1800"/>
              <a:buChar char="○"/>
            </a:pPr>
            <a:r>
              <a:rPr lang="en-US"/>
              <a:t>A toolken is predicted</a:t>
            </a:r>
            <a:endParaRPr/>
          </a:p>
          <a:p>
            <a:pPr marL="914400" lvl="1" indent="-342900" algn="l" rtl="0">
              <a:lnSpc>
                <a:spcPct val="90000"/>
              </a:lnSpc>
              <a:spcBef>
                <a:spcPts val="0"/>
              </a:spcBef>
              <a:spcAft>
                <a:spcPts val="0"/>
              </a:spcAft>
              <a:buSzPts val="1800"/>
              <a:buChar char="○"/>
            </a:pPr>
            <a:r>
              <a:rPr lang="en-US"/>
              <a:t>The LLM temporarily switches into a special mode</a:t>
            </a:r>
            <a:endParaRPr/>
          </a:p>
          <a:p>
            <a:pPr marL="914400" lvl="1" indent="-342900" algn="l" rtl="0">
              <a:lnSpc>
                <a:spcPct val="90000"/>
              </a:lnSpc>
              <a:spcBef>
                <a:spcPts val="0"/>
              </a:spcBef>
              <a:spcAft>
                <a:spcPts val="0"/>
              </a:spcAft>
              <a:buSzPts val="1800"/>
              <a:buChar char="○"/>
            </a:pPr>
            <a:r>
              <a:rPr lang="en-US"/>
              <a:t>LLM produces input arguments for the tool to execute</a:t>
            </a:r>
            <a:endParaRPr/>
          </a:p>
          <a:p>
            <a:pPr marL="914400" lvl="1" indent="-342900" algn="l" rtl="0">
              <a:lnSpc>
                <a:spcPct val="90000"/>
              </a:lnSpc>
              <a:spcBef>
                <a:spcPts val="0"/>
              </a:spcBef>
              <a:spcAft>
                <a:spcPts val="0"/>
              </a:spcAft>
              <a:buSzPts val="1800"/>
              <a:buChar char="○"/>
            </a:pPr>
            <a:r>
              <a:rPr lang="en-US"/>
              <a:t>Inject the outputs back into the generation</a:t>
            </a:r>
            <a:endParaRPr/>
          </a:p>
        </p:txBody>
      </p:sp>
      <p:sp>
        <p:nvSpPr>
          <p:cNvPr id="727" name="Google Shape;727;p82"/>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ToolkenGPT - Overview</a:t>
            </a:r>
            <a:endParaRPr/>
          </a:p>
        </p:txBody>
      </p:sp>
      <p:sp>
        <p:nvSpPr>
          <p:cNvPr id="728" name="Google Shape;728;p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729" name="Google Shape;729;p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730" name="Google Shape;730;p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a:p>
        </p:txBody>
      </p:sp>
      <p:pic>
        <p:nvPicPr>
          <p:cNvPr id="731" name="Google Shape;731;p82"/>
          <p:cNvPicPr preferRelativeResize="0"/>
          <p:nvPr/>
        </p:nvPicPr>
        <p:blipFill>
          <a:blip r:embed="rId3">
            <a:alphaModFix/>
          </a:blip>
          <a:stretch>
            <a:fillRect/>
          </a:stretch>
        </p:blipFill>
        <p:spPr>
          <a:xfrm>
            <a:off x="2120975" y="4560026"/>
            <a:ext cx="7950050" cy="17044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83"/>
          <p:cNvSpPr txBox="1">
            <a:spLocks noGrp="1"/>
          </p:cNvSpPr>
          <p:nvPr>
            <p:ph type="body" idx="1"/>
          </p:nvPr>
        </p:nvSpPr>
        <p:spPr>
          <a:xfrm>
            <a:off x="543750" y="1195675"/>
            <a:ext cx="11104500" cy="17583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Toolken embeddings are appended to the language model head like regular word token</a:t>
            </a:r>
            <a:endParaRPr/>
          </a:p>
          <a:p>
            <a:pPr marL="457200" lvl="0" indent="-342900" algn="l" rtl="0">
              <a:lnSpc>
                <a:spcPct val="100000"/>
              </a:lnSpc>
              <a:spcBef>
                <a:spcPts val="0"/>
              </a:spcBef>
              <a:spcAft>
                <a:spcPts val="0"/>
              </a:spcAft>
              <a:buSzPts val="1800"/>
              <a:buChar char="●"/>
            </a:pPr>
            <a:r>
              <a:rPr lang="en-US"/>
              <a:t>Once a toolken is predicted, the LLM switches to the “tool mode”</a:t>
            </a:r>
            <a:endParaRPr/>
          </a:p>
        </p:txBody>
      </p:sp>
      <p:sp>
        <p:nvSpPr>
          <p:cNvPr id="737" name="Google Shape;737;p83"/>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ToolkenGPT - Architecture</a:t>
            </a:r>
            <a:endParaRPr/>
          </a:p>
        </p:txBody>
      </p:sp>
      <p:sp>
        <p:nvSpPr>
          <p:cNvPr id="738" name="Google Shape;738;p8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739" name="Google Shape;739;p8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740" name="Google Shape;740;p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76</a:t>
            </a:fld>
            <a:endParaRPr/>
          </a:p>
        </p:txBody>
      </p:sp>
      <p:pic>
        <p:nvPicPr>
          <p:cNvPr id="741" name="Google Shape;741;p83"/>
          <p:cNvPicPr preferRelativeResize="0"/>
          <p:nvPr/>
        </p:nvPicPr>
        <p:blipFill>
          <a:blip r:embed="rId3">
            <a:alphaModFix/>
          </a:blip>
          <a:stretch>
            <a:fillRect/>
          </a:stretch>
        </p:blipFill>
        <p:spPr>
          <a:xfrm>
            <a:off x="3455650" y="2953900"/>
            <a:ext cx="8192599" cy="3220250"/>
          </a:xfrm>
          <a:prstGeom prst="rect">
            <a:avLst/>
          </a:prstGeom>
          <a:noFill/>
          <a:ln>
            <a:noFill/>
          </a:ln>
        </p:spPr>
      </p:pic>
      <p:sp>
        <p:nvSpPr>
          <p:cNvPr id="742" name="Google Shape;742;p83"/>
          <p:cNvSpPr txBox="1">
            <a:spLocks noGrp="1"/>
          </p:cNvSpPr>
          <p:nvPr>
            <p:ph type="body" idx="1"/>
          </p:nvPr>
        </p:nvSpPr>
        <p:spPr>
          <a:xfrm>
            <a:off x="543750" y="2643475"/>
            <a:ext cx="2911800" cy="35307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Then, the tool call is executed, and the result is sent back to the text to continue the reasoning mode</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84"/>
          <p:cNvSpPr txBox="1">
            <a:spLocks noGrp="1"/>
          </p:cNvSpPr>
          <p:nvPr>
            <p:ph type="body" idx="1"/>
          </p:nvPr>
        </p:nvSpPr>
        <p:spPr>
          <a:xfrm>
            <a:off x="543750" y="1195675"/>
            <a:ext cx="11104500" cy="17550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Common way of predicting the next token: </a:t>
            </a:r>
            <a:endParaRPr/>
          </a:p>
        </p:txBody>
      </p:sp>
      <p:sp>
        <p:nvSpPr>
          <p:cNvPr id="748" name="Google Shape;748;p84"/>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ToolkenGPT - Architecture</a:t>
            </a:r>
            <a:endParaRPr/>
          </a:p>
        </p:txBody>
      </p:sp>
      <p:sp>
        <p:nvSpPr>
          <p:cNvPr id="749" name="Google Shape;749;p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750" name="Google Shape;750;p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751" name="Google Shape;751;p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a:p>
        </p:txBody>
      </p:sp>
      <p:pic>
        <p:nvPicPr>
          <p:cNvPr id="752" name="Google Shape;752;p84"/>
          <p:cNvPicPr preferRelativeResize="0"/>
          <p:nvPr/>
        </p:nvPicPr>
        <p:blipFill>
          <a:blip r:embed="rId3">
            <a:alphaModFix/>
          </a:blip>
          <a:stretch>
            <a:fillRect/>
          </a:stretch>
        </p:blipFill>
        <p:spPr>
          <a:xfrm>
            <a:off x="3167500" y="4940696"/>
            <a:ext cx="5857001" cy="585700"/>
          </a:xfrm>
          <a:prstGeom prst="rect">
            <a:avLst/>
          </a:prstGeom>
          <a:noFill/>
          <a:ln>
            <a:noFill/>
          </a:ln>
        </p:spPr>
      </p:pic>
      <p:pic>
        <p:nvPicPr>
          <p:cNvPr id="753" name="Google Shape;753;p84"/>
          <p:cNvPicPr preferRelativeResize="0"/>
          <p:nvPr/>
        </p:nvPicPr>
        <p:blipFill>
          <a:blip r:embed="rId4">
            <a:alphaModFix/>
          </a:blip>
          <a:stretch>
            <a:fillRect/>
          </a:stretch>
        </p:blipFill>
        <p:spPr>
          <a:xfrm>
            <a:off x="3610212" y="2571050"/>
            <a:ext cx="4971576" cy="430625"/>
          </a:xfrm>
          <a:prstGeom prst="rect">
            <a:avLst/>
          </a:prstGeom>
          <a:noFill/>
          <a:ln>
            <a:noFill/>
          </a:ln>
        </p:spPr>
      </p:pic>
      <p:sp>
        <p:nvSpPr>
          <p:cNvPr id="754" name="Google Shape;754;p84"/>
          <p:cNvSpPr txBox="1">
            <a:spLocks noGrp="1"/>
          </p:cNvSpPr>
          <p:nvPr>
            <p:ph type="body" idx="1"/>
          </p:nvPr>
        </p:nvSpPr>
        <p:spPr>
          <a:xfrm>
            <a:off x="543750" y="3369225"/>
            <a:ext cx="11104500" cy="17550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In ToolkenGPT they concatenate the embedding matrix of tools: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85"/>
          <p:cNvSpPr txBox="1">
            <a:spLocks noGrp="1"/>
          </p:cNvSpPr>
          <p:nvPr>
            <p:ph type="body" idx="1"/>
          </p:nvPr>
        </p:nvSpPr>
        <p:spPr>
          <a:xfrm>
            <a:off x="543750" y="1195675"/>
            <a:ext cx="111045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0"/>
              </a:spcBef>
              <a:spcAft>
                <a:spcPts val="0"/>
              </a:spcAft>
              <a:buSzPts val="1800"/>
              <a:buChar char="●"/>
            </a:pPr>
            <a:r>
              <a:rPr lang="en-US"/>
              <a:t>By default, the model is in “reasoning mode” trying to generate response to the user prompt</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Once </a:t>
            </a:r>
            <a:r>
              <a:rPr lang="en-US">
                <a:latin typeface="Times New Roman"/>
                <a:ea typeface="Times New Roman"/>
                <a:cs typeface="Times New Roman"/>
                <a:sym typeface="Times New Roman"/>
              </a:rPr>
              <a:t>P</a:t>
            </a:r>
            <a:r>
              <a:rPr lang="en-US"/>
              <a:t> outputs tool token (vs. word token) model goes into “tool mode”</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The model in “tool mode” aims to generate the arguments for the tool</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The prompt for “tool mode” includes:</a:t>
            </a:r>
            <a:endParaRPr/>
          </a:p>
          <a:p>
            <a:pPr marL="914400" lvl="1" indent="-342900" algn="l" rtl="0">
              <a:lnSpc>
                <a:spcPct val="90000"/>
              </a:lnSpc>
              <a:spcBef>
                <a:spcPts val="0"/>
              </a:spcBef>
              <a:spcAft>
                <a:spcPts val="0"/>
              </a:spcAft>
              <a:buSzPts val="1800"/>
              <a:buChar char="○"/>
            </a:pPr>
            <a:r>
              <a:rPr lang="en-US"/>
              <a:t>In-context demo for the tool using special syntax [tool](arguments)</a:t>
            </a:r>
            <a:endParaRPr/>
          </a:p>
          <a:p>
            <a:pPr marL="914400" lvl="1" indent="-342900" algn="l" rtl="0">
              <a:lnSpc>
                <a:spcPct val="90000"/>
              </a:lnSpc>
              <a:spcBef>
                <a:spcPts val="0"/>
              </a:spcBef>
              <a:spcAft>
                <a:spcPts val="0"/>
              </a:spcAft>
              <a:buSzPts val="1800"/>
              <a:buChar char="○"/>
            </a:pPr>
            <a:r>
              <a:rPr lang="en-US"/>
              <a:t>Currently predicted context</a:t>
            </a:r>
            <a:endParaRPr/>
          </a:p>
        </p:txBody>
      </p:sp>
      <p:sp>
        <p:nvSpPr>
          <p:cNvPr id="760" name="Google Shape;760;p85"/>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ToolkenGPT - Architecture</a:t>
            </a:r>
            <a:endParaRPr/>
          </a:p>
        </p:txBody>
      </p:sp>
      <p:sp>
        <p:nvSpPr>
          <p:cNvPr id="761" name="Google Shape;761;p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762" name="Google Shape;762;p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763" name="Google Shape;763;p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86"/>
          <p:cNvSpPr txBox="1">
            <a:spLocks noGrp="1"/>
          </p:cNvSpPr>
          <p:nvPr>
            <p:ph type="body" idx="1"/>
          </p:nvPr>
        </p:nvSpPr>
        <p:spPr>
          <a:xfrm>
            <a:off x="543750" y="1195675"/>
            <a:ext cx="111045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For training the toolken embeddings we can freeze the weights for the rest of the model</a:t>
            </a:r>
            <a:endParaRPr/>
          </a:p>
          <a:p>
            <a:pPr marL="457200" lvl="0" indent="-342900" algn="l" rtl="0">
              <a:lnSpc>
                <a:spcPct val="100000"/>
              </a:lnSpc>
              <a:spcBef>
                <a:spcPts val="0"/>
              </a:spcBef>
              <a:spcAft>
                <a:spcPts val="0"/>
              </a:spcAft>
              <a:buSzPts val="1800"/>
              <a:buChar char="●"/>
            </a:pPr>
            <a:r>
              <a:rPr lang="en-US"/>
              <a:t>Training data:</a:t>
            </a:r>
            <a:endParaRPr/>
          </a:p>
          <a:p>
            <a:pPr marL="914400" lvl="1" indent="-342900" algn="l" rtl="0">
              <a:lnSpc>
                <a:spcPct val="100000"/>
              </a:lnSpc>
              <a:spcBef>
                <a:spcPts val="0"/>
              </a:spcBef>
              <a:spcAft>
                <a:spcPts val="0"/>
              </a:spcAft>
              <a:buSzPts val="1800"/>
              <a:buChar char="○"/>
            </a:pPr>
            <a:r>
              <a:rPr lang="en-US"/>
              <a:t>Pairs of (s, s′)</a:t>
            </a:r>
            <a:endParaRPr/>
          </a:p>
          <a:p>
            <a:pPr marL="914400" lvl="1" indent="-342900" algn="l" rtl="0">
              <a:lnSpc>
                <a:spcPct val="100000"/>
              </a:lnSpc>
              <a:spcBef>
                <a:spcPts val="0"/>
              </a:spcBef>
              <a:spcAft>
                <a:spcPts val="0"/>
              </a:spcAft>
              <a:buSzPts val="1800"/>
              <a:buChar char="○"/>
            </a:pPr>
            <a:r>
              <a:rPr lang="en-US"/>
              <a:t>s = (“the”, “area”, “is”, “2”, “5”, “6”, “square”, “feet”, ...)</a:t>
            </a:r>
            <a:endParaRPr/>
          </a:p>
          <a:p>
            <a:pPr marL="914400" lvl="1" indent="-342900" algn="l" rtl="0">
              <a:lnSpc>
                <a:spcPct val="100000"/>
              </a:lnSpc>
              <a:spcBef>
                <a:spcPts val="0"/>
              </a:spcBef>
              <a:spcAft>
                <a:spcPts val="0"/>
              </a:spcAft>
              <a:buSzPts val="1800"/>
              <a:buChar char="○"/>
            </a:pPr>
            <a:r>
              <a:rPr lang="en-US"/>
              <a:t>s′ = (“the”, “area”, “is”, “[square]”, “[N/A]”, “[N/A]”, “square”, “feet”, ...)</a:t>
            </a:r>
            <a:endParaRPr/>
          </a:p>
          <a:p>
            <a:pPr marL="914400" lvl="1" indent="-342900" algn="l" rtl="0">
              <a:lnSpc>
                <a:spcPct val="100000"/>
              </a:lnSpc>
              <a:spcBef>
                <a:spcPts val="0"/>
              </a:spcBef>
              <a:spcAft>
                <a:spcPts val="0"/>
              </a:spcAft>
              <a:buSzPts val="1800"/>
              <a:buChar char="○"/>
            </a:pPr>
            <a:r>
              <a:rPr lang="en-US"/>
              <a:t>[N/A] not considered in loss (          )</a:t>
            </a:r>
            <a:endParaRPr/>
          </a:p>
          <a:p>
            <a:pPr marL="457200" lvl="0" indent="-342900" algn="l" rtl="0">
              <a:lnSpc>
                <a:spcPct val="100000"/>
              </a:lnSpc>
              <a:spcBef>
                <a:spcPts val="0"/>
              </a:spcBef>
              <a:spcAft>
                <a:spcPts val="0"/>
              </a:spcAft>
              <a:buSzPts val="1800"/>
              <a:buChar char="●"/>
            </a:pPr>
            <a:r>
              <a:rPr lang="en-US"/>
              <a:t>Objective:</a:t>
            </a:r>
            <a:endParaRPr/>
          </a:p>
          <a:p>
            <a:pPr marL="457200" lvl="0" indent="0" algn="l" rtl="0">
              <a:lnSpc>
                <a:spcPct val="100000"/>
              </a:lnSpc>
              <a:spcBef>
                <a:spcPts val="0"/>
              </a:spcBef>
              <a:spcAft>
                <a:spcPts val="0"/>
              </a:spcAft>
              <a:buNone/>
            </a:pPr>
            <a:endParaRPr/>
          </a:p>
        </p:txBody>
      </p:sp>
      <p:sp>
        <p:nvSpPr>
          <p:cNvPr id="769" name="Google Shape;769;p86"/>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ToolkenGPT - Training</a:t>
            </a:r>
            <a:endParaRPr/>
          </a:p>
        </p:txBody>
      </p:sp>
      <p:sp>
        <p:nvSpPr>
          <p:cNvPr id="770" name="Google Shape;770;p8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771" name="Google Shape;771;p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772" name="Google Shape;772;p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a:p>
        </p:txBody>
      </p:sp>
      <p:pic>
        <p:nvPicPr>
          <p:cNvPr id="773" name="Google Shape;773;p86"/>
          <p:cNvPicPr preferRelativeResize="0"/>
          <p:nvPr/>
        </p:nvPicPr>
        <p:blipFill rotWithShape="1">
          <a:blip r:embed="rId3">
            <a:alphaModFix/>
          </a:blip>
          <a:srcRect t="2200"/>
          <a:stretch/>
        </p:blipFill>
        <p:spPr>
          <a:xfrm>
            <a:off x="3133950" y="4944625"/>
            <a:ext cx="5555323" cy="952350"/>
          </a:xfrm>
          <a:prstGeom prst="rect">
            <a:avLst/>
          </a:prstGeom>
          <a:noFill/>
          <a:ln>
            <a:noFill/>
          </a:ln>
        </p:spPr>
      </p:pic>
      <p:pic>
        <p:nvPicPr>
          <p:cNvPr id="774" name="Google Shape;774;p86"/>
          <p:cNvPicPr preferRelativeResize="0"/>
          <p:nvPr/>
        </p:nvPicPr>
        <p:blipFill>
          <a:blip r:embed="rId4">
            <a:alphaModFix/>
          </a:blip>
          <a:stretch>
            <a:fillRect/>
          </a:stretch>
        </p:blipFill>
        <p:spPr>
          <a:xfrm>
            <a:off x="5159950" y="4352850"/>
            <a:ext cx="633300" cy="212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Toolformer Approach</a:t>
            </a:r>
            <a:endParaRPr/>
          </a:p>
        </p:txBody>
      </p:sp>
      <p:sp>
        <p:nvSpPr>
          <p:cNvPr id="126" name="Google Shape;126;p15"/>
          <p:cNvSpPr txBox="1">
            <a:spLocks noGrp="1"/>
          </p:cNvSpPr>
          <p:nvPr>
            <p:ph type="body" idx="1"/>
          </p:nvPr>
        </p:nvSpPr>
        <p:spPr>
          <a:xfrm>
            <a:off x="838200" y="1239292"/>
            <a:ext cx="10515600" cy="4916400"/>
          </a:xfrm>
          <a:prstGeom prst="rect">
            <a:avLst/>
          </a:prstGeom>
        </p:spPr>
        <p:txBody>
          <a:bodyPr spcFirstLastPara="1" wrap="square" lIns="91425" tIns="45700" rIns="91425" bIns="45700" anchor="t" anchorCtr="0">
            <a:noAutofit/>
          </a:bodyPr>
          <a:lstStyle/>
          <a:p>
            <a:pPr marL="457200" lvl="0" indent="-342900" algn="l" rtl="0">
              <a:lnSpc>
                <a:spcPct val="80000"/>
              </a:lnSpc>
              <a:spcBef>
                <a:spcPts val="1000"/>
              </a:spcBef>
              <a:spcAft>
                <a:spcPts val="0"/>
              </a:spcAft>
              <a:buSzPts val="1800"/>
              <a:buChar char="●"/>
            </a:pPr>
            <a:r>
              <a:rPr lang="en-US"/>
              <a:t>We want to equip a language model M with the ability to use different tools from API calls.</a:t>
            </a:r>
            <a:endParaRPr/>
          </a:p>
          <a:p>
            <a:pPr marL="0" lvl="0" indent="0" algn="l" rtl="0">
              <a:lnSpc>
                <a:spcPct val="80000"/>
              </a:lnSpc>
              <a:spcBef>
                <a:spcPts val="1000"/>
              </a:spcBef>
              <a:spcAft>
                <a:spcPts val="0"/>
              </a:spcAft>
              <a:buNone/>
            </a:pPr>
            <a:endParaRPr/>
          </a:p>
          <a:p>
            <a:pPr marL="457200" lvl="0" indent="-342900" algn="l" rtl="0">
              <a:lnSpc>
                <a:spcPct val="80000"/>
              </a:lnSpc>
              <a:spcBef>
                <a:spcPts val="1000"/>
              </a:spcBef>
              <a:spcAft>
                <a:spcPts val="0"/>
              </a:spcAft>
              <a:buSzPts val="1800"/>
              <a:buChar char="●"/>
            </a:pPr>
            <a:r>
              <a:rPr lang="en-US"/>
              <a:t>An API call is represented as                      ,</a:t>
            </a:r>
            <a:endParaRPr/>
          </a:p>
          <a:p>
            <a:pPr marL="914400" lvl="1" indent="-342900" algn="l" rtl="0">
              <a:lnSpc>
                <a:spcPct val="80000"/>
              </a:lnSpc>
              <a:spcBef>
                <a:spcPts val="0"/>
              </a:spcBef>
              <a:spcAft>
                <a:spcPts val="0"/>
              </a:spcAft>
              <a:buSzPts val="1800"/>
              <a:buChar char="○"/>
            </a:pPr>
            <a:r>
              <a:rPr lang="en-US"/>
              <a:t>    is the name of the API and      is the input to the API.</a:t>
            </a:r>
            <a:endParaRPr/>
          </a:p>
          <a:p>
            <a:pPr marL="0" lvl="0" indent="0" algn="l" rtl="0">
              <a:lnSpc>
                <a:spcPct val="80000"/>
              </a:lnSpc>
              <a:spcBef>
                <a:spcPts val="0"/>
              </a:spcBef>
              <a:spcAft>
                <a:spcPts val="0"/>
              </a:spcAft>
              <a:buNone/>
            </a:pPr>
            <a:endParaRPr/>
          </a:p>
          <a:p>
            <a:pPr marL="457200" lvl="0" indent="-342900" algn="l" rtl="0">
              <a:lnSpc>
                <a:spcPct val="80000"/>
              </a:lnSpc>
              <a:spcBef>
                <a:spcPts val="1000"/>
              </a:spcBef>
              <a:spcAft>
                <a:spcPts val="0"/>
              </a:spcAft>
              <a:buSzPts val="1800"/>
              <a:buChar char="●"/>
            </a:pPr>
            <a:r>
              <a:rPr lang="en-US"/>
              <a:t>Inputs and outputs of API calls are represented as text sequence:</a:t>
            </a:r>
            <a:endParaRPr/>
          </a:p>
          <a:p>
            <a:pPr marL="0" lvl="0" indent="0" algn="l" rtl="0">
              <a:lnSpc>
                <a:spcPct val="80000"/>
              </a:lnSpc>
              <a:spcBef>
                <a:spcPts val="1000"/>
              </a:spcBef>
              <a:spcAft>
                <a:spcPts val="0"/>
              </a:spcAft>
              <a:buNone/>
            </a:pPr>
            <a:endParaRPr/>
          </a:p>
          <a:p>
            <a:pPr marL="0" lvl="0" indent="0" algn="l" rtl="0">
              <a:lnSpc>
                <a:spcPct val="80000"/>
              </a:lnSpc>
              <a:spcBef>
                <a:spcPts val="1000"/>
              </a:spcBef>
              <a:spcAft>
                <a:spcPts val="0"/>
              </a:spcAft>
              <a:buNone/>
            </a:pPr>
            <a:endParaRPr/>
          </a:p>
          <a:p>
            <a:pPr marL="0" lvl="0" indent="0" algn="l" rtl="0">
              <a:lnSpc>
                <a:spcPct val="80000"/>
              </a:lnSpc>
              <a:spcBef>
                <a:spcPts val="1000"/>
              </a:spcBef>
              <a:spcAft>
                <a:spcPts val="0"/>
              </a:spcAft>
              <a:buNone/>
            </a:pPr>
            <a:endParaRPr/>
          </a:p>
          <a:p>
            <a:pPr marL="0" lvl="0" indent="0" algn="l" rtl="0">
              <a:lnSpc>
                <a:spcPct val="80000"/>
              </a:lnSpc>
              <a:spcBef>
                <a:spcPts val="1000"/>
              </a:spcBef>
              <a:spcAft>
                <a:spcPts val="0"/>
              </a:spcAft>
              <a:buNone/>
            </a:pPr>
            <a:endParaRPr/>
          </a:p>
          <a:p>
            <a:pPr marL="0" lvl="0" indent="0" algn="l" rtl="0">
              <a:lnSpc>
                <a:spcPct val="80000"/>
              </a:lnSpc>
              <a:spcBef>
                <a:spcPts val="1000"/>
              </a:spcBef>
              <a:spcAft>
                <a:spcPts val="0"/>
              </a:spcAft>
              <a:buNone/>
            </a:pPr>
            <a:endParaRPr/>
          </a:p>
        </p:txBody>
      </p:sp>
      <p:sp>
        <p:nvSpPr>
          <p:cNvPr id="127" name="Google Shape;127;p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28" name="Google Shape;128;p15"/>
          <p:cNvPicPr preferRelativeResize="0"/>
          <p:nvPr/>
        </p:nvPicPr>
        <p:blipFill>
          <a:blip r:embed="rId3">
            <a:alphaModFix/>
          </a:blip>
          <a:stretch>
            <a:fillRect/>
          </a:stretch>
        </p:blipFill>
        <p:spPr>
          <a:xfrm>
            <a:off x="5557999" y="2531188"/>
            <a:ext cx="1592707" cy="365100"/>
          </a:xfrm>
          <a:prstGeom prst="rect">
            <a:avLst/>
          </a:prstGeom>
          <a:noFill/>
          <a:ln>
            <a:noFill/>
          </a:ln>
        </p:spPr>
      </p:pic>
      <p:pic>
        <p:nvPicPr>
          <p:cNvPr id="129" name="Google Shape;129;p15" title="[0,0,0,&quot;https://www.codecogs.com/eqnedit.php?latex=a_c#0&quot;]"/>
          <p:cNvPicPr preferRelativeResize="0"/>
          <p:nvPr/>
        </p:nvPicPr>
        <p:blipFill>
          <a:blip r:embed="rId4">
            <a:alphaModFix/>
          </a:blip>
          <a:stretch>
            <a:fillRect/>
          </a:stretch>
        </p:blipFill>
        <p:spPr>
          <a:xfrm>
            <a:off x="1704175" y="3028050"/>
            <a:ext cx="297175" cy="224150"/>
          </a:xfrm>
          <a:prstGeom prst="rect">
            <a:avLst/>
          </a:prstGeom>
          <a:noFill/>
          <a:ln>
            <a:noFill/>
          </a:ln>
        </p:spPr>
      </p:pic>
      <p:pic>
        <p:nvPicPr>
          <p:cNvPr id="130" name="Google Shape;130;p15" title="[0,0,0,&quot;https://www.codecogs.com/eqnedit.php?latex=i_c#0&quot;]"/>
          <p:cNvPicPr preferRelativeResize="0"/>
          <p:nvPr/>
        </p:nvPicPr>
        <p:blipFill>
          <a:blip r:embed="rId5">
            <a:alphaModFix/>
          </a:blip>
          <a:stretch>
            <a:fillRect/>
          </a:stretch>
        </p:blipFill>
        <p:spPr>
          <a:xfrm>
            <a:off x="5460250" y="3013125"/>
            <a:ext cx="191544" cy="254000"/>
          </a:xfrm>
          <a:prstGeom prst="rect">
            <a:avLst/>
          </a:prstGeom>
          <a:noFill/>
          <a:ln>
            <a:noFill/>
          </a:ln>
        </p:spPr>
      </p:pic>
      <p:pic>
        <p:nvPicPr>
          <p:cNvPr id="131" name="Google Shape;131;p15" title="[0,0,0,&quot;https://www.codecogs.com/eqnedit.php?latex=%5Cbegin%7Balign*%7De(c)%20%26%3D%20%5Clangle%20API%5Crangle%20a_c(i_c)%5Clangle%20%2FAPI%5Crangle%20%5C%5C%20e(c%2C%20r)%20%26%3D%20%5Clangle%20API%5Crangle%20a_c(i_c)%20%5Cto%20r%5Clangle%20%2FAPI%5Crangle%20%5Cend%7Balign*%7D#0&quot;]"/>
          <p:cNvPicPr preferRelativeResize="0"/>
          <p:nvPr/>
        </p:nvPicPr>
        <p:blipFill>
          <a:blip r:embed="rId6">
            <a:alphaModFix/>
          </a:blip>
          <a:stretch>
            <a:fillRect/>
          </a:stretch>
        </p:blipFill>
        <p:spPr>
          <a:xfrm>
            <a:off x="3631650" y="4479741"/>
            <a:ext cx="5147977" cy="9021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87"/>
          <p:cNvSpPr txBox="1">
            <a:spLocks noGrp="1"/>
          </p:cNvSpPr>
          <p:nvPr>
            <p:ph type="body" idx="1"/>
          </p:nvPr>
        </p:nvSpPr>
        <p:spPr>
          <a:xfrm>
            <a:off x="543750" y="1195675"/>
            <a:ext cx="111045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Dataset: </a:t>
            </a:r>
            <a:endParaRPr/>
          </a:p>
          <a:p>
            <a:pPr marL="914400" lvl="1" indent="-342900" algn="l" rtl="0">
              <a:lnSpc>
                <a:spcPct val="100000"/>
              </a:lnSpc>
              <a:spcBef>
                <a:spcPts val="0"/>
              </a:spcBef>
              <a:spcAft>
                <a:spcPts val="0"/>
              </a:spcAft>
              <a:buSzPts val="1800"/>
              <a:buChar char="○"/>
            </a:pPr>
            <a:r>
              <a:rPr lang="en-US"/>
              <a:t>GSM8K-XL (an enhanced version of GSM8K)</a:t>
            </a:r>
            <a:endParaRPr/>
          </a:p>
          <a:p>
            <a:pPr marL="1371600" lvl="2" indent="-342900" algn="l" rtl="0">
              <a:lnSpc>
                <a:spcPct val="100000"/>
              </a:lnSpc>
              <a:spcBef>
                <a:spcPts val="0"/>
              </a:spcBef>
              <a:spcAft>
                <a:spcPts val="0"/>
              </a:spcAft>
              <a:buSzPts val="1800"/>
              <a:buChar char="■"/>
            </a:pPr>
            <a:r>
              <a:rPr lang="en-US"/>
              <a:t>School-grade math word problems</a:t>
            </a:r>
            <a:endParaRPr/>
          </a:p>
          <a:p>
            <a:pPr marL="1371600" lvl="2" indent="-342900" algn="l" rtl="0">
              <a:lnSpc>
                <a:spcPct val="100000"/>
              </a:lnSpc>
              <a:spcBef>
                <a:spcPts val="0"/>
              </a:spcBef>
              <a:spcAft>
                <a:spcPts val="0"/>
              </a:spcAft>
              <a:buSzPts val="1800"/>
              <a:buChar char="■"/>
            </a:pPr>
            <a:r>
              <a:rPr lang="en-US"/>
              <a:t>Sequence of calculations using basic arithmetic</a:t>
            </a:r>
            <a:endParaRPr/>
          </a:p>
          <a:p>
            <a:pPr marL="1371600" lvl="2" indent="-342900" algn="l" rtl="0">
              <a:lnSpc>
                <a:spcPct val="100000"/>
              </a:lnSpc>
              <a:spcBef>
                <a:spcPts val="0"/>
              </a:spcBef>
              <a:spcAft>
                <a:spcPts val="0"/>
              </a:spcAft>
              <a:buSzPts val="1800"/>
              <a:buChar char="■"/>
            </a:pPr>
            <a:r>
              <a:rPr lang="en-US"/>
              <a:t>Added large numbers</a:t>
            </a:r>
            <a:endParaRPr/>
          </a:p>
          <a:p>
            <a:pPr marL="914400" lvl="1" indent="-342900" algn="l" rtl="0">
              <a:lnSpc>
                <a:spcPct val="100000"/>
              </a:lnSpc>
              <a:spcBef>
                <a:spcPts val="0"/>
              </a:spcBef>
              <a:spcAft>
                <a:spcPts val="0"/>
              </a:spcAft>
              <a:buSzPts val="1800"/>
              <a:buChar char="○"/>
            </a:pPr>
            <a:r>
              <a:rPr lang="en-US"/>
              <a:t>FuncQA</a:t>
            </a:r>
            <a:endParaRPr/>
          </a:p>
          <a:p>
            <a:pPr marL="1371600" lvl="2" indent="-342900" algn="l" rtl="0">
              <a:lnSpc>
                <a:spcPct val="100000"/>
              </a:lnSpc>
              <a:spcBef>
                <a:spcPts val="0"/>
              </a:spcBef>
              <a:spcAft>
                <a:spcPts val="0"/>
              </a:spcAft>
              <a:buSzPts val="1800"/>
              <a:buChar char="■"/>
            </a:pPr>
            <a:r>
              <a:rPr lang="en-US"/>
              <a:t>synthetic dataset with more complex arithmetic tools</a:t>
            </a:r>
            <a:endParaRPr/>
          </a:p>
          <a:p>
            <a:pPr marL="1371600" lvl="2" indent="-342900" algn="l" rtl="0">
              <a:lnSpc>
                <a:spcPct val="100000"/>
              </a:lnSpc>
              <a:spcBef>
                <a:spcPts val="0"/>
              </a:spcBef>
              <a:spcAft>
                <a:spcPts val="0"/>
              </a:spcAft>
              <a:buSzPts val="1800"/>
              <a:buChar char="■"/>
            </a:pPr>
            <a:r>
              <a:rPr lang="en-US"/>
              <a:t>two subsets: 68 one-hop and 60 multi-hop questions</a:t>
            </a:r>
            <a:endParaRPr/>
          </a:p>
          <a:p>
            <a:pPr marL="457200" lvl="0" indent="-342900" algn="l" rtl="0">
              <a:lnSpc>
                <a:spcPct val="100000"/>
              </a:lnSpc>
              <a:spcBef>
                <a:spcPts val="0"/>
              </a:spcBef>
              <a:spcAft>
                <a:spcPts val="0"/>
              </a:spcAft>
              <a:buSzPts val="1800"/>
              <a:buChar char="●"/>
            </a:pPr>
            <a:r>
              <a:rPr lang="en-US"/>
              <a:t>Comparison models:</a:t>
            </a:r>
            <a:endParaRPr/>
          </a:p>
          <a:p>
            <a:pPr marL="914400" lvl="1" indent="-342900" algn="l" rtl="0">
              <a:lnSpc>
                <a:spcPct val="100000"/>
              </a:lnSpc>
              <a:spcBef>
                <a:spcPts val="0"/>
              </a:spcBef>
              <a:spcAft>
                <a:spcPts val="0"/>
              </a:spcAft>
              <a:buSzPts val="1800"/>
              <a:buChar char="○"/>
            </a:pPr>
            <a:r>
              <a:rPr lang="en-US"/>
              <a:t>0-shot ChatGPT</a:t>
            </a:r>
            <a:endParaRPr/>
          </a:p>
          <a:p>
            <a:pPr marL="914400" lvl="1" indent="-342900" algn="l" rtl="0">
              <a:lnSpc>
                <a:spcPct val="100000"/>
              </a:lnSpc>
              <a:spcBef>
                <a:spcPts val="0"/>
              </a:spcBef>
              <a:spcAft>
                <a:spcPts val="0"/>
              </a:spcAft>
              <a:buSzPts val="1800"/>
              <a:buChar char="○"/>
            </a:pPr>
            <a:r>
              <a:rPr lang="en-US"/>
              <a:t>CoT LLaMA-33B</a:t>
            </a:r>
            <a:endParaRPr/>
          </a:p>
          <a:p>
            <a:pPr marL="914400" lvl="1" indent="-342900" algn="l" rtl="0">
              <a:lnSpc>
                <a:spcPct val="100000"/>
              </a:lnSpc>
              <a:spcBef>
                <a:spcPts val="0"/>
              </a:spcBef>
              <a:spcAft>
                <a:spcPts val="0"/>
              </a:spcAft>
              <a:buSzPts val="1800"/>
              <a:buChar char="○"/>
            </a:pPr>
            <a:r>
              <a:rPr lang="en-US"/>
              <a:t>ReAct LLaMA-33B</a:t>
            </a:r>
            <a:endParaRPr/>
          </a:p>
        </p:txBody>
      </p:sp>
      <p:sp>
        <p:nvSpPr>
          <p:cNvPr id="780" name="Google Shape;780;p87"/>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Numerical Reasoning</a:t>
            </a:r>
            <a:endParaRPr/>
          </a:p>
        </p:txBody>
      </p:sp>
      <p:sp>
        <p:nvSpPr>
          <p:cNvPr id="781" name="Google Shape;781;p8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782" name="Google Shape;782;p8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783" name="Google Shape;783;p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88"/>
          <p:cNvSpPr txBox="1">
            <a:spLocks noGrp="1"/>
          </p:cNvSpPr>
          <p:nvPr>
            <p:ph type="body" idx="1"/>
          </p:nvPr>
        </p:nvSpPr>
        <p:spPr>
          <a:xfrm>
            <a:off x="543750" y="1195675"/>
            <a:ext cx="11104500" cy="23634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Toolken embeddings are trained solely using one-hop synthetic data</a:t>
            </a: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a:t>Toolken embeddings still manage to enhance performance in multi-hop problem contexts and can be integrated effectively with CoT prompting</a:t>
            </a:r>
            <a:endParaRPr/>
          </a:p>
        </p:txBody>
      </p:sp>
      <p:sp>
        <p:nvSpPr>
          <p:cNvPr id="789" name="Google Shape;789;p88"/>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Numerical Reasoning</a:t>
            </a:r>
            <a:endParaRPr/>
          </a:p>
        </p:txBody>
      </p:sp>
      <p:sp>
        <p:nvSpPr>
          <p:cNvPr id="790" name="Google Shape;790;p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791" name="Google Shape;791;p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792" name="Google Shape;792;p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81</a:t>
            </a:fld>
            <a:endParaRPr/>
          </a:p>
        </p:txBody>
      </p:sp>
      <p:pic>
        <p:nvPicPr>
          <p:cNvPr id="793" name="Google Shape;793;p88"/>
          <p:cNvPicPr preferRelativeResize="0"/>
          <p:nvPr/>
        </p:nvPicPr>
        <p:blipFill>
          <a:blip r:embed="rId3">
            <a:alphaModFix/>
          </a:blip>
          <a:stretch>
            <a:fillRect/>
          </a:stretch>
        </p:blipFill>
        <p:spPr>
          <a:xfrm>
            <a:off x="2096275" y="3711500"/>
            <a:ext cx="7999452" cy="25779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89"/>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Knowledge-based Question Answering </a:t>
            </a:r>
            <a:endParaRPr/>
          </a:p>
        </p:txBody>
      </p:sp>
      <p:sp>
        <p:nvSpPr>
          <p:cNvPr id="799" name="Google Shape;799;p89"/>
          <p:cNvSpPr txBox="1">
            <a:spLocks noGrp="1"/>
          </p:cNvSpPr>
          <p:nvPr>
            <p:ph type="body" idx="1"/>
          </p:nvPr>
        </p:nvSpPr>
        <p:spPr>
          <a:xfrm>
            <a:off x="543750" y="1195675"/>
            <a:ext cx="11104500" cy="4916400"/>
          </a:xfrm>
          <a:prstGeom prst="rect">
            <a:avLst/>
          </a:prstGeom>
          <a:noFill/>
          <a:ln>
            <a:noFill/>
          </a:ln>
        </p:spPr>
        <p:txBody>
          <a:bodyPr spcFirstLastPara="1" wrap="square" lIns="91425" tIns="45700" rIns="91425" bIns="45700" anchor="ctr" anchorCtr="0">
            <a:normAutofit lnSpcReduction="10000"/>
          </a:bodyPr>
          <a:lstStyle/>
          <a:p>
            <a:pPr marL="457200" lvl="0" indent="-342900" algn="l" rtl="0">
              <a:lnSpc>
                <a:spcPct val="100000"/>
              </a:lnSpc>
              <a:spcBef>
                <a:spcPts val="0"/>
              </a:spcBef>
              <a:spcAft>
                <a:spcPts val="0"/>
              </a:spcAft>
              <a:buSzPts val="1800"/>
              <a:buChar char="●"/>
            </a:pPr>
            <a:r>
              <a:rPr lang="en-US"/>
              <a:t>Dataset:</a:t>
            </a:r>
            <a:endParaRPr/>
          </a:p>
          <a:p>
            <a:pPr marL="914400" lvl="1" indent="-342900" algn="l" rtl="0">
              <a:lnSpc>
                <a:spcPct val="100000"/>
              </a:lnSpc>
              <a:spcBef>
                <a:spcPts val="0"/>
              </a:spcBef>
              <a:spcAft>
                <a:spcPts val="0"/>
              </a:spcAft>
              <a:buSzPts val="1800"/>
              <a:buChar char="○"/>
            </a:pPr>
            <a:r>
              <a:rPr lang="en-US"/>
              <a:t>KAMEL: knowledge about 243 relations from Wikipedia</a:t>
            </a:r>
            <a:endParaRPr/>
          </a:p>
          <a:p>
            <a:pPr marL="914400" lvl="1" indent="-342900" algn="l" rtl="0">
              <a:lnSpc>
                <a:spcPct val="100000"/>
              </a:lnSpc>
              <a:spcBef>
                <a:spcPts val="0"/>
              </a:spcBef>
              <a:spcAft>
                <a:spcPts val="0"/>
              </a:spcAft>
              <a:buSzPts val="1800"/>
              <a:buChar char="○"/>
            </a:pPr>
            <a:r>
              <a:rPr lang="en-US"/>
              <a:t>Subsets of size 500 with different number of tools</a:t>
            </a: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a:t>Comparison:</a:t>
            </a:r>
            <a:endParaRPr/>
          </a:p>
          <a:p>
            <a:pPr marL="914400" lvl="1" indent="-342900" algn="l" rtl="0">
              <a:lnSpc>
                <a:spcPct val="100000"/>
              </a:lnSpc>
              <a:spcBef>
                <a:spcPts val="0"/>
              </a:spcBef>
              <a:spcAft>
                <a:spcPts val="0"/>
              </a:spcAft>
              <a:buSzPts val="1800"/>
              <a:buChar char="○"/>
            </a:pPr>
            <a:r>
              <a:rPr lang="en-US"/>
              <a:t>ToolkenGPT (sup): Supervised learning using 200 examples per tool</a:t>
            </a:r>
            <a:endParaRPr/>
          </a:p>
          <a:p>
            <a:pPr marL="914400" lvl="1" indent="-342900" algn="l" rtl="0">
              <a:lnSpc>
                <a:spcPct val="100000"/>
              </a:lnSpc>
              <a:spcBef>
                <a:spcPts val="0"/>
              </a:spcBef>
              <a:spcAft>
                <a:spcPts val="0"/>
              </a:spcAft>
              <a:buSzPts val="1800"/>
              <a:buChar char="○"/>
            </a:pPr>
            <a:r>
              <a:rPr lang="en-US"/>
              <a:t>ToolkenGPT (syn): Supervised learning using 40 synthesized data (ChatGPT)</a:t>
            </a:r>
            <a:endParaRPr/>
          </a:p>
          <a:p>
            <a:pPr marL="914400" lvl="1" indent="-342900" algn="l" rtl="0">
              <a:lnSpc>
                <a:spcPct val="100000"/>
              </a:lnSpc>
              <a:spcBef>
                <a:spcPts val="0"/>
              </a:spcBef>
              <a:spcAft>
                <a:spcPts val="0"/>
              </a:spcAft>
              <a:buSzPts val="1800"/>
              <a:buChar char="○"/>
            </a:pPr>
            <a:r>
              <a:rPr lang="en-US"/>
              <a:t>Prompting: “Question: [...]\nThe answer is”</a:t>
            </a:r>
            <a:endParaRPr/>
          </a:p>
          <a:p>
            <a:pPr marL="914400" lvl="1" indent="-342900" algn="l" rtl="0">
              <a:lnSpc>
                <a:spcPct val="100000"/>
              </a:lnSpc>
              <a:spcBef>
                <a:spcPts val="0"/>
              </a:spcBef>
              <a:spcAft>
                <a:spcPts val="0"/>
              </a:spcAft>
              <a:buSzPts val="1800"/>
              <a:buChar char="○"/>
            </a:pPr>
            <a:r>
              <a:rPr lang="en-US"/>
              <a:t>In-context learning (ICL, few shot): Description and tool demo in the prompt</a:t>
            </a:r>
            <a:endParaRPr/>
          </a:p>
          <a:p>
            <a:pPr marL="914400" lvl="1" indent="-342900" algn="l" rtl="0">
              <a:lnSpc>
                <a:spcPct val="100000"/>
              </a:lnSpc>
              <a:spcBef>
                <a:spcPts val="0"/>
              </a:spcBef>
              <a:spcAft>
                <a:spcPts val="0"/>
              </a:spcAft>
              <a:buSzPts val="1800"/>
              <a:buChar char="○"/>
            </a:pPr>
            <a:r>
              <a:rPr lang="en-US"/>
              <a:t>In-context learning (desc, zero shot): Description of tools + 8 unavailable tool demo (call format)</a:t>
            </a: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a:t>Base model is LLaMA-13B</a:t>
            </a:r>
            <a:endParaRPr/>
          </a:p>
        </p:txBody>
      </p:sp>
      <p:sp>
        <p:nvSpPr>
          <p:cNvPr id="800" name="Google Shape;800;p8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801" name="Google Shape;801;p8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802" name="Google Shape;802;p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90"/>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Knowledge-based Question Answering</a:t>
            </a:r>
            <a:endParaRPr/>
          </a:p>
        </p:txBody>
      </p:sp>
      <p:sp>
        <p:nvSpPr>
          <p:cNvPr id="808" name="Google Shape;808;p90"/>
          <p:cNvSpPr txBox="1">
            <a:spLocks noGrp="1"/>
          </p:cNvSpPr>
          <p:nvPr>
            <p:ph type="body" idx="1"/>
          </p:nvPr>
        </p:nvSpPr>
        <p:spPr>
          <a:xfrm>
            <a:off x="543750" y="1195675"/>
            <a:ext cx="5481900" cy="4916400"/>
          </a:xfrm>
          <a:prstGeom prst="rect">
            <a:avLst/>
          </a:prstGeom>
          <a:noFill/>
          <a:ln>
            <a:noFill/>
          </a:ln>
        </p:spPr>
        <p:txBody>
          <a:bodyPr spcFirstLastPara="1" wrap="square" lIns="91425" tIns="45700" rIns="91425" bIns="45700" anchor="ctr" anchorCtr="0">
            <a:normAutofit lnSpcReduction="10000"/>
          </a:bodyPr>
          <a:lstStyle/>
          <a:p>
            <a:pPr marL="457200" lvl="0" indent="-342900" algn="l" rtl="0">
              <a:lnSpc>
                <a:spcPct val="100000"/>
              </a:lnSpc>
              <a:spcBef>
                <a:spcPts val="0"/>
              </a:spcBef>
              <a:spcAft>
                <a:spcPts val="0"/>
              </a:spcAft>
              <a:buSzPts val="1800"/>
              <a:buChar char="●"/>
            </a:pPr>
            <a:r>
              <a:rPr lang="en-US"/>
              <a:t>LLMs still struggle to store accurate facts in their parameters and it’s necessary to augment them with a knowledge base</a:t>
            </a: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a:t>Toolken is an effective method on massive in-domain data</a:t>
            </a: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a:t>The context length limit leads to drastic performance drops for &gt;30 tools</a:t>
            </a:r>
            <a:endParaRPr/>
          </a:p>
        </p:txBody>
      </p:sp>
      <p:sp>
        <p:nvSpPr>
          <p:cNvPr id="809" name="Google Shape;809;p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810" name="Google Shape;810;p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811" name="Google Shape;811;p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83</a:t>
            </a:fld>
            <a:endParaRPr/>
          </a:p>
        </p:txBody>
      </p:sp>
      <p:pic>
        <p:nvPicPr>
          <p:cNvPr id="812" name="Google Shape;812;p90"/>
          <p:cNvPicPr preferRelativeResize="0"/>
          <p:nvPr/>
        </p:nvPicPr>
        <p:blipFill>
          <a:blip r:embed="rId3">
            <a:alphaModFix/>
          </a:blip>
          <a:stretch>
            <a:fillRect/>
          </a:stretch>
        </p:blipFill>
        <p:spPr>
          <a:xfrm>
            <a:off x="6083250" y="1655050"/>
            <a:ext cx="5565000" cy="4200926"/>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91"/>
          <p:cNvSpPr txBox="1">
            <a:spLocks noGrp="1"/>
          </p:cNvSpPr>
          <p:nvPr>
            <p:ph type="body" idx="1"/>
          </p:nvPr>
        </p:nvSpPr>
        <p:spPr>
          <a:xfrm>
            <a:off x="543750" y="1195675"/>
            <a:ext cx="11104500" cy="4916400"/>
          </a:xfrm>
          <a:prstGeom prst="rect">
            <a:avLst/>
          </a:prstGeom>
          <a:noFill/>
          <a:ln>
            <a:noFill/>
          </a:ln>
        </p:spPr>
        <p:txBody>
          <a:bodyPr spcFirstLastPara="1" wrap="square" lIns="91425" tIns="45700" rIns="91425" bIns="45700" anchor="ctr" anchorCtr="0">
            <a:normAutofit lnSpcReduction="10000"/>
          </a:bodyPr>
          <a:lstStyle/>
          <a:p>
            <a:pPr marL="457200" lvl="0" indent="-342900" algn="l" rtl="0">
              <a:lnSpc>
                <a:spcPct val="115000"/>
              </a:lnSpc>
              <a:spcBef>
                <a:spcPts val="0"/>
              </a:spcBef>
              <a:spcAft>
                <a:spcPts val="0"/>
              </a:spcAft>
              <a:buSzPts val="1800"/>
              <a:buChar char="●"/>
            </a:pPr>
            <a:r>
              <a:rPr lang="en-US"/>
              <a:t>Dataset:</a:t>
            </a:r>
            <a:endParaRPr/>
          </a:p>
          <a:p>
            <a:pPr marL="914400" lvl="1" indent="-342900" algn="l" rtl="0">
              <a:lnSpc>
                <a:spcPct val="115000"/>
              </a:lnSpc>
              <a:spcBef>
                <a:spcPts val="0"/>
              </a:spcBef>
              <a:spcAft>
                <a:spcPts val="0"/>
              </a:spcAft>
              <a:buSzPts val="1800"/>
              <a:buChar char="○"/>
            </a:pPr>
            <a:r>
              <a:rPr lang="en-US"/>
              <a:t>ActivityPrograms knowledge base on top of VirtualHome</a:t>
            </a:r>
            <a:endParaRPr/>
          </a:p>
          <a:p>
            <a:pPr marL="914400" lvl="1" indent="-342900" algn="l" rtl="0">
              <a:lnSpc>
                <a:spcPct val="115000"/>
              </a:lnSpc>
              <a:spcBef>
                <a:spcPts val="0"/>
              </a:spcBef>
              <a:spcAft>
                <a:spcPts val="0"/>
              </a:spcAft>
              <a:buSzPts val="1800"/>
              <a:buChar char="○"/>
            </a:pPr>
            <a:r>
              <a:rPr lang="en-US"/>
              <a:t>Typical household activities</a:t>
            </a:r>
            <a:endParaRPr/>
          </a:p>
          <a:p>
            <a:pPr marL="914400" lvl="1" indent="-342900" algn="l" rtl="0">
              <a:lnSpc>
                <a:spcPct val="115000"/>
              </a:lnSpc>
              <a:spcBef>
                <a:spcPts val="0"/>
              </a:spcBef>
              <a:spcAft>
                <a:spcPts val="0"/>
              </a:spcAft>
              <a:buSzPts val="1800"/>
              <a:buChar char="○"/>
            </a:pPr>
            <a:r>
              <a:rPr lang="en-US"/>
              <a:t>Task Input:</a:t>
            </a:r>
            <a:endParaRPr/>
          </a:p>
          <a:p>
            <a:pPr marL="1371600" lvl="2" indent="-342900" algn="l" rtl="0">
              <a:lnSpc>
                <a:spcPct val="115000"/>
              </a:lnSpc>
              <a:spcBef>
                <a:spcPts val="0"/>
              </a:spcBef>
              <a:spcAft>
                <a:spcPts val="0"/>
              </a:spcAft>
              <a:buSzPts val="1800"/>
              <a:buChar char="■"/>
            </a:pPr>
            <a:r>
              <a:rPr lang="en-US"/>
              <a:t>A high-level goal (e.g. "Read book")</a:t>
            </a:r>
            <a:endParaRPr/>
          </a:p>
          <a:p>
            <a:pPr marL="1371600" lvl="2" indent="-342900" algn="l" rtl="0">
              <a:lnSpc>
                <a:spcPct val="115000"/>
              </a:lnSpc>
              <a:spcBef>
                <a:spcPts val="0"/>
              </a:spcBef>
              <a:spcAft>
                <a:spcPts val="0"/>
              </a:spcAft>
              <a:buSzPts val="1800"/>
              <a:buChar char="■"/>
            </a:pPr>
            <a:r>
              <a:rPr lang="en-US"/>
              <a:t>A detailed instruction (e.g. "I would go lie down in my bed and open the book and start reading.", </a:t>
            </a:r>
            <a:endParaRPr/>
          </a:p>
          <a:p>
            <a:pPr marL="1371600" lvl="2" indent="-342900" algn="l" rtl="0">
              <a:lnSpc>
                <a:spcPct val="115000"/>
              </a:lnSpc>
              <a:spcBef>
                <a:spcPts val="0"/>
              </a:spcBef>
              <a:spcAft>
                <a:spcPts val="0"/>
              </a:spcAft>
              <a:buSzPts val="1800"/>
              <a:buChar char="■"/>
            </a:pPr>
            <a:r>
              <a:rPr lang="en-US"/>
              <a:t>A description of the environment, </a:t>
            </a:r>
            <a:endParaRPr/>
          </a:p>
          <a:p>
            <a:pPr marL="1828800" lvl="3" indent="-342900" algn="l" rtl="0">
              <a:lnSpc>
                <a:spcPct val="115000"/>
              </a:lnSpc>
              <a:spcBef>
                <a:spcPts val="0"/>
              </a:spcBef>
              <a:spcAft>
                <a:spcPts val="0"/>
              </a:spcAft>
              <a:buSzPts val="1800"/>
              <a:buChar char="●"/>
            </a:pPr>
            <a:r>
              <a:rPr lang="en-US"/>
              <a:t>the initial state of the agent</a:t>
            </a:r>
            <a:endParaRPr/>
          </a:p>
          <a:p>
            <a:pPr marL="1828800" lvl="3" indent="-342900" algn="l" rtl="0">
              <a:lnSpc>
                <a:spcPct val="115000"/>
              </a:lnSpc>
              <a:spcBef>
                <a:spcPts val="0"/>
              </a:spcBef>
              <a:spcAft>
                <a:spcPts val="0"/>
              </a:spcAft>
              <a:buSzPts val="1800"/>
              <a:buChar char="●"/>
            </a:pPr>
            <a:r>
              <a:rPr lang="en-US"/>
              <a:t>the object list of the environment (e.g. "I am in [’home_office’]. The objects I can manipulate are [’mail’, ’freezer’, ’television’, ..., ’novel’]". </a:t>
            </a:r>
            <a:endParaRPr/>
          </a:p>
          <a:p>
            <a:pPr marL="914400" lvl="1" indent="-342900" algn="l" rtl="0">
              <a:lnSpc>
                <a:spcPct val="115000"/>
              </a:lnSpc>
              <a:spcBef>
                <a:spcPts val="0"/>
              </a:spcBef>
              <a:spcAft>
                <a:spcPts val="0"/>
              </a:spcAft>
              <a:buSzPts val="1800"/>
              <a:buChar char="○"/>
            </a:pPr>
            <a:r>
              <a:rPr lang="en-US"/>
              <a:t>The model is expected to output an executable plan</a:t>
            </a:r>
            <a:endParaRPr/>
          </a:p>
          <a:p>
            <a:pPr marL="1371600" lvl="2" indent="-342900" algn="l" rtl="0">
              <a:lnSpc>
                <a:spcPct val="115000"/>
              </a:lnSpc>
              <a:spcBef>
                <a:spcPts val="0"/>
              </a:spcBef>
              <a:spcAft>
                <a:spcPts val="0"/>
              </a:spcAft>
              <a:buSzPts val="1800"/>
              <a:buChar char="■"/>
            </a:pPr>
            <a:r>
              <a:rPr lang="en-US"/>
              <a:t>An ordered list of verb-object instructions (e.g. "[FIND] &lt;novel&gt;")</a:t>
            </a:r>
            <a:endParaRPr/>
          </a:p>
        </p:txBody>
      </p:sp>
      <p:sp>
        <p:nvSpPr>
          <p:cNvPr id="818" name="Google Shape;818;p91"/>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Embodied Plan Generation</a:t>
            </a:r>
            <a:endParaRPr/>
          </a:p>
        </p:txBody>
      </p:sp>
      <p:sp>
        <p:nvSpPr>
          <p:cNvPr id="819" name="Google Shape;819;p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820" name="Google Shape;820;p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821" name="Google Shape;821;p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84</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92"/>
          <p:cNvSpPr txBox="1">
            <a:spLocks noGrp="1"/>
          </p:cNvSpPr>
          <p:nvPr>
            <p:ph type="body" idx="1"/>
          </p:nvPr>
        </p:nvSpPr>
        <p:spPr>
          <a:xfrm>
            <a:off x="543750" y="1195675"/>
            <a:ext cx="73317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Comparison:</a:t>
            </a:r>
            <a:endParaRPr/>
          </a:p>
          <a:p>
            <a:pPr marL="914400" lvl="1" indent="-342900" algn="l" rtl="0">
              <a:lnSpc>
                <a:spcPct val="100000"/>
              </a:lnSpc>
              <a:spcBef>
                <a:spcPts val="0"/>
              </a:spcBef>
              <a:spcAft>
                <a:spcPts val="0"/>
              </a:spcAft>
              <a:buSzPts val="1800"/>
              <a:buChar char="○"/>
            </a:pPr>
            <a:r>
              <a:rPr lang="en-US"/>
              <a:t>In-context Learning: prompting the LLM. </a:t>
            </a:r>
            <a:endParaRPr/>
          </a:p>
          <a:p>
            <a:pPr marL="1371600" lvl="2" indent="-342900" algn="l" rtl="0">
              <a:lnSpc>
                <a:spcPct val="100000"/>
              </a:lnSpc>
              <a:spcBef>
                <a:spcPts val="0"/>
              </a:spcBef>
              <a:spcAft>
                <a:spcPts val="0"/>
              </a:spcAft>
              <a:buSzPts val="1800"/>
              <a:buChar char="■"/>
            </a:pPr>
            <a:r>
              <a:rPr lang="en-US"/>
              <a:t>the action list, 3 demonstration plans, and a new task with its goal, detailed description, and environment description.</a:t>
            </a:r>
            <a:endParaRPr/>
          </a:p>
          <a:p>
            <a:pPr marL="914400" lvl="1" indent="-342900" algn="l" rtl="0">
              <a:lnSpc>
                <a:spcPct val="100000"/>
              </a:lnSpc>
              <a:spcBef>
                <a:spcPts val="0"/>
              </a:spcBef>
              <a:spcAft>
                <a:spcPts val="0"/>
              </a:spcAft>
              <a:buSzPts val="1800"/>
              <a:buChar char="○"/>
            </a:pPr>
            <a:r>
              <a:rPr lang="en-US"/>
              <a:t>+Translation: translate the LLM’s generation to admissible instructions</a:t>
            </a:r>
            <a:endParaRPr/>
          </a:p>
          <a:p>
            <a:pPr marL="1371600" lvl="2" indent="-342900" algn="l" rtl="0">
              <a:lnSpc>
                <a:spcPct val="100000"/>
              </a:lnSpc>
              <a:spcBef>
                <a:spcPts val="0"/>
              </a:spcBef>
              <a:spcAft>
                <a:spcPts val="0"/>
              </a:spcAft>
              <a:buSzPts val="1800"/>
              <a:buChar char="■"/>
            </a:pPr>
            <a:r>
              <a:rPr lang="en-US"/>
              <a:t>SentenceRoBERTa-large</a:t>
            </a:r>
            <a:endParaRPr/>
          </a:p>
          <a:p>
            <a:pPr marL="1371600" lvl="2" indent="-342900" algn="l" rtl="0">
              <a:lnSpc>
                <a:spcPct val="100000"/>
              </a:lnSpc>
              <a:spcBef>
                <a:spcPts val="0"/>
              </a:spcBef>
              <a:spcAft>
                <a:spcPts val="0"/>
              </a:spcAft>
              <a:buSzPts val="1800"/>
              <a:buChar char="■"/>
            </a:pPr>
            <a:r>
              <a:rPr lang="en-US"/>
              <a:t>translate the actions or objects to available ones with the highest cosine similarities</a:t>
            </a:r>
            <a:endParaRPr/>
          </a:p>
          <a:p>
            <a:pPr marL="914400" lvl="1" indent="-342900" algn="l" rtl="0">
              <a:lnSpc>
                <a:spcPct val="100000"/>
              </a:lnSpc>
              <a:spcBef>
                <a:spcPts val="0"/>
              </a:spcBef>
              <a:spcAft>
                <a:spcPts val="0"/>
              </a:spcAft>
              <a:buSzPts val="1800"/>
              <a:buChar char="○"/>
            </a:pPr>
            <a:r>
              <a:rPr lang="en-US"/>
              <a:t>+Grounded Decoding: decoding-stage grounding method</a:t>
            </a:r>
            <a:endParaRPr/>
          </a:p>
          <a:p>
            <a:pPr marL="457200" lvl="0" indent="-342900" algn="l" rtl="0">
              <a:lnSpc>
                <a:spcPct val="100000"/>
              </a:lnSpc>
              <a:spcBef>
                <a:spcPts val="0"/>
              </a:spcBef>
              <a:spcAft>
                <a:spcPts val="0"/>
              </a:spcAft>
              <a:buSzPts val="1800"/>
              <a:buChar char="●"/>
            </a:pPr>
            <a:r>
              <a:rPr lang="en-US"/>
              <a:t>Base model is LLaMA-13B</a:t>
            </a:r>
            <a:endParaRPr/>
          </a:p>
        </p:txBody>
      </p:sp>
      <p:sp>
        <p:nvSpPr>
          <p:cNvPr id="827" name="Google Shape;827;p92"/>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Embodied Plan Generation</a:t>
            </a:r>
            <a:endParaRPr/>
          </a:p>
        </p:txBody>
      </p:sp>
      <p:sp>
        <p:nvSpPr>
          <p:cNvPr id="828" name="Google Shape;828;p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829" name="Google Shape;829;p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830" name="Google Shape;830;p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85</a:t>
            </a:fld>
            <a:endParaRPr/>
          </a:p>
        </p:txBody>
      </p:sp>
      <p:pic>
        <p:nvPicPr>
          <p:cNvPr id="831" name="Google Shape;831;p92"/>
          <p:cNvPicPr preferRelativeResize="0"/>
          <p:nvPr/>
        </p:nvPicPr>
        <p:blipFill>
          <a:blip r:embed="rId3">
            <a:alphaModFix/>
          </a:blip>
          <a:stretch>
            <a:fillRect/>
          </a:stretch>
        </p:blipFill>
        <p:spPr>
          <a:xfrm>
            <a:off x="7811925" y="2560422"/>
            <a:ext cx="4188149" cy="227412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93"/>
          <p:cNvSpPr txBox="1">
            <a:spLocks noGrp="1"/>
          </p:cNvSpPr>
          <p:nvPr>
            <p:ph type="body" idx="1"/>
          </p:nvPr>
        </p:nvSpPr>
        <p:spPr>
          <a:xfrm>
            <a:off x="543750" y="1195675"/>
            <a:ext cx="11104500" cy="30837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In-context Learning sometimes fails to ground its prediction to admissible instructions</a:t>
            </a:r>
            <a:endParaRPr/>
          </a:p>
          <a:p>
            <a:pPr marL="457200" lvl="0" indent="-342900" algn="l" rtl="0">
              <a:lnSpc>
                <a:spcPct val="100000"/>
              </a:lnSpc>
              <a:spcBef>
                <a:spcPts val="0"/>
              </a:spcBef>
              <a:spcAft>
                <a:spcPts val="0"/>
              </a:spcAft>
              <a:buSzPts val="1800"/>
              <a:buChar char="●"/>
            </a:pPr>
            <a:r>
              <a:rPr lang="en-US"/>
              <a:t>Translation helps solve some shallow grounding problems, while </a:t>
            </a:r>
            <a:endParaRPr/>
          </a:p>
          <a:p>
            <a:pPr marL="457200" lvl="0" indent="-342900" algn="l" rtl="0">
              <a:lnSpc>
                <a:spcPct val="100000"/>
              </a:lnSpc>
              <a:spcBef>
                <a:spcPts val="0"/>
              </a:spcBef>
              <a:spcAft>
                <a:spcPts val="0"/>
              </a:spcAft>
              <a:buSzPts val="1800"/>
              <a:buChar char="●"/>
            </a:pPr>
            <a:r>
              <a:rPr lang="en-US"/>
              <a:t>Grounded Decoding further improves executable and success rate by considering grounding earlier in the decoding stage</a:t>
            </a:r>
            <a:endParaRPr/>
          </a:p>
          <a:p>
            <a:pPr marL="457200" lvl="0" indent="-342900" algn="l" rtl="0">
              <a:lnSpc>
                <a:spcPct val="100000"/>
              </a:lnSpc>
              <a:spcBef>
                <a:spcPts val="0"/>
              </a:spcBef>
              <a:spcAft>
                <a:spcPts val="0"/>
              </a:spcAft>
              <a:buSzPts val="1800"/>
              <a:buChar char="●"/>
            </a:pPr>
            <a:r>
              <a:rPr lang="en-US"/>
              <a:t>ToolkenGPT’s approach significantly improves LLMs performance</a:t>
            </a:r>
            <a:endParaRPr/>
          </a:p>
        </p:txBody>
      </p:sp>
      <p:sp>
        <p:nvSpPr>
          <p:cNvPr id="837" name="Google Shape;837;p93"/>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Embodied Plan Generation</a:t>
            </a:r>
            <a:endParaRPr/>
          </a:p>
        </p:txBody>
      </p:sp>
      <p:sp>
        <p:nvSpPr>
          <p:cNvPr id="838" name="Google Shape;838;p9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839" name="Google Shape;839;p9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840" name="Google Shape;840;p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86</a:t>
            </a:fld>
            <a:endParaRPr/>
          </a:p>
        </p:txBody>
      </p:sp>
      <p:pic>
        <p:nvPicPr>
          <p:cNvPr id="841" name="Google Shape;841;p93"/>
          <p:cNvPicPr preferRelativeResize="0"/>
          <p:nvPr/>
        </p:nvPicPr>
        <p:blipFill>
          <a:blip r:embed="rId3">
            <a:alphaModFix/>
          </a:blip>
          <a:stretch>
            <a:fillRect/>
          </a:stretch>
        </p:blipFill>
        <p:spPr>
          <a:xfrm>
            <a:off x="1897500" y="4431725"/>
            <a:ext cx="8397000" cy="183275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94"/>
          <p:cNvSpPr txBox="1">
            <a:spLocks noGrp="1"/>
          </p:cNvSpPr>
          <p:nvPr>
            <p:ph type="body" idx="1"/>
          </p:nvPr>
        </p:nvSpPr>
        <p:spPr>
          <a:xfrm>
            <a:off x="543750" y="1195675"/>
            <a:ext cx="11104500" cy="30720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Fine-tuning with LoRA performs slightly better but the training cost is significantly more</a:t>
            </a:r>
            <a:endParaRPr/>
          </a:p>
          <a:p>
            <a:pPr marL="457200" lvl="0" indent="-342900" algn="l" rtl="0">
              <a:lnSpc>
                <a:spcPct val="100000"/>
              </a:lnSpc>
              <a:spcBef>
                <a:spcPts val="0"/>
              </a:spcBef>
              <a:spcAft>
                <a:spcPts val="0"/>
              </a:spcAft>
              <a:buSzPts val="1800"/>
              <a:buChar char="●"/>
            </a:pPr>
            <a:r>
              <a:rPr lang="en-US"/>
              <a:t>Base model: LLaMA-7B</a:t>
            </a:r>
            <a:endParaRPr/>
          </a:p>
        </p:txBody>
      </p:sp>
      <p:sp>
        <p:nvSpPr>
          <p:cNvPr id="847" name="Google Shape;847;p94"/>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ToolkenGPT - Computational Cost</a:t>
            </a:r>
            <a:endParaRPr/>
          </a:p>
        </p:txBody>
      </p:sp>
      <p:sp>
        <p:nvSpPr>
          <p:cNvPr id="848" name="Google Shape;848;p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849" name="Google Shape;849;p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850" name="Google Shape;850;p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87</a:t>
            </a:fld>
            <a:endParaRPr/>
          </a:p>
        </p:txBody>
      </p:sp>
      <p:pic>
        <p:nvPicPr>
          <p:cNvPr id="851" name="Google Shape;851;p94"/>
          <p:cNvPicPr preferRelativeResize="0"/>
          <p:nvPr/>
        </p:nvPicPr>
        <p:blipFill>
          <a:blip r:embed="rId3">
            <a:alphaModFix/>
          </a:blip>
          <a:stretch>
            <a:fillRect/>
          </a:stretch>
        </p:blipFill>
        <p:spPr>
          <a:xfrm>
            <a:off x="1421313" y="3810577"/>
            <a:ext cx="9349371" cy="18443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95"/>
          <p:cNvSpPr txBox="1">
            <a:spLocks noGrp="1"/>
          </p:cNvSpPr>
          <p:nvPr>
            <p:ph type="body" idx="1"/>
          </p:nvPr>
        </p:nvSpPr>
        <p:spPr>
          <a:xfrm>
            <a:off x="543750" y="1195675"/>
            <a:ext cx="11104500" cy="29292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Adding a tool mode can improve the vanilla ReAct prompting method by enhancing the accuracy of argument completion</a:t>
            </a:r>
            <a:endParaRPr/>
          </a:p>
        </p:txBody>
      </p:sp>
      <p:sp>
        <p:nvSpPr>
          <p:cNvPr id="857" name="Google Shape;857;p95"/>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ToolkenGPT - Ablation Study</a:t>
            </a:r>
            <a:endParaRPr/>
          </a:p>
        </p:txBody>
      </p:sp>
      <p:sp>
        <p:nvSpPr>
          <p:cNvPr id="858" name="Google Shape;858;p9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859" name="Google Shape;859;p9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860" name="Google Shape;860;p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88</a:t>
            </a:fld>
            <a:endParaRPr/>
          </a:p>
        </p:txBody>
      </p:sp>
      <p:pic>
        <p:nvPicPr>
          <p:cNvPr id="861" name="Google Shape;861;p95"/>
          <p:cNvPicPr preferRelativeResize="0"/>
          <p:nvPr/>
        </p:nvPicPr>
        <p:blipFill>
          <a:blip r:embed="rId3">
            <a:alphaModFix/>
          </a:blip>
          <a:stretch>
            <a:fillRect/>
          </a:stretch>
        </p:blipFill>
        <p:spPr>
          <a:xfrm>
            <a:off x="3356313" y="3819927"/>
            <a:ext cx="5479374" cy="216515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96"/>
          <p:cNvSpPr txBox="1">
            <a:spLocks noGrp="1"/>
          </p:cNvSpPr>
          <p:nvPr>
            <p:ph type="body" idx="1"/>
          </p:nvPr>
        </p:nvSpPr>
        <p:spPr>
          <a:xfrm>
            <a:off x="543750" y="1195675"/>
            <a:ext cx="11104500" cy="32415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Sample 10/20/40 training examples from KAMEL</a:t>
            </a:r>
            <a:endParaRPr/>
          </a:p>
          <a:p>
            <a:pPr marL="457200" lvl="0" indent="-342900" algn="l" rtl="0">
              <a:lnSpc>
                <a:spcPct val="100000"/>
              </a:lnSpc>
              <a:spcBef>
                <a:spcPts val="0"/>
              </a:spcBef>
              <a:spcAft>
                <a:spcPts val="0"/>
              </a:spcAft>
              <a:buSzPts val="1800"/>
              <a:buChar char="●"/>
            </a:pPr>
            <a:r>
              <a:rPr lang="en-US"/>
              <a:t>Test on 30 tools</a:t>
            </a:r>
            <a:endParaRPr/>
          </a:p>
          <a:p>
            <a:pPr marL="457200" lvl="0" indent="-342900" algn="l" rtl="0">
              <a:lnSpc>
                <a:spcPct val="100000"/>
              </a:lnSpc>
              <a:spcBef>
                <a:spcPts val="0"/>
              </a:spcBef>
              <a:spcAft>
                <a:spcPts val="0"/>
              </a:spcAft>
              <a:buSzPts val="1800"/>
              <a:buChar char="●"/>
            </a:pPr>
            <a:r>
              <a:rPr lang="en-US"/>
              <a:t>The distribution gap between synthetic data and test set may prevent toolken embedding from performing well</a:t>
            </a:r>
            <a:endParaRPr/>
          </a:p>
        </p:txBody>
      </p:sp>
      <p:sp>
        <p:nvSpPr>
          <p:cNvPr id="867" name="Google Shape;867;p96"/>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ToolkenGPT - Training Data</a:t>
            </a:r>
            <a:endParaRPr/>
          </a:p>
        </p:txBody>
      </p:sp>
      <p:sp>
        <p:nvSpPr>
          <p:cNvPr id="868" name="Google Shape;868;p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869" name="Google Shape;869;p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870" name="Google Shape;870;p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89</a:t>
            </a:fld>
            <a:endParaRPr/>
          </a:p>
        </p:txBody>
      </p:sp>
      <p:pic>
        <p:nvPicPr>
          <p:cNvPr id="871" name="Google Shape;871;p96"/>
          <p:cNvPicPr preferRelativeResize="0"/>
          <p:nvPr/>
        </p:nvPicPr>
        <p:blipFill>
          <a:blip r:embed="rId3">
            <a:alphaModFix/>
          </a:blip>
          <a:stretch>
            <a:fillRect/>
          </a:stretch>
        </p:blipFill>
        <p:spPr>
          <a:xfrm>
            <a:off x="3654300" y="4284625"/>
            <a:ext cx="4883400" cy="1675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838200" y="136526"/>
            <a:ext cx="10515600" cy="90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Augmenting Plain Text Dataset</a:t>
            </a:r>
            <a:endParaRPr/>
          </a:p>
        </p:txBody>
      </p:sp>
      <p:sp>
        <p:nvSpPr>
          <p:cNvPr id="138" name="Google Shape;138;p16"/>
          <p:cNvSpPr txBox="1">
            <a:spLocks noGrp="1"/>
          </p:cNvSpPr>
          <p:nvPr>
            <p:ph type="body" idx="1"/>
          </p:nvPr>
        </p:nvSpPr>
        <p:spPr>
          <a:xfrm>
            <a:off x="838200" y="1260629"/>
            <a:ext cx="10515600" cy="4916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Given a plain text dataset C, we augment the dataset to C* with API call as follows:</a:t>
            </a:r>
            <a:endParaRPr/>
          </a:p>
          <a:p>
            <a:pPr marL="914400" lvl="0" indent="-342900" algn="l" rtl="0">
              <a:spcBef>
                <a:spcPts val="0"/>
              </a:spcBef>
              <a:spcAft>
                <a:spcPts val="0"/>
              </a:spcAft>
              <a:buSzPts val="1800"/>
              <a:buAutoNum type="arabicPeriod"/>
            </a:pPr>
            <a:r>
              <a:rPr lang="en-US"/>
              <a:t>Use M to sample a large amount of potential API calls,</a:t>
            </a:r>
            <a:endParaRPr/>
          </a:p>
          <a:p>
            <a:pPr marL="914400" lvl="0" indent="-342900" algn="l" rtl="0">
              <a:spcBef>
                <a:spcPts val="0"/>
              </a:spcBef>
              <a:spcAft>
                <a:spcPts val="0"/>
              </a:spcAft>
              <a:buSzPts val="1800"/>
              <a:buAutoNum type="arabicPeriod"/>
            </a:pPr>
            <a:r>
              <a:rPr lang="en-US"/>
              <a:t>Execute the API calls and filter out the result that doesn’t help predict future tokens,</a:t>
            </a:r>
            <a:endParaRPr/>
          </a:p>
          <a:p>
            <a:pPr marL="914400" lvl="0" indent="-342900" algn="l" rtl="0">
              <a:spcBef>
                <a:spcPts val="0"/>
              </a:spcBef>
              <a:spcAft>
                <a:spcPts val="0"/>
              </a:spcAft>
              <a:buSzPts val="1800"/>
              <a:buAutoNum type="arabicPeriod"/>
            </a:pPr>
            <a:r>
              <a:rPr lang="en-US"/>
              <a:t>Merge API calls for different tools.</a:t>
            </a:r>
            <a:endParaRPr/>
          </a:p>
        </p:txBody>
      </p:sp>
      <p:sp>
        <p:nvSpPr>
          <p:cNvPr id="139" name="Google Shape;139;p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40" name="Google Shape;140;p16"/>
          <p:cNvPicPr preferRelativeResize="0"/>
          <p:nvPr/>
        </p:nvPicPr>
        <p:blipFill>
          <a:blip r:embed="rId3">
            <a:alphaModFix/>
          </a:blip>
          <a:stretch>
            <a:fillRect/>
          </a:stretch>
        </p:blipFill>
        <p:spPr>
          <a:xfrm>
            <a:off x="896663" y="3926475"/>
            <a:ext cx="10398675" cy="22505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97"/>
          <p:cNvSpPr txBox="1">
            <a:spLocks noGrp="1"/>
          </p:cNvSpPr>
          <p:nvPr>
            <p:ph type="title"/>
          </p:nvPr>
        </p:nvSpPr>
        <p:spPr>
          <a:xfrm>
            <a:off x="414700" y="2287050"/>
            <a:ext cx="10939200" cy="27021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None/>
            </a:pPr>
            <a:r>
              <a:rPr lang="en-US"/>
              <a:t>CogAgent: A Visual Language Model for GUI Agents</a:t>
            </a:r>
            <a:endParaRPr/>
          </a:p>
          <a:p>
            <a:pPr marL="0" lvl="0" indent="0" algn="ctr" rtl="0">
              <a:lnSpc>
                <a:spcPct val="100000"/>
              </a:lnSpc>
              <a:spcBef>
                <a:spcPts val="0"/>
              </a:spcBef>
              <a:spcAft>
                <a:spcPts val="0"/>
              </a:spcAft>
              <a:buNone/>
            </a:pPr>
            <a:r>
              <a:rPr lang="en-US" sz="2855"/>
              <a:t>Wenyi Hong, Weihan Wang, Qingsong Lv, Jiazheng Xu, Wenmeng Yu, Junhui Ji, Yan Wang, Zihan Wang, Yuxuan Zhang,  Juanzi Li</a:t>
            </a:r>
            <a:endParaRPr sz="2855"/>
          </a:p>
        </p:txBody>
      </p:sp>
      <p:sp>
        <p:nvSpPr>
          <p:cNvPr id="878" name="Google Shape;878;p9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98"/>
          <p:cNvSpPr txBox="1">
            <a:spLocks noGrp="1"/>
          </p:cNvSpPr>
          <p:nvPr>
            <p:ph type="body" idx="1"/>
          </p:nvPr>
        </p:nvSpPr>
        <p:spPr>
          <a:xfrm>
            <a:off x="543750" y="1195675"/>
            <a:ext cx="111045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CogAgent: visual language model</a:t>
            </a:r>
            <a:endParaRPr/>
          </a:p>
          <a:p>
            <a:pPr marL="914400" lvl="1" indent="-342900" algn="l" rtl="0">
              <a:lnSpc>
                <a:spcPct val="100000"/>
              </a:lnSpc>
              <a:spcBef>
                <a:spcPts val="0"/>
              </a:spcBef>
              <a:spcAft>
                <a:spcPts val="0"/>
              </a:spcAft>
              <a:buSzPts val="1800"/>
              <a:buChar char="○"/>
            </a:pPr>
            <a:r>
              <a:rPr lang="en-US" sz="2800"/>
              <a:t>specializing in GUI understanding and planning</a:t>
            </a:r>
            <a:endParaRPr sz="2800"/>
          </a:p>
          <a:p>
            <a:pPr marL="914400" lvl="1" indent="-406400" algn="l" rtl="0">
              <a:lnSpc>
                <a:spcPct val="100000"/>
              </a:lnSpc>
              <a:spcBef>
                <a:spcPts val="0"/>
              </a:spcBef>
              <a:spcAft>
                <a:spcPts val="0"/>
              </a:spcAft>
              <a:buSzPts val="2800"/>
              <a:buChar char="○"/>
            </a:pPr>
            <a:r>
              <a:rPr lang="en-US" sz="2800"/>
              <a:t>also have ability for general cross-modality tasks</a:t>
            </a:r>
            <a:endParaRPr sz="2800"/>
          </a:p>
          <a:p>
            <a:pPr marL="0" lvl="0" indent="0" algn="l" rtl="0">
              <a:lnSpc>
                <a:spcPct val="100000"/>
              </a:lnSpc>
              <a:spcBef>
                <a:spcPts val="0"/>
              </a:spcBef>
              <a:spcAft>
                <a:spcPts val="0"/>
              </a:spcAft>
              <a:buNone/>
            </a:pPr>
            <a:endParaRPr sz="2800"/>
          </a:p>
          <a:p>
            <a:pPr marL="457200" lvl="0" indent="-406400" algn="l" rtl="0">
              <a:lnSpc>
                <a:spcPct val="100000"/>
              </a:lnSpc>
              <a:spcBef>
                <a:spcPts val="0"/>
              </a:spcBef>
              <a:spcAft>
                <a:spcPts val="0"/>
              </a:spcAft>
              <a:buSzPts val="2800"/>
              <a:buChar char="●"/>
            </a:pPr>
            <a:r>
              <a:rPr lang="en-US"/>
              <a:t>Other contributions:</a:t>
            </a:r>
            <a:endParaRPr/>
          </a:p>
          <a:p>
            <a:pPr marL="914400" lvl="1" indent="-342900" algn="l" rtl="0">
              <a:lnSpc>
                <a:spcPct val="100000"/>
              </a:lnSpc>
              <a:spcBef>
                <a:spcPts val="0"/>
              </a:spcBef>
              <a:spcAft>
                <a:spcPts val="0"/>
              </a:spcAft>
              <a:buSzPts val="1800"/>
              <a:buChar char="○"/>
            </a:pPr>
            <a:r>
              <a:rPr lang="en-US"/>
              <a:t>Large-scale annotated dataset about GUIs and OCR</a:t>
            </a:r>
            <a:endParaRPr/>
          </a:p>
          <a:p>
            <a:pPr marL="914400" lvl="1" indent="-342900" algn="l" rtl="0">
              <a:lnSpc>
                <a:spcPct val="100000"/>
              </a:lnSpc>
              <a:spcBef>
                <a:spcPts val="0"/>
              </a:spcBef>
              <a:spcAft>
                <a:spcPts val="0"/>
              </a:spcAft>
              <a:buSzPts val="1800"/>
              <a:buChar char="○"/>
            </a:pPr>
            <a:r>
              <a:rPr lang="en-US"/>
              <a:t>Separate model to extract features from high-resolution (1120x1120)</a:t>
            </a:r>
            <a:endParaRPr/>
          </a:p>
        </p:txBody>
      </p:sp>
      <p:sp>
        <p:nvSpPr>
          <p:cNvPr id="884" name="Google Shape;884;p98"/>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CogAgent</a:t>
            </a:r>
            <a:endParaRPr/>
          </a:p>
        </p:txBody>
      </p:sp>
      <p:sp>
        <p:nvSpPr>
          <p:cNvPr id="885" name="Google Shape;885;p9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886" name="Google Shape;886;p9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887" name="Google Shape;887;p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99"/>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CogAgent - Architecture</a:t>
            </a:r>
            <a:endParaRPr/>
          </a:p>
        </p:txBody>
      </p:sp>
      <p:sp>
        <p:nvSpPr>
          <p:cNvPr id="893" name="Google Shape;893;p99"/>
          <p:cNvSpPr txBox="1">
            <a:spLocks noGrp="1"/>
          </p:cNvSpPr>
          <p:nvPr>
            <p:ph type="body" idx="1"/>
          </p:nvPr>
        </p:nvSpPr>
        <p:spPr>
          <a:xfrm>
            <a:off x="543750" y="1195675"/>
            <a:ext cx="46377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Base VLM: CogVLM 17B</a:t>
            </a:r>
            <a:endParaRPr/>
          </a:p>
          <a:p>
            <a:pPr marL="914400" lvl="1" indent="-342900" algn="l" rtl="0">
              <a:lnSpc>
                <a:spcPct val="100000"/>
              </a:lnSpc>
              <a:spcBef>
                <a:spcPts val="0"/>
              </a:spcBef>
              <a:spcAft>
                <a:spcPts val="0"/>
              </a:spcAft>
              <a:buSzPts val="1800"/>
              <a:buChar char="○"/>
            </a:pPr>
            <a:r>
              <a:rPr lang="en-US"/>
              <a:t>EVA2-CLIP-E as encoder for low-res images (224x224)</a:t>
            </a:r>
            <a:endParaRPr/>
          </a:p>
          <a:p>
            <a:pPr marL="914400" lvl="1" indent="-342900" algn="l" rtl="0">
              <a:lnSpc>
                <a:spcPct val="100000"/>
              </a:lnSpc>
              <a:spcBef>
                <a:spcPts val="0"/>
              </a:spcBef>
              <a:spcAft>
                <a:spcPts val="0"/>
              </a:spcAft>
              <a:buSzPts val="1800"/>
              <a:buChar char="○"/>
            </a:pPr>
            <a:r>
              <a:rPr lang="en-US"/>
              <a:t>MLP maps the encoder output to feature space of VLM</a:t>
            </a:r>
            <a:endParaRPr/>
          </a:p>
          <a:p>
            <a:pPr marL="457200" lvl="0" indent="-342900" algn="l" rtl="0">
              <a:lnSpc>
                <a:spcPct val="100000"/>
              </a:lnSpc>
              <a:spcBef>
                <a:spcPts val="0"/>
              </a:spcBef>
              <a:spcAft>
                <a:spcPts val="0"/>
              </a:spcAft>
              <a:buSzPts val="1800"/>
              <a:buChar char="●"/>
            </a:pPr>
            <a:r>
              <a:rPr lang="en-US"/>
              <a:t>High-resolution cross-module 0.3B</a:t>
            </a:r>
            <a:endParaRPr/>
          </a:p>
          <a:p>
            <a:pPr marL="914400" lvl="1" indent="-342900" algn="l" rtl="0">
              <a:lnSpc>
                <a:spcPct val="100000"/>
              </a:lnSpc>
              <a:spcBef>
                <a:spcPts val="0"/>
              </a:spcBef>
              <a:spcAft>
                <a:spcPts val="0"/>
              </a:spcAft>
              <a:buSzPts val="1800"/>
              <a:buChar char="○"/>
            </a:pPr>
            <a:r>
              <a:rPr lang="en-US"/>
              <a:t>Extracts features from high-res image</a:t>
            </a:r>
            <a:endParaRPr/>
          </a:p>
          <a:p>
            <a:pPr marL="914400" lvl="1" indent="-342900" algn="l" rtl="0">
              <a:lnSpc>
                <a:spcPct val="100000"/>
              </a:lnSpc>
              <a:spcBef>
                <a:spcPts val="0"/>
              </a:spcBef>
              <a:spcAft>
                <a:spcPts val="0"/>
              </a:spcAft>
              <a:buSzPts val="1800"/>
              <a:buChar char="○"/>
            </a:pPr>
            <a:r>
              <a:rPr lang="en-US"/>
              <a:t>Cross-attention with the VLM decoder</a:t>
            </a:r>
            <a:endParaRPr/>
          </a:p>
        </p:txBody>
      </p:sp>
      <p:sp>
        <p:nvSpPr>
          <p:cNvPr id="894" name="Google Shape;894;p9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895" name="Google Shape;895;p9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896" name="Google Shape;896;p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92</a:t>
            </a:fld>
            <a:endParaRPr/>
          </a:p>
        </p:txBody>
      </p:sp>
      <p:pic>
        <p:nvPicPr>
          <p:cNvPr id="897" name="Google Shape;897;p99"/>
          <p:cNvPicPr preferRelativeResize="0"/>
          <p:nvPr/>
        </p:nvPicPr>
        <p:blipFill>
          <a:blip r:embed="rId3">
            <a:alphaModFix/>
          </a:blip>
          <a:stretch>
            <a:fillRect/>
          </a:stretch>
        </p:blipFill>
        <p:spPr>
          <a:xfrm>
            <a:off x="6103600" y="1191026"/>
            <a:ext cx="4810128" cy="5012927"/>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00"/>
          <p:cNvSpPr txBox="1">
            <a:spLocks noGrp="1"/>
          </p:cNvSpPr>
          <p:nvPr>
            <p:ph type="body" idx="1"/>
          </p:nvPr>
        </p:nvSpPr>
        <p:spPr>
          <a:xfrm>
            <a:off x="543750" y="1195675"/>
            <a:ext cx="111045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Text Recognition</a:t>
            </a:r>
            <a:endParaRPr/>
          </a:p>
          <a:p>
            <a:pPr marL="914400" lvl="1" indent="-342900" algn="l" rtl="0">
              <a:lnSpc>
                <a:spcPct val="100000"/>
              </a:lnSpc>
              <a:spcBef>
                <a:spcPts val="0"/>
              </a:spcBef>
              <a:spcAft>
                <a:spcPts val="0"/>
              </a:spcAft>
              <a:buSzPts val="1800"/>
              <a:buChar char="○"/>
            </a:pPr>
            <a:r>
              <a:rPr lang="en-US"/>
              <a:t>Synthetic renderings with text from language pre-training dataset (80M)</a:t>
            </a:r>
            <a:endParaRPr/>
          </a:p>
          <a:p>
            <a:pPr marL="1371600" lvl="2" indent="-342900" algn="l" rtl="0">
              <a:lnSpc>
                <a:spcPct val="100000"/>
              </a:lnSpc>
              <a:spcBef>
                <a:spcPts val="0"/>
              </a:spcBef>
              <a:spcAft>
                <a:spcPts val="0"/>
              </a:spcAft>
              <a:buSzPts val="1800"/>
              <a:buChar char="■"/>
            </a:pPr>
            <a:r>
              <a:rPr lang="en-US"/>
              <a:t>Text of varying font, size, color, orientation, diverse image background from LAION-2B</a:t>
            </a:r>
            <a:endParaRPr/>
          </a:p>
          <a:p>
            <a:pPr marL="914400" lvl="1" indent="-342900" algn="l" rtl="0">
              <a:lnSpc>
                <a:spcPct val="100000"/>
              </a:lnSpc>
              <a:spcBef>
                <a:spcPts val="0"/>
              </a:spcBef>
              <a:spcAft>
                <a:spcPts val="0"/>
              </a:spcAft>
              <a:buSzPts val="1800"/>
              <a:buChar char="○"/>
            </a:pPr>
            <a:r>
              <a:rPr lang="en-US"/>
              <a:t>Optical Character Recognition (OCR) of natural images (18M)</a:t>
            </a:r>
            <a:endParaRPr/>
          </a:p>
          <a:p>
            <a:pPr marL="1371600" lvl="2" indent="-342900" algn="l" rtl="0">
              <a:lnSpc>
                <a:spcPct val="100000"/>
              </a:lnSpc>
              <a:spcBef>
                <a:spcPts val="0"/>
              </a:spcBef>
              <a:spcAft>
                <a:spcPts val="0"/>
              </a:spcAft>
              <a:buSzPts val="1800"/>
              <a:buChar char="■"/>
            </a:pPr>
            <a:r>
              <a:rPr lang="en-US"/>
              <a:t>Natural images from COYO and LAION-2B with extracted text and bounding boxes</a:t>
            </a:r>
            <a:endParaRPr/>
          </a:p>
          <a:p>
            <a:pPr marL="914400" lvl="1" indent="-342900" algn="l" rtl="0">
              <a:lnSpc>
                <a:spcPct val="100000"/>
              </a:lnSpc>
              <a:spcBef>
                <a:spcPts val="0"/>
              </a:spcBef>
              <a:spcAft>
                <a:spcPts val="0"/>
              </a:spcAft>
              <a:buSzPts val="1800"/>
              <a:buChar char="○"/>
            </a:pPr>
            <a:r>
              <a:rPr lang="en-US"/>
              <a:t>Academic documents (9M):</a:t>
            </a:r>
            <a:endParaRPr/>
          </a:p>
          <a:p>
            <a:pPr marL="1371600" lvl="2" indent="-342900" algn="l" rtl="0">
              <a:lnSpc>
                <a:spcPct val="100000"/>
              </a:lnSpc>
              <a:spcBef>
                <a:spcPts val="0"/>
              </a:spcBef>
              <a:spcAft>
                <a:spcPts val="0"/>
              </a:spcAft>
              <a:buSzPts val="1800"/>
              <a:buChar char="■"/>
            </a:pPr>
            <a:r>
              <a:rPr lang="en-US"/>
              <a:t>Image-text pairs from arXiv</a:t>
            </a:r>
            <a:endParaRPr/>
          </a:p>
          <a:p>
            <a:pPr marL="457200" lvl="0" indent="-342900" algn="l" rtl="0">
              <a:lnSpc>
                <a:spcPct val="100000"/>
              </a:lnSpc>
              <a:spcBef>
                <a:spcPts val="0"/>
              </a:spcBef>
              <a:spcAft>
                <a:spcPts val="0"/>
              </a:spcAft>
              <a:buSzPts val="1800"/>
              <a:buChar char="●"/>
            </a:pPr>
            <a:r>
              <a:rPr lang="en-US"/>
              <a:t>Visual Grounding</a:t>
            </a:r>
            <a:endParaRPr/>
          </a:p>
          <a:p>
            <a:pPr marL="914400" lvl="1" indent="-342900" algn="l" rtl="0">
              <a:lnSpc>
                <a:spcPct val="100000"/>
              </a:lnSpc>
              <a:spcBef>
                <a:spcPts val="0"/>
              </a:spcBef>
              <a:spcAft>
                <a:spcPts val="0"/>
              </a:spcAft>
              <a:buSzPts val="1800"/>
              <a:buChar char="○"/>
            </a:pPr>
            <a:r>
              <a:rPr lang="en-US"/>
              <a:t>Image-caption pairs from LAION-115M with bounding boxes of entities in caption</a:t>
            </a:r>
            <a:endParaRPr/>
          </a:p>
        </p:txBody>
      </p:sp>
      <p:sp>
        <p:nvSpPr>
          <p:cNvPr id="903" name="Google Shape;903;p100"/>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CogAgent - Pre-train</a:t>
            </a:r>
            <a:endParaRPr/>
          </a:p>
        </p:txBody>
      </p:sp>
      <p:sp>
        <p:nvSpPr>
          <p:cNvPr id="904" name="Google Shape;904;p10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905" name="Google Shape;905;p1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906" name="Google Shape;906;p1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101"/>
          <p:cNvSpPr txBox="1">
            <a:spLocks noGrp="1"/>
          </p:cNvSpPr>
          <p:nvPr>
            <p:ph type="body" idx="1"/>
          </p:nvPr>
        </p:nvSpPr>
        <p:spPr>
          <a:xfrm>
            <a:off x="543750" y="1195675"/>
            <a:ext cx="11104500" cy="4916400"/>
          </a:xfrm>
          <a:prstGeom prst="rect">
            <a:avLst/>
          </a:prstGeom>
          <a:noFill/>
          <a:ln>
            <a:noFill/>
          </a:ln>
        </p:spPr>
        <p:txBody>
          <a:bodyPr spcFirstLastPara="1" wrap="square" lIns="91425" tIns="45700" rIns="91425" bIns="45700" anchor="ctr" anchorCtr="0">
            <a:normAutofit lnSpcReduction="10000"/>
          </a:bodyPr>
          <a:lstStyle/>
          <a:p>
            <a:pPr marL="457200" lvl="0" indent="-342900" algn="l" rtl="0">
              <a:lnSpc>
                <a:spcPct val="100000"/>
              </a:lnSpc>
              <a:spcBef>
                <a:spcPts val="0"/>
              </a:spcBef>
              <a:spcAft>
                <a:spcPts val="0"/>
              </a:spcAft>
              <a:buSzPts val="1800"/>
              <a:buChar char="●"/>
            </a:pPr>
            <a:r>
              <a:rPr lang="en-US"/>
              <a:t>GUI Imagery</a:t>
            </a:r>
            <a:endParaRPr/>
          </a:p>
          <a:p>
            <a:pPr marL="914400" lvl="1" indent="-342900" algn="l" rtl="0">
              <a:lnSpc>
                <a:spcPct val="100000"/>
              </a:lnSpc>
              <a:spcBef>
                <a:spcPts val="0"/>
              </a:spcBef>
              <a:spcAft>
                <a:spcPts val="0"/>
              </a:spcAft>
              <a:buSzPts val="1800"/>
              <a:buChar char="○"/>
            </a:pPr>
            <a:r>
              <a:rPr lang="en-US"/>
              <a:t>GUI Referring Expression Generation (REG)</a:t>
            </a:r>
            <a:endParaRPr/>
          </a:p>
          <a:p>
            <a:pPr marL="1371600" lvl="2" indent="-342900" algn="l" rtl="0">
              <a:lnSpc>
                <a:spcPct val="100000"/>
              </a:lnSpc>
              <a:spcBef>
                <a:spcPts val="0"/>
              </a:spcBef>
              <a:spcAft>
                <a:spcPts val="0"/>
              </a:spcAft>
              <a:buSzPts val="1800"/>
              <a:buChar char="■"/>
            </a:pPr>
            <a:r>
              <a:rPr lang="en-US"/>
              <a:t>Model is tasked with generating HTML code for DOM elements based on a specified area in a screenshot</a:t>
            </a:r>
            <a:endParaRPr/>
          </a:p>
          <a:p>
            <a:pPr marL="914400" lvl="1" indent="-342900" algn="l" rtl="0">
              <a:lnSpc>
                <a:spcPct val="100000"/>
              </a:lnSpc>
              <a:spcBef>
                <a:spcPts val="0"/>
              </a:spcBef>
              <a:spcAft>
                <a:spcPts val="0"/>
              </a:spcAft>
              <a:buSzPts val="1800"/>
              <a:buChar char="○"/>
            </a:pPr>
            <a:r>
              <a:rPr lang="en-US"/>
              <a:t>GUI Referring Expression Comprehension (REC)</a:t>
            </a:r>
            <a:endParaRPr/>
          </a:p>
          <a:p>
            <a:pPr marL="1371600" lvl="2" indent="-342900" algn="l" rtl="0">
              <a:lnSpc>
                <a:spcPct val="100000"/>
              </a:lnSpc>
              <a:spcBef>
                <a:spcPts val="0"/>
              </a:spcBef>
              <a:spcAft>
                <a:spcPts val="0"/>
              </a:spcAft>
              <a:buSzPts val="1800"/>
              <a:buChar char="■"/>
            </a:pPr>
            <a:r>
              <a:rPr lang="en-US"/>
              <a:t>Model should create bounding boxes for given DOM element</a:t>
            </a:r>
            <a:endParaRPr/>
          </a:p>
          <a:p>
            <a:pPr marL="1371600" lvl="2" indent="-342900" algn="l" rtl="0">
              <a:lnSpc>
                <a:spcPct val="100000"/>
              </a:lnSpc>
              <a:spcBef>
                <a:spcPts val="0"/>
              </a:spcBef>
              <a:spcAft>
                <a:spcPts val="0"/>
              </a:spcAft>
              <a:buSzPts val="1800"/>
              <a:buChar char="■"/>
            </a:pPr>
            <a:r>
              <a:rPr lang="en-US"/>
              <a:t>Created a dataset of 400k web-pages</a:t>
            </a:r>
            <a:endParaRPr/>
          </a:p>
          <a:p>
            <a:pPr marL="457200" lvl="0" indent="-342900" algn="l" rtl="0">
              <a:lnSpc>
                <a:spcPct val="100000"/>
              </a:lnSpc>
              <a:spcBef>
                <a:spcPts val="0"/>
              </a:spcBef>
              <a:spcAft>
                <a:spcPts val="0"/>
              </a:spcAft>
              <a:buSzPts val="1800"/>
              <a:buChar char="●"/>
            </a:pPr>
            <a:r>
              <a:rPr lang="en-US"/>
              <a:t>Pre-train CogAgent for 60k iterations</a:t>
            </a:r>
            <a:endParaRPr/>
          </a:p>
          <a:p>
            <a:pPr marL="457200" lvl="0" indent="-342900" algn="l" rtl="0">
              <a:lnSpc>
                <a:spcPct val="100000"/>
              </a:lnSpc>
              <a:spcBef>
                <a:spcPts val="0"/>
              </a:spcBef>
              <a:spcAft>
                <a:spcPts val="0"/>
              </a:spcAft>
              <a:buSzPts val="1800"/>
              <a:buChar char="●"/>
            </a:pPr>
            <a:r>
              <a:rPr lang="en-US"/>
              <a:t>Further fine-tuned on a set of diverse tasks</a:t>
            </a:r>
            <a:endParaRPr/>
          </a:p>
          <a:p>
            <a:pPr marL="914400" lvl="1" indent="-342900" algn="l" rtl="0">
              <a:lnSpc>
                <a:spcPct val="100000"/>
              </a:lnSpc>
              <a:spcBef>
                <a:spcPts val="0"/>
              </a:spcBef>
              <a:spcAft>
                <a:spcPts val="0"/>
              </a:spcAft>
              <a:buSzPts val="1800"/>
              <a:buChar char="○"/>
            </a:pPr>
            <a:r>
              <a:rPr lang="en-US"/>
              <a:t>Phone and computer screenshots annotated with screen elements, potential tasks, methods of operation</a:t>
            </a:r>
            <a:endParaRPr/>
          </a:p>
          <a:p>
            <a:pPr marL="914400" lvl="1" indent="-342900" algn="l" rtl="0">
              <a:lnSpc>
                <a:spcPct val="100000"/>
              </a:lnSpc>
              <a:spcBef>
                <a:spcPts val="0"/>
              </a:spcBef>
              <a:spcAft>
                <a:spcPts val="0"/>
              </a:spcAft>
              <a:buSzPts val="1800"/>
              <a:buChar char="○"/>
            </a:pPr>
            <a:r>
              <a:rPr lang="en-US"/>
              <a:t>Mind2Web and AITW: Tasks on web and Android </a:t>
            </a:r>
            <a:endParaRPr/>
          </a:p>
          <a:p>
            <a:pPr marL="914400" lvl="1" indent="-342900" algn="l" rtl="0">
              <a:lnSpc>
                <a:spcPct val="100000"/>
              </a:lnSpc>
              <a:spcBef>
                <a:spcPts val="0"/>
              </a:spcBef>
              <a:spcAft>
                <a:spcPts val="0"/>
              </a:spcAft>
              <a:buSzPts val="1800"/>
              <a:buChar char="○"/>
            </a:pPr>
            <a:r>
              <a:rPr lang="en-US"/>
              <a:t>Misc. VQA datasets</a:t>
            </a:r>
            <a:endParaRPr/>
          </a:p>
          <a:p>
            <a:pPr marL="0" lvl="0" indent="0" algn="l" rtl="0">
              <a:lnSpc>
                <a:spcPct val="100000"/>
              </a:lnSpc>
              <a:spcBef>
                <a:spcPts val="0"/>
              </a:spcBef>
              <a:spcAft>
                <a:spcPts val="0"/>
              </a:spcAft>
              <a:buNone/>
            </a:pPr>
            <a:endParaRPr/>
          </a:p>
        </p:txBody>
      </p:sp>
      <p:sp>
        <p:nvSpPr>
          <p:cNvPr id="912" name="Google Shape;912;p101"/>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CogAgent - Pre-train</a:t>
            </a:r>
            <a:endParaRPr/>
          </a:p>
        </p:txBody>
      </p:sp>
      <p:sp>
        <p:nvSpPr>
          <p:cNvPr id="913" name="Google Shape;913;p10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914" name="Google Shape;914;p1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915" name="Google Shape;915;p1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94</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02"/>
          <p:cNvSpPr txBox="1">
            <a:spLocks noGrp="1"/>
          </p:cNvSpPr>
          <p:nvPr>
            <p:ph type="body" idx="1"/>
          </p:nvPr>
        </p:nvSpPr>
        <p:spPr>
          <a:xfrm>
            <a:off x="543750" y="1195675"/>
            <a:ext cx="11104500" cy="1519200"/>
          </a:xfrm>
          <a:prstGeom prst="rect">
            <a:avLst/>
          </a:prstGeom>
          <a:noFill/>
          <a:ln>
            <a:noFill/>
          </a:ln>
        </p:spPr>
        <p:txBody>
          <a:bodyPr spcFirstLastPara="1" wrap="square" lIns="91425" tIns="45700" rIns="91425" bIns="45700" anchor="ctr" anchorCtr="0">
            <a:normAutofit lnSpcReduction="10000"/>
          </a:bodyPr>
          <a:lstStyle/>
          <a:p>
            <a:pPr marL="457200" lvl="0" indent="-342900" algn="l" rtl="0">
              <a:lnSpc>
                <a:spcPct val="100000"/>
              </a:lnSpc>
              <a:spcBef>
                <a:spcPts val="0"/>
              </a:spcBef>
              <a:spcAft>
                <a:spcPts val="0"/>
              </a:spcAft>
              <a:buSzPts val="1800"/>
              <a:buChar char="●"/>
            </a:pPr>
            <a:r>
              <a:rPr lang="en-US"/>
              <a:t>First experiment on </a:t>
            </a:r>
            <a:r>
              <a:rPr lang="en-US" b="1"/>
              <a:t>foundational visual understanding</a:t>
            </a:r>
            <a:endParaRPr b="1"/>
          </a:p>
          <a:p>
            <a:pPr marL="457200" lvl="0" indent="-342900" algn="l" rtl="0">
              <a:lnSpc>
                <a:spcPct val="100000"/>
              </a:lnSpc>
              <a:spcBef>
                <a:spcPts val="0"/>
              </a:spcBef>
              <a:spcAft>
                <a:spcPts val="0"/>
              </a:spcAft>
              <a:buSzPts val="1800"/>
              <a:buChar char="●"/>
            </a:pPr>
            <a:r>
              <a:rPr lang="en-US"/>
              <a:t>Dataset:</a:t>
            </a:r>
            <a:endParaRPr/>
          </a:p>
          <a:p>
            <a:pPr marL="914400" lvl="1" indent="-342900" algn="l" rtl="0">
              <a:lnSpc>
                <a:spcPct val="100000"/>
              </a:lnSpc>
              <a:spcBef>
                <a:spcPts val="0"/>
              </a:spcBef>
              <a:spcAft>
                <a:spcPts val="0"/>
              </a:spcAft>
              <a:buSzPts val="1800"/>
              <a:buChar char="○"/>
            </a:pPr>
            <a:r>
              <a:rPr lang="en-US"/>
              <a:t>General VQA: VQAv2 and OK-VQA</a:t>
            </a:r>
            <a:endParaRPr/>
          </a:p>
          <a:p>
            <a:pPr marL="914400" lvl="1" indent="-342900" algn="l" rtl="0">
              <a:lnSpc>
                <a:spcPct val="100000"/>
              </a:lnSpc>
              <a:spcBef>
                <a:spcPts val="0"/>
              </a:spcBef>
              <a:spcAft>
                <a:spcPts val="0"/>
              </a:spcAft>
              <a:buSzPts val="1800"/>
              <a:buChar char="○"/>
            </a:pPr>
            <a:r>
              <a:rPr lang="en-US"/>
              <a:t>Text-rich VQA: TextVQA, OCR-VQA, ST-VQA, DocVQA, InfoVQA and ChartQA</a:t>
            </a:r>
            <a:endParaRPr/>
          </a:p>
        </p:txBody>
      </p:sp>
      <p:sp>
        <p:nvSpPr>
          <p:cNvPr id="921" name="Google Shape;921;p102"/>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CogAgent - Experiments</a:t>
            </a:r>
            <a:endParaRPr/>
          </a:p>
        </p:txBody>
      </p:sp>
      <p:sp>
        <p:nvSpPr>
          <p:cNvPr id="922" name="Google Shape;922;p1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923" name="Google Shape;923;p1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924" name="Google Shape;924;p1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95</a:t>
            </a:fld>
            <a:endParaRPr/>
          </a:p>
        </p:txBody>
      </p:sp>
      <p:pic>
        <p:nvPicPr>
          <p:cNvPr id="925" name="Google Shape;925;p102"/>
          <p:cNvPicPr preferRelativeResize="0"/>
          <p:nvPr/>
        </p:nvPicPr>
        <p:blipFill>
          <a:blip r:embed="rId3">
            <a:alphaModFix/>
          </a:blip>
          <a:stretch>
            <a:fillRect/>
          </a:stretch>
        </p:blipFill>
        <p:spPr>
          <a:xfrm>
            <a:off x="1576750" y="2867250"/>
            <a:ext cx="8782152" cy="3512001"/>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03"/>
          <p:cNvSpPr txBox="1">
            <a:spLocks noGrp="1"/>
          </p:cNvSpPr>
          <p:nvPr>
            <p:ph type="body" idx="1"/>
          </p:nvPr>
        </p:nvSpPr>
        <p:spPr>
          <a:xfrm>
            <a:off x="543750" y="1195675"/>
            <a:ext cx="11104500" cy="15192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They conducted zero-shot tests of their model on MM-Vet and POPE</a:t>
            </a:r>
            <a:endParaRPr/>
          </a:p>
        </p:txBody>
      </p:sp>
      <p:sp>
        <p:nvSpPr>
          <p:cNvPr id="931" name="Google Shape;931;p103"/>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CogAgent - Experiments</a:t>
            </a:r>
            <a:endParaRPr/>
          </a:p>
        </p:txBody>
      </p:sp>
      <p:sp>
        <p:nvSpPr>
          <p:cNvPr id="932" name="Google Shape;932;p10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933" name="Google Shape;933;p10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934" name="Google Shape;934;p1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96</a:t>
            </a:fld>
            <a:endParaRPr/>
          </a:p>
        </p:txBody>
      </p:sp>
      <p:pic>
        <p:nvPicPr>
          <p:cNvPr id="935" name="Google Shape;935;p103"/>
          <p:cNvPicPr preferRelativeResize="0"/>
          <p:nvPr/>
        </p:nvPicPr>
        <p:blipFill>
          <a:blip r:embed="rId3">
            <a:alphaModFix/>
          </a:blip>
          <a:stretch>
            <a:fillRect/>
          </a:stretch>
        </p:blipFill>
        <p:spPr>
          <a:xfrm>
            <a:off x="2859125" y="2714875"/>
            <a:ext cx="6473758" cy="3336676"/>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104"/>
          <p:cNvSpPr txBox="1">
            <a:spLocks noGrp="1"/>
          </p:cNvSpPr>
          <p:nvPr>
            <p:ph type="body" idx="1"/>
          </p:nvPr>
        </p:nvSpPr>
        <p:spPr>
          <a:xfrm>
            <a:off x="543750" y="1195675"/>
            <a:ext cx="11104500" cy="49164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Second experiment is </a:t>
            </a:r>
            <a:r>
              <a:rPr lang="en-US" b="1"/>
              <a:t>GUI Agent: Computer Interface</a:t>
            </a:r>
            <a:endParaRPr b="1"/>
          </a:p>
          <a:p>
            <a:pPr marL="0" lvl="0" indent="0" algn="l" rtl="0">
              <a:lnSpc>
                <a:spcPct val="100000"/>
              </a:lnSpc>
              <a:spcBef>
                <a:spcPts val="0"/>
              </a:spcBef>
              <a:spcAft>
                <a:spcPts val="0"/>
              </a:spcAft>
              <a:buNone/>
            </a:pPr>
            <a:endParaRPr b="1"/>
          </a:p>
          <a:p>
            <a:pPr marL="457200" lvl="0" indent="-342900" algn="l" rtl="0">
              <a:lnSpc>
                <a:spcPct val="100000"/>
              </a:lnSpc>
              <a:spcBef>
                <a:spcPts val="0"/>
              </a:spcBef>
              <a:spcAft>
                <a:spcPts val="0"/>
              </a:spcAft>
              <a:buSzPts val="1800"/>
              <a:buChar char="●"/>
            </a:pPr>
            <a:r>
              <a:rPr lang="en-US"/>
              <a:t>Dataset:</a:t>
            </a:r>
            <a:endParaRPr/>
          </a:p>
          <a:p>
            <a:pPr marL="914400" lvl="1" indent="-342900" algn="l" rtl="0">
              <a:lnSpc>
                <a:spcPct val="100000"/>
              </a:lnSpc>
              <a:spcBef>
                <a:spcPts val="0"/>
              </a:spcBef>
              <a:spcAft>
                <a:spcPts val="0"/>
              </a:spcAft>
              <a:buSzPts val="1800"/>
              <a:buChar char="○"/>
            </a:pPr>
            <a:r>
              <a:rPr lang="en-US"/>
              <a:t>Mind2Web: dataset for web agents that includes over 2,000 open-ended tasks collected from 137 real-world websites across 31 domains</a:t>
            </a:r>
            <a:endParaRPr/>
          </a:p>
          <a:p>
            <a:pPr marL="914400" lvl="1" indent="-342900" algn="l" rtl="0">
              <a:lnSpc>
                <a:spcPct val="100000"/>
              </a:lnSpc>
              <a:spcBef>
                <a:spcPts val="0"/>
              </a:spcBef>
              <a:spcAft>
                <a:spcPts val="0"/>
              </a:spcAft>
              <a:buSzPts val="1800"/>
              <a:buChar char="○"/>
            </a:pPr>
            <a:r>
              <a:rPr lang="en-US"/>
              <a:t>Each entry in the dataset comprises a high-level task description, a sequence of actions, and webpage snapshots in a variety of formats</a:t>
            </a: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a:t>Given task description, current webpage snapshot and previous actions as inputs, agents are expected to predict the subsequent action</a:t>
            </a:r>
            <a:endParaRPr/>
          </a:p>
          <a:p>
            <a:pPr marL="0" lvl="0" indent="0" algn="l" rtl="0">
              <a:lnSpc>
                <a:spcPct val="100000"/>
              </a:lnSpc>
              <a:spcBef>
                <a:spcPts val="0"/>
              </a:spcBef>
              <a:spcAft>
                <a:spcPts val="0"/>
              </a:spcAft>
              <a:buNone/>
            </a:pPr>
            <a:endParaRPr/>
          </a:p>
        </p:txBody>
      </p:sp>
      <p:sp>
        <p:nvSpPr>
          <p:cNvPr id="941" name="Google Shape;941;p104"/>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CogAgent - Experiments</a:t>
            </a:r>
            <a:endParaRPr/>
          </a:p>
        </p:txBody>
      </p:sp>
      <p:sp>
        <p:nvSpPr>
          <p:cNvPr id="942" name="Google Shape;942;p10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943" name="Google Shape;943;p10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944" name="Google Shape;944;p10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97</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105"/>
          <p:cNvSpPr txBox="1">
            <a:spLocks noGrp="1"/>
          </p:cNvSpPr>
          <p:nvPr>
            <p:ph type="body" idx="1"/>
          </p:nvPr>
        </p:nvSpPr>
        <p:spPr>
          <a:xfrm>
            <a:off x="543750" y="1195675"/>
            <a:ext cx="11104500" cy="21132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a:t>Fine-tuned their model on the train set and evaluate on three out-of-domain subsets: cross-website, cross-domain, and cross-task</a:t>
            </a:r>
            <a:endParaRPr/>
          </a:p>
        </p:txBody>
      </p:sp>
      <p:sp>
        <p:nvSpPr>
          <p:cNvPr id="950" name="Google Shape;950;p105"/>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CogAgent - Experiments</a:t>
            </a:r>
            <a:endParaRPr/>
          </a:p>
        </p:txBody>
      </p:sp>
      <p:sp>
        <p:nvSpPr>
          <p:cNvPr id="951" name="Google Shape;951;p1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952" name="Google Shape;952;p1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953" name="Google Shape;953;p1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98</a:t>
            </a:fld>
            <a:endParaRPr/>
          </a:p>
        </p:txBody>
      </p:sp>
      <p:pic>
        <p:nvPicPr>
          <p:cNvPr id="954" name="Google Shape;954;p105"/>
          <p:cNvPicPr preferRelativeResize="0"/>
          <p:nvPr/>
        </p:nvPicPr>
        <p:blipFill>
          <a:blip r:embed="rId3">
            <a:alphaModFix/>
          </a:blip>
          <a:stretch>
            <a:fillRect/>
          </a:stretch>
        </p:blipFill>
        <p:spPr>
          <a:xfrm>
            <a:off x="2809050" y="3204225"/>
            <a:ext cx="6180824" cy="2864476"/>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06"/>
          <p:cNvSpPr txBox="1">
            <a:spLocks noGrp="1"/>
          </p:cNvSpPr>
          <p:nvPr>
            <p:ph type="body" idx="1"/>
          </p:nvPr>
        </p:nvSpPr>
        <p:spPr>
          <a:xfrm>
            <a:off x="543750" y="1195675"/>
            <a:ext cx="11104500" cy="2364900"/>
          </a:xfrm>
          <a:prstGeom prst="rect">
            <a:avLst/>
          </a:prstGeom>
          <a:noFill/>
          <a:ln>
            <a:noFill/>
          </a:ln>
        </p:spPr>
        <p:txBody>
          <a:bodyPr spcFirstLastPara="1" wrap="square" lIns="91425" tIns="45700" rIns="91425" bIns="45700" anchor="ctr" anchorCtr="0">
            <a:normAutofit fontScale="77500" lnSpcReduction="10000"/>
          </a:bodyPr>
          <a:lstStyle/>
          <a:p>
            <a:pPr marL="457200" lvl="0" indent="-317182" algn="l" rtl="0">
              <a:lnSpc>
                <a:spcPct val="100000"/>
              </a:lnSpc>
              <a:spcBef>
                <a:spcPts val="0"/>
              </a:spcBef>
              <a:spcAft>
                <a:spcPts val="0"/>
              </a:spcAft>
              <a:buSzPct val="64285"/>
              <a:buChar char="●"/>
            </a:pPr>
            <a:r>
              <a:rPr lang="en-US"/>
              <a:t>Third experiment is on </a:t>
            </a:r>
            <a:r>
              <a:rPr lang="en-US" b="1"/>
              <a:t>Smartphone Interfaces</a:t>
            </a:r>
            <a:endParaRPr b="1"/>
          </a:p>
          <a:p>
            <a:pPr marL="457200" lvl="0" indent="-317182" algn="l" rtl="0">
              <a:lnSpc>
                <a:spcPct val="100000"/>
              </a:lnSpc>
              <a:spcBef>
                <a:spcPts val="0"/>
              </a:spcBef>
              <a:spcAft>
                <a:spcPts val="0"/>
              </a:spcAft>
              <a:buSzPct val="64285"/>
              <a:buChar char="●"/>
            </a:pPr>
            <a:r>
              <a:rPr lang="en-US"/>
              <a:t>Dataset:</a:t>
            </a:r>
            <a:endParaRPr/>
          </a:p>
          <a:p>
            <a:pPr marL="914400" lvl="1" indent="-317182" algn="l" rtl="0">
              <a:lnSpc>
                <a:spcPct val="100000"/>
              </a:lnSpc>
              <a:spcBef>
                <a:spcPts val="0"/>
              </a:spcBef>
              <a:spcAft>
                <a:spcPts val="0"/>
              </a:spcAft>
              <a:buSzPct val="75000"/>
              <a:buChar char="○"/>
            </a:pPr>
            <a:r>
              <a:rPr lang="en-US"/>
              <a:t>Android in the Wild (AITW): a large-scale dataset for Android device agents. </a:t>
            </a:r>
            <a:endParaRPr/>
          </a:p>
          <a:p>
            <a:pPr marL="914400" lvl="1" indent="-317182" algn="l" rtl="0">
              <a:lnSpc>
                <a:spcPct val="100000"/>
              </a:lnSpc>
              <a:spcBef>
                <a:spcPts val="0"/>
              </a:spcBef>
              <a:spcAft>
                <a:spcPts val="0"/>
              </a:spcAft>
              <a:buSzPct val="75000"/>
              <a:buChar char="○"/>
            </a:pPr>
            <a:r>
              <a:rPr lang="en-US"/>
              <a:t>715k operation episodes, covering 30k distinct task instructions, four Android versions, and eight device types featuring varying screen resolutions</a:t>
            </a:r>
            <a:endParaRPr/>
          </a:p>
          <a:p>
            <a:pPr marL="914400" lvl="1" indent="-317182" algn="l" rtl="0">
              <a:lnSpc>
                <a:spcPct val="100000"/>
              </a:lnSpc>
              <a:spcBef>
                <a:spcPts val="0"/>
              </a:spcBef>
              <a:spcAft>
                <a:spcPts val="0"/>
              </a:spcAft>
              <a:buSzPct val="75000"/>
              <a:buChar char="○"/>
            </a:pPr>
            <a:r>
              <a:rPr lang="en-US"/>
              <a:t>Each episode in the dataset consists of a goal described in natural language, followed by a sequence of actions and corresponding screenshots</a:t>
            </a:r>
            <a:endParaRPr/>
          </a:p>
          <a:p>
            <a:pPr marL="457200" lvl="0" indent="-317182" algn="l" rtl="0">
              <a:lnSpc>
                <a:spcPct val="100000"/>
              </a:lnSpc>
              <a:spcBef>
                <a:spcPts val="0"/>
              </a:spcBef>
              <a:spcAft>
                <a:spcPts val="0"/>
              </a:spcAft>
              <a:buSzPct val="64285"/>
              <a:buChar char="●"/>
            </a:pPr>
            <a:r>
              <a:rPr lang="en-US"/>
              <a:t>Task: predict the next action based on the given goal, historical actions, and the screenshot</a:t>
            </a:r>
            <a:endParaRPr/>
          </a:p>
        </p:txBody>
      </p:sp>
      <p:sp>
        <p:nvSpPr>
          <p:cNvPr id="960" name="Google Shape;960;p106"/>
          <p:cNvSpPr txBox="1">
            <a:spLocks noGrp="1"/>
          </p:cNvSpPr>
          <p:nvPr>
            <p:ph type="title"/>
          </p:nvPr>
        </p:nvSpPr>
        <p:spPr>
          <a:xfrm>
            <a:off x="838200" y="136526"/>
            <a:ext cx="10515600" cy="902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CogAgent - Experiments</a:t>
            </a:r>
            <a:endParaRPr/>
          </a:p>
        </p:txBody>
      </p:sp>
      <p:sp>
        <p:nvSpPr>
          <p:cNvPr id="961" name="Google Shape;961;p10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v</a:t>
            </a:r>
            <a:endParaRPr/>
          </a:p>
        </p:txBody>
      </p:sp>
      <p:sp>
        <p:nvSpPr>
          <p:cNvPr id="962" name="Google Shape;962;p1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Slides created for CS886 at UWaterloo</a:t>
            </a:r>
            <a:endParaRPr/>
          </a:p>
        </p:txBody>
      </p:sp>
      <p:sp>
        <p:nvSpPr>
          <p:cNvPr id="963" name="Google Shape;963;p1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99</a:t>
            </a:fld>
            <a:endParaRPr/>
          </a:p>
        </p:txBody>
      </p:sp>
      <p:pic>
        <p:nvPicPr>
          <p:cNvPr id="964" name="Google Shape;964;p106"/>
          <p:cNvPicPr preferRelativeResize="0"/>
          <p:nvPr/>
        </p:nvPicPr>
        <p:blipFill>
          <a:blip r:embed="rId3">
            <a:alphaModFix/>
          </a:blip>
          <a:stretch>
            <a:fillRect/>
          </a:stretch>
        </p:blipFill>
        <p:spPr>
          <a:xfrm>
            <a:off x="2253724" y="3710512"/>
            <a:ext cx="7789301" cy="2570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8230</Words>
  <Application>Microsoft Macintosh PowerPoint</Application>
  <PresentationFormat>Widescreen</PresentationFormat>
  <Paragraphs>1022</Paragraphs>
  <Slides>104</Slides>
  <Notes>104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104</vt:i4>
      </vt:variant>
    </vt:vector>
  </HeadingPairs>
  <TitlesOfParts>
    <vt:vector size="108" baseType="lpstr">
      <vt:lpstr>Arial</vt:lpstr>
      <vt:lpstr>Calibri</vt:lpstr>
      <vt:lpstr>Times New Roman</vt:lpstr>
      <vt:lpstr>Office Theme</vt:lpstr>
      <vt:lpstr>Lecture 21: LLM &amp; Tool Augmentation</vt:lpstr>
      <vt:lpstr>LLMs Using External Tools</vt:lpstr>
      <vt:lpstr>LLMs Using External Tools</vt:lpstr>
      <vt:lpstr>Coverage of Tool LLMs</vt:lpstr>
      <vt:lpstr>Toolformer: Language Models Can Teach Themselves to Use Tools</vt:lpstr>
      <vt:lpstr>Issue with existing approach</vt:lpstr>
      <vt:lpstr>Toolformer</vt:lpstr>
      <vt:lpstr>Toolformer Approach</vt:lpstr>
      <vt:lpstr>Augmenting Plain Text Dataset</vt:lpstr>
      <vt:lpstr>Sampling and Executing API calls</vt:lpstr>
      <vt:lpstr>Sampling and Executing API calls</vt:lpstr>
      <vt:lpstr>Filtering API Calls</vt:lpstr>
      <vt:lpstr>Filtering API Calls</vt:lpstr>
      <vt:lpstr>Toolformer Fine-tuning</vt:lpstr>
      <vt:lpstr>Tools Used for Experiment</vt:lpstr>
      <vt:lpstr>Experimental Setup</vt:lpstr>
      <vt:lpstr>Subsets of LAMA Benchmark</vt:lpstr>
      <vt:lpstr>Math Datasets</vt:lpstr>
      <vt:lpstr>Question Answering Dataset</vt:lpstr>
      <vt:lpstr>Multilingual QA Dataset</vt:lpstr>
      <vt:lpstr>Temporal Datasets</vt:lpstr>
      <vt:lpstr>Language Modelling</vt:lpstr>
      <vt:lpstr>Scaling Laws</vt:lpstr>
      <vt:lpstr>ART: Automatic multi-step reasoning and tool-use for large language models</vt:lpstr>
      <vt:lpstr>ART</vt:lpstr>
      <vt:lpstr>ART</vt:lpstr>
      <vt:lpstr>Prompting with reasoning steps</vt:lpstr>
      <vt:lpstr>Overview of ART framework</vt:lpstr>
      <vt:lpstr>Overview of ART framework</vt:lpstr>
      <vt:lpstr>A run-through of ART on Physics QA task</vt:lpstr>
      <vt:lpstr>ART Task Library</vt:lpstr>
      <vt:lpstr>Parsing Expression Grammar</vt:lpstr>
      <vt:lpstr>ART Task Retrieval</vt:lpstr>
      <vt:lpstr>ART Tool Library</vt:lpstr>
      <vt:lpstr>ART Human Feedback</vt:lpstr>
      <vt:lpstr>Experimental Setup</vt:lpstr>
      <vt:lpstr>Experiment Baselines</vt:lpstr>
      <vt:lpstr>Result on task library</vt:lpstr>
      <vt:lpstr>Results on BigBench tasks</vt:lpstr>
      <vt:lpstr>Results on MMLU tasks</vt:lpstr>
      <vt:lpstr>Evaluating ART on other benchmarks</vt:lpstr>
      <vt:lpstr>ART with free form CoT and feedback</vt:lpstr>
      <vt:lpstr>AgentBench: Evaluating LLMs as Agents </vt:lpstr>
      <vt:lpstr>LLM as Agent</vt:lpstr>
      <vt:lpstr>AgentBench</vt:lpstr>
      <vt:lpstr>AgentBench</vt:lpstr>
      <vt:lpstr>Code-Grounded Environment</vt:lpstr>
      <vt:lpstr>Code-Grounded Environment</vt:lpstr>
      <vt:lpstr>Game-Grounded Environment</vt:lpstr>
      <vt:lpstr>Game-Grounded Environment</vt:lpstr>
      <vt:lpstr>Web-Grounded Environment</vt:lpstr>
      <vt:lpstr>Dataset Statistics</vt:lpstr>
      <vt:lpstr>AgentBench: LLMs Evaluation</vt:lpstr>
      <vt:lpstr>AgentBench: LLMs Evaluation</vt:lpstr>
      <vt:lpstr>AgentBench</vt:lpstr>
      <vt:lpstr>AgentBench: LLMs Evaluation</vt:lpstr>
      <vt:lpstr>ToolLLM: Facilitating Large Language Models to Master 16000+ Real-world APIs Yujia Qin, Shihao Liang, Yining Ye, Kunlun Zhu, Lan Yan, Yaxi Lu, Yankai Lin, Xin Cong, Xiangru Tang, Bill Qian, Sihan Zhao, Lauren Hong, Runchu Tian, Ruobing Xie, Jie Zhou, Mark Gerstein, Dahai Li, Zhiyuan Liu, Maosong Sun</vt:lpstr>
      <vt:lpstr>ToolLLM</vt:lpstr>
      <vt:lpstr>Tool learning</vt:lpstr>
      <vt:lpstr>ToolBench</vt:lpstr>
      <vt:lpstr>API Collection</vt:lpstr>
      <vt:lpstr>Instruction Generation - Overview</vt:lpstr>
      <vt:lpstr>Instruction Generation - Diversity</vt:lpstr>
      <vt:lpstr>Solution Path Annotation</vt:lpstr>
      <vt:lpstr>Solution Path Annotation</vt:lpstr>
      <vt:lpstr>ToolEval</vt:lpstr>
      <vt:lpstr>Efficacy of API Retriever</vt:lpstr>
      <vt:lpstr>Superiority of DFSDT over ReACT</vt:lpstr>
      <vt:lpstr>ToolLLaMa</vt:lpstr>
      <vt:lpstr>ToolLLaMa</vt:lpstr>
      <vt:lpstr>ToolLLaMa - Evaluation Results</vt:lpstr>
      <vt:lpstr>ToolLLaMA - Generalization</vt:lpstr>
      <vt:lpstr>ToolkenGPT: Augmenting Frozen Language Models with Massive Tools via Tool Embeddings Shibo Hao , Tianyang Liu , Zhen Wang  , Zhiting Hu</vt:lpstr>
      <vt:lpstr>ToolkenGPT - Overview</vt:lpstr>
      <vt:lpstr>ToolkenGPT - Overview</vt:lpstr>
      <vt:lpstr>ToolkenGPT - Architecture</vt:lpstr>
      <vt:lpstr>ToolkenGPT - Architecture</vt:lpstr>
      <vt:lpstr>ToolkenGPT - Architecture</vt:lpstr>
      <vt:lpstr>ToolkenGPT - Training</vt:lpstr>
      <vt:lpstr>Numerical Reasoning</vt:lpstr>
      <vt:lpstr>Numerical Reasoning</vt:lpstr>
      <vt:lpstr>Knowledge-based Question Answering </vt:lpstr>
      <vt:lpstr>Knowledge-based Question Answering</vt:lpstr>
      <vt:lpstr>Embodied Plan Generation</vt:lpstr>
      <vt:lpstr>Embodied Plan Generation</vt:lpstr>
      <vt:lpstr>Embodied Plan Generation</vt:lpstr>
      <vt:lpstr>ToolkenGPT - Computational Cost</vt:lpstr>
      <vt:lpstr>ToolkenGPT - Ablation Study</vt:lpstr>
      <vt:lpstr>ToolkenGPT - Training Data</vt:lpstr>
      <vt:lpstr>CogAgent: A Visual Language Model for GUI Agents Wenyi Hong, Weihan Wang, Qingsong Lv, Jiazheng Xu, Wenmeng Yu, Junhui Ji, Yan Wang, Zihan Wang, Yuxuan Zhang,  Juanzi Li</vt:lpstr>
      <vt:lpstr>CogAgent</vt:lpstr>
      <vt:lpstr>CogAgent - Architecture</vt:lpstr>
      <vt:lpstr>CogAgent - Pre-train</vt:lpstr>
      <vt:lpstr>CogAgent - Pre-train</vt:lpstr>
      <vt:lpstr>CogAgent - Experiments</vt:lpstr>
      <vt:lpstr>CogAgent - Experiments</vt:lpstr>
      <vt:lpstr>CogAgent - Experiments</vt:lpstr>
      <vt:lpstr>CogAgent - Experiments</vt:lpstr>
      <vt:lpstr>CogAgent - Experiments</vt:lpstr>
      <vt:lpstr>CogAgent - Ablation Study</vt:lpstr>
      <vt:lpstr>CogAgent - Ablation Study</vt:lpstr>
      <vt:lpstr>CogAgent - Ablation Study</vt:lpstr>
      <vt:lpstr>Summary</vt:lpstr>
      <vt:lpstr>Discussion Phase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21: LLM &amp; Tool Augmentation</dc:title>
  <cp:lastModifiedBy>Daniel Yu</cp:lastModifiedBy>
  <cp:revision>2</cp:revision>
  <dcterms:modified xsi:type="dcterms:W3CDTF">2024-03-27T17:48:15Z</dcterms:modified>
</cp:coreProperties>
</file>