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1"/>
  </p:notesMasterIdLst>
  <p:sldIdLst>
    <p:sldId id="256" r:id="rId2"/>
    <p:sldId id="257" r:id="rId3"/>
    <p:sldId id="262" r:id="rId4"/>
    <p:sldId id="358" r:id="rId5"/>
    <p:sldId id="359" r:id="rId6"/>
    <p:sldId id="360" r:id="rId7"/>
    <p:sldId id="361" r:id="rId8"/>
    <p:sldId id="362" r:id="rId9"/>
    <p:sldId id="265" r:id="rId10"/>
    <p:sldId id="363" r:id="rId11"/>
    <p:sldId id="364" r:id="rId12"/>
    <p:sldId id="365" r:id="rId13"/>
    <p:sldId id="366" r:id="rId14"/>
    <p:sldId id="367" r:id="rId15"/>
    <p:sldId id="368" r:id="rId16"/>
    <p:sldId id="369" r:id="rId17"/>
    <p:sldId id="370" r:id="rId18"/>
    <p:sldId id="371" r:id="rId19"/>
    <p:sldId id="372" r:id="rId20"/>
    <p:sldId id="416" r:id="rId21"/>
    <p:sldId id="373" r:id="rId22"/>
    <p:sldId id="374" r:id="rId23"/>
    <p:sldId id="375" r:id="rId24"/>
    <p:sldId id="376" r:id="rId25"/>
    <p:sldId id="377" r:id="rId26"/>
    <p:sldId id="378" r:id="rId27"/>
    <p:sldId id="379" r:id="rId28"/>
    <p:sldId id="380" r:id="rId29"/>
    <p:sldId id="381" r:id="rId30"/>
    <p:sldId id="382" r:id="rId31"/>
    <p:sldId id="383" r:id="rId32"/>
    <p:sldId id="384" r:id="rId33"/>
    <p:sldId id="385" r:id="rId34"/>
    <p:sldId id="386" r:id="rId35"/>
    <p:sldId id="387" r:id="rId36"/>
    <p:sldId id="388" r:id="rId37"/>
    <p:sldId id="389" r:id="rId38"/>
    <p:sldId id="400" r:id="rId39"/>
    <p:sldId id="390" r:id="rId40"/>
    <p:sldId id="391" r:id="rId41"/>
    <p:sldId id="392" r:id="rId42"/>
    <p:sldId id="393" r:id="rId43"/>
    <p:sldId id="394" r:id="rId44"/>
    <p:sldId id="395" r:id="rId45"/>
    <p:sldId id="396" r:id="rId46"/>
    <p:sldId id="397" r:id="rId47"/>
    <p:sldId id="398" r:id="rId48"/>
    <p:sldId id="399" r:id="rId49"/>
    <p:sldId id="401" r:id="rId50"/>
    <p:sldId id="259" r:id="rId51"/>
    <p:sldId id="260" r:id="rId52"/>
    <p:sldId id="405" r:id="rId53"/>
    <p:sldId id="402" r:id="rId54"/>
    <p:sldId id="263" r:id="rId55"/>
    <p:sldId id="403" r:id="rId56"/>
    <p:sldId id="266" r:id="rId57"/>
    <p:sldId id="267" r:id="rId58"/>
    <p:sldId id="268" r:id="rId59"/>
    <p:sldId id="410" r:id="rId60"/>
    <p:sldId id="411" r:id="rId61"/>
    <p:sldId id="269" r:id="rId62"/>
    <p:sldId id="406" r:id="rId63"/>
    <p:sldId id="271" r:id="rId64"/>
    <p:sldId id="412" r:id="rId65"/>
    <p:sldId id="294" r:id="rId66"/>
    <p:sldId id="272" r:id="rId67"/>
    <p:sldId id="295" r:id="rId68"/>
    <p:sldId id="273" r:id="rId69"/>
    <p:sldId id="274" r:id="rId70"/>
    <p:sldId id="275" r:id="rId71"/>
    <p:sldId id="277" r:id="rId72"/>
    <p:sldId id="278" r:id="rId73"/>
    <p:sldId id="407" r:id="rId74"/>
    <p:sldId id="279" r:id="rId75"/>
    <p:sldId id="413" r:id="rId76"/>
    <p:sldId id="414" r:id="rId77"/>
    <p:sldId id="415" r:id="rId78"/>
    <p:sldId id="281" r:id="rId79"/>
    <p:sldId id="282" r:id="rId80"/>
    <p:sldId id="284" r:id="rId81"/>
    <p:sldId id="285" r:id="rId82"/>
    <p:sldId id="286" r:id="rId83"/>
    <p:sldId id="287" r:id="rId84"/>
    <p:sldId id="408" r:id="rId85"/>
    <p:sldId id="288" r:id="rId86"/>
    <p:sldId id="289" r:id="rId87"/>
    <p:sldId id="290" r:id="rId88"/>
    <p:sldId id="404" r:id="rId89"/>
    <p:sldId id="409" r:id="rId9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E22A598-D46D-B942-9C79-70CE6C14F8A1}" v="584" dt="2024-03-22T03:05:46.89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1"/>
    <p:restoredTop sz="94604"/>
  </p:normalViewPr>
  <p:slideViewPr>
    <p:cSldViewPr snapToGrid="0">
      <p:cViewPr varScale="1">
        <p:scale>
          <a:sx n="114" d="100"/>
          <a:sy n="114" d="100"/>
        </p:scale>
        <p:origin x="576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tableStyles" Target="tableStyle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notesMaster" Target="notesMasters/notesMaster1.xml"/><Relationship Id="rId9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presProps" Target="presProp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AAC053-2B7B-EB46-8806-5FB9B970AF34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FAD0C2-C254-6340-AE95-5F3F67128C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4543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FAD0C2-C254-6340-AE95-5F3F67128CD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2373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For example, to express Prefix LM object, one would set </a:t>
            </a:r>
            <a:r>
              <a:rPr lang="en-US" err="1">
                <a:cs typeface="Calibri"/>
              </a:rPr>
              <a:t>miu</a:t>
            </a:r>
            <a:r>
              <a:rPr lang="en-US">
                <a:cs typeface="Calibri"/>
              </a:rPr>
              <a:t> = L-P, r = 1.0 - P /L, n = 1 where P is the length of the prefix -&gt; one single span with length = L – P, with the additional constraint that the single corrupted span always reaches the end of the sequence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FAD0C2-C254-6340-AE95-5F3F67128CDB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9653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Based on the fact that a strong universal model has to be exposed to solving diverse set of problems during pre-training. </a:t>
            </a:r>
          </a:p>
          <a:p>
            <a:r>
              <a:rPr lang="en-US"/>
              <a:t>Given that pre-training is done using self-supervision, Authors argue that such diversity should be injected to the objective of the model, otherwise the model might suffer from lack a certain ability. </a:t>
            </a:r>
          </a:p>
          <a:p>
            <a:r>
              <a:rPr lang="en-US"/>
              <a:t>Motivated by this, as well as current class of objective functions, author define three main paradigms that are used during pre-training</a:t>
            </a:r>
            <a:endParaRPr lang="en-US">
              <a:cs typeface="Calibri" panose="020F0502020204030204"/>
            </a:endParaRPr>
          </a:p>
          <a:p>
            <a:r>
              <a:rPr lang="en-US"/>
              <a:t>introduce the notion of paradigm-shifting via mode switching. During pre-training, we feed the model an extra paradigm token, i.e., {[R], [S], [X]} that helps the model switch gears and operate on a mode that is more suitable for the given task.</a:t>
            </a:r>
            <a:endParaRPr lang="en-US">
              <a:cs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FAD0C2-C254-6340-AE95-5F3F67128CDB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8666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Calibri"/>
              <a:buChar char="-"/>
            </a:pPr>
            <a:r>
              <a:rPr lang="en-US">
                <a:cs typeface="Calibri"/>
              </a:rPr>
              <a:t>Classification or contrastively pretrained </a:t>
            </a:r>
            <a:r>
              <a:rPr lang="en-US" err="1">
                <a:cs typeface="Calibri"/>
              </a:rPr>
              <a:t>ViT</a:t>
            </a:r>
            <a:r>
              <a:rPr lang="en-US">
                <a:cs typeface="Calibri"/>
              </a:rPr>
              <a:t>: one pretrained for classification on the JFT dataset and the other contrastively pretrained on the </a:t>
            </a:r>
            <a:r>
              <a:rPr lang="en-US" err="1">
                <a:cs typeface="Calibri"/>
              </a:rPr>
              <a:t>WebLI</a:t>
            </a:r>
            <a:r>
              <a:rPr lang="en-US">
                <a:cs typeface="Calibri"/>
              </a:rPr>
              <a:t> dataset using the </a:t>
            </a:r>
            <a:r>
              <a:rPr lang="en-US" err="1">
                <a:cs typeface="Calibri"/>
              </a:rPr>
              <a:t>SigLIP</a:t>
            </a:r>
            <a:r>
              <a:rPr lang="en-US">
                <a:cs typeface="Calibri"/>
              </a:rPr>
              <a:t> protocol. =&gt; </a:t>
            </a:r>
            <a:r>
              <a:rPr lang="en-US" err="1">
                <a:cs typeface="Calibri"/>
              </a:rPr>
              <a:t>SigLIp</a:t>
            </a:r>
            <a:r>
              <a:rPr lang="en-US">
                <a:cs typeface="Calibri"/>
              </a:rPr>
              <a:t> models excelled in tasks like captioning and more complex tasks like </a:t>
            </a:r>
            <a:r>
              <a:rPr lang="en-US" err="1">
                <a:cs typeface="Calibri"/>
              </a:rPr>
              <a:t>TextVQA</a:t>
            </a:r>
            <a:r>
              <a:rPr lang="en-US">
                <a:cs typeface="Calibri"/>
              </a:rPr>
              <a:t> and </a:t>
            </a:r>
            <a:r>
              <a:rPr lang="en-US" err="1">
                <a:cs typeface="Calibri"/>
              </a:rPr>
              <a:t>RefCOCO</a:t>
            </a:r>
            <a:endParaRPr lang="en-US">
              <a:cs typeface="Calibri"/>
            </a:endParaRPr>
          </a:p>
          <a:p>
            <a:pPr marL="171450" indent="-171450">
              <a:buFont typeface="Calibri"/>
              <a:buChar char="-"/>
            </a:pPr>
            <a:r>
              <a:rPr lang="en-US">
                <a:cs typeface="Calibri"/>
              </a:rPr>
              <a:t>Even though fall behind in task like </a:t>
            </a:r>
            <a:r>
              <a:rPr lang="en-US" err="1">
                <a:cs typeface="Calibri"/>
              </a:rPr>
              <a:t>capationing</a:t>
            </a:r>
            <a:r>
              <a:rPr lang="en-US">
                <a:cs typeface="Calibri"/>
              </a:rPr>
              <a:t> and question-answering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FAD0C2-C254-6340-AE95-5F3F67128CDB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198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Calibri"/>
              <a:buChar char="-"/>
            </a:pPr>
            <a:r>
              <a:rPr lang="en-US">
                <a:cs typeface="Calibri"/>
              </a:rPr>
              <a:t>Fine-tuned and evaluated on video captioning and video QA [not being pretrained with video data] =&gt; highlight the benefits of adopting contrastive </a:t>
            </a:r>
            <a:r>
              <a:rPr lang="en-US" err="1">
                <a:cs typeface="Calibri"/>
              </a:rPr>
              <a:t>ViTs</a:t>
            </a:r>
            <a:endParaRPr lang="en-US">
              <a:cs typeface="Calibri"/>
            </a:endParaRPr>
          </a:p>
          <a:p>
            <a:pPr marL="171450" indent="-171450">
              <a:buFont typeface="Calibri"/>
              <a:buChar char="-"/>
            </a:pPr>
            <a:r>
              <a:rPr lang="en-US">
                <a:cs typeface="Calibri"/>
              </a:rPr>
              <a:t>Concatenate visual tokens for each frame for at most 16 frames with a fixed temporal stride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FAD0C2-C254-6340-AE95-5F3F67128CDB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7181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Demonstrate that the task-agnostic in-context learning capabilities of large multimodal models can be significantly enhanced by effective scaling-up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FAD0C2-C254-6340-AE95-5F3F67128CDB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183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First, encode the image into dense visual features, then transform the encodings into a fixed number of N visual causal embeddings via Casual Transformer.</a:t>
            </a:r>
          </a:p>
          <a:p>
            <a:r>
              <a:rPr lang="en-US">
                <a:cs typeface="Calibri"/>
              </a:rPr>
              <a:t>Visual causal embeddings are combined with text tokens to form multimodal sequences that are fed into the Multimodal Modeling LLM for unified autoregressive modeling.</a:t>
            </a:r>
          </a:p>
          <a:p>
            <a:r>
              <a:rPr lang="en-US">
                <a:cs typeface="Calibri"/>
              </a:rPr>
              <a:t>In inference, fine-tune the visual Decoder to decode the visual embeddings into a realistic image</a:t>
            </a:r>
          </a:p>
          <a:p>
            <a:pPr marL="171450" indent="-171450">
              <a:buFont typeface="Arial"/>
              <a:buChar char="•"/>
            </a:pPr>
            <a:r>
              <a:rPr lang="en-US">
                <a:cs typeface="Calibri"/>
              </a:rPr>
              <a:t>Goal of Causal Transformer: better capture the characteristic of images and achieve unified modeling of different modalities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FAD0C2-C254-6340-AE95-5F3F67128CDB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89213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Unlike Emu where each optimization step of its Visual Decoder requires an autoregressive inference of the language model, Emu2’s visual decoding can be considered as training a </a:t>
            </a:r>
            <a:r>
              <a:rPr lang="en-US" err="1"/>
              <a:t>detokenizer</a:t>
            </a:r>
            <a:r>
              <a:rPr lang="en-US"/>
              <a:t>, which can be trained off-the-shelf without the language model.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FAD0C2-C254-6340-AE95-5F3F67128CDB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6671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Our inspiration lies in elevating the vision encoder to align with the parameter scale of the LLM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FAD0C2-C254-6340-AE95-5F3F67128CDB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5647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We can clearly see how Q-Former acts as a bridge between image Encoder and the LLM, so the capability of Q-Former to extract information from image encodings generated by image Encoder determines how many useful visual information can be fed into LLM</a:t>
            </a:r>
          </a:p>
          <a:p>
            <a:r>
              <a:rPr lang="en-US">
                <a:ea typeface="Calibri"/>
                <a:cs typeface="Calibri"/>
              </a:rPr>
              <a:t>And the author in </a:t>
            </a:r>
            <a:r>
              <a:rPr lang="en-US" err="1">
                <a:ea typeface="Calibri"/>
                <a:cs typeface="Calibri"/>
              </a:rPr>
              <a:t>InternVL</a:t>
            </a:r>
            <a:r>
              <a:rPr lang="en-US">
                <a:ea typeface="Calibri"/>
                <a:cs typeface="Calibri"/>
              </a:rPr>
              <a:t> argues that as Q-Former is too lightweight, it may not be able to capture all useful information and dependencies between image encodings and text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FAD0C2-C254-6340-AE95-5F3F67128CDB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58432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Unlike traditional vision-only  backbones and dual-encoder models</a:t>
            </a:r>
          </a:p>
          <a:p>
            <a:r>
              <a:rPr lang="en-US" err="1">
                <a:cs typeface="Calibri"/>
              </a:rPr>
              <a:t>QLLaMA</a:t>
            </a:r>
            <a:r>
              <a:rPr lang="en-US">
                <a:cs typeface="Calibri"/>
              </a:rPr>
              <a:t>: a language middleware with 8 billion parameters, initialized with a multilingual-enhanced </a:t>
            </a:r>
            <a:r>
              <a:rPr lang="en-US" err="1">
                <a:cs typeface="Calibri"/>
              </a:rPr>
              <a:t>LLaMA</a:t>
            </a:r>
            <a:r>
              <a:rPr lang="en-US">
                <a:cs typeface="Calibri"/>
              </a:rPr>
              <a:t>. It could provide robust multilingual representation for image-text contrastive learning, or serve as a bridge to connect the vision encoder and the off-the-shelf LLM decoder</a:t>
            </a:r>
          </a:p>
          <a:p>
            <a:r>
              <a:rPr lang="en-US">
                <a:cs typeface="Calibri"/>
              </a:rPr>
              <a:t>* Training strategy will be discussed in detail in next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FAD0C2-C254-6340-AE95-5F3F67128CDB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3590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FAD0C2-C254-6340-AE95-5F3F67128CD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95543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Besides the balanced architecture, author of </a:t>
            </a:r>
            <a:r>
              <a:rPr lang="en-US" err="1"/>
              <a:t>InternVL</a:t>
            </a:r>
            <a:r>
              <a:rPr lang="en-US"/>
              <a:t> also introduce a new training strategy to help with better alignment between vision encoder, language middleware and LLM</a:t>
            </a:r>
          </a:p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FAD0C2-C254-6340-AE95-5F3F67128CDB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51903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Calibri"/>
              <a:buChar char="-"/>
            </a:pPr>
            <a:r>
              <a:rPr lang="en-US">
                <a:cs typeface="Calibri"/>
              </a:rPr>
              <a:t>By flexibly combining the vision encoder and the </a:t>
            </a:r>
            <a:r>
              <a:rPr lang="en-US" err="1">
                <a:cs typeface="Calibri"/>
              </a:rPr>
              <a:t>languge</a:t>
            </a:r>
            <a:r>
              <a:rPr lang="en-US">
                <a:cs typeface="Calibri"/>
              </a:rPr>
              <a:t> middleware, </a:t>
            </a:r>
            <a:r>
              <a:rPr lang="en-US" err="1">
                <a:cs typeface="Calibri"/>
              </a:rPr>
              <a:t>InternVL</a:t>
            </a:r>
            <a:r>
              <a:rPr lang="en-US">
                <a:cs typeface="Calibri"/>
              </a:rPr>
              <a:t> can support various vision-language tasks</a:t>
            </a:r>
          </a:p>
          <a:p>
            <a:pPr marL="171450" indent="-171450">
              <a:buFont typeface="Calibri"/>
              <a:buChar char="-"/>
            </a:pPr>
            <a:r>
              <a:rPr lang="en-US">
                <a:cs typeface="Calibri"/>
              </a:rPr>
              <a:t>For contrastive tasks, </a:t>
            </a:r>
            <a:r>
              <a:rPr lang="en-US" err="1">
                <a:cs typeface="Calibri"/>
              </a:rPr>
              <a:t>InternVL</a:t>
            </a:r>
            <a:r>
              <a:rPr lang="en-US">
                <a:cs typeface="Calibri"/>
              </a:rPr>
              <a:t>-C and </a:t>
            </a:r>
            <a:r>
              <a:rPr lang="en-US" err="1">
                <a:cs typeface="Calibri"/>
              </a:rPr>
              <a:t>InterVL</a:t>
            </a:r>
            <a:r>
              <a:rPr lang="en-US">
                <a:cs typeface="Calibri"/>
              </a:rPr>
              <a:t>-G, using the vision encoder or the combination of </a:t>
            </a:r>
            <a:r>
              <a:rPr lang="en-US" err="1">
                <a:cs typeface="Calibri"/>
              </a:rPr>
              <a:t>InternViT</a:t>
            </a:r>
            <a:r>
              <a:rPr lang="en-US">
                <a:cs typeface="Calibri"/>
              </a:rPr>
              <a:t> and </a:t>
            </a:r>
            <a:r>
              <a:rPr lang="en-US" err="1">
                <a:cs typeface="Calibri"/>
              </a:rPr>
              <a:t>QLLaMA</a:t>
            </a:r>
            <a:r>
              <a:rPr lang="en-US">
                <a:cs typeface="Calibri"/>
              </a:rPr>
              <a:t> to encode visual features</a:t>
            </a:r>
          </a:p>
          <a:p>
            <a:pPr marL="171450" indent="-171450">
              <a:buFont typeface="Calibri"/>
              <a:buChar char="-"/>
            </a:pPr>
            <a:r>
              <a:rPr lang="en-US">
                <a:cs typeface="Calibri"/>
              </a:rPr>
              <a:t>For generative tasks, </a:t>
            </a:r>
            <a:r>
              <a:rPr lang="en-US" err="1">
                <a:cs typeface="Calibri"/>
              </a:rPr>
              <a:t>QLLaMA</a:t>
            </a:r>
            <a:r>
              <a:rPr lang="en-US">
                <a:cs typeface="Calibri"/>
              </a:rPr>
              <a:t> inherently has promising image captioning abilities, the queries of </a:t>
            </a:r>
            <a:r>
              <a:rPr lang="en-US" err="1">
                <a:cs typeface="Calibri"/>
              </a:rPr>
              <a:t>QLLaMA</a:t>
            </a:r>
            <a:r>
              <a:rPr lang="en-US">
                <a:cs typeface="Calibri"/>
              </a:rPr>
              <a:t> reorganize the visual representations from InternViT-6B and play as the prefix texts for </a:t>
            </a:r>
            <a:r>
              <a:rPr lang="en-US" err="1">
                <a:cs typeface="Calibri"/>
              </a:rPr>
              <a:t>QLLaMA</a:t>
            </a:r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FAD0C2-C254-6340-AE95-5F3F67128CDB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0030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Goal: validate the visual perception capabilities of InternViT-6B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FAD0C2-C254-6340-AE95-5F3F67128CDB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29283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5A479E-E85A-6C3B-569A-E982CF4785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9581079-2B2D-0BAB-F102-ECFF056940B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ACA151E-0982-7C69-3E00-6639D3E790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79C1AE-74D0-34AE-6139-462293C335B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FAD0C2-C254-6340-AE95-5F3F67128CDB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70125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D10929-1F6C-5045-97ED-7A9C9B13D5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F9BA306-6E31-E8B8-F076-FB8A671CCEA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E63C2BA-3069-1DDC-8AF6-737785CE105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There are three models with different sizes that can be used in different scenarios in this family</a:t>
            </a:r>
          </a:p>
          <a:p>
            <a:r>
              <a:rPr lang="en-US"/>
              <a:t>Gemini Ultra is a really strong model which has noticeable performance on various benchmarks</a:t>
            </a:r>
          </a:p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48B924-44C1-E067-8CB5-A67BB8F3422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FAD0C2-C254-6340-AE95-5F3F67128CDB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33968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68CD94-D6E0-53D5-DCD1-67503CD27F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347E107-ADE4-CFF6-EF86-C4928D22179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8835D78-A13B-BF74-8891-3F11D8AF86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Until now, the standard approach to creating multimodal models involved training separate components for different modalities and then stitching them together to roughly mimic some of this functionality</a:t>
            </a:r>
          </a:p>
          <a:p>
            <a:r>
              <a:rPr lang="en-US">
                <a:cs typeface="Calibri"/>
              </a:rPr>
              <a:t>Gemini is natively multimodal, pre-trained from the start on different modalities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7A4C77-8F1A-359D-01EC-1B98A721F4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FAD0C2-C254-6340-AE95-5F3F67128CDB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31149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4787FE-CA41-F398-1759-438F40E666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5C17DE1-42AC-171D-EF4F-AFA5B14DE73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53373B8-ABAD-DD9E-E37E-AE5CF3F29F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One astonishing performance of Gemini is that Gemini Ultra reaches 90.4%</a:t>
            </a:r>
          </a:p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6A7632-7E90-7319-BCFC-E7F4FD4FEB5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FAD0C2-C254-6340-AE95-5F3F67128CDB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65284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9249FF-2583-215F-B59C-3AB38705A4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A194393-779C-FCA2-2F71-4FDD5386265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87DF235-95E2-9452-A824-9A8F1BA9FD1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The multilingual capabilities of the Gemini models are evaluated using a diverse set of tasks requiring multilingual understanding, cross-lingual generalization and the generation of text in multiple language.</a:t>
            </a:r>
          </a:p>
          <a:p>
            <a:r>
              <a:rPr lang="en-US"/>
              <a:t>Beyond translation, Gemini is evaluated on math and summarization benchmarks across all languages</a:t>
            </a:r>
            <a:endParaRPr lang="en-US">
              <a:ea typeface="Calibri"/>
              <a:cs typeface="Calibri"/>
            </a:endParaRPr>
          </a:p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85B15C-001D-C0C5-6D17-60269FAE766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FAD0C2-C254-6340-AE95-5F3F67128CDB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95850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9249FF-2583-215F-B59C-3AB38705A4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A194393-779C-FCA2-2F71-4FDD5386265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87DF235-95E2-9452-A824-9A8F1BA9FD1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Google writes that Gemini “can be your personal tutor — creating step-by-step instructions, sample quizzes or back-and-forth discussions tailored to your learning style.”</a:t>
            </a:r>
          </a:p>
          <a:p>
            <a:r>
              <a:rPr lang="en-US">
                <a:cs typeface="Calibri"/>
              </a:rPr>
              <a:t>The above examples show Gemini's multimodal reasoning capabilities to generate matplotlib code for rearranging the subplots, which reveal several capabilities:</a:t>
            </a:r>
          </a:p>
          <a:p>
            <a:pPr marL="171450" indent="-171450">
              <a:buFont typeface="Calibri"/>
              <a:buChar char="-"/>
            </a:pPr>
            <a:r>
              <a:rPr lang="en-US">
                <a:cs typeface="Calibri"/>
              </a:rPr>
              <a:t>Recognition; Inverse graphics; Instruction-following; abstract reasoning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85B15C-001D-C0C5-6D17-60269FAE766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FAD0C2-C254-6340-AE95-5F3F67128CDB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36830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FAF917-06AA-A9AF-B6F7-F6E2A825F9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BD28BE8-D2DD-D359-02AA-D7393A7ED49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E9CC982-CCB9-44F5-0E75-F10C550088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Zero-shot image understanding</a:t>
            </a:r>
          </a:p>
          <a:p>
            <a:r>
              <a:rPr lang="en-US">
                <a:cs typeface="Calibri"/>
              </a:rPr>
              <a:t>Few-shot video understanding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F241B2-ACF0-17D3-60B5-C2992494168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FAD0C2-C254-6340-AE95-5F3F67128CDB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024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FAD0C2-C254-6340-AE95-5F3F67128CD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76264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9251DB-FAFB-22ED-350B-6AEC736F0E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1E6B5A9-FE06-B744-225A-6D9EDB5CCBE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CEE1E5F-FBCE-31F5-A14A-88C16930959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Gemini Pro model significantly outperforms the USM and Whisper models across all ASR and AST tasks, both for English and multilingual test sets</a:t>
            </a:r>
          </a:p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2BEE1B-E8B1-7308-1702-470156A5AA2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FAD0C2-C254-6340-AE95-5F3F67128CDB}" type="slidenum">
              <a:rPr lang="en-US" smtClean="0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43730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/>
              <a:t>Data related hallucinations: misinformation and inherent biases within data sources; tend to capture spurious correlations and demonstrate difficulties in knowledge recalling</a:t>
            </a:r>
          </a:p>
          <a:p>
            <a:pPr marL="228600" indent="-228600">
              <a:buAutoNum type="arabicPeriod"/>
            </a:pPr>
            <a:r>
              <a:rPr lang="en-US"/>
              <a:t>Training LLMs: inadequate unidirectional representation and attention glitches in architecture design; in the alignment phase, capability misalignment and belief misalignment</a:t>
            </a:r>
          </a:p>
          <a:p>
            <a:pPr marL="228600" indent="-228600">
              <a:buAutoNum type="arabicPeriod"/>
            </a:pPr>
            <a:r>
              <a:rPr lang="en-US"/>
              <a:t>Decoding strategy: over-reliance on nearby content and the </a:t>
            </a:r>
            <a:r>
              <a:rPr lang="en-US" err="1"/>
              <a:t>softmax</a:t>
            </a:r>
            <a:r>
              <a:rPr lang="en-US"/>
              <a:t> bottleneck can limit the model’s ability to express diverse output probabilities</a:t>
            </a:r>
          </a:p>
          <a:p>
            <a:pPr marL="228600" indent="-228600">
              <a:buAutoNum type="arabicPeriod"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FAD0C2-C254-6340-AE95-5F3F67128CDB}" type="slidenum">
              <a:rPr lang="en-US" smtClean="0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8279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FAD0C2-C254-6340-AE95-5F3F67128CDB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8432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FAD0C2-C254-6340-AE95-5F3F67128CDB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3259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>
                <a:cs typeface="Calibri"/>
              </a:rPr>
              <a:t>ViT</a:t>
            </a:r>
            <a:r>
              <a:rPr lang="en-US">
                <a:cs typeface="Calibri"/>
              </a:rPr>
              <a:t> encodes images into tokens, combined with text tokens, are passed into an encoder-decoder UL2 transformer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FAD0C2-C254-6340-AE95-5F3F67128CDB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9442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Commonly used in model like CLIP -&gt; require a global view of the pairwise similarities for normalization</a:t>
            </a:r>
          </a:p>
          <a:p>
            <a:r>
              <a:rPr lang="en-US">
                <a:cs typeface="Calibri"/>
              </a:rPr>
              <a:t>Batch-level </a:t>
            </a:r>
            <a:r>
              <a:rPr lang="en-US" err="1">
                <a:cs typeface="Calibri"/>
              </a:rPr>
              <a:t>softmax</a:t>
            </a:r>
            <a:r>
              <a:rPr lang="en-US">
                <a:cs typeface="Calibri"/>
              </a:rPr>
              <a:t>-based contrastive loss, applied twice to normalize the pairwise similarity scores across all images, then all texts as </a:t>
            </a:r>
            <a:r>
              <a:rPr lang="en-US" err="1">
                <a:cs typeface="Calibri"/>
              </a:rPr>
              <a:t>softmax</a:t>
            </a:r>
            <a:r>
              <a:rPr lang="en-US">
                <a:cs typeface="Calibri"/>
              </a:rPr>
              <a:t> has unsymmetric nature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FAD0C2-C254-6340-AE95-5F3F67128CDB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5920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Better for multi-label classification problem</a:t>
            </a:r>
          </a:p>
          <a:p>
            <a:pPr marL="228600" indent="-228600">
              <a:buAutoNum type="arabicPeriod"/>
            </a:pPr>
            <a:r>
              <a:rPr lang="en-US">
                <a:cs typeface="Calibri"/>
              </a:rPr>
              <a:t>No need to compute global normalization factors (denominator)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FAD0C2-C254-6340-AE95-5F3F67128CDB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4485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Existing pre-trained models are generally geared towards a particular class of problems</a:t>
            </a:r>
          </a:p>
          <a:p>
            <a:r>
              <a:rPr lang="en-US">
                <a:cs typeface="Calibri"/>
              </a:rPr>
              <a:t>In the span corruption objective, when the corrupted, i.e., target, is equal to the entire sequence, the problem becomes a LM problem.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FAD0C2-C254-6340-AE95-5F3F67128CDB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063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A9D6EC-71A7-93A6-EBFE-629299DFA1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509804"/>
            <a:ext cx="9144000" cy="1478794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EDC1633-AF6F-3502-85A1-E7BB94A708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66478"/>
            <a:ext cx="9144000" cy="665826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FE1BE6-2AB6-FB2B-9913-998DFF15DA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15469-0524-8F4F-9E12-76BE9BAEC418}" type="datetime1">
              <a:rPr lang="en-CA" smtClean="0"/>
              <a:t>2024-03-28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2C4CDF-2176-0D86-DE74-17D144EE8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Slides created for CS886 at UWaterloo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D9A1E6-52BD-8933-6C13-B232659BE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24A5E-B0D2-394D-9970-9AE06BCB59C1}" type="slidenum">
              <a:rPr lang="en-US" smtClean="0"/>
              <a:t>‹#›</a:t>
            </a:fld>
            <a:endParaRPr lang="en-US"/>
          </a:p>
        </p:txBody>
      </p:sp>
      <p:pic>
        <p:nvPicPr>
          <p:cNvPr id="1026" name="Picture 2" descr="Logos | Brand | University of Waterloo">
            <a:extLst>
              <a:ext uri="{FF2B5EF4-FFF2-40B4-BE49-F238E27FC236}">
                <a16:creationId xmlns:a16="http://schemas.microsoft.com/office/drawing/2014/main" id="{84836A4D-8608-D8C7-5771-AF81472156F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4495948"/>
            <a:ext cx="3740458" cy="1496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id="{96348192-A553-B42F-0FF8-E86CA9FFED6F}"/>
              </a:ext>
            </a:extLst>
          </p:cNvPr>
          <p:cNvSpPr txBox="1">
            <a:spLocks/>
          </p:cNvSpPr>
          <p:nvPr userDrawn="1"/>
        </p:nvSpPr>
        <p:spPr>
          <a:xfrm>
            <a:off x="1524000" y="2616115"/>
            <a:ext cx="9144000" cy="6658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CS886: Recent Advances on Foundation Models</a:t>
            </a:r>
          </a:p>
        </p:txBody>
      </p:sp>
    </p:spTree>
    <p:extLst>
      <p:ext uri="{BB962C8B-B14F-4D97-AF65-F5344CB8AC3E}">
        <p14:creationId xmlns:p14="http://schemas.microsoft.com/office/powerpoint/2010/main" val="38000608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79F07F-75F3-65EE-202D-44A2C9202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6"/>
            <a:ext cx="10515600" cy="9021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6968AC-2047-1C9A-6F0C-A2FB163D74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60629"/>
            <a:ext cx="10515600" cy="491633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7724F4-E49C-FBF4-F77B-65D28C6EB4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F351B-3C41-6C46-A5F1-3CA0D762442A}" type="datetime1">
              <a:rPr lang="en-CA" smtClean="0"/>
              <a:t>2024-03-28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13E37D-8B91-E45F-C21A-08AC878112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Slides created for CS886 at UWaterloo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CDFCEC-FC6A-1247-31D6-9756B15CF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24A5E-B0D2-394D-9970-9AE06BCB59C1}" type="slidenum">
              <a:rPr lang="en-US" smtClean="0"/>
              <a:t>‹#›</a:t>
            </a:fld>
            <a:endParaRPr lang="en-US"/>
          </a:p>
        </p:txBody>
      </p:sp>
      <p:pic>
        <p:nvPicPr>
          <p:cNvPr id="2050" name="Picture 2" descr="University of Waterloo - Wikipedia">
            <a:extLst>
              <a:ext uri="{FF2B5EF4-FFF2-40B4-BE49-F238E27FC236}">
                <a16:creationId xmlns:a16="http://schemas.microsoft.com/office/drawing/2014/main" id="{D0B3DC21-35D6-A201-ACE8-3099DDFD9BF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1740" y="136525"/>
            <a:ext cx="902162" cy="902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17562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BC1038-A7AC-0FD1-A0B4-CC0A750B17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218075"/>
            <a:ext cx="5181600" cy="49588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94DAF3-52B2-14D5-73BD-76EF3E8523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218075"/>
            <a:ext cx="5181600" cy="49588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122E9A-1509-2B17-8B07-2AB6179266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1FFEF-BC07-6945-8DF9-83389C94DF56}" type="datetime1">
              <a:rPr lang="en-CA" smtClean="0"/>
              <a:t>2024-03-28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7F1462-F1AB-8508-3202-A656C2E177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Slides created for CS886 at UWaterloo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F0C4A2-1436-3FA6-A80A-3B196EF861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24A5E-B0D2-394D-9970-9AE06BCB59C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781557D-31D8-7504-F9E6-89FF176BA5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6"/>
            <a:ext cx="10515600" cy="9021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9" name="Picture 2" descr="University of Waterloo - Wikipedia">
            <a:extLst>
              <a:ext uri="{FF2B5EF4-FFF2-40B4-BE49-F238E27FC236}">
                <a16:creationId xmlns:a16="http://schemas.microsoft.com/office/drawing/2014/main" id="{30D6D19C-4AD8-95AC-CE4A-AB553F77838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1740" y="136525"/>
            <a:ext cx="902162" cy="902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69935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56DB85-3109-D20D-B726-7CD35142FB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205375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047E9F-7F6E-CB88-A309-9348ABC7CD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121763"/>
            <a:ext cx="5157787" cy="40679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9D4D8F0-E4E6-9A37-967F-3A1E300F8E4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217536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0E38E09-86E0-9F8C-F1CF-50CBC6E18A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121763"/>
            <a:ext cx="5183188" cy="40679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5C3F933-C143-FE57-4DA1-91A01ED6B6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55D33B-FEF6-E34F-9240-CA7C515C6240}" type="datetime1">
              <a:rPr lang="en-CA" smtClean="0"/>
              <a:t>2024-03-28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B6F2904-2C1D-800F-4C22-ACC942182A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Slides created for CS886 at UWaterloo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221D5BA-27EE-967F-DD04-6A63ECB47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24A5E-B0D2-394D-9970-9AE06BCB59C1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13F627A-A02C-AF1F-F166-F53663B6D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6"/>
            <a:ext cx="10515600" cy="9021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11" name="Picture 2" descr="University of Waterloo - Wikipedia">
            <a:extLst>
              <a:ext uri="{FF2B5EF4-FFF2-40B4-BE49-F238E27FC236}">
                <a16:creationId xmlns:a16="http://schemas.microsoft.com/office/drawing/2014/main" id="{B811803D-71E7-4121-57B4-19D8CD5D9C7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1740" y="136525"/>
            <a:ext cx="902162" cy="902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49678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58D8C26-893B-BFA9-5143-56BB44C1D1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61D02-7E11-1544-897F-A30819BC8F60}" type="datetime1">
              <a:rPr lang="en-CA" smtClean="0"/>
              <a:t>2024-03-28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2D5C8A-7C87-503A-352C-215B34BF8B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Slides created for CS886 at UWaterloo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BFF82A-D5FD-2F01-8AE7-340AD93F72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24A5E-B0D2-394D-9970-9AE06BCB59C1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7760D92-8162-97D7-DFDC-98F6D400DD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6"/>
            <a:ext cx="10515600" cy="9021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7" name="Picture 2" descr="University of Waterloo - Wikipedia">
            <a:extLst>
              <a:ext uri="{FF2B5EF4-FFF2-40B4-BE49-F238E27FC236}">
                <a16:creationId xmlns:a16="http://schemas.microsoft.com/office/drawing/2014/main" id="{8DEF5173-B7F7-26FC-3E58-21CFC011ECD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1740" y="136525"/>
            <a:ext cx="902162" cy="902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80133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BF8B479-7018-6B39-BA47-55C998C658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961B8-A498-DA41-8388-3640B039A975}" type="datetime1">
              <a:rPr lang="en-CA" smtClean="0"/>
              <a:t>2024-03-28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80D3E43-1D4D-00CA-AA0E-A322A4406E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Slides created for CS886 at UWaterloo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CD0ACD-EBA4-FD35-F200-D39152C12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24A5E-B0D2-394D-9970-9AE06BCB59C1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2" descr="University of Waterloo - Wikipedia">
            <a:extLst>
              <a:ext uri="{FF2B5EF4-FFF2-40B4-BE49-F238E27FC236}">
                <a16:creationId xmlns:a16="http://schemas.microsoft.com/office/drawing/2014/main" id="{E982EB98-9440-A2AE-3345-B597DDD1E92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1740" y="136525"/>
            <a:ext cx="902162" cy="902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6910DB07-31FE-8699-91BF-63D8A19FAB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15658"/>
            <a:ext cx="10515600" cy="902162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795330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3B5C615-D3D7-CA3A-7493-50D0F7F791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24BBA1-81D6-454B-4E5D-A15F189CA4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C00D77-9017-FCD1-D559-BD3BD41418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46C317-5B29-6F48-A50A-672AEB20555B}" type="datetime1">
              <a:rPr lang="en-CA" smtClean="0"/>
              <a:t>2024-03-28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40478F-B586-1105-DBAE-D72EAA82AB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Slides created for CS886 at UWaterloo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1D82B9-01F9-5ECA-13DB-4E12081E45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F24A5E-B0D2-394D-9970-9AE06BCB59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6415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ChatGPT" TargetMode="Externa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ChatGPT" TargetMode="Externa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8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pn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.pn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E26545-4BD3-ADE2-7347-2745EA200FE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Lecture 20: Large Multimodal Models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F4B5AB2-71ED-F483-B392-B5AD8D305EF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Presenter: Muhammad </a:t>
            </a:r>
            <a:r>
              <a:rPr lang="en-US" err="1"/>
              <a:t>Fetrat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CC2768-A8BB-A142-D541-0D8F63A418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2884E-48B2-1441-B188-EF9645BFD4B8}" type="datetime1">
              <a:rPr lang="en-CA" smtClean="0"/>
              <a:t>2024-03-28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2B6CAC-8609-18DE-AB72-8370B086D6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Slides created for CS886 at UWaterloo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30BE5A-5729-DB64-14F7-99BD0EDC38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24A5E-B0D2-394D-9970-9AE06BCB59C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2654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B6D6727-1E2C-5603-A42E-237FF6073A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961B8-A498-DA41-8388-3640B039A975}" type="datetime1">
              <a:rPr lang="en-CA" smtClean="0"/>
              <a:t>2024-03-28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762AB3E-706D-03DF-29C5-968E99CBF3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Slides created for CS886 at UWaterloo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1B747E-DF1F-6711-2230-D359AE9C83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24A5E-B0D2-394D-9970-9AE06BCB59C1}" type="slidenum">
              <a:rPr lang="en-US" smtClean="0"/>
              <a:t>10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CCFC193-FB6D-4645-5327-2B5FE80E5A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b="1"/>
              <a:t>Flamingo Model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F219303D-3525-C242-4B9B-0CD06AC0ACC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59327" y="2763981"/>
                <a:ext cx="11873346" cy="1734630"/>
              </a:xfrm>
              <a:prstGeom prst="rect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t" anchorCtr="0"/>
              <a:lstStyle/>
              <a:p>
                <a:r>
                  <a:rPr lang="en-US"/>
                  <a:t>Flamingo models can model the likelihood of text </a:t>
                </a:r>
                <a14:m>
                  <m:oMath xmlns:m="http://schemas.openxmlformats.org/officeDocument/2006/math">
                    <m:r>
                      <a:rPr lang="en-CA" b="0" i="1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/>
                  <a:t> interleaved with a sequence of images/videos </a:t>
                </a:r>
                <a14:m>
                  <m:oMath xmlns:m="http://schemas.openxmlformats.org/officeDocument/2006/math">
                    <m:r>
                      <a:rPr lang="en-CA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/>
                  <a:t>:</a:t>
                </a:r>
              </a:p>
              <a:p>
                <a:r>
                  <a:rPr lang="en-CA" b="0"/>
                  <a:t>     </a:t>
                </a:r>
              </a:p>
              <a:p>
                <a:r>
                  <a:rPr lang="en-CA"/>
                  <a:t>       </a:t>
                </a:r>
                <a14:m>
                  <m:oMath xmlns:m="http://schemas.openxmlformats.org/officeDocument/2006/math">
                    <m:r>
                      <a:rPr lang="en-CA" b="0" i="1" smtClean="0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e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CA" b="0" i="1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∏"/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CA" b="0" i="1" smtClean="0">
                            <a:latin typeface="Cambria Math" panose="02040503050406030204" pitchFamily="18" charset="0"/>
                          </a:rPr>
                          <m:t>𝑙</m:t>
                        </m:r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sup>
                      <m:e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CA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CA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CA" b="0" i="1" smtClean="0">
                                <a:latin typeface="Cambria Math" panose="02040503050406030204" pitchFamily="18" charset="0"/>
                              </a:rPr>
                              <m:t>𝑙</m:t>
                            </m:r>
                          </m:sub>
                        </m:sSub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|</m:t>
                        </m:r>
                        <m:sSub>
                          <m:sSubPr>
                            <m:ctrlPr>
                              <a:rPr lang="en-CA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CA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CA" b="0" i="1" smtClean="0">
                                <a:latin typeface="Cambria Math" panose="02040503050406030204" pitchFamily="18" charset="0"/>
                              </a:rPr>
                              <m:t>&lt;</m:t>
                            </m:r>
                            <m:r>
                              <a:rPr lang="en-CA" b="0" i="1" smtClean="0">
                                <a:latin typeface="Cambria Math" panose="02040503050406030204" pitchFamily="18" charset="0"/>
                              </a:rPr>
                              <m:t>𝑙</m:t>
                            </m:r>
                          </m:sub>
                        </m:sSub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CA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CA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CA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≤</m:t>
                            </m:r>
                            <m:r>
                              <a:rPr lang="en-CA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𝑙</m:t>
                            </m:r>
                          </m:sub>
                        </m:sSub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nary>
                  </m:oMath>
                </a14:m>
                <a:r>
                  <a:rPr lang="en-US"/>
                  <a:t> </a:t>
                </a: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F219303D-3525-C242-4B9B-0CD06AC0ACC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9327" y="2763981"/>
                <a:ext cx="11873346" cy="1734630"/>
              </a:xfrm>
              <a:prstGeom prst="rect">
                <a:avLst/>
              </a:prstGeom>
              <a:blipFill>
                <a:blip r:embed="rId2"/>
                <a:stretch>
                  <a:fillRect l="-204" t="-340"/>
                </a:stretch>
              </a:blipFill>
              <a:ln w="5715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A1A1DEAE-6882-A0DE-F3CD-6E051C2E0BF3}"/>
                  </a:ext>
                </a:extLst>
              </p:cNvPr>
              <p:cNvSpPr/>
              <p:nvPr/>
            </p:nvSpPr>
            <p:spPr>
              <a:xfrm>
                <a:off x="3828450" y="3294133"/>
                <a:ext cx="2135932" cy="415203"/>
              </a:xfrm>
              <a:prstGeom prst="rect">
                <a:avLst/>
              </a:prstGeom>
              <a:solidFill>
                <a:srgbClr val="00B0F0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a:rPr lang="en-CA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≔</m:t>
                    </m:r>
                  </m:oMath>
                </a14:m>
                <a:r>
                  <a:rPr lang="en-US"/>
                  <a:t> flamingo model</a:t>
                </a: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A1A1DEAE-6882-A0DE-F3CD-6E051C2E0BF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28450" y="3294133"/>
                <a:ext cx="2135932" cy="415203"/>
              </a:xfrm>
              <a:prstGeom prst="rect">
                <a:avLst/>
              </a:prstGeom>
              <a:blipFill>
                <a:blip r:embed="rId3"/>
                <a:stretch>
                  <a:fillRect r="-557" b="-9091"/>
                </a:stretch>
              </a:blipFill>
              <a:ln w="5715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ECCBEA5A-1FDE-E286-9D75-B1F16A0A557F}"/>
                  </a:ext>
                </a:extLst>
              </p:cNvPr>
              <p:cNvSpPr/>
              <p:nvPr/>
            </p:nvSpPr>
            <p:spPr>
              <a:xfrm>
                <a:off x="6199911" y="3294132"/>
                <a:ext cx="4012497" cy="415203"/>
              </a:xfrm>
              <a:prstGeom prst="rect">
                <a:avLst/>
              </a:prstGeom>
              <a:solidFill>
                <a:srgbClr val="FF0000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𝑙</m:t>
                        </m:r>
                      </m:sub>
                    </m:sSub>
                    <m:r>
                      <a:rPr lang="en-CA" b="0" i="1" smtClean="0">
                        <a:latin typeface="Cambria Math" panose="02040503050406030204" pitchFamily="18" charset="0"/>
                      </a:rPr>
                      <m:t>≔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𝑙</m:t>
                    </m:r>
                  </m:oMath>
                </a14:m>
                <a:r>
                  <a:rPr lang="en-US"/>
                  <a:t>-</a:t>
                </a:r>
                <a:r>
                  <a:rPr lang="en-US" err="1"/>
                  <a:t>th</a:t>
                </a:r>
                <a:r>
                  <a:rPr lang="en-US"/>
                  <a:t> language token in input text</a:t>
                </a: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ECCBEA5A-1FDE-E286-9D75-B1F16A0A557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9911" y="3294132"/>
                <a:ext cx="4012497" cy="415203"/>
              </a:xfrm>
              <a:prstGeom prst="rect">
                <a:avLst/>
              </a:prstGeom>
              <a:blipFill>
                <a:blip r:embed="rId4"/>
                <a:stretch>
                  <a:fillRect b="-9091"/>
                </a:stretch>
              </a:blipFill>
              <a:ln w="5715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23B4F9F4-E28F-F638-D0E3-9FE90E1C50BF}"/>
                  </a:ext>
                </a:extLst>
              </p:cNvPr>
              <p:cNvSpPr/>
              <p:nvPr/>
            </p:nvSpPr>
            <p:spPr>
              <a:xfrm>
                <a:off x="3828450" y="3844272"/>
                <a:ext cx="3071113" cy="415203"/>
              </a:xfrm>
              <a:prstGeom prst="rect">
                <a:avLst/>
              </a:prstGeom>
              <a:solidFill>
                <a:schemeClr val="accent2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CA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&lt;</m:t>
                        </m:r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𝑙</m:t>
                        </m:r>
                      </m:sub>
                    </m:sSub>
                    <m:r>
                      <a:rPr lang="en-CA" b="0" i="1" smtClean="0">
                        <a:latin typeface="Cambria Math" panose="02040503050406030204" pitchFamily="18" charset="0"/>
                      </a:rPr>
                      <m:t>≔</m:t>
                    </m:r>
                  </m:oMath>
                </a14:m>
                <a:r>
                  <a:rPr lang="en-US"/>
                  <a:t> preceding text tokens</a:t>
                </a: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23B4F9F4-E28F-F638-D0E3-9FE90E1C50B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28450" y="3844272"/>
                <a:ext cx="3071113" cy="415203"/>
              </a:xfrm>
              <a:prstGeom prst="rect">
                <a:avLst/>
              </a:prstGeom>
              <a:blipFill>
                <a:blip r:embed="rId5"/>
                <a:stretch>
                  <a:fillRect b="-9091"/>
                </a:stretch>
              </a:blipFill>
              <a:ln w="5715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5656E9FB-F898-A8E4-F101-00581375C31A}"/>
                  </a:ext>
                </a:extLst>
              </p:cNvPr>
              <p:cNvSpPr/>
              <p:nvPr/>
            </p:nvSpPr>
            <p:spPr>
              <a:xfrm>
                <a:off x="7141295" y="3847443"/>
                <a:ext cx="3071113" cy="415203"/>
              </a:xfrm>
              <a:prstGeom prst="rect">
                <a:avLst/>
              </a:prstGeom>
              <a:solidFill>
                <a:srgbClr val="FF2F92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CA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CA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≤</m:t>
                        </m:r>
                        <m:r>
                          <a:rPr lang="en-CA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𝑙</m:t>
                        </m:r>
                      </m:sub>
                    </m:sSub>
                    <m:r>
                      <a:rPr lang="en-CA" b="0" i="1" smtClean="0">
                        <a:latin typeface="Cambria Math" panose="02040503050406030204" pitchFamily="18" charset="0"/>
                      </a:rPr>
                      <m:t>≔</m:t>
                    </m:r>
                  </m:oMath>
                </a14:m>
                <a:r>
                  <a:rPr lang="en-US"/>
                  <a:t> preceding image/videos</a:t>
                </a: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5656E9FB-F898-A8E4-F101-00581375C31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41295" y="3847443"/>
                <a:ext cx="3071113" cy="415203"/>
              </a:xfrm>
              <a:prstGeom prst="rect">
                <a:avLst/>
              </a:prstGeom>
              <a:blipFill>
                <a:blip r:embed="rId6"/>
                <a:stretch>
                  <a:fillRect r="-585" b="-9091"/>
                </a:stretch>
              </a:blipFill>
              <a:ln w="5715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>
            <a:extLst>
              <a:ext uri="{FF2B5EF4-FFF2-40B4-BE49-F238E27FC236}">
                <a16:creationId xmlns:a16="http://schemas.microsoft.com/office/drawing/2014/main" id="{6E558CB2-49CD-18E3-A0A4-FF6EE20B941E}"/>
              </a:ext>
            </a:extLst>
          </p:cNvPr>
          <p:cNvSpPr/>
          <p:nvPr/>
        </p:nvSpPr>
        <p:spPr>
          <a:xfrm>
            <a:off x="9788237" y="2798618"/>
            <a:ext cx="2230581" cy="374430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Multimodal likelihood</a:t>
            </a:r>
          </a:p>
        </p:txBody>
      </p:sp>
    </p:spTree>
    <p:extLst>
      <p:ext uri="{BB962C8B-B14F-4D97-AF65-F5344CB8AC3E}">
        <p14:creationId xmlns:p14="http://schemas.microsoft.com/office/powerpoint/2010/main" val="28374652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0CB7668-F788-15D9-3D94-7890081C5E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82168" y="6402705"/>
            <a:ext cx="2743200" cy="365125"/>
          </a:xfrm>
        </p:spPr>
        <p:txBody>
          <a:bodyPr/>
          <a:lstStyle/>
          <a:p>
            <a:fld id="{00E961B8-A498-DA41-8388-3640B039A975}" type="datetime1">
              <a:rPr lang="en-CA" smtClean="0"/>
              <a:t>2024-03-28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E931A58-8699-44E3-8EC3-5CC80A042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Slides created for CS886 at UWaterloo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C3D697-839F-55C5-2FB8-AA487C2CC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24A5E-B0D2-394D-9970-9AE06BCB59C1}" type="slidenum">
              <a:rPr lang="en-US" smtClean="0"/>
              <a:t>11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6EA9074-D52E-9A44-6041-81C2A45186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223" y="176102"/>
            <a:ext cx="8093740" cy="1337376"/>
          </a:xfrm>
        </p:spPr>
        <p:txBody>
          <a:bodyPr/>
          <a:lstStyle/>
          <a:p>
            <a:r>
              <a:rPr lang="en-US" b="1"/>
              <a:t>Vision encoder: pixels to features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6758BF7-0FB2-52F8-3D1F-2F28BD432555}"/>
              </a:ext>
            </a:extLst>
          </p:cNvPr>
          <p:cNvGrpSpPr/>
          <p:nvPr/>
        </p:nvGrpSpPr>
        <p:grpSpPr>
          <a:xfrm>
            <a:off x="203309" y="2063446"/>
            <a:ext cx="5921262" cy="3627551"/>
            <a:chOff x="96982" y="2205213"/>
            <a:chExt cx="6811877" cy="398286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64CB63F-54E9-6501-B0FA-E27A1914E92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28000"/>
            </a:blip>
            <a:stretch>
              <a:fillRect/>
            </a:stretch>
          </p:blipFill>
          <p:spPr>
            <a:xfrm>
              <a:off x="96982" y="2205213"/>
              <a:ext cx="6811877" cy="3982861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1EFEAD1-ABDC-E4EB-0C6D-0584805F0D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99309" y="4184074"/>
              <a:ext cx="1011382" cy="789708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5C5B06E-02DD-A64B-E22E-D3132CB465C0}"/>
                </a:ext>
              </a:extLst>
            </p:cNvPr>
            <p:cNvSpPr/>
            <p:nvPr/>
          </p:nvSpPr>
          <p:spPr>
            <a:xfrm>
              <a:off x="1371601" y="4156364"/>
              <a:ext cx="1066800" cy="871665"/>
            </a:xfrm>
            <a:prstGeom prst="rect">
              <a:avLst/>
            </a:prstGeom>
            <a:noFill/>
            <a:ln w="571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7AB3495-E7AF-987D-54EF-22027EDF6093}"/>
              </a:ext>
            </a:extLst>
          </p:cNvPr>
          <p:cNvGrpSpPr>
            <a:grpSpLocks noChangeAspect="1"/>
          </p:cNvGrpSpPr>
          <p:nvPr/>
        </p:nvGrpSpPr>
        <p:grpSpPr>
          <a:xfrm>
            <a:off x="6267900" y="1552761"/>
            <a:ext cx="5752154" cy="4483524"/>
            <a:chOff x="1524000" y="1260765"/>
            <a:chExt cx="7772400" cy="5417126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2F983BC-6E12-CAB8-3161-E1F169AC313B}"/>
                </a:ext>
              </a:extLst>
            </p:cNvPr>
            <p:cNvSpPr/>
            <p:nvPr/>
          </p:nvSpPr>
          <p:spPr>
            <a:xfrm>
              <a:off x="1524000" y="1260765"/>
              <a:ext cx="7772400" cy="5417126"/>
            </a:xfrm>
            <a:prstGeom prst="rect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r>
                <a:rPr lang="en-US"/>
                <a:t>Flamingo vision encoder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5B128A7-9ED5-5491-1414-CC5CC0097079}"/>
                </a:ext>
              </a:extLst>
            </p:cNvPr>
            <p:cNvSpPr>
              <a:spLocks/>
            </p:cNvSpPr>
            <p:nvPr/>
          </p:nvSpPr>
          <p:spPr>
            <a:xfrm>
              <a:off x="1594200" y="1828799"/>
              <a:ext cx="7632000" cy="4785489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t" anchorCtr="0"/>
            <a:lstStyle/>
            <a:p>
              <a:r>
                <a:rPr lang="en-US"/>
                <a:t>Vision encoder: F6 Normalizer-Free </a:t>
              </a:r>
              <a:r>
                <a:rPr lang="en-US" err="1"/>
                <a:t>ResNet</a:t>
              </a:r>
              <a:r>
                <a:rPr lang="en-US"/>
                <a:t> (</a:t>
              </a:r>
              <a:r>
                <a:rPr lang="en-US" err="1">
                  <a:solidFill>
                    <a:srgbClr val="00B0F0"/>
                  </a:solidFill>
                </a:rPr>
                <a:t>NFNet</a:t>
              </a:r>
              <a:r>
                <a:rPr lang="en-US"/>
                <a:t>) backbone</a:t>
              </a:r>
            </a:p>
            <a:p>
              <a:r>
                <a:rPr lang="en-US"/>
                <a:t>Pretrained as dual encoder using </a:t>
              </a:r>
              <a:r>
                <a:rPr lang="en-US">
                  <a:solidFill>
                    <a:srgbClr val="FF2F92"/>
                  </a:solidFill>
                </a:rPr>
                <a:t>contrastive loss </a:t>
              </a:r>
              <a:r>
                <a:rPr lang="en-US"/>
                <a:t>employed by CLIP</a:t>
              </a:r>
            </a:p>
            <a:p>
              <a:r>
                <a:rPr lang="en-US">
                  <a:solidFill>
                    <a:srgbClr val="05D80A"/>
                  </a:solidFill>
                </a:rPr>
                <a:t>BERT</a:t>
              </a:r>
              <a:r>
                <a:rPr lang="en-US"/>
                <a:t> is used for text encoder (discarded after pretraining)</a:t>
              </a:r>
            </a:p>
            <a:p>
              <a:r>
                <a:rPr lang="en-US"/>
                <a:t>Slight difference to CLIP: </a:t>
              </a:r>
              <a:r>
                <a:rPr lang="en-US">
                  <a:solidFill>
                    <a:srgbClr val="FF0000"/>
                  </a:solidFill>
                </a:rPr>
                <a:t>global average pooling </a:t>
              </a:r>
              <a:r>
                <a:rPr lang="en-US"/>
                <a:t>is used to produce the vision embedding (rather than global attention pooling)</a:t>
              </a:r>
            </a:p>
            <a:p>
              <a:endParaRPr lang="en-US"/>
            </a:p>
            <a:p>
              <a:endParaRPr lang="en-US"/>
            </a:p>
            <a:p>
              <a:r>
                <a:rPr lang="en-US"/>
                <a:t>Outputs </a:t>
              </a:r>
              <a:r>
                <a:rPr lang="en-US">
                  <a:solidFill>
                    <a:srgbClr val="00B0F0"/>
                  </a:solidFill>
                </a:rPr>
                <a:t>2D spatial grid </a:t>
              </a:r>
              <a:r>
                <a:rPr lang="en-US"/>
                <a:t>of features which is </a:t>
              </a:r>
              <a:r>
                <a:rPr lang="en-US">
                  <a:solidFill>
                    <a:schemeClr val="accent2"/>
                  </a:solidFill>
                </a:rPr>
                <a:t>flattened to 1D</a:t>
              </a:r>
            </a:p>
            <a:p>
              <a:r>
                <a:rPr lang="en-US"/>
                <a:t>For </a:t>
              </a:r>
              <a:r>
                <a:rPr lang="en-US">
                  <a:solidFill>
                    <a:srgbClr val="00CF86"/>
                  </a:solidFill>
                </a:rPr>
                <a:t>videos</a:t>
              </a:r>
              <a:r>
                <a:rPr lang="en-US"/>
                <a:t>: frames are sampled at 1FPS (features are concatenated)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FE65A6B-9EDA-5C5B-7169-1C8F09CA17F6}"/>
              </a:ext>
            </a:extLst>
          </p:cNvPr>
          <p:cNvGrpSpPr/>
          <p:nvPr/>
        </p:nvGrpSpPr>
        <p:grpSpPr>
          <a:xfrm>
            <a:off x="6464379" y="4301442"/>
            <a:ext cx="3117273" cy="401782"/>
            <a:chOff x="6553200" y="4530436"/>
            <a:chExt cx="2937164" cy="401782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F6BF23C-8D4A-DA1B-8BE2-365648093AE1}"/>
                </a:ext>
              </a:extLst>
            </p:cNvPr>
            <p:cNvSpPr/>
            <p:nvPr/>
          </p:nvSpPr>
          <p:spPr>
            <a:xfrm>
              <a:off x="6553200" y="4530436"/>
              <a:ext cx="2937164" cy="401782"/>
            </a:xfrm>
            <a:prstGeom prst="rect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/>
                <a:t>Resolution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8C27F34F-A77A-046F-EF0A-04EDF4618385}"/>
                </a:ext>
              </a:extLst>
            </p:cNvPr>
            <p:cNvSpPr/>
            <p:nvPr/>
          </p:nvSpPr>
          <p:spPr>
            <a:xfrm>
              <a:off x="7628412" y="4553616"/>
              <a:ext cx="1820390" cy="346364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/>
                <a:t>288 x 288 pixels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AFD7E36-7448-AEDC-C26A-C33BD8FB101B}"/>
              </a:ext>
            </a:extLst>
          </p:cNvPr>
          <p:cNvGrpSpPr/>
          <p:nvPr/>
        </p:nvGrpSpPr>
        <p:grpSpPr>
          <a:xfrm>
            <a:off x="9684613" y="4296913"/>
            <a:ext cx="2241923" cy="401782"/>
            <a:chOff x="6553200" y="4530436"/>
            <a:chExt cx="2937164" cy="401782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5A62E72F-1FD4-7E3A-9D76-81D7A6A73ED4}"/>
                </a:ext>
              </a:extLst>
            </p:cNvPr>
            <p:cNvSpPr/>
            <p:nvPr/>
          </p:nvSpPr>
          <p:spPr>
            <a:xfrm>
              <a:off x="6553200" y="4530436"/>
              <a:ext cx="2937164" cy="401782"/>
            </a:xfrm>
            <a:prstGeom prst="rect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/>
                <a:t>Embedding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CEA179FA-B243-1277-7B2A-88725031D92F}"/>
                </a:ext>
              </a:extLst>
            </p:cNvPr>
            <p:cNvSpPr/>
            <p:nvPr/>
          </p:nvSpPr>
          <p:spPr>
            <a:xfrm>
              <a:off x="8233406" y="4553616"/>
              <a:ext cx="1215395" cy="346364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/>
                <a:t>1376</a:t>
              </a:r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4C9155F9-F13D-ADCD-5402-7599AF1A6C73}"/>
              </a:ext>
            </a:extLst>
          </p:cNvPr>
          <p:cNvSpPr/>
          <p:nvPr/>
        </p:nvSpPr>
        <p:spPr>
          <a:xfrm>
            <a:off x="7662279" y="5812424"/>
            <a:ext cx="4409728" cy="447721"/>
          </a:xfrm>
          <a:prstGeom prst="rect">
            <a:avLst/>
          </a:prstGeom>
          <a:solidFill>
            <a:srgbClr val="FF2F92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Vision encoder is frozen after pretraining</a:t>
            </a:r>
          </a:p>
        </p:txBody>
      </p:sp>
    </p:spTree>
    <p:extLst>
      <p:ext uri="{BB962C8B-B14F-4D97-AF65-F5344CB8AC3E}">
        <p14:creationId xmlns:p14="http://schemas.microsoft.com/office/powerpoint/2010/main" val="30229746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066A02C-90C3-C1F4-BA0B-1795B113D0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961B8-A498-DA41-8388-3640B039A975}" type="datetime1">
              <a:rPr lang="en-CA" smtClean="0"/>
              <a:t>2024-03-28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9421D6-6898-ED63-FB7D-602B1F2DC5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Slides created for CS886 at UWaterloo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4F452B-4E75-8173-3423-51B1DE61D3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24A5E-B0D2-394D-9970-9AE06BCB59C1}" type="slidenum">
              <a:rPr lang="en-US" smtClean="0"/>
              <a:t>12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BCBA730-05E0-5B02-E336-C57D6666A9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38579"/>
            <a:ext cx="10515600" cy="1325563"/>
          </a:xfrm>
        </p:spPr>
        <p:txBody>
          <a:bodyPr/>
          <a:lstStyle/>
          <a:p>
            <a:r>
              <a:rPr lang="en-US" b="1"/>
              <a:t>Perceiver </a:t>
            </a:r>
            <a:r>
              <a:rPr lang="en-US" b="1" err="1"/>
              <a:t>resampler</a:t>
            </a:r>
            <a:endParaRPr lang="en-US" b="1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C2C8C0A-8804-CE25-D425-3FAC03C51181}"/>
              </a:ext>
            </a:extLst>
          </p:cNvPr>
          <p:cNvGrpSpPr>
            <a:grpSpLocks noChangeAspect="1"/>
          </p:cNvGrpSpPr>
          <p:nvPr/>
        </p:nvGrpSpPr>
        <p:grpSpPr>
          <a:xfrm>
            <a:off x="136027" y="1628126"/>
            <a:ext cx="6431027" cy="3601748"/>
            <a:chOff x="1524000" y="1260765"/>
            <a:chExt cx="7772400" cy="5417126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EB15DE6-FAA7-A79C-169C-51451DE67BF5}"/>
                </a:ext>
              </a:extLst>
            </p:cNvPr>
            <p:cNvSpPr/>
            <p:nvPr/>
          </p:nvSpPr>
          <p:spPr>
            <a:xfrm>
              <a:off x="1524000" y="1260765"/>
              <a:ext cx="7772400" cy="5417126"/>
            </a:xfrm>
            <a:prstGeom prst="rect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r>
                <a:rPr lang="en-US"/>
                <a:t>From large, variable-size features to fixed # tokens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0309C5B-D634-4E13-4402-D53EF13B5CFA}"/>
                </a:ext>
              </a:extLst>
            </p:cNvPr>
            <p:cNvSpPr>
              <a:spLocks/>
            </p:cNvSpPr>
            <p:nvPr/>
          </p:nvSpPr>
          <p:spPr>
            <a:xfrm>
              <a:off x="1594200" y="1828799"/>
              <a:ext cx="7632000" cy="4785489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t" anchorCtr="0"/>
            <a:lstStyle/>
            <a:p>
              <a:r>
                <a:rPr lang="en-US" dirty="0"/>
                <a:t>A </a:t>
              </a:r>
              <a:r>
                <a:rPr lang="en-US" dirty="0">
                  <a:solidFill>
                    <a:srgbClr val="FF2F92"/>
                  </a:solidFill>
                </a:rPr>
                <a:t>variable number of input frames </a:t>
              </a:r>
              <a:r>
                <a:rPr lang="en-US" dirty="0"/>
                <a:t>are processed (for videos)</a:t>
              </a:r>
            </a:p>
            <a:p>
              <a:r>
                <a:rPr lang="en-US" dirty="0"/>
                <a:t>The vision encoder thus produces a </a:t>
              </a:r>
              <a:r>
                <a:rPr lang="en-US" dirty="0">
                  <a:solidFill>
                    <a:srgbClr val="00CF86"/>
                  </a:solidFill>
                </a:rPr>
                <a:t>variable number of features</a:t>
              </a:r>
            </a:p>
            <a:p>
              <a:r>
                <a:rPr lang="en-US" dirty="0"/>
                <a:t>Perceiver outputs a </a:t>
              </a:r>
              <a:r>
                <a:rPr lang="en-US" dirty="0">
                  <a:solidFill>
                    <a:srgbClr val="FF0000"/>
                  </a:solidFill>
                </a:rPr>
                <a:t>fixed number </a:t>
              </a:r>
              <a:r>
                <a:rPr lang="en-US" dirty="0"/>
                <a:t>of visual tokens (64) to limit complexity</a:t>
              </a:r>
            </a:p>
            <a:p>
              <a:r>
                <a:rPr lang="en-US" dirty="0">
                  <a:solidFill>
                    <a:srgbClr val="05D80A"/>
                  </a:solidFill>
                </a:rPr>
                <a:t>Temporal encodings</a:t>
              </a:r>
              <a:r>
                <a:rPr lang="en-US" dirty="0"/>
                <a:t> are added to visual inputs (spatial grid position encodings are not used, since they did not help)</a:t>
              </a:r>
            </a:p>
            <a:p>
              <a:r>
                <a:rPr lang="en-US" dirty="0"/>
                <a:t>The results are then </a:t>
              </a:r>
              <a:r>
                <a:rPr lang="en-US" dirty="0">
                  <a:solidFill>
                    <a:srgbClr val="00B0F0"/>
                  </a:solidFill>
                </a:rPr>
                <a:t>flattened</a:t>
              </a:r>
              <a:r>
                <a:rPr lang="en-US" dirty="0"/>
                <a:t> to form a 1D sequence</a:t>
              </a:r>
            </a:p>
            <a:p>
              <a:r>
                <a:rPr lang="en-US" dirty="0"/>
                <a:t>These are combined with a fixed set of </a:t>
              </a:r>
              <a:r>
                <a:rPr lang="en-US" dirty="0">
                  <a:solidFill>
                    <a:srgbClr val="7030A0"/>
                  </a:solidFill>
                </a:rPr>
                <a:t>learned latent queries </a:t>
              </a:r>
              <a:r>
                <a:rPr lang="en-US" dirty="0"/>
                <a:t>(64)</a:t>
              </a:r>
            </a:p>
            <a:p>
              <a:r>
                <a:rPr lang="en-US" dirty="0"/>
                <a:t>Both are processed by </a:t>
              </a:r>
              <a:r>
                <a:rPr lang="en-US" dirty="0">
                  <a:solidFill>
                    <a:schemeClr val="accent2"/>
                  </a:solidFill>
                </a:rPr>
                <a:t>attention</a:t>
              </a:r>
              <a:r>
                <a:rPr lang="en-US" dirty="0"/>
                <a:t> and </a:t>
              </a:r>
              <a:r>
                <a:rPr lang="en-US" dirty="0">
                  <a:solidFill>
                    <a:schemeClr val="accent2"/>
                  </a:solidFill>
                </a:rPr>
                <a:t>feed-forward</a:t>
              </a:r>
              <a:r>
                <a:rPr lang="en-US" dirty="0"/>
                <a:t> layers.</a:t>
              </a:r>
            </a:p>
            <a:p>
              <a:r>
                <a:rPr lang="en-US" dirty="0"/>
                <a:t>Note: differently to DETR and Perceiver, keys and values for latent queries are </a:t>
              </a:r>
              <a:r>
                <a:rPr lang="en-US" dirty="0">
                  <a:solidFill>
                    <a:srgbClr val="FF0000"/>
                  </a:solidFill>
                </a:rPr>
                <a:t>concatenated</a:t>
              </a:r>
              <a:r>
                <a:rPr lang="en-US" dirty="0"/>
                <a:t> to those from the visual embedding 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3FF6F04E-F5FD-897B-2FFA-05B925EEE17C}"/>
              </a:ext>
            </a:extLst>
          </p:cNvPr>
          <p:cNvGrpSpPr>
            <a:grpSpLocks noChangeAspect="1"/>
          </p:cNvGrpSpPr>
          <p:nvPr/>
        </p:nvGrpSpPr>
        <p:grpSpPr>
          <a:xfrm>
            <a:off x="6708540" y="1127915"/>
            <a:ext cx="5289348" cy="5187926"/>
            <a:chOff x="1524000" y="1260765"/>
            <a:chExt cx="7772400" cy="541712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C901F85-42D9-0034-F339-B115A96E42DA}"/>
                </a:ext>
              </a:extLst>
            </p:cNvPr>
            <p:cNvSpPr/>
            <p:nvPr/>
          </p:nvSpPr>
          <p:spPr>
            <a:xfrm>
              <a:off x="1524000" y="1260765"/>
              <a:ext cx="7772400" cy="5417126"/>
            </a:xfrm>
            <a:prstGeom prst="rect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r>
                <a:rPr lang="en-US"/>
                <a:t>Perceiver </a:t>
              </a:r>
              <a:r>
                <a:rPr lang="en-US" err="1"/>
                <a:t>resampler</a:t>
              </a:r>
              <a:r>
                <a:rPr lang="en-US"/>
                <a:t> module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1D133C7-B4AE-1FD8-7693-2E43AA30E0EA}"/>
                </a:ext>
              </a:extLst>
            </p:cNvPr>
            <p:cNvSpPr>
              <a:spLocks/>
            </p:cNvSpPr>
            <p:nvPr/>
          </p:nvSpPr>
          <p:spPr>
            <a:xfrm>
              <a:off x="1594200" y="1828799"/>
              <a:ext cx="7632000" cy="4785489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t" anchorCtr="0"/>
            <a:lstStyle/>
            <a:p>
              <a:endParaRPr lang="en-US"/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59269BA2-5F8F-0F41-E071-477F03332B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0779" y="1816589"/>
            <a:ext cx="4224869" cy="439013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4B28044F-2EBD-DEE2-5B68-990D43E3E127}"/>
              </a:ext>
            </a:extLst>
          </p:cNvPr>
          <p:cNvSpPr/>
          <p:nvPr/>
        </p:nvSpPr>
        <p:spPr>
          <a:xfrm>
            <a:off x="8354288" y="3178382"/>
            <a:ext cx="775855" cy="25244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8641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2B64CBB-7193-88DF-3B93-5785BDB67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961B8-A498-DA41-8388-3640B039A975}" type="datetime1">
              <a:rPr lang="en-CA" smtClean="0"/>
              <a:t>2024-03-28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2834407-2EBA-BAAA-CDEE-0EF5D2D58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Slides created for CS886 at UWaterloo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51482E-8FDB-5B1E-3B33-9773116457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24A5E-B0D2-394D-9970-9AE06BCB59C1}" type="slidenum">
              <a:rPr lang="en-US" smtClean="0"/>
              <a:t>13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9286F74-E8A1-73DA-C8E2-ED6BFE2B05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44475"/>
            <a:ext cx="10515600" cy="1325563"/>
          </a:xfrm>
        </p:spPr>
        <p:txBody>
          <a:bodyPr/>
          <a:lstStyle/>
          <a:p>
            <a:r>
              <a:rPr lang="en-US"/>
              <a:t>Conditioning the language model</a:t>
            </a:r>
          </a:p>
        </p:txBody>
      </p:sp>
      <p:pic>
        <p:nvPicPr>
          <p:cNvPr id="7" name="Content Placeholder 3">
            <a:extLst>
              <a:ext uri="{FF2B5EF4-FFF2-40B4-BE49-F238E27FC236}">
                <a16:creationId xmlns:a16="http://schemas.microsoft.com/office/drawing/2014/main" id="{E2AAB8F0-0CF4-5289-8BA8-692A1E539F4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0000"/>
          </a:blip>
          <a:stretch>
            <a:fillRect/>
          </a:stretch>
        </p:blipFill>
        <p:spPr>
          <a:xfrm>
            <a:off x="209107" y="759697"/>
            <a:ext cx="4412674" cy="266531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092BBB4-B7F8-F68F-2378-FA3FC584F8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9051" y="1134330"/>
            <a:ext cx="2442730" cy="107702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18C38CD-4350-4DDC-9B83-96E97D546B74}"/>
              </a:ext>
            </a:extLst>
          </p:cNvPr>
          <p:cNvSpPr/>
          <p:nvPr/>
        </p:nvSpPr>
        <p:spPr>
          <a:xfrm>
            <a:off x="2179051" y="1134330"/>
            <a:ext cx="2442730" cy="1077019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A256A7B-217B-084D-7B5B-C284293E13B8}"/>
              </a:ext>
            </a:extLst>
          </p:cNvPr>
          <p:cNvGrpSpPr>
            <a:grpSpLocks noChangeAspect="1"/>
          </p:cNvGrpSpPr>
          <p:nvPr/>
        </p:nvGrpSpPr>
        <p:grpSpPr>
          <a:xfrm>
            <a:off x="191441" y="4133832"/>
            <a:ext cx="11822327" cy="2183511"/>
            <a:chOff x="1524000" y="1260765"/>
            <a:chExt cx="7772400" cy="541712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2CB8E75-579B-7879-E074-670455DED938}"/>
                </a:ext>
              </a:extLst>
            </p:cNvPr>
            <p:cNvSpPr/>
            <p:nvPr/>
          </p:nvSpPr>
          <p:spPr>
            <a:xfrm>
              <a:off x="1524000" y="1260765"/>
              <a:ext cx="7772400" cy="5417126"/>
            </a:xfrm>
            <a:prstGeom prst="rect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r>
                <a:rPr lang="en-US"/>
                <a:t>Interleaving gated cross-attention layers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3A41E44B-4A49-45C6-A413-5ACA22ED0202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570900" y="2264830"/>
                  <a:ext cx="7632000" cy="4396015"/>
                </a:xfrm>
                <a:prstGeom prst="rect">
                  <a:avLst/>
                </a:prstGeom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t" anchorCtr="0"/>
                <a:lstStyle/>
                <a:p>
                  <a:r>
                    <a:rPr lang="en-US"/>
                    <a:t>Language models: </a:t>
                  </a:r>
                  <a:r>
                    <a:rPr lang="en-US">
                      <a:solidFill>
                        <a:schemeClr val="accent2"/>
                      </a:solidFill>
                    </a:rPr>
                    <a:t>frozen</a:t>
                  </a:r>
                  <a:r>
                    <a:rPr lang="en-US"/>
                    <a:t> Chinchillas (trained on </a:t>
                  </a:r>
                  <a:r>
                    <a:rPr lang="en-US" err="1"/>
                    <a:t>MassiveText</a:t>
                  </a:r>
                  <a:r>
                    <a:rPr lang="en-US"/>
                    <a:t>)</a:t>
                  </a:r>
                </a:p>
                <a:p>
                  <a:r>
                    <a:rPr lang="en-US">
                      <a:solidFill>
                        <a:srgbClr val="00B0F0"/>
                      </a:solidFill>
                    </a:rPr>
                    <a:t>Gated </a:t>
                  </a:r>
                  <a:r>
                    <a:rPr lang="en-US" err="1">
                      <a:solidFill>
                        <a:srgbClr val="00B0F0"/>
                      </a:solidFill>
                    </a:rPr>
                    <a:t>xattn</a:t>
                  </a:r>
                  <a:r>
                    <a:rPr lang="en-US">
                      <a:solidFill>
                        <a:srgbClr val="00B0F0"/>
                      </a:solidFill>
                    </a:rPr>
                    <a:t> dense </a:t>
                  </a:r>
                  <a:r>
                    <a:rPr lang="en-US"/>
                    <a:t>blocks (trained from scratch) are inserted between layers</a:t>
                  </a:r>
                </a:p>
                <a:p>
                  <a:r>
                    <a:rPr lang="en-US">
                      <a:solidFill>
                        <a:srgbClr val="FF2F92"/>
                      </a:solidFill>
                    </a:rPr>
                    <a:t>Layer norm </a:t>
                  </a:r>
                  <a:r>
                    <a:rPr lang="en-US"/>
                    <a:t>is applied  to all attention inputs and the feed-forward layers (GPT-2 style)</a:t>
                  </a:r>
                </a:p>
                <a:p>
                  <a:r>
                    <a:rPr lang="en-US"/>
                    <a:t>Use </a:t>
                  </a:r>
                  <a:r>
                    <a:rPr lang="en-US">
                      <a:solidFill>
                        <a:srgbClr val="00CF86"/>
                      </a:solidFill>
                    </a:rPr>
                    <a:t>tanh gates </a:t>
                  </a:r>
                  <a:r>
                    <a:rPr lang="en-US"/>
                    <a:t>to preserve original language model behavior at initialization</a:t>
                  </a:r>
                </a:p>
                <a:p>
                  <a:r>
                    <a:rPr lang="en-US"/>
                    <a:t>Each tanh(</a:t>
                  </a:r>
                  <a14:m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</m:oMath>
                  </a14:m>
                  <a:r>
                    <a:rPr lang="en-US"/>
                    <a:t>) gate controlled via a </a:t>
                  </a:r>
                  <a:r>
                    <a:rPr lang="en-US">
                      <a:solidFill>
                        <a:srgbClr val="FF0000"/>
                      </a:solidFill>
                    </a:rPr>
                    <a:t>layer-specific</a:t>
                  </a:r>
                  <a:r>
                    <a:rPr lang="en-US"/>
                    <a:t> learnable scaler </a:t>
                  </a:r>
                  <a14:m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</m:oMath>
                  </a14:m>
                  <a:r>
                    <a:rPr lang="en-US"/>
                    <a:t> (initialized to zero)</a:t>
                  </a:r>
                </a:p>
                <a:p>
                  <a:endParaRPr lang="en-US"/>
                </a:p>
              </p:txBody>
            </p:sp>
          </mc:Choice>
          <mc:Fallback xmlns=""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3A41E44B-4A49-45C6-A413-5ACA22ED020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70900" y="2264830"/>
                  <a:ext cx="7632000" cy="4396015"/>
                </a:xfrm>
                <a:prstGeom prst="rect">
                  <a:avLst/>
                </a:prstGeom>
                <a:blipFill>
                  <a:blip r:embed="rId5"/>
                  <a:stretch>
                    <a:fillRect l="-367" t="-171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D1FC2F4-1399-2D0F-40FC-01B7B059D7EF}"/>
              </a:ext>
            </a:extLst>
          </p:cNvPr>
          <p:cNvGrpSpPr>
            <a:grpSpLocks noChangeAspect="1"/>
          </p:cNvGrpSpPr>
          <p:nvPr/>
        </p:nvGrpSpPr>
        <p:grpSpPr>
          <a:xfrm>
            <a:off x="4743468" y="759092"/>
            <a:ext cx="5562191" cy="3322251"/>
            <a:chOff x="1524000" y="1260765"/>
            <a:chExt cx="7772400" cy="5417126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2BD9AF1-C79B-8F58-943D-85F1099280D1}"/>
                </a:ext>
              </a:extLst>
            </p:cNvPr>
            <p:cNvSpPr/>
            <p:nvPr/>
          </p:nvSpPr>
          <p:spPr>
            <a:xfrm>
              <a:off x="1524000" y="1260765"/>
              <a:ext cx="7772400" cy="5417126"/>
            </a:xfrm>
            <a:prstGeom prst="rect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r>
                <a:rPr lang="en-US"/>
                <a:t>Gated </a:t>
              </a:r>
              <a:r>
                <a:rPr lang="en-US" err="1"/>
                <a:t>xattn</a:t>
              </a:r>
              <a:r>
                <a:rPr lang="en-US"/>
                <a:t>-dense block structure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FE2A30F-190B-B8F7-AA32-18391B19DBDF}"/>
                </a:ext>
              </a:extLst>
            </p:cNvPr>
            <p:cNvSpPr>
              <a:spLocks/>
            </p:cNvSpPr>
            <p:nvPr/>
          </p:nvSpPr>
          <p:spPr>
            <a:xfrm>
              <a:off x="1594200" y="1828799"/>
              <a:ext cx="7632000" cy="4785489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t" anchorCtr="0"/>
            <a:lstStyle/>
            <a:p>
              <a:endParaRPr lang="en-US"/>
            </a:p>
          </p:txBody>
        </p:sp>
      </p:grpSp>
      <p:pic>
        <p:nvPicPr>
          <p:cNvPr id="18" name="Picture 17" descr="A diagram of a machine&#10;&#10;Description automatically generated">
            <a:extLst>
              <a:ext uri="{FF2B5EF4-FFF2-40B4-BE49-F238E27FC236}">
                <a16:creationId xmlns:a16="http://schemas.microsoft.com/office/drawing/2014/main" id="{335A7987-1145-60A1-B024-CFE7543B53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75785" y="1159949"/>
            <a:ext cx="4607240" cy="2757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3988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85E78E-1E1A-5F61-1AD8-3BE80A3899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961B8-A498-DA41-8388-3640B039A975}" type="datetime1">
              <a:rPr lang="en-CA" smtClean="0"/>
              <a:t>2024-03-28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8DC4969-3ECB-4DF2-C0D8-0DAA4BF35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Slides created for CS886 at UWaterloo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B0A091-F5CB-6553-8A48-CE3CB08750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24A5E-B0D2-394D-9970-9AE06BCB59C1}" type="slidenum">
              <a:rPr lang="en-US" smtClean="0"/>
              <a:t>14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6EC4F19-A416-8045-67DA-7FC326F9E9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91467"/>
            <a:ext cx="10515600" cy="1325563"/>
          </a:xfrm>
        </p:spPr>
        <p:txBody>
          <a:bodyPr/>
          <a:lstStyle/>
          <a:p>
            <a:r>
              <a:rPr lang="en-US" b="1"/>
              <a:t>Flamingo- training data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373B44D-360E-EA2F-9CBA-D6C2D69AB7F7}"/>
              </a:ext>
            </a:extLst>
          </p:cNvPr>
          <p:cNvGrpSpPr>
            <a:grpSpLocks noChangeAspect="1"/>
          </p:cNvGrpSpPr>
          <p:nvPr/>
        </p:nvGrpSpPr>
        <p:grpSpPr>
          <a:xfrm>
            <a:off x="130963" y="1134044"/>
            <a:ext cx="11658408" cy="1880452"/>
            <a:chOff x="1524000" y="1260765"/>
            <a:chExt cx="7772400" cy="5417126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6162963-F293-166D-41B6-A105169244F7}"/>
                </a:ext>
              </a:extLst>
            </p:cNvPr>
            <p:cNvSpPr/>
            <p:nvPr/>
          </p:nvSpPr>
          <p:spPr>
            <a:xfrm>
              <a:off x="1524000" y="1260765"/>
              <a:ext cx="7772400" cy="5417126"/>
            </a:xfrm>
            <a:prstGeom prst="rect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r>
                <a:rPr lang="en-US"/>
                <a:t>Data sources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D89B5FA-37E5-260A-1EAE-25CA80889CE0}"/>
                </a:ext>
              </a:extLst>
            </p:cNvPr>
            <p:cNvSpPr>
              <a:spLocks/>
            </p:cNvSpPr>
            <p:nvPr/>
          </p:nvSpPr>
          <p:spPr>
            <a:xfrm>
              <a:off x="1559340" y="2440323"/>
              <a:ext cx="7702200" cy="4107050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t" anchorCtr="0"/>
            <a:lstStyle/>
            <a:p>
              <a:r>
                <a:rPr lang="en-US"/>
                <a:t>Flamingo is trained on: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>
                  <a:solidFill>
                    <a:srgbClr val="FF0000"/>
                  </a:solidFill>
                </a:rPr>
                <a:t>Image-Text Pairs </a:t>
              </a:r>
              <a:r>
                <a:rPr lang="en-US"/>
                <a:t>data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>
                  <a:solidFill>
                    <a:srgbClr val="00B0F0"/>
                  </a:solidFill>
                </a:rPr>
                <a:t>Video-Text Pairs </a:t>
              </a:r>
              <a:r>
                <a:rPr lang="en-US"/>
                <a:t>data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>
                  <a:solidFill>
                    <a:schemeClr val="accent2"/>
                  </a:solidFill>
                </a:rPr>
                <a:t>Webpage</a:t>
              </a:r>
              <a:r>
                <a:rPr lang="en-US"/>
                <a:t> data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C932CB93-CCD9-1BDE-ECD5-5DC2441F77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7635" y="1654648"/>
            <a:ext cx="8246165" cy="115034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6EA917BB-BBE5-99B9-E606-B6E9907C9A04}"/>
              </a:ext>
            </a:extLst>
          </p:cNvPr>
          <p:cNvGrpSpPr>
            <a:grpSpLocks noChangeAspect="1"/>
          </p:cNvGrpSpPr>
          <p:nvPr/>
        </p:nvGrpSpPr>
        <p:grpSpPr>
          <a:xfrm>
            <a:off x="2996556" y="3080332"/>
            <a:ext cx="6198887" cy="3288753"/>
            <a:chOff x="1524000" y="1260765"/>
            <a:chExt cx="7772400" cy="5417126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F6F10E4-6D0D-BFE8-35F2-CB1795FB5E2C}"/>
                </a:ext>
              </a:extLst>
            </p:cNvPr>
            <p:cNvSpPr/>
            <p:nvPr/>
          </p:nvSpPr>
          <p:spPr>
            <a:xfrm>
              <a:off x="1524000" y="1260765"/>
              <a:ext cx="7772400" cy="5417126"/>
            </a:xfrm>
            <a:prstGeom prst="rect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r>
                <a:rPr lang="en-US"/>
                <a:t>Flamingo training objective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1D258DDF-B847-2F29-78E3-7DF88A14A90D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594201" y="1828798"/>
                  <a:ext cx="7632000" cy="4785489"/>
                </a:xfrm>
                <a:prstGeom prst="rect">
                  <a:avLst/>
                </a:prstGeom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t" anchorCtr="0"/>
                <a:lstStyle/>
                <a:p>
                  <a:r>
                    <a:rPr lang="en-US"/>
                    <a:t>Models are trained with a weighted sum of datasets specific negative log likelihoods of text (conditioned on visual inputs):</a:t>
                  </a: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nary>
                          <m:naryPr>
                            <m:chr m:val="∑"/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en-CA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  <m:r>
                              <a:rPr lang="en-CA" b="0" i="1" smtClean="0"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en-CA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en-CA" b="0" i="1" smtClean="0">
                                <a:latin typeface="Cambria Math" panose="02040503050406030204" pitchFamily="18" charset="0"/>
                              </a:rPr>
                              <m:t>𝑀</m:t>
                            </m:r>
                          </m:sup>
                          <m:e>
                            <m:sSub>
                              <m:sSubPr>
                                <m:ctrlP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𝜆</m:t>
                                </m:r>
                              </m:e>
                              <m:sub>
                                <m:r>
                                  <a:rPr lang="en-CA" b="0" i="1" smtClean="0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sub>
                            </m:sSub>
                          </m:e>
                        </m:nary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𝔼</m:t>
                            </m:r>
                          </m:e>
                          <m:sub>
                            <m:d>
                              <m:dPr>
                                <m:ctrlPr>
                                  <a:rPr lang="en-CA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CA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CA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CA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</m:d>
                            <m:r>
                              <a:rPr lang="en-CA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~</m:t>
                            </m:r>
                            <m:sSub>
                              <m:sSubPr>
                                <m:ctrlPr>
                                  <a:rPr lang="en-CA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CA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𝒟</m:t>
                                </m:r>
                              </m:e>
                              <m:sub>
                                <m:r>
                                  <a:rPr lang="en-CA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𝑚</m:t>
                                </m:r>
                              </m:sub>
                            </m:sSub>
                          </m:sub>
                        </m:sSub>
                        <m:r>
                          <a:rPr lang="en-CA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[−</m:t>
                        </m:r>
                        <m:nary>
                          <m:naryPr>
                            <m:chr m:val="∑"/>
                            <m:ctrlPr>
                              <a:rPr lang="en-CA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en-CA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𝑙</m:t>
                            </m:r>
                            <m:r>
                              <a:rPr lang="en-CA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en-CA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en-CA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𝐿</m:t>
                            </m:r>
                          </m:sup>
                          <m:e>
                            <m:func>
                              <m:funcPr>
                                <m:ctrlPr>
                                  <a:rPr lang="en-CA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CA" b="0" i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log</m:t>
                                </m:r>
                              </m:fName>
                              <m:e>
                                <m:r>
                                  <a:rPr lang="en-CA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𝑝</m:t>
                                </m:r>
                                <m:r>
                                  <a:rPr lang="en-CA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(</m:t>
                                </m:r>
                                <m:sSub>
                                  <m:sSubPr>
                                    <m:ctrlPr>
                                      <a:rPr lang="en-CA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CA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en-CA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𝑙</m:t>
                                    </m:r>
                                  </m:sub>
                                </m:sSub>
                                <m:r>
                                  <a:rPr lang="en-CA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|</m:t>
                                </m:r>
                                <m:sSub>
                                  <m:sSubPr>
                                    <m:ctrlPr>
                                      <a:rPr lang="en-CA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CA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en-CA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&lt;</m:t>
                                    </m:r>
                                    <m:r>
                                      <a:rPr lang="en-CA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𝑙</m:t>
                                    </m:r>
                                  </m:sub>
                                </m:sSub>
                                <m:r>
                                  <a:rPr lang="en-CA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en-CA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CA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CA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≤</m:t>
                                    </m:r>
                                    <m:r>
                                      <a:rPr lang="en-CA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𝑙</m:t>
                                    </m:r>
                                  </m:sub>
                                </m:sSub>
                                <m:r>
                                  <a:rPr lang="en-CA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</m:func>
                            <m:r>
                              <a:rPr lang="en-CA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]</m:t>
                            </m:r>
                          </m:e>
                        </m:nary>
                      </m:oMath>
                    </m:oMathPara>
                  </a14:m>
                  <a:endParaRPr lang="en-US"/>
                </a:p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en-CA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𝒟</m:t>
                          </m:r>
                        </m:e>
                        <m:sub>
                          <m:r>
                            <a:rPr lang="en-CA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</m:oMath>
                  </a14:m>
                  <a:r>
                    <a:rPr lang="en-US"/>
                    <a:t>- </a:t>
                  </a:r>
                  <a14:m>
                    <m:oMath xmlns:m="http://schemas.openxmlformats.org/officeDocument/2006/math">
                      <m:r>
                        <a:rPr lang="en-CA" b="0" i="1" smtClean="0">
                          <a:latin typeface="Cambria Math" panose="02040503050406030204" pitchFamily="18" charset="0"/>
                        </a:rPr>
                        <m:t>𝑚</m:t>
                      </m:r>
                    </m:oMath>
                  </a14:m>
                  <a:r>
                    <a:rPr lang="en-US"/>
                    <a:t>-</a:t>
                  </a:r>
                  <a:r>
                    <a:rPr lang="en-US" err="1"/>
                    <a:t>th</a:t>
                  </a:r>
                  <a:r>
                    <a:rPr lang="en-US"/>
                    <a:t> dataset</a:t>
                  </a:r>
                </a:p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en-CA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CA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</m:oMath>
                  </a14:m>
                  <a:r>
                    <a:rPr lang="en-US">
                      <a:solidFill>
                        <a:srgbClr val="00B0F0"/>
                      </a:solidFill>
                    </a:rPr>
                    <a:t> </a:t>
                  </a:r>
                  <a:r>
                    <a:rPr lang="en-US"/>
                    <a:t>- positive scalar weight for the </a:t>
                  </a:r>
                  <a14:m>
                    <m:oMath xmlns:m="http://schemas.openxmlformats.org/officeDocument/2006/math">
                      <m:r>
                        <a:rPr lang="en-CA" b="0" i="1" smtClean="0">
                          <a:latin typeface="Cambria Math" panose="02040503050406030204" pitchFamily="18" charset="0"/>
                        </a:rPr>
                        <m:t>𝑚</m:t>
                      </m:r>
                    </m:oMath>
                  </a14:m>
                  <a:r>
                    <a:rPr lang="en-US"/>
                    <a:t>-</a:t>
                  </a:r>
                  <a:r>
                    <a:rPr lang="en-US" err="1"/>
                    <a:t>th</a:t>
                  </a:r>
                  <a:r>
                    <a:rPr lang="en-US"/>
                    <a:t> dataset</a:t>
                  </a:r>
                </a:p>
                <a:p>
                  <a:r>
                    <a:rPr lang="en-US"/>
                    <a:t>Similarly to the vision encoder </a:t>
                  </a:r>
                  <a:r>
                    <a:rPr lang="en-US">
                      <a:solidFill>
                        <a:schemeClr val="accent2"/>
                      </a:solidFill>
                    </a:rPr>
                    <a:t>pretraining</a:t>
                  </a:r>
                  <a:r>
                    <a:rPr lang="en-US"/>
                    <a:t>:</a:t>
                  </a:r>
                </a:p>
                <a:p>
                  <a:pPr marL="285750" indent="-285750">
                    <a:buFont typeface="Arial" panose="020B0604020202020204" pitchFamily="34" charset="0"/>
                    <a:buChar char="•"/>
                  </a:pPr>
                  <a:r>
                    <a:rPr lang="en-US"/>
                    <a:t>Tuning these weights is important for good performance</a:t>
                  </a:r>
                </a:p>
                <a:p>
                  <a:pPr marL="285750" indent="-285750">
                    <a:buFont typeface="Arial" panose="020B0604020202020204" pitchFamily="34" charset="0"/>
                    <a:buChar char="•"/>
                  </a:pPr>
                  <a:r>
                    <a:rPr lang="en-US"/>
                    <a:t>The </a:t>
                  </a:r>
                  <a:r>
                    <a:rPr lang="en-US">
                      <a:solidFill>
                        <a:srgbClr val="FF2F92"/>
                      </a:solidFill>
                    </a:rPr>
                    <a:t>accumulation strategy </a:t>
                  </a:r>
                  <a:r>
                    <a:rPr lang="en-US"/>
                    <a:t>is used</a:t>
                  </a:r>
                </a:p>
              </p:txBody>
            </p:sp>
          </mc:Choice>
          <mc:Fallback xmlns=""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1D258DDF-B847-2F29-78E3-7DF88A14A90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94201" y="1828798"/>
                  <a:ext cx="7632000" cy="4785489"/>
                </a:xfrm>
                <a:prstGeom prst="rect">
                  <a:avLst/>
                </a:prstGeom>
                <a:blipFill>
                  <a:blip r:embed="rId3"/>
                  <a:stretch>
                    <a:fillRect l="-800" t="-104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9363099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FE91C26-4E10-D95B-FBC9-F6ECAC12A6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961B8-A498-DA41-8388-3640B039A975}" type="datetime1">
              <a:rPr lang="en-CA" smtClean="0"/>
              <a:t>2024-03-28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6661A44-EF6D-7208-AFAF-1039CC3C6B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Slides created for CS886 at UWaterloo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6193F6-C2C4-BA9E-46AC-2ACB5DBCF6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24A5E-B0D2-394D-9970-9AE06BCB59C1}" type="slidenum">
              <a:rPr lang="en-US" smtClean="0"/>
              <a:t>15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040F133-DA6C-13FB-A6D4-0B4654CAEE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37271" y="-40440"/>
            <a:ext cx="6949440" cy="1325563"/>
          </a:xfrm>
        </p:spPr>
        <p:txBody>
          <a:bodyPr/>
          <a:lstStyle/>
          <a:p>
            <a:r>
              <a:rPr lang="en-US" b="1"/>
              <a:t>Evaluation Datasets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AA156D4-E961-9F01-2F1A-E1C85062ED22}"/>
              </a:ext>
            </a:extLst>
          </p:cNvPr>
          <p:cNvSpPr/>
          <p:nvPr/>
        </p:nvSpPr>
        <p:spPr>
          <a:xfrm>
            <a:off x="938047" y="1224453"/>
            <a:ext cx="4958255" cy="4875267"/>
          </a:xfrm>
          <a:prstGeom prst="rect">
            <a:avLst/>
          </a:prstGeom>
          <a:ln w="57150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 anchorCtr="0"/>
          <a:lstStyle/>
          <a:p>
            <a:pPr algn="ctr"/>
            <a:r>
              <a:rPr lang="en-US">
                <a:solidFill>
                  <a:srgbClr val="7030A0"/>
                </a:solidFill>
              </a:rPr>
              <a:t>Image benchmarks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485EEC0-257C-D133-7B6C-E8E6185DD0B7}"/>
              </a:ext>
            </a:extLst>
          </p:cNvPr>
          <p:cNvSpPr/>
          <p:nvPr/>
        </p:nvSpPr>
        <p:spPr>
          <a:xfrm>
            <a:off x="1154824" y="1654442"/>
            <a:ext cx="4528523" cy="2268073"/>
          </a:xfrm>
          <a:prstGeom prst="rect">
            <a:avLst/>
          </a:prstGeom>
          <a:ln w="57150">
            <a:solidFill>
              <a:srgbClr val="73FDD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 anchorCtr="0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COCO (Captioning) ⚙️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Flickr30k (Captioning)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VQAv2 (Visual question answering)⚙️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OK-VQA (Visual question answering)⚙️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err="1"/>
              <a:t>VizWiz</a:t>
            </a:r>
            <a:r>
              <a:rPr lang="en-US"/>
              <a:t> (Visual question answering)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err="1"/>
              <a:t>TextVQA</a:t>
            </a:r>
            <a:r>
              <a:rPr lang="en-US"/>
              <a:t> (Visual question answering)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F26998C-7B46-01C3-CAF7-2B0EC0DBD2A7}"/>
              </a:ext>
            </a:extLst>
          </p:cNvPr>
          <p:cNvSpPr/>
          <p:nvPr/>
        </p:nvSpPr>
        <p:spPr>
          <a:xfrm>
            <a:off x="1154824" y="4179146"/>
            <a:ext cx="4528523" cy="1721444"/>
          </a:xfrm>
          <a:prstGeom prst="rect">
            <a:avLst/>
          </a:prstGeom>
          <a:ln w="57150">
            <a:solidFill>
              <a:srgbClr val="FFD579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 anchorCtr="0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err="1"/>
              <a:t>VisDial</a:t>
            </a:r>
            <a:r>
              <a:rPr lang="en-US"/>
              <a:t> (Visual dialogue)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err="1"/>
              <a:t>HatefulMemes</a:t>
            </a:r>
            <a:r>
              <a:rPr lang="en-US"/>
              <a:t> (Image + Text Classification)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ImageNet (Classification) ⚙️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A05D333-1C50-97B4-1BFF-60F14B6F7998}"/>
              </a:ext>
            </a:extLst>
          </p:cNvPr>
          <p:cNvSpPr/>
          <p:nvPr/>
        </p:nvSpPr>
        <p:spPr>
          <a:xfrm>
            <a:off x="6495392" y="1213295"/>
            <a:ext cx="4958255" cy="4875268"/>
          </a:xfrm>
          <a:prstGeom prst="rect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 anchorCtr="0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Video benchmarks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6E227CD-3F62-C5F7-5781-E32FF1FEEB9E}"/>
              </a:ext>
            </a:extLst>
          </p:cNvPr>
          <p:cNvSpPr/>
          <p:nvPr/>
        </p:nvSpPr>
        <p:spPr>
          <a:xfrm>
            <a:off x="6712169" y="1643283"/>
            <a:ext cx="4528523" cy="2279800"/>
          </a:xfrm>
          <a:prstGeom prst="rect">
            <a:avLst/>
          </a:prstGeom>
          <a:ln w="57150">
            <a:solidFill>
              <a:srgbClr val="73FDD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 anchorCtr="0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VATEX (Captioning) ⚙️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YouCook2 (Captioning)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MSVD-QA (Visual question answering)⚙️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MSRVTT-QA (Visual question answering)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err="1"/>
              <a:t>NextQA</a:t>
            </a:r>
            <a:r>
              <a:rPr lang="en-US"/>
              <a:t> (Visual question answering)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err="1"/>
              <a:t>iVQA</a:t>
            </a:r>
            <a:r>
              <a:rPr lang="en-US"/>
              <a:t> (Visual question answering)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B6B0EAA-0D6F-A8E3-89F2-B76E22458A26}"/>
              </a:ext>
            </a:extLst>
          </p:cNvPr>
          <p:cNvSpPr/>
          <p:nvPr/>
        </p:nvSpPr>
        <p:spPr>
          <a:xfrm>
            <a:off x="6712169" y="4151671"/>
            <a:ext cx="4528523" cy="1758471"/>
          </a:xfrm>
          <a:prstGeom prst="rect">
            <a:avLst/>
          </a:prstGeom>
          <a:ln w="57150">
            <a:solidFill>
              <a:srgbClr val="FFD579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 anchorCtr="0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START (Multiple-Choice visual question answering)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err="1"/>
              <a:t>RareAct</a:t>
            </a:r>
            <a:r>
              <a:rPr lang="en-US"/>
              <a:t> (Composite action </a:t>
            </a:r>
            <a:r>
              <a:rPr lang="en-US" err="1"/>
              <a:t>retreival</a:t>
            </a:r>
            <a:r>
              <a:rPr lang="en-US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Kinetics700 (Classification)⚙️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0E9ED3F-F6C6-7E93-D031-B4BAE5498009}"/>
              </a:ext>
            </a:extLst>
          </p:cNvPr>
          <p:cNvSpPr txBox="1"/>
          <p:nvPr/>
        </p:nvSpPr>
        <p:spPr>
          <a:xfrm>
            <a:off x="6712169" y="299177"/>
            <a:ext cx="26587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⚙️ 7 benchmarks used for design decisions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0B2E199-A75B-A286-439E-089A33779AC1}"/>
              </a:ext>
            </a:extLst>
          </p:cNvPr>
          <p:cNvSpPr txBox="1"/>
          <p:nvPr/>
        </p:nvSpPr>
        <p:spPr>
          <a:xfrm rot="16200000">
            <a:off x="-771629" y="2598517"/>
            <a:ext cx="26587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rgbClr val="73FDD6"/>
                </a:solidFill>
              </a:rPr>
              <a:t>Open-ended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5D92794-1ABD-5491-9507-2420A56B41F3}"/>
              </a:ext>
            </a:extLst>
          </p:cNvPr>
          <p:cNvSpPr txBox="1"/>
          <p:nvPr/>
        </p:nvSpPr>
        <p:spPr>
          <a:xfrm rot="16200000">
            <a:off x="-778559" y="4855202"/>
            <a:ext cx="26587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rgbClr val="FFD579"/>
                </a:solidFill>
              </a:rPr>
              <a:t>Close-ended</a:t>
            </a:r>
          </a:p>
        </p:txBody>
      </p:sp>
    </p:spTree>
    <p:extLst>
      <p:ext uri="{BB962C8B-B14F-4D97-AF65-F5344CB8AC3E}">
        <p14:creationId xmlns:p14="http://schemas.microsoft.com/office/powerpoint/2010/main" val="13900070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447340D-3947-7B8F-D6F3-3D1CE28C98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961B8-A498-DA41-8388-3640B039A975}" type="datetime1">
              <a:rPr lang="en-CA" smtClean="0"/>
              <a:t>2024-03-28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F2C6AD7-F208-B8C7-432E-81BCE631B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Slides created for CS886 at UWaterloo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FA3201-A890-4B60-BF70-86440E5745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24A5E-B0D2-394D-9970-9AE06BCB59C1}" type="slidenum">
              <a:rPr lang="en-US" smtClean="0"/>
              <a:t>16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2FA57F2-7E0D-A6E3-366C-554676F0BE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057642"/>
          </a:xfrm>
        </p:spPr>
        <p:txBody>
          <a:bodyPr/>
          <a:lstStyle/>
          <a:p>
            <a:r>
              <a:rPr lang="en-US" b="1"/>
              <a:t>Main results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E3C4468-7083-DDA8-7521-FE34A171EC17}"/>
              </a:ext>
            </a:extLst>
          </p:cNvPr>
          <p:cNvGrpSpPr>
            <a:grpSpLocks noChangeAspect="1"/>
          </p:cNvGrpSpPr>
          <p:nvPr/>
        </p:nvGrpSpPr>
        <p:grpSpPr>
          <a:xfrm>
            <a:off x="353560" y="1057642"/>
            <a:ext cx="5442329" cy="5298708"/>
            <a:chOff x="1524000" y="1260765"/>
            <a:chExt cx="7772400" cy="5417126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C648FCD-6745-42F7-774D-B052E90FF140}"/>
                </a:ext>
              </a:extLst>
            </p:cNvPr>
            <p:cNvSpPr/>
            <p:nvPr/>
          </p:nvSpPr>
          <p:spPr>
            <a:xfrm>
              <a:off x="1524000" y="1260765"/>
              <a:ext cx="7772400" cy="5417126"/>
            </a:xfrm>
            <a:prstGeom prst="rect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r>
                <a:rPr lang="en-US"/>
                <a:t>Few-shot results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1F3BC9F-37AD-22A6-6591-63D3A4ED7032}"/>
                </a:ext>
              </a:extLst>
            </p:cNvPr>
            <p:cNvSpPr>
              <a:spLocks/>
            </p:cNvSpPr>
            <p:nvPr/>
          </p:nvSpPr>
          <p:spPr>
            <a:xfrm>
              <a:off x="1594202" y="1722613"/>
              <a:ext cx="7632000" cy="4891674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t" anchorCtr="0"/>
            <a:lstStyle/>
            <a:p>
              <a:endParaRPr lang="en-US"/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7F4BBB21-AC82-594D-60F5-A356A7E828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526" y="1747856"/>
            <a:ext cx="4640396" cy="4467928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F8BC5B1C-81FF-0CFA-E718-0A34A05EFD7A}"/>
              </a:ext>
            </a:extLst>
          </p:cNvPr>
          <p:cNvGrpSpPr>
            <a:grpSpLocks noChangeAspect="1"/>
          </p:cNvGrpSpPr>
          <p:nvPr/>
        </p:nvGrpSpPr>
        <p:grpSpPr>
          <a:xfrm>
            <a:off x="6147699" y="1057642"/>
            <a:ext cx="5442329" cy="5298708"/>
            <a:chOff x="1524000" y="1260765"/>
            <a:chExt cx="7772400" cy="5417126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CC3213A-BA31-D8A6-7FA1-78E3330A8187}"/>
                </a:ext>
              </a:extLst>
            </p:cNvPr>
            <p:cNvSpPr/>
            <p:nvPr/>
          </p:nvSpPr>
          <p:spPr>
            <a:xfrm>
              <a:off x="1524000" y="1260765"/>
              <a:ext cx="7772400" cy="5417126"/>
            </a:xfrm>
            <a:prstGeom prst="rect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r>
                <a:rPr lang="en-US"/>
                <a:t>Scaling model size/ number of shots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A0A6454-0DD7-0B13-23C8-DE0ACB6C01F2}"/>
                </a:ext>
              </a:extLst>
            </p:cNvPr>
            <p:cNvSpPr>
              <a:spLocks/>
            </p:cNvSpPr>
            <p:nvPr/>
          </p:nvSpPr>
          <p:spPr>
            <a:xfrm>
              <a:off x="1594202" y="1722613"/>
              <a:ext cx="7632000" cy="4891675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t" anchorCtr="0"/>
            <a:lstStyle/>
            <a:p>
              <a:endParaRPr lang="en-US"/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6B1EABE8-2D78-4475-D8FD-5C1A2AE885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4809" y="1942062"/>
            <a:ext cx="4928108" cy="3862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4280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CEC280E-F135-060F-2CB1-1C817EAFBD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961B8-A498-DA41-8388-3640B039A975}" type="datetime1">
              <a:rPr lang="en-CA" smtClean="0"/>
              <a:t>2024-03-28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18FB242-35C5-93EA-43D3-B7525A7993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Slides created for CS886 at UWaterloo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0B9D7D-CA60-F99B-D4DB-0B80A9C92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24A5E-B0D2-394D-9970-9AE06BCB59C1}" type="slidenum">
              <a:rPr lang="en-US" smtClean="0"/>
              <a:t>17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4260F82-D6F2-1394-2E94-22A2BC0FD8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b="1"/>
              <a:t>Overview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0FCEF33-C0AA-96A8-CF08-6140AAE8ADA3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  <a:ln w="57150">
            <a:solidFill>
              <a:schemeClr val="tx1"/>
            </a:solidFill>
          </a:ln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Flamingo</a:t>
            </a:r>
          </a:p>
          <a:p>
            <a:r>
              <a:rPr lang="en-US">
                <a:solidFill>
                  <a:srgbClr val="FF0000"/>
                </a:solidFill>
              </a:rPr>
              <a:t>Visual Instruction Tuning (</a:t>
            </a:r>
            <a:r>
              <a:rPr lang="en-US" err="1">
                <a:solidFill>
                  <a:srgbClr val="FF0000"/>
                </a:solidFill>
              </a:rPr>
              <a:t>LLaVA</a:t>
            </a:r>
            <a:r>
              <a:rPr lang="en-US">
                <a:solidFill>
                  <a:srgbClr val="FF0000"/>
                </a:solidFill>
              </a:rPr>
              <a:t>)</a:t>
            </a:r>
            <a:endParaRPr lang="en-US">
              <a:solidFill>
                <a:srgbClr val="FF0000"/>
              </a:solidFill>
              <a:cs typeface="Calibri"/>
            </a:endParaRPr>
          </a:p>
          <a:p>
            <a:r>
              <a:rPr lang="en-US" err="1"/>
              <a:t>InstructBLIP</a:t>
            </a:r>
            <a:endParaRPr lang="en-US" err="1">
              <a:cs typeface="Calibri"/>
            </a:endParaRPr>
          </a:p>
          <a:p>
            <a:r>
              <a:rPr lang="en-US" err="1"/>
              <a:t>PaLI</a:t>
            </a:r>
            <a:endParaRPr lang="en-US" err="1">
              <a:cs typeface="Calibri"/>
            </a:endParaRPr>
          </a:p>
          <a:p>
            <a:r>
              <a:rPr lang="en-US">
                <a:latin typeface="Calibri"/>
                <a:cs typeface="Arial"/>
              </a:rPr>
              <a:t>PALI-3</a:t>
            </a:r>
          </a:p>
          <a:p>
            <a:r>
              <a:rPr lang="en-US">
                <a:latin typeface="Calibri"/>
                <a:cs typeface="Arial"/>
              </a:rPr>
              <a:t>Emu2</a:t>
            </a:r>
          </a:p>
          <a:p>
            <a:r>
              <a:rPr lang="en-US" err="1">
                <a:latin typeface="Calibri"/>
                <a:cs typeface="Arial"/>
              </a:rPr>
              <a:t>InternVL</a:t>
            </a:r>
            <a:endParaRPr lang="en-US">
              <a:latin typeface="Calibri"/>
              <a:cs typeface="Arial"/>
            </a:endParaRPr>
          </a:p>
          <a:p>
            <a:r>
              <a:rPr lang="en-US">
                <a:latin typeface="Calibri"/>
                <a:cs typeface="Arial"/>
              </a:rPr>
              <a:t>Gemini</a:t>
            </a:r>
          </a:p>
          <a:p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249083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4E99AA3-7617-C2CC-AA65-E7C82EA21C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961B8-A498-DA41-8388-3640B039A975}" type="datetime1">
              <a:rPr lang="en-CA" smtClean="0"/>
              <a:t>2024-03-28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FA238C9-4F6F-699C-F23B-8A16FDB02A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Slides created for CS886 at UWaterloo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19F3F9-81C0-719D-7E82-3BAEA6700E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24A5E-B0D2-394D-9970-9AE06BCB59C1}" type="slidenum">
              <a:rPr lang="en-US" smtClean="0"/>
              <a:t>18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AEA800B-CF90-54C5-D5BB-4255816969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b="1"/>
              <a:t>Visual Instruction Tuning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6A4EF6D-4659-F0B6-A681-71D9A1154CE3}"/>
              </a:ext>
            </a:extLst>
          </p:cNvPr>
          <p:cNvGrpSpPr>
            <a:grpSpLocks noChangeAspect="1"/>
          </p:cNvGrpSpPr>
          <p:nvPr/>
        </p:nvGrpSpPr>
        <p:grpSpPr>
          <a:xfrm>
            <a:off x="116910" y="1932783"/>
            <a:ext cx="4555298" cy="3528732"/>
            <a:chOff x="1524000" y="1260766"/>
            <a:chExt cx="7772401" cy="5417126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AC4205A-A705-626C-97CB-64DC29A98C55}"/>
                </a:ext>
              </a:extLst>
            </p:cNvPr>
            <p:cNvSpPr/>
            <p:nvPr/>
          </p:nvSpPr>
          <p:spPr>
            <a:xfrm>
              <a:off x="1524000" y="1260766"/>
              <a:ext cx="7772401" cy="5417126"/>
            </a:xfrm>
            <a:prstGeom prst="rect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r>
                <a:rPr lang="en-US"/>
                <a:t>What is the paper about?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836FF0B-2027-521E-1AFE-916566CB0614}"/>
                </a:ext>
              </a:extLst>
            </p:cNvPr>
            <p:cNvSpPr>
              <a:spLocks/>
            </p:cNvSpPr>
            <p:nvPr/>
          </p:nvSpPr>
          <p:spPr>
            <a:xfrm>
              <a:off x="1594201" y="1828798"/>
              <a:ext cx="7632000" cy="4785489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t" anchorCtr="0"/>
            <a:lstStyle/>
            <a:p>
              <a:r>
                <a:rPr lang="en-US"/>
                <a:t>It introduces </a:t>
              </a:r>
              <a:r>
                <a:rPr lang="en-US" err="1"/>
                <a:t>LLaVA</a:t>
              </a:r>
              <a:r>
                <a:rPr lang="en-US"/>
                <a:t>: Large Language and Vision Assistant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err="1"/>
                <a:t>LLaVA</a:t>
              </a:r>
              <a:r>
                <a:rPr lang="en-US"/>
                <a:t> is an end-to-end trained LMM that connects a vision encoder and an LLM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/>
                <a:t>It is instruction tuned on multimodal language-image instruction-following data.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/>
                <a:t>Language-only GPT-4 is used to generate such data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CB341FC9-69BF-DF5A-F8AF-433F62BBF634}"/>
              </a:ext>
            </a:extLst>
          </p:cNvPr>
          <p:cNvGrpSpPr>
            <a:grpSpLocks noChangeAspect="1"/>
          </p:cNvGrpSpPr>
          <p:nvPr/>
        </p:nvGrpSpPr>
        <p:grpSpPr>
          <a:xfrm>
            <a:off x="4809995" y="1142002"/>
            <a:ext cx="7265095" cy="5223198"/>
            <a:chOff x="1524000" y="1260766"/>
            <a:chExt cx="7772401" cy="541712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1287C00-61AE-A161-A662-A042831B8A86}"/>
                </a:ext>
              </a:extLst>
            </p:cNvPr>
            <p:cNvSpPr/>
            <p:nvPr/>
          </p:nvSpPr>
          <p:spPr>
            <a:xfrm>
              <a:off x="1524000" y="1260766"/>
              <a:ext cx="7772401" cy="5417126"/>
            </a:xfrm>
            <a:prstGeom prst="rect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r>
                <a:rPr lang="en-US"/>
                <a:t>What can it do?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A1272F1-133B-46AE-E984-1F35EB9B6458}"/>
                </a:ext>
              </a:extLst>
            </p:cNvPr>
            <p:cNvSpPr>
              <a:spLocks/>
            </p:cNvSpPr>
            <p:nvPr/>
          </p:nvSpPr>
          <p:spPr>
            <a:xfrm>
              <a:off x="1594201" y="1828798"/>
              <a:ext cx="7632000" cy="4785489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t" anchorCtr="0"/>
            <a:lstStyle/>
            <a:p>
              <a:endParaRPr lang="en-US"/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52347697-9AAC-0484-3EA0-191A3DCBE1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6110" y="1876772"/>
            <a:ext cx="6852863" cy="4055104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0AB02D0A-F95D-9075-F39A-E77310ED8266}"/>
              </a:ext>
            </a:extLst>
          </p:cNvPr>
          <p:cNvSpPr/>
          <p:nvPr/>
        </p:nvSpPr>
        <p:spPr>
          <a:xfrm>
            <a:off x="5016110" y="4371584"/>
            <a:ext cx="3426431" cy="20041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73C5A79-90CD-7B56-0136-9F6BA0BD1E13}"/>
              </a:ext>
            </a:extLst>
          </p:cNvPr>
          <p:cNvSpPr/>
          <p:nvPr/>
        </p:nvSpPr>
        <p:spPr>
          <a:xfrm>
            <a:off x="5016110" y="4609579"/>
            <a:ext cx="6846038" cy="1347350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2169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DA3EED-5785-7153-1410-620D7AD4FA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961B8-A498-DA41-8388-3640B039A975}" type="datetime1">
              <a:rPr lang="en-CA" smtClean="0"/>
              <a:t>2024-03-28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1311BBA-8123-A013-3380-96C9A56919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Slides created for CS886 at UWaterloo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6C7E29-4E62-8E87-3C22-93EF86C450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24A5E-B0D2-394D-9970-9AE06BCB59C1}" type="slidenum">
              <a:rPr lang="en-US" smtClean="0"/>
              <a:t>19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11FFE31-6A41-2E24-C3DF-2D58B5BA00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189" y="13168"/>
            <a:ext cx="5128180" cy="1325563"/>
          </a:xfrm>
        </p:spPr>
        <p:txBody>
          <a:bodyPr/>
          <a:lstStyle/>
          <a:p>
            <a:r>
              <a:rPr lang="en-US" b="1"/>
              <a:t>Background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3EC3E28-6F2D-D56B-6A0B-0AD6EC1B1A76}"/>
              </a:ext>
            </a:extLst>
          </p:cNvPr>
          <p:cNvGrpSpPr>
            <a:grpSpLocks noChangeAspect="1"/>
          </p:cNvGrpSpPr>
          <p:nvPr/>
        </p:nvGrpSpPr>
        <p:grpSpPr>
          <a:xfrm>
            <a:off x="227460" y="2961179"/>
            <a:ext cx="4555298" cy="1186934"/>
            <a:chOff x="1524000" y="1260766"/>
            <a:chExt cx="7772401" cy="5417126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50C850E-D860-05FF-2425-0BFD065584B1}"/>
                </a:ext>
              </a:extLst>
            </p:cNvPr>
            <p:cNvSpPr/>
            <p:nvPr/>
          </p:nvSpPr>
          <p:spPr>
            <a:xfrm>
              <a:off x="1524000" y="1260766"/>
              <a:ext cx="7772401" cy="5417126"/>
            </a:xfrm>
            <a:prstGeom prst="rect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r>
                <a:rPr lang="en-US"/>
                <a:t>Inspired by: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0AD97E0-2CF0-E9E8-D34B-DB4294C02E17}"/>
                </a:ext>
              </a:extLst>
            </p:cNvPr>
            <p:cNvSpPr>
              <a:spLocks/>
            </p:cNvSpPr>
            <p:nvPr/>
          </p:nvSpPr>
          <p:spPr>
            <a:xfrm>
              <a:off x="1594201" y="2770186"/>
              <a:ext cx="7632000" cy="3844101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91440" tIns="45720" rIns="91440" bIns="45720" rtlCol="0" anchor="t" anchorCtr="0"/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/>
                <a:t>Large Multimodal Models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/>
                <a:t>Instruction Tuning for LLMs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34200DE3-7D60-34F0-DC34-ABCFAB8DFCF1}"/>
              </a:ext>
            </a:extLst>
          </p:cNvPr>
          <p:cNvGrpSpPr>
            <a:grpSpLocks noChangeAspect="1"/>
          </p:cNvGrpSpPr>
          <p:nvPr/>
        </p:nvGrpSpPr>
        <p:grpSpPr>
          <a:xfrm>
            <a:off x="4987462" y="1942384"/>
            <a:ext cx="7011343" cy="3443661"/>
            <a:chOff x="1524000" y="1718622"/>
            <a:chExt cx="7772401" cy="4959267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D4392C54-F180-A660-6B3F-86DD1EE3D7FE}"/>
                </a:ext>
              </a:extLst>
            </p:cNvPr>
            <p:cNvSpPr/>
            <p:nvPr/>
          </p:nvSpPr>
          <p:spPr>
            <a:xfrm>
              <a:off x="1524000" y="1718622"/>
              <a:ext cx="7772401" cy="4959267"/>
            </a:xfrm>
            <a:prstGeom prst="rect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r>
                <a:rPr lang="en-US"/>
                <a:t>An instruction tuned LLM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C23B6307-5B2F-362E-9064-C7CD34223383}"/>
                </a:ext>
              </a:extLst>
            </p:cNvPr>
            <p:cNvSpPr>
              <a:spLocks/>
            </p:cNvSpPr>
            <p:nvPr/>
          </p:nvSpPr>
          <p:spPr>
            <a:xfrm>
              <a:off x="1594201" y="2341953"/>
              <a:ext cx="7632000" cy="4272334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t" anchorCtr="0"/>
            <a:lstStyle/>
            <a:p>
              <a:endParaRPr lang="en-US"/>
            </a:p>
          </p:txBody>
        </p: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7A79DE57-0F14-9BBB-2DE5-9339AEEF58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1815" y="2654990"/>
            <a:ext cx="6609946" cy="2500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0464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1AF1A7-1AC8-C0BC-F6F3-ADF4CCE88C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F351B-3C41-6C46-A5F1-3CA0D762442A}" type="datetime1">
              <a:rPr lang="en-CA" smtClean="0"/>
              <a:t>2024-03-28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28C8A9-B8BF-6A1D-E1E1-340B23C25E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Slides created for CS886 at UWaterloo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81AAC5-742F-BAE2-5126-42E2ACBA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24A5E-B0D2-394D-9970-9AE06BCB59C1}" type="slidenum">
              <a:rPr lang="en-US" smtClean="0"/>
              <a:t>2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BCF69B22-1D66-3DBD-C5F4-DBB4A638EB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b="1"/>
              <a:t>Overview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FD459493-ECEC-08A3-FAC2-F897073E56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3177" y="1967146"/>
            <a:ext cx="10515600" cy="4351338"/>
          </a:xfrm>
          <a:ln w="57150">
            <a:solidFill>
              <a:schemeClr val="tx1"/>
            </a:solidFill>
          </a:ln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solidFill>
                  <a:srgbClr val="FF0000"/>
                </a:solidFill>
              </a:rPr>
              <a:t>Flamingo</a:t>
            </a:r>
          </a:p>
          <a:p>
            <a:r>
              <a:rPr lang="en-US"/>
              <a:t>Visual Instruction Tuning (</a:t>
            </a:r>
            <a:r>
              <a:rPr lang="en-US" err="1"/>
              <a:t>LLaVA</a:t>
            </a:r>
            <a:r>
              <a:rPr lang="en-US"/>
              <a:t>)</a:t>
            </a:r>
            <a:endParaRPr lang="en-US">
              <a:cs typeface="Calibri"/>
            </a:endParaRPr>
          </a:p>
          <a:p>
            <a:r>
              <a:rPr lang="en-US" err="1"/>
              <a:t>InstructBLIP</a:t>
            </a:r>
            <a:endParaRPr lang="en-US"/>
          </a:p>
          <a:p>
            <a:r>
              <a:rPr lang="en-US" err="1"/>
              <a:t>PaLI</a:t>
            </a:r>
            <a:endParaRPr lang="en-US"/>
          </a:p>
          <a:p>
            <a:r>
              <a:rPr lang="en-US">
                <a:latin typeface="Calibri"/>
                <a:cs typeface="Arial"/>
              </a:rPr>
              <a:t>PALI-3</a:t>
            </a:r>
          </a:p>
          <a:p>
            <a:r>
              <a:rPr lang="en-US">
                <a:latin typeface="Calibri"/>
                <a:cs typeface="Arial"/>
              </a:rPr>
              <a:t>Emu2</a:t>
            </a:r>
          </a:p>
          <a:p>
            <a:r>
              <a:rPr lang="en-US" err="1">
                <a:latin typeface="Calibri"/>
                <a:cs typeface="Arial"/>
              </a:rPr>
              <a:t>InternVL</a:t>
            </a:r>
            <a:endParaRPr lang="en-US">
              <a:latin typeface="Calibri"/>
              <a:cs typeface="Arial"/>
            </a:endParaRPr>
          </a:p>
          <a:p>
            <a:r>
              <a:rPr lang="en-US">
                <a:latin typeface="Calibri"/>
                <a:cs typeface="Arial"/>
              </a:rPr>
              <a:t>Gemini</a:t>
            </a:r>
          </a:p>
          <a:p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877473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DE04BC0-3A86-7D55-F0F4-5252A3A8A3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961B8-A498-DA41-8388-3640B039A975}" type="datetime1">
              <a:rPr lang="en-CA" smtClean="0"/>
              <a:t>2024-03-28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FE8F23-12B8-828C-B340-845347DA6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Slides created for CS886 at UWaterloo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44735F-C04A-E93B-CBE1-2F337647D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24A5E-B0D2-394D-9970-9AE06BCB59C1}" type="slidenum">
              <a:rPr lang="en-US" smtClean="0"/>
              <a:t>20</a:t>
            </a:fld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D6BFA4C-DC65-39FE-D21E-0D7193D259A6}"/>
              </a:ext>
            </a:extLst>
          </p:cNvPr>
          <p:cNvGrpSpPr>
            <a:grpSpLocks noChangeAspect="1"/>
          </p:cNvGrpSpPr>
          <p:nvPr/>
        </p:nvGrpSpPr>
        <p:grpSpPr>
          <a:xfrm>
            <a:off x="128772" y="1099457"/>
            <a:ext cx="11887199" cy="3852229"/>
            <a:chOff x="1524000" y="1260766"/>
            <a:chExt cx="7772401" cy="5417126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9383F3B-8A18-B1D7-9A22-2933020E379F}"/>
                </a:ext>
              </a:extLst>
            </p:cNvPr>
            <p:cNvSpPr/>
            <p:nvPr/>
          </p:nvSpPr>
          <p:spPr>
            <a:xfrm>
              <a:off x="1524000" y="1260766"/>
              <a:ext cx="7772401" cy="5417126"/>
            </a:xfrm>
            <a:prstGeom prst="rect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r>
                <a:rPr lang="en-US"/>
                <a:t>Pretrained image-to-text generative models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F3327DF-10C8-1625-8FAA-30DA1A55A24D}"/>
                </a:ext>
              </a:extLst>
            </p:cNvPr>
            <p:cNvSpPr>
              <a:spLocks/>
            </p:cNvSpPr>
            <p:nvPr/>
          </p:nvSpPr>
          <p:spPr>
            <a:xfrm>
              <a:off x="1559170" y="1738127"/>
              <a:ext cx="7702201" cy="4876159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t" anchorCtr="0"/>
            <a:lstStyle/>
            <a:p>
              <a:endParaRPr lang="en-US"/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C10C337E-80A4-7755-05D0-8E208E116E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3163" y="1591745"/>
            <a:ext cx="4974661" cy="2862851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2904E3B-3BED-0183-74CE-EF922390189B}"/>
              </a:ext>
            </a:extLst>
          </p:cNvPr>
          <p:cNvSpPr/>
          <p:nvPr/>
        </p:nvSpPr>
        <p:spPr>
          <a:xfrm>
            <a:off x="2567627" y="4507598"/>
            <a:ext cx="1273216" cy="33728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BLIP-2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321D22B-15EC-7E61-9D41-4A5EA770E1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207" y="1591745"/>
            <a:ext cx="5433386" cy="2915853"/>
          </a:xfrm>
          <a:prstGeom prst="rect">
            <a:avLst/>
          </a:prstGeom>
          <a:ln w="57150">
            <a:solidFill>
              <a:srgbClr val="00B050"/>
            </a:solidFill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6DEB392C-4AEB-4820-3C39-918F1B6353B5}"/>
              </a:ext>
            </a:extLst>
          </p:cNvPr>
          <p:cNvSpPr/>
          <p:nvPr/>
        </p:nvSpPr>
        <p:spPr>
          <a:xfrm>
            <a:off x="8171703" y="4513039"/>
            <a:ext cx="1273216" cy="33728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Flamingo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A35EF4F-4185-A01D-B235-DAF6F5F4A41D}"/>
              </a:ext>
            </a:extLst>
          </p:cNvPr>
          <p:cNvGrpSpPr>
            <a:grpSpLocks noChangeAspect="1"/>
          </p:cNvGrpSpPr>
          <p:nvPr/>
        </p:nvGrpSpPr>
        <p:grpSpPr>
          <a:xfrm>
            <a:off x="6660616" y="5012025"/>
            <a:ext cx="4555298" cy="1277406"/>
            <a:chOff x="1524000" y="1260766"/>
            <a:chExt cx="7772401" cy="5417126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857DD0E7-8482-8C14-732B-4FFDC682D59B}"/>
                </a:ext>
              </a:extLst>
            </p:cNvPr>
            <p:cNvSpPr/>
            <p:nvPr/>
          </p:nvSpPr>
          <p:spPr>
            <a:xfrm>
              <a:off x="1524000" y="1260766"/>
              <a:ext cx="7772401" cy="5417126"/>
            </a:xfrm>
            <a:prstGeom prst="rect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r>
                <a:rPr lang="en-US"/>
                <a:t>Question: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9721D8FA-F16A-5927-5002-208C0BB85883}"/>
                </a:ext>
              </a:extLst>
            </p:cNvPr>
            <p:cNvSpPr>
              <a:spLocks/>
            </p:cNvSpPr>
            <p:nvPr/>
          </p:nvSpPr>
          <p:spPr>
            <a:xfrm>
              <a:off x="1594201" y="2788084"/>
              <a:ext cx="7632000" cy="3681381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t" anchorCtr="0"/>
            <a:lstStyle/>
            <a:p>
              <a:r>
                <a:rPr lang="en-US"/>
                <a:t>How can we create such multimodal models that follow human’s intent?</a:t>
              </a:r>
            </a:p>
            <a:p>
              <a:r>
                <a:rPr lang="en-US"/>
                <a:t>Proposed approach: visual instruction tuning</a:t>
              </a:r>
            </a:p>
          </p:txBody>
        </p: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B9D86640-5B70-39F8-6EF4-79349C85BCA7}"/>
              </a:ext>
            </a:extLst>
          </p:cNvPr>
          <p:cNvSpPr/>
          <p:nvPr/>
        </p:nvSpPr>
        <p:spPr>
          <a:xfrm>
            <a:off x="158933" y="5316646"/>
            <a:ext cx="5937812" cy="763929"/>
          </a:xfrm>
          <a:prstGeom prst="rect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  <a:p>
            <a:pPr algn="ctr"/>
            <a:r>
              <a:rPr lang="en-US"/>
              <a:t>Prior methods generally lack instruction following capabilities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38C97DB-DF39-6B6D-1CE3-4664AB2FAEE3}"/>
              </a:ext>
            </a:extLst>
          </p:cNvPr>
          <p:cNvSpPr/>
          <p:nvPr/>
        </p:nvSpPr>
        <p:spPr>
          <a:xfrm>
            <a:off x="158933" y="5316646"/>
            <a:ext cx="1273216" cy="33728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Problem</a:t>
            </a:r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AAE3DA7F-FB98-5DB9-AD91-821289F055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60044" y="-81343"/>
            <a:ext cx="8577853" cy="1331469"/>
          </a:xfrm>
        </p:spPr>
        <p:txBody>
          <a:bodyPr/>
          <a:lstStyle/>
          <a:p>
            <a:r>
              <a:rPr lang="en-US" b="1"/>
              <a:t>Prior work and their shortcomings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1243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3EA2D2C-A23F-BF08-9294-95FAB9D4C7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961B8-A498-DA41-8388-3640B039A975}" type="datetime1">
              <a:rPr lang="en-CA" smtClean="0"/>
              <a:t>2024-03-28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978525-55CF-1CBB-86D5-8778A310BA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Slides created for CS886 at UWaterloo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D937CC-6A8D-DD7F-B688-B8B95974B2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24A5E-B0D2-394D-9970-9AE06BCB59C1}" type="slidenum">
              <a:rPr lang="en-US" smtClean="0"/>
              <a:t>21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0DCED717-5510-0688-9F7C-2279A1E83F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29900"/>
            <a:ext cx="10515600" cy="1325563"/>
          </a:xfrm>
        </p:spPr>
        <p:txBody>
          <a:bodyPr/>
          <a:lstStyle/>
          <a:p>
            <a:r>
              <a:rPr lang="en-US" b="1"/>
              <a:t>Instruction Tuning in LLMs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500742C-9D5B-5AF6-42D9-93ABF55DBD40}"/>
              </a:ext>
            </a:extLst>
          </p:cNvPr>
          <p:cNvGrpSpPr>
            <a:grpSpLocks noChangeAspect="1"/>
          </p:cNvGrpSpPr>
          <p:nvPr/>
        </p:nvGrpSpPr>
        <p:grpSpPr>
          <a:xfrm>
            <a:off x="1721142" y="1121416"/>
            <a:ext cx="7851220" cy="1195456"/>
            <a:chOff x="1524000" y="1718625"/>
            <a:chExt cx="7772401" cy="3298018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DE67793-5BC9-7D55-552D-74A322987139}"/>
                </a:ext>
              </a:extLst>
            </p:cNvPr>
            <p:cNvSpPr/>
            <p:nvPr/>
          </p:nvSpPr>
          <p:spPr>
            <a:xfrm>
              <a:off x="1524000" y="1718625"/>
              <a:ext cx="7772401" cy="3298018"/>
            </a:xfrm>
            <a:prstGeom prst="rect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r>
                <a:rPr lang="en-US"/>
                <a:t>How  to collect the instruction tuning data?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B948E9A-EB53-112E-52B7-7E06C0C4DA3E}"/>
                </a:ext>
              </a:extLst>
            </p:cNvPr>
            <p:cNvSpPr>
              <a:spLocks/>
            </p:cNvSpPr>
            <p:nvPr/>
          </p:nvSpPr>
          <p:spPr>
            <a:xfrm>
              <a:off x="1594201" y="2821374"/>
              <a:ext cx="7632000" cy="1964400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t" anchorCtr="0"/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/>
                <a:t>Human-Human: high-quality, hand-written by humans – </a:t>
              </a:r>
              <a:r>
                <a:rPr lang="en-US">
                  <a:solidFill>
                    <a:srgbClr val="FF0000"/>
                  </a:solidFill>
                </a:rPr>
                <a:t>high cost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/>
                <a:t>Human-Machine: strong LLM-based teacher like </a:t>
              </a:r>
              <a:r>
                <a:rPr lang="en-US" err="1"/>
                <a:t>ChatGPT</a:t>
              </a:r>
              <a:r>
                <a:rPr lang="en-US"/>
                <a:t> – </a:t>
              </a:r>
              <a:r>
                <a:rPr lang="en-US">
                  <a:solidFill>
                    <a:srgbClr val="00B0F0"/>
                  </a:solidFill>
                </a:rPr>
                <a:t>affordable cost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E1336BD-6307-5133-51B8-6179BFD28E46}"/>
              </a:ext>
            </a:extLst>
          </p:cNvPr>
          <p:cNvGrpSpPr>
            <a:grpSpLocks noChangeAspect="1"/>
          </p:cNvGrpSpPr>
          <p:nvPr/>
        </p:nvGrpSpPr>
        <p:grpSpPr>
          <a:xfrm>
            <a:off x="205764" y="3048360"/>
            <a:ext cx="5066739" cy="2754058"/>
            <a:chOff x="1524000" y="1718622"/>
            <a:chExt cx="7772401" cy="4959267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CB6D45E-1C83-92D1-0CB9-5315FC956E85}"/>
                </a:ext>
              </a:extLst>
            </p:cNvPr>
            <p:cNvSpPr/>
            <p:nvPr/>
          </p:nvSpPr>
          <p:spPr>
            <a:xfrm>
              <a:off x="1524000" y="1718622"/>
              <a:ext cx="7772401" cy="4959267"/>
            </a:xfrm>
            <a:prstGeom prst="rect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r>
                <a:rPr lang="en-US"/>
                <a:t>Using </a:t>
              </a:r>
              <a:r>
                <a:rPr lang="en-US" err="1"/>
                <a:t>ChatGPT</a:t>
              </a:r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DFD213F-E3BE-27FC-6747-DD73D72F264E}"/>
                </a:ext>
              </a:extLst>
            </p:cNvPr>
            <p:cNvSpPr>
              <a:spLocks/>
            </p:cNvSpPr>
            <p:nvPr/>
          </p:nvSpPr>
          <p:spPr>
            <a:xfrm>
              <a:off x="1594201" y="2476745"/>
              <a:ext cx="7632000" cy="4137541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t" anchorCtr="0"/>
            <a:lstStyle/>
            <a:p>
              <a:endParaRPr lang="en-US"/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A6197D92-2453-4078-14AB-3346C8408A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202" y="3628409"/>
            <a:ext cx="4869015" cy="1855882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C929B6AB-CBEA-2F2F-4B46-0C5F38575CFF}"/>
              </a:ext>
            </a:extLst>
          </p:cNvPr>
          <p:cNvGrpSpPr>
            <a:grpSpLocks noChangeAspect="1"/>
          </p:cNvGrpSpPr>
          <p:nvPr/>
        </p:nvGrpSpPr>
        <p:grpSpPr>
          <a:xfrm>
            <a:off x="5493466" y="3048360"/>
            <a:ext cx="6495542" cy="2754058"/>
            <a:chOff x="1524000" y="1718622"/>
            <a:chExt cx="7772401" cy="4959267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E0624383-8C12-850A-6267-C615A35FC4D4}"/>
                </a:ext>
              </a:extLst>
            </p:cNvPr>
            <p:cNvSpPr/>
            <p:nvPr/>
          </p:nvSpPr>
          <p:spPr>
            <a:xfrm>
              <a:off x="1524000" y="1718622"/>
              <a:ext cx="7772401" cy="4959267"/>
            </a:xfrm>
            <a:prstGeom prst="rect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r>
                <a:rPr lang="en-US"/>
                <a:t>Instruction Tuned LLMs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9EDFFA10-B453-DDF0-1C94-F6BB6D9A65FA}"/>
                </a:ext>
              </a:extLst>
            </p:cNvPr>
            <p:cNvSpPr>
              <a:spLocks/>
            </p:cNvSpPr>
            <p:nvPr/>
          </p:nvSpPr>
          <p:spPr>
            <a:xfrm>
              <a:off x="1594201" y="2476745"/>
              <a:ext cx="7632000" cy="4137541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t" anchorCtr="0"/>
            <a:lstStyle/>
            <a:p>
              <a:endParaRPr lang="en-US"/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6D7B4A0D-A207-689F-F975-207E5B05E0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6752" y="3531230"/>
            <a:ext cx="6169305" cy="2174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0618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A2755B2-45DB-567A-C4DC-5113E78C1E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961B8-A498-DA41-8388-3640B039A975}" type="datetime1">
              <a:rPr lang="en-CA" smtClean="0"/>
              <a:t>2024-03-28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E8E0B79-A10F-E7E5-FA2E-512AD8A1D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Slides created for CS886 at UWaterloo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681D77-6C31-A94A-EB82-0B924A6C3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09676" y="5995998"/>
            <a:ext cx="2743200" cy="365125"/>
          </a:xfrm>
        </p:spPr>
        <p:txBody>
          <a:bodyPr/>
          <a:lstStyle/>
          <a:p>
            <a:fld id="{D4F24A5E-B0D2-394D-9970-9AE06BCB59C1}" type="slidenum">
              <a:rPr lang="en-US" smtClean="0"/>
              <a:t>22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09BCEFA-DD29-17E0-BC08-E2F9A0F3C2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21965"/>
            <a:ext cx="10515600" cy="1325563"/>
          </a:xfrm>
        </p:spPr>
        <p:txBody>
          <a:bodyPr/>
          <a:lstStyle/>
          <a:p>
            <a:r>
              <a:rPr lang="en-US" b="1"/>
              <a:t>Visual Instruction Tuning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E5C1D19-03DB-BD6F-698F-051216E08036}"/>
              </a:ext>
            </a:extLst>
          </p:cNvPr>
          <p:cNvGrpSpPr>
            <a:grpSpLocks noChangeAspect="1"/>
          </p:cNvGrpSpPr>
          <p:nvPr/>
        </p:nvGrpSpPr>
        <p:grpSpPr>
          <a:xfrm>
            <a:off x="112934" y="925637"/>
            <a:ext cx="7919898" cy="3467943"/>
            <a:chOff x="1524000" y="2119679"/>
            <a:chExt cx="7772401" cy="4558211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883A1AF-9C6A-913A-0063-D61FCA373383}"/>
                </a:ext>
              </a:extLst>
            </p:cNvPr>
            <p:cNvSpPr/>
            <p:nvPr/>
          </p:nvSpPr>
          <p:spPr>
            <a:xfrm>
              <a:off x="1524000" y="2119679"/>
              <a:ext cx="7772401" cy="4558211"/>
            </a:xfrm>
            <a:prstGeom prst="rect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r>
                <a:rPr lang="en-US"/>
                <a:t>How  to build instruction-following LMMs?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72CC3FA-5456-DF16-B710-649F0B46219D}"/>
                </a:ext>
              </a:extLst>
            </p:cNvPr>
            <p:cNvSpPr>
              <a:spLocks/>
            </p:cNvSpPr>
            <p:nvPr/>
          </p:nvSpPr>
          <p:spPr>
            <a:xfrm>
              <a:off x="1594201" y="2563396"/>
              <a:ext cx="7632000" cy="4050893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t" anchorCtr="0"/>
            <a:lstStyle/>
            <a:p>
              <a:endParaRPr lang="en-US">
                <a:solidFill>
                  <a:srgbClr val="00B0F0"/>
                </a:solidFill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CEB60D53-3305-5386-4C93-498CD5C5D61E}"/>
              </a:ext>
            </a:extLst>
          </p:cNvPr>
          <p:cNvSpPr txBox="1"/>
          <p:nvPr/>
        </p:nvSpPr>
        <p:spPr>
          <a:xfrm>
            <a:off x="368067" y="1586840"/>
            <a:ext cx="34029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Instruction</a:t>
            </a:r>
          </a:p>
          <a:p>
            <a:r>
              <a:rPr lang="en-US"/>
              <a:t>What is unusual about this image?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4A305C5-A7E1-0FA3-9B39-DAF012CB8614}"/>
              </a:ext>
            </a:extLst>
          </p:cNvPr>
          <p:cNvSpPr txBox="1"/>
          <p:nvPr/>
        </p:nvSpPr>
        <p:spPr>
          <a:xfrm>
            <a:off x="368067" y="2389998"/>
            <a:ext cx="7986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Image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4465F02-6F2E-CE20-AF61-CFF2320FCCEA}"/>
              </a:ext>
            </a:extLst>
          </p:cNvPr>
          <p:cNvSpPr txBox="1"/>
          <p:nvPr/>
        </p:nvSpPr>
        <p:spPr>
          <a:xfrm>
            <a:off x="4131120" y="1303313"/>
            <a:ext cx="36421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Output</a:t>
            </a:r>
          </a:p>
          <a:p>
            <a:r>
              <a:rPr lang="en-US"/>
              <a:t>The unusual aspect of this image is …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6237B463-0CD0-9AD4-7E38-30299F57A673}"/>
              </a:ext>
            </a:extLst>
          </p:cNvPr>
          <p:cNvSpPr/>
          <p:nvPr/>
        </p:nvSpPr>
        <p:spPr>
          <a:xfrm>
            <a:off x="4721691" y="2057486"/>
            <a:ext cx="2461027" cy="366216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Language Decoder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536A0991-A78E-A784-E19B-5B5FF105BA56}"/>
              </a:ext>
            </a:extLst>
          </p:cNvPr>
          <p:cNvSpPr/>
          <p:nvPr/>
        </p:nvSpPr>
        <p:spPr>
          <a:xfrm>
            <a:off x="4721690" y="2662651"/>
            <a:ext cx="2461027" cy="366216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Cross-modal Connector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FA9B881F-59D1-99D6-30A4-C7CA6064DBC3}"/>
              </a:ext>
            </a:extLst>
          </p:cNvPr>
          <p:cNvSpPr/>
          <p:nvPr/>
        </p:nvSpPr>
        <p:spPr>
          <a:xfrm>
            <a:off x="4721689" y="3281736"/>
            <a:ext cx="2461027" cy="366216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Visual Encoder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74060EA-AF88-933B-1100-E5A6368AF7E3}"/>
              </a:ext>
            </a:extLst>
          </p:cNvPr>
          <p:cNvCxnSpPr>
            <a:stCxn id="15" idx="0"/>
            <a:endCxn id="14" idx="2"/>
          </p:cNvCxnSpPr>
          <p:nvPr/>
        </p:nvCxnSpPr>
        <p:spPr>
          <a:xfrm flipV="1">
            <a:off x="5952203" y="3028867"/>
            <a:ext cx="1" cy="2528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4FD8E6BB-383D-C6EF-868C-9A5D123D2CCF}"/>
              </a:ext>
            </a:extLst>
          </p:cNvPr>
          <p:cNvCxnSpPr>
            <a:stCxn id="14" idx="0"/>
            <a:endCxn id="13" idx="2"/>
          </p:cNvCxnSpPr>
          <p:nvPr/>
        </p:nvCxnSpPr>
        <p:spPr>
          <a:xfrm flipV="1">
            <a:off x="5952204" y="2423702"/>
            <a:ext cx="1" cy="23894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6BBB84F6-1CF8-7CA7-A791-D84A97179C49}"/>
              </a:ext>
            </a:extLst>
          </p:cNvPr>
          <p:cNvCxnSpPr>
            <a:cxnSpLocks/>
            <a:stCxn id="13" idx="0"/>
            <a:endCxn id="12" idx="2"/>
          </p:cNvCxnSpPr>
          <p:nvPr/>
        </p:nvCxnSpPr>
        <p:spPr>
          <a:xfrm flipH="1" flipV="1">
            <a:off x="5952203" y="1854138"/>
            <a:ext cx="2" cy="2033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B7CE9F0E-441E-2B1E-1B9A-F1A3C96549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6720" y="2498734"/>
            <a:ext cx="2563977" cy="1706983"/>
          </a:xfrm>
          <a:prstGeom prst="rect">
            <a:avLst/>
          </a:prstGeom>
        </p:spPr>
      </p:pic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0C5E1426-31FB-C3FA-D9EE-C17AB6E71E8F}"/>
              </a:ext>
            </a:extLst>
          </p:cNvPr>
          <p:cNvCxnSpPr>
            <a:cxnSpLocks/>
          </p:cNvCxnSpPr>
          <p:nvPr/>
        </p:nvCxnSpPr>
        <p:spPr>
          <a:xfrm>
            <a:off x="3979736" y="3476661"/>
            <a:ext cx="57949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4BC61FD0-87FD-A153-A73B-54230B44A986}"/>
              </a:ext>
            </a:extLst>
          </p:cNvPr>
          <p:cNvCxnSpPr>
            <a:cxnSpLocks/>
          </p:cNvCxnSpPr>
          <p:nvPr/>
        </p:nvCxnSpPr>
        <p:spPr>
          <a:xfrm>
            <a:off x="3968187" y="2220353"/>
            <a:ext cx="57949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5D399BEF-2897-E8A1-85CA-1885A3CF85D8}"/>
              </a:ext>
            </a:extLst>
          </p:cNvPr>
          <p:cNvSpPr/>
          <p:nvPr/>
        </p:nvSpPr>
        <p:spPr>
          <a:xfrm>
            <a:off x="290292" y="4264477"/>
            <a:ext cx="3917145" cy="2076911"/>
          </a:xfrm>
          <a:prstGeom prst="rect">
            <a:avLst/>
          </a:prstGeom>
          <a:ln w="57150">
            <a:solidFill>
              <a:srgbClr val="FF2F9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 anchorCtr="0"/>
          <a:lstStyle/>
          <a:p>
            <a:pPr lvl="1"/>
            <a:r>
              <a:rPr lang="en-US"/>
              <a:t>what we need?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Strong pretrained vision and language models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Cross-modal Connector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Tuning the model for following multimodal instructions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C872C50-8607-F784-D3E9-E299FE4F193B}"/>
              </a:ext>
            </a:extLst>
          </p:cNvPr>
          <p:cNvSpPr/>
          <p:nvPr/>
        </p:nvSpPr>
        <p:spPr>
          <a:xfrm>
            <a:off x="267143" y="4264477"/>
            <a:ext cx="502613" cy="331061"/>
          </a:xfrm>
          <a:prstGeom prst="rect">
            <a:avLst/>
          </a:pr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So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93F043F-B97C-706E-A71E-EDF689D42984}"/>
              </a:ext>
            </a:extLst>
          </p:cNvPr>
          <p:cNvSpPr/>
          <p:nvPr/>
        </p:nvSpPr>
        <p:spPr>
          <a:xfrm>
            <a:off x="4481451" y="4240418"/>
            <a:ext cx="7425158" cy="2100971"/>
          </a:xfrm>
          <a:prstGeom prst="rect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 anchorCtr="0"/>
          <a:lstStyle/>
          <a:p>
            <a:pPr lvl="1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818D2EB-BF3A-5429-F4FA-BA9F2AF2C50C}"/>
              </a:ext>
            </a:extLst>
          </p:cNvPr>
          <p:cNvSpPr/>
          <p:nvPr/>
        </p:nvSpPr>
        <p:spPr>
          <a:xfrm>
            <a:off x="4458303" y="4240418"/>
            <a:ext cx="578014" cy="38868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But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D5437EBD-7259-512C-C315-3A5A550327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9193" y="4285474"/>
            <a:ext cx="5183949" cy="1981093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1013F021-F4D3-D930-091B-F9E0D2F855B7}"/>
              </a:ext>
            </a:extLst>
          </p:cNvPr>
          <p:cNvSpPr/>
          <p:nvPr/>
        </p:nvSpPr>
        <p:spPr>
          <a:xfrm>
            <a:off x="6554519" y="5044532"/>
            <a:ext cx="3761771" cy="605165"/>
          </a:xfrm>
          <a:prstGeom prst="rect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C843E3F-1BC1-8550-F452-782B100DE2A8}"/>
              </a:ext>
            </a:extLst>
          </p:cNvPr>
          <p:cNvSpPr txBox="1"/>
          <p:nvPr/>
        </p:nvSpPr>
        <p:spPr>
          <a:xfrm>
            <a:off x="10414676" y="4552239"/>
            <a:ext cx="134694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7030A0"/>
                </a:solidFill>
              </a:rPr>
              <a:t>All are text-only! </a:t>
            </a:r>
          </a:p>
          <a:p>
            <a:r>
              <a:rPr lang="en-US">
                <a:solidFill>
                  <a:srgbClr val="7030A0"/>
                </a:solidFill>
              </a:rPr>
              <a:t>No powerful multi-modal teachers!</a:t>
            </a:r>
          </a:p>
        </p:txBody>
      </p:sp>
    </p:spTree>
    <p:extLst>
      <p:ext uri="{BB962C8B-B14F-4D97-AF65-F5344CB8AC3E}">
        <p14:creationId xmlns:p14="http://schemas.microsoft.com/office/powerpoint/2010/main" val="10201915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E5FC07B-0E78-72A6-E916-5CF5F3ED3C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961B8-A498-DA41-8388-3640B039A975}" type="datetime1">
              <a:rPr lang="en-CA" smtClean="0"/>
              <a:t>2024-03-28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45A6B60-F05C-F91D-30ED-48FDADF35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Slides created for CS886 at UWaterloo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05C8B5-8485-11DA-EC06-3EF503125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24A5E-B0D2-394D-9970-9AE06BCB59C1}" type="slidenum">
              <a:rPr lang="en-US" smtClean="0"/>
              <a:t>23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4AED158-5E8D-7590-0CF9-7672A18AAA28}"/>
              </a:ext>
            </a:extLst>
          </p:cNvPr>
          <p:cNvSpPr txBox="1">
            <a:spLocks/>
          </p:cNvSpPr>
          <p:nvPr/>
        </p:nvSpPr>
        <p:spPr>
          <a:xfrm>
            <a:off x="-100335" y="-29963"/>
            <a:ext cx="951196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/>
              <a:t>GPT-Assisted Visual Instruction Data Creation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779E39BC-0E18-EFA1-E0E2-C8AA9A19C015}"/>
              </a:ext>
            </a:extLst>
          </p:cNvPr>
          <p:cNvSpPr/>
          <p:nvPr/>
        </p:nvSpPr>
        <p:spPr>
          <a:xfrm>
            <a:off x="7460154" y="1794600"/>
            <a:ext cx="3657600" cy="1238491"/>
          </a:xfrm>
          <a:prstGeom prst="roundRect">
            <a:avLst/>
          </a:prstGeom>
          <a:solidFill>
            <a:srgbClr val="FFFF00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en-US">
                <a:solidFill>
                  <a:schemeClr val="tx1"/>
                </a:solidFill>
              </a:rPr>
              <a:t>They may be having difficulty fitting all luggage into the back of the SUV.</a:t>
            </a:r>
          </a:p>
          <a:p>
            <a:r>
              <a:rPr lang="en-US">
                <a:solidFill>
                  <a:schemeClr val="tx1"/>
                </a:solidFill>
              </a:rPr>
              <a:t>There are many bags, suitcases already in the back, while more …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15634955-BBC4-7DCD-3C0C-7756922D6BC4}"/>
              </a:ext>
            </a:extLst>
          </p:cNvPr>
          <p:cNvSpPr/>
          <p:nvPr/>
        </p:nvSpPr>
        <p:spPr>
          <a:xfrm>
            <a:off x="4628855" y="1811517"/>
            <a:ext cx="2600443" cy="1238491"/>
          </a:xfrm>
          <a:prstGeom prst="roundRect">
            <a:avLst/>
          </a:prstGeom>
          <a:solidFill>
            <a:srgbClr val="00B050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en-US">
                <a:solidFill>
                  <a:schemeClr val="tx1"/>
                </a:solidFill>
              </a:rPr>
              <a:t>What are the challenges these people might be facing?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496AB8CA-F11B-C44A-9002-96503D34800B}"/>
              </a:ext>
            </a:extLst>
          </p:cNvPr>
          <p:cNvSpPr/>
          <p:nvPr/>
        </p:nvSpPr>
        <p:spPr>
          <a:xfrm>
            <a:off x="4734937" y="4619041"/>
            <a:ext cx="6356431" cy="949124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en-US">
                <a:solidFill>
                  <a:schemeClr val="tx1"/>
                </a:solidFill>
              </a:rPr>
              <a:t>Person: [0.68, 0.24, 0.77, 0.69], person: [0.63, 0.22, 0.68, 0.51], </a:t>
            </a:r>
          </a:p>
          <a:p>
            <a:r>
              <a:rPr lang="en-US">
                <a:solidFill>
                  <a:schemeClr val="tx1"/>
                </a:solidFill>
              </a:rPr>
              <a:t>person: [0.44, 0.23, 0.48, 0.34], backpack: [0.38, 0.69, 0.48, 0.91],</a:t>
            </a:r>
          </a:p>
          <a:p>
            <a:r>
              <a:rPr lang="en-US">
                <a:solidFill>
                  <a:schemeClr val="tx1"/>
                </a:solidFill>
              </a:rPr>
              <a:t>…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4046BCF7-6D77-CA18-1C90-8C31775603E1}"/>
              </a:ext>
            </a:extLst>
          </p:cNvPr>
          <p:cNvSpPr/>
          <p:nvPr/>
        </p:nvSpPr>
        <p:spPr>
          <a:xfrm>
            <a:off x="2002608" y="3356294"/>
            <a:ext cx="2803002" cy="949124"/>
          </a:xfrm>
          <a:prstGeom prst="roundRect">
            <a:avLst/>
          </a:prstGeom>
          <a:solidFill>
            <a:srgbClr val="00B0F0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en-US">
                <a:solidFill>
                  <a:schemeClr val="tx1"/>
                </a:solidFill>
              </a:rPr>
              <a:t>A group of people standing outside of a black vehicle with various luggage.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05D2DCA-39A1-5EF9-60B3-D2DC7A7CFE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2911" y="4478750"/>
            <a:ext cx="2401348" cy="150219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42B6EEA-9B17-AB9C-096E-E61777A2E9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2608" y="1696786"/>
            <a:ext cx="2395391" cy="1502194"/>
          </a:xfrm>
          <a:prstGeom prst="rect">
            <a:avLst/>
          </a:prstGeom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4E4B19C9-46DE-39DA-F4CE-C5B97C2DE88B}"/>
              </a:ext>
            </a:extLst>
          </p:cNvPr>
          <p:cNvCxnSpPr>
            <a:cxnSpLocks/>
          </p:cNvCxnSpPr>
          <p:nvPr/>
        </p:nvCxnSpPr>
        <p:spPr>
          <a:xfrm>
            <a:off x="4455971" y="5101594"/>
            <a:ext cx="24727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F353725C-8E3D-7A49-F2CA-3944CA187CFC}"/>
              </a:ext>
            </a:extLst>
          </p:cNvPr>
          <p:cNvSpPr txBox="1"/>
          <p:nvPr/>
        </p:nvSpPr>
        <p:spPr>
          <a:xfrm>
            <a:off x="1984870" y="1271084"/>
            <a:ext cx="9521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Image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5B74B5D-B92B-5367-33AD-CDEEBB7B249E}"/>
              </a:ext>
            </a:extLst>
          </p:cNvPr>
          <p:cNvSpPr txBox="1"/>
          <p:nvPr/>
        </p:nvSpPr>
        <p:spPr>
          <a:xfrm>
            <a:off x="4599607" y="1268248"/>
            <a:ext cx="12788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Instruction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7E743-A97A-E539-1695-8517EC5542B8}"/>
              </a:ext>
            </a:extLst>
          </p:cNvPr>
          <p:cNvSpPr txBox="1"/>
          <p:nvPr/>
        </p:nvSpPr>
        <p:spPr>
          <a:xfrm>
            <a:off x="7407107" y="1268248"/>
            <a:ext cx="12788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Output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BD061A1-1367-FAD5-DA4F-9ECD6DB0B6BA}"/>
              </a:ext>
            </a:extLst>
          </p:cNvPr>
          <p:cNvSpPr txBox="1"/>
          <p:nvPr/>
        </p:nvSpPr>
        <p:spPr>
          <a:xfrm>
            <a:off x="235839" y="3356294"/>
            <a:ext cx="18508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Context (caption)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F105BB5-9BEB-0D33-0A37-5FCBC5948A5E}"/>
              </a:ext>
            </a:extLst>
          </p:cNvPr>
          <p:cNvSpPr txBox="1"/>
          <p:nvPr/>
        </p:nvSpPr>
        <p:spPr>
          <a:xfrm>
            <a:off x="338917" y="4459105"/>
            <a:ext cx="1747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Context (layout)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9D78F6C-62B6-843A-0E42-01258F6F4E51}"/>
              </a:ext>
            </a:extLst>
          </p:cNvPr>
          <p:cNvSpPr txBox="1"/>
          <p:nvPr/>
        </p:nvSpPr>
        <p:spPr>
          <a:xfrm>
            <a:off x="342314" y="6011534"/>
            <a:ext cx="4237293" cy="369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Microsoft coco: Common objects in context</a:t>
            </a:r>
          </a:p>
        </p:txBody>
      </p:sp>
    </p:spTree>
    <p:extLst>
      <p:ext uri="{BB962C8B-B14F-4D97-AF65-F5344CB8AC3E}">
        <p14:creationId xmlns:p14="http://schemas.microsoft.com/office/powerpoint/2010/main" val="35102197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109D340-1226-B7D0-8FE3-9FC99472F5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961B8-A498-DA41-8388-3640B039A975}" type="datetime1">
              <a:rPr lang="en-CA" smtClean="0"/>
              <a:t>2024-03-28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FD4A0D-53F9-9D26-4822-F7149DC6B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Slides created for CS886 at UWaterloo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508963-F58E-1896-7288-7ACF4C95FD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24A5E-B0D2-394D-9970-9AE06BCB59C1}" type="slidenum">
              <a:rPr lang="en-US" smtClean="0"/>
              <a:t>24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6BF2974-7AB9-C622-15F1-583635DA3B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65287" y="-204008"/>
            <a:ext cx="11079802" cy="1325563"/>
          </a:xfrm>
        </p:spPr>
        <p:txBody>
          <a:bodyPr/>
          <a:lstStyle/>
          <a:p>
            <a:r>
              <a:rPr lang="en-US" b="1"/>
              <a:t>Produce new samples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18A1E04-9C37-F351-0FE7-BB0B033C5C3A}"/>
              </a:ext>
            </a:extLst>
          </p:cNvPr>
          <p:cNvGrpSpPr/>
          <p:nvPr/>
        </p:nvGrpSpPr>
        <p:grpSpPr>
          <a:xfrm>
            <a:off x="266583" y="1121555"/>
            <a:ext cx="11331003" cy="5132064"/>
            <a:chOff x="311187" y="1360811"/>
            <a:chExt cx="11331003" cy="5132064"/>
          </a:xfrm>
        </p:grpSpPr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3A2DF1E0-0531-A1DE-CCCE-CAA0B7C503E5}"/>
                </a:ext>
              </a:extLst>
            </p:cNvPr>
            <p:cNvSpPr/>
            <p:nvPr/>
          </p:nvSpPr>
          <p:spPr>
            <a:xfrm>
              <a:off x="7984590" y="1735771"/>
              <a:ext cx="3657600" cy="1238491"/>
            </a:xfrm>
            <a:prstGeom prst="roundRect">
              <a:avLst/>
            </a:prstGeom>
            <a:solidFill>
              <a:srgbClr val="FFFF00">
                <a:alpha val="46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r>
                <a:rPr lang="en-US">
                  <a:solidFill>
                    <a:schemeClr val="tx1"/>
                  </a:solidFill>
                </a:rPr>
                <a:t>They may be having difficulty fitting all luggage into the back of the SUV.</a:t>
              </a:r>
            </a:p>
            <a:p>
              <a:r>
                <a:rPr lang="en-US">
                  <a:solidFill>
                    <a:schemeClr val="tx1"/>
                  </a:solidFill>
                </a:rPr>
                <a:t>There are many bags, suitcases already in the back, while more …</a:t>
              </a:r>
            </a:p>
          </p:txBody>
        </p:sp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80DEEA24-28A1-E7F5-321A-B483BB3723CF}"/>
                </a:ext>
              </a:extLst>
            </p:cNvPr>
            <p:cNvSpPr/>
            <p:nvPr/>
          </p:nvSpPr>
          <p:spPr>
            <a:xfrm>
              <a:off x="5174614" y="1735771"/>
              <a:ext cx="2600443" cy="1238491"/>
            </a:xfrm>
            <a:prstGeom prst="roundRect">
              <a:avLst/>
            </a:prstGeom>
            <a:solidFill>
              <a:srgbClr val="00B050">
                <a:alpha val="36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r>
                <a:rPr lang="en-US">
                  <a:solidFill>
                    <a:schemeClr val="tx1"/>
                  </a:solidFill>
                </a:rPr>
                <a:t>What are the challenges these people might be facing?</a:t>
              </a:r>
            </a:p>
          </p:txBody>
        </p:sp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id="{9A244ADB-7BB2-5F9A-0EA4-9F917B418ECC}"/>
                </a:ext>
              </a:extLst>
            </p:cNvPr>
            <p:cNvSpPr/>
            <p:nvPr/>
          </p:nvSpPr>
          <p:spPr>
            <a:xfrm>
              <a:off x="2007945" y="2894984"/>
              <a:ext cx="2957136" cy="1317079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r>
                <a:rPr lang="en-US">
                  <a:solidFill>
                    <a:schemeClr val="tx1"/>
                  </a:solidFill>
                </a:rPr>
                <a:t>Person: [0.68, 0.24, 0.77, 0.69], person: [0.44, 0.23, 0.48, 0.34], backpack: [0.38, 0.69, 0.48, 0.91], …</a:t>
              </a:r>
            </a:p>
          </p:txBody>
        </p:sp>
        <p:sp>
          <p:nvSpPr>
            <p:cNvPr id="14" name="Rounded Rectangle 13">
              <a:extLst>
                <a:ext uri="{FF2B5EF4-FFF2-40B4-BE49-F238E27FC236}">
                  <a16:creationId xmlns:a16="http://schemas.microsoft.com/office/drawing/2014/main" id="{F556EFE0-40E5-395C-D226-5102E1EA87FB}"/>
                </a:ext>
              </a:extLst>
            </p:cNvPr>
            <p:cNvSpPr/>
            <p:nvPr/>
          </p:nvSpPr>
          <p:spPr>
            <a:xfrm>
              <a:off x="2162079" y="1781805"/>
              <a:ext cx="2803002" cy="949124"/>
            </a:xfrm>
            <a:prstGeom prst="roundRect">
              <a:avLst/>
            </a:prstGeom>
            <a:solidFill>
              <a:srgbClr val="00B0F0">
                <a:alpha val="28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r>
                <a:rPr lang="en-US">
                  <a:solidFill>
                    <a:schemeClr val="tx1"/>
                  </a:solidFill>
                </a:rPr>
                <a:t>A group of people standing outside of a black vehicle with various luggage.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D97AA59-0611-F5B6-93D3-5916BB2A17AC}"/>
                </a:ext>
              </a:extLst>
            </p:cNvPr>
            <p:cNvSpPr txBox="1"/>
            <p:nvPr/>
          </p:nvSpPr>
          <p:spPr>
            <a:xfrm>
              <a:off x="5174614" y="1360811"/>
              <a:ext cx="127889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Instruction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4692666-7C2D-3C74-3818-10AF4E8BD20D}"/>
                </a:ext>
              </a:extLst>
            </p:cNvPr>
            <p:cNvSpPr txBox="1"/>
            <p:nvPr/>
          </p:nvSpPr>
          <p:spPr>
            <a:xfrm>
              <a:off x="7933622" y="1360811"/>
              <a:ext cx="127889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Output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2B38E6E-3AB2-FE94-CDD0-669E0EE89E59}"/>
                </a:ext>
              </a:extLst>
            </p:cNvPr>
            <p:cNvSpPr txBox="1"/>
            <p:nvPr/>
          </p:nvSpPr>
          <p:spPr>
            <a:xfrm>
              <a:off x="311187" y="1843267"/>
              <a:ext cx="18508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Context (caption)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DA49213-AFC9-D8C5-4B45-21631067CF40}"/>
                </a:ext>
              </a:extLst>
            </p:cNvPr>
            <p:cNvSpPr txBox="1"/>
            <p:nvPr/>
          </p:nvSpPr>
          <p:spPr>
            <a:xfrm>
              <a:off x="311187" y="2974262"/>
              <a:ext cx="174781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Context (layout)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65C7587-C414-8C38-A230-9BB7A958D8F2}"/>
                </a:ext>
              </a:extLst>
            </p:cNvPr>
            <p:cNvSpPr txBox="1"/>
            <p:nvPr/>
          </p:nvSpPr>
          <p:spPr>
            <a:xfrm>
              <a:off x="2080961" y="1428377"/>
              <a:ext cx="18508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Context</a:t>
              </a:r>
            </a:p>
          </p:txBody>
        </p:sp>
        <p:sp>
          <p:nvSpPr>
            <p:cNvPr id="20" name="Rounded Rectangle 19">
              <a:extLst>
                <a:ext uri="{FF2B5EF4-FFF2-40B4-BE49-F238E27FC236}">
                  <a16:creationId xmlns:a16="http://schemas.microsoft.com/office/drawing/2014/main" id="{A1E16ABB-DAC5-17A7-B588-7F6BB73AE654}"/>
                </a:ext>
              </a:extLst>
            </p:cNvPr>
            <p:cNvSpPr/>
            <p:nvPr/>
          </p:nvSpPr>
          <p:spPr>
            <a:xfrm>
              <a:off x="2007945" y="4653153"/>
              <a:ext cx="2803002" cy="430148"/>
            </a:xfrm>
            <a:prstGeom prst="roundRect">
              <a:avLst/>
            </a:prstGeom>
            <a:solidFill>
              <a:srgbClr val="00B0F0">
                <a:alpha val="28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r>
                <a:rPr lang="en-US">
                  <a:solidFill>
                    <a:schemeClr val="tx1"/>
                  </a:solidFill>
                </a:rPr>
                <a:t>&lt;new context (caption) 1&gt;</a:t>
              </a:r>
            </a:p>
          </p:txBody>
        </p:sp>
        <p:sp>
          <p:nvSpPr>
            <p:cNvPr id="21" name="Rounded Rectangle 20">
              <a:extLst>
                <a:ext uri="{FF2B5EF4-FFF2-40B4-BE49-F238E27FC236}">
                  <a16:creationId xmlns:a16="http://schemas.microsoft.com/office/drawing/2014/main" id="{0FAB0EFB-BC40-B276-1361-C18824ACCAAD}"/>
                </a:ext>
              </a:extLst>
            </p:cNvPr>
            <p:cNvSpPr/>
            <p:nvPr/>
          </p:nvSpPr>
          <p:spPr>
            <a:xfrm>
              <a:off x="1997849" y="5171259"/>
              <a:ext cx="2803002" cy="430148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r>
                <a:rPr lang="en-US">
                  <a:solidFill>
                    <a:schemeClr val="tx1"/>
                  </a:solidFill>
                </a:rPr>
                <a:t>&lt;new context (layout) 1&gt;</a:t>
              </a:r>
            </a:p>
          </p:txBody>
        </p:sp>
        <p:sp>
          <p:nvSpPr>
            <p:cNvPr id="22" name="Rounded Rectangle 21">
              <a:extLst>
                <a:ext uri="{FF2B5EF4-FFF2-40B4-BE49-F238E27FC236}">
                  <a16:creationId xmlns:a16="http://schemas.microsoft.com/office/drawing/2014/main" id="{0DEA1A53-65F8-532D-4A80-A4B89DC48317}"/>
                </a:ext>
              </a:extLst>
            </p:cNvPr>
            <p:cNvSpPr/>
            <p:nvPr/>
          </p:nvSpPr>
          <p:spPr>
            <a:xfrm>
              <a:off x="8654701" y="6062726"/>
              <a:ext cx="2425101" cy="430149"/>
            </a:xfrm>
            <a:prstGeom prst="roundRect">
              <a:avLst/>
            </a:prstGeom>
            <a:solidFill>
              <a:srgbClr val="FFFF00">
                <a:alpha val="46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r>
                <a:rPr lang="en-US">
                  <a:solidFill>
                    <a:schemeClr val="tx1"/>
                  </a:solidFill>
                </a:rPr>
                <a:t>&lt;new output 1&gt;</a:t>
              </a:r>
            </a:p>
          </p:txBody>
        </p: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1C68B9D6-9862-2CD9-119E-5DA277F0BFAB}"/>
                </a:ext>
              </a:extLst>
            </p:cNvPr>
            <p:cNvSpPr/>
            <p:nvPr/>
          </p:nvSpPr>
          <p:spPr>
            <a:xfrm>
              <a:off x="6096000" y="6062727"/>
              <a:ext cx="2425101" cy="430148"/>
            </a:xfrm>
            <a:prstGeom prst="roundRect">
              <a:avLst/>
            </a:prstGeom>
            <a:solidFill>
              <a:srgbClr val="00B050">
                <a:alpha val="36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r>
                <a:rPr lang="en-US">
                  <a:solidFill>
                    <a:schemeClr val="tx1"/>
                  </a:solidFill>
                </a:rPr>
                <a:t>&lt;new instruction 1&gt;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1502BA4-7AF5-8861-94EF-B8393EF989E8}"/>
                </a:ext>
              </a:extLst>
            </p:cNvPr>
            <p:cNvSpPr txBox="1"/>
            <p:nvPr/>
          </p:nvSpPr>
          <p:spPr>
            <a:xfrm>
              <a:off x="5174614" y="3461555"/>
              <a:ext cx="64675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In-context example(s) of visual-context/instruction/output triplets.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239AE64D-9845-3E15-DA0F-AB7A1D219353}"/>
                </a:ext>
              </a:extLst>
            </p:cNvPr>
            <p:cNvSpPr txBox="1"/>
            <p:nvPr/>
          </p:nvSpPr>
          <p:spPr>
            <a:xfrm>
              <a:off x="2160259" y="5693394"/>
              <a:ext cx="9144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Please generate new Context-Instruction-Output triplets that meet following requirements: …</a:t>
              </a:r>
            </a:p>
          </p:txBody>
        </p: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233AD5C3-6E97-F4E3-64FB-7180E6530637}"/>
                </a:ext>
              </a:extLst>
            </p:cNvPr>
            <p:cNvCxnSpPr/>
            <p:nvPr/>
          </p:nvCxnSpPr>
          <p:spPr>
            <a:xfrm>
              <a:off x="480451" y="4510007"/>
              <a:ext cx="10991261" cy="0"/>
            </a:xfrm>
            <a:prstGeom prst="line">
              <a:avLst/>
            </a:prstGeom>
            <a:ln>
              <a:prstDash val="lg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27" name="Picture 26" descr="A logo of a company&#10;&#10;Description automatically generated">
              <a:extLst>
                <a:ext uri="{FF2B5EF4-FFF2-40B4-BE49-F238E27FC236}">
                  <a16:creationId xmlns:a16="http://schemas.microsoft.com/office/drawing/2014/main" id="{B72E24CF-621A-5BB6-FA6F-7F140093E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>
              <a:off x="5502211" y="6089218"/>
              <a:ext cx="369332" cy="3693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175488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5FE0E1C-B075-1780-B675-3C8D5AD6A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961B8-A498-DA41-8388-3640B039A975}" type="datetime1">
              <a:rPr lang="en-CA" smtClean="0"/>
              <a:t>2024-03-28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5E71B79-B731-9514-8131-27F3DB6167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Slides created for CS886 at UWaterloo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FB2DDF-5D90-A6EE-EF3D-A2785BB3EC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24A5E-B0D2-394D-9970-9AE06BCB59C1}" type="slidenum">
              <a:rPr lang="en-US" smtClean="0"/>
              <a:t>25</a:t>
            </a:fld>
            <a:endParaRPr lang="en-US"/>
          </a:p>
        </p:txBody>
      </p:sp>
      <p:pic>
        <p:nvPicPr>
          <p:cNvPr id="6" name="Content Placeholder 3">
            <a:extLst>
              <a:ext uri="{FF2B5EF4-FFF2-40B4-BE49-F238E27FC236}">
                <a16:creationId xmlns:a16="http://schemas.microsoft.com/office/drawing/2014/main" id="{18C4A686-1D90-5D0C-B2C2-46EE2CF366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4352" y="1325563"/>
            <a:ext cx="7964177" cy="5018706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3232D776-AE7D-5DB7-5AFC-1D05FB4E7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38865" y="0"/>
            <a:ext cx="10864312" cy="1325563"/>
          </a:xfrm>
        </p:spPr>
        <p:txBody>
          <a:bodyPr/>
          <a:lstStyle/>
          <a:p>
            <a:r>
              <a:rPr lang="en-US" b="1"/>
              <a:t>Creating the Dataset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80FCAC2-F5E0-5932-BC7E-D5D8CA46BCB8}"/>
              </a:ext>
            </a:extLst>
          </p:cNvPr>
          <p:cNvGrpSpPr>
            <a:grpSpLocks noChangeAspect="1"/>
          </p:cNvGrpSpPr>
          <p:nvPr/>
        </p:nvGrpSpPr>
        <p:grpSpPr>
          <a:xfrm>
            <a:off x="263470" y="2820691"/>
            <a:ext cx="3616231" cy="2526223"/>
            <a:chOff x="1524000" y="2579207"/>
            <a:chExt cx="7772401" cy="4098682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39D996F-1457-F7BE-7F31-B014FBFEABDA}"/>
                </a:ext>
              </a:extLst>
            </p:cNvPr>
            <p:cNvSpPr/>
            <p:nvPr/>
          </p:nvSpPr>
          <p:spPr>
            <a:xfrm>
              <a:off x="1524000" y="2579207"/>
              <a:ext cx="7772401" cy="4098682"/>
            </a:xfrm>
            <a:prstGeom prst="rect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r>
                <a:rPr lang="en-US"/>
                <a:t>LLaVA-Instruct-158K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D88E1F2-EF21-D134-08C4-69C0D3B7CF2F}"/>
                </a:ext>
              </a:extLst>
            </p:cNvPr>
            <p:cNvSpPr>
              <a:spLocks/>
            </p:cNvSpPr>
            <p:nvPr/>
          </p:nvSpPr>
          <p:spPr>
            <a:xfrm>
              <a:off x="1594200" y="3339188"/>
              <a:ext cx="7632000" cy="3275100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t" anchorCtr="0"/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2000">
                  <a:solidFill>
                    <a:schemeClr val="tx1"/>
                  </a:solidFill>
                </a:rPr>
                <a:t>Conversation: 58K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2000">
                  <a:solidFill>
                    <a:schemeClr val="tx1"/>
                  </a:solidFill>
                </a:rPr>
                <a:t>Detailed description: 23K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2000">
                  <a:solidFill>
                    <a:schemeClr val="tx1"/>
                  </a:solidFill>
                </a:rPr>
                <a:t>Complex reasoning: 77K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609502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3305D56-2CCD-22E3-E768-EB31D76707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961B8-A498-DA41-8388-3640B039A975}" type="datetime1">
              <a:rPr lang="en-CA" smtClean="0"/>
              <a:t>2024-03-28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C75C884-F5F0-6443-FFFB-72550DDA3E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Slides created for CS886 at UWaterloo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53167C-49DA-9D6D-5CFD-073896F793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24A5E-B0D2-394D-9970-9AE06BCB59C1}" type="slidenum">
              <a:rPr lang="en-US" smtClean="0"/>
              <a:t>26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07F4E25-C5AB-6194-0518-C2CAA2071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b="1" err="1"/>
              <a:t>LLaVA</a:t>
            </a:r>
            <a:r>
              <a:rPr lang="en-US" b="1"/>
              <a:t> model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762F558-5AA5-1D8C-0A8F-9AF0073C4AC5}"/>
              </a:ext>
            </a:extLst>
          </p:cNvPr>
          <p:cNvGrpSpPr>
            <a:grpSpLocks noChangeAspect="1"/>
          </p:cNvGrpSpPr>
          <p:nvPr/>
        </p:nvGrpSpPr>
        <p:grpSpPr>
          <a:xfrm>
            <a:off x="3797082" y="2049038"/>
            <a:ext cx="8318713" cy="3997497"/>
            <a:chOff x="1524000" y="2119679"/>
            <a:chExt cx="7772401" cy="4558211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70A8BA3-21D6-A9FE-2DF5-390DEACEC17A}"/>
                </a:ext>
              </a:extLst>
            </p:cNvPr>
            <p:cNvSpPr/>
            <p:nvPr/>
          </p:nvSpPr>
          <p:spPr>
            <a:xfrm>
              <a:off x="1524000" y="2119679"/>
              <a:ext cx="7772401" cy="4558211"/>
            </a:xfrm>
            <a:prstGeom prst="rect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r>
                <a:rPr lang="en-US"/>
                <a:t>The architecture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16839E2-2E59-2CBD-18ED-21555439B496}"/>
                </a:ext>
              </a:extLst>
            </p:cNvPr>
            <p:cNvSpPr>
              <a:spLocks/>
            </p:cNvSpPr>
            <p:nvPr/>
          </p:nvSpPr>
          <p:spPr>
            <a:xfrm>
              <a:off x="1594201" y="2681468"/>
              <a:ext cx="7631999" cy="3932821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t" anchorCtr="0"/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sz="2000">
                <a:solidFill>
                  <a:schemeClr val="tx1"/>
                </a:solidFill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1F5E811F-B46A-8276-B898-AE2C58B1D5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9306" y="2851686"/>
            <a:ext cx="7532905" cy="302217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AAB58396-4320-357E-79CF-92876C256C31}"/>
              </a:ext>
            </a:extLst>
          </p:cNvPr>
          <p:cNvGrpSpPr>
            <a:grpSpLocks noChangeAspect="1"/>
          </p:cNvGrpSpPr>
          <p:nvPr/>
        </p:nvGrpSpPr>
        <p:grpSpPr>
          <a:xfrm>
            <a:off x="76206" y="2851686"/>
            <a:ext cx="3645740" cy="2588066"/>
            <a:chOff x="1903828" y="2119679"/>
            <a:chExt cx="7392573" cy="4558211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97308A6-EC03-1507-A8CC-1BA44D2B926A}"/>
                </a:ext>
              </a:extLst>
            </p:cNvPr>
            <p:cNvSpPr/>
            <p:nvPr/>
          </p:nvSpPr>
          <p:spPr>
            <a:xfrm>
              <a:off x="1903828" y="2119679"/>
              <a:ext cx="7392573" cy="4558211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r>
                <a:rPr lang="en-US"/>
                <a:t>Components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18DFF41-DD65-86A5-0570-2252124129BE}"/>
                </a:ext>
              </a:extLst>
            </p:cNvPr>
            <p:cNvSpPr>
              <a:spLocks/>
            </p:cNvSpPr>
            <p:nvPr/>
          </p:nvSpPr>
          <p:spPr>
            <a:xfrm>
              <a:off x="2003884" y="2883708"/>
              <a:ext cx="7190891" cy="3730580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t" anchorCtr="0"/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2000" b="1">
                  <a:solidFill>
                    <a:schemeClr val="tx1"/>
                  </a:solidFill>
                </a:rPr>
                <a:t>Vision Encoder:</a:t>
              </a:r>
              <a:r>
                <a:rPr lang="en-US" sz="2000">
                  <a:solidFill>
                    <a:schemeClr val="tx1"/>
                  </a:solidFill>
                </a:rPr>
                <a:t> CLIP-</a:t>
              </a:r>
              <a:r>
                <a:rPr lang="en-US" sz="2000" err="1">
                  <a:solidFill>
                    <a:schemeClr val="tx1"/>
                  </a:solidFill>
                </a:rPr>
                <a:t>ViT</a:t>
              </a:r>
              <a:r>
                <a:rPr lang="en-US" sz="2000">
                  <a:solidFill>
                    <a:schemeClr val="tx1"/>
                  </a:solidFill>
                </a:rPr>
                <a:t>-L/14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2000" b="1">
                  <a:solidFill>
                    <a:schemeClr val="tx1"/>
                  </a:solidFill>
                </a:rPr>
                <a:t>Projection: </a:t>
              </a:r>
              <a:r>
                <a:rPr lang="en-US" sz="2000">
                  <a:solidFill>
                    <a:schemeClr val="tx1"/>
                  </a:solidFill>
                </a:rPr>
                <a:t>Linear layer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2000" b="1">
                  <a:solidFill>
                    <a:schemeClr val="tx1"/>
                  </a:solidFill>
                </a:rPr>
                <a:t>Language Model: </a:t>
              </a:r>
              <a:r>
                <a:rPr lang="en-US" sz="2000">
                  <a:solidFill>
                    <a:schemeClr val="tx1"/>
                  </a:solidFill>
                </a:rPr>
                <a:t>Vicuna, LLaMA-2-Chat, MPT-Chat, etc.</a:t>
              </a:r>
              <a:endParaRPr lang="en-US" sz="2000" b="1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072440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83D7072-5D09-4DF3-8EB3-9AC2353AC2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961B8-A498-DA41-8388-3640B039A975}" type="datetime1">
              <a:rPr lang="en-CA" smtClean="0"/>
              <a:t>2024-03-28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A42900D-B947-5580-EBC0-43FC55E75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Slides created for CS886 at UWaterloo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2ACA35-45FB-CD8D-1834-CD92FAB1A7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24A5E-B0D2-394D-9970-9AE06BCB59C1}" type="slidenum">
              <a:rPr lang="en-US" smtClean="0"/>
              <a:t>27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636F784-2524-761B-D808-FE99B5D65C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b="1"/>
              <a:t>Training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8569765-E360-72BE-7DD6-7CD54BCD4F48}"/>
              </a:ext>
            </a:extLst>
          </p:cNvPr>
          <p:cNvGrpSpPr>
            <a:grpSpLocks noChangeAspect="1"/>
          </p:cNvGrpSpPr>
          <p:nvPr/>
        </p:nvGrpSpPr>
        <p:grpSpPr>
          <a:xfrm>
            <a:off x="2154264" y="1580690"/>
            <a:ext cx="9961532" cy="4667780"/>
            <a:chOff x="1524000" y="2119679"/>
            <a:chExt cx="7772401" cy="4558211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EE3F535-E5D0-DCDB-6FBE-B6B07A1E4DCE}"/>
                </a:ext>
              </a:extLst>
            </p:cNvPr>
            <p:cNvSpPr/>
            <p:nvPr/>
          </p:nvSpPr>
          <p:spPr>
            <a:xfrm>
              <a:off x="1524000" y="2119679"/>
              <a:ext cx="7772401" cy="4558211"/>
            </a:xfrm>
            <a:prstGeom prst="rect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r>
                <a:rPr lang="en-US"/>
                <a:t>Stage 1: pre-training for feature alignment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3B1E394-6BEE-FE19-B121-0BBB2F49DC38}"/>
                </a:ext>
              </a:extLst>
            </p:cNvPr>
            <p:cNvSpPr>
              <a:spLocks/>
            </p:cNvSpPr>
            <p:nvPr/>
          </p:nvSpPr>
          <p:spPr>
            <a:xfrm>
              <a:off x="1594201" y="2681468"/>
              <a:ext cx="7631999" cy="3932821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t" anchorCtr="0"/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sz="2000">
                <a:solidFill>
                  <a:schemeClr val="tx1"/>
                </a:solidFill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DB0AF661-3D39-C987-2BEA-3078B75864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6219" y="2309107"/>
            <a:ext cx="8795989" cy="352891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33B0BE0-9D00-4290-DE3E-1713553F057B}"/>
              </a:ext>
            </a:extLst>
          </p:cNvPr>
          <p:cNvSpPr txBox="1"/>
          <p:nvPr/>
        </p:nvSpPr>
        <p:spPr>
          <a:xfrm>
            <a:off x="2516373" y="4514326"/>
            <a:ext cx="6738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/>
              <a:t>🔥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7B13566-D923-839F-2D64-A6BF990D285F}"/>
              </a:ext>
            </a:extLst>
          </p:cNvPr>
          <p:cNvSpPr txBox="1"/>
          <p:nvPr/>
        </p:nvSpPr>
        <p:spPr>
          <a:xfrm>
            <a:off x="2471175" y="3190631"/>
            <a:ext cx="6738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/>
              <a:t>❄️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123644C-FE05-1379-36BF-2EF51A8A4F41}"/>
              </a:ext>
            </a:extLst>
          </p:cNvPr>
          <p:cNvSpPr txBox="1"/>
          <p:nvPr/>
        </p:nvSpPr>
        <p:spPr>
          <a:xfrm>
            <a:off x="2516373" y="5176378"/>
            <a:ext cx="6738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/>
              <a:t>❄️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59FC637-91B9-92B4-C8B5-01F9AFB32954}"/>
              </a:ext>
            </a:extLst>
          </p:cNvPr>
          <p:cNvGrpSpPr>
            <a:grpSpLocks noChangeAspect="1"/>
          </p:cNvGrpSpPr>
          <p:nvPr/>
        </p:nvGrpSpPr>
        <p:grpSpPr>
          <a:xfrm>
            <a:off x="76206" y="2684421"/>
            <a:ext cx="1892079" cy="2588066"/>
            <a:chOff x="1903828" y="2119679"/>
            <a:chExt cx="7392573" cy="4558211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46A29F7-772C-C05A-E663-237A2CB67E5B}"/>
                </a:ext>
              </a:extLst>
            </p:cNvPr>
            <p:cNvSpPr/>
            <p:nvPr/>
          </p:nvSpPr>
          <p:spPr>
            <a:xfrm>
              <a:off x="1903828" y="2119679"/>
              <a:ext cx="7392573" cy="4558211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r>
                <a:rPr lang="en-US"/>
                <a:t>Data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AEAA1439-8D6A-134B-2166-32541E3FBE09}"/>
                </a:ext>
              </a:extLst>
            </p:cNvPr>
            <p:cNvSpPr>
              <a:spLocks/>
            </p:cNvSpPr>
            <p:nvPr/>
          </p:nvSpPr>
          <p:spPr>
            <a:xfrm>
              <a:off x="2003884" y="2883708"/>
              <a:ext cx="7190891" cy="3730580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t" anchorCtr="0"/>
            <a:lstStyle/>
            <a:p>
              <a:r>
                <a:rPr lang="en-US" sz="2000">
                  <a:solidFill>
                    <a:schemeClr val="tx1"/>
                  </a:solidFill>
                </a:rPr>
                <a:t>A</a:t>
              </a:r>
              <a:r>
                <a:rPr lang="en-US" sz="2000" b="1">
                  <a:solidFill>
                    <a:schemeClr val="tx1"/>
                  </a:solidFill>
                </a:rPr>
                <a:t> </a:t>
              </a:r>
              <a:r>
                <a:rPr lang="en-US" sz="2000">
                  <a:solidFill>
                    <a:schemeClr val="tx1"/>
                  </a:solidFill>
                </a:rPr>
                <a:t>filtered CC3M subset (595K)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371964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A6FA746-1C59-D8F2-19AD-2075AF6CAE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961B8-A498-DA41-8388-3640B039A975}" type="datetime1">
              <a:rPr lang="en-CA" smtClean="0"/>
              <a:t>2024-03-28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C393736-D6C1-8BD9-75D7-E4B077D938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Slides created for CS886 at UWaterloo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CB0F03-C8D5-140D-F977-0BB4A8731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24A5E-B0D2-394D-9970-9AE06BCB59C1}" type="slidenum">
              <a:rPr lang="en-US" smtClean="0"/>
              <a:t>28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309BF20-0EAB-1A41-0761-5BCE374D54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b="1"/>
              <a:t>Training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E830F48-80A0-4A59-DC0D-EC528DFA1845}"/>
              </a:ext>
            </a:extLst>
          </p:cNvPr>
          <p:cNvGrpSpPr>
            <a:grpSpLocks noChangeAspect="1"/>
          </p:cNvGrpSpPr>
          <p:nvPr/>
        </p:nvGrpSpPr>
        <p:grpSpPr>
          <a:xfrm>
            <a:off x="858757" y="1083418"/>
            <a:ext cx="9961532" cy="3468359"/>
            <a:chOff x="1524000" y="2119679"/>
            <a:chExt cx="7772401" cy="4558211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2307769-89AA-786B-520C-BE75F0CAD358}"/>
                </a:ext>
              </a:extLst>
            </p:cNvPr>
            <p:cNvSpPr/>
            <p:nvPr/>
          </p:nvSpPr>
          <p:spPr>
            <a:xfrm>
              <a:off x="1524000" y="2119679"/>
              <a:ext cx="7772401" cy="4558211"/>
            </a:xfrm>
            <a:prstGeom prst="rect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r>
                <a:rPr lang="en-US"/>
                <a:t>Stage 2: End-to-end visual instruction tuning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32F2A20-EA49-DDBE-2FF0-FC8C4D045D1E}"/>
                </a:ext>
              </a:extLst>
            </p:cNvPr>
            <p:cNvSpPr>
              <a:spLocks/>
            </p:cNvSpPr>
            <p:nvPr/>
          </p:nvSpPr>
          <p:spPr>
            <a:xfrm>
              <a:off x="1594201" y="2681468"/>
              <a:ext cx="7631999" cy="3932821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t" anchorCtr="0"/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sz="2000">
                <a:solidFill>
                  <a:schemeClr val="tx1"/>
                </a:solidFill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EF587DCC-99E3-F560-8253-8D6111EF2B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0712" y="1789533"/>
            <a:ext cx="8795989" cy="262213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DED209C-D7AF-5727-14B7-FB50514FFA59}"/>
              </a:ext>
            </a:extLst>
          </p:cNvPr>
          <p:cNvSpPr txBox="1"/>
          <p:nvPr/>
        </p:nvSpPr>
        <p:spPr>
          <a:xfrm>
            <a:off x="1156871" y="3249197"/>
            <a:ext cx="6738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/>
              <a:t>🔥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82D64B0-17DA-B007-2348-CFA6BB0E1E8D}"/>
              </a:ext>
            </a:extLst>
          </p:cNvPr>
          <p:cNvSpPr txBox="1"/>
          <p:nvPr/>
        </p:nvSpPr>
        <p:spPr>
          <a:xfrm>
            <a:off x="1156871" y="3843891"/>
            <a:ext cx="6738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/>
              <a:t>❄️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6793B0A-D73B-8B46-893E-E01726F5E09C}"/>
              </a:ext>
            </a:extLst>
          </p:cNvPr>
          <p:cNvSpPr txBox="1"/>
          <p:nvPr/>
        </p:nvSpPr>
        <p:spPr>
          <a:xfrm>
            <a:off x="1156871" y="2375427"/>
            <a:ext cx="6738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/>
              <a:t>🔥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DFC19AC-BD0A-0EE7-FF0E-0A5897AD3BC3}"/>
              </a:ext>
            </a:extLst>
          </p:cNvPr>
          <p:cNvGrpSpPr>
            <a:grpSpLocks noChangeAspect="1"/>
          </p:cNvGrpSpPr>
          <p:nvPr/>
        </p:nvGrpSpPr>
        <p:grpSpPr>
          <a:xfrm>
            <a:off x="1731829" y="4699136"/>
            <a:ext cx="8215387" cy="1643805"/>
            <a:chOff x="1903828" y="2360564"/>
            <a:chExt cx="7392573" cy="431732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405FB38-679F-2B33-2D1C-467AEEEA4CF9}"/>
                </a:ext>
              </a:extLst>
            </p:cNvPr>
            <p:cNvSpPr/>
            <p:nvPr/>
          </p:nvSpPr>
          <p:spPr>
            <a:xfrm>
              <a:off x="1903828" y="2360564"/>
              <a:ext cx="7392573" cy="4317324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r>
                <a:rPr lang="en-US"/>
                <a:t>Two tasks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6181EEA-16E3-5782-E903-A5890EC0A239}"/>
                </a:ext>
              </a:extLst>
            </p:cNvPr>
            <p:cNvSpPr>
              <a:spLocks/>
            </p:cNvSpPr>
            <p:nvPr/>
          </p:nvSpPr>
          <p:spPr>
            <a:xfrm>
              <a:off x="1962047" y="3423038"/>
              <a:ext cx="7292517" cy="3094431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t" anchorCtr="0"/>
            <a:lstStyle/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000">
                  <a:solidFill>
                    <a:schemeClr val="tx1"/>
                  </a:solidFill>
                </a:rPr>
                <a:t>Visual Chat: LLaVA-Instruct-158K for open-ended user-oriented visual task.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000">
                  <a:solidFill>
                    <a:schemeClr val="tx1"/>
                  </a:solidFill>
                </a:rPr>
                <a:t>Science QA: Multimodal reasoning dataset for the science domain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534750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E397FEC-8C08-469F-799C-898D295E66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961B8-A498-DA41-8388-3640B039A975}" type="datetime1">
              <a:rPr lang="en-CA" smtClean="0"/>
              <a:t>2024-03-28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8FDED48-1869-710F-19B4-650FA2B94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Slides created for CS886 at UWaterloo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8EEA07-A9B1-24A7-87C9-5A10752C3F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24A5E-B0D2-394D-9970-9AE06BCB59C1}" type="slidenum">
              <a:rPr lang="en-US" smtClean="0"/>
              <a:t>29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21FC9F4-9D9A-4DAD-BE1C-97EE50F87B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54518"/>
            <a:ext cx="10515600" cy="1325563"/>
          </a:xfrm>
        </p:spPr>
        <p:txBody>
          <a:bodyPr/>
          <a:lstStyle/>
          <a:p>
            <a:r>
              <a:rPr lang="en-US" b="1"/>
              <a:t>Emerging Properties of </a:t>
            </a:r>
            <a:r>
              <a:rPr lang="en-US" b="1" err="1"/>
              <a:t>LLaVA</a:t>
            </a:r>
            <a:endParaRPr lang="en-US" b="1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31BCF7E-024A-45D9-A848-FE88FEE394E4}"/>
              </a:ext>
            </a:extLst>
          </p:cNvPr>
          <p:cNvGrpSpPr>
            <a:grpSpLocks noChangeAspect="1"/>
          </p:cNvGrpSpPr>
          <p:nvPr/>
        </p:nvGrpSpPr>
        <p:grpSpPr>
          <a:xfrm>
            <a:off x="1452830" y="1069841"/>
            <a:ext cx="10553190" cy="5286509"/>
            <a:chOff x="1524000" y="2579207"/>
            <a:chExt cx="7772401" cy="4098682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65AF922-DC43-9F7B-8DA5-6CDAEEEA2003}"/>
                </a:ext>
              </a:extLst>
            </p:cNvPr>
            <p:cNvSpPr/>
            <p:nvPr/>
          </p:nvSpPr>
          <p:spPr>
            <a:xfrm>
              <a:off x="1524000" y="2579207"/>
              <a:ext cx="7772401" cy="4098682"/>
            </a:xfrm>
            <a:prstGeom prst="rect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r>
                <a:rPr lang="en-US"/>
                <a:t>Emergent behavior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1FDBF4E-66C8-112D-73DD-04DFDD85AB09}"/>
                </a:ext>
              </a:extLst>
            </p:cNvPr>
            <p:cNvSpPr>
              <a:spLocks/>
            </p:cNvSpPr>
            <p:nvPr/>
          </p:nvSpPr>
          <p:spPr>
            <a:xfrm>
              <a:off x="1546829" y="2867109"/>
              <a:ext cx="7702200" cy="3780602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t" anchorCtr="0"/>
            <a:lstStyle/>
            <a:p>
              <a:endParaRPr lang="en-US" sz="2000">
                <a:solidFill>
                  <a:schemeClr val="tx1"/>
                </a:solidFill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E5D32597-73E6-8B53-CAED-167E6BE1E3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4231" y="1505679"/>
            <a:ext cx="9597063" cy="4716702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427B4A93-A560-E805-6983-23102AE59B29}"/>
              </a:ext>
            </a:extLst>
          </p:cNvPr>
          <p:cNvGrpSpPr>
            <a:grpSpLocks noChangeAspect="1"/>
          </p:cNvGrpSpPr>
          <p:nvPr/>
        </p:nvGrpSpPr>
        <p:grpSpPr>
          <a:xfrm>
            <a:off x="185980" y="918243"/>
            <a:ext cx="4969749" cy="2060817"/>
            <a:chOff x="1524000" y="2579207"/>
            <a:chExt cx="7772401" cy="4098682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D7E6ECD-E0A6-6A12-F48A-BDA944C304FE}"/>
                </a:ext>
              </a:extLst>
            </p:cNvPr>
            <p:cNvSpPr/>
            <p:nvPr/>
          </p:nvSpPr>
          <p:spPr>
            <a:xfrm>
              <a:off x="1524000" y="2579207"/>
              <a:ext cx="7772401" cy="4098682"/>
            </a:xfrm>
            <a:prstGeom prst="rect">
              <a:avLst/>
            </a:prstGeom>
            <a:solidFill>
              <a:srgbClr val="7030A0"/>
            </a:solidFill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r>
                <a:rPr lang="en-US"/>
                <a:t>Properties of </a:t>
              </a:r>
              <a:r>
                <a:rPr lang="en-US" err="1"/>
                <a:t>LLaVA</a:t>
              </a:r>
              <a:r>
                <a:rPr lang="en-US"/>
                <a:t> training data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3668894-F906-FDBB-4CEA-F440C734D666}"/>
                </a:ext>
              </a:extLst>
            </p:cNvPr>
            <p:cNvSpPr>
              <a:spLocks/>
            </p:cNvSpPr>
            <p:nvPr/>
          </p:nvSpPr>
          <p:spPr>
            <a:xfrm>
              <a:off x="1594201" y="3283276"/>
              <a:ext cx="7631999" cy="3331011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t" anchorCtr="0"/>
            <a:lstStyle/>
            <a:p>
              <a:r>
                <a:rPr lang="en-US" sz="2000"/>
                <a:t>Pretraining CC3M / Instruction tuning COCO</a:t>
              </a:r>
            </a:p>
            <a:p>
              <a:endParaRPr lang="en-US" sz="2000">
                <a:solidFill>
                  <a:schemeClr val="tx1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2000">
                  <a:solidFill>
                    <a:schemeClr val="tx1"/>
                  </a:solidFill>
                </a:rPr>
                <a:t>Common concepts (limited domain)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2000">
                  <a:solidFill>
                    <a:schemeClr val="tx1"/>
                  </a:solidFill>
                </a:rPr>
                <a:t>No human name annotation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2000">
                  <a:solidFill>
                    <a:schemeClr val="tx1"/>
                  </a:solidFill>
                </a:rPr>
                <a:t>No explicit OCR data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806478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4C4B32-3969-DB07-9906-123A215037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F351B-3C41-6C46-A5F1-3CA0D762442A}" type="datetime1">
              <a:rPr lang="en-CA" smtClean="0"/>
              <a:t>2024-03-28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9B8D0E-F84D-3882-0F31-70D9D5B098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Slides created for CS886 at UWaterloo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013F60-79F5-D0B3-246D-8B679C46A6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24A5E-B0D2-394D-9970-9AE06BCB59C1}" type="slidenum">
              <a:rPr lang="en-US" smtClean="0"/>
              <a:t>3</a:t>
            </a:fld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E5E32401-30D8-301E-6419-2F5E796801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Flamingo on water">
            <a:extLst>
              <a:ext uri="{FF2B5EF4-FFF2-40B4-BE49-F238E27FC236}">
                <a16:creationId xmlns:a16="http://schemas.microsoft.com/office/drawing/2014/main" id="{4F95D7A1-D890-D98C-CA4F-BBD290E27C6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7" t="9091" r="23111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BC90994F-0E0B-6C74-96E3-66C4566962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3">
            <a:extLst>
              <a:ext uri="{FF2B5EF4-FFF2-40B4-BE49-F238E27FC236}">
                <a16:creationId xmlns:a16="http://schemas.microsoft.com/office/drawing/2014/main" id="{C22A1E12-816B-52DA-23F1-B7B22861FC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dirty="0"/>
              <a:t>Flamingo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082C4164-BF75-7607-EA9F-CA7BB9689FEC}"/>
              </a:ext>
            </a:extLst>
          </p:cNvPr>
          <p:cNvSpPr txBox="1">
            <a:spLocks/>
          </p:cNvSpPr>
          <p:nvPr/>
        </p:nvSpPr>
        <p:spPr>
          <a:xfrm>
            <a:off x="477980" y="4872922"/>
            <a:ext cx="4023359" cy="12081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A GPT-3 Moment in Multimodal ( Vision-Language ) Tasks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4AF930D-6215-99DA-8818-61BDF50A72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0363F3E-8ADC-09F2-17CE-C54D4E19FB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4F5C981-0C0B-AE21-D546-C320C98D35C2}"/>
              </a:ext>
            </a:extLst>
          </p:cNvPr>
          <p:cNvSpPr txBox="1"/>
          <p:nvPr/>
        </p:nvSpPr>
        <p:spPr>
          <a:xfrm>
            <a:off x="472927" y="6219137"/>
            <a:ext cx="48990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The content of some of the slides for Flamingo have been taken from the following source:</a:t>
            </a:r>
          </a:p>
          <a:p>
            <a:r>
              <a:rPr lang="en-US" sz="1000" dirty="0"/>
              <a:t>https://</a:t>
            </a:r>
            <a:r>
              <a:rPr lang="en-US" sz="1000" dirty="0" err="1"/>
              <a:t>www.youtube.com</a:t>
            </a:r>
            <a:r>
              <a:rPr lang="en-US" sz="1000" dirty="0"/>
              <a:t>/</a:t>
            </a:r>
            <a:r>
              <a:rPr lang="en-US" sz="1000" dirty="0" err="1"/>
              <a:t>watch?v</a:t>
            </a:r>
            <a:r>
              <a:rPr lang="en-US" sz="1000" dirty="0"/>
              <a:t>=H82s6BrJduM</a:t>
            </a:r>
          </a:p>
        </p:txBody>
      </p:sp>
    </p:spTree>
    <p:extLst>
      <p:ext uri="{BB962C8B-B14F-4D97-AF65-F5344CB8AC3E}">
        <p14:creationId xmlns:p14="http://schemas.microsoft.com/office/powerpoint/2010/main" val="269142957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AA23291-95A9-941A-1DF3-3974877F29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961B8-A498-DA41-8388-3640B039A975}" type="datetime1">
              <a:rPr lang="en-CA" smtClean="0"/>
              <a:t>2024-03-28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2679A7F-04DD-FC21-2BFC-2CE0216AB2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Slides created for CS886 at UWaterloo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6119E0-CC1B-EDE4-86B0-96249FC987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24A5E-B0D2-394D-9970-9AE06BCB59C1}" type="slidenum">
              <a:rPr lang="en-US" smtClean="0"/>
              <a:t>30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3C1BD82-B652-0FA2-5974-C5437664C7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93398"/>
            <a:ext cx="10515600" cy="1325563"/>
          </a:xfrm>
        </p:spPr>
        <p:txBody>
          <a:bodyPr/>
          <a:lstStyle/>
          <a:p>
            <a:r>
              <a:rPr lang="en-US" b="1"/>
              <a:t>GPT-Assisted Visual Chat Evaluation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78E0BCE-0B9E-6BE2-C2FA-DA744A309E5F}"/>
              </a:ext>
            </a:extLst>
          </p:cNvPr>
          <p:cNvGrpSpPr/>
          <p:nvPr/>
        </p:nvGrpSpPr>
        <p:grpSpPr>
          <a:xfrm>
            <a:off x="159612" y="1108354"/>
            <a:ext cx="11678637" cy="5132065"/>
            <a:chOff x="73755" y="1360811"/>
            <a:chExt cx="11678637" cy="5132065"/>
          </a:xfrm>
        </p:grpSpPr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0B0BAE98-91B5-5BA6-98F0-B242376E7F2F}"/>
                </a:ext>
              </a:extLst>
            </p:cNvPr>
            <p:cNvSpPr/>
            <p:nvPr/>
          </p:nvSpPr>
          <p:spPr>
            <a:xfrm>
              <a:off x="7507513" y="1735771"/>
              <a:ext cx="4244879" cy="1238491"/>
            </a:xfrm>
            <a:prstGeom prst="roundRect">
              <a:avLst/>
            </a:prstGeom>
            <a:solidFill>
              <a:srgbClr val="FFFF00">
                <a:alpha val="46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r>
                <a:rPr lang="en-US">
                  <a:solidFill>
                    <a:schemeClr val="tx1"/>
                  </a:solidFill>
                </a:rPr>
                <a:t>Model 1: They may be having difficulty fitting all luggage into the back of the SUV.</a:t>
              </a:r>
            </a:p>
            <a:p>
              <a:r>
                <a:rPr lang="en-US">
                  <a:solidFill>
                    <a:schemeClr val="tx1"/>
                  </a:solidFill>
                </a:rPr>
                <a:t>There are many bags, suitcases already in the back, while more …</a:t>
              </a:r>
            </a:p>
          </p:txBody>
        </p:sp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56DBB929-8031-E85B-E888-3C5DD466D49C}"/>
                </a:ext>
              </a:extLst>
            </p:cNvPr>
            <p:cNvSpPr/>
            <p:nvPr/>
          </p:nvSpPr>
          <p:spPr>
            <a:xfrm>
              <a:off x="4816839" y="1768294"/>
              <a:ext cx="2600443" cy="1238491"/>
            </a:xfrm>
            <a:prstGeom prst="roundRect">
              <a:avLst/>
            </a:prstGeom>
            <a:solidFill>
              <a:srgbClr val="00B050">
                <a:alpha val="36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r>
                <a:rPr lang="en-US">
                  <a:solidFill>
                    <a:schemeClr val="tx1"/>
                  </a:solidFill>
                </a:rPr>
                <a:t>What are the challenges these people might be facing?</a:t>
              </a:r>
            </a:p>
          </p:txBody>
        </p:sp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id="{977EEE14-3835-145D-6318-C9F99DB706C8}"/>
                </a:ext>
              </a:extLst>
            </p:cNvPr>
            <p:cNvSpPr/>
            <p:nvPr/>
          </p:nvSpPr>
          <p:spPr>
            <a:xfrm>
              <a:off x="1824027" y="2936402"/>
              <a:ext cx="2957136" cy="1317079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r>
                <a:rPr lang="en-US">
                  <a:solidFill>
                    <a:schemeClr val="tx1"/>
                  </a:solidFill>
                </a:rPr>
                <a:t>Person: [0.68, 0.24, 0.77, 0.69], person: [0.44, 0.23, 0.48, 0.34], backpack: [0.38, 0.69, 0.48, 0.91], …</a:t>
              </a:r>
            </a:p>
          </p:txBody>
        </p:sp>
        <p:sp>
          <p:nvSpPr>
            <p:cNvPr id="14" name="Rounded Rectangle 13">
              <a:extLst>
                <a:ext uri="{FF2B5EF4-FFF2-40B4-BE49-F238E27FC236}">
                  <a16:creationId xmlns:a16="http://schemas.microsoft.com/office/drawing/2014/main" id="{C22C719C-44F0-88AD-28B6-C37135C4F7AC}"/>
                </a:ext>
              </a:extLst>
            </p:cNvPr>
            <p:cNvSpPr/>
            <p:nvPr/>
          </p:nvSpPr>
          <p:spPr>
            <a:xfrm>
              <a:off x="1862737" y="1800185"/>
              <a:ext cx="2803002" cy="949124"/>
            </a:xfrm>
            <a:prstGeom prst="roundRect">
              <a:avLst/>
            </a:prstGeom>
            <a:solidFill>
              <a:srgbClr val="00B0F0">
                <a:alpha val="28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r>
                <a:rPr lang="en-US">
                  <a:solidFill>
                    <a:schemeClr val="tx1"/>
                  </a:solidFill>
                </a:rPr>
                <a:t>A group of people standing outside of a black vehicle with various luggage.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B2E4478-DE83-EC52-F588-C3C0C2C3F634}"/>
                </a:ext>
              </a:extLst>
            </p:cNvPr>
            <p:cNvSpPr txBox="1"/>
            <p:nvPr/>
          </p:nvSpPr>
          <p:spPr>
            <a:xfrm>
              <a:off x="5174614" y="1360811"/>
              <a:ext cx="127889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Instruction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81BE930-71FA-B5DD-8B5C-B5236BCAFDB4}"/>
                </a:ext>
              </a:extLst>
            </p:cNvPr>
            <p:cNvSpPr txBox="1"/>
            <p:nvPr/>
          </p:nvSpPr>
          <p:spPr>
            <a:xfrm>
              <a:off x="7933622" y="1360811"/>
              <a:ext cx="127889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Output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C173C58-1322-A5B5-89CE-481C1ED07CF0}"/>
                </a:ext>
              </a:extLst>
            </p:cNvPr>
            <p:cNvSpPr txBox="1"/>
            <p:nvPr/>
          </p:nvSpPr>
          <p:spPr>
            <a:xfrm>
              <a:off x="73755" y="1809777"/>
              <a:ext cx="18508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Context (caption)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9077484-7EBE-EF02-56FE-362D13FD4411}"/>
                </a:ext>
              </a:extLst>
            </p:cNvPr>
            <p:cNvSpPr txBox="1"/>
            <p:nvPr/>
          </p:nvSpPr>
          <p:spPr>
            <a:xfrm>
              <a:off x="114923" y="2894984"/>
              <a:ext cx="174781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Context (layout)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F743773-47A0-6D7A-2BDB-97A02AD9650E}"/>
                </a:ext>
              </a:extLst>
            </p:cNvPr>
            <p:cNvSpPr txBox="1"/>
            <p:nvPr/>
          </p:nvSpPr>
          <p:spPr>
            <a:xfrm>
              <a:off x="2080961" y="1428377"/>
              <a:ext cx="18508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Context</a:t>
              </a:r>
            </a:p>
          </p:txBody>
        </p:sp>
        <p:sp>
          <p:nvSpPr>
            <p:cNvPr id="20" name="Rounded Rectangle 19">
              <a:extLst>
                <a:ext uri="{FF2B5EF4-FFF2-40B4-BE49-F238E27FC236}">
                  <a16:creationId xmlns:a16="http://schemas.microsoft.com/office/drawing/2014/main" id="{354C63FE-6C3B-8C8A-07F1-8259179DE42C}"/>
                </a:ext>
              </a:extLst>
            </p:cNvPr>
            <p:cNvSpPr/>
            <p:nvPr/>
          </p:nvSpPr>
          <p:spPr>
            <a:xfrm>
              <a:off x="1824027" y="4602580"/>
              <a:ext cx="9928364" cy="1890296"/>
            </a:xfrm>
            <a:prstGeom prst="roundRect">
              <a:avLst/>
            </a:prstGeom>
            <a:solidFill>
              <a:srgbClr val="FFFF00">
                <a:alpha val="46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r>
                <a:rPr lang="en-US">
                  <a:solidFill>
                    <a:schemeClr val="tx1"/>
                  </a:solidFill>
                </a:rPr>
                <a:t>Assistant 1: 8</a:t>
              </a:r>
            </a:p>
            <a:p>
              <a:r>
                <a:rPr lang="en-US">
                  <a:solidFill>
                    <a:schemeClr val="tx1"/>
                  </a:solidFill>
                </a:rPr>
                <a:t>Assistant 2: 10</a:t>
              </a:r>
            </a:p>
            <a:p>
              <a:r>
                <a:rPr lang="en-US">
                  <a:solidFill>
                    <a:schemeClr val="tx1"/>
                  </a:solidFill>
                </a:rPr>
                <a:t>Assistant 1 provides a concise and accurate answer to the question…</a:t>
              </a:r>
            </a:p>
            <a:p>
              <a:r>
                <a:rPr lang="en-US">
                  <a:solidFill>
                    <a:schemeClr val="tx1"/>
                  </a:solidFill>
                </a:rPr>
                <a:t>However, Assistant 2 went above and beyond by not only identifying the concepts but also…</a:t>
              </a:r>
            </a:p>
            <a:p>
              <a:r>
                <a:rPr lang="en-US">
                  <a:solidFill>
                    <a:schemeClr val="tx1"/>
                  </a:solidFill>
                </a:rPr>
                <a:t>This additional information makes Assistant 2’s response more helpful and informative, earning a higher score.</a:t>
              </a:r>
            </a:p>
            <a:p>
              <a:endParaRPr lang="en-US" b="1">
                <a:solidFill>
                  <a:schemeClr val="tx1"/>
                </a:solidFill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75B969A-6F8B-8192-78D2-3CC1DA29B9C6}"/>
                </a:ext>
              </a:extLst>
            </p:cNvPr>
            <p:cNvSpPr txBox="1"/>
            <p:nvPr/>
          </p:nvSpPr>
          <p:spPr>
            <a:xfrm>
              <a:off x="517833" y="4228213"/>
              <a:ext cx="1123455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/>
                <a:t>We would like to request your feedback on the performance of two AI assistants with the following requirements…</a:t>
              </a:r>
            </a:p>
          </p:txBody>
        </p:sp>
        <p:pic>
          <p:nvPicPr>
            <p:cNvPr id="22" name="Picture 21" descr="A logo of a company&#10;&#10;Description automatically generated">
              <a:extLst>
                <a:ext uri="{FF2B5EF4-FFF2-40B4-BE49-F238E27FC236}">
                  <a16:creationId xmlns:a16="http://schemas.microsoft.com/office/drawing/2014/main" id="{32E3511F-723B-6805-2008-E4FA9506749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>
              <a:off x="1224914" y="4654875"/>
              <a:ext cx="369332" cy="369332"/>
            </a:xfrm>
            <a:prstGeom prst="rect">
              <a:avLst/>
            </a:prstGeom>
          </p:spPr>
        </p:pic>
      </p:grp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889C309D-6333-AC86-DA60-FC33F3732B9C}"/>
              </a:ext>
            </a:extLst>
          </p:cNvPr>
          <p:cNvSpPr/>
          <p:nvPr/>
        </p:nvSpPr>
        <p:spPr>
          <a:xfrm>
            <a:off x="7593369" y="2855445"/>
            <a:ext cx="4244879" cy="471383"/>
          </a:xfrm>
          <a:prstGeom prst="roundRect">
            <a:avLst/>
          </a:prstGeom>
          <a:solidFill>
            <a:srgbClr val="FFFF00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en-US">
                <a:solidFill>
                  <a:schemeClr val="tx1"/>
                </a:solidFill>
              </a:rPr>
              <a:t>Model 2: …</a:t>
            </a:r>
          </a:p>
        </p:txBody>
      </p:sp>
    </p:spTree>
    <p:extLst>
      <p:ext uri="{BB962C8B-B14F-4D97-AF65-F5344CB8AC3E}">
        <p14:creationId xmlns:p14="http://schemas.microsoft.com/office/powerpoint/2010/main" val="102208588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EDAA227-8434-4100-2C41-9A89A6803B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961B8-A498-DA41-8388-3640B039A975}" type="datetime1">
              <a:rPr lang="en-CA" smtClean="0"/>
              <a:t>2024-03-28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7717DC0-44B6-E1CC-FC80-29CF7FE479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Slides created for CS886 at UWaterloo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5A80AE-57E6-676F-6D8E-B2B564A56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24A5E-B0D2-394D-9970-9AE06BCB59C1}" type="slidenum">
              <a:rPr lang="en-US" smtClean="0"/>
              <a:t>31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F505751-107B-0817-D822-60076F935B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268" y="210142"/>
            <a:ext cx="3175861" cy="1325563"/>
          </a:xfrm>
        </p:spPr>
        <p:txBody>
          <a:bodyPr>
            <a:normAutofit fontScale="90000"/>
          </a:bodyPr>
          <a:lstStyle/>
          <a:p>
            <a:r>
              <a:rPr lang="en-US" b="1" err="1"/>
              <a:t>LLaVA</a:t>
            </a:r>
            <a:r>
              <a:rPr lang="en-US" b="1"/>
              <a:t>-Bench (In-the-Wild)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83353D3-99AE-55E8-5002-616F6B9BC556}"/>
              </a:ext>
            </a:extLst>
          </p:cNvPr>
          <p:cNvGrpSpPr>
            <a:grpSpLocks noChangeAspect="1"/>
          </p:cNvGrpSpPr>
          <p:nvPr/>
        </p:nvGrpSpPr>
        <p:grpSpPr>
          <a:xfrm>
            <a:off x="133247" y="2091626"/>
            <a:ext cx="4379706" cy="3068665"/>
            <a:chOff x="1524000" y="2579207"/>
            <a:chExt cx="7772401" cy="4098682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D1A35BD-9B87-231A-73C5-3C0A04FDBA87}"/>
                </a:ext>
              </a:extLst>
            </p:cNvPr>
            <p:cNvSpPr/>
            <p:nvPr/>
          </p:nvSpPr>
          <p:spPr>
            <a:xfrm>
              <a:off x="1524000" y="2579207"/>
              <a:ext cx="7772401" cy="4098682"/>
            </a:xfrm>
            <a:prstGeom prst="rect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r>
                <a:rPr lang="en-US"/>
                <a:t>Goals of building this benchmark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F28471E-03CA-510A-D60D-2EBA8BB4C0C6}"/>
                </a:ext>
              </a:extLst>
            </p:cNvPr>
            <p:cNvSpPr>
              <a:spLocks/>
            </p:cNvSpPr>
            <p:nvPr/>
          </p:nvSpPr>
          <p:spPr>
            <a:xfrm>
              <a:off x="1594199" y="3181390"/>
              <a:ext cx="7632000" cy="3432897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t" anchorCtr="0"/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2000">
                  <a:solidFill>
                    <a:schemeClr val="tx1"/>
                  </a:solidFill>
                </a:rPr>
                <a:t>Challenging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US" sz="2000">
                  <a:solidFill>
                    <a:schemeClr val="tx1"/>
                  </a:solidFill>
                </a:rPr>
                <a:t>knowledge beyond training data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US" sz="2000">
                  <a:solidFill>
                    <a:schemeClr val="tx1"/>
                  </a:solidFill>
                </a:rPr>
                <a:t>Multilingual understanding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US" sz="2000">
                  <a:solidFill>
                    <a:schemeClr val="tx1"/>
                  </a:solidFill>
                </a:rPr>
                <a:t>Perception of subtle details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2000">
                  <a:solidFill>
                    <a:schemeClr val="tx1"/>
                  </a:solidFill>
                </a:rPr>
                <a:t>Evaluation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US" sz="2000">
                  <a:solidFill>
                    <a:schemeClr val="tx1"/>
                  </a:solidFill>
                </a:rPr>
                <a:t>Consistency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US" sz="2000">
                  <a:solidFill>
                    <a:schemeClr val="tx1"/>
                  </a:solidFill>
                </a:rPr>
                <a:t>Prompt robustness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40B20A42-5272-A9D9-13CA-100CF10216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0058" y="1115122"/>
            <a:ext cx="7408695" cy="5241228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62038215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4A1DC3A-2DCE-6A43-DC4E-FC4B4248B0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961B8-A498-DA41-8388-3640B039A975}" type="datetime1">
              <a:rPr lang="en-CA" smtClean="0"/>
              <a:t>2024-03-28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83CD1DD-9FB7-F3D5-1E0D-119BD6C513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Slides created for CS886 at UWaterloo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E51FEB-67E6-4DE0-26E7-7E007CDC6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24A5E-B0D2-394D-9970-9AE06BCB59C1}" type="slidenum">
              <a:rPr lang="en-US" smtClean="0"/>
              <a:t>32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8177530-7FF9-094D-2537-ABAB384326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92814"/>
            <a:ext cx="10515600" cy="1325563"/>
          </a:xfrm>
        </p:spPr>
        <p:txBody>
          <a:bodyPr/>
          <a:lstStyle/>
          <a:p>
            <a:r>
              <a:rPr lang="en-US" b="1" err="1"/>
              <a:t>LLaVA</a:t>
            </a:r>
            <a:r>
              <a:rPr lang="en-US" b="1"/>
              <a:t>-Bench (In-the-Wild)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7E6EA92-B934-97B3-77D1-06BB9B2FEAF9}"/>
              </a:ext>
            </a:extLst>
          </p:cNvPr>
          <p:cNvGrpSpPr>
            <a:grpSpLocks noChangeAspect="1"/>
          </p:cNvGrpSpPr>
          <p:nvPr/>
        </p:nvGrpSpPr>
        <p:grpSpPr>
          <a:xfrm>
            <a:off x="325464" y="1627322"/>
            <a:ext cx="11499744" cy="4386020"/>
            <a:chOff x="1524000" y="2805943"/>
            <a:chExt cx="7772401" cy="3871946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997E15E-BD92-BB75-2287-963EA9230CD2}"/>
                </a:ext>
              </a:extLst>
            </p:cNvPr>
            <p:cNvSpPr/>
            <p:nvPr/>
          </p:nvSpPr>
          <p:spPr>
            <a:xfrm>
              <a:off x="1524000" y="2805943"/>
              <a:ext cx="7772401" cy="3871946"/>
            </a:xfrm>
            <a:prstGeom prst="rect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r>
                <a:rPr lang="en-US"/>
                <a:t>Instruction-following on </a:t>
              </a:r>
              <a:r>
                <a:rPr lang="en-US" err="1"/>
                <a:t>LLaVA</a:t>
              </a:r>
              <a:r>
                <a:rPr lang="en-US"/>
                <a:t>-Bench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F444450-19CB-8023-6B03-5A8455439306}"/>
                </a:ext>
              </a:extLst>
            </p:cNvPr>
            <p:cNvSpPr>
              <a:spLocks/>
            </p:cNvSpPr>
            <p:nvPr/>
          </p:nvSpPr>
          <p:spPr>
            <a:xfrm>
              <a:off x="1594200" y="3311738"/>
              <a:ext cx="7632000" cy="3302549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t" anchorCtr="0"/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sz="2000">
                <a:solidFill>
                  <a:schemeClr val="tx1"/>
                </a:solidFill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AF75816C-9912-BCCE-C66B-8D8515ACF2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469" y="2957844"/>
            <a:ext cx="11135731" cy="207141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2076AF9-88B6-8E1F-8D6B-0A9883D1BD06}"/>
              </a:ext>
            </a:extLst>
          </p:cNvPr>
          <p:cNvSpPr/>
          <p:nvPr/>
        </p:nvSpPr>
        <p:spPr>
          <a:xfrm>
            <a:off x="579198" y="4600259"/>
            <a:ext cx="10992271" cy="457262"/>
          </a:xfrm>
          <a:prstGeom prst="rect">
            <a:avLst/>
          </a:prstGeom>
          <a:noFill/>
          <a:ln w="57150">
            <a:solidFill>
              <a:srgbClr val="FF2F9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33626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7EA147-6208-FCEE-C170-A3980AE7E5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961B8-A498-DA41-8388-3640B039A975}" type="datetime1">
              <a:rPr lang="en-CA" smtClean="0"/>
              <a:t>2024-03-28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1AFD60B-CB0A-00A3-1882-CE7C20EC4D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Slides created for CS886 at UWaterloo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10E535-9126-E82D-C0DA-153C9D15B5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24A5E-B0D2-394D-9970-9AE06BCB59C1}" type="slidenum">
              <a:rPr lang="en-US" smtClean="0"/>
              <a:t>33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1AC1663-BF83-025D-A56A-214CFEF89D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b="1"/>
              <a:t>Overview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A89518E-5638-8150-7678-B8CAC3ECD27A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  <a:ln w="57150">
            <a:solidFill>
              <a:schemeClr val="tx1"/>
            </a:solidFill>
          </a:ln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Flamingo</a:t>
            </a:r>
          </a:p>
          <a:p>
            <a:r>
              <a:rPr lang="en-US"/>
              <a:t>Visual Instruction Tuning (</a:t>
            </a:r>
            <a:r>
              <a:rPr lang="en-US" err="1"/>
              <a:t>LLaVA</a:t>
            </a:r>
            <a:r>
              <a:rPr lang="en-US"/>
              <a:t>)</a:t>
            </a:r>
            <a:endParaRPr lang="en-US">
              <a:cs typeface="Calibri"/>
            </a:endParaRPr>
          </a:p>
          <a:p>
            <a:r>
              <a:rPr lang="en-US" err="1">
                <a:solidFill>
                  <a:srgbClr val="FF0000"/>
                </a:solidFill>
              </a:rPr>
              <a:t>InstructBLIP</a:t>
            </a:r>
          </a:p>
          <a:p>
            <a:r>
              <a:rPr lang="en-US" err="1"/>
              <a:t>PaLI</a:t>
            </a:r>
            <a:endParaRPr lang="en-US" err="1">
              <a:cs typeface="Calibri"/>
            </a:endParaRPr>
          </a:p>
          <a:p>
            <a:r>
              <a:rPr lang="en-US">
                <a:latin typeface="Calibri"/>
                <a:cs typeface="Arial"/>
              </a:rPr>
              <a:t>PALI-3</a:t>
            </a:r>
          </a:p>
          <a:p>
            <a:r>
              <a:rPr lang="en-US">
                <a:latin typeface="Calibri"/>
                <a:cs typeface="Arial"/>
              </a:rPr>
              <a:t>Emu2</a:t>
            </a:r>
          </a:p>
          <a:p>
            <a:r>
              <a:rPr lang="en-US" err="1">
                <a:latin typeface="Calibri"/>
                <a:cs typeface="Arial"/>
              </a:rPr>
              <a:t>InternVL</a:t>
            </a:r>
            <a:endParaRPr lang="en-US">
              <a:latin typeface="Calibri"/>
              <a:cs typeface="Arial"/>
            </a:endParaRPr>
          </a:p>
          <a:p>
            <a:r>
              <a:rPr lang="en-US">
                <a:latin typeface="Calibri"/>
                <a:cs typeface="Arial"/>
              </a:rPr>
              <a:t>Gemini</a:t>
            </a:r>
          </a:p>
          <a:p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1188323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E9A1AF6-2954-0A0B-C5B3-E7DA3EFFB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961B8-A498-DA41-8388-3640B039A975}" type="datetime1">
              <a:rPr lang="en-CA" smtClean="0"/>
              <a:t>2024-03-28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B519FB3-AEA4-656A-219A-89058F03B4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Slides created for CS886 at UWaterloo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76DD16-9EF6-89C1-3C72-D99F7A3C6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24A5E-B0D2-394D-9970-9AE06BCB59C1}" type="slidenum">
              <a:rPr lang="en-US" smtClean="0"/>
              <a:t>34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2995624-C1CE-B30E-9B15-F55FF8BD56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79563"/>
            <a:ext cx="10515600" cy="1325563"/>
          </a:xfrm>
        </p:spPr>
        <p:txBody>
          <a:bodyPr/>
          <a:lstStyle/>
          <a:p>
            <a:r>
              <a:rPr lang="en-US" b="1"/>
              <a:t>What can it do?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7C93B8B-430D-D19E-63F2-C820A9C0D317}"/>
              </a:ext>
            </a:extLst>
          </p:cNvPr>
          <p:cNvGrpSpPr>
            <a:grpSpLocks noChangeAspect="1"/>
          </p:cNvGrpSpPr>
          <p:nvPr/>
        </p:nvGrpSpPr>
        <p:grpSpPr>
          <a:xfrm>
            <a:off x="201479" y="1146000"/>
            <a:ext cx="11794211" cy="5210350"/>
            <a:chOff x="1524000" y="2836985"/>
            <a:chExt cx="7772401" cy="3840904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018DCC7-FA3B-1C9B-59EB-1BC484EAA1E4}"/>
                </a:ext>
              </a:extLst>
            </p:cNvPr>
            <p:cNvSpPr/>
            <p:nvPr/>
          </p:nvSpPr>
          <p:spPr>
            <a:xfrm>
              <a:off x="1524000" y="2836985"/>
              <a:ext cx="7772401" cy="3840904"/>
            </a:xfrm>
            <a:prstGeom prst="rect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r>
                <a:rPr lang="en-US"/>
                <a:t>A few qualitative examples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84FA5D7-92ED-07D3-F248-A9C104EAD43F}"/>
                </a:ext>
              </a:extLst>
            </p:cNvPr>
            <p:cNvSpPr>
              <a:spLocks/>
            </p:cNvSpPr>
            <p:nvPr/>
          </p:nvSpPr>
          <p:spPr>
            <a:xfrm>
              <a:off x="1594199" y="3107675"/>
              <a:ext cx="7632000" cy="3506614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t" anchorCtr="0"/>
            <a:lstStyle/>
            <a:p>
              <a:endParaRPr lang="en-US" sz="2000">
                <a:solidFill>
                  <a:schemeClr val="tx1"/>
                </a:solidFill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302E9AD0-DAE0-C9FA-693A-FED0E2F7EF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987" y="1522845"/>
            <a:ext cx="5005970" cy="468518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ED70496-FF88-8D0B-A078-F435088E43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7942" y="1523074"/>
            <a:ext cx="5701662" cy="4685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13850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6E9B0F8-8744-698A-CD79-E93A83F4D6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961B8-A498-DA41-8388-3640B039A975}" type="datetime1">
              <a:rPr lang="en-CA" smtClean="0"/>
              <a:t>2024-03-28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9B05D7B-5135-ECE5-0F2E-288F2B0CE8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Slides created for CS886 at UWaterloo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2DFD15-47C4-7637-1168-946F0745C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24A5E-B0D2-394D-9970-9AE06BCB59C1}" type="slidenum">
              <a:rPr lang="en-US" smtClean="0"/>
              <a:t>35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BF5DA07-F205-23DB-517D-FA3DF8497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78802" y="89934"/>
            <a:ext cx="6210037" cy="1325563"/>
          </a:xfrm>
        </p:spPr>
        <p:txBody>
          <a:bodyPr/>
          <a:lstStyle/>
          <a:p>
            <a:r>
              <a:rPr lang="en-US" b="1"/>
              <a:t>Motivation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D4ADC06-35A7-AE3E-8B43-3F715E2ADB16}"/>
              </a:ext>
            </a:extLst>
          </p:cNvPr>
          <p:cNvGrpSpPr>
            <a:grpSpLocks noChangeAspect="1"/>
          </p:cNvGrpSpPr>
          <p:nvPr/>
        </p:nvGrpSpPr>
        <p:grpSpPr>
          <a:xfrm>
            <a:off x="681925" y="1673182"/>
            <a:ext cx="4379706" cy="3068665"/>
            <a:chOff x="1524000" y="2579207"/>
            <a:chExt cx="7772401" cy="4098682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AA35412-7127-3846-0192-C54C52342C9F}"/>
                </a:ext>
              </a:extLst>
            </p:cNvPr>
            <p:cNvSpPr/>
            <p:nvPr/>
          </p:nvSpPr>
          <p:spPr>
            <a:xfrm>
              <a:off x="1524000" y="2579207"/>
              <a:ext cx="7772401" cy="4098682"/>
            </a:xfrm>
            <a:prstGeom prst="rect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r>
                <a:rPr lang="en-US"/>
                <a:t>Goal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4829665-99C3-5376-4F4B-484184584FB9}"/>
                </a:ext>
              </a:extLst>
            </p:cNvPr>
            <p:cNvSpPr>
              <a:spLocks/>
            </p:cNvSpPr>
            <p:nvPr/>
          </p:nvSpPr>
          <p:spPr>
            <a:xfrm>
              <a:off x="1594199" y="3201083"/>
              <a:ext cx="7632000" cy="3413206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t" anchorCtr="0"/>
            <a:lstStyle/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000">
                  <a:solidFill>
                    <a:schemeClr val="tx1"/>
                  </a:solidFill>
                </a:rPr>
                <a:t>We want a single model to solve arbitrary tasks specified by user.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000">
                  <a:solidFill>
                    <a:schemeClr val="tx1"/>
                  </a:solidFill>
                </a:rPr>
                <a:t>Instruction tuning in LLMs seems promising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000">
                  <a:solidFill>
                    <a:schemeClr val="tx1"/>
                  </a:solidFill>
                </a:rPr>
                <a:t>It has recently been leveraged in LMMs like BLIP-2.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A76227B1-4EB0-B161-C07E-887650D9CE2F}"/>
              </a:ext>
            </a:extLst>
          </p:cNvPr>
          <p:cNvGrpSpPr/>
          <p:nvPr/>
        </p:nvGrpSpPr>
        <p:grpSpPr>
          <a:xfrm>
            <a:off x="1074620" y="4156957"/>
            <a:ext cx="3594314" cy="2100971"/>
            <a:chOff x="4559227" y="4600770"/>
            <a:chExt cx="7448306" cy="2100971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739491A-4A99-49DE-9461-2016DCCFF0EA}"/>
                </a:ext>
              </a:extLst>
            </p:cNvPr>
            <p:cNvSpPr/>
            <p:nvPr/>
          </p:nvSpPr>
          <p:spPr>
            <a:xfrm>
              <a:off x="4582375" y="4600770"/>
              <a:ext cx="7425158" cy="2100971"/>
            </a:xfrm>
            <a:prstGeom prst="rect">
              <a:avLst/>
            </a:prstGeom>
            <a:ln w="57150">
              <a:solidFill>
                <a:srgbClr val="FF2F92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t" anchorCtr="0"/>
            <a:lstStyle/>
            <a:p>
              <a:pPr lvl="1"/>
              <a:endParaRPr lang="en-US"/>
            </a:p>
            <a:p>
              <a:pPr lvl="1"/>
              <a:endParaRPr lang="en-US"/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US"/>
                <a:t>These are preliminary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US"/>
                <a:t>Generalizing to diverse vision-language tasks is still a challenge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7212B79-FC27-2F91-22A3-9CEB25358FC3}"/>
                </a:ext>
              </a:extLst>
            </p:cNvPr>
            <p:cNvSpPr/>
            <p:nvPr/>
          </p:nvSpPr>
          <p:spPr>
            <a:xfrm>
              <a:off x="4559227" y="4600770"/>
              <a:ext cx="1871844" cy="388682"/>
            </a:xfrm>
            <a:prstGeom prst="rect">
              <a:avLst/>
            </a:prstGeom>
            <a:solidFill>
              <a:srgbClr val="FF2F92"/>
            </a:solidFill>
            <a:ln>
              <a:solidFill>
                <a:srgbClr val="FF2F9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But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40B4923-0820-7119-AE6F-0708AC1FC321}"/>
              </a:ext>
            </a:extLst>
          </p:cNvPr>
          <p:cNvGrpSpPr>
            <a:grpSpLocks noChangeAspect="1"/>
          </p:cNvGrpSpPr>
          <p:nvPr/>
        </p:nvGrpSpPr>
        <p:grpSpPr>
          <a:xfrm>
            <a:off x="5375329" y="1285713"/>
            <a:ext cx="5730881" cy="4959458"/>
            <a:chOff x="1524000" y="2836985"/>
            <a:chExt cx="7772401" cy="3840904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9E03848-21CA-6EAD-62ED-7E2EEC53D531}"/>
                </a:ext>
              </a:extLst>
            </p:cNvPr>
            <p:cNvSpPr/>
            <p:nvPr/>
          </p:nvSpPr>
          <p:spPr>
            <a:xfrm>
              <a:off x="1524000" y="2836985"/>
              <a:ext cx="7772401" cy="3840904"/>
            </a:xfrm>
            <a:prstGeom prst="rect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r>
                <a:rPr lang="en-US"/>
                <a:t>Prior work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60064FB-E32D-DE55-9E10-6641F5E4EBDC}"/>
                </a:ext>
              </a:extLst>
            </p:cNvPr>
            <p:cNvSpPr>
              <a:spLocks/>
            </p:cNvSpPr>
            <p:nvPr/>
          </p:nvSpPr>
          <p:spPr>
            <a:xfrm>
              <a:off x="1594199" y="3185067"/>
              <a:ext cx="7632000" cy="3429222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t" anchorCtr="0"/>
            <a:lstStyle/>
            <a:p>
              <a:r>
                <a:rPr lang="en-US" sz="2000">
                  <a:solidFill>
                    <a:schemeClr val="tx1"/>
                  </a:solidFill>
                </a:rPr>
                <a:t>Two approaches: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000">
                  <a:solidFill>
                    <a:schemeClr val="tx1"/>
                  </a:solidFill>
                </a:rPr>
                <a:t>Multitask learning: formulate all tasks into same format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endParaRPr lang="en-US" sz="2000">
                <a:solidFill>
                  <a:schemeClr val="tx1"/>
                </a:solidFill>
              </a:endParaRPr>
            </a:p>
            <a:p>
              <a:pPr marL="342900" indent="-342900">
                <a:buFont typeface="Arial" panose="020B0604020202020204" pitchFamily="34" charset="0"/>
                <a:buChar char="•"/>
              </a:pPr>
              <a:endParaRPr lang="en-US" sz="2000">
                <a:solidFill>
                  <a:schemeClr val="tx1"/>
                </a:solidFill>
              </a:endParaRPr>
            </a:p>
            <a:p>
              <a:pPr marL="342900" indent="-342900">
                <a:buFont typeface="Arial" panose="020B0604020202020204" pitchFamily="34" charset="0"/>
                <a:buChar char="•"/>
              </a:pPr>
              <a:endParaRPr lang="en-US" sz="2000">
                <a:solidFill>
                  <a:schemeClr val="tx1"/>
                </a:solidFill>
              </a:endParaRP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000">
                  <a:solidFill>
                    <a:schemeClr val="tx1"/>
                  </a:solidFill>
                </a:rPr>
                <a:t>Extend a pre-trained LLM with a visual components, and train it with image-caption data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22F6ADA-C2E8-3872-5480-A5DFD8E9F8BA}"/>
              </a:ext>
            </a:extLst>
          </p:cNvPr>
          <p:cNvGrpSpPr/>
          <p:nvPr/>
        </p:nvGrpSpPr>
        <p:grpSpPr>
          <a:xfrm>
            <a:off x="5937895" y="2910107"/>
            <a:ext cx="4605745" cy="532799"/>
            <a:chOff x="6553200" y="4468443"/>
            <a:chExt cx="2937164" cy="532799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AD2A19F7-94F6-A78D-C3B0-4D1D51A6CD2C}"/>
                </a:ext>
              </a:extLst>
            </p:cNvPr>
            <p:cNvSpPr/>
            <p:nvPr/>
          </p:nvSpPr>
          <p:spPr>
            <a:xfrm>
              <a:off x="6553200" y="4468443"/>
              <a:ext cx="2937164" cy="532799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/>
                <a:t>Problem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6AFF4600-4D6E-3112-94F2-356839D3B676}"/>
                </a:ext>
              </a:extLst>
            </p:cNvPr>
            <p:cNvSpPr/>
            <p:nvPr/>
          </p:nvSpPr>
          <p:spPr>
            <a:xfrm>
              <a:off x="7240995" y="4538118"/>
              <a:ext cx="2207808" cy="394100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/>
                <a:t>Doesn’t generalize to unseen tasks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424CA22-7749-DCA0-D969-BF50193EC396}"/>
              </a:ext>
            </a:extLst>
          </p:cNvPr>
          <p:cNvGrpSpPr/>
          <p:nvPr/>
        </p:nvGrpSpPr>
        <p:grpSpPr>
          <a:xfrm>
            <a:off x="5937895" y="4842306"/>
            <a:ext cx="4605745" cy="704760"/>
            <a:chOff x="6553200" y="4530438"/>
            <a:chExt cx="2937164" cy="401782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DE094CBB-81CB-E15B-9393-F3D14A3C76B9}"/>
                </a:ext>
              </a:extLst>
            </p:cNvPr>
            <p:cNvSpPr/>
            <p:nvPr/>
          </p:nvSpPr>
          <p:spPr>
            <a:xfrm>
              <a:off x="6553200" y="4530438"/>
              <a:ext cx="2937164" cy="401782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/>
                <a:t>Problem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8F1E41AE-2B7A-28F5-94A4-6ED7C5E5AB00}"/>
                </a:ext>
              </a:extLst>
            </p:cNvPr>
            <p:cNvSpPr/>
            <p:nvPr/>
          </p:nvSpPr>
          <p:spPr>
            <a:xfrm>
              <a:off x="7240995" y="4564624"/>
              <a:ext cx="2207808" cy="332251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/>
                <a:t>Struggles to generalize beyond visual description tasks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6036591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D3A72F-DA95-F46E-94B3-773807C240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961B8-A498-DA41-8388-3640B039A975}" type="datetime1">
              <a:rPr lang="en-CA" smtClean="0"/>
              <a:t>2024-03-28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A2A15EE-C12C-5A01-63CD-66E951662A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Slides created for CS886 at UWaterloo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F55371-89FA-FBE7-7AA1-48D2B92631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24A5E-B0D2-394D-9970-9AE06BCB59C1}" type="slidenum">
              <a:rPr lang="en-US" smtClean="0"/>
              <a:t>36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341C217-29DC-044A-263A-B458B74F3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907" y="107858"/>
            <a:ext cx="10515600" cy="1325563"/>
          </a:xfrm>
        </p:spPr>
        <p:txBody>
          <a:bodyPr/>
          <a:lstStyle/>
          <a:p>
            <a:r>
              <a:rPr lang="en-US" b="1"/>
              <a:t>Tasks and Dataset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CB1E146-FCD7-945A-9D89-E7BB7E1E1F4C}"/>
              </a:ext>
            </a:extLst>
          </p:cNvPr>
          <p:cNvGrpSpPr>
            <a:grpSpLocks noChangeAspect="1"/>
          </p:cNvGrpSpPr>
          <p:nvPr/>
        </p:nvGrpSpPr>
        <p:grpSpPr>
          <a:xfrm>
            <a:off x="4293031" y="1690687"/>
            <a:ext cx="7532176" cy="4554483"/>
            <a:chOff x="1524000" y="2836985"/>
            <a:chExt cx="7772401" cy="3840904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0B35CD6-746A-2DBE-F990-3F06EFA24121}"/>
                </a:ext>
              </a:extLst>
            </p:cNvPr>
            <p:cNvSpPr/>
            <p:nvPr/>
          </p:nvSpPr>
          <p:spPr>
            <a:xfrm>
              <a:off x="1524000" y="2836985"/>
              <a:ext cx="7772401" cy="3840904"/>
            </a:xfrm>
            <a:prstGeom prst="rect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r>
                <a:rPr lang="en-US"/>
                <a:t>Tasks and their corresponding datasets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707DD7B-C078-CA99-8635-B49664665D0C}"/>
                </a:ext>
              </a:extLst>
            </p:cNvPr>
            <p:cNvSpPr>
              <a:spLocks/>
            </p:cNvSpPr>
            <p:nvPr/>
          </p:nvSpPr>
          <p:spPr>
            <a:xfrm>
              <a:off x="1594199" y="3185067"/>
              <a:ext cx="7632000" cy="3429222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t" anchorCtr="0"/>
            <a:lstStyle/>
            <a:p>
              <a:endParaRPr lang="en-US" sz="2000">
                <a:solidFill>
                  <a:schemeClr val="tx1"/>
                </a:solidFill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6310DEA3-6D7E-440F-6675-BB9C295D7B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1092" y="2216587"/>
            <a:ext cx="7209426" cy="389176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47EC9C2-777B-B0D4-EA51-1EB11E2BD1DC}"/>
              </a:ext>
            </a:extLst>
          </p:cNvPr>
          <p:cNvGrpSpPr>
            <a:grpSpLocks noChangeAspect="1"/>
          </p:cNvGrpSpPr>
          <p:nvPr/>
        </p:nvGrpSpPr>
        <p:grpSpPr>
          <a:xfrm>
            <a:off x="232475" y="2216587"/>
            <a:ext cx="3943900" cy="3625232"/>
            <a:chOff x="1524000" y="2579207"/>
            <a:chExt cx="7772400" cy="4098682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D0A59CD-D008-C3E9-3EF5-4BA1D45A794F}"/>
                </a:ext>
              </a:extLst>
            </p:cNvPr>
            <p:cNvSpPr/>
            <p:nvPr/>
          </p:nvSpPr>
          <p:spPr>
            <a:xfrm>
              <a:off x="1524000" y="2579207"/>
              <a:ext cx="7772400" cy="4098682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r>
                <a:rPr lang="en-US"/>
                <a:t>Dataset structure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61D2F66-33EA-40DE-E7AB-8022B7A6EDFB}"/>
                </a:ext>
              </a:extLst>
            </p:cNvPr>
            <p:cNvSpPr>
              <a:spLocks/>
            </p:cNvSpPr>
            <p:nvPr/>
          </p:nvSpPr>
          <p:spPr>
            <a:xfrm>
              <a:off x="1594200" y="3045860"/>
              <a:ext cx="7632000" cy="3568429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t" anchorCtr="0"/>
            <a:lstStyle/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000">
                  <a:solidFill>
                    <a:schemeClr val="tx1"/>
                  </a:solidFill>
                </a:rPr>
                <a:t>11 vision-language categories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000">
                  <a:solidFill>
                    <a:schemeClr val="tx1"/>
                  </a:solidFill>
                </a:rPr>
                <a:t>26 publicly available datasets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000">
                  <a:solidFill>
                    <a:schemeClr val="tx1"/>
                  </a:solidFill>
                </a:rPr>
                <a:t>Transformed to instruction tuning format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000">
                  <a:solidFill>
                    <a:schemeClr val="tx1"/>
                  </a:solidFill>
                </a:rPr>
                <a:t>10 to 15 instruction templates for every task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000">
                  <a:solidFill>
                    <a:schemeClr val="tx1"/>
                  </a:solidFill>
                </a:rPr>
                <a:t>13 </a:t>
              </a:r>
              <a:r>
                <a:rPr lang="en-US" sz="2000">
                  <a:solidFill>
                    <a:srgbClr val="FFD579"/>
                  </a:solidFill>
                  <a:highlight>
                    <a:srgbClr val="000000"/>
                  </a:highlight>
                </a:rPr>
                <a:t>held-in</a:t>
              </a:r>
              <a:r>
                <a:rPr lang="en-US" sz="2000">
                  <a:solidFill>
                    <a:schemeClr val="tx1"/>
                  </a:solidFill>
                </a:rPr>
                <a:t> and 13 </a:t>
              </a:r>
              <a:r>
                <a:rPr lang="en-US" sz="2000">
                  <a:solidFill>
                    <a:schemeClr val="bg1"/>
                  </a:solidFill>
                  <a:highlight>
                    <a:srgbClr val="000000"/>
                  </a:highlight>
                </a:rPr>
                <a:t>held-out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000">
                  <a:solidFill>
                    <a:schemeClr val="tx1"/>
                  </a:solidFill>
                </a:rPr>
                <a:t>Withhold 4 task categories only for test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5886713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49AE291-B19D-09EB-F92C-6D74333C61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961B8-A498-DA41-8388-3640B039A975}" type="datetime1">
              <a:rPr lang="en-CA" smtClean="0"/>
              <a:t>2024-03-28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9A9B87-370D-C0AB-E775-7A1D6FEC3B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Slides created for CS886 at UWaterloo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877978-86AD-44BF-3609-1A81EE14BF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24A5E-B0D2-394D-9970-9AE06BCB59C1}" type="slidenum">
              <a:rPr lang="en-US" smtClean="0"/>
              <a:t>37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89EA307-111B-7C76-9ED2-2D0C45CF0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65" y="-167184"/>
            <a:ext cx="9946735" cy="1325563"/>
          </a:xfrm>
        </p:spPr>
        <p:txBody>
          <a:bodyPr/>
          <a:lstStyle/>
          <a:p>
            <a:r>
              <a:rPr lang="en-US" b="1"/>
              <a:t>Instruct-aware Visual Feature Extraction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6A531BD-7DEC-8F74-FB0F-AB51F77AA286}"/>
              </a:ext>
            </a:extLst>
          </p:cNvPr>
          <p:cNvGrpSpPr>
            <a:grpSpLocks noChangeAspect="1"/>
          </p:cNvGrpSpPr>
          <p:nvPr/>
        </p:nvGrpSpPr>
        <p:grpSpPr>
          <a:xfrm>
            <a:off x="4602991" y="1008762"/>
            <a:ext cx="7532176" cy="4554483"/>
            <a:chOff x="1524000" y="2836985"/>
            <a:chExt cx="7772401" cy="3840904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17C60EB-33F7-A98A-C03C-5242EDFAAEE0}"/>
                </a:ext>
              </a:extLst>
            </p:cNvPr>
            <p:cNvSpPr/>
            <p:nvPr/>
          </p:nvSpPr>
          <p:spPr>
            <a:xfrm>
              <a:off x="1524000" y="2836985"/>
              <a:ext cx="7772401" cy="3840904"/>
            </a:xfrm>
            <a:prstGeom prst="rect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r>
                <a:rPr lang="en-US"/>
                <a:t>Model Architecture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8DF275B-52BA-22F3-AE9A-3A9207D28851}"/>
                </a:ext>
              </a:extLst>
            </p:cNvPr>
            <p:cNvSpPr>
              <a:spLocks/>
            </p:cNvSpPr>
            <p:nvPr/>
          </p:nvSpPr>
          <p:spPr>
            <a:xfrm>
              <a:off x="1594199" y="3185067"/>
              <a:ext cx="7632000" cy="3429222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t" anchorCtr="0"/>
            <a:lstStyle/>
            <a:p>
              <a:endParaRPr lang="en-US" sz="2000">
                <a:solidFill>
                  <a:schemeClr val="tx1"/>
                </a:solidFill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D86D87DE-64BD-5E39-640C-50EBA90C23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9967" y="1679792"/>
            <a:ext cx="7195086" cy="3481144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B6559B18-A84F-D139-2B7C-592EB8FDD561}"/>
              </a:ext>
            </a:extLst>
          </p:cNvPr>
          <p:cNvGrpSpPr>
            <a:grpSpLocks noChangeAspect="1"/>
          </p:cNvGrpSpPr>
          <p:nvPr/>
        </p:nvGrpSpPr>
        <p:grpSpPr>
          <a:xfrm>
            <a:off x="56834" y="1938013"/>
            <a:ext cx="4478124" cy="3625232"/>
            <a:chOff x="1524000" y="2579207"/>
            <a:chExt cx="7772400" cy="4098682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BE5808B-FB42-3DE2-CF11-7E76521418FF}"/>
                </a:ext>
              </a:extLst>
            </p:cNvPr>
            <p:cNvSpPr/>
            <p:nvPr/>
          </p:nvSpPr>
          <p:spPr>
            <a:xfrm>
              <a:off x="1524000" y="2579207"/>
              <a:ext cx="7772400" cy="4098682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r>
                <a:rPr lang="en-US"/>
                <a:t>Training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35DD3F4-70F2-AFDF-BA81-0ED9B8DC9801}"/>
                </a:ext>
              </a:extLst>
            </p:cNvPr>
            <p:cNvSpPr>
              <a:spLocks/>
            </p:cNvSpPr>
            <p:nvPr/>
          </p:nvSpPr>
          <p:spPr>
            <a:xfrm>
              <a:off x="1594200" y="3045860"/>
              <a:ext cx="7632000" cy="3568429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t" anchorCtr="0"/>
            <a:lstStyle/>
            <a:p>
              <a:r>
                <a:rPr lang="en-US" sz="2000">
                  <a:solidFill>
                    <a:schemeClr val="tx1"/>
                  </a:solidFill>
                </a:rPr>
                <a:t>Two pretraining stages for Q-former: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000">
                  <a:solidFill>
                    <a:schemeClr val="tx1"/>
                  </a:solidFill>
                </a:rPr>
                <a:t>1- Pretrain Q-former with frozen image encoder for vision-language representation learning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000">
                  <a:solidFill>
                    <a:schemeClr val="tx1"/>
                  </a:solidFill>
                </a:rPr>
                <a:t>2- Adapt the output of Q-former as soft visual prompts for text generation with a frozen LLM</a:t>
              </a:r>
            </a:p>
            <a:p>
              <a:r>
                <a:rPr lang="en-US" sz="2000">
                  <a:solidFill>
                    <a:schemeClr val="tx1"/>
                  </a:solidFill>
                </a:rPr>
                <a:t>Then finetune Q-former with instruction tuning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A3F9EE7-F31A-E3FB-8973-5807674547E7}"/>
              </a:ext>
            </a:extLst>
          </p:cNvPr>
          <p:cNvGrpSpPr/>
          <p:nvPr/>
        </p:nvGrpSpPr>
        <p:grpSpPr>
          <a:xfrm>
            <a:off x="360752" y="5290515"/>
            <a:ext cx="9371238" cy="1033574"/>
            <a:chOff x="4559227" y="4600768"/>
            <a:chExt cx="7448306" cy="2100973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D346DD4-0549-F9A9-E1CF-1B767E2924C9}"/>
                </a:ext>
              </a:extLst>
            </p:cNvPr>
            <p:cNvSpPr/>
            <p:nvPr/>
          </p:nvSpPr>
          <p:spPr>
            <a:xfrm>
              <a:off x="4582375" y="4600770"/>
              <a:ext cx="7425158" cy="2100971"/>
            </a:xfrm>
            <a:prstGeom prst="rect">
              <a:avLst/>
            </a:prstGeom>
            <a:ln w="57150">
              <a:solidFill>
                <a:srgbClr val="FF2F92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t" anchorCtr="0"/>
            <a:lstStyle/>
            <a:p>
              <a:pPr lvl="1"/>
              <a:endParaRPr lang="en-US"/>
            </a:p>
            <a:p>
              <a:pPr lvl="1"/>
              <a:endParaRPr lang="en-US"/>
            </a:p>
            <a:p>
              <a:pPr lvl="1"/>
              <a:r>
                <a:rPr lang="en-US"/>
                <a:t>The instruction tokens interact with query embeddings through self-attention in Q-former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2194A5C-F17E-8F5E-DED1-3BE7BA9D0577}"/>
                </a:ext>
              </a:extLst>
            </p:cNvPr>
            <p:cNvSpPr/>
            <p:nvPr/>
          </p:nvSpPr>
          <p:spPr>
            <a:xfrm>
              <a:off x="4559227" y="4600768"/>
              <a:ext cx="3371005" cy="925279"/>
            </a:xfrm>
            <a:prstGeom prst="rect">
              <a:avLst/>
            </a:prstGeom>
            <a:solidFill>
              <a:srgbClr val="FF2F92"/>
            </a:solidFill>
            <a:ln>
              <a:solidFill>
                <a:srgbClr val="FF2F9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Instruction-aware visual feature extraction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8977352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43E73B4-C70C-8FEB-7694-9A46BF21EB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961B8-A498-DA41-8388-3640B039A975}" type="datetime1">
              <a:rPr lang="en-CA" smtClean="0"/>
              <a:t>2024-03-28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EF0BBB5-D701-0E25-A0D9-1ECC537D20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Slides created for CS886 at UWaterloo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1B308F-A5A1-4C92-202B-095D8AB630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24A5E-B0D2-394D-9970-9AE06BCB59C1}" type="slidenum">
              <a:rPr lang="en-US" smtClean="0"/>
              <a:t>38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7E70C57-5325-BCBC-181A-FE8D58713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b="1"/>
              <a:t>Implementation details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4503AAF-8976-EDA0-A01C-B67D57ABFC01}"/>
              </a:ext>
            </a:extLst>
          </p:cNvPr>
          <p:cNvGrpSpPr>
            <a:grpSpLocks noChangeAspect="1"/>
          </p:cNvGrpSpPr>
          <p:nvPr/>
        </p:nvGrpSpPr>
        <p:grpSpPr>
          <a:xfrm>
            <a:off x="114313" y="2107134"/>
            <a:ext cx="3977805" cy="3596242"/>
            <a:chOff x="1524000" y="2579207"/>
            <a:chExt cx="7772401" cy="4098682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C2EB57A-DDBE-37AC-B6F8-869F53988D94}"/>
                </a:ext>
              </a:extLst>
            </p:cNvPr>
            <p:cNvSpPr/>
            <p:nvPr/>
          </p:nvSpPr>
          <p:spPr>
            <a:xfrm>
              <a:off x="1524000" y="2579207"/>
              <a:ext cx="7772401" cy="4098682"/>
            </a:xfrm>
            <a:prstGeom prst="rect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r>
                <a:rPr lang="en-US"/>
                <a:t>Balancing Training Dataset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28544B10-CD01-71F7-E2C8-7180A96A8B7B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594199" y="3201083"/>
                  <a:ext cx="7632000" cy="3413206"/>
                </a:xfrm>
                <a:prstGeom prst="rect">
                  <a:avLst/>
                </a:prstGeom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t" anchorCtr="0"/>
                <a:lstStyle/>
                <a:p>
                  <a:pPr marL="342900" indent="-342900">
                    <a:buFont typeface="Arial" panose="020B0604020202020204" pitchFamily="34" charset="0"/>
                    <a:buChar char="•"/>
                  </a:pPr>
                  <a:r>
                    <a:rPr lang="en-US" sz="2000">
                      <a:solidFill>
                        <a:schemeClr val="tx1"/>
                      </a:solidFill>
                    </a:rPr>
                    <a:t>To avoid overfitting on small datasets and underfitting larger ones a sampling balancing is used</a:t>
                  </a:r>
                </a:p>
                <a:p>
                  <a:pPr marL="342900" indent="-342900">
                    <a:buFont typeface="Arial" panose="020B0604020202020204" pitchFamily="34" charset="0"/>
                    <a:buChar char="•"/>
                  </a:pPr>
                  <a:r>
                    <a:rPr lang="en-US" sz="2000">
                      <a:solidFill>
                        <a:schemeClr val="tx1"/>
                      </a:solidFill>
                    </a:rPr>
                    <a:t>Given </a:t>
                  </a:r>
                  <a14:m>
                    <m:oMath xmlns:m="http://schemas.openxmlformats.org/officeDocument/2006/math">
                      <m:r>
                        <a:rPr lang="en-CA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𝐷</m:t>
                      </m:r>
                    </m:oMath>
                  </a14:m>
                  <a:r>
                    <a:rPr lang="en-US" sz="2000">
                      <a:solidFill>
                        <a:schemeClr val="tx1"/>
                      </a:solidFill>
                    </a:rPr>
                    <a:t> datasets </a:t>
                  </a:r>
                  <a14:m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en-US" sz="2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CA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CA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CA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  </m:t>
                          </m:r>
                          <m:sSub>
                            <m:sSubPr>
                              <m:ctrlPr>
                                <a:rPr lang="en-CA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CA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CA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CA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 …, </m:t>
                          </m:r>
                          <m:sSub>
                            <m:sSubPr>
                              <m:ctrlPr>
                                <a:rPr lang="en-CA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CA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CA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sub>
                          </m:sSub>
                        </m:e>
                      </m:d>
                    </m:oMath>
                  </a14:m>
                  <a:r>
                    <a:rPr lang="en-CA" sz="2000" b="0">
                      <a:solidFill>
                        <a:schemeClr val="tx1"/>
                      </a:solidFill>
                    </a:rPr>
                    <a:t> , the probability of sampling is:</a:t>
                  </a: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CA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CA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CA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</m:sub>
                        </m:sSub>
                        <m:r>
                          <a:rPr lang="en-CA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CA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ad>
                              <m:radPr>
                                <m:degHide m:val="on"/>
                                <m:ctrlPr>
                                  <a:rPr lang="en-CA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sSub>
                                  <m:sSubPr>
                                    <m:ctrlPr>
                                      <a:rPr lang="en-CA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CA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𝑆</m:t>
                                    </m:r>
                                  </m:e>
                                  <m:sub>
                                    <m:r>
                                      <a:rPr lang="en-CA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𝑑</m:t>
                                    </m:r>
                                  </m:sub>
                                </m:sSub>
                              </m:e>
                            </m:rad>
                          </m:num>
                          <m:den>
                            <m:nary>
                              <m:naryPr>
                                <m:chr m:val="∑"/>
                                <m:limLoc m:val="subSup"/>
                                <m:ctrlPr>
                                  <a:rPr lang="en-CA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naryPr>
                              <m:sub>
                                <m:r>
                                  <m:rPr>
                                    <m:brk m:alnAt="25"/>
                                  </m:rPr>
                                  <a:rPr lang="en-CA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en-CA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n-CA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  <m:sup>
                                <m:r>
                                  <a:rPr lang="en-CA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𝐷</m:t>
                                </m:r>
                              </m:sup>
                              <m:e>
                                <m:rad>
                                  <m:radPr>
                                    <m:degHide m:val="on"/>
                                    <m:ctrlPr>
                                      <a:rPr lang="en-CA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radPr>
                                  <m:deg/>
                                  <m:e>
                                    <m:sSub>
                                      <m:sSubPr>
                                        <m:ctrlPr>
                                          <a:rPr lang="en-CA" sz="20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CA" sz="20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𝑆</m:t>
                                        </m:r>
                                      </m:e>
                                      <m:sub>
                                        <m:r>
                                          <a:rPr lang="en-CA" sz="20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</m:e>
                                </m:rad>
                              </m:e>
                            </m:nary>
                          </m:den>
                        </m:f>
                      </m:oMath>
                    </m:oMathPara>
                  </a14:m>
                  <a:endParaRPr lang="en-CA" sz="2000" b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28544B10-CD01-71F7-E2C8-7180A96A8B7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94199" y="3201083"/>
                  <a:ext cx="7632000" cy="3413206"/>
                </a:xfrm>
                <a:prstGeom prst="rect">
                  <a:avLst/>
                </a:prstGeom>
                <a:blipFill>
                  <a:blip r:embed="rId2"/>
                  <a:stretch>
                    <a:fillRect l="-1246" t="-81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15F53D32-AEBD-F977-E448-2D966A7FB9AC}"/>
              </a:ext>
            </a:extLst>
          </p:cNvPr>
          <p:cNvGrpSpPr>
            <a:grpSpLocks noChangeAspect="1"/>
          </p:cNvGrpSpPr>
          <p:nvPr/>
        </p:nvGrpSpPr>
        <p:grpSpPr>
          <a:xfrm>
            <a:off x="4181708" y="2107134"/>
            <a:ext cx="3876718" cy="3596242"/>
            <a:chOff x="1524000" y="2579207"/>
            <a:chExt cx="7772401" cy="4098682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83F296D-8FBD-4E22-0BB7-9E69FB03F756}"/>
                </a:ext>
              </a:extLst>
            </p:cNvPr>
            <p:cNvSpPr/>
            <p:nvPr/>
          </p:nvSpPr>
          <p:spPr>
            <a:xfrm>
              <a:off x="1524000" y="2579207"/>
              <a:ext cx="7772401" cy="4098682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r>
                <a:rPr lang="en-US"/>
                <a:t>Inference Methods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A46FFBC-CAE1-8A3E-9F76-E1E963714C97}"/>
                </a:ext>
              </a:extLst>
            </p:cNvPr>
            <p:cNvSpPr>
              <a:spLocks/>
            </p:cNvSpPr>
            <p:nvPr/>
          </p:nvSpPr>
          <p:spPr>
            <a:xfrm>
              <a:off x="1594199" y="3201083"/>
              <a:ext cx="7632000" cy="3413206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t" anchorCtr="0"/>
            <a:lstStyle/>
            <a:p>
              <a:r>
                <a:rPr lang="en-US" sz="2000">
                  <a:solidFill>
                    <a:schemeClr val="tx1"/>
                  </a:solidFill>
                </a:rPr>
                <a:t>Two generation approaches: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CA" sz="2000" b="0">
                  <a:solidFill>
                    <a:schemeClr val="tx1"/>
                  </a:solidFill>
                </a:rPr>
                <a:t>For majority of datasets (e.g. image captioning ) model is directly prompted to generate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CA" sz="2000" b="0">
                  <a:solidFill>
                    <a:schemeClr val="tx1"/>
                  </a:solidFill>
                </a:rPr>
                <a:t>For classification and multi-choice VQA a vocabulary ranking is used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162723F-7F22-7D5D-8E44-4EDB4310062D}"/>
              </a:ext>
            </a:extLst>
          </p:cNvPr>
          <p:cNvGrpSpPr>
            <a:grpSpLocks noChangeAspect="1"/>
          </p:cNvGrpSpPr>
          <p:nvPr/>
        </p:nvGrpSpPr>
        <p:grpSpPr>
          <a:xfrm>
            <a:off x="8155637" y="2107134"/>
            <a:ext cx="3876719" cy="3596242"/>
            <a:chOff x="1524000" y="2579207"/>
            <a:chExt cx="7772401" cy="4098682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A41FA75-CA8E-163D-079A-C2BA9CACA005}"/>
                </a:ext>
              </a:extLst>
            </p:cNvPr>
            <p:cNvSpPr/>
            <p:nvPr/>
          </p:nvSpPr>
          <p:spPr>
            <a:xfrm>
              <a:off x="1524000" y="2579207"/>
              <a:ext cx="7772401" cy="4098682"/>
            </a:xfrm>
            <a:prstGeom prst="rect">
              <a:avLst/>
            </a:prstGeom>
            <a:solidFill>
              <a:schemeClr val="accent2"/>
            </a:solidFill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r>
                <a:rPr lang="en-US"/>
                <a:t>Architecture Details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CAEE496-E0B7-D0E8-6FD2-7E666F8B6DE4}"/>
                </a:ext>
              </a:extLst>
            </p:cNvPr>
            <p:cNvSpPr>
              <a:spLocks/>
            </p:cNvSpPr>
            <p:nvPr/>
          </p:nvSpPr>
          <p:spPr>
            <a:xfrm>
              <a:off x="1594199" y="3201083"/>
              <a:ext cx="7632000" cy="3413206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t" anchorCtr="0"/>
            <a:lstStyle/>
            <a:p>
              <a:r>
                <a:rPr lang="en-CA" sz="2000" b="0">
                  <a:solidFill>
                    <a:schemeClr val="tx1"/>
                  </a:solidFill>
                </a:rPr>
                <a:t>Image encoder is </a:t>
              </a:r>
              <a:r>
                <a:rPr lang="en-CA" sz="2000" b="0" err="1">
                  <a:solidFill>
                    <a:schemeClr val="tx1"/>
                  </a:solidFill>
                </a:rPr>
                <a:t>ViT</a:t>
              </a:r>
              <a:r>
                <a:rPr lang="en-CA" sz="2000" b="0">
                  <a:solidFill>
                    <a:schemeClr val="tx1"/>
                  </a:solidFill>
                </a:rPr>
                <a:t>-g/14</a:t>
              </a:r>
            </a:p>
            <a:p>
              <a:r>
                <a:rPr lang="en-CA" sz="2000">
                  <a:solidFill>
                    <a:schemeClr val="tx1"/>
                  </a:solidFill>
                </a:rPr>
                <a:t>LLM is eighter:</a:t>
              </a:r>
              <a:endParaRPr lang="en-CA" sz="2000" b="0">
                <a:solidFill>
                  <a:schemeClr val="tx1"/>
                </a:solidFill>
              </a:endParaRP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CA" sz="2000">
                  <a:solidFill>
                    <a:schemeClr val="tx1"/>
                  </a:solidFill>
                </a:rPr>
                <a:t>FlanT5 an encoder-decoder transformer instruction-tuned from T5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CA" sz="2000">
                  <a:solidFill>
                    <a:schemeClr val="tx1"/>
                  </a:solidFill>
                </a:rPr>
                <a:t>Vicuna a decoder-only transformer instruction-tuned from </a:t>
              </a:r>
              <a:r>
                <a:rPr lang="en-CA" sz="2000" err="1">
                  <a:solidFill>
                    <a:schemeClr val="tx1"/>
                  </a:solidFill>
                </a:rPr>
                <a:t>LLaMa</a:t>
              </a:r>
              <a:endParaRPr lang="en-CA" sz="200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1794667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1F9E930-7ACC-E60B-7D51-2F90BD3AC3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961B8-A498-DA41-8388-3640B039A975}" type="datetime1">
              <a:rPr lang="en-CA" smtClean="0"/>
              <a:t>2024-03-28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409D27-9032-8112-A07F-F3E8789850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Slides created for CS886 at UWaterloo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729851-E296-737F-1A04-F642A5272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24A5E-B0D2-394D-9970-9AE06BCB59C1}" type="slidenum">
              <a:rPr lang="en-US" smtClean="0"/>
              <a:t>39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49865B9-99C3-B9C3-DECD-50CE78450E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90" y="-88996"/>
            <a:ext cx="10515600" cy="1325563"/>
          </a:xfrm>
        </p:spPr>
        <p:txBody>
          <a:bodyPr/>
          <a:lstStyle/>
          <a:p>
            <a:r>
              <a:rPr lang="en-US" b="1"/>
              <a:t>Evaluation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79CCFA9-8036-12F6-445F-B5F6A92BBB2F}"/>
              </a:ext>
            </a:extLst>
          </p:cNvPr>
          <p:cNvGrpSpPr>
            <a:grpSpLocks noChangeAspect="1"/>
          </p:cNvGrpSpPr>
          <p:nvPr/>
        </p:nvGrpSpPr>
        <p:grpSpPr>
          <a:xfrm>
            <a:off x="108490" y="1101752"/>
            <a:ext cx="11964690" cy="5254598"/>
            <a:chOff x="1524000" y="2836985"/>
            <a:chExt cx="7772401" cy="3840904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3D2600B-06E4-5B7C-7C71-114642D2281A}"/>
                </a:ext>
              </a:extLst>
            </p:cNvPr>
            <p:cNvSpPr/>
            <p:nvPr/>
          </p:nvSpPr>
          <p:spPr>
            <a:xfrm>
              <a:off x="1524000" y="2836985"/>
              <a:ext cx="7772401" cy="3840904"/>
            </a:xfrm>
            <a:prstGeom prst="rect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r>
                <a:rPr lang="en-US"/>
                <a:t>Zero-shot Results on 13 Held-out Datasets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B3B779D-072E-D1B7-A804-54D41AA05DB5}"/>
                </a:ext>
              </a:extLst>
            </p:cNvPr>
            <p:cNvSpPr>
              <a:spLocks/>
            </p:cNvSpPr>
            <p:nvPr/>
          </p:nvSpPr>
          <p:spPr>
            <a:xfrm>
              <a:off x="1594199" y="3185067"/>
              <a:ext cx="7632000" cy="3429222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t" anchorCtr="0"/>
            <a:lstStyle/>
            <a:p>
              <a:endParaRPr lang="en-US" sz="2000">
                <a:solidFill>
                  <a:schemeClr val="tx1"/>
                </a:solidFill>
              </a:endParaRPr>
            </a:p>
          </p:txBody>
        </p:sp>
      </p:grpSp>
      <p:pic>
        <p:nvPicPr>
          <p:cNvPr id="10" name="Content Placeholder 3">
            <a:extLst>
              <a:ext uri="{FF2B5EF4-FFF2-40B4-BE49-F238E27FC236}">
                <a16:creationId xmlns:a16="http://schemas.microsoft.com/office/drawing/2014/main" id="{795CBEA2-7E31-2B82-AE30-AF0C4508CA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126" y="1739968"/>
            <a:ext cx="11295748" cy="4529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782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C97B78-3198-FE4A-7020-2796A4E972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F351B-3C41-6C46-A5F1-3CA0D762442A}" type="datetime1">
              <a:rPr lang="en-CA" smtClean="0"/>
              <a:t>2024-03-28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30EADC-02D5-0557-9982-5D5B7AD02B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Slides created for CS886 at UWaterloo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F50771-4CE8-2006-CA85-89944B37B6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24A5E-B0D2-394D-9970-9AE06BCB59C1}" type="slidenum">
              <a:rPr lang="en-US" smtClean="0"/>
              <a:t>4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5DC9EA3-9A6C-6358-1513-4AA11B2611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5306" y="1656129"/>
            <a:ext cx="8300644" cy="469722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E8F0E36-5BAA-1806-846F-D2876B6A6221}"/>
              </a:ext>
            </a:extLst>
          </p:cNvPr>
          <p:cNvSpPr/>
          <p:nvPr/>
        </p:nvSpPr>
        <p:spPr>
          <a:xfrm>
            <a:off x="1621707" y="144320"/>
            <a:ext cx="8511471" cy="1213426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/>
              <a:t>What is Flamingo?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D534541-28F5-B554-6582-B3B83D9FA666}"/>
              </a:ext>
            </a:extLst>
          </p:cNvPr>
          <p:cNvSpPr>
            <a:spLocks/>
          </p:cNvSpPr>
          <p:nvPr/>
        </p:nvSpPr>
        <p:spPr>
          <a:xfrm>
            <a:off x="1697101" y="525848"/>
            <a:ext cx="8347219" cy="70720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 anchorCtr="0"/>
          <a:lstStyle/>
          <a:p>
            <a:r>
              <a:rPr lang="en-US"/>
              <a:t>Flamingo is a visual language model (VLM ) capable of multimodal tasks like captioning, visual dialogue, classification, and visual question answering (VQA)</a:t>
            </a:r>
          </a:p>
        </p:txBody>
      </p:sp>
    </p:spTree>
    <p:extLst>
      <p:ext uri="{BB962C8B-B14F-4D97-AF65-F5344CB8AC3E}">
        <p14:creationId xmlns:p14="http://schemas.microsoft.com/office/powerpoint/2010/main" val="174097627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9E11AF9-EA70-8F58-C4E9-5F29E72B72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961B8-A498-DA41-8388-3640B039A975}" type="datetime1">
              <a:rPr lang="en-CA" smtClean="0"/>
              <a:t>2024-03-28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8124056-C7A0-EB63-6174-5EBACEDE53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Slides created for CS886 at UWaterloo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B23A19-5ED1-A807-71D4-AF0E930C03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24A5E-B0D2-394D-9970-9AE06BCB59C1}" type="slidenum">
              <a:rPr lang="en-US" smtClean="0"/>
              <a:t>40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71C85A5-8AA3-5DC3-E634-772251F3C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b="1"/>
              <a:t>Overview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C36394C-2237-5282-BDD3-718E68E1BACF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  <a:ln w="57150">
            <a:solidFill>
              <a:schemeClr val="tx1"/>
            </a:solidFill>
          </a:ln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Flamingo</a:t>
            </a:r>
          </a:p>
          <a:p>
            <a:r>
              <a:rPr lang="en-US"/>
              <a:t>Visual Instruction Tuning (</a:t>
            </a:r>
            <a:r>
              <a:rPr lang="en-US" err="1"/>
              <a:t>LLaVA</a:t>
            </a:r>
            <a:r>
              <a:rPr lang="en-US"/>
              <a:t>)</a:t>
            </a:r>
            <a:endParaRPr lang="en-US">
              <a:cs typeface="Calibri"/>
            </a:endParaRPr>
          </a:p>
          <a:p>
            <a:r>
              <a:rPr lang="en-US" err="1"/>
              <a:t>InstructBLIP</a:t>
            </a:r>
            <a:endParaRPr lang="en-US" err="1">
              <a:cs typeface="Calibri"/>
            </a:endParaRPr>
          </a:p>
          <a:p>
            <a:r>
              <a:rPr lang="en-US" err="1">
                <a:solidFill>
                  <a:srgbClr val="FF0000"/>
                </a:solidFill>
              </a:rPr>
              <a:t>PaLI</a:t>
            </a:r>
          </a:p>
          <a:p>
            <a:r>
              <a:rPr lang="en-US">
                <a:latin typeface="Calibri"/>
                <a:cs typeface="Arial"/>
              </a:rPr>
              <a:t>PALI-3</a:t>
            </a:r>
          </a:p>
          <a:p>
            <a:r>
              <a:rPr lang="en-US">
                <a:latin typeface="Calibri"/>
                <a:cs typeface="Arial"/>
              </a:rPr>
              <a:t>Emu2</a:t>
            </a:r>
          </a:p>
          <a:p>
            <a:r>
              <a:rPr lang="en-US" err="1">
                <a:latin typeface="Calibri"/>
                <a:cs typeface="Arial"/>
              </a:rPr>
              <a:t>InternVL</a:t>
            </a:r>
            <a:endParaRPr lang="en-US">
              <a:latin typeface="Calibri"/>
              <a:cs typeface="Arial"/>
            </a:endParaRPr>
          </a:p>
          <a:p>
            <a:r>
              <a:rPr lang="en-US">
                <a:latin typeface="Calibri"/>
                <a:cs typeface="Arial"/>
              </a:rPr>
              <a:t>Gemini</a:t>
            </a:r>
          </a:p>
          <a:p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162286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D8426E-C54A-58F4-F236-73C3F0594F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961B8-A498-DA41-8388-3640B039A975}" type="datetime1">
              <a:rPr lang="en-CA" smtClean="0"/>
              <a:t>2024-03-28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CA32952-8321-9C17-4490-63BE254D2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Slides created for CS886 at UWaterloo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69965A-3A22-A5E0-60FA-0895912A4F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24A5E-B0D2-394D-9970-9AE06BCB59C1}" type="slidenum">
              <a:rPr lang="en-US" smtClean="0"/>
              <a:t>41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07423CA-4396-DAF3-7EC5-93B5D66FAD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58963"/>
            <a:ext cx="10515600" cy="1325563"/>
          </a:xfrm>
        </p:spPr>
        <p:txBody>
          <a:bodyPr/>
          <a:lstStyle/>
          <a:p>
            <a:r>
              <a:rPr lang="en-US" b="1"/>
              <a:t>What can it do?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08B4F23-2767-BA85-9263-24D34B413FD3}"/>
              </a:ext>
            </a:extLst>
          </p:cNvPr>
          <p:cNvGrpSpPr>
            <a:grpSpLocks noChangeAspect="1"/>
          </p:cNvGrpSpPr>
          <p:nvPr/>
        </p:nvGrpSpPr>
        <p:grpSpPr>
          <a:xfrm>
            <a:off x="201479" y="1059366"/>
            <a:ext cx="11794211" cy="5296984"/>
            <a:chOff x="1524000" y="2836985"/>
            <a:chExt cx="7772401" cy="3840904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2B808B8-4ADF-7E64-86A6-85263D79C47A}"/>
                </a:ext>
              </a:extLst>
            </p:cNvPr>
            <p:cNvSpPr/>
            <p:nvPr/>
          </p:nvSpPr>
          <p:spPr>
            <a:xfrm>
              <a:off x="1524000" y="2836985"/>
              <a:ext cx="7772401" cy="3840904"/>
            </a:xfrm>
            <a:prstGeom prst="rect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r>
                <a:rPr lang="en-US"/>
                <a:t>A few qualitative examples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BA0EBFF-9C51-D7C9-BAEC-3DDA35FFB9FF}"/>
                </a:ext>
              </a:extLst>
            </p:cNvPr>
            <p:cNvSpPr>
              <a:spLocks/>
            </p:cNvSpPr>
            <p:nvPr/>
          </p:nvSpPr>
          <p:spPr>
            <a:xfrm>
              <a:off x="1594199" y="3107675"/>
              <a:ext cx="7632000" cy="3506614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t" anchorCtr="0"/>
            <a:lstStyle/>
            <a:p>
              <a:endParaRPr lang="en-US" sz="2000">
                <a:solidFill>
                  <a:schemeClr val="tx1"/>
                </a:solidFill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1FCDB519-500C-E3FC-F7ED-B2984E20DD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055" y="1549015"/>
            <a:ext cx="10135890" cy="4679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97058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727CA97-5CC1-C873-FF1F-23A2817FBC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961B8-A498-DA41-8388-3640B039A975}" type="datetime1">
              <a:rPr lang="en-CA" smtClean="0"/>
              <a:t>2024-03-28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9233022-0F0B-7733-7581-9372BF2D69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Slides created for CS886 at UWaterloo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A322CE-2BC5-9810-6C91-CF3921D88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24A5E-B0D2-394D-9970-9AE06BCB59C1}" type="slidenum">
              <a:rPr lang="en-US" smtClean="0"/>
              <a:t>42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40915A5-788C-AAA5-8177-21D52F8B3A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639" y="-2467"/>
            <a:ext cx="10515600" cy="1325563"/>
          </a:xfrm>
        </p:spPr>
        <p:txBody>
          <a:bodyPr/>
          <a:lstStyle/>
          <a:p>
            <a:r>
              <a:rPr lang="en-US" b="1"/>
              <a:t>Motivation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117E99B-8E7C-2119-4AF5-1C8C97F3F699}"/>
              </a:ext>
            </a:extLst>
          </p:cNvPr>
          <p:cNvGrpSpPr>
            <a:grpSpLocks noChangeAspect="1"/>
          </p:cNvGrpSpPr>
          <p:nvPr/>
        </p:nvGrpSpPr>
        <p:grpSpPr>
          <a:xfrm>
            <a:off x="734976" y="1374522"/>
            <a:ext cx="4463513" cy="2852322"/>
            <a:chOff x="1524000" y="2579207"/>
            <a:chExt cx="7772401" cy="4098682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2E87C95-4BB8-B9BC-96EE-44BD4BF0F85A}"/>
                </a:ext>
              </a:extLst>
            </p:cNvPr>
            <p:cNvSpPr/>
            <p:nvPr/>
          </p:nvSpPr>
          <p:spPr>
            <a:xfrm>
              <a:off x="1524000" y="2579207"/>
              <a:ext cx="7772401" cy="4098682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r>
                <a:rPr lang="en-US"/>
                <a:t>Observation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7946C48-2D26-AFAB-5AF6-6AB3CBB76C36}"/>
                </a:ext>
              </a:extLst>
            </p:cNvPr>
            <p:cNvSpPr>
              <a:spLocks/>
            </p:cNvSpPr>
            <p:nvPr/>
          </p:nvSpPr>
          <p:spPr>
            <a:xfrm>
              <a:off x="1594199" y="3406059"/>
              <a:ext cx="7632001" cy="3208229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t" anchorCtr="0"/>
            <a:lstStyle/>
            <a:p>
              <a:r>
                <a:rPr lang="en-US" sz="2000">
                  <a:solidFill>
                    <a:schemeClr val="tx1"/>
                  </a:solidFill>
                </a:rPr>
                <a:t>Increasing the network capacity has been a successful trend for: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000">
                  <a:solidFill>
                    <a:schemeClr val="tx1"/>
                  </a:solidFill>
                </a:rPr>
                <a:t>Language models (T5, GPT-3)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000">
                  <a:solidFill>
                    <a:schemeClr val="tx1"/>
                  </a:solidFill>
                </a:rPr>
                <a:t>Vision models (</a:t>
              </a:r>
              <a:r>
                <a:rPr lang="en-US" sz="2000" err="1">
                  <a:solidFill>
                    <a:schemeClr val="tx1"/>
                  </a:solidFill>
                </a:rPr>
                <a:t>ViT</a:t>
              </a:r>
              <a:r>
                <a:rPr lang="en-US" sz="2000">
                  <a:solidFill>
                    <a:schemeClr val="tx1"/>
                  </a:solidFill>
                </a:rPr>
                <a:t>)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000">
                  <a:solidFill>
                    <a:schemeClr val="tx1"/>
                  </a:solidFill>
                </a:rPr>
                <a:t>Language-Vision models (Flamingo)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BDB52F4F-6A49-B24E-00C0-8CC61F3839D5}"/>
              </a:ext>
            </a:extLst>
          </p:cNvPr>
          <p:cNvGrpSpPr>
            <a:grpSpLocks noChangeAspect="1"/>
          </p:cNvGrpSpPr>
          <p:nvPr/>
        </p:nvGrpSpPr>
        <p:grpSpPr>
          <a:xfrm>
            <a:off x="5375329" y="1285713"/>
            <a:ext cx="5730881" cy="4959458"/>
            <a:chOff x="1524000" y="2836985"/>
            <a:chExt cx="7772401" cy="3840904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E05686F-71C0-EDF3-2717-C8392E4F261F}"/>
                </a:ext>
              </a:extLst>
            </p:cNvPr>
            <p:cNvSpPr/>
            <p:nvPr/>
          </p:nvSpPr>
          <p:spPr>
            <a:xfrm>
              <a:off x="1524000" y="2836985"/>
              <a:ext cx="7772401" cy="3840904"/>
            </a:xfrm>
            <a:prstGeom prst="rect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r>
                <a:rPr lang="en-US" err="1"/>
                <a:t>PaLI</a:t>
              </a:r>
              <a:r>
                <a:rPr lang="en-US"/>
                <a:t> Design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429194E-56A7-CB0F-BAAC-E75F06E077D8}"/>
                </a:ext>
              </a:extLst>
            </p:cNvPr>
            <p:cNvSpPr>
              <a:spLocks/>
            </p:cNvSpPr>
            <p:nvPr/>
          </p:nvSpPr>
          <p:spPr>
            <a:xfrm>
              <a:off x="1594199" y="3185067"/>
              <a:ext cx="7632000" cy="3429222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t" anchorCtr="0"/>
            <a:lstStyle/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000">
                  <a:solidFill>
                    <a:schemeClr val="tx1"/>
                  </a:solidFill>
                </a:rPr>
                <a:t>Reuse of large unimodal backbones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000">
                  <a:solidFill>
                    <a:schemeClr val="tx1"/>
                  </a:solidFill>
                </a:rPr>
                <a:t>Benefits from jointly scaling vision and language and a More balanced parameter share between language and vision components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000">
                  <a:solidFill>
                    <a:schemeClr val="tx1"/>
                  </a:solidFill>
                </a:rPr>
                <a:t>Enable knowledge-sharing b/w tasks by casting them to generalized VQA-like task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000">
                  <a:solidFill>
                    <a:schemeClr val="tx1"/>
                  </a:solidFill>
                </a:rPr>
                <a:t>Train on a new high-volume dataset of tens of billions image-text pairs across 100 languages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57B8755-EC32-B882-9718-781E6AA27A52}"/>
              </a:ext>
            </a:extLst>
          </p:cNvPr>
          <p:cNvGrpSpPr/>
          <p:nvPr/>
        </p:nvGrpSpPr>
        <p:grpSpPr>
          <a:xfrm>
            <a:off x="1138842" y="3727791"/>
            <a:ext cx="3594314" cy="2628559"/>
            <a:chOff x="4559227" y="4600770"/>
            <a:chExt cx="7448306" cy="2100971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C661A56-D153-FE12-679C-DC767DCDE34A}"/>
                </a:ext>
              </a:extLst>
            </p:cNvPr>
            <p:cNvSpPr/>
            <p:nvPr/>
          </p:nvSpPr>
          <p:spPr>
            <a:xfrm>
              <a:off x="4582375" y="4600770"/>
              <a:ext cx="7425158" cy="2100971"/>
            </a:xfrm>
            <a:prstGeom prst="rect">
              <a:avLst/>
            </a:prstGeom>
            <a:ln w="57150">
              <a:solidFill>
                <a:srgbClr val="FF2F92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t" anchorCtr="0"/>
            <a:lstStyle/>
            <a:p>
              <a:pPr lvl="1"/>
              <a:endParaRPr lang="en-US"/>
            </a:p>
            <a:p>
              <a:pPr lvl="1"/>
              <a:endParaRPr lang="en-US"/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US"/>
                <a:t>But the scale distribution is not equitable in large-capacity language-vision  models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US"/>
                <a:t>Language component is larger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US"/>
                <a:t>English-only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20F9723-8C21-E6FA-9176-29B19ED80BCB}"/>
                </a:ext>
              </a:extLst>
            </p:cNvPr>
            <p:cNvSpPr/>
            <p:nvPr/>
          </p:nvSpPr>
          <p:spPr>
            <a:xfrm>
              <a:off x="4559227" y="4600770"/>
              <a:ext cx="1871844" cy="388682"/>
            </a:xfrm>
            <a:prstGeom prst="rect">
              <a:avLst/>
            </a:prstGeom>
            <a:solidFill>
              <a:srgbClr val="FF2F92"/>
            </a:solidFill>
            <a:ln>
              <a:solidFill>
                <a:srgbClr val="FF2F9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But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4362750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E149970-4103-4AA8-D49E-7F5814C662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961B8-A498-DA41-8388-3640B039A975}" type="datetime1">
              <a:rPr lang="en-CA" smtClean="0"/>
              <a:t>2024-03-28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C4B866E-CAEE-11CA-0971-F310922E62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Slides created for CS886 at UWaterloo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3879F8-47D4-E76D-5D27-3887F8FF1F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24A5E-B0D2-394D-9970-9AE06BCB59C1}" type="slidenum">
              <a:rPr lang="en-US" smtClean="0"/>
              <a:t>43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ADB9770-2052-99C0-9920-B2DC2A62D7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91622"/>
            <a:ext cx="10515600" cy="1325563"/>
          </a:xfrm>
        </p:spPr>
        <p:txBody>
          <a:bodyPr/>
          <a:lstStyle/>
          <a:p>
            <a:r>
              <a:rPr lang="en-US" b="1"/>
              <a:t>The </a:t>
            </a:r>
            <a:r>
              <a:rPr lang="en-US" b="1" err="1"/>
              <a:t>PaLI</a:t>
            </a:r>
            <a:r>
              <a:rPr lang="en-US" b="1"/>
              <a:t> model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D37D016-593C-D0B8-EE29-0F58BF04672E}"/>
              </a:ext>
            </a:extLst>
          </p:cNvPr>
          <p:cNvGrpSpPr>
            <a:grpSpLocks noChangeAspect="1"/>
          </p:cNvGrpSpPr>
          <p:nvPr/>
        </p:nvGrpSpPr>
        <p:grpSpPr>
          <a:xfrm>
            <a:off x="5455403" y="1285713"/>
            <a:ext cx="6602278" cy="4959458"/>
            <a:chOff x="1524000" y="2836985"/>
            <a:chExt cx="7772401" cy="3840904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627390B-EBF7-92E7-64FE-3FAB0C6B178B}"/>
                </a:ext>
              </a:extLst>
            </p:cNvPr>
            <p:cNvSpPr/>
            <p:nvPr/>
          </p:nvSpPr>
          <p:spPr>
            <a:xfrm>
              <a:off x="1524000" y="2836985"/>
              <a:ext cx="7772401" cy="3840904"/>
            </a:xfrm>
            <a:prstGeom prst="rect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r>
                <a:rPr lang="en-US"/>
                <a:t>Architecture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6F43902-7F6D-6FD3-D8BC-CDAECE0C0E88}"/>
                </a:ext>
              </a:extLst>
            </p:cNvPr>
            <p:cNvSpPr>
              <a:spLocks/>
            </p:cNvSpPr>
            <p:nvPr/>
          </p:nvSpPr>
          <p:spPr>
            <a:xfrm>
              <a:off x="1594199" y="3185067"/>
              <a:ext cx="7632000" cy="3429222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t" anchorCtr="0"/>
            <a:lstStyle/>
            <a:p>
              <a:endParaRPr lang="en-US" sz="2000">
                <a:solidFill>
                  <a:schemeClr val="tx1"/>
                </a:solidFill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389B9A9E-1C4C-D1DE-1024-AA38D0A478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2740" y="2681387"/>
            <a:ext cx="6306748" cy="2639814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1CD4CDD3-CEAD-D0A9-5119-F60E6E9C4D52}"/>
              </a:ext>
            </a:extLst>
          </p:cNvPr>
          <p:cNvGrpSpPr>
            <a:grpSpLocks noChangeAspect="1"/>
          </p:cNvGrpSpPr>
          <p:nvPr/>
        </p:nvGrpSpPr>
        <p:grpSpPr>
          <a:xfrm>
            <a:off x="134319" y="1290465"/>
            <a:ext cx="5242523" cy="4954706"/>
            <a:chOff x="1524000" y="2579207"/>
            <a:chExt cx="7772401" cy="3287061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8EF8AFD-7F9E-AFDA-0A72-8D0593C169D7}"/>
                </a:ext>
              </a:extLst>
            </p:cNvPr>
            <p:cNvSpPr/>
            <p:nvPr/>
          </p:nvSpPr>
          <p:spPr>
            <a:xfrm>
              <a:off x="1524000" y="2579207"/>
              <a:ext cx="7772401" cy="3287061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r>
                <a:rPr lang="en-US"/>
                <a:t>Architecture Features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42322C4-F725-0500-52A5-916D0CDB3D9F}"/>
                </a:ext>
              </a:extLst>
            </p:cNvPr>
            <p:cNvSpPr>
              <a:spLocks/>
            </p:cNvSpPr>
            <p:nvPr/>
          </p:nvSpPr>
          <p:spPr>
            <a:xfrm>
              <a:off x="1594200" y="2922755"/>
              <a:ext cx="7632002" cy="2886449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t" anchorCtr="0"/>
            <a:lstStyle/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000" err="1">
                  <a:solidFill>
                    <a:schemeClr val="tx1"/>
                  </a:solidFill>
                </a:rPr>
                <a:t>PaLI</a:t>
              </a:r>
              <a:r>
                <a:rPr lang="en-US" sz="2000">
                  <a:solidFill>
                    <a:schemeClr val="tx1"/>
                  </a:solidFill>
                </a:rPr>
                <a:t> aims to do both unimodal and multimodal tasks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000">
                  <a:solidFill>
                    <a:schemeClr val="tx1"/>
                  </a:solidFill>
                </a:rPr>
                <a:t>Enable knowledge-sharing by casting all tasks to a generalized VQA-like task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endParaRPr lang="en-US" sz="2000">
                <a:solidFill>
                  <a:schemeClr val="tx1"/>
                </a:solidFill>
              </a:endParaRPr>
            </a:p>
            <a:p>
              <a:pPr marL="342900" indent="-342900">
                <a:buFont typeface="Arial" panose="020B0604020202020204" pitchFamily="34" charset="0"/>
                <a:buChar char="•"/>
              </a:pPr>
              <a:endParaRPr lang="en-US" sz="2000">
                <a:solidFill>
                  <a:schemeClr val="tx1"/>
                </a:solidFill>
              </a:endParaRP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000">
                  <a:solidFill>
                    <a:schemeClr val="tx1"/>
                  </a:solidFill>
                </a:rPr>
                <a:t>Uses pretrained unimodal models to:</a:t>
              </a:r>
            </a:p>
            <a:p>
              <a:pPr marL="800100" lvl="1" indent="-342900">
                <a:buFont typeface="Arial" panose="020B0604020202020204" pitchFamily="34" charset="0"/>
                <a:buChar char="•"/>
              </a:pPr>
              <a:r>
                <a:rPr lang="en-US" sz="2000">
                  <a:solidFill>
                    <a:schemeClr val="tx1"/>
                  </a:solidFill>
                </a:rPr>
                <a:t>Transfer existing capabilities</a:t>
              </a:r>
            </a:p>
            <a:p>
              <a:pPr marL="800100" lvl="1" indent="-342900">
                <a:buFont typeface="Arial" panose="020B0604020202020204" pitchFamily="34" charset="0"/>
                <a:buChar char="•"/>
              </a:pPr>
              <a:r>
                <a:rPr lang="en-US" sz="2000">
                  <a:solidFill>
                    <a:schemeClr val="tx1"/>
                  </a:solidFill>
                </a:rPr>
                <a:t>Reduce training cost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endParaRPr lang="en-US" sz="2000">
                <a:solidFill>
                  <a:schemeClr val="tx1"/>
                </a:solidFill>
              </a:endParaRP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000">
                  <a:solidFill>
                    <a:schemeClr val="tx1"/>
                  </a:solidFill>
                </a:rPr>
                <a:t>Visual token are passed to encoder-decoder via cross-attention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7DE5A82-257E-DF68-158B-CC5C3A938598}"/>
              </a:ext>
            </a:extLst>
          </p:cNvPr>
          <p:cNvGrpSpPr/>
          <p:nvPr/>
        </p:nvGrpSpPr>
        <p:grpSpPr>
          <a:xfrm>
            <a:off x="365500" y="3146092"/>
            <a:ext cx="3019822" cy="401782"/>
            <a:chOff x="6553200" y="4530436"/>
            <a:chExt cx="2937164" cy="401782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D284E3F-7A40-ED85-99D4-5FB8538F53D2}"/>
                </a:ext>
              </a:extLst>
            </p:cNvPr>
            <p:cNvSpPr/>
            <p:nvPr/>
          </p:nvSpPr>
          <p:spPr>
            <a:xfrm>
              <a:off x="6553200" y="4530436"/>
              <a:ext cx="2937164" cy="401782"/>
            </a:xfrm>
            <a:prstGeom prst="rect">
              <a:avLst/>
            </a:prstGeom>
            <a:solidFill>
              <a:srgbClr val="7030A0"/>
            </a:solidFill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/>
                <a:t>input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33505C9-7EEA-5EA5-39C4-4797A09208ED}"/>
                </a:ext>
              </a:extLst>
            </p:cNvPr>
            <p:cNvSpPr/>
            <p:nvPr/>
          </p:nvSpPr>
          <p:spPr>
            <a:xfrm>
              <a:off x="7325100" y="4553616"/>
              <a:ext cx="2123703" cy="378602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/>
                <a:t>Image + text string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9F0F126-C115-54B3-CE7A-86A9F6CC2959}"/>
              </a:ext>
            </a:extLst>
          </p:cNvPr>
          <p:cNvGrpSpPr/>
          <p:nvPr/>
        </p:nvGrpSpPr>
        <p:grpSpPr>
          <a:xfrm>
            <a:off x="3508229" y="3146092"/>
            <a:ext cx="1674052" cy="401782"/>
            <a:chOff x="6553200" y="4530436"/>
            <a:chExt cx="2937164" cy="401782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D9509D59-E6E4-62F5-6ECB-C9442B0C5385}"/>
                </a:ext>
              </a:extLst>
            </p:cNvPr>
            <p:cNvSpPr/>
            <p:nvPr/>
          </p:nvSpPr>
          <p:spPr>
            <a:xfrm>
              <a:off x="6553200" y="4530436"/>
              <a:ext cx="2937164" cy="401782"/>
            </a:xfrm>
            <a:prstGeom prst="rect">
              <a:avLst/>
            </a:prstGeom>
            <a:solidFill>
              <a:schemeClr val="accent2"/>
            </a:solidFill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/>
                <a:t>output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8B2B7C59-FED5-B153-CFD6-AE17F8E5B78B}"/>
                </a:ext>
              </a:extLst>
            </p:cNvPr>
            <p:cNvSpPr/>
            <p:nvPr/>
          </p:nvSpPr>
          <p:spPr>
            <a:xfrm>
              <a:off x="8021989" y="4553616"/>
              <a:ext cx="1426814" cy="378602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/>
                <a:t>text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2F3D7446-3FD0-CBF7-4B7A-37E02388EEEF}"/>
              </a:ext>
            </a:extLst>
          </p:cNvPr>
          <p:cNvSpPr txBox="1"/>
          <p:nvPr/>
        </p:nvSpPr>
        <p:spPr>
          <a:xfrm>
            <a:off x="7609300" y="4787912"/>
            <a:ext cx="6738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/>
              <a:t>❄️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886B949-0223-F119-98D7-9B38BE1BA385}"/>
              </a:ext>
            </a:extLst>
          </p:cNvPr>
          <p:cNvSpPr txBox="1"/>
          <p:nvPr/>
        </p:nvSpPr>
        <p:spPr>
          <a:xfrm>
            <a:off x="8647686" y="4740690"/>
            <a:ext cx="6738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/>
              <a:t>🔥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1DFA1CE-CBE6-8410-1EEE-A23A1EC093B7}"/>
              </a:ext>
            </a:extLst>
          </p:cNvPr>
          <p:cNvSpPr txBox="1"/>
          <p:nvPr/>
        </p:nvSpPr>
        <p:spPr>
          <a:xfrm>
            <a:off x="9686072" y="4740690"/>
            <a:ext cx="6738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/>
              <a:t>🔥</a:t>
            </a:r>
          </a:p>
        </p:txBody>
      </p:sp>
    </p:spTree>
    <p:extLst>
      <p:ext uri="{BB962C8B-B14F-4D97-AF65-F5344CB8AC3E}">
        <p14:creationId xmlns:p14="http://schemas.microsoft.com/office/powerpoint/2010/main" val="92149571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C86ABF2-675D-7E33-6790-A9A25C1F12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961B8-A498-DA41-8388-3640B039A975}" type="datetime1">
              <a:rPr lang="en-CA" smtClean="0"/>
              <a:t>2024-03-28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79F7A7A-617D-24FF-1A3F-B28FEB2AF1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Slides created for CS886 at UWaterloo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C46BE1-DA95-3AF1-B79E-3FB3E2892A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24A5E-B0D2-394D-9970-9AE06BCB59C1}" type="slidenum">
              <a:rPr lang="en-US" smtClean="0"/>
              <a:t>44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7606763-EFCB-8BA3-8ACB-8FA7A47AAE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97118"/>
            <a:ext cx="4122549" cy="1325563"/>
          </a:xfrm>
        </p:spPr>
        <p:txBody>
          <a:bodyPr/>
          <a:lstStyle/>
          <a:p>
            <a:r>
              <a:rPr lang="en-US" b="1"/>
              <a:t>The </a:t>
            </a:r>
            <a:r>
              <a:rPr lang="en-US" b="1" err="1"/>
              <a:t>PaLI</a:t>
            </a:r>
            <a:r>
              <a:rPr lang="en-US" b="1"/>
              <a:t> model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604E34B-3818-9580-CD97-BA518DEF02AA}"/>
              </a:ext>
            </a:extLst>
          </p:cNvPr>
          <p:cNvGrpSpPr>
            <a:grpSpLocks noChangeAspect="1"/>
          </p:cNvGrpSpPr>
          <p:nvPr/>
        </p:nvGrpSpPr>
        <p:grpSpPr>
          <a:xfrm>
            <a:off x="5491371" y="3559343"/>
            <a:ext cx="6473320" cy="2757992"/>
            <a:chOff x="1524000" y="2836985"/>
            <a:chExt cx="7772401" cy="3840904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C1E66EB-B86C-6799-3673-A9C038D49A4E}"/>
                </a:ext>
              </a:extLst>
            </p:cNvPr>
            <p:cNvSpPr/>
            <p:nvPr/>
          </p:nvSpPr>
          <p:spPr>
            <a:xfrm>
              <a:off x="1524000" y="2836985"/>
              <a:ext cx="7772401" cy="3840904"/>
            </a:xfrm>
            <a:prstGeom prst="rect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r>
                <a:rPr lang="en-US"/>
                <a:t>Language Component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5D5A5EA-8DA9-5108-8C4A-491454CAE16A}"/>
                </a:ext>
              </a:extLst>
            </p:cNvPr>
            <p:cNvSpPr>
              <a:spLocks/>
            </p:cNvSpPr>
            <p:nvPr/>
          </p:nvSpPr>
          <p:spPr>
            <a:xfrm>
              <a:off x="1594199" y="3345004"/>
              <a:ext cx="7632000" cy="3269284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t" anchorCtr="0"/>
            <a:lstStyle/>
            <a:p>
              <a:endParaRPr lang="en-US" sz="2000">
                <a:solidFill>
                  <a:schemeClr val="tx1"/>
                </a:solidFill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C2120F5E-DE79-948F-53AA-858302A382E3}"/>
              </a:ext>
            </a:extLst>
          </p:cNvPr>
          <p:cNvGrpSpPr>
            <a:grpSpLocks noChangeAspect="1"/>
          </p:cNvGrpSpPr>
          <p:nvPr/>
        </p:nvGrpSpPr>
        <p:grpSpPr>
          <a:xfrm>
            <a:off x="5486400" y="1059078"/>
            <a:ext cx="6473320" cy="2403374"/>
            <a:chOff x="1524000" y="2836987"/>
            <a:chExt cx="7772401" cy="3840902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E398E7D-2C8C-0828-0687-E92463D77FA7}"/>
                </a:ext>
              </a:extLst>
            </p:cNvPr>
            <p:cNvSpPr/>
            <p:nvPr/>
          </p:nvSpPr>
          <p:spPr>
            <a:xfrm>
              <a:off x="1524000" y="2836987"/>
              <a:ext cx="7772401" cy="3840902"/>
            </a:xfrm>
            <a:prstGeom prst="rect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r>
                <a:rPr lang="en-US"/>
                <a:t>Visual Component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83A68F7-D0FA-8DE6-3386-F803873CC736}"/>
                </a:ext>
              </a:extLst>
            </p:cNvPr>
            <p:cNvSpPr>
              <a:spLocks/>
            </p:cNvSpPr>
            <p:nvPr/>
          </p:nvSpPr>
          <p:spPr>
            <a:xfrm>
              <a:off x="1594199" y="3461182"/>
              <a:ext cx="7632000" cy="3153104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t" anchorCtr="0"/>
            <a:lstStyle/>
            <a:p>
              <a:endParaRPr lang="en-US" sz="2000">
                <a:solidFill>
                  <a:schemeClr val="tx1"/>
                </a:solidFill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C49C0F75-640B-9B78-F30B-ACF832CC9BC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0000"/>
          </a:blip>
          <a:stretch>
            <a:fillRect/>
          </a:stretch>
        </p:blipFill>
        <p:spPr>
          <a:xfrm>
            <a:off x="6015260" y="1535213"/>
            <a:ext cx="5446255" cy="180113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4101A53-14B2-EF3D-F8C3-41B29DFD6C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8715" y="2286655"/>
            <a:ext cx="1390450" cy="89083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79F7515-D54E-660A-8EF0-9A793C6113B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0000"/>
          </a:blip>
          <a:stretch>
            <a:fillRect/>
          </a:stretch>
        </p:blipFill>
        <p:spPr>
          <a:xfrm>
            <a:off x="6020230" y="4139596"/>
            <a:ext cx="5446255" cy="193911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AB9F248-104E-AF19-78B8-1AE6838996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56204" y="4677116"/>
            <a:ext cx="3094264" cy="1309756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48B3D3C3-3558-3E6D-8964-113F87F9E4C1}"/>
              </a:ext>
            </a:extLst>
          </p:cNvPr>
          <p:cNvSpPr/>
          <p:nvPr/>
        </p:nvSpPr>
        <p:spPr>
          <a:xfrm>
            <a:off x="6508715" y="2298233"/>
            <a:ext cx="1390450" cy="89083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5392EAC-516E-68D9-A6DC-C15B1EF462DD}"/>
              </a:ext>
            </a:extLst>
          </p:cNvPr>
          <p:cNvSpPr/>
          <p:nvPr/>
        </p:nvSpPr>
        <p:spPr>
          <a:xfrm>
            <a:off x="8056203" y="4683596"/>
            <a:ext cx="3094263" cy="130975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4CA613D-DA58-E052-EFAD-29F8C9D306BC}"/>
              </a:ext>
            </a:extLst>
          </p:cNvPr>
          <p:cNvGrpSpPr>
            <a:grpSpLocks noChangeAspect="1"/>
          </p:cNvGrpSpPr>
          <p:nvPr/>
        </p:nvGrpSpPr>
        <p:grpSpPr>
          <a:xfrm>
            <a:off x="331626" y="1025625"/>
            <a:ext cx="4939768" cy="5330725"/>
            <a:chOff x="1524000" y="2579207"/>
            <a:chExt cx="7772401" cy="4098682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A3DA25C-8C4F-0601-021B-2942D8093582}"/>
                </a:ext>
              </a:extLst>
            </p:cNvPr>
            <p:cNvSpPr/>
            <p:nvPr/>
          </p:nvSpPr>
          <p:spPr>
            <a:xfrm>
              <a:off x="1524000" y="2579207"/>
              <a:ext cx="7772401" cy="4098682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r>
                <a:rPr lang="en-US"/>
                <a:t>Component Details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07D40FE9-0D0C-0F65-DAC0-E868D476A8EE}"/>
                </a:ext>
              </a:extLst>
            </p:cNvPr>
            <p:cNvSpPr>
              <a:spLocks/>
            </p:cNvSpPr>
            <p:nvPr/>
          </p:nvSpPr>
          <p:spPr>
            <a:xfrm>
              <a:off x="1594200" y="2964826"/>
              <a:ext cx="7632000" cy="3649462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t" anchorCtr="0"/>
            <a:lstStyle/>
            <a:p>
              <a:r>
                <a:rPr lang="en-US" sz="2000">
                  <a:solidFill>
                    <a:schemeClr val="tx1"/>
                  </a:solidFill>
                </a:rPr>
                <a:t>The visual component: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000">
                  <a:solidFill>
                    <a:schemeClr val="tx1"/>
                  </a:solidFill>
                </a:rPr>
                <a:t>Largest vanilla </a:t>
              </a:r>
              <a:r>
                <a:rPr lang="en-US" sz="2000" err="1">
                  <a:solidFill>
                    <a:schemeClr val="tx1"/>
                  </a:solidFill>
                </a:rPr>
                <a:t>ViT</a:t>
              </a:r>
              <a:r>
                <a:rPr lang="en-US" sz="2000">
                  <a:solidFill>
                    <a:schemeClr val="tx1"/>
                  </a:solidFill>
                </a:rPr>
                <a:t> called </a:t>
              </a:r>
              <a:r>
                <a:rPr lang="en-US" sz="2000" err="1">
                  <a:solidFill>
                    <a:schemeClr val="tx1"/>
                  </a:solidFill>
                </a:rPr>
                <a:t>ViT</a:t>
              </a:r>
              <a:r>
                <a:rPr lang="en-US" sz="2000">
                  <a:solidFill>
                    <a:schemeClr val="tx1"/>
                  </a:solidFill>
                </a:rPr>
                <a:t>-e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000">
                  <a:solidFill>
                    <a:schemeClr val="tx1"/>
                  </a:solidFill>
                </a:rPr>
                <a:t>4B parameters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000">
                  <a:solidFill>
                    <a:schemeClr val="tx1"/>
                  </a:solidFill>
                </a:rPr>
                <a:t>Scaling up </a:t>
              </a:r>
              <a:r>
                <a:rPr lang="en-US" sz="2000" err="1">
                  <a:solidFill>
                    <a:schemeClr val="tx1"/>
                  </a:solidFill>
                </a:rPr>
                <a:t>ViT</a:t>
              </a:r>
              <a:r>
                <a:rPr lang="en-US" sz="2000">
                  <a:solidFill>
                    <a:schemeClr val="tx1"/>
                  </a:solidFill>
                </a:rPr>
                <a:t> on multimodal data not only does not saturate  but has higher return (accuracy improvement per parameter/FLOP)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endParaRPr lang="en-US" sz="2000">
                <a:solidFill>
                  <a:schemeClr val="tx1"/>
                </a:solidFill>
              </a:endParaRPr>
            </a:p>
            <a:p>
              <a:r>
                <a:rPr lang="en-US" sz="2000">
                  <a:solidFill>
                    <a:schemeClr val="tx1"/>
                  </a:solidFill>
                </a:rPr>
                <a:t>The language component: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000">
                  <a:solidFill>
                    <a:schemeClr val="tx1"/>
                  </a:solidFill>
                </a:rPr>
                <a:t>mT5 backbone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000">
                  <a:solidFill>
                    <a:schemeClr val="tx1"/>
                  </a:solidFill>
                </a:rPr>
                <a:t>Train on a mix of task to avoid catastrophic forgetting</a:t>
              </a:r>
            </a:p>
            <a:p>
              <a:endParaRPr lang="en-US" sz="2000">
                <a:solidFill>
                  <a:schemeClr val="tx1"/>
                </a:solidFill>
              </a:endParaRPr>
            </a:p>
            <a:p>
              <a:r>
                <a:rPr lang="en-US" sz="2000">
                  <a:solidFill>
                    <a:schemeClr val="tx1"/>
                  </a:solidFill>
                </a:rPr>
                <a:t>The overall model:</a:t>
              </a:r>
            </a:p>
            <a:p>
              <a:r>
                <a:rPr lang="en-US" sz="2000">
                  <a:solidFill>
                    <a:schemeClr val="tx1"/>
                  </a:solidFill>
                </a:rPr>
                <a:t>(</a:t>
              </a:r>
              <a:r>
                <a:rPr lang="en-US" sz="2000" err="1">
                  <a:solidFill>
                    <a:schemeClr val="tx1"/>
                  </a:solidFill>
                </a:rPr>
                <a:t>ViT</a:t>
              </a:r>
              <a:r>
                <a:rPr lang="en-US" sz="2000">
                  <a:solidFill>
                    <a:schemeClr val="tx1"/>
                  </a:solidFill>
                </a:rPr>
                <a:t>-e or </a:t>
              </a:r>
              <a:r>
                <a:rPr lang="en-US" sz="2000" err="1">
                  <a:solidFill>
                    <a:schemeClr val="tx1"/>
                  </a:solidFill>
                </a:rPr>
                <a:t>ViT</a:t>
              </a:r>
              <a:r>
                <a:rPr lang="en-US" sz="2000">
                  <a:solidFill>
                    <a:schemeClr val="tx1"/>
                  </a:solidFill>
                </a:rPr>
                <a:t>-G) and (mT5-Large or mT5-XXL)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4812642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483C22B-F804-2F24-1781-B157531F12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961B8-A498-DA41-8388-3640B039A975}" type="datetime1">
              <a:rPr lang="en-CA" smtClean="0"/>
              <a:t>2024-03-28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ACA7F13-21A5-E26C-BC3D-B3D0FA5B94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Slides created for CS886 at UWaterloo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190E1D-118D-3116-9281-9BDF3895B6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24A5E-B0D2-394D-9970-9AE06BCB59C1}" type="slidenum">
              <a:rPr lang="en-US" smtClean="0"/>
              <a:t>45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8F9A262-AA1B-03DE-747B-24E9D2B791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11673"/>
            <a:ext cx="1773044" cy="1325563"/>
          </a:xfrm>
        </p:spPr>
        <p:txBody>
          <a:bodyPr/>
          <a:lstStyle/>
          <a:p>
            <a:r>
              <a:rPr lang="en-US" b="1"/>
              <a:t>Data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501662B-EA2C-F905-5D3E-19DF79EA40BB}"/>
              </a:ext>
            </a:extLst>
          </p:cNvPr>
          <p:cNvGrpSpPr>
            <a:grpSpLocks noChangeAspect="1"/>
          </p:cNvGrpSpPr>
          <p:nvPr/>
        </p:nvGrpSpPr>
        <p:grpSpPr>
          <a:xfrm>
            <a:off x="338379" y="1070514"/>
            <a:ext cx="11515241" cy="4103649"/>
            <a:chOff x="1524000" y="2999382"/>
            <a:chExt cx="7772401" cy="3678507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6AB5D20-8C34-854B-9E8A-23BB8656DC9F}"/>
                </a:ext>
              </a:extLst>
            </p:cNvPr>
            <p:cNvSpPr/>
            <p:nvPr/>
          </p:nvSpPr>
          <p:spPr>
            <a:xfrm>
              <a:off x="1524000" y="2999382"/>
              <a:ext cx="7772401" cy="3678507"/>
            </a:xfrm>
            <a:prstGeom prst="rect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r>
                <a:rPr lang="en-US"/>
                <a:t>Few examples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7F3A731-D85F-9716-1E91-DE65D45E0AED}"/>
                </a:ext>
              </a:extLst>
            </p:cNvPr>
            <p:cNvSpPr>
              <a:spLocks/>
            </p:cNvSpPr>
            <p:nvPr/>
          </p:nvSpPr>
          <p:spPr>
            <a:xfrm>
              <a:off x="1594199" y="3291438"/>
              <a:ext cx="7632000" cy="3322850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t" anchorCtr="0"/>
            <a:lstStyle/>
            <a:p>
              <a:endParaRPr lang="en-US" sz="2000">
                <a:solidFill>
                  <a:schemeClr val="tx1"/>
                </a:solidFill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35764EE2-E462-51B7-9528-4C9DE3EB3A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102" y="1492347"/>
            <a:ext cx="11065790" cy="352569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C64B557B-32C7-EF79-8AA7-780B816B00CC}"/>
              </a:ext>
            </a:extLst>
          </p:cNvPr>
          <p:cNvGrpSpPr>
            <a:grpSpLocks noChangeAspect="1"/>
          </p:cNvGrpSpPr>
          <p:nvPr/>
        </p:nvGrpSpPr>
        <p:grpSpPr>
          <a:xfrm>
            <a:off x="1993735" y="5025754"/>
            <a:ext cx="7931008" cy="1325563"/>
            <a:chOff x="1524000" y="2579207"/>
            <a:chExt cx="7772401" cy="4098682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CA6DD4E-0D1B-2273-631F-10506221C944}"/>
                </a:ext>
              </a:extLst>
            </p:cNvPr>
            <p:cNvSpPr/>
            <p:nvPr/>
          </p:nvSpPr>
          <p:spPr>
            <a:xfrm>
              <a:off x="1524000" y="2579207"/>
              <a:ext cx="7772401" cy="4098682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r>
                <a:rPr lang="en-US" err="1"/>
                <a:t>WebLI</a:t>
              </a:r>
              <a:r>
                <a:rPr lang="en-US"/>
                <a:t> dataset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B2F0F7A2-6A64-562A-1680-796CA8DBB5D7}"/>
                </a:ext>
              </a:extLst>
            </p:cNvPr>
            <p:cNvSpPr>
              <a:spLocks/>
            </p:cNvSpPr>
            <p:nvPr/>
          </p:nvSpPr>
          <p:spPr>
            <a:xfrm>
              <a:off x="1594200" y="3714217"/>
              <a:ext cx="7632000" cy="2900069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t" anchorCtr="0"/>
            <a:lstStyle/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000">
                  <a:solidFill>
                    <a:schemeClr val="tx1"/>
                  </a:solidFill>
                </a:rPr>
                <a:t>Build from image-text on public web Covering 109 languages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000">
                  <a:solidFill>
                    <a:schemeClr val="tx1"/>
                  </a:solidFill>
                </a:rPr>
                <a:t>10B images, 12B alt-text, and 29B image-OCR pairs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000">
                  <a:solidFill>
                    <a:schemeClr val="tx1"/>
                  </a:solidFill>
                </a:rPr>
                <a:t>Only top 10% scoring, 1B, used for training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endParaRPr lang="en-US" sz="200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1014903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36673EB-51B5-9CEE-BA32-631E89FCD3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961B8-A498-DA41-8388-3640B039A975}" type="datetime1">
              <a:rPr lang="en-CA" smtClean="0"/>
              <a:t>2024-03-28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D9166E-AEA6-2EC3-51F5-BDA5047526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Slides created for CS886 at UWaterloo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8B402F-292C-807E-6F70-AEEDE766B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24A5E-B0D2-394D-9970-9AE06BCB59C1}" type="slidenum">
              <a:rPr lang="en-US" smtClean="0"/>
              <a:t>46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07C4E5F-49AE-2D7D-D618-B44FD38342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70306"/>
            <a:ext cx="10515600" cy="1325563"/>
          </a:xfrm>
        </p:spPr>
        <p:txBody>
          <a:bodyPr/>
          <a:lstStyle/>
          <a:p>
            <a:r>
              <a:rPr lang="en-US" b="1"/>
              <a:t>Data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8724F5D-C7B1-CEB3-F14A-6C659CCEFD20}"/>
              </a:ext>
            </a:extLst>
          </p:cNvPr>
          <p:cNvSpPr/>
          <p:nvPr/>
        </p:nvSpPr>
        <p:spPr>
          <a:xfrm>
            <a:off x="276387" y="1470486"/>
            <a:ext cx="8219264" cy="4706213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/>
              <a:t>Recognized languages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1EEE3AA-3C22-9366-A2EF-5531E23FAC18}"/>
              </a:ext>
            </a:extLst>
          </p:cNvPr>
          <p:cNvSpPr/>
          <p:nvPr/>
        </p:nvSpPr>
        <p:spPr>
          <a:xfrm>
            <a:off x="8557645" y="1470486"/>
            <a:ext cx="3497452" cy="4706213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/>
              <a:t>Image-text pair counts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BC0D38A-02BA-5472-FDD0-A1E431F0B0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801" y="2121124"/>
            <a:ext cx="11481661" cy="340493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4D71139-EC0F-E263-09F2-A1F6F8301D33}"/>
              </a:ext>
            </a:extLst>
          </p:cNvPr>
          <p:cNvSpPr/>
          <p:nvPr/>
        </p:nvSpPr>
        <p:spPr>
          <a:xfrm>
            <a:off x="322881" y="1859797"/>
            <a:ext cx="8141774" cy="4184542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E252AB6-BDE2-BAA2-5D01-72450097AE17}"/>
              </a:ext>
            </a:extLst>
          </p:cNvPr>
          <p:cNvSpPr/>
          <p:nvPr/>
        </p:nvSpPr>
        <p:spPr>
          <a:xfrm>
            <a:off x="8580073" y="1999281"/>
            <a:ext cx="3450958" cy="3750590"/>
          </a:xfrm>
          <a:prstGeom prst="rect">
            <a:avLst/>
          </a:prstGeom>
          <a:noFill/>
          <a:ln w="7620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56362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548A2C8-F1B0-87DE-C235-47EFBBA773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961B8-A498-DA41-8388-3640B039A975}" type="datetime1">
              <a:rPr lang="en-CA" smtClean="0"/>
              <a:t>2024-03-28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EE2C39D-FCAD-D7EF-498A-F85ABE5A84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Slides created for CS886 at UWaterloo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8DB644-2903-1CB2-A063-659CFFAB90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24A5E-B0D2-394D-9970-9AE06BCB59C1}" type="slidenum">
              <a:rPr lang="en-US" smtClean="0"/>
              <a:t>47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82F4857-7204-25E3-812D-071B2AFFB2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D0BD6EA-7A14-1A2E-CC30-1252691D8A9B}"/>
              </a:ext>
            </a:extLst>
          </p:cNvPr>
          <p:cNvSpPr txBox="1">
            <a:spLocks/>
          </p:cNvSpPr>
          <p:nvPr/>
        </p:nvSpPr>
        <p:spPr>
          <a:xfrm>
            <a:off x="0" y="-25480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/>
              <a:t>Experiments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87250AA-C1C7-6B39-7B87-38DC66AF52B6}"/>
              </a:ext>
            </a:extLst>
          </p:cNvPr>
          <p:cNvGrpSpPr>
            <a:grpSpLocks noChangeAspect="1"/>
          </p:cNvGrpSpPr>
          <p:nvPr/>
        </p:nvGrpSpPr>
        <p:grpSpPr>
          <a:xfrm>
            <a:off x="338379" y="1423991"/>
            <a:ext cx="11515241" cy="4706213"/>
            <a:chOff x="1524000" y="2836985"/>
            <a:chExt cx="7772401" cy="3840904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86E969F-7010-F018-0E4B-DB203F1AD49A}"/>
                </a:ext>
              </a:extLst>
            </p:cNvPr>
            <p:cNvSpPr/>
            <p:nvPr/>
          </p:nvSpPr>
          <p:spPr>
            <a:xfrm>
              <a:off x="1524000" y="2836985"/>
              <a:ext cx="7772401" cy="3840904"/>
            </a:xfrm>
            <a:prstGeom prst="rect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r>
                <a:rPr lang="en-US"/>
                <a:t>Result for Image Captioning 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2BDF256-0F31-F538-0BB1-3110212A9CCE}"/>
                </a:ext>
              </a:extLst>
            </p:cNvPr>
            <p:cNvSpPr>
              <a:spLocks/>
            </p:cNvSpPr>
            <p:nvPr/>
          </p:nvSpPr>
          <p:spPr>
            <a:xfrm>
              <a:off x="1594199" y="3291438"/>
              <a:ext cx="7632000" cy="3322850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t" anchorCtr="0"/>
            <a:lstStyle/>
            <a:p>
              <a:endParaRPr lang="en-US" sz="2000">
                <a:solidFill>
                  <a:schemeClr val="tx1"/>
                </a:solidFill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2B0A4D63-ADA5-6ED8-C666-12EEF592DE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844" y="2018742"/>
            <a:ext cx="10926306" cy="3995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52467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55AC2F-054D-A92E-C11D-B3B71393CB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961B8-A498-DA41-8388-3640B039A975}" type="datetime1">
              <a:rPr lang="en-CA" smtClean="0"/>
              <a:t>2024-03-28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F89A285-9C34-1C87-365E-6134F21D7B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Slides created for CS886 at UWaterloo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29BD5B-FC65-F89E-142A-DD8DB8BDEA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24A5E-B0D2-394D-9970-9AE06BCB59C1}" type="slidenum">
              <a:rPr lang="en-US" smtClean="0"/>
              <a:t>48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3E769D3-EFC1-2D2D-F2B3-DB01D9DDAC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379" y="0"/>
            <a:ext cx="10515600" cy="1325563"/>
          </a:xfrm>
        </p:spPr>
        <p:txBody>
          <a:bodyPr/>
          <a:lstStyle/>
          <a:p>
            <a:r>
              <a:rPr lang="en-US" b="1"/>
              <a:t>Experiments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75FE9AE-733B-037E-048A-2A942AB43B28}"/>
              </a:ext>
            </a:extLst>
          </p:cNvPr>
          <p:cNvGrpSpPr>
            <a:grpSpLocks noChangeAspect="1"/>
          </p:cNvGrpSpPr>
          <p:nvPr/>
        </p:nvGrpSpPr>
        <p:grpSpPr>
          <a:xfrm>
            <a:off x="338379" y="1423991"/>
            <a:ext cx="11515241" cy="4706213"/>
            <a:chOff x="1524000" y="2836985"/>
            <a:chExt cx="7772401" cy="3840904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F9DF748-F4FD-DDD3-ACFE-91BEB229D084}"/>
                </a:ext>
              </a:extLst>
            </p:cNvPr>
            <p:cNvSpPr/>
            <p:nvPr/>
          </p:nvSpPr>
          <p:spPr>
            <a:xfrm>
              <a:off x="1524000" y="2836985"/>
              <a:ext cx="7772401" cy="3840904"/>
            </a:xfrm>
            <a:prstGeom prst="rect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r>
                <a:rPr lang="en-US" err="1"/>
                <a:t>PaLI</a:t>
              </a:r>
              <a:r>
                <a:rPr lang="en-US"/>
                <a:t> Scaling for a Number of Tasks 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D7E41F9-F097-0FFC-148B-0441D8318EDC}"/>
                </a:ext>
              </a:extLst>
            </p:cNvPr>
            <p:cNvSpPr>
              <a:spLocks/>
            </p:cNvSpPr>
            <p:nvPr/>
          </p:nvSpPr>
          <p:spPr>
            <a:xfrm>
              <a:off x="1594199" y="3291438"/>
              <a:ext cx="7632000" cy="3322850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t" anchorCtr="0"/>
            <a:lstStyle/>
            <a:p>
              <a:endParaRPr lang="en-US" sz="2000">
                <a:solidFill>
                  <a:schemeClr val="tx1"/>
                </a:solidFill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05EB892F-B396-B225-A172-A59234BA0E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845" y="2069900"/>
            <a:ext cx="10926304" cy="3893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77038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E26545-4BD3-ADE2-7347-2745EA200FE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Lecture 20: Large Multimodal Model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F4B5AB2-71ED-F483-B392-B5AD8D305EF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Presenters: </a:t>
            </a:r>
            <a:r>
              <a:rPr lang="en-US" err="1"/>
              <a:t>Yunyi</a:t>
            </a:r>
            <a:r>
              <a:rPr lang="en-US"/>
              <a:t> Shi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CC2768-A8BB-A142-D541-0D8F63A418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2884E-48B2-1441-B188-EF9645BFD4B8}" type="datetime1">
              <a:rPr lang="en-CA" smtClean="0"/>
              <a:t>2024-03-28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2B6CAC-8609-18DE-AB72-8370B086D6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Slides created for CS886 at UWaterloo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30BE5A-5729-DB64-14F7-99BD0EDC38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24A5E-B0D2-394D-9970-9AE06BCB59C1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0074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ED3BA2-3A15-D5F9-71DF-33D3E86BDC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F351B-3C41-6C46-A5F1-3CA0D762442A}" type="datetime1">
              <a:rPr lang="en-CA" smtClean="0"/>
              <a:t>2024-03-28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25878A-846B-09E7-3207-A9F52766F7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Slides created for CS886 at UWaterloo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1102D9-22DF-ACD5-7707-4675487A32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24A5E-B0D2-394D-9970-9AE06BCB59C1}" type="slidenum">
              <a:rPr lang="en-US" smtClean="0"/>
              <a:t>5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DF20A81-2A5F-5FE0-B507-6B9678715118}"/>
              </a:ext>
            </a:extLst>
          </p:cNvPr>
          <p:cNvSpPr/>
          <p:nvPr/>
        </p:nvSpPr>
        <p:spPr>
          <a:xfrm>
            <a:off x="1131428" y="646413"/>
            <a:ext cx="9025376" cy="469147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440" tIns="45720" rIns="91440" bIns="45720" rtlCol="0" anchor="t" anchorCtr="0"/>
          <a:lstStyle/>
          <a:p>
            <a:pPr algn="ctr"/>
            <a:r>
              <a:rPr lang="en-US"/>
              <a:t>Visual Dialogue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54DB66C-D814-C0AA-DD22-154DB14AF1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0668" y="1173867"/>
            <a:ext cx="9670942" cy="5111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49506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B04DBC-3938-5E1B-21D2-39F71A65A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you need to cover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BAF7C4-BDC5-28DD-23A4-404EE3A71C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60629"/>
            <a:ext cx="8896350" cy="442276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Large multimodal models</a:t>
            </a:r>
          </a:p>
          <a:p>
            <a:pPr lvl="1"/>
            <a:r>
              <a:rPr lang="en-US"/>
              <a:t>Flamingo</a:t>
            </a:r>
            <a:endParaRPr lang="en-US">
              <a:ea typeface="Calibri"/>
              <a:cs typeface="Calibri"/>
            </a:endParaRPr>
          </a:p>
          <a:p>
            <a:pPr lvl="1"/>
            <a:r>
              <a:rPr lang="en-US" err="1"/>
              <a:t>InstructBLIP</a:t>
            </a:r>
            <a:endParaRPr lang="en-US"/>
          </a:p>
          <a:p>
            <a:pPr lvl="1"/>
            <a:r>
              <a:rPr lang="en-US" err="1"/>
              <a:t>Llava</a:t>
            </a:r>
            <a:endParaRPr lang="en-US"/>
          </a:p>
          <a:p>
            <a:pPr lvl="1"/>
            <a:r>
              <a:rPr lang="en-US"/>
              <a:t>PALI</a:t>
            </a:r>
            <a:endParaRPr lang="en-US">
              <a:ea typeface="Calibri"/>
              <a:cs typeface="Calibri"/>
            </a:endParaRPr>
          </a:p>
          <a:p>
            <a:pPr lvl="1"/>
            <a:r>
              <a:rPr lang="en-US">
                <a:solidFill>
                  <a:schemeClr val="accent1"/>
                </a:solidFill>
              </a:rPr>
              <a:t>PALI-3</a:t>
            </a:r>
            <a:endParaRPr lang="en-US">
              <a:solidFill>
                <a:schemeClr val="accent1"/>
              </a:solidFill>
              <a:ea typeface="Calibri"/>
              <a:cs typeface="Calibri"/>
            </a:endParaRPr>
          </a:p>
          <a:p>
            <a:pPr lvl="1"/>
            <a:r>
              <a:rPr lang="en-US">
                <a:solidFill>
                  <a:schemeClr val="accent1"/>
                </a:solidFill>
              </a:rPr>
              <a:t>Emu2</a:t>
            </a:r>
            <a:endParaRPr lang="en-US">
              <a:solidFill>
                <a:schemeClr val="accent1"/>
              </a:solidFill>
              <a:ea typeface="Calibri"/>
              <a:cs typeface="Calibri"/>
            </a:endParaRPr>
          </a:p>
          <a:p>
            <a:pPr lvl="1"/>
            <a:r>
              <a:rPr lang="en-US" err="1">
                <a:solidFill>
                  <a:schemeClr val="accent1"/>
                </a:solidFill>
              </a:rPr>
              <a:t>InternVL</a:t>
            </a:r>
            <a:endParaRPr lang="en-US">
              <a:solidFill>
                <a:schemeClr val="accent1"/>
              </a:solidFill>
              <a:ea typeface="Calibri"/>
              <a:cs typeface="Calibri"/>
            </a:endParaRPr>
          </a:p>
          <a:p>
            <a:pPr lvl="1"/>
            <a:r>
              <a:rPr lang="en-US">
                <a:solidFill>
                  <a:schemeClr val="accent1"/>
                </a:solidFill>
              </a:rPr>
              <a:t>Gemini</a:t>
            </a:r>
            <a:endParaRPr lang="en-US">
              <a:solidFill>
                <a:schemeClr val="accent1"/>
              </a:solidFill>
              <a:ea typeface="Calibri"/>
              <a:cs typeface="Calibri"/>
            </a:endParaRPr>
          </a:p>
          <a:p>
            <a:pPr lvl="1"/>
            <a:endParaRPr lang="en-US"/>
          </a:p>
          <a:p>
            <a:pPr marL="0" indent="0">
              <a:buNone/>
            </a:pPr>
            <a:endParaRPr lang="en-US"/>
          </a:p>
          <a:p>
            <a:pPr lvl="1"/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80B831-0A8A-1E2B-6CA0-D4EC7BB3A0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F351B-3C41-6C46-A5F1-3CA0D762442A}" type="datetime1">
              <a:rPr lang="en-CA" smtClean="0"/>
              <a:t>2024-03-28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A5E000-674E-2987-1322-73092CC9D3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Slides created for CS886 at UWaterloo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1F256-5234-7EBE-DEAE-0E4666BD3E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24A5E-B0D2-394D-9970-9AE06BCB59C1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65224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2ADF40-FE26-2389-DB35-9F50FA8926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30B3E1-3C1A-F0A2-D566-42C4A87768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857" y="136526"/>
            <a:ext cx="10863943" cy="944716"/>
          </a:xfrm>
        </p:spPr>
        <p:txBody>
          <a:bodyPr>
            <a:normAutofit/>
          </a:bodyPr>
          <a:lstStyle/>
          <a:p>
            <a:r>
              <a:rPr lang="en-US" sz="3800"/>
              <a:t>PALI-3: Smaller, Faster, Stronger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ACA3BB-8592-5C7A-BD71-4786CA0C10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9857" y="1081242"/>
            <a:ext cx="10863943" cy="5095721"/>
          </a:xfrm>
        </p:spPr>
        <p:txBody>
          <a:bodyPr/>
          <a:lstStyle/>
          <a:p>
            <a:pPr lvl="1"/>
            <a:endParaRPr lang="en-US"/>
          </a:p>
          <a:p>
            <a:pPr marL="0" indent="0">
              <a:buNone/>
            </a:pPr>
            <a:endParaRPr lang="en-US"/>
          </a:p>
          <a:p>
            <a:pPr lvl="1"/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60259B-BB9B-E684-50AB-491D91D600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F351B-3C41-6C46-A5F1-3CA0D762442A}" type="datetime1">
              <a:rPr lang="en-CA" smtClean="0"/>
              <a:t>2024-03-28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F176F8-5C8C-E3B3-4CC2-3F57804D78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Slides created for CS886 at UWaterloo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FD7948-A702-0858-4516-878D1B2C30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24A5E-B0D2-394D-9970-9AE06BCB59C1}" type="slidenum">
              <a:rPr lang="en-US" smtClean="0"/>
              <a:t>51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A12EBAD-2EE6-8095-50D9-3BA61F66691A}"/>
              </a:ext>
            </a:extLst>
          </p:cNvPr>
          <p:cNvSpPr txBox="1"/>
          <p:nvPr/>
        </p:nvSpPr>
        <p:spPr>
          <a:xfrm>
            <a:off x="617838" y="1076507"/>
            <a:ext cx="10515363" cy="397031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>
                <a:solidFill>
                  <a:schemeClr val="accent1"/>
                </a:solidFill>
              </a:rPr>
              <a:t>Motivation</a:t>
            </a:r>
            <a:r>
              <a:rPr lang="en-US"/>
              <a:t>:</a:t>
            </a:r>
            <a:endParaRPr lang="en-US">
              <a:cs typeface="Calibri"/>
            </a:endParaRPr>
          </a:p>
          <a:p>
            <a:r>
              <a:rPr lang="en-US">
                <a:cs typeface="Calibri"/>
              </a:rPr>
              <a:t>     - scaling of vision-language models (VLM) to tens and even hundreds of billions of parameters has shown ever-increasing performance</a:t>
            </a:r>
          </a:p>
          <a:p>
            <a:r>
              <a:rPr lang="en-US">
                <a:cs typeface="Calibri"/>
              </a:rPr>
              <a:t>     - models at a smaller scale remain critical</a:t>
            </a:r>
            <a:endParaRPr lang="en-US"/>
          </a:p>
          <a:p>
            <a:r>
              <a:rPr lang="en-US"/>
              <a:t>     - present PaLI-3 with only 5B parameters</a:t>
            </a:r>
            <a:endParaRPr lang="en-US">
              <a:cs typeface="Calibri" panose="020F0502020204030204"/>
            </a:endParaRPr>
          </a:p>
          <a:p>
            <a:endParaRPr lang="en-US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>
                <a:solidFill>
                  <a:schemeClr val="accent1"/>
                </a:solidFill>
              </a:rPr>
              <a:t>3 key components</a:t>
            </a:r>
            <a:r>
              <a:rPr lang="en-US" b="1"/>
              <a:t> </a:t>
            </a:r>
            <a:r>
              <a:rPr lang="en-US"/>
              <a:t>to achieve competitive performance:</a:t>
            </a:r>
            <a:endParaRPr lang="en-US">
              <a:cs typeface="Calibri" panose="020F0502020204030204"/>
            </a:endParaRPr>
          </a:p>
          <a:p>
            <a:r>
              <a:rPr lang="en-US"/>
              <a:t>     - contrastive pretraining of image encoder on web-scale image-text data</a:t>
            </a:r>
            <a:endParaRPr lang="en-US">
              <a:cs typeface="Calibri" panose="020F0502020204030204"/>
            </a:endParaRPr>
          </a:p>
          <a:p>
            <a:r>
              <a:rPr lang="en-US"/>
              <a:t>     - an improved dataset mixture inherited from </a:t>
            </a:r>
            <a:r>
              <a:rPr lang="en-US" err="1"/>
              <a:t>PaLI</a:t>
            </a:r>
            <a:endParaRPr lang="en-US"/>
          </a:p>
          <a:p>
            <a:r>
              <a:rPr lang="en-US"/>
              <a:t>     - training at higher resolutions</a:t>
            </a:r>
            <a:endParaRPr lang="en-US">
              <a:cs typeface="Calibri"/>
            </a:endParaRPr>
          </a:p>
          <a:p>
            <a:endParaRPr lang="en-US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>
                <a:solidFill>
                  <a:schemeClr val="accent1"/>
                </a:solidFill>
              </a:rPr>
              <a:t>2 dominant ways</a:t>
            </a:r>
            <a:r>
              <a:rPr lang="en-US"/>
              <a:t> to pretrain image encoders are compared using the </a:t>
            </a:r>
            <a:r>
              <a:rPr lang="en-US" err="1"/>
              <a:t>PaLI</a:t>
            </a:r>
            <a:r>
              <a:rPr lang="en-US"/>
              <a:t> framework</a:t>
            </a:r>
            <a:endParaRPr lang="en-US">
              <a:cs typeface="Calibri" panose="020F0502020204030204"/>
            </a:endParaRPr>
          </a:p>
          <a:p>
            <a:r>
              <a:rPr lang="en-US"/>
              <a:t>      - classification pretraining using large weakly labeled datasets (JFT)</a:t>
            </a:r>
            <a:endParaRPr lang="en-US">
              <a:cs typeface="Calibri"/>
            </a:endParaRPr>
          </a:p>
          <a:p>
            <a:r>
              <a:rPr lang="en-US"/>
              <a:t>      - contrastive pretraining on web-scale noisy data</a:t>
            </a:r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1683822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F11C77-3A4D-D789-41B2-2D885C110A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E3F95F-59D9-8608-E153-6112C6BECE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857" y="136526"/>
            <a:ext cx="10863943" cy="944716"/>
          </a:xfrm>
        </p:spPr>
        <p:txBody>
          <a:bodyPr/>
          <a:lstStyle/>
          <a:p>
            <a:r>
              <a:rPr lang="en-US" sz="4000"/>
              <a:t>PALI-3: Architecture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869BE9-5073-1581-1821-8587152094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F351B-3C41-6C46-A5F1-3CA0D762442A}" type="datetime1">
              <a:rPr lang="en-CA" smtClean="0"/>
              <a:t>2024-03-28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070AB4-A4FC-CF47-F511-3C7DE0179C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Slides created for CS886 at UWaterloo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693BCD-7FF9-281B-20D0-447BD2DF98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24A5E-B0D2-394D-9970-9AE06BCB59C1}" type="slidenum">
              <a:rPr lang="en-US" smtClean="0"/>
              <a:t>52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3844575-E06F-EC96-E65E-1548C2590C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7539" y="847105"/>
            <a:ext cx="8219089" cy="5345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90686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BBB1FF-FA49-D250-4A26-D87773A0A2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10D9BD-5B16-FB57-E4C8-8012D4F950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857" y="136526"/>
            <a:ext cx="10863943" cy="944716"/>
          </a:xfrm>
        </p:spPr>
        <p:txBody>
          <a:bodyPr/>
          <a:lstStyle/>
          <a:p>
            <a:r>
              <a:rPr lang="en-US" sz="4000"/>
              <a:t>Contrastively pretrained </a:t>
            </a:r>
            <a:r>
              <a:rPr lang="en-US" sz="4000" err="1"/>
              <a:t>SigLIP</a:t>
            </a:r>
            <a:endParaRPr lang="en-US" sz="40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EA33A00-FB2F-D099-DFFF-2F66A4B40A9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89857" y="1260629"/>
                <a:ext cx="10863943" cy="4916334"/>
              </a:xfrm>
            </p:spPr>
            <p:txBody>
              <a:bodyPr/>
              <a:lstStyle/>
              <a:p>
                <a:pPr marL="138113" lvl="1" indent="0"/>
                <a:r>
                  <a:rPr lang="en-US" sz="1800"/>
                  <a:t> Recap: Standard </a:t>
                </a:r>
                <a:r>
                  <a:rPr lang="en-US" sz="1800" err="1"/>
                  <a:t>Softmax</a:t>
                </a:r>
                <a:r>
                  <a:rPr lang="en-US" sz="1800"/>
                  <a:t> loss for language image pre-training</a:t>
                </a:r>
              </a:p>
              <a:p>
                <a:pPr marL="138113" lvl="1" indent="0">
                  <a:buNone/>
                </a:pPr>
                <a:r>
                  <a:rPr lang="en-US" altLang="zh-CN" sz="1800"/>
                  <a:t>   - Objective: Given a mini-batch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CN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Β</m:t>
                    </m:r>
                    <m:r>
                      <a:rPr lang="en-US" altLang="zh-CN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"/>
                        <m:ctrlPr>
                          <a:rPr lang="en-US" altLang="zh-CN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en-US" altLang="zh-CN" sz="1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CN" sz="1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1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𝐼</m:t>
                                </m:r>
                              </m:e>
                              <m:sub>
                                <m:r>
                                  <a:rPr lang="en-US" altLang="zh-CN" sz="1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altLang="zh-CN" sz="1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 </m:t>
                            </m:r>
                            <m:sSub>
                              <m:sSubPr>
                                <m:ctrlPr>
                                  <a:rPr lang="en-US" altLang="zh-CN" sz="1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1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𝑇</m:t>
                                </m:r>
                              </m:e>
                              <m:sub>
                                <m:r>
                                  <a:rPr lang="en-US" altLang="zh-CN" sz="1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  <m:r>
                          <a:rPr lang="en-US" altLang="zh-CN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 </m:t>
                        </m:r>
                        <m:d>
                          <m:dPr>
                            <m:ctrlPr>
                              <a:rPr lang="en-US" altLang="zh-CN" sz="1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CN" sz="1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1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𝐼</m:t>
                                </m:r>
                              </m:e>
                              <m:sub>
                                <m:r>
                                  <a:rPr lang="en-US" altLang="zh-CN" sz="1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en-US" altLang="zh-CN" sz="1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 </m:t>
                            </m:r>
                            <m:sSub>
                              <m:sSubPr>
                                <m:ctrlPr>
                                  <a:rPr lang="en-US" altLang="zh-CN" sz="1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1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𝑇</m:t>
                                </m:r>
                              </m:e>
                              <m:sub>
                                <m:r>
                                  <a:rPr lang="en-US" altLang="zh-CN" sz="1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  <m:r>
                          <a:rPr lang="en-US" altLang="zh-CN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,…}</m:t>
                        </m:r>
                      </m:e>
                    </m:d>
                  </m:oMath>
                </a14:m>
                <a:r>
                  <a:rPr lang="en-US"/>
                  <a:t> </a:t>
                </a:r>
                <a:r>
                  <a:rPr lang="en-US" sz="1800"/>
                  <a:t>of image-text pairs, the learning objective encourages embeddings of matching pairs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1800"/>
                  <a:t> to align with each other, while pushing embeddings of unmatched pairs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≠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1800"/>
                  <a:t> apart</a:t>
                </a:r>
              </a:p>
              <a:p>
                <a:pPr marL="138113" lvl="1" indent="0">
                  <a:buNone/>
                </a:pPr>
                <a:endParaRPr lang="en-US" sz="1800"/>
              </a:p>
              <a:p>
                <a:pPr marL="138113" lvl="1" indent="0">
                  <a:buNone/>
                </a:pPr>
                <a:r>
                  <a:rPr lang="en-US" sz="1800"/>
                  <a:t>  - Loss function:</a:t>
                </a:r>
              </a:p>
              <a:p>
                <a:pPr marL="138113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d>
                            <m:dPr>
                              <m:begChr m:val="|"/>
                              <m:endChr m:val="|"/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l-GR" altLang="zh-CN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Β</m:t>
                              </m:r>
                            </m:e>
                          </m:d>
                        </m:den>
                      </m:f>
                      <m:nary>
                        <m:naryPr>
                          <m:chr m:val="∑"/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d>
                            <m:dPr>
                              <m:begChr m:val="|"/>
                              <m:endChr m:val="|"/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l-GR" altLang="zh-CN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Β</m:t>
                              </m:r>
                            </m:e>
                          </m:d>
                        </m:sup>
                        <m:e>
                          <m:d>
                            <m:dPr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unc>
                                <m:funcPr>
                                  <m:ctrlP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1800" b="0" i="0" smtClean="0">
                                      <a:latin typeface="Cambria Math" panose="02040503050406030204" pitchFamily="18" charset="0"/>
                                    </a:rPr>
                                    <m:t>log</m:t>
                                  </m:r>
                                </m:fName>
                                <m:e>
                                  <m:f>
                                    <m:fPr>
                                      <m:ctrlPr>
                                        <a:rPr lang="en-US" sz="1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p>
                                        <m:sSupPr>
                                          <m:ctrlPr>
                                            <a:rPr lang="en-US" sz="18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1800" b="0" i="1" smtClean="0">
                                              <a:latin typeface="Cambria Math" panose="02040503050406030204" pitchFamily="18" charset="0"/>
                                            </a:rPr>
                                            <m:t>𝑒</m:t>
                                          </m:r>
                                        </m:e>
                                        <m:sup>
                                          <m:r>
                                            <a:rPr lang="en-US" sz="1800" b="0" i="1" smtClean="0">
                                              <a:latin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sz="1800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18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18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  <m:r>
                                            <a:rPr lang="en-US" sz="18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∙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sz="1800" b="0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1800" b="0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𝑦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1800" b="0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</m:sup>
                                      </m:sSup>
                                    </m:num>
                                    <m:den>
                                      <m:nary>
                                        <m:naryPr>
                                          <m:chr m:val="∑"/>
                                          <m:ctrlPr>
                                            <a:rPr lang="en-US" sz="18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naryPr>
                                        <m:sub>
                                          <m:r>
                                            <m:rPr>
                                              <m:brk m:alnAt="23"/>
                                            </m:rPr>
                                            <a:rPr lang="en-US" sz="1800" b="0" i="1" smtClean="0">
                                              <a:latin typeface="Cambria Math" panose="02040503050406030204" pitchFamily="18" charset="0"/>
                                            </a:rPr>
                                            <m:t>𝑗</m:t>
                                          </m:r>
                                          <m:r>
                                            <a:rPr lang="en-US" sz="1800" b="0" i="1" smtClean="0">
                                              <a:latin typeface="Cambria Math" panose="02040503050406030204" pitchFamily="18" charset="0"/>
                                            </a:rPr>
                                            <m:t>=</m:t>
                                          </m:r>
                                          <m:r>
                                            <a:rPr lang="en-US" sz="1800" b="0" i="1" smtClean="0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  <m:sup>
                                          <m:d>
                                            <m:dPr>
                                              <m:begChr m:val="|"/>
                                              <m:endChr m:val="|"/>
                                              <m:ctrlPr>
                                                <a:rPr lang="en-US" sz="1800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m:rPr>
                                                  <m:sty m:val="p"/>
                                                </m:rPr>
                                                <a:rPr lang="el-GR" altLang="zh-CN" sz="18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Β</m:t>
                                              </m:r>
                                            </m:e>
                                          </m:d>
                                        </m:sup>
                                        <m:e>
                                          <m:sSup>
                                            <m:sSupPr>
                                              <m:ctrlPr>
                                                <a:rPr lang="en-US" sz="1800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en-US" sz="18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𝑒</m:t>
                                              </m:r>
                                            </m:e>
                                            <m:sup>
                                              <m:r>
                                                <a:rPr lang="en-US" sz="18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𝑡</m:t>
                                              </m:r>
                                              <m:sSub>
                                                <m:sSubPr>
                                                  <m:ctrlPr>
                                                    <a:rPr lang="en-US" sz="18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sz="18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𝑥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sz="18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𝑖</m:t>
                                                  </m:r>
                                                </m:sub>
                                              </m:sSub>
                                              <m:r>
                                                <a:rPr lang="en-US" sz="1800" b="0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∙</m:t>
                                              </m:r>
                                              <m:sSub>
                                                <m:sSubPr>
                                                  <m:ctrlPr>
                                                    <a:rPr lang="en-US" sz="1800" b="0" i="1" smtClean="0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sz="1800" b="0" i="1" smtClean="0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𝑦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sz="1800" b="0" i="1" smtClean="0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𝑗</m:t>
                                                  </m:r>
                                                </m:sub>
                                              </m:sSub>
                                            </m:sup>
                                          </m:sSup>
                                        </m:e>
                                      </m:nary>
                                    </m:den>
                                  </m:f>
                                </m:e>
                              </m:func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func>
                                <m:funcPr>
                                  <m:ctrlP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1800">
                                      <a:latin typeface="Cambria Math" panose="02040503050406030204" pitchFamily="18" charset="0"/>
                                    </a:rPr>
                                    <m:t>log</m:t>
                                  </m:r>
                                </m:fName>
                                <m:e>
                                  <m:f>
                                    <m:fPr>
                                      <m:ctrlP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p>
                                        <m:sSupPr>
                                          <m:ctrlPr>
                                            <a:rPr lang="en-US" sz="18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1800" i="1">
                                              <a:latin typeface="Cambria Math" panose="02040503050406030204" pitchFamily="18" charset="0"/>
                                            </a:rPr>
                                            <m:t>𝑒</m:t>
                                          </m:r>
                                        </m:e>
                                        <m:sup>
                                          <m:r>
                                            <a:rPr lang="en-US" sz="1800" i="1">
                                              <a:latin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sz="18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1800" i="1">
                                                  <a:latin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1800" i="1">
                                                  <a:latin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  <m:r>
                                            <a:rPr lang="en-US" sz="18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∙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sz="18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18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𝑦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18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</m:sup>
                                      </m:sSup>
                                    </m:num>
                                    <m:den>
                                      <m:nary>
                                        <m:naryPr>
                                          <m:chr m:val="∑"/>
                                          <m:ctrlPr>
                                            <a:rPr lang="en-US" sz="18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naryPr>
                                        <m:sub>
                                          <m:r>
                                            <m:rPr>
                                              <m:brk m:alnAt="23"/>
                                            </m:rPr>
                                            <a:rPr lang="en-US" sz="1800" i="1">
                                              <a:latin typeface="Cambria Math" panose="02040503050406030204" pitchFamily="18" charset="0"/>
                                            </a:rPr>
                                            <m:t>𝑗</m:t>
                                          </m:r>
                                          <m:r>
                                            <a:rPr lang="en-US" sz="1800" i="1">
                                              <a:latin typeface="Cambria Math" panose="02040503050406030204" pitchFamily="18" charset="0"/>
                                            </a:rPr>
                                            <m:t>=</m:t>
                                          </m:r>
                                          <m:r>
                                            <a:rPr lang="en-US" sz="1800" i="1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  <m:sup>
                                          <m:d>
                                            <m:dPr>
                                              <m:begChr m:val="|"/>
                                              <m:endChr m:val="|"/>
                                              <m:ctrlPr>
                                                <a:rPr lang="en-US" sz="18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m:rPr>
                                                  <m:sty m:val="p"/>
                                                </m:rPr>
                                                <a:rPr lang="el-GR" altLang="zh-CN" sz="18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Β</m:t>
                                              </m:r>
                                            </m:e>
                                          </m:d>
                                        </m:sup>
                                        <m:e>
                                          <m:sSup>
                                            <m:sSupPr>
                                              <m:ctrlPr>
                                                <a:rPr lang="en-US" sz="18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en-US" sz="1800" i="1">
                                                  <a:latin typeface="Cambria Math" panose="02040503050406030204" pitchFamily="18" charset="0"/>
                                                </a:rPr>
                                                <m:t>𝑒</m:t>
                                              </m:r>
                                            </m:e>
                                            <m:sup>
                                              <m:r>
                                                <a:rPr lang="en-US" sz="1800" i="1">
                                                  <a:latin typeface="Cambria Math" panose="02040503050406030204" pitchFamily="18" charset="0"/>
                                                </a:rPr>
                                                <m:t>𝑡</m:t>
                                              </m:r>
                                              <m:sSub>
                                                <m:sSubPr>
                                                  <m:ctrlPr>
                                                    <a:rPr lang="en-US" sz="1800" i="1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sz="1800" i="1">
                                                      <a:latin typeface="Cambria Math" panose="02040503050406030204" pitchFamily="18" charset="0"/>
                                                    </a:rPr>
                                                    <m:t>𝑥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sz="18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𝑗</m:t>
                                                  </m:r>
                                                </m:sub>
                                              </m:sSub>
                                              <m:r>
                                                <a:rPr lang="en-US" sz="18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∙</m:t>
                                              </m:r>
                                              <m:sSub>
                                                <m:sSubPr>
                                                  <m:ctrlPr>
                                                    <a:rPr lang="en-US" sz="1800" i="1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sz="1800" i="1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𝑦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sz="1800" i="1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𝑖</m:t>
                                                  </m:r>
                                                </m:sub>
                                              </m:sSub>
                                            </m:sup>
                                          </m:sSup>
                                        </m:e>
                                      </m:nary>
                                    </m:den>
                                  </m:f>
                                </m:e>
                              </m:func>
                            </m:e>
                          </m:d>
                        </m:e>
                      </m:nary>
                    </m:oMath>
                  </m:oMathPara>
                </a14:m>
                <a:endParaRPr lang="en-US" sz="1800"/>
              </a:p>
              <a:p>
                <a:pPr marL="138113" lvl="1" indent="0">
                  <a:buNone/>
                </a:pPr>
                <a:endParaRPr lang="en-US" sz="1800"/>
              </a:p>
              <a:p>
                <a:pPr marL="138113" lvl="1" indent="0">
                  <a:buNone/>
                </a:pPr>
                <a:r>
                  <a:rPr lang="en-US" sz="1800"/>
                  <a:t>     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num>
                      <m:den>
                        <m:sSub>
                          <m:sSubPr>
                            <m:ctrlP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d>
                              <m:dPr>
                                <m:begChr m:val="‖"/>
                                <m:endChr m:val="‖"/>
                                <m:ctrlP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sSub>
                                  <m:sSubPr>
                                    <m:ctrlP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d>
                          </m:e>
                          <m:sub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180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num>
                      <m:den>
                        <m:sSub>
                          <m:sSubPr>
                            <m:ctrlP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d>
                              <m:dPr>
                                <m:begChr m:val="‖"/>
                                <m:endChr m:val="‖"/>
                                <m:ctrlP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sSub>
                                  <m:sSubPr>
                                    <m:ctrlP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e>
                                  <m:sub>
                                    <m: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d>
                          </m:e>
                          <m:sub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1800"/>
                  <a:t> where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(∙)</m:t>
                    </m:r>
                  </m:oMath>
                </a14:m>
                <a:r>
                  <a:rPr lang="en-US" sz="1800"/>
                  <a:t> is an image model and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</m:e>
                    </m:d>
                  </m:oMath>
                </a14:m>
                <a:r>
                  <a:rPr lang="en-US" sz="1800"/>
                  <a:t> is a text model</a:t>
                </a:r>
              </a:p>
              <a:p>
                <a:endParaRPr lang="en-US"/>
              </a:p>
              <a:p>
                <a:endParaRPr lang="en-US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EA33A00-FB2F-D099-DFFF-2F66A4B40A9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89857" y="1260629"/>
                <a:ext cx="10863943" cy="4916334"/>
              </a:xfrm>
              <a:blipFill>
                <a:blip r:embed="rId3"/>
                <a:stretch>
                  <a:fillRect t="-2481" r="-2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6CAB07-1591-695B-E334-4844303841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F351B-3C41-6C46-A5F1-3CA0D762442A}" type="datetime1">
              <a:rPr lang="en-CA" smtClean="0"/>
              <a:t>2024-03-28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C912CD-40B7-4F64-9091-CAF3B124FC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Slides created for CS886 at UWaterloo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8CB4C8-05F9-76F3-D9F3-D05159BB5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24A5E-B0D2-394D-9970-9AE06BCB59C1}" type="slidenum">
              <a:rPr lang="en-US" smtClean="0"/>
              <a:t>53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9EF8AD7-781E-5F17-9A62-B6D7523F9A70}"/>
              </a:ext>
            </a:extLst>
          </p:cNvPr>
          <p:cNvSpPr/>
          <p:nvPr/>
        </p:nvSpPr>
        <p:spPr>
          <a:xfrm>
            <a:off x="4728518" y="3056238"/>
            <a:ext cx="1532238" cy="88968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E8B252D-FE47-9DE0-5D2D-24FE35CD69F7}"/>
              </a:ext>
            </a:extLst>
          </p:cNvPr>
          <p:cNvSpPr/>
          <p:nvPr/>
        </p:nvSpPr>
        <p:spPr>
          <a:xfrm>
            <a:off x="6429631" y="3056238"/>
            <a:ext cx="1532238" cy="88968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9B5F087-E971-A045-F882-ECEE5AD76732}"/>
                  </a:ext>
                </a:extLst>
              </p:cNvPr>
              <p:cNvSpPr txBox="1"/>
              <p:nvPr/>
            </p:nvSpPr>
            <p:spPr>
              <a:xfrm>
                <a:off x="4596713" y="2339547"/>
                <a:ext cx="163467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>
                    <a:solidFill>
                      <a:schemeClr val="accent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Image </a:t>
                </a:r>
                <a14:m>
                  <m:oMath xmlns:m="http://schemas.openxmlformats.org/officeDocument/2006/math">
                    <m:r>
                      <a:rPr lang="en-US" sz="120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⟶</m:t>
                    </m:r>
                  </m:oMath>
                </a14:m>
                <a:r>
                  <a:rPr lang="en-US" sz="1200">
                    <a:solidFill>
                      <a:schemeClr val="accent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Text </a:t>
                </a:r>
                <a:r>
                  <a:rPr lang="en-US" sz="1200" err="1">
                    <a:solidFill>
                      <a:schemeClr val="accent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softmax</a:t>
                </a:r>
                <a:endParaRPr lang="en-US" sz="1200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9B5F087-E971-A045-F882-ECEE5AD767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96713" y="2339547"/>
                <a:ext cx="1634678" cy="276999"/>
              </a:xfrm>
              <a:prstGeom prst="rect">
                <a:avLst/>
              </a:prstGeom>
              <a:blipFill>
                <a:blip r:embed="rId4"/>
                <a:stretch>
                  <a:fillRect t="-2222" b="-17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46B3E57-92FF-14CA-8301-3D4F15EE4C42}"/>
              </a:ext>
            </a:extLst>
          </p:cNvPr>
          <p:cNvCxnSpPr>
            <a:cxnSpLocks/>
            <a:stCxn id="9" idx="2"/>
          </p:cNvCxnSpPr>
          <p:nvPr/>
        </p:nvCxnSpPr>
        <p:spPr>
          <a:xfrm>
            <a:off x="5414052" y="2616546"/>
            <a:ext cx="0" cy="43969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02C6D32-0099-8DCA-D399-82172EA28532}"/>
                  </a:ext>
                </a:extLst>
              </p:cNvPr>
              <p:cNvSpPr txBox="1"/>
              <p:nvPr/>
            </p:nvSpPr>
            <p:spPr>
              <a:xfrm>
                <a:off x="6429631" y="2345319"/>
                <a:ext cx="163743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>
                    <a:solidFill>
                      <a:schemeClr val="accent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Text </a:t>
                </a:r>
                <a14:m>
                  <m:oMath xmlns:m="http://schemas.openxmlformats.org/officeDocument/2006/math">
                    <m:r>
                      <a:rPr lang="en-US" sz="120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⟶</m:t>
                    </m:r>
                  </m:oMath>
                </a14:m>
                <a:r>
                  <a:rPr lang="en-US" sz="1200">
                    <a:solidFill>
                      <a:schemeClr val="accent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Image </a:t>
                </a:r>
                <a:r>
                  <a:rPr lang="en-US" sz="1200" err="1">
                    <a:solidFill>
                      <a:schemeClr val="accent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softmax</a:t>
                </a:r>
                <a:endParaRPr lang="en-US" sz="1200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02C6D32-0099-8DCA-D399-82172EA285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9631" y="2345319"/>
                <a:ext cx="1637436" cy="276999"/>
              </a:xfrm>
              <a:prstGeom prst="rect">
                <a:avLst/>
              </a:prstGeom>
              <a:blipFill>
                <a:blip r:embed="rId5"/>
                <a:stretch>
                  <a:fillRect l="-373" t="-2222" b="-17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396D8FF-C2D7-FDC7-2DC3-5620F0141F67}"/>
              </a:ext>
            </a:extLst>
          </p:cNvPr>
          <p:cNvCxnSpPr>
            <a:cxnSpLocks/>
          </p:cNvCxnSpPr>
          <p:nvPr/>
        </p:nvCxnSpPr>
        <p:spPr>
          <a:xfrm>
            <a:off x="7193424" y="2616546"/>
            <a:ext cx="0" cy="43969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42B774CE-434C-3B29-EE0B-6C73062CF4B0}"/>
              </a:ext>
            </a:extLst>
          </p:cNvPr>
          <p:cNvCxnSpPr>
            <a:cxnSpLocks/>
          </p:cNvCxnSpPr>
          <p:nvPr/>
        </p:nvCxnSpPr>
        <p:spPr>
          <a:xfrm flipH="1" flipV="1">
            <a:off x="5700584" y="3945924"/>
            <a:ext cx="395416" cy="107709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440F90EA-72B5-70E5-76CD-C4A26BD33D5D}"/>
              </a:ext>
            </a:extLst>
          </p:cNvPr>
          <p:cNvCxnSpPr>
            <a:cxnSpLocks/>
          </p:cNvCxnSpPr>
          <p:nvPr/>
        </p:nvCxnSpPr>
        <p:spPr>
          <a:xfrm flipV="1">
            <a:off x="6429631" y="3972696"/>
            <a:ext cx="383059" cy="105032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E59ACD30-462C-063A-9F19-1830C05E3B3E}"/>
              </a:ext>
            </a:extLst>
          </p:cNvPr>
          <p:cNvSpPr txBox="1"/>
          <p:nvPr/>
        </p:nvSpPr>
        <p:spPr>
          <a:xfrm>
            <a:off x="5426407" y="4941262"/>
            <a:ext cx="21443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solidFill>
                  <a:srgbClr val="FF0000"/>
                </a:solidFill>
              </a:rPr>
              <a:t>Normalization performed twice</a:t>
            </a:r>
          </a:p>
        </p:txBody>
      </p:sp>
    </p:spTree>
    <p:extLst>
      <p:ext uri="{BB962C8B-B14F-4D97-AF65-F5344CB8AC3E}">
        <p14:creationId xmlns:p14="http://schemas.microsoft.com/office/powerpoint/2010/main" val="66530307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F21207-F72B-582C-53C6-6087B2C396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8AF127-F74D-B405-0353-E86669FD0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857" y="315913"/>
            <a:ext cx="10863943" cy="944716"/>
          </a:xfrm>
        </p:spPr>
        <p:txBody>
          <a:bodyPr/>
          <a:lstStyle/>
          <a:p>
            <a:r>
              <a:rPr lang="en-US" sz="4000"/>
              <a:t>Contrastively pretrained </a:t>
            </a:r>
            <a:r>
              <a:rPr lang="en-US" sz="4000" err="1"/>
              <a:t>SigLIP</a:t>
            </a:r>
            <a:endParaRPr lang="en-US" sz="40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4AED6AC-3FC0-D370-DC33-30F1CFBDD57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89857" y="1260629"/>
                <a:ext cx="10863943" cy="4916334"/>
              </a:xfrm>
            </p:spPr>
            <p:txBody>
              <a:bodyPr/>
              <a:lstStyle/>
              <a:p>
                <a:pPr marL="293688" lvl="1" indent="-285750"/>
                <a:r>
                  <a:rPr lang="en-US" sz="1800" b="1"/>
                  <a:t>Sigmoid-based</a:t>
                </a:r>
                <a:r>
                  <a:rPr lang="en-US" sz="1800"/>
                  <a:t> </a:t>
                </a:r>
                <a:r>
                  <a:rPr lang="en-US" sz="1800" b="1"/>
                  <a:t>loss</a:t>
                </a:r>
                <a:r>
                  <a:rPr lang="en-US" sz="1800"/>
                  <a:t>: Process every image-text pair independently</a:t>
                </a:r>
              </a:p>
              <a:p>
                <a:pPr marL="7938" lvl="1" indent="0">
                  <a:buNone/>
                </a:pPr>
                <a:r>
                  <a:rPr lang="en-US" sz="1800"/>
                  <a:t>      - Formulation:</a:t>
                </a:r>
              </a:p>
              <a:p>
                <a:pPr marL="7938" lvl="1" indent="0">
                  <a:buNone/>
                </a:pPr>
                <a:endParaRPr lang="en-US" sz="1800"/>
              </a:p>
              <a:p>
                <a:pPr marL="7938" lvl="1" indent="0" algn="ctr">
                  <a:buNone/>
                </a:pPr>
                <a:r>
                  <a:rPr lang="en-US" sz="1800"/>
                  <a:t>	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d>
                          <m:dPr>
                            <m:begChr m:val="|"/>
                            <m:endChr m:val="|"/>
                            <m:ctrlP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l-GR" sz="1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Β</m:t>
                            </m:r>
                          </m:e>
                        </m:d>
                      </m:den>
                    </m:f>
                    <m:nary>
                      <m:naryPr>
                        <m:chr m:val="∑"/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sz="18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d>
                          <m:dPr>
                            <m:begChr m:val="|"/>
                            <m:endChr m:val="|"/>
                            <m:ctrlP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l-GR" sz="1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Β</m:t>
                            </m:r>
                          </m:e>
                        </m:d>
                      </m:sup>
                      <m:e>
                        <m:nary>
                          <m:naryPr>
                            <m:chr m:val="∑"/>
                            <m:ctrlP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d>
                              <m:dPr>
                                <m:begChr m:val="|"/>
                                <m:endChr m:val="|"/>
                                <m:ctrlP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m:rPr>
                                    <m:sty m:val="p"/>
                                  </m:rPr>
                                  <a:rPr lang="el-GR" sz="18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Β</m:t>
                                </m:r>
                              </m:e>
                            </m:d>
                          </m:sup>
                          <m:e>
                            <m:func>
                              <m:funcPr>
                                <m:ctrlP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 sz="1800" b="0" i="0" smtClean="0">
                                    <a:latin typeface="Cambria Math" panose="02040503050406030204" pitchFamily="18" charset="0"/>
                                  </a:rPr>
                                  <m:t>log</m:t>
                                </m:r>
                              </m:fName>
                              <m:e>
                                <m:f>
                                  <m:fPr>
                                    <m:ctrlP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sSup>
                                      <m:sSupPr>
                                        <m:ctrlPr>
                                          <a:rPr lang="en-US" sz="18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1800" b="0" i="1" smtClean="0">
                                            <a:latin typeface="Cambria Math" panose="02040503050406030204" pitchFamily="18" charset="0"/>
                                          </a:rPr>
                                          <m:t>𝑒</m:t>
                                        </m:r>
                                      </m:e>
                                      <m:sup>
                                        <m:sSub>
                                          <m:sSubPr>
                                            <m:ctrlPr>
                                              <a:rPr lang="en-US" sz="18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18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𝑧</m:t>
                                            </m:r>
                                          </m:e>
                                          <m:sub>
                                            <m:r>
                                              <a:rPr lang="en-US" sz="18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𝑖𝑗</m:t>
                                            </m:r>
                                          </m:sub>
                                        </m:sSub>
                                        <m:r>
                                          <a:rPr lang="en-US" sz="1800" b="0" i="1" smtClean="0">
                                            <a:latin typeface="Cambria Math" panose="02040503050406030204" pitchFamily="18" charset="0"/>
                                          </a:rPr>
                                          <m:t>(−</m:t>
                                        </m:r>
                                        <m:r>
                                          <a:rPr lang="en-US" sz="1800" b="0" i="1" smtClean="0">
                                            <a:latin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  <m:sSub>
                                          <m:sSubPr>
                                            <m:ctrlPr>
                                              <a:rPr lang="en-US" sz="18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18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𝑥</m:t>
                                            </m:r>
                                          </m:e>
                                          <m:sub>
                                            <m:r>
                                              <a:rPr lang="en-US" sz="18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𝑖</m:t>
                                            </m:r>
                                          </m:sub>
                                        </m:sSub>
                                        <m:sSub>
                                          <m:sSubPr>
                                            <m:ctrlPr>
                                              <a:rPr lang="en-US" sz="18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18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𝑦</m:t>
                                            </m:r>
                                          </m:e>
                                          <m:sub>
                                            <m:r>
                                              <a:rPr lang="en-US" sz="18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𝑗</m:t>
                                            </m:r>
                                          </m:sub>
                                        </m:sSub>
                                        <m:r>
                                          <a:rPr lang="en-US" sz="1800" b="0" i="1" smtClean="0">
                                            <a:latin typeface="Cambria Math" panose="02040503050406030204" pitchFamily="18" charset="0"/>
                                          </a:rPr>
                                          <m:t>+</m:t>
                                        </m:r>
                                        <m:r>
                                          <a:rPr lang="en-US" sz="1800" b="0" i="1" smtClean="0">
                                            <a:latin typeface="Cambria Math" panose="02040503050406030204" pitchFamily="18" charset="0"/>
                                          </a:rPr>
                                          <m:t>𝑏</m:t>
                                        </m:r>
                                        <m:r>
                                          <a:rPr lang="en-US" sz="1800" b="0" i="1" smtClean="0">
                                            <a:latin typeface="Cambria Math" panose="02040503050406030204" pitchFamily="18" charset="0"/>
                                          </a:rPr>
                                          <m:t>)</m:t>
                                        </m:r>
                                      </m:sup>
                                    </m:sSup>
                                  </m:den>
                                </m:f>
                              </m:e>
                            </m:func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</m:e>
                        </m:nary>
                      </m:e>
                    </m:nary>
                  </m:oMath>
                </a14:m>
                <a:endParaRPr lang="en-US"/>
              </a:p>
              <a:p>
                <a:pPr marL="0" indent="0">
                  <a:buNone/>
                </a:pPr>
                <a:r>
                  <a:rPr lang="en-US"/>
                  <a:t>    </a:t>
                </a:r>
              </a:p>
              <a:p>
                <a:pPr marL="0" indent="0">
                  <a:buNone/>
                </a:pPr>
                <a:endParaRPr lang="en-US" sz="1800"/>
              </a:p>
              <a:p>
                <a:pPr marL="0" indent="0">
                  <a:buNone/>
                </a:pPr>
                <a:r>
                  <a:rPr lang="en-US" sz="1800"/>
                  <a:t>    - Turn the learning problem into  the standard binary classification on the dataset of all pair combinations, with a positive labels for the matching pairs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/>
                  <a:t> </a:t>
                </a:r>
                <a:r>
                  <a:rPr lang="en-US" sz="1800"/>
                  <a:t>and negative labels for all other pairs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≠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180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4AED6AC-3FC0-D370-DC33-30F1CFBDD57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89857" y="1260629"/>
                <a:ext cx="10863943" cy="4916334"/>
              </a:xfrm>
              <a:blipFill>
                <a:blip r:embed="rId3"/>
                <a:stretch>
                  <a:fillRect l="-449" t="-1241" r="-7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494E1B-3AAC-036C-0809-F02BF385C1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F351B-3C41-6C46-A5F1-3CA0D762442A}" type="datetime1">
              <a:rPr lang="en-CA" smtClean="0"/>
              <a:t>2024-03-28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6F2BF-55BC-43E6-A65A-ED61CC9D03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Slides created for CS886 at UWaterloo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57C64F-B7AC-C4C9-48DD-CB053B3285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24A5E-B0D2-394D-9970-9AE06BCB59C1}" type="slidenum">
              <a:rPr lang="en-US" smtClean="0"/>
              <a:t>54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3BF28FC-C847-6701-2CCC-91CDEA7C7A9F}"/>
              </a:ext>
            </a:extLst>
          </p:cNvPr>
          <p:cNvSpPr/>
          <p:nvPr/>
        </p:nvSpPr>
        <p:spPr>
          <a:xfrm>
            <a:off x="6903308" y="2380735"/>
            <a:ext cx="205946" cy="24713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F2B2F9A-73C3-73F4-4784-3571820BED30}"/>
              </a:ext>
            </a:extLst>
          </p:cNvPr>
          <p:cNvCxnSpPr>
            <a:cxnSpLocks/>
            <a:endCxn id="8" idx="2"/>
          </p:cNvCxnSpPr>
          <p:nvPr/>
        </p:nvCxnSpPr>
        <p:spPr>
          <a:xfrm flipV="1">
            <a:off x="7006281" y="2627870"/>
            <a:ext cx="0" cy="46131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8733FAA5-1AD1-1896-383F-083138CB4AA3}"/>
              </a:ext>
            </a:extLst>
          </p:cNvPr>
          <p:cNvSpPr txBox="1"/>
          <p:nvPr/>
        </p:nvSpPr>
        <p:spPr>
          <a:xfrm>
            <a:off x="6080612" y="3018135"/>
            <a:ext cx="25299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solidFill>
                  <a:srgbClr val="0070C0"/>
                </a:solidFill>
              </a:rPr>
              <a:t>Label for a given image and text input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5ABB831-2246-64E0-6DDB-97F580CDD1D7}"/>
              </a:ext>
            </a:extLst>
          </p:cNvPr>
          <p:cNvSpPr/>
          <p:nvPr/>
        </p:nvSpPr>
        <p:spPr>
          <a:xfrm>
            <a:off x="7702378" y="2367575"/>
            <a:ext cx="197708" cy="20263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FB5D52DF-FF33-8BC5-16C0-B09FE69869D8}"/>
              </a:ext>
            </a:extLst>
          </p:cNvPr>
          <p:cNvCxnSpPr/>
          <p:nvPr/>
        </p:nvCxnSpPr>
        <p:spPr>
          <a:xfrm>
            <a:off x="7801232" y="1869989"/>
            <a:ext cx="0" cy="51074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5885A3F9-79FF-DF02-D268-2F6A2F6BCD25}"/>
              </a:ext>
            </a:extLst>
          </p:cNvPr>
          <p:cNvSpPr txBox="1"/>
          <p:nvPr/>
        </p:nvSpPr>
        <p:spPr>
          <a:xfrm>
            <a:off x="6864418" y="1580408"/>
            <a:ext cx="20713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solidFill>
                  <a:srgbClr val="0070C0"/>
                </a:solidFill>
              </a:rPr>
              <a:t>Additional learnable bias term</a:t>
            </a:r>
          </a:p>
        </p:txBody>
      </p:sp>
    </p:spTree>
    <p:extLst>
      <p:ext uri="{BB962C8B-B14F-4D97-AF65-F5344CB8AC3E}">
        <p14:creationId xmlns:p14="http://schemas.microsoft.com/office/powerpoint/2010/main" val="317110073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19F8F9-2746-8064-9958-C4D5BD7F3A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3E830F-9F36-72BA-DF01-842CC49AC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857" y="136526"/>
            <a:ext cx="10863943" cy="944716"/>
          </a:xfrm>
        </p:spPr>
        <p:txBody>
          <a:bodyPr/>
          <a:lstStyle/>
          <a:p>
            <a:r>
              <a:rPr lang="en-US" sz="4000"/>
              <a:t>Unifying Language Learning Paradigms(UL2)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182BDF-86FF-B216-CE2C-89479CC415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9857" y="1260629"/>
            <a:ext cx="10863943" cy="4916334"/>
          </a:xfrm>
        </p:spPr>
        <p:txBody>
          <a:bodyPr/>
          <a:lstStyle/>
          <a:p>
            <a:pPr marL="352425" lvl="1" indent="-342900"/>
            <a:r>
              <a:rPr lang="en-US" b="1">
                <a:solidFill>
                  <a:schemeClr val="accent1"/>
                </a:solidFill>
              </a:rPr>
              <a:t>Motivation</a:t>
            </a:r>
            <a:r>
              <a:rPr lang="en-US"/>
              <a:t>:</a:t>
            </a:r>
            <a:r>
              <a:rPr lang="zh-CN" altLang="en-US"/>
              <a:t> </a:t>
            </a:r>
            <a:r>
              <a:rPr lang="en-US" altLang="zh-CN"/>
              <a:t>why should the choice of the pre-trained LM depend on the downstream task?</a:t>
            </a:r>
          </a:p>
          <a:p>
            <a:pPr marL="352425" lvl="1" indent="-342900"/>
            <a:endParaRPr lang="en-US"/>
          </a:p>
          <a:p>
            <a:pPr marL="352425" lvl="1" indent="-342900"/>
            <a:r>
              <a:rPr lang="en-US" b="1">
                <a:solidFill>
                  <a:schemeClr val="accent1"/>
                </a:solidFill>
              </a:rPr>
              <a:t>Recap</a:t>
            </a:r>
            <a:r>
              <a:rPr lang="en-US"/>
              <a:t>: Pre-training Objectives for Large Language Models</a:t>
            </a:r>
          </a:p>
          <a:p>
            <a:pPr marL="9525" lvl="1" indent="0">
              <a:buNone/>
            </a:pPr>
            <a:r>
              <a:rPr lang="en-US"/>
              <a:t>     - Causal LM: use all previous time-steps as </a:t>
            </a:r>
            <a:r>
              <a:rPr lang="en-US" b="1"/>
              <a:t>inputs</a:t>
            </a:r>
            <a:r>
              <a:rPr lang="en-US"/>
              <a:t> to the model to predict the next token, which is the </a:t>
            </a:r>
            <a:r>
              <a:rPr lang="en-US" b="1"/>
              <a:t>target</a:t>
            </a:r>
          </a:p>
          <a:p>
            <a:pPr marL="9525" lvl="1" indent="0">
              <a:buNone/>
            </a:pPr>
            <a:endParaRPr lang="en-US"/>
          </a:p>
          <a:p>
            <a:pPr marL="9525" lvl="1" indent="0">
              <a:buNone/>
            </a:pPr>
            <a:r>
              <a:rPr lang="en-US"/>
              <a:t>     - </a:t>
            </a:r>
            <a:r>
              <a:rPr lang="en-US" err="1"/>
              <a:t>prefixLM</a:t>
            </a:r>
            <a:r>
              <a:rPr lang="en-US"/>
              <a:t>: use past tokens as </a:t>
            </a:r>
            <a:r>
              <a:rPr lang="en-US" b="1"/>
              <a:t>inputs</a:t>
            </a:r>
            <a:r>
              <a:rPr lang="en-US"/>
              <a:t>, but consume the inputs bidirectionally</a:t>
            </a:r>
          </a:p>
          <a:p>
            <a:pPr marL="9525" lvl="1" indent="0">
              <a:buNone/>
            </a:pPr>
            <a:endParaRPr lang="en-US"/>
          </a:p>
          <a:p>
            <a:pPr marL="9525" lvl="1" indent="0">
              <a:buNone/>
            </a:pPr>
            <a:r>
              <a:rPr lang="en-US"/>
              <a:t>     - Span corruption: leverages all uncorrupted tokens from the past and futures as </a:t>
            </a:r>
            <a:r>
              <a:rPr lang="en-US" b="1"/>
              <a:t>inputs</a:t>
            </a:r>
            <a:r>
              <a:rPr lang="en-US"/>
              <a:t> for predicting the corrupted span (</a:t>
            </a:r>
            <a:r>
              <a:rPr lang="en-US" b="1"/>
              <a:t>targets</a:t>
            </a:r>
            <a:r>
              <a:rPr lang="en-US"/>
              <a:t>) </a:t>
            </a:r>
          </a:p>
          <a:p>
            <a:pPr marL="0" indent="0">
              <a:buNone/>
            </a:pPr>
            <a:endParaRPr lang="en-US"/>
          </a:p>
          <a:p>
            <a:pPr lvl="1"/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1BA108-C12C-73F6-80F1-9B892EEAC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F351B-3C41-6C46-A5F1-3CA0D762442A}" type="datetime1">
              <a:rPr lang="en-CA" smtClean="0"/>
              <a:t>2024-03-28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558407-0C8F-5D88-BD1D-16215F3CE9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Slides created for CS886 at UWaterloo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7355E6-7BE6-D009-C943-2E1BB55A48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24A5E-B0D2-394D-9970-9AE06BCB59C1}" type="slidenum">
              <a:rPr lang="en-US" smtClean="0"/>
              <a:t>55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962BFEC-A110-75B6-1BB5-8B007E5683EC}"/>
              </a:ext>
            </a:extLst>
          </p:cNvPr>
          <p:cNvSpPr txBox="1"/>
          <p:nvPr/>
        </p:nvSpPr>
        <p:spPr>
          <a:xfrm>
            <a:off x="1087394" y="5712659"/>
            <a:ext cx="50086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Can reduce one pre-training objective to another</a:t>
            </a:r>
          </a:p>
        </p:txBody>
      </p:sp>
      <p:sp>
        <p:nvSpPr>
          <p:cNvPr id="8" name="Left Brace 7">
            <a:extLst>
              <a:ext uri="{FF2B5EF4-FFF2-40B4-BE49-F238E27FC236}">
                <a16:creationId xmlns:a16="http://schemas.microsoft.com/office/drawing/2014/main" id="{12E89AB2-21B4-AA91-2CEB-12C48E388B08}"/>
              </a:ext>
            </a:extLst>
          </p:cNvPr>
          <p:cNvSpPr/>
          <p:nvPr/>
        </p:nvSpPr>
        <p:spPr>
          <a:xfrm>
            <a:off x="413804" y="2891482"/>
            <a:ext cx="152106" cy="2141837"/>
          </a:xfrm>
          <a:prstGeom prst="leftBrac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Curved Connector 9">
            <a:extLst>
              <a:ext uri="{FF2B5EF4-FFF2-40B4-BE49-F238E27FC236}">
                <a16:creationId xmlns:a16="http://schemas.microsoft.com/office/drawing/2014/main" id="{FB56FDA2-8E58-FEC5-B288-A217BA2F163E}"/>
              </a:ext>
            </a:extLst>
          </p:cNvPr>
          <p:cNvCxnSpPr>
            <a:cxnSpLocks/>
            <a:stCxn id="8" idx="1"/>
            <a:endCxn id="7" idx="1"/>
          </p:cNvCxnSpPr>
          <p:nvPr/>
        </p:nvCxnSpPr>
        <p:spPr>
          <a:xfrm rot="10800000" flipH="1" flipV="1">
            <a:off x="413804" y="3962401"/>
            <a:ext cx="673590" cy="1934924"/>
          </a:xfrm>
          <a:prstGeom prst="curvedConnector3">
            <a:avLst>
              <a:gd name="adj1" fmla="val -33938"/>
            </a:avLst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055604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7402AA-DAE5-F991-F4BD-9472F2C1ED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B28CF2-99D3-4704-CF13-749928F77D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857" y="136526"/>
            <a:ext cx="10863943" cy="944716"/>
          </a:xfrm>
        </p:spPr>
        <p:txBody>
          <a:bodyPr/>
          <a:lstStyle/>
          <a:p>
            <a:r>
              <a:rPr lang="en-US" sz="4000"/>
              <a:t>UL2 pre-training objective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CA53FDB-B608-EC7A-2C37-4F62F5CEF33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89857" y="1260629"/>
                <a:ext cx="10863943" cy="4916334"/>
              </a:xfrm>
            </p:spPr>
            <p:txBody>
              <a:bodyPr/>
              <a:lstStyle/>
              <a:p>
                <a:pPr marL="179388" indent="-179388"/>
                <a:r>
                  <a:rPr lang="en-US" sz="1800" b="1"/>
                  <a:t>SPANCORRUPT</a:t>
                </a:r>
                <a:r>
                  <a:rPr lang="en-US" sz="1800"/>
                  <a:t>: function used to generate inputs and targets of the denoising tasks</a:t>
                </a:r>
              </a:p>
              <a:p>
                <a:pPr marL="0" indent="0">
                  <a:buNone/>
                </a:pPr>
                <a:r>
                  <a:rPr lang="en-US" sz="1800"/>
                  <a:t>    - Parameterization: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 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 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e>
                    </m:d>
                  </m:oMath>
                </a14:m>
                <a:endParaRPr lang="en-US" sz="1800" b="0"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en-US" sz="1800"/>
                  <a:t>           </a:t>
                </a:r>
                <a14:m>
                  <m:oMath xmlns:m="http://schemas.openxmlformats.org/officeDocument/2006/math">
                    <m:r>
                      <a:rPr lang="en-US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US" sz="1800"/>
                  <a:t>: mean span length</a:t>
                </a:r>
              </a:p>
              <a:p>
                <a:pPr marL="0" indent="0">
                  <a:buNone/>
                </a:pPr>
                <a:r>
                  <a:rPr lang="en-US" sz="1800"/>
                  <a:t>          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𝑟</m:t>
                    </m:r>
                  </m:oMath>
                </a14:m>
                <a:r>
                  <a:rPr lang="en-US" sz="1800"/>
                  <a:t>: corruption rate</a:t>
                </a:r>
              </a:p>
              <a:p>
                <a:pPr marL="0" indent="0">
                  <a:buNone/>
                </a:pPr>
                <a:r>
                  <a:rPr lang="en-US" sz="1800"/>
                  <a:t>          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sz="1800"/>
                  <a:t>: number of corrupted spans (may be a function of input length, L, and the span length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US" sz="1800"/>
                  <a:t>)</a:t>
                </a:r>
              </a:p>
              <a:p>
                <a:pPr marL="0" indent="0">
                  <a:buNone/>
                </a:pPr>
                <a:endParaRPr lang="en-US" sz="1800"/>
              </a:p>
              <a:p>
                <a:pPr marL="0" indent="0">
                  <a:buNone/>
                </a:pPr>
                <a:r>
                  <a:rPr lang="en-US" sz="1800"/>
                  <a:t>    - Given an input text, SPANCORRUPT introduces corruptions to the span of lengths that are drawn from a (normal or uniform) distribution with mean of </a:t>
                </a:r>
                <a14:m>
                  <m:oMath xmlns:m="http://schemas.openxmlformats.org/officeDocument/2006/math">
                    <m:r>
                      <a:rPr lang="en-US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US" sz="1800"/>
                  <a:t>. </a:t>
                </a:r>
              </a:p>
              <a:p>
                <a:pPr marL="0" indent="0">
                  <a:buNone/>
                </a:pPr>
                <a:endParaRPr lang="en-US" sz="1800"/>
              </a:p>
              <a:p>
                <a:pPr marL="0" indent="0">
                  <a:buNone/>
                </a:pPr>
                <a:r>
                  <a:rPr lang="en-US" sz="1800"/>
                  <a:t>    </a:t>
                </a:r>
              </a:p>
              <a:p>
                <a:pPr marL="0" indent="0">
                  <a:buNone/>
                </a:pPr>
                <a:endParaRPr lang="en-US" sz="1800"/>
              </a:p>
              <a:p>
                <a:pPr marL="0" indent="0">
                  <a:buNone/>
                </a:pPr>
                <a:r>
                  <a:rPr lang="en-US" sz="1800"/>
                  <a:t>  - After corruption, the input text is then fed to the denoising task and the corrupted spans are used as targets to be recovered</a:t>
                </a:r>
              </a:p>
              <a:p>
                <a:pPr marL="0" indent="0">
                  <a:buNone/>
                </a:pPr>
                <a:endParaRPr lang="en-US" sz="1800"/>
              </a:p>
              <a:p>
                <a:pPr marL="0" indent="0">
                  <a:buNone/>
                </a:pPr>
                <a:endParaRPr lang="en-US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CA53FDB-B608-EC7A-2C37-4F62F5CEF33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89857" y="1260629"/>
                <a:ext cx="10863943" cy="4916334"/>
              </a:xfrm>
              <a:blipFill>
                <a:blip r:embed="rId3"/>
                <a:stretch>
                  <a:fillRect l="-449" t="-1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E0DC93-7120-07CD-D0D8-D0785A632F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F351B-3C41-6C46-A5F1-3CA0D762442A}" type="datetime1">
              <a:rPr lang="en-CA" smtClean="0"/>
              <a:t>2024-03-28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9126C6-932C-756A-3C80-9EE9B151D0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Slides created for CS886 at UWaterloo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72A529-5D0D-B653-A6D0-297D247CB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24A5E-B0D2-394D-9970-9AE06BCB59C1}" type="slidenum">
              <a:rPr lang="en-US" smtClean="0"/>
              <a:t>56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56262C3-72DE-8D92-CE69-35321942A2AB}"/>
                  </a:ext>
                </a:extLst>
              </p:cNvPr>
              <p:cNvSpPr txBox="1"/>
              <p:nvPr/>
            </p:nvSpPr>
            <p:spPr>
              <a:xfrm>
                <a:off x="2699657" y="4249783"/>
                <a:ext cx="6792685" cy="785536"/>
              </a:xfrm>
              <a:prstGeom prst="rect">
                <a:avLst/>
              </a:prstGeom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/>
                  <a:t>For example, to express </a:t>
                </a:r>
                <a:r>
                  <a:rPr lang="en-US" err="1"/>
                  <a:t>PrefixLM</a:t>
                </a:r>
                <a:r>
                  <a:rPr lang="en-US"/>
                  <a:t> objective, we would set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𝐿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−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𝑃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𝑟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−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𝐿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𝑛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US"/>
                  <a:t>, where P is the length of the prefix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56262C3-72DE-8D92-CE69-35321942A2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9657" y="4249783"/>
                <a:ext cx="6792685" cy="785536"/>
              </a:xfrm>
              <a:prstGeom prst="rect">
                <a:avLst/>
              </a:prstGeom>
              <a:blipFill>
                <a:blip r:embed="rId4"/>
                <a:stretch>
                  <a:fillRect l="-536" t="-1481"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4767957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AA0BDB-3F55-D73C-88FB-5D7ADE5703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E56693-45E3-710B-C0A7-963B95969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857" y="136526"/>
            <a:ext cx="10863943" cy="944716"/>
          </a:xfrm>
        </p:spPr>
        <p:txBody>
          <a:bodyPr/>
          <a:lstStyle/>
          <a:p>
            <a:r>
              <a:rPr lang="en-US" sz="4000"/>
              <a:t>UL2 pre-training objective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1A2606-6C22-BBA4-6238-F1182E6606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9857" y="1260629"/>
            <a:ext cx="10863943" cy="4916334"/>
          </a:xfrm>
        </p:spPr>
        <p:txBody>
          <a:bodyPr/>
          <a:lstStyle/>
          <a:p>
            <a:r>
              <a:rPr lang="en-US" sz="1800" b="1"/>
              <a:t>Mixture of Denoisers (MoD)</a:t>
            </a:r>
          </a:p>
          <a:p>
            <a:pPr marL="0" indent="0">
              <a:buNone/>
            </a:pP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5E1D41-B795-0867-4D3B-75A93A8B7B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F351B-3C41-6C46-A5F1-3CA0D762442A}" type="datetime1">
              <a:rPr lang="en-CA" smtClean="0"/>
              <a:t>2024-03-28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821888-2475-06EB-6770-814099DDD0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Slides created for CS886 at UWaterloo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B3D64F-F8DA-E57A-9D07-710A670B24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24A5E-B0D2-394D-9970-9AE06BCB59C1}" type="slidenum">
              <a:rPr lang="en-US" smtClean="0"/>
              <a:t>57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E4BDA08-0AED-1FBE-6DB1-932F18D9EF33}"/>
              </a:ext>
            </a:extLst>
          </p:cNvPr>
          <p:cNvSpPr txBox="1"/>
          <p:nvPr/>
        </p:nvSpPr>
        <p:spPr>
          <a:xfrm>
            <a:off x="1090263" y="1771134"/>
            <a:ext cx="22390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R-Denoiser: span corruption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EE7AE4C-080F-ACE3-A2FA-50BF15D861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643" y="2078912"/>
            <a:ext cx="3212757" cy="370343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B239166-E52F-EDAA-2E7E-A6A310D2FAEA}"/>
              </a:ext>
            </a:extLst>
          </p:cNvPr>
          <p:cNvSpPr txBox="1"/>
          <p:nvPr/>
        </p:nvSpPr>
        <p:spPr>
          <a:xfrm>
            <a:off x="368643" y="5348819"/>
            <a:ext cx="321275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Spans are short and potentially useful to acquire knowledge instead of learning to generate fluent text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CB32290-7CBB-6380-5F5C-0F122FD1FEEE}"/>
              </a:ext>
            </a:extLst>
          </p:cNvPr>
          <p:cNvSpPr txBox="1"/>
          <p:nvPr/>
        </p:nvSpPr>
        <p:spPr>
          <a:xfrm>
            <a:off x="4038600" y="1771135"/>
            <a:ext cx="17566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S-Denoiser: Prefix-LM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96192AB-2346-B3CF-A7B4-D8338BDF3F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2614" y="2078911"/>
            <a:ext cx="2844301" cy="326990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B971C41-B3B9-3D09-C08F-5DFCE2526629}"/>
              </a:ext>
            </a:extLst>
          </p:cNvPr>
          <p:cNvSpPr txBox="1"/>
          <p:nvPr/>
        </p:nvSpPr>
        <p:spPr>
          <a:xfrm>
            <a:off x="3702614" y="5392134"/>
            <a:ext cx="28443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The context(prefix) retains a bidirectional receptive field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F96BB05-B991-1533-32CE-F07AA0957B71}"/>
              </a:ext>
            </a:extLst>
          </p:cNvPr>
          <p:cNvSpPr txBox="1"/>
          <p:nvPr/>
        </p:nvSpPr>
        <p:spPr>
          <a:xfrm>
            <a:off x="6794157" y="1664547"/>
            <a:ext cx="45596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X-Denoiser: recover a larger part of the input, given a small part of it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CC536D6-EB9C-8DD4-DE38-DA7B1A1E97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09960" y="2361939"/>
            <a:ext cx="4480795" cy="270018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DA39ADA-48F9-49F9-A963-5FA3F0974760}"/>
              </a:ext>
            </a:extLst>
          </p:cNvPr>
          <p:cNvSpPr txBox="1"/>
          <p:nvPr/>
        </p:nvSpPr>
        <p:spPr>
          <a:xfrm>
            <a:off x="6794157" y="5392134"/>
            <a:ext cx="36349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Interpolation between regular span corruption and language model like objectives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7543A74-D5B5-EFF2-0521-290BD51BC4A4}"/>
              </a:ext>
            </a:extLst>
          </p:cNvPr>
          <p:cNvSpPr/>
          <p:nvPr/>
        </p:nvSpPr>
        <p:spPr>
          <a:xfrm>
            <a:off x="489857" y="2718486"/>
            <a:ext cx="259786" cy="34599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281BFF1-E4C7-1FBE-3C4A-2CF8ABF0504E}"/>
              </a:ext>
            </a:extLst>
          </p:cNvPr>
          <p:cNvSpPr/>
          <p:nvPr/>
        </p:nvSpPr>
        <p:spPr>
          <a:xfrm>
            <a:off x="3744445" y="2623751"/>
            <a:ext cx="259786" cy="34599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FE42A18-08CE-832A-C617-CA20E3CD5CB1}"/>
              </a:ext>
            </a:extLst>
          </p:cNvPr>
          <p:cNvSpPr/>
          <p:nvPr/>
        </p:nvSpPr>
        <p:spPr>
          <a:xfrm>
            <a:off x="6753503" y="2669942"/>
            <a:ext cx="259786" cy="34599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8F37616B-1991-DDC2-D6B5-C440D3C0B186}"/>
              </a:ext>
            </a:extLst>
          </p:cNvPr>
          <p:cNvCxnSpPr>
            <a:endCxn id="2" idx="2"/>
          </p:cNvCxnSpPr>
          <p:nvPr/>
        </p:nvCxnSpPr>
        <p:spPr>
          <a:xfrm flipV="1">
            <a:off x="619750" y="1081242"/>
            <a:ext cx="5302079" cy="1637244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B8B399B3-625F-52E8-36D2-369F26577A9B}"/>
              </a:ext>
            </a:extLst>
          </p:cNvPr>
          <p:cNvSpPr txBox="1"/>
          <p:nvPr/>
        </p:nvSpPr>
        <p:spPr>
          <a:xfrm>
            <a:off x="5124764" y="768441"/>
            <a:ext cx="39937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solidFill>
                  <a:srgbClr val="FF0000"/>
                </a:solidFill>
              </a:rPr>
              <a:t>Extra paradigm token that helps  for mode switching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DBE0AD7C-B02C-C501-FAE1-4BF990D3F9AA}"/>
              </a:ext>
            </a:extLst>
          </p:cNvPr>
          <p:cNvCxnSpPr/>
          <p:nvPr/>
        </p:nvCxnSpPr>
        <p:spPr>
          <a:xfrm flipV="1">
            <a:off x="3874338" y="1076218"/>
            <a:ext cx="2221662" cy="1547533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CB40282C-492E-2FDB-3249-A2DE946D3340}"/>
              </a:ext>
            </a:extLst>
          </p:cNvPr>
          <p:cNvCxnSpPr>
            <a:cxnSpLocks/>
            <a:stCxn id="18" idx="0"/>
          </p:cNvCxnSpPr>
          <p:nvPr/>
        </p:nvCxnSpPr>
        <p:spPr>
          <a:xfrm flipH="1" flipV="1">
            <a:off x="6093112" y="1096066"/>
            <a:ext cx="790284" cy="1552105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620583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F11C77-3A4D-D789-41B2-2D885C110A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E3F95F-59D9-8608-E153-6112C6BECE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857" y="136526"/>
            <a:ext cx="10863943" cy="944716"/>
          </a:xfrm>
        </p:spPr>
        <p:txBody>
          <a:bodyPr/>
          <a:lstStyle/>
          <a:p>
            <a:r>
              <a:rPr lang="en-US" sz="4000"/>
              <a:t>PALI-3: Stages of Training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2E6411-15BD-21B2-C618-796A0BD2B6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1005" y="4828573"/>
            <a:ext cx="10195560" cy="1184366"/>
          </a:xfrm>
        </p:spPr>
        <p:txBody>
          <a:bodyPr>
            <a:normAutofit lnSpcReduction="10000"/>
          </a:bodyPr>
          <a:lstStyle/>
          <a:p>
            <a:pPr marL="7938" lvl="1" indent="-7938"/>
            <a:r>
              <a:rPr lang="en-US" sz="1800" b="1"/>
              <a:t> Stage 0: Unimodal pretraining</a:t>
            </a:r>
          </a:p>
          <a:p>
            <a:pPr marL="7938" lvl="1" indent="0">
              <a:buNone/>
            </a:pPr>
            <a:r>
              <a:rPr lang="en-US" sz="1800" b="1"/>
              <a:t>      </a:t>
            </a:r>
            <a:r>
              <a:rPr lang="en-US" altLang="zh-CN" sz="1800"/>
              <a:t>-</a:t>
            </a:r>
            <a:r>
              <a:rPr lang="zh-CN" altLang="en-US" sz="1800"/>
              <a:t> </a:t>
            </a:r>
            <a:r>
              <a:rPr lang="en-US" altLang="zh-CN" sz="1800"/>
              <a:t>image encoder: pretrained contrastively on image-text pairs from the web, following the </a:t>
            </a:r>
            <a:r>
              <a:rPr lang="en-US" altLang="zh-CN" sz="1800" err="1"/>
              <a:t>SigLIP</a:t>
            </a:r>
            <a:r>
              <a:rPr lang="en-US" altLang="zh-CN" sz="1800"/>
              <a:t> training protocol</a:t>
            </a:r>
          </a:p>
          <a:p>
            <a:pPr marL="7938" lvl="1" indent="0">
              <a:buNone/>
            </a:pPr>
            <a:r>
              <a:rPr lang="en-US" sz="1800" b="1"/>
              <a:t>      </a:t>
            </a:r>
            <a:r>
              <a:rPr lang="en-US" sz="1800"/>
              <a:t>- text encoder-decoder: 3B UL2 model trained following the mixture of denoisers</a:t>
            </a:r>
            <a:endParaRPr lang="en-US" sz="1800" b="1"/>
          </a:p>
          <a:p>
            <a:pPr marL="0" indent="0">
              <a:buNone/>
            </a:pPr>
            <a:endParaRPr lang="en-US"/>
          </a:p>
          <a:p>
            <a:pPr lvl="1"/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869BE9-5073-1581-1821-8587152094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F351B-3C41-6C46-A5F1-3CA0D762442A}" type="datetime1">
              <a:rPr lang="en-CA" smtClean="0"/>
              <a:t>2024-03-28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070AB4-A4FC-CF47-F511-3C7DE0179C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Slides created for CS886 at UWaterloo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693BCD-7FF9-281B-20D0-447BD2DF98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24A5E-B0D2-394D-9970-9AE06BCB59C1}" type="slidenum">
              <a:rPr lang="en-US" smtClean="0"/>
              <a:t>58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72353BA-3F40-30D2-B13A-F6C7C01E14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5628" y="929804"/>
            <a:ext cx="7772400" cy="386175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A8680F5-0907-29C7-F419-962D46A846AE}"/>
              </a:ext>
            </a:extLst>
          </p:cNvPr>
          <p:cNvSpPr txBox="1"/>
          <p:nvPr/>
        </p:nvSpPr>
        <p:spPr>
          <a:xfrm flipH="1">
            <a:off x="4351211" y="1288867"/>
            <a:ext cx="6734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/>
              <a:t>🔥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630C949-3D51-65CF-1011-0F53EAA8776B}"/>
              </a:ext>
            </a:extLst>
          </p:cNvPr>
          <p:cNvSpPr txBox="1"/>
          <p:nvPr/>
        </p:nvSpPr>
        <p:spPr>
          <a:xfrm>
            <a:off x="6570410" y="794265"/>
            <a:ext cx="6738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/>
              <a:t>🔥</a:t>
            </a:r>
          </a:p>
        </p:txBody>
      </p:sp>
    </p:spTree>
    <p:extLst>
      <p:ext uri="{BB962C8B-B14F-4D97-AF65-F5344CB8AC3E}">
        <p14:creationId xmlns:p14="http://schemas.microsoft.com/office/powerpoint/2010/main" val="328128203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F11C77-3A4D-D789-41B2-2D885C110A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E3F95F-59D9-8608-E153-6112C6BECE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857" y="136526"/>
            <a:ext cx="10863943" cy="944716"/>
          </a:xfrm>
        </p:spPr>
        <p:txBody>
          <a:bodyPr/>
          <a:lstStyle/>
          <a:p>
            <a:r>
              <a:rPr lang="en-US" sz="4000"/>
              <a:t>PALI-3: Stages of Training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2E6411-15BD-21B2-C618-796A0BD2B6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9857" y="4860075"/>
            <a:ext cx="9777549" cy="1323011"/>
          </a:xfrm>
        </p:spPr>
        <p:txBody>
          <a:bodyPr>
            <a:normAutofit/>
          </a:bodyPr>
          <a:lstStyle/>
          <a:p>
            <a:pPr marL="7938" lvl="1" indent="-7938"/>
            <a:r>
              <a:rPr lang="en-US" sz="1800" b="1"/>
              <a:t>Stage 1: Multimodal training</a:t>
            </a:r>
          </a:p>
          <a:p>
            <a:pPr marL="7938" lvl="1" indent="0">
              <a:buNone/>
            </a:pPr>
            <a:r>
              <a:rPr lang="en-US" sz="1800"/>
              <a:t>     - trained on a multimodal task and data mixture(retained from PALI) while keeping the image encoder frozen (224 x224 resolution)</a:t>
            </a:r>
          </a:p>
          <a:p>
            <a:pPr marL="7938" lvl="1" indent="0">
              <a:buNone/>
            </a:pPr>
            <a:r>
              <a:rPr lang="en-US" sz="1800">
                <a:solidFill>
                  <a:srgbClr val="0070C0"/>
                </a:solidFill>
              </a:rPr>
              <a:t>Note: PALI-3 is not trained with task or data derived from video</a:t>
            </a:r>
            <a:endParaRPr lang="en-US"/>
          </a:p>
          <a:p>
            <a:pPr lvl="1"/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869BE9-5073-1581-1821-8587152094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F351B-3C41-6C46-A5F1-3CA0D762442A}" type="datetime1">
              <a:rPr lang="en-CA" smtClean="0"/>
              <a:t>2024-03-28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070AB4-A4FC-CF47-F511-3C7DE0179C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Slides created for CS886 at UWaterloo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693BCD-7FF9-281B-20D0-447BD2DF98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24A5E-B0D2-394D-9970-9AE06BCB59C1}" type="slidenum">
              <a:rPr lang="en-US" smtClean="0"/>
              <a:t>59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E3CBA0C-3A75-8756-291F-F43CF3C42D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5628" y="911685"/>
            <a:ext cx="7772400" cy="386175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1294EF1-BB5C-FDD5-B8EA-0F9542D9BFC1}"/>
              </a:ext>
            </a:extLst>
          </p:cNvPr>
          <p:cNvSpPr txBox="1"/>
          <p:nvPr/>
        </p:nvSpPr>
        <p:spPr>
          <a:xfrm>
            <a:off x="4286102" y="1254506"/>
            <a:ext cx="6738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/>
              <a:t>❄️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3ABBB53-AAE7-1113-B583-9CB919BCD580}"/>
              </a:ext>
            </a:extLst>
          </p:cNvPr>
          <p:cNvSpPr txBox="1"/>
          <p:nvPr/>
        </p:nvSpPr>
        <p:spPr>
          <a:xfrm flipH="1">
            <a:off x="6641771" y="825053"/>
            <a:ext cx="6734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/>
              <a:t>🔥</a:t>
            </a:r>
          </a:p>
        </p:txBody>
      </p:sp>
    </p:spTree>
    <p:extLst>
      <p:ext uri="{BB962C8B-B14F-4D97-AF65-F5344CB8AC3E}">
        <p14:creationId xmlns:p14="http://schemas.microsoft.com/office/powerpoint/2010/main" val="20085144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AC4F6A-038B-76A0-7C21-1A8A65E420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F351B-3C41-6C46-A5F1-3CA0D762442A}" type="datetime1">
              <a:rPr lang="en-CA" smtClean="0"/>
              <a:t>2024-03-28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7C1D9F-6CA9-CEB3-8D51-C23DEC4239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Slides created for CS886 at UWaterloo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102A10-51EF-235C-3639-30C4DA117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24A5E-B0D2-394D-9970-9AE06BCB59C1}" type="slidenum">
              <a:rPr lang="en-US" smtClean="0"/>
              <a:t>6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9FB44C6-2984-5259-9736-DCC0FE651812}"/>
              </a:ext>
            </a:extLst>
          </p:cNvPr>
          <p:cNvSpPr/>
          <p:nvPr/>
        </p:nvSpPr>
        <p:spPr>
          <a:xfrm>
            <a:off x="1491754" y="380599"/>
            <a:ext cx="8529190" cy="410078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440" tIns="45720" rIns="91440" bIns="45720" rtlCol="0" anchor="t" anchorCtr="0"/>
          <a:lstStyle/>
          <a:p>
            <a:pPr algn="ctr"/>
            <a:r>
              <a:rPr lang="en-US"/>
              <a:t>Video prompt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DB0D3C7-76E8-E9B1-E632-37388A12FA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1785" y="1007838"/>
            <a:ext cx="8575963" cy="5245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75335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F11C77-3A4D-D789-41B2-2D885C110A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E3F95F-59D9-8608-E153-6112C6BECE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857" y="136526"/>
            <a:ext cx="10863943" cy="944716"/>
          </a:xfrm>
        </p:spPr>
        <p:txBody>
          <a:bodyPr/>
          <a:lstStyle/>
          <a:p>
            <a:r>
              <a:rPr lang="en-US" sz="4000"/>
              <a:t>PALI-3: Stages of Training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2E6411-15BD-21B2-C618-796A0BD2B6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9857" y="4636090"/>
            <a:ext cx="9431382" cy="1507125"/>
          </a:xfrm>
        </p:spPr>
        <p:txBody>
          <a:bodyPr>
            <a:normAutofit/>
          </a:bodyPr>
          <a:lstStyle/>
          <a:p>
            <a:pPr marL="0" lvl="1" indent="0">
              <a:buNone/>
            </a:pPr>
            <a:endParaRPr lang="en-US" sz="1800" b="1"/>
          </a:p>
          <a:p>
            <a:pPr marL="7938" lvl="1" indent="0"/>
            <a:r>
              <a:rPr lang="en-US" sz="1800" b="1"/>
              <a:t>Stage 2: Resolution increase</a:t>
            </a:r>
          </a:p>
          <a:p>
            <a:pPr marL="0" lvl="1" indent="0">
              <a:buNone/>
            </a:pPr>
            <a:r>
              <a:rPr lang="en-US" sz="1800"/>
              <a:t>    - fine-tune the whole model (unfreeze the image encoder) to 812 x 812 and 1064 x 1064 resolution</a:t>
            </a:r>
            <a:endParaRPr lang="en-US"/>
          </a:p>
          <a:p>
            <a:pPr lvl="1"/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869BE9-5073-1581-1821-8587152094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F351B-3C41-6C46-A5F1-3CA0D762442A}" type="datetime1">
              <a:rPr lang="en-CA" smtClean="0"/>
              <a:t>2024-03-28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070AB4-A4FC-CF47-F511-3C7DE0179C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Slides created for CS886 at UWaterloo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693BCD-7FF9-281B-20D0-447BD2DF98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24A5E-B0D2-394D-9970-9AE06BCB59C1}" type="slidenum">
              <a:rPr lang="en-US" smtClean="0"/>
              <a:t>60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7201DF0-FBF3-FC10-1BF6-122B56CDD8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977861"/>
            <a:ext cx="7772400" cy="386175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35E17E5-B286-9214-512B-007CDE0D0C26}"/>
              </a:ext>
            </a:extLst>
          </p:cNvPr>
          <p:cNvSpPr txBox="1"/>
          <p:nvPr/>
        </p:nvSpPr>
        <p:spPr>
          <a:xfrm flipH="1">
            <a:off x="4455920" y="1305587"/>
            <a:ext cx="6734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/>
              <a:t>🔥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53FE0BF-17D2-772A-2040-E72A368DDBF8}"/>
              </a:ext>
            </a:extLst>
          </p:cNvPr>
          <p:cNvSpPr txBox="1"/>
          <p:nvPr/>
        </p:nvSpPr>
        <p:spPr>
          <a:xfrm flipH="1">
            <a:off x="6882346" y="833867"/>
            <a:ext cx="6734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/>
              <a:t>🔥</a:t>
            </a:r>
          </a:p>
        </p:txBody>
      </p:sp>
    </p:spTree>
    <p:extLst>
      <p:ext uri="{BB962C8B-B14F-4D97-AF65-F5344CB8AC3E}">
        <p14:creationId xmlns:p14="http://schemas.microsoft.com/office/powerpoint/2010/main" val="206555457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6F8911-0077-A56D-4822-2FF87D3659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856E86-3D96-0458-32E0-DCB6C18611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857" y="136526"/>
            <a:ext cx="10863943" cy="944716"/>
          </a:xfrm>
        </p:spPr>
        <p:txBody>
          <a:bodyPr/>
          <a:lstStyle/>
          <a:p>
            <a:r>
              <a:rPr lang="en-US" sz="4000"/>
              <a:t>Experiments: Classification vs Contrastive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75A490-2C3B-907C-B644-1F7CED217F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9857" y="1260629"/>
            <a:ext cx="10863943" cy="491633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7620" lvl="1" indent="-7620"/>
            <a:r>
              <a:rPr lang="en-US" sz="1800"/>
              <a:t> Comparison of different </a:t>
            </a:r>
            <a:r>
              <a:rPr lang="en-US" sz="1800" err="1"/>
              <a:t>ViT</a:t>
            </a:r>
            <a:r>
              <a:rPr lang="en-US" sz="1800"/>
              <a:t> models within the </a:t>
            </a:r>
            <a:r>
              <a:rPr lang="en-US" sz="1800" err="1"/>
              <a:t>PaLI</a:t>
            </a:r>
            <a:r>
              <a:rPr lang="en-US" sz="1800"/>
              <a:t> framework</a:t>
            </a:r>
            <a:endParaRPr lang="en-US"/>
          </a:p>
          <a:p>
            <a:pPr marL="0" indent="0">
              <a:buNone/>
            </a:pPr>
            <a:endParaRPr lang="en-US"/>
          </a:p>
          <a:p>
            <a:pPr lvl="1"/>
            <a:endParaRPr lang="en-US"/>
          </a:p>
          <a:p>
            <a:endParaRPr lang="en-US"/>
          </a:p>
          <a:p>
            <a:endParaRPr lang="en-US"/>
          </a:p>
          <a:p>
            <a:pPr marL="0" indent="0">
              <a:buNone/>
            </a:pPr>
            <a:endParaRPr lang="en-US" sz="1800">
              <a:cs typeface="Calibri" panose="020F0502020204030204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CDE427-EDBE-AF1B-CECF-8F9BD4BEE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F351B-3C41-6C46-A5F1-3CA0D762442A}" type="datetime1">
              <a:rPr lang="en-CA" smtClean="0"/>
              <a:t>2024-03-28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0E5562-B2EF-C6DE-7F64-349DE4DDD3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Slides created for CS886 at UWaterloo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47220F-B57D-24AD-3B62-DF3EB89F57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24A5E-B0D2-394D-9970-9AE06BCB59C1}" type="slidenum">
              <a:rPr lang="en-US" smtClean="0"/>
              <a:t>61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A8A21B2-8814-F993-87EF-D0DA1A824E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396" y="1753854"/>
            <a:ext cx="7345985" cy="420242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3EBAF43-EE9C-9E48-CEDD-1F8F73693908}"/>
              </a:ext>
            </a:extLst>
          </p:cNvPr>
          <p:cNvSpPr txBox="1"/>
          <p:nvPr/>
        </p:nvSpPr>
        <p:spPr>
          <a:xfrm>
            <a:off x="8035636" y="2231239"/>
            <a:ext cx="34248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err="1">
                <a:solidFill>
                  <a:srgbClr val="0070C0"/>
                </a:solidFill>
              </a:rPr>
              <a:t>SigLIP</a:t>
            </a:r>
            <a:r>
              <a:rPr lang="en-US">
                <a:solidFill>
                  <a:srgbClr val="0070C0"/>
                </a:solidFill>
              </a:rPr>
              <a:t> models provide large gains for more “complicated” scene-text and spatial understanding tasks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0B7131C-E6B4-FC68-E5B5-9DB4991B410F}"/>
              </a:ext>
            </a:extLst>
          </p:cNvPr>
          <p:cNvSpPr txBox="1"/>
          <p:nvPr/>
        </p:nvSpPr>
        <p:spPr>
          <a:xfrm>
            <a:off x="5638800" y="2973859"/>
            <a:ext cx="6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59349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C6E313-9DEE-AF4E-C413-CF1FF90B77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257" y="71212"/>
            <a:ext cx="10515600" cy="902162"/>
          </a:xfrm>
        </p:spPr>
        <p:txBody>
          <a:bodyPr/>
          <a:lstStyle/>
          <a:p>
            <a:r>
              <a:rPr lang="en-US">
                <a:cs typeface="Calibri Light"/>
              </a:rPr>
              <a:t>Experiments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2ED27F-7E16-9D7D-27DF-7AEC2BF6CF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F351B-3C41-6C46-A5F1-3CA0D762442A}" type="datetime1">
              <a:rPr lang="en-CA" smtClean="0"/>
              <a:t>2024-03-28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76D947-DA12-7F87-FAE5-54ACAE7124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Slides created for CS886 at UWaterloo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A2FA5A-227A-5AAD-BE94-57195A9028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24A5E-B0D2-394D-9970-9AE06BCB59C1}" type="slidenum">
              <a:rPr lang="en-US" smtClean="0"/>
              <a:t>62</a:t>
            </a:fld>
            <a:endParaRPr lang="en-US"/>
          </a:p>
        </p:txBody>
      </p:sp>
      <p:pic>
        <p:nvPicPr>
          <p:cNvPr id="9" name="Picture 8" descr="A table with text and numbers&#10;&#10;Description automatically generated">
            <a:extLst>
              <a:ext uri="{FF2B5EF4-FFF2-40B4-BE49-F238E27FC236}">
                <a16:creationId xmlns:a16="http://schemas.microsoft.com/office/drawing/2014/main" id="{0977322F-7158-4526-DC3F-213EDDFCF2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6207" y="1264808"/>
            <a:ext cx="9931890" cy="326482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9EEE19E-0E41-2C1F-528F-7D3EB7614502}"/>
              </a:ext>
            </a:extLst>
          </p:cNvPr>
          <p:cNvSpPr txBox="1"/>
          <p:nvPr/>
        </p:nvSpPr>
        <p:spPr>
          <a:xfrm>
            <a:off x="4003963" y="4696691"/>
            <a:ext cx="418011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cs typeface="Calibri"/>
              </a:rPr>
              <a:t>Video captioning and question answering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45605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524815-2E79-C627-88E7-D5358E59B7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615F8D-447F-6C03-52E9-A9C86157B3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857" y="136526"/>
            <a:ext cx="10863943" cy="944716"/>
          </a:xfrm>
        </p:spPr>
        <p:txBody>
          <a:bodyPr>
            <a:normAutofit/>
          </a:bodyPr>
          <a:lstStyle/>
          <a:p>
            <a:r>
              <a:rPr lang="en-US" sz="3000"/>
              <a:t>Emu2: Generative Multimodal Models are In-Context Learners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ED2543-9F49-A0D5-3A50-E636420380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9857" y="1081242"/>
            <a:ext cx="10863943" cy="509572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7938" indent="-7938">
              <a:buFont typeface="Arial" panose="020B0604020202020204" pitchFamily="34" charset="0"/>
              <a:buChar char="•"/>
            </a:pPr>
            <a:r>
              <a:rPr lang="en-US" sz="1800"/>
              <a:t> </a:t>
            </a:r>
            <a:r>
              <a:rPr lang="en-US" sz="1800" b="1"/>
              <a:t> What is In-Context Learning?</a:t>
            </a:r>
            <a:endParaRPr lang="en-US" sz="1800"/>
          </a:p>
          <a:p>
            <a:pPr marL="457200" lvl="1" indent="0">
              <a:buNone/>
            </a:pPr>
            <a:r>
              <a:rPr lang="en-US" sz="1800"/>
              <a:t>Ability to solve multimodal tasks in context (i.e., with only a few demonstrations or simple instructions)</a:t>
            </a:r>
          </a:p>
          <a:p>
            <a:endParaRPr lang="en-US" sz="1800"/>
          </a:p>
          <a:p>
            <a:endParaRPr lang="en-US" sz="180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D376A0-18A1-06B3-4BCC-7EA1EFA829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F351B-3C41-6C46-A5F1-3CA0D762442A}" type="datetime1">
              <a:rPr lang="en-CA" smtClean="0"/>
              <a:t>2024-03-28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1DFCB0-1232-D7F9-316D-86D346FF1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Slides created for CS886 at UWaterloo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74B07A-6362-A85E-0177-CC6A8B09D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24A5E-B0D2-394D-9970-9AE06BCB59C1}" type="slidenum">
              <a:rPr lang="en-US" smtClean="0"/>
              <a:t>63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ADEB1A3-910E-4C91-AD78-0854D7480D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998" y="1797158"/>
            <a:ext cx="10455660" cy="437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31885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465CC-965F-24B3-0457-FCFE8CE3AE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Emu2: Motivation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12B413-77A9-4165-F4F0-0543F1CA0D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800"/>
              <a:t>Multimodal tasks encompass anything involving understanding and generation in single or multiple modalities</a:t>
            </a:r>
          </a:p>
          <a:p>
            <a:pPr marL="0" indent="0">
              <a:buNone/>
            </a:pPr>
            <a:endParaRPr lang="en-US" sz="1800"/>
          </a:p>
          <a:p>
            <a:r>
              <a:rPr lang="en-US" sz="1800"/>
              <a:t>Previous multimodal systems largely rely on designing </a:t>
            </a:r>
            <a:r>
              <a:rPr lang="en-US" sz="1800" b="1">
                <a:solidFill>
                  <a:schemeClr val="accent1"/>
                </a:solidFill>
              </a:rPr>
              <a:t>task-specific architecture</a:t>
            </a:r>
            <a:r>
              <a:rPr lang="en-US" sz="1800"/>
              <a:t> and collecting a sizeable supervised training set</a:t>
            </a:r>
          </a:p>
          <a:p>
            <a:pPr marL="0" indent="0">
              <a:buNone/>
            </a:pPr>
            <a:endParaRPr lang="en-US" sz="1800"/>
          </a:p>
          <a:p>
            <a:r>
              <a:rPr lang="en-US" sz="1800"/>
              <a:t>But humans can </a:t>
            </a:r>
            <a:r>
              <a:rPr lang="en-US" sz="1800" b="1">
                <a:solidFill>
                  <a:schemeClr val="accent1"/>
                </a:solidFill>
              </a:rPr>
              <a:t>solve a new task in context</a:t>
            </a:r>
            <a:r>
              <a:rPr lang="en-US" sz="1800"/>
              <a:t>, i.e., with only a few demonstrations or simple instructions</a:t>
            </a:r>
          </a:p>
          <a:p>
            <a:pPr marL="0" indent="0">
              <a:buNone/>
            </a:pPr>
            <a:endParaRPr lang="en-US" sz="1800"/>
          </a:p>
          <a:p>
            <a:r>
              <a:rPr lang="en-US" sz="1800"/>
              <a:t>This paper demonstrate that a </a:t>
            </a:r>
            <a:r>
              <a:rPr lang="en-US" sz="1800" b="1">
                <a:solidFill>
                  <a:schemeClr val="accent1"/>
                </a:solidFill>
              </a:rPr>
              <a:t>scaled-up multimodal generative pretrained model (37B parameters) </a:t>
            </a:r>
            <a:r>
              <a:rPr lang="en-US" sz="1800"/>
              <a:t>can harness similar in-context learning abilities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5DB7EA-84EF-9C66-7542-A71E8B9FEA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F351B-3C41-6C46-A5F1-3CA0D762442A}" type="datetime1">
              <a:rPr lang="en-CA" smtClean="0"/>
              <a:t>2024-03-28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B6650B-D7EF-2187-13D1-F516F9900C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Slides created for CS886 at UWaterloo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43562A-222D-7CF9-D08B-9B3B5E406F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24A5E-B0D2-394D-9970-9AE06BCB59C1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45422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0F073B-665A-C739-AADB-8C076B7233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66318A2-66CD-2B42-CCE3-B98D829154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1197" y="1822552"/>
            <a:ext cx="7772400" cy="366486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6DFB6AB-AD51-6BC5-1A2F-29E7355A41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857" y="136526"/>
            <a:ext cx="10863943" cy="944716"/>
          </a:xfrm>
        </p:spPr>
        <p:txBody>
          <a:bodyPr>
            <a:normAutofit/>
          </a:bodyPr>
          <a:lstStyle/>
          <a:p>
            <a:r>
              <a:rPr lang="en-US" sz="3000" b="1">
                <a:solidFill>
                  <a:schemeClr val="accent2"/>
                </a:solidFill>
              </a:rPr>
              <a:t>Emu [Previous Version]: </a:t>
            </a:r>
            <a:r>
              <a:rPr lang="en-US" sz="3000"/>
              <a:t>Architecture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A090BE6-B027-B647-DAE6-5D5CDD8BCC1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89857" y="1081242"/>
                <a:ext cx="10863943" cy="5095721"/>
              </a:xfrm>
            </p:spPr>
            <p:txBody>
              <a:bodyPr>
                <a:normAutofit/>
              </a:bodyPr>
              <a:lstStyle/>
              <a:p>
                <a:pPr marL="6350" indent="-6350"/>
                <a:r>
                  <a:rPr lang="en-US" sz="1800" b="1"/>
                  <a:t> Emu’s Model Architecture</a:t>
                </a:r>
              </a:p>
              <a:p>
                <a:pPr marL="0" indent="0">
                  <a:buNone/>
                </a:pPr>
                <a:r>
                  <a:rPr lang="en-US" sz="1800"/>
                  <a:t>   Visual Encoder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en-US" sz="1800"/>
                  <a:t> </a:t>
                </a:r>
                <a:r>
                  <a:rPr lang="en-US" sz="1800" b="1"/>
                  <a:t>Causal Transformer</a:t>
                </a:r>
                <a:r>
                  <a:rPr lang="en-US" sz="1800"/>
                  <a:t> </a:t>
                </a:r>
                <a14:m>
                  <m:oMath xmlns:m="http://schemas.openxmlformats.org/officeDocument/2006/math">
                    <m:r>
                      <a:rPr lang="en-US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en-US" sz="1800"/>
                  <a:t> Multimodal Modeling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en-US" sz="1800"/>
                  <a:t> Visual Decoder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A090BE6-B027-B647-DAE6-5D5CDD8BCC1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89857" y="1081242"/>
                <a:ext cx="10863943" cy="5095721"/>
              </a:xfrm>
              <a:blipFill>
                <a:blip r:embed="rId4"/>
                <a:stretch>
                  <a:fillRect l="-337" t="-10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98A45D-5BE2-6CEB-C139-300B02C68F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F351B-3C41-6C46-A5F1-3CA0D762442A}" type="datetime1">
              <a:rPr lang="en-CA" smtClean="0"/>
              <a:t>2024-03-28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E7C450-E867-00F8-F11F-F60F72C612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Slides created for CS886 at UWaterloo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F8DF2B-C050-A455-6443-850AD066D8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24A5E-B0D2-394D-9970-9AE06BCB59C1}" type="slidenum">
              <a:rPr lang="en-US" smtClean="0"/>
              <a:t>65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01D1C48-BA86-FC5D-80F3-604AE0B1F3D5}"/>
              </a:ext>
            </a:extLst>
          </p:cNvPr>
          <p:cNvSpPr/>
          <p:nvPr/>
        </p:nvSpPr>
        <p:spPr>
          <a:xfrm>
            <a:off x="2450308" y="2503408"/>
            <a:ext cx="1242126" cy="21366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37D0B20-B426-F022-C089-9F6A19D81E30}"/>
              </a:ext>
            </a:extLst>
          </p:cNvPr>
          <p:cNvSpPr txBox="1"/>
          <p:nvPr/>
        </p:nvSpPr>
        <p:spPr>
          <a:xfrm>
            <a:off x="3847302" y="2211020"/>
            <a:ext cx="57930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rgbClr val="FF0000"/>
                </a:solidFill>
              </a:rPr>
              <a:t>Transform the encodings generated by Encoder into a fixed number of N visual casual embeddings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EB3E740-67A6-AB77-4571-9FCC94D69098}"/>
              </a:ext>
            </a:extLst>
          </p:cNvPr>
          <p:cNvSpPr/>
          <p:nvPr/>
        </p:nvSpPr>
        <p:spPr>
          <a:xfrm>
            <a:off x="7186695" y="4913972"/>
            <a:ext cx="1156105" cy="415673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6DD77EF-E210-40A9-B8B2-208ED3567D06}"/>
              </a:ext>
            </a:extLst>
          </p:cNvPr>
          <p:cNvSpPr txBox="1"/>
          <p:nvPr/>
        </p:nvSpPr>
        <p:spPr>
          <a:xfrm>
            <a:off x="4695986" y="5486377"/>
            <a:ext cx="763291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0070C0"/>
                </a:solidFill>
              </a:rPr>
              <a:t>In Emu, for each training sample, the multimodal modeling LLM is used to generate N visual embeddings in an autoregressive manner to feed into image decoder as the condition of image generation training</a:t>
            </a:r>
          </a:p>
        </p:txBody>
      </p:sp>
    </p:spTree>
    <p:extLst>
      <p:ext uri="{BB962C8B-B14F-4D97-AF65-F5344CB8AC3E}">
        <p14:creationId xmlns:p14="http://schemas.microsoft.com/office/powerpoint/2010/main" val="250284240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70CF3A-D1FA-5BEE-C121-35B9C15BE3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6092DE7-0846-5A6A-384A-13BE88133F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7350" y="3120985"/>
            <a:ext cx="9516293" cy="332196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13DA4DA-E1B0-F8D6-58C0-2079DD911C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857" y="136526"/>
            <a:ext cx="10863943" cy="944716"/>
          </a:xfrm>
        </p:spPr>
        <p:txBody>
          <a:bodyPr>
            <a:normAutofit/>
          </a:bodyPr>
          <a:lstStyle/>
          <a:p>
            <a:r>
              <a:rPr lang="en-US" sz="3000"/>
              <a:t>Emu2: Objective &amp; Architecture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7742D91-E024-F054-1BA7-C8E665401ED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89857" y="1081242"/>
                <a:ext cx="10863943" cy="5095721"/>
              </a:xfrm>
            </p:spPr>
            <p:txBody>
              <a:bodyPr>
                <a:normAutofit/>
              </a:bodyPr>
              <a:lstStyle/>
              <a:p>
                <a:pPr marL="7938" indent="-7938">
                  <a:buFont typeface="Arial" panose="020B0604020202020204" pitchFamily="34" charset="0"/>
                  <a:buChar char="•"/>
                </a:pPr>
                <a:r>
                  <a:rPr lang="en-US" sz="1800"/>
                  <a:t> </a:t>
                </a:r>
                <a:r>
                  <a:rPr lang="en-US" sz="1800" b="1"/>
                  <a:t>Unified autoregressive objective:</a:t>
                </a:r>
              </a:p>
              <a:p>
                <a:pPr marL="0" indent="0">
                  <a:buNone/>
                </a:pPr>
                <a:r>
                  <a:rPr lang="en-US" sz="1800" b="1"/>
                  <a:t>    </a:t>
                </a:r>
                <a:r>
                  <a:rPr lang="en-US" sz="1800"/>
                  <a:t>Predict-the-next-multimodal-element (either visual embeddings or textual tokens)</a:t>
                </a:r>
              </a:p>
              <a:p>
                <a:pPr marL="0" indent="0">
                  <a:buNone/>
                </a:pPr>
                <a:endParaRPr lang="en-US" sz="1800"/>
              </a:p>
              <a:p>
                <a:pPr marL="7938" indent="-7938"/>
                <a:r>
                  <a:rPr lang="en-US" sz="1800"/>
                  <a:t> </a:t>
                </a:r>
                <a:r>
                  <a:rPr lang="en-US" sz="1800" b="1"/>
                  <a:t>Model Architecture</a:t>
                </a:r>
              </a:p>
              <a:p>
                <a:pPr marL="0" indent="0">
                  <a:buNone/>
                </a:pPr>
                <a:r>
                  <a:rPr lang="en-US" sz="1800"/>
                  <a:t>   Visual Encoder </a:t>
                </a:r>
                <a14:m>
                  <m:oMath xmlns:m="http://schemas.openxmlformats.org/officeDocument/2006/math">
                    <m:r>
                      <a:rPr lang="en-US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en-US" sz="1800"/>
                  <a:t> autoregressive Multimodal Modeling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en-US" sz="1800"/>
                  <a:t> Visual Decoder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7742D91-E024-F054-1BA7-C8E665401ED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89857" y="1081242"/>
                <a:ext cx="10863943" cy="5095721"/>
              </a:xfrm>
              <a:blipFill>
                <a:blip r:embed="rId3"/>
                <a:stretch>
                  <a:fillRect l="-337" t="-10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A09421-242C-86BF-C568-7C247891FC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F351B-3C41-6C46-A5F1-3CA0D762442A}" type="datetime1">
              <a:rPr lang="en-CA" smtClean="0"/>
              <a:t>2024-03-28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193CA9-B226-6DC6-C57D-86115D3976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Slides created for CS886 at UWaterloo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3BC942-6076-CE7A-D45E-46AB9668C3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24A5E-B0D2-394D-9970-9AE06BCB59C1}" type="slidenum">
              <a:rPr lang="en-US" smtClean="0"/>
              <a:t>66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50F1211-74CE-7972-30BD-127999A99379}"/>
              </a:ext>
            </a:extLst>
          </p:cNvPr>
          <p:cNvSpPr/>
          <p:nvPr/>
        </p:nvSpPr>
        <p:spPr>
          <a:xfrm>
            <a:off x="3855561" y="3347861"/>
            <a:ext cx="584886" cy="240957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CF81B44-C671-CF31-17A1-C0E33775359A}"/>
              </a:ext>
            </a:extLst>
          </p:cNvPr>
          <p:cNvCxnSpPr/>
          <p:nvPr/>
        </p:nvCxnSpPr>
        <p:spPr>
          <a:xfrm flipV="1">
            <a:off x="4177931" y="2483364"/>
            <a:ext cx="492211" cy="863712"/>
          </a:xfrm>
          <a:prstGeom prst="straightConnector1">
            <a:avLst/>
          </a:prstGeom>
          <a:ln w="95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7C68EB5F-722C-B2BD-ED36-274F87925E17}"/>
              </a:ext>
            </a:extLst>
          </p:cNvPr>
          <p:cNvSpPr txBox="1"/>
          <p:nvPr/>
        </p:nvSpPr>
        <p:spPr>
          <a:xfrm>
            <a:off x="4038600" y="2166800"/>
            <a:ext cx="15618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solidFill>
                  <a:srgbClr val="0070C0"/>
                </a:solidFill>
              </a:rPr>
              <a:t>EVA-02-CLIP-E-plus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858DB70-7712-2319-C660-8048749F0E2A}"/>
              </a:ext>
            </a:extLst>
          </p:cNvPr>
          <p:cNvSpPr/>
          <p:nvPr/>
        </p:nvSpPr>
        <p:spPr>
          <a:xfrm>
            <a:off x="5300015" y="4463076"/>
            <a:ext cx="2522846" cy="307777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7B29066-7773-6AEC-9C4B-2EA2DB489520}"/>
              </a:ext>
            </a:extLst>
          </p:cNvPr>
          <p:cNvSpPr txBox="1"/>
          <p:nvPr/>
        </p:nvSpPr>
        <p:spPr>
          <a:xfrm>
            <a:off x="6200823" y="4167369"/>
            <a:ext cx="10136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solidFill>
                  <a:srgbClr val="0070C0"/>
                </a:solidFill>
              </a:rPr>
              <a:t>LLaMA-33B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F138683-2698-E707-EA53-82FF5549AFF3}"/>
              </a:ext>
            </a:extLst>
          </p:cNvPr>
          <p:cNvSpPr/>
          <p:nvPr/>
        </p:nvSpPr>
        <p:spPr>
          <a:xfrm>
            <a:off x="8383427" y="5916095"/>
            <a:ext cx="743156" cy="260868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6DB29D-D963-A9A8-12C5-617C47339599}"/>
              </a:ext>
            </a:extLst>
          </p:cNvPr>
          <p:cNvSpPr txBox="1"/>
          <p:nvPr/>
        </p:nvSpPr>
        <p:spPr>
          <a:xfrm>
            <a:off x="5835497" y="5218683"/>
            <a:ext cx="5426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solidFill>
                  <a:srgbClr val="0070C0"/>
                </a:solidFill>
              </a:rPr>
              <a:t>SDXL</a:t>
            </a:r>
          </a:p>
        </p:txBody>
      </p:sp>
      <p:cxnSp>
        <p:nvCxnSpPr>
          <p:cNvPr id="24" name="Curved Connector 23">
            <a:extLst>
              <a:ext uri="{FF2B5EF4-FFF2-40B4-BE49-F238E27FC236}">
                <a16:creationId xmlns:a16="http://schemas.microsoft.com/office/drawing/2014/main" id="{FFD0665B-AEE1-2657-0F56-2D3212F83F13}"/>
              </a:ext>
            </a:extLst>
          </p:cNvPr>
          <p:cNvCxnSpPr>
            <a:cxnSpLocks/>
          </p:cNvCxnSpPr>
          <p:nvPr/>
        </p:nvCxnSpPr>
        <p:spPr>
          <a:xfrm rot="16200000" flipH="1">
            <a:off x="4411748" y="3536704"/>
            <a:ext cx="969943" cy="882804"/>
          </a:xfrm>
          <a:prstGeom prst="curvedConnector3">
            <a:avLst>
              <a:gd name="adj1" fmla="val 50000"/>
            </a:avLst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25B77BF0-5CF9-D528-A448-7B81C4A84DD9}"/>
              </a:ext>
            </a:extLst>
          </p:cNvPr>
          <p:cNvSpPr txBox="1"/>
          <p:nvPr/>
        </p:nvSpPr>
        <p:spPr>
          <a:xfrm>
            <a:off x="4739448" y="3320945"/>
            <a:ext cx="36439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FF0000"/>
                </a:solidFill>
              </a:rPr>
              <a:t>Connected by mean pooling each image to 8 x 8 image patches, followed by </a:t>
            </a:r>
            <a:r>
              <a:rPr lang="en-US" sz="1400" b="1">
                <a:solidFill>
                  <a:srgbClr val="FF0000"/>
                </a:solidFill>
              </a:rPr>
              <a:t>a linear projection</a:t>
            </a:r>
          </a:p>
        </p:txBody>
      </p:sp>
      <p:cxnSp>
        <p:nvCxnSpPr>
          <p:cNvPr id="31" name="Curved Connector 30">
            <a:extLst>
              <a:ext uri="{FF2B5EF4-FFF2-40B4-BE49-F238E27FC236}">
                <a16:creationId xmlns:a16="http://schemas.microsoft.com/office/drawing/2014/main" id="{66A94233-ACD0-0D66-76FA-37A903238B95}"/>
              </a:ext>
            </a:extLst>
          </p:cNvPr>
          <p:cNvCxnSpPr>
            <a:cxnSpLocks/>
            <a:stCxn id="32" idx="2"/>
            <a:endCxn id="16" idx="0"/>
          </p:cNvCxnSpPr>
          <p:nvPr/>
        </p:nvCxnSpPr>
        <p:spPr>
          <a:xfrm rot="5400000">
            <a:off x="9193720" y="4559772"/>
            <a:ext cx="917609" cy="1795037"/>
          </a:xfrm>
          <a:prstGeom prst="curvedConnector3">
            <a:avLst>
              <a:gd name="adj1" fmla="val 50000"/>
            </a:avLst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D92A0298-A5B6-7E9D-B82C-3491E8DC8F33}"/>
                  </a:ext>
                </a:extLst>
              </p:cNvPr>
              <p:cNvSpPr txBox="1"/>
              <p:nvPr/>
            </p:nvSpPr>
            <p:spPr>
              <a:xfrm>
                <a:off x="8977752" y="4259822"/>
                <a:ext cx="314458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>
                    <a:solidFill>
                      <a:srgbClr val="0070C0"/>
                    </a:solidFill>
                  </a:rPr>
                  <a:t>Trained as a </a:t>
                </a:r>
                <a:r>
                  <a:rPr lang="en-US" sz="1400" err="1">
                    <a:solidFill>
                      <a:srgbClr val="0070C0"/>
                    </a:solidFill>
                  </a:rPr>
                  <a:t>detokenizer</a:t>
                </a:r>
                <a:r>
                  <a:rPr lang="en-US" sz="1400">
                    <a:solidFill>
                      <a:srgbClr val="0070C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140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1400">
                    <a:solidFill>
                      <a:srgbClr val="0070C0"/>
                    </a:solidFill>
                  </a:rPr>
                  <a:t> can be trained off-the-self without the language model</a:t>
                </a: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D92A0298-A5B6-7E9D-B82C-3491E8DC8F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77752" y="4259822"/>
                <a:ext cx="3144580" cy="738664"/>
              </a:xfrm>
              <a:prstGeom prst="rect">
                <a:avLst/>
              </a:prstGeom>
              <a:blipFill>
                <a:blip r:embed="rId4"/>
                <a:stretch>
                  <a:fillRect l="-581" t="-1653" r="-1550" b="-74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6498235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0D1334-39F8-6462-E869-C66536247D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1EEE6-3496-BA87-CD1B-7D2082156B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857" y="136526"/>
            <a:ext cx="10863943" cy="944716"/>
          </a:xfrm>
        </p:spPr>
        <p:txBody>
          <a:bodyPr>
            <a:normAutofit/>
          </a:bodyPr>
          <a:lstStyle/>
          <a:p>
            <a:r>
              <a:rPr lang="en-US" sz="3000"/>
              <a:t>Emu2: Training Objective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377F5DB-8D38-38A3-5F15-AF440FF5F16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89857" y="1081242"/>
                <a:ext cx="10863943" cy="5095721"/>
              </a:xfrm>
            </p:spPr>
            <p:txBody>
              <a:bodyPr>
                <a:normAutofit/>
              </a:bodyPr>
              <a:lstStyle/>
              <a:p>
                <a:pPr marL="7938" indent="-7938">
                  <a:buFont typeface="Arial" panose="020B0604020202020204" pitchFamily="34" charset="0"/>
                  <a:buChar char="•"/>
                </a:pPr>
                <a:r>
                  <a:rPr lang="zh-CN" altLang="en-US" sz="1800" b="1"/>
                  <a:t> </a:t>
                </a:r>
                <a:r>
                  <a:rPr lang="en-US" altLang="zh-CN" sz="1800"/>
                  <a:t>Recall the training objective is: </a:t>
                </a:r>
                <a:r>
                  <a:rPr lang="en-US" sz="1800" b="1">
                    <a:solidFill>
                      <a:schemeClr val="accent1"/>
                    </a:solidFill>
                  </a:rPr>
                  <a:t>Predict-the-next-multimodal-element </a:t>
                </a:r>
              </a:p>
              <a:p>
                <a:pPr marL="0" indent="0">
                  <a:buNone/>
                </a:pPr>
                <a:r>
                  <a:rPr lang="en-US" sz="1800" b="1"/>
                  <a:t>   - </a:t>
                </a:r>
                <a:r>
                  <a:rPr lang="en-US" sz="1800"/>
                  <a:t>Given an unlabeled web-scale corpora D consisting of interleaved multimodal sequences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=(</m:t>
                    </m:r>
                    <m:sSub>
                      <m:sSub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, …, </m:t>
                    </m:r>
                    <m:sSub>
                      <m:sSub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1800" b="1"/>
              </a:p>
              <a:p>
                <a:pPr marL="0" indent="0">
                  <a:buNone/>
                </a:pPr>
                <a:r>
                  <a:rPr lang="en-US" sz="1800" b="1"/>
                  <a:t>   - </a:t>
                </a:r>
                <a:r>
                  <a:rPr lang="en-US" sz="1800"/>
                  <a:t>First convert all continuous 2D signals into 1D latent embeddings sequence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𝑢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=(</m:t>
                    </m:r>
                    <m:sSub>
                      <m:sSub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, …, </m:t>
                    </m:r>
                    <m:sSub>
                      <m:sSub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1800"/>
                  <a:t>, 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1800"/>
                  <a:t> can be either a discrete text token, or a visual embedding</a:t>
                </a:r>
              </a:p>
              <a:p>
                <a:pPr marL="0" indent="0">
                  <a:buNone/>
                </a:pPr>
                <a:r>
                  <a:rPr lang="en-US" sz="1800"/>
                  <a:t>   - Goal is to approximate the likelihood of the web-scale corpora p(x) with p(u)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180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1800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1800" i="0" smtClean="0">
                                  <a:latin typeface="Cambria Math" panose="02040503050406030204" pitchFamily="18" charset="0"/>
                                </a:rPr>
                                <m:t>max</m:t>
                              </m:r>
                            </m:e>
                            <m:lim>
                              <m:r>
                                <a:rPr lang="en-US" sz="18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lim>
                          </m:limLow>
                        </m:fName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sz="180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𝐷</m:t>
                              </m:r>
                            </m:sub>
                            <m:sup/>
                            <m:e>
                              <m:nary>
                                <m:naryPr>
                                  <m:chr m:val="∑"/>
                                  <m:ctrlPr>
                                    <a:rPr lang="en-US" sz="18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3"/>
                                    </m:rP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  <m:t>=</m:t>
                                  </m:r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US" sz="18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1800" b="0" i="1" smtClean="0">
                                          <a:latin typeface="Cambria Math" panose="02040503050406030204" pitchFamily="18" charset="0"/>
                                        </a:rPr>
                                        <m:t>𝑢</m:t>
                                      </m:r>
                                    </m:e>
                                  </m:d>
                                </m:sup>
                                <m:e>
                                  <m:func>
                                    <m:funcPr>
                                      <m:ctrlPr>
                                        <a:rPr lang="en-US" sz="18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 sz="1800" i="0" smtClean="0">
                                          <a:latin typeface="Cambria Math" panose="02040503050406030204" pitchFamily="18" charset="0"/>
                                        </a:rPr>
                                        <m:t>log</m:t>
                                      </m:r>
                                    </m:fName>
                                    <m:e>
                                      <m:r>
                                        <a:rPr lang="en-US" sz="1800" b="0" i="1" smtClean="0">
                                          <a:latin typeface="Cambria Math" panose="02040503050406030204" pitchFamily="18" charset="0"/>
                                        </a:rPr>
                                        <m:t>𝑃</m:t>
                                      </m:r>
                                      <m:r>
                                        <a:rPr lang="en-US" sz="1800" b="0" i="1" smtClean="0"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sSub>
                                        <m:sSubPr>
                                          <m:ctrlPr>
                                            <a:rPr lang="en-US" sz="18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800" b="0" i="1" smtClean="0">
                                              <a:latin typeface="Cambria Math" panose="02040503050406030204" pitchFamily="18" charset="0"/>
                                            </a:rPr>
                                            <m:t>𝑢</m:t>
                                          </m:r>
                                        </m:e>
                                        <m:sub>
                                          <m:r>
                                            <a:rPr lang="en-US" sz="1800" b="0" i="1" smtClean="0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r>
                                        <a:rPr lang="en-US" sz="1800" b="0" i="1" smtClean="0">
                                          <a:latin typeface="Cambria Math" panose="02040503050406030204" pitchFamily="18" charset="0"/>
                                        </a:rPr>
                                        <m:t>|</m:t>
                                      </m:r>
                                      <m:sSub>
                                        <m:sSubPr>
                                          <m:ctrlPr>
                                            <a:rPr lang="en-US" sz="18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800" b="0" i="1" smtClean="0">
                                              <a:latin typeface="Cambria Math" panose="02040503050406030204" pitchFamily="18" charset="0"/>
                                            </a:rPr>
                                            <m:t>𝑢</m:t>
                                          </m:r>
                                        </m:e>
                                        <m:sub>
                                          <m:r>
                                            <a:rPr lang="en-US" sz="1800" b="0" i="1" smtClean="0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  <m:r>
                                        <a:rPr lang="en-US" sz="1800" b="0" i="1" smtClean="0">
                                          <a:latin typeface="Cambria Math" panose="02040503050406030204" pitchFamily="18" charset="0"/>
                                        </a:rPr>
                                        <m:t>,…,</m:t>
                                      </m:r>
                                      <m:sSub>
                                        <m:sSubPr>
                                          <m:ctrlPr>
                                            <a:rPr lang="en-US" sz="18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800" b="0" i="1" smtClean="0">
                                              <a:latin typeface="Cambria Math" panose="02040503050406030204" pitchFamily="18" charset="0"/>
                                            </a:rPr>
                                            <m:t>𝑢</m:t>
                                          </m:r>
                                        </m:e>
                                        <m:sub>
                                          <m:r>
                                            <a:rPr lang="en-US" sz="1800" b="0" i="1" smtClean="0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  <m:r>
                                            <a:rPr lang="en-US" sz="1800" b="0" i="1" smtClean="0"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r>
                                            <a:rPr lang="en-US" sz="1800" b="0" i="1" smtClean="0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  <m:r>
                                        <a:rPr lang="en-US" sz="1800" b="0" i="1" smtClean="0">
                                          <a:latin typeface="Cambria Math" panose="02040503050406030204" pitchFamily="18" charset="0"/>
                                        </a:rPr>
                                        <m:t>;</m:t>
                                      </m:r>
                                      <m:r>
                                        <a:rPr lang="en-US" sz="18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𝜃</m:t>
                                      </m:r>
                                      <m:r>
                                        <a:rPr lang="en-US" sz="18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)</m:t>
                                      </m:r>
                                    </m:e>
                                  </m:func>
                                </m:e>
                              </m:nary>
                            </m:e>
                          </m:nary>
                          <m:r>
                            <a:rPr lang="en-US" sz="1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≈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lang="en-US" sz="1800"/>
              </a:p>
              <a:p>
                <a:r>
                  <a:rPr lang="en-US" sz="1800"/>
                  <a:t>Two types of losses:</a:t>
                </a:r>
              </a:p>
              <a:p>
                <a:pPr marL="0" indent="0">
                  <a:buNone/>
                </a:pPr>
                <a:r>
                  <a:rPr lang="en-US" sz="1800"/>
                  <a:t>    - For discrete text tokens: cross-entropy loss</a:t>
                </a:r>
              </a:p>
              <a:p>
                <a:pPr marL="0" indent="0">
                  <a:buNone/>
                </a:pPr>
                <a:r>
                  <a:rPr lang="en-US" sz="1800"/>
                  <a:t>    - For continuous visual embeddings: </a:t>
                </a:r>
                <a14:m>
                  <m:oMath xmlns:m="http://schemas.openxmlformats.org/officeDocument/2006/math">
                    <m:r>
                      <a:rPr lang="en-US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ℓ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en-US" sz="1800"/>
                  <a:t> regression loss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377F5DB-8D38-38A3-5F15-AF440FF5F16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89857" y="1081242"/>
                <a:ext cx="10863943" cy="5095721"/>
              </a:xfrm>
              <a:blipFill>
                <a:blip r:embed="rId2"/>
                <a:stretch>
                  <a:fillRect l="-449" t="-10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30D3F1-09A5-70C7-1649-642D54A25B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F351B-3C41-6C46-A5F1-3CA0D762442A}" type="datetime1">
              <a:rPr lang="en-CA" smtClean="0"/>
              <a:t>2024-03-28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9CA53C-C74A-96EB-7EB2-F6F757FA9F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Slides created for CS886 at UWaterloo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C5E5FA-8EF7-AE6E-E275-9E6FC733D5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24A5E-B0D2-394D-9970-9AE06BCB59C1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12564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F26614-43F4-B02A-5871-2F2EA4AF6D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4D5C9A-463C-FED5-0857-4435CF75CB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857" y="136526"/>
            <a:ext cx="10863943" cy="944716"/>
          </a:xfrm>
        </p:spPr>
        <p:txBody>
          <a:bodyPr>
            <a:normAutofit/>
          </a:bodyPr>
          <a:lstStyle/>
          <a:p>
            <a:r>
              <a:rPr lang="en-US" sz="3000"/>
              <a:t>Emu2: Pretraining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157D8D-C17D-DC89-29E2-AF4155CE4B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1106" y="1081242"/>
            <a:ext cx="10932694" cy="161229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altLang="zh-CN" sz="1800" b="1">
                <a:ea typeface="等线"/>
              </a:rPr>
              <a:t>Training: </a:t>
            </a:r>
            <a:endParaRPr lang="en-US">
              <a:ea typeface="Calibri" panose="020F0502020204030204"/>
              <a:cs typeface="Calibri" panose="020F0502020204030204"/>
            </a:endParaRPr>
          </a:p>
          <a:p>
            <a:pPr marL="0" indent="0">
              <a:buNone/>
            </a:pPr>
            <a:r>
              <a:rPr lang="en-US" altLang="zh-CN" sz="1800" b="1">
                <a:ea typeface="等线"/>
              </a:rPr>
              <a:t>      </a:t>
            </a:r>
            <a:r>
              <a:rPr lang="en-US" altLang="zh-CN" sz="1800">
                <a:ea typeface="等线"/>
              </a:rPr>
              <a:t>1. Pretrained on image-text and video-text pair data with only captioning loss on the text tokens</a:t>
            </a:r>
            <a:endParaRPr lang="en-US" altLang="zh-CN" sz="1800">
              <a:ea typeface="等线"/>
              <a:cs typeface="Calibri"/>
            </a:endParaRPr>
          </a:p>
          <a:p>
            <a:pPr marL="0" indent="0">
              <a:buNone/>
            </a:pPr>
            <a:r>
              <a:rPr lang="en-US" sz="1800" b="1"/>
              <a:t>      </a:t>
            </a:r>
            <a:r>
              <a:rPr lang="en-US" sz="1800"/>
              <a:t>2. Freeze the Visual Encoder and only optimize the linear projection layer and Multimodal Modeling with both text classification loss and image regression loss</a:t>
            </a:r>
            <a:endParaRPr lang="en-US" sz="1800">
              <a:ea typeface="Calibri"/>
              <a:cs typeface="Calibri"/>
            </a:endParaRPr>
          </a:p>
          <a:p>
            <a:endParaRPr lang="en-US" sz="180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936B87-89C2-7781-1DC5-2DC1C2D6D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F351B-3C41-6C46-A5F1-3CA0D762442A}" type="datetime1">
              <a:rPr lang="en-CA" smtClean="0"/>
              <a:t>2024-03-28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35A47B-6FC3-4016-4CDE-2D24E84AC4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Slides created for CS886 at UWaterloo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6FA122-B5D2-4510-76A1-81FF89B66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24A5E-B0D2-394D-9970-9AE06BCB59C1}" type="slidenum">
              <a:rPr lang="en-US" smtClean="0"/>
              <a:t>68</a:t>
            </a:fld>
            <a:endParaRPr lang="en-US"/>
          </a:p>
        </p:txBody>
      </p:sp>
      <p:pic>
        <p:nvPicPr>
          <p:cNvPr id="7" name="Picture 6" descr="A screenshot of a phone&#10;&#10;Description automatically generated">
            <a:extLst>
              <a:ext uri="{FF2B5EF4-FFF2-40B4-BE49-F238E27FC236}">
                <a16:creationId xmlns:a16="http://schemas.microsoft.com/office/drawing/2014/main" id="{8E9F5AB7-30B3-BC43-6BA5-EB82EBF1FE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28282" y="2366210"/>
            <a:ext cx="2063766" cy="435428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6B9CDB3-23A9-A93B-04BB-80F293C88E3C}"/>
              </a:ext>
            </a:extLst>
          </p:cNvPr>
          <p:cNvSpPr txBox="1"/>
          <p:nvPr/>
        </p:nvSpPr>
        <p:spPr>
          <a:xfrm>
            <a:off x="486993" y="3431865"/>
            <a:ext cx="8552732" cy="13460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en-US" b="1"/>
              <a:t>Visual Decoding</a:t>
            </a:r>
            <a:endParaRPr lang="en-US">
              <a:ea typeface="Calibri" panose="020F0502020204030204"/>
              <a:cs typeface="Calibri" panose="020F0502020204030204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/>
              <a:t>       - Visual Decoder is trained to directly decode visual embeddings generated by the Visual Encoder into image</a:t>
            </a:r>
            <a:endParaRPr lang="en-US">
              <a:ea typeface="Calibri"/>
              <a:cs typeface="Calibri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/>
              <a:t>       - Can be trained off-the-shelf without the language model</a:t>
            </a:r>
          </a:p>
        </p:txBody>
      </p:sp>
    </p:spTree>
    <p:extLst>
      <p:ext uri="{BB962C8B-B14F-4D97-AF65-F5344CB8AC3E}">
        <p14:creationId xmlns:p14="http://schemas.microsoft.com/office/powerpoint/2010/main" val="412015753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5DFA3A-784C-D943-FCB0-FB9006D607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467941-E2FB-9800-E2C4-8DC1C72CF0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857" y="136526"/>
            <a:ext cx="10863943" cy="944716"/>
          </a:xfrm>
        </p:spPr>
        <p:txBody>
          <a:bodyPr>
            <a:normAutofit/>
          </a:bodyPr>
          <a:lstStyle/>
          <a:p>
            <a:r>
              <a:rPr lang="en-US" sz="3000"/>
              <a:t>Emu2: Two Variants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C1F22B-88C6-A677-2ABE-F61BC68721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9857" y="1081242"/>
            <a:ext cx="10863943" cy="2238607"/>
          </a:xfrm>
        </p:spPr>
        <p:txBody>
          <a:bodyPr>
            <a:normAutofit/>
          </a:bodyPr>
          <a:lstStyle/>
          <a:p>
            <a:pPr marL="7938" indent="-7938">
              <a:buFont typeface="Arial" panose="020B0604020202020204" pitchFamily="34" charset="0"/>
              <a:buChar char="•"/>
            </a:pPr>
            <a:r>
              <a:rPr lang="zh-CN" altLang="en-US" sz="1800" b="1"/>
              <a:t> </a:t>
            </a:r>
            <a:r>
              <a:rPr lang="en-US" altLang="zh-CN" sz="1800" b="1"/>
              <a:t>Emu2</a:t>
            </a:r>
            <a:r>
              <a:rPr lang="en-US" altLang="zh-CN" sz="1800"/>
              <a:t> can be efficiently aligned to follow specific task instructions by fine-tuning the base model with conversational data to yield </a:t>
            </a:r>
            <a:r>
              <a:rPr lang="en-US" altLang="zh-CN" sz="1800" b="1"/>
              <a:t>Emu2-Chat</a:t>
            </a:r>
            <a:endParaRPr lang="en-US" sz="1800" b="1"/>
          </a:p>
          <a:p>
            <a:pPr marL="0" indent="0">
              <a:buNone/>
            </a:pPr>
            <a:endParaRPr lang="en-US" sz="1800" b="1"/>
          </a:p>
          <a:p>
            <a:pPr marL="7938" indent="-7938"/>
            <a:r>
              <a:rPr lang="en-US" sz="1800" b="1"/>
              <a:t> Instruction-Following Chat Training Objective:</a:t>
            </a:r>
          </a:p>
          <a:p>
            <a:pPr marL="0" indent="0">
              <a:buNone/>
            </a:pPr>
            <a:r>
              <a:rPr lang="en-US" sz="1800" b="1"/>
              <a:t>     </a:t>
            </a:r>
            <a:r>
              <a:rPr lang="en-US" sz="1800"/>
              <a:t>- Two special tokens: [USER] and [ASSISTANT] to help organize different data types as bellow</a:t>
            </a:r>
          </a:p>
          <a:p>
            <a:pPr marL="0" indent="0" algn="ctr">
              <a:buNone/>
            </a:pPr>
            <a:r>
              <a:rPr lang="en-US" sz="1800"/>
              <a:t>&lt;</a:t>
            </a:r>
            <a:r>
              <a:rPr lang="en-US" sz="1800" err="1"/>
              <a:t>Sys.Msg</a:t>
            </a:r>
            <a:r>
              <a:rPr lang="en-US" sz="1800"/>
              <a:t>.&gt; [USER]: &lt;Instruction&gt; [ASSISTANT]: &lt;Answer&gt;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6376C7-3593-FBC3-6786-9F6F71173E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F351B-3C41-6C46-A5F1-3CA0D762442A}" type="datetime1">
              <a:rPr lang="en-CA" smtClean="0"/>
              <a:t>2024-03-28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4E1F73-F136-7192-FD8A-C288F53FC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Slides created for CS886 at UWaterloo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E32C86-E177-E97B-268F-CC10ACF50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24A5E-B0D2-394D-9970-9AE06BCB59C1}" type="slidenum">
              <a:rPr lang="en-US" smtClean="0"/>
              <a:t>69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1D6CE13-A974-9FBE-A372-9B2ED224B892}"/>
              </a:ext>
            </a:extLst>
          </p:cNvPr>
          <p:cNvSpPr/>
          <p:nvPr/>
        </p:nvSpPr>
        <p:spPr>
          <a:xfrm>
            <a:off x="3220995" y="2817341"/>
            <a:ext cx="1103870" cy="30480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B872071-39B9-28B0-85FB-26B5846975D3}"/>
              </a:ext>
            </a:extLst>
          </p:cNvPr>
          <p:cNvCxnSpPr>
            <a:cxnSpLocks/>
            <a:endCxn id="7" idx="2"/>
          </p:cNvCxnSpPr>
          <p:nvPr/>
        </p:nvCxnSpPr>
        <p:spPr>
          <a:xfrm flipV="1">
            <a:off x="2438400" y="3122141"/>
            <a:ext cx="1334530" cy="306859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8086056E-303B-5CFC-A256-4A9E273BED50}"/>
              </a:ext>
            </a:extLst>
          </p:cNvPr>
          <p:cNvSpPr txBox="1"/>
          <p:nvPr/>
        </p:nvSpPr>
        <p:spPr>
          <a:xfrm>
            <a:off x="26773" y="3426941"/>
            <a:ext cx="43660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chemeClr val="accent1"/>
                </a:solidFill>
              </a:rPr>
              <a:t>System message that varies between 2 major task categories: academic-task-oriented &amp; multimodal chat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1DDE6E2-A741-D1D2-4E0B-18505AE842E5}"/>
              </a:ext>
            </a:extLst>
          </p:cNvPr>
          <p:cNvSpPr/>
          <p:nvPr/>
        </p:nvSpPr>
        <p:spPr>
          <a:xfrm>
            <a:off x="5074507" y="2817341"/>
            <a:ext cx="1268627" cy="30480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A5C1F779-FE8B-76B1-06B7-1ECBB3A3C4AC}"/>
              </a:ext>
            </a:extLst>
          </p:cNvPr>
          <p:cNvCxnSpPr/>
          <p:nvPr/>
        </p:nvCxnSpPr>
        <p:spPr>
          <a:xfrm>
            <a:off x="5667632" y="2108886"/>
            <a:ext cx="0" cy="708455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268A78B0-0CB1-8703-A04A-02723278B586}"/>
              </a:ext>
            </a:extLst>
          </p:cNvPr>
          <p:cNvSpPr txBox="1"/>
          <p:nvPr/>
        </p:nvSpPr>
        <p:spPr>
          <a:xfrm>
            <a:off x="4899599" y="1804086"/>
            <a:ext cx="1618442" cy="30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chemeClr val="accent1"/>
                </a:solidFill>
              </a:rPr>
              <a:t>Multimodal tokens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3E2460E-D6B0-58BC-F40B-9BD4456BB3C6}"/>
              </a:ext>
            </a:extLst>
          </p:cNvPr>
          <p:cNvSpPr/>
          <p:nvPr/>
        </p:nvSpPr>
        <p:spPr>
          <a:xfrm>
            <a:off x="7620000" y="2817341"/>
            <a:ext cx="990600" cy="30480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9FC983C0-6C08-04DB-BA4D-49E9EA6E0E66}"/>
              </a:ext>
            </a:extLst>
          </p:cNvPr>
          <p:cNvCxnSpPr>
            <a:cxnSpLocks/>
            <a:endCxn id="16" idx="0"/>
          </p:cNvCxnSpPr>
          <p:nvPr/>
        </p:nvCxnSpPr>
        <p:spPr>
          <a:xfrm>
            <a:off x="8115300" y="2108886"/>
            <a:ext cx="0" cy="708455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DEC3BB6B-06EB-7851-D95E-1C328543CAB3}"/>
              </a:ext>
            </a:extLst>
          </p:cNvPr>
          <p:cNvSpPr txBox="1"/>
          <p:nvPr/>
        </p:nvSpPr>
        <p:spPr>
          <a:xfrm>
            <a:off x="6638421" y="1804086"/>
            <a:ext cx="36760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solidFill>
                  <a:schemeClr val="accent1"/>
                </a:solidFill>
              </a:rPr>
              <a:t>Supervised by cross-entropy loss during training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9C5799A-A384-99FA-B635-6DECC53CD86C}"/>
              </a:ext>
            </a:extLst>
          </p:cNvPr>
          <p:cNvSpPr txBox="1"/>
          <p:nvPr/>
        </p:nvSpPr>
        <p:spPr>
          <a:xfrm>
            <a:off x="489857" y="4079899"/>
            <a:ext cx="11455008" cy="203132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7620" indent="-7620">
              <a:buFont typeface="Arial" panose="020B0604020202020204" pitchFamily="34" charset="0"/>
              <a:buChar char="•"/>
            </a:pPr>
            <a:r>
              <a:rPr lang="en-US" b="1"/>
              <a:t> Emu2-Gen:</a:t>
            </a:r>
            <a:r>
              <a:rPr lang="en-US"/>
              <a:t> capable of accepting a mix of text, locations and images as conditions, and generating images that are ground in the specified text or subject</a:t>
            </a:r>
          </a:p>
          <a:p>
            <a:endParaRPr lang="en-US" b="1"/>
          </a:p>
          <a:p>
            <a:pPr marL="7620" indent="-7620">
              <a:buFont typeface="Arial" panose="020B0604020202020204" pitchFamily="34" charset="0"/>
              <a:buChar char="•"/>
            </a:pPr>
            <a:r>
              <a:rPr lang="en-US" b="1"/>
              <a:t> Controllable Visual Generation Training Objective:</a:t>
            </a:r>
            <a:endParaRPr lang="en-US" b="1">
              <a:cs typeface="Calibri" panose="020F0502020204030204"/>
            </a:endParaRPr>
          </a:p>
          <a:p>
            <a:r>
              <a:rPr lang="en-US" b="1"/>
              <a:t>   </a:t>
            </a:r>
            <a:r>
              <a:rPr lang="en-US"/>
              <a:t>- use the same unified generative pretraining objective</a:t>
            </a:r>
          </a:p>
          <a:p>
            <a:r>
              <a:rPr lang="en-US"/>
              <a:t>   - coordinates of each object is represented in image form by drawing the bounding box at its specified location on a black image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908E16AE-FB9B-335D-5086-8A633D86F2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3756" y="2778101"/>
            <a:ext cx="5083616" cy="3443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336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3A8A5A-CC32-0B9A-74A4-8702BA16CD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F351B-3C41-6C46-A5F1-3CA0D762442A}" type="datetime1">
              <a:rPr lang="en-CA" smtClean="0"/>
              <a:t>2024-03-28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701EBF-C7BF-51C6-1EC5-F0D6C46399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Slides created for CS886 at UWaterloo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BE2764-66FB-9DF9-2461-8191A80A32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24A5E-B0D2-394D-9970-9AE06BCB59C1}" type="slidenum">
              <a:rPr lang="en-US" smtClean="0"/>
              <a:t>7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8FA8FBD-D074-ACD9-0DB2-4546515C3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74" y="-198457"/>
            <a:ext cx="10515600" cy="1325563"/>
          </a:xfrm>
        </p:spPr>
        <p:txBody>
          <a:bodyPr/>
          <a:lstStyle/>
          <a:p>
            <a:r>
              <a:rPr lang="en-US" b="1"/>
              <a:t>Motivation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FFA23F9-B772-9D22-3257-6EE60D8BD568}"/>
              </a:ext>
            </a:extLst>
          </p:cNvPr>
          <p:cNvGrpSpPr>
            <a:grpSpLocks noChangeAspect="1"/>
          </p:cNvGrpSpPr>
          <p:nvPr/>
        </p:nvGrpSpPr>
        <p:grpSpPr>
          <a:xfrm>
            <a:off x="53774" y="1103150"/>
            <a:ext cx="5943600" cy="4627418"/>
            <a:chOff x="1524000" y="1288425"/>
            <a:chExt cx="7772400" cy="5417126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294C37F-A6EA-7E0E-15DD-AC0D1F48749C}"/>
                </a:ext>
              </a:extLst>
            </p:cNvPr>
            <p:cNvSpPr/>
            <p:nvPr/>
          </p:nvSpPr>
          <p:spPr>
            <a:xfrm>
              <a:off x="1524000" y="1288425"/>
              <a:ext cx="7772400" cy="5417126"/>
            </a:xfrm>
            <a:prstGeom prst="rect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r>
                <a:rPr lang="en-US"/>
                <a:t>The few-shot dream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353B617-A348-D97E-2D17-82AACC2E9AD2}"/>
                </a:ext>
              </a:extLst>
            </p:cNvPr>
            <p:cNvSpPr>
              <a:spLocks/>
            </p:cNvSpPr>
            <p:nvPr/>
          </p:nvSpPr>
          <p:spPr>
            <a:xfrm>
              <a:off x="1594200" y="1828799"/>
              <a:ext cx="7632000" cy="4785489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t" anchorCtr="0"/>
            <a:lstStyle/>
            <a:p>
              <a:endParaRPr lang="en-US"/>
            </a:p>
            <a:p>
              <a:r>
                <a:rPr lang="en-US" b="1"/>
                <a:t>Aspect of intelligence: </a:t>
              </a:r>
              <a:r>
                <a:rPr lang="en-US"/>
                <a:t>ability to quickly learn tasks given </a:t>
              </a:r>
              <a:r>
                <a:rPr lang="en-US">
                  <a:solidFill>
                    <a:srgbClr val="FF0000"/>
                  </a:solidFill>
                </a:rPr>
                <a:t>short instructions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/>
                <a:t>Model </a:t>
              </a:r>
              <a:r>
                <a:rPr lang="en-US">
                  <a:solidFill>
                    <a:schemeClr val="accent2"/>
                  </a:solidFill>
                </a:rPr>
                <a:t>Learning environment </a:t>
              </a:r>
              <a:r>
                <a:rPr lang="en-US"/>
                <a:t>to make better use of data</a:t>
              </a:r>
            </a:p>
            <a:p>
              <a:r>
                <a:rPr lang="en-US"/>
                <a:t>We like the </a:t>
              </a:r>
              <a:r>
                <a:rPr lang="en-US">
                  <a:solidFill>
                    <a:srgbClr val="FF2F92"/>
                  </a:solidFill>
                </a:rPr>
                <a:t>multimodal</a:t>
              </a:r>
              <a:r>
                <a:rPr lang="en-US"/>
                <a:t> systems (vision and language) that achieve this property</a:t>
              </a:r>
            </a:p>
            <a:p>
              <a:r>
                <a:rPr lang="en-US" b="1"/>
                <a:t>Dominant computer vision paradigm:</a:t>
              </a:r>
            </a:p>
            <a:p>
              <a:endParaRPr lang="en-US"/>
            </a:p>
            <a:p>
              <a:endParaRPr lang="en-US"/>
            </a:p>
            <a:p>
              <a:endParaRPr lang="en-US"/>
            </a:p>
            <a:p>
              <a:r>
                <a:rPr lang="en-US"/>
                <a:t>But current fine-tuning approaches require: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/>
                <a:t>Thousands of </a:t>
              </a:r>
              <a:r>
                <a:rPr lang="en-US">
                  <a:solidFill>
                    <a:schemeClr val="accent2"/>
                  </a:solidFill>
                </a:rPr>
                <a:t>training samples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/>
                <a:t>Task specific </a:t>
              </a:r>
              <a:r>
                <a:rPr lang="en-US">
                  <a:solidFill>
                    <a:srgbClr val="00FA00"/>
                  </a:solidFill>
                </a:rPr>
                <a:t>hyperparameter tuning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/>
                <a:t>Significant </a:t>
              </a:r>
              <a:r>
                <a:rPr lang="en-US">
                  <a:solidFill>
                    <a:srgbClr val="00B0F0"/>
                  </a:solidFill>
                </a:rPr>
                <a:t>computational resources</a:t>
              </a:r>
            </a:p>
            <a:p>
              <a:endParaRPr lang="en-US"/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71ED98B8-082A-67D4-2F85-77130932DD8D}"/>
              </a:ext>
            </a:extLst>
          </p:cNvPr>
          <p:cNvSpPr/>
          <p:nvPr/>
        </p:nvSpPr>
        <p:spPr>
          <a:xfrm>
            <a:off x="219400" y="3716741"/>
            <a:ext cx="2604654" cy="401782"/>
          </a:xfrm>
          <a:prstGeom prst="rect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Large-scale pretraining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10E60B4-1DDA-C4BC-C2C7-0758ABAB056D}"/>
              </a:ext>
            </a:extLst>
          </p:cNvPr>
          <p:cNvSpPr/>
          <p:nvPr/>
        </p:nvSpPr>
        <p:spPr>
          <a:xfrm>
            <a:off x="3098800" y="3716741"/>
            <a:ext cx="2604654" cy="401782"/>
          </a:xfrm>
          <a:prstGeom prst="rect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Task specific fine-tuning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3028F0C-7BE8-6791-F1EA-0E00AF9FDC11}"/>
              </a:ext>
            </a:extLst>
          </p:cNvPr>
          <p:cNvSpPr/>
          <p:nvPr/>
        </p:nvSpPr>
        <p:spPr>
          <a:xfrm>
            <a:off x="392101" y="5557164"/>
            <a:ext cx="5305446" cy="717079"/>
          </a:xfrm>
          <a:prstGeom prst="rect">
            <a:avLst/>
          </a:prstGeom>
          <a:solidFill>
            <a:srgbClr val="FF8AD8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/>
              <a:t>Can we train a  multimodal model that has good performance in “few-shot” regime ?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08ED571-0BF1-D603-42C2-CEC9C55C8E6E}"/>
              </a:ext>
            </a:extLst>
          </p:cNvPr>
          <p:cNvGrpSpPr>
            <a:grpSpLocks noChangeAspect="1"/>
          </p:cNvGrpSpPr>
          <p:nvPr/>
        </p:nvGrpSpPr>
        <p:grpSpPr>
          <a:xfrm>
            <a:off x="6140944" y="1099232"/>
            <a:ext cx="5943600" cy="4627418"/>
            <a:chOff x="1524000" y="1260765"/>
            <a:chExt cx="7772400" cy="5417126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5F43436-5234-05EE-1D9E-75CC185B607D}"/>
                </a:ext>
              </a:extLst>
            </p:cNvPr>
            <p:cNvSpPr/>
            <p:nvPr/>
          </p:nvSpPr>
          <p:spPr>
            <a:xfrm>
              <a:off x="1524000" y="1260765"/>
              <a:ext cx="7772400" cy="5417126"/>
            </a:xfrm>
            <a:prstGeom prst="rect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r>
                <a:rPr lang="en-US"/>
                <a:t>Open-ended task abilities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D7C93FD-D63F-43CB-CBD3-E3931EE87DF1}"/>
                </a:ext>
              </a:extLst>
            </p:cNvPr>
            <p:cNvSpPr>
              <a:spLocks/>
            </p:cNvSpPr>
            <p:nvPr/>
          </p:nvSpPr>
          <p:spPr>
            <a:xfrm>
              <a:off x="1594200" y="1828799"/>
              <a:ext cx="7632000" cy="4785489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t" anchorCtr="0"/>
            <a:lstStyle/>
            <a:p>
              <a:r>
                <a:rPr lang="en-US"/>
                <a:t>Multimodal models like </a:t>
              </a:r>
              <a:r>
                <a:rPr lang="en-US">
                  <a:solidFill>
                    <a:srgbClr val="00B0F0"/>
                  </a:solidFill>
                </a:rPr>
                <a:t>CLIP</a:t>
              </a:r>
              <a:r>
                <a:rPr lang="en-US"/>
                <a:t> and </a:t>
              </a:r>
              <a:r>
                <a:rPr lang="en-US">
                  <a:solidFill>
                    <a:srgbClr val="00B0F0"/>
                  </a:solidFill>
                </a:rPr>
                <a:t>ALIGN</a:t>
              </a:r>
              <a:r>
                <a:rPr lang="en-US"/>
                <a:t> show good zero shot performance</a:t>
              </a:r>
            </a:p>
            <a:p>
              <a:r>
                <a:rPr lang="en-US"/>
                <a:t>But they are not flexible, they lack the ability to </a:t>
              </a:r>
              <a:r>
                <a:rPr lang="en-US">
                  <a:solidFill>
                    <a:schemeClr val="accent2"/>
                  </a:solidFill>
                </a:rPr>
                <a:t>generate language</a:t>
              </a:r>
            </a:p>
            <a:p>
              <a:r>
                <a:rPr lang="en-US" b="1"/>
                <a:t>Inspiration from NLP: </a:t>
              </a:r>
              <a:r>
                <a:rPr lang="en-US">
                  <a:solidFill>
                    <a:srgbClr val="00FA00"/>
                  </a:solidFill>
                </a:rPr>
                <a:t>large language models </a:t>
              </a:r>
              <a:r>
                <a:rPr lang="en-US"/>
                <a:t>like GPT-3 are flexible few-shot learners</a:t>
              </a:r>
            </a:p>
            <a:p>
              <a:r>
                <a:rPr lang="en-US"/>
                <a:t>Given a few examples of a task as a prompt + query input the language model generates a </a:t>
              </a:r>
              <a:r>
                <a:rPr lang="en-US">
                  <a:solidFill>
                    <a:srgbClr val="FF8AD8"/>
                  </a:solidFill>
                </a:rPr>
                <a:t>continuation</a:t>
              </a:r>
              <a:r>
                <a:rPr lang="en-US"/>
                <a:t> to produce the predicted output</a:t>
              </a:r>
            </a:p>
            <a:p>
              <a:r>
                <a:rPr lang="en-US"/>
                <a:t>A key factor of their success is </a:t>
              </a:r>
              <a:r>
                <a:rPr lang="en-US">
                  <a:solidFill>
                    <a:srgbClr val="00B0F0"/>
                  </a:solidFill>
                </a:rPr>
                <a:t>large-scale pretraining</a:t>
              </a:r>
              <a:r>
                <a:rPr lang="en-US"/>
                <a:t>.</a:t>
              </a:r>
            </a:p>
            <a:p>
              <a:r>
                <a:rPr lang="en-US" b="1"/>
                <a:t>In principle: </a:t>
              </a:r>
              <a:r>
                <a:rPr lang="en-US"/>
                <a:t>image/video understanding tasks (e.g. classification, captioning, question answering) are </a:t>
              </a:r>
              <a:r>
                <a:rPr lang="en-US">
                  <a:solidFill>
                    <a:srgbClr val="FF0000"/>
                  </a:solidFill>
                </a:rPr>
                <a:t>text prediction problems</a:t>
              </a:r>
              <a:r>
                <a:rPr lang="en-US"/>
                <a:t> with visual input conditioning.</a:t>
              </a:r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7816CF4E-23F3-40EA-B106-0DDC554F35B1}"/>
              </a:ext>
            </a:extLst>
          </p:cNvPr>
          <p:cNvSpPr/>
          <p:nvPr/>
        </p:nvSpPr>
        <p:spPr>
          <a:xfrm>
            <a:off x="6335180" y="5557163"/>
            <a:ext cx="5529698" cy="717080"/>
          </a:xfrm>
          <a:prstGeom prst="rect">
            <a:avLst/>
          </a:prstGeom>
          <a:solidFill>
            <a:srgbClr val="FF8AD8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/>
              <a:t>Can we learn a models capable of open-ended multimodal task via pretraining?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D80AA077-C973-C566-552D-688234464955}"/>
                  </a:ext>
                </a:extLst>
              </p:cNvPr>
              <p:cNvSpPr txBox="1"/>
              <p:nvPr/>
            </p:nvSpPr>
            <p:spPr>
              <a:xfrm>
                <a:off x="2770298" y="3714156"/>
                <a:ext cx="381006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D80AA077-C973-C566-552D-6882344649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70298" y="3714156"/>
                <a:ext cx="381006" cy="276999"/>
              </a:xfrm>
              <a:prstGeom prst="rect">
                <a:avLst/>
              </a:prstGeom>
              <a:blipFill>
                <a:blip r:embed="rId2"/>
                <a:stretch>
                  <a:fillRect b="-65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9918501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AC875D-D70A-F318-9589-84A38D87C7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9AF86B-48B1-BE8A-BDA1-6F20E4A740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857" y="136526"/>
            <a:ext cx="10863943" cy="944716"/>
          </a:xfrm>
        </p:spPr>
        <p:txBody>
          <a:bodyPr>
            <a:normAutofit/>
          </a:bodyPr>
          <a:lstStyle/>
          <a:p>
            <a:r>
              <a:rPr lang="en-US" sz="3000"/>
              <a:t>Emu2: Evaluation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6C1F6E-C261-01F0-ED14-1459FAE51C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9857" y="1081242"/>
            <a:ext cx="10863943" cy="5095721"/>
          </a:xfrm>
        </p:spPr>
        <p:txBody>
          <a:bodyPr>
            <a:normAutofit/>
          </a:bodyPr>
          <a:lstStyle/>
          <a:p>
            <a:pPr marL="7938" indent="-7938">
              <a:buFont typeface="Arial" panose="020B0604020202020204" pitchFamily="34" charset="0"/>
              <a:buChar char="•"/>
            </a:pPr>
            <a:r>
              <a:rPr lang="zh-CN" altLang="en-US" sz="1800" b="1"/>
              <a:t> </a:t>
            </a:r>
            <a:r>
              <a:rPr lang="en-US" altLang="zh-CN" sz="1800" b="1"/>
              <a:t>Pretrained Base Model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DCDCA5-6A52-5712-6686-45F3C22DC2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F351B-3C41-6C46-A5F1-3CA0D762442A}" type="datetime1">
              <a:rPr lang="en-CA" smtClean="0"/>
              <a:t>2024-03-28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F25CC4-9A21-3FF1-E094-0B2963B5DD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Slides created for CS886 at UWaterloo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91452D-DE82-CC93-0A97-B1DD844A3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24A5E-B0D2-394D-9970-9AE06BCB59C1}" type="slidenum">
              <a:rPr lang="en-US" smtClean="0"/>
              <a:t>70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FBF3079-234A-9F31-2064-18DA66D04C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0135" y="1547551"/>
            <a:ext cx="3765986" cy="471910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1AFC2D0-7F4B-6A57-92EF-7C622432AC6D}"/>
              </a:ext>
            </a:extLst>
          </p:cNvPr>
          <p:cNvSpPr txBox="1"/>
          <p:nvPr/>
        </p:nvSpPr>
        <p:spPr>
          <a:xfrm>
            <a:off x="7246121" y="3429000"/>
            <a:ext cx="47260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Outperforms Flamingo-80B and IDEFICS-80B under all few-shot settings with a much smaller model scale</a:t>
            </a:r>
          </a:p>
        </p:txBody>
      </p:sp>
    </p:spTree>
    <p:extLst>
      <p:ext uri="{BB962C8B-B14F-4D97-AF65-F5344CB8AC3E}">
        <p14:creationId xmlns:p14="http://schemas.microsoft.com/office/powerpoint/2010/main" val="180711326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B2C622-386E-2CF8-3F0D-D1CFA717E7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6202E3-761C-741C-BB04-7F02B5EA5B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276" y="370702"/>
            <a:ext cx="11032524" cy="5806261"/>
          </a:xfrm>
        </p:spPr>
        <p:txBody>
          <a:bodyPr>
            <a:normAutofit/>
          </a:bodyPr>
          <a:lstStyle/>
          <a:p>
            <a:pPr marL="7938" indent="-7938"/>
            <a:r>
              <a:rPr lang="zh-CN" altLang="en-US" sz="1800" b="1"/>
              <a:t> </a:t>
            </a:r>
            <a:r>
              <a:rPr lang="en-US" sz="1800" b="1"/>
              <a:t>Controllable Visual Generation</a:t>
            </a:r>
            <a:endParaRPr lang="en-US" altLang="zh-CN" sz="1800" b="1"/>
          </a:p>
          <a:p>
            <a:pPr marL="0" indent="0">
              <a:buNone/>
            </a:pPr>
            <a:endParaRPr lang="en-US" altLang="zh-CN" sz="1800" b="1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A35D9A-B97F-7F8C-141A-2E21D24D9C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F351B-3C41-6C46-A5F1-3CA0D762442A}" type="datetime1">
              <a:rPr lang="en-CA" smtClean="0"/>
              <a:t>2024-03-28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0AF517-880C-9F5A-25E1-EC98D5F614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Slides created for CS886 at UWaterloo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574011-ED77-298C-FFBC-0B3D5BC986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24A5E-B0D2-394D-9970-9AE06BCB59C1}" type="slidenum">
              <a:rPr lang="en-US" smtClean="0"/>
              <a:t>71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15944A4-634E-CD33-50A4-64369BA6D6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136" y="1571863"/>
            <a:ext cx="5586627" cy="340073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FC572EA-3B67-825B-4FB7-DF1EC9FA7E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4411" y="1031932"/>
            <a:ext cx="5280116" cy="5020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41367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EE26F9-52BC-D3C3-835D-46AFD3B639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6F117-9110-5E25-D44B-849CDA00C3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857" y="136526"/>
            <a:ext cx="10863943" cy="944716"/>
          </a:xfrm>
        </p:spPr>
        <p:txBody>
          <a:bodyPr>
            <a:normAutofit/>
          </a:bodyPr>
          <a:lstStyle/>
          <a:p>
            <a:r>
              <a:rPr lang="en-US" sz="3000" err="1"/>
              <a:t>InternVL</a:t>
            </a:r>
            <a:r>
              <a:rPr lang="en-US" sz="3000"/>
              <a:t>: Scaling up Vision Foundation Models and Aligning for Generic Visual-Linguistic Tasks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54BEDE-AB74-5B53-F252-C6A0546297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3217" y="1163235"/>
            <a:ext cx="10863943" cy="509572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7620" indent="-7620">
              <a:buFont typeface="Arial" panose="020B0604020202020204" pitchFamily="34" charset="0"/>
              <a:buChar char="•"/>
            </a:pPr>
            <a:r>
              <a:rPr lang="en-US" sz="1800"/>
              <a:t> </a:t>
            </a:r>
            <a:r>
              <a:rPr lang="en-US" sz="1800" b="1"/>
              <a:t> Issues with existing VLLMs:</a:t>
            </a:r>
            <a:endParaRPr lang="en-US"/>
          </a:p>
          <a:p>
            <a:pPr marL="0" indent="0">
              <a:buNone/>
            </a:pPr>
            <a:r>
              <a:rPr lang="en-US" sz="1800" b="1"/>
              <a:t>       </a:t>
            </a:r>
            <a:r>
              <a:rPr lang="en-US" sz="1800"/>
              <a:t>To bridge vision models with LLMs, </a:t>
            </a:r>
            <a:r>
              <a:rPr lang="en-US" sz="1800" b="1">
                <a:solidFill>
                  <a:schemeClr val="accent1"/>
                </a:solidFill>
              </a:rPr>
              <a:t>lightweight “glue” layers are commonly used</a:t>
            </a:r>
            <a:r>
              <a:rPr lang="en-US" sz="1800"/>
              <a:t>.</a:t>
            </a:r>
          </a:p>
          <a:p>
            <a:pPr marL="0" indent="0">
              <a:buNone/>
            </a:pPr>
            <a:r>
              <a:rPr lang="en-US" sz="1800"/>
              <a:t>       Several limitations of such alignment:</a:t>
            </a:r>
          </a:p>
          <a:p>
            <a:pPr marL="0" indent="0">
              <a:buNone/>
            </a:pPr>
            <a:r>
              <a:rPr lang="en-US" sz="1800"/>
              <a:t>           - </a:t>
            </a:r>
            <a:r>
              <a:rPr lang="en-US" sz="1800" b="1">
                <a:solidFill>
                  <a:schemeClr val="accent1"/>
                </a:solidFill>
              </a:rPr>
              <a:t>Disparity in parameter scales </a:t>
            </a:r>
            <a:r>
              <a:rPr lang="en-US" sz="1800"/>
              <a:t>(large LLMs up to 1000B with vision encoders around 1B)</a:t>
            </a:r>
          </a:p>
          <a:p>
            <a:pPr marL="0" indent="0">
              <a:buNone/>
            </a:pPr>
            <a:r>
              <a:rPr lang="en-US" sz="1800"/>
              <a:t>             May lead to the under-user of LLM’s capacity</a:t>
            </a:r>
          </a:p>
          <a:p>
            <a:pPr marL="0" indent="0">
              <a:buNone/>
            </a:pPr>
            <a:r>
              <a:rPr lang="en-US" sz="1800"/>
              <a:t>           - </a:t>
            </a:r>
            <a:r>
              <a:rPr lang="en-US" sz="1800" b="1">
                <a:solidFill>
                  <a:schemeClr val="accent1"/>
                </a:solidFill>
              </a:rPr>
              <a:t>Inconsistent representation</a:t>
            </a:r>
          </a:p>
          <a:p>
            <a:pPr marL="0" indent="0">
              <a:buNone/>
            </a:pPr>
            <a:r>
              <a:rPr lang="en-US" sz="1800" i="1"/>
              <a:t>             </a:t>
            </a:r>
            <a:r>
              <a:rPr lang="en-US" sz="1800"/>
              <a:t>Vision models trained on pure-vision data often exhibit representation inconsistencies with LLMs</a:t>
            </a:r>
          </a:p>
          <a:p>
            <a:pPr marL="0" indent="0">
              <a:buNone/>
            </a:pPr>
            <a:r>
              <a:rPr lang="en-US" sz="1800" i="1"/>
              <a:t>           - </a:t>
            </a:r>
            <a:r>
              <a:rPr lang="en-US" sz="1800" b="1">
                <a:solidFill>
                  <a:schemeClr val="accent1"/>
                </a:solidFill>
              </a:rPr>
              <a:t>Inefficient connection</a:t>
            </a:r>
          </a:p>
          <a:p>
            <a:pPr marL="0" indent="0">
              <a:buNone/>
            </a:pPr>
            <a:r>
              <a:rPr lang="en-US" sz="1800" i="1"/>
              <a:t>             </a:t>
            </a:r>
            <a:r>
              <a:rPr lang="en-US" sz="1800"/>
              <a:t>The “glue” layers are usually lightweight and randomly initialized, may not capture the rich cross-modal interactions and dependencies</a:t>
            </a:r>
            <a:endParaRPr lang="en-US" sz="1800" i="1">
              <a:cs typeface="Calibri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E76149-C207-5333-26F1-0146B57943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F351B-3C41-6C46-A5F1-3CA0D762442A}" type="datetime1">
              <a:rPr lang="en-CA" smtClean="0"/>
              <a:t>2024-03-28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4FED15-4991-1ADC-A777-091868A614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Slides created for CS886 at UWaterloo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A43D5B-1B05-FC4B-3596-24D392554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24A5E-B0D2-394D-9970-9AE06BCB59C1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21386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EE26F9-52BC-D3C3-835D-46AFD3B639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6F117-9110-5E25-D44B-849CDA00C3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857" y="136526"/>
            <a:ext cx="9800906" cy="925902"/>
          </a:xfrm>
        </p:spPr>
        <p:txBody>
          <a:bodyPr>
            <a:normAutofit/>
          </a:bodyPr>
          <a:lstStyle/>
          <a:p>
            <a:r>
              <a:rPr lang="en-US" sz="3000">
                <a:cs typeface="Calibri Light"/>
              </a:rPr>
              <a:t>Q-Former: Lightweight Querying Transformer to bridge the modality gap</a:t>
            </a:r>
            <a:endParaRPr lang="en-US" sz="30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54BEDE-AB74-5B53-F252-C6A0546297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3217" y="1163235"/>
            <a:ext cx="10863943" cy="509572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7620" indent="-7620"/>
            <a:r>
              <a:rPr lang="en-US" sz="1800" b="1">
                <a:cs typeface="Calibri"/>
              </a:rPr>
              <a:t> Goal:</a:t>
            </a:r>
          </a:p>
          <a:p>
            <a:pPr marL="0" indent="0">
              <a:buNone/>
            </a:pPr>
            <a:r>
              <a:rPr lang="en-US" sz="1800">
                <a:cs typeface="Calibri"/>
              </a:rPr>
              <a:t>The queries can learn to extract visual representation that is most informative of the text</a:t>
            </a:r>
            <a:endParaRPr lang="en-US" sz="1800" b="1">
              <a:cs typeface="Calibri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E76149-C207-5333-26F1-0146B57943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F351B-3C41-6C46-A5F1-3CA0D762442A}" type="datetime1">
              <a:rPr lang="en-CA" smtClean="0"/>
              <a:t>2024-03-28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4FED15-4991-1ADC-A777-091868A614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Slides created for CS886 at UWaterloo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A43D5B-1B05-FC4B-3596-24D392554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24A5E-B0D2-394D-9970-9AE06BCB59C1}" type="slidenum">
              <a:rPr lang="en-US" smtClean="0"/>
              <a:t>73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BE85234-11A5-1C4C-43CB-2F78D8A2C3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8988" y="1941143"/>
            <a:ext cx="7772400" cy="353990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AEAA121-BC79-14FF-F512-9FA710AB413F}"/>
              </a:ext>
            </a:extLst>
          </p:cNvPr>
          <p:cNvSpPr txBox="1"/>
          <p:nvPr/>
        </p:nvSpPr>
        <p:spPr>
          <a:xfrm>
            <a:off x="453840" y="5578440"/>
            <a:ext cx="10899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Q-Former functions as an </a:t>
            </a:r>
            <a:r>
              <a:rPr lang="en-US" b="1">
                <a:solidFill>
                  <a:schemeClr val="accent1"/>
                </a:solidFill>
              </a:rPr>
              <a:t>information bottleneck </a:t>
            </a:r>
            <a:r>
              <a:rPr lang="en-US"/>
              <a:t>that feeds the most useful information to the LLM while removing irrelevant visual information</a:t>
            </a:r>
          </a:p>
        </p:txBody>
      </p:sp>
    </p:spTree>
    <p:extLst>
      <p:ext uri="{BB962C8B-B14F-4D97-AF65-F5344CB8AC3E}">
        <p14:creationId xmlns:p14="http://schemas.microsoft.com/office/powerpoint/2010/main" val="84949778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1ED73C-1FA8-D73E-A2AE-5351281227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DCBE5EA-6BC7-F640-9977-239798BDB8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94" y="974066"/>
            <a:ext cx="7772400" cy="351678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54EADBE-8DFA-446A-1D33-C533FFCA00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857" y="136526"/>
            <a:ext cx="10863943" cy="944716"/>
          </a:xfrm>
        </p:spPr>
        <p:txBody>
          <a:bodyPr>
            <a:normAutofit/>
          </a:bodyPr>
          <a:lstStyle/>
          <a:p>
            <a:r>
              <a:rPr lang="en-US" sz="3000" err="1"/>
              <a:t>InternVL</a:t>
            </a:r>
            <a:r>
              <a:rPr lang="en-US" sz="3000"/>
              <a:t>: Overall Architecture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868DC1-2063-0916-C339-1D7C8EC8E9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F351B-3C41-6C46-A5F1-3CA0D762442A}" type="datetime1">
              <a:rPr lang="en-CA" smtClean="0"/>
              <a:t>2024-03-28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394236-AE0E-B301-0F48-5FD0F9FBAA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Slides created for CS886 at UWaterloo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86E13C-61EE-EF1A-C3CF-FA19733563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24A5E-B0D2-394D-9970-9AE06BCB59C1}" type="slidenum">
              <a:rPr lang="en-US" smtClean="0"/>
              <a:t>74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E43F378-6F53-048F-2184-E3F71F5A8047}"/>
              </a:ext>
            </a:extLst>
          </p:cNvPr>
          <p:cNvSpPr txBox="1"/>
          <p:nvPr/>
        </p:nvSpPr>
        <p:spPr>
          <a:xfrm>
            <a:off x="7687491" y="1657525"/>
            <a:ext cx="4589418" cy="258532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b="1"/>
              <a:t>Large-Scale Vision Encoder: InternViT-6B</a:t>
            </a:r>
          </a:p>
          <a:p>
            <a:r>
              <a:rPr lang="en-US" b="1"/>
              <a:t>    </a:t>
            </a:r>
            <a:r>
              <a:rPr lang="en-US"/>
              <a:t>- implement with vanilla vision transformer</a:t>
            </a:r>
          </a:p>
          <a:p>
            <a:endParaRPr lang="en-US" b="1"/>
          </a:p>
          <a:p>
            <a:r>
              <a:rPr lang="en-US" b="1"/>
              <a:t>Language Middleware: </a:t>
            </a:r>
            <a:r>
              <a:rPr lang="en-US" b="1" err="1"/>
              <a:t>QLLaMA</a:t>
            </a:r>
            <a:r>
              <a:rPr lang="en-US" b="1"/>
              <a:t> [8B]</a:t>
            </a:r>
          </a:p>
          <a:p>
            <a:r>
              <a:rPr lang="en-US" altLang="zh-CN" b="1"/>
              <a:t>    </a:t>
            </a:r>
            <a:r>
              <a:rPr lang="en-US" altLang="zh-CN"/>
              <a:t>-</a:t>
            </a:r>
            <a:r>
              <a:rPr lang="zh-CN" altLang="en-US"/>
              <a:t> </a:t>
            </a:r>
            <a:r>
              <a:rPr lang="en-US" altLang="zh-CN"/>
              <a:t>developed based on the pre-trained multilingual </a:t>
            </a:r>
            <a:r>
              <a:rPr lang="en-US" altLang="zh-CN" err="1"/>
              <a:t>LLaMA</a:t>
            </a:r>
            <a:endParaRPr lang="en-US" altLang="zh-CN"/>
          </a:p>
          <a:p>
            <a:r>
              <a:rPr lang="en-US" altLang="zh-CN"/>
              <a:t>     - newly added 96 learnable queries and cross-attention layers that are randomly initialized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3124A92-E9F9-C49B-446C-4D1F2C8C976D}"/>
              </a:ext>
            </a:extLst>
          </p:cNvPr>
          <p:cNvSpPr txBox="1"/>
          <p:nvPr/>
        </p:nvSpPr>
        <p:spPr>
          <a:xfrm>
            <a:off x="489857" y="4574264"/>
            <a:ext cx="11688208" cy="16619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/>
              <a:t>Advantage of such architecture:</a:t>
            </a:r>
          </a:p>
          <a:p>
            <a:r>
              <a:rPr lang="en-US"/>
              <a:t>- Parameter-balanced vision and language component</a:t>
            </a:r>
          </a:p>
          <a:p>
            <a:r>
              <a:rPr lang="en-US"/>
              <a:t>- </a:t>
            </a:r>
            <a:r>
              <a:rPr lang="en-US" err="1"/>
              <a:t>QLLaMA</a:t>
            </a:r>
            <a:r>
              <a:rPr lang="en-US"/>
              <a:t> can transform image tokens generated by InternViT-6B into the representation that is aligned with the LLMs by </a:t>
            </a:r>
            <a:r>
              <a:rPr lang="en-US" b="1">
                <a:solidFill>
                  <a:schemeClr val="accent1"/>
                </a:solidFill>
              </a:rPr>
              <a:t>initializing with the pre-trained weights of multilingual </a:t>
            </a:r>
            <a:r>
              <a:rPr lang="en-US" b="1" err="1">
                <a:solidFill>
                  <a:schemeClr val="accent1"/>
                </a:solidFill>
              </a:rPr>
              <a:t>LLaMA</a:t>
            </a:r>
            <a:endParaRPr lang="en-US" b="1">
              <a:solidFill>
                <a:schemeClr val="accent1"/>
              </a:solidFill>
            </a:endParaRPr>
          </a:p>
          <a:p>
            <a:r>
              <a:rPr lang="en-US"/>
              <a:t>- </a:t>
            </a:r>
            <a:r>
              <a:rPr lang="en-US" err="1"/>
              <a:t>QLLaMA</a:t>
            </a:r>
            <a:r>
              <a:rPr lang="en-US"/>
              <a:t> has </a:t>
            </a:r>
            <a:r>
              <a:rPr lang="en-US" b="1">
                <a:solidFill>
                  <a:schemeClr val="accent1"/>
                </a:solidFill>
              </a:rPr>
              <a:t>8B parameters </a:t>
            </a:r>
            <a:r>
              <a:rPr lang="en-US"/>
              <a:t>(42 times larger than </a:t>
            </a:r>
            <a:r>
              <a:rPr lang="en-US" err="1"/>
              <a:t>Qformer</a:t>
            </a:r>
            <a:r>
              <a:rPr lang="en-US"/>
              <a:t>), even with frozen LLM decoder, </a:t>
            </a:r>
            <a:r>
              <a:rPr lang="en-US" err="1"/>
              <a:t>InternVL</a:t>
            </a:r>
            <a:r>
              <a:rPr lang="en-US"/>
              <a:t> can achieve promising performance on multi-modal dialogue tasks</a:t>
            </a:r>
          </a:p>
        </p:txBody>
      </p:sp>
    </p:spTree>
    <p:extLst>
      <p:ext uri="{BB962C8B-B14F-4D97-AF65-F5344CB8AC3E}">
        <p14:creationId xmlns:p14="http://schemas.microsoft.com/office/powerpoint/2010/main" val="152484193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1ED73C-1FA8-D73E-A2AE-5351281227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4EADBE-8DFA-446A-1D33-C533FFCA00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857" y="136526"/>
            <a:ext cx="10863943" cy="944716"/>
          </a:xfrm>
        </p:spPr>
        <p:txBody>
          <a:bodyPr>
            <a:normAutofit/>
          </a:bodyPr>
          <a:lstStyle/>
          <a:p>
            <a:r>
              <a:rPr lang="en-US" sz="3000" err="1"/>
              <a:t>InternVL</a:t>
            </a:r>
            <a:r>
              <a:rPr lang="en-US" sz="3000"/>
              <a:t>: Training Strategies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868DC1-2063-0916-C339-1D7C8EC8E9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F351B-3C41-6C46-A5F1-3CA0D762442A}" type="datetime1">
              <a:rPr lang="en-CA" smtClean="0"/>
              <a:t>2024-03-28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394236-AE0E-B301-0F48-5FD0F9FBAA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Slides created for CS886 at UWaterloo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86E13C-61EE-EF1A-C3CF-FA19733563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24A5E-B0D2-394D-9970-9AE06BCB59C1}" type="slidenum">
              <a:rPr lang="en-US" smtClean="0"/>
              <a:t>75</a:t>
            </a:fld>
            <a:endParaRPr lang="en-US"/>
          </a:p>
        </p:txBody>
      </p:sp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7CDDC6E1-40DD-EB8D-0D84-C795340213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38200" y="1081242"/>
            <a:ext cx="3641842" cy="491648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DBF2FD7-84E4-37F2-7910-54794E479071}"/>
                  </a:ext>
                </a:extLst>
              </p:cNvPr>
              <p:cNvSpPr txBox="1"/>
              <p:nvPr/>
            </p:nvSpPr>
            <p:spPr>
              <a:xfrm>
                <a:off x="5257800" y="2529587"/>
                <a:ext cx="6096000" cy="179882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7938" indent="-7938">
                  <a:buFont typeface="Arial" panose="020B0604020202020204" pitchFamily="34" charset="0"/>
                  <a:buChar char="•"/>
                </a:pPr>
                <a:r>
                  <a:rPr lang="en-US" sz="1800" b="1"/>
                  <a:t> Vision-Language Contrastive Training (Stage 1)</a:t>
                </a:r>
              </a:p>
              <a:p>
                <a:pPr marL="0" indent="0">
                  <a:buNone/>
                </a:pPr>
                <a:r>
                  <a:rPr lang="en-US" sz="1800" b="1" i="1"/>
                  <a:t>    </a:t>
                </a:r>
                <a:r>
                  <a:rPr lang="en-US" sz="1800"/>
                  <a:t>- adopt the LLaMA-7B to encode the text as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sub>
                    </m:sSub>
                  </m:oMath>
                </a14:m>
                <a:r>
                  <a:rPr lang="en-US" sz="1800" i="1"/>
                  <a:t>, </a:t>
                </a:r>
                <a:r>
                  <a:rPr lang="en-US" sz="1800"/>
                  <a:t>and use InternViT-6B to extract the visual feature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𝑓</m:t>
                        </m:r>
                      </m:sub>
                    </m:sSub>
                  </m:oMath>
                </a14:m>
                <a:endParaRPr lang="en-US" sz="1800" i="1"/>
              </a:p>
              <a:p>
                <a:pPr marL="0" indent="0">
                  <a:buNone/>
                </a:pPr>
                <a:r>
                  <a:rPr lang="en-US" sz="1800" i="1"/>
                  <a:t>    -</a:t>
                </a:r>
                <a:r>
                  <a:rPr lang="en-US" sz="1800"/>
                  <a:t> minimize a symmetric cross-entropy loss on the similarity scores of image-text pairs in a batch</a:t>
                </a:r>
              </a:p>
              <a:p>
                <a:pPr marL="0" indent="0">
                  <a:buNone/>
                </a:pPr>
                <a:r>
                  <a:rPr lang="en-US" sz="1800" i="1"/>
                  <a:t>    - </a:t>
                </a:r>
                <a:r>
                  <a:rPr lang="en-US" sz="1800"/>
                  <a:t>This stage allows </a:t>
                </a:r>
                <a:r>
                  <a:rPr lang="en-US" sz="1800" err="1"/>
                  <a:t>InternVL</a:t>
                </a:r>
                <a:r>
                  <a:rPr lang="en-US" sz="1800"/>
                  <a:t> to excel on contrastive tasks</a:t>
                </a:r>
                <a:endParaRPr lang="en-US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DBF2FD7-84E4-37F2-7910-54794E4790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7800" y="2529587"/>
                <a:ext cx="6096000" cy="1798826"/>
              </a:xfrm>
              <a:prstGeom prst="rect">
                <a:avLst/>
              </a:prstGeom>
              <a:blipFill>
                <a:blip r:embed="rId4"/>
                <a:stretch>
                  <a:fillRect l="-900" t="-2034" b="-44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5391146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3FB781FD-A249-B10D-37BD-DAE897E0A1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30449" y="1421580"/>
            <a:ext cx="7531100" cy="19939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5F9C57-6FC4-7CEE-518A-9598656F79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F351B-3C41-6C46-A5F1-3CA0D762442A}" type="datetime1">
              <a:rPr lang="en-CA" smtClean="0"/>
              <a:t>2024-03-28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93908B-5A47-FDED-57FA-AA78B4274C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Slides created for CS886 at UWaterloo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A6AF88-C31A-741E-23D2-83C4CAA32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24A5E-B0D2-394D-9970-9AE06BCB59C1}" type="slidenum">
              <a:rPr lang="en-US" smtClean="0"/>
              <a:t>76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1648ECB-3658-6964-1F29-077EA4B680B3}"/>
              </a:ext>
            </a:extLst>
          </p:cNvPr>
          <p:cNvSpPr txBox="1"/>
          <p:nvPr/>
        </p:nvSpPr>
        <p:spPr>
          <a:xfrm>
            <a:off x="944880" y="3835798"/>
            <a:ext cx="1030224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/>
              <a:t>Vision-Language Generative Training (Stage 2)</a:t>
            </a:r>
          </a:p>
          <a:p>
            <a:pPr marL="0" indent="0">
              <a:buNone/>
            </a:pPr>
            <a:r>
              <a:rPr lang="en-US" sz="1800" b="1"/>
              <a:t>    </a:t>
            </a:r>
            <a:r>
              <a:rPr lang="en-US" sz="1800"/>
              <a:t>- </a:t>
            </a:r>
            <a:r>
              <a:rPr lang="en-US" sz="1800" err="1"/>
              <a:t>QLLaMA</a:t>
            </a:r>
            <a:r>
              <a:rPr lang="en-US" sz="1800"/>
              <a:t> inherits the weights of LLaMA-7B in the first stage</a:t>
            </a:r>
          </a:p>
          <a:p>
            <a:pPr marL="0" indent="0">
              <a:buNone/>
            </a:pPr>
            <a:r>
              <a:rPr lang="en-US" sz="1800"/>
              <a:t>    - both InternViT-6B and </a:t>
            </a:r>
            <a:r>
              <a:rPr lang="en-US" sz="1800" err="1"/>
              <a:t>QLLaMA</a:t>
            </a:r>
            <a:r>
              <a:rPr lang="en-US" sz="1800"/>
              <a:t> are frozen, only the newly added learnable queries and cross-attention layers are trained with filtered, high-quality data</a:t>
            </a:r>
          </a:p>
          <a:p>
            <a:pPr marL="0" indent="0">
              <a:buNone/>
            </a:pPr>
            <a:r>
              <a:rPr lang="en-US" sz="1800"/>
              <a:t>    - loss has 3 components: image-text contrastive(ITC) loss, image-text matching(ITM) loss, and image-grounded text generation(ITG) loss</a:t>
            </a:r>
          </a:p>
          <a:p>
            <a:pPr marL="0" indent="0">
              <a:buNone/>
            </a:pPr>
            <a:r>
              <a:rPr lang="en-US" sz="1800"/>
              <a:t>    - enable the queries to extract powerful visual representations and further align feature space with LLMs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4F751695-FC45-3ED5-54CA-72E66DC3A92F}"/>
              </a:ext>
            </a:extLst>
          </p:cNvPr>
          <p:cNvSpPr txBox="1">
            <a:spLocks/>
          </p:cNvSpPr>
          <p:nvPr/>
        </p:nvSpPr>
        <p:spPr>
          <a:xfrm>
            <a:off x="489857" y="136526"/>
            <a:ext cx="10863943" cy="9447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err="1"/>
              <a:t>InternVL</a:t>
            </a:r>
            <a:r>
              <a:rPr lang="en-US" sz="3000"/>
              <a:t>: Training Strategies</a:t>
            </a:r>
          </a:p>
        </p:txBody>
      </p:sp>
    </p:spTree>
    <p:extLst>
      <p:ext uri="{BB962C8B-B14F-4D97-AF65-F5344CB8AC3E}">
        <p14:creationId xmlns:p14="http://schemas.microsoft.com/office/powerpoint/2010/main" val="202684042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5F9C57-6FC4-7CEE-518A-9598656F79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F351B-3C41-6C46-A5F1-3CA0D762442A}" type="datetime1">
              <a:rPr lang="en-CA" smtClean="0"/>
              <a:t>2024-03-28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93908B-5A47-FDED-57FA-AA78B4274C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Slides created for CS886 at UWaterloo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A6AF88-C31A-741E-23D2-83C4CAA32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24A5E-B0D2-394D-9970-9AE06BCB59C1}" type="slidenum">
              <a:rPr lang="en-US" smtClean="0"/>
              <a:t>77</a:t>
            </a:fld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4F751695-FC45-3ED5-54CA-72E66DC3A92F}"/>
              </a:ext>
            </a:extLst>
          </p:cNvPr>
          <p:cNvSpPr txBox="1">
            <a:spLocks/>
          </p:cNvSpPr>
          <p:nvPr/>
        </p:nvSpPr>
        <p:spPr>
          <a:xfrm>
            <a:off x="489857" y="136526"/>
            <a:ext cx="10863943" cy="9447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err="1"/>
              <a:t>InternVL</a:t>
            </a:r>
            <a:r>
              <a:rPr lang="en-US" sz="3000"/>
              <a:t>: Training Strategies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24A710F-BE13-6EB7-606A-49E070E275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0131" y="1226033"/>
            <a:ext cx="7772400" cy="243037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39C33D8-DE5F-C6BD-62AF-6D79F6135BE6}"/>
              </a:ext>
            </a:extLst>
          </p:cNvPr>
          <p:cNvSpPr txBox="1"/>
          <p:nvPr/>
        </p:nvSpPr>
        <p:spPr>
          <a:xfrm>
            <a:off x="1558834" y="3984082"/>
            <a:ext cx="907433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/>
              <a:t>Supervised Fine-tuning (Stage 3)</a:t>
            </a:r>
          </a:p>
          <a:p>
            <a:pPr marL="0" indent="0">
              <a:buNone/>
            </a:pPr>
            <a:r>
              <a:rPr lang="en-US" sz="1800"/>
              <a:t>    - connect with an off-the-shelf LLM decoder</a:t>
            </a:r>
          </a:p>
          <a:p>
            <a:pPr marL="0" indent="0">
              <a:buNone/>
            </a:pPr>
            <a:r>
              <a:rPr lang="en-US"/>
              <a:t>    - conduct supervised fine-tuning (SFT)</a:t>
            </a:r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59141377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FD3B81-6647-729F-3B5E-E2AE8776D7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1D5D96-795D-E285-10AA-BEA565481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857" y="136526"/>
            <a:ext cx="10863943" cy="944716"/>
          </a:xfrm>
        </p:spPr>
        <p:txBody>
          <a:bodyPr>
            <a:normAutofit/>
          </a:bodyPr>
          <a:lstStyle/>
          <a:p>
            <a:r>
              <a:rPr lang="en-US" sz="3000" err="1"/>
              <a:t>InternVL</a:t>
            </a:r>
            <a:r>
              <a:rPr lang="en-US" sz="3000"/>
              <a:t>: ”Swiss Army Knife” Model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394EF53-1AB5-675E-A0CE-A62B6C6AB6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64369" y="2349869"/>
            <a:ext cx="10863262" cy="2553736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F97FBC-0ACD-ED0B-CD4B-554F664678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F351B-3C41-6C46-A5F1-3CA0D762442A}" type="datetime1">
              <a:rPr lang="en-CA" smtClean="0"/>
              <a:t>2024-03-28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E2FB70-36FA-3080-BD2E-F5BF01EE8A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Slides created for CS886 at UWaterloo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E623F9-4713-8DAB-A61E-806C0E8C67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24A5E-B0D2-394D-9970-9AE06BCB59C1}" type="slidenum">
              <a:rPr lang="en-US" smtClean="0"/>
              <a:t>78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CEB7389-F330-964C-C46B-505BFE02DC3A}"/>
              </a:ext>
            </a:extLst>
          </p:cNvPr>
          <p:cNvSpPr txBox="1"/>
          <p:nvPr/>
        </p:nvSpPr>
        <p:spPr>
          <a:xfrm>
            <a:off x="2003855" y="1943139"/>
            <a:ext cx="1766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1"/>
                </a:solidFill>
              </a:rPr>
              <a:t>Contrastive tasks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B0B5CE8-8403-4441-5F4D-494D471BE2EB}"/>
              </a:ext>
            </a:extLst>
          </p:cNvPr>
          <p:cNvSpPr txBox="1"/>
          <p:nvPr/>
        </p:nvSpPr>
        <p:spPr>
          <a:xfrm>
            <a:off x="6653051" y="1943139"/>
            <a:ext cx="2207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1"/>
                </a:solidFill>
              </a:rPr>
              <a:t>Multi-modal dialogue</a:t>
            </a:r>
          </a:p>
        </p:txBody>
      </p:sp>
    </p:spTree>
    <p:extLst>
      <p:ext uri="{BB962C8B-B14F-4D97-AF65-F5344CB8AC3E}">
        <p14:creationId xmlns:p14="http://schemas.microsoft.com/office/powerpoint/2010/main" val="90248856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C6DC0F-F9CC-C3B8-7B2C-73D9B39577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E3385C-39C0-7D70-2A2F-58E55358E3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857" y="136526"/>
            <a:ext cx="10863943" cy="944716"/>
          </a:xfrm>
        </p:spPr>
        <p:txBody>
          <a:bodyPr>
            <a:normAutofit/>
          </a:bodyPr>
          <a:lstStyle/>
          <a:p>
            <a:r>
              <a:rPr lang="en-US" sz="3000" err="1"/>
              <a:t>InternVL</a:t>
            </a:r>
            <a:r>
              <a:rPr lang="en-US" sz="3000"/>
              <a:t>: Experiments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3781E8-ADEE-D2CC-7EB0-7C38FADE34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9857" y="1081242"/>
            <a:ext cx="10863943" cy="5095721"/>
          </a:xfrm>
        </p:spPr>
        <p:txBody>
          <a:bodyPr>
            <a:normAutofit/>
          </a:bodyPr>
          <a:lstStyle/>
          <a:p>
            <a:pPr marL="7938" indent="-7938">
              <a:buFont typeface="Arial" panose="020B0604020202020204" pitchFamily="34" charset="0"/>
              <a:buChar char="•"/>
            </a:pPr>
            <a:r>
              <a:rPr lang="en-US" sz="1800"/>
              <a:t> </a:t>
            </a:r>
            <a:r>
              <a:rPr lang="en-US" sz="1800" b="1"/>
              <a:t> Validate the visual perception capabilities of InternViT-6B</a:t>
            </a:r>
            <a:endParaRPr lang="en-US" sz="180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788D66-CF37-D089-53FA-CA6CB48F2E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F351B-3C41-6C46-A5F1-3CA0D762442A}" type="datetime1">
              <a:rPr lang="en-CA" smtClean="0"/>
              <a:t>2024-03-28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1929B2-494B-5173-62FD-72C49B28C2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Slides created for CS886 at UWaterloo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F1781B-E9AF-FBB9-6041-292C4BB0EB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24A5E-B0D2-394D-9970-9AE06BCB59C1}" type="slidenum">
              <a:rPr lang="en-US" smtClean="0"/>
              <a:t>79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24C6C1B-A813-5124-C1E2-5F8EAE9730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9778" y="1855339"/>
            <a:ext cx="8037724" cy="3665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7333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B96678-CA20-7130-3FD7-BBA19EC543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F351B-3C41-6C46-A5F1-3CA0D762442A}" type="datetime1">
              <a:rPr lang="en-CA" smtClean="0"/>
              <a:t>2024-03-28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55772D-9D8E-35BF-CB03-B68A0808A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Slides created for CS886 at UWaterloo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76126B-7E46-5AEA-94A1-542871F36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24A5E-B0D2-394D-9970-9AE06BCB59C1}" type="slidenum">
              <a:rPr lang="en-US" smtClean="0"/>
              <a:t>8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4E12480-D88A-0FCB-7BE3-5D972404C7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247" y="134753"/>
            <a:ext cx="10515600" cy="1325563"/>
          </a:xfrm>
        </p:spPr>
        <p:txBody>
          <a:bodyPr/>
          <a:lstStyle/>
          <a:p>
            <a:r>
              <a:rPr lang="en-US" b="1"/>
              <a:t>Challenges for multimodal generative modelling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7AC16BD-0D56-3A0A-09EF-F1BA074E258B}"/>
              </a:ext>
            </a:extLst>
          </p:cNvPr>
          <p:cNvGrpSpPr>
            <a:grpSpLocks noChangeAspect="1"/>
          </p:cNvGrpSpPr>
          <p:nvPr/>
        </p:nvGrpSpPr>
        <p:grpSpPr>
          <a:xfrm>
            <a:off x="248304" y="1617237"/>
            <a:ext cx="3791096" cy="4741677"/>
            <a:chOff x="1524000" y="1260765"/>
            <a:chExt cx="7772400" cy="5417126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233DDEA-730A-35EA-EE02-43EC4F733894}"/>
                </a:ext>
              </a:extLst>
            </p:cNvPr>
            <p:cNvSpPr/>
            <p:nvPr/>
          </p:nvSpPr>
          <p:spPr>
            <a:xfrm>
              <a:off x="1524000" y="1260765"/>
              <a:ext cx="7772400" cy="5417126"/>
            </a:xfrm>
            <a:prstGeom prst="rect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r>
                <a:rPr lang="en-US"/>
                <a:t>Unifying strong unimodal models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4DACBDB-8EB2-CC91-C466-296C2C2400FF}"/>
                </a:ext>
              </a:extLst>
            </p:cNvPr>
            <p:cNvSpPr>
              <a:spLocks/>
            </p:cNvSpPr>
            <p:nvPr/>
          </p:nvSpPr>
          <p:spPr>
            <a:xfrm>
              <a:off x="1594200" y="1828799"/>
              <a:ext cx="7632000" cy="4785489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t" anchorCtr="0"/>
            <a:lstStyle/>
            <a:p>
              <a:r>
                <a:rPr lang="en-US"/>
                <a:t>Training large language models is </a:t>
              </a:r>
              <a:r>
                <a:rPr lang="en-US">
                  <a:solidFill>
                    <a:srgbClr val="00CF86"/>
                  </a:solidFill>
                </a:rPr>
                <a:t>computationally expensive</a:t>
              </a:r>
            </a:p>
            <a:p>
              <a:r>
                <a:rPr lang="en-US"/>
                <a:t>We like to save resources by starting from a </a:t>
              </a:r>
              <a:r>
                <a:rPr lang="en-US">
                  <a:solidFill>
                    <a:srgbClr val="FF2F92"/>
                  </a:solidFill>
                </a:rPr>
                <a:t>pretrained</a:t>
              </a:r>
              <a:r>
                <a:rPr lang="en-US"/>
                <a:t> language model</a:t>
              </a:r>
            </a:p>
            <a:p>
              <a:r>
                <a:rPr lang="en-US"/>
                <a:t>But a text only model has no built-in ability to </a:t>
              </a:r>
              <a:r>
                <a:rPr lang="en-US">
                  <a:solidFill>
                    <a:srgbClr val="00B0F0"/>
                  </a:solidFill>
                </a:rPr>
                <a:t>incorporate inputs </a:t>
              </a:r>
              <a:r>
                <a:rPr lang="en-US"/>
                <a:t>from other modalities.</a:t>
              </a:r>
            </a:p>
            <a:p>
              <a:r>
                <a:rPr lang="en-US"/>
                <a:t>We like to enable this </a:t>
              </a:r>
              <a:r>
                <a:rPr lang="en-US">
                  <a:solidFill>
                    <a:srgbClr val="FF0000"/>
                  </a:solidFill>
                </a:rPr>
                <a:t>retaining the knowledge</a:t>
              </a:r>
              <a:r>
                <a:rPr lang="en-US"/>
                <a:t> of the original language model.</a:t>
              </a:r>
            </a:p>
            <a:p>
              <a:r>
                <a:rPr lang="en-US" b="1"/>
                <a:t>Proposed approach: </a:t>
              </a:r>
              <a:r>
                <a:rPr lang="en-US"/>
                <a:t>interleave </a:t>
              </a:r>
              <a:r>
                <a:rPr lang="en-US">
                  <a:solidFill>
                    <a:schemeClr val="accent2"/>
                  </a:solidFill>
                </a:rPr>
                <a:t>cross-attention</a:t>
              </a:r>
              <a:r>
                <a:rPr lang="en-US"/>
                <a:t> layers with language-only self-attention layers (frozen)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1630B39-8035-A57B-4177-01568C9D1601}"/>
              </a:ext>
            </a:extLst>
          </p:cNvPr>
          <p:cNvGrpSpPr>
            <a:grpSpLocks noChangeAspect="1"/>
          </p:cNvGrpSpPr>
          <p:nvPr/>
        </p:nvGrpSpPr>
        <p:grpSpPr>
          <a:xfrm>
            <a:off x="4124567" y="1617235"/>
            <a:ext cx="3856073" cy="4747585"/>
            <a:chOff x="1524000" y="1260765"/>
            <a:chExt cx="7772399" cy="5417126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159B1E1-23BE-C843-6E46-88CCAA70403C}"/>
                </a:ext>
              </a:extLst>
            </p:cNvPr>
            <p:cNvSpPr/>
            <p:nvPr/>
          </p:nvSpPr>
          <p:spPr>
            <a:xfrm>
              <a:off x="1524000" y="1260765"/>
              <a:ext cx="7772399" cy="5417126"/>
            </a:xfrm>
            <a:prstGeom prst="rect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r>
                <a:rPr lang="en-US"/>
                <a:t>Supporting images and videos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18580F4-E6C3-8399-EFCC-AF67624A53ED}"/>
                </a:ext>
              </a:extLst>
            </p:cNvPr>
            <p:cNvSpPr>
              <a:spLocks/>
            </p:cNvSpPr>
            <p:nvPr/>
          </p:nvSpPr>
          <p:spPr>
            <a:xfrm>
              <a:off x="1594200" y="1828799"/>
              <a:ext cx="7632000" cy="4785488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t" anchorCtr="0"/>
            <a:lstStyle/>
            <a:p>
              <a:r>
                <a:rPr lang="en-US"/>
                <a:t>Goal: enable both </a:t>
              </a:r>
              <a:r>
                <a:rPr lang="en-US">
                  <a:solidFill>
                    <a:srgbClr val="00CF86"/>
                  </a:solidFill>
                </a:rPr>
                <a:t>video and image </a:t>
              </a:r>
              <a:r>
                <a:rPr lang="en-US"/>
                <a:t>inputs</a:t>
              </a:r>
            </a:p>
            <a:p>
              <a:r>
                <a:rPr lang="en-US"/>
                <a:t>These are </a:t>
              </a:r>
              <a:r>
                <a:rPr lang="en-US">
                  <a:solidFill>
                    <a:srgbClr val="FF0000"/>
                  </a:solidFill>
                </a:rPr>
                <a:t>high-dimensional</a:t>
              </a:r>
              <a:r>
                <a:rPr lang="en-US"/>
                <a:t> so flattening to 1D sequences (as used in text generation) is costly</a:t>
              </a:r>
            </a:p>
            <a:p>
              <a:r>
                <a:rPr lang="en-US"/>
                <a:t>This is exacerbated by </a:t>
              </a:r>
              <a:r>
                <a:rPr lang="en-US">
                  <a:solidFill>
                    <a:srgbClr val="00B0F0"/>
                  </a:solidFill>
                </a:rPr>
                <a:t>quadratic</a:t>
              </a:r>
              <a:r>
                <a:rPr lang="en-US"/>
                <a:t> cost of self-attention.</a:t>
              </a:r>
            </a:p>
            <a:p>
              <a:r>
                <a:rPr lang="en-US"/>
                <a:t>Secondary goal: would also like </a:t>
              </a:r>
              <a:r>
                <a:rPr lang="en-US">
                  <a:solidFill>
                    <a:srgbClr val="05D80A"/>
                  </a:solidFill>
                </a:rPr>
                <a:t>unified treatment</a:t>
              </a:r>
              <a:r>
                <a:rPr lang="en-US"/>
                <a:t> of images and videos</a:t>
              </a:r>
            </a:p>
            <a:p>
              <a:endParaRPr lang="en-US"/>
            </a:p>
            <a:p>
              <a:r>
                <a:rPr lang="en-US" b="1"/>
                <a:t>Proposed approach:</a:t>
              </a:r>
              <a:r>
                <a:rPr lang="en-US"/>
                <a:t> </a:t>
              </a:r>
              <a:r>
                <a:rPr lang="en-US">
                  <a:solidFill>
                    <a:srgbClr val="FF2F92"/>
                  </a:solidFill>
                </a:rPr>
                <a:t>Perceiver</a:t>
              </a:r>
              <a:r>
                <a:rPr lang="en-US"/>
                <a:t>-based architecture with a fixed number of visual tokens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322FEC9-3948-0A37-C58D-0F61E3BB41C4}"/>
              </a:ext>
            </a:extLst>
          </p:cNvPr>
          <p:cNvGrpSpPr>
            <a:grpSpLocks noChangeAspect="1"/>
          </p:cNvGrpSpPr>
          <p:nvPr/>
        </p:nvGrpSpPr>
        <p:grpSpPr>
          <a:xfrm>
            <a:off x="8061944" y="1611329"/>
            <a:ext cx="3980117" cy="4747587"/>
            <a:chOff x="1524000" y="1260765"/>
            <a:chExt cx="7772399" cy="5417126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B64C651-F345-582F-A938-90C9CFE720EE}"/>
                </a:ext>
              </a:extLst>
            </p:cNvPr>
            <p:cNvSpPr/>
            <p:nvPr/>
          </p:nvSpPr>
          <p:spPr>
            <a:xfrm>
              <a:off x="1524000" y="1260765"/>
              <a:ext cx="7772399" cy="5417126"/>
            </a:xfrm>
            <a:prstGeom prst="rect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r>
                <a:rPr lang="en-US"/>
                <a:t>Heterogeneous training data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6CE7133-CF93-EE97-4759-7C4D81658CAB}"/>
                </a:ext>
              </a:extLst>
            </p:cNvPr>
            <p:cNvSpPr>
              <a:spLocks/>
            </p:cNvSpPr>
            <p:nvPr/>
          </p:nvSpPr>
          <p:spPr>
            <a:xfrm>
              <a:off x="1594200" y="1828799"/>
              <a:ext cx="7632000" cy="4785489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t" anchorCtr="0"/>
            <a:lstStyle/>
            <a:p>
              <a:r>
                <a:rPr lang="en-US"/>
                <a:t>Large models require </a:t>
              </a:r>
              <a:r>
                <a:rPr lang="en-US">
                  <a:solidFill>
                    <a:schemeClr val="accent2"/>
                  </a:solidFill>
                </a:rPr>
                <a:t>vast training datasets</a:t>
              </a:r>
              <a:r>
                <a:rPr lang="en-US">
                  <a:solidFill>
                    <a:schemeClr val="tx1"/>
                  </a:solidFill>
                </a:rPr>
                <a:t>.</a:t>
              </a:r>
              <a:endParaRPr lang="en-US">
                <a:solidFill>
                  <a:schemeClr val="accent2"/>
                </a:solidFill>
              </a:endParaRPr>
            </a:p>
            <a:p>
              <a:r>
                <a:rPr lang="en-US"/>
                <a:t>Existing (image, text) datasets (e.g. used by CLIP and ALIGN) may not be </a:t>
              </a:r>
              <a:r>
                <a:rPr lang="en-US">
                  <a:solidFill>
                    <a:srgbClr val="FF2F92"/>
                  </a:solidFill>
                </a:rPr>
                <a:t>general</a:t>
              </a:r>
              <a:r>
                <a:rPr lang="en-US"/>
                <a:t> enough to reach GPT-3 style few-shot learning.</a:t>
              </a:r>
            </a:p>
            <a:p>
              <a:r>
                <a:rPr lang="en-US"/>
                <a:t>Large internet-based text-only datasets exist, but not for </a:t>
              </a:r>
              <a:r>
                <a:rPr lang="en-US">
                  <a:solidFill>
                    <a:srgbClr val="00B0F0"/>
                  </a:solidFill>
                </a:rPr>
                <a:t>multimodal data</a:t>
              </a:r>
              <a:r>
                <a:rPr lang="en-US">
                  <a:solidFill>
                    <a:schemeClr val="tx1"/>
                  </a:solidFill>
                </a:rPr>
                <a:t>.</a:t>
              </a:r>
              <a:endParaRPr lang="en-US">
                <a:solidFill>
                  <a:srgbClr val="00B0F0"/>
                </a:solidFill>
              </a:endParaRPr>
            </a:p>
            <a:p>
              <a:r>
                <a:rPr lang="en-US"/>
                <a:t>One scalable approach: scrape web pages with </a:t>
              </a:r>
              <a:r>
                <a:rPr lang="en-US">
                  <a:solidFill>
                    <a:srgbClr val="FF0000"/>
                  </a:solidFill>
                </a:rPr>
                <a:t>interleaved image and text</a:t>
              </a:r>
              <a:r>
                <a:rPr lang="en-US"/>
                <a:t>.</a:t>
              </a:r>
            </a:p>
            <a:p>
              <a:r>
                <a:rPr lang="en-US"/>
                <a:t>But such images and text are often only </a:t>
              </a:r>
              <a:r>
                <a:rPr lang="en-US">
                  <a:solidFill>
                    <a:srgbClr val="00CF86"/>
                  </a:solidFill>
                </a:rPr>
                <a:t>weakly related</a:t>
              </a:r>
            </a:p>
            <a:p>
              <a:r>
                <a:rPr lang="en-US" b="1"/>
                <a:t>Proposed approach:</a:t>
              </a:r>
              <a:r>
                <a:rPr lang="en-US"/>
                <a:t> </a:t>
              </a:r>
              <a:r>
                <a:rPr lang="en-US">
                  <a:solidFill>
                    <a:srgbClr val="05D80A"/>
                  </a:solidFill>
                </a:rPr>
                <a:t>combine</a:t>
              </a:r>
              <a:r>
                <a:rPr lang="en-US"/>
                <a:t> web scraping with existing paired (image-text) and (video, text) datasets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02661265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9594DB-A8CB-161A-5D0F-AE58E782B2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099A48-BEF1-67A6-A0B1-1B6245D8EE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8942" y="345990"/>
            <a:ext cx="5379308" cy="5865340"/>
          </a:xfrm>
        </p:spPr>
        <p:txBody>
          <a:bodyPr>
            <a:normAutofit/>
          </a:bodyPr>
          <a:lstStyle/>
          <a:p>
            <a:r>
              <a:rPr lang="en-US" sz="1800" b="1"/>
              <a:t>Evaluations on </a:t>
            </a:r>
            <a:r>
              <a:rPr lang="en-US" sz="1800" b="1" err="1"/>
              <a:t>InternVL</a:t>
            </a:r>
            <a:r>
              <a:rPr lang="en-US" sz="1800" b="1"/>
              <a:t>-Chat</a:t>
            </a:r>
          </a:p>
          <a:p>
            <a:pPr marL="0" indent="0">
              <a:buNone/>
            </a:pPr>
            <a:endParaRPr lang="en-US" sz="1800" b="1"/>
          </a:p>
          <a:p>
            <a:pPr marL="0" indent="0">
              <a:buNone/>
            </a:pPr>
            <a:endParaRPr lang="en-US" sz="1800" b="1"/>
          </a:p>
          <a:p>
            <a:pPr marL="0" indent="0">
              <a:buNone/>
            </a:pPr>
            <a:endParaRPr lang="en-US" sz="1800" b="1"/>
          </a:p>
          <a:p>
            <a:pPr marL="0" indent="0">
              <a:buNone/>
            </a:pPr>
            <a:endParaRPr lang="en-US" sz="1800" b="1"/>
          </a:p>
          <a:p>
            <a:pPr marL="0" indent="0">
              <a:buNone/>
            </a:pPr>
            <a:r>
              <a:rPr lang="en-US" sz="1800" b="1"/>
              <a:t>   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0C55BE-816A-361E-775B-61E2CA9446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F351B-3C41-6C46-A5F1-3CA0D762442A}" type="datetime1">
              <a:rPr lang="en-CA" smtClean="0"/>
              <a:t>2024-03-28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EBB80F-8C23-3A1A-3C83-07605E5E35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Slides created for CS886 at UWaterloo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DD623D-C1BC-ADC4-14AB-4345FEBFA1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24A5E-B0D2-394D-9970-9AE06BCB59C1}" type="slidenum">
              <a:rPr lang="en-US" smtClean="0"/>
              <a:t>80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4E7538E-61EB-0353-3945-BC21F5DCC5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110" y="1400202"/>
            <a:ext cx="10308280" cy="3868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08554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BD97FE-FFB8-E1F2-FF73-EDA1E7D051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495459-61CB-66D9-1548-B104DB82AD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857" y="136526"/>
            <a:ext cx="10863943" cy="944716"/>
          </a:xfrm>
        </p:spPr>
        <p:txBody>
          <a:bodyPr>
            <a:normAutofit/>
          </a:bodyPr>
          <a:lstStyle/>
          <a:p>
            <a:r>
              <a:rPr lang="en-US" sz="3000"/>
              <a:t>Gemini: A Family of Highly Capable Multimodal Models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EF7BBA-F38D-2315-3502-FE56079A3B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9857" y="1081242"/>
            <a:ext cx="10863943" cy="509572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7620" indent="-7620"/>
            <a:r>
              <a:rPr lang="en-US" sz="1800"/>
              <a:t> </a:t>
            </a:r>
            <a:r>
              <a:rPr lang="en-US" sz="1800" b="1"/>
              <a:t> 3 sizes available:</a:t>
            </a:r>
            <a:endParaRPr lang="en-US"/>
          </a:p>
          <a:p>
            <a:pPr marL="0" indent="0">
              <a:buNone/>
            </a:pPr>
            <a:r>
              <a:rPr lang="en-US" sz="1800" b="1" i="1"/>
              <a:t>    </a:t>
            </a:r>
            <a:r>
              <a:rPr lang="en-US" sz="1800" b="1"/>
              <a:t>- Ultra:</a:t>
            </a:r>
            <a:r>
              <a:rPr lang="en-US" sz="1800"/>
              <a:t> for highly-complex tasks</a:t>
            </a:r>
            <a:endParaRPr lang="en-US" sz="1800">
              <a:ea typeface="Calibri"/>
              <a:cs typeface="Calibri"/>
            </a:endParaRPr>
          </a:p>
          <a:p>
            <a:pPr marL="0" indent="0">
              <a:buNone/>
            </a:pPr>
            <a:r>
              <a:rPr lang="en-US" sz="1800" i="1"/>
              <a:t>    </a:t>
            </a:r>
            <a:r>
              <a:rPr lang="en-US" sz="1800"/>
              <a:t>- </a:t>
            </a:r>
            <a:r>
              <a:rPr lang="en-US" sz="1800" b="1"/>
              <a:t>Pro</a:t>
            </a:r>
            <a:r>
              <a:rPr lang="en-US" sz="1800"/>
              <a:t>: for enhanced performance and </a:t>
            </a:r>
            <a:r>
              <a:rPr lang="en-US" sz="1800" err="1"/>
              <a:t>deployability</a:t>
            </a:r>
            <a:r>
              <a:rPr lang="en-US" sz="1800"/>
              <a:t> at scale</a:t>
            </a:r>
            <a:endParaRPr lang="en-US" sz="1800">
              <a:ea typeface="Calibri"/>
              <a:cs typeface="Calibri"/>
            </a:endParaRPr>
          </a:p>
          <a:p>
            <a:pPr marL="0" indent="0">
              <a:buNone/>
            </a:pPr>
            <a:r>
              <a:rPr lang="en-US" sz="1800"/>
              <a:t>    - </a:t>
            </a:r>
            <a:r>
              <a:rPr lang="en-US" sz="1800" b="1"/>
              <a:t>Nano</a:t>
            </a:r>
            <a:r>
              <a:rPr lang="en-US" sz="1800"/>
              <a:t>: for on-device applications</a:t>
            </a:r>
            <a:endParaRPr lang="en-US" sz="1800">
              <a:ea typeface="Calibri"/>
              <a:cs typeface="Calibri"/>
            </a:endParaRPr>
          </a:p>
          <a:p>
            <a:pPr marL="0" indent="0">
              <a:buNone/>
            </a:pPr>
            <a:endParaRPr lang="en-US" sz="1800"/>
          </a:p>
          <a:p>
            <a:r>
              <a:rPr lang="en-US" sz="1800" b="1"/>
              <a:t>Achieves new state-of-art results in 30 of 32 benchmarks</a:t>
            </a:r>
            <a:endParaRPr lang="en-US" sz="1800" b="1">
              <a:ea typeface="Calibri"/>
              <a:cs typeface="Calibri"/>
            </a:endParaRPr>
          </a:p>
          <a:p>
            <a:pPr marL="0" indent="0">
              <a:buNone/>
            </a:pPr>
            <a:r>
              <a:rPr lang="en-US" sz="1800"/>
              <a:t>    - 10/12 text and reasoning benchmarks</a:t>
            </a:r>
            <a:endParaRPr lang="en-US" sz="1800">
              <a:ea typeface="Calibri"/>
              <a:cs typeface="Calibri"/>
            </a:endParaRPr>
          </a:p>
          <a:p>
            <a:pPr marL="0" indent="0">
              <a:buNone/>
            </a:pPr>
            <a:r>
              <a:rPr lang="en-US" sz="1800"/>
              <a:t>    - 9/9 image understanding benchmarks</a:t>
            </a:r>
            <a:endParaRPr lang="en-US" sz="1800">
              <a:ea typeface="Calibri"/>
              <a:cs typeface="Calibri"/>
            </a:endParaRPr>
          </a:p>
          <a:p>
            <a:pPr marL="0" indent="0">
              <a:buNone/>
            </a:pPr>
            <a:r>
              <a:rPr lang="en-US" sz="1800"/>
              <a:t>    - 6/6 video understanding benchmarks</a:t>
            </a:r>
            <a:endParaRPr lang="en-US" sz="1800">
              <a:ea typeface="Calibri"/>
              <a:cs typeface="Calibri"/>
            </a:endParaRPr>
          </a:p>
          <a:p>
            <a:pPr marL="0" indent="0">
              <a:buNone/>
            </a:pPr>
            <a:r>
              <a:rPr lang="en-US" sz="1800"/>
              <a:t>    - 5/5 speech recognition and speech translation benchmarks</a:t>
            </a:r>
            <a:endParaRPr lang="en-US" sz="1800">
              <a:ea typeface="Calibri"/>
              <a:cs typeface="Calibri"/>
            </a:endParaRPr>
          </a:p>
          <a:p>
            <a:pPr marL="0" indent="0">
              <a:buNone/>
            </a:pPr>
            <a:endParaRPr lang="en-US" sz="1800"/>
          </a:p>
          <a:p>
            <a:r>
              <a:rPr lang="en-US" sz="1800" b="1"/>
              <a:t>First model to achieve human-expert performance on MMLU</a:t>
            </a:r>
          </a:p>
          <a:p>
            <a:pPr marL="0" indent="0">
              <a:buNone/>
            </a:pPr>
            <a:r>
              <a:rPr lang="en-US" sz="1800" b="1">
                <a:ea typeface="Calibri"/>
                <a:cs typeface="Calibri"/>
              </a:rPr>
              <a:t>    </a:t>
            </a:r>
            <a:r>
              <a:rPr lang="en-US" sz="1800">
                <a:ea typeface="Calibri"/>
                <a:cs typeface="Calibri"/>
              </a:rPr>
              <a:t>- MMLU is a benchmark that covers 57 tasks including elementary mathematics, US history, computer science, law and more, which requires the model to possess extensive world knowledge and problem-solving ability</a:t>
            </a:r>
            <a:endParaRPr lang="en-US" sz="1800" b="1">
              <a:ea typeface="Calibri"/>
              <a:cs typeface="Calibri"/>
            </a:endParaRPr>
          </a:p>
          <a:p>
            <a:pPr lvl="1">
              <a:buFont typeface="Courier New" panose="020B0604020202020204" pitchFamily="34" charset="0"/>
              <a:buChar char="o"/>
            </a:pPr>
            <a:endParaRPr lang="en-US" sz="1400" b="1">
              <a:ea typeface="Calibri"/>
              <a:cs typeface="Calibri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31A581-2493-A1E8-339F-B3D1C7CC28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F351B-3C41-6C46-A5F1-3CA0D762442A}" type="datetime1">
              <a:rPr lang="en-CA" smtClean="0"/>
              <a:t>2024-03-28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C96410-2675-FA18-EC86-2696D51E36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Slides created for CS886 at UWaterloo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B8AA8B-1856-43E1-292F-54AF0F5802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24A5E-B0D2-394D-9970-9AE06BCB59C1}" type="slidenum">
              <a:rPr lang="en-US" smtClean="0"/>
              <a:t>81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42ECFF2-9274-4557-A6DA-48742633C7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2203" y="1193635"/>
            <a:ext cx="5637180" cy="4014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05441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8A6197-78FC-3091-D759-A7FD872E3D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A7752D-9CBF-23AC-01C7-1510883FEE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857" y="136526"/>
            <a:ext cx="10863943" cy="944716"/>
          </a:xfrm>
        </p:spPr>
        <p:txBody>
          <a:bodyPr>
            <a:normAutofit/>
          </a:bodyPr>
          <a:lstStyle/>
          <a:p>
            <a:r>
              <a:rPr lang="en-US" sz="3000"/>
              <a:t>Gemini: Model Architecture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A4051C-81B7-6822-B772-A3A60CECC8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9857" y="1081242"/>
            <a:ext cx="10863943" cy="5095721"/>
          </a:xfrm>
        </p:spPr>
        <p:txBody>
          <a:bodyPr>
            <a:normAutofit/>
          </a:bodyPr>
          <a:lstStyle/>
          <a:p>
            <a:pPr marL="7938" indent="-7938">
              <a:buFont typeface="Arial" panose="020B0604020202020204" pitchFamily="34" charset="0"/>
              <a:buChar char="•"/>
            </a:pPr>
            <a:r>
              <a:rPr lang="en-US" sz="1800"/>
              <a:t> </a:t>
            </a:r>
            <a:r>
              <a:rPr lang="en-US" sz="1800" b="1"/>
              <a:t> </a:t>
            </a:r>
            <a:r>
              <a:rPr lang="en-US" sz="1800"/>
              <a:t>Build on top of Transformer decoders that are enhanced with improvements in architecture and model optimization</a:t>
            </a:r>
          </a:p>
          <a:p>
            <a:pPr marL="7938" indent="-7938">
              <a:buFont typeface="Arial" panose="020B0604020202020204" pitchFamily="34" charset="0"/>
              <a:buChar char="•"/>
            </a:pPr>
            <a:r>
              <a:rPr lang="en-US" sz="1800"/>
              <a:t>  Trained to support 32k context length</a:t>
            </a:r>
          </a:p>
          <a:p>
            <a:pPr marL="7938" indent="-7938">
              <a:buFont typeface="Arial" panose="020B0604020202020204" pitchFamily="34" charset="0"/>
              <a:buChar char="•"/>
            </a:pPr>
            <a:r>
              <a:rPr lang="en-US" sz="1800"/>
              <a:t>  Trained to accommodate textual input interleaved with a wide variety of audio and visual inputs</a:t>
            </a:r>
          </a:p>
          <a:p>
            <a:pPr marL="7938" indent="-7938">
              <a:buFont typeface="Arial" panose="020B0604020202020204" pitchFamily="34" charset="0"/>
              <a:buChar char="•"/>
            </a:pPr>
            <a:r>
              <a:rPr lang="en-US" sz="1800"/>
              <a:t>   Visual encoding of Gemini models is inspired by Flamingo, Coca, and </a:t>
            </a:r>
            <a:r>
              <a:rPr lang="en-US" sz="1800" err="1"/>
              <a:t>PaLI</a:t>
            </a:r>
            <a:r>
              <a:rPr lang="en-US" sz="1800"/>
              <a:t>, with the important distinction that the models </a:t>
            </a:r>
            <a:r>
              <a:rPr lang="en-US" sz="1800" b="1"/>
              <a:t>are multimodal from the beginning and can natively output images using discrete image tokens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4C37B2-E96A-676A-AB95-9F84622811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F351B-3C41-6C46-A5F1-3CA0D762442A}" type="datetime1">
              <a:rPr lang="en-CA" smtClean="0"/>
              <a:t>2024-03-28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DE5DCA-2342-697C-0814-98A70243B7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Slides created for CS886 at UWaterloo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210FC8-FE18-2259-8B63-492FD3C4B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24A5E-B0D2-394D-9970-9AE06BCB59C1}" type="slidenum">
              <a:rPr lang="en-US" smtClean="0"/>
              <a:t>82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9E5EC75-F2F8-45DA-2AF0-1C2E2EA0D0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0648" y="3047382"/>
            <a:ext cx="6052752" cy="3033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65131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832C03-0FD0-E2D5-E841-0745C7E5A1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98554F-CF95-E430-8D7F-56F13F39BC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857" y="136526"/>
            <a:ext cx="10863943" cy="944716"/>
          </a:xfrm>
        </p:spPr>
        <p:txBody>
          <a:bodyPr>
            <a:normAutofit/>
          </a:bodyPr>
          <a:lstStyle/>
          <a:p>
            <a:r>
              <a:rPr lang="en-US" sz="3000"/>
              <a:t>Gemini: Evaluation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03F06F-34DA-A253-BD62-FAE9C439B9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9857" y="832022"/>
            <a:ext cx="10863943" cy="534494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b="1"/>
              <a:t>1. Text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36F8F8-B286-0022-7A82-70097F561D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F351B-3C41-6C46-A5F1-3CA0D762442A}" type="datetime1">
              <a:rPr lang="en-CA" smtClean="0"/>
              <a:t>2024-03-28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B34480-FF83-BD03-1700-C40147E442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Slides created for CS886 at UWaterloo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956605-18C7-C87B-FD26-351FD9CDC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24A5E-B0D2-394D-9970-9AE06BCB59C1}" type="slidenum">
              <a:rPr lang="en-US" smtClean="0"/>
              <a:t>83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31846AA-33A0-B617-E739-17E4E40870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625" y="1081242"/>
            <a:ext cx="5141325" cy="520559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C407D38-41A1-2F36-7DD2-30CED93C039A}"/>
              </a:ext>
            </a:extLst>
          </p:cNvPr>
          <p:cNvSpPr/>
          <p:nvPr/>
        </p:nvSpPr>
        <p:spPr>
          <a:xfrm>
            <a:off x="342154" y="1731790"/>
            <a:ext cx="5074266" cy="58833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C83458C-5249-642D-0375-8790FD9233AF}"/>
              </a:ext>
            </a:extLst>
          </p:cNvPr>
          <p:cNvSpPr txBox="1"/>
          <p:nvPr/>
        </p:nvSpPr>
        <p:spPr>
          <a:xfrm>
            <a:off x="4073793" y="847770"/>
            <a:ext cx="54011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MMLU measures knowledge across a set of 57 subjects.</a:t>
            </a:r>
          </a:p>
          <a:p>
            <a:r>
              <a:rPr lang="en-US">
                <a:solidFill>
                  <a:srgbClr val="FF0000"/>
                </a:solidFill>
              </a:rPr>
              <a:t>Human expert performance is gauged at 8</a:t>
            </a:r>
            <a:r>
              <a:rPr lang="en-US" altLang="zh-CN">
                <a:solidFill>
                  <a:srgbClr val="FF0000"/>
                </a:solidFill>
              </a:rPr>
              <a:t>9</a:t>
            </a:r>
            <a:r>
              <a:rPr lang="en-US">
                <a:solidFill>
                  <a:srgbClr val="FF0000"/>
                </a:solidFill>
              </a:rPr>
              <a:t>.8%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DDB69F7-0554-2CBF-3CBE-8CFF69EE08D5}"/>
              </a:ext>
            </a:extLst>
          </p:cNvPr>
          <p:cNvSpPr txBox="1"/>
          <p:nvPr/>
        </p:nvSpPr>
        <p:spPr>
          <a:xfrm>
            <a:off x="5822862" y="1512488"/>
            <a:ext cx="6387835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rgbClr val="0070C0"/>
                </a:solidFill>
              </a:rPr>
              <a:t>Chain-of-thought with uncertainty routing on MMLU</a:t>
            </a:r>
          </a:p>
          <a:p>
            <a:r>
              <a:rPr lang="en-US" sz="1600">
                <a:solidFill>
                  <a:srgbClr val="0070C0"/>
                </a:solidFill>
              </a:rPr>
              <a:t>    - model produces k chain-of-thought samples</a:t>
            </a:r>
          </a:p>
          <a:p>
            <a:r>
              <a:rPr lang="en-US" sz="1600">
                <a:solidFill>
                  <a:srgbClr val="0070C0"/>
                </a:solidFill>
              </a:rPr>
              <a:t>    - selects the majority vote if the model is confident above a threshold</a:t>
            </a:r>
          </a:p>
          <a:p>
            <a:r>
              <a:rPr lang="en-US" sz="1600">
                <a:solidFill>
                  <a:srgbClr val="0070C0"/>
                </a:solidFill>
              </a:rPr>
              <a:t>    - otherwise defers to the greedy sample choice</a:t>
            </a:r>
          </a:p>
          <a:p>
            <a:endParaRPr lang="en-US">
              <a:solidFill>
                <a:srgbClr val="0070C0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2091F9A-4D85-1D73-BF17-DC034E7E21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9139" y="2555118"/>
            <a:ext cx="4942367" cy="3160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167969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4CE9BE-9CA1-9BEB-0684-4211726871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F59D0-6ABB-50C7-1541-EF44EA6BA8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857" y="136526"/>
            <a:ext cx="10863943" cy="944716"/>
          </a:xfrm>
        </p:spPr>
        <p:txBody>
          <a:bodyPr>
            <a:normAutofit/>
          </a:bodyPr>
          <a:lstStyle/>
          <a:p>
            <a:r>
              <a:rPr lang="en-US" sz="3000"/>
              <a:t>Gemini: Evaluation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08E484-56B1-E673-D39F-B208974C74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9857" y="832022"/>
            <a:ext cx="10863943" cy="534494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1800" b="1"/>
              <a:t>1.2. </a:t>
            </a:r>
            <a:r>
              <a:rPr lang="en-US" sz="1800" b="1" err="1"/>
              <a:t>Multilinguality</a:t>
            </a:r>
            <a:endParaRPr lang="en-US" sz="1800" b="1" err="1">
              <a:cs typeface="Calibri"/>
            </a:endParaRPr>
          </a:p>
          <a:p>
            <a:pPr marL="0" indent="0">
              <a:buNone/>
            </a:pPr>
            <a:r>
              <a:rPr lang="en-US" sz="1800"/>
              <a:t>    </a:t>
            </a:r>
            <a:endParaRPr lang="en-US" sz="1800">
              <a:cs typeface="Calibri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C7A989-C088-F81D-1710-F4895EA283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F351B-3C41-6C46-A5F1-3CA0D762442A}" type="datetime1">
              <a:rPr lang="en-CA" smtClean="0"/>
              <a:t>2024-03-28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F0FAAF-BCD8-3853-1C4D-7C0C61B9B7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Slides created for CS886 at UWaterloo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9C5118-99DE-8DA0-9C70-22728EB21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24A5E-B0D2-394D-9970-9AE06BCB59C1}" type="slidenum">
              <a:rPr lang="en-US" smtClean="0"/>
              <a:t>84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1D58815-87CE-654F-8276-682762C448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8296" y="1407605"/>
            <a:ext cx="8842963" cy="2029605"/>
          </a:xfrm>
          <a:prstGeom prst="rect">
            <a:avLst/>
          </a:prstGeom>
        </p:spPr>
      </p:pic>
      <p:pic>
        <p:nvPicPr>
          <p:cNvPr id="8" name="Picture 7" descr="A black and white box with blue text&#10;&#10;Description automatically generated">
            <a:extLst>
              <a:ext uri="{FF2B5EF4-FFF2-40B4-BE49-F238E27FC236}">
                <a16:creationId xmlns:a16="http://schemas.microsoft.com/office/drawing/2014/main" id="{31C413C2-8DD6-059D-26F0-5A2B1BEEF2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8296" y="4011612"/>
            <a:ext cx="8090371" cy="159114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E296120-2197-DA16-2BA4-1E71D35930F5}"/>
              </a:ext>
            </a:extLst>
          </p:cNvPr>
          <p:cNvSpPr txBox="1"/>
          <p:nvPr/>
        </p:nvSpPr>
        <p:spPr>
          <a:xfrm>
            <a:off x="4547319" y="3432265"/>
            <a:ext cx="2743200" cy="3657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cs typeface="Calibri"/>
              </a:rPr>
              <a:t>Machine translation</a:t>
            </a:r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00E89CD-0B7A-9833-52F5-C0B6A6707B64}"/>
              </a:ext>
            </a:extLst>
          </p:cNvPr>
          <p:cNvSpPr txBox="1"/>
          <p:nvPr/>
        </p:nvSpPr>
        <p:spPr>
          <a:xfrm>
            <a:off x="4026369" y="5712398"/>
            <a:ext cx="378742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cs typeface="Calibri"/>
              </a:rPr>
              <a:t>Multilingual Math and summarization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360817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4CE9BE-9CA1-9BEB-0684-4211726871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F59D0-6ABB-50C7-1541-EF44EA6BA8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857" y="136526"/>
            <a:ext cx="10863943" cy="944716"/>
          </a:xfrm>
        </p:spPr>
        <p:txBody>
          <a:bodyPr>
            <a:normAutofit/>
          </a:bodyPr>
          <a:lstStyle/>
          <a:p>
            <a:r>
              <a:rPr lang="en-US" sz="3000"/>
              <a:t>Gemini: Multimodal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08E484-56B1-E673-D39F-B208974C74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46308" y="843063"/>
            <a:ext cx="3221989" cy="270428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/>
              <a:t>Gemini models exhibit the unique ability to seamlessly combine their capabilities across modalities (e.g. extracting information and spatial layout out of a table, a char, or a figure) with the strong reasoning capabilities of a language model (e.g. its state-of-art performance in math and coding)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C7A989-C088-F81D-1710-F4895EA283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F351B-3C41-6C46-A5F1-3CA0D762442A}" type="datetime1">
              <a:rPr lang="en-CA" smtClean="0"/>
              <a:t>2024-03-28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F0FAAF-BCD8-3853-1C4D-7C0C61B9B7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Slides created for CS886 at UWaterloo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9C5118-99DE-8DA0-9C70-22728EB21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24A5E-B0D2-394D-9970-9AE06BCB59C1}" type="slidenum">
              <a:rPr lang="en-US" dirty="0" smtClean="0"/>
              <a:t>85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2614B81-38C3-4887-7C73-A54395FC14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050" y="1081242"/>
            <a:ext cx="3619500" cy="4470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C3F022B-EDBD-6496-41F9-C3F2D8D4FE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8600" y="791446"/>
            <a:ext cx="3517900" cy="58547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D72D089-F186-5A5B-642D-88EA12A531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01352" y="3547346"/>
            <a:ext cx="2806700" cy="309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97107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BE82D8-7840-0CA2-3865-CBFE55AA0D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8321A6-1C77-7F95-77CA-965E53AA4F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857" y="136526"/>
            <a:ext cx="10863943" cy="944716"/>
          </a:xfrm>
        </p:spPr>
        <p:txBody>
          <a:bodyPr>
            <a:normAutofit/>
          </a:bodyPr>
          <a:lstStyle/>
          <a:p>
            <a:r>
              <a:rPr lang="en-US" sz="3000"/>
              <a:t>Gemini: Multimodal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82BEEA-269B-66CA-6AE9-29C13D23F0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9857" y="832022"/>
            <a:ext cx="10863943" cy="534494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/>
              <a:t>- Image Understanding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6E3158-E4AC-A0B7-2F12-3238844B7C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F351B-3C41-6C46-A5F1-3CA0D762442A}" type="datetime1">
              <a:rPr lang="en-CA" smtClean="0"/>
              <a:t>2024-03-28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C377DC-BE8D-8663-EA5D-9DDD31E7FB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Slides created for CS886 at UWaterloo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B930A4-2EB7-5556-8BCE-CFE1B8D47F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24A5E-B0D2-394D-9970-9AE06BCB59C1}" type="slidenum">
              <a:rPr lang="en-US" smtClean="0"/>
              <a:t>86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B8C14C1-2EE3-099A-26AD-27E745A569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857" y="1200947"/>
            <a:ext cx="4729716" cy="355026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607BFAF-1B54-796C-2439-83D46D0251A8}"/>
              </a:ext>
            </a:extLst>
          </p:cNvPr>
          <p:cNvSpPr/>
          <p:nvPr/>
        </p:nvSpPr>
        <p:spPr>
          <a:xfrm>
            <a:off x="1049079" y="4316819"/>
            <a:ext cx="2466754" cy="14176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692F459-6D34-6714-B660-8E61157BF0AC}"/>
              </a:ext>
            </a:extLst>
          </p:cNvPr>
          <p:cNvCxnSpPr>
            <a:cxnSpLocks/>
          </p:cNvCxnSpPr>
          <p:nvPr/>
        </p:nvCxnSpPr>
        <p:spPr>
          <a:xfrm flipV="1">
            <a:off x="2098158" y="4458586"/>
            <a:ext cx="0" cy="616688"/>
          </a:xfrm>
          <a:prstGeom prst="straightConnector1">
            <a:avLst/>
          </a:prstGeom>
          <a:ln w="127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D74458D2-2644-B449-C995-7679D7C2EB34}"/>
              </a:ext>
            </a:extLst>
          </p:cNvPr>
          <p:cNvSpPr txBox="1"/>
          <p:nvPr/>
        </p:nvSpPr>
        <p:spPr>
          <a:xfrm>
            <a:off x="489857" y="5075274"/>
            <a:ext cx="36150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0070C0"/>
                </a:solidFill>
              </a:rPr>
              <a:t>OCR engine: designed to recognize and extract text from images or scanned documents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0CD93BF-36F9-55A9-EDAF-D2832176260B}"/>
              </a:ext>
            </a:extLst>
          </p:cNvPr>
          <p:cNvSpPr txBox="1"/>
          <p:nvPr/>
        </p:nvSpPr>
        <p:spPr>
          <a:xfrm>
            <a:off x="5557284" y="831615"/>
            <a:ext cx="22335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-Video Understanding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AA9CEE2-17B7-B9CA-64E8-8241A35638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57284" y="1200947"/>
            <a:ext cx="5197549" cy="312893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BA3F1FB-0980-034A-4CFC-C2A4D28EE3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3227" y="1235979"/>
            <a:ext cx="4729717" cy="4537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011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E57103-81A5-F880-1AF8-F163ABDE8A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98B2A3-BDD9-FAE3-55CD-69656EB280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857" y="136526"/>
            <a:ext cx="10863943" cy="944716"/>
          </a:xfrm>
        </p:spPr>
        <p:txBody>
          <a:bodyPr>
            <a:normAutofit/>
          </a:bodyPr>
          <a:lstStyle/>
          <a:p>
            <a:r>
              <a:rPr lang="en-US" sz="3000"/>
              <a:t>Gemini: Multimodal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06B0F6-FEAD-1DBB-22CC-43CB17BE64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0616" y="886046"/>
            <a:ext cx="5329695" cy="944717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1800"/>
              <a:t>- Image Generation: </a:t>
            </a:r>
          </a:p>
          <a:p>
            <a:pPr marL="0" indent="0">
              <a:buNone/>
            </a:pPr>
            <a:r>
              <a:rPr lang="en-US" sz="1800"/>
              <a:t>    Gemini is able to output images natively, without having to rely on an intermediate natural language description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B17EF0-0774-12BA-8666-1DA449AD33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F351B-3C41-6C46-A5F1-3CA0D762442A}" type="datetime1">
              <a:rPr lang="en-CA" smtClean="0"/>
              <a:t>2024-03-28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4099CC-E1D6-5D81-BA09-A9B0747F7C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Slides created for CS886 at UWaterloo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04D7BF-0CAC-0811-6B02-1A250F8566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24A5E-B0D2-394D-9970-9AE06BCB59C1}" type="slidenum">
              <a:rPr lang="en-US" smtClean="0"/>
              <a:t>87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C9A077D-1ADD-004D-B4CC-5E5093D760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857" y="2047595"/>
            <a:ext cx="5363353" cy="413132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73ADC0D-339B-8063-719D-0A9218DF18BA}"/>
              </a:ext>
            </a:extLst>
          </p:cNvPr>
          <p:cNvSpPr txBox="1"/>
          <p:nvPr/>
        </p:nvSpPr>
        <p:spPr>
          <a:xfrm>
            <a:off x="6371691" y="886046"/>
            <a:ext cx="22944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- Audio Understanding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49EBD9F-9E3A-F96D-B779-25CDC65A6A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1691" y="1258489"/>
            <a:ext cx="5213252" cy="4341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342217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F8BCF0-8A36-0FAB-31D5-037198AC27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738" y="136525"/>
            <a:ext cx="10170377" cy="664663"/>
          </a:xfrm>
        </p:spPr>
        <p:txBody>
          <a:bodyPr>
            <a:normAutofit/>
          </a:bodyPr>
          <a:lstStyle/>
          <a:p>
            <a:r>
              <a:rPr lang="en-US" sz="3000"/>
              <a:t>Overall Comparison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FEF5B1E0-2A6E-95FB-AB05-672CE8D7CDB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54277349"/>
              </p:ext>
            </p:extLst>
          </p:nvPr>
        </p:nvGraphicFramePr>
        <p:xfrm>
          <a:off x="279909" y="766425"/>
          <a:ext cx="10083291" cy="54670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50517">
                  <a:extLst>
                    <a:ext uri="{9D8B030D-6E8A-4147-A177-3AD203B41FA5}">
                      <a16:colId xmlns:a16="http://schemas.microsoft.com/office/drawing/2014/main" val="3847356341"/>
                    </a:ext>
                  </a:extLst>
                </a:gridCol>
                <a:gridCol w="3027049">
                  <a:extLst>
                    <a:ext uri="{9D8B030D-6E8A-4147-A177-3AD203B41FA5}">
                      <a16:colId xmlns:a16="http://schemas.microsoft.com/office/drawing/2014/main" val="3253381112"/>
                    </a:ext>
                  </a:extLst>
                </a:gridCol>
                <a:gridCol w="1028853">
                  <a:extLst>
                    <a:ext uri="{9D8B030D-6E8A-4147-A177-3AD203B41FA5}">
                      <a16:colId xmlns:a16="http://schemas.microsoft.com/office/drawing/2014/main" val="745131955"/>
                    </a:ext>
                  </a:extLst>
                </a:gridCol>
                <a:gridCol w="684600">
                  <a:extLst>
                    <a:ext uri="{9D8B030D-6E8A-4147-A177-3AD203B41FA5}">
                      <a16:colId xmlns:a16="http://schemas.microsoft.com/office/drawing/2014/main" val="1840952877"/>
                    </a:ext>
                  </a:extLst>
                </a:gridCol>
                <a:gridCol w="718642">
                  <a:extLst>
                    <a:ext uri="{9D8B030D-6E8A-4147-A177-3AD203B41FA5}">
                      <a16:colId xmlns:a16="http://schemas.microsoft.com/office/drawing/2014/main" val="703138295"/>
                    </a:ext>
                  </a:extLst>
                </a:gridCol>
                <a:gridCol w="919958">
                  <a:extLst>
                    <a:ext uri="{9D8B030D-6E8A-4147-A177-3AD203B41FA5}">
                      <a16:colId xmlns:a16="http://schemas.microsoft.com/office/drawing/2014/main" val="3176453981"/>
                    </a:ext>
                  </a:extLst>
                </a:gridCol>
                <a:gridCol w="1101082">
                  <a:extLst>
                    <a:ext uri="{9D8B030D-6E8A-4147-A177-3AD203B41FA5}">
                      <a16:colId xmlns:a16="http://schemas.microsoft.com/office/drawing/2014/main" val="3530863268"/>
                    </a:ext>
                  </a:extLst>
                </a:gridCol>
                <a:gridCol w="1352590">
                  <a:extLst>
                    <a:ext uri="{9D8B030D-6E8A-4147-A177-3AD203B41FA5}">
                      <a16:colId xmlns:a16="http://schemas.microsoft.com/office/drawing/2014/main" val="1951102932"/>
                    </a:ext>
                  </a:extLst>
                </a:gridCol>
              </a:tblGrid>
              <a:tr h="712235">
                <a:tc>
                  <a:txBody>
                    <a:bodyPr/>
                    <a:lstStyle/>
                    <a:p>
                      <a:r>
                        <a:rPr lang="en-US" sz="1400"/>
                        <a:t>Model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Contrib.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Zero/few shot or fine-tuned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size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VQAv2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err="1"/>
                        <a:t>NoCap</a:t>
                      </a:r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GQA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err="1"/>
                        <a:t>TextVQA</a:t>
                      </a:r>
                      <a:endParaRPr lang="en-US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52341734"/>
                  </a:ext>
                </a:extLst>
              </a:tr>
              <a:tr h="688894">
                <a:tc>
                  <a:txBody>
                    <a:bodyPr/>
                    <a:lstStyle/>
                    <a:p>
                      <a:r>
                        <a:rPr lang="en-US" sz="1400"/>
                        <a:t>Flamingo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The first LMM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Few shot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80B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56.3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36.0 few shot</a:t>
                      </a:r>
                    </a:p>
                    <a:p>
                      <a:r>
                        <a:rPr lang="en-US" sz="1400"/>
                        <a:t>57.1 fine-tuned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1743011"/>
                  </a:ext>
                </a:extLst>
              </a:tr>
              <a:tr h="649640">
                <a:tc>
                  <a:txBody>
                    <a:bodyPr/>
                    <a:lstStyle/>
                    <a:p>
                      <a:r>
                        <a:rPr lang="en-US" sz="1400" err="1"/>
                        <a:t>LLaVA</a:t>
                      </a:r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Visual instruction tuning</a:t>
                      </a:r>
                    </a:p>
                    <a:p>
                      <a:pPr lvl="0">
                        <a:buNone/>
                      </a:pPr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Few shot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1.5-13B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80.0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63.3* few-shot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61.3* few-shot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6626874"/>
                  </a:ext>
                </a:extLst>
              </a:tr>
              <a:tr h="688894">
                <a:tc>
                  <a:txBody>
                    <a:bodyPr/>
                    <a:lstStyle/>
                    <a:p>
                      <a:r>
                        <a:rPr lang="en-US" sz="1400" err="1"/>
                        <a:t>InstructBLIP</a:t>
                      </a:r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Visual instruction tuning &amp; instruction aware visual feature extraction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13B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121.9 few-shot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49.5 f-show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50.7 few-shot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8078445"/>
                  </a:ext>
                </a:extLst>
              </a:tr>
              <a:tr h="504500">
                <a:tc>
                  <a:txBody>
                    <a:bodyPr/>
                    <a:lstStyle/>
                    <a:p>
                      <a:r>
                        <a:rPr lang="en-US" sz="1400"/>
                        <a:t>PALI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Scaling up the Vision, multilingual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Fine-tuned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55B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86.1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126.3 zero-shot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54.2 fine-tuned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73.06 zero-shot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8652097"/>
                  </a:ext>
                </a:extLst>
              </a:tr>
              <a:tr h="523903">
                <a:tc>
                  <a:txBody>
                    <a:bodyPr/>
                    <a:lstStyle/>
                    <a:p>
                      <a:r>
                        <a:rPr lang="en-US" sz="1400"/>
                        <a:t>PALI-3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Contrastively trained visual encoder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Fine-tuned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5B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85.2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79.51 fine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96621596"/>
                  </a:ext>
                </a:extLst>
              </a:tr>
              <a:tr h="523903">
                <a:tc>
                  <a:txBody>
                    <a:bodyPr/>
                    <a:lstStyle/>
                    <a:p>
                      <a:r>
                        <a:rPr lang="en-US" sz="1400"/>
                        <a:t>EMU2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Strong in-context learning ability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Few shot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37B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84.9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65.1* few-shot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66.6* few-shot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727906"/>
                  </a:ext>
                </a:extLst>
              </a:tr>
              <a:tr h="681075">
                <a:tc>
                  <a:txBody>
                    <a:bodyPr/>
                    <a:lstStyle/>
                    <a:p>
                      <a:r>
                        <a:rPr lang="en-US" sz="1400" err="1"/>
                        <a:t>InternVL</a:t>
                      </a:r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Bridge the gap between vision encoder and LLM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Zero shot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24B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81.2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126.2 few-shot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66.6* few-shot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4294328"/>
                  </a:ext>
                </a:extLst>
              </a:tr>
              <a:tr h="461035">
                <a:tc>
                  <a:txBody>
                    <a:bodyPr/>
                    <a:lstStyle/>
                    <a:p>
                      <a:r>
                        <a:rPr lang="en-US" sz="1400"/>
                        <a:t>Gemini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400" b="0" i="0" u="none" strike="noStrike" noProof="0">
                          <a:latin typeface="Calibri"/>
                        </a:rPr>
                        <a:t>Natively multimodal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Zero shot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77.8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7802848"/>
                  </a:ext>
                </a:extLst>
              </a:tr>
            </a:tbl>
          </a:graphicData>
        </a:graphic>
      </p:graphicFrame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F34B99-CA0B-DBFB-FD65-3C78BD9025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F351B-3C41-6C46-A5F1-3CA0D762442A}" type="datetime1">
              <a:rPr lang="en-CA" smtClean="0"/>
              <a:t>2024-03-28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D0716F-64BC-AC7B-C75F-153EF51802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Slides created for CS886 at UWaterloo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2E1A20-5D59-C38B-BAC9-906BF8E1B5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24A5E-B0D2-394D-9970-9AE06BCB59C1}" type="slidenum">
              <a:rPr lang="en-US" smtClean="0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971748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A28615-17C7-0C13-FDC4-B2CFB026E5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932" y="229956"/>
            <a:ext cx="10108474" cy="719278"/>
          </a:xfrm>
        </p:spPr>
        <p:txBody>
          <a:bodyPr>
            <a:normAutofit/>
          </a:bodyPr>
          <a:lstStyle/>
          <a:p>
            <a:r>
              <a:rPr lang="en-US" sz="3000"/>
              <a:t>Limitations of current LMMs: </a:t>
            </a:r>
            <a:r>
              <a:rPr lang="en-US" sz="3200" b="1">
                <a:solidFill>
                  <a:schemeClr val="accent1"/>
                </a:solidFill>
              </a:rPr>
              <a:t>Hallucination</a:t>
            </a:r>
            <a:endParaRPr lang="en-US" sz="3000" b="1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9145E-1E50-8742-88CA-40FE771FA9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8932" y="970832"/>
            <a:ext cx="11194868" cy="546480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800"/>
              <a:t>What’s a Hallucination?</a:t>
            </a:r>
          </a:p>
          <a:p>
            <a:pPr marL="0" indent="0">
              <a:buNone/>
            </a:pPr>
            <a:r>
              <a:rPr lang="en-US" sz="1800"/>
              <a:t>     Model can generate text that is factually incorrect or nonsensical to the provided source content</a:t>
            </a:r>
            <a:endParaRPr lang="en-US" sz="1800">
              <a:ea typeface="Calibri"/>
              <a:cs typeface="Calibri"/>
            </a:endParaRPr>
          </a:p>
          <a:p>
            <a:pPr marL="0" indent="0">
              <a:buNone/>
            </a:pPr>
            <a:endParaRPr lang="en-US" sz="1800"/>
          </a:p>
          <a:p>
            <a:pPr marL="0" indent="0">
              <a:buNone/>
            </a:pPr>
            <a:endParaRPr lang="en-US" sz="1800"/>
          </a:p>
          <a:p>
            <a:pPr marL="0" indent="0">
              <a:buNone/>
            </a:pPr>
            <a:endParaRPr lang="en-US" sz="1800"/>
          </a:p>
          <a:p>
            <a:pPr marL="0" indent="0">
              <a:buNone/>
            </a:pPr>
            <a:endParaRPr lang="en-US" sz="1800"/>
          </a:p>
          <a:p>
            <a:pPr marL="0" indent="0">
              <a:buNone/>
            </a:pPr>
            <a:endParaRPr lang="en-US" sz="1800"/>
          </a:p>
          <a:p>
            <a:pPr marL="0" indent="0">
              <a:buNone/>
            </a:pPr>
            <a:endParaRPr lang="en-US" sz="1800"/>
          </a:p>
          <a:p>
            <a:pPr marL="0" indent="0">
              <a:buNone/>
            </a:pPr>
            <a:endParaRPr lang="en-US" sz="1800"/>
          </a:p>
          <a:p>
            <a:pPr marL="0" indent="0">
              <a:buNone/>
            </a:pPr>
            <a:endParaRPr lang="en-US" sz="1800"/>
          </a:p>
          <a:p>
            <a:r>
              <a:rPr lang="en-US" sz="1800"/>
              <a:t>Possible Hallucination causes:</a:t>
            </a:r>
            <a:endParaRPr lang="en-US" sz="1800">
              <a:ea typeface="Calibri"/>
              <a:cs typeface="Calibri"/>
            </a:endParaRPr>
          </a:p>
          <a:p>
            <a:pPr marL="0" indent="0">
              <a:buNone/>
            </a:pPr>
            <a:r>
              <a:rPr lang="en-US" sz="1800"/>
              <a:t>     - </a:t>
            </a:r>
            <a:r>
              <a:rPr lang="en-US" sz="1800" b="1">
                <a:solidFill>
                  <a:schemeClr val="accent1"/>
                </a:solidFill>
              </a:rPr>
              <a:t>Data</a:t>
            </a:r>
            <a:r>
              <a:rPr lang="en-US" sz="1800"/>
              <a:t>: flawed data sources and the inferior utilization of factual knowledge captured in the data</a:t>
            </a:r>
            <a:endParaRPr lang="en-US" sz="1800">
              <a:ea typeface="Calibri"/>
              <a:cs typeface="Calibri"/>
            </a:endParaRPr>
          </a:p>
          <a:p>
            <a:pPr marL="0" indent="0">
              <a:buNone/>
            </a:pPr>
            <a:r>
              <a:rPr lang="en-US" sz="1800"/>
              <a:t>     - </a:t>
            </a:r>
            <a:r>
              <a:rPr lang="en-US" sz="1800" b="1">
                <a:solidFill>
                  <a:schemeClr val="accent1"/>
                </a:solidFill>
              </a:rPr>
              <a:t>Training</a:t>
            </a:r>
            <a:r>
              <a:rPr lang="en-US" sz="1800"/>
              <a:t>: architecture flaw and misalignment</a:t>
            </a:r>
            <a:endParaRPr lang="en-US" sz="1800">
              <a:ea typeface="Calibri"/>
              <a:cs typeface="Calibri"/>
            </a:endParaRPr>
          </a:p>
          <a:p>
            <a:pPr marL="0" indent="0">
              <a:buNone/>
            </a:pPr>
            <a:r>
              <a:rPr lang="en-US" sz="1800" b="1">
                <a:solidFill>
                  <a:schemeClr val="accent1"/>
                </a:solidFill>
              </a:rPr>
              <a:t>     </a:t>
            </a:r>
            <a:r>
              <a:rPr lang="en-US" sz="1800"/>
              <a:t>-</a:t>
            </a:r>
            <a:r>
              <a:rPr lang="en-US" sz="1800">
                <a:solidFill>
                  <a:schemeClr val="accent1"/>
                </a:solidFill>
              </a:rPr>
              <a:t> </a:t>
            </a:r>
            <a:r>
              <a:rPr lang="en-US" sz="1800" b="1">
                <a:solidFill>
                  <a:schemeClr val="accent1"/>
                </a:solidFill>
              </a:rPr>
              <a:t>Inference</a:t>
            </a:r>
            <a:r>
              <a:rPr lang="en-US" sz="1800"/>
              <a:t>: inherent randomness of decoding strategies and imperfect decoding representation</a:t>
            </a:r>
            <a:endParaRPr lang="en-US" sz="1800" b="1">
              <a:solidFill>
                <a:schemeClr val="accent1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866A09-4818-0DEF-192D-6A4BEC624C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F351B-3C41-6C46-A5F1-3CA0D762442A}" type="datetime1">
              <a:rPr lang="en-CA" smtClean="0"/>
              <a:t>2024-03-28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C7BE9F-4032-8A42-08F8-5B9EB2CC21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Slides created for CS886 at UWaterloo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0FF13E-66C2-3ACB-A891-5FDFE1315C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24A5E-B0D2-394D-9970-9AE06BCB59C1}" type="slidenum">
              <a:rPr lang="en-US" smtClean="0"/>
              <a:t>89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31E9378-2C21-3532-DFD7-395B77FB88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0532" y="1697748"/>
            <a:ext cx="7772400" cy="2905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6534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0B8693E-9ABB-CC83-94F5-5F502BD3FE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961B8-A498-DA41-8388-3640B039A975}" type="datetime1">
              <a:rPr lang="en-CA" smtClean="0"/>
              <a:t>2024-03-28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57FE14C-CD59-CE04-26E4-893E915422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Slides created for CS886 at UWaterloo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6AE8E7-F030-269C-455A-EFC4F1FC4C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24A5E-B0D2-394D-9970-9AE06BCB59C1}" type="slidenum">
              <a:rPr lang="en-US" smtClean="0"/>
              <a:t>9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CE5087B-58B9-F8A6-353D-293CC099DC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60" y="-129950"/>
            <a:ext cx="10515600" cy="1325563"/>
          </a:xfrm>
        </p:spPr>
        <p:txBody>
          <a:bodyPr/>
          <a:lstStyle/>
          <a:p>
            <a:r>
              <a:rPr lang="en-US" b="1"/>
              <a:t>Flamingo Model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24BC9E6-FCDE-56A8-02EB-BE698C593C84}"/>
              </a:ext>
            </a:extLst>
          </p:cNvPr>
          <p:cNvGrpSpPr>
            <a:grpSpLocks noChangeAspect="1"/>
          </p:cNvGrpSpPr>
          <p:nvPr/>
        </p:nvGrpSpPr>
        <p:grpSpPr>
          <a:xfrm>
            <a:off x="27345" y="1061022"/>
            <a:ext cx="5969810" cy="5239596"/>
            <a:chOff x="1524000" y="1425690"/>
            <a:chExt cx="7772400" cy="5252201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2BDAA84-F0B8-3116-F6B7-CC55CDC0DD16}"/>
                </a:ext>
              </a:extLst>
            </p:cNvPr>
            <p:cNvSpPr/>
            <p:nvPr/>
          </p:nvSpPr>
          <p:spPr>
            <a:xfrm>
              <a:off x="1524000" y="1425690"/>
              <a:ext cx="7772400" cy="5252201"/>
            </a:xfrm>
            <a:prstGeom prst="rect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r>
                <a:rPr lang="en-US"/>
                <a:t>Approach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7C4F460-5C09-2F4F-B9DB-C12F1DC20E29}"/>
                </a:ext>
              </a:extLst>
            </p:cNvPr>
            <p:cNvSpPr>
              <a:spLocks/>
            </p:cNvSpPr>
            <p:nvPr/>
          </p:nvSpPr>
          <p:spPr>
            <a:xfrm>
              <a:off x="1594200" y="1828799"/>
              <a:ext cx="7632000" cy="4785489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91440" tIns="45720" rIns="91440" bIns="45720" rtlCol="0" anchor="t" anchorCtr="0"/>
            <a:lstStyle/>
            <a:p>
              <a:r>
                <a:rPr lang="en-US"/>
                <a:t>Flamingo is a visual language model that accepts interleaved inputs:</a:t>
              </a:r>
            </a:p>
            <a:p>
              <a:endParaRPr lang="en-US"/>
            </a:p>
            <a:p>
              <a:endParaRPr lang="en-US"/>
            </a:p>
            <a:p>
              <a:endParaRPr lang="en-US"/>
            </a:p>
            <a:p>
              <a:endParaRPr lang="en-US"/>
            </a:p>
            <a:p>
              <a:r>
                <a:rPr lang="en-US"/>
                <a:t>This enables a broad range of tasks:</a:t>
              </a:r>
              <a:endParaRPr lang="en-US">
                <a:cs typeface="Calibri"/>
              </a:endParaRPr>
            </a:p>
            <a:p>
              <a:endParaRPr lang="en-US"/>
            </a:p>
            <a:p>
              <a:endParaRPr lang="en-US"/>
            </a:p>
            <a:p>
              <a:endParaRPr lang="en-US"/>
            </a:p>
            <a:p>
              <a:endParaRPr lang="en-US"/>
            </a:p>
            <a:p>
              <a:r>
                <a:rPr lang="en-US"/>
                <a:t>Goal 1: leverage pretrained models to save compute</a:t>
              </a:r>
              <a:endParaRPr lang="en-US">
                <a:cs typeface="Calibri"/>
              </a:endParaRPr>
            </a:p>
            <a:p>
              <a:endParaRPr lang="en-US"/>
            </a:p>
            <a:p>
              <a:endParaRPr lang="en-US"/>
            </a:p>
            <a:p>
              <a:r>
                <a:rPr lang="en-US"/>
                <a:t>Goal 2: bridge pretrained models harmoniously</a:t>
              </a:r>
              <a:endParaRPr lang="en-US">
                <a:cs typeface="Calibri" panose="020F0502020204030204"/>
              </a:endParaRPr>
            </a:p>
            <a:p>
              <a:endParaRPr lang="en-US"/>
            </a:p>
            <a:p>
              <a:endParaRPr lang="en-US"/>
            </a:p>
            <a:p>
              <a:endParaRPr lang="en-US"/>
            </a:p>
            <a:p>
              <a:endParaRPr lang="en-US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6DB04EC-BDB7-3E4E-EBD1-18EE944BBC4C}"/>
              </a:ext>
            </a:extLst>
          </p:cNvPr>
          <p:cNvGrpSpPr/>
          <p:nvPr/>
        </p:nvGrpSpPr>
        <p:grpSpPr>
          <a:xfrm>
            <a:off x="214819" y="2109755"/>
            <a:ext cx="3476494" cy="859413"/>
            <a:chOff x="6303818" y="1399308"/>
            <a:chExt cx="3948546" cy="942109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7FE2391-E888-E7E6-4735-3978AC2C5AAF}"/>
                </a:ext>
              </a:extLst>
            </p:cNvPr>
            <p:cNvSpPr/>
            <p:nvPr/>
          </p:nvSpPr>
          <p:spPr>
            <a:xfrm>
              <a:off x="6303818" y="1399308"/>
              <a:ext cx="3948546" cy="942109"/>
            </a:xfrm>
            <a:prstGeom prst="rect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r>
                <a:rPr lang="en-US"/>
                <a:t>Interleaved inputs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35B839B-825B-AAAD-627D-70ACFF67610B}"/>
                </a:ext>
              </a:extLst>
            </p:cNvPr>
            <p:cNvSpPr/>
            <p:nvPr/>
          </p:nvSpPr>
          <p:spPr>
            <a:xfrm>
              <a:off x="6393873" y="1753033"/>
              <a:ext cx="3768436" cy="526039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92DD13E-11EF-82A4-A790-C6AAFE39BA9D}"/>
                </a:ext>
              </a:extLst>
            </p:cNvPr>
            <p:cNvSpPr/>
            <p:nvPr/>
          </p:nvSpPr>
          <p:spPr>
            <a:xfrm>
              <a:off x="6497783" y="1808451"/>
              <a:ext cx="983672" cy="415203"/>
            </a:xfrm>
            <a:prstGeom prst="rect">
              <a:avLst/>
            </a:prstGeom>
            <a:solidFill>
              <a:srgbClr val="00B0F0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Text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F416AB7-9E63-EFA1-2B0E-B2B6DE5A60CD}"/>
                </a:ext>
              </a:extLst>
            </p:cNvPr>
            <p:cNvSpPr/>
            <p:nvPr/>
          </p:nvSpPr>
          <p:spPr>
            <a:xfrm>
              <a:off x="9061741" y="1819057"/>
              <a:ext cx="983672" cy="415203"/>
            </a:xfrm>
            <a:prstGeom prst="rect">
              <a:avLst/>
            </a:prstGeom>
            <a:solidFill>
              <a:srgbClr val="00B0F0"/>
            </a:solidFill>
            <a:ln w="571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Video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AB88C52-55A7-D33D-2847-B056C5B3218B}"/>
                </a:ext>
              </a:extLst>
            </p:cNvPr>
            <p:cNvSpPr/>
            <p:nvPr/>
          </p:nvSpPr>
          <p:spPr>
            <a:xfrm>
              <a:off x="7786255" y="1808450"/>
              <a:ext cx="983672" cy="415203"/>
            </a:xfrm>
            <a:prstGeom prst="rect">
              <a:avLst/>
            </a:prstGeom>
            <a:solidFill>
              <a:srgbClr val="00B0F0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Images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25746F5-53AB-548D-FB63-0A092EE10C01}"/>
              </a:ext>
            </a:extLst>
          </p:cNvPr>
          <p:cNvGrpSpPr/>
          <p:nvPr/>
        </p:nvGrpSpPr>
        <p:grpSpPr>
          <a:xfrm>
            <a:off x="4275604" y="2111302"/>
            <a:ext cx="1406237" cy="924389"/>
            <a:chOff x="6795654" y="3809999"/>
            <a:chExt cx="1406237" cy="942109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D4C7D269-7E01-937A-2478-ABF4491394E0}"/>
                </a:ext>
              </a:extLst>
            </p:cNvPr>
            <p:cNvSpPr/>
            <p:nvPr/>
          </p:nvSpPr>
          <p:spPr>
            <a:xfrm>
              <a:off x="6795654" y="3809999"/>
              <a:ext cx="1406237" cy="942109"/>
            </a:xfrm>
            <a:prstGeom prst="rect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r>
                <a:rPr lang="en-US"/>
                <a:t>outputs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C4BCB2B-AC16-18F8-A67D-30BF1B4685D6}"/>
                </a:ext>
              </a:extLst>
            </p:cNvPr>
            <p:cNvSpPr/>
            <p:nvPr/>
          </p:nvSpPr>
          <p:spPr>
            <a:xfrm>
              <a:off x="6885709" y="4163724"/>
              <a:ext cx="1219200" cy="526039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DF9B7413-46BD-E6DD-3ED5-2FBC6C231AAB}"/>
                </a:ext>
              </a:extLst>
            </p:cNvPr>
            <p:cNvSpPr/>
            <p:nvPr/>
          </p:nvSpPr>
          <p:spPr>
            <a:xfrm>
              <a:off x="6989619" y="4219142"/>
              <a:ext cx="983672" cy="415203"/>
            </a:xfrm>
            <a:prstGeom prst="rect">
              <a:avLst/>
            </a:prstGeom>
            <a:solidFill>
              <a:srgbClr val="00B0F0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Text</a:t>
              </a:r>
            </a:p>
          </p:txBody>
        </p:sp>
      </p:grp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DCB50555-88CB-2259-3E5C-896F7937DA8E}"/>
              </a:ext>
            </a:extLst>
          </p:cNvPr>
          <p:cNvCxnSpPr>
            <a:cxnSpLocks/>
          </p:cNvCxnSpPr>
          <p:nvPr/>
        </p:nvCxnSpPr>
        <p:spPr>
          <a:xfrm>
            <a:off x="3815656" y="2484072"/>
            <a:ext cx="318655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03F231FF-9883-4415-9A9B-99A6402CF800}"/>
              </a:ext>
            </a:extLst>
          </p:cNvPr>
          <p:cNvSpPr txBox="1"/>
          <p:nvPr/>
        </p:nvSpPr>
        <p:spPr>
          <a:xfrm>
            <a:off x="3746025" y="2092032"/>
            <a:ext cx="4987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🦩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14ED6FC-2DB0-F286-1C93-B879B4BBECAD}"/>
              </a:ext>
            </a:extLst>
          </p:cNvPr>
          <p:cNvGrpSpPr>
            <a:grpSpLocks noChangeAspect="1"/>
          </p:cNvGrpSpPr>
          <p:nvPr/>
        </p:nvGrpSpPr>
        <p:grpSpPr>
          <a:xfrm>
            <a:off x="236938" y="3446720"/>
            <a:ext cx="3089486" cy="993070"/>
            <a:chOff x="1524000" y="1747820"/>
            <a:chExt cx="7772400" cy="4930071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D188BAD5-CFCB-E723-FEB7-BDF4B36FB42C}"/>
                </a:ext>
              </a:extLst>
            </p:cNvPr>
            <p:cNvSpPr/>
            <p:nvPr/>
          </p:nvSpPr>
          <p:spPr>
            <a:xfrm>
              <a:off x="1524000" y="1747820"/>
              <a:ext cx="7772400" cy="4930071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r>
                <a:rPr lang="en-US"/>
                <a:t>Open-ended tasks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CD5CAEED-DD50-D6A5-DC81-BD905B9161FD}"/>
                </a:ext>
              </a:extLst>
            </p:cNvPr>
            <p:cNvSpPr>
              <a:spLocks/>
            </p:cNvSpPr>
            <p:nvPr/>
          </p:nvSpPr>
          <p:spPr>
            <a:xfrm>
              <a:off x="1594200" y="3443517"/>
              <a:ext cx="7632001" cy="3032883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t" anchorCtr="0"/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/>
                <a:t>Visual question answering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/>
                <a:t>captioning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9967304-4C31-938C-2DC3-7CD59E122DCF}"/>
              </a:ext>
            </a:extLst>
          </p:cNvPr>
          <p:cNvGrpSpPr>
            <a:grpSpLocks noChangeAspect="1"/>
          </p:cNvGrpSpPr>
          <p:nvPr/>
        </p:nvGrpSpPr>
        <p:grpSpPr>
          <a:xfrm>
            <a:off x="3412030" y="3476505"/>
            <a:ext cx="2393025" cy="993070"/>
            <a:chOff x="1524000" y="1747820"/>
            <a:chExt cx="7772400" cy="4930071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69CAE50C-1B45-85EA-3C5B-2EED321338D7}"/>
                </a:ext>
              </a:extLst>
            </p:cNvPr>
            <p:cNvSpPr/>
            <p:nvPr/>
          </p:nvSpPr>
          <p:spPr>
            <a:xfrm>
              <a:off x="1524000" y="1747820"/>
              <a:ext cx="7772400" cy="4930071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r>
                <a:rPr lang="en-US"/>
                <a:t>Close-ended tasks</a:t>
              </a: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83C58117-1C4C-4BB5-C155-19A902C8022F}"/>
                </a:ext>
              </a:extLst>
            </p:cNvPr>
            <p:cNvSpPr>
              <a:spLocks/>
            </p:cNvSpPr>
            <p:nvPr/>
          </p:nvSpPr>
          <p:spPr>
            <a:xfrm>
              <a:off x="1594200" y="3443517"/>
              <a:ext cx="7632001" cy="3032883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t" anchorCtr="0"/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/>
                <a:t>classification</a:t>
              </a:r>
            </a:p>
          </p:txBody>
        </p:sp>
      </p:grpSp>
      <p:sp>
        <p:nvSpPr>
          <p:cNvPr id="30" name="Rectangle 29">
            <a:extLst>
              <a:ext uri="{FF2B5EF4-FFF2-40B4-BE49-F238E27FC236}">
                <a16:creationId xmlns:a16="http://schemas.microsoft.com/office/drawing/2014/main" id="{1AEFA15A-9833-929A-614D-61323A7F229B}"/>
              </a:ext>
            </a:extLst>
          </p:cNvPr>
          <p:cNvSpPr/>
          <p:nvPr/>
        </p:nvSpPr>
        <p:spPr>
          <a:xfrm>
            <a:off x="1571966" y="4883861"/>
            <a:ext cx="1413202" cy="347304"/>
          </a:xfrm>
          <a:prstGeom prst="rect">
            <a:avLst/>
          </a:prstGeom>
          <a:solidFill>
            <a:srgbClr val="FF8AD8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Vision: CLIP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B3A0E98-7B5F-BE3F-8175-67A0846CB484}"/>
              </a:ext>
            </a:extLst>
          </p:cNvPr>
          <p:cNvSpPr/>
          <p:nvPr/>
        </p:nvSpPr>
        <p:spPr>
          <a:xfrm>
            <a:off x="3250828" y="4880773"/>
            <a:ext cx="2092810" cy="341398"/>
          </a:xfrm>
          <a:prstGeom prst="rect">
            <a:avLst/>
          </a:prstGeom>
          <a:solidFill>
            <a:srgbClr val="FF8AD8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Language: Chinchilla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D810BC80-B41A-37BD-3759-43F9E91C5E44}"/>
              </a:ext>
            </a:extLst>
          </p:cNvPr>
          <p:cNvSpPr/>
          <p:nvPr/>
        </p:nvSpPr>
        <p:spPr>
          <a:xfrm>
            <a:off x="904618" y="5705063"/>
            <a:ext cx="2092831" cy="359118"/>
          </a:xfrm>
          <a:prstGeom prst="rect">
            <a:avLst/>
          </a:prstGeom>
          <a:solidFill>
            <a:schemeClr val="accent6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Perceiver </a:t>
            </a:r>
            <a:r>
              <a:rPr lang="en-US" err="1"/>
              <a:t>resampler</a:t>
            </a:r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F0F80C0-BF96-5C11-FBDC-58C20705504E}"/>
              </a:ext>
            </a:extLst>
          </p:cNvPr>
          <p:cNvSpPr/>
          <p:nvPr/>
        </p:nvSpPr>
        <p:spPr>
          <a:xfrm>
            <a:off x="3262658" y="5710381"/>
            <a:ext cx="1628315" cy="347306"/>
          </a:xfrm>
          <a:prstGeom prst="rect">
            <a:avLst/>
          </a:prstGeom>
          <a:solidFill>
            <a:schemeClr val="accent6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Cross-attention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D9E90C43-0285-E10A-742A-9EF30871C9DA}"/>
              </a:ext>
            </a:extLst>
          </p:cNvPr>
          <p:cNvGrpSpPr>
            <a:grpSpLocks noChangeAspect="1"/>
          </p:cNvGrpSpPr>
          <p:nvPr/>
        </p:nvGrpSpPr>
        <p:grpSpPr>
          <a:xfrm>
            <a:off x="6079577" y="1065135"/>
            <a:ext cx="6057620" cy="5239596"/>
            <a:chOff x="1524000" y="1425690"/>
            <a:chExt cx="7772400" cy="5252201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CB570AA6-3563-A96F-5402-91DAFFB60EA8}"/>
                </a:ext>
              </a:extLst>
            </p:cNvPr>
            <p:cNvSpPr/>
            <p:nvPr/>
          </p:nvSpPr>
          <p:spPr>
            <a:xfrm>
              <a:off x="1524000" y="1425690"/>
              <a:ext cx="7772400" cy="5252201"/>
            </a:xfrm>
            <a:prstGeom prst="rect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r>
                <a:rPr lang="en-US"/>
                <a:t>Architecture</a:t>
              </a: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0CCCB9C3-04A0-45F9-C55C-F698E20C673A}"/>
                </a:ext>
              </a:extLst>
            </p:cNvPr>
            <p:cNvSpPr>
              <a:spLocks/>
            </p:cNvSpPr>
            <p:nvPr/>
          </p:nvSpPr>
          <p:spPr>
            <a:xfrm>
              <a:off x="1594200" y="1828799"/>
              <a:ext cx="7632000" cy="4785489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t" anchorCtr="0"/>
            <a:lstStyle/>
            <a:p>
              <a:endParaRPr lang="en-US"/>
            </a:p>
            <a:p>
              <a:endParaRPr lang="en-US"/>
            </a:p>
            <a:p>
              <a:endParaRPr lang="en-US"/>
            </a:p>
            <a:p>
              <a:endParaRPr lang="en-US"/>
            </a:p>
          </p:txBody>
        </p:sp>
      </p:grpSp>
      <p:pic>
        <p:nvPicPr>
          <p:cNvPr id="37" name="Picture 36">
            <a:extLst>
              <a:ext uri="{FF2B5EF4-FFF2-40B4-BE49-F238E27FC236}">
                <a16:creationId xmlns:a16="http://schemas.microsoft.com/office/drawing/2014/main" id="{5215106F-F917-7804-F61D-48F8992E1D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3463" y="1947706"/>
            <a:ext cx="5699669" cy="3957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4080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6963</Words>
  <Application>Microsoft Office PowerPoint</Application>
  <PresentationFormat>Widescreen</PresentationFormat>
  <Paragraphs>1186</Paragraphs>
  <Slides>89</Slides>
  <Notes>31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89</vt:i4>
      </vt:variant>
    </vt:vector>
  </HeadingPairs>
  <TitlesOfParts>
    <vt:vector size="90" baseType="lpstr">
      <vt:lpstr>Office Theme</vt:lpstr>
      <vt:lpstr>Lecture 20: Large Multimodal Models</vt:lpstr>
      <vt:lpstr>Overview</vt:lpstr>
      <vt:lpstr>Flamingo</vt:lpstr>
      <vt:lpstr>PowerPoint Presentation</vt:lpstr>
      <vt:lpstr>PowerPoint Presentation</vt:lpstr>
      <vt:lpstr>PowerPoint Presentation</vt:lpstr>
      <vt:lpstr>Motivation</vt:lpstr>
      <vt:lpstr>Challenges for multimodal generative modelling</vt:lpstr>
      <vt:lpstr>Flamingo Model</vt:lpstr>
      <vt:lpstr>Flamingo Model</vt:lpstr>
      <vt:lpstr>Vision encoder: pixels to features</vt:lpstr>
      <vt:lpstr>Perceiver resampler</vt:lpstr>
      <vt:lpstr>Conditioning the language model</vt:lpstr>
      <vt:lpstr>Flamingo- training data</vt:lpstr>
      <vt:lpstr>Evaluation Datasets</vt:lpstr>
      <vt:lpstr>Main results</vt:lpstr>
      <vt:lpstr>Overview</vt:lpstr>
      <vt:lpstr>Visual Instruction Tuning</vt:lpstr>
      <vt:lpstr>Background</vt:lpstr>
      <vt:lpstr>Prior work and their shortcomings</vt:lpstr>
      <vt:lpstr>Instruction Tuning in LLMs</vt:lpstr>
      <vt:lpstr>Visual Instruction Tuning</vt:lpstr>
      <vt:lpstr>PowerPoint Presentation</vt:lpstr>
      <vt:lpstr>Produce new samples</vt:lpstr>
      <vt:lpstr>Creating the Dataset</vt:lpstr>
      <vt:lpstr>LLaVA model</vt:lpstr>
      <vt:lpstr>Training</vt:lpstr>
      <vt:lpstr>Training</vt:lpstr>
      <vt:lpstr>Emerging Properties of LLaVA</vt:lpstr>
      <vt:lpstr>GPT-Assisted Visual Chat Evaluation</vt:lpstr>
      <vt:lpstr>LLaVA-Bench (In-the-Wild)</vt:lpstr>
      <vt:lpstr>LLaVA-Bench (In-the-Wild)</vt:lpstr>
      <vt:lpstr>Overview</vt:lpstr>
      <vt:lpstr>What can it do?</vt:lpstr>
      <vt:lpstr>Motivation</vt:lpstr>
      <vt:lpstr>Tasks and Dataset</vt:lpstr>
      <vt:lpstr>Instruct-aware Visual Feature Extraction</vt:lpstr>
      <vt:lpstr>Implementation details</vt:lpstr>
      <vt:lpstr>Evaluation</vt:lpstr>
      <vt:lpstr>Overview</vt:lpstr>
      <vt:lpstr>What can it do?</vt:lpstr>
      <vt:lpstr>Motivation</vt:lpstr>
      <vt:lpstr>The PaLI model</vt:lpstr>
      <vt:lpstr>The PaLI model</vt:lpstr>
      <vt:lpstr>Data</vt:lpstr>
      <vt:lpstr>Data</vt:lpstr>
      <vt:lpstr>PowerPoint Presentation</vt:lpstr>
      <vt:lpstr>Experiments</vt:lpstr>
      <vt:lpstr>Lecture 20: Large Multimodal Model</vt:lpstr>
      <vt:lpstr>What you need to cover</vt:lpstr>
      <vt:lpstr>PALI-3: Smaller, Faster, Stronger</vt:lpstr>
      <vt:lpstr>PALI-3: Architecture</vt:lpstr>
      <vt:lpstr>Contrastively pretrained SigLIP</vt:lpstr>
      <vt:lpstr>Contrastively pretrained SigLIP</vt:lpstr>
      <vt:lpstr>Unifying Language Learning Paradigms(UL2)</vt:lpstr>
      <vt:lpstr>UL2 pre-training objective</vt:lpstr>
      <vt:lpstr>UL2 pre-training objective</vt:lpstr>
      <vt:lpstr>PALI-3: Stages of Training</vt:lpstr>
      <vt:lpstr>PALI-3: Stages of Training</vt:lpstr>
      <vt:lpstr>PALI-3: Stages of Training</vt:lpstr>
      <vt:lpstr>Experiments: Classification vs Contrastive</vt:lpstr>
      <vt:lpstr>Experiments</vt:lpstr>
      <vt:lpstr>Emu2: Generative Multimodal Models are In-Context Learners</vt:lpstr>
      <vt:lpstr>Emu2: Motivation</vt:lpstr>
      <vt:lpstr>Emu [Previous Version]: Architecture</vt:lpstr>
      <vt:lpstr>Emu2: Objective &amp; Architecture</vt:lpstr>
      <vt:lpstr>Emu2: Training Objective</vt:lpstr>
      <vt:lpstr>Emu2: Pretraining</vt:lpstr>
      <vt:lpstr>Emu2: Two Variants</vt:lpstr>
      <vt:lpstr>Emu2: Evaluation</vt:lpstr>
      <vt:lpstr>PowerPoint Presentation</vt:lpstr>
      <vt:lpstr>InternVL: Scaling up Vision Foundation Models and Aligning for Generic Visual-Linguistic Tasks </vt:lpstr>
      <vt:lpstr>Q-Former: Lightweight Querying Transformer to bridge the modality gap</vt:lpstr>
      <vt:lpstr>InternVL: Overall Architecture</vt:lpstr>
      <vt:lpstr>InternVL: Training Strategies</vt:lpstr>
      <vt:lpstr>PowerPoint Presentation</vt:lpstr>
      <vt:lpstr>PowerPoint Presentation</vt:lpstr>
      <vt:lpstr>InternVL: ”Swiss Army Knife” Model</vt:lpstr>
      <vt:lpstr>InternVL: Experiments</vt:lpstr>
      <vt:lpstr>PowerPoint Presentation</vt:lpstr>
      <vt:lpstr>Gemini: A Family of Highly Capable Multimodal Models</vt:lpstr>
      <vt:lpstr>Gemini: Model Architecture</vt:lpstr>
      <vt:lpstr>Gemini: Evaluation</vt:lpstr>
      <vt:lpstr>Gemini: Evaluation</vt:lpstr>
      <vt:lpstr>Gemini: Multimodal</vt:lpstr>
      <vt:lpstr>Gemini: Multimodal</vt:lpstr>
      <vt:lpstr>Gemini: Multimodal</vt:lpstr>
      <vt:lpstr>Overall Comparison</vt:lpstr>
      <vt:lpstr>Limitations of current LMMs: Hallucination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Wenhu Chen</dc:creator>
  <cp:lastModifiedBy>Muhammad Fetrat Qharabagh</cp:lastModifiedBy>
  <cp:revision>2</cp:revision>
  <dcterms:created xsi:type="dcterms:W3CDTF">2023-12-29T23:00:40Z</dcterms:created>
  <dcterms:modified xsi:type="dcterms:W3CDTF">2024-03-28T18:08:48Z</dcterms:modified>
</cp:coreProperties>
</file>