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</p:sldIdLst>
  <p:sldSz cy="6858000" cx="12192000"/>
  <p:notesSz cx="6858000" cy="9144000"/>
  <p:embeddedFontLst>
    <p:embeddedFont>
      <p:font typeface="Roboto Serif"/>
      <p:regular r:id="rId103"/>
      <p:bold r:id="rId104"/>
      <p:italic r:id="rId105"/>
      <p:boldItalic r:id="rId106"/>
    </p:embeddedFont>
    <p:embeddedFont>
      <p:font typeface="Lobster"/>
      <p:regular r:id="rId107"/>
    </p:embeddedFont>
    <p:embeddedFont>
      <p:font typeface="Nunito"/>
      <p:regular r:id="rId108"/>
      <p:bold r:id="rId109"/>
      <p:italic r:id="rId110"/>
      <p:boldItalic r:id="rId11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12" roundtripDataSignature="AMtx7mi3crdZ3yG9yrqCVoH+c/vIo5j3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5134D8E-3522-465E-B74F-ECB094B001FE}">
  <a:tblStyle styleId="{85134D8E-3522-465E-B74F-ECB094B001FE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font" Target="fonts/Lobster-regular.fntdata"/><Relationship Id="rId106" Type="http://schemas.openxmlformats.org/officeDocument/2006/relationships/font" Target="fonts/RobotoSerif-boldItalic.fntdata"/><Relationship Id="rId105" Type="http://schemas.openxmlformats.org/officeDocument/2006/relationships/font" Target="fonts/RobotoSerif-italic.fntdata"/><Relationship Id="rId104" Type="http://schemas.openxmlformats.org/officeDocument/2006/relationships/font" Target="fonts/RobotoSerif-bold.fntdata"/><Relationship Id="rId109" Type="http://schemas.openxmlformats.org/officeDocument/2006/relationships/font" Target="fonts/Nunito-bold.fntdata"/><Relationship Id="rId108" Type="http://schemas.openxmlformats.org/officeDocument/2006/relationships/font" Target="fonts/Nunito-regular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font" Target="fonts/RobotoSerif-regular.fntdata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10" Type="http://schemas.openxmlformats.org/officeDocument/2006/relationships/font" Target="fonts/Nunito-italic.fntdata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12" Type="http://customschemas.google.com/relationships/presentationmetadata" Target="metadata"/><Relationship Id="rId111" Type="http://schemas.openxmlformats.org/officeDocument/2006/relationships/font" Target="fonts/Nunito-boldItalic.fntdata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b78ff1d2d4_0_6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2b78ff1d2d4_0_6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b78ff1d2d4_0_3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2b78ff1d2d4_0_3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6b75667cf5_0_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6b75667cf5_0_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26b75667cf5_0_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6b75667cf5_0_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6b75667cf5_0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26b75667cf5_0_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b78ff1d2d4_0_3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b78ff1d2d4_0_3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2b78ff1d2d4_0_3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6b75667cf5_0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6b75667cf5_0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26b75667cf5_0_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6b75667cf5_0_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6b75667cf5_0_1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26b75667cf5_0_1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b78ff1d2d4_0_3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b78ff1d2d4_0_3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2b78ff1d2d4_0_3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6b75667cf5_0_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6b75667cf5_0_1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26b75667cf5_0_1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6b90bd1f91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6b90bd1f91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26b90bd1f91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b78ff1d2d4_0_1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g2b78ff1d2d4_0_1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6b8dcd6685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6b8dcd6685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26b8dcd6685_0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b78ff1d2d4_0_3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b78ff1d2d4_0_3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2b78ff1d2d4_0_39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c2f4c84160_1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c2f4c84160_1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2c2f4c84160_1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b78ff1d2d4_0_4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2b78ff1d2d4_0_4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b78ff1d2d4_0_4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2b78ff1d2d4_0_4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b78ff1d2d4_0_4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2b78ff1d2d4_0_4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b78ff1d2d4_0_4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2b78ff1d2d4_0_4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b78ff1d2d4_0_4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2b78ff1d2d4_0_4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b78ff1d2d4_0_4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2b78ff1d2d4_0_4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b78ff1d2d4_0_4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2b78ff1d2d4_0_4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b79032f4b2_0_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g2b79032f4b2_0_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b78ff1d2d4_0_4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2b78ff1d2d4_0_4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6bf110d09c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g26bf110d09c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b78ff1d2d4_0_4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g2b78ff1d2d4_0_4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6bf110d09c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26bf110d09c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b78ff1d2d4_0_4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2b78ff1d2d4_0_4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b78ff1d2d4_0_6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g2b78ff1d2d4_0_6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b6729ba1a2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g2b6729ba1a2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b6729ba1a2_0_1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2b6729ba1a2_0_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b6729ba1a2_0_1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g2b6729ba1a2_0_1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b6729ba1a2_0_2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g2b6729ba1a2_0_2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b79032f4b2_0_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g2b79032f4b2_0_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b6729ba1a2_0_1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g2b6729ba1a2_0_1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682cc253ac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g2682cc253ac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b6729ba1a2_0_2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g2b6729ba1a2_0_2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6bf110d09c_0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g26bf110d09c_0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682cc253ac_0_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g2682cc253ac_0_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682cc253ac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g2682cc253ac_0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682cc253ac_0_1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g2682cc253ac_0_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b78ff1d2d4_0_5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g2b78ff1d2d4_0_5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b78ff1d2d4_0_5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g2b78ff1d2d4_0_5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b78ff1d2d4_0_5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g2b78ff1d2d4_0_5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b79032f4b2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2b79032f4b2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b78ff1d2d4_0_5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g2b78ff1d2d4_0_5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b78ff1d2d4_0_5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g2b78ff1d2d4_0_5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2b78ff1d2d4_0_5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g2b78ff1d2d4_0_5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2b78ff1d2d4_0_5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g2b78ff1d2d4_0_5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b78ff1d2d4_0_5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g2b78ff1d2d4_0_5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b78ff1d2d4_0_6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g2b78ff1d2d4_0_6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2b78ff1d2d4_0_6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g2b78ff1d2d4_0_6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2b78ff1d2d4_0_6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g2b78ff1d2d4_0_6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2b78ff1d2d4_0_6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g2b78ff1d2d4_0_6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b6a7f5b43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g2b6a7f5b43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b79032f4b2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2b79032f4b2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2682e487cdc_3_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g2682e487cdc_3_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2b79032f4b2_0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g2b79032f4b2_0_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26b979ff509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26b979ff509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g26b979ff509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26b979ff509_0_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26b979ff509_0_1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g26b979ff509_0_1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26b979ff509_0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26b979ff509_0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g26b979ff509_0_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6b979ff509_0_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26b979ff509_0_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g26b979ff509_0_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2682e487cd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2682e487cd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g2682e487cdc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2683cdd22cf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2683cdd22cf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g2683cdd22cf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26b979ff509_0_1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26b979ff509_0_1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g26b979ff509_0_1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2682e487cdc_3_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2682e487cdc_3_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g2682e487cdc_3_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b79032f4b2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2b79032f4b2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2b73dc0729f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2b73dc0729f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g2b73dc0729f_0_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2b73dc0729f_0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2b73dc0729f_0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g2b73dc0729f_0_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26c12ddd04a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26c12ddd04a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g26c12ddd04a_0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26c12ddd04a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26c12ddd04a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g26c12ddd04a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2b6a7f5b433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g2b6a7f5b433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2b73dc0729f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2b73dc0729f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g2b73dc0729f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2b73dc0729f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2b73dc0729f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g2b73dc0729f_0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26c0d82a3b5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26c0d82a3b5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g26c0d82a3b5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26c0d82a3b5_1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26c0d82a3b5_1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Google Shape;885;g26c0d82a3b5_1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26c12ddd04a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26c12ddd04a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g26c12ddd04a_0_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b78ff1d2d4_0_3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b78ff1d2d4_0_3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2b78ff1d2d4_0_3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2b73dc0729f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2b73dc0729f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g2b73dc0729f_0_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2b73dc0729f_0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2b73dc0729f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6" name="Google Shape;916;g2b73dc0729f_0_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2b78ff1d2d4_0_7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g2b78ff1d2d4_0_7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2b78ff1d2d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2" name="Google Shape;932;g2b78ff1d2d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2b78ff1d2d4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g2b78ff1d2d4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2b78ff1d2d4_0_2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g2b78ff1d2d4_0_2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2b78ff1d2d4_0_2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g2b78ff1d2d4_0_2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2b78ff1d2d4_0_2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g2b78ff1d2d4_0_2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26bf110d09c_0_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4" name="Google Shape;994;g26bf110d09c_0_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2b78ff1d2d4_0_2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g2b78ff1d2d4_0_2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c2f4c84160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c2f4c84160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2c2f4c84160_0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2b78ff1d2d4_0_3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5" name="Google Shape;1025;g2b78ff1d2d4_0_3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2b78ff1d2d4_0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7" name="Google Shape;1037;g2b78ff1d2d4_0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2b78ff1d2d4_0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8" name="Google Shape;1048;g2b78ff1d2d4_0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26b75667cf5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8" name="Google Shape;1058;g26b75667cf5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26b90bd1f91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5" name="Google Shape;1065;g26b90bd1f91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26c0d82a3b5_3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3" name="Google Shape;1073;g26c0d82a3b5_3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26b90bd1f91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2" name="Google Shape;1082;g26b90bd1f91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26b90bd1f91_0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1" name="Google Shape;1091;g26b90bd1f91_0_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ctrTitle"/>
          </p:nvPr>
        </p:nvSpPr>
        <p:spPr>
          <a:xfrm>
            <a:off x="1524000" y="509804"/>
            <a:ext cx="9144000" cy="14787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subTitle"/>
          </p:nvPr>
        </p:nvSpPr>
        <p:spPr>
          <a:xfrm>
            <a:off x="1524000" y="3666478"/>
            <a:ext cx="9144000" cy="665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Logos | Brand | University of Waterloo" id="21" name="Google Shape;21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38600" y="4495948"/>
            <a:ext cx="3740458" cy="149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/>
          <p:nvPr/>
        </p:nvSpPr>
        <p:spPr>
          <a:xfrm>
            <a:off x="1524000" y="2616115"/>
            <a:ext cx="9144000" cy="665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CS886: Recent Advances on Foundation Models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838200" y="136526"/>
            <a:ext cx="10515600" cy="90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838200" y="1260629"/>
            <a:ext cx="10515600" cy="49163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University of Waterloo - Wikipedia" id="29" name="Google Shape;2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71740" y="136525"/>
            <a:ext cx="902162" cy="902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idx="1" type="body"/>
          </p:nvPr>
        </p:nvSpPr>
        <p:spPr>
          <a:xfrm>
            <a:off x="838200" y="1218075"/>
            <a:ext cx="5181600" cy="4958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2" type="body"/>
          </p:nvPr>
        </p:nvSpPr>
        <p:spPr>
          <a:xfrm>
            <a:off x="6172200" y="1218075"/>
            <a:ext cx="5181600" cy="4958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" name="Google Shape;36;p6"/>
          <p:cNvSpPr txBox="1"/>
          <p:nvPr>
            <p:ph type="title"/>
          </p:nvPr>
        </p:nvSpPr>
        <p:spPr>
          <a:xfrm>
            <a:off x="838200" y="136526"/>
            <a:ext cx="10515600" cy="90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University of Waterloo - Wikipedia" id="37" name="Google Shape;37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71740" y="136525"/>
            <a:ext cx="902162" cy="902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idx="1" type="body"/>
          </p:nvPr>
        </p:nvSpPr>
        <p:spPr>
          <a:xfrm>
            <a:off x="839788" y="1205375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0" name="Google Shape;40;p7"/>
          <p:cNvSpPr txBox="1"/>
          <p:nvPr>
            <p:ph idx="2" type="body"/>
          </p:nvPr>
        </p:nvSpPr>
        <p:spPr>
          <a:xfrm>
            <a:off x="839788" y="2121763"/>
            <a:ext cx="5157787" cy="40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3" type="body"/>
          </p:nvPr>
        </p:nvSpPr>
        <p:spPr>
          <a:xfrm>
            <a:off x="6172200" y="1217536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2" name="Google Shape;42;p7"/>
          <p:cNvSpPr txBox="1"/>
          <p:nvPr>
            <p:ph idx="4" type="body"/>
          </p:nvPr>
        </p:nvSpPr>
        <p:spPr>
          <a:xfrm>
            <a:off x="6172200" y="2121763"/>
            <a:ext cx="5183188" cy="40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136526"/>
            <a:ext cx="10515600" cy="90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University of Waterloo - Wikipedia" id="47" name="Google Shape;47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71740" y="136525"/>
            <a:ext cx="902162" cy="902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8"/>
          <p:cNvSpPr txBox="1"/>
          <p:nvPr>
            <p:ph type="title"/>
          </p:nvPr>
        </p:nvSpPr>
        <p:spPr>
          <a:xfrm>
            <a:off x="838200" y="136526"/>
            <a:ext cx="10515600" cy="90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University of Waterloo - Wikipedia" id="53" name="Google Shape;53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71740" y="136525"/>
            <a:ext cx="902162" cy="902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University of Waterloo - Wikipedia" id="58" name="Google Shape;5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71740" y="136525"/>
            <a:ext cx="902162" cy="902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image" Target="../media/image15.png"/><Relationship Id="rId5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23.png"/><Relationship Id="rId5" Type="http://schemas.openxmlformats.org/officeDocument/2006/relationships/image" Target="../media/image18.png"/><Relationship Id="rId6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Relationship Id="rId4" Type="http://schemas.openxmlformats.org/officeDocument/2006/relationships/image" Target="../media/image35.png"/><Relationship Id="rId5" Type="http://schemas.openxmlformats.org/officeDocument/2006/relationships/image" Target="../media/image33.png"/><Relationship Id="rId6" Type="http://schemas.openxmlformats.org/officeDocument/2006/relationships/image" Target="../media/image2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png"/><Relationship Id="rId4" Type="http://schemas.openxmlformats.org/officeDocument/2006/relationships/image" Target="../media/image34.png"/><Relationship Id="rId5" Type="http://schemas.openxmlformats.org/officeDocument/2006/relationships/image" Target="../media/image3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6.png"/><Relationship Id="rId4" Type="http://schemas.openxmlformats.org/officeDocument/2006/relationships/image" Target="../media/image4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Relationship Id="rId4" Type="http://schemas.openxmlformats.org/officeDocument/2006/relationships/hyperlink" Target="https://arxiv.org/abs/1705.09406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8.png"/><Relationship Id="rId4" Type="http://schemas.openxmlformats.org/officeDocument/2006/relationships/image" Target="../media/image6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png"/><Relationship Id="rId4" Type="http://schemas.openxmlformats.org/officeDocument/2006/relationships/image" Target="../media/image66.png"/><Relationship Id="rId5" Type="http://schemas.openxmlformats.org/officeDocument/2006/relationships/image" Target="../media/image4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05.png"/><Relationship Id="rId4" Type="http://schemas.openxmlformats.org/officeDocument/2006/relationships/image" Target="../media/image4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0.png"/><Relationship Id="rId4" Type="http://schemas.openxmlformats.org/officeDocument/2006/relationships/image" Target="../media/image7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0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1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1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5.png"/><Relationship Id="rId4" Type="http://schemas.openxmlformats.org/officeDocument/2006/relationships/image" Target="../media/image53.png"/><Relationship Id="rId5" Type="http://schemas.openxmlformats.org/officeDocument/2006/relationships/image" Target="../media/image57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4.png"/><Relationship Id="rId4" Type="http://schemas.openxmlformats.org/officeDocument/2006/relationships/image" Target="../media/image61.png"/><Relationship Id="rId5" Type="http://schemas.openxmlformats.org/officeDocument/2006/relationships/image" Target="../media/image59.png"/><Relationship Id="rId6" Type="http://schemas.openxmlformats.org/officeDocument/2006/relationships/image" Target="../media/image62.png"/><Relationship Id="rId7" Type="http://schemas.openxmlformats.org/officeDocument/2006/relationships/image" Target="../media/image53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3.png"/><Relationship Id="rId4" Type="http://schemas.openxmlformats.org/officeDocument/2006/relationships/image" Target="../media/image67.png"/><Relationship Id="rId5" Type="http://schemas.openxmlformats.org/officeDocument/2006/relationships/image" Target="../media/image81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9.png"/><Relationship Id="rId4" Type="http://schemas.openxmlformats.org/officeDocument/2006/relationships/image" Target="../media/image72.png"/><Relationship Id="rId5" Type="http://schemas.openxmlformats.org/officeDocument/2006/relationships/image" Target="../media/image7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8.png"/><Relationship Id="rId4" Type="http://schemas.openxmlformats.org/officeDocument/2006/relationships/image" Target="../media/image76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8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7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3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3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93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5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3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5.png"/><Relationship Id="rId4" Type="http://schemas.openxmlformats.org/officeDocument/2006/relationships/image" Target="../media/image84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5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5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arxiv.org/abs/1908.03557" TargetMode="External"/><Relationship Id="rId4" Type="http://schemas.openxmlformats.org/officeDocument/2006/relationships/image" Target="../media/image16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9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7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8.png"/><Relationship Id="rId4" Type="http://schemas.openxmlformats.org/officeDocument/2006/relationships/image" Target="../media/image80.png"/><Relationship Id="rId11" Type="http://schemas.openxmlformats.org/officeDocument/2006/relationships/image" Target="../media/image92.png"/><Relationship Id="rId10" Type="http://schemas.openxmlformats.org/officeDocument/2006/relationships/image" Target="../media/image99.png"/><Relationship Id="rId9" Type="http://schemas.openxmlformats.org/officeDocument/2006/relationships/image" Target="../media/image95.png"/><Relationship Id="rId5" Type="http://schemas.openxmlformats.org/officeDocument/2006/relationships/image" Target="../media/image118.png"/><Relationship Id="rId6" Type="http://schemas.openxmlformats.org/officeDocument/2006/relationships/image" Target="../media/image91.png"/><Relationship Id="rId7" Type="http://schemas.openxmlformats.org/officeDocument/2006/relationships/image" Target="../media/image94.png"/><Relationship Id="rId8" Type="http://schemas.openxmlformats.org/officeDocument/2006/relationships/image" Target="../media/image87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8.png"/><Relationship Id="rId4" Type="http://schemas.openxmlformats.org/officeDocument/2006/relationships/image" Target="../media/image118.png"/><Relationship Id="rId5" Type="http://schemas.openxmlformats.org/officeDocument/2006/relationships/image" Target="../media/image116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90.png"/><Relationship Id="rId4" Type="http://schemas.openxmlformats.org/officeDocument/2006/relationships/image" Target="../media/image101.png"/><Relationship Id="rId5" Type="http://schemas.openxmlformats.org/officeDocument/2006/relationships/image" Target="../media/image103.png"/><Relationship Id="rId6" Type="http://schemas.openxmlformats.org/officeDocument/2006/relationships/image" Target="../media/image100.png"/><Relationship Id="rId7" Type="http://schemas.openxmlformats.org/officeDocument/2006/relationships/image" Target="../media/image96.png"/><Relationship Id="rId8" Type="http://schemas.openxmlformats.org/officeDocument/2006/relationships/image" Target="../media/image107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03.png"/><Relationship Id="rId4" Type="http://schemas.openxmlformats.org/officeDocument/2006/relationships/image" Target="../media/image102.png"/><Relationship Id="rId5" Type="http://schemas.openxmlformats.org/officeDocument/2006/relationships/image" Target="../media/image106.png"/><Relationship Id="rId6" Type="http://schemas.openxmlformats.org/officeDocument/2006/relationships/image" Target="../media/image104.png"/><Relationship Id="rId7" Type="http://schemas.openxmlformats.org/officeDocument/2006/relationships/image" Target="../media/image112.png"/><Relationship Id="rId8" Type="http://schemas.openxmlformats.org/officeDocument/2006/relationships/image" Target="../media/image115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20.png"/><Relationship Id="rId4" Type="http://schemas.openxmlformats.org/officeDocument/2006/relationships/image" Target="../media/image108.png"/><Relationship Id="rId5" Type="http://schemas.openxmlformats.org/officeDocument/2006/relationships/image" Target="../media/image1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hyperlink" Target="https://arxiv.org/abs/1908.03557" TargetMode="Externa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21.png"/><Relationship Id="rId4" Type="http://schemas.openxmlformats.org/officeDocument/2006/relationships/image" Target="../media/image117.png"/><Relationship Id="rId5" Type="http://schemas.openxmlformats.org/officeDocument/2006/relationships/image" Target="../media/image114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22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10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"/>
          <p:cNvSpPr txBox="1"/>
          <p:nvPr>
            <p:ph type="ctrTitle"/>
          </p:nvPr>
        </p:nvSpPr>
        <p:spPr>
          <a:xfrm>
            <a:off x="1524000" y="509804"/>
            <a:ext cx="9144000" cy="14787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Lecture 19: Multimodal Models Pre-training</a:t>
            </a:r>
            <a:endParaRPr/>
          </a:p>
        </p:txBody>
      </p:sp>
      <p:sp>
        <p:nvSpPr>
          <p:cNvPr id="64" name="Google Shape;64;p1"/>
          <p:cNvSpPr txBox="1"/>
          <p:nvPr>
            <p:ph idx="1" type="subTitle"/>
          </p:nvPr>
        </p:nvSpPr>
        <p:spPr>
          <a:xfrm>
            <a:off x="1524000" y="3666478"/>
            <a:ext cx="9144000" cy="665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Presenters: Eric Wang &amp; Shengye Chen</a:t>
            </a:r>
            <a:endParaRPr/>
          </a:p>
        </p:txBody>
      </p:sp>
      <p:sp>
        <p:nvSpPr>
          <p:cNvPr id="65" name="Google Shape;65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66" name="Google Shape;66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b78ff1d2d4_0_674"/>
          <p:cNvSpPr txBox="1"/>
          <p:nvPr>
            <p:ph type="title"/>
          </p:nvPr>
        </p:nvSpPr>
        <p:spPr>
          <a:xfrm>
            <a:off x="838200" y="2834951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Visual Representation Improvement</a:t>
            </a:r>
            <a:endParaRPr/>
          </a:p>
        </p:txBody>
      </p:sp>
      <p:sp>
        <p:nvSpPr>
          <p:cNvPr id="157" name="Google Shape;157;g2b78ff1d2d4_0_67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158" name="Google Shape;158;g2b78ff1d2d4_0_67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b78ff1d2d4_0_35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164" name="Google Shape;164;g2b78ff1d2d4_0_35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5" name="Google Shape;165;g2b78ff1d2d4_0_354"/>
          <p:cNvSpPr txBox="1"/>
          <p:nvPr>
            <p:ph type="title"/>
          </p:nvPr>
        </p:nvSpPr>
        <p:spPr>
          <a:xfrm>
            <a:off x="838200" y="1661484"/>
            <a:ext cx="10515600" cy="221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6363"/>
              <a:buFont typeface="Calibri"/>
              <a:buNone/>
            </a:pPr>
            <a:r>
              <a:rPr lang="en-US"/>
              <a:t>OSCAR: Object-Semantics Aligned Pre-training for Vision-Language Tasks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6363"/>
              <a:buFont typeface="Calibri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1034"/>
              <a:buFont typeface="Calibri"/>
              <a:buNone/>
            </a:pPr>
            <a:r>
              <a:rPr lang="en-US" sz="2900"/>
              <a:t>“Semantic alignments between texts and images using object tags”</a:t>
            </a:r>
            <a:endParaRPr sz="2900"/>
          </a:p>
        </p:txBody>
      </p:sp>
      <p:pic>
        <p:nvPicPr>
          <p:cNvPr id="166" name="Google Shape;166;g2b78ff1d2d4_0_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9800" y="4548575"/>
            <a:ext cx="4332401" cy="9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2b78ff1d2d4_0_354"/>
          <p:cNvSpPr txBox="1"/>
          <p:nvPr>
            <p:ph idx="4294967295" type="subTitle"/>
          </p:nvPr>
        </p:nvSpPr>
        <p:spPr>
          <a:xfrm>
            <a:off x="1524000" y="5991225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>
                <a:solidFill>
                  <a:schemeClr val="accent3"/>
                </a:solidFill>
              </a:rPr>
              <a:t>March</a:t>
            </a:r>
            <a:r>
              <a:rPr lang="en-US" sz="2000">
                <a:solidFill>
                  <a:schemeClr val="accent3"/>
                </a:solidFill>
              </a:rPr>
              <a:t> 2020</a:t>
            </a:r>
            <a:endParaRPr sz="20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6b75667cf5_0_56"/>
          <p:cNvSpPr txBox="1"/>
          <p:nvPr/>
        </p:nvSpPr>
        <p:spPr>
          <a:xfrm>
            <a:off x="838200" y="2916325"/>
            <a:ext cx="75438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Motivation: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Salient objects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 be accurately detected by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 detectors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are often mentioned in the paired text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can be used as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anchor points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learning semantic alignments between image region features and word embeddings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26b75667cf5_0_56"/>
          <p:cNvSpPr txBox="1"/>
          <p:nvPr/>
        </p:nvSpPr>
        <p:spPr>
          <a:xfrm>
            <a:off x="838200" y="1038625"/>
            <a:ext cx="105156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Challenges: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Ambiguity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Image region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overlapping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 different positions results in ambiguities for the extracted visual embeddings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Lack of explicit alignments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There is no explicitly labeled alignments between regions or objects in image-text pairs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26b75667cf5_0_5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6" name="Google Shape;176;g26b75667cf5_0_56"/>
          <p:cNvSpPr txBox="1"/>
          <p:nvPr>
            <p:ph type="title"/>
          </p:nvPr>
        </p:nvSpPr>
        <p:spPr>
          <a:xfrm>
            <a:off x="838200" y="136525"/>
            <a:ext cx="93765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OSCAR - Background &amp; Motivation</a:t>
            </a:r>
            <a:endParaRPr/>
          </a:p>
        </p:txBody>
      </p:sp>
      <p:pic>
        <p:nvPicPr>
          <p:cNvPr id="177" name="Google Shape;177;g26b75667cf5_0_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5600" y="2882725"/>
            <a:ext cx="3138201" cy="347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26b75667cf5_0_5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6b75667cf5_0_9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5" name="Google Shape;185;g26b75667cf5_0_90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/>
              <a:t>OSCAR -</a:t>
            </a:r>
            <a:r>
              <a:rPr lang="en-US"/>
              <a:t> Extracting Anchor Points</a:t>
            </a:r>
            <a:endParaRPr/>
          </a:p>
        </p:txBody>
      </p:sp>
      <p:sp>
        <p:nvSpPr>
          <p:cNvPr id="186" name="Google Shape;186;g26b75667cf5_0_90"/>
          <p:cNvSpPr txBox="1"/>
          <p:nvPr/>
        </p:nvSpPr>
        <p:spPr>
          <a:xfrm>
            <a:off x="838200" y="1038625"/>
            <a:ext cx="10515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extract visual embeddings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v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Faster R-CNN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used to extract the visual semantics of each region as </a:t>
            </a:r>
            <a:r>
              <a:rPr lang="en-US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(v’, z)</a:t>
            </a:r>
            <a:endParaRPr sz="200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lphaLcPeriod"/>
            </a:pPr>
            <a:r>
              <a:rPr lang="en-US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v’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region feature, a vector of dimension P (e.g., 2048)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lphaLcPeriod"/>
            </a:pPr>
            <a:r>
              <a:rPr lang="en-US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z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region position, a vector of dimension R (e.g., 4)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Concatenate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v’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z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form a position-sensitive region feature vector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sing a trainable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linear projection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t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ransform [</a:t>
            </a:r>
            <a:r>
              <a:rPr lang="en-US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v’,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z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into </a:t>
            </a:r>
            <a:r>
              <a:rPr lang="en-US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v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 vector of dimension H (e.g., 768) 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g26b75667cf5_0_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6313" y="2987650"/>
            <a:ext cx="6581775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26b75667cf5_0_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4588" y="3825850"/>
            <a:ext cx="36195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26b75667cf5_0_9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b78ff1d2d4_0_37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6" name="Google Shape;196;g2b78ff1d2d4_0_372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/>
              <a:t>OSCAR - Extracting Word Embeddings</a:t>
            </a:r>
            <a:endParaRPr/>
          </a:p>
        </p:txBody>
      </p:sp>
      <p:sp>
        <p:nvSpPr>
          <p:cNvPr id="197" name="Google Shape;197;g2b78ff1d2d4_0_372"/>
          <p:cNvSpPr txBox="1"/>
          <p:nvPr/>
        </p:nvSpPr>
        <p:spPr>
          <a:xfrm>
            <a:off x="838200" y="1038625"/>
            <a:ext cx="105156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extract tag embeddings </a:t>
            </a:r>
            <a:r>
              <a:rPr lang="en-US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q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Faster R-CNN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used to extract the tags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Embed tags into word tokens </a:t>
            </a:r>
            <a:r>
              <a:rPr lang="en-US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q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(H-dimensional) using pre-trained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BERT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extract text embeddings </a:t>
            </a:r>
            <a:r>
              <a:rPr lang="en-US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w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Embed tags into word tokens </a:t>
            </a:r>
            <a:r>
              <a:rPr lang="en-US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w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(H-dimensional)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pre-trained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BERT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g2b78ff1d2d4_0_3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0638" y="2436288"/>
            <a:ext cx="3419475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2b78ff1d2d4_0_3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199" y="2139649"/>
            <a:ext cx="6030226" cy="227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2b78ff1d2d4_0_3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5475" y="5225425"/>
            <a:ext cx="6877050" cy="10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2b78ff1d2d4_0_37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6b75667cf5_0_70"/>
          <p:cNvSpPr txBox="1"/>
          <p:nvPr/>
        </p:nvSpPr>
        <p:spPr>
          <a:xfrm>
            <a:off x="838200" y="3488950"/>
            <a:ext cx="105156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 that we have embeddings for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texts (</a:t>
            </a:r>
            <a:r>
              <a:rPr lang="en-US" sz="2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w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tags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q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and image regions (</a:t>
            </a:r>
            <a:r>
              <a:rPr lang="en-US" sz="2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v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all in dim H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Modality view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○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 modality: word tokens (</a:t>
            </a:r>
            <a:r>
              <a:rPr lang="en-US" sz="2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w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○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modality: image region features (</a:t>
            </a:r>
            <a:r>
              <a:rPr lang="en-US" sz="2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v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&amp; associated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 tags (</a:t>
            </a:r>
            <a:r>
              <a:rPr lang="en-US" sz="2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q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○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Goal: to distinguish the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representations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between a text and an image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Dictionary view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○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Linguistic semantic space: word tokens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w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&amp; object tags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q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○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 semantic space: image region features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v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○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to distinguish the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semantic spaces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between text and image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26b75667cf5_0_70"/>
          <p:cNvSpPr txBox="1"/>
          <p:nvPr>
            <p:ph idx="12" type="sldNum"/>
          </p:nvPr>
        </p:nvSpPr>
        <p:spPr>
          <a:xfrm>
            <a:off x="10513675" y="6356350"/>
            <a:ext cx="8400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9" name="Google Shape;209;g26b75667cf5_0_70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Looking at the same input from 2 perspectives</a:t>
            </a:r>
            <a:endParaRPr/>
          </a:p>
        </p:txBody>
      </p:sp>
      <p:pic>
        <p:nvPicPr>
          <p:cNvPr id="210" name="Google Shape;210;g26b75667cf5_0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1669" y="1038625"/>
            <a:ext cx="9488655" cy="245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6b75667cf5_0_112"/>
          <p:cNvSpPr txBox="1"/>
          <p:nvPr/>
        </p:nvSpPr>
        <p:spPr>
          <a:xfrm>
            <a:off x="838200" y="3749040"/>
            <a:ext cx="105156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 modality representation </a:t>
            </a:r>
            <a:r>
              <a:rPr lang="en-US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w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modality representation                   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Pollute </a:t>
            </a:r>
            <a:r>
              <a:rPr lang="en-US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h’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s.t. it contains a set of images where the 50%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tags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replaced with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tags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</a:t>
            </a:r>
            <a:r>
              <a:rPr lang="en-US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binary classifier </a:t>
            </a:r>
            <a:r>
              <a:rPr lang="en-US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f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predict whether image-text modality pair </a:t>
            </a:r>
            <a:r>
              <a:rPr lang="en-US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(h’, w)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contains the original image or polluted ones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Contrastive Loss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Goal: to adjust word embedding space where a text is similar to its paired image and dissimilar to the polluted images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26b75667cf5_0_11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8" name="Google Shape;218;g26b75667cf5_0_112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OSCAR - Loss for Modality View</a:t>
            </a:r>
            <a:endParaRPr/>
          </a:p>
        </p:txBody>
      </p:sp>
      <p:pic>
        <p:nvPicPr>
          <p:cNvPr id="219" name="Google Shape;219;g26b75667cf5_0_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9400" y="4122325"/>
            <a:ext cx="1111350" cy="343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26b75667cf5_0_112"/>
          <p:cNvPicPr preferRelativeResize="0"/>
          <p:nvPr/>
        </p:nvPicPr>
        <p:blipFill rotWithShape="1">
          <a:blip r:embed="rId4">
            <a:alphaModFix/>
          </a:blip>
          <a:srcRect b="11158" l="0" r="0" t="0"/>
          <a:stretch/>
        </p:blipFill>
        <p:spPr>
          <a:xfrm>
            <a:off x="2228938" y="912350"/>
            <a:ext cx="7734125" cy="271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26b75667cf5_0_112"/>
          <p:cNvSpPr txBox="1"/>
          <p:nvPr/>
        </p:nvSpPr>
        <p:spPr>
          <a:xfrm>
            <a:off x="4832675" y="3156275"/>
            <a:ext cx="431100" cy="49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w</a:t>
            </a:r>
            <a:endParaRPr sz="280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22" name="Google Shape;222;g26b75667cf5_0_112"/>
          <p:cNvSpPr txBox="1"/>
          <p:nvPr/>
        </p:nvSpPr>
        <p:spPr>
          <a:xfrm>
            <a:off x="8179500" y="3134050"/>
            <a:ext cx="1545900" cy="49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h’ =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28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q, v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g26b75667cf5_0_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9375" y="5406075"/>
            <a:ext cx="4268405" cy="3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g26b75667cf5_0_112"/>
          <p:cNvSpPr/>
          <p:nvPr/>
        </p:nvSpPr>
        <p:spPr>
          <a:xfrm>
            <a:off x="3318075" y="1244275"/>
            <a:ext cx="192900" cy="192900"/>
          </a:xfrm>
          <a:prstGeom prst="roundRect">
            <a:avLst>
              <a:gd fmla="val 16667" name="adj"/>
            </a:avLst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26b75667cf5_0_11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b78ff1d2d4_0_380"/>
          <p:cNvSpPr txBox="1"/>
          <p:nvPr/>
        </p:nvSpPr>
        <p:spPr>
          <a:xfrm>
            <a:off x="841238" y="3752197"/>
            <a:ext cx="105156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Linguistic semantic space representation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 semantic space representation </a:t>
            </a:r>
            <a:r>
              <a:rPr lang="en-US" sz="2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v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15%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tokens in </a:t>
            </a:r>
            <a:r>
              <a:rPr lang="en-US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h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replaced with [</a:t>
            </a:r>
            <a:r>
              <a:rPr lang="en-US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MASK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 token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Similar to masked language models, we want to predict masked text tokens (</a:t>
            </a:r>
            <a:r>
              <a:rPr lang="en-US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h</a:t>
            </a:r>
            <a:r>
              <a:rPr baseline="-25000" lang="en-US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i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based on surrounding text tokens (      ) and all image features (</a:t>
            </a:r>
            <a:r>
              <a:rPr lang="en-US" sz="2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v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Masked Token Loss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Goal: to ground the learned word embeddings in the vision context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g2b78ff1d2d4_0_38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3" name="Google Shape;233;g2b78ff1d2d4_0_380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OSCAR - Loss for Dictionary View</a:t>
            </a:r>
            <a:endParaRPr/>
          </a:p>
        </p:txBody>
      </p:sp>
      <p:pic>
        <p:nvPicPr>
          <p:cNvPr id="234" name="Google Shape;234;g2b78ff1d2d4_0_3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6900" y="3871675"/>
            <a:ext cx="1111349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2b78ff1d2d4_0_380"/>
          <p:cNvPicPr preferRelativeResize="0"/>
          <p:nvPr/>
        </p:nvPicPr>
        <p:blipFill rotWithShape="1">
          <a:blip r:embed="rId4">
            <a:alphaModFix/>
          </a:blip>
          <a:srcRect b="22299" l="0" r="0" t="0"/>
          <a:stretch/>
        </p:blipFill>
        <p:spPr>
          <a:xfrm>
            <a:off x="2231136" y="914400"/>
            <a:ext cx="7735824" cy="237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2b78ff1d2d4_0_380"/>
          <p:cNvPicPr preferRelativeResize="0"/>
          <p:nvPr/>
        </p:nvPicPr>
        <p:blipFill rotWithShape="1">
          <a:blip r:embed="rId4">
            <a:alphaModFix/>
          </a:blip>
          <a:srcRect b="0" l="0" r="0" t="88060"/>
          <a:stretch/>
        </p:blipFill>
        <p:spPr>
          <a:xfrm>
            <a:off x="2228100" y="3294825"/>
            <a:ext cx="7735824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2b78ff1d2d4_0_380"/>
          <p:cNvPicPr preferRelativeResize="0"/>
          <p:nvPr/>
        </p:nvPicPr>
        <p:blipFill rotWithShape="1">
          <a:blip r:embed="rId5">
            <a:alphaModFix/>
          </a:blip>
          <a:srcRect b="0" l="12161" r="9732" t="0"/>
          <a:stretch/>
        </p:blipFill>
        <p:spPr>
          <a:xfrm>
            <a:off x="3980619" y="5203200"/>
            <a:ext cx="319381" cy="3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2b78ff1d2d4_0_380"/>
          <p:cNvSpPr txBox="1"/>
          <p:nvPr/>
        </p:nvSpPr>
        <p:spPr>
          <a:xfrm>
            <a:off x="5129500" y="3124025"/>
            <a:ext cx="2047200" cy="49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h =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28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w, q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g2b78ff1d2d4_0_380"/>
          <p:cNvSpPr txBox="1"/>
          <p:nvPr/>
        </p:nvSpPr>
        <p:spPr>
          <a:xfrm>
            <a:off x="9224250" y="3057850"/>
            <a:ext cx="431100" cy="49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v</a:t>
            </a:r>
            <a:endParaRPr sz="280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40" name="Google Shape;240;g2b78ff1d2d4_0_3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62525" y="5415900"/>
            <a:ext cx="4202724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2b78ff1d2d4_0_380"/>
          <p:cNvSpPr/>
          <p:nvPr/>
        </p:nvSpPr>
        <p:spPr>
          <a:xfrm>
            <a:off x="5109775" y="1268000"/>
            <a:ext cx="192900" cy="192900"/>
          </a:xfrm>
          <a:prstGeom prst="roundRect">
            <a:avLst>
              <a:gd fmla="val 16667" name="adj"/>
            </a:avLst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g2b78ff1d2d4_0_38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6b75667cf5_0_101"/>
          <p:cNvSpPr txBox="1"/>
          <p:nvPr/>
        </p:nvSpPr>
        <p:spPr>
          <a:xfrm>
            <a:off x="838200" y="3801250"/>
            <a:ext cx="105156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total pre-training loss is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Trainable parameters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○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Linear projection matrix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○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BERT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Datasets: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○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6.5M image-text pairs consisting of 4M unique images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○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COCO, Conceptual Captions (CC), SBU captions, Flickr30k, GQA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g26b75667cf5_0_10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0" name="Google Shape;250;g26b75667cf5_0_101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OSCAR - Pre-training</a:t>
            </a:r>
            <a:endParaRPr/>
          </a:p>
        </p:txBody>
      </p:sp>
      <p:pic>
        <p:nvPicPr>
          <p:cNvPr id="251" name="Google Shape;251;g26b75667cf5_0_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7222" y="3905150"/>
            <a:ext cx="2674918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26b75667cf5_0_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1138" y="1038625"/>
            <a:ext cx="6887102" cy="276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26b75667cf5_0_101"/>
          <p:cNvSpPr/>
          <p:nvPr/>
        </p:nvSpPr>
        <p:spPr>
          <a:xfrm>
            <a:off x="3426700" y="1352875"/>
            <a:ext cx="192900" cy="192900"/>
          </a:xfrm>
          <a:prstGeom prst="roundRect">
            <a:avLst>
              <a:gd fmla="val 16667" name="adj"/>
            </a:avLst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g26b75667cf5_0_101"/>
          <p:cNvSpPr/>
          <p:nvPr/>
        </p:nvSpPr>
        <p:spPr>
          <a:xfrm>
            <a:off x="5045450" y="1352875"/>
            <a:ext cx="192900" cy="192900"/>
          </a:xfrm>
          <a:prstGeom prst="roundRect">
            <a:avLst>
              <a:gd fmla="val 16667" name="adj"/>
            </a:avLst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g26b75667cf5_0_10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6b90bd1f91_0_1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2" name="Google Shape;262;g26b90bd1f91_0_10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OSCAR - Quantitative Results</a:t>
            </a:r>
            <a:endParaRPr/>
          </a:p>
        </p:txBody>
      </p:sp>
      <p:pic>
        <p:nvPicPr>
          <p:cNvPr id="263" name="Google Shape;263;g26b90bd1f91_0_10"/>
          <p:cNvPicPr preferRelativeResize="0"/>
          <p:nvPr/>
        </p:nvPicPr>
        <p:blipFill rotWithShape="1">
          <a:blip r:embed="rId3">
            <a:alphaModFix/>
          </a:blip>
          <a:srcRect b="0" l="0" r="0" t="43854"/>
          <a:stretch/>
        </p:blipFill>
        <p:spPr>
          <a:xfrm>
            <a:off x="1074525" y="1080300"/>
            <a:ext cx="10042977" cy="2282351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26b90bd1f91_0_10"/>
          <p:cNvSpPr txBox="1"/>
          <p:nvPr/>
        </p:nvSpPr>
        <p:spPr>
          <a:xfrm>
            <a:off x="838200" y="3362650"/>
            <a:ext cx="105156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 that the dataset size of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OSCAR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6.5M image-text pairs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Counterpart: over 9M image-text pairs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fewer image-text pairs than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SoTA</a:t>
            </a:r>
            <a:r>
              <a:rPr baseline="-25000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OSCAR</a:t>
            </a:r>
            <a:r>
              <a:rPr baseline="-25000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achieves higher score than its counterpart in 5 out of 6 tasks, highlighting OSCAR’s parameter efficiency, partially because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use of object tags as anchor points eases the learning of semantic alignments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between images and texts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26b90bd1f91_0_10"/>
          <p:cNvSpPr/>
          <p:nvPr/>
        </p:nvSpPr>
        <p:spPr>
          <a:xfrm>
            <a:off x="760700" y="2265750"/>
            <a:ext cx="415200" cy="162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26b90bd1f91_0_10"/>
          <p:cNvSpPr/>
          <p:nvPr/>
        </p:nvSpPr>
        <p:spPr>
          <a:xfrm>
            <a:off x="760700" y="2481250"/>
            <a:ext cx="415200" cy="162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26b90bd1f91_0_1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b78ff1d2d4_0_187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Overview</a:t>
            </a:r>
            <a:endParaRPr/>
          </a:p>
        </p:txBody>
      </p:sp>
      <p:sp>
        <p:nvSpPr>
          <p:cNvPr id="72" name="Google Shape;72;g2b78ff1d2d4_0_18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73" name="Google Shape;73;g2b78ff1d2d4_0_18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g2b78ff1d2d4_0_187"/>
          <p:cNvSpPr txBox="1"/>
          <p:nvPr/>
        </p:nvSpPr>
        <p:spPr>
          <a:xfrm>
            <a:off x="838200" y="1260625"/>
            <a:ext cx="10515600" cy="50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 &amp; Background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Multimodal representations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Multimodal tasks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 Representation Improvement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Oscar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VinVL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Contrastive Language-Image Pre-training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CLIP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ALIGN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Generative Language-Image Pre-training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BLIP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CoCa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 Scaling Up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SigLIP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 &amp; Summarizations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6b8dcd6685_0_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4" name="Google Shape;274;g26b8dcd6685_0_16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OSCAR - The Effect of Object Tags</a:t>
            </a:r>
            <a:endParaRPr/>
          </a:p>
        </p:txBody>
      </p:sp>
      <p:sp>
        <p:nvSpPr>
          <p:cNvPr id="275" name="Google Shape;275;g26b8dcd6685_0_16"/>
          <p:cNvSpPr txBox="1"/>
          <p:nvPr/>
        </p:nvSpPr>
        <p:spPr>
          <a:xfrm>
            <a:off x="838200" y="4396100"/>
            <a:ext cx="10515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 using </a:t>
            </a:r>
            <a:r>
              <a:rPr lang="en-US" sz="2400">
                <a:solidFill>
                  <a:srgbClr val="308C17"/>
                </a:solidFill>
                <a:latin typeface="Calibri"/>
                <a:ea typeface="Calibri"/>
                <a:cs typeface="Calibri"/>
                <a:sym typeface="Calibri"/>
              </a:rPr>
              <a:t>predicted tags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takes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less than half of the training time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achieve the final performance of the </a:t>
            </a:r>
            <a:r>
              <a:rPr lang="en-US" sz="2400">
                <a:solidFill>
                  <a:srgbClr val="3B79C0"/>
                </a:solidFill>
                <a:latin typeface="Calibri"/>
                <a:ea typeface="Calibri"/>
                <a:cs typeface="Calibri"/>
                <a:sym typeface="Calibri"/>
              </a:rPr>
              <a:t>baseline (no tags)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showing the efficiency of utilizing object tags for VLP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 using </a:t>
            </a:r>
            <a:r>
              <a:rPr lang="en-US" sz="2400">
                <a:solidFill>
                  <a:srgbClr val="E2497D"/>
                </a:solidFill>
                <a:latin typeface="Calibri"/>
                <a:ea typeface="Calibri"/>
                <a:cs typeface="Calibri"/>
                <a:sym typeface="Calibri"/>
              </a:rPr>
              <a:t>ground truth tags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further reduces the training time by over 50% to achieve the final performance of the </a:t>
            </a:r>
            <a:r>
              <a:rPr lang="en-US" sz="2400">
                <a:solidFill>
                  <a:srgbClr val="308C17"/>
                </a:solidFill>
                <a:latin typeface="Calibri"/>
                <a:ea typeface="Calibri"/>
                <a:cs typeface="Calibri"/>
                <a:sym typeface="Calibri"/>
              </a:rPr>
              <a:t>predicted tags</a:t>
            </a:r>
            <a:endParaRPr sz="2400">
              <a:solidFill>
                <a:srgbClr val="308C1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g26b8dcd6685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038625"/>
            <a:ext cx="10515601" cy="2943813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26b8dcd6685_0_1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b78ff1d2d4_0_39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4" name="Google Shape;284;g2b78ff1d2d4_0_399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OSCAR - Qualitative Results</a:t>
            </a:r>
            <a:endParaRPr/>
          </a:p>
        </p:txBody>
      </p:sp>
      <p:sp>
        <p:nvSpPr>
          <p:cNvPr id="285" name="Google Shape;285;g2b78ff1d2d4_0_399"/>
          <p:cNvSpPr txBox="1"/>
          <p:nvPr/>
        </p:nvSpPr>
        <p:spPr>
          <a:xfrm>
            <a:off x="838200" y="5382225"/>
            <a:ext cx="107655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Intra-class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same object between two modalities is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closer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(e.g., person)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Inter-class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classes of related semantics are closer but still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distinguishable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such as animal (zebra, elephant, sheep), transportation (train, car, truck), furniture (couch, chair, bowl).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g2b78ff1d2d4_0_3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5013" y="1038625"/>
            <a:ext cx="8961974" cy="43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2b78ff1d2d4_0_39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c2f4c84160_1_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4" name="Google Shape;294;g2c2f4c84160_1_2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OSCAR - Limitations</a:t>
            </a:r>
            <a:endParaRPr/>
          </a:p>
        </p:txBody>
      </p:sp>
      <p:sp>
        <p:nvSpPr>
          <p:cNvPr id="295" name="Google Shape;295;g2c2f4c84160_1_2"/>
          <p:cNvSpPr txBox="1"/>
          <p:nvPr/>
        </p:nvSpPr>
        <p:spPr>
          <a:xfrm>
            <a:off x="838200" y="1038625"/>
            <a:ext cx="10765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Requires a powerful object detector to handle complex scenes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Does not work well when salient objects are missing in the text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g2c2f4c84160_1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5748" y="2122875"/>
            <a:ext cx="6320499" cy="34926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2c2f4c84160_1_2"/>
          <p:cNvSpPr/>
          <p:nvPr/>
        </p:nvSpPr>
        <p:spPr>
          <a:xfrm>
            <a:off x="3154100" y="3345075"/>
            <a:ext cx="1330800" cy="17286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2c2f4c84160_1_2"/>
          <p:cNvSpPr/>
          <p:nvPr/>
        </p:nvSpPr>
        <p:spPr>
          <a:xfrm>
            <a:off x="5082550" y="3059575"/>
            <a:ext cx="1577400" cy="14439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g2c2f4c84160_1_2"/>
          <p:cNvSpPr txBox="1"/>
          <p:nvPr/>
        </p:nvSpPr>
        <p:spPr>
          <a:xfrm>
            <a:off x="838200" y="5534625"/>
            <a:ext cx="10515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few good reasons to start with country line dance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g2c2f4c84160_1_2"/>
          <p:cNvSpPr/>
          <p:nvPr/>
        </p:nvSpPr>
        <p:spPr>
          <a:xfrm>
            <a:off x="7978150" y="3867300"/>
            <a:ext cx="1112700" cy="16038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g2c2f4c84160_1_2"/>
          <p:cNvSpPr/>
          <p:nvPr/>
        </p:nvSpPr>
        <p:spPr>
          <a:xfrm>
            <a:off x="6416050" y="3615825"/>
            <a:ext cx="769500" cy="10704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g2c2f4c84160_1_2"/>
          <p:cNvSpPr/>
          <p:nvPr/>
        </p:nvSpPr>
        <p:spPr>
          <a:xfrm>
            <a:off x="4404375" y="2796900"/>
            <a:ext cx="868800" cy="8619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g2c2f4c84160_1_2"/>
          <p:cNvSpPr/>
          <p:nvPr/>
        </p:nvSpPr>
        <p:spPr>
          <a:xfrm>
            <a:off x="4564375" y="3350575"/>
            <a:ext cx="708900" cy="10704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2c2f4c84160_1_2"/>
          <p:cNvSpPr/>
          <p:nvPr/>
        </p:nvSpPr>
        <p:spPr>
          <a:xfrm>
            <a:off x="7307575" y="2997700"/>
            <a:ext cx="403800" cy="5232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g2c2f4c84160_1_2"/>
          <p:cNvSpPr/>
          <p:nvPr/>
        </p:nvSpPr>
        <p:spPr>
          <a:xfrm>
            <a:off x="8610600" y="3733800"/>
            <a:ext cx="480300" cy="3651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g2c2f4c84160_1_2"/>
          <p:cNvSpPr/>
          <p:nvPr/>
        </p:nvSpPr>
        <p:spPr>
          <a:xfrm>
            <a:off x="4084075" y="3535025"/>
            <a:ext cx="480300" cy="3651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g2c2f4c84160_1_2"/>
          <p:cNvSpPr/>
          <p:nvPr/>
        </p:nvSpPr>
        <p:spPr>
          <a:xfrm>
            <a:off x="6416050" y="2122875"/>
            <a:ext cx="2346900" cy="18930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g2c2f4c84160_1_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b78ff1d2d4_0_40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314" name="Google Shape;314;g2b78ff1d2d4_0_40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5" name="Google Shape;315;g2b78ff1d2d4_0_409"/>
          <p:cNvSpPr txBox="1"/>
          <p:nvPr>
            <p:ph type="title"/>
          </p:nvPr>
        </p:nvSpPr>
        <p:spPr>
          <a:xfrm>
            <a:off x="447775" y="1661475"/>
            <a:ext cx="11100000" cy="221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6363"/>
              <a:buFont typeface="Calibri"/>
              <a:buNone/>
            </a:pPr>
            <a:r>
              <a:rPr lang="en-US"/>
              <a:t>VinVL: Revisiting Visual Representations in Vision-Language Models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6363"/>
              <a:buFont typeface="Calibri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1034"/>
              <a:buFont typeface="Calibri"/>
              <a:buNone/>
            </a:pPr>
            <a:r>
              <a:rPr lang="en-US" sz="2900"/>
              <a:t>"Extract better visual representation rather than just fuse multi-modal information"</a:t>
            </a:r>
            <a:endParaRPr sz="29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b78ff1d2d4_0_415"/>
          <p:cNvSpPr txBox="1"/>
          <p:nvPr/>
        </p:nvSpPr>
        <p:spPr>
          <a:xfrm>
            <a:off x="838200" y="1260629"/>
            <a:ext cx="10515600" cy="49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Success of visual language pre-training (VLP) in visual language (VL) tasks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i="1" lang="en-US" sz="2000">
                <a:latin typeface="Calibri"/>
                <a:ea typeface="Calibri"/>
                <a:cs typeface="Calibri"/>
                <a:sym typeface="Calibri"/>
              </a:rPr>
              <a:t>VilBERT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and</a:t>
            </a:r>
            <a:r>
              <a:rPr i="1" lang="en-US" sz="2000">
                <a:latin typeface="Calibri"/>
                <a:ea typeface="Calibri"/>
                <a:cs typeface="Calibri"/>
                <a:sym typeface="Calibri"/>
              </a:rPr>
              <a:t> OSCAR</a:t>
            </a:r>
            <a:endParaRPr i="1"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object detection (OD) model + cross-modal fusion model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Vision-language fusion model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 model improvement untouched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significance of visual features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OD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large-scale object-attribute detection model - </a:t>
            </a:r>
            <a:r>
              <a:rPr b="1" i="1" lang="en-US" sz="2000">
                <a:latin typeface="Calibri"/>
                <a:ea typeface="Calibri"/>
                <a:cs typeface="Calibri"/>
                <a:sym typeface="Calibri"/>
              </a:rPr>
              <a:t>ResNeXt-152 C4 (X152-C4)</a:t>
            </a:r>
            <a:endParaRPr b="1" i="1"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i="1" lang="en-US" sz="2000">
                <a:latin typeface="Calibri"/>
                <a:ea typeface="Calibri"/>
                <a:cs typeface="Calibri"/>
                <a:sym typeface="Calibri"/>
              </a:rPr>
              <a:t>Visual Genome (VG)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dataset</a:t>
            </a:r>
            <a:endParaRPr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g2b78ff1d2d4_0_415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VinVL: Background &amp; Motivation</a:t>
            </a:r>
            <a:endParaRPr/>
          </a:p>
        </p:txBody>
      </p:sp>
      <p:sp>
        <p:nvSpPr>
          <p:cNvPr id="322" name="Google Shape;322;g2b78ff1d2d4_0_41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323" name="Google Shape;323;g2b78ff1d2d4_0_4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b78ff1d2d4_0_442"/>
          <p:cNvSpPr txBox="1"/>
          <p:nvPr/>
        </p:nvSpPr>
        <p:spPr>
          <a:xfrm>
            <a:off x="961526" y="3829650"/>
            <a:ext cx="10095300" cy="17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Idea: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Vision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better visual representations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enrich the visual object and attribute categories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enlarge the model size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 on much larger OD dasetset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2b78ff1d2d4_0_442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VinVL: Improve Vision in Vision Language</a:t>
            </a:r>
            <a:endParaRPr/>
          </a:p>
        </p:txBody>
      </p:sp>
      <p:sp>
        <p:nvSpPr>
          <p:cNvPr id="330" name="Google Shape;330;g2b78ff1d2d4_0_44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331" name="Google Shape;331;g2b78ff1d2d4_0_44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2" name="Google Shape;332;g2b78ff1d2d4_0_442"/>
          <p:cNvSpPr txBox="1"/>
          <p:nvPr/>
        </p:nvSpPr>
        <p:spPr>
          <a:xfrm>
            <a:off x="966250" y="1428950"/>
            <a:ext cx="92148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Mainstream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Vision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a black box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larger training dataset: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OpenImages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Objects 365</a:t>
            </a:r>
            <a:endParaRPr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insights in OD algorithms: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feature pyramid network</a:t>
            </a:r>
            <a:endParaRPr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Powerful GPUs for bigger models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b78ff1d2d4_0_422"/>
          <p:cNvSpPr txBox="1"/>
          <p:nvPr/>
        </p:nvSpPr>
        <p:spPr>
          <a:xfrm>
            <a:off x="838200" y="1260625"/>
            <a:ext cx="101913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/>
          </a:bodyPr>
          <a:lstStyle/>
          <a:p>
            <a:pPr indent="-34671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new object detection model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4671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more accurate </a:t>
            </a: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object-attribute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detection results and better visual features for VL applications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g2b78ff1d2d4_0_422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VinVL: </a:t>
            </a:r>
            <a:r>
              <a:rPr lang="en-US"/>
              <a:t>Improve Vision in Vision Language</a:t>
            </a:r>
            <a:endParaRPr/>
          </a:p>
        </p:txBody>
      </p:sp>
      <p:sp>
        <p:nvSpPr>
          <p:cNvPr id="339" name="Google Shape;339;g2b78ff1d2d4_0_42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340" name="Google Shape;340;g2b78ff1d2d4_0_42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1" name="Google Shape;341;g2b78ff1d2d4_0_422"/>
          <p:cNvSpPr txBox="1"/>
          <p:nvPr/>
        </p:nvSpPr>
        <p:spPr>
          <a:xfrm>
            <a:off x="838200" y="6171561"/>
            <a:ext cx="1062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Zhang, Pengchuan, et al. "Vinvl: Revisiting visual representations in vision-language models." Proceedings of the IEEE/CVF conference on computer vision and pattern recognition. 2021.</a:t>
            </a:r>
            <a:endParaRPr/>
          </a:p>
        </p:txBody>
      </p:sp>
      <p:pic>
        <p:nvPicPr>
          <p:cNvPr id="342" name="Google Shape;342;g2b78ff1d2d4_0_4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600" y="1922925"/>
            <a:ext cx="10191148" cy="3433951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g2b78ff1d2d4_0_422"/>
          <p:cNvSpPr txBox="1"/>
          <p:nvPr/>
        </p:nvSpPr>
        <p:spPr>
          <a:xfrm>
            <a:off x="990600" y="5375425"/>
            <a:ext cx="50898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337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50"/>
              <a:buFont typeface="Calibri"/>
              <a:buChar char="●"/>
            </a:pPr>
            <a:r>
              <a:rPr i="1" lang="en-US" sz="1650">
                <a:latin typeface="Calibri"/>
                <a:ea typeface="Calibri"/>
                <a:cs typeface="Calibri"/>
                <a:sym typeface="Calibri"/>
              </a:rPr>
              <a:t>X152-FPN</a:t>
            </a:r>
            <a:r>
              <a:rPr lang="en-US" sz="1650">
                <a:latin typeface="Calibri"/>
                <a:ea typeface="Calibri"/>
                <a:cs typeface="Calibri"/>
                <a:sym typeface="Calibri"/>
              </a:rPr>
              <a:t>: "boy"</a:t>
            </a:r>
            <a:endParaRPr sz="165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g2b78ff1d2d4_0_422"/>
          <p:cNvSpPr txBox="1"/>
          <p:nvPr/>
        </p:nvSpPr>
        <p:spPr>
          <a:xfrm>
            <a:off x="6233582" y="5358030"/>
            <a:ext cx="50898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10000"/>
          </a:bodyPr>
          <a:lstStyle/>
          <a:p>
            <a:pPr indent="-33528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i="1" lang="en-US" sz="2400">
                <a:latin typeface="Calibri"/>
                <a:ea typeface="Calibri"/>
                <a:cs typeface="Calibri"/>
                <a:sym typeface="Calibri"/>
              </a:rPr>
              <a:t>X152-C4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: "young barefoot shirtless standing surfing smiling little playing looking blond boy"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3528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More than 20 additional object concepts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b78ff1d2d4_0_457"/>
          <p:cNvSpPr txBox="1"/>
          <p:nvPr/>
        </p:nvSpPr>
        <p:spPr>
          <a:xfrm>
            <a:off x="838200" y="5070625"/>
            <a:ext cx="10038000" cy="8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2. Fine-tuning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fine-tune the new OD model on </a:t>
            </a:r>
            <a:r>
              <a:rPr b="1" i="1" lang="en-US" sz="2400">
                <a:latin typeface="Calibri"/>
                <a:ea typeface="Calibri"/>
                <a:cs typeface="Calibri"/>
                <a:sym typeface="Calibri"/>
              </a:rPr>
              <a:t>VG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to inject attribute information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2b78ff1d2d4_0_457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VinVL: Improve Vision in Vision Language</a:t>
            </a:r>
            <a:endParaRPr/>
          </a:p>
        </p:txBody>
      </p:sp>
      <p:sp>
        <p:nvSpPr>
          <p:cNvPr id="351" name="Google Shape;351;g2b78ff1d2d4_0_45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352" name="Google Shape;352;g2b78ff1d2d4_0_45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3" name="Google Shape;353;g2b78ff1d2d4_0_457"/>
          <p:cNvSpPr txBox="1"/>
          <p:nvPr/>
        </p:nvSpPr>
        <p:spPr>
          <a:xfrm>
            <a:off x="838200" y="1336825"/>
            <a:ext cx="10957200" cy="3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Pre-training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■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4 public complementary dataset - </a:t>
            </a:r>
            <a:r>
              <a:rPr i="1" lang="en-US" sz="2400">
                <a:latin typeface="Calibri"/>
                <a:ea typeface="Calibri"/>
                <a:cs typeface="Calibri"/>
                <a:sym typeface="Calibri"/>
              </a:rPr>
              <a:t>COCO, OpenImagesV5 (OI), Objects365V1, and Visual Genome (VG)</a:t>
            </a:r>
            <a:endParaRPr i="1"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■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build a unified corpus with VG vocabulary - sampling, balancing and merging</a:t>
            </a:r>
            <a:endParaRPr i="1"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model architecture: </a:t>
            </a:r>
            <a:r>
              <a:rPr b="1"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X152-C4</a:t>
            </a:r>
            <a:endParaRPr b="1" i="1"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model pre-training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■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freezing: first conv layer, first res block and all batch-norm layers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■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data augmentation: horizontal flipping and multi-scale training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■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initialization from an ImageNet-5K checkpoint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b78ff1d2d4_0_433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VinVL: Revisit VL Models</a:t>
            </a:r>
            <a:endParaRPr/>
          </a:p>
        </p:txBody>
      </p:sp>
      <p:sp>
        <p:nvSpPr>
          <p:cNvPr id="359" name="Google Shape;359;g2b78ff1d2d4_0_43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360" name="Google Shape;360;g2b78ff1d2d4_0_433"/>
          <p:cNvSpPr txBox="1"/>
          <p:nvPr>
            <p:ph idx="12" type="sldNum"/>
          </p:nvPr>
        </p:nvSpPr>
        <p:spPr>
          <a:xfrm>
            <a:off x="8610600" y="62039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1" name="Google Shape;361;g2b78ff1d2d4_0_433"/>
          <p:cNvSpPr txBox="1"/>
          <p:nvPr/>
        </p:nvSpPr>
        <p:spPr>
          <a:xfrm>
            <a:off x="609600" y="1413025"/>
            <a:ext cx="10049700" cy="27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Deep learning-based VL models: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Vision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: image understanding module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VL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: cross-modal understanding module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i="1" lang="en-US" sz="2400">
                <a:latin typeface="Calibri"/>
                <a:ea typeface="Calibri"/>
                <a:cs typeface="Calibri"/>
                <a:sym typeface="Calibri"/>
              </a:rPr>
              <a:t>Img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: vision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b="1" i="1" lang="en-US" sz="2400"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: semantic representation of the image - object tag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b="1" i="1" lang="en-US" sz="2400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: distributional representation of the image - visual representation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language - text (question in VQA)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y: output - text (answer to be predicted in VQA)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g2b78ff1d2d4_0_433"/>
          <p:cNvSpPr txBox="1"/>
          <p:nvPr/>
        </p:nvSpPr>
        <p:spPr>
          <a:xfrm>
            <a:off x="633175" y="4613425"/>
            <a:ext cx="10049700" cy="25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Convention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unify vision and language modeling </a:t>
            </a: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VL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with </a:t>
            </a:r>
            <a:r>
              <a:rPr i="1" lang="en-US" sz="2400">
                <a:latin typeface="Calibri"/>
                <a:ea typeface="Calibri"/>
                <a:cs typeface="Calibri"/>
                <a:sym typeface="Calibri"/>
              </a:rPr>
              <a:t>Transformer</a:t>
            </a:r>
            <a:endParaRPr i="1"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pre-train the unified </a:t>
            </a: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VL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with large-scale text-image corpora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g2b78ff1d2d4_0_4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3350" y="1448375"/>
            <a:ext cx="5811850" cy="36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b78ff1d2d4_0_466"/>
          <p:cNvSpPr txBox="1"/>
          <p:nvPr/>
        </p:nvSpPr>
        <p:spPr>
          <a:xfrm>
            <a:off x="762000" y="2392050"/>
            <a:ext cx="10655400" cy="21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Pre-training corpus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three types of existing vision and VL dataset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8.85 million (</a:t>
            </a:r>
            <a:r>
              <a:rPr b="1"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b="1"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Img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triples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captioning dataset</a:t>
            </a:r>
            <a:endParaRPr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 QA dataset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tagging dataset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g2b78ff1d2d4_0_466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VinVL: OSCAR+ Pre-training</a:t>
            </a:r>
            <a:endParaRPr/>
          </a:p>
        </p:txBody>
      </p:sp>
      <p:sp>
        <p:nvSpPr>
          <p:cNvPr id="370" name="Google Shape;370;g2b78ff1d2d4_0_46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371" name="Google Shape;371;g2b78ff1d2d4_0_46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2" name="Google Shape;372;g2b78ff1d2d4_0_466"/>
          <p:cNvSpPr txBox="1"/>
          <p:nvPr/>
        </p:nvSpPr>
        <p:spPr>
          <a:xfrm>
            <a:off x="821700" y="1401450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Pre-train an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OSCAR+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learn the joint image-text representations using image tags as anchors for image-text alignment.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g2b78ff1d2d4_0_466"/>
          <p:cNvSpPr txBox="1"/>
          <p:nvPr/>
        </p:nvSpPr>
        <p:spPr>
          <a:xfrm>
            <a:off x="1659900" y="4906650"/>
            <a:ext cx="10396200" cy="10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OSCAR+ pre-training loss: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g2b78ff1d2d4_0_4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6900" y="4894866"/>
            <a:ext cx="4525650" cy="47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b79032f4b2_0_76"/>
          <p:cNvSpPr txBox="1"/>
          <p:nvPr>
            <p:ph type="title"/>
          </p:nvPr>
        </p:nvSpPr>
        <p:spPr>
          <a:xfrm>
            <a:off x="838200" y="2834951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Introduction &amp; Background</a:t>
            </a:r>
            <a:endParaRPr/>
          </a:p>
        </p:txBody>
      </p:sp>
      <p:sp>
        <p:nvSpPr>
          <p:cNvPr id="80" name="Google Shape;80;g2b79032f4b2_0_7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81" name="Google Shape;81;g2b79032f4b2_0_7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b78ff1d2d4_0_474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VinVL: OSCAR+ Pre-training</a:t>
            </a:r>
            <a:endParaRPr/>
          </a:p>
        </p:txBody>
      </p:sp>
      <p:sp>
        <p:nvSpPr>
          <p:cNvPr id="380" name="Google Shape;380;g2b78ff1d2d4_0_47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381" name="Google Shape;381;g2b78ff1d2d4_0_47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2" name="Google Shape;382;g2b78ff1d2d4_0_474"/>
          <p:cNvSpPr txBox="1"/>
          <p:nvPr/>
        </p:nvSpPr>
        <p:spPr>
          <a:xfrm>
            <a:off x="1583700" y="1706250"/>
            <a:ext cx="10396200" cy="10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OSCAR+ pre-training loss: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g2b78ff1d2d4_0_4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0700" y="1694466"/>
            <a:ext cx="4525650" cy="47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2b78ff1d2d4_0_4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6851" y="2497944"/>
            <a:ext cx="4709775" cy="4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g2b78ff1d2d4_0_474"/>
          <p:cNvSpPr txBox="1"/>
          <p:nvPr/>
        </p:nvSpPr>
        <p:spPr>
          <a:xfrm>
            <a:off x="1583700" y="2460425"/>
            <a:ext cx="8008200" cy="3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Masked Token Loss:</a:t>
            </a:r>
            <a:endParaRPr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defined on the text modality (</a:t>
            </a:r>
            <a:r>
              <a:rPr b="1"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define the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discrete token sequence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		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apply the Masked Token Loss (MTL)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randomly mask each input token with probability 15% and replace the masked one with a special token [MASK].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 the masked tokens based on their surrounding tokens and image features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g2b78ff1d2d4_0_4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1991" y="3292266"/>
            <a:ext cx="601625" cy="30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2b78ff1d2d4_0_4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17091" y="3275125"/>
            <a:ext cx="767951" cy="36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6bf110d09c_0_11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VinVL: OSCAR+ Pre-training</a:t>
            </a:r>
            <a:endParaRPr/>
          </a:p>
        </p:txBody>
      </p:sp>
      <p:sp>
        <p:nvSpPr>
          <p:cNvPr id="393" name="Google Shape;393;g26bf110d09c_0_1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394" name="Google Shape;394;g26bf110d09c_0_1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5" name="Google Shape;395;g26bf110d09c_0_11"/>
          <p:cNvSpPr txBox="1"/>
          <p:nvPr/>
        </p:nvSpPr>
        <p:spPr>
          <a:xfrm>
            <a:off x="1583700" y="1172850"/>
            <a:ext cx="10396200" cy="10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OSCAR+ pre-training loss: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g26bf110d09c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0700" y="1161066"/>
            <a:ext cx="4525650" cy="47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g26bf110d09c_0_11"/>
          <p:cNvSpPr txBox="1"/>
          <p:nvPr/>
        </p:nvSpPr>
        <p:spPr>
          <a:xfrm>
            <a:off x="1126500" y="2032231"/>
            <a:ext cx="10396200" cy="14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Three-way Contrastive Loss: </a:t>
            </a:r>
            <a:endParaRPr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optimize the objectives for VQA and text-image matching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 samples: </a:t>
            </a:r>
            <a:endParaRPr b="1"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8" name="Google Shape;398;g26bf110d09c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6482" y="2048016"/>
            <a:ext cx="5522840" cy="47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g26bf110d09c_0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6825" y="2874575"/>
            <a:ext cx="4194899" cy="64252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g26bf110d09c_0_11"/>
          <p:cNvSpPr txBox="1"/>
          <p:nvPr/>
        </p:nvSpPr>
        <p:spPr>
          <a:xfrm>
            <a:off x="1126500" y="3784819"/>
            <a:ext cx="10396200" cy="28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Negative examples for contrastive learning: </a:t>
            </a:r>
            <a:endParaRPr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polluted “captions”: (</a:t>
            </a:r>
            <a:r>
              <a:rPr b="1"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′, </a:t>
            </a:r>
            <a:r>
              <a:rPr b="1"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for text-image matching task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polluted “answers”: (</a:t>
            </a:r>
            <a:r>
              <a:rPr b="1"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′,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for VQA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apply a FC layer on top as a 3-way classifier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 · ) given encoding of [CLS]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triplet is matched (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0)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triplet contains a polluted w (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1)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triplet contains a polluted q (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2)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b78ff1d2d4_0_488"/>
          <p:cNvSpPr txBox="1"/>
          <p:nvPr/>
        </p:nvSpPr>
        <p:spPr>
          <a:xfrm>
            <a:off x="838200" y="1717825"/>
            <a:ext cx="10049700" cy="30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Pre-trained models</a:t>
            </a:r>
            <a:endParaRPr i="1"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language tokens = [</a:t>
            </a:r>
            <a:r>
              <a:rPr b="1"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 features = </a:t>
            </a:r>
            <a:r>
              <a:rPr b="1"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b="1"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BERT base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BERT large</a:t>
            </a:r>
            <a:endParaRPr b="1"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ensure that the features have the same input embedding size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using a linear projection via matrix </a:t>
            </a:r>
            <a:r>
              <a:rPr b="1" i="1" lang="en-US" sz="2400">
                <a:latin typeface="Calibri"/>
                <a:ea typeface="Calibri"/>
                <a:cs typeface="Calibri"/>
                <a:sym typeface="Calibri"/>
              </a:rPr>
              <a:t>W</a:t>
            </a:r>
            <a:endParaRPr b="1" i="1"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trainable parameters are </a:t>
            </a:r>
            <a:r>
              <a:rPr b="1" i="1" lang="en-US" sz="2400">
                <a:latin typeface="Calibri"/>
                <a:ea typeface="Calibri"/>
                <a:cs typeface="Calibri"/>
                <a:sym typeface="Calibri"/>
              </a:rPr>
              <a:t>θ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= {</a:t>
            </a:r>
            <a:r>
              <a:rPr b="1" i="1" lang="en-US" sz="2400">
                <a:latin typeface="Calibri"/>
                <a:ea typeface="Calibri"/>
                <a:cs typeface="Calibri"/>
                <a:sym typeface="Calibri"/>
              </a:rPr>
              <a:t>θ</a:t>
            </a:r>
            <a:r>
              <a:rPr i="1" lang="en-US" sz="1500">
                <a:latin typeface="Calibri"/>
                <a:ea typeface="Calibri"/>
                <a:cs typeface="Calibri"/>
                <a:sym typeface="Calibri"/>
              </a:rPr>
              <a:t>BERT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1" lang="en-US" sz="2400"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}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g2b78ff1d2d4_0_488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VinVL: OSCAR+ Pre-training</a:t>
            </a:r>
            <a:endParaRPr/>
          </a:p>
        </p:txBody>
      </p:sp>
      <p:sp>
        <p:nvSpPr>
          <p:cNvPr id="407" name="Google Shape;407;g2b78ff1d2d4_0_48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408" name="Google Shape;408;g2b78ff1d2d4_0_48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6bf110d09c_0_36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VinVL: Adapt to VL Tasks</a:t>
            </a:r>
            <a:endParaRPr/>
          </a:p>
        </p:txBody>
      </p:sp>
      <p:sp>
        <p:nvSpPr>
          <p:cNvPr id="414" name="Google Shape;414;g26bf110d09c_0_3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415" name="Google Shape;415;g26bf110d09c_0_3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6" name="Google Shape;416;g26bf110d09c_0_36"/>
          <p:cNvSpPr txBox="1"/>
          <p:nvPr/>
        </p:nvSpPr>
        <p:spPr>
          <a:xfrm>
            <a:off x="838200" y="1260625"/>
            <a:ext cx="10515600" cy="56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Generation tasks - Image Captioning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fine-tune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 sample converted to a triplet: a set of captions, a set of image region features and a set of object tags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seq2seq objective + uni-directional prediction with mask of 15% of the caption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inference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encode the image regions, object tags, and [CLS] as input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generate a caption by feeding in a [MASK]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b78ff1d2d4_0_495"/>
          <p:cNvSpPr txBox="1"/>
          <p:nvPr/>
        </p:nvSpPr>
        <p:spPr>
          <a:xfrm>
            <a:off x="838200" y="879625"/>
            <a:ext cx="10515600" cy="18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Understanding tasks - 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VQA &amp; GQA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construct the input by concatenating a given question, object tags and object region features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feed the [CLS] output from </a:t>
            </a:r>
            <a:r>
              <a:rPr i="1" lang="en-US" sz="2400">
                <a:latin typeface="Calibri"/>
                <a:ea typeface="Calibri"/>
                <a:cs typeface="Calibri"/>
                <a:sym typeface="Calibri"/>
              </a:rPr>
              <a:t>OSCAR+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to a task-specific linear classifier with a softmax layer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g2b78ff1d2d4_0_495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VinVL: Adapt to VL Tasks</a:t>
            </a:r>
            <a:endParaRPr/>
          </a:p>
        </p:txBody>
      </p:sp>
      <p:sp>
        <p:nvSpPr>
          <p:cNvPr id="423" name="Google Shape;423;g2b78ff1d2d4_0_49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424" name="Google Shape;424;g2b78ff1d2d4_0_49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5" name="Google Shape;425;g2b78ff1d2d4_0_4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725" y="2634025"/>
            <a:ext cx="2611851" cy="36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2b78ff1d2d4_0_4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2401" y="2662300"/>
            <a:ext cx="6583122" cy="334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b78ff1d2d4_0_690"/>
          <p:cNvSpPr txBox="1"/>
          <p:nvPr>
            <p:ph type="title"/>
          </p:nvPr>
        </p:nvSpPr>
        <p:spPr>
          <a:xfrm>
            <a:off x="838200" y="2834951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Contrastive Language-Image Pre-training</a:t>
            </a:r>
            <a:endParaRPr/>
          </a:p>
        </p:txBody>
      </p:sp>
      <p:sp>
        <p:nvSpPr>
          <p:cNvPr id="432" name="Google Shape;432;g2b78ff1d2d4_0_69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433" name="Google Shape;433;g2b78ff1d2d4_0_69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b6729ba1a2_0_1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439" name="Google Shape;439;g2b6729ba1a2_0_1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0" name="Google Shape;440;g2b6729ba1a2_0_10"/>
          <p:cNvSpPr txBox="1"/>
          <p:nvPr>
            <p:ph type="title"/>
          </p:nvPr>
        </p:nvSpPr>
        <p:spPr>
          <a:xfrm>
            <a:off x="838200" y="1661484"/>
            <a:ext cx="10515600" cy="221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6363"/>
              <a:buFont typeface="Calibri"/>
              <a:buNone/>
            </a:pPr>
            <a:r>
              <a:rPr lang="en-US"/>
              <a:t>Learning Transferable Visual Models From Natural Language Supervision (CLIP)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6363"/>
              <a:buFont typeface="Calibri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1034"/>
              <a:buFont typeface="Calibri"/>
              <a:buNone/>
            </a:pPr>
            <a:r>
              <a:rPr lang="en-US" sz="2900"/>
              <a:t>"</a:t>
            </a:r>
            <a:r>
              <a:rPr lang="en-US" sz="2900"/>
              <a:t>Introduce self-supervised signals widely used in NLP into Vision"</a:t>
            </a:r>
            <a:endParaRPr sz="29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b6729ba1a2_0_132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CLIP: </a:t>
            </a:r>
            <a:r>
              <a:rPr lang="en-US"/>
              <a:t>Background &amp; Motivation</a:t>
            </a:r>
            <a:endParaRPr/>
          </a:p>
        </p:txBody>
      </p:sp>
      <p:sp>
        <p:nvSpPr>
          <p:cNvPr id="446" name="Google Shape;446;g2b6729ba1a2_0_13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447" name="Google Shape;447;g2b6729ba1a2_0_13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8" name="Google Shape;448;g2b6729ba1a2_0_132"/>
          <p:cNvSpPr txBox="1"/>
          <p:nvPr/>
        </p:nvSpPr>
        <p:spPr>
          <a:xfrm>
            <a:off x="838200" y="1260629"/>
            <a:ext cx="10515600" cy="49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Success of pre-trained models in NLP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i="1" lang="en-US" sz="2000">
                <a:latin typeface="Calibri"/>
                <a:ea typeface="Calibri"/>
                <a:cs typeface="Calibri"/>
                <a:sym typeface="Calibri"/>
              </a:rPr>
              <a:t>GPT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family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Zero-shot CV tasks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11.5% accuracy on ImageNet in 2017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Improved performance in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narrower and more targeted weak supervision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SOTA CV systems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Fixed set of predetermined object categories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 generality and usability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CLIP-like methods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VirTex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ICMLM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ConVIRT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small scale training (&lt; 1 million images)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Close the gap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data set: 400 million image-text pairs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model size: </a:t>
            </a:r>
            <a:r>
              <a:rPr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ViT-large</a:t>
            </a:r>
            <a:endParaRPr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b6729ba1a2_0_156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CLIP: </a:t>
            </a:r>
            <a:r>
              <a:rPr lang="en-US"/>
              <a:t>Contribution</a:t>
            </a:r>
            <a:endParaRPr/>
          </a:p>
        </p:txBody>
      </p:sp>
      <p:sp>
        <p:nvSpPr>
          <p:cNvPr id="454" name="Google Shape;454;g2b6729ba1a2_0_15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455" name="Google Shape;455;g2b6729ba1a2_0_15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6" name="Google Shape;456;g2b6729ba1a2_0_156"/>
          <p:cNvSpPr txBox="1"/>
          <p:nvPr/>
        </p:nvSpPr>
        <p:spPr>
          <a:xfrm>
            <a:off x="838200" y="1260625"/>
            <a:ext cx="4770600" cy="49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Contrastive language-image pre-training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Zero-shot beats task-specific supervised models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Linear-probe with good performance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Better generalization performance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combine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representation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natural language and image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7" name="Google Shape;457;g2b6729ba1a2_0_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8650" y="990701"/>
            <a:ext cx="4513935" cy="5012924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g2b6729ba1a2_0_156"/>
          <p:cNvSpPr txBox="1"/>
          <p:nvPr/>
        </p:nvSpPr>
        <p:spPr>
          <a:xfrm>
            <a:off x="838200" y="6171561"/>
            <a:ext cx="1062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Radford, Alec, et al. "Learning transferable visual models from natural language supervision." International conference on machine learning. PMLR, 2021.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b6729ba1a2_0_206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CLIP: Method</a:t>
            </a:r>
            <a:endParaRPr/>
          </a:p>
        </p:txBody>
      </p:sp>
      <p:sp>
        <p:nvSpPr>
          <p:cNvPr id="464" name="Google Shape;464;g2b6729ba1a2_0_20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465" name="Google Shape;465;g2b6729ba1a2_0_20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6" name="Google Shape;466;g2b6729ba1a2_0_206"/>
          <p:cNvSpPr txBox="1"/>
          <p:nvPr/>
        </p:nvSpPr>
        <p:spPr>
          <a:xfrm>
            <a:off x="838200" y="1260625"/>
            <a:ext cx="10049700" cy="18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Idea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use natural language supervision signals to train a better visual model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i="1" lang="en-US" sz="2400">
                <a:latin typeface="Calibri"/>
                <a:ea typeface="Calibri"/>
                <a:cs typeface="Calibri"/>
                <a:sym typeface="Calibri"/>
              </a:rPr>
              <a:t>Why?</a:t>
            </a:r>
            <a:endParaRPr i="1"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no need to label data anymore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images and text bound together to form a multi-modal feature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g2b6729ba1a2_0_206"/>
          <p:cNvSpPr txBox="1"/>
          <p:nvPr/>
        </p:nvSpPr>
        <p:spPr>
          <a:xfrm>
            <a:off x="838200" y="3470425"/>
            <a:ext cx="10049700" cy="27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Method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create a sufficiently large dataset: </a:t>
            </a:r>
            <a:r>
              <a:rPr i="1" lang="en-US" sz="2400">
                <a:latin typeface="Calibri"/>
                <a:ea typeface="Calibri"/>
                <a:cs typeface="Calibri"/>
                <a:sym typeface="Calibri"/>
              </a:rPr>
              <a:t>Wikipedia-based Image Text (WIT)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dataset - over 400 million image-text pairs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select an efficient pre-training method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choose and scale a model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train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b79032f4b2_0_68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Multimodal Representations</a:t>
            </a:r>
            <a:endParaRPr/>
          </a:p>
        </p:txBody>
      </p:sp>
      <p:sp>
        <p:nvSpPr>
          <p:cNvPr id="87" name="Google Shape;87;g2b79032f4b2_0_6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" name="Google Shape;88;g2b79032f4b2_0_68"/>
          <p:cNvSpPr txBox="1"/>
          <p:nvPr/>
        </p:nvSpPr>
        <p:spPr>
          <a:xfrm>
            <a:off x="838200" y="1038625"/>
            <a:ext cx="10620300" cy="49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Multimodality is the scientific study of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heterogeneous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(e.g., texts, images, audios) and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interconnected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data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Goal: to represent and summarize multimodal data in joint representations s.t.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○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complementary information is preserved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○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redundant parts of the modalities are filtered out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presentation will only focus on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Vision-Language Pre-training (VLP)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g2b79032f4b2_0_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2150" y="3054100"/>
            <a:ext cx="4552400" cy="200685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2b79032f4b2_0_68"/>
          <p:cNvSpPr txBox="1"/>
          <p:nvPr/>
        </p:nvSpPr>
        <p:spPr>
          <a:xfrm>
            <a:off x="838200" y="6171561"/>
            <a:ext cx="1062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"Multimodal Machine Learning: A Survey and Taxonomy."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https://arxiv.org/abs/1705.09406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91" name="Google Shape;91;g2b79032f4b2_0_6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g2b6729ba1a2_0_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8900" y="820150"/>
            <a:ext cx="3810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2b6729ba1a2_0_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0600" y="4260125"/>
            <a:ext cx="2063901" cy="202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g2b6729ba1a2_0_191"/>
          <p:cNvSpPr txBox="1"/>
          <p:nvPr/>
        </p:nvSpPr>
        <p:spPr>
          <a:xfrm>
            <a:off x="838200" y="3546625"/>
            <a:ext cx="10049700" cy="18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Solution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contrastive learning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i="1" lang="en-US" sz="2400"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i="1" lang="en-US" sz="2400">
                <a:latin typeface="Calibri"/>
                <a:ea typeface="Calibri"/>
                <a:cs typeface="Calibri"/>
                <a:sym typeface="Calibri"/>
              </a:rPr>
              <a:t>hy?</a:t>
            </a:r>
            <a:endParaRPr i="1"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easy to only predict which text as a whole is paired with which image, instead of the exact words of the text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g2b6729ba1a2_0_191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CLIP: Efficient Pre-Training Method</a:t>
            </a:r>
            <a:endParaRPr/>
          </a:p>
        </p:txBody>
      </p:sp>
      <p:sp>
        <p:nvSpPr>
          <p:cNvPr id="476" name="Google Shape;476;g2b6729ba1a2_0_19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477" name="Google Shape;477;g2b6729ba1a2_0_19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8" name="Google Shape;478;g2b6729ba1a2_0_191"/>
          <p:cNvSpPr txBox="1"/>
          <p:nvPr/>
        </p:nvSpPr>
        <p:spPr>
          <a:xfrm>
            <a:off x="838200" y="1260625"/>
            <a:ext cx="10049700" cy="18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Trial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predictive task: training from scratch and predicting the caption of the image with 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CNN for image &amp; Transformer for text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Problem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difficult and slow to p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redict the exact words corresponding each image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682cc253ac_0_16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CLIP: Pre-training</a:t>
            </a:r>
            <a:endParaRPr/>
          </a:p>
        </p:txBody>
      </p:sp>
      <p:sp>
        <p:nvSpPr>
          <p:cNvPr id="484" name="Google Shape;484;g2682cc253ac_0_1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485" name="Google Shape;485;g2682cc253ac_0_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6" name="Google Shape;486;g2682cc253ac_0_16"/>
          <p:cNvSpPr txBox="1"/>
          <p:nvPr/>
        </p:nvSpPr>
        <p:spPr>
          <a:xfrm>
            <a:off x="838200" y="6171561"/>
            <a:ext cx="1062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Radford, Alec, et al. "Learning transferable visual models from natural language supervision." International conference on machine learning. PMLR, 2021.</a:t>
            </a:r>
            <a:endParaRPr/>
          </a:p>
        </p:txBody>
      </p:sp>
      <p:pic>
        <p:nvPicPr>
          <p:cNvPr id="487" name="Google Shape;487;g2682cc253ac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3526" y="1385226"/>
            <a:ext cx="6003800" cy="429875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g2682cc253ac_0_16"/>
          <p:cNvSpPr txBox="1"/>
          <p:nvPr/>
        </p:nvSpPr>
        <p:spPr>
          <a:xfrm>
            <a:off x="7034750" y="3306450"/>
            <a:ext cx="4913400" cy="28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Contrastive pre-training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contrastive learning on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 × n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features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positive samples: image-text pairs on the diagonal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negative samples: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image-text pairs not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the diagonal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g2682cc253ac_0_16"/>
          <p:cNvSpPr txBox="1"/>
          <p:nvPr/>
        </p:nvSpPr>
        <p:spPr>
          <a:xfrm>
            <a:off x="7034750" y="1260625"/>
            <a:ext cx="4913400" cy="18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Image encoder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i="1" lang="en-US" sz="2400">
                <a:latin typeface="Calibri"/>
                <a:ea typeface="Calibri"/>
                <a:cs typeface="Calibri"/>
                <a:sym typeface="Calibri"/>
              </a:rPr>
              <a:t>ResNet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/ </a:t>
            </a:r>
            <a:r>
              <a:rPr i="1" lang="en-US" sz="2400">
                <a:latin typeface="Calibri"/>
                <a:ea typeface="Calibri"/>
                <a:cs typeface="Calibri"/>
                <a:sym typeface="Calibri"/>
              </a:rPr>
              <a:t>Vision Transformer</a:t>
            </a:r>
            <a:endParaRPr i="1"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 encoder</a:t>
            </a:r>
            <a:endParaRPr i="1"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i="1" lang="en-US" sz="2400">
                <a:latin typeface="Calibri"/>
                <a:ea typeface="Calibri"/>
                <a:cs typeface="Calibri"/>
                <a:sym typeface="Calibri"/>
              </a:rPr>
              <a:t>Transformer</a:t>
            </a:r>
            <a:endParaRPr i="1"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b6729ba1a2_0_237"/>
          <p:cNvSpPr txBox="1"/>
          <p:nvPr>
            <p:ph type="title"/>
          </p:nvPr>
        </p:nvSpPr>
        <p:spPr>
          <a:xfrm>
            <a:off x="838200" y="136525"/>
            <a:ext cx="94248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CLIP: C</a:t>
            </a:r>
            <a:r>
              <a:rPr lang="en-US"/>
              <a:t>ontrastive Training</a:t>
            </a:r>
            <a:endParaRPr/>
          </a:p>
        </p:txBody>
      </p:sp>
      <p:sp>
        <p:nvSpPr>
          <p:cNvPr id="495" name="Google Shape;495;g2b6729ba1a2_0_23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496" name="Google Shape;496;g2b6729ba1a2_0_23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7" name="Google Shape;497;g2b6729ba1a2_0_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0075" y="1108526"/>
            <a:ext cx="5466437" cy="501292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g2b6729ba1a2_0_237"/>
          <p:cNvSpPr/>
          <p:nvPr/>
        </p:nvSpPr>
        <p:spPr>
          <a:xfrm>
            <a:off x="6417300" y="2839825"/>
            <a:ext cx="2451000" cy="742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g2b6729ba1a2_0_237"/>
          <p:cNvSpPr/>
          <p:nvPr/>
        </p:nvSpPr>
        <p:spPr>
          <a:xfrm>
            <a:off x="6240550" y="3794976"/>
            <a:ext cx="896100" cy="594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g2b6729ba1a2_0_237"/>
          <p:cNvSpPr/>
          <p:nvPr/>
        </p:nvSpPr>
        <p:spPr>
          <a:xfrm>
            <a:off x="9448800" y="3806759"/>
            <a:ext cx="941400" cy="594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g2b6729ba1a2_0_237"/>
          <p:cNvSpPr txBox="1"/>
          <p:nvPr/>
        </p:nvSpPr>
        <p:spPr>
          <a:xfrm>
            <a:off x="6091284" y="2968658"/>
            <a:ext cx="3258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g2b6729ba1a2_0_237"/>
          <p:cNvSpPr txBox="1"/>
          <p:nvPr/>
        </p:nvSpPr>
        <p:spPr>
          <a:xfrm>
            <a:off x="5903533" y="3853992"/>
            <a:ext cx="3258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g2b6729ba1a2_0_237"/>
          <p:cNvSpPr txBox="1"/>
          <p:nvPr/>
        </p:nvSpPr>
        <p:spPr>
          <a:xfrm>
            <a:off x="10369481" y="3455710"/>
            <a:ext cx="3258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g2b6729ba1a2_0_237"/>
          <p:cNvSpPr txBox="1"/>
          <p:nvPr/>
        </p:nvSpPr>
        <p:spPr>
          <a:xfrm>
            <a:off x="6155700" y="4592425"/>
            <a:ext cx="3258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g2b6729ba1a2_0_237"/>
          <p:cNvSpPr/>
          <p:nvPr/>
        </p:nvSpPr>
        <p:spPr>
          <a:xfrm>
            <a:off x="6493500" y="4592425"/>
            <a:ext cx="2893200" cy="447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g2b6729ba1a2_0_237"/>
          <p:cNvSpPr/>
          <p:nvPr/>
        </p:nvSpPr>
        <p:spPr>
          <a:xfrm>
            <a:off x="6493500" y="5506825"/>
            <a:ext cx="5412900" cy="594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g2b6729ba1a2_0_237"/>
          <p:cNvSpPr txBox="1"/>
          <p:nvPr/>
        </p:nvSpPr>
        <p:spPr>
          <a:xfrm>
            <a:off x="6155700" y="5583025"/>
            <a:ext cx="3258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g2b6729ba1a2_0_237"/>
          <p:cNvSpPr txBox="1"/>
          <p:nvPr/>
        </p:nvSpPr>
        <p:spPr>
          <a:xfrm>
            <a:off x="838200" y="6171561"/>
            <a:ext cx="1062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Radford, Alec, et al. "Learning transferable visual models from natural language supervision." International conference on machine learning. PMLR, 2021.</a:t>
            </a:r>
            <a:endParaRPr/>
          </a:p>
        </p:txBody>
      </p:sp>
      <p:pic>
        <p:nvPicPr>
          <p:cNvPr id="509" name="Google Shape;509;g2b6729ba1a2_0_2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600" y="1498399"/>
            <a:ext cx="5527002" cy="39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6bf110d09c_0_46"/>
          <p:cNvSpPr txBox="1"/>
          <p:nvPr>
            <p:ph type="title"/>
          </p:nvPr>
        </p:nvSpPr>
        <p:spPr>
          <a:xfrm>
            <a:off x="838200" y="136525"/>
            <a:ext cx="94248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CLIP: Contrastive Training</a:t>
            </a:r>
            <a:endParaRPr/>
          </a:p>
        </p:txBody>
      </p:sp>
      <p:sp>
        <p:nvSpPr>
          <p:cNvPr id="515" name="Google Shape;515;g26bf110d09c_0_4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516" name="Google Shape;516;g26bf110d09c_0_4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7" name="Google Shape;517;g26bf110d09c_0_46"/>
          <p:cNvSpPr txBox="1"/>
          <p:nvPr/>
        </p:nvSpPr>
        <p:spPr>
          <a:xfrm>
            <a:off x="838200" y="6171561"/>
            <a:ext cx="1062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Radford, Alec, et al. "Learning transferable visual models from natural language supervision." International conference on machine learning. PMLR, 2021.</a:t>
            </a:r>
            <a:endParaRPr/>
          </a:p>
        </p:txBody>
      </p:sp>
      <p:pic>
        <p:nvPicPr>
          <p:cNvPr id="518" name="Google Shape;518;g26bf110d09c_0_46"/>
          <p:cNvPicPr preferRelativeResize="0"/>
          <p:nvPr/>
        </p:nvPicPr>
        <p:blipFill rotWithShape="1">
          <a:blip r:embed="rId3">
            <a:alphaModFix/>
          </a:blip>
          <a:srcRect b="-10607" l="-3827" r="-6780" t="0"/>
          <a:stretch/>
        </p:blipFill>
        <p:spPr>
          <a:xfrm>
            <a:off x="5717563" y="1832050"/>
            <a:ext cx="6474450" cy="1225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g26bf110d09c_0_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600" y="1498400"/>
            <a:ext cx="5242974" cy="3754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g26bf110d09c_0_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9375" y="3639425"/>
            <a:ext cx="6240525" cy="144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682cc253ac_0_69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CLIP: Inference</a:t>
            </a:r>
            <a:endParaRPr/>
          </a:p>
        </p:txBody>
      </p:sp>
      <p:sp>
        <p:nvSpPr>
          <p:cNvPr id="526" name="Google Shape;526;g2682cc253ac_0_6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527" name="Google Shape;527;g2682cc253ac_0_6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8" name="Google Shape;528;g2682cc253ac_0_69"/>
          <p:cNvSpPr txBox="1"/>
          <p:nvPr/>
        </p:nvSpPr>
        <p:spPr>
          <a:xfrm>
            <a:off x="838200" y="6171561"/>
            <a:ext cx="1062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Radford, Alec, et al. "Learning transferable visual models from natural language supervision." International conference on machine learning. PMLR, 2021.</a:t>
            </a:r>
            <a:endParaRPr/>
          </a:p>
        </p:txBody>
      </p:sp>
      <p:pic>
        <p:nvPicPr>
          <p:cNvPr id="529" name="Google Shape;529;g2682cc253ac_0_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699" y="1362951"/>
            <a:ext cx="5963749" cy="427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g2682cc253ac_0_69"/>
          <p:cNvSpPr txBox="1"/>
          <p:nvPr/>
        </p:nvSpPr>
        <p:spPr>
          <a:xfrm>
            <a:off x="0" y="0"/>
            <a:ext cx="30000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g2682cc253ac_0_69"/>
          <p:cNvSpPr txBox="1"/>
          <p:nvPr/>
        </p:nvSpPr>
        <p:spPr>
          <a:xfrm>
            <a:off x="7034750" y="3611250"/>
            <a:ext cx="4913400" cy="11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prompt template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“A photo of a {label}, a type of pet”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g2682cc253ac_0_69"/>
          <p:cNvSpPr txBox="1"/>
          <p:nvPr/>
        </p:nvSpPr>
        <p:spPr>
          <a:xfrm>
            <a:off x="7034750" y="1934850"/>
            <a:ext cx="4913400" cy="11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Inference without classification header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cosine similarity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682cc253ac_0_60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CLIP: </a:t>
            </a:r>
            <a:r>
              <a:rPr lang="en-US"/>
              <a:t>Zero-Shot Classification Results</a:t>
            </a:r>
            <a:endParaRPr/>
          </a:p>
        </p:txBody>
      </p:sp>
      <p:sp>
        <p:nvSpPr>
          <p:cNvPr id="538" name="Google Shape;538;g2682cc253ac_0_6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539" name="Google Shape;539;g2682cc253ac_0_6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0" name="Google Shape;540;g2682cc253ac_0_60"/>
          <p:cNvSpPr txBox="1"/>
          <p:nvPr/>
        </p:nvSpPr>
        <p:spPr>
          <a:xfrm>
            <a:off x="838200" y="6171561"/>
            <a:ext cx="1062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Radford, Alec, et al. "Learning transferable visual models from natural language supervision." International conference on machine learning. PMLR, 2021.</a:t>
            </a:r>
            <a:endParaRPr/>
          </a:p>
        </p:txBody>
      </p:sp>
      <p:pic>
        <p:nvPicPr>
          <p:cNvPr id="541" name="Google Shape;541;g2682cc253ac_0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8175" y="1028150"/>
            <a:ext cx="4561151" cy="50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g2682cc253ac_0_60"/>
          <p:cNvSpPr txBox="1"/>
          <p:nvPr/>
        </p:nvSpPr>
        <p:spPr>
          <a:xfrm>
            <a:off x="5873675" y="2417200"/>
            <a:ext cx="5480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Across a 27 dataset eval suite, a zero-shot CLIP classifier outperforms a fully supervised linear classifier fitted on ResNet-50 features on 16 datasets, including ImageNet. 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682cc253ac_0_102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CLIP: </a:t>
            </a:r>
            <a:r>
              <a:rPr lang="en-US"/>
              <a:t>Limitations</a:t>
            </a:r>
            <a:endParaRPr/>
          </a:p>
        </p:txBody>
      </p:sp>
      <p:sp>
        <p:nvSpPr>
          <p:cNvPr id="548" name="Google Shape;548;g2682cc253ac_0_10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549" name="Google Shape;549;g2682cc253ac_0_10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0" name="Google Shape;550;g2682cc253ac_0_102"/>
          <p:cNvSpPr txBox="1"/>
          <p:nvPr/>
        </p:nvSpPr>
        <p:spPr>
          <a:xfrm>
            <a:off x="838200" y="1260629"/>
            <a:ext cx="10515600" cy="49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Computational efficiency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SOTA performance on general dataset requires 1000x computation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Weak z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ero-shot performance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fine-grained classification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abstract concepts: counting tasks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tasks un-existed in pre-training dataset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Static classification 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non-generative model: image description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efficiency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12.8 billion imagers in total requires 405 years with training one image / second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Unrealistic zero-shot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ImageNet</a:t>
            </a:r>
            <a:endParaRPr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b78ff1d2d4_0_53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556" name="Google Shape;556;g2b78ff1d2d4_0_53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7" name="Google Shape;557;g2b78ff1d2d4_0_531"/>
          <p:cNvSpPr txBox="1"/>
          <p:nvPr>
            <p:ph type="title"/>
          </p:nvPr>
        </p:nvSpPr>
        <p:spPr>
          <a:xfrm>
            <a:off x="447775" y="1661475"/>
            <a:ext cx="11100000" cy="221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6363"/>
              <a:buFont typeface="Calibri"/>
              <a:buNone/>
            </a:pPr>
            <a:r>
              <a:rPr lang="en-US"/>
              <a:t>ALIGN: Scaling Up Visual and Vision-Language Representation Learning With Noisy Text Supervision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6363"/>
              <a:buFont typeface="Calibri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1034"/>
              <a:buFont typeface="Calibri"/>
              <a:buNone/>
            </a:pPr>
            <a:r>
              <a:rPr lang="en-US" sz="2900"/>
              <a:t>"Scale of the corpus makes up for noise and leads to SoTA representations"</a:t>
            </a:r>
            <a:endParaRPr sz="29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b78ff1d2d4_0_537"/>
          <p:cNvSpPr txBox="1"/>
          <p:nvPr/>
        </p:nvSpPr>
        <p:spPr>
          <a:xfrm>
            <a:off x="838200" y="1260629"/>
            <a:ext cx="10515600" cy="49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Non-trivial data collection / cleaning in VL field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i="1" lang="en-US" sz="2000">
                <a:latin typeface="Calibri"/>
                <a:ea typeface="Calibri"/>
                <a:cs typeface="Calibri"/>
                <a:sym typeface="Calibri"/>
              </a:rPr>
              <a:t>CLIP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Scaling of the corpus makes up for noise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noisy dataset of over one billion image alt-text pairs: </a:t>
            </a:r>
            <a:r>
              <a:rPr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Conceptual Captions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dataset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An objective aligning the visual and language representations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dual-encoder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Image and text encoders learnt with contrastive loss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a shared latent embedding space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Aligned representations for cross-modality matching/retrieval tasks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Zero-shot image classification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g2b78ff1d2d4_0_537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ALIGN: Background &amp; Motivation</a:t>
            </a:r>
            <a:endParaRPr/>
          </a:p>
        </p:txBody>
      </p:sp>
      <p:sp>
        <p:nvSpPr>
          <p:cNvPr id="564" name="Google Shape;564;g2b78ff1d2d4_0_53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565" name="Google Shape;565;g2b78ff1d2d4_0_53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b78ff1d2d4_0_553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ALIGN: Noisy Image-Text Dataset</a:t>
            </a:r>
            <a:endParaRPr/>
          </a:p>
        </p:txBody>
      </p:sp>
      <p:sp>
        <p:nvSpPr>
          <p:cNvPr id="571" name="Google Shape;571;g2b78ff1d2d4_0_55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572" name="Google Shape;572;g2b78ff1d2d4_0_553"/>
          <p:cNvSpPr txBox="1"/>
          <p:nvPr>
            <p:ph idx="12" type="sldNum"/>
          </p:nvPr>
        </p:nvSpPr>
        <p:spPr>
          <a:xfrm>
            <a:off x="8610600" y="62039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3" name="Google Shape;573;g2b78ff1d2d4_0_553"/>
          <p:cNvSpPr txBox="1"/>
          <p:nvPr/>
        </p:nvSpPr>
        <p:spPr>
          <a:xfrm>
            <a:off x="959175" y="5530600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65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Trade quality for scale by relaxing most of the cleaning steps in the original work of </a:t>
            </a:r>
            <a:r>
              <a:rPr i="1" lang="en-US" sz="1700">
                <a:latin typeface="Calibri"/>
                <a:ea typeface="Calibri"/>
                <a:cs typeface="Calibri"/>
                <a:sym typeface="Calibri"/>
              </a:rPr>
              <a:t>Conceptual Captions</a:t>
            </a: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 dataset.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Only apply minimal frequency-based filtering: aspect ratio, short dimension, content relevancy, text length, …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4" name="Google Shape;574;g2b78ff1d2d4_0_5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6600" y="996437"/>
            <a:ext cx="7833674" cy="4319259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g2b78ff1d2d4_0_553"/>
          <p:cNvSpPr txBox="1"/>
          <p:nvPr/>
        </p:nvSpPr>
        <p:spPr>
          <a:xfrm>
            <a:off x="8980600" y="2333125"/>
            <a:ext cx="3000000" cy="10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Scale up visual and vision-language representation learning.</a:t>
            </a:r>
            <a:endParaRPr sz="1100"/>
          </a:p>
        </p:txBody>
      </p:sp>
      <p:sp>
        <p:nvSpPr>
          <p:cNvPr id="576" name="Google Shape;576;g2b78ff1d2d4_0_553"/>
          <p:cNvSpPr txBox="1"/>
          <p:nvPr/>
        </p:nvSpPr>
        <p:spPr>
          <a:xfrm>
            <a:off x="838200" y="6171561"/>
            <a:ext cx="1062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Jia, Chao, et al. "Scaling up visual and vision-language representation learning with noisy text supervision." International conference on machine learning. PMLR, 2021.</a:t>
            </a:r>
            <a:endParaRPr/>
          </a:p>
        </p:txBody>
      </p:sp>
      <p:pic>
        <p:nvPicPr>
          <p:cNvPr id="577" name="Google Shape;577;g2b78ff1d2d4_0_5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6600" y="1197000"/>
            <a:ext cx="1136124" cy="1136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b79032f4b2_0_20"/>
          <p:cNvSpPr txBox="1"/>
          <p:nvPr/>
        </p:nvSpPr>
        <p:spPr>
          <a:xfrm>
            <a:off x="990600" y="1413025"/>
            <a:ext cx="10057500" cy="24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Image-text retrieval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predict whether the given image-text pair is aligned or not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○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Image-to-text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(I2T)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retrieval: given an image, retrieve the best-fitting sentence from a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pre-existing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database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○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Text-to-image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(T2I)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retrieval: vice versa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○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Datasets: COCO, Flickr30k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g2b79032f4b2_0_20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Multimodal </a:t>
            </a:r>
            <a:r>
              <a:rPr lang="en-US"/>
              <a:t>Tasks </a:t>
            </a:r>
            <a:r>
              <a:rPr lang="en-US"/>
              <a:t>- Understanding</a:t>
            </a:r>
            <a:endParaRPr/>
          </a:p>
        </p:txBody>
      </p:sp>
      <p:sp>
        <p:nvSpPr>
          <p:cNvPr id="98" name="Google Shape;98;g2b79032f4b2_0_2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99" name="Google Shape;99;g2b79032f4b2_0_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0" name="Google Shape;100;g2b79032f4b2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3275" y="3878200"/>
            <a:ext cx="2574850" cy="284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2b79032f4b2_0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64901" y="4153675"/>
            <a:ext cx="591226" cy="5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2b79032f4b2_0_20"/>
          <p:cNvPicPr preferRelativeResize="0"/>
          <p:nvPr/>
        </p:nvPicPr>
        <p:blipFill rotWithShape="1">
          <a:blip r:embed="rId5">
            <a:alphaModFix/>
          </a:blip>
          <a:srcRect b="28483" l="32417" r="24104" t="28990"/>
          <a:stretch/>
        </p:blipFill>
        <p:spPr>
          <a:xfrm>
            <a:off x="11123513" y="4970221"/>
            <a:ext cx="674000" cy="65921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2b79032f4b2_0_20"/>
          <p:cNvSpPr txBox="1"/>
          <p:nvPr/>
        </p:nvSpPr>
        <p:spPr>
          <a:xfrm>
            <a:off x="838200" y="3878275"/>
            <a:ext cx="7518300" cy="28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Language Visual Reasoning (NLVR)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given a pair of images and a text, determine whether the text statement is true about the images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○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Datasets: NLVR, NLVR2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g2b78ff1d2d4_0_5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600" y="886225"/>
            <a:ext cx="9484127" cy="4521626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g2b78ff1d2d4_0_544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ALIGN: Method</a:t>
            </a:r>
            <a:endParaRPr/>
          </a:p>
        </p:txBody>
      </p:sp>
      <p:sp>
        <p:nvSpPr>
          <p:cNvPr id="584" name="Google Shape;584;g2b78ff1d2d4_0_54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585" name="Google Shape;585;g2b78ff1d2d4_0_54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6" name="Google Shape;586;g2b78ff1d2d4_0_544"/>
          <p:cNvSpPr txBox="1"/>
          <p:nvPr/>
        </p:nvSpPr>
        <p:spPr>
          <a:xfrm>
            <a:off x="838200" y="6171561"/>
            <a:ext cx="1062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Jia, Chao, et al. "Scaling up visual and vision-language representation learning with noisy text supervision." International conference on machine learning. PMLR, 2021.</a:t>
            </a:r>
            <a:endParaRPr/>
          </a:p>
        </p:txBody>
      </p:sp>
      <p:sp>
        <p:nvSpPr>
          <p:cNvPr id="587" name="Google Shape;587;g2b78ff1d2d4_0_544"/>
          <p:cNvSpPr txBox="1"/>
          <p:nvPr/>
        </p:nvSpPr>
        <p:spPr>
          <a:xfrm>
            <a:off x="914400" y="5492474"/>
            <a:ext cx="103389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50">
                <a:latin typeface="Calibri"/>
                <a:ea typeface="Calibri"/>
                <a:cs typeface="Calibri"/>
                <a:sym typeface="Calibri"/>
              </a:rPr>
              <a:t>Visual and language representations are jointly learned from noisy image alt-text data. The representations can be used for vision-only or vision-language task transfer. Without any fine-tuning, ALIGN powers zero-shot visual classification and cross-modal search including image-to-text search, text-to-image search and even search with joint image+text queries.</a:t>
            </a:r>
            <a:endParaRPr sz="165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b78ff1d2d4_0_564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ALIGN: Pre-training on Noisy Data</a:t>
            </a:r>
            <a:endParaRPr/>
          </a:p>
        </p:txBody>
      </p:sp>
      <p:sp>
        <p:nvSpPr>
          <p:cNvPr id="593" name="Google Shape;593;g2b78ff1d2d4_0_56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594" name="Google Shape;594;g2b78ff1d2d4_0_56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5" name="Google Shape;595;g2b78ff1d2d4_0_564"/>
          <p:cNvSpPr txBox="1"/>
          <p:nvPr/>
        </p:nvSpPr>
        <p:spPr>
          <a:xfrm>
            <a:off x="4242850" y="1428950"/>
            <a:ext cx="72633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encoder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EfficientNet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pooling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without training the 1x1 conv layer in the classification head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 encoder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BERT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[CLS] token embedding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fully-connected layer on top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Cosine-similarity combination function on top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optimized via normalized softmax loss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g2b78ff1d2d4_0_564"/>
          <p:cNvSpPr txBox="1"/>
          <p:nvPr/>
        </p:nvSpPr>
        <p:spPr>
          <a:xfrm>
            <a:off x="4242050" y="5070150"/>
            <a:ext cx="7010400" cy="11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matched image-text pairs as positive and other as negative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7" name="Google Shape;597;g2b78ff1d2d4_0_5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050" y="1961976"/>
            <a:ext cx="3785651" cy="2934058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g2b78ff1d2d4_0_564"/>
          <p:cNvSpPr txBox="1"/>
          <p:nvPr/>
        </p:nvSpPr>
        <p:spPr>
          <a:xfrm>
            <a:off x="838200" y="6171561"/>
            <a:ext cx="1062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Jia, Chao, et al. "Scaling up visual and vision-language representation learning with noisy text supervision." International conference on machine learning. PMLR, 2021.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2b78ff1d2d4_0_574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ALIGN: Pre-training on Noisy Data</a:t>
            </a:r>
            <a:endParaRPr/>
          </a:p>
        </p:txBody>
      </p:sp>
      <p:sp>
        <p:nvSpPr>
          <p:cNvPr id="604" name="Google Shape;604;g2b78ff1d2d4_0_57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605" name="Google Shape;605;g2b78ff1d2d4_0_57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6" name="Google Shape;606;g2b78ff1d2d4_0_574"/>
          <p:cNvSpPr txBox="1"/>
          <p:nvPr/>
        </p:nvSpPr>
        <p:spPr>
          <a:xfrm>
            <a:off x="533400" y="1260625"/>
            <a:ext cx="47118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Minimize the sum of two losses: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7" name="Google Shape;607;g2b78ff1d2d4_0_5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6000" y="1968620"/>
            <a:ext cx="4820250" cy="97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g2b78ff1d2d4_0_5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3134" y="2960907"/>
            <a:ext cx="4612382" cy="9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g2b78ff1d2d4_0_574"/>
          <p:cNvSpPr txBox="1"/>
          <p:nvPr/>
        </p:nvSpPr>
        <p:spPr>
          <a:xfrm>
            <a:off x="533400" y="2175025"/>
            <a:ext cx="47118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Image-to-text classification: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g2b78ff1d2d4_0_574"/>
          <p:cNvSpPr txBox="1"/>
          <p:nvPr/>
        </p:nvSpPr>
        <p:spPr>
          <a:xfrm>
            <a:off x="533400" y="3142058"/>
            <a:ext cx="47118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Text-to-image classification: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g2b78ff1d2d4_0_574"/>
          <p:cNvSpPr txBox="1"/>
          <p:nvPr/>
        </p:nvSpPr>
        <p:spPr>
          <a:xfrm>
            <a:off x="1119425" y="4003350"/>
            <a:ext cx="94269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Parameters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i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i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normalized embedding of image in the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 pair and that of text in the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 pair respectively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batch size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learnable temperature to scale the logits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b78ff1d2d4_0_586"/>
          <p:cNvSpPr txBox="1"/>
          <p:nvPr/>
        </p:nvSpPr>
        <p:spPr>
          <a:xfrm>
            <a:off x="600950" y="1038625"/>
            <a:ext cx="10911600" cy="55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Image-text matching &amp; retrieval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w/wo fine-tuning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dataset: </a:t>
            </a:r>
            <a:r>
              <a:rPr i="1" lang="en-US" sz="2400">
                <a:latin typeface="Calibri"/>
                <a:ea typeface="Calibri"/>
                <a:cs typeface="Calibri"/>
                <a:sym typeface="Calibri"/>
              </a:rPr>
              <a:t>Flickr30K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i="1" lang="en-US" sz="2400">
                <a:latin typeface="Calibri"/>
                <a:ea typeface="Calibri"/>
                <a:cs typeface="Calibri"/>
                <a:sym typeface="Calibri"/>
              </a:rPr>
              <a:t>MSCOCO 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i="1" lang="en-US" sz="2400">
                <a:latin typeface="Calibri"/>
                <a:ea typeface="Calibri"/>
                <a:cs typeface="Calibri"/>
                <a:sym typeface="Calibri"/>
              </a:rPr>
              <a:t>CxC</a:t>
            </a:r>
            <a:endParaRPr i="1"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four intra- and inter-modal retrieval tasks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three semantic similarity tasks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 classification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zero-shot transfer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dataset: same set (or a subset) of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ImageNet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classes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encoder transfer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dataset: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ImageNet</a:t>
            </a:r>
            <a:endParaRPr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fine-grained classification dataset: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Flowers-102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Oxford-IIIT Pet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Stanford Cars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Food101</a:t>
            </a:r>
            <a:endParaRPr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○"/>
            </a:pP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ImageNet</a:t>
            </a:r>
            <a:endParaRPr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 the top classification layer only with frozen ALIGN image encoder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■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fully fine-tuned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g2b78ff1d2d4_0_586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ALIGN: Transferring</a:t>
            </a:r>
            <a:endParaRPr/>
          </a:p>
        </p:txBody>
      </p:sp>
      <p:sp>
        <p:nvSpPr>
          <p:cNvPr id="618" name="Google Shape;618;g2b78ff1d2d4_0_58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619" name="Google Shape;619;g2b78ff1d2d4_0_58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b78ff1d2d4_0_593"/>
          <p:cNvSpPr txBox="1"/>
          <p:nvPr/>
        </p:nvSpPr>
        <p:spPr>
          <a:xfrm>
            <a:off x="4555500" y="3403700"/>
            <a:ext cx="69201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Image-text retrieval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2b78ff1d2d4_0_593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ALIGN: </a:t>
            </a:r>
            <a:r>
              <a:rPr lang="en-US"/>
              <a:t>Results</a:t>
            </a:r>
            <a:endParaRPr/>
          </a:p>
        </p:txBody>
      </p:sp>
      <p:sp>
        <p:nvSpPr>
          <p:cNvPr id="626" name="Google Shape;626;g2b78ff1d2d4_0_59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627" name="Google Shape;627;g2b78ff1d2d4_0_59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28" name="Google Shape;628;g2b78ff1d2d4_0_5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3823" y="1236575"/>
            <a:ext cx="7487252" cy="2178925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g2b78ff1d2d4_0_593"/>
          <p:cNvSpPr txBox="1"/>
          <p:nvPr/>
        </p:nvSpPr>
        <p:spPr>
          <a:xfrm>
            <a:off x="838200" y="6171561"/>
            <a:ext cx="1062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Jia, Chao, et al. "Scaling up visual and vision-language representation learning with noisy text supervision." International conference on machine learning. PMLR, 2021.</a:t>
            </a:r>
            <a:endParaRPr/>
          </a:p>
        </p:txBody>
      </p:sp>
      <p:pic>
        <p:nvPicPr>
          <p:cNvPr id="630" name="Google Shape;630;g2b78ff1d2d4_0_5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5067" y="4236486"/>
            <a:ext cx="7487251" cy="1209489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g2b78ff1d2d4_0_593"/>
          <p:cNvSpPr txBox="1"/>
          <p:nvPr/>
        </p:nvSpPr>
        <p:spPr>
          <a:xfrm>
            <a:off x="3945900" y="5461100"/>
            <a:ext cx="69201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Zero-shot Visual Classification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b78ff1d2d4_0_638"/>
          <p:cNvSpPr txBox="1"/>
          <p:nvPr/>
        </p:nvSpPr>
        <p:spPr>
          <a:xfrm>
            <a:off x="6433800" y="1346300"/>
            <a:ext cx="4446300" cy="18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A large scale training set is essential to allow scaling up of the models and to achieve better performance. A larger model is required to fully utilize the larger dataset.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g2b78ff1d2d4_0_638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 sz="4300"/>
              <a:t>ALIGN: Ablation Study</a:t>
            </a:r>
            <a:endParaRPr sz="4300"/>
          </a:p>
        </p:txBody>
      </p:sp>
      <p:sp>
        <p:nvSpPr>
          <p:cNvPr id="638" name="Google Shape;638;g2b78ff1d2d4_0_63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639" name="Google Shape;639;g2b78ff1d2d4_0_63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0" name="Google Shape;640;g2b78ff1d2d4_0_638"/>
          <p:cNvSpPr txBox="1"/>
          <p:nvPr/>
        </p:nvSpPr>
        <p:spPr>
          <a:xfrm>
            <a:off x="838200" y="6171561"/>
            <a:ext cx="1062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Jia, Chao, et al. "Scaling up visual and vision-language representation learning with noisy text supervision." International conference on machine learning. PMLR, 2021.</a:t>
            </a:r>
            <a:endParaRPr/>
          </a:p>
        </p:txBody>
      </p:sp>
      <p:pic>
        <p:nvPicPr>
          <p:cNvPr id="641" name="Google Shape;641;g2b78ff1d2d4_0_6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8025" y="1191025"/>
            <a:ext cx="5215837" cy="221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g2b78ff1d2d4_0_6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6150" y="3485950"/>
            <a:ext cx="5574362" cy="260940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g2b78ff1d2d4_0_638"/>
          <p:cNvSpPr txBox="1"/>
          <p:nvPr/>
        </p:nvSpPr>
        <p:spPr>
          <a:xfrm>
            <a:off x="1139075" y="3713313"/>
            <a:ext cx="4446300" cy="22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Model quality improves nicely with larger backbones. As expected, scaling up image encoder capacity is more important for vision tasks. In image-text retrieval tasks the image and text encoder capacities are equally important.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2b78ff1d2d4_0_647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 sz="4300"/>
              <a:t>ALIGN: Analysis of Learned Embeddings</a:t>
            </a:r>
            <a:endParaRPr sz="4300"/>
          </a:p>
        </p:txBody>
      </p:sp>
      <p:sp>
        <p:nvSpPr>
          <p:cNvPr id="649" name="Google Shape;649;g2b78ff1d2d4_0_64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650" name="Google Shape;650;g2b78ff1d2d4_0_64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1" name="Google Shape;651;g2b78ff1d2d4_0_6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922539"/>
            <a:ext cx="6411267" cy="5012925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g2b78ff1d2d4_0_647"/>
          <p:cNvSpPr txBox="1"/>
          <p:nvPr/>
        </p:nvSpPr>
        <p:spPr>
          <a:xfrm>
            <a:off x="7663975" y="1841400"/>
            <a:ext cx="36528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A simple image retrieval system to study the behaviors of embeddings trained by </a:t>
            </a:r>
            <a:r>
              <a:rPr i="1" lang="en-US" sz="2200">
                <a:solidFill>
                  <a:schemeClr val="dk1"/>
                </a:solidFill>
              </a:rPr>
              <a:t>ALIGN</a:t>
            </a:r>
            <a:r>
              <a:rPr lang="en-US" sz="2200">
                <a:solidFill>
                  <a:schemeClr val="dk1"/>
                </a:solidFill>
              </a:rPr>
              <a:t>.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200">
                <a:solidFill>
                  <a:schemeClr val="dk1"/>
                </a:solidFill>
              </a:rPr>
              <a:t>ALIGN</a:t>
            </a:r>
            <a:r>
              <a:rPr lang="en-US" sz="2200">
                <a:solidFill>
                  <a:schemeClr val="dk1"/>
                </a:solidFill>
              </a:rPr>
              <a:t> can align images and texts with similar semantics and generalize to novel complex concepts. 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653" name="Google Shape;653;g2b78ff1d2d4_0_647"/>
          <p:cNvSpPr txBox="1"/>
          <p:nvPr/>
        </p:nvSpPr>
        <p:spPr>
          <a:xfrm>
            <a:off x="838200" y="6171561"/>
            <a:ext cx="1062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Jia, Chao, et al. "Scaling up visual and vision-language representation learning with noisy text supervision." International conference on machine learning. PMLR, 2021.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b78ff1d2d4_0_656"/>
          <p:cNvSpPr txBox="1"/>
          <p:nvPr/>
        </p:nvSpPr>
        <p:spPr>
          <a:xfrm>
            <a:off x="7663975" y="1229725"/>
            <a:ext cx="3652800" cy="45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200">
                <a:solidFill>
                  <a:schemeClr val="dk1"/>
                </a:solidFill>
              </a:rPr>
              <a:t>ALIGN </a:t>
            </a:r>
            <a:r>
              <a:rPr lang="en-US" sz="2200">
                <a:solidFill>
                  <a:schemeClr val="dk1"/>
                </a:solidFill>
              </a:rPr>
              <a:t>shows that </a:t>
            </a:r>
            <a:r>
              <a:rPr i="1" lang="en-US" sz="2200">
                <a:solidFill>
                  <a:schemeClr val="dk1"/>
                </a:solidFill>
              </a:rPr>
              <a:t>word2vec</a:t>
            </a:r>
            <a:r>
              <a:rPr lang="en-US" sz="2200">
                <a:solidFill>
                  <a:schemeClr val="dk1"/>
                </a:solidFill>
              </a:rPr>
              <a:t>-like linear relationships between word vectors emerge as a result of training them to predict adjacent words in sentences and paragraphs.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Given a query image and a text string, add their </a:t>
            </a:r>
            <a:r>
              <a:rPr i="1" lang="en-US" sz="2200">
                <a:solidFill>
                  <a:schemeClr val="dk1"/>
                </a:solidFill>
              </a:rPr>
              <a:t>ALIGN</a:t>
            </a:r>
            <a:r>
              <a:rPr lang="en-US" sz="2200">
                <a:solidFill>
                  <a:schemeClr val="dk1"/>
                </a:solidFill>
              </a:rPr>
              <a:t> embeddings together and use it to retrieve relevant images.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659" name="Google Shape;659;g2b78ff1d2d4_0_656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 sz="4300"/>
              <a:t>ALIGN: Analysis of Learned Embeddings</a:t>
            </a:r>
            <a:endParaRPr sz="4300"/>
          </a:p>
        </p:txBody>
      </p:sp>
      <p:sp>
        <p:nvSpPr>
          <p:cNvPr id="660" name="Google Shape;660;g2b78ff1d2d4_0_65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661" name="Google Shape;661;g2b78ff1d2d4_0_65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2" name="Google Shape;662;g2b78ff1d2d4_0_656"/>
          <p:cNvSpPr txBox="1"/>
          <p:nvPr/>
        </p:nvSpPr>
        <p:spPr>
          <a:xfrm>
            <a:off x="838200" y="6171561"/>
            <a:ext cx="1062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Jia, Chao, et al. "Scaling up visual and vision-language representation learning with noisy text supervision." International conference on machine learning. PMLR, 2021.</a:t>
            </a:r>
            <a:endParaRPr/>
          </a:p>
        </p:txBody>
      </p:sp>
      <p:pic>
        <p:nvPicPr>
          <p:cNvPr id="663" name="Google Shape;663;g2b78ff1d2d4_0_6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475" y="1114814"/>
            <a:ext cx="5861527" cy="4828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2b78ff1d2d4_0_699"/>
          <p:cNvSpPr txBox="1"/>
          <p:nvPr>
            <p:ph type="title"/>
          </p:nvPr>
        </p:nvSpPr>
        <p:spPr>
          <a:xfrm>
            <a:off x="838200" y="2834951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Generative Language-Image Pre-training</a:t>
            </a:r>
            <a:endParaRPr/>
          </a:p>
        </p:txBody>
      </p:sp>
      <p:sp>
        <p:nvSpPr>
          <p:cNvPr id="669" name="Google Shape;669;g2b78ff1d2d4_0_69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670" name="Google Shape;670;g2b78ff1d2d4_0_69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2b6a7f5b433_0_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676" name="Google Shape;676;g2b6a7f5b433_0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7" name="Google Shape;677;g2b6a7f5b433_0_0"/>
          <p:cNvSpPr txBox="1"/>
          <p:nvPr>
            <p:ph type="title"/>
          </p:nvPr>
        </p:nvSpPr>
        <p:spPr>
          <a:xfrm>
            <a:off x="838200" y="1661475"/>
            <a:ext cx="10515600" cy="221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6363"/>
              <a:buFont typeface="Calibri"/>
              <a:buNone/>
            </a:pPr>
            <a:r>
              <a:rPr lang="en-US"/>
              <a:t>BLIP: Bootstrapping Language-Image Pre-training for Unified Vision-Language Understanding and Generation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6363"/>
              <a:buFont typeface="Calibri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1034"/>
              <a:buFont typeface="Calibri"/>
              <a:buNone/>
            </a:pPr>
            <a:r>
              <a:rPr lang="en-US" sz="2900"/>
              <a:t>“Improving text quality by bootstrapping contrastive training”</a:t>
            </a:r>
            <a:endParaRPr sz="2900"/>
          </a:p>
        </p:txBody>
      </p:sp>
      <p:pic>
        <p:nvPicPr>
          <p:cNvPr id="678" name="Google Shape;678;g2b6a7f5b43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5212" y="4534476"/>
            <a:ext cx="1921574" cy="134545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g2b6a7f5b433_0_0"/>
          <p:cNvSpPr txBox="1"/>
          <p:nvPr>
            <p:ph idx="4294967295" type="subTitle"/>
          </p:nvPr>
        </p:nvSpPr>
        <p:spPr>
          <a:xfrm>
            <a:off x="1524000" y="5991225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>
                <a:solidFill>
                  <a:schemeClr val="accent3"/>
                </a:solidFill>
              </a:rPr>
              <a:t>January</a:t>
            </a:r>
            <a:r>
              <a:rPr lang="en-US" sz="2000">
                <a:solidFill>
                  <a:schemeClr val="accent3"/>
                </a:solidFill>
              </a:rPr>
              <a:t> 2022</a:t>
            </a:r>
            <a:endParaRPr sz="20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b79032f4b2_0_42"/>
          <p:cNvSpPr txBox="1"/>
          <p:nvPr/>
        </p:nvSpPr>
        <p:spPr>
          <a:xfrm>
            <a:off x="838200" y="1260625"/>
            <a:ext cx="10277700" cy="54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 Question Answering (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VQA)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given an image and a question, select the correct answer from a multi-choice list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○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Datasets: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■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GQA: tests the reasoning capability of the model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g2b79032f4b2_0_42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Multimodal </a:t>
            </a:r>
            <a:r>
              <a:rPr lang="en-US"/>
              <a:t>Tasks </a:t>
            </a:r>
            <a:r>
              <a:rPr lang="en-US"/>
              <a:t>- Understanding</a:t>
            </a:r>
            <a:endParaRPr/>
          </a:p>
        </p:txBody>
      </p:sp>
      <p:sp>
        <p:nvSpPr>
          <p:cNvPr id="110" name="Google Shape;110;g2b79032f4b2_0_4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111" name="Google Shape;111;g2b79032f4b2_0_4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2" name="Google Shape;112;g2b79032f4b2_0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5825" y="3038775"/>
            <a:ext cx="2648974" cy="199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2b79032f4b2_0_42"/>
          <p:cNvPicPr preferRelativeResize="0"/>
          <p:nvPr/>
        </p:nvPicPr>
        <p:blipFill rotWithShape="1">
          <a:blip r:embed="rId4">
            <a:alphaModFix/>
          </a:blip>
          <a:srcRect b="41169" l="0" r="0" t="0"/>
          <a:stretch/>
        </p:blipFill>
        <p:spPr>
          <a:xfrm>
            <a:off x="4091450" y="3572175"/>
            <a:ext cx="7127712" cy="90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682e487cdc_3_69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B</a:t>
            </a:r>
            <a:r>
              <a:rPr lang="en-US"/>
              <a:t>LIP - Background &amp; Motivation</a:t>
            </a:r>
            <a:endParaRPr/>
          </a:p>
        </p:txBody>
      </p:sp>
      <p:sp>
        <p:nvSpPr>
          <p:cNvPr id="685" name="Google Shape;685;g2682e487cdc_3_6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686" name="Google Shape;686;g2682e487cdc_3_6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7" name="Google Shape;687;g2682e487cdc_3_69"/>
          <p:cNvSpPr txBox="1"/>
          <p:nvPr/>
        </p:nvSpPr>
        <p:spPr>
          <a:xfrm>
            <a:off x="838200" y="1804276"/>
            <a:ext cx="10515600" cy="3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02124"/>
                </a:solidFill>
              </a:rPr>
              <a:t>1. From model perspective: </a:t>
            </a:r>
            <a:r>
              <a:rPr lang="en-US" sz="2200">
                <a:solidFill>
                  <a:srgbClr val="202124"/>
                </a:solidFill>
              </a:rPr>
              <a:t>CLIP &amp; ALIGN</a:t>
            </a:r>
            <a:r>
              <a:rPr lang="en-US" sz="2200">
                <a:solidFill>
                  <a:srgbClr val="202124"/>
                </a:solidFill>
              </a:rPr>
              <a:t> adopt encoder-based models </a:t>
            </a:r>
            <a:endParaRPr sz="2200">
              <a:solidFill>
                <a:srgbClr val="202124"/>
              </a:solidFill>
            </a:endParaRPr>
          </a:p>
          <a:p>
            <a:pPr indent="-412750" lvl="1" marL="9144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900"/>
              <a:buFont typeface="Calibri"/>
              <a:buAutoNum type="alphaLcPeriod"/>
            </a:pPr>
            <a:r>
              <a:rPr lang="en-US" sz="2200">
                <a:solidFill>
                  <a:srgbClr val="202124"/>
                </a:solidFill>
              </a:rPr>
              <a:t>Encoder-based models are </a:t>
            </a:r>
            <a:r>
              <a:rPr b="1" lang="en-US" sz="2200">
                <a:solidFill>
                  <a:srgbClr val="202124"/>
                </a:solidFill>
              </a:rPr>
              <a:t>not easily</a:t>
            </a:r>
            <a:r>
              <a:rPr lang="en-US" sz="2200">
                <a:solidFill>
                  <a:srgbClr val="202124"/>
                </a:solidFill>
              </a:rPr>
              <a:t> transferred directly to </a:t>
            </a:r>
            <a:r>
              <a:rPr b="1" lang="en-US" sz="2200">
                <a:solidFill>
                  <a:srgbClr val="202124"/>
                </a:solidFill>
              </a:rPr>
              <a:t>text generation tasks</a:t>
            </a:r>
            <a:r>
              <a:rPr lang="en-US" sz="2200">
                <a:solidFill>
                  <a:srgbClr val="202124"/>
                </a:solidFill>
              </a:rPr>
              <a:t>, such as image captioning</a:t>
            </a:r>
            <a:endParaRPr sz="2200">
              <a:solidFill>
                <a:srgbClr val="202124"/>
              </a:solidFill>
            </a:endParaRPr>
          </a:p>
          <a:p>
            <a:pPr indent="-412750" lvl="1" marL="9144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2900"/>
              <a:buFont typeface="Calibri"/>
              <a:buAutoNum type="alphaLcPeriod"/>
            </a:pPr>
            <a:r>
              <a:rPr lang="en-US" sz="2200">
                <a:solidFill>
                  <a:srgbClr val="202124"/>
                </a:solidFill>
              </a:rPr>
              <a:t>Encoder-decoder models have not been successfully adopted for image-text retrieval tasks</a:t>
            </a:r>
            <a:endParaRPr sz="2200">
              <a:solidFill>
                <a:srgbClr val="202124"/>
              </a:solidFill>
            </a:endParaRPr>
          </a:p>
        </p:txBody>
      </p:sp>
      <p:sp>
        <p:nvSpPr>
          <p:cNvPr id="688" name="Google Shape;688;g2682e487cdc_3_69"/>
          <p:cNvSpPr txBox="1"/>
          <p:nvPr/>
        </p:nvSpPr>
        <p:spPr>
          <a:xfrm>
            <a:off x="838200" y="1261872"/>
            <a:ext cx="10515600" cy="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To improve CLIP and ALIGN from 2 perspectives: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2b79032f4b2_0_90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BLIP - </a:t>
            </a:r>
            <a:r>
              <a:rPr lang="en-US"/>
              <a:t>Background &amp; </a:t>
            </a:r>
            <a:r>
              <a:rPr lang="en-US"/>
              <a:t>Motivation</a:t>
            </a:r>
            <a:endParaRPr/>
          </a:p>
        </p:txBody>
      </p:sp>
      <p:sp>
        <p:nvSpPr>
          <p:cNvPr id="694" name="Google Shape;694;g2b79032f4b2_0_9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695" name="Google Shape;695;g2b79032f4b2_0_9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6" name="Google Shape;696;g2b79032f4b2_0_90"/>
          <p:cNvSpPr txBox="1"/>
          <p:nvPr/>
        </p:nvSpPr>
        <p:spPr>
          <a:xfrm>
            <a:off x="838200" y="1804275"/>
            <a:ext cx="6781800" cy="3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2. </a:t>
            </a:r>
            <a:r>
              <a:rPr lang="en-US" sz="2200">
                <a:solidFill>
                  <a:schemeClr val="dk1"/>
                </a:solidFill>
              </a:rPr>
              <a:t>From data perspective: </a:t>
            </a:r>
            <a:endParaRPr sz="2200">
              <a:solidFill>
                <a:schemeClr val="dk1"/>
              </a:solidFill>
            </a:endParaRPr>
          </a:p>
          <a:p>
            <a:pPr indent="-412750" lvl="1" marL="9144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AutoNum type="alphaLcPeriod"/>
            </a:pPr>
            <a:r>
              <a:rPr lang="en-US" sz="2200">
                <a:solidFill>
                  <a:schemeClr val="dk1"/>
                </a:solidFill>
              </a:rPr>
              <a:t>The number of high-quality human-annotated image-text pairs (e.g., COCO) is not enough for large multimodal model training</a:t>
            </a:r>
            <a:endParaRPr sz="2200">
              <a:solidFill>
                <a:schemeClr val="dk1"/>
              </a:solidFill>
            </a:endParaRPr>
          </a:p>
          <a:p>
            <a:pPr indent="-412750" lvl="1" marL="9144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AutoNum type="alphaLcPeriod"/>
            </a:pPr>
            <a:r>
              <a:rPr lang="en-US" sz="2200">
                <a:solidFill>
                  <a:schemeClr val="dk1"/>
                </a:solidFill>
              </a:rPr>
              <a:t>CLIP &amp; ALIGN are pre-trained on </a:t>
            </a:r>
            <a:r>
              <a:rPr b="1" lang="en-US" sz="2200">
                <a:solidFill>
                  <a:schemeClr val="dk1"/>
                </a:solidFill>
              </a:rPr>
              <a:t>noisy web text</a:t>
            </a:r>
            <a:r>
              <a:rPr lang="en-US" sz="2200">
                <a:solidFill>
                  <a:schemeClr val="dk1"/>
                </a:solidFill>
              </a:rPr>
              <a:t>, which can only yield </a:t>
            </a:r>
            <a:r>
              <a:rPr b="1" lang="en-US" sz="2200">
                <a:solidFill>
                  <a:schemeClr val="dk1"/>
                </a:solidFill>
              </a:rPr>
              <a:t>suboptimal results</a:t>
            </a:r>
            <a:endParaRPr b="1" sz="2200">
              <a:solidFill>
                <a:schemeClr val="dk1"/>
              </a:solidFill>
            </a:endParaRPr>
          </a:p>
        </p:txBody>
      </p:sp>
      <p:pic>
        <p:nvPicPr>
          <p:cNvPr id="697" name="Google Shape;697;g2b79032f4b2_0_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0" y="1804272"/>
            <a:ext cx="4267198" cy="3710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26b979ff509_0_1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4" name="Google Shape;704;g26b979ff509_0_14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BLIP - Improving Caption Quality</a:t>
            </a:r>
            <a:endParaRPr/>
          </a:p>
        </p:txBody>
      </p:sp>
      <p:sp>
        <p:nvSpPr>
          <p:cNvPr id="705" name="Google Shape;705;g26b979ff509_0_14"/>
          <p:cNvSpPr txBox="1"/>
          <p:nvPr/>
        </p:nvSpPr>
        <p:spPr>
          <a:xfrm>
            <a:off x="838200" y="1038625"/>
            <a:ext cx="105156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solve the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quality issue, a natural approach is to build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discriminator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distinguish between good and bad image-text pairs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generator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synthesize better quality captions to replace noisy captions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unimodal encoder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align vision and language representations (similar to ALIGN)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g26b979ff509_0_14"/>
          <p:cNvSpPr txBox="1"/>
          <p:nvPr/>
        </p:nvSpPr>
        <p:spPr>
          <a:xfrm>
            <a:off x="4040550" y="5043475"/>
            <a:ext cx="1486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Generator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(captioner)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g26b979ff509_0_14"/>
          <p:cNvSpPr txBox="1"/>
          <p:nvPr/>
        </p:nvSpPr>
        <p:spPr>
          <a:xfrm>
            <a:off x="9537550" y="3408838"/>
            <a:ext cx="1728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Discriminator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(filter)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8" name="Google Shape;708;g26b979ff509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5688" y="2777750"/>
            <a:ext cx="8124825" cy="22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g26b979ff509_0_1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26b979ff509_0_102"/>
          <p:cNvSpPr txBox="1"/>
          <p:nvPr/>
        </p:nvSpPr>
        <p:spPr>
          <a:xfrm>
            <a:off x="838200" y="1196050"/>
            <a:ext cx="5257800" cy="52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multimodal alignment task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encourage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matched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image-text pairs to have similar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representations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contrast to the negative pairs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Image-Text Contrastive (ITC) Loss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x</a:t>
            </a:r>
            <a:r>
              <a:rPr baseline="-25000" lang="en-US" sz="2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i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2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y</a:t>
            </a:r>
            <a:r>
              <a:rPr baseline="-25000" lang="en-US" sz="2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j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normalized low-dimensional representations of [CLS] embeddings of text in the i-th pair and image in the j-th pair mapped by linear transformations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 of 2 InfoNCE (Noise Contrastive Estimation) losses for I2T and T2I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g26b979ff509_0_10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7" name="Google Shape;717;g26b979ff509_0_102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BLIP - Unimodal Encoder</a:t>
            </a:r>
            <a:endParaRPr/>
          </a:p>
        </p:txBody>
      </p:sp>
      <p:pic>
        <p:nvPicPr>
          <p:cNvPr id="718" name="Google Shape;718;g26b979ff509_0_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9360" y="1518974"/>
            <a:ext cx="5047488" cy="4120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g26b979ff509_0_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1825" y="5639550"/>
            <a:ext cx="2430675" cy="2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g26b979ff509_0_10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pic>
        <p:nvPicPr>
          <p:cNvPr id="721" name="Google Shape;721;g26b979ff509_0_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225" y="3390769"/>
            <a:ext cx="5644840" cy="90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6b979ff509_0_62"/>
          <p:cNvSpPr txBox="1"/>
          <p:nvPr/>
        </p:nvSpPr>
        <p:spPr>
          <a:xfrm>
            <a:off x="838200" y="1196050"/>
            <a:ext cx="5257800" cy="56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binary classification task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predict whether an image-text pair is matched or nor, given multimodal features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Hard negative sampling strategy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negative pairs with higher contrastive similarity from ITC are more likely to be selected so that training is meaningful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Image-Text Matching (ITM) Loss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is the predicted two-class probability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is a 2-D one-hot vector representing the ground-truth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H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cross-entropy loss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g26b979ff509_0_6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9" name="Google Shape;729;g26b979ff509_0_62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BLIP - Discriminator (Filter)</a:t>
            </a:r>
            <a:endParaRPr/>
          </a:p>
        </p:txBody>
      </p:sp>
      <p:pic>
        <p:nvPicPr>
          <p:cNvPr id="730" name="Google Shape;730;g26b979ff509_0_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5550" y="1518976"/>
            <a:ext cx="5048250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g26b979ff509_0_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1650" y="4641650"/>
            <a:ext cx="3208492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g26b979ff509_0_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2018" y="5006750"/>
            <a:ext cx="458508" cy="31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g26b979ff509_0_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4926" y="5718757"/>
            <a:ext cx="458500" cy="296018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g26b979ff509_0_6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pic>
        <p:nvPicPr>
          <p:cNvPr id="735" name="Google Shape;735;g26b979ff509_0_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81825" y="5639550"/>
            <a:ext cx="2430675" cy="24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26b979ff509_0_87"/>
          <p:cNvSpPr txBox="1"/>
          <p:nvPr/>
        </p:nvSpPr>
        <p:spPr>
          <a:xfrm>
            <a:off x="838200" y="1196050"/>
            <a:ext cx="52578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generative task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produce textual descriptions in an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autoregressive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manner given an image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Language Modeling (LM) Loss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y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the language tokens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x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the image embedding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g26b979ff509_0_8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3" name="Google Shape;743;g26b979ff509_0_87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BLIP - Generator (Captioner)</a:t>
            </a:r>
            <a:endParaRPr/>
          </a:p>
        </p:txBody>
      </p:sp>
      <p:pic>
        <p:nvPicPr>
          <p:cNvPr id="744" name="Google Shape;744;g26b979ff509_0_87"/>
          <p:cNvPicPr preferRelativeResize="0"/>
          <p:nvPr/>
        </p:nvPicPr>
        <p:blipFill rotWithShape="1">
          <a:blip r:embed="rId3">
            <a:alphaModFix/>
          </a:blip>
          <a:srcRect b="0" l="199" r="189" t="0"/>
          <a:stretch/>
        </p:blipFill>
        <p:spPr>
          <a:xfrm>
            <a:off x="6305550" y="1518976"/>
            <a:ext cx="5048250" cy="419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g26b979ff509_0_87"/>
          <p:cNvPicPr preferRelativeResize="0"/>
          <p:nvPr/>
        </p:nvPicPr>
        <p:blipFill rotWithShape="1">
          <a:blip r:embed="rId4">
            <a:alphaModFix/>
          </a:blip>
          <a:srcRect b="0" l="45857" r="38064" t="0"/>
          <a:stretch/>
        </p:blipFill>
        <p:spPr>
          <a:xfrm>
            <a:off x="1116775" y="3162575"/>
            <a:ext cx="686150" cy="66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g26b979ff509_0_87"/>
          <p:cNvPicPr preferRelativeResize="0"/>
          <p:nvPr/>
        </p:nvPicPr>
        <p:blipFill rotWithShape="1">
          <a:blip r:embed="rId5">
            <a:alphaModFix/>
          </a:blip>
          <a:srcRect b="0" l="17769" r="0" t="0"/>
          <a:stretch/>
        </p:blipFill>
        <p:spPr>
          <a:xfrm>
            <a:off x="1802925" y="3010176"/>
            <a:ext cx="2743200" cy="847203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g26b979ff509_0_8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682e487cdc_0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4" name="Google Shape;754;g2682e487cdc_0_0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BLIP - Architecture</a:t>
            </a:r>
            <a:endParaRPr/>
          </a:p>
        </p:txBody>
      </p:sp>
      <p:pic>
        <p:nvPicPr>
          <p:cNvPr id="755" name="Google Shape;755;g2682e487cd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6225" y="940150"/>
            <a:ext cx="4019550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g2682e487cdc_0_0"/>
          <p:cNvSpPr txBox="1"/>
          <p:nvPr/>
        </p:nvSpPr>
        <p:spPr>
          <a:xfrm>
            <a:off x="230050" y="5869100"/>
            <a:ext cx="10515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same color of blocks indicates shared parameters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7" name="Google Shape;757;g2682e487cdc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0875" y="1568800"/>
            <a:ext cx="10350255" cy="44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g2682e487cdc_0_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2683cdd22cf_0_1"/>
          <p:cNvSpPr txBox="1"/>
          <p:nvPr/>
        </p:nvSpPr>
        <p:spPr>
          <a:xfrm>
            <a:off x="838200" y="1038625"/>
            <a:ext cx="105156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Pre-train encoder &amp; decoder with noisy web-scale dataset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Fine-tune filter and captioner using human annotated dataset (e.g., COCO)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Generate synthetic caption for web dataset.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g2683cdd22cf_0_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6" name="Google Shape;766;g2683cdd22cf_0_1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BLIP - Bootstrapping Dataset with CapFilt</a:t>
            </a:r>
            <a:endParaRPr/>
          </a:p>
        </p:txBody>
      </p:sp>
      <p:pic>
        <p:nvPicPr>
          <p:cNvPr id="767" name="Google Shape;767;g2683cdd22cf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5600" y="1878225"/>
            <a:ext cx="640080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g2683cdd22cf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5600" y="3460125"/>
            <a:ext cx="640080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g2683cdd22cf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8475" y="5118225"/>
            <a:ext cx="6115050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g2683cdd22cf_0_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771" name="Google Shape;771;g2683cdd22cf_0_1"/>
          <p:cNvSpPr txBox="1"/>
          <p:nvPr/>
        </p:nvSpPr>
        <p:spPr>
          <a:xfrm>
            <a:off x="9944700" y="3399600"/>
            <a:ext cx="14091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EA6E6A"/>
                </a:solidFill>
                <a:latin typeface="Calibri"/>
                <a:ea typeface="Calibri"/>
                <a:cs typeface="Calibri"/>
                <a:sym typeface="Calibri"/>
              </a:rPr>
              <a:t>Noisy text</a:t>
            </a:r>
            <a:endParaRPr sz="2200">
              <a:solidFill>
                <a:srgbClr val="EA6E6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6AACA2"/>
                </a:solidFill>
                <a:latin typeface="Calibri"/>
                <a:ea typeface="Calibri"/>
                <a:cs typeface="Calibri"/>
                <a:sym typeface="Calibri"/>
              </a:rPr>
              <a:t>Clean text</a:t>
            </a:r>
            <a:endParaRPr sz="2200">
              <a:solidFill>
                <a:srgbClr val="6AACA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26b979ff509_0_141"/>
          <p:cNvSpPr txBox="1"/>
          <p:nvPr/>
        </p:nvSpPr>
        <p:spPr>
          <a:xfrm>
            <a:off x="838200" y="1038625"/>
            <a:ext cx="10515600" cy="4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Filter synthetic and web captions to get high quality image-text pairs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Use high quality image-text pairs (129M, larger and cleaner) to </a:t>
            </a: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pre-train a new model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Continue training does not help</a:t>
            </a: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This observation agrees with the common practice in knowledge distillation, where the student model cannot be initialized from the teacher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g26b979ff509_0_14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9" name="Google Shape;779;g26b979ff509_0_141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BLIP - Bootstrapping Dataset</a:t>
            </a:r>
            <a:r>
              <a:rPr lang="en-US"/>
              <a:t> with CapFilt</a:t>
            </a:r>
            <a:endParaRPr/>
          </a:p>
        </p:txBody>
      </p:sp>
      <p:pic>
        <p:nvPicPr>
          <p:cNvPr id="780" name="Google Shape;780;g26b979ff509_0_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0325" y="1855875"/>
            <a:ext cx="699135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g26b979ff509_0_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5600" y="3578425"/>
            <a:ext cx="6400800" cy="11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g26b979ff509_0_14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783" name="Google Shape;783;g26b979ff509_0_141"/>
          <p:cNvSpPr txBox="1"/>
          <p:nvPr/>
        </p:nvSpPr>
        <p:spPr>
          <a:xfrm>
            <a:off x="9944700" y="3399600"/>
            <a:ext cx="14091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EA6E6A"/>
                </a:solidFill>
                <a:latin typeface="Calibri"/>
                <a:ea typeface="Calibri"/>
                <a:cs typeface="Calibri"/>
                <a:sym typeface="Calibri"/>
              </a:rPr>
              <a:t>Noisy text</a:t>
            </a:r>
            <a:endParaRPr sz="2200">
              <a:solidFill>
                <a:srgbClr val="EA6E6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6AACA2"/>
                </a:solidFill>
                <a:latin typeface="Calibri"/>
                <a:ea typeface="Calibri"/>
                <a:cs typeface="Calibri"/>
                <a:sym typeface="Calibri"/>
              </a:rPr>
              <a:t>Clean text</a:t>
            </a:r>
            <a:endParaRPr sz="2200">
              <a:solidFill>
                <a:srgbClr val="6AACA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2682e487cdc_3_7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0" name="Google Shape;790;g2682e487cdc_3_76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BLIP - </a:t>
            </a:r>
            <a:r>
              <a:rPr lang="en-US"/>
              <a:t>Bootstrapping Dataset with CapFilt</a:t>
            </a:r>
            <a:endParaRPr/>
          </a:p>
        </p:txBody>
      </p:sp>
      <p:sp>
        <p:nvSpPr>
          <p:cNvPr id="791" name="Google Shape;791;g2682e487cdc_3_7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792" name="Google Shape;792;g2682e487cdc_3_76"/>
          <p:cNvSpPr txBox="1"/>
          <p:nvPr/>
        </p:nvSpPr>
        <p:spPr>
          <a:xfrm>
            <a:off x="838200" y="4758500"/>
            <a:ext cx="105156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examples showcase the effectiveness of both captioner and filter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Captioner is able to generate reasonable descriptions given an image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Filter is able to accurately identify the more matched text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3" name="Google Shape;793;g2682e487cdc_3_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93001"/>
            <a:ext cx="11887200" cy="2072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b79032f4b2_0_33"/>
          <p:cNvSpPr txBox="1"/>
          <p:nvPr/>
        </p:nvSpPr>
        <p:spPr>
          <a:xfrm>
            <a:off x="838200" y="1260625"/>
            <a:ext cx="10515600" cy="54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captioning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generate a natural language description of the content of an image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○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Datasets: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■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COCO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■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NoCaps: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describe novel objects which are not in the training corpus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Open-ended VQA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g2b79032f4b2_0_33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Multimodal </a:t>
            </a:r>
            <a:r>
              <a:rPr lang="en-US"/>
              <a:t>Tasks </a:t>
            </a:r>
            <a:r>
              <a:rPr lang="en-US"/>
              <a:t>- Generation </a:t>
            </a:r>
            <a:endParaRPr/>
          </a:p>
        </p:txBody>
      </p:sp>
      <p:sp>
        <p:nvSpPr>
          <p:cNvPr id="120" name="Google Shape;120;g2b79032f4b2_0_3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121" name="Google Shape;121;g2b79032f4b2_0_3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2" name="Google Shape;122;g2b79032f4b2_0_33"/>
          <p:cNvPicPr preferRelativeResize="0"/>
          <p:nvPr/>
        </p:nvPicPr>
        <p:blipFill rotWithShape="1">
          <a:blip r:embed="rId3">
            <a:alphaModFix/>
          </a:blip>
          <a:srcRect b="0" l="0" r="76308" t="0"/>
          <a:stretch/>
        </p:blipFill>
        <p:spPr>
          <a:xfrm>
            <a:off x="1767525" y="2837900"/>
            <a:ext cx="2271076" cy="13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2b79032f4b2_0_33"/>
          <p:cNvPicPr preferRelativeResize="0"/>
          <p:nvPr/>
        </p:nvPicPr>
        <p:blipFill rotWithShape="1">
          <a:blip r:embed="rId3">
            <a:alphaModFix/>
          </a:blip>
          <a:srcRect b="0" l="24119" r="22018" t="41186"/>
          <a:stretch/>
        </p:blipFill>
        <p:spPr>
          <a:xfrm>
            <a:off x="4038600" y="2983550"/>
            <a:ext cx="6949887" cy="110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2b73dc0729f_0_3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0" name="Google Shape;800;g2b73dc0729f_0_31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BLIP - Downstream Tasks</a:t>
            </a:r>
            <a:endParaRPr/>
          </a:p>
        </p:txBody>
      </p:sp>
      <p:pic>
        <p:nvPicPr>
          <p:cNvPr id="801" name="Google Shape;801;g2b73dc0729f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3588" y="1038626"/>
            <a:ext cx="5924814" cy="5514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g2b73dc0729f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088" y="1038625"/>
            <a:ext cx="10377822" cy="3640975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g2b73dc0729f_0_5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9" name="Google Shape;809;g2b73dc0729f_0_51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BLIP - </a:t>
            </a:r>
            <a:r>
              <a:rPr lang="en-US"/>
              <a:t>Quantitative</a:t>
            </a:r>
            <a:r>
              <a:rPr lang="en-US"/>
              <a:t> Results</a:t>
            </a:r>
            <a:endParaRPr/>
          </a:p>
        </p:txBody>
      </p:sp>
      <p:sp>
        <p:nvSpPr>
          <p:cNvPr id="810" name="Google Shape;810;g2b73dc0729f_0_51"/>
          <p:cNvSpPr/>
          <p:nvPr/>
        </p:nvSpPr>
        <p:spPr>
          <a:xfrm>
            <a:off x="1838075" y="1938775"/>
            <a:ext cx="415200" cy="162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1" name="Google Shape;811;g2b73dc0729f_0_51"/>
          <p:cNvSpPr txBox="1"/>
          <p:nvPr/>
        </p:nvSpPr>
        <p:spPr>
          <a:xfrm>
            <a:off x="838200" y="5227900"/>
            <a:ext cx="10515600" cy="13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Comparison between using captioner only and using filter only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Captioner </a:t>
            </a:r>
            <a:r>
              <a:rPr lang="en-US" sz="2000">
                <a:solidFill>
                  <a:schemeClr val="dk1"/>
                </a:solidFill>
              </a:rPr>
              <a:t>generates more diverse captions</a:t>
            </a:r>
            <a:r>
              <a:rPr lang="en-US" sz="2000">
                <a:solidFill>
                  <a:schemeClr val="dk1"/>
                </a:solidFill>
              </a:rPr>
              <a:t>, which contain more new information that the model could benefit from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812" name="Google Shape;812;g2b73dc0729f_0_51"/>
          <p:cNvSpPr/>
          <p:nvPr/>
        </p:nvSpPr>
        <p:spPr>
          <a:xfrm>
            <a:off x="1838075" y="2158700"/>
            <a:ext cx="415200" cy="162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g26c12ddd04a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088" y="1038625"/>
            <a:ext cx="10377822" cy="36409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g26c12ddd04a_0_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0" name="Google Shape;820;g26c12ddd04a_0_23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BLIP - Quantitative Results</a:t>
            </a:r>
            <a:endParaRPr/>
          </a:p>
        </p:txBody>
      </p:sp>
      <p:sp>
        <p:nvSpPr>
          <p:cNvPr id="821" name="Google Shape;821;g26c12ddd04a_0_23"/>
          <p:cNvSpPr/>
          <p:nvPr/>
        </p:nvSpPr>
        <p:spPr>
          <a:xfrm>
            <a:off x="1838075" y="2904900"/>
            <a:ext cx="415200" cy="162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g26c12ddd04a_0_23"/>
          <p:cNvSpPr txBox="1"/>
          <p:nvPr/>
        </p:nvSpPr>
        <p:spPr>
          <a:xfrm>
            <a:off x="838200" y="4790250"/>
            <a:ext cx="10515600" cy="1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Comparison between using CapFilt base and using CapFilt large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Scaling up CapFilt from base to large only improves generative task performance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Improvements of retrieval tasks is achieved by scaling up the vision backbone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823" name="Google Shape;823;g26c12ddd04a_0_23"/>
          <p:cNvSpPr/>
          <p:nvPr/>
        </p:nvSpPr>
        <p:spPr>
          <a:xfrm>
            <a:off x="1838075" y="3115300"/>
            <a:ext cx="415200" cy="162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26c12ddd04a_0_11"/>
          <p:cNvSpPr txBox="1"/>
          <p:nvPr/>
        </p:nvSpPr>
        <p:spPr>
          <a:xfrm>
            <a:off x="838200" y="4679599"/>
            <a:ext cx="10515600" cy="18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The smallest BLIP outperforms</a:t>
            </a:r>
            <a:r>
              <a:rPr lang="en-US" sz="2000">
                <a:solidFill>
                  <a:schemeClr val="dk1"/>
                </a:solidFill>
              </a:rPr>
              <a:t> </a:t>
            </a:r>
            <a:r>
              <a:rPr lang="en-US" sz="2000">
                <a:solidFill>
                  <a:schemeClr val="dk1"/>
                </a:solidFill>
              </a:rPr>
              <a:t>ALIGN, despite using less than 1% of the </a:t>
            </a:r>
            <a:r>
              <a:rPr lang="en-US" sz="2000">
                <a:solidFill>
                  <a:schemeClr val="dk1"/>
                </a:solidFill>
              </a:rPr>
              <a:t>data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The smallest BLIP also outperforms ALBEF, which </a:t>
            </a:r>
            <a:r>
              <a:rPr lang="en-US" sz="2000">
                <a:solidFill>
                  <a:schemeClr val="dk1"/>
                </a:solidFill>
              </a:rPr>
              <a:t>adopts encoder-based design and </a:t>
            </a:r>
            <a:r>
              <a:rPr lang="en-US" sz="2000">
                <a:solidFill>
                  <a:schemeClr val="dk1"/>
                </a:solidFill>
              </a:rPr>
              <a:t>uses the same 14M images as BLIP without bootstrapping text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830" name="Google Shape;830;g26c12ddd04a_0_1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1" name="Google Shape;831;g26c12ddd04a_0_11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BLIP - Quantitative Results</a:t>
            </a:r>
            <a:endParaRPr/>
          </a:p>
        </p:txBody>
      </p:sp>
      <p:pic>
        <p:nvPicPr>
          <p:cNvPr id="832" name="Google Shape;832;g26c12ddd04a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7766" y="1038625"/>
            <a:ext cx="6296475" cy="3640976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g26c12ddd04a_0_11"/>
          <p:cNvSpPr/>
          <p:nvPr/>
        </p:nvSpPr>
        <p:spPr>
          <a:xfrm>
            <a:off x="2532575" y="3018125"/>
            <a:ext cx="415200" cy="162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g26c12ddd04a_0_11"/>
          <p:cNvSpPr/>
          <p:nvPr/>
        </p:nvSpPr>
        <p:spPr>
          <a:xfrm>
            <a:off x="2532575" y="2401750"/>
            <a:ext cx="415200" cy="162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g26c12ddd04a_0_11"/>
          <p:cNvSpPr/>
          <p:nvPr/>
        </p:nvSpPr>
        <p:spPr>
          <a:xfrm>
            <a:off x="2532575" y="2640975"/>
            <a:ext cx="415200" cy="162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2b6a7f5b433_0_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841" name="Google Shape;841;g2b6a7f5b433_0_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2" name="Google Shape;842;g2b6a7f5b433_0_7"/>
          <p:cNvSpPr txBox="1"/>
          <p:nvPr>
            <p:ph type="title"/>
          </p:nvPr>
        </p:nvSpPr>
        <p:spPr>
          <a:xfrm>
            <a:off x="838200" y="1661484"/>
            <a:ext cx="10515600" cy="221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6363"/>
              <a:buFont typeface="Calibri"/>
              <a:buNone/>
            </a:pPr>
            <a:r>
              <a:rPr lang="en-US"/>
              <a:t>CoCa: Contrastive Captioners are Image-Text Foundation Models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6363"/>
              <a:buFont typeface="Calibri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1034"/>
              <a:buFont typeface="Calibri"/>
              <a:buNone/>
            </a:pPr>
            <a:r>
              <a:rPr lang="en-US" sz="2900"/>
              <a:t>“Combining contrastive training + generative training”</a:t>
            </a:r>
            <a:endParaRPr sz="2900"/>
          </a:p>
        </p:txBody>
      </p:sp>
      <p:pic>
        <p:nvPicPr>
          <p:cNvPr id="843" name="Google Shape;843;g2b6a7f5b433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6913" y="4302452"/>
            <a:ext cx="2878174" cy="18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g2b6a7f5b433_0_7"/>
          <p:cNvSpPr txBox="1"/>
          <p:nvPr>
            <p:ph idx="4294967295" type="subTitle"/>
          </p:nvPr>
        </p:nvSpPr>
        <p:spPr>
          <a:xfrm>
            <a:off x="1524000" y="5991225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>
                <a:solidFill>
                  <a:schemeClr val="accent3"/>
                </a:solidFill>
              </a:rPr>
              <a:t>May</a:t>
            </a:r>
            <a:r>
              <a:rPr lang="en-US" sz="2000">
                <a:solidFill>
                  <a:schemeClr val="accent3"/>
                </a:solidFill>
              </a:rPr>
              <a:t> 2022</a:t>
            </a:r>
            <a:endParaRPr sz="20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b73dc0729f_0_11"/>
          <p:cNvSpPr txBox="1"/>
          <p:nvPr/>
        </p:nvSpPr>
        <p:spPr>
          <a:xfrm>
            <a:off x="838200" y="1260629"/>
            <a:ext cx="10515600" cy="49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195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100"/>
              <a:buChar char="●"/>
            </a:pPr>
            <a:r>
              <a:rPr lang="en-US" sz="2100">
                <a:solidFill>
                  <a:srgbClr val="202124"/>
                </a:solidFill>
              </a:rPr>
              <a:t>Recall: </a:t>
            </a:r>
            <a:r>
              <a:rPr lang="en-US" sz="2100">
                <a:solidFill>
                  <a:srgbClr val="202124"/>
                </a:solidFill>
              </a:rPr>
              <a:t>for each image-text pair,</a:t>
            </a:r>
            <a:r>
              <a:rPr lang="en-US" sz="2100">
                <a:solidFill>
                  <a:srgbClr val="202124"/>
                </a:solidFill>
              </a:rPr>
              <a:t> </a:t>
            </a:r>
            <a:r>
              <a:rPr lang="en-US" sz="2100">
                <a:solidFill>
                  <a:srgbClr val="202124"/>
                </a:solidFill>
              </a:rPr>
              <a:t>BLIP pre-training requires 1 forward pass through visual transformer and 3 forward passes through text transformers </a:t>
            </a:r>
            <a:endParaRPr sz="2100">
              <a:solidFill>
                <a:srgbClr val="202124"/>
              </a:solidFill>
            </a:endParaRPr>
          </a:p>
          <a:p>
            <a:pPr indent="-36195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100"/>
              <a:buChar char="●"/>
            </a:pPr>
            <a:r>
              <a:rPr lang="en-US" sz="2100">
                <a:solidFill>
                  <a:srgbClr val="202124"/>
                </a:solidFill>
              </a:rPr>
              <a:t>Need </a:t>
            </a:r>
            <a:r>
              <a:rPr b="1" lang="en-US" sz="2100">
                <a:solidFill>
                  <a:srgbClr val="202124"/>
                </a:solidFill>
              </a:rPr>
              <a:t>a minimalist design</a:t>
            </a:r>
            <a:r>
              <a:rPr lang="en-US" sz="2100">
                <a:solidFill>
                  <a:srgbClr val="202124"/>
                </a:solidFill>
              </a:rPr>
              <a:t> of BLIP to improve training efficiency</a:t>
            </a:r>
            <a:endParaRPr sz="2100">
              <a:solidFill>
                <a:srgbClr val="202124"/>
              </a:solidFill>
            </a:endParaRPr>
          </a:p>
        </p:txBody>
      </p:sp>
      <p:sp>
        <p:nvSpPr>
          <p:cNvPr id="851" name="Google Shape;851;g2b73dc0729f_0_1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2" name="Google Shape;852;g2b73dc0729f_0_11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CoCa - Background &amp; Motivation</a:t>
            </a:r>
            <a:endParaRPr/>
          </a:p>
        </p:txBody>
      </p:sp>
      <p:pic>
        <p:nvPicPr>
          <p:cNvPr id="853" name="Google Shape;853;g2b73dc0729f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8188" y="2957600"/>
            <a:ext cx="9235625" cy="368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2b73dc0729f_0_2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0" name="Google Shape;860;g2b73dc0729f_0_22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/>
              <a:t>CoCa - Replacing Text Encoder with Decoder</a:t>
            </a:r>
            <a:endParaRPr sz="4100"/>
          </a:p>
        </p:txBody>
      </p:sp>
      <p:sp>
        <p:nvSpPr>
          <p:cNvPr id="861" name="Google Shape;861;g2b73dc0729f_0_22"/>
          <p:cNvSpPr txBox="1"/>
          <p:nvPr/>
        </p:nvSpPr>
        <p:spPr>
          <a:xfrm>
            <a:off x="458250" y="1038625"/>
            <a:ext cx="10893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Append a [CLS] token at the end of input sentence and use its corresponding output of decoder as the text embedding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2" name="Google Shape;862;g2b73dc0729f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601" y="2109825"/>
            <a:ext cx="4521525" cy="3691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3" name="Google Shape;863;g2b73dc0729f_0_22"/>
          <p:cNvCxnSpPr/>
          <p:nvPr/>
        </p:nvCxnSpPr>
        <p:spPr>
          <a:xfrm flipH="1">
            <a:off x="5901150" y="2171425"/>
            <a:ext cx="3900" cy="4191300"/>
          </a:xfrm>
          <a:prstGeom prst="straightConnector1">
            <a:avLst/>
          </a:prstGeom>
          <a:noFill/>
          <a:ln cap="flat" cmpd="sng" w="28575">
            <a:solidFill>
              <a:srgbClr val="CCCCCC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864" name="Google Shape;864;g2b73dc0729f_0_22"/>
          <p:cNvSpPr txBox="1"/>
          <p:nvPr/>
        </p:nvSpPr>
        <p:spPr>
          <a:xfrm>
            <a:off x="3094275" y="5648650"/>
            <a:ext cx="848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BLIP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5" name="Google Shape;865;g2b73dc0729f_0_22"/>
          <p:cNvPicPr preferRelativeResize="0"/>
          <p:nvPr/>
        </p:nvPicPr>
        <p:blipFill rotWithShape="1">
          <a:blip r:embed="rId4">
            <a:alphaModFix/>
          </a:blip>
          <a:srcRect b="19" l="0" r="0" t="19"/>
          <a:stretch/>
        </p:blipFill>
        <p:spPr>
          <a:xfrm>
            <a:off x="6204075" y="2186025"/>
            <a:ext cx="4748465" cy="3900526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g2b73dc0729f_0_2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867" name="Google Shape;867;g2b73dc0729f_0_22"/>
          <p:cNvSpPr txBox="1"/>
          <p:nvPr/>
        </p:nvSpPr>
        <p:spPr>
          <a:xfrm>
            <a:off x="8305613" y="5648650"/>
            <a:ext cx="945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CoCa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g2b73dc0729f_0_22"/>
          <p:cNvSpPr/>
          <p:nvPr/>
        </p:nvSpPr>
        <p:spPr>
          <a:xfrm>
            <a:off x="4160925" y="4281025"/>
            <a:ext cx="1363500" cy="11031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g2b73dc0729f_0_22"/>
          <p:cNvSpPr/>
          <p:nvPr/>
        </p:nvSpPr>
        <p:spPr>
          <a:xfrm>
            <a:off x="9300450" y="4403350"/>
            <a:ext cx="1363500" cy="11031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Google Shape;875;g26c0d82a3b5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600" y="1038625"/>
            <a:ext cx="6748272" cy="4206240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g26c0d82a3b5_1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7" name="Google Shape;877;g26c0d82a3b5_1_0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CoCa - </a:t>
            </a:r>
            <a:r>
              <a:rPr lang="en-US"/>
              <a:t>Decoupled Decoder</a:t>
            </a:r>
            <a:endParaRPr/>
          </a:p>
        </p:txBody>
      </p:sp>
      <p:sp>
        <p:nvSpPr>
          <p:cNvPr id="878" name="Google Shape;878;g26c0d82a3b5_1_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879" name="Google Shape;879;g26c0d82a3b5_1_0"/>
          <p:cNvSpPr txBox="1"/>
          <p:nvPr/>
        </p:nvSpPr>
        <p:spPr>
          <a:xfrm>
            <a:off x="7053025" y="1038625"/>
            <a:ext cx="46941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Split the decoder into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unimodal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multimodal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components, by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skipping the cross-attention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mechanism in the unimodal decoder layers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Benefit: t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text decoder can efficiently generate outputs for both contrasive and generative losses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a single forward pass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compared to two passes for in BLIP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0" name="Google Shape;880;g26c0d82a3b5_1_0"/>
          <p:cNvSpPr/>
          <p:nvPr/>
        </p:nvSpPr>
        <p:spPr>
          <a:xfrm>
            <a:off x="3041950" y="2053500"/>
            <a:ext cx="1575600" cy="25839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1" name="Google Shape;881;g26c0d82a3b5_1_0"/>
          <p:cNvSpPr/>
          <p:nvPr/>
        </p:nvSpPr>
        <p:spPr>
          <a:xfrm>
            <a:off x="5537375" y="2053500"/>
            <a:ext cx="1575600" cy="25839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g26c0d82a3b5_1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038625"/>
            <a:ext cx="6745225" cy="4201829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g26c0d82a3b5_1_1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9" name="Google Shape;889;g26c0d82a3b5_1_10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CoCa - </a:t>
            </a:r>
            <a:r>
              <a:rPr lang="en-US"/>
              <a:t>Attentional Poolers</a:t>
            </a:r>
            <a:endParaRPr/>
          </a:p>
        </p:txBody>
      </p:sp>
      <p:sp>
        <p:nvSpPr>
          <p:cNvPr id="890" name="Google Shape;890;g26c0d82a3b5_1_1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891" name="Google Shape;891;g26c0d82a3b5_1_10"/>
          <p:cNvSpPr txBox="1"/>
          <p:nvPr/>
        </p:nvSpPr>
        <p:spPr>
          <a:xfrm>
            <a:off x="7050024" y="1038625"/>
            <a:ext cx="46941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Task-specific attentional pooling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multi-head attention layer with n</a:t>
            </a:r>
            <a:r>
              <a:rPr baseline="-25000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query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learnable queries, with image encoder output as both keys and values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aseline="-25000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query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1 for ITC loss. Pooled image embedding as a global representation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aseline="-25000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query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256 for LM loss. More visual tokens are beneficial for region-level features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Google Shape;892;g26c0d82a3b5_1_10"/>
          <p:cNvSpPr/>
          <p:nvPr/>
        </p:nvSpPr>
        <p:spPr>
          <a:xfrm>
            <a:off x="304800" y="1423525"/>
            <a:ext cx="1756200" cy="6951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26c12ddd04a_0_3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9" name="Google Shape;899;g26c12ddd04a_0_36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CoCa - Benefits of Attentional Poolers</a:t>
            </a:r>
            <a:endParaRPr/>
          </a:p>
        </p:txBody>
      </p:sp>
      <p:sp>
        <p:nvSpPr>
          <p:cNvPr id="900" name="Google Shape;900;g26c12ddd04a_0_3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pic>
        <p:nvPicPr>
          <p:cNvPr id="901" name="Google Shape;901;g26c12ddd04a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7950" y="1621975"/>
            <a:ext cx="5324654" cy="4151025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g26c12ddd04a_0_36"/>
          <p:cNvSpPr txBox="1"/>
          <p:nvPr/>
        </p:nvSpPr>
        <p:spPr>
          <a:xfrm>
            <a:off x="838200" y="1038625"/>
            <a:ext cx="5324700" cy="52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Adaptor for downstream tasks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E.g., for video classification, a single query-token is learned to weight outputs of all tokens of spatial patches x temporal frames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Enhanced frozen-feature evaluation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Linear probing struggles to accurately measure learned representations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a new pooler to aggregate features enables the model to obtain strong performance as a frozen encoder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can also benefit to multi-task problems that share the same frozen image encoder but different task-specific heads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b78ff1d2d4_0_362"/>
          <p:cNvSpPr txBox="1"/>
          <p:nvPr/>
        </p:nvSpPr>
        <p:spPr>
          <a:xfrm>
            <a:off x="838200" y="1038625"/>
            <a:ext cx="10515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Existing methods (e.g., VisualBERT) simply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concatenate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visual region features and word embeddings of the paired text as input to the model and use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self-attention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implicitly align elements of the text and image regions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g2b78ff1d2d4_0_36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" name="Google Shape;131;g2b78ff1d2d4_0_362"/>
          <p:cNvSpPr txBox="1"/>
          <p:nvPr>
            <p:ph type="title"/>
          </p:nvPr>
        </p:nvSpPr>
        <p:spPr>
          <a:xfrm>
            <a:off x="838200" y="136525"/>
            <a:ext cx="93765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VLP Methods prior to 2020</a:t>
            </a:r>
            <a:endParaRPr/>
          </a:p>
        </p:txBody>
      </p:sp>
      <p:sp>
        <p:nvSpPr>
          <p:cNvPr id="132" name="Google Shape;132;g2b78ff1d2d4_0_362"/>
          <p:cNvSpPr txBox="1"/>
          <p:nvPr/>
        </p:nvSpPr>
        <p:spPr>
          <a:xfrm>
            <a:off x="838200" y="6171561"/>
            <a:ext cx="1062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VisualBERT: A Simple and Performant Baseline for Vision and Language.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 </a:t>
            </a: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https://arxiv.org/abs/1908.03557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33" name="Google Shape;133;g2b78ff1d2d4_0_3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4038" y="2239225"/>
            <a:ext cx="10383923" cy="362753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2b78ff1d2d4_0_362"/>
          <p:cNvSpPr/>
          <p:nvPr/>
        </p:nvSpPr>
        <p:spPr>
          <a:xfrm>
            <a:off x="2565725" y="2314925"/>
            <a:ext cx="627000" cy="3651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g2b78ff1d2d4_0_362"/>
          <p:cNvSpPr/>
          <p:nvPr/>
        </p:nvSpPr>
        <p:spPr>
          <a:xfrm>
            <a:off x="2255150" y="3036425"/>
            <a:ext cx="1477800" cy="15645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2b78ff1d2d4_0_362"/>
          <p:cNvSpPr/>
          <p:nvPr/>
        </p:nvSpPr>
        <p:spPr>
          <a:xfrm>
            <a:off x="1780575" y="3082725"/>
            <a:ext cx="351000" cy="2616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2b78ff1d2d4_0_362"/>
          <p:cNvSpPr/>
          <p:nvPr/>
        </p:nvSpPr>
        <p:spPr>
          <a:xfrm>
            <a:off x="997375" y="3036425"/>
            <a:ext cx="1713000" cy="947100"/>
          </a:xfrm>
          <a:prstGeom prst="rect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2b78ff1d2d4_0_36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2b73dc0729f_0_3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9" name="Google Shape;909;g2b73dc0729f_0_38"/>
          <p:cNvSpPr txBox="1"/>
          <p:nvPr/>
        </p:nvSpPr>
        <p:spPr>
          <a:xfrm>
            <a:off x="838200" y="1038625"/>
            <a:ext cx="10515600" cy="52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Loss Function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λ are loss weighting hyper-parameters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Empirically, a larger LM loss weight is better (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λ</a:t>
            </a:r>
            <a:r>
              <a:rPr b="1" baseline="-25000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LM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λ</a:t>
            </a:r>
            <a:r>
              <a:rPr b="1" baseline="-25000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ITC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2:1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Explanation: the ITC loss can be interpreted as a special case of the generative approach applied on image, when the vocabulary is the set of all captions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Number of unimodal and multimodal decoder layers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1" baseline="-25000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unimodal_decoder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N</a:t>
            </a:r>
            <a:r>
              <a:rPr b="1" baseline="-25000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multimodal_decoder</a:t>
            </a:r>
            <a:endParaRPr b="1" baseline="-25000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Intuitively, fewer unimodal text layers leads to worse zero-shot classification due to lack of capacity for good unimodal text understanding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Fewer multimodal layers reduces the model’s power to reason over multimodal inputs such as VQA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Dataset (4.8B): ALIGN (1.8B) + JFT-3B (internal Google dataset)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g2b73dc0729f_0_38"/>
          <p:cNvSpPr txBox="1"/>
          <p:nvPr>
            <p:ph type="title"/>
          </p:nvPr>
        </p:nvSpPr>
        <p:spPr>
          <a:xfrm>
            <a:off x="838200" y="136525"/>
            <a:ext cx="94728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CoCa - Pre-Training Details</a:t>
            </a:r>
            <a:endParaRPr/>
          </a:p>
        </p:txBody>
      </p:sp>
      <p:sp>
        <p:nvSpPr>
          <p:cNvPr id="911" name="Google Shape;911;g2b73dc0729f_0_3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pic>
        <p:nvPicPr>
          <p:cNvPr id="912" name="Google Shape;912;g2b73dc0729f_0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451075"/>
            <a:ext cx="4893244" cy="36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2b73dc0729f_0_4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9" name="Google Shape;919;g2b73dc0729f_0_45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CoCa - Evaluations</a:t>
            </a:r>
            <a:endParaRPr/>
          </a:p>
        </p:txBody>
      </p:sp>
      <p:sp>
        <p:nvSpPr>
          <p:cNvPr id="920" name="Google Shape;920;g2b73dc0729f_0_4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pic>
        <p:nvPicPr>
          <p:cNvPr id="921" name="Google Shape;921;g2b73dc0729f_0_45"/>
          <p:cNvPicPr preferRelativeResize="0"/>
          <p:nvPr/>
        </p:nvPicPr>
        <p:blipFill rotWithShape="1">
          <a:blip r:embed="rId3">
            <a:alphaModFix/>
          </a:blip>
          <a:srcRect b="0" l="2455" r="1232" t="2381"/>
          <a:stretch/>
        </p:blipFill>
        <p:spPr>
          <a:xfrm>
            <a:off x="838200" y="1038625"/>
            <a:ext cx="6886899" cy="5317726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g2b73dc0729f_0_45"/>
          <p:cNvSpPr txBox="1"/>
          <p:nvPr/>
        </p:nvSpPr>
        <p:spPr>
          <a:xfrm>
            <a:off x="7600800" y="1328125"/>
            <a:ext cx="37530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CoCa outperforms foundation models and task-specialized models on 12 benchmarks including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significant improvements in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image-text retrieval, image captioning and VQA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2b78ff1d2d4_0_706"/>
          <p:cNvSpPr txBox="1"/>
          <p:nvPr>
            <p:ph type="title"/>
          </p:nvPr>
        </p:nvSpPr>
        <p:spPr>
          <a:xfrm>
            <a:off x="838200" y="2834951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Training Scaling Up</a:t>
            </a:r>
            <a:endParaRPr/>
          </a:p>
        </p:txBody>
      </p:sp>
      <p:sp>
        <p:nvSpPr>
          <p:cNvPr id="928" name="Google Shape;928;g2b78ff1d2d4_0_70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929" name="Google Shape;929;g2b78ff1d2d4_0_70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2b78ff1d2d4_0_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935" name="Google Shape;935;g2b78ff1d2d4_0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6" name="Google Shape;936;g2b78ff1d2d4_0_0"/>
          <p:cNvSpPr txBox="1"/>
          <p:nvPr>
            <p:ph type="title"/>
          </p:nvPr>
        </p:nvSpPr>
        <p:spPr>
          <a:xfrm>
            <a:off x="447775" y="1661475"/>
            <a:ext cx="11100000" cy="221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6363"/>
              <a:buFont typeface="Calibri"/>
              <a:buNone/>
            </a:pPr>
            <a:r>
              <a:rPr lang="en-US"/>
              <a:t>SigLIP</a:t>
            </a:r>
            <a:r>
              <a:rPr lang="en-US"/>
              <a:t>: </a:t>
            </a:r>
            <a:r>
              <a:rPr lang="en-US"/>
              <a:t>Sigmoid Loss for Language Image Pre-Training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6363"/>
              <a:buFont typeface="Calibri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1034"/>
              <a:buFont typeface="Calibri"/>
              <a:buNone/>
            </a:pPr>
            <a:r>
              <a:rPr lang="en-US" sz="2900"/>
              <a:t>"Scaling up training with sigmoid loss"</a:t>
            </a:r>
            <a:endParaRPr sz="290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2b78ff1d2d4_0_6"/>
          <p:cNvSpPr txBox="1"/>
          <p:nvPr/>
        </p:nvSpPr>
        <p:spPr>
          <a:xfrm>
            <a:off x="838200" y="1260629"/>
            <a:ext cx="10515600" cy="49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Contrastive pre-training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weak supervision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aligned representation space for images and texts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i="1" lang="en-US" sz="2000">
                <a:latin typeface="Calibri"/>
                <a:ea typeface="Calibri"/>
                <a:cs typeface="Calibri"/>
                <a:sym typeface="Calibri"/>
              </a:rPr>
              <a:t>CLIP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i="1" lang="en-US" sz="2000">
                <a:latin typeface="Calibri"/>
                <a:ea typeface="Calibri"/>
                <a:cs typeface="Calibri"/>
                <a:sym typeface="Calibri"/>
              </a:rPr>
              <a:t>ALIGN</a:t>
            </a:r>
            <a:endParaRPr i="1"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contrastive objective</a:t>
            </a:r>
            <a:endParaRPr i="1" sz="2000"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Batch-level softmax-based contrastive loss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pairwise similarity scores across all images, then all texts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numerically unstable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stabilization requiring additional pass over the full batch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Sigmoid loss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simplifying the distributed loss implementation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symmetric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sigmoid loss requiring just a single pass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boosting efficiency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decoupling batch size from definition of task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g2b78ff1d2d4_0_6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SigLIP</a:t>
            </a:r>
            <a:r>
              <a:rPr lang="en-US"/>
              <a:t>: Background &amp; Motivation</a:t>
            </a:r>
            <a:endParaRPr/>
          </a:p>
        </p:txBody>
      </p:sp>
      <p:sp>
        <p:nvSpPr>
          <p:cNvPr id="943" name="Google Shape;943;g2b78ff1d2d4_0_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944" name="Google Shape;944;g2b78ff1d2d4_0_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2b78ff1d2d4_0_207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SigLIP: S</a:t>
            </a:r>
            <a:r>
              <a:rPr lang="en-US"/>
              <a:t>oftmax-based Contrastive Loss</a:t>
            </a:r>
            <a:endParaRPr/>
          </a:p>
        </p:txBody>
      </p:sp>
      <p:sp>
        <p:nvSpPr>
          <p:cNvPr id="950" name="Google Shape;950;g2b78ff1d2d4_0_20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951" name="Google Shape;951;g2b78ff1d2d4_0_20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2" name="Google Shape;952;g2b78ff1d2d4_0_207"/>
          <p:cNvSpPr txBox="1"/>
          <p:nvPr/>
        </p:nvSpPr>
        <p:spPr>
          <a:xfrm>
            <a:off x="914400" y="1834875"/>
            <a:ext cx="10338900" cy="9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50">
                <a:latin typeface="Calibri"/>
                <a:ea typeface="Calibri"/>
                <a:cs typeface="Calibri"/>
                <a:sym typeface="Calibri"/>
              </a:rPr>
              <a:t>When using the softmax loss to formalize this objective, an image model f(·)   and a text model g(·)   are trained to minimize the following objective:</a:t>
            </a:r>
            <a:endParaRPr sz="235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3" name="Google Shape;953;g2b78ff1d2d4_0_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1334" y="1887789"/>
            <a:ext cx="553546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g2b78ff1d2d4_0_2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5909" y="2193983"/>
            <a:ext cx="577094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g2b78ff1d2d4_0_2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9600" y="2737000"/>
            <a:ext cx="6057502" cy="1573300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g2b78ff1d2d4_0_207"/>
          <p:cNvSpPr txBox="1"/>
          <p:nvPr/>
        </p:nvSpPr>
        <p:spPr>
          <a:xfrm>
            <a:off x="838200" y="5611875"/>
            <a:ext cx="10338900" cy="9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50">
                <a:latin typeface="Calibri"/>
                <a:ea typeface="Calibri"/>
                <a:cs typeface="Calibri"/>
                <a:sym typeface="Calibri"/>
              </a:rPr>
              <a:t>Due to the asymmetry of the softmax loss, the normalization is independently performed two times: across images and across texts.</a:t>
            </a:r>
            <a:endParaRPr sz="235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7" name="Google Shape;957;g2b78ff1d2d4_0_2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4400" y="4444438"/>
            <a:ext cx="2015775" cy="63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g2b78ff1d2d4_0_20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77175" y="4444450"/>
            <a:ext cx="2175869" cy="635525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g2b78ff1d2d4_0_207"/>
          <p:cNvSpPr txBox="1"/>
          <p:nvPr/>
        </p:nvSpPr>
        <p:spPr>
          <a:xfrm>
            <a:off x="838200" y="4621275"/>
            <a:ext cx="10338900" cy="9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50">
                <a:latin typeface="Calibri"/>
                <a:ea typeface="Calibri"/>
                <a:cs typeface="Calibri"/>
                <a:sym typeface="Calibri"/>
              </a:rPr>
              <a:t>                               ,                                       , scalar t  is parametrized as exp(t′) , and</a:t>
            </a:r>
            <a:endParaRPr sz="23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50">
                <a:latin typeface="Calibri"/>
                <a:ea typeface="Calibri"/>
                <a:cs typeface="Calibri"/>
                <a:sym typeface="Calibri"/>
              </a:rPr>
              <a:t>    is a global freely learnable parameter.</a:t>
            </a:r>
            <a:endParaRPr sz="235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0" name="Google Shape;960;g2b78ff1d2d4_0_20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21548" y="4723809"/>
            <a:ext cx="163342" cy="245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g2b78ff1d2d4_0_20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106526" y="4672063"/>
            <a:ext cx="891274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g2b78ff1d2d4_0_20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26184" y="5139982"/>
            <a:ext cx="201234" cy="261600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g2b78ff1d2d4_0_207"/>
          <p:cNvSpPr txBox="1"/>
          <p:nvPr/>
        </p:nvSpPr>
        <p:spPr>
          <a:xfrm>
            <a:off x="914400" y="1225275"/>
            <a:ext cx="103389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50">
                <a:latin typeface="Calibri"/>
                <a:ea typeface="Calibri"/>
                <a:cs typeface="Calibri"/>
                <a:sym typeface="Calibri"/>
              </a:rPr>
              <a:t>Given a </a:t>
            </a:r>
            <a:r>
              <a:rPr lang="en-US" sz="2350">
                <a:latin typeface="Calibri"/>
                <a:ea typeface="Calibri"/>
                <a:cs typeface="Calibri"/>
                <a:sym typeface="Calibri"/>
              </a:rPr>
              <a:t>mini-batch B = {(I1, T1), (I2, T2), . . . }            of image-text pairs.</a:t>
            </a:r>
            <a:endParaRPr sz="235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4" name="Google Shape;964;g2b78ff1d2d4_0_20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69559" y="1284192"/>
            <a:ext cx="3885143" cy="36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2b78ff1d2d4_0_261"/>
          <p:cNvSpPr txBox="1"/>
          <p:nvPr/>
        </p:nvSpPr>
        <p:spPr>
          <a:xfrm>
            <a:off x="914400" y="1072875"/>
            <a:ext cx="10338900" cy="20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50">
                <a:latin typeface="Calibri"/>
                <a:ea typeface="Calibri"/>
                <a:cs typeface="Calibri"/>
                <a:sym typeface="Calibri"/>
              </a:rPr>
              <a:t>Contrastive training typically utilizes data parallelism. Computing the loss when data is split across  D  devices necessitates gathering all embeddings with expensive all-gathers and the materialization of a memory-intensive |B| × |B|  matrix of pairwise similarities.</a:t>
            </a:r>
            <a:endParaRPr sz="23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5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g2b78ff1d2d4_0_261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SigLIP: </a:t>
            </a:r>
            <a:r>
              <a:rPr lang="en-US"/>
              <a:t>Softmax-based Contrastive Loss</a:t>
            </a:r>
            <a:endParaRPr/>
          </a:p>
        </p:txBody>
      </p:sp>
      <p:sp>
        <p:nvSpPr>
          <p:cNvPr id="971" name="Google Shape;971;g2b78ff1d2d4_0_26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972" name="Google Shape;972;g2b78ff1d2d4_0_26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73" name="Google Shape;973;g2b78ff1d2d4_0_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3792" y="1774575"/>
            <a:ext cx="1163756" cy="3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g2b78ff1d2d4_0_261"/>
          <p:cNvSpPr txBox="1"/>
          <p:nvPr/>
        </p:nvSpPr>
        <p:spPr>
          <a:xfrm>
            <a:off x="838200" y="6171561"/>
            <a:ext cx="1062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Zhai, Xiaohua, et al. "Sigmoid loss for language image pre-training." arXiv preprint arXiv:2303.15343 (2023).</a:t>
            </a:r>
            <a:endParaRPr/>
          </a:p>
        </p:txBody>
      </p:sp>
      <p:pic>
        <p:nvPicPr>
          <p:cNvPr id="975" name="Google Shape;975;g2b78ff1d2d4_0_2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2100" y="3317525"/>
            <a:ext cx="6057502" cy="15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g2b78ff1d2d4_0_2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2575" y="2432950"/>
            <a:ext cx="3848517" cy="366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2b78ff1d2d4_0_224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SigLIP: </a:t>
            </a:r>
            <a:r>
              <a:rPr lang="en-US"/>
              <a:t>Sigmoid Loss</a:t>
            </a:r>
            <a:endParaRPr/>
          </a:p>
        </p:txBody>
      </p:sp>
      <p:sp>
        <p:nvSpPr>
          <p:cNvPr id="982" name="Google Shape;982;g2b78ff1d2d4_0_22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983" name="Google Shape;983;g2b78ff1d2d4_0_22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4" name="Google Shape;984;g2b78ff1d2d4_0_224"/>
          <p:cNvSpPr txBox="1"/>
          <p:nvPr/>
        </p:nvSpPr>
        <p:spPr>
          <a:xfrm>
            <a:off x="914400" y="1301475"/>
            <a:ext cx="10338900" cy="22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50">
                <a:latin typeface="Calibri"/>
                <a:ea typeface="Calibri"/>
                <a:cs typeface="Calibri"/>
                <a:sym typeface="Calibri"/>
              </a:rPr>
              <a:t>Sigmoid loss does not require computing global normalization factors. It processes every image-text pair independently, effectively turning the learning problem into the standard binary classification on the dataset of all pair combinations, with a positive labels for the matching pairs (Ii , Ti )   and negative labels for all other pairs (Ii, Tj̸=i)     . The loss is defined as:</a:t>
            </a:r>
            <a:endParaRPr sz="235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5" name="Google Shape;985;g2b78ff1d2d4_0_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3909" y="2320391"/>
            <a:ext cx="959449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g2b78ff1d2d4_0_2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1386" y="2661933"/>
            <a:ext cx="1200774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g2b78ff1d2d4_0_2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9034" y="2974392"/>
            <a:ext cx="4464514" cy="1306350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g2b78ff1d2d4_0_224"/>
          <p:cNvSpPr txBox="1"/>
          <p:nvPr/>
        </p:nvSpPr>
        <p:spPr>
          <a:xfrm>
            <a:off x="914400" y="4273275"/>
            <a:ext cx="10338900" cy="24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50">
                <a:latin typeface="Calibri"/>
                <a:ea typeface="Calibri"/>
                <a:cs typeface="Calibri"/>
                <a:sym typeface="Calibri"/>
              </a:rPr>
              <a:t>zij    is the label for a given image and text input, which equals 1 if they are paired and −1 otherwise.</a:t>
            </a:r>
            <a:endParaRPr sz="23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50">
                <a:latin typeface="Calibri"/>
                <a:ea typeface="Calibri"/>
                <a:cs typeface="Calibri"/>
                <a:sym typeface="Calibri"/>
              </a:rPr>
              <a:t>An additional learnable bias term b  similar to the temperature t  is introduced to overcome heavy imbalance coming from the many negatives dominating the loss.</a:t>
            </a:r>
            <a:endParaRPr sz="235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9" name="Google Shape;989;g2b78ff1d2d4_0_2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8668" y="4357942"/>
            <a:ext cx="405350" cy="3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g2b78ff1d2d4_0_2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72400" y="5544508"/>
            <a:ext cx="246000" cy="3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g2b78ff1d2d4_0_2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58959" y="5568254"/>
            <a:ext cx="166425" cy="26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26bf110d09c_0_88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SigLIP: Sigmoid Loss</a:t>
            </a:r>
            <a:endParaRPr/>
          </a:p>
        </p:txBody>
      </p:sp>
      <p:sp>
        <p:nvSpPr>
          <p:cNvPr id="997" name="Google Shape;997;g26bf110d09c_0_8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998" name="Google Shape;998;g26bf110d09c_0_8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99" name="Google Shape;999;g26bf110d09c_0_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9659" y="1225717"/>
            <a:ext cx="4464514" cy="130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g26bf110d09c_0_88"/>
          <p:cNvSpPr txBox="1"/>
          <p:nvPr/>
        </p:nvSpPr>
        <p:spPr>
          <a:xfrm>
            <a:off x="3545250" y="1534800"/>
            <a:ext cx="23379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en-US" sz="2350">
                <a:latin typeface="Calibri"/>
                <a:ea typeface="Calibri"/>
                <a:cs typeface="Calibri"/>
                <a:sym typeface="Calibri"/>
              </a:rPr>
              <a:t>L </a:t>
            </a:r>
            <a:r>
              <a:rPr b="1" lang="en-US" sz="2350">
                <a:latin typeface="Calibri"/>
                <a:ea typeface="Calibri"/>
                <a:cs typeface="Calibri"/>
                <a:sym typeface="Calibri"/>
              </a:rPr>
              <a:t>=</a:t>
            </a:r>
            <a:endParaRPr b="1" sz="235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1" name="Google Shape;1001;g26bf110d09c_0_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8675" y="3199488"/>
            <a:ext cx="2956875" cy="99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2" name="Google Shape;1002;g26bf110d09c_0_88"/>
          <p:cNvCxnSpPr/>
          <p:nvPr/>
        </p:nvCxnSpPr>
        <p:spPr>
          <a:xfrm flipH="1" rot="10800000">
            <a:off x="1579000" y="2792775"/>
            <a:ext cx="8802300" cy="11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1003" name="Google Shape;1003;g26bf110d09c_0_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2730" y="4319600"/>
            <a:ext cx="3246900" cy="18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g26bf110d09c_0_88"/>
          <p:cNvSpPr txBox="1"/>
          <p:nvPr/>
        </p:nvSpPr>
        <p:spPr>
          <a:xfrm>
            <a:off x="389001" y="3398950"/>
            <a:ext cx="29568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50">
                <a:latin typeface="Calibri"/>
                <a:ea typeface="Calibri"/>
                <a:cs typeface="Calibri"/>
                <a:sym typeface="Calibri"/>
              </a:rPr>
              <a:t>    pair:  -	  =</a:t>
            </a:r>
            <a:endParaRPr sz="235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5" name="Google Shape;1005;g26bf110d09c_0_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71132" y="3263917"/>
            <a:ext cx="2942916" cy="9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g26bf110d09c_0_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42925" y="4318417"/>
            <a:ext cx="2824716" cy="18855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7" name="Google Shape;1007;g26bf110d09c_0_88"/>
          <p:cNvCxnSpPr/>
          <p:nvPr/>
        </p:nvCxnSpPr>
        <p:spPr>
          <a:xfrm>
            <a:off x="5839909" y="2898750"/>
            <a:ext cx="11700" cy="3264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1008" name="Google Shape;1008;g26bf110d09c_0_8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79000" y="3461438"/>
            <a:ext cx="454075" cy="30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g26bf110d09c_0_88"/>
          <p:cNvSpPr txBox="1"/>
          <p:nvPr/>
        </p:nvSpPr>
        <p:spPr>
          <a:xfrm>
            <a:off x="6027801" y="3398950"/>
            <a:ext cx="29568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50">
                <a:latin typeface="Calibri"/>
                <a:ea typeface="Calibri"/>
                <a:cs typeface="Calibri"/>
                <a:sym typeface="Calibri"/>
              </a:rPr>
              <a:t>unpair:  -	  =</a:t>
            </a:r>
            <a:endParaRPr sz="235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0" name="Google Shape;1010;g26bf110d09c_0_8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17800" y="3461438"/>
            <a:ext cx="454075" cy="3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2b78ff1d2d4_0_287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SigLIP: </a:t>
            </a:r>
            <a:r>
              <a:rPr lang="en-US"/>
              <a:t>Efficient Loss</a:t>
            </a:r>
            <a:r>
              <a:rPr lang="en-US"/>
              <a:t> Implementation</a:t>
            </a:r>
            <a:endParaRPr/>
          </a:p>
        </p:txBody>
      </p:sp>
      <p:sp>
        <p:nvSpPr>
          <p:cNvPr id="1016" name="Google Shape;1016;g2b78ff1d2d4_0_28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1017" name="Google Shape;1017;g2b78ff1d2d4_0_28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18" name="Google Shape;1018;g2b78ff1d2d4_0_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150" y="1251125"/>
            <a:ext cx="7942876" cy="466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g2b78ff1d2d4_0_2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99150" y="1283724"/>
            <a:ext cx="2821375" cy="122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g2b78ff1d2d4_0_2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22725" y="3901000"/>
            <a:ext cx="2821374" cy="10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g2b78ff1d2d4_0_287"/>
          <p:cNvSpPr txBox="1"/>
          <p:nvPr/>
        </p:nvSpPr>
        <p:spPr>
          <a:xfrm>
            <a:off x="2667000" y="5866624"/>
            <a:ext cx="71691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50">
                <a:latin typeface="Calibri"/>
                <a:ea typeface="Calibri"/>
                <a:cs typeface="Calibri"/>
                <a:sym typeface="Calibri"/>
              </a:rPr>
              <a:t>(a)								      (b)</a:t>
            </a:r>
            <a:endParaRPr sz="165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2" name="Google Shape;1022;g2b78ff1d2d4_0_287"/>
          <p:cNvSpPr txBox="1"/>
          <p:nvPr/>
        </p:nvSpPr>
        <p:spPr>
          <a:xfrm>
            <a:off x="838200" y="6171561"/>
            <a:ext cx="1062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Zhai, Xiaohua, et al. "Sigmoid loss for language image pre-training." arXiv preprint arXiv:2303.15343 (2023).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c2f4c84160_0_4"/>
          <p:cNvSpPr txBox="1"/>
          <p:nvPr/>
        </p:nvSpPr>
        <p:spPr>
          <a:xfrm>
            <a:off x="838200" y="1038625"/>
            <a:ext cx="10515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Existing methods (e.g., VisualBERT) simply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concatenate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visual region features and word embeddings of the paired text as input to the model and use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self-attention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implicitly align elements of the text and image regions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2c2f4c84160_0_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6" name="Google Shape;146;g2c2f4c84160_0_4"/>
          <p:cNvSpPr txBox="1"/>
          <p:nvPr>
            <p:ph type="title"/>
          </p:nvPr>
        </p:nvSpPr>
        <p:spPr>
          <a:xfrm>
            <a:off x="838200" y="136525"/>
            <a:ext cx="9376500" cy="90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VLP Methods prior to 2020</a:t>
            </a:r>
            <a:endParaRPr/>
          </a:p>
        </p:txBody>
      </p:sp>
      <p:pic>
        <p:nvPicPr>
          <p:cNvPr id="147" name="Google Shape;147;g2c2f4c84160_0_4"/>
          <p:cNvPicPr preferRelativeResize="0"/>
          <p:nvPr/>
        </p:nvPicPr>
        <p:blipFill rotWithShape="1">
          <a:blip r:embed="rId3">
            <a:alphaModFix/>
          </a:blip>
          <a:srcRect b="0" l="0" r="55923" t="0"/>
          <a:stretch/>
        </p:blipFill>
        <p:spPr>
          <a:xfrm>
            <a:off x="2185675" y="2391625"/>
            <a:ext cx="5239474" cy="289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2c2f4c84160_0_4"/>
          <p:cNvSpPr txBox="1"/>
          <p:nvPr/>
        </p:nvSpPr>
        <p:spPr>
          <a:xfrm>
            <a:off x="838200" y="6171561"/>
            <a:ext cx="1062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"VisualBERT: A Simple and Performant Baseline for Vision and Language." </a:t>
            </a:r>
            <a:r>
              <a:rPr lang="en-US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https://arxiv.org/abs/1908.03557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49" name="Google Shape;149;g2c2f4c84160_0_4"/>
          <p:cNvPicPr preferRelativeResize="0"/>
          <p:nvPr/>
        </p:nvPicPr>
        <p:blipFill rotWithShape="1">
          <a:blip r:embed="rId3">
            <a:alphaModFix/>
          </a:blip>
          <a:srcRect b="9033" l="87615" r="0" t="0"/>
          <a:stretch/>
        </p:blipFill>
        <p:spPr>
          <a:xfrm>
            <a:off x="7388525" y="2391625"/>
            <a:ext cx="1472174" cy="2632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2c2f4c84160_0_4"/>
          <p:cNvPicPr preferRelativeResize="0"/>
          <p:nvPr/>
        </p:nvPicPr>
        <p:blipFill rotWithShape="1">
          <a:blip r:embed="rId3">
            <a:alphaModFix/>
          </a:blip>
          <a:srcRect b="0" l="42752" r="0" t="90959"/>
          <a:stretch/>
        </p:blipFill>
        <p:spPr>
          <a:xfrm>
            <a:off x="2200038" y="5437750"/>
            <a:ext cx="6805224" cy="26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2c2f4c84160_0_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2b78ff1d2d4_0_303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SigLIP: </a:t>
            </a:r>
            <a:r>
              <a:rPr lang="en-US"/>
              <a:t>Efficient Loss</a:t>
            </a:r>
            <a:r>
              <a:rPr lang="en-US"/>
              <a:t> Implementation</a:t>
            </a:r>
            <a:endParaRPr/>
          </a:p>
        </p:txBody>
      </p:sp>
      <p:sp>
        <p:nvSpPr>
          <p:cNvPr id="1028" name="Google Shape;1028;g2b78ff1d2d4_0_30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1029" name="Google Shape;1029;g2b78ff1d2d4_0_30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0" name="Google Shape;1030;g2b78ff1d2d4_0_303"/>
          <p:cNvSpPr txBox="1"/>
          <p:nvPr/>
        </p:nvSpPr>
        <p:spPr>
          <a:xfrm>
            <a:off x="2667000" y="5878407"/>
            <a:ext cx="71691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50">
                <a:latin typeface="Calibri"/>
                <a:ea typeface="Calibri"/>
                <a:cs typeface="Calibri"/>
                <a:sym typeface="Calibri"/>
              </a:rPr>
              <a:t>(c)</a:t>
            </a:r>
            <a:r>
              <a:rPr lang="en-US" sz="1650">
                <a:latin typeface="Calibri"/>
                <a:ea typeface="Calibri"/>
                <a:cs typeface="Calibri"/>
                <a:sym typeface="Calibri"/>
              </a:rPr>
              <a:t>								      (d)</a:t>
            </a:r>
            <a:endParaRPr sz="165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1" name="Google Shape;1031;g2b78ff1d2d4_0_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474" y="1048842"/>
            <a:ext cx="7656127" cy="48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g2b78ff1d2d4_0_3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22725" y="1093024"/>
            <a:ext cx="2821375" cy="1256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g2b78ff1d2d4_0_3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22725" y="4162025"/>
            <a:ext cx="2821374" cy="12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g2b78ff1d2d4_0_303"/>
          <p:cNvSpPr txBox="1"/>
          <p:nvPr/>
        </p:nvSpPr>
        <p:spPr>
          <a:xfrm>
            <a:off x="838200" y="6171561"/>
            <a:ext cx="1062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Zhai, Xiaohua, et al. "Sigmoid loss for language image pre-training." arXiv preprint arXiv:2303.15343 (2023).</a:t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2b78ff1d2d4_0_62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SigLIP</a:t>
            </a:r>
            <a:r>
              <a:rPr lang="en-US"/>
              <a:t>: Batch Size</a:t>
            </a:r>
            <a:endParaRPr/>
          </a:p>
        </p:txBody>
      </p:sp>
      <p:sp>
        <p:nvSpPr>
          <p:cNvPr id="1040" name="Google Shape;1040;g2b78ff1d2d4_0_6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1041" name="Google Shape;1041;g2b78ff1d2d4_0_6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2" name="Google Shape;1042;g2b78ff1d2d4_0_62"/>
          <p:cNvSpPr txBox="1"/>
          <p:nvPr/>
        </p:nvSpPr>
        <p:spPr>
          <a:xfrm>
            <a:off x="821700" y="889100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Apply sigmoid-based loss with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CLIP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3" name="Google Shape;1043;g2b78ff1d2d4_0_62"/>
          <p:cNvSpPr txBox="1"/>
          <p:nvPr/>
        </p:nvSpPr>
        <p:spPr>
          <a:xfrm>
            <a:off x="838200" y="6171561"/>
            <a:ext cx="1062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Zhai, Xiaohua, et al. "Sigmoid loss for language image pre-training." arXiv preprint arXiv:2303.15343 (2023).</a:t>
            </a:r>
            <a:endParaRPr/>
          </a:p>
        </p:txBody>
      </p:sp>
      <p:pic>
        <p:nvPicPr>
          <p:cNvPr id="1044" name="Google Shape;1044;g2b78ff1d2d4_0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9950" y="1321442"/>
            <a:ext cx="7860325" cy="37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g2b78ff1d2d4_0_62"/>
          <p:cNvSpPr txBox="1"/>
          <p:nvPr/>
        </p:nvSpPr>
        <p:spPr>
          <a:xfrm>
            <a:off x="821700" y="5156300"/>
            <a:ext cx="10515600" cy="18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SigLiT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results: Sigmoid loss outperforms the softmax loss significantly with small batch sizes, and performs similarly at larger batch sizes.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SigLIP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results: Both sigmoid loss and softmax loss saturate at a reasonable batch size, while the peak of the sigmoid loss comes earlier and slightly outperforms the peak of the softmax loss.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2b78ff1d2d4_0_71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SigLIP: Label Noise Robustness</a:t>
            </a:r>
            <a:endParaRPr/>
          </a:p>
        </p:txBody>
      </p:sp>
      <p:sp>
        <p:nvSpPr>
          <p:cNvPr id="1051" name="Google Shape;1051;g2b78ff1d2d4_0_7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1052" name="Google Shape;1052;g2b78ff1d2d4_0_7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3" name="Google Shape;1053;g2b78ff1d2d4_0_71"/>
          <p:cNvSpPr txBox="1"/>
          <p:nvPr/>
        </p:nvSpPr>
        <p:spPr>
          <a:xfrm>
            <a:off x="821700" y="4165700"/>
            <a:ext cx="10515600" cy="19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Sigmoid-training increases robustness to data noise.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Titles show the type of corruption applied, and x-axes show the probability with which they are applied. With increasing corruption severity, M-scale models trained with sigmoid loss for 3.6 billion examples retain superiority over corresponding softmax baseline.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Models trained with sigmoid loss are increasingly robust to all kinds of added noise.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4" name="Google Shape;1054;g2b78ff1d2d4_0_71"/>
          <p:cNvSpPr txBox="1"/>
          <p:nvPr/>
        </p:nvSpPr>
        <p:spPr>
          <a:xfrm>
            <a:off x="838200" y="6171561"/>
            <a:ext cx="10620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Zhai, Xiaohua, et al. "Sigmoid loss for language image pre-training." arXiv preprint arXiv:2303.15343 (2023).</a:t>
            </a:r>
            <a:endParaRPr/>
          </a:p>
        </p:txBody>
      </p:sp>
      <p:pic>
        <p:nvPicPr>
          <p:cNvPr id="1055" name="Google Shape;1055;g2b78ff1d2d4_0_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43426"/>
            <a:ext cx="11887201" cy="2728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26b75667cf5_0_18"/>
          <p:cNvSpPr txBox="1"/>
          <p:nvPr>
            <p:ph type="title"/>
          </p:nvPr>
        </p:nvSpPr>
        <p:spPr>
          <a:xfrm>
            <a:off x="838200" y="2834951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Summarizations</a:t>
            </a:r>
            <a:endParaRPr/>
          </a:p>
        </p:txBody>
      </p:sp>
      <p:sp>
        <p:nvSpPr>
          <p:cNvPr id="1061" name="Google Shape;1061;g26b75667cf5_0_1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1062" name="Google Shape;1062;g26b75667cf5_0_1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26b90bd1f91_0_27"/>
          <p:cNvSpPr txBox="1"/>
          <p:nvPr/>
        </p:nvSpPr>
        <p:spPr>
          <a:xfrm>
            <a:off x="821700" y="1038625"/>
            <a:ext cx="10515600" cy="53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Contrastive loss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ITC: sum of I2T and T2I InfoNCE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loss to contrast paired text against others in the sampled batch (e.g., CLIP, BLIP)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Sigmoid loss: binary classification of all pair combinations (SigLip)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Binary classification to predict whether text-tag-image triplet contains the original tag or polluted tag (e.g., OSCAR)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Image-Text Matching (ITM) loss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Binary classification to predict whether an image-text pair is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matched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 unmatched (e.g., BLIP)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Language Modeling (LM) loss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generative task to produce textual descriptions in an autoregressive manner given an image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(e.g., BLIP)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Masked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Language Modeling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(MLM) loss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 masked text tokens based on surrounding text tokens and image features (e.g., OSCAR, VinVL)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8" name="Google Shape;1068;g26b90bd1f91_0_27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Loss</a:t>
            </a:r>
            <a:endParaRPr/>
          </a:p>
        </p:txBody>
      </p:sp>
      <p:sp>
        <p:nvSpPr>
          <p:cNvPr id="1069" name="Google Shape;1069;g26b90bd1f91_0_2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1070" name="Google Shape;1070;g26b90bd1f91_0_2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26c0d82a3b5_3_13"/>
          <p:cNvSpPr txBox="1"/>
          <p:nvPr/>
        </p:nvSpPr>
        <p:spPr>
          <a:xfrm>
            <a:off x="821700" y="1038625"/>
            <a:ext cx="10515600" cy="50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OSCAR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Feeding the sequence of texts, tags and image regions embeddings to BERT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Semantic alignments between texts and images using object tags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Image-Text Contrastive (ITC) loss, Masked Language Modeling (MLM) loss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VinVL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Improving OSCAR with a more powerful object detection model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3-way contrastive loss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Same MLM loss as OSCAR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6" name="Google Shape;1076;g26c0d82a3b5_3_13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Uni-Encoder Family</a:t>
            </a:r>
            <a:endParaRPr/>
          </a:p>
        </p:txBody>
      </p:sp>
      <p:sp>
        <p:nvSpPr>
          <p:cNvPr id="1077" name="Google Shape;1077;g26c0d82a3b5_3_1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1078" name="Google Shape;1078;g26c0d82a3b5_3_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1079" name="Google Shape;1079;g26c0d82a3b5_3_13"/>
          <p:cNvGraphicFramePr/>
          <p:nvPr/>
        </p:nvGraphicFramePr>
        <p:xfrm>
          <a:off x="97800" y="4413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{85134D8E-3522-465E-B74F-ECB094B001FE}</a:tableStyleId>
              </a:tblPr>
              <a:tblGrid>
                <a:gridCol w="1409700"/>
                <a:gridCol w="1047750"/>
                <a:gridCol w="952500"/>
                <a:gridCol w="1114425"/>
                <a:gridCol w="952500"/>
                <a:gridCol w="952500"/>
                <a:gridCol w="733425"/>
                <a:gridCol w="952500"/>
                <a:gridCol w="952500"/>
                <a:gridCol w="1152525"/>
                <a:gridCol w="876300"/>
                <a:gridCol w="866775"/>
              </a:tblGrid>
              <a:tr h="9239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Architecture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First published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Model Name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Image-text Pairs (M)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VQA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(test-dev)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GQA (test-dev)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NLVR2 (dev)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I2T retrieval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(COCO R@1)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T2I retrieval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(COCO R@1)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E69138"/>
                          </a:solidFill>
                        </a:rPr>
                        <a:t>Image Captioning</a:t>
                      </a:r>
                      <a:endParaRPr b="1" sz="1500">
                        <a:solidFill>
                          <a:srgbClr val="E69138"/>
                        </a:solidFill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E69138"/>
                          </a:solidFill>
                        </a:rPr>
                        <a:t>(BLEU@4)</a:t>
                      </a:r>
                      <a:endParaRPr b="1" sz="1500">
                        <a:solidFill>
                          <a:srgbClr val="E69138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E69138"/>
                          </a:solidFill>
                        </a:rPr>
                        <a:t>NoCaps</a:t>
                      </a:r>
                      <a:endParaRPr b="1" sz="1500">
                        <a:solidFill>
                          <a:srgbClr val="E69138"/>
                        </a:solidFill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E69138"/>
                          </a:solidFill>
                        </a:rPr>
                        <a:t>(Valid CIDEr)</a:t>
                      </a:r>
                      <a:endParaRPr b="1" sz="1500">
                        <a:solidFill>
                          <a:srgbClr val="E69138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E69138"/>
                          </a:solidFill>
                        </a:rPr>
                        <a:t>NoCaps</a:t>
                      </a:r>
                      <a:endParaRPr b="1" sz="1500">
                        <a:solidFill>
                          <a:srgbClr val="E69138"/>
                        </a:solidFill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E69138"/>
                          </a:solidFill>
                        </a:rPr>
                        <a:t>(Valid SPICE)</a:t>
                      </a:r>
                      <a:endParaRPr b="1" sz="1500">
                        <a:solidFill>
                          <a:srgbClr val="E69138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700">
                <a:tc row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Uni-encoder</a:t>
                      </a:r>
                      <a:endParaRPr sz="15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2020/03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OSCAR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7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73.82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61.58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80.37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73.5 (FT)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57.5 (FT)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41.7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80.9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11.3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700">
                <a:tc vMerge="1"/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2021/01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VinVL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9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76.6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65.05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82.7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75.4 (FT)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58.8 (FT)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41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105.1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14.4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26b90bd1f91_0_36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Dual-Encoder Family</a:t>
            </a:r>
            <a:endParaRPr/>
          </a:p>
        </p:txBody>
      </p:sp>
      <p:sp>
        <p:nvSpPr>
          <p:cNvPr id="1085" name="Google Shape;1085;g26b90bd1f91_0_3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1086" name="Google Shape;1086;g26b90bd1f91_0_3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7" name="Google Shape;1087;g26b90bd1f91_0_36"/>
          <p:cNvSpPr txBox="1"/>
          <p:nvPr/>
        </p:nvSpPr>
        <p:spPr>
          <a:xfrm>
            <a:off x="821700" y="1038625"/>
            <a:ext cx="10515600" cy="50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CLIP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Introducing a learnable text encoder to encode free-form texts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Image-Text Contrastive (ITC) loss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Sacrificing quality to gain quantity – scaling up the corpus to 1.8B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Extends dataset to multilingual to train </a:t>
            </a:r>
            <a:r>
              <a:rPr i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ALIGNmling</a:t>
            </a:r>
            <a:endParaRPr i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SigLIP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Changing softmax-based contrastive loss to sigmoid loss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Advantages: memory efficient, fast, and numerically stable implementation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88" name="Google Shape;1088;g26b90bd1f91_0_36"/>
          <p:cNvGraphicFramePr/>
          <p:nvPr/>
        </p:nvGraphicFramePr>
        <p:xfrm>
          <a:off x="1390650" y="4642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{85134D8E-3522-465E-B74F-ECB094B001FE}</a:tableStyleId>
              </a:tblPr>
              <a:tblGrid>
                <a:gridCol w="1285875"/>
                <a:gridCol w="1038225"/>
                <a:gridCol w="952500"/>
                <a:gridCol w="1057275"/>
                <a:gridCol w="1304925"/>
                <a:gridCol w="1314450"/>
                <a:gridCol w="1228725"/>
                <a:gridCol w="122872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Architecture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First published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Model Name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Image-text Pairs (M)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I2T retrieval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(COCO R@1)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T2I retrieval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(COCO R@1)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I2T retrieval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(Flickr R@1)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T2I retrieval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(Flickr R@1)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700">
                <a:tc rowSpan="3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Dual-encoder</a:t>
                      </a:r>
                      <a:endParaRPr sz="15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2021/02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CLIP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400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58.4 (ZS)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37.8 (ZS)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88.0 (ZS)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68.7 (ZS)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700">
                <a:tc vMerge="1"/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2021/02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ALIGN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1800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58.6 (ZS)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45.6 (ZS)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88.6 (ZS)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75.7 (ZS)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700">
                <a:tc vMerge="1"/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2023/03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SigLIP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40000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70.6 (ZS)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52.7 (ZS)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--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--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26b90bd1f91_0_44"/>
          <p:cNvSpPr txBox="1"/>
          <p:nvPr>
            <p:ph type="title"/>
          </p:nvPr>
        </p:nvSpPr>
        <p:spPr>
          <a:xfrm>
            <a:off x="838200" y="136526"/>
            <a:ext cx="105156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n-US"/>
              <a:t>Encoder-Decoder Family</a:t>
            </a:r>
            <a:endParaRPr/>
          </a:p>
        </p:txBody>
      </p:sp>
      <p:sp>
        <p:nvSpPr>
          <p:cNvPr id="1094" name="Google Shape;1094;g26b90bd1f91_0_4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Slides created for CS886 at UWaterloo</a:t>
            </a:r>
            <a:endParaRPr/>
          </a:p>
        </p:txBody>
      </p:sp>
      <p:sp>
        <p:nvSpPr>
          <p:cNvPr id="1095" name="Google Shape;1095;g26b90bd1f91_0_4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6" name="Google Shape;1096;g26b90bd1f91_0_44"/>
          <p:cNvSpPr txBox="1"/>
          <p:nvPr/>
        </p:nvSpPr>
        <p:spPr>
          <a:xfrm>
            <a:off x="821700" y="1038625"/>
            <a:ext cx="10515600" cy="50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BLIP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Adding natural language generation capabilities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ITC, LM, ITM loss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also matters – improving text quality by bootstrapping text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CoCa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Minimalist design of BLIP, reducing the number of forward passes through transformer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ITC, LM loss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Pre-trained with 4.8B images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97" name="Google Shape;1097;g26b90bd1f91_0_44"/>
          <p:cNvGraphicFramePr/>
          <p:nvPr/>
        </p:nvGraphicFramePr>
        <p:xfrm>
          <a:off x="300038" y="4947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{85134D8E-3522-465E-B74F-ECB094B001FE}</a:tableStyleId>
              </a:tblPr>
              <a:tblGrid>
                <a:gridCol w="1552575"/>
                <a:gridCol w="1009650"/>
                <a:gridCol w="952500"/>
                <a:gridCol w="1066800"/>
                <a:gridCol w="952500"/>
                <a:gridCol w="952500"/>
                <a:gridCol w="1200150"/>
                <a:gridCol w="1200150"/>
                <a:gridCol w="1704975"/>
                <a:gridCol w="1000125"/>
              </a:tblGrid>
              <a:tr h="4857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Architecture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First published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Model Name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Image-text Pairs (M)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VQA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(test-dev)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NLVR2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(dev)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I2T retrieval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(Flickr R@1)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T2I retrieval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4285F4"/>
                          </a:solidFill>
                        </a:rPr>
                        <a:t>(Flickr R@1)</a:t>
                      </a:r>
                      <a:endParaRPr b="1" sz="1500">
                        <a:solidFill>
                          <a:srgbClr val="4285F4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E69138"/>
                          </a:solidFill>
                        </a:rPr>
                        <a:t>Image Captioning</a:t>
                      </a:r>
                      <a:endParaRPr b="1" sz="1500">
                        <a:solidFill>
                          <a:srgbClr val="E69138"/>
                        </a:solidFill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E69138"/>
                          </a:solidFill>
                        </a:rPr>
                        <a:t>(BLEU@4)</a:t>
                      </a:r>
                      <a:endParaRPr b="1" sz="1500">
                        <a:solidFill>
                          <a:srgbClr val="E69138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E69138"/>
                          </a:solidFill>
                        </a:rPr>
                        <a:t>NoCaps</a:t>
                      </a:r>
                      <a:endParaRPr b="1" sz="1500">
                        <a:solidFill>
                          <a:srgbClr val="E69138"/>
                        </a:solidFill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>
                          <a:solidFill>
                            <a:srgbClr val="E69138"/>
                          </a:solidFill>
                        </a:rPr>
                        <a:t>(CIDEr)</a:t>
                      </a:r>
                      <a:endParaRPr b="1" sz="1500">
                        <a:solidFill>
                          <a:srgbClr val="E69138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700">
                <a:tc row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Encoder-decoder</a:t>
                      </a:r>
                      <a:endParaRPr sz="15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2022/01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BLIP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129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78.3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82.2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96.7 (ZS)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86.7 (ZS)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40.4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113.2 (ZS)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700">
                <a:tc vMerge="1"/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2022/05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CoCa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4800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82.3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86.1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92.5 (ZS)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/>
                        <a:t>80.4 (ZS)</a:t>
                      </a:r>
                      <a:endParaRPr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40.9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00"/>
                        <a:t>122.4 (ZS)</a:t>
                      </a:r>
                      <a:endParaRPr b="1" sz="1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2023-12-29T23:00:40Z</dcterms:created>
  <dc:creator>Wenhu Chen</dc:creator>
</cp:coreProperties>
</file>